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28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18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350075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368828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413601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89435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E2925-C30D-4BD6-9BB2-8447A76ACC17}"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53646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AE2925-C30D-4BD6-9BB2-8447A76ACC17}"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11459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AE2925-C30D-4BD6-9BB2-8447A76ACC17}"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25952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AE2925-C30D-4BD6-9BB2-8447A76ACC17}"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549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E2925-C30D-4BD6-9BB2-8447A76ACC17}" type="datetimeFigureOut">
              <a:rPr lang="en-IN" smtClean="0"/>
              <a:t>08-09-2021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02800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E2925-C30D-4BD6-9BB2-8447A76ACC17}"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403804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E2925-C30D-4BD6-9BB2-8447A76ACC17}"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27839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E2925-C30D-4BD6-9BB2-8447A76ACC17}" type="datetimeFigureOut">
              <a:rPr lang="en-IN" smtClean="0"/>
              <a:t>08-09-2021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6AF57-F031-4B77-8F19-7472424E0DA6}" type="slidenum">
              <a:rPr lang="en-IN" smtClean="0"/>
              <a:t>‹#›</a:t>
            </a:fld>
            <a:endParaRPr lang="en-IN"/>
          </a:p>
        </p:txBody>
      </p:sp>
    </p:spTree>
    <p:extLst>
      <p:ext uri="{BB962C8B-B14F-4D97-AF65-F5344CB8AC3E}">
        <p14:creationId xmlns:p14="http://schemas.microsoft.com/office/powerpoint/2010/main" val="599963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1470025"/>
          </a:xfrm>
        </p:spPr>
        <p:txBody>
          <a:bodyPr/>
          <a:lstStyle/>
          <a:p>
            <a:r>
              <a:rPr lang="en-IN" b="1" dirty="0" smtClean="0"/>
              <a:t>Micro Credit Project</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722" y="2420888"/>
            <a:ext cx="2226390" cy="2226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Google Shape;86;p13"/>
          <p:cNvSpPr txBox="1">
            <a:spLocks noGrp="1"/>
          </p:cNvSpPr>
          <p:nvPr>
            <p:ph type="subTitle" idx="1"/>
          </p:nvPr>
        </p:nvSpPr>
        <p:spPr>
          <a:xfrm>
            <a:off x="6732240" y="5085184"/>
            <a:ext cx="2039400" cy="13461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5200" b="1" dirty="0">
                <a:solidFill>
                  <a:schemeClr val="tx1"/>
                </a:solidFill>
                <a:latin typeface="+mj-lt"/>
                <a:ea typeface="+mj-ea"/>
                <a:cs typeface="+mj-cs"/>
              </a:rPr>
              <a:t>Project  By -</a:t>
            </a:r>
            <a:endParaRPr sz="5200" b="1" dirty="0">
              <a:solidFill>
                <a:schemeClr val="tx1"/>
              </a:solidFill>
              <a:latin typeface="+mj-lt"/>
              <a:ea typeface="+mj-ea"/>
              <a:cs typeface="+mj-cs"/>
            </a:endParaRPr>
          </a:p>
          <a:p>
            <a:pPr marL="0" lvl="0" indent="0" algn="l" rtl="0">
              <a:spcBef>
                <a:spcPts val="0"/>
              </a:spcBef>
              <a:spcAft>
                <a:spcPts val="0"/>
              </a:spcAft>
              <a:buNone/>
            </a:pPr>
            <a:endParaRPr sz="5200" b="1" dirty="0">
              <a:solidFill>
                <a:schemeClr val="tx1"/>
              </a:solidFill>
              <a:latin typeface="+mj-lt"/>
              <a:ea typeface="+mj-ea"/>
              <a:cs typeface="+mj-cs"/>
            </a:endParaRPr>
          </a:p>
          <a:p>
            <a:pPr marL="0" lvl="0" indent="0" algn="l" rtl="0">
              <a:spcBef>
                <a:spcPts val="0"/>
              </a:spcBef>
              <a:spcAft>
                <a:spcPts val="0"/>
              </a:spcAft>
              <a:buNone/>
            </a:pPr>
            <a:r>
              <a:rPr lang="en-GB" sz="5200" b="1" dirty="0">
                <a:solidFill>
                  <a:schemeClr val="tx1"/>
                </a:solidFill>
                <a:latin typeface="+mj-lt"/>
                <a:ea typeface="+mj-ea"/>
                <a:cs typeface="+mj-cs"/>
              </a:rPr>
              <a:t>Amar </a:t>
            </a:r>
            <a:r>
              <a:rPr lang="en-GB" sz="5200" b="1" dirty="0" smtClean="0">
                <a:solidFill>
                  <a:schemeClr val="tx1"/>
                </a:solidFill>
                <a:latin typeface="+mj-lt"/>
                <a:ea typeface="+mj-ea"/>
                <a:cs typeface="+mj-cs"/>
              </a:rPr>
              <a:t>Kumar</a:t>
            </a:r>
            <a:endParaRPr lang="en-GB" sz="5200" b="1" dirty="0">
              <a:solidFill>
                <a:schemeClr val="tx1"/>
              </a:solidFill>
              <a:latin typeface="+mj-lt"/>
              <a:ea typeface="+mj-ea"/>
              <a:cs typeface="+mj-cs"/>
            </a:endParaRPr>
          </a:p>
          <a:p>
            <a:pPr marL="0" lvl="0" indent="0" algn="l" rtl="0">
              <a:spcBef>
                <a:spcPts val="0"/>
              </a:spcBef>
              <a:spcAft>
                <a:spcPts val="0"/>
              </a:spcAft>
              <a:buNone/>
            </a:pPr>
            <a:endParaRPr b="1" dirty="0">
              <a:latin typeface="+mj-lt"/>
            </a:endParaRPr>
          </a:p>
        </p:txBody>
      </p:sp>
    </p:spTree>
    <p:extLst>
      <p:ext uri="{BB962C8B-B14F-4D97-AF65-F5344CB8AC3E}">
        <p14:creationId xmlns:p14="http://schemas.microsoft.com/office/powerpoint/2010/main" val="48538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864096"/>
          </a:xfrm>
        </p:spPr>
        <p:txBody>
          <a:bodyPr>
            <a:normAutofit fontScale="90000"/>
          </a:bodyPr>
          <a:lstStyle/>
          <a:p>
            <a:pPr lvl="0"/>
            <a:r>
              <a:rPr lang="en-GB" b="1" dirty="0"/>
              <a:t>Dashboard of Continuous Features </a:t>
            </a:r>
            <a:br>
              <a:rPr lang="en-GB" b="1" dirty="0"/>
            </a:br>
            <a:endParaRPr lang="en-IN" dirty="0"/>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pic>
        <p:nvPicPr>
          <p:cNvPr id="16" name="Google Shape;179;p23"/>
          <p:cNvPicPr preferRelativeResize="0"/>
          <p:nvPr/>
        </p:nvPicPr>
        <p:blipFill>
          <a:blip r:embed="rId2">
            <a:alphaModFix/>
          </a:blip>
          <a:stretch>
            <a:fillRect/>
          </a:stretch>
        </p:blipFill>
        <p:spPr>
          <a:xfrm>
            <a:off x="507448" y="1700808"/>
            <a:ext cx="8097000" cy="2561699"/>
          </a:xfrm>
          <a:prstGeom prst="rect">
            <a:avLst/>
          </a:prstGeom>
          <a:noFill/>
          <a:ln>
            <a:noFill/>
          </a:ln>
        </p:spPr>
      </p:pic>
      <p:pic>
        <p:nvPicPr>
          <p:cNvPr id="17" name="Google Shape;180;p23"/>
          <p:cNvPicPr preferRelativeResize="0"/>
          <p:nvPr/>
        </p:nvPicPr>
        <p:blipFill>
          <a:blip r:embed="rId3">
            <a:alphaModFix/>
          </a:blip>
          <a:stretch>
            <a:fillRect/>
          </a:stretch>
        </p:blipFill>
        <p:spPr>
          <a:xfrm>
            <a:off x="588799" y="4293096"/>
            <a:ext cx="7966401" cy="1115100"/>
          </a:xfrm>
          <a:prstGeom prst="rect">
            <a:avLst/>
          </a:prstGeom>
          <a:noFill/>
          <a:ln>
            <a:noFill/>
          </a:ln>
        </p:spPr>
      </p:pic>
    </p:spTree>
    <p:extLst>
      <p:ext uri="{BB962C8B-B14F-4D97-AF65-F5344CB8AC3E}">
        <p14:creationId xmlns:p14="http://schemas.microsoft.com/office/powerpoint/2010/main" val="366544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864096"/>
          </a:xfrm>
        </p:spPr>
        <p:txBody>
          <a:bodyPr>
            <a:normAutofit/>
          </a:bodyPr>
          <a:lstStyle/>
          <a:p>
            <a:pPr lvl="0"/>
            <a:r>
              <a:rPr lang="en-GB" b="1" dirty="0"/>
              <a:t>Visualization Observations</a:t>
            </a:r>
            <a:endParaRPr lang="en-IN" dirty="0"/>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sp>
        <p:nvSpPr>
          <p:cNvPr id="4" name="Rectangle 3"/>
          <p:cNvSpPr/>
          <p:nvPr/>
        </p:nvSpPr>
        <p:spPr>
          <a:xfrm>
            <a:off x="323528" y="1340768"/>
            <a:ext cx="8712968" cy="5016758"/>
          </a:xfrm>
          <a:prstGeom prst="rect">
            <a:avLst/>
          </a:prstGeom>
        </p:spPr>
        <p:txBody>
          <a:bodyPr wrap="square">
            <a:spAutoFit/>
          </a:bodyPr>
          <a:lstStyle/>
          <a:p>
            <a:pPr marL="457200" lvl="0"/>
            <a:r>
              <a:rPr lang="en-IN" b="1" dirty="0">
                <a:solidFill>
                  <a:srgbClr val="CC4125"/>
                </a:solidFill>
              </a:rPr>
              <a:t>Categorical</a:t>
            </a:r>
            <a:endParaRPr lang="en-IN" dirty="0">
              <a:solidFill>
                <a:srgbClr val="CC4125"/>
              </a:solidFill>
            </a:endParaRPr>
          </a:p>
          <a:p>
            <a:pPr marL="457200" lvl="0" indent="-304800">
              <a:spcBef>
                <a:spcPts val="1200"/>
              </a:spcBef>
              <a:buClr>
                <a:srgbClr val="000000"/>
              </a:buClr>
              <a:buSzPts val="1200"/>
              <a:buChar char="●"/>
            </a:pPr>
            <a:r>
              <a:rPr lang="en-IN" dirty="0">
                <a:solidFill>
                  <a:srgbClr val="000000"/>
                </a:solidFill>
              </a:rPr>
              <a:t>Since the data of variables “</a:t>
            </a:r>
            <a:r>
              <a:rPr lang="en-IN" dirty="0" err="1">
                <a:solidFill>
                  <a:srgbClr val="000000"/>
                </a:solidFill>
              </a:rPr>
              <a:t>pyear</a:t>
            </a:r>
            <a:r>
              <a:rPr lang="en-IN" dirty="0">
                <a:solidFill>
                  <a:srgbClr val="000000"/>
                </a:solidFill>
              </a:rPr>
              <a:t>” and “pcircle” belongs to only one category i.e. “2016” and “UPW’ respectively </a:t>
            </a:r>
            <a:r>
              <a:rPr lang="en-IN" dirty="0">
                <a:solidFill>
                  <a:srgbClr val="000000"/>
                </a:solidFill>
                <a:highlight>
                  <a:srgbClr val="FFFFFF"/>
                </a:highlight>
                <a:latin typeface="Arial"/>
                <a:ea typeface="Arial"/>
                <a:cs typeface="Arial"/>
                <a:sym typeface="Arial"/>
              </a:rPr>
              <a:t>which does not serve as an important information for </a:t>
            </a:r>
            <a:r>
              <a:rPr lang="en-IN" dirty="0" err="1">
                <a:solidFill>
                  <a:srgbClr val="000000"/>
                </a:solidFill>
                <a:highlight>
                  <a:srgbClr val="FFFFFF"/>
                </a:highlight>
                <a:latin typeface="Arial"/>
                <a:ea typeface="Arial"/>
                <a:cs typeface="Arial"/>
                <a:sym typeface="Arial"/>
              </a:rPr>
              <a:t>analyzing</a:t>
            </a:r>
            <a:r>
              <a:rPr lang="en-IN" dirty="0">
                <a:solidFill>
                  <a:srgbClr val="000000"/>
                </a:solidFill>
                <a:highlight>
                  <a:srgbClr val="FFFFFF"/>
                </a:highlight>
                <a:latin typeface="Arial"/>
                <a:ea typeface="Arial"/>
                <a:cs typeface="Arial"/>
                <a:sym typeface="Arial"/>
              </a:rPr>
              <a:t> data as it makes no difference to the dataset. </a:t>
            </a:r>
          </a:p>
          <a:p>
            <a:pPr marL="457200" lvl="0" indent="-304800">
              <a:buClr>
                <a:srgbClr val="000000"/>
              </a:buClr>
              <a:buSzPts val="1200"/>
              <a:buFont typeface="Arial"/>
              <a:buChar char="●"/>
            </a:pPr>
            <a:r>
              <a:rPr lang="en-IN" dirty="0">
                <a:solidFill>
                  <a:srgbClr val="000000"/>
                </a:solidFill>
                <a:highlight>
                  <a:srgbClr val="FFFFFF"/>
                </a:highlight>
                <a:latin typeface="Arial"/>
                <a:ea typeface="Arial"/>
                <a:cs typeface="Arial"/>
                <a:sym typeface="Arial"/>
              </a:rPr>
              <a:t>Hence, the columns were deleted from the data because there is no information gain.</a:t>
            </a:r>
          </a:p>
          <a:p>
            <a:pPr marL="914400" lvl="0">
              <a:spcBef>
                <a:spcPts val="1200"/>
              </a:spcBef>
            </a:pPr>
            <a:endParaRPr lang="en-IN" dirty="0">
              <a:solidFill>
                <a:srgbClr val="000000"/>
              </a:solidFill>
              <a:highlight>
                <a:srgbClr val="FFFFFF"/>
              </a:highlight>
              <a:latin typeface="Arial"/>
              <a:ea typeface="Arial"/>
              <a:cs typeface="Arial"/>
              <a:sym typeface="Arial"/>
            </a:endParaRPr>
          </a:p>
          <a:p>
            <a:pPr lvl="0">
              <a:spcBef>
                <a:spcPts val="1200"/>
              </a:spcBef>
            </a:pPr>
            <a:r>
              <a:rPr lang="en-IN" dirty="0">
                <a:solidFill>
                  <a:srgbClr val="000000"/>
                </a:solidFill>
                <a:highlight>
                  <a:srgbClr val="FFFFFF"/>
                </a:highlight>
                <a:latin typeface="Arial"/>
                <a:ea typeface="Arial"/>
                <a:cs typeface="Arial"/>
                <a:sym typeface="Arial"/>
              </a:rPr>
              <a:t>           </a:t>
            </a:r>
            <a:r>
              <a:rPr lang="en-IN" b="1" dirty="0">
                <a:solidFill>
                  <a:srgbClr val="CC4125"/>
                </a:solidFill>
                <a:highlight>
                  <a:srgbClr val="FFFFFF"/>
                </a:highlight>
                <a:latin typeface="Arial"/>
                <a:ea typeface="Arial"/>
                <a:cs typeface="Arial"/>
                <a:sym typeface="Arial"/>
              </a:rPr>
              <a:t>Continuous</a:t>
            </a:r>
          </a:p>
          <a:p>
            <a:pPr marL="457200" lvl="0" indent="-304800">
              <a:spcBef>
                <a:spcPts val="1200"/>
              </a:spcBef>
              <a:buClr>
                <a:srgbClr val="000000"/>
              </a:buClr>
              <a:buSzPts val="1200"/>
              <a:buFont typeface="Arial"/>
              <a:buChar char="●"/>
            </a:pPr>
            <a:r>
              <a:rPr lang="en-IN" dirty="0">
                <a:solidFill>
                  <a:srgbClr val="000000"/>
                </a:solidFill>
                <a:highlight>
                  <a:srgbClr val="FFFFFF"/>
                </a:highlight>
                <a:latin typeface="Arial"/>
                <a:ea typeface="Arial"/>
                <a:cs typeface="Arial"/>
                <a:sym typeface="Arial"/>
              </a:rPr>
              <a:t>Looking at the data of the continuous variables, huge </a:t>
            </a:r>
            <a:r>
              <a:rPr lang="en-IN" dirty="0" err="1">
                <a:solidFill>
                  <a:srgbClr val="000000"/>
                </a:solidFill>
                <a:highlight>
                  <a:srgbClr val="FFFFFF"/>
                </a:highlight>
                <a:latin typeface="Arial"/>
                <a:ea typeface="Arial"/>
                <a:cs typeface="Arial"/>
                <a:sym typeface="Arial"/>
              </a:rPr>
              <a:t>skewness</a:t>
            </a:r>
            <a:r>
              <a:rPr lang="en-IN" dirty="0">
                <a:solidFill>
                  <a:srgbClr val="000000"/>
                </a:solidFill>
                <a:highlight>
                  <a:srgbClr val="FFFFFF"/>
                </a:highlight>
                <a:latin typeface="Arial"/>
                <a:ea typeface="Arial"/>
                <a:cs typeface="Arial"/>
                <a:sym typeface="Arial"/>
              </a:rPr>
              <a:t> in all the variables can be observed. The </a:t>
            </a:r>
            <a:r>
              <a:rPr lang="en-IN" dirty="0" err="1">
                <a:solidFill>
                  <a:srgbClr val="000000"/>
                </a:solidFill>
                <a:highlight>
                  <a:srgbClr val="FFFFFF"/>
                </a:highlight>
                <a:latin typeface="Arial"/>
                <a:ea typeface="Arial"/>
                <a:cs typeface="Arial"/>
                <a:sym typeface="Arial"/>
              </a:rPr>
              <a:t>skewness</a:t>
            </a:r>
            <a:r>
              <a:rPr lang="en-IN" dirty="0">
                <a:solidFill>
                  <a:srgbClr val="000000"/>
                </a:solidFill>
                <a:highlight>
                  <a:srgbClr val="FFFFFF"/>
                </a:highlight>
                <a:latin typeface="Arial"/>
                <a:ea typeface="Arial"/>
                <a:cs typeface="Arial"/>
                <a:sym typeface="Arial"/>
              </a:rPr>
              <a:t> of data is resolved using the technique of “Power Transform”.</a:t>
            </a:r>
          </a:p>
          <a:p>
            <a:pPr marL="457200" lvl="0" indent="-304800">
              <a:buClr>
                <a:srgbClr val="000000"/>
              </a:buClr>
              <a:buSzPts val="1200"/>
              <a:buFont typeface="Arial"/>
              <a:buChar char="●"/>
            </a:pPr>
            <a:r>
              <a:rPr lang="en-IN" dirty="0">
                <a:solidFill>
                  <a:srgbClr val="000000"/>
                </a:solidFill>
                <a:highlight>
                  <a:srgbClr val="FFFFFF"/>
                </a:highlight>
                <a:latin typeface="Arial"/>
                <a:ea typeface="Arial"/>
                <a:cs typeface="Arial"/>
                <a:sym typeface="Arial"/>
              </a:rPr>
              <a:t>Features are seen to have maximum records at value 0.</a:t>
            </a:r>
          </a:p>
          <a:p>
            <a:pPr marL="457200" lvl="0" indent="-304800">
              <a:buClr>
                <a:srgbClr val="000000"/>
              </a:buClr>
              <a:buSzPts val="1200"/>
              <a:buFont typeface="Arial"/>
              <a:buChar char="●"/>
            </a:pPr>
            <a:r>
              <a:rPr lang="en-IN" b="1" dirty="0">
                <a:solidFill>
                  <a:srgbClr val="000000"/>
                </a:solidFill>
                <a:highlight>
                  <a:srgbClr val="FFFFFF"/>
                </a:highlight>
                <a:latin typeface="Arial"/>
                <a:ea typeface="Arial"/>
                <a:cs typeface="Arial"/>
                <a:sym typeface="Arial"/>
              </a:rPr>
              <a:t>Assumption - </a:t>
            </a:r>
            <a:r>
              <a:rPr lang="en-IN" dirty="0">
                <a:solidFill>
                  <a:srgbClr val="000000"/>
                </a:solidFill>
                <a:highlight>
                  <a:srgbClr val="FFFFFF"/>
                </a:highlight>
                <a:latin typeface="Arial"/>
                <a:ea typeface="Arial"/>
                <a:cs typeface="Arial"/>
                <a:sym typeface="Arial"/>
              </a:rPr>
              <a:t>Here, an assumption was made of having too many outliers in the dataset.</a:t>
            </a:r>
          </a:p>
          <a:p>
            <a:pPr lvl="0">
              <a:spcBef>
                <a:spcPts val="1200"/>
              </a:spcBef>
              <a:spcAft>
                <a:spcPts val="1200"/>
              </a:spcAft>
            </a:pPr>
            <a:r>
              <a:rPr lang="en-IN" dirty="0">
                <a:solidFill>
                  <a:srgbClr val="000000"/>
                </a:solidFill>
                <a:highlight>
                  <a:srgbClr val="FFFFFF"/>
                </a:highlight>
                <a:latin typeface="Arial"/>
                <a:ea typeface="Arial"/>
                <a:cs typeface="Arial"/>
                <a:sym typeface="Arial"/>
              </a:rPr>
              <a:t>  </a:t>
            </a:r>
            <a:endParaRPr lang="en-IN" sz="2000" dirty="0">
              <a:solidFill>
                <a:srgbClr val="000000"/>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05581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548680"/>
            <a:ext cx="8496944" cy="864096"/>
          </a:xfrm>
        </p:spPr>
        <p:txBody>
          <a:bodyPr>
            <a:noAutofit/>
          </a:bodyPr>
          <a:lstStyle/>
          <a:p>
            <a:pPr lvl="0">
              <a:spcBef>
                <a:spcPts val="1000"/>
              </a:spcBef>
            </a:pPr>
            <a:r>
              <a:rPr lang="en-IN" sz="2800" b="1" dirty="0">
                <a:highlight>
                  <a:srgbClr val="FFFFFF"/>
                </a:highlight>
                <a:latin typeface="Arial"/>
                <a:ea typeface="Arial"/>
                <a:cs typeface="Arial"/>
                <a:sym typeface="Arial"/>
              </a:rPr>
              <a:t>Correlation of Features with the Target Variable</a:t>
            </a:r>
            <a:endParaRPr lang="en-IN" sz="2800" b="1" dirty="0">
              <a:highlight>
                <a:srgbClr val="FFFFFF"/>
              </a:highlight>
              <a:latin typeface="Arial"/>
              <a:ea typeface="Arial"/>
              <a:cs typeface="Arial"/>
              <a:sym typeface="Arial"/>
            </a:endParaRPr>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pic>
        <p:nvPicPr>
          <p:cNvPr id="5" name="Google Shape;192;p25"/>
          <p:cNvPicPr preferRelativeResize="0"/>
          <p:nvPr/>
        </p:nvPicPr>
        <p:blipFill>
          <a:blip r:embed="rId2">
            <a:alphaModFix/>
          </a:blip>
          <a:stretch>
            <a:fillRect/>
          </a:stretch>
        </p:blipFill>
        <p:spPr>
          <a:xfrm>
            <a:off x="467544" y="1582340"/>
            <a:ext cx="8568952" cy="2710755"/>
          </a:xfrm>
          <a:prstGeom prst="rect">
            <a:avLst/>
          </a:prstGeom>
          <a:noFill/>
          <a:ln>
            <a:noFill/>
          </a:ln>
        </p:spPr>
      </p:pic>
      <p:sp>
        <p:nvSpPr>
          <p:cNvPr id="6" name="Google Shape;193;p25"/>
          <p:cNvSpPr txBox="1"/>
          <p:nvPr/>
        </p:nvSpPr>
        <p:spPr>
          <a:xfrm>
            <a:off x="512042" y="4799424"/>
            <a:ext cx="8479955" cy="553968"/>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GB" sz="1200" dirty="0">
                <a:highlight>
                  <a:srgbClr val="FFFFFF"/>
                </a:highlight>
              </a:rPr>
              <a:t>No correlation of attributes 'fr_da_rech30' and 'maxamnt_loans30' is found with the Target Variable 'label'.</a:t>
            </a:r>
            <a:endParaRPr sz="1200" dirty="0">
              <a:highlight>
                <a:srgbClr val="FFFFFF"/>
              </a:highlight>
            </a:endParaRPr>
          </a:p>
          <a:p>
            <a:pPr marL="457200" lvl="0" indent="-304800" algn="l" rtl="0">
              <a:spcBef>
                <a:spcPts val="0"/>
              </a:spcBef>
              <a:spcAft>
                <a:spcPts val="0"/>
              </a:spcAft>
              <a:buSzPts val="1200"/>
              <a:buChar char="●"/>
            </a:pPr>
            <a:r>
              <a:rPr lang="en-GB" sz="1200" dirty="0">
                <a:highlight>
                  <a:srgbClr val="FFFFFF"/>
                </a:highlight>
              </a:rPr>
              <a:t>This data has no information gain in building an ML model so the features are deleted from the dataset.</a:t>
            </a:r>
            <a:endParaRPr sz="1200" dirty="0">
              <a:highlight>
                <a:srgbClr val="FFFFFF"/>
              </a:highlight>
            </a:endParaRPr>
          </a:p>
        </p:txBody>
      </p:sp>
    </p:spTree>
    <p:extLst>
      <p:ext uri="{BB962C8B-B14F-4D97-AF65-F5344CB8AC3E}">
        <p14:creationId xmlns:p14="http://schemas.microsoft.com/office/powerpoint/2010/main" val="29587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548680"/>
            <a:ext cx="8496944" cy="864096"/>
          </a:xfrm>
        </p:spPr>
        <p:txBody>
          <a:bodyPr>
            <a:noAutofit/>
          </a:bodyPr>
          <a:lstStyle/>
          <a:p>
            <a:pPr lvl="0">
              <a:spcBef>
                <a:spcPts val="1000"/>
              </a:spcBef>
            </a:pPr>
            <a:r>
              <a:rPr lang="en-GB" sz="2800" b="1" dirty="0"/>
              <a:t>Data Cleaning </a:t>
            </a:r>
            <a:endParaRPr lang="en-IN" sz="2800" b="1" dirty="0">
              <a:highlight>
                <a:srgbClr val="FFFFFF"/>
              </a:highlight>
              <a:latin typeface="Arial"/>
              <a:ea typeface="Arial"/>
              <a:cs typeface="Arial"/>
              <a:sym typeface="Arial"/>
            </a:endParaRPr>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sp>
        <p:nvSpPr>
          <p:cNvPr id="6" name="Google Shape;193;p25"/>
          <p:cNvSpPr txBox="1"/>
          <p:nvPr/>
        </p:nvSpPr>
        <p:spPr>
          <a:xfrm>
            <a:off x="448529" y="4581128"/>
            <a:ext cx="8479955" cy="1077188"/>
          </a:xfrm>
          <a:prstGeom prst="rect">
            <a:avLst/>
          </a:prstGeom>
          <a:noFill/>
          <a:ln>
            <a:noFill/>
          </a:ln>
        </p:spPr>
        <p:txBody>
          <a:bodyPr spcFirstLastPara="1" wrap="square" lIns="91425" tIns="91425" rIns="91425" bIns="91425" anchor="t" anchorCtr="0">
            <a:spAutoFit/>
          </a:bodyPr>
          <a:lstStyle/>
          <a:p>
            <a:pPr marL="457200" lvl="0" indent="-304800">
              <a:buSzPts val="1200"/>
              <a:buChar char="●"/>
            </a:pPr>
            <a:r>
              <a:rPr lang="en-IN" sz="1200" dirty="0"/>
              <a:t>Features in the above table contained enormous amount of garbage values consisting of high </a:t>
            </a:r>
            <a:r>
              <a:rPr lang="en-IN" sz="1200" dirty="0" err="1"/>
              <a:t>skewness</a:t>
            </a:r>
            <a:r>
              <a:rPr lang="en-IN" sz="1200" dirty="0"/>
              <a:t>, no good correlation with target attribute and immense outliers. Therefore, the data was cleaned from the dataset</a:t>
            </a:r>
            <a:r>
              <a:rPr lang="en-IN" sz="1200" dirty="0" smtClean="0"/>
              <a:t>.</a:t>
            </a:r>
            <a:endParaRPr lang="en-IN" sz="1200" dirty="0"/>
          </a:p>
          <a:p>
            <a:pPr marL="457200" lvl="0" indent="-304800">
              <a:spcBef>
                <a:spcPts val="1200"/>
              </a:spcBef>
              <a:buSzPts val="1200"/>
              <a:buChar char="●"/>
            </a:pPr>
            <a:r>
              <a:rPr lang="en-IN" sz="1200" dirty="0"/>
              <a:t>The </a:t>
            </a:r>
            <a:r>
              <a:rPr lang="en-IN" sz="1200" dirty="0" err="1"/>
              <a:t>skewness</a:t>
            </a:r>
            <a:r>
              <a:rPr lang="en-IN" sz="1200" dirty="0"/>
              <a:t> of these features is seen from the graphs shown in the right, there is no normal distribution of data.</a:t>
            </a:r>
          </a:p>
          <a:p>
            <a:pPr marL="457200" lvl="0" indent="-304800" algn="l" rtl="0">
              <a:spcBef>
                <a:spcPts val="0"/>
              </a:spcBef>
              <a:spcAft>
                <a:spcPts val="0"/>
              </a:spcAft>
              <a:buSzPts val="1200"/>
              <a:buChar char="●"/>
            </a:pPr>
            <a:endParaRPr sz="1200" dirty="0">
              <a:highlight>
                <a:srgbClr val="FFFFFF"/>
              </a:highlight>
            </a:endParaRPr>
          </a:p>
        </p:txBody>
      </p:sp>
      <p:pic>
        <p:nvPicPr>
          <p:cNvPr id="7" name="Google Shape;200;p26"/>
          <p:cNvPicPr preferRelativeResize="0"/>
          <p:nvPr/>
        </p:nvPicPr>
        <p:blipFill>
          <a:blip r:embed="rId2">
            <a:alphaModFix/>
          </a:blip>
          <a:stretch>
            <a:fillRect/>
          </a:stretch>
        </p:blipFill>
        <p:spPr>
          <a:xfrm>
            <a:off x="7631475" y="2874014"/>
            <a:ext cx="1460075" cy="1187400"/>
          </a:xfrm>
          <a:prstGeom prst="rect">
            <a:avLst/>
          </a:prstGeom>
          <a:noFill/>
          <a:ln>
            <a:noFill/>
          </a:ln>
        </p:spPr>
      </p:pic>
      <p:pic>
        <p:nvPicPr>
          <p:cNvPr id="8" name="Google Shape;201;p26"/>
          <p:cNvPicPr preferRelativeResize="0"/>
          <p:nvPr/>
        </p:nvPicPr>
        <p:blipFill>
          <a:blip r:embed="rId3">
            <a:alphaModFix/>
          </a:blip>
          <a:stretch>
            <a:fillRect/>
          </a:stretch>
        </p:blipFill>
        <p:spPr>
          <a:xfrm>
            <a:off x="7569808" y="1442036"/>
            <a:ext cx="1553701" cy="1257300"/>
          </a:xfrm>
          <a:prstGeom prst="rect">
            <a:avLst/>
          </a:prstGeom>
          <a:noFill/>
          <a:ln>
            <a:noFill/>
          </a:ln>
        </p:spPr>
      </p:pic>
      <p:pic>
        <p:nvPicPr>
          <p:cNvPr id="9" name="Google Shape;202;p26"/>
          <p:cNvPicPr preferRelativeResize="0"/>
          <p:nvPr/>
        </p:nvPicPr>
        <p:blipFill>
          <a:blip r:embed="rId4">
            <a:alphaModFix/>
          </a:blip>
          <a:stretch>
            <a:fillRect/>
          </a:stretch>
        </p:blipFill>
        <p:spPr>
          <a:xfrm>
            <a:off x="6113263" y="1484784"/>
            <a:ext cx="1460076" cy="1187400"/>
          </a:xfrm>
          <a:prstGeom prst="rect">
            <a:avLst/>
          </a:prstGeom>
          <a:noFill/>
          <a:ln>
            <a:noFill/>
          </a:ln>
        </p:spPr>
      </p:pic>
      <p:pic>
        <p:nvPicPr>
          <p:cNvPr id="10" name="Google Shape;203;p26"/>
          <p:cNvPicPr preferRelativeResize="0"/>
          <p:nvPr/>
        </p:nvPicPr>
        <p:blipFill>
          <a:blip r:embed="rId5">
            <a:alphaModFix/>
          </a:blip>
          <a:stretch>
            <a:fillRect/>
          </a:stretch>
        </p:blipFill>
        <p:spPr>
          <a:xfrm>
            <a:off x="504475" y="2276872"/>
            <a:ext cx="5314950" cy="1257300"/>
          </a:xfrm>
          <a:prstGeom prst="rect">
            <a:avLst/>
          </a:prstGeom>
          <a:noFill/>
          <a:ln>
            <a:noFill/>
          </a:ln>
        </p:spPr>
      </p:pic>
    </p:spTree>
    <p:extLst>
      <p:ext uri="{BB962C8B-B14F-4D97-AF65-F5344CB8AC3E}">
        <p14:creationId xmlns:p14="http://schemas.microsoft.com/office/powerpoint/2010/main" val="9309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548680"/>
            <a:ext cx="8496944" cy="864096"/>
          </a:xfrm>
        </p:spPr>
        <p:txBody>
          <a:bodyPr>
            <a:noAutofit/>
          </a:bodyPr>
          <a:lstStyle/>
          <a:p>
            <a:pPr lvl="0">
              <a:spcBef>
                <a:spcPts val="1000"/>
              </a:spcBef>
            </a:pPr>
            <a:r>
              <a:rPr lang="en-GB" sz="2800" b="1" dirty="0"/>
              <a:t>Techniques Used</a:t>
            </a:r>
            <a:endParaRPr lang="en-IN" sz="2800" b="1" dirty="0">
              <a:highlight>
                <a:srgbClr val="FFFFFF"/>
              </a:highlight>
              <a:latin typeface="Arial"/>
              <a:ea typeface="Arial"/>
              <a:cs typeface="Arial"/>
              <a:sym typeface="Arial"/>
            </a:endParaRPr>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sp>
        <p:nvSpPr>
          <p:cNvPr id="4" name="Rectangle 3"/>
          <p:cNvSpPr/>
          <p:nvPr/>
        </p:nvSpPr>
        <p:spPr>
          <a:xfrm>
            <a:off x="323528" y="1412776"/>
            <a:ext cx="8604956" cy="4431983"/>
          </a:xfrm>
          <a:prstGeom prst="rect">
            <a:avLst/>
          </a:prstGeom>
        </p:spPr>
        <p:txBody>
          <a:bodyPr wrap="square">
            <a:spAutoFit/>
          </a:bodyPr>
          <a:lstStyle/>
          <a:p>
            <a:pPr lvl="0"/>
            <a:r>
              <a:rPr lang="en-IN" sz="2000" b="1" dirty="0">
                <a:solidFill>
                  <a:srgbClr val="980000"/>
                </a:solidFill>
                <a:latin typeface="+mj-lt"/>
              </a:rPr>
              <a:t>Label Encoder</a:t>
            </a:r>
            <a:r>
              <a:rPr lang="en-IN" b="1" dirty="0">
                <a:solidFill>
                  <a:srgbClr val="CC4125"/>
                </a:solidFill>
                <a:latin typeface="+mj-lt"/>
              </a:rPr>
              <a:t> </a:t>
            </a:r>
            <a:r>
              <a:rPr lang="en-IN" sz="1600" b="1" dirty="0">
                <a:solidFill>
                  <a:srgbClr val="980000"/>
                </a:solidFill>
                <a:latin typeface="+mj-lt"/>
              </a:rPr>
              <a:t>-</a:t>
            </a:r>
            <a:r>
              <a:rPr lang="en-IN" sz="1600" b="1" dirty="0">
                <a:latin typeface="+mj-lt"/>
              </a:rPr>
              <a:t> </a:t>
            </a:r>
            <a:r>
              <a:rPr lang="en-IN" sz="1600" dirty="0">
                <a:latin typeface="+mj-lt"/>
              </a:rPr>
              <a:t>The technique is used in ML to convert values in object data type into integer format. In this case, attribute “pcircle” is converted from object data to integer data.</a:t>
            </a:r>
          </a:p>
          <a:p>
            <a:pPr lvl="0">
              <a:spcBef>
                <a:spcPts val="1200"/>
              </a:spcBef>
            </a:pPr>
            <a:r>
              <a:rPr lang="en-IN" sz="2000" b="1" dirty="0">
                <a:solidFill>
                  <a:srgbClr val="980000"/>
                </a:solidFill>
                <a:latin typeface="+mj-lt"/>
              </a:rPr>
              <a:t>Power Transform - </a:t>
            </a:r>
            <a:r>
              <a:rPr lang="en-IN" sz="1600" dirty="0">
                <a:solidFill>
                  <a:srgbClr val="000000"/>
                </a:solidFill>
                <a:latin typeface="+mj-lt"/>
              </a:rPr>
              <a:t>Statistics used to transform the </a:t>
            </a:r>
            <a:r>
              <a:rPr lang="en-IN" sz="1600" dirty="0" err="1">
                <a:solidFill>
                  <a:srgbClr val="000000"/>
                </a:solidFill>
                <a:latin typeface="+mj-lt"/>
              </a:rPr>
              <a:t>skewness</a:t>
            </a:r>
            <a:r>
              <a:rPr lang="en-IN" sz="1600" dirty="0">
                <a:solidFill>
                  <a:srgbClr val="000000"/>
                </a:solidFill>
                <a:latin typeface="+mj-lt"/>
              </a:rPr>
              <a:t> in data into a normal distribution curve. This helps to reduce biasness and uncertainties in data for better model training. </a:t>
            </a:r>
          </a:p>
          <a:p>
            <a:pPr lvl="0">
              <a:spcBef>
                <a:spcPts val="1200"/>
              </a:spcBef>
            </a:pPr>
            <a:r>
              <a:rPr lang="en-IN" sz="2000" b="1" dirty="0">
                <a:solidFill>
                  <a:srgbClr val="980000"/>
                </a:solidFill>
                <a:latin typeface="+mj-lt"/>
              </a:rPr>
              <a:t>Standard Scaling - </a:t>
            </a:r>
            <a:r>
              <a:rPr lang="en-IN" sz="1600" dirty="0">
                <a:solidFill>
                  <a:srgbClr val="000000"/>
                </a:solidFill>
                <a:latin typeface="+mj-lt"/>
              </a:rPr>
              <a:t>One of the scaling techniques used for standardization of data wherein the values are </a:t>
            </a:r>
            <a:r>
              <a:rPr lang="en-IN" sz="1600" dirty="0" err="1">
                <a:solidFill>
                  <a:srgbClr val="000000"/>
                </a:solidFill>
                <a:latin typeface="+mj-lt"/>
              </a:rPr>
              <a:t>centered</a:t>
            </a:r>
            <a:r>
              <a:rPr lang="en-IN" sz="1600" dirty="0">
                <a:solidFill>
                  <a:srgbClr val="000000"/>
                </a:solidFill>
                <a:latin typeface="+mj-lt"/>
              </a:rPr>
              <a:t> around by removing the mean and scaling data to unit variance. In this case, the value ranges are too high within the dataset is, hence standardization plays a vital role in data normalization.</a:t>
            </a:r>
          </a:p>
          <a:p>
            <a:pPr lvl="0">
              <a:spcBef>
                <a:spcPts val="1200"/>
              </a:spcBef>
            </a:pPr>
            <a:r>
              <a:rPr lang="en-IN" sz="2000" b="1" dirty="0">
                <a:solidFill>
                  <a:srgbClr val="980000"/>
                </a:solidFill>
                <a:latin typeface="+mj-lt"/>
              </a:rPr>
              <a:t>Oversampling - </a:t>
            </a:r>
            <a:r>
              <a:rPr lang="en-IN" sz="1600" dirty="0">
                <a:solidFill>
                  <a:srgbClr val="000000"/>
                </a:solidFill>
                <a:latin typeface="+mj-lt"/>
              </a:rPr>
              <a:t>Oversampling is a type of sampling technique used to handle the imbalance nature of the target variable. </a:t>
            </a:r>
            <a:r>
              <a:rPr lang="en-IN" sz="1600" dirty="0">
                <a:solidFill>
                  <a:srgbClr val="000000"/>
                </a:solidFill>
                <a:latin typeface="+mj-lt"/>
              </a:rPr>
              <a:t>It </a:t>
            </a:r>
            <a:r>
              <a:rPr lang="en-IN" sz="1600" dirty="0">
                <a:solidFill>
                  <a:srgbClr val="000000"/>
                </a:solidFill>
                <a:latin typeface="+mj-lt"/>
                <a:sym typeface="Arial"/>
              </a:rPr>
              <a:t>duplicates examples from the minority class and adds them to the training dataset.</a:t>
            </a:r>
            <a:endParaRPr lang="en-IN" sz="1600" dirty="0">
              <a:solidFill>
                <a:srgbClr val="000000"/>
              </a:solidFill>
              <a:latin typeface="+mj-lt"/>
            </a:endParaRPr>
          </a:p>
          <a:p>
            <a:pPr lvl="0">
              <a:spcBef>
                <a:spcPts val="1200"/>
              </a:spcBef>
            </a:pPr>
            <a:endParaRPr lang="en-IN" sz="1600" dirty="0">
              <a:solidFill>
                <a:srgbClr val="000000"/>
              </a:solidFill>
              <a:latin typeface="+mj-lt"/>
            </a:endParaRPr>
          </a:p>
          <a:p>
            <a:pPr lvl="0">
              <a:spcBef>
                <a:spcPts val="1200"/>
              </a:spcBef>
              <a:spcAft>
                <a:spcPts val="1200"/>
              </a:spcAft>
            </a:pPr>
            <a:endParaRPr lang="en-IN" sz="1600" dirty="0">
              <a:latin typeface="+mj-lt"/>
            </a:endParaRPr>
          </a:p>
        </p:txBody>
      </p:sp>
    </p:spTree>
    <p:extLst>
      <p:ext uri="{BB962C8B-B14F-4D97-AF65-F5344CB8AC3E}">
        <p14:creationId xmlns:p14="http://schemas.microsoft.com/office/powerpoint/2010/main" val="258578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548680"/>
            <a:ext cx="8496944" cy="864096"/>
          </a:xfrm>
        </p:spPr>
        <p:txBody>
          <a:bodyPr>
            <a:noAutofit/>
          </a:bodyPr>
          <a:lstStyle/>
          <a:p>
            <a:pPr lvl="0">
              <a:spcBef>
                <a:spcPts val="1000"/>
              </a:spcBef>
            </a:pPr>
            <a:r>
              <a:rPr lang="en-GB" sz="2800" b="1" dirty="0"/>
              <a:t>Algorithms Used</a:t>
            </a:r>
            <a:endParaRPr lang="en-IN" sz="2800" b="1" dirty="0">
              <a:highlight>
                <a:srgbClr val="FFFFFF"/>
              </a:highlight>
              <a:latin typeface="Arial"/>
              <a:ea typeface="Arial"/>
              <a:cs typeface="Arial"/>
              <a:sym typeface="Arial"/>
            </a:endParaRPr>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sp>
        <p:nvSpPr>
          <p:cNvPr id="4" name="Rectangle 3"/>
          <p:cNvSpPr/>
          <p:nvPr/>
        </p:nvSpPr>
        <p:spPr>
          <a:xfrm>
            <a:off x="323528" y="1412776"/>
            <a:ext cx="8604956" cy="5416868"/>
          </a:xfrm>
          <a:prstGeom prst="rect">
            <a:avLst/>
          </a:prstGeom>
        </p:spPr>
        <p:txBody>
          <a:bodyPr wrap="square">
            <a:spAutoFit/>
          </a:bodyPr>
          <a:lstStyle/>
          <a:p>
            <a:pPr lvl="0"/>
            <a:r>
              <a:rPr lang="en-IN" sz="2000" b="1" dirty="0">
                <a:solidFill>
                  <a:srgbClr val="38761D"/>
                </a:solidFill>
                <a:latin typeface="Roboto"/>
                <a:ea typeface="Roboto"/>
                <a:cs typeface="Roboto"/>
                <a:sym typeface="Roboto"/>
              </a:rPr>
              <a:t>Logistic Regression- </a:t>
            </a:r>
            <a:r>
              <a:rPr lang="en-IN" sz="1600" dirty="0">
                <a:highlight>
                  <a:srgbClr val="FFFFFF"/>
                </a:highlight>
              </a:rPr>
              <a:t>Logistic Regression is a supervised learning algorithm. It is a predictive regression analysis which is conducted when there are binary values in the target variable. </a:t>
            </a:r>
          </a:p>
          <a:p>
            <a:pPr lvl="0"/>
            <a:endParaRPr lang="en-IN" sz="1600" dirty="0">
              <a:highlight>
                <a:srgbClr val="FFFFFF"/>
              </a:highlight>
            </a:endParaRPr>
          </a:p>
          <a:p>
            <a:pPr lvl="0"/>
            <a:r>
              <a:rPr lang="en-IN" sz="2000" b="1" dirty="0">
                <a:solidFill>
                  <a:srgbClr val="38761D"/>
                </a:solidFill>
                <a:highlight>
                  <a:srgbClr val="FFFFFF"/>
                </a:highlight>
              </a:rPr>
              <a:t>Gaussian NB - </a:t>
            </a:r>
            <a:r>
              <a:rPr lang="en-IN" sz="1600" dirty="0">
                <a:solidFill>
                  <a:srgbClr val="202124"/>
                </a:solidFill>
                <a:highlight>
                  <a:srgbClr val="FFFFFF"/>
                </a:highlight>
              </a:rPr>
              <a:t>Gaussian Naive Bayes is a variant of Naive Bayes that follows Gaussian normal distribution and supports continuous data. It is a simple classification technique, but has high functionality.</a:t>
            </a:r>
            <a:endParaRPr lang="en-IN" sz="1600" dirty="0">
              <a:highlight>
                <a:srgbClr val="FFFFFF"/>
              </a:highlight>
            </a:endParaRPr>
          </a:p>
          <a:p>
            <a:pPr lvl="0"/>
            <a:endParaRPr lang="en-IN" sz="2000" b="1" dirty="0">
              <a:solidFill>
                <a:srgbClr val="38761D"/>
              </a:solidFill>
              <a:highlight>
                <a:srgbClr val="FFFFFF"/>
              </a:highlight>
            </a:endParaRPr>
          </a:p>
          <a:p>
            <a:pPr lvl="0"/>
            <a:r>
              <a:rPr lang="en-IN" sz="2000" b="1" dirty="0">
                <a:solidFill>
                  <a:srgbClr val="38761D"/>
                </a:solidFill>
                <a:highlight>
                  <a:srgbClr val="FFFFFF"/>
                </a:highlight>
              </a:rPr>
              <a:t>Decision Tree Classifier - </a:t>
            </a:r>
            <a:r>
              <a:rPr lang="en-IN" sz="1600" dirty="0">
                <a:highlight>
                  <a:srgbClr val="FFFFFF"/>
                </a:highlight>
              </a:rPr>
              <a:t>Visualisation view of the Decision Tree is in the form of graphs. Decision tree divides the main data set into a subset of trees that consists of choices and results. Node of each tree depicts a choice and the edges depicts the decision.</a:t>
            </a:r>
          </a:p>
          <a:p>
            <a:pPr lvl="0"/>
            <a:endParaRPr lang="en-IN" sz="2000" b="1" dirty="0">
              <a:solidFill>
                <a:srgbClr val="38761D"/>
              </a:solidFill>
              <a:highlight>
                <a:srgbClr val="FFFFFF"/>
              </a:highlight>
            </a:endParaRPr>
          </a:p>
          <a:p>
            <a:pPr lvl="0"/>
            <a:r>
              <a:rPr lang="en-IN" sz="2000" b="1" dirty="0" err="1" smtClean="0">
                <a:solidFill>
                  <a:srgbClr val="38761D"/>
                </a:solidFill>
                <a:highlight>
                  <a:srgbClr val="FFFFFF"/>
                </a:highlight>
              </a:rPr>
              <a:t>Kneighbors</a:t>
            </a:r>
            <a:r>
              <a:rPr lang="en-IN" sz="2000" b="1" dirty="0" smtClean="0">
                <a:solidFill>
                  <a:srgbClr val="38761D"/>
                </a:solidFill>
                <a:highlight>
                  <a:srgbClr val="FFFFFF"/>
                </a:highlight>
              </a:rPr>
              <a:t> Classifier </a:t>
            </a:r>
            <a:r>
              <a:rPr lang="en-IN" sz="2000" b="1" dirty="0">
                <a:solidFill>
                  <a:srgbClr val="38761D"/>
                </a:solidFill>
                <a:highlight>
                  <a:srgbClr val="FFFFFF"/>
                </a:highlight>
              </a:rPr>
              <a:t>- </a:t>
            </a:r>
            <a:r>
              <a:rPr lang="en-IN" sz="1600" dirty="0">
                <a:solidFill>
                  <a:srgbClr val="202124"/>
                </a:solidFill>
                <a:highlight>
                  <a:srgbClr val="FFFFFF"/>
                </a:highlight>
              </a:rPr>
              <a:t>KNN is a non-parametric, lazy learning algorithm. Its purpose is to use a database in which the data points are separated into several classes to predict the classification of a new sample point. </a:t>
            </a:r>
            <a:endParaRPr lang="en-IN" sz="1600" dirty="0">
              <a:highlight>
                <a:srgbClr val="FFFFFF"/>
              </a:highlight>
            </a:endParaRPr>
          </a:p>
          <a:p>
            <a:pPr lvl="0"/>
            <a:endParaRPr lang="en-IN" sz="2000" b="1" dirty="0">
              <a:solidFill>
                <a:srgbClr val="38761D"/>
              </a:solidFill>
              <a:highlight>
                <a:srgbClr val="FFFFFF"/>
              </a:highlight>
            </a:endParaRPr>
          </a:p>
          <a:p>
            <a:pPr lvl="0"/>
            <a:r>
              <a:rPr lang="en-IN" sz="2000" b="1" dirty="0">
                <a:solidFill>
                  <a:srgbClr val="38761D"/>
                </a:solidFill>
                <a:highlight>
                  <a:srgbClr val="FFFFFF"/>
                </a:highlight>
              </a:rPr>
              <a:t>Random Forest Classifier -</a:t>
            </a:r>
            <a:r>
              <a:rPr lang="en-IN" sz="1600" dirty="0">
                <a:solidFill>
                  <a:srgbClr val="202124"/>
                </a:solidFill>
                <a:highlight>
                  <a:srgbClr val="FFFFFF"/>
                </a:highlight>
              </a:rPr>
              <a:t> Random forest builds multiple decision trees and merges them together to get a more accurate and stable prediction. Random forest has nearly the same </a:t>
            </a:r>
            <a:r>
              <a:rPr lang="en-IN" sz="1600" dirty="0" err="1">
                <a:solidFill>
                  <a:srgbClr val="202124"/>
                </a:solidFill>
                <a:highlight>
                  <a:srgbClr val="FFFFFF"/>
                </a:highlight>
              </a:rPr>
              <a:t>hyperparameters</a:t>
            </a:r>
            <a:r>
              <a:rPr lang="en-IN" sz="1600" dirty="0">
                <a:solidFill>
                  <a:srgbClr val="202124"/>
                </a:solidFill>
                <a:highlight>
                  <a:srgbClr val="FFFFFF"/>
                </a:highlight>
              </a:rPr>
              <a:t> as a decision tree or a bagging classifier.</a:t>
            </a:r>
            <a:endParaRPr lang="en-IN" sz="1600" dirty="0">
              <a:solidFill>
                <a:srgbClr val="38761D"/>
              </a:solidFill>
              <a:highlight>
                <a:srgbClr val="FFFFFF"/>
              </a:highlight>
            </a:endParaRPr>
          </a:p>
          <a:p>
            <a:pPr lvl="0">
              <a:spcBef>
                <a:spcPts val="1200"/>
              </a:spcBef>
              <a:spcAft>
                <a:spcPts val="1200"/>
              </a:spcAft>
            </a:pPr>
            <a:endParaRPr lang="en-IN" sz="1600" dirty="0">
              <a:latin typeface="+mj-lt"/>
            </a:endParaRPr>
          </a:p>
        </p:txBody>
      </p:sp>
    </p:spTree>
    <p:extLst>
      <p:ext uri="{BB962C8B-B14F-4D97-AF65-F5344CB8AC3E}">
        <p14:creationId xmlns:p14="http://schemas.microsoft.com/office/powerpoint/2010/main" val="330584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548680"/>
            <a:ext cx="8496944" cy="864096"/>
          </a:xfrm>
        </p:spPr>
        <p:txBody>
          <a:bodyPr>
            <a:noAutofit/>
          </a:bodyPr>
          <a:lstStyle/>
          <a:p>
            <a:pPr lvl="0">
              <a:spcBef>
                <a:spcPts val="1000"/>
              </a:spcBef>
            </a:pPr>
            <a:r>
              <a:rPr lang="en-GB" sz="2800" b="1" dirty="0"/>
              <a:t>Evaluating Classifiers</a:t>
            </a:r>
            <a:endParaRPr lang="en-IN" sz="2800" b="1" dirty="0">
              <a:highlight>
                <a:srgbClr val="FFFFFF"/>
              </a:highlight>
              <a:latin typeface="Arial"/>
              <a:ea typeface="Arial"/>
              <a:cs typeface="Arial"/>
              <a:sym typeface="Arial"/>
            </a:endParaRPr>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sp>
        <p:nvSpPr>
          <p:cNvPr id="5" name="Google Shape;221;p29"/>
          <p:cNvSpPr txBox="1">
            <a:spLocks/>
          </p:cNvSpPr>
          <p:nvPr/>
        </p:nvSpPr>
        <p:spPr>
          <a:xfrm>
            <a:off x="311700" y="1951673"/>
            <a:ext cx="8520600" cy="3403800"/>
          </a:xfrm>
          <a:prstGeom prst="rect">
            <a:avLst/>
          </a:prstGeom>
        </p:spPr>
        <p:txBody>
          <a:bodyPr spcFirstLastPara="1" vert="horz" wrap="square" lIns="91425" tIns="91425" rIns="91425" bIns="91425" rtlCol="0" anchor="t" anchorCtr="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GB" sz="2000" b="1" dirty="0" smtClean="0">
                <a:solidFill>
                  <a:schemeClr val="tx1"/>
                </a:solidFill>
              </a:rPr>
              <a:t>Outcome:</a:t>
            </a:r>
          </a:p>
          <a:p>
            <a:pPr marL="457200" indent="-342900" algn="l">
              <a:spcBef>
                <a:spcPts val="1200"/>
              </a:spcBef>
              <a:buClr>
                <a:srgbClr val="741B47"/>
              </a:buClr>
              <a:buSzPts val="1800"/>
              <a:buFont typeface="Arial" pitchFamily="34" charset="0"/>
              <a:buAutoNum type="arabicPeriod"/>
            </a:pPr>
            <a:r>
              <a:rPr lang="en-GB" sz="2000" b="1" dirty="0" smtClean="0">
                <a:solidFill>
                  <a:schemeClr val="tx1"/>
                </a:solidFill>
              </a:rPr>
              <a:t>Accuracy</a:t>
            </a:r>
          </a:p>
          <a:p>
            <a:pPr marL="457200" indent="-342900" algn="l">
              <a:spcBef>
                <a:spcPts val="0"/>
              </a:spcBef>
              <a:buClr>
                <a:srgbClr val="741B47"/>
              </a:buClr>
              <a:buSzPts val="1800"/>
              <a:buFont typeface="Arial" pitchFamily="34" charset="0"/>
              <a:buAutoNum type="arabicPeriod"/>
            </a:pPr>
            <a:r>
              <a:rPr lang="en-GB" sz="2000" b="1" dirty="0" smtClean="0">
                <a:solidFill>
                  <a:schemeClr val="tx1"/>
                </a:solidFill>
              </a:rPr>
              <a:t>Confusion Matrix</a:t>
            </a:r>
          </a:p>
          <a:p>
            <a:pPr marL="457200" indent="-342900" algn="l">
              <a:spcBef>
                <a:spcPts val="0"/>
              </a:spcBef>
              <a:buClr>
                <a:srgbClr val="741B47"/>
              </a:buClr>
              <a:buSzPts val="1800"/>
              <a:buFont typeface="Arial" pitchFamily="34" charset="0"/>
              <a:buAutoNum type="arabicPeriod"/>
            </a:pPr>
            <a:r>
              <a:rPr lang="en-GB" sz="2000" b="1" dirty="0" smtClean="0">
                <a:solidFill>
                  <a:schemeClr val="tx1"/>
                </a:solidFill>
              </a:rPr>
              <a:t>Precision</a:t>
            </a:r>
          </a:p>
          <a:p>
            <a:pPr marL="457200" indent="-342900" algn="l">
              <a:spcBef>
                <a:spcPts val="0"/>
              </a:spcBef>
              <a:buClr>
                <a:srgbClr val="741B47"/>
              </a:buClr>
              <a:buSzPts val="1800"/>
              <a:buFont typeface="Arial" pitchFamily="34" charset="0"/>
              <a:buAutoNum type="arabicPeriod"/>
            </a:pPr>
            <a:r>
              <a:rPr lang="en-GB" sz="2000" b="1" dirty="0" smtClean="0">
                <a:solidFill>
                  <a:schemeClr val="tx1"/>
                </a:solidFill>
              </a:rPr>
              <a:t>Recall </a:t>
            </a:r>
          </a:p>
          <a:p>
            <a:pPr marL="457200" indent="-342900" algn="l">
              <a:spcBef>
                <a:spcPts val="0"/>
              </a:spcBef>
              <a:buClr>
                <a:srgbClr val="741B47"/>
              </a:buClr>
              <a:buSzPts val="1800"/>
              <a:buFont typeface="Arial" pitchFamily="34" charset="0"/>
              <a:buAutoNum type="arabicPeriod"/>
            </a:pPr>
            <a:r>
              <a:rPr lang="en-GB" sz="2000" b="1" dirty="0" smtClean="0">
                <a:solidFill>
                  <a:schemeClr val="tx1"/>
                </a:solidFill>
              </a:rPr>
              <a:t>F1 Score</a:t>
            </a:r>
          </a:p>
          <a:p>
            <a:pPr marL="457200" indent="-342900" algn="l">
              <a:spcBef>
                <a:spcPts val="0"/>
              </a:spcBef>
              <a:buClr>
                <a:srgbClr val="741B47"/>
              </a:buClr>
              <a:buSzPts val="1800"/>
              <a:buFont typeface="Arial" pitchFamily="34" charset="0"/>
              <a:buAutoNum type="arabicPeriod"/>
            </a:pPr>
            <a:r>
              <a:rPr lang="en-GB" sz="2000" b="1" dirty="0" smtClean="0">
                <a:solidFill>
                  <a:schemeClr val="tx1"/>
                </a:solidFill>
              </a:rPr>
              <a:t>AUC ROC Curve</a:t>
            </a:r>
          </a:p>
          <a:p>
            <a:pPr algn="l">
              <a:spcBef>
                <a:spcPts val="1200"/>
              </a:spcBef>
              <a:spcAft>
                <a:spcPts val="1200"/>
              </a:spcAft>
            </a:pPr>
            <a:endParaRPr lang="en-GB" sz="2000" b="1" dirty="0">
              <a:solidFill>
                <a:schemeClr val="tx1"/>
              </a:solidFill>
            </a:endParaRPr>
          </a:p>
        </p:txBody>
      </p:sp>
      <p:pic>
        <p:nvPicPr>
          <p:cNvPr id="6" name="Google Shape;222;p29"/>
          <p:cNvPicPr preferRelativeResize="0"/>
          <p:nvPr/>
        </p:nvPicPr>
        <p:blipFill>
          <a:blip r:embed="rId2">
            <a:alphaModFix/>
          </a:blip>
          <a:stretch>
            <a:fillRect/>
          </a:stretch>
        </p:blipFill>
        <p:spPr>
          <a:xfrm>
            <a:off x="3419872" y="2204864"/>
            <a:ext cx="5154800" cy="2579500"/>
          </a:xfrm>
          <a:prstGeom prst="rect">
            <a:avLst/>
          </a:prstGeom>
          <a:noFill/>
          <a:ln>
            <a:noFill/>
          </a:ln>
        </p:spPr>
      </p:pic>
    </p:spTree>
    <p:extLst>
      <p:ext uri="{BB962C8B-B14F-4D97-AF65-F5344CB8AC3E}">
        <p14:creationId xmlns:p14="http://schemas.microsoft.com/office/powerpoint/2010/main" val="202475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548680"/>
            <a:ext cx="8496944" cy="864096"/>
          </a:xfrm>
        </p:spPr>
        <p:txBody>
          <a:bodyPr>
            <a:noAutofit/>
          </a:bodyPr>
          <a:lstStyle/>
          <a:p>
            <a:pPr lvl="0">
              <a:spcBef>
                <a:spcPts val="1000"/>
              </a:spcBef>
            </a:pPr>
            <a:r>
              <a:rPr lang="en-GB" sz="2800" b="1" dirty="0"/>
              <a:t> Best Selected Model</a:t>
            </a:r>
            <a:endParaRPr lang="en-IN" sz="2800" b="1" dirty="0">
              <a:highlight>
                <a:srgbClr val="FFFFFF"/>
              </a:highlight>
              <a:latin typeface="Arial"/>
              <a:ea typeface="Arial"/>
              <a:cs typeface="Arial"/>
              <a:sym typeface="Arial"/>
            </a:endParaRPr>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sp>
        <p:nvSpPr>
          <p:cNvPr id="4" name="Rectangle 3"/>
          <p:cNvSpPr/>
          <p:nvPr/>
        </p:nvSpPr>
        <p:spPr>
          <a:xfrm>
            <a:off x="323528" y="1581528"/>
            <a:ext cx="8604956" cy="3508653"/>
          </a:xfrm>
          <a:prstGeom prst="rect">
            <a:avLst/>
          </a:prstGeom>
        </p:spPr>
        <p:txBody>
          <a:bodyPr wrap="square">
            <a:spAutoFit/>
          </a:bodyPr>
          <a:lstStyle/>
          <a:p>
            <a:pPr lvl="0"/>
            <a:r>
              <a:rPr lang="en-IN" sz="2800" b="1" dirty="0"/>
              <a:t>Random Forest Classifier</a:t>
            </a:r>
          </a:p>
          <a:p>
            <a:pPr marL="457200" lvl="0" indent="-304800">
              <a:spcBef>
                <a:spcPts val="1200"/>
              </a:spcBef>
              <a:buClr>
                <a:srgbClr val="000000"/>
              </a:buClr>
              <a:buSzPts val="1200"/>
              <a:buChar char="●"/>
            </a:pPr>
            <a:r>
              <a:rPr lang="en-IN" sz="1600" dirty="0"/>
              <a:t>Comparing all algorithms, the best model selected is the Random Forest Classifier as the precision, recall and f1 score along with the accuracy is observed to be the best in Random Forest than any other classifiers used. Random Forest is applied on the over sampled data and then </a:t>
            </a:r>
            <a:r>
              <a:rPr lang="en-IN" sz="1600" dirty="0" err="1"/>
              <a:t>hypertuning</a:t>
            </a:r>
            <a:r>
              <a:rPr lang="en-IN" sz="1600" dirty="0"/>
              <a:t> it to receive the best of it</a:t>
            </a:r>
            <a:r>
              <a:rPr lang="en-IN" sz="1600" dirty="0" smtClean="0"/>
              <a:t>.</a:t>
            </a:r>
          </a:p>
          <a:p>
            <a:pPr marL="457200" lvl="0" indent="-304800">
              <a:spcBef>
                <a:spcPts val="1200"/>
              </a:spcBef>
              <a:buClr>
                <a:srgbClr val="000000"/>
              </a:buClr>
              <a:buSzPts val="1200"/>
              <a:buChar char="●"/>
            </a:pPr>
            <a:endParaRPr lang="en-IN" sz="1600" dirty="0"/>
          </a:p>
          <a:p>
            <a:pPr marL="457200" lvl="0" indent="-304800">
              <a:buClr>
                <a:srgbClr val="000000"/>
              </a:buClr>
              <a:buSzPts val="1200"/>
              <a:buChar char="●"/>
            </a:pPr>
            <a:r>
              <a:rPr lang="en-IN" sz="1600" dirty="0"/>
              <a:t>The evaluation scores of Random Forest Classifier for the given data is :</a:t>
            </a:r>
          </a:p>
          <a:p>
            <a:pPr lvl="0">
              <a:spcBef>
                <a:spcPts val="1200"/>
              </a:spcBef>
            </a:pPr>
            <a:endParaRPr lang="en-IN" sz="1600" dirty="0" smtClean="0"/>
          </a:p>
          <a:p>
            <a:pPr lvl="0">
              <a:spcBef>
                <a:spcPts val="1200"/>
              </a:spcBef>
            </a:pPr>
            <a:endParaRPr lang="en-IN" sz="1600" dirty="0"/>
          </a:p>
          <a:p>
            <a:pPr lvl="0">
              <a:spcBef>
                <a:spcPts val="1200"/>
              </a:spcBef>
              <a:spcAft>
                <a:spcPts val="1200"/>
              </a:spcAft>
            </a:pPr>
            <a:endParaRPr lang="en-IN" sz="1600" dirty="0"/>
          </a:p>
        </p:txBody>
      </p:sp>
      <p:pic>
        <p:nvPicPr>
          <p:cNvPr id="7" name="Google Shape;229;p30"/>
          <p:cNvPicPr preferRelativeResize="0"/>
          <p:nvPr/>
        </p:nvPicPr>
        <p:blipFill>
          <a:blip r:embed="rId2">
            <a:alphaModFix/>
          </a:blip>
          <a:stretch>
            <a:fillRect/>
          </a:stretch>
        </p:blipFill>
        <p:spPr>
          <a:xfrm>
            <a:off x="1043608" y="4077072"/>
            <a:ext cx="4176464" cy="2160240"/>
          </a:xfrm>
          <a:prstGeom prst="rect">
            <a:avLst/>
          </a:prstGeom>
          <a:noFill/>
          <a:ln>
            <a:noFill/>
          </a:ln>
        </p:spPr>
      </p:pic>
    </p:spTree>
    <p:extLst>
      <p:ext uri="{BB962C8B-B14F-4D97-AF65-F5344CB8AC3E}">
        <p14:creationId xmlns:p14="http://schemas.microsoft.com/office/powerpoint/2010/main" val="93603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548680"/>
            <a:ext cx="8496944" cy="864096"/>
          </a:xfrm>
        </p:spPr>
        <p:txBody>
          <a:bodyPr>
            <a:noAutofit/>
          </a:bodyPr>
          <a:lstStyle/>
          <a:p>
            <a:pPr lvl="0">
              <a:spcBef>
                <a:spcPts val="1000"/>
              </a:spcBef>
            </a:pPr>
            <a:r>
              <a:rPr lang="en-GB" sz="2800" b="1" dirty="0"/>
              <a:t>AUC ROC Curve </a:t>
            </a:r>
            <a:endParaRPr lang="en-IN" sz="2800" b="1" dirty="0">
              <a:highlight>
                <a:srgbClr val="FFFFFF"/>
              </a:highlight>
              <a:latin typeface="Arial"/>
              <a:ea typeface="Arial"/>
              <a:cs typeface="Arial"/>
              <a:sym typeface="Arial"/>
            </a:endParaRPr>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pic>
        <p:nvPicPr>
          <p:cNvPr id="6" name="Google Shape;235;p31"/>
          <p:cNvPicPr preferRelativeResize="0"/>
          <p:nvPr/>
        </p:nvPicPr>
        <p:blipFill>
          <a:blip r:embed="rId2">
            <a:alphaModFix/>
          </a:blip>
          <a:stretch>
            <a:fillRect/>
          </a:stretch>
        </p:blipFill>
        <p:spPr>
          <a:xfrm>
            <a:off x="1403648" y="1268760"/>
            <a:ext cx="6119050" cy="3660225"/>
          </a:xfrm>
          <a:prstGeom prst="rect">
            <a:avLst/>
          </a:prstGeom>
          <a:noFill/>
          <a:ln>
            <a:noFill/>
          </a:ln>
        </p:spPr>
      </p:pic>
      <p:sp>
        <p:nvSpPr>
          <p:cNvPr id="5" name="Rectangle 4"/>
          <p:cNvSpPr/>
          <p:nvPr/>
        </p:nvSpPr>
        <p:spPr>
          <a:xfrm>
            <a:off x="800791" y="4844960"/>
            <a:ext cx="8100392" cy="1200329"/>
          </a:xfrm>
          <a:prstGeom prst="rect">
            <a:avLst/>
          </a:prstGeom>
        </p:spPr>
        <p:txBody>
          <a:bodyPr wrap="square">
            <a:spAutoFit/>
          </a:bodyPr>
          <a:lstStyle/>
          <a:p>
            <a:r>
              <a:rPr lang="en-IN" dirty="0"/>
              <a:t>The </a:t>
            </a:r>
            <a:r>
              <a:rPr lang="en-IN" b="1" dirty="0"/>
              <a:t>Area Under the Curve</a:t>
            </a:r>
            <a:r>
              <a:rPr lang="en-IN" dirty="0"/>
              <a:t> (AUC) is the measure of the ability of a classifier to distinguish between classes and is used as a summary of the ROC curve. The higher the AUC, the better the performance of the model at distinguishing between the positive and negative classes.</a:t>
            </a:r>
            <a:endParaRPr lang="en-IN" dirty="0"/>
          </a:p>
        </p:txBody>
      </p:sp>
    </p:spTree>
    <p:extLst>
      <p:ext uri="{BB962C8B-B14F-4D97-AF65-F5344CB8AC3E}">
        <p14:creationId xmlns:p14="http://schemas.microsoft.com/office/powerpoint/2010/main" val="322838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836712"/>
            <a:ext cx="6282288" cy="4445772"/>
          </a:xfrm>
          <a:prstGeom prst="rect">
            <a:avLst/>
          </a:prstGeom>
        </p:spPr>
      </p:pic>
    </p:spTree>
    <p:extLst>
      <p:ext uri="{BB962C8B-B14F-4D97-AF65-F5344CB8AC3E}">
        <p14:creationId xmlns:p14="http://schemas.microsoft.com/office/powerpoint/2010/main" val="55777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lstStyle/>
          <a:p>
            <a:r>
              <a:rPr lang="en-GB" b="1" dirty="0"/>
              <a:t>Problem </a:t>
            </a:r>
            <a:r>
              <a:rPr lang="en-GB" b="1" dirty="0" smtClean="0"/>
              <a:t>Statement</a:t>
            </a:r>
            <a:endParaRPr lang="en-IN" dirty="0"/>
          </a:p>
        </p:txBody>
      </p:sp>
      <p:sp>
        <p:nvSpPr>
          <p:cNvPr id="3" name="Rectangle 2"/>
          <p:cNvSpPr/>
          <p:nvPr/>
        </p:nvSpPr>
        <p:spPr>
          <a:xfrm>
            <a:off x="1012363" y="1691349"/>
            <a:ext cx="7344816" cy="4031873"/>
          </a:xfrm>
          <a:prstGeom prst="rect">
            <a:avLst/>
          </a:prstGeom>
        </p:spPr>
        <p:txBody>
          <a:bodyPr wrap="square">
            <a:spAutoFit/>
          </a:bodyPr>
          <a:lstStyle/>
          <a:p>
            <a:pPr marL="457200" lvl="0" indent="-310832">
              <a:buSzPct val="100000"/>
              <a:buChar char="●"/>
            </a:pPr>
            <a:r>
              <a:rPr lang="en-IN" dirty="0"/>
              <a:t>A Microfinance institution  (MFI) is an organization that includes the provision of financial services such as Group Loans, Agricultural Loans, Individual Business Loan, savings, insurance etc. to low income individuals.  </a:t>
            </a:r>
          </a:p>
          <a:p>
            <a:pPr marL="914400" lvl="0">
              <a:spcBef>
                <a:spcPts val="1200"/>
              </a:spcBef>
            </a:pPr>
            <a:endParaRPr lang="en-IN" dirty="0"/>
          </a:p>
          <a:p>
            <a:pPr marL="457200" lvl="0" indent="-310832">
              <a:spcBef>
                <a:spcPts val="1200"/>
              </a:spcBef>
              <a:buSzPct val="100000"/>
              <a:buChar char="●"/>
            </a:pPr>
            <a:r>
              <a:rPr lang="en-IN" dirty="0"/>
              <a:t>A Telecom Industry is collaborating with an MFI to provide micro-credit on mobile balances to low income families and poor customers that needs be paid back within the time duration of 5 days.</a:t>
            </a:r>
          </a:p>
          <a:p>
            <a:pPr marL="914400" lvl="0">
              <a:spcBef>
                <a:spcPts val="1200"/>
              </a:spcBef>
            </a:pPr>
            <a:endParaRPr lang="en-IN" dirty="0"/>
          </a:p>
          <a:p>
            <a:pPr marL="457200" lvl="0" indent="-310832">
              <a:spcBef>
                <a:spcPts val="1200"/>
              </a:spcBef>
              <a:buSzPct val="100000"/>
              <a:buChar char="●"/>
            </a:pPr>
            <a:r>
              <a:rPr lang="en-IN" dirty="0"/>
              <a:t>Therefore, identification and management of customers paying back the loan within the time duration is very important.</a:t>
            </a:r>
          </a:p>
          <a:p>
            <a:endParaRPr lang="en-IN" dirty="0"/>
          </a:p>
        </p:txBody>
      </p:sp>
    </p:spTree>
    <p:extLst>
      <p:ext uri="{BB962C8B-B14F-4D97-AF65-F5344CB8AC3E}">
        <p14:creationId xmlns:p14="http://schemas.microsoft.com/office/powerpoint/2010/main" val="218060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lstStyle/>
          <a:p>
            <a:r>
              <a:rPr lang="en-GB" b="1" dirty="0"/>
              <a:t>Objective and Motivation</a:t>
            </a:r>
            <a:endParaRPr lang="en-IN" dirty="0"/>
          </a:p>
        </p:txBody>
      </p:sp>
      <p:sp>
        <p:nvSpPr>
          <p:cNvPr id="3" name="Rectangle 2"/>
          <p:cNvSpPr/>
          <p:nvPr/>
        </p:nvSpPr>
        <p:spPr>
          <a:xfrm>
            <a:off x="1012363" y="1691349"/>
            <a:ext cx="7344816" cy="3908762"/>
          </a:xfrm>
          <a:prstGeom prst="rect">
            <a:avLst/>
          </a:prstGeom>
        </p:spPr>
        <p:txBody>
          <a:bodyPr wrap="square">
            <a:spAutoFit/>
          </a:bodyPr>
          <a:lstStyle/>
          <a:p>
            <a:pPr marL="457200" lvl="0" indent="-304165">
              <a:buSzPts val="1190"/>
              <a:buChar char="●"/>
            </a:pPr>
            <a:r>
              <a:rPr lang="en-IN" dirty="0"/>
              <a:t>Microfinance is widely accepted as a poverty-reduction tool, representing $70 billion in outstanding loans and a global outreach of 200 million clients</a:t>
            </a:r>
            <a:r>
              <a:rPr lang="en-IN" dirty="0" smtClean="0"/>
              <a:t>.</a:t>
            </a:r>
            <a:endParaRPr lang="en-IN" dirty="0"/>
          </a:p>
          <a:p>
            <a:pPr marL="457200" lvl="0" indent="-304165">
              <a:spcBef>
                <a:spcPts val="1200"/>
              </a:spcBef>
              <a:buSzPts val="1190"/>
              <a:buChar char="●"/>
            </a:pPr>
            <a:r>
              <a:rPr lang="en-IN" dirty="0"/>
              <a:t>Because micro-credit is aimed at the poorest, micro-finance lending technology needs to mimic. </a:t>
            </a:r>
          </a:p>
          <a:p>
            <a:pPr marL="457200" lvl="0" indent="-304165">
              <a:spcBef>
                <a:spcPts val="1200"/>
              </a:spcBef>
              <a:buSzPts val="1190"/>
              <a:buChar char="●"/>
            </a:pPr>
            <a:r>
              <a:rPr lang="en-IN" dirty="0"/>
              <a:t>Default is the inability to repay the loan by either failing to complete the loan as per the loan agreement or neglect to service the loan </a:t>
            </a:r>
            <a:endParaRPr lang="en-IN" sz="2000" dirty="0"/>
          </a:p>
          <a:p>
            <a:pPr marL="457200" lvl="0" indent="-310515">
              <a:spcBef>
                <a:spcPts val="1200"/>
              </a:spcBef>
              <a:buSzPts val="1290"/>
              <a:buChar char="●"/>
            </a:pPr>
            <a:r>
              <a:rPr lang="en-IN" dirty="0"/>
              <a:t>Hence, to improve the selection of customers for the credit,  building a machine learning model to make predictions (fraudulent or not) will be the best way to help the organizations in further investment and selection of </a:t>
            </a:r>
            <a:r>
              <a:rPr lang="en-IN" sz="2000" dirty="0"/>
              <a:t>customers.</a:t>
            </a:r>
          </a:p>
          <a:p>
            <a:endParaRPr lang="en-IN" dirty="0"/>
          </a:p>
        </p:txBody>
      </p:sp>
    </p:spTree>
    <p:extLst>
      <p:ext uri="{BB962C8B-B14F-4D97-AF65-F5344CB8AC3E}">
        <p14:creationId xmlns:p14="http://schemas.microsoft.com/office/powerpoint/2010/main" val="179915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GB" b="1" dirty="0"/>
              <a:t>Research and Solution</a:t>
            </a:r>
            <a:endParaRPr lang="en-IN" dirty="0"/>
          </a:p>
        </p:txBody>
      </p:sp>
      <p:sp>
        <p:nvSpPr>
          <p:cNvPr id="3" name="Rectangle 2"/>
          <p:cNvSpPr/>
          <p:nvPr/>
        </p:nvSpPr>
        <p:spPr>
          <a:xfrm>
            <a:off x="539552" y="1340768"/>
            <a:ext cx="8280920" cy="6249403"/>
          </a:xfrm>
          <a:prstGeom prst="rect">
            <a:avLst/>
          </a:prstGeom>
        </p:spPr>
        <p:txBody>
          <a:bodyPr wrap="square">
            <a:spAutoFit/>
          </a:bodyPr>
          <a:lstStyle/>
          <a:p>
            <a:pPr marL="457200" lvl="0" indent="-306070">
              <a:lnSpc>
                <a:spcPct val="95000"/>
              </a:lnSpc>
              <a:buSzPts val="1220"/>
              <a:buChar char="●"/>
            </a:pPr>
            <a:r>
              <a:rPr lang="en-IN" dirty="0"/>
              <a:t>A huge dataset of 209593 records and 37 attributes of customer behaviour is taken and used to </a:t>
            </a:r>
            <a:r>
              <a:rPr lang="en-IN" dirty="0" err="1"/>
              <a:t>analyze</a:t>
            </a:r>
            <a:r>
              <a:rPr lang="en-IN" dirty="0"/>
              <a:t> the deformities and abnormalities leading to frauds in Microfinance Organizations</a:t>
            </a:r>
            <a:r>
              <a:rPr lang="en-IN" dirty="0" smtClean="0"/>
              <a:t>.</a:t>
            </a:r>
            <a:endParaRPr lang="en-IN" dirty="0"/>
          </a:p>
          <a:p>
            <a:pPr marL="457200" lvl="0" indent="-306070">
              <a:lnSpc>
                <a:spcPct val="95000"/>
              </a:lnSpc>
              <a:spcBef>
                <a:spcPts val="1200"/>
              </a:spcBef>
              <a:buSzPts val="1220"/>
              <a:buChar char="●"/>
            </a:pPr>
            <a:r>
              <a:rPr lang="en-IN" dirty="0"/>
              <a:t>The dataset is resized and transformed using various pre-processing steps and applying EDA onto the </a:t>
            </a:r>
            <a:r>
              <a:rPr lang="en-IN" dirty="0" err="1"/>
              <a:t>Jupyter</a:t>
            </a:r>
            <a:r>
              <a:rPr lang="en-IN" dirty="0"/>
              <a:t> Notebook through which the data can be easily accessed. </a:t>
            </a:r>
          </a:p>
          <a:p>
            <a:pPr lvl="0">
              <a:lnSpc>
                <a:spcPct val="95000"/>
              </a:lnSpc>
              <a:spcBef>
                <a:spcPts val="1200"/>
              </a:spcBef>
              <a:buSzPts val="935"/>
            </a:pPr>
            <a:endParaRPr lang="en-IN" dirty="0"/>
          </a:p>
          <a:p>
            <a:pPr marL="457200" lvl="0" indent="-306070">
              <a:lnSpc>
                <a:spcPct val="95000"/>
              </a:lnSpc>
              <a:spcBef>
                <a:spcPts val="1200"/>
              </a:spcBef>
              <a:buSzPts val="1220"/>
              <a:buChar char="●"/>
            </a:pPr>
            <a:r>
              <a:rPr lang="en-IN" dirty="0"/>
              <a:t>We aim at implementing a model by performing various steps </a:t>
            </a:r>
            <a:r>
              <a:rPr lang="en-IN" dirty="0" smtClean="0"/>
              <a:t>–</a:t>
            </a:r>
          </a:p>
          <a:p>
            <a:pPr marL="151130" lvl="0">
              <a:lnSpc>
                <a:spcPct val="95000"/>
              </a:lnSpc>
              <a:spcBef>
                <a:spcPts val="1200"/>
              </a:spcBef>
              <a:buSzPts val="1220"/>
            </a:pPr>
            <a:endParaRPr lang="en-IN" dirty="0"/>
          </a:p>
          <a:p>
            <a:pPr marL="914400" lvl="0" indent="-306069">
              <a:lnSpc>
                <a:spcPct val="95000"/>
              </a:lnSpc>
              <a:buSzPts val="1220"/>
              <a:buAutoNum type="arabicPeriod"/>
            </a:pPr>
            <a:r>
              <a:rPr lang="en-IN" dirty="0"/>
              <a:t>Business Understanding </a:t>
            </a:r>
          </a:p>
          <a:p>
            <a:pPr marL="914400" lvl="0" indent="-306069">
              <a:lnSpc>
                <a:spcPct val="95000"/>
              </a:lnSpc>
              <a:buSzPts val="1220"/>
              <a:buAutoNum type="arabicPeriod"/>
            </a:pPr>
            <a:r>
              <a:rPr lang="en-IN" dirty="0"/>
              <a:t>Performing EDA</a:t>
            </a:r>
          </a:p>
          <a:p>
            <a:pPr marL="914400" lvl="0" indent="-306069">
              <a:lnSpc>
                <a:spcPct val="95000"/>
              </a:lnSpc>
              <a:buSzPts val="1220"/>
              <a:buAutoNum type="arabicPeriod"/>
            </a:pPr>
            <a:r>
              <a:rPr lang="en-IN" dirty="0"/>
              <a:t>Training 4/5 ML models to test metrics of various models such accuracy, precision, recall and f1 score</a:t>
            </a:r>
          </a:p>
          <a:p>
            <a:pPr marL="914400" lvl="0" indent="-306069">
              <a:lnSpc>
                <a:spcPct val="95000"/>
              </a:lnSpc>
              <a:buSzPts val="1220"/>
              <a:buAutoNum type="arabicPeriod"/>
            </a:pPr>
            <a:r>
              <a:rPr lang="en-IN" dirty="0" err="1"/>
              <a:t>Hypertuning</a:t>
            </a:r>
            <a:r>
              <a:rPr lang="en-IN" dirty="0"/>
              <a:t> the models</a:t>
            </a:r>
          </a:p>
          <a:p>
            <a:pPr marL="914400" lvl="0" indent="-306069">
              <a:lnSpc>
                <a:spcPct val="95000"/>
              </a:lnSpc>
              <a:buSzPts val="1220"/>
              <a:buAutoNum type="arabicPeriod"/>
            </a:pPr>
            <a:r>
              <a:rPr lang="en-IN" dirty="0"/>
              <a:t>Selecting the best fitted model for data.</a:t>
            </a:r>
          </a:p>
          <a:p>
            <a:pPr lvl="0">
              <a:lnSpc>
                <a:spcPct val="95000"/>
              </a:lnSpc>
              <a:spcBef>
                <a:spcPts val="1200"/>
              </a:spcBef>
              <a:buSzPts val="935"/>
            </a:pPr>
            <a:endParaRPr lang="en-IN" dirty="0"/>
          </a:p>
          <a:p>
            <a:pPr lvl="0">
              <a:lnSpc>
                <a:spcPct val="95000"/>
              </a:lnSpc>
              <a:spcBef>
                <a:spcPts val="1200"/>
              </a:spcBef>
            </a:pPr>
            <a:endParaRPr lang="en-IN" dirty="0"/>
          </a:p>
          <a:p>
            <a:pPr marL="1828800" lvl="0">
              <a:lnSpc>
                <a:spcPct val="95000"/>
              </a:lnSpc>
              <a:spcBef>
                <a:spcPts val="1200"/>
              </a:spcBef>
              <a:spcAft>
                <a:spcPts val="1200"/>
              </a:spcAft>
              <a:buSzPts val="935"/>
            </a:pPr>
            <a:endParaRPr lang="en-IN" sz="1200" dirty="0"/>
          </a:p>
          <a:p>
            <a:endParaRPr lang="en-IN" dirty="0"/>
          </a:p>
        </p:txBody>
      </p:sp>
    </p:spTree>
    <p:extLst>
      <p:ext uri="{BB962C8B-B14F-4D97-AF65-F5344CB8AC3E}">
        <p14:creationId xmlns:p14="http://schemas.microsoft.com/office/powerpoint/2010/main" val="140534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1340768"/>
            <a:ext cx="8280920" cy="2810000"/>
          </a:xfrm>
          <a:prstGeom prst="rect">
            <a:avLst/>
          </a:prstGeom>
        </p:spPr>
        <p:txBody>
          <a:bodyPr wrap="square">
            <a:spAutoFit/>
          </a:bodyPr>
          <a:lstStyle/>
          <a:p>
            <a:pPr marL="457200" lvl="0" indent="-306070">
              <a:lnSpc>
                <a:spcPct val="95000"/>
              </a:lnSpc>
              <a:buSzPts val="1220"/>
              <a:buChar char="●"/>
            </a:pPr>
            <a:r>
              <a:rPr lang="en-IN" dirty="0"/>
              <a:t>Training is performed by using oversampling techniques to deal with the imbalance nature of the Target Variable</a:t>
            </a:r>
            <a:r>
              <a:rPr lang="en-IN" dirty="0" smtClean="0"/>
              <a:t>.</a:t>
            </a:r>
            <a:endParaRPr lang="en-IN" dirty="0"/>
          </a:p>
          <a:p>
            <a:pPr marL="457200" lvl="0" indent="-306070">
              <a:lnSpc>
                <a:spcPct val="95000"/>
              </a:lnSpc>
              <a:spcBef>
                <a:spcPts val="1200"/>
              </a:spcBef>
              <a:buSzPts val="1220"/>
              <a:buChar char="●"/>
            </a:pPr>
            <a:r>
              <a:rPr lang="en-IN" dirty="0"/>
              <a:t>The adjustment of high range between values is performed by normalizing the values using Standard </a:t>
            </a:r>
            <a:r>
              <a:rPr lang="en-IN" dirty="0" err="1"/>
              <a:t>Scaler</a:t>
            </a:r>
            <a:r>
              <a:rPr lang="en-IN" dirty="0" smtClean="0"/>
              <a:t>.</a:t>
            </a:r>
            <a:endParaRPr lang="en-IN" dirty="0"/>
          </a:p>
          <a:p>
            <a:pPr marL="457200" lvl="0" indent="-306070">
              <a:lnSpc>
                <a:spcPct val="95000"/>
              </a:lnSpc>
              <a:spcBef>
                <a:spcPts val="1200"/>
              </a:spcBef>
              <a:buSzPts val="1220"/>
              <a:buChar char="●"/>
            </a:pPr>
            <a:r>
              <a:rPr lang="en-IN" dirty="0"/>
              <a:t>Output is a real number(accuracy) ranging from 0 to 1 indicating strength of a Target Variable.</a:t>
            </a:r>
          </a:p>
          <a:p>
            <a:pPr marL="914400" lvl="0">
              <a:spcBef>
                <a:spcPts val="1200"/>
              </a:spcBef>
              <a:spcAft>
                <a:spcPts val="1200"/>
              </a:spcAft>
            </a:pPr>
            <a:endParaRPr lang="en-IN" sz="1600" dirty="0"/>
          </a:p>
          <a:p>
            <a:endParaRPr lang="en-IN" dirty="0"/>
          </a:p>
        </p:txBody>
      </p:sp>
      <p:pic>
        <p:nvPicPr>
          <p:cNvPr id="4" name="Google Shape;113;p17"/>
          <p:cNvPicPr preferRelativeResize="0"/>
          <p:nvPr/>
        </p:nvPicPr>
        <p:blipFill>
          <a:blip r:embed="rId2">
            <a:alphaModFix/>
          </a:blip>
          <a:stretch>
            <a:fillRect/>
          </a:stretch>
        </p:blipFill>
        <p:spPr>
          <a:xfrm>
            <a:off x="2051720" y="3396021"/>
            <a:ext cx="5886875" cy="2913299"/>
          </a:xfrm>
          <a:prstGeom prst="rect">
            <a:avLst/>
          </a:prstGeom>
          <a:noFill/>
          <a:ln>
            <a:noFill/>
          </a:ln>
        </p:spPr>
      </p:pic>
    </p:spTree>
    <p:extLst>
      <p:ext uri="{BB962C8B-B14F-4D97-AF65-F5344CB8AC3E}">
        <p14:creationId xmlns:p14="http://schemas.microsoft.com/office/powerpoint/2010/main" val="130121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864096"/>
          </a:xfrm>
        </p:spPr>
        <p:txBody>
          <a:bodyPr>
            <a:normAutofit/>
          </a:bodyPr>
          <a:lstStyle/>
          <a:p>
            <a:r>
              <a:rPr lang="en-GB" b="1" dirty="0"/>
              <a:t>Scope of Project</a:t>
            </a:r>
            <a:endParaRPr lang="en-IN" dirty="0"/>
          </a:p>
        </p:txBody>
      </p:sp>
      <p:sp>
        <p:nvSpPr>
          <p:cNvPr id="3" name="Rectangle 2"/>
          <p:cNvSpPr/>
          <p:nvPr/>
        </p:nvSpPr>
        <p:spPr>
          <a:xfrm>
            <a:off x="251520" y="1700808"/>
            <a:ext cx="8712968" cy="4031873"/>
          </a:xfrm>
          <a:prstGeom prst="rect">
            <a:avLst/>
          </a:prstGeom>
        </p:spPr>
        <p:txBody>
          <a:bodyPr wrap="square">
            <a:spAutoFit/>
          </a:bodyPr>
          <a:lstStyle/>
          <a:p>
            <a:pPr marL="457200" lvl="0" indent="-304800">
              <a:buSzPts val="1200"/>
              <a:buChar char="●"/>
            </a:pPr>
            <a:r>
              <a:rPr lang="en-IN" dirty="0"/>
              <a:t>The project aims at training a Machine Learning model to predict or identify whether the consumer is fraudulent or not i.e. paying the loan amount within the time duration or not using the dataset that consists of the behavioural patterns/details of the customer.</a:t>
            </a:r>
          </a:p>
          <a:p>
            <a:pPr lvl="0">
              <a:spcBef>
                <a:spcPts val="1200"/>
              </a:spcBef>
            </a:pPr>
            <a:endParaRPr lang="en-IN" dirty="0"/>
          </a:p>
          <a:p>
            <a:pPr marL="457200" lvl="0" indent="-304800">
              <a:spcBef>
                <a:spcPts val="1200"/>
              </a:spcBef>
              <a:buSzPts val="1200"/>
              <a:buChar char="●"/>
            </a:pPr>
            <a:r>
              <a:rPr lang="en-IN" dirty="0"/>
              <a:t>The project is strictly limited to binary class labels 0 &amp; 1 wherein 0 indicates that the loan has not been paid (fraudulent) and 1 indicates that the loan has been paid (not-fraudulent).</a:t>
            </a:r>
          </a:p>
          <a:p>
            <a:pPr lvl="0">
              <a:spcBef>
                <a:spcPts val="1200"/>
              </a:spcBef>
            </a:pPr>
            <a:endParaRPr lang="en-IN" dirty="0"/>
          </a:p>
          <a:p>
            <a:pPr marL="457200" lvl="0" indent="-304800">
              <a:spcBef>
                <a:spcPts val="1200"/>
              </a:spcBef>
              <a:buSzPts val="1200"/>
              <a:buChar char="●"/>
            </a:pPr>
            <a:r>
              <a:rPr lang="en-IN" dirty="0"/>
              <a:t>The model works for fraud detection of credit-loans but can be further improved to work on more customers and different attributes.</a:t>
            </a:r>
          </a:p>
          <a:p>
            <a:endParaRPr lang="en-IN" dirty="0"/>
          </a:p>
        </p:txBody>
      </p:sp>
    </p:spTree>
    <p:extLst>
      <p:ext uri="{BB962C8B-B14F-4D97-AF65-F5344CB8AC3E}">
        <p14:creationId xmlns:p14="http://schemas.microsoft.com/office/powerpoint/2010/main" val="25176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864096"/>
          </a:xfrm>
        </p:spPr>
        <p:txBody>
          <a:bodyPr>
            <a:normAutofit/>
          </a:bodyPr>
          <a:lstStyle/>
          <a:p>
            <a:r>
              <a:rPr lang="en-GB" b="1" dirty="0"/>
              <a:t>Target Variable</a:t>
            </a:r>
            <a:endParaRPr lang="en-IN" dirty="0"/>
          </a:p>
        </p:txBody>
      </p:sp>
      <p:sp>
        <p:nvSpPr>
          <p:cNvPr id="3" name="Rectangle 2"/>
          <p:cNvSpPr/>
          <p:nvPr/>
        </p:nvSpPr>
        <p:spPr>
          <a:xfrm>
            <a:off x="251520" y="1700808"/>
            <a:ext cx="8712968" cy="369332"/>
          </a:xfrm>
          <a:prstGeom prst="rect">
            <a:avLst/>
          </a:prstGeom>
        </p:spPr>
        <p:txBody>
          <a:bodyPr wrap="square">
            <a:spAutoFit/>
          </a:bodyPr>
          <a:lstStyle/>
          <a:p>
            <a:endParaRPr lang="en-IN" dirty="0"/>
          </a:p>
        </p:txBody>
      </p:sp>
      <p:pic>
        <p:nvPicPr>
          <p:cNvPr id="4" name="Google Shape;150;p20"/>
          <p:cNvPicPr preferRelativeResize="0"/>
          <p:nvPr/>
        </p:nvPicPr>
        <p:blipFill>
          <a:blip r:embed="rId2">
            <a:alphaModFix/>
          </a:blip>
          <a:stretch>
            <a:fillRect/>
          </a:stretch>
        </p:blipFill>
        <p:spPr>
          <a:xfrm>
            <a:off x="461200" y="1988840"/>
            <a:ext cx="4040601" cy="3363850"/>
          </a:xfrm>
          <a:prstGeom prst="rect">
            <a:avLst/>
          </a:prstGeom>
          <a:noFill/>
          <a:ln>
            <a:noFill/>
          </a:ln>
        </p:spPr>
      </p:pic>
      <p:sp>
        <p:nvSpPr>
          <p:cNvPr id="5" name="Google Shape;151;p20"/>
          <p:cNvSpPr txBox="1"/>
          <p:nvPr/>
        </p:nvSpPr>
        <p:spPr>
          <a:xfrm>
            <a:off x="5063300" y="2385717"/>
            <a:ext cx="3689700" cy="22626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Roboto"/>
              <a:buChar char="●"/>
            </a:pPr>
            <a:r>
              <a:rPr lang="en-GB" sz="1500" dirty="0">
                <a:latin typeface="Roboto"/>
                <a:ea typeface="Roboto"/>
                <a:cs typeface="Roboto"/>
                <a:sym typeface="Roboto"/>
              </a:rPr>
              <a:t>Class “label” is the Target Variable.</a:t>
            </a:r>
            <a:endParaRPr sz="1500" dirty="0">
              <a:latin typeface="Roboto"/>
              <a:ea typeface="Roboto"/>
              <a:cs typeface="Roboto"/>
              <a:sym typeface="Roboto"/>
            </a:endParaRPr>
          </a:p>
          <a:p>
            <a:pPr marL="457200" lvl="0" indent="0" algn="l" rtl="0">
              <a:spcBef>
                <a:spcPts val="0"/>
              </a:spcBef>
              <a:spcAft>
                <a:spcPts val="0"/>
              </a:spcAft>
              <a:buNone/>
            </a:pPr>
            <a:endParaRPr sz="1500" dirty="0">
              <a:latin typeface="Roboto"/>
              <a:ea typeface="Roboto"/>
              <a:cs typeface="Roboto"/>
              <a:sym typeface="Roboto"/>
            </a:endParaRPr>
          </a:p>
          <a:p>
            <a:pPr marL="457200" lvl="0" indent="0" algn="l" rtl="0">
              <a:spcBef>
                <a:spcPts val="0"/>
              </a:spcBef>
              <a:spcAft>
                <a:spcPts val="0"/>
              </a:spcAft>
              <a:buNone/>
            </a:pPr>
            <a:endParaRPr sz="1500" dirty="0">
              <a:latin typeface="Roboto"/>
              <a:ea typeface="Roboto"/>
              <a:cs typeface="Roboto"/>
              <a:sym typeface="Roboto"/>
            </a:endParaRPr>
          </a:p>
          <a:p>
            <a:pPr marL="457200" lvl="0" indent="-323850" algn="l" rtl="0">
              <a:spcBef>
                <a:spcPts val="0"/>
              </a:spcBef>
              <a:spcAft>
                <a:spcPts val="0"/>
              </a:spcAft>
              <a:buSzPts val="1500"/>
              <a:buFont typeface="Roboto"/>
              <a:buChar char="●"/>
            </a:pPr>
            <a:r>
              <a:rPr lang="en-GB" sz="1500" dirty="0">
                <a:latin typeface="Roboto"/>
                <a:ea typeface="Roboto"/>
                <a:cs typeface="Roboto"/>
                <a:sym typeface="Roboto"/>
              </a:rPr>
              <a:t>The nature of the Target Variable is imbalanced wherein the Label ‘1’ has approximately 87.5% records, while, Label ‘0’ has approximately 12.5% records which is 183431 &amp; 26162 respectively.</a:t>
            </a:r>
            <a:endParaRPr sz="1500" dirty="0">
              <a:latin typeface="Roboto"/>
              <a:ea typeface="Roboto"/>
              <a:cs typeface="Roboto"/>
              <a:sym typeface="Roboto"/>
            </a:endParaRPr>
          </a:p>
        </p:txBody>
      </p:sp>
    </p:spTree>
    <p:extLst>
      <p:ext uri="{BB962C8B-B14F-4D97-AF65-F5344CB8AC3E}">
        <p14:creationId xmlns:p14="http://schemas.microsoft.com/office/powerpoint/2010/main" val="177188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864096"/>
          </a:xfrm>
        </p:spPr>
        <p:txBody>
          <a:bodyPr>
            <a:normAutofit/>
          </a:bodyPr>
          <a:lstStyle/>
          <a:p>
            <a:r>
              <a:rPr lang="en-GB" b="1" dirty="0"/>
              <a:t>Brief Description of the Features</a:t>
            </a:r>
            <a:endParaRPr lang="en-IN" dirty="0"/>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sp>
        <p:nvSpPr>
          <p:cNvPr id="6" name="Rectangle 5"/>
          <p:cNvSpPr/>
          <p:nvPr/>
        </p:nvSpPr>
        <p:spPr>
          <a:xfrm>
            <a:off x="107504" y="1628800"/>
            <a:ext cx="3024336" cy="3323987"/>
          </a:xfrm>
          <a:prstGeom prst="rect">
            <a:avLst/>
          </a:prstGeom>
        </p:spPr>
        <p:txBody>
          <a:bodyPr wrap="square">
            <a:spAutoFit/>
          </a:bodyPr>
          <a:lstStyle/>
          <a:p>
            <a:pPr lvl="0" algn="ctr"/>
            <a:r>
              <a:rPr lang="en-GB" b="1" dirty="0">
                <a:solidFill>
                  <a:schemeClr val="accent2"/>
                </a:solidFill>
              </a:rPr>
              <a:t>Categorical</a:t>
            </a:r>
          </a:p>
          <a:p>
            <a:pPr lvl="0">
              <a:spcBef>
                <a:spcPts val="1200"/>
              </a:spcBef>
            </a:pPr>
            <a:endParaRPr lang="en-GB" b="1" dirty="0"/>
          </a:p>
          <a:p>
            <a:pPr marL="457200" lvl="0" indent="-298450">
              <a:spcBef>
                <a:spcPts val="1200"/>
              </a:spcBef>
              <a:buSzPts val="1100"/>
              <a:buChar char="●"/>
            </a:pPr>
            <a:r>
              <a:rPr lang="en-GB" dirty="0"/>
              <a:t>label</a:t>
            </a:r>
          </a:p>
          <a:p>
            <a:pPr marL="457200" lvl="0" indent="-298450">
              <a:buSzPts val="1100"/>
              <a:buChar char="●"/>
            </a:pPr>
            <a:r>
              <a:rPr lang="en-GB" dirty="0" err="1"/>
              <a:t>pcircle</a:t>
            </a:r>
            <a:endParaRPr lang="en-GB" dirty="0"/>
          </a:p>
          <a:p>
            <a:pPr marL="457200" lvl="0" indent="-298450">
              <a:buSzPts val="1100"/>
              <a:buChar char="●"/>
            </a:pPr>
            <a:r>
              <a:rPr lang="en-GB" dirty="0" err="1"/>
              <a:t>Pyear</a:t>
            </a:r>
            <a:endParaRPr lang="en-GB" dirty="0"/>
          </a:p>
          <a:p>
            <a:pPr marL="457200" lvl="0" indent="-298450">
              <a:buSzPts val="1100"/>
              <a:buChar char="●"/>
            </a:pPr>
            <a:r>
              <a:rPr lang="en-GB" dirty="0"/>
              <a:t>medianamnt_loans90</a:t>
            </a:r>
          </a:p>
          <a:p>
            <a:pPr marL="457200" lvl="0" indent="-298450">
              <a:buSzPts val="1100"/>
              <a:buChar char="●"/>
            </a:pPr>
            <a:r>
              <a:rPr lang="en-GB" dirty="0"/>
              <a:t>maxamnt_loans90</a:t>
            </a:r>
          </a:p>
          <a:p>
            <a:pPr marL="457200" lvl="0" indent="-298450">
              <a:buSzPts val="1100"/>
              <a:buChar char="●"/>
            </a:pPr>
            <a:r>
              <a:rPr lang="en-GB" dirty="0"/>
              <a:t>medianamnt_loans30</a:t>
            </a:r>
          </a:p>
          <a:p>
            <a:pPr marL="457200" lvl="0" indent="-298450">
              <a:buSzPts val="1100"/>
              <a:buChar char="●"/>
            </a:pPr>
            <a:r>
              <a:rPr lang="en-GB" dirty="0" err="1"/>
              <a:t>pmonth</a:t>
            </a:r>
            <a:endParaRPr lang="en-GB" dirty="0"/>
          </a:p>
          <a:p>
            <a:pPr marL="914400" lvl="0">
              <a:spcBef>
                <a:spcPts val="1200"/>
              </a:spcBef>
              <a:spcAft>
                <a:spcPts val="1200"/>
              </a:spcAft>
            </a:pPr>
            <a:endParaRPr lang="en-GB" dirty="0"/>
          </a:p>
        </p:txBody>
      </p:sp>
      <p:sp>
        <p:nvSpPr>
          <p:cNvPr id="7" name="Google Shape;159;p21"/>
          <p:cNvSpPr txBox="1"/>
          <p:nvPr/>
        </p:nvSpPr>
        <p:spPr>
          <a:xfrm>
            <a:off x="3563888" y="1767007"/>
            <a:ext cx="4989900" cy="378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dirty="0">
                <a:solidFill>
                  <a:schemeClr val="accent2"/>
                </a:solidFill>
                <a:latin typeface="Roboto"/>
                <a:ea typeface="Roboto"/>
                <a:cs typeface="Roboto"/>
                <a:sym typeface="Roboto"/>
              </a:rPr>
              <a:t>Continuous </a:t>
            </a:r>
            <a:endParaRPr sz="1800" b="1" dirty="0">
              <a:solidFill>
                <a:schemeClr val="accent2"/>
              </a:solidFill>
              <a:latin typeface="Roboto"/>
              <a:ea typeface="Roboto"/>
              <a:cs typeface="Roboto"/>
              <a:sym typeface="Roboto"/>
            </a:endParaRPr>
          </a:p>
          <a:p>
            <a:pPr marL="0" lvl="0" indent="0" algn="ctr" rtl="0">
              <a:spcBef>
                <a:spcPts val="0"/>
              </a:spcBef>
              <a:spcAft>
                <a:spcPts val="0"/>
              </a:spcAft>
              <a:buNone/>
            </a:pPr>
            <a:endParaRPr sz="1800" b="1"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err="1">
                <a:latin typeface="Roboto"/>
                <a:ea typeface="Roboto"/>
                <a:cs typeface="Roboto"/>
                <a:sym typeface="Roboto"/>
              </a:rPr>
              <a:t>aon</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daily_decr30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daily_decr90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rental30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rental90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err="1">
                <a:latin typeface="Roboto"/>
                <a:ea typeface="Roboto"/>
                <a:cs typeface="Roboto"/>
                <a:sym typeface="Roboto"/>
              </a:rPr>
              <a:t>last_rech_date_ma</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err="1">
                <a:latin typeface="Roboto"/>
                <a:ea typeface="Roboto"/>
                <a:cs typeface="Roboto"/>
                <a:sym typeface="Roboto"/>
              </a:rPr>
              <a:t>last_rech_date_da</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err="1">
                <a:latin typeface="Roboto"/>
                <a:ea typeface="Roboto"/>
                <a:cs typeface="Roboto"/>
                <a:sym typeface="Roboto"/>
              </a:rPr>
              <a:t>last_rech_amt_ma</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cnt_ma_rech30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fr_ma_rech30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sumamnt_ma_rech30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medianamnt_ma_rech30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medianmarechprebal30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cnt_ma_rech90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fr_ma_rech90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sumamnt_ma_rech90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medianamnt_ma_rech90</a:t>
            </a:r>
            <a:endParaRPr sz="1100" dirty="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dirty="0">
                <a:latin typeface="Roboto"/>
                <a:ea typeface="Roboto"/>
                <a:cs typeface="Roboto"/>
                <a:sym typeface="Roboto"/>
              </a:rPr>
              <a:t>medianmarechprebal90</a:t>
            </a:r>
            <a:endParaRPr b="1" dirty="0">
              <a:latin typeface="Roboto"/>
              <a:ea typeface="Roboto"/>
              <a:cs typeface="Roboto"/>
              <a:sym typeface="Roboto"/>
            </a:endParaRPr>
          </a:p>
        </p:txBody>
      </p:sp>
      <p:sp>
        <p:nvSpPr>
          <p:cNvPr id="8" name="Google Shape;160;p21"/>
          <p:cNvSpPr txBox="1"/>
          <p:nvPr/>
        </p:nvSpPr>
        <p:spPr>
          <a:xfrm>
            <a:off x="6583139" y="2515212"/>
            <a:ext cx="1929000" cy="24321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Roboto"/>
              <a:buChar char="●"/>
            </a:pPr>
            <a:r>
              <a:rPr lang="en-GB" sz="1100">
                <a:latin typeface="Roboto"/>
                <a:ea typeface="Roboto"/>
                <a:cs typeface="Roboto"/>
                <a:sym typeface="Roboto"/>
              </a:rPr>
              <a:t>cnt_da_rech30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fr_da_rech30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cnt_da_rech90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fr_da_rech90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cnt_loans30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amnt_loans30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maxamnt_loans30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cnt_loans90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amnt_loans90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payback30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payback90</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pdate</a:t>
            </a:r>
            <a:endParaRPr sz="1100">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p:txBody>
      </p:sp>
    </p:spTree>
    <p:extLst>
      <p:ext uri="{BB962C8B-B14F-4D97-AF65-F5344CB8AC3E}">
        <p14:creationId xmlns:p14="http://schemas.microsoft.com/office/powerpoint/2010/main" val="92674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864096"/>
          </a:xfrm>
        </p:spPr>
        <p:txBody>
          <a:bodyPr>
            <a:normAutofit fontScale="90000"/>
          </a:bodyPr>
          <a:lstStyle/>
          <a:p>
            <a:r>
              <a:rPr lang="en-GB" b="1" dirty="0"/>
              <a:t>Dashboard of Categorical Features </a:t>
            </a:r>
            <a:endParaRPr lang="en-IN" dirty="0"/>
          </a:p>
        </p:txBody>
      </p:sp>
      <p:sp>
        <p:nvSpPr>
          <p:cNvPr id="3" name="Rectangle 2"/>
          <p:cNvSpPr/>
          <p:nvPr/>
        </p:nvSpPr>
        <p:spPr>
          <a:xfrm>
            <a:off x="215516" y="1582341"/>
            <a:ext cx="8712968" cy="369332"/>
          </a:xfrm>
          <a:prstGeom prst="rect">
            <a:avLst/>
          </a:prstGeom>
        </p:spPr>
        <p:txBody>
          <a:bodyPr wrap="square">
            <a:spAutoFit/>
          </a:bodyPr>
          <a:lstStyle/>
          <a:p>
            <a:endParaRPr lang="en-IN" dirty="0"/>
          </a:p>
        </p:txBody>
      </p:sp>
      <p:pic>
        <p:nvPicPr>
          <p:cNvPr id="9" name="Google Shape;167;p22"/>
          <p:cNvPicPr preferRelativeResize="0"/>
          <p:nvPr/>
        </p:nvPicPr>
        <p:blipFill>
          <a:blip r:embed="rId2">
            <a:alphaModFix/>
          </a:blip>
          <a:stretch>
            <a:fillRect/>
          </a:stretch>
        </p:blipFill>
        <p:spPr>
          <a:xfrm>
            <a:off x="107273" y="1877797"/>
            <a:ext cx="2077800" cy="1654150"/>
          </a:xfrm>
          <a:prstGeom prst="rect">
            <a:avLst/>
          </a:prstGeom>
          <a:noFill/>
          <a:ln>
            <a:noFill/>
          </a:ln>
        </p:spPr>
      </p:pic>
      <p:pic>
        <p:nvPicPr>
          <p:cNvPr id="10" name="Google Shape;168;p22"/>
          <p:cNvPicPr preferRelativeResize="0"/>
          <p:nvPr/>
        </p:nvPicPr>
        <p:blipFill>
          <a:blip r:embed="rId3">
            <a:alphaModFix/>
          </a:blip>
          <a:stretch>
            <a:fillRect/>
          </a:stretch>
        </p:blipFill>
        <p:spPr>
          <a:xfrm>
            <a:off x="4746598" y="1783147"/>
            <a:ext cx="2130525" cy="1748800"/>
          </a:xfrm>
          <a:prstGeom prst="rect">
            <a:avLst/>
          </a:prstGeom>
          <a:noFill/>
          <a:ln>
            <a:noFill/>
          </a:ln>
        </p:spPr>
      </p:pic>
      <p:pic>
        <p:nvPicPr>
          <p:cNvPr id="11" name="Google Shape;169;p22"/>
          <p:cNvPicPr preferRelativeResize="0"/>
          <p:nvPr/>
        </p:nvPicPr>
        <p:blipFill>
          <a:blip r:embed="rId4">
            <a:alphaModFix/>
          </a:blip>
          <a:stretch>
            <a:fillRect/>
          </a:stretch>
        </p:blipFill>
        <p:spPr>
          <a:xfrm>
            <a:off x="2489635" y="1838947"/>
            <a:ext cx="2130525" cy="1731850"/>
          </a:xfrm>
          <a:prstGeom prst="rect">
            <a:avLst/>
          </a:prstGeom>
          <a:noFill/>
          <a:ln>
            <a:noFill/>
          </a:ln>
        </p:spPr>
      </p:pic>
      <p:pic>
        <p:nvPicPr>
          <p:cNvPr id="12" name="Google Shape;170;p22"/>
          <p:cNvPicPr preferRelativeResize="0"/>
          <p:nvPr/>
        </p:nvPicPr>
        <p:blipFill>
          <a:blip r:embed="rId5">
            <a:alphaModFix/>
          </a:blip>
          <a:stretch>
            <a:fillRect/>
          </a:stretch>
        </p:blipFill>
        <p:spPr>
          <a:xfrm>
            <a:off x="168760" y="3740222"/>
            <a:ext cx="2016324" cy="1809375"/>
          </a:xfrm>
          <a:prstGeom prst="rect">
            <a:avLst/>
          </a:prstGeom>
          <a:noFill/>
          <a:ln>
            <a:noFill/>
          </a:ln>
        </p:spPr>
      </p:pic>
      <p:pic>
        <p:nvPicPr>
          <p:cNvPr id="13" name="Google Shape;171;p22"/>
          <p:cNvPicPr preferRelativeResize="0"/>
          <p:nvPr/>
        </p:nvPicPr>
        <p:blipFill>
          <a:blip r:embed="rId6">
            <a:alphaModFix/>
          </a:blip>
          <a:stretch>
            <a:fillRect/>
          </a:stretch>
        </p:blipFill>
        <p:spPr>
          <a:xfrm>
            <a:off x="2302375" y="2853025"/>
            <a:ext cx="2231725" cy="1888650"/>
          </a:xfrm>
          <a:prstGeom prst="rect">
            <a:avLst/>
          </a:prstGeom>
          <a:noFill/>
          <a:ln>
            <a:noFill/>
          </a:ln>
        </p:spPr>
      </p:pic>
      <p:pic>
        <p:nvPicPr>
          <p:cNvPr id="14" name="Google Shape;172;p22"/>
          <p:cNvPicPr preferRelativeResize="0"/>
          <p:nvPr/>
        </p:nvPicPr>
        <p:blipFill>
          <a:blip r:embed="rId7">
            <a:alphaModFix/>
          </a:blip>
          <a:stretch>
            <a:fillRect/>
          </a:stretch>
        </p:blipFill>
        <p:spPr>
          <a:xfrm>
            <a:off x="4847810" y="3740222"/>
            <a:ext cx="2441150" cy="1809375"/>
          </a:xfrm>
          <a:prstGeom prst="rect">
            <a:avLst/>
          </a:prstGeom>
          <a:noFill/>
          <a:ln>
            <a:noFill/>
          </a:ln>
        </p:spPr>
      </p:pic>
      <p:pic>
        <p:nvPicPr>
          <p:cNvPr id="15" name="Google Shape;173;p22"/>
          <p:cNvPicPr preferRelativeResize="0"/>
          <p:nvPr/>
        </p:nvPicPr>
        <p:blipFill>
          <a:blip r:embed="rId8">
            <a:alphaModFix/>
          </a:blip>
          <a:stretch>
            <a:fillRect/>
          </a:stretch>
        </p:blipFill>
        <p:spPr>
          <a:xfrm>
            <a:off x="6948264" y="1783147"/>
            <a:ext cx="2186050" cy="1748800"/>
          </a:xfrm>
          <a:prstGeom prst="rect">
            <a:avLst/>
          </a:prstGeom>
          <a:noFill/>
          <a:ln>
            <a:noFill/>
          </a:ln>
        </p:spPr>
      </p:pic>
    </p:spTree>
    <p:extLst>
      <p:ext uri="{BB962C8B-B14F-4D97-AF65-F5344CB8AC3E}">
        <p14:creationId xmlns:p14="http://schemas.microsoft.com/office/powerpoint/2010/main" val="3918926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2969</TotalTime>
  <Words>1262</Words>
  <Application>Microsoft Office PowerPoint</Application>
  <PresentationFormat>On-screen Show (4:3)</PresentationFormat>
  <Paragraphs>133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Micro Credit Project</vt:lpstr>
      <vt:lpstr>Problem Statement</vt:lpstr>
      <vt:lpstr>Objective and Motivation</vt:lpstr>
      <vt:lpstr>Research and Solution</vt:lpstr>
      <vt:lpstr>PowerPoint Presentation</vt:lpstr>
      <vt:lpstr>Scope of Project</vt:lpstr>
      <vt:lpstr>Target Variable</vt:lpstr>
      <vt:lpstr>Brief Description of the Features</vt:lpstr>
      <vt:lpstr>Dashboard of Categorical Features </vt:lpstr>
      <vt:lpstr>Dashboard of Continuous Features  </vt:lpstr>
      <vt:lpstr>Visualization Observations</vt:lpstr>
      <vt:lpstr>Correlation of Features with the Target Variable</vt:lpstr>
      <vt:lpstr>Data Cleaning </vt:lpstr>
      <vt:lpstr>Techniques Used</vt:lpstr>
      <vt:lpstr>Algorithms Used</vt:lpstr>
      <vt:lpstr>Evaluating Classifiers</vt:lpstr>
      <vt:lpstr> Best Selected Model</vt:lpstr>
      <vt:lpstr>AUC ROC Curve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Amar</dc:creator>
  <cp:lastModifiedBy>Amar</cp:lastModifiedBy>
  <cp:revision>11</cp:revision>
  <dcterms:created xsi:type="dcterms:W3CDTF">2021-09-04T08:59:07Z</dcterms:created>
  <dcterms:modified xsi:type="dcterms:W3CDTF">2021-09-08T07:16:56Z</dcterms:modified>
</cp:coreProperties>
</file>