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88"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28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350075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368828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413601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89435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53646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AE2925-C30D-4BD6-9BB2-8447A76ACC17}"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11459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AE2925-C30D-4BD6-9BB2-8447A76ACC17}"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25952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AE2925-C30D-4BD6-9BB2-8447A76ACC17}"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549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E2925-C30D-4BD6-9BB2-8447A76ACC17}"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02800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E2925-C30D-4BD6-9BB2-8447A76ACC17}"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403804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E2925-C30D-4BD6-9BB2-8447A76ACC17}"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27839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E2925-C30D-4BD6-9BB2-8447A76ACC17}" type="datetimeFigureOut">
              <a:rPr lang="en-IN" smtClean="0"/>
              <a:t>08-09-2021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6AF57-F031-4B77-8F19-7472424E0DA6}" type="slidenum">
              <a:rPr lang="en-IN" smtClean="0"/>
              <a:t>‹#›</a:t>
            </a:fld>
            <a:endParaRPr lang="en-IN"/>
          </a:p>
        </p:txBody>
      </p:sp>
    </p:spTree>
    <p:extLst>
      <p:ext uri="{BB962C8B-B14F-4D97-AF65-F5344CB8AC3E}">
        <p14:creationId xmlns:p14="http://schemas.microsoft.com/office/powerpoint/2010/main" val="59996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772400" cy="1470025"/>
          </a:xfrm>
        </p:spPr>
        <p:txBody>
          <a:bodyPr>
            <a:normAutofit fontScale="90000"/>
          </a:bodyPr>
          <a:lstStyle/>
          <a:p>
            <a:pPr lvl="0"/>
            <a:r>
              <a:rPr lang="en-IN" b="1" dirty="0" smtClean="0"/>
              <a:t>Housing Price Prediction</a:t>
            </a:r>
            <a:br>
              <a:rPr lang="en-IN" b="1" dirty="0" smtClean="0"/>
            </a:br>
            <a:r>
              <a:rPr lang="en-GB" sz="3100" b="1" dirty="0">
                <a:ea typeface="Calibri"/>
                <a:cs typeface="Calibri"/>
                <a:sym typeface="Calibri"/>
              </a:rPr>
              <a:t>Using Machine Learning</a:t>
            </a:r>
            <a:r>
              <a:rPr lang="en-GB" b="1" dirty="0">
                <a:ea typeface="Calibri"/>
                <a:cs typeface="Calibri"/>
                <a:sym typeface="Calibri"/>
              </a:rPr>
              <a:t/>
            </a:r>
            <a:br>
              <a:rPr lang="en-GB" b="1" dirty="0">
                <a:ea typeface="Calibri"/>
                <a:cs typeface="Calibri"/>
                <a:sym typeface="Calibri"/>
              </a:rPr>
            </a:b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375" y="2391213"/>
            <a:ext cx="2226390" cy="2226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Google Shape;86;p13"/>
          <p:cNvSpPr txBox="1">
            <a:spLocks noGrp="1"/>
          </p:cNvSpPr>
          <p:nvPr>
            <p:ph type="subTitle" idx="1"/>
          </p:nvPr>
        </p:nvSpPr>
        <p:spPr>
          <a:xfrm>
            <a:off x="6732240" y="5085184"/>
            <a:ext cx="2039400" cy="13461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5200" b="1" dirty="0">
                <a:solidFill>
                  <a:schemeClr val="tx1"/>
                </a:solidFill>
                <a:latin typeface="+mj-lt"/>
                <a:ea typeface="+mj-ea"/>
                <a:cs typeface="+mj-cs"/>
              </a:rPr>
              <a:t>Project  By -</a:t>
            </a:r>
            <a:endParaRPr sz="5200" b="1" dirty="0">
              <a:solidFill>
                <a:schemeClr val="tx1"/>
              </a:solidFill>
              <a:latin typeface="+mj-lt"/>
              <a:ea typeface="+mj-ea"/>
              <a:cs typeface="+mj-cs"/>
            </a:endParaRPr>
          </a:p>
          <a:p>
            <a:pPr marL="0" lvl="0" indent="0" algn="l" rtl="0">
              <a:spcBef>
                <a:spcPts val="0"/>
              </a:spcBef>
              <a:spcAft>
                <a:spcPts val="0"/>
              </a:spcAft>
              <a:buNone/>
            </a:pPr>
            <a:endParaRPr sz="5200" b="1" dirty="0">
              <a:solidFill>
                <a:schemeClr val="tx1"/>
              </a:solidFill>
              <a:latin typeface="+mj-lt"/>
              <a:ea typeface="+mj-ea"/>
              <a:cs typeface="+mj-cs"/>
            </a:endParaRPr>
          </a:p>
          <a:p>
            <a:pPr marL="0" lvl="0" indent="0" algn="l" rtl="0">
              <a:spcBef>
                <a:spcPts val="0"/>
              </a:spcBef>
              <a:spcAft>
                <a:spcPts val="0"/>
              </a:spcAft>
              <a:buNone/>
            </a:pPr>
            <a:r>
              <a:rPr lang="en-GB" sz="5200" b="1" dirty="0">
                <a:solidFill>
                  <a:schemeClr val="tx1"/>
                </a:solidFill>
                <a:latin typeface="+mj-lt"/>
                <a:ea typeface="+mj-ea"/>
                <a:cs typeface="+mj-cs"/>
              </a:rPr>
              <a:t>Amar </a:t>
            </a:r>
            <a:r>
              <a:rPr lang="en-GB" sz="5200" b="1" dirty="0" smtClean="0">
                <a:solidFill>
                  <a:schemeClr val="tx1"/>
                </a:solidFill>
                <a:latin typeface="+mj-lt"/>
                <a:ea typeface="+mj-ea"/>
                <a:cs typeface="+mj-cs"/>
              </a:rPr>
              <a:t>Kumar</a:t>
            </a:r>
            <a:endParaRPr lang="en-GB" sz="5200" b="1" dirty="0">
              <a:solidFill>
                <a:schemeClr val="tx1"/>
              </a:solidFill>
              <a:latin typeface="+mj-lt"/>
              <a:ea typeface="+mj-ea"/>
              <a:cs typeface="+mj-cs"/>
            </a:endParaRPr>
          </a:p>
          <a:p>
            <a:pPr marL="0" lvl="0" indent="0" algn="l" rtl="0">
              <a:spcBef>
                <a:spcPts val="0"/>
              </a:spcBef>
              <a:spcAft>
                <a:spcPts val="0"/>
              </a:spcAft>
              <a:buNone/>
            </a:pPr>
            <a:endParaRPr b="1" dirty="0">
              <a:latin typeface="+mj-lt"/>
            </a:endParaRPr>
          </a:p>
        </p:txBody>
      </p:sp>
    </p:spTree>
    <p:extLst>
      <p:ext uri="{BB962C8B-B14F-4D97-AF65-F5344CB8AC3E}">
        <p14:creationId xmlns:p14="http://schemas.microsoft.com/office/powerpoint/2010/main" val="4853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476672"/>
            <a:ext cx="3306226" cy="369332"/>
          </a:xfrm>
          <a:prstGeom prst="rect">
            <a:avLst/>
          </a:prstGeom>
        </p:spPr>
        <p:txBody>
          <a:bodyPr wrap="none">
            <a:spAutoFit/>
          </a:bodyPr>
          <a:lstStyle/>
          <a:p>
            <a:r>
              <a:rPr lang="en-GB" b="1" dirty="0" err="1"/>
              <a:t>Skewness</a:t>
            </a:r>
            <a:r>
              <a:rPr lang="en-GB" b="1" dirty="0"/>
              <a:t> Before Transformation</a:t>
            </a:r>
            <a:endParaRPr lang="en-IN" b="1" dirty="0"/>
          </a:p>
        </p:txBody>
      </p:sp>
      <p:sp>
        <p:nvSpPr>
          <p:cNvPr id="6" name="Google Shape;350;p23"/>
          <p:cNvSpPr txBox="1">
            <a:spLocks/>
          </p:cNvSpPr>
          <p:nvPr/>
        </p:nvSpPr>
        <p:spPr>
          <a:xfrm>
            <a:off x="4527268" y="478310"/>
            <a:ext cx="4166700" cy="557400"/>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GB" sz="1800" b="1" dirty="0" err="1">
                <a:solidFill>
                  <a:schemeClr val="tx1"/>
                </a:solidFill>
                <a:sym typeface="Maven Pro"/>
              </a:rPr>
              <a:t>Skewness</a:t>
            </a:r>
            <a:r>
              <a:rPr lang="en-GB" sz="1800" b="1" dirty="0">
                <a:solidFill>
                  <a:schemeClr val="tx1"/>
                </a:solidFill>
                <a:sym typeface="Maven Pro"/>
              </a:rPr>
              <a:t> After Transformation</a:t>
            </a:r>
            <a:endParaRPr lang="en-GB" sz="1800" b="1" dirty="0">
              <a:solidFill>
                <a:schemeClr val="tx1"/>
              </a:solidFill>
            </a:endParaRPr>
          </a:p>
        </p:txBody>
      </p:sp>
      <p:pic>
        <p:nvPicPr>
          <p:cNvPr id="7" name="Google Shape;351;p23"/>
          <p:cNvPicPr preferRelativeResize="0"/>
          <p:nvPr/>
        </p:nvPicPr>
        <p:blipFill>
          <a:blip r:embed="rId2">
            <a:alphaModFix/>
          </a:blip>
          <a:stretch>
            <a:fillRect/>
          </a:stretch>
        </p:blipFill>
        <p:spPr>
          <a:xfrm>
            <a:off x="252850" y="1145225"/>
            <a:ext cx="4419601" cy="3526126"/>
          </a:xfrm>
          <a:prstGeom prst="rect">
            <a:avLst/>
          </a:prstGeom>
          <a:noFill/>
          <a:ln>
            <a:noFill/>
          </a:ln>
        </p:spPr>
      </p:pic>
      <p:pic>
        <p:nvPicPr>
          <p:cNvPr id="8" name="Google Shape;352;p23"/>
          <p:cNvPicPr preferRelativeResize="0"/>
          <p:nvPr/>
        </p:nvPicPr>
        <p:blipFill>
          <a:blip r:embed="rId3">
            <a:alphaModFix/>
          </a:blip>
          <a:stretch>
            <a:fillRect/>
          </a:stretch>
        </p:blipFill>
        <p:spPr>
          <a:xfrm>
            <a:off x="4824850" y="1145225"/>
            <a:ext cx="4166750" cy="3526125"/>
          </a:xfrm>
          <a:prstGeom prst="rect">
            <a:avLst/>
          </a:prstGeom>
          <a:noFill/>
          <a:ln>
            <a:noFill/>
          </a:ln>
        </p:spPr>
      </p:pic>
    </p:spTree>
    <p:extLst>
      <p:ext uri="{BB962C8B-B14F-4D97-AF65-F5344CB8AC3E}">
        <p14:creationId xmlns:p14="http://schemas.microsoft.com/office/powerpoint/2010/main" val="396021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768" y="548680"/>
            <a:ext cx="3312368" cy="523220"/>
          </a:xfrm>
          <a:prstGeom prst="rect">
            <a:avLst/>
          </a:prstGeom>
        </p:spPr>
        <p:txBody>
          <a:bodyPr wrap="square">
            <a:spAutoFit/>
          </a:bodyPr>
          <a:lstStyle/>
          <a:p>
            <a:r>
              <a:rPr lang="en-GB" sz="2800" b="1" dirty="0" smtClean="0">
                <a:ea typeface="Calibri"/>
                <a:cs typeface="Calibri"/>
                <a:sym typeface="Calibri"/>
              </a:rPr>
              <a:t>  Outliers </a:t>
            </a:r>
            <a:r>
              <a:rPr lang="en-GB" sz="2800" b="1" dirty="0">
                <a:ea typeface="Calibri"/>
                <a:cs typeface="Calibri"/>
                <a:sym typeface="Calibri"/>
              </a:rPr>
              <a:t>Detection</a:t>
            </a:r>
            <a:endParaRPr lang="en-IN" sz="2800" b="1" dirty="0"/>
          </a:p>
        </p:txBody>
      </p:sp>
      <p:pic>
        <p:nvPicPr>
          <p:cNvPr id="9" name="Google Shape;358;p24"/>
          <p:cNvPicPr preferRelativeResize="0"/>
          <p:nvPr/>
        </p:nvPicPr>
        <p:blipFill>
          <a:blip r:embed="rId2">
            <a:alphaModFix/>
          </a:blip>
          <a:stretch>
            <a:fillRect/>
          </a:stretch>
        </p:blipFill>
        <p:spPr>
          <a:xfrm>
            <a:off x="62000" y="1378216"/>
            <a:ext cx="2780974" cy="1900681"/>
          </a:xfrm>
          <a:prstGeom prst="rect">
            <a:avLst/>
          </a:prstGeom>
          <a:noFill/>
          <a:ln>
            <a:noFill/>
          </a:ln>
        </p:spPr>
      </p:pic>
      <p:pic>
        <p:nvPicPr>
          <p:cNvPr id="10" name="Google Shape;359;p24"/>
          <p:cNvPicPr preferRelativeResize="0"/>
          <p:nvPr/>
        </p:nvPicPr>
        <p:blipFill>
          <a:blip r:embed="rId3">
            <a:alphaModFix/>
          </a:blip>
          <a:stretch>
            <a:fillRect/>
          </a:stretch>
        </p:blipFill>
        <p:spPr>
          <a:xfrm>
            <a:off x="2969425" y="1330441"/>
            <a:ext cx="2780974" cy="1945475"/>
          </a:xfrm>
          <a:prstGeom prst="rect">
            <a:avLst/>
          </a:prstGeom>
          <a:noFill/>
          <a:ln>
            <a:noFill/>
          </a:ln>
        </p:spPr>
      </p:pic>
      <p:pic>
        <p:nvPicPr>
          <p:cNvPr id="11" name="Google Shape;360;p24"/>
          <p:cNvPicPr preferRelativeResize="0"/>
          <p:nvPr/>
        </p:nvPicPr>
        <p:blipFill>
          <a:blip r:embed="rId4">
            <a:alphaModFix/>
          </a:blip>
          <a:stretch>
            <a:fillRect/>
          </a:stretch>
        </p:blipFill>
        <p:spPr>
          <a:xfrm>
            <a:off x="5876850" y="1330466"/>
            <a:ext cx="2983626" cy="1900675"/>
          </a:xfrm>
          <a:prstGeom prst="rect">
            <a:avLst/>
          </a:prstGeom>
          <a:noFill/>
          <a:ln>
            <a:noFill/>
          </a:ln>
        </p:spPr>
      </p:pic>
      <p:pic>
        <p:nvPicPr>
          <p:cNvPr id="12" name="Google Shape;361;p24"/>
          <p:cNvPicPr preferRelativeResize="0"/>
          <p:nvPr/>
        </p:nvPicPr>
        <p:blipFill>
          <a:blip r:embed="rId5">
            <a:alphaModFix/>
          </a:blip>
          <a:stretch>
            <a:fillRect/>
          </a:stretch>
        </p:blipFill>
        <p:spPr>
          <a:xfrm>
            <a:off x="183000" y="3427741"/>
            <a:ext cx="1986925" cy="1945475"/>
          </a:xfrm>
          <a:prstGeom prst="rect">
            <a:avLst/>
          </a:prstGeom>
          <a:noFill/>
          <a:ln>
            <a:noFill/>
          </a:ln>
        </p:spPr>
      </p:pic>
      <p:pic>
        <p:nvPicPr>
          <p:cNvPr id="13" name="Google Shape;362;p24"/>
          <p:cNvPicPr preferRelativeResize="0"/>
          <p:nvPr/>
        </p:nvPicPr>
        <p:blipFill rotWithShape="1">
          <a:blip r:embed="rId6">
            <a:alphaModFix/>
          </a:blip>
          <a:srcRect r="-46929"/>
          <a:stretch/>
        </p:blipFill>
        <p:spPr>
          <a:xfrm>
            <a:off x="2306275" y="3397591"/>
            <a:ext cx="2983624" cy="1945475"/>
          </a:xfrm>
          <a:prstGeom prst="rect">
            <a:avLst/>
          </a:prstGeom>
          <a:noFill/>
          <a:ln>
            <a:noFill/>
          </a:ln>
        </p:spPr>
      </p:pic>
      <p:pic>
        <p:nvPicPr>
          <p:cNvPr id="14" name="Google Shape;363;p24"/>
          <p:cNvPicPr preferRelativeResize="0"/>
          <p:nvPr/>
        </p:nvPicPr>
        <p:blipFill>
          <a:blip r:embed="rId7">
            <a:alphaModFix/>
          </a:blip>
          <a:stretch>
            <a:fillRect/>
          </a:stretch>
        </p:blipFill>
        <p:spPr>
          <a:xfrm>
            <a:off x="4390050" y="3397591"/>
            <a:ext cx="1928800" cy="1945475"/>
          </a:xfrm>
          <a:prstGeom prst="rect">
            <a:avLst/>
          </a:prstGeom>
          <a:noFill/>
          <a:ln>
            <a:noFill/>
          </a:ln>
        </p:spPr>
      </p:pic>
      <p:pic>
        <p:nvPicPr>
          <p:cNvPr id="15" name="Google Shape;364;p24"/>
          <p:cNvPicPr preferRelativeResize="0"/>
          <p:nvPr/>
        </p:nvPicPr>
        <p:blipFill>
          <a:blip r:embed="rId8">
            <a:alphaModFix/>
          </a:blip>
          <a:stretch>
            <a:fillRect/>
          </a:stretch>
        </p:blipFill>
        <p:spPr>
          <a:xfrm rot="6">
            <a:off x="6542500" y="3466993"/>
            <a:ext cx="2368200" cy="1866971"/>
          </a:xfrm>
          <a:prstGeom prst="rect">
            <a:avLst/>
          </a:prstGeom>
          <a:noFill/>
          <a:ln>
            <a:noFill/>
          </a:ln>
        </p:spPr>
      </p:pic>
    </p:spTree>
    <p:extLst>
      <p:ext uri="{BB962C8B-B14F-4D97-AF65-F5344CB8AC3E}">
        <p14:creationId xmlns:p14="http://schemas.microsoft.com/office/powerpoint/2010/main" val="162203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768" y="548680"/>
            <a:ext cx="3312368" cy="523220"/>
          </a:xfrm>
          <a:prstGeom prst="rect">
            <a:avLst/>
          </a:prstGeom>
        </p:spPr>
        <p:txBody>
          <a:bodyPr wrap="square">
            <a:spAutoFit/>
          </a:bodyPr>
          <a:lstStyle/>
          <a:p>
            <a:r>
              <a:rPr lang="en-GB" sz="2800" b="1" dirty="0" smtClean="0">
                <a:ea typeface="Calibri"/>
                <a:cs typeface="Calibri"/>
                <a:sym typeface="Calibri"/>
              </a:rPr>
              <a:t>        Observation</a:t>
            </a:r>
            <a:endParaRPr lang="en-IN" sz="2800" b="1" dirty="0"/>
          </a:p>
        </p:txBody>
      </p:sp>
      <p:sp>
        <p:nvSpPr>
          <p:cNvPr id="3" name="Rectangle 2"/>
          <p:cNvSpPr/>
          <p:nvPr/>
        </p:nvSpPr>
        <p:spPr>
          <a:xfrm>
            <a:off x="539552" y="1071900"/>
            <a:ext cx="8352928" cy="4431983"/>
          </a:xfrm>
          <a:prstGeom prst="rect">
            <a:avLst/>
          </a:prstGeom>
        </p:spPr>
        <p:txBody>
          <a:bodyPr wrap="square">
            <a:spAutoFit/>
          </a:bodyPr>
          <a:lstStyle/>
          <a:p>
            <a:pPr lvl="0"/>
            <a:r>
              <a:rPr lang="en-IN" sz="2000" b="1" dirty="0" err="1">
                <a:latin typeface="Georgia"/>
                <a:ea typeface="Georgia"/>
                <a:cs typeface="Georgia"/>
                <a:sym typeface="Georgia"/>
              </a:rPr>
              <a:t>Skewness</a:t>
            </a:r>
            <a:endParaRPr lang="en-IN" sz="2000" b="1" dirty="0">
              <a:latin typeface="Georgia"/>
              <a:ea typeface="Georgia"/>
              <a:cs typeface="Georgia"/>
              <a:sym typeface="Georgia"/>
            </a:endParaRPr>
          </a:p>
          <a:p>
            <a:pPr marL="457200" lvl="0" indent="-323850">
              <a:spcBef>
                <a:spcPts val="1200"/>
              </a:spcBef>
              <a:buClr>
                <a:srgbClr val="000000"/>
              </a:buClr>
              <a:buSzPts val="1500"/>
              <a:buFont typeface="Calibri"/>
              <a:buChar char="●"/>
            </a:pPr>
            <a:r>
              <a:rPr lang="en-IN" dirty="0" err="1">
                <a:highlight>
                  <a:srgbClr val="FFFFFF"/>
                </a:highlight>
                <a:ea typeface="Calibri"/>
                <a:cs typeface="Calibri"/>
                <a:sym typeface="Calibri"/>
              </a:rPr>
              <a:t>Skewness</a:t>
            </a:r>
            <a:r>
              <a:rPr lang="en-IN" dirty="0">
                <a:highlight>
                  <a:srgbClr val="FFFFFF"/>
                </a:highlight>
                <a:ea typeface="Calibri"/>
                <a:cs typeface="Calibri"/>
                <a:sym typeface="Calibri"/>
              </a:rPr>
              <a:t> in some features are resolved but still can be seen in few variables even after applying transformation methods.</a:t>
            </a:r>
          </a:p>
          <a:p>
            <a:pPr marL="457200" lvl="0" indent="-323850">
              <a:buClr>
                <a:srgbClr val="000000"/>
              </a:buClr>
              <a:buSzPts val="1500"/>
              <a:buFont typeface="Calibri"/>
              <a:buChar char="●"/>
            </a:pPr>
            <a:r>
              <a:rPr lang="en-IN" dirty="0">
                <a:highlight>
                  <a:srgbClr val="FFFFFF"/>
                </a:highlight>
                <a:ea typeface="Calibri"/>
                <a:cs typeface="Calibri"/>
                <a:sym typeface="Calibri"/>
              </a:rPr>
              <a:t>In few variables, even though the </a:t>
            </a:r>
            <a:r>
              <a:rPr lang="en-IN" dirty="0" err="1">
                <a:highlight>
                  <a:srgbClr val="FFFFFF"/>
                </a:highlight>
                <a:ea typeface="Calibri"/>
                <a:cs typeface="Calibri"/>
                <a:sym typeface="Calibri"/>
              </a:rPr>
              <a:t>skewness</a:t>
            </a:r>
            <a:r>
              <a:rPr lang="en-IN" dirty="0">
                <a:highlight>
                  <a:srgbClr val="FFFFFF"/>
                </a:highlight>
                <a:ea typeface="Calibri"/>
                <a:cs typeface="Calibri"/>
                <a:sym typeface="Calibri"/>
              </a:rPr>
              <a:t> is high, the variables cannot be cleared from the data set because it has good correlation with the target variable and few variables have categorical data hence we don't consider having </a:t>
            </a:r>
            <a:r>
              <a:rPr lang="en-IN" dirty="0" err="1">
                <a:highlight>
                  <a:srgbClr val="FFFFFF"/>
                </a:highlight>
                <a:ea typeface="Calibri"/>
                <a:cs typeface="Calibri"/>
                <a:sym typeface="Calibri"/>
              </a:rPr>
              <a:t>skewness</a:t>
            </a:r>
            <a:r>
              <a:rPr lang="en-IN" dirty="0">
                <a:highlight>
                  <a:srgbClr val="FFFFFF"/>
                </a:highlight>
                <a:ea typeface="Calibri"/>
                <a:cs typeface="Calibri"/>
                <a:sym typeface="Calibri"/>
              </a:rPr>
              <a:t> or outliers. </a:t>
            </a:r>
          </a:p>
          <a:p>
            <a:pPr marL="457200" lvl="0">
              <a:spcBef>
                <a:spcPts val="1200"/>
              </a:spcBef>
            </a:pPr>
            <a:endParaRPr lang="en-IN" dirty="0">
              <a:highlight>
                <a:srgbClr val="FFFFFF"/>
              </a:highlight>
              <a:ea typeface="Calibri"/>
              <a:cs typeface="Calibri"/>
              <a:sym typeface="Calibri"/>
            </a:endParaRPr>
          </a:p>
          <a:p>
            <a:pPr lvl="0">
              <a:spcBef>
                <a:spcPts val="1200"/>
              </a:spcBef>
            </a:pPr>
            <a:r>
              <a:rPr lang="en-IN" sz="2000" b="1" dirty="0">
                <a:latin typeface="Georgia"/>
                <a:ea typeface="Georgia"/>
                <a:cs typeface="Georgia"/>
                <a:sym typeface="Georgia"/>
              </a:rPr>
              <a:t>Outliers</a:t>
            </a:r>
          </a:p>
          <a:p>
            <a:pPr marL="457200" lvl="0" indent="-323850">
              <a:spcBef>
                <a:spcPts val="1200"/>
              </a:spcBef>
              <a:buClr>
                <a:srgbClr val="000000"/>
              </a:buClr>
              <a:buSzPts val="1500"/>
              <a:buFont typeface="Calibri"/>
              <a:buChar char="●"/>
            </a:pPr>
            <a:r>
              <a:rPr lang="en-IN" dirty="0">
                <a:highlight>
                  <a:srgbClr val="FFFFFF"/>
                </a:highlight>
                <a:ea typeface="Calibri"/>
                <a:cs typeface="Calibri"/>
                <a:sym typeface="Calibri"/>
              </a:rPr>
              <a:t>Too many outliers are observed in data. Removal of outliers gives an information loss of 58.73% which is huge data loss, hence data removal is not preferred. Alternatively, data transformation using “Power Transform” is applied on data to normalize it.</a:t>
            </a:r>
            <a:endParaRPr lang="en-IN" dirty="0">
              <a:ea typeface="Calibri"/>
              <a:cs typeface="Calibri"/>
              <a:sym typeface="Calibri"/>
            </a:endParaRPr>
          </a:p>
        </p:txBody>
      </p:sp>
    </p:spTree>
    <p:extLst>
      <p:ext uri="{BB962C8B-B14F-4D97-AF65-F5344CB8AC3E}">
        <p14:creationId xmlns:p14="http://schemas.microsoft.com/office/powerpoint/2010/main" val="368109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440" y="548680"/>
            <a:ext cx="8424936" cy="523220"/>
          </a:xfrm>
          <a:prstGeom prst="rect">
            <a:avLst/>
          </a:prstGeom>
        </p:spPr>
        <p:txBody>
          <a:bodyPr wrap="square">
            <a:spAutoFit/>
          </a:bodyPr>
          <a:lstStyle/>
          <a:p>
            <a:r>
              <a:rPr lang="en-GB" sz="2800" b="1" dirty="0" smtClean="0">
                <a:ea typeface="Calibri"/>
                <a:cs typeface="Calibri"/>
                <a:sym typeface="Calibri"/>
              </a:rPr>
              <a:t>     Correlation </a:t>
            </a:r>
            <a:r>
              <a:rPr lang="en-GB" sz="2800" b="1" dirty="0">
                <a:ea typeface="Calibri"/>
                <a:cs typeface="Calibri"/>
                <a:sym typeface="Calibri"/>
              </a:rPr>
              <a:t>of Variables with the Target Variable</a:t>
            </a:r>
            <a:endParaRPr lang="en-IN" sz="2800" b="1" dirty="0"/>
          </a:p>
        </p:txBody>
      </p:sp>
      <p:pic>
        <p:nvPicPr>
          <p:cNvPr id="4" name="Google Shape;377;p26"/>
          <p:cNvPicPr preferRelativeResize="0"/>
          <p:nvPr/>
        </p:nvPicPr>
        <p:blipFill>
          <a:blip r:embed="rId2">
            <a:alphaModFix/>
          </a:blip>
          <a:stretch>
            <a:fillRect/>
          </a:stretch>
        </p:blipFill>
        <p:spPr>
          <a:xfrm>
            <a:off x="142688" y="1268760"/>
            <a:ext cx="8858775" cy="3477925"/>
          </a:xfrm>
          <a:prstGeom prst="rect">
            <a:avLst/>
          </a:prstGeom>
          <a:noFill/>
          <a:ln>
            <a:noFill/>
          </a:ln>
        </p:spPr>
      </p:pic>
      <p:sp>
        <p:nvSpPr>
          <p:cNvPr id="5" name="Google Shape;376;p26"/>
          <p:cNvSpPr txBox="1">
            <a:spLocks/>
          </p:cNvSpPr>
          <p:nvPr/>
        </p:nvSpPr>
        <p:spPr>
          <a:xfrm>
            <a:off x="492676" y="5013176"/>
            <a:ext cx="7832100" cy="482100"/>
          </a:xfrm>
          <a:prstGeom prst="rect">
            <a:avLst/>
          </a:prstGeom>
        </p:spPr>
        <p:txBody>
          <a:bodyPr spcFirstLastPara="1" vert="horz" wrap="square" lIns="91425" tIns="91425" rIns="91425" bIns="91425" rtlCol="0" anchor="t" anchorCtr="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spcAft>
                <a:spcPts val="1200"/>
              </a:spcAft>
            </a:pPr>
            <a:r>
              <a:rPr lang="en-IN" sz="1500" b="1" dirty="0" smtClean="0">
                <a:latin typeface="Calibri"/>
                <a:ea typeface="Calibri"/>
                <a:cs typeface="Calibri"/>
                <a:sym typeface="Calibri"/>
              </a:rPr>
              <a:t>Most positively correlated feature is “Overall </a:t>
            </a:r>
            <a:r>
              <a:rPr lang="en-IN" sz="1500" b="1" dirty="0" err="1" smtClean="0">
                <a:latin typeface="Calibri"/>
                <a:ea typeface="Calibri"/>
                <a:cs typeface="Calibri"/>
                <a:sym typeface="Calibri"/>
              </a:rPr>
              <a:t>Qual</a:t>
            </a:r>
            <a:r>
              <a:rPr lang="en-IN" sz="1500" b="1" dirty="0" smtClean="0">
                <a:latin typeface="Calibri"/>
                <a:ea typeface="Calibri"/>
                <a:cs typeface="Calibri"/>
                <a:sym typeface="Calibri"/>
              </a:rPr>
              <a:t>” and most negatively correlated feature is “</a:t>
            </a:r>
            <a:r>
              <a:rPr lang="en-IN" sz="1500" b="1" dirty="0" err="1" smtClean="0">
                <a:latin typeface="Calibri"/>
                <a:ea typeface="Calibri"/>
                <a:cs typeface="Calibri"/>
                <a:sym typeface="Calibri"/>
              </a:rPr>
              <a:t>BsmtQual</a:t>
            </a:r>
            <a:r>
              <a:rPr lang="en-IN" sz="1500" b="1" dirty="0" smtClean="0">
                <a:latin typeface="Calibri"/>
                <a:ea typeface="Calibri"/>
                <a:cs typeface="Calibri"/>
                <a:sym typeface="Calibri"/>
              </a:rPr>
              <a:t>”</a:t>
            </a:r>
            <a:endParaRPr lang="en-IN" sz="1500" b="1" dirty="0">
              <a:latin typeface="Calibri"/>
              <a:ea typeface="Calibri"/>
              <a:cs typeface="Calibri"/>
              <a:sym typeface="Calibri"/>
            </a:endParaRPr>
          </a:p>
        </p:txBody>
      </p:sp>
    </p:spTree>
    <p:extLst>
      <p:ext uri="{BB962C8B-B14F-4D97-AF65-F5344CB8AC3E}">
        <p14:creationId xmlns:p14="http://schemas.microsoft.com/office/powerpoint/2010/main" val="144196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440" y="548680"/>
            <a:ext cx="8424936" cy="954107"/>
          </a:xfrm>
          <a:prstGeom prst="rect">
            <a:avLst/>
          </a:prstGeom>
        </p:spPr>
        <p:txBody>
          <a:bodyPr wrap="square">
            <a:spAutoFit/>
          </a:bodyPr>
          <a:lstStyle/>
          <a:p>
            <a:pPr lvl="0"/>
            <a:r>
              <a:rPr lang="en-GB" sz="2800" b="1" dirty="0" smtClean="0">
                <a:solidFill>
                  <a:srgbClr val="000000"/>
                </a:solidFill>
                <a:ea typeface="Calibri"/>
                <a:cs typeface="Calibri"/>
                <a:sym typeface="Calibri"/>
              </a:rPr>
              <a:t>                                   Techniques </a:t>
            </a:r>
            <a:r>
              <a:rPr lang="en-GB" sz="2800" b="1" dirty="0">
                <a:solidFill>
                  <a:srgbClr val="000000"/>
                </a:solidFill>
                <a:ea typeface="Calibri"/>
                <a:cs typeface="Calibri"/>
                <a:sym typeface="Calibri"/>
              </a:rPr>
              <a:t>Used</a:t>
            </a:r>
          </a:p>
          <a:p>
            <a:endParaRPr lang="en-IN" sz="2800" b="1" dirty="0"/>
          </a:p>
        </p:txBody>
      </p:sp>
      <p:sp>
        <p:nvSpPr>
          <p:cNvPr id="3" name="Rectangle 2"/>
          <p:cNvSpPr/>
          <p:nvPr/>
        </p:nvSpPr>
        <p:spPr>
          <a:xfrm>
            <a:off x="251520" y="1196752"/>
            <a:ext cx="8576840" cy="4185761"/>
          </a:xfrm>
          <a:prstGeom prst="rect">
            <a:avLst/>
          </a:prstGeom>
        </p:spPr>
        <p:txBody>
          <a:bodyPr wrap="square">
            <a:spAutoFit/>
          </a:bodyPr>
          <a:lstStyle/>
          <a:p>
            <a:pPr lvl="0"/>
            <a:r>
              <a:rPr lang="en-IN" b="1" dirty="0">
                <a:latin typeface="Georgia"/>
                <a:ea typeface="Georgia"/>
                <a:cs typeface="Georgia"/>
                <a:sym typeface="Georgia"/>
              </a:rPr>
              <a:t>Label Encoder</a:t>
            </a:r>
            <a:r>
              <a:rPr lang="en-IN" b="1" dirty="0">
                <a:latin typeface="Roboto"/>
                <a:ea typeface="Roboto"/>
                <a:cs typeface="Roboto"/>
                <a:sym typeface="Roboto"/>
              </a:rPr>
              <a:t> - </a:t>
            </a:r>
            <a:r>
              <a:rPr lang="en-IN" sz="1600" dirty="0">
                <a:ea typeface="Calibri"/>
                <a:cs typeface="Calibri"/>
                <a:sym typeface="Calibri"/>
              </a:rPr>
              <a:t>The technique is used in ML to convert values in object data type into integer/ float format. In this case, all categorical data are converted from object data to float data.</a:t>
            </a:r>
          </a:p>
          <a:p>
            <a:pPr lvl="0">
              <a:spcBef>
                <a:spcPts val="1200"/>
              </a:spcBef>
            </a:pPr>
            <a:r>
              <a:rPr lang="en-IN" b="1" dirty="0">
                <a:latin typeface="Georgia"/>
                <a:ea typeface="Georgia"/>
                <a:cs typeface="Georgia"/>
                <a:sym typeface="Georgia"/>
              </a:rPr>
              <a:t>Power Transform </a:t>
            </a:r>
            <a:r>
              <a:rPr lang="en-IN" b="1" dirty="0">
                <a:latin typeface="Roboto"/>
                <a:ea typeface="Roboto"/>
                <a:cs typeface="Roboto"/>
                <a:sym typeface="Roboto"/>
              </a:rPr>
              <a:t>-</a:t>
            </a:r>
            <a:r>
              <a:rPr lang="en-IN" sz="1600" b="1" dirty="0">
                <a:latin typeface="Roboto"/>
                <a:ea typeface="Roboto"/>
                <a:cs typeface="Roboto"/>
                <a:sym typeface="Roboto"/>
              </a:rPr>
              <a:t> </a:t>
            </a:r>
            <a:r>
              <a:rPr lang="en-IN" sz="1600" dirty="0">
                <a:ea typeface="Calibri"/>
                <a:cs typeface="Calibri"/>
                <a:sym typeface="Calibri"/>
              </a:rPr>
              <a:t>Statistics used to transform the </a:t>
            </a:r>
            <a:r>
              <a:rPr lang="en-IN" sz="1600" dirty="0" err="1">
                <a:ea typeface="Calibri"/>
                <a:cs typeface="Calibri"/>
                <a:sym typeface="Calibri"/>
              </a:rPr>
              <a:t>skewness</a:t>
            </a:r>
            <a:r>
              <a:rPr lang="en-IN" sz="1600" dirty="0">
                <a:ea typeface="Calibri"/>
                <a:cs typeface="Calibri"/>
                <a:sym typeface="Calibri"/>
              </a:rPr>
              <a:t> in data into a normal distribution curve. This helps to reduce biases and uncertainties in data for better model training. </a:t>
            </a:r>
          </a:p>
          <a:p>
            <a:pPr lvl="0">
              <a:spcBef>
                <a:spcPts val="1200"/>
              </a:spcBef>
            </a:pPr>
            <a:r>
              <a:rPr lang="en-IN" b="1" dirty="0">
                <a:latin typeface="Georgia"/>
                <a:ea typeface="Georgia"/>
                <a:cs typeface="Georgia"/>
                <a:sym typeface="Georgia"/>
              </a:rPr>
              <a:t>Standard Scaling</a:t>
            </a:r>
            <a:r>
              <a:rPr lang="en-IN" b="1" dirty="0">
                <a:latin typeface="Roboto"/>
                <a:ea typeface="Roboto"/>
                <a:cs typeface="Roboto"/>
                <a:sym typeface="Roboto"/>
              </a:rPr>
              <a:t> - </a:t>
            </a:r>
            <a:r>
              <a:rPr lang="en-IN" sz="1600" dirty="0">
                <a:ea typeface="Calibri"/>
                <a:cs typeface="Calibri"/>
                <a:sym typeface="Calibri"/>
              </a:rPr>
              <a:t>One of the scaling techniques used for standardization of data wherein the values are </a:t>
            </a:r>
            <a:r>
              <a:rPr lang="en-IN" sz="1600" dirty="0" err="1">
                <a:ea typeface="Calibri"/>
                <a:cs typeface="Calibri"/>
                <a:sym typeface="Calibri"/>
              </a:rPr>
              <a:t>centered</a:t>
            </a:r>
            <a:r>
              <a:rPr lang="en-IN" sz="1600" dirty="0">
                <a:ea typeface="Calibri"/>
                <a:cs typeface="Calibri"/>
                <a:sym typeface="Calibri"/>
              </a:rPr>
              <a:t> around by removing the mean and scaling data to unit variance. In this case, the value ranges are too high within the dataset is, hence standardization plays a vital role in data normalization.</a:t>
            </a:r>
          </a:p>
          <a:p>
            <a:pPr lvl="0">
              <a:spcBef>
                <a:spcPts val="1200"/>
              </a:spcBef>
            </a:pPr>
            <a:r>
              <a:rPr lang="en-IN" b="1" dirty="0">
                <a:latin typeface="Georgia"/>
                <a:ea typeface="Georgia"/>
                <a:cs typeface="Georgia"/>
                <a:sym typeface="Georgia"/>
              </a:rPr>
              <a:t>Simple Imputer </a:t>
            </a:r>
            <a:r>
              <a:rPr lang="en-IN" b="1" dirty="0">
                <a:latin typeface="Roboto"/>
                <a:ea typeface="Roboto"/>
                <a:cs typeface="Roboto"/>
                <a:sym typeface="Roboto"/>
              </a:rPr>
              <a:t>- </a:t>
            </a:r>
            <a:r>
              <a:rPr lang="en-IN" sz="1600" dirty="0" err="1">
                <a:highlight>
                  <a:srgbClr val="FFFFFF"/>
                </a:highlight>
                <a:ea typeface="Calibri"/>
                <a:cs typeface="Calibri"/>
                <a:sym typeface="Calibri"/>
              </a:rPr>
              <a:t>SimpleImputer</a:t>
            </a:r>
            <a:r>
              <a:rPr lang="en-IN" sz="1600" dirty="0">
                <a:highlight>
                  <a:srgbClr val="FFFFFF"/>
                </a:highlight>
                <a:ea typeface="Calibri"/>
                <a:cs typeface="Calibri"/>
                <a:sym typeface="Calibri"/>
              </a:rPr>
              <a:t> is a </a:t>
            </a:r>
            <a:r>
              <a:rPr lang="en-IN" sz="1600" dirty="0" err="1">
                <a:highlight>
                  <a:srgbClr val="FFFFFF"/>
                </a:highlight>
                <a:ea typeface="Calibri"/>
                <a:cs typeface="Calibri"/>
                <a:sym typeface="Calibri"/>
              </a:rPr>
              <a:t>scikit</a:t>
            </a:r>
            <a:r>
              <a:rPr lang="en-IN" sz="1600" dirty="0">
                <a:highlight>
                  <a:srgbClr val="FFFFFF"/>
                </a:highlight>
                <a:ea typeface="Calibri"/>
                <a:cs typeface="Calibri"/>
                <a:sym typeface="Calibri"/>
              </a:rPr>
              <a:t>-learn class which is helpful in handling the missing data in the predictive model dataset. It replaces the </a:t>
            </a:r>
            <a:r>
              <a:rPr lang="en-IN" sz="1600" dirty="0" err="1">
                <a:highlight>
                  <a:srgbClr val="FFFFFF"/>
                </a:highlight>
                <a:ea typeface="Calibri"/>
                <a:cs typeface="Calibri"/>
                <a:sym typeface="Calibri"/>
              </a:rPr>
              <a:t>NaN</a:t>
            </a:r>
            <a:r>
              <a:rPr lang="en-IN" sz="1600" dirty="0">
                <a:highlight>
                  <a:srgbClr val="FFFFFF"/>
                </a:highlight>
                <a:ea typeface="Calibri"/>
                <a:cs typeface="Calibri"/>
                <a:sym typeface="Calibri"/>
              </a:rPr>
              <a:t> values with a specified placeholder i.e. “mean”, “median” or “most frequent”.</a:t>
            </a:r>
            <a:endParaRPr lang="en-IN" sz="1600" dirty="0">
              <a:ea typeface="Calibri"/>
              <a:cs typeface="Calibri"/>
              <a:sym typeface="Calibri"/>
            </a:endParaRPr>
          </a:p>
          <a:p>
            <a:pPr lvl="0">
              <a:spcBef>
                <a:spcPts val="1200"/>
              </a:spcBef>
            </a:pPr>
            <a:endParaRPr lang="en-IN" sz="1400" dirty="0">
              <a:latin typeface="Roboto"/>
              <a:ea typeface="Roboto"/>
              <a:cs typeface="Roboto"/>
              <a:sym typeface="Roboto"/>
            </a:endParaRPr>
          </a:p>
          <a:p>
            <a:pPr lvl="0">
              <a:spcBef>
                <a:spcPts val="1200"/>
              </a:spcBef>
              <a:spcAft>
                <a:spcPts val="1200"/>
              </a:spcAft>
            </a:pPr>
            <a:endParaRPr lang="en-IN" dirty="0"/>
          </a:p>
        </p:txBody>
      </p:sp>
    </p:spTree>
    <p:extLst>
      <p:ext uri="{BB962C8B-B14F-4D97-AF65-F5344CB8AC3E}">
        <p14:creationId xmlns:p14="http://schemas.microsoft.com/office/powerpoint/2010/main" val="273834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440" y="548680"/>
            <a:ext cx="8424936" cy="523220"/>
          </a:xfrm>
          <a:prstGeom prst="rect">
            <a:avLst/>
          </a:prstGeom>
        </p:spPr>
        <p:txBody>
          <a:bodyPr wrap="square">
            <a:spAutoFit/>
          </a:bodyPr>
          <a:lstStyle/>
          <a:p>
            <a:r>
              <a:rPr lang="en-GB" sz="2800" b="1" dirty="0" smtClean="0">
                <a:ea typeface="Calibri"/>
                <a:cs typeface="Calibri"/>
                <a:sym typeface="Calibri"/>
              </a:rPr>
              <a:t>                                 Algorithms </a:t>
            </a:r>
            <a:r>
              <a:rPr lang="en-GB" sz="2800" b="1" dirty="0">
                <a:ea typeface="Calibri"/>
                <a:cs typeface="Calibri"/>
                <a:sym typeface="Calibri"/>
              </a:rPr>
              <a:t>Used</a:t>
            </a:r>
            <a:endParaRPr lang="en-IN" sz="2800" b="1" dirty="0"/>
          </a:p>
        </p:txBody>
      </p:sp>
      <p:sp>
        <p:nvSpPr>
          <p:cNvPr id="3" name="Rectangle 2"/>
          <p:cNvSpPr/>
          <p:nvPr/>
        </p:nvSpPr>
        <p:spPr>
          <a:xfrm>
            <a:off x="251520" y="1196752"/>
            <a:ext cx="8576840" cy="369332"/>
          </a:xfrm>
          <a:prstGeom prst="rect">
            <a:avLst/>
          </a:prstGeom>
        </p:spPr>
        <p:txBody>
          <a:bodyPr wrap="square">
            <a:spAutoFit/>
          </a:bodyPr>
          <a:lstStyle/>
          <a:p>
            <a:pPr lvl="0">
              <a:spcBef>
                <a:spcPts val="1200"/>
              </a:spcBef>
              <a:spcAft>
                <a:spcPts val="1200"/>
              </a:spcAft>
            </a:pPr>
            <a:endParaRPr lang="en-IN" dirty="0"/>
          </a:p>
        </p:txBody>
      </p:sp>
      <p:sp>
        <p:nvSpPr>
          <p:cNvPr id="4" name="Google Shape;389;p28"/>
          <p:cNvSpPr txBox="1">
            <a:spLocks/>
          </p:cNvSpPr>
          <p:nvPr/>
        </p:nvSpPr>
        <p:spPr>
          <a:xfrm>
            <a:off x="110500" y="1105050"/>
            <a:ext cx="8991000" cy="4038300"/>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spcAft>
                <a:spcPts val="1200"/>
              </a:spcAft>
            </a:pPr>
            <a:r>
              <a:rPr lang="en-GB" sz="2000" b="1" smtClean="0">
                <a:solidFill>
                  <a:srgbClr val="38761D"/>
                </a:solidFill>
                <a:latin typeface="Georgia"/>
                <a:ea typeface="Georgia"/>
                <a:cs typeface="Georgia"/>
                <a:sym typeface="Georgia"/>
              </a:rPr>
              <a:t>Linear Regression</a:t>
            </a:r>
            <a:endParaRPr lang="en-GB" sz="2000" b="1" dirty="0">
              <a:solidFill>
                <a:srgbClr val="38761D"/>
              </a:solidFill>
              <a:latin typeface="Georgia"/>
              <a:ea typeface="Georgia"/>
              <a:cs typeface="Georgia"/>
              <a:sym typeface="Georgia"/>
            </a:endParaRPr>
          </a:p>
        </p:txBody>
      </p:sp>
      <p:sp>
        <p:nvSpPr>
          <p:cNvPr id="5" name="Google Shape;390;p28"/>
          <p:cNvSpPr/>
          <p:nvPr/>
        </p:nvSpPr>
        <p:spPr>
          <a:xfrm rot="10799694">
            <a:off x="1235600" y="1783275"/>
            <a:ext cx="3365400" cy="5976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1;p28"/>
          <p:cNvSpPr/>
          <p:nvPr/>
        </p:nvSpPr>
        <p:spPr>
          <a:xfrm rot="10800000" flipH="1">
            <a:off x="4721600" y="1783150"/>
            <a:ext cx="3411900" cy="5676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2;p28"/>
          <p:cNvSpPr/>
          <p:nvPr/>
        </p:nvSpPr>
        <p:spPr>
          <a:xfrm>
            <a:off x="4601000" y="1577200"/>
            <a:ext cx="1206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p28"/>
          <p:cNvSpPr txBox="1"/>
          <p:nvPr/>
        </p:nvSpPr>
        <p:spPr>
          <a:xfrm>
            <a:off x="110500" y="2455600"/>
            <a:ext cx="3274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a:solidFill>
                  <a:srgbClr val="674EA7"/>
                </a:solidFill>
                <a:latin typeface="Georgia"/>
                <a:ea typeface="Georgia"/>
                <a:cs typeface="Georgia"/>
                <a:sym typeface="Georgia"/>
              </a:rPr>
              <a:t>Regularization Techniques</a:t>
            </a:r>
            <a:endParaRPr sz="1700" b="1" dirty="0">
              <a:solidFill>
                <a:srgbClr val="674EA7"/>
              </a:solidFill>
              <a:latin typeface="Georgia"/>
              <a:ea typeface="Georgia"/>
              <a:cs typeface="Georgia"/>
              <a:sym typeface="Georgia"/>
            </a:endParaRPr>
          </a:p>
        </p:txBody>
      </p:sp>
      <p:sp>
        <p:nvSpPr>
          <p:cNvPr id="9" name="Google Shape;394;p28"/>
          <p:cNvSpPr txBox="1"/>
          <p:nvPr/>
        </p:nvSpPr>
        <p:spPr>
          <a:xfrm>
            <a:off x="6258600" y="2421050"/>
            <a:ext cx="288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smtClean="0">
                <a:solidFill>
                  <a:srgbClr val="674EA7"/>
                </a:solidFill>
                <a:latin typeface="Georgia"/>
                <a:ea typeface="Georgia"/>
                <a:cs typeface="Georgia"/>
                <a:sym typeface="Georgia"/>
              </a:rPr>
              <a:t>Ensemble Techniques</a:t>
            </a:r>
            <a:endParaRPr sz="1700" b="1" dirty="0">
              <a:solidFill>
                <a:srgbClr val="674EA7"/>
              </a:solidFill>
              <a:latin typeface="Georgia"/>
              <a:ea typeface="Georgia"/>
              <a:cs typeface="Georgia"/>
              <a:sym typeface="Georgia"/>
            </a:endParaRPr>
          </a:p>
        </p:txBody>
      </p:sp>
      <p:sp>
        <p:nvSpPr>
          <p:cNvPr id="10" name="Rectangle 9"/>
          <p:cNvSpPr/>
          <p:nvPr/>
        </p:nvSpPr>
        <p:spPr>
          <a:xfrm>
            <a:off x="333400" y="3124200"/>
            <a:ext cx="2829000" cy="1477328"/>
          </a:xfrm>
          <a:prstGeom prst="rect">
            <a:avLst/>
          </a:prstGeom>
        </p:spPr>
        <p:txBody>
          <a:bodyPr wrap="square">
            <a:spAutoFit/>
          </a:bodyPr>
          <a:lstStyle/>
          <a:p>
            <a:pPr marL="457200" lvl="0" indent="-330200">
              <a:buClr>
                <a:srgbClr val="783F04"/>
              </a:buClr>
              <a:buSzPts val="1600"/>
              <a:buFont typeface="Calibri"/>
              <a:buChar char="●"/>
            </a:pPr>
            <a:r>
              <a:rPr lang="en-GB" dirty="0" err="1">
                <a:ea typeface="Calibri"/>
                <a:cs typeface="Calibri"/>
                <a:sym typeface="Calibri"/>
              </a:rPr>
              <a:t>ElasticNet</a:t>
            </a:r>
            <a:r>
              <a:rPr lang="en-GB" dirty="0">
                <a:ea typeface="Calibri"/>
                <a:cs typeface="Calibri"/>
                <a:sym typeface="Calibri"/>
              </a:rPr>
              <a:t> Regression</a:t>
            </a:r>
          </a:p>
          <a:p>
            <a:pPr lvl="0"/>
            <a:endParaRPr lang="en-GB" dirty="0">
              <a:ea typeface="Calibri"/>
              <a:cs typeface="Calibri"/>
              <a:sym typeface="Calibri"/>
            </a:endParaRPr>
          </a:p>
          <a:p>
            <a:pPr marL="457200" lvl="0" indent="-330200">
              <a:buClr>
                <a:srgbClr val="783F04"/>
              </a:buClr>
              <a:buSzPts val="1600"/>
              <a:buFont typeface="Calibri"/>
              <a:buChar char="●"/>
            </a:pPr>
            <a:r>
              <a:rPr lang="en-GB" dirty="0">
                <a:ea typeface="Calibri"/>
                <a:cs typeface="Calibri"/>
                <a:sym typeface="Calibri"/>
              </a:rPr>
              <a:t>Ridge Regression</a:t>
            </a:r>
          </a:p>
          <a:p>
            <a:pPr lvl="0"/>
            <a:endParaRPr lang="en-GB" dirty="0">
              <a:ea typeface="Calibri"/>
              <a:cs typeface="Calibri"/>
              <a:sym typeface="Calibri"/>
            </a:endParaRPr>
          </a:p>
          <a:p>
            <a:pPr marL="457200" lvl="0" indent="-323850">
              <a:buClr>
                <a:srgbClr val="783F04"/>
              </a:buClr>
              <a:buSzPts val="1500"/>
              <a:buFont typeface="Calibri"/>
              <a:buChar char="●"/>
            </a:pPr>
            <a:r>
              <a:rPr lang="en-GB" dirty="0">
                <a:ea typeface="Calibri"/>
                <a:cs typeface="Calibri"/>
                <a:sym typeface="Calibri"/>
              </a:rPr>
              <a:t>Lasso Regression </a:t>
            </a:r>
            <a:endParaRPr lang="en-GB" dirty="0">
              <a:ea typeface="Calibri"/>
              <a:cs typeface="Calibri"/>
              <a:sym typeface="Calibri"/>
            </a:endParaRPr>
          </a:p>
        </p:txBody>
      </p:sp>
      <p:sp>
        <p:nvSpPr>
          <p:cNvPr id="11" name="Rectangle 10"/>
          <p:cNvSpPr/>
          <p:nvPr/>
        </p:nvSpPr>
        <p:spPr>
          <a:xfrm>
            <a:off x="5824775" y="3262699"/>
            <a:ext cx="3003585" cy="1200329"/>
          </a:xfrm>
          <a:prstGeom prst="rect">
            <a:avLst/>
          </a:prstGeom>
        </p:spPr>
        <p:txBody>
          <a:bodyPr wrap="square">
            <a:spAutoFit/>
          </a:bodyPr>
          <a:lstStyle/>
          <a:p>
            <a:pPr marL="457200" lvl="0" indent="-330200">
              <a:buClr>
                <a:srgbClr val="783F04"/>
              </a:buClr>
              <a:buSzPts val="1600"/>
              <a:buFont typeface="Calibri"/>
              <a:buChar char="●"/>
            </a:pPr>
            <a:r>
              <a:rPr lang="en-GB" dirty="0" err="1">
                <a:ea typeface="Calibri"/>
                <a:cs typeface="Calibri"/>
                <a:sym typeface="Calibri"/>
              </a:rPr>
              <a:t>AdaBoostRegressor</a:t>
            </a:r>
            <a:endParaRPr lang="en-GB" dirty="0">
              <a:ea typeface="Calibri"/>
              <a:cs typeface="Calibri"/>
              <a:sym typeface="Calibri"/>
            </a:endParaRPr>
          </a:p>
          <a:p>
            <a:pPr lvl="0"/>
            <a:endParaRPr lang="en-GB" dirty="0">
              <a:ea typeface="Calibri"/>
              <a:cs typeface="Calibri"/>
              <a:sym typeface="Calibri"/>
            </a:endParaRPr>
          </a:p>
          <a:p>
            <a:pPr lvl="0"/>
            <a:endParaRPr lang="en-GB" dirty="0">
              <a:ea typeface="Calibri"/>
              <a:cs typeface="Calibri"/>
              <a:sym typeface="Calibri"/>
            </a:endParaRPr>
          </a:p>
          <a:p>
            <a:pPr marL="457200" lvl="0" indent="-330200">
              <a:buClr>
                <a:srgbClr val="783F04"/>
              </a:buClr>
              <a:buSzPts val="1600"/>
              <a:buFont typeface="Calibri"/>
              <a:buChar char="●"/>
            </a:pPr>
            <a:r>
              <a:rPr lang="en-GB" dirty="0" err="1">
                <a:ea typeface="Calibri"/>
                <a:cs typeface="Calibri"/>
                <a:sym typeface="Calibri"/>
              </a:rPr>
              <a:t>RandomForestRegressor</a:t>
            </a:r>
            <a:endParaRPr lang="en-GB" dirty="0">
              <a:ea typeface="Calibri"/>
              <a:cs typeface="Calibri"/>
              <a:sym typeface="Calibri"/>
            </a:endParaRPr>
          </a:p>
        </p:txBody>
      </p:sp>
    </p:spTree>
    <p:extLst>
      <p:ext uri="{BB962C8B-B14F-4D97-AF65-F5344CB8AC3E}">
        <p14:creationId xmlns:p14="http://schemas.microsoft.com/office/powerpoint/2010/main" val="1374371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440" y="548680"/>
            <a:ext cx="8424936" cy="523220"/>
          </a:xfrm>
          <a:prstGeom prst="rect">
            <a:avLst/>
          </a:prstGeom>
        </p:spPr>
        <p:txBody>
          <a:bodyPr wrap="square">
            <a:spAutoFit/>
          </a:bodyPr>
          <a:lstStyle/>
          <a:p>
            <a:r>
              <a:rPr lang="en-GB" sz="2800" b="1" dirty="0" smtClean="0">
                <a:ea typeface="Calibri"/>
                <a:cs typeface="Calibri"/>
                <a:sym typeface="Calibri"/>
              </a:rPr>
              <a:t>                                Evaluation </a:t>
            </a:r>
            <a:r>
              <a:rPr lang="en-GB" sz="2800" b="1" dirty="0">
                <a:ea typeface="Calibri"/>
                <a:cs typeface="Calibri"/>
                <a:sym typeface="Calibri"/>
              </a:rPr>
              <a:t>Metrics</a:t>
            </a:r>
            <a:endParaRPr lang="en-IN" sz="2800" b="1" dirty="0"/>
          </a:p>
        </p:txBody>
      </p:sp>
      <p:sp>
        <p:nvSpPr>
          <p:cNvPr id="3" name="Rectangle 2"/>
          <p:cNvSpPr/>
          <p:nvPr/>
        </p:nvSpPr>
        <p:spPr>
          <a:xfrm>
            <a:off x="251520" y="1196752"/>
            <a:ext cx="8576840" cy="369332"/>
          </a:xfrm>
          <a:prstGeom prst="rect">
            <a:avLst/>
          </a:prstGeom>
        </p:spPr>
        <p:txBody>
          <a:bodyPr wrap="square">
            <a:spAutoFit/>
          </a:bodyPr>
          <a:lstStyle/>
          <a:p>
            <a:pPr lvl="0">
              <a:spcBef>
                <a:spcPts val="1200"/>
              </a:spcBef>
              <a:spcAft>
                <a:spcPts val="1200"/>
              </a:spcAft>
            </a:pPr>
            <a:endParaRPr lang="en-IN" dirty="0"/>
          </a:p>
        </p:txBody>
      </p:sp>
      <p:sp>
        <p:nvSpPr>
          <p:cNvPr id="12" name="Rectangle 11"/>
          <p:cNvSpPr/>
          <p:nvPr/>
        </p:nvSpPr>
        <p:spPr>
          <a:xfrm>
            <a:off x="251520" y="1484784"/>
            <a:ext cx="3816424" cy="2616101"/>
          </a:xfrm>
          <a:prstGeom prst="rect">
            <a:avLst/>
          </a:prstGeom>
        </p:spPr>
        <p:txBody>
          <a:bodyPr wrap="square">
            <a:spAutoFit/>
          </a:bodyPr>
          <a:lstStyle/>
          <a:p>
            <a:pPr marL="457200" lvl="0" indent="-330200">
              <a:buClr>
                <a:srgbClr val="FF0000"/>
              </a:buClr>
              <a:buSzPts val="1600"/>
              <a:buFont typeface="Georgia"/>
              <a:buChar char="●"/>
            </a:pPr>
            <a:r>
              <a:rPr lang="en-IN" dirty="0">
                <a:solidFill>
                  <a:srgbClr val="FF0000"/>
                </a:solidFill>
                <a:latin typeface="Georgia"/>
                <a:ea typeface="Georgia"/>
                <a:cs typeface="Georgia"/>
                <a:sym typeface="Georgia"/>
              </a:rPr>
              <a:t>R2 Score</a:t>
            </a:r>
          </a:p>
          <a:p>
            <a:pPr marL="457200" lvl="0">
              <a:spcBef>
                <a:spcPts val="1200"/>
              </a:spcBef>
            </a:pPr>
            <a:endParaRPr lang="en-IN" dirty="0">
              <a:solidFill>
                <a:srgbClr val="FF0000"/>
              </a:solidFill>
              <a:latin typeface="Georgia"/>
              <a:ea typeface="Georgia"/>
              <a:cs typeface="Georgia"/>
              <a:sym typeface="Georgia"/>
            </a:endParaRPr>
          </a:p>
          <a:p>
            <a:pPr marL="457200" lvl="0" indent="-330200">
              <a:spcBef>
                <a:spcPts val="1200"/>
              </a:spcBef>
              <a:buClr>
                <a:srgbClr val="FF0000"/>
              </a:buClr>
              <a:buSzPts val="1600"/>
              <a:buFont typeface="Georgia"/>
              <a:buChar char="●"/>
            </a:pPr>
            <a:r>
              <a:rPr lang="en-IN" dirty="0">
                <a:solidFill>
                  <a:srgbClr val="FF0000"/>
                </a:solidFill>
                <a:highlight>
                  <a:srgbClr val="FFFFFF"/>
                </a:highlight>
                <a:latin typeface="Georgia"/>
                <a:ea typeface="Georgia"/>
                <a:cs typeface="Georgia"/>
                <a:sym typeface="Georgia"/>
              </a:rPr>
              <a:t>Mean absolute error (MAE)</a:t>
            </a:r>
          </a:p>
          <a:p>
            <a:pPr lvl="0"/>
            <a:endParaRPr lang="en-IN" dirty="0">
              <a:solidFill>
                <a:srgbClr val="FF0000"/>
              </a:solidFill>
              <a:highlight>
                <a:srgbClr val="FFFFFF"/>
              </a:highlight>
              <a:latin typeface="Georgia"/>
              <a:ea typeface="Georgia"/>
              <a:cs typeface="Georgia"/>
              <a:sym typeface="Georgia"/>
            </a:endParaRPr>
          </a:p>
          <a:p>
            <a:pPr marL="457200" lvl="0" indent="-330200">
              <a:buClr>
                <a:srgbClr val="FF0000"/>
              </a:buClr>
              <a:buSzPts val="1600"/>
              <a:buFont typeface="Georgia"/>
              <a:buChar char="●"/>
            </a:pPr>
            <a:r>
              <a:rPr lang="en-IN" dirty="0">
                <a:solidFill>
                  <a:srgbClr val="FF0000"/>
                </a:solidFill>
                <a:highlight>
                  <a:srgbClr val="FFFFFF"/>
                </a:highlight>
                <a:latin typeface="Georgia"/>
                <a:ea typeface="Georgia"/>
                <a:cs typeface="Georgia"/>
                <a:sym typeface="Georgia"/>
              </a:rPr>
              <a:t>Mean squared error (MSE)</a:t>
            </a:r>
          </a:p>
          <a:p>
            <a:pPr lvl="0"/>
            <a:endParaRPr lang="en-IN" dirty="0">
              <a:solidFill>
                <a:srgbClr val="FF0000"/>
              </a:solidFill>
              <a:highlight>
                <a:srgbClr val="FFFFFF"/>
              </a:highlight>
              <a:latin typeface="Georgia"/>
              <a:ea typeface="Georgia"/>
              <a:cs typeface="Georgia"/>
              <a:sym typeface="Georgia"/>
            </a:endParaRPr>
          </a:p>
          <a:p>
            <a:pPr marL="457200" lvl="0" indent="-330200">
              <a:buClr>
                <a:srgbClr val="FF0000"/>
              </a:buClr>
              <a:buSzPts val="1600"/>
              <a:buFont typeface="Georgia"/>
              <a:buChar char="●"/>
            </a:pPr>
            <a:r>
              <a:rPr lang="en-IN" dirty="0">
                <a:solidFill>
                  <a:srgbClr val="FF0000"/>
                </a:solidFill>
                <a:latin typeface="Georgia"/>
                <a:ea typeface="Georgia"/>
                <a:cs typeface="Georgia"/>
                <a:sym typeface="Georgia"/>
              </a:rPr>
              <a:t>Root Mean squared error (RMSE)</a:t>
            </a:r>
            <a:endParaRPr lang="en-IN" dirty="0">
              <a:solidFill>
                <a:srgbClr val="FF0000"/>
              </a:solidFill>
              <a:latin typeface="Georgia"/>
              <a:ea typeface="Georgia"/>
              <a:cs typeface="Georgia"/>
              <a:sym typeface="Georgia"/>
            </a:endParaRPr>
          </a:p>
        </p:txBody>
      </p:sp>
      <p:pic>
        <p:nvPicPr>
          <p:cNvPr id="13" name="Google Shape;403;p29"/>
          <p:cNvPicPr preferRelativeResize="0"/>
          <p:nvPr/>
        </p:nvPicPr>
        <p:blipFill>
          <a:blip r:embed="rId2">
            <a:alphaModFix/>
          </a:blip>
          <a:stretch>
            <a:fillRect/>
          </a:stretch>
        </p:blipFill>
        <p:spPr>
          <a:xfrm>
            <a:off x="4759908" y="1182868"/>
            <a:ext cx="3887750" cy="3576400"/>
          </a:xfrm>
          <a:prstGeom prst="rect">
            <a:avLst/>
          </a:prstGeom>
          <a:noFill/>
          <a:ln>
            <a:noFill/>
          </a:ln>
        </p:spPr>
      </p:pic>
    </p:spTree>
    <p:extLst>
      <p:ext uri="{BB962C8B-B14F-4D97-AF65-F5344CB8AC3E}">
        <p14:creationId xmlns:p14="http://schemas.microsoft.com/office/powerpoint/2010/main" val="224785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196752"/>
            <a:ext cx="8576840" cy="369332"/>
          </a:xfrm>
          <a:prstGeom prst="rect">
            <a:avLst/>
          </a:prstGeom>
        </p:spPr>
        <p:txBody>
          <a:bodyPr wrap="square">
            <a:spAutoFit/>
          </a:bodyPr>
          <a:lstStyle/>
          <a:p>
            <a:pPr lvl="0">
              <a:spcBef>
                <a:spcPts val="1200"/>
              </a:spcBef>
              <a:spcAft>
                <a:spcPts val="1200"/>
              </a:spcAft>
            </a:pPr>
            <a:endParaRPr lang="en-IN" dirty="0"/>
          </a:p>
        </p:txBody>
      </p:sp>
      <p:sp>
        <p:nvSpPr>
          <p:cNvPr id="4" name="Rectangle 3"/>
          <p:cNvSpPr/>
          <p:nvPr/>
        </p:nvSpPr>
        <p:spPr>
          <a:xfrm>
            <a:off x="2159733" y="404664"/>
            <a:ext cx="3714840" cy="646331"/>
          </a:xfrm>
          <a:prstGeom prst="rect">
            <a:avLst/>
          </a:prstGeom>
        </p:spPr>
        <p:txBody>
          <a:bodyPr wrap="square">
            <a:spAutoFit/>
          </a:bodyPr>
          <a:lstStyle/>
          <a:p>
            <a:r>
              <a:rPr lang="en-GB" sz="3600" b="1" dirty="0" smtClean="0">
                <a:ea typeface="Calibri"/>
                <a:cs typeface="Calibri"/>
                <a:sym typeface="Calibri"/>
              </a:rPr>
              <a:t>         Best </a:t>
            </a:r>
            <a:r>
              <a:rPr lang="en-GB" sz="3600" b="1" dirty="0">
                <a:ea typeface="Calibri"/>
                <a:cs typeface="Calibri"/>
                <a:sym typeface="Calibri"/>
              </a:rPr>
              <a:t>Model</a:t>
            </a:r>
            <a:endParaRPr lang="en-IN" sz="3600" b="1" dirty="0"/>
          </a:p>
        </p:txBody>
      </p:sp>
      <p:sp>
        <p:nvSpPr>
          <p:cNvPr id="5" name="Rectangle 4"/>
          <p:cNvSpPr/>
          <p:nvPr/>
        </p:nvSpPr>
        <p:spPr>
          <a:xfrm>
            <a:off x="395536" y="1381418"/>
            <a:ext cx="8568952" cy="3970318"/>
          </a:xfrm>
          <a:prstGeom prst="rect">
            <a:avLst/>
          </a:prstGeom>
        </p:spPr>
        <p:txBody>
          <a:bodyPr wrap="square">
            <a:spAutoFit/>
          </a:bodyPr>
          <a:lstStyle/>
          <a:p>
            <a:pPr lvl="0"/>
            <a:r>
              <a:rPr lang="en-IN" sz="2400" b="1" dirty="0">
                <a:latin typeface="Roboto"/>
                <a:ea typeface="Roboto"/>
                <a:cs typeface="Roboto"/>
                <a:sym typeface="Roboto"/>
              </a:rPr>
              <a:t>Random Forest </a:t>
            </a:r>
            <a:r>
              <a:rPr lang="en-IN" sz="2400" b="1" dirty="0" err="1">
                <a:latin typeface="Roboto"/>
                <a:ea typeface="Roboto"/>
                <a:cs typeface="Roboto"/>
                <a:sym typeface="Roboto"/>
              </a:rPr>
              <a:t>Regressor</a:t>
            </a:r>
            <a:endParaRPr lang="en-IN" sz="2400" b="1" dirty="0">
              <a:latin typeface="Roboto"/>
              <a:ea typeface="Roboto"/>
              <a:cs typeface="Roboto"/>
              <a:sym typeface="Roboto"/>
            </a:endParaRPr>
          </a:p>
          <a:p>
            <a:pPr marL="457200" lvl="0" indent="-323850">
              <a:spcBef>
                <a:spcPts val="1200"/>
              </a:spcBef>
              <a:buClr>
                <a:srgbClr val="000000"/>
              </a:buClr>
              <a:buSzPts val="1500"/>
              <a:buFont typeface="Calibri"/>
              <a:buChar char="●"/>
            </a:pPr>
            <a:r>
              <a:rPr lang="en-IN" dirty="0">
                <a:ea typeface="Calibri"/>
                <a:cs typeface="Calibri"/>
                <a:sym typeface="Calibri"/>
              </a:rPr>
              <a:t>Comparing all algorithms, the best model selected is the Random Forest </a:t>
            </a:r>
            <a:r>
              <a:rPr lang="en-IN" dirty="0" err="1">
                <a:ea typeface="Calibri"/>
                <a:cs typeface="Calibri"/>
                <a:sym typeface="Calibri"/>
              </a:rPr>
              <a:t>Regressor</a:t>
            </a:r>
            <a:r>
              <a:rPr lang="en-IN" dirty="0">
                <a:ea typeface="Calibri"/>
                <a:cs typeface="Calibri"/>
                <a:sym typeface="Calibri"/>
              </a:rPr>
              <a:t> as the r2 score and cv score is observed to be the best in Random Forest than any other Regression models used. Random Forest is applied using different parameters and </a:t>
            </a:r>
            <a:r>
              <a:rPr lang="en-IN" dirty="0" err="1">
                <a:ea typeface="Calibri"/>
                <a:cs typeface="Calibri"/>
                <a:sym typeface="Calibri"/>
              </a:rPr>
              <a:t>hypertune</a:t>
            </a:r>
            <a:r>
              <a:rPr lang="en-IN" dirty="0">
                <a:ea typeface="Calibri"/>
                <a:cs typeface="Calibri"/>
                <a:sym typeface="Calibri"/>
              </a:rPr>
              <a:t> the model performance.</a:t>
            </a:r>
          </a:p>
          <a:p>
            <a:pPr lvl="0">
              <a:spcBef>
                <a:spcPts val="1200"/>
              </a:spcBef>
            </a:pPr>
            <a:endParaRPr lang="en-IN" dirty="0">
              <a:ea typeface="Calibri"/>
              <a:cs typeface="Calibri"/>
              <a:sym typeface="Calibri"/>
            </a:endParaRPr>
          </a:p>
          <a:p>
            <a:pPr marL="457200" lvl="0" indent="-323850">
              <a:spcBef>
                <a:spcPts val="1200"/>
              </a:spcBef>
              <a:buClr>
                <a:srgbClr val="000000"/>
              </a:buClr>
              <a:buSzPts val="1500"/>
              <a:buFont typeface="Calibri"/>
              <a:buChar char="●"/>
            </a:pPr>
            <a:r>
              <a:rPr lang="en-IN" dirty="0">
                <a:ea typeface="Calibri"/>
                <a:cs typeface="Calibri"/>
                <a:sym typeface="Calibri"/>
              </a:rPr>
              <a:t>The Model Performance for </a:t>
            </a:r>
            <a:r>
              <a:rPr lang="en-IN" dirty="0" err="1">
                <a:ea typeface="Calibri"/>
                <a:cs typeface="Calibri"/>
                <a:sym typeface="Calibri"/>
              </a:rPr>
              <a:t>RandomForestRegressor</a:t>
            </a:r>
            <a:r>
              <a:rPr lang="en-IN" dirty="0">
                <a:ea typeface="Calibri"/>
                <a:cs typeface="Calibri"/>
                <a:sym typeface="Calibri"/>
              </a:rPr>
              <a:t> is as mentioned </a:t>
            </a:r>
            <a:r>
              <a:rPr lang="en-IN" dirty="0" smtClean="0">
                <a:ea typeface="Calibri"/>
                <a:cs typeface="Calibri"/>
                <a:sym typeface="Calibri"/>
              </a:rPr>
              <a:t>below.</a:t>
            </a:r>
          </a:p>
          <a:p>
            <a:pPr marL="457200" lvl="0" indent="-323850">
              <a:spcBef>
                <a:spcPts val="1200"/>
              </a:spcBef>
              <a:buClr>
                <a:srgbClr val="000000"/>
              </a:buClr>
              <a:buSzPts val="1500"/>
              <a:buFont typeface="Calibri"/>
              <a:buChar char="●"/>
            </a:pPr>
            <a:endParaRPr lang="en-IN" dirty="0">
              <a:ea typeface="Calibri"/>
              <a:cs typeface="Calibri"/>
              <a:sym typeface="Calibri"/>
            </a:endParaRPr>
          </a:p>
          <a:p>
            <a:pPr marL="457200" lvl="0" indent="-323850">
              <a:spcBef>
                <a:spcPts val="1200"/>
              </a:spcBef>
              <a:buClr>
                <a:srgbClr val="000000"/>
              </a:buClr>
              <a:buSzPts val="1500"/>
              <a:buFont typeface="Calibri"/>
              <a:buChar char="●"/>
            </a:pPr>
            <a:endParaRPr lang="en-IN" dirty="0">
              <a:ea typeface="Calibri"/>
              <a:cs typeface="Calibri"/>
              <a:sym typeface="Calibri"/>
            </a:endParaRPr>
          </a:p>
          <a:p>
            <a:pPr lvl="0">
              <a:spcBef>
                <a:spcPts val="1200"/>
              </a:spcBef>
              <a:spcAft>
                <a:spcPts val="1200"/>
              </a:spcAft>
            </a:pPr>
            <a:endParaRPr lang="en-IN" sz="2400" b="1" dirty="0">
              <a:latin typeface="Roboto"/>
              <a:ea typeface="Roboto"/>
              <a:cs typeface="Roboto"/>
              <a:sym typeface="Roboto"/>
            </a:endParaRPr>
          </a:p>
        </p:txBody>
      </p:sp>
      <p:pic>
        <p:nvPicPr>
          <p:cNvPr id="8" name="Google Shape;410;p30"/>
          <p:cNvPicPr preferRelativeResize="0"/>
          <p:nvPr/>
        </p:nvPicPr>
        <p:blipFill>
          <a:blip r:embed="rId2">
            <a:alphaModFix/>
          </a:blip>
          <a:stretch>
            <a:fillRect/>
          </a:stretch>
        </p:blipFill>
        <p:spPr>
          <a:xfrm>
            <a:off x="3195625" y="3715775"/>
            <a:ext cx="2752725" cy="323850"/>
          </a:xfrm>
          <a:prstGeom prst="rect">
            <a:avLst/>
          </a:prstGeom>
          <a:noFill/>
          <a:ln>
            <a:noFill/>
          </a:ln>
        </p:spPr>
      </p:pic>
      <p:pic>
        <p:nvPicPr>
          <p:cNvPr id="9" name="Google Shape;411;p30"/>
          <p:cNvPicPr preferRelativeResize="0"/>
          <p:nvPr/>
        </p:nvPicPr>
        <p:blipFill>
          <a:blip r:embed="rId3">
            <a:alphaModFix/>
          </a:blip>
          <a:stretch>
            <a:fillRect/>
          </a:stretch>
        </p:blipFill>
        <p:spPr>
          <a:xfrm>
            <a:off x="2915675" y="4268300"/>
            <a:ext cx="3390900" cy="323850"/>
          </a:xfrm>
          <a:prstGeom prst="rect">
            <a:avLst/>
          </a:prstGeom>
          <a:noFill/>
          <a:ln>
            <a:noFill/>
          </a:ln>
        </p:spPr>
      </p:pic>
    </p:spTree>
    <p:extLst>
      <p:ext uri="{BB962C8B-B14F-4D97-AF65-F5344CB8AC3E}">
        <p14:creationId xmlns:p14="http://schemas.microsoft.com/office/powerpoint/2010/main" val="382023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196752"/>
            <a:ext cx="8576840" cy="369332"/>
          </a:xfrm>
          <a:prstGeom prst="rect">
            <a:avLst/>
          </a:prstGeom>
        </p:spPr>
        <p:txBody>
          <a:bodyPr wrap="square">
            <a:spAutoFit/>
          </a:bodyPr>
          <a:lstStyle/>
          <a:p>
            <a:pPr lvl="0">
              <a:spcBef>
                <a:spcPts val="1200"/>
              </a:spcBef>
              <a:spcAft>
                <a:spcPts val="1200"/>
              </a:spcAft>
            </a:pPr>
            <a:endParaRPr lang="en-IN" dirty="0"/>
          </a:p>
        </p:txBody>
      </p:sp>
      <p:sp>
        <p:nvSpPr>
          <p:cNvPr id="4" name="Rectangle 3"/>
          <p:cNvSpPr/>
          <p:nvPr/>
        </p:nvSpPr>
        <p:spPr>
          <a:xfrm>
            <a:off x="2159733" y="404664"/>
            <a:ext cx="3714840" cy="646331"/>
          </a:xfrm>
          <a:prstGeom prst="rect">
            <a:avLst/>
          </a:prstGeom>
        </p:spPr>
        <p:txBody>
          <a:bodyPr wrap="square">
            <a:spAutoFit/>
          </a:bodyPr>
          <a:lstStyle/>
          <a:p>
            <a:r>
              <a:rPr lang="en-GB" sz="3600" b="1" dirty="0" smtClean="0">
                <a:ea typeface="Calibri"/>
                <a:cs typeface="Calibri"/>
                <a:sym typeface="Calibri"/>
              </a:rPr>
              <a:t>         Best Fit Line</a:t>
            </a:r>
            <a:endParaRPr lang="en-IN" sz="3600" b="1" dirty="0"/>
          </a:p>
        </p:txBody>
      </p:sp>
      <p:pic>
        <p:nvPicPr>
          <p:cNvPr id="7" name="Google Shape;418;p31"/>
          <p:cNvPicPr preferRelativeResize="0"/>
          <p:nvPr/>
        </p:nvPicPr>
        <p:blipFill>
          <a:blip r:embed="rId2">
            <a:alphaModFix/>
          </a:blip>
          <a:stretch>
            <a:fillRect/>
          </a:stretch>
        </p:blipFill>
        <p:spPr>
          <a:xfrm>
            <a:off x="1259632" y="1163546"/>
            <a:ext cx="6408712" cy="3705613"/>
          </a:xfrm>
          <a:prstGeom prst="rect">
            <a:avLst/>
          </a:prstGeom>
          <a:noFill/>
          <a:ln>
            <a:noFill/>
          </a:ln>
        </p:spPr>
      </p:pic>
      <p:sp>
        <p:nvSpPr>
          <p:cNvPr id="2" name="Rectangle 1"/>
          <p:cNvSpPr/>
          <p:nvPr/>
        </p:nvSpPr>
        <p:spPr>
          <a:xfrm>
            <a:off x="1043608" y="5229200"/>
            <a:ext cx="7632848" cy="646331"/>
          </a:xfrm>
          <a:prstGeom prst="rect">
            <a:avLst/>
          </a:prstGeom>
        </p:spPr>
        <p:txBody>
          <a:bodyPr wrap="square">
            <a:spAutoFit/>
          </a:bodyPr>
          <a:lstStyle/>
          <a:p>
            <a:pPr lvl="0">
              <a:spcAft>
                <a:spcPts val="1200"/>
              </a:spcAft>
            </a:pPr>
            <a:r>
              <a:rPr lang="en-IN" dirty="0">
                <a:solidFill>
                  <a:srgbClr val="000000"/>
                </a:solidFill>
                <a:highlight>
                  <a:srgbClr val="FFFFFF"/>
                </a:highlight>
                <a:ea typeface="Calibri"/>
                <a:cs typeface="Calibri"/>
                <a:sym typeface="Calibri"/>
              </a:rPr>
              <a:t>The Best Fit line is covering many data points and can be seen near to the actual values which shows quite a good fit of our model.</a:t>
            </a:r>
            <a:endParaRPr lang="en-IN" dirty="0">
              <a:ea typeface="Calibri"/>
              <a:cs typeface="Calibri"/>
              <a:sym typeface="Calibri"/>
            </a:endParaRPr>
          </a:p>
        </p:txBody>
      </p:sp>
    </p:spTree>
    <p:extLst>
      <p:ext uri="{BB962C8B-B14F-4D97-AF65-F5344CB8AC3E}">
        <p14:creationId xmlns:p14="http://schemas.microsoft.com/office/powerpoint/2010/main" val="133056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836712"/>
            <a:ext cx="6282288" cy="4445772"/>
          </a:xfrm>
          <a:prstGeom prst="rect">
            <a:avLst/>
          </a:prstGeom>
        </p:spPr>
      </p:pic>
    </p:spTree>
    <p:extLst>
      <p:ext uri="{BB962C8B-B14F-4D97-AF65-F5344CB8AC3E}">
        <p14:creationId xmlns:p14="http://schemas.microsoft.com/office/powerpoint/2010/main" val="55777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GB" b="1" dirty="0">
                <a:ea typeface="Calibri"/>
                <a:cs typeface="Calibri"/>
                <a:sym typeface="Calibri"/>
              </a:rPr>
              <a:t>Project Description</a:t>
            </a:r>
            <a:endParaRPr lang="en-IN" b="1" dirty="0"/>
          </a:p>
        </p:txBody>
      </p:sp>
      <p:sp>
        <p:nvSpPr>
          <p:cNvPr id="3" name="Rectangle 2"/>
          <p:cNvSpPr/>
          <p:nvPr/>
        </p:nvSpPr>
        <p:spPr>
          <a:xfrm>
            <a:off x="611560" y="1412776"/>
            <a:ext cx="8136904" cy="4680520"/>
          </a:xfrm>
          <a:prstGeom prst="rect">
            <a:avLst/>
          </a:prstGeom>
        </p:spPr>
        <p:txBody>
          <a:bodyPr wrap="square">
            <a:spAutoFit/>
          </a:bodyPr>
          <a:lstStyle/>
          <a:p>
            <a:pPr marL="457200" lvl="0" indent="-317500">
              <a:buSzPts val="1400"/>
              <a:buFont typeface="Calibri"/>
              <a:buChar char="●"/>
            </a:pPr>
            <a:r>
              <a:rPr lang="en-IN" dirty="0">
                <a:ea typeface="Calibri"/>
                <a:cs typeface="Calibri"/>
                <a:sym typeface="Calibri"/>
              </a:rPr>
              <a:t>The most essential need of every human around the world are houses. </a:t>
            </a:r>
          </a:p>
          <a:p>
            <a:pPr marL="457200" lvl="0">
              <a:spcBef>
                <a:spcPts val="1200"/>
              </a:spcBef>
            </a:pPr>
            <a:endParaRPr lang="en-IN" dirty="0">
              <a:ea typeface="Calibri"/>
              <a:cs typeface="Calibri"/>
              <a:sym typeface="Calibri"/>
            </a:endParaRPr>
          </a:p>
          <a:p>
            <a:pPr marL="457200" lvl="0" indent="-317500">
              <a:spcBef>
                <a:spcPts val="1200"/>
              </a:spcBef>
              <a:buSzPts val="1400"/>
              <a:buFont typeface="Calibri"/>
              <a:buChar char="●"/>
            </a:pPr>
            <a:r>
              <a:rPr lang="en-IN" dirty="0">
                <a:solidFill>
                  <a:srgbClr val="000000"/>
                </a:solidFill>
                <a:highlight>
                  <a:srgbClr val="FFFFFF"/>
                </a:highlight>
                <a:ea typeface="Calibri"/>
                <a:cs typeface="Calibri"/>
                <a:sym typeface="Calibri"/>
              </a:rPr>
              <a:t>A US-based housing company named “Surprise Housing” has decided to enter the Australian market. The company is looking at prospective properties to buy houses to enter the market.</a:t>
            </a:r>
          </a:p>
          <a:p>
            <a:pPr lvl="0">
              <a:spcBef>
                <a:spcPts val="1200"/>
              </a:spcBef>
            </a:pPr>
            <a:endParaRPr lang="en-IN" dirty="0">
              <a:solidFill>
                <a:srgbClr val="000000"/>
              </a:solidFill>
              <a:highlight>
                <a:srgbClr val="FFFFFF"/>
              </a:highlight>
              <a:ea typeface="Calibri"/>
              <a:cs typeface="Calibri"/>
              <a:sym typeface="Calibri"/>
            </a:endParaRPr>
          </a:p>
          <a:p>
            <a:pPr marL="457200" lvl="0" indent="-317500">
              <a:spcBef>
                <a:spcPts val="1200"/>
              </a:spcBef>
              <a:buClr>
                <a:srgbClr val="000000"/>
              </a:buClr>
              <a:buSzPts val="1400"/>
              <a:buFont typeface="Calibri"/>
              <a:buChar char="●"/>
            </a:pPr>
            <a:r>
              <a:rPr lang="en-IN" dirty="0">
                <a:solidFill>
                  <a:srgbClr val="000000"/>
                </a:solidFill>
                <a:highlight>
                  <a:srgbClr val="FFFFFF"/>
                </a:highlight>
                <a:ea typeface="Calibri"/>
                <a:cs typeface="Calibri"/>
                <a:sym typeface="Calibri"/>
              </a:rPr>
              <a:t>The purpose is to build a Machine Learning model in order to predict the actual value of the prospective properties and help the company in deciding whether to invest in them or not. </a:t>
            </a:r>
          </a:p>
          <a:p>
            <a:pPr lvl="0">
              <a:spcBef>
                <a:spcPts val="1200"/>
              </a:spcBef>
            </a:pPr>
            <a:endParaRPr lang="en-IN" dirty="0">
              <a:solidFill>
                <a:srgbClr val="000000"/>
              </a:solidFill>
              <a:highlight>
                <a:srgbClr val="FFFFFF"/>
              </a:highlight>
              <a:ea typeface="Calibri"/>
              <a:cs typeface="Calibri"/>
              <a:sym typeface="Calibri"/>
            </a:endParaRPr>
          </a:p>
          <a:p>
            <a:pPr marL="457200" lvl="0" indent="-317500">
              <a:spcBef>
                <a:spcPts val="1200"/>
              </a:spcBef>
              <a:buClr>
                <a:srgbClr val="000000"/>
              </a:buClr>
              <a:buSzPts val="1400"/>
              <a:buFont typeface="Calibri"/>
              <a:buChar char="●"/>
            </a:pPr>
            <a:r>
              <a:rPr lang="en-IN" dirty="0">
                <a:solidFill>
                  <a:srgbClr val="000000"/>
                </a:solidFill>
                <a:highlight>
                  <a:srgbClr val="FFFFFF"/>
                </a:highlight>
                <a:ea typeface="Calibri"/>
                <a:cs typeface="Calibri"/>
                <a:sym typeface="Calibri"/>
              </a:rPr>
              <a:t>The requirement is to  model the price of houses with the available independent variables in the test data set.</a:t>
            </a:r>
          </a:p>
          <a:p>
            <a:endParaRPr lang="en-IN" dirty="0"/>
          </a:p>
        </p:txBody>
      </p:sp>
    </p:spTree>
    <p:extLst>
      <p:ext uri="{BB962C8B-B14F-4D97-AF65-F5344CB8AC3E}">
        <p14:creationId xmlns:p14="http://schemas.microsoft.com/office/powerpoint/2010/main" val="218060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GB" b="1" dirty="0">
                <a:ea typeface="Calibri"/>
                <a:cs typeface="Calibri"/>
                <a:sym typeface="Calibri"/>
              </a:rPr>
              <a:t>Business Goal</a:t>
            </a:r>
            <a:endParaRPr lang="en-IN" b="1" dirty="0"/>
          </a:p>
        </p:txBody>
      </p:sp>
      <p:sp>
        <p:nvSpPr>
          <p:cNvPr id="3" name="Rectangle 2"/>
          <p:cNvSpPr/>
          <p:nvPr/>
        </p:nvSpPr>
        <p:spPr>
          <a:xfrm>
            <a:off x="179512" y="1412776"/>
            <a:ext cx="8856984" cy="5878532"/>
          </a:xfrm>
          <a:prstGeom prst="rect">
            <a:avLst/>
          </a:prstGeom>
        </p:spPr>
        <p:txBody>
          <a:bodyPr wrap="square">
            <a:spAutoFit/>
          </a:bodyPr>
          <a:lstStyle/>
          <a:p>
            <a:pPr marL="457200" lvl="0" indent="-323850">
              <a:buSzPts val="1500"/>
              <a:buFont typeface="Calibri"/>
              <a:buChar char="●"/>
            </a:pPr>
            <a:r>
              <a:rPr lang="en-IN" dirty="0">
                <a:ea typeface="Calibri"/>
                <a:cs typeface="Calibri"/>
                <a:sym typeface="Calibri"/>
              </a:rPr>
              <a:t>The objective of the company is to </a:t>
            </a:r>
            <a:r>
              <a:rPr lang="en-IN" dirty="0" smtClean="0">
                <a:ea typeface="Calibri"/>
                <a:cs typeface="Calibri"/>
                <a:sym typeface="Calibri"/>
              </a:rPr>
              <a:t>know</a:t>
            </a:r>
          </a:p>
          <a:p>
            <a:pPr marL="457200" lvl="0" indent="-323850">
              <a:buSzPts val="1500"/>
              <a:buFont typeface="Calibri"/>
              <a:buChar char="●"/>
            </a:pPr>
            <a:endParaRPr lang="en-IN" dirty="0" smtClean="0">
              <a:ea typeface="Calibri"/>
              <a:cs typeface="Calibri"/>
              <a:sym typeface="Calibri"/>
            </a:endParaRPr>
          </a:p>
          <a:p>
            <a:pPr marL="457200" lvl="0" indent="-323850">
              <a:buSzPts val="1500"/>
              <a:buFont typeface="Calibri"/>
              <a:buAutoNum type="arabicPeriod"/>
            </a:pPr>
            <a:r>
              <a:rPr lang="en-IN" dirty="0" smtClean="0">
                <a:ea typeface="Calibri"/>
                <a:cs typeface="Calibri"/>
                <a:sym typeface="Calibri"/>
              </a:rPr>
              <a:t>Which </a:t>
            </a:r>
            <a:r>
              <a:rPr lang="en-IN" dirty="0">
                <a:ea typeface="Calibri"/>
                <a:cs typeface="Calibri"/>
                <a:sym typeface="Calibri"/>
              </a:rPr>
              <a:t>aspects of the property are most  important to predict the price of variable? </a:t>
            </a:r>
          </a:p>
          <a:p>
            <a:pPr marL="457200" lvl="0" indent="-323850">
              <a:buSzPts val="1500"/>
              <a:buFont typeface="Calibri"/>
              <a:buAutoNum type="arabicPeriod"/>
            </a:pPr>
            <a:r>
              <a:rPr lang="en-IN" dirty="0">
                <a:ea typeface="Calibri"/>
                <a:cs typeface="Calibri"/>
                <a:sym typeface="Calibri"/>
              </a:rPr>
              <a:t>How these aspects are co-related with the price of the house?</a:t>
            </a:r>
          </a:p>
          <a:p>
            <a:pPr marL="914400" lvl="0">
              <a:spcBef>
                <a:spcPts val="1200"/>
              </a:spcBef>
            </a:pPr>
            <a:endParaRPr lang="en-IN" dirty="0">
              <a:ea typeface="Calibri"/>
              <a:cs typeface="Calibri"/>
              <a:sym typeface="Calibri"/>
            </a:endParaRPr>
          </a:p>
          <a:p>
            <a:pPr marL="457200" lvl="0" indent="-323850">
              <a:spcBef>
                <a:spcPts val="1200"/>
              </a:spcBef>
              <a:buSzPts val="1500"/>
              <a:buFont typeface="Calibri"/>
              <a:buChar char="●"/>
            </a:pPr>
            <a:r>
              <a:rPr lang="en-IN" dirty="0">
                <a:ea typeface="Calibri"/>
                <a:cs typeface="Calibri"/>
                <a:sym typeface="Calibri"/>
              </a:rPr>
              <a:t>The model built will then be used by the company management to understand which variables make a huge impact in the prices of the houses and how prices vary with each variable</a:t>
            </a:r>
            <a:r>
              <a:rPr lang="en-IN" dirty="0" smtClean="0">
                <a:ea typeface="Calibri"/>
                <a:cs typeface="Calibri"/>
                <a:sym typeface="Calibri"/>
              </a:rPr>
              <a:t>.</a:t>
            </a:r>
          </a:p>
          <a:p>
            <a:pPr marL="457200" lvl="0" indent="-323850">
              <a:spcBef>
                <a:spcPts val="1200"/>
              </a:spcBef>
              <a:buSzPts val="1500"/>
              <a:buFont typeface="Calibri"/>
              <a:buChar char="●"/>
            </a:pPr>
            <a:endParaRPr lang="en-IN" dirty="0">
              <a:ea typeface="Calibri"/>
              <a:cs typeface="Calibri"/>
              <a:sym typeface="Calibri"/>
            </a:endParaRPr>
          </a:p>
          <a:p>
            <a:pPr marL="457200" lvl="0" indent="-323850">
              <a:buSzPts val="1500"/>
              <a:buFont typeface="Calibri"/>
              <a:buChar char="●"/>
            </a:pPr>
            <a:r>
              <a:rPr lang="en-IN" dirty="0">
                <a:ea typeface="Calibri"/>
                <a:cs typeface="Calibri"/>
                <a:sym typeface="Calibri"/>
              </a:rPr>
              <a:t>The company management can then accordingly</a:t>
            </a:r>
          </a:p>
          <a:p>
            <a:pPr marL="457200" lvl="0"/>
            <a:r>
              <a:rPr lang="en-IN" dirty="0">
                <a:ea typeface="Calibri"/>
                <a:cs typeface="Calibri"/>
                <a:sym typeface="Calibri"/>
              </a:rPr>
              <a:t>manipulate the strategy of the firm and concentrate on areas that will yield high returns. Further, the model will be a good way for the management to understand the pricing dynamics of a new market.</a:t>
            </a:r>
          </a:p>
          <a:p>
            <a:pPr marL="457200" lvl="0" indent="-323850">
              <a:spcBef>
                <a:spcPts val="1200"/>
              </a:spcBef>
              <a:buSzPts val="1500"/>
              <a:buFont typeface="Calibri"/>
              <a:buChar char="●"/>
            </a:pPr>
            <a:endParaRPr lang="en-IN" dirty="0">
              <a:ea typeface="Calibri"/>
              <a:cs typeface="Calibri"/>
              <a:sym typeface="Calibri"/>
            </a:endParaRPr>
          </a:p>
          <a:p>
            <a:pPr lvl="0">
              <a:spcBef>
                <a:spcPts val="1200"/>
              </a:spcBef>
            </a:pPr>
            <a:endParaRPr lang="en-IN" dirty="0">
              <a:ea typeface="Calibri"/>
              <a:cs typeface="Calibri"/>
              <a:sym typeface="Calibri"/>
            </a:endParaRPr>
          </a:p>
          <a:p>
            <a:pPr marL="457200" lvl="0">
              <a:spcBef>
                <a:spcPts val="1200"/>
              </a:spcBef>
              <a:spcAft>
                <a:spcPts val="1200"/>
              </a:spcAft>
            </a:pPr>
            <a:endParaRPr lang="en-IN" dirty="0">
              <a:ea typeface="Calibri"/>
              <a:cs typeface="Calibri"/>
              <a:sym typeface="Calibri"/>
            </a:endParaRPr>
          </a:p>
          <a:p>
            <a:endParaRPr lang="en-IN" dirty="0"/>
          </a:p>
        </p:txBody>
      </p:sp>
    </p:spTree>
    <p:extLst>
      <p:ext uri="{BB962C8B-B14F-4D97-AF65-F5344CB8AC3E}">
        <p14:creationId xmlns:p14="http://schemas.microsoft.com/office/powerpoint/2010/main" val="312260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GB" b="1" dirty="0">
                <a:ea typeface="Calibri"/>
                <a:cs typeface="Calibri"/>
                <a:sym typeface="Calibri"/>
              </a:rPr>
              <a:t>Research &amp; Solution</a:t>
            </a:r>
            <a:endParaRPr lang="en-IN" b="1" dirty="0"/>
          </a:p>
        </p:txBody>
      </p:sp>
      <p:sp>
        <p:nvSpPr>
          <p:cNvPr id="3" name="Rectangle 2"/>
          <p:cNvSpPr/>
          <p:nvPr/>
        </p:nvSpPr>
        <p:spPr>
          <a:xfrm>
            <a:off x="179512" y="1412776"/>
            <a:ext cx="8856984" cy="6309420"/>
          </a:xfrm>
          <a:prstGeom prst="rect">
            <a:avLst/>
          </a:prstGeom>
        </p:spPr>
        <p:txBody>
          <a:bodyPr wrap="square">
            <a:spAutoFit/>
          </a:bodyPr>
          <a:lstStyle/>
          <a:p>
            <a:pPr marL="457200" lvl="0" indent="-323850">
              <a:buSzPts val="1500"/>
              <a:buFont typeface="Calibri"/>
              <a:buChar char="●"/>
            </a:pPr>
            <a:r>
              <a:rPr lang="en-IN" dirty="0">
                <a:ea typeface="Calibri"/>
                <a:cs typeface="Calibri"/>
                <a:sym typeface="Calibri"/>
              </a:rPr>
              <a:t>The information consists of two data sets i.e. train.csv and test.csv. Training of data will be done on train.csv and the predictions will be made on test.csv. Both data sets are provided in the form of a </a:t>
            </a:r>
            <a:r>
              <a:rPr lang="en-IN" dirty="0" err="1">
                <a:ea typeface="Calibri"/>
                <a:cs typeface="Calibri"/>
                <a:sym typeface="Calibri"/>
              </a:rPr>
              <a:t>csv</a:t>
            </a:r>
            <a:r>
              <a:rPr lang="en-IN" dirty="0">
                <a:ea typeface="Calibri"/>
                <a:cs typeface="Calibri"/>
                <a:sym typeface="Calibri"/>
              </a:rPr>
              <a:t> file</a:t>
            </a:r>
            <a:r>
              <a:rPr lang="en-IN" dirty="0" smtClean="0">
                <a:ea typeface="Calibri"/>
                <a:cs typeface="Calibri"/>
                <a:sym typeface="Calibri"/>
              </a:rPr>
              <a:t>.</a:t>
            </a:r>
            <a:endParaRPr lang="en-IN" dirty="0">
              <a:ea typeface="Calibri"/>
              <a:cs typeface="Calibri"/>
              <a:sym typeface="Calibri"/>
            </a:endParaRPr>
          </a:p>
          <a:p>
            <a:pPr marL="457200" lvl="0" indent="-323850">
              <a:spcBef>
                <a:spcPts val="1200"/>
              </a:spcBef>
              <a:buSzPts val="1500"/>
              <a:buFont typeface="Calibri"/>
              <a:buChar char="●"/>
            </a:pPr>
            <a:r>
              <a:rPr lang="en-IN" dirty="0">
                <a:ea typeface="Calibri"/>
                <a:cs typeface="Calibri"/>
                <a:sym typeface="Calibri"/>
              </a:rPr>
              <a:t>Data contains 1460 entries each having 81 variables in the train data set but contains 292 entries for the test data set having the same variables as present in the train data set</a:t>
            </a:r>
            <a:r>
              <a:rPr lang="en-IN" dirty="0" smtClean="0">
                <a:ea typeface="Calibri"/>
                <a:cs typeface="Calibri"/>
                <a:sym typeface="Calibri"/>
              </a:rPr>
              <a:t>.</a:t>
            </a:r>
            <a:endParaRPr lang="en-IN" dirty="0">
              <a:ea typeface="Calibri"/>
              <a:cs typeface="Calibri"/>
              <a:sym typeface="Calibri"/>
            </a:endParaRPr>
          </a:p>
          <a:p>
            <a:pPr marL="457200" lvl="0" indent="-323850">
              <a:spcBef>
                <a:spcPts val="1200"/>
              </a:spcBef>
              <a:buSzPts val="1500"/>
              <a:buFont typeface="Calibri"/>
              <a:buChar char="●"/>
            </a:pPr>
            <a:r>
              <a:rPr lang="en-IN" dirty="0">
                <a:ea typeface="Calibri"/>
                <a:cs typeface="Calibri"/>
                <a:sym typeface="Calibri"/>
              </a:rPr>
              <a:t>Data contains null values that needs to be treated and extensive EDA has to be performed to gain relationships of important variables and it’s price</a:t>
            </a:r>
            <a:r>
              <a:rPr lang="en-IN" dirty="0" smtClean="0">
                <a:ea typeface="Calibri"/>
                <a:cs typeface="Calibri"/>
                <a:sym typeface="Calibri"/>
              </a:rPr>
              <a:t>.</a:t>
            </a:r>
          </a:p>
          <a:p>
            <a:pPr marL="133350" lvl="0">
              <a:spcBef>
                <a:spcPts val="1200"/>
              </a:spcBef>
              <a:buSzPts val="1500"/>
            </a:pPr>
            <a:endParaRPr lang="en-IN" dirty="0" smtClean="0">
              <a:ea typeface="Calibri"/>
              <a:cs typeface="Calibri"/>
              <a:sym typeface="Calibri"/>
            </a:endParaRPr>
          </a:p>
          <a:p>
            <a:pPr marL="457200" lvl="0" indent="-324365">
              <a:buSzPts val="1508"/>
              <a:buFont typeface="Calibri"/>
              <a:buChar char="●"/>
            </a:pPr>
            <a:r>
              <a:rPr lang="en-IN" dirty="0">
                <a:ea typeface="Calibri"/>
                <a:cs typeface="Calibri"/>
                <a:sym typeface="Calibri"/>
              </a:rPr>
              <a:t>Data contains both numerical as well as categorical variables hence will be handled accordingly</a:t>
            </a:r>
            <a:r>
              <a:rPr lang="en-IN" dirty="0" smtClean="0">
                <a:ea typeface="Calibri"/>
                <a:cs typeface="Calibri"/>
                <a:sym typeface="Calibri"/>
              </a:rPr>
              <a:t>.</a:t>
            </a:r>
            <a:endParaRPr lang="en-IN" dirty="0">
              <a:ea typeface="Calibri"/>
              <a:cs typeface="Calibri"/>
              <a:sym typeface="Calibri"/>
            </a:endParaRPr>
          </a:p>
          <a:p>
            <a:pPr marL="457200" lvl="0" indent="-324365">
              <a:spcBef>
                <a:spcPts val="1200"/>
              </a:spcBef>
              <a:buSzPts val="1508"/>
              <a:buFont typeface="Calibri"/>
              <a:buChar char="●"/>
            </a:pPr>
            <a:r>
              <a:rPr lang="en-IN" dirty="0">
                <a:ea typeface="Calibri"/>
                <a:cs typeface="Calibri"/>
                <a:sym typeface="Calibri"/>
              </a:rPr>
              <a:t>Applying regularization and determining the optimal values of hyper parameters, a machine learning model will be built to pin down the  important features which affect the house price positively or negatively</a:t>
            </a:r>
            <a:r>
              <a:rPr lang="en-IN" dirty="0" smtClean="0">
                <a:ea typeface="Calibri"/>
                <a:cs typeface="Calibri"/>
                <a:sym typeface="Calibri"/>
              </a:rPr>
              <a:t>.</a:t>
            </a:r>
            <a:endParaRPr lang="en-IN" dirty="0">
              <a:ea typeface="Calibri"/>
              <a:cs typeface="Calibri"/>
              <a:sym typeface="Calibri"/>
            </a:endParaRPr>
          </a:p>
          <a:p>
            <a:pPr lvl="0">
              <a:spcBef>
                <a:spcPts val="1200"/>
              </a:spcBef>
            </a:pPr>
            <a:endParaRPr lang="en-IN" dirty="0"/>
          </a:p>
          <a:p>
            <a:pPr lvl="0">
              <a:spcBef>
                <a:spcPts val="1200"/>
              </a:spcBef>
            </a:pPr>
            <a:endParaRPr lang="en-IN" dirty="0"/>
          </a:p>
          <a:p>
            <a:pPr lvl="0">
              <a:spcBef>
                <a:spcPts val="1200"/>
              </a:spcBef>
              <a:spcAft>
                <a:spcPts val="1200"/>
              </a:spcAft>
            </a:pPr>
            <a:endParaRPr lang="en-IN" dirty="0"/>
          </a:p>
          <a:p>
            <a:endParaRPr lang="en-IN" dirty="0"/>
          </a:p>
        </p:txBody>
      </p:sp>
    </p:spTree>
    <p:extLst>
      <p:ext uri="{BB962C8B-B14F-4D97-AF65-F5344CB8AC3E}">
        <p14:creationId xmlns:p14="http://schemas.microsoft.com/office/powerpoint/2010/main" val="180354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GB" b="1" dirty="0">
                <a:ea typeface="Calibri"/>
                <a:cs typeface="Calibri"/>
                <a:sym typeface="Calibri"/>
              </a:rPr>
              <a:t>Proposed Model Architecture</a:t>
            </a:r>
            <a:endParaRPr lang="en-IN" b="1" dirty="0"/>
          </a:p>
        </p:txBody>
      </p:sp>
      <p:pic>
        <p:nvPicPr>
          <p:cNvPr id="4" name="Google Shape;313;p18"/>
          <p:cNvPicPr preferRelativeResize="0"/>
          <p:nvPr/>
        </p:nvPicPr>
        <p:blipFill>
          <a:blip r:embed="rId2">
            <a:alphaModFix/>
          </a:blip>
          <a:stretch>
            <a:fillRect/>
          </a:stretch>
        </p:blipFill>
        <p:spPr>
          <a:xfrm>
            <a:off x="899592" y="1556792"/>
            <a:ext cx="7344816" cy="4536504"/>
          </a:xfrm>
          <a:prstGeom prst="rect">
            <a:avLst/>
          </a:prstGeom>
          <a:noFill/>
          <a:ln>
            <a:noFill/>
          </a:ln>
        </p:spPr>
      </p:pic>
    </p:spTree>
    <p:extLst>
      <p:ext uri="{BB962C8B-B14F-4D97-AF65-F5344CB8AC3E}">
        <p14:creationId xmlns:p14="http://schemas.microsoft.com/office/powerpoint/2010/main" val="135152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IN" b="1" dirty="0" smtClean="0"/>
              <a:t>Missing Values</a:t>
            </a:r>
            <a:endParaRPr lang="en-IN" b="1" dirty="0"/>
          </a:p>
        </p:txBody>
      </p:sp>
      <p:pic>
        <p:nvPicPr>
          <p:cNvPr id="5" name="Google Shape;319;p19"/>
          <p:cNvPicPr preferRelativeResize="0"/>
          <p:nvPr/>
        </p:nvPicPr>
        <p:blipFill>
          <a:blip r:embed="rId2">
            <a:alphaModFix/>
          </a:blip>
          <a:stretch>
            <a:fillRect/>
          </a:stretch>
        </p:blipFill>
        <p:spPr>
          <a:xfrm>
            <a:off x="539552" y="1772816"/>
            <a:ext cx="1426525" cy="4088800"/>
          </a:xfrm>
          <a:prstGeom prst="rect">
            <a:avLst/>
          </a:prstGeom>
          <a:noFill/>
          <a:ln>
            <a:noFill/>
          </a:ln>
        </p:spPr>
      </p:pic>
      <p:pic>
        <p:nvPicPr>
          <p:cNvPr id="6" name="Google Shape;320;p19"/>
          <p:cNvPicPr preferRelativeResize="0"/>
          <p:nvPr/>
        </p:nvPicPr>
        <p:blipFill>
          <a:blip r:embed="rId3">
            <a:alphaModFix/>
          </a:blip>
          <a:stretch>
            <a:fillRect/>
          </a:stretch>
        </p:blipFill>
        <p:spPr>
          <a:xfrm>
            <a:off x="2812302" y="1772816"/>
            <a:ext cx="1426525" cy="4088801"/>
          </a:xfrm>
          <a:prstGeom prst="rect">
            <a:avLst/>
          </a:prstGeom>
          <a:noFill/>
          <a:ln>
            <a:noFill/>
          </a:ln>
        </p:spPr>
      </p:pic>
      <p:pic>
        <p:nvPicPr>
          <p:cNvPr id="7" name="Google Shape;321;p19"/>
          <p:cNvPicPr preferRelativeResize="0"/>
          <p:nvPr/>
        </p:nvPicPr>
        <p:blipFill>
          <a:blip r:embed="rId4">
            <a:alphaModFix/>
          </a:blip>
          <a:stretch>
            <a:fillRect/>
          </a:stretch>
        </p:blipFill>
        <p:spPr>
          <a:xfrm>
            <a:off x="5085052" y="1772816"/>
            <a:ext cx="1301825" cy="1029050"/>
          </a:xfrm>
          <a:prstGeom prst="rect">
            <a:avLst/>
          </a:prstGeom>
          <a:noFill/>
          <a:ln>
            <a:noFill/>
          </a:ln>
        </p:spPr>
      </p:pic>
      <p:sp>
        <p:nvSpPr>
          <p:cNvPr id="8" name="Google Shape;322;p19"/>
          <p:cNvSpPr txBox="1"/>
          <p:nvPr/>
        </p:nvSpPr>
        <p:spPr>
          <a:xfrm>
            <a:off x="4644008" y="3633632"/>
            <a:ext cx="4176464" cy="6463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Calibri"/>
              <a:buChar char="●"/>
            </a:pPr>
            <a:r>
              <a:rPr lang="en-GB" sz="1500" dirty="0">
                <a:latin typeface="Calibri"/>
                <a:ea typeface="Calibri"/>
                <a:cs typeface="Calibri"/>
                <a:sym typeface="Calibri"/>
              </a:rPr>
              <a:t>There are missing values in 18 variables of both train and test data set.</a:t>
            </a:r>
            <a:endParaRPr sz="1500" dirty="0">
              <a:latin typeface="Calibri"/>
              <a:ea typeface="Calibri"/>
              <a:cs typeface="Calibri"/>
              <a:sym typeface="Calibri"/>
            </a:endParaRPr>
          </a:p>
        </p:txBody>
      </p:sp>
    </p:spTree>
    <p:extLst>
      <p:ext uri="{BB962C8B-B14F-4D97-AF65-F5344CB8AC3E}">
        <p14:creationId xmlns:p14="http://schemas.microsoft.com/office/powerpoint/2010/main" val="114651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GB" b="1" dirty="0">
                <a:ea typeface="Calibri"/>
                <a:cs typeface="Calibri"/>
                <a:sym typeface="Calibri"/>
              </a:rPr>
              <a:t>Dashboard of Categorical Data</a:t>
            </a:r>
            <a:endParaRPr lang="en-IN" b="1" dirty="0"/>
          </a:p>
        </p:txBody>
      </p:sp>
      <p:pic>
        <p:nvPicPr>
          <p:cNvPr id="9" name="Google Shape;328;p20"/>
          <p:cNvPicPr preferRelativeResize="0"/>
          <p:nvPr/>
        </p:nvPicPr>
        <p:blipFill>
          <a:blip r:embed="rId2">
            <a:alphaModFix/>
          </a:blip>
          <a:stretch>
            <a:fillRect/>
          </a:stretch>
        </p:blipFill>
        <p:spPr>
          <a:xfrm>
            <a:off x="392924" y="1484784"/>
            <a:ext cx="3963052" cy="2387915"/>
          </a:xfrm>
          <a:prstGeom prst="rect">
            <a:avLst/>
          </a:prstGeom>
          <a:noFill/>
          <a:ln>
            <a:noFill/>
          </a:ln>
        </p:spPr>
      </p:pic>
      <p:pic>
        <p:nvPicPr>
          <p:cNvPr id="10" name="Google Shape;329;p20"/>
          <p:cNvPicPr preferRelativeResize="0"/>
          <p:nvPr/>
        </p:nvPicPr>
        <p:blipFill>
          <a:blip r:embed="rId3">
            <a:alphaModFix/>
          </a:blip>
          <a:stretch>
            <a:fillRect/>
          </a:stretch>
        </p:blipFill>
        <p:spPr>
          <a:xfrm>
            <a:off x="4555478" y="1496435"/>
            <a:ext cx="4364976" cy="2376264"/>
          </a:xfrm>
          <a:prstGeom prst="rect">
            <a:avLst/>
          </a:prstGeom>
          <a:noFill/>
          <a:ln>
            <a:noFill/>
          </a:ln>
        </p:spPr>
      </p:pic>
      <p:pic>
        <p:nvPicPr>
          <p:cNvPr id="11" name="Google Shape;330;p20"/>
          <p:cNvPicPr preferRelativeResize="0"/>
          <p:nvPr/>
        </p:nvPicPr>
        <p:blipFill>
          <a:blip r:embed="rId4">
            <a:alphaModFix/>
          </a:blip>
          <a:stretch>
            <a:fillRect/>
          </a:stretch>
        </p:blipFill>
        <p:spPr>
          <a:xfrm>
            <a:off x="611560" y="4203526"/>
            <a:ext cx="8124538" cy="1457722"/>
          </a:xfrm>
          <a:prstGeom prst="rect">
            <a:avLst/>
          </a:prstGeom>
          <a:noFill/>
          <a:ln>
            <a:noFill/>
          </a:ln>
        </p:spPr>
      </p:pic>
    </p:spTree>
    <p:extLst>
      <p:ext uri="{BB962C8B-B14F-4D97-AF65-F5344CB8AC3E}">
        <p14:creationId xmlns:p14="http://schemas.microsoft.com/office/powerpoint/2010/main" val="348944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476673"/>
            <a:ext cx="8204448" cy="864096"/>
          </a:xfrm>
        </p:spPr>
        <p:txBody>
          <a:bodyPr>
            <a:normAutofit fontScale="90000"/>
          </a:bodyPr>
          <a:lstStyle/>
          <a:p>
            <a:pPr lvl="0"/>
            <a:r>
              <a:rPr lang="en-IN" b="1" dirty="0">
                <a:ea typeface="Calibri"/>
                <a:cs typeface="Calibri"/>
                <a:sym typeface="Calibri"/>
              </a:rPr>
              <a:t>Dashboard of Continuous Values Data</a:t>
            </a:r>
            <a:br>
              <a:rPr lang="en-IN" b="1" dirty="0">
                <a:ea typeface="Calibri"/>
                <a:cs typeface="Calibri"/>
                <a:sym typeface="Calibri"/>
              </a:rPr>
            </a:br>
            <a:endParaRPr lang="en-IN" b="1" dirty="0"/>
          </a:p>
        </p:txBody>
      </p:sp>
      <p:pic>
        <p:nvPicPr>
          <p:cNvPr id="6" name="Google Shape;336;p21"/>
          <p:cNvPicPr preferRelativeResize="0"/>
          <p:nvPr/>
        </p:nvPicPr>
        <p:blipFill>
          <a:blip r:embed="rId2">
            <a:alphaModFix/>
          </a:blip>
          <a:stretch>
            <a:fillRect/>
          </a:stretch>
        </p:blipFill>
        <p:spPr>
          <a:xfrm>
            <a:off x="383354" y="1556792"/>
            <a:ext cx="4066334" cy="4028300"/>
          </a:xfrm>
          <a:prstGeom prst="rect">
            <a:avLst/>
          </a:prstGeom>
          <a:noFill/>
          <a:ln>
            <a:noFill/>
          </a:ln>
        </p:spPr>
      </p:pic>
      <p:pic>
        <p:nvPicPr>
          <p:cNvPr id="7" name="Google Shape;337;p21"/>
          <p:cNvPicPr preferRelativeResize="0"/>
          <p:nvPr/>
        </p:nvPicPr>
        <p:blipFill>
          <a:blip r:embed="rId3">
            <a:alphaModFix/>
          </a:blip>
          <a:stretch>
            <a:fillRect/>
          </a:stretch>
        </p:blipFill>
        <p:spPr>
          <a:xfrm>
            <a:off x="4873854" y="1525691"/>
            <a:ext cx="3747228" cy="2551381"/>
          </a:xfrm>
          <a:prstGeom prst="rect">
            <a:avLst/>
          </a:prstGeom>
          <a:noFill/>
          <a:ln>
            <a:noFill/>
          </a:ln>
        </p:spPr>
      </p:pic>
      <p:pic>
        <p:nvPicPr>
          <p:cNvPr id="8" name="Google Shape;338;p21"/>
          <p:cNvPicPr preferRelativeResize="0"/>
          <p:nvPr/>
        </p:nvPicPr>
        <p:blipFill>
          <a:blip r:embed="rId4">
            <a:alphaModFix/>
          </a:blip>
          <a:stretch>
            <a:fillRect/>
          </a:stretch>
        </p:blipFill>
        <p:spPr>
          <a:xfrm>
            <a:off x="4873854" y="4077072"/>
            <a:ext cx="3747228" cy="1606496"/>
          </a:xfrm>
          <a:prstGeom prst="rect">
            <a:avLst/>
          </a:prstGeom>
          <a:noFill/>
          <a:ln>
            <a:noFill/>
          </a:ln>
        </p:spPr>
      </p:pic>
    </p:spTree>
    <p:extLst>
      <p:ext uri="{BB962C8B-B14F-4D97-AF65-F5344CB8AC3E}">
        <p14:creationId xmlns:p14="http://schemas.microsoft.com/office/powerpoint/2010/main" val="29471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476673"/>
            <a:ext cx="8204448" cy="864096"/>
          </a:xfrm>
        </p:spPr>
        <p:txBody>
          <a:bodyPr>
            <a:normAutofit fontScale="90000"/>
          </a:bodyPr>
          <a:lstStyle/>
          <a:p>
            <a:pPr lvl="0"/>
            <a:r>
              <a:rPr lang="en-GB" b="1" dirty="0">
                <a:ea typeface="Calibri"/>
                <a:cs typeface="Calibri"/>
                <a:sym typeface="Calibri"/>
              </a:rPr>
              <a:t>Observations Of Data Visualization</a:t>
            </a:r>
            <a:endParaRPr lang="en-IN" b="1" dirty="0"/>
          </a:p>
        </p:txBody>
      </p:sp>
      <p:sp>
        <p:nvSpPr>
          <p:cNvPr id="3" name="Rectangle 2"/>
          <p:cNvSpPr/>
          <p:nvPr/>
        </p:nvSpPr>
        <p:spPr>
          <a:xfrm>
            <a:off x="611560" y="1340768"/>
            <a:ext cx="8064896" cy="4031873"/>
          </a:xfrm>
          <a:prstGeom prst="rect">
            <a:avLst/>
          </a:prstGeom>
        </p:spPr>
        <p:txBody>
          <a:bodyPr wrap="square">
            <a:spAutoFit/>
          </a:bodyPr>
          <a:lstStyle/>
          <a:p>
            <a:pPr lvl="0"/>
            <a:r>
              <a:rPr lang="en-IN" sz="2400" b="1" dirty="0">
                <a:solidFill>
                  <a:srgbClr val="0B5394"/>
                </a:solidFill>
              </a:rPr>
              <a:t>Categorical</a:t>
            </a:r>
          </a:p>
          <a:p>
            <a:pPr marL="457200" lvl="0" indent="-323850">
              <a:spcBef>
                <a:spcPts val="1200"/>
              </a:spcBef>
              <a:buClr>
                <a:srgbClr val="0B5394"/>
              </a:buClr>
              <a:buSzPts val="1500"/>
              <a:buFont typeface="Calibri"/>
              <a:buChar char="●"/>
            </a:pPr>
            <a:r>
              <a:rPr lang="en-IN" dirty="0">
                <a:solidFill>
                  <a:srgbClr val="000000"/>
                </a:solidFill>
                <a:highlight>
                  <a:srgbClr val="FFFFFF"/>
                </a:highlight>
                <a:ea typeface="Calibri"/>
                <a:cs typeface="Calibri"/>
                <a:sym typeface="Calibri"/>
              </a:rPr>
              <a:t>All  records consists of the "All public Utilities (E,G,W,&amp; S)" in the 'Utilities' variable. Since the data in 'Utilities' column does not make any difference to the data set, the variable is deleted.</a:t>
            </a:r>
          </a:p>
          <a:p>
            <a:pPr marL="457200" lvl="0" indent="-323850">
              <a:buClr>
                <a:srgbClr val="000000"/>
              </a:buClr>
              <a:buSzPts val="1500"/>
              <a:buFont typeface="Calibri"/>
              <a:buChar char="●"/>
            </a:pPr>
            <a:r>
              <a:rPr lang="en-IN" dirty="0">
                <a:solidFill>
                  <a:srgbClr val="000000"/>
                </a:solidFill>
                <a:highlight>
                  <a:srgbClr val="FFFFFF"/>
                </a:highlight>
                <a:ea typeface="Calibri"/>
                <a:cs typeface="Calibri"/>
                <a:sym typeface="Calibri"/>
              </a:rPr>
              <a:t>It is clearly observed from the graphs that in maximum variables, the data belongs to one particular category  appearing in blue the most.</a:t>
            </a:r>
          </a:p>
          <a:p>
            <a:pPr lvl="0">
              <a:spcBef>
                <a:spcPts val="1200"/>
              </a:spcBef>
            </a:pPr>
            <a:endParaRPr lang="en-IN" sz="2400" b="1" dirty="0">
              <a:solidFill>
                <a:srgbClr val="0B5394"/>
              </a:solidFill>
            </a:endParaRPr>
          </a:p>
          <a:p>
            <a:pPr lvl="0">
              <a:spcBef>
                <a:spcPts val="1200"/>
              </a:spcBef>
            </a:pPr>
            <a:r>
              <a:rPr lang="en-IN" sz="2400" b="1" dirty="0">
                <a:solidFill>
                  <a:srgbClr val="0B5394"/>
                </a:solidFill>
              </a:rPr>
              <a:t>Continuous</a:t>
            </a:r>
          </a:p>
          <a:p>
            <a:pPr marL="457200" lvl="0" indent="-323850">
              <a:spcBef>
                <a:spcPts val="1200"/>
              </a:spcBef>
              <a:buClr>
                <a:srgbClr val="000000"/>
              </a:buClr>
              <a:buSzPts val="1500"/>
              <a:buFont typeface="Calibri"/>
              <a:buChar char="●"/>
            </a:pPr>
            <a:r>
              <a:rPr lang="en-IN" dirty="0">
                <a:solidFill>
                  <a:srgbClr val="000000"/>
                </a:solidFill>
                <a:ea typeface="Calibri"/>
                <a:cs typeface="Calibri"/>
                <a:sym typeface="Calibri"/>
              </a:rPr>
              <a:t>The graphs in the previous slide clearly shows the </a:t>
            </a:r>
            <a:r>
              <a:rPr lang="en-IN" dirty="0" err="1">
                <a:solidFill>
                  <a:srgbClr val="000000"/>
                </a:solidFill>
                <a:ea typeface="Calibri"/>
                <a:cs typeface="Calibri"/>
                <a:sym typeface="Calibri"/>
              </a:rPr>
              <a:t>skewness</a:t>
            </a:r>
            <a:r>
              <a:rPr lang="en-IN" dirty="0">
                <a:solidFill>
                  <a:srgbClr val="000000"/>
                </a:solidFill>
                <a:ea typeface="Calibri"/>
                <a:cs typeface="Calibri"/>
                <a:sym typeface="Calibri"/>
              </a:rPr>
              <a:t> present in data.</a:t>
            </a:r>
          </a:p>
          <a:p>
            <a:pPr marL="457200" lvl="0" indent="-323850">
              <a:buClr>
                <a:srgbClr val="000000"/>
              </a:buClr>
              <a:buSzPts val="1500"/>
              <a:buFont typeface="Calibri"/>
              <a:buChar char="●"/>
            </a:pPr>
            <a:r>
              <a:rPr lang="en-IN" dirty="0">
                <a:solidFill>
                  <a:srgbClr val="000000"/>
                </a:solidFill>
                <a:ea typeface="Calibri"/>
                <a:cs typeface="Calibri"/>
                <a:sym typeface="Calibri"/>
              </a:rPr>
              <a:t>It is also observed that values in most of the variables is “0” for maximum records in the data set.</a:t>
            </a:r>
            <a:endParaRPr lang="en-IN" dirty="0">
              <a:solidFill>
                <a:srgbClr val="000000"/>
              </a:solidFill>
              <a:ea typeface="Calibri"/>
              <a:cs typeface="Calibri"/>
              <a:sym typeface="Calibri"/>
            </a:endParaRPr>
          </a:p>
        </p:txBody>
      </p:sp>
    </p:spTree>
    <p:extLst>
      <p:ext uri="{BB962C8B-B14F-4D97-AF65-F5344CB8AC3E}">
        <p14:creationId xmlns:p14="http://schemas.microsoft.com/office/powerpoint/2010/main" val="302681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2984</TotalTime>
  <Words>976</Words>
  <Application>Microsoft Office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Housing Price Prediction Using Machine Learning </vt:lpstr>
      <vt:lpstr>Project Description</vt:lpstr>
      <vt:lpstr>Business Goal</vt:lpstr>
      <vt:lpstr>Research &amp; Solution</vt:lpstr>
      <vt:lpstr>Proposed Model Architecture</vt:lpstr>
      <vt:lpstr>Missing Values</vt:lpstr>
      <vt:lpstr>Dashboard of Categorical Data</vt:lpstr>
      <vt:lpstr>Dashboard of Continuous Values Data </vt:lpstr>
      <vt:lpstr>Observations Of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Amar</dc:creator>
  <cp:lastModifiedBy>Amar</cp:lastModifiedBy>
  <cp:revision>13</cp:revision>
  <dcterms:created xsi:type="dcterms:W3CDTF">2021-09-04T08:59:07Z</dcterms:created>
  <dcterms:modified xsi:type="dcterms:W3CDTF">2021-09-08T12:42:16Z</dcterms:modified>
</cp:coreProperties>
</file>