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569200" cy="10699750"/>
  <p:notesSz cx="7569200" cy="1069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6922"/>
            <a:ext cx="6439217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1860"/>
            <a:ext cx="530288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777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01408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8295" y="880618"/>
            <a:ext cx="1838959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490" y="1763012"/>
            <a:ext cx="5776569" cy="284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5687" y="9950768"/>
            <a:ext cx="24241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777" y="9950768"/>
            <a:ext cx="17423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54396" y="9950768"/>
            <a:ext cx="174237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edium.com/" TargetMode="External"/><Relationship Id="rId3" Type="http://schemas.openxmlformats.org/officeDocument/2006/relationships/hyperlink" Target="http://www.stackoverflow.com/" TargetMode="External"/><Relationship Id="rId4" Type="http://schemas.openxmlformats.org/officeDocument/2006/relationships/hyperlink" Target="http://www.scikit-learn.org/" TargetMode="External"/><Relationship Id="rId5" Type="http://schemas.openxmlformats.org/officeDocument/2006/relationships/hyperlink" Target="http://www.github.com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lx.in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944" y="4759578"/>
            <a:ext cx="5189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CAR PRICE PREDICTION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2951" y="7077836"/>
            <a:ext cx="1993264" cy="1099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Arial"/>
                <a:cs typeface="Arial"/>
              </a:rPr>
              <a:t>Submitted By</a:t>
            </a:r>
            <a:r>
              <a:rPr dirty="0" sz="2200" spc="-75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</a:pPr>
            <a:r>
              <a:rPr dirty="0" sz="2200" spc="-5" b="1">
                <a:latin typeface="Arial"/>
                <a:cs typeface="Arial"/>
              </a:rPr>
              <a:t>Amar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Kumar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6275" y="2184018"/>
            <a:ext cx="2810382" cy="1450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577" y="851407"/>
            <a:ext cx="492950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Roboto"/>
                <a:cs typeface="Roboto"/>
              </a:rPr>
              <a:t>Model </a:t>
            </a:r>
            <a:r>
              <a:rPr dirty="0" spc="-5">
                <a:latin typeface="Roboto"/>
                <a:cs typeface="Roboto"/>
              </a:rPr>
              <a:t>Development </a:t>
            </a:r>
            <a:r>
              <a:rPr dirty="0">
                <a:latin typeface="Roboto"/>
                <a:cs typeface="Roboto"/>
              </a:rPr>
              <a:t>&amp;</a:t>
            </a:r>
            <a:r>
              <a:rPr dirty="0" spc="-55">
                <a:latin typeface="Roboto"/>
                <a:cs typeface="Roboto"/>
              </a:rPr>
              <a:t> </a:t>
            </a:r>
            <a:r>
              <a:rPr dirty="0">
                <a:latin typeface="Roboto"/>
                <a:cs typeface="Roboto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14245"/>
            <a:ext cx="5567680" cy="616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Problem Solving</a:t>
            </a:r>
            <a:r>
              <a:rPr dirty="0" sz="1500" spc="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Approach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469265" marR="60960" indent="-228600">
              <a:lnSpc>
                <a:spcPct val="110000"/>
              </a:lnSpc>
              <a:spcBef>
                <a:spcPts val="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Since the predicting value is of the continuous type, Regression algorithms  are used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data training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testing.</a:t>
            </a:r>
            <a:endParaRPr sz="1200">
              <a:latin typeface="Arial"/>
              <a:cs typeface="Arial"/>
            </a:endParaRPr>
          </a:p>
          <a:p>
            <a:pPr marL="469265" marR="45720" indent="-228600">
              <a:lnSpc>
                <a:spcPct val="110000"/>
              </a:lnSpc>
              <a:spcBef>
                <a:spcPts val="1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7 different algorithms were </a:t>
            </a:r>
            <a:r>
              <a:rPr dirty="0" sz="120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and hypertuned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test the performance </a:t>
            </a:r>
            <a:r>
              <a:rPr dirty="0" sz="1200" spc="-30">
                <a:latin typeface="Arial"/>
                <a:cs typeface="Arial"/>
              </a:rPr>
              <a:t>of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model and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one with the best r2 score </a:t>
            </a:r>
            <a:r>
              <a:rPr dirty="0" sz="1200" spc="-10">
                <a:latin typeface="Arial"/>
                <a:cs typeface="Arial"/>
              </a:rPr>
              <a:t>was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selected.</a:t>
            </a:r>
            <a:endParaRPr sz="1200">
              <a:latin typeface="Arial"/>
              <a:cs typeface="Arial"/>
            </a:endParaRPr>
          </a:p>
          <a:p>
            <a:pPr marL="467995" indent="-227329">
              <a:lnSpc>
                <a:spcPct val="100000"/>
              </a:lnSpc>
              <a:spcBef>
                <a:spcPts val="13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>
                <a:latin typeface="Arial"/>
                <a:cs typeface="Arial"/>
              </a:rPr>
              <a:t>Best </a:t>
            </a:r>
            <a:r>
              <a:rPr dirty="0" sz="1200" spc="-5">
                <a:latin typeface="Arial"/>
                <a:cs typeface="Arial"/>
              </a:rPr>
              <a:t>random state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attain a high performance</a:t>
            </a:r>
            <a:r>
              <a:rPr dirty="0" sz="1200">
                <a:latin typeface="Arial"/>
                <a:cs typeface="Arial"/>
              </a:rPr>
              <a:t> model.</a:t>
            </a:r>
            <a:endParaRPr sz="1200">
              <a:latin typeface="Arial"/>
              <a:cs typeface="Arial"/>
            </a:endParaRPr>
          </a:p>
          <a:p>
            <a:pPr marL="469265" marR="5080" indent="-228600">
              <a:lnSpc>
                <a:spcPct val="110200"/>
              </a:lnSpc>
              <a:spcBef>
                <a:spcPts val="1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Plotting Best </a:t>
            </a:r>
            <a:r>
              <a:rPr dirty="0" sz="1200">
                <a:latin typeface="Arial"/>
                <a:cs typeface="Arial"/>
              </a:rPr>
              <a:t>Fit </a:t>
            </a:r>
            <a:r>
              <a:rPr dirty="0" sz="1200" spc="-5">
                <a:latin typeface="Arial"/>
                <a:cs typeface="Arial"/>
              </a:rPr>
              <a:t>line graph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visualize </a:t>
            </a: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covering all data </a:t>
            </a:r>
            <a:r>
              <a:rPr dirty="0" sz="1200" spc="-5">
                <a:latin typeface="Arial"/>
                <a:cs typeface="Arial"/>
              </a:rPr>
              <a:t>points or </a:t>
            </a:r>
            <a:r>
              <a:rPr dirty="0" sz="1200" spc="-35">
                <a:latin typeface="Arial"/>
                <a:cs typeface="Arial"/>
              </a:rPr>
              <a:t>if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model is overfitting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5">
                <a:latin typeface="Arial"/>
                <a:cs typeface="Arial"/>
              </a:rPr>
              <a:t> underfitting.</a:t>
            </a:r>
            <a:endParaRPr sz="1200">
              <a:latin typeface="Arial"/>
              <a:cs typeface="Arial"/>
            </a:endParaRPr>
          </a:p>
          <a:p>
            <a:pPr marL="469265" marR="69215" indent="-228600">
              <a:lnSpc>
                <a:spcPct val="110000"/>
              </a:lnSpc>
              <a:spcBef>
                <a:spcPts val="1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Different accuracy metrics </a:t>
            </a:r>
            <a:r>
              <a:rPr dirty="0" sz="1200">
                <a:latin typeface="Arial"/>
                <a:cs typeface="Arial"/>
              </a:rPr>
              <a:t>such as </a:t>
            </a:r>
            <a:r>
              <a:rPr dirty="0" sz="1200" spc="-5">
                <a:latin typeface="Arial"/>
                <a:cs typeface="Arial"/>
              </a:rPr>
              <a:t>MAE, MSE and </a:t>
            </a:r>
            <a:r>
              <a:rPr dirty="0" sz="1200">
                <a:latin typeface="Arial"/>
                <a:cs typeface="Arial"/>
              </a:rPr>
              <a:t>RMSE </a:t>
            </a:r>
            <a:r>
              <a:rPr dirty="0" sz="1200" spc="-5">
                <a:latin typeface="Arial"/>
                <a:cs typeface="Arial"/>
              </a:rPr>
              <a:t>were used </a:t>
            </a:r>
            <a:r>
              <a:rPr dirty="0" sz="1200" spc="-20">
                <a:latin typeface="Arial"/>
                <a:cs typeface="Arial"/>
              </a:rPr>
              <a:t>apart  </a:t>
            </a:r>
            <a:r>
              <a:rPr dirty="0" sz="1200" spc="-5">
                <a:latin typeface="Arial"/>
                <a:cs typeface="Arial"/>
              </a:rPr>
              <a:t>from r2 score to test </a:t>
            </a:r>
            <a:r>
              <a:rPr dirty="0" sz="1200" spc="-1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performance accuracy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model.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Arial"/>
                <a:cs typeface="Arial"/>
              </a:rPr>
              <a:t>Algorithms Used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Linear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Regression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ElasticNet Regression (Regularization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Ridge Regression (Regularization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Lasso Regression (Regularization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AdaBoostRegressor </a:t>
            </a:r>
            <a:r>
              <a:rPr dirty="0" sz="1200">
                <a:latin typeface="Times New Roman"/>
                <a:cs typeface="Times New Roman"/>
              </a:rPr>
              <a:t>(Ensemble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GradientBoostingRegressor (Ensemble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Technique)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RandomForestRegressor (Ensemble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Arial"/>
                <a:cs typeface="Arial"/>
              </a:rPr>
              <a:t>Evaluation </a:t>
            </a:r>
            <a:r>
              <a:rPr dirty="0" sz="1500" b="1">
                <a:latin typeface="Arial"/>
                <a:cs typeface="Arial"/>
              </a:rPr>
              <a:t>of </a:t>
            </a:r>
            <a:r>
              <a:rPr dirty="0" sz="1500" spc="-5" b="1">
                <a:latin typeface="Arial"/>
                <a:cs typeface="Arial"/>
              </a:rPr>
              <a:t>Selected Models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300" spc="-10" b="1">
                <a:latin typeface="Roboto"/>
                <a:cs typeface="Roboto"/>
              </a:rPr>
              <a:t>1. </a:t>
            </a:r>
            <a:r>
              <a:rPr dirty="0" sz="1300" spc="-5" b="1">
                <a:latin typeface="Roboto"/>
                <a:cs typeface="Roboto"/>
              </a:rPr>
              <a:t>Linear Regression</a:t>
            </a:r>
            <a:r>
              <a:rPr dirty="0" sz="1300" spc="45" b="1">
                <a:latin typeface="Roboto"/>
                <a:cs typeface="Roboto"/>
              </a:rPr>
              <a:t> </a:t>
            </a:r>
            <a:r>
              <a:rPr dirty="0" sz="1300" spc="-5" b="1">
                <a:latin typeface="Roboto"/>
                <a:cs typeface="Roboto"/>
              </a:rPr>
              <a:t>-</a:t>
            </a:r>
            <a:endParaRPr sz="1300">
              <a:latin typeface="Roboto"/>
              <a:cs typeface="Roboto"/>
            </a:endParaRPr>
          </a:p>
          <a:p>
            <a:pPr marL="469265" marR="1714500">
              <a:lnSpc>
                <a:spcPct val="110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training score </a:t>
            </a:r>
            <a:r>
              <a:rPr dirty="0" sz="1200" spc="-5">
                <a:latin typeface="Times New Roman"/>
                <a:cs typeface="Times New Roman"/>
              </a:rPr>
              <a:t>for Linear Regression is 82.41%. </a:t>
            </a:r>
            <a:r>
              <a:rPr dirty="0" sz="1200">
                <a:latin typeface="Times New Roman"/>
                <a:cs typeface="Times New Roman"/>
              </a:rPr>
              <a:t>R2  </a:t>
            </a:r>
            <a:r>
              <a:rPr dirty="0" sz="1200" spc="-5">
                <a:latin typeface="Times New Roman"/>
                <a:cs typeface="Times New Roman"/>
              </a:rPr>
              <a:t>score is </a:t>
            </a:r>
            <a:r>
              <a:rPr dirty="0" sz="1200">
                <a:latin typeface="Times New Roman"/>
                <a:cs typeface="Times New Roman"/>
              </a:rPr>
              <a:t>also 100%.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0650" y="8129269"/>
            <a:ext cx="3908679" cy="1372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788665"/>
            <a:ext cx="199326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Roboto"/>
                <a:cs typeface="Roboto"/>
              </a:rPr>
              <a:t>2. </a:t>
            </a:r>
            <a:r>
              <a:rPr dirty="0" sz="1300" spc="-5" b="1">
                <a:latin typeface="Roboto"/>
                <a:cs typeface="Roboto"/>
              </a:rPr>
              <a:t>ElasticNet Regression</a:t>
            </a:r>
            <a:r>
              <a:rPr dirty="0" sz="1300" spc="10" b="1">
                <a:latin typeface="Roboto"/>
                <a:cs typeface="Roboto"/>
              </a:rPr>
              <a:t> </a:t>
            </a:r>
            <a:r>
              <a:rPr dirty="0" sz="1300" spc="-5" b="1">
                <a:latin typeface="Roboto"/>
                <a:cs typeface="Roboto"/>
              </a:rPr>
              <a:t>-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207632"/>
            <a:ext cx="16611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Roboto"/>
                <a:cs typeface="Roboto"/>
              </a:rPr>
              <a:t>3. </a:t>
            </a:r>
            <a:r>
              <a:rPr dirty="0" sz="1300" spc="-5" b="1">
                <a:latin typeface="Roboto"/>
                <a:cs typeface="Roboto"/>
              </a:rPr>
              <a:t>Ridge Regression</a:t>
            </a:r>
            <a:r>
              <a:rPr dirty="0" sz="1300" spc="-20" b="1">
                <a:latin typeface="Roboto"/>
                <a:cs typeface="Roboto"/>
              </a:rPr>
              <a:t> </a:t>
            </a:r>
            <a:r>
              <a:rPr dirty="0" sz="1300" spc="-5" b="1">
                <a:latin typeface="Roboto"/>
                <a:cs typeface="Roboto"/>
              </a:rPr>
              <a:t>-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6785" y="927099"/>
            <a:ext cx="2405633" cy="623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1753234"/>
            <a:ext cx="2687574" cy="597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7894" y="3254374"/>
            <a:ext cx="5999480" cy="2530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7419" y="6672567"/>
            <a:ext cx="5982334" cy="28027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894079"/>
            <a:ext cx="165353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Arial"/>
                <a:cs typeface="Arial"/>
              </a:rPr>
              <a:t>4. </a:t>
            </a:r>
            <a:r>
              <a:rPr dirty="0" sz="1300" spc="-5" b="1">
                <a:latin typeface="Roboto"/>
                <a:cs typeface="Roboto"/>
              </a:rPr>
              <a:t>Lasso Regression</a:t>
            </a:r>
            <a:r>
              <a:rPr dirty="0" sz="1300" spc="-225" b="1">
                <a:latin typeface="Roboto"/>
                <a:cs typeface="Roboto"/>
              </a:rPr>
              <a:t> </a:t>
            </a:r>
            <a:r>
              <a:rPr dirty="0" sz="1300" spc="-5" b="1">
                <a:latin typeface="Roboto"/>
                <a:cs typeface="Roboto"/>
              </a:rPr>
              <a:t>-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4416678"/>
            <a:ext cx="5350510" cy="161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Roboto"/>
                <a:cs typeface="Roboto"/>
              </a:rPr>
              <a:t>Conclusion Of Comparison between Regularization</a:t>
            </a:r>
            <a:r>
              <a:rPr dirty="0" sz="1200" spc="20" b="1">
                <a:latin typeface="Roboto"/>
                <a:cs typeface="Roboto"/>
              </a:rPr>
              <a:t> </a:t>
            </a:r>
            <a:r>
              <a:rPr dirty="0" sz="1200" spc="-5" b="1">
                <a:latin typeface="Roboto"/>
                <a:cs typeface="Roboto"/>
              </a:rPr>
              <a:t>Techniques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Roboto"/>
              <a:cs typeface="Roboto"/>
            </a:endParaRPr>
          </a:p>
          <a:p>
            <a:pPr marL="13970" marR="5080">
              <a:lnSpc>
                <a:spcPct val="110400"/>
              </a:lnSpc>
            </a:pPr>
            <a:r>
              <a:rPr dirty="0" sz="1200">
                <a:latin typeface="Arial"/>
                <a:cs typeface="Arial"/>
              </a:rPr>
              <a:t>Hence, </a:t>
            </a:r>
            <a:r>
              <a:rPr dirty="0" sz="1200" spc="-5">
                <a:latin typeface="Arial"/>
                <a:cs typeface="Arial"/>
              </a:rPr>
              <a:t>comparing </a:t>
            </a:r>
            <a:r>
              <a:rPr dirty="0" sz="1200">
                <a:latin typeface="Arial"/>
                <a:cs typeface="Arial"/>
              </a:rPr>
              <a:t>all </a:t>
            </a:r>
            <a:r>
              <a:rPr dirty="0" sz="1200" spc="-5">
                <a:latin typeface="Arial"/>
                <a:cs typeface="Arial"/>
              </a:rPr>
              <a:t>the three regularization techniques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regression i.e.  ElasticNet, Ridge and Lasso, the model performs best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Lasso Regularization  Regression technique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r2 score 100%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accuracy.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Arial"/>
                <a:cs typeface="Arial"/>
              </a:rPr>
              <a:t>5. </a:t>
            </a:r>
            <a:r>
              <a:rPr dirty="0" sz="1300" spc="-5" b="1">
                <a:latin typeface="Roboto"/>
                <a:cs typeface="Roboto"/>
              </a:rPr>
              <a:t>AdaBoostRegressor</a:t>
            </a:r>
            <a:r>
              <a:rPr dirty="0" sz="1300" spc="25" b="1">
                <a:latin typeface="Roboto"/>
                <a:cs typeface="Roboto"/>
              </a:rPr>
              <a:t> </a:t>
            </a:r>
            <a:r>
              <a:rPr dirty="0" sz="1300" spc="-5" b="1">
                <a:latin typeface="Roboto"/>
                <a:cs typeface="Roboto"/>
              </a:rPr>
              <a:t>-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1374774"/>
            <a:ext cx="560197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6285166"/>
            <a:ext cx="5724525" cy="3146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891031"/>
            <a:ext cx="566166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The r2 score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AdaBoost Regressor is 95.87% and that </a:t>
            </a:r>
            <a:r>
              <a:rPr dirty="0" sz="1200">
                <a:latin typeface="Arial"/>
                <a:cs typeface="Arial"/>
              </a:rPr>
              <a:t>for it's cv score </a:t>
            </a:r>
            <a:r>
              <a:rPr dirty="0" sz="1200" spc="-5">
                <a:latin typeface="Arial"/>
                <a:cs typeface="Arial"/>
              </a:rPr>
              <a:t>is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95.95%.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Roboto"/>
                <a:cs typeface="Roboto"/>
              </a:rPr>
              <a:t>6. </a:t>
            </a:r>
            <a:r>
              <a:rPr dirty="0" sz="1300" spc="-5" b="1">
                <a:latin typeface="Roboto"/>
                <a:cs typeface="Roboto"/>
              </a:rPr>
              <a:t>RandomForestRegressor</a:t>
            </a:r>
            <a:r>
              <a:rPr dirty="0" sz="1300" spc="15" b="1">
                <a:latin typeface="Roboto"/>
                <a:cs typeface="Roboto"/>
              </a:rPr>
              <a:t> </a:t>
            </a:r>
            <a:r>
              <a:rPr dirty="0" sz="1300" spc="-5" b="1">
                <a:latin typeface="Roboto"/>
                <a:cs typeface="Roboto"/>
              </a:rPr>
              <a:t>-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6797420"/>
            <a:ext cx="5450205" cy="84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The r2 score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RandomForestRegressor is 99.14% and </a:t>
            </a:r>
            <a:r>
              <a:rPr dirty="0" sz="1200">
                <a:latin typeface="Arial"/>
                <a:cs typeface="Arial"/>
              </a:rPr>
              <a:t>it's cv </a:t>
            </a:r>
            <a:r>
              <a:rPr dirty="0" sz="1200" spc="-5">
                <a:latin typeface="Arial"/>
                <a:cs typeface="Arial"/>
              </a:rPr>
              <a:t>score is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98.29%.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latin typeface="Arial"/>
                <a:cs typeface="Arial"/>
              </a:rPr>
              <a:t>7.</a:t>
            </a:r>
            <a:r>
              <a:rPr dirty="0" sz="1300" spc="15" b="1">
                <a:latin typeface="Arial"/>
                <a:cs typeface="Arial"/>
              </a:rPr>
              <a:t> </a:t>
            </a:r>
            <a:r>
              <a:rPr dirty="0" sz="1300" spc="-5" b="1">
                <a:latin typeface="Roboto"/>
                <a:cs typeface="Roboto"/>
              </a:rPr>
              <a:t>GradientBoostingRegressor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1991359"/>
            <a:ext cx="5698490" cy="4467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5039" y="7906956"/>
            <a:ext cx="5601970" cy="159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58182"/>
            <a:ext cx="5689600" cy="207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 marR="5080" indent="-228600">
              <a:lnSpc>
                <a:spcPct val="110800"/>
              </a:lnSpc>
              <a:spcBef>
                <a:spcPts val="100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Arial"/>
                <a:cs typeface="Arial"/>
              </a:rPr>
              <a:t>The r2 score after using </a:t>
            </a:r>
            <a:r>
              <a:rPr dirty="0" sz="1200">
                <a:latin typeface="Arial"/>
                <a:cs typeface="Arial"/>
              </a:rPr>
              <a:t>Gradient </a:t>
            </a:r>
            <a:r>
              <a:rPr dirty="0" sz="1200" spc="-5">
                <a:latin typeface="Arial"/>
                <a:cs typeface="Arial"/>
              </a:rPr>
              <a:t>Boosting Regressor is 99.92% </a:t>
            </a:r>
            <a:r>
              <a:rPr dirty="0" sz="1200" spc="-25">
                <a:latin typeface="Arial"/>
                <a:cs typeface="Arial"/>
              </a:rPr>
              <a:t>which 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 best </a:t>
            </a:r>
            <a:r>
              <a:rPr dirty="0" sz="1200" spc="-5">
                <a:latin typeface="Arial"/>
                <a:cs typeface="Arial"/>
              </a:rPr>
              <a:t>algorithm among the ensemble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techniques.</a:t>
            </a:r>
            <a:endParaRPr sz="1200">
              <a:latin typeface="Arial"/>
              <a:cs typeface="Arial"/>
            </a:endParaRPr>
          </a:p>
          <a:p>
            <a:pPr marL="925194" indent="-227965">
              <a:lnSpc>
                <a:spcPct val="100000"/>
              </a:lnSpc>
              <a:spcBef>
                <a:spcPts val="130"/>
              </a:spcBef>
              <a:buChar char="●"/>
              <a:tabLst>
                <a:tab pos="925194" algn="l"/>
                <a:tab pos="925830" algn="l"/>
              </a:tabLst>
            </a:pPr>
            <a:r>
              <a:rPr dirty="0" sz="1200" spc="-5">
                <a:latin typeface="Arial"/>
                <a:cs typeface="Arial"/>
              </a:rPr>
              <a:t>The CV score after using </a:t>
            </a:r>
            <a:r>
              <a:rPr dirty="0" sz="1200">
                <a:latin typeface="Arial"/>
                <a:cs typeface="Arial"/>
              </a:rPr>
              <a:t>Gradient </a:t>
            </a:r>
            <a:r>
              <a:rPr dirty="0" sz="1200" spc="-5">
                <a:latin typeface="Arial"/>
                <a:cs typeface="Arial"/>
              </a:rPr>
              <a:t>Boosting Regressor is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98.65%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" b="1">
                <a:latin typeface="Roboto"/>
                <a:cs typeface="Roboto"/>
              </a:rPr>
              <a:t>Conclusion</a:t>
            </a:r>
            <a:r>
              <a:rPr dirty="0" sz="1400" b="1">
                <a:latin typeface="Roboto"/>
                <a:cs typeface="Roboto"/>
              </a:rPr>
              <a:t> -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Roboto"/>
              <a:cs typeface="Roboto"/>
            </a:endParaRPr>
          </a:p>
          <a:p>
            <a:pPr marL="12700" marR="175260">
              <a:lnSpc>
                <a:spcPct val="110100"/>
              </a:lnSpc>
            </a:pPr>
            <a:r>
              <a:rPr dirty="0" sz="1200">
                <a:latin typeface="Arial"/>
                <a:cs typeface="Arial"/>
              </a:rPr>
              <a:t>After </a:t>
            </a:r>
            <a:r>
              <a:rPr dirty="0" sz="1200" spc="-5">
                <a:latin typeface="Arial"/>
                <a:cs typeface="Arial"/>
              </a:rPr>
              <a:t>comparing </a:t>
            </a:r>
            <a:r>
              <a:rPr dirty="0" sz="1200">
                <a:latin typeface="Arial"/>
                <a:cs typeface="Arial"/>
              </a:rPr>
              <a:t>all </a:t>
            </a:r>
            <a:r>
              <a:rPr dirty="0" sz="1200" spc="-5">
                <a:latin typeface="Arial"/>
                <a:cs typeface="Arial"/>
              </a:rPr>
              <a:t>the algorithms and hypertuning each of them,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select </a:t>
            </a:r>
            <a:r>
              <a:rPr dirty="0" sz="1200" spc="-5">
                <a:latin typeface="Arial"/>
                <a:cs typeface="Arial"/>
              </a:rPr>
              <a:t>Lasso  Regularization Regression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our best model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this data set. The r2 </a:t>
            </a:r>
            <a:r>
              <a:rPr dirty="0" sz="1200">
                <a:latin typeface="Arial"/>
                <a:cs typeface="Arial"/>
              </a:rPr>
              <a:t>score for  </a:t>
            </a:r>
            <a:r>
              <a:rPr dirty="0" sz="1200" spc="-5">
                <a:latin typeface="Arial"/>
                <a:cs typeface="Arial"/>
              </a:rPr>
              <a:t>Lasso Regression is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100%.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949820"/>
            <a:ext cx="17087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Evaluation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Metrics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0650" y="927099"/>
            <a:ext cx="5702681" cy="279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7456804"/>
            <a:ext cx="5680583" cy="1675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1295400" cy="71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Visualizations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1.  Countplot</a:t>
            </a:r>
            <a:r>
              <a:rPr dirty="0" sz="1200" spc="7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049138"/>
            <a:ext cx="5467350" cy="633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800"/>
              </a:lnSpc>
              <a:spcBef>
                <a:spcPts val="100"/>
              </a:spcBef>
            </a:pP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Individually used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countplot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for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each variable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understand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data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detail. </a:t>
            </a:r>
            <a:r>
              <a:rPr dirty="0" sz="1200" spc="-30">
                <a:solidFill>
                  <a:srgbClr val="424242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above  graph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an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example of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variable “Fuel” which gives detailed information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of how many 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cars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from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records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belong to a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particular</a:t>
            </a:r>
            <a:r>
              <a:rPr dirty="0" sz="1200" spc="5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category.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6171056"/>
            <a:ext cx="1414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2. </a:t>
            </a:r>
            <a:r>
              <a:rPr dirty="0" sz="1200" b="1">
                <a:latin typeface="Arial"/>
                <a:cs typeface="Arial"/>
              </a:rPr>
              <a:t>Density </a:t>
            </a:r>
            <a:r>
              <a:rPr dirty="0" sz="1200" spc="-5" b="1">
                <a:latin typeface="Arial"/>
                <a:cs typeface="Arial"/>
              </a:rPr>
              <a:t>Graph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4889" y="2176144"/>
            <a:ext cx="4035425" cy="2605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235" y="6621144"/>
            <a:ext cx="5612384" cy="2829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2489"/>
            <a:ext cx="5408930" cy="42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Only </a:t>
            </a:r>
            <a:r>
              <a:rPr dirty="0" sz="1200" spc="-10">
                <a:latin typeface="Arial"/>
                <a:cs typeface="Arial"/>
              </a:rPr>
              <a:t>two </a:t>
            </a:r>
            <a:r>
              <a:rPr dirty="0" sz="1200">
                <a:latin typeface="Arial"/>
                <a:cs typeface="Arial"/>
              </a:rPr>
              <a:t>features </a:t>
            </a:r>
            <a:r>
              <a:rPr dirty="0" sz="1200" spc="-5">
                <a:latin typeface="Arial"/>
                <a:cs typeface="Arial"/>
              </a:rPr>
              <a:t>from the data set belong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numerical type of data </a:t>
            </a:r>
            <a:r>
              <a:rPr dirty="0" sz="1200">
                <a:latin typeface="Arial"/>
                <a:cs typeface="Arial"/>
              </a:rPr>
              <a:t>i.e.  </a:t>
            </a:r>
            <a:r>
              <a:rPr dirty="0" sz="1200" spc="-5">
                <a:latin typeface="Arial"/>
                <a:cs typeface="Arial"/>
              </a:rPr>
              <a:t>'Kms_driven' and 'Price' which shows dispersion of values </a:t>
            </a:r>
            <a:r>
              <a:rPr dirty="0" sz="120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density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graphs.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80" y="1799589"/>
            <a:ext cx="942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3. Pairplot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951214"/>
            <a:ext cx="5194935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Since </a:t>
            </a: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data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dataset is of the object data type, </a:t>
            </a: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is difficult </a:t>
            </a:r>
            <a:r>
              <a:rPr dirty="0" sz="1200">
                <a:latin typeface="Arial"/>
                <a:cs typeface="Arial"/>
              </a:rPr>
              <a:t>to  </a:t>
            </a:r>
            <a:r>
              <a:rPr dirty="0" sz="1200" spc="-5">
                <a:latin typeface="Arial"/>
                <a:cs typeface="Arial"/>
              </a:rPr>
              <a:t>understand the data using this graph. Data is scattered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few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2196464"/>
            <a:ext cx="5550154" cy="3001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869" y="5455284"/>
            <a:ext cx="5712206" cy="294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891031"/>
            <a:ext cx="10185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4. </a:t>
            </a:r>
            <a:r>
              <a:rPr dirty="0" sz="1200" b="1">
                <a:latin typeface="Arial"/>
                <a:cs typeface="Arial"/>
              </a:rPr>
              <a:t>Heatmap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989958"/>
            <a:ext cx="5326380" cy="115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Observations:</a:t>
            </a:r>
            <a:endParaRPr sz="1200">
              <a:latin typeface="Arial"/>
              <a:cs typeface="Arial"/>
            </a:endParaRPr>
          </a:p>
          <a:p>
            <a:pPr marL="469265" marR="5080" indent="-228600">
              <a:lnSpc>
                <a:spcPct val="110800"/>
              </a:lnSpc>
              <a:spcBef>
                <a:spcPts val="109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5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don't </a:t>
            </a:r>
            <a:r>
              <a:rPr dirty="0" sz="1200" spc="-10">
                <a:latin typeface="Arial"/>
                <a:cs typeface="Arial"/>
              </a:rPr>
              <a:t>see </a:t>
            </a:r>
            <a:r>
              <a:rPr dirty="0" sz="1200" spc="-5">
                <a:latin typeface="Arial"/>
                <a:cs typeface="Arial"/>
              </a:rPr>
              <a:t>any high positive correlation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our data with </a:t>
            </a:r>
            <a:r>
              <a:rPr dirty="0" sz="1200">
                <a:latin typeface="Arial"/>
                <a:cs typeface="Arial"/>
              </a:rPr>
              <a:t>respect to </a:t>
            </a:r>
            <a:r>
              <a:rPr dirty="0" sz="1200" spc="-25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target variable.</a:t>
            </a:r>
            <a:endParaRPr sz="1200">
              <a:latin typeface="Arial"/>
              <a:cs typeface="Arial"/>
            </a:endParaRPr>
          </a:p>
          <a:p>
            <a:pPr marL="467995" indent="-227329">
              <a:lnSpc>
                <a:spcPct val="100000"/>
              </a:lnSpc>
              <a:spcBef>
                <a:spcPts val="13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negatively correlated column is that of the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"Transmission".</a:t>
            </a:r>
            <a:endParaRPr sz="1200">
              <a:latin typeface="Arial"/>
              <a:cs typeface="Arial"/>
            </a:endParaRPr>
          </a:p>
          <a:p>
            <a:pPr marL="467995" indent="-227329">
              <a:lnSpc>
                <a:spcPct val="100000"/>
              </a:lnSpc>
              <a:spcBef>
                <a:spcPts val="15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most </a:t>
            </a:r>
            <a:r>
              <a:rPr dirty="0" sz="1200" spc="-5">
                <a:latin typeface="Arial"/>
                <a:cs typeface="Arial"/>
              </a:rPr>
              <a:t>positively </a:t>
            </a:r>
            <a:r>
              <a:rPr dirty="0" sz="1200">
                <a:latin typeface="Arial"/>
                <a:cs typeface="Arial"/>
              </a:rPr>
              <a:t>correlated </a:t>
            </a:r>
            <a:r>
              <a:rPr dirty="0" sz="1200" spc="-5">
                <a:latin typeface="Arial"/>
                <a:cs typeface="Arial"/>
              </a:rPr>
              <a:t>column is the "Manufacturing_Year".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5617590"/>
            <a:ext cx="958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5. Bar </a:t>
            </a:r>
            <a:r>
              <a:rPr dirty="0" sz="1200" b="1">
                <a:latin typeface="Arial"/>
                <a:cs typeface="Arial"/>
              </a:rPr>
              <a:t>Plot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187484"/>
            <a:ext cx="4740275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The only variable which is positively correlated </a:t>
            </a:r>
            <a:r>
              <a:rPr dirty="0" sz="1200">
                <a:latin typeface="Arial"/>
                <a:cs typeface="Arial"/>
              </a:rPr>
              <a:t>to the </a:t>
            </a:r>
            <a:r>
              <a:rPr dirty="0" sz="1200" spc="-5">
                <a:latin typeface="Arial"/>
                <a:cs typeface="Arial"/>
              </a:rPr>
              <a:t>target variable is  "Manufacturing_Year". </a:t>
            </a:r>
            <a:r>
              <a:rPr dirty="0" sz="1200">
                <a:latin typeface="Arial"/>
                <a:cs typeface="Arial"/>
              </a:rPr>
              <a:t>Rest </a:t>
            </a: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negatively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correlated.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1705" y="1375409"/>
            <a:ext cx="5683250" cy="2319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3139" y="6040119"/>
            <a:ext cx="5815330" cy="2657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480" y="891031"/>
            <a:ext cx="992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6. Box </a:t>
            </a:r>
            <a:r>
              <a:rPr dirty="0" sz="1200" b="1">
                <a:latin typeface="Arial"/>
                <a:cs typeface="Arial"/>
              </a:rPr>
              <a:t>Plot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428870"/>
            <a:ext cx="5632450" cy="62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Although outliers are seen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be present in data from the above box </a:t>
            </a:r>
            <a:r>
              <a:rPr dirty="0" sz="1200">
                <a:latin typeface="Arial"/>
                <a:cs typeface="Arial"/>
              </a:rPr>
              <a:t>plot, it </a:t>
            </a:r>
            <a:r>
              <a:rPr dirty="0" sz="1200" spc="-5">
                <a:latin typeface="Arial"/>
                <a:cs typeface="Arial"/>
              </a:rPr>
              <a:t>is not  </a:t>
            </a:r>
            <a:r>
              <a:rPr dirty="0" sz="1200">
                <a:latin typeface="Arial"/>
                <a:cs typeface="Arial"/>
              </a:rPr>
              <a:t>taken </a:t>
            </a:r>
            <a:r>
              <a:rPr dirty="0" sz="1200" spc="-5">
                <a:latin typeface="Arial"/>
                <a:cs typeface="Arial"/>
              </a:rPr>
              <a:t>into consideration since all the input </a:t>
            </a:r>
            <a:r>
              <a:rPr dirty="0" sz="1200">
                <a:latin typeface="Arial"/>
                <a:cs typeface="Arial"/>
              </a:rPr>
              <a:t>features </a:t>
            </a:r>
            <a:r>
              <a:rPr dirty="0" sz="1200" spc="-5">
                <a:latin typeface="Arial"/>
                <a:cs typeface="Arial"/>
              </a:rPr>
              <a:t>in the data set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object  </a:t>
            </a:r>
            <a:r>
              <a:rPr dirty="0" sz="120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type and “Price” </a:t>
            </a:r>
            <a:r>
              <a:rPr dirty="0" sz="1200" spc="-10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the target </a:t>
            </a:r>
            <a:r>
              <a:rPr dirty="0" sz="1200" spc="-5">
                <a:latin typeface="Arial"/>
                <a:cs typeface="Arial"/>
              </a:rPr>
              <a:t>variable. Therefore, there are no outliers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present.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480" y="5558154"/>
            <a:ext cx="1221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7. Scatter Plot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9306255"/>
            <a:ext cx="5621020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The Best </a:t>
            </a:r>
            <a:r>
              <a:rPr dirty="0" sz="1200">
                <a:latin typeface="Arial"/>
                <a:cs typeface="Arial"/>
              </a:rPr>
              <a:t>Fit </a:t>
            </a:r>
            <a:r>
              <a:rPr dirty="0" sz="1200" spc="-5">
                <a:latin typeface="Arial"/>
                <a:cs typeface="Arial"/>
              </a:rPr>
              <a:t>line is covering </a:t>
            </a:r>
            <a:r>
              <a:rPr dirty="0" sz="1200">
                <a:latin typeface="Arial"/>
                <a:cs typeface="Arial"/>
              </a:rPr>
              <a:t>almost </a:t>
            </a:r>
            <a:r>
              <a:rPr dirty="0" sz="1200" spc="-5">
                <a:latin typeface="Arial"/>
                <a:cs typeface="Arial"/>
              </a:rPr>
              <a:t>all the data points which shows a good fit of the  model.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8055" y="1287144"/>
            <a:ext cx="4499229" cy="2880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9800" y="5953759"/>
            <a:ext cx="4741926" cy="300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295" y="880618"/>
            <a:ext cx="182372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746250"/>
            <a:ext cx="5507355" cy="466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5080" indent="-228600">
              <a:lnSpc>
                <a:spcPct val="110200"/>
              </a:lnSpc>
              <a:spcBef>
                <a:spcPts val="95"/>
              </a:spcBef>
              <a:buChar char="●"/>
              <a:tabLst>
                <a:tab pos="240665" algn="l"/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Overcoming difficulties in data collection using </a:t>
            </a:r>
            <a:r>
              <a:rPr dirty="0" sz="1200" spc="-10">
                <a:latin typeface="Arial"/>
                <a:cs typeface="Arial"/>
              </a:rPr>
              <a:t>web </a:t>
            </a:r>
            <a:r>
              <a:rPr dirty="0" sz="1200" spc="-5">
                <a:latin typeface="Arial"/>
                <a:cs typeface="Arial"/>
              </a:rPr>
              <a:t>scraping, data cleaning,  data analyzing, making comparisons of different Regularization algorithms </a:t>
            </a:r>
            <a:r>
              <a:rPr dirty="0" sz="1200">
                <a:latin typeface="Arial"/>
                <a:cs typeface="Arial"/>
              </a:rPr>
              <a:t>&amp;  </a:t>
            </a:r>
            <a:r>
              <a:rPr dirty="0" sz="1200" spc="-5">
                <a:latin typeface="Arial"/>
                <a:cs typeface="Arial"/>
              </a:rPr>
              <a:t>Ensemble </a:t>
            </a:r>
            <a:r>
              <a:rPr dirty="0" sz="1200" spc="-15">
                <a:latin typeface="Arial"/>
                <a:cs typeface="Arial"/>
              </a:rPr>
              <a:t>Techniques </a:t>
            </a:r>
            <a:r>
              <a:rPr dirty="0" sz="1200" spc="-5">
                <a:latin typeface="Arial"/>
                <a:cs typeface="Arial"/>
              </a:rPr>
              <a:t>and hypertuning one each of them, </a:t>
            </a:r>
            <a:r>
              <a:rPr dirty="0" sz="1200" spc="-5" b="1">
                <a:latin typeface="Arial"/>
                <a:cs typeface="Arial"/>
              </a:rPr>
              <a:t>Lasso  </a:t>
            </a:r>
            <a:r>
              <a:rPr dirty="0" sz="1200" b="1">
                <a:latin typeface="Arial"/>
                <a:cs typeface="Arial"/>
              </a:rPr>
              <a:t>Regularization </a:t>
            </a:r>
            <a:r>
              <a:rPr dirty="0" sz="1200" spc="-5" b="1">
                <a:latin typeface="Arial"/>
                <a:cs typeface="Arial"/>
              </a:rPr>
              <a:t>Regression </a:t>
            </a:r>
            <a:r>
              <a:rPr dirty="0" sz="1200" spc="-5">
                <a:latin typeface="Arial"/>
                <a:cs typeface="Arial"/>
              </a:rPr>
              <a:t>concluded to be </a:t>
            </a:r>
            <a:r>
              <a:rPr dirty="0" sz="1200">
                <a:latin typeface="Arial"/>
                <a:cs typeface="Arial"/>
              </a:rPr>
              <a:t>the best </a:t>
            </a:r>
            <a:r>
              <a:rPr dirty="0" sz="1200" spc="-5">
                <a:latin typeface="Arial"/>
                <a:cs typeface="Arial"/>
              </a:rPr>
              <a:t>algorithm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problem. The visualization of Best </a:t>
            </a:r>
            <a:r>
              <a:rPr dirty="0" sz="1200">
                <a:latin typeface="Arial"/>
                <a:cs typeface="Arial"/>
              </a:rPr>
              <a:t>Fit </a:t>
            </a:r>
            <a:r>
              <a:rPr dirty="0" sz="1200" spc="-5">
                <a:latin typeface="Arial"/>
                <a:cs typeface="Arial"/>
              </a:rPr>
              <a:t>Line 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covering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all data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points depicts that 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model is not overfitting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or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underfitting.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350">
              <a:latin typeface="Arial"/>
              <a:cs typeface="Arial"/>
            </a:endParaRPr>
          </a:p>
          <a:p>
            <a:pPr marL="240665" marR="76835" indent="-228600">
              <a:lnSpc>
                <a:spcPct val="110600"/>
              </a:lnSpc>
              <a:buChar char="●"/>
              <a:tabLst>
                <a:tab pos="239395" algn="l"/>
                <a:tab pos="240029" algn="l"/>
              </a:tabLst>
            </a:pP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After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using both regularization and ensemble techniques and </a:t>
            </a:r>
            <a:r>
              <a:rPr dirty="0" sz="1200" spc="-15">
                <a:solidFill>
                  <a:srgbClr val="1F1F23"/>
                </a:solidFill>
                <a:latin typeface="Arial"/>
                <a:cs typeface="Arial"/>
              </a:rPr>
              <a:t>making 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comparisons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for each,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it was observed that “</a:t>
            </a:r>
            <a:r>
              <a:rPr dirty="0" sz="1200" spc="-5">
                <a:latin typeface="Arial"/>
                <a:cs typeface="Arial"/>
              </a:rPr>
              <a:t>Lasso Regularization  </a:t>
            </a:r>
            <a:r>
              <a:rPr dirty="0" sz="1200">
                <a:latin typeface="Arial"/>
                <a:cs typeface="Arial"/>
              </a:rPr>
              <a:t>Regression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” 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gave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the best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performance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r2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score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at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100% accuracy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error 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rate 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was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proven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be almost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●"/>
            </a:pPr>
            <a:endParaRPr sz="1350">
              <a:latin typeface="Arial"/>
              <a:cs typeface="Arial"/>
            </a:endParaRPr>
          </a:p>
          <a:p>
            <a:pPr marL="240665" marR="70485" indent="-228600">
              <a:lnSpc>
                <a:spcPct val="110000"/>
              </a:lnSpc>
              <a:buChar char="●"/>
              <a:tabLst>
                <a:tab pos="239395" algn="l"/>
                <a:tab pos="240029" algn="l"/>
              </a:tabLst>
            </a:pP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Data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Collection i.e. scraping data from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website took longer than expected 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code execution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because of certain issues such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as </a:t>
            </a:r>
            <a:r>
              <a:rPr dirty="0" sz="1200" spc="-40">
                <a:solidFill>
                  <a:srgbClr val="1F1F23"/>
                </a:solidFill>
                <a:latin typeface="Arial"/>
                <a:cs typeface="Arial"/>
              </a:rPr>
              <a:t>„low </a:t>
            </a:r>
            <a:r>
              <a:rPr dirty="0" sz="1200" spc="-95">
                <a:solidFill>
                  <a:srgbClr val="1F1F23"/>
                </a:solidFill>
                <a:latin typeface="Arial"/>
                <a:cs typeface="Arial"/>
              </a:rPr>
              <a:t>network‟</a:t>
            </a:r>
            <a:r>
              <a:rPr dirty="0" sz="1200" spc="6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z="1200" spc="-20">
                <a:solidFill>
                  <a:srgbClr val="1F1F23"/>
                </a:solidFill>
                <a:latin typeface="Arial"/>
                <a:cs typeface="Arial"/>
              </a:rPr>
              <a:t>„website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out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of </a:t>
            </a:r>
            <a:r>
              <a:rPr dirty="0" sz="1200" spc="-120">
                <a:solidFill>
                  <a:srgbClr val="1F1F23"/>
                </a:solidFill>
                <a:latin typeface="Arial"/>
                <a:cs typeface="Arial"/>
              </a:rPr>
              <a:t>reach‟,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the code was required to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be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executed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all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over</a:t>
            </a:r>
            <a:r>
              <a:rPr dirty="0" sz="1200" spc="-60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again.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240665" marR="80010" indent="-228600">
              <a:lnSpc>
                <a:spcPct val="110300"/>
              </a:lnSpc>
              <a:buChar char="●"/>
              <a:tabLst>
                <a:tab pos="239395" algn="l"/>
                <a:tab pos="240029" algn="l"/>
              </a:tabLst>
            </a:pP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The limitation of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this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model is that 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if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the demand in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the market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changes and </a:t>
            </a:r>
            <a:r>
              <a:rPr dirty="0" sz="1200" spc="-30">
                <a:solidFill>
                  <a:srgbClr val="1F1F23"/>
                </a:solidFill>
                <a:latin typeface="Arial"/>
                <a:cs typeface="Arial"/>
              </a:rPr>
              <a:t>if 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some reason the prices of the cars are again affected and changed  keeping the same features in consideration, the model built in accordance  with the current situation cannot 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be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used and made generalized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all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times.  A new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model 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will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have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be built studying the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new market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conditions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and 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demands. Therefore, a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new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model </a:t>
            </a:r>
            <a:r>
              <a:rPr dirty="0" sz="1200" spc="-10">
                <a:solidFill>
                  <a:srgbClr val="1F1F23"/>
                </a:solidFill>
                <a:latin typeface="Arial"/>
                <a:cs typeface="Arial"/>
              </a:rPr>
              <a:t>will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have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to be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built every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time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there is a  change in </a:t>
            </a:r>
            <a:r>
              <a:rPr dirty="0" sz="1200">
                <a:solidFill>
                  <a:srgbClr val="1F1F23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industry demands and</a:t>
            </a:r>
            <a:r>
              <a:rPr dirty="0" sz="1200" spc="-15">
                <a:solidFill>
                  <a:srgbClr val="1F1F23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Arial"/>
                <a:cs typeface="Arial"/>
              </a:rPr>
              <a:t>conditions.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277" y="880618"/>
            <a:ext cx="3621404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ACKNOWLEDGEMENT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04" marR="5080">
              <a:lnSpc>
                <a:spcPct val="110300"/>
              </a:lnSpc>
              <a:spcBef>
                <a:spcPts val="95"/>
              </a:spcBef>
            </a:pPr>
            <a:r>
              <a:rPr dirty="0"/>
              <a:t>I </a:t>
            </a:r>
            <a:r>
              <a:rPr dirty="0" spc="-5"/>
              <a:t>would like </a:t>
            </a:r>
            <a:r>
              <a:rPr dirty="0"/>
              <a:t>to </a:t>
            </a:r>
            <a:r>
              <a:rPr dirty="0" spc="-5"/>
              <a:t>express </a:t>
            </a:r>
            <a:r>
              <a:rPr dirty="0"/>
              <a:t>my special </a:t>
            </a:r>
            <a:r>
              <a:rPr dirty="0" spc="-5"/>
              <a:t>thanks of gratitude to </a:t>
            </a:r>
            <a:r>
              <a:rPr dirty="0"/>
              <a:t>my trainer at Data </a:t>
            </a:r>
            <a:r>
              <a:rPr dirty="0" spc="-5"/>
              <a:t>Trained </a:t>
            </a:r>
            <a:r>
              <a:rPr dirty="0" spc="-5">
                <a:solidFill>
                  <a:srgbClr val="1F1F23"/>
                </a:solidFill>
              </a:rPr>
              <a:t>as  well </a:t>
            </a:r>
            <a:r>
              <a:rPr dirty="0">
                <a:solidFill>
                  <a:srgbClr val="1F1F23"/>
                </a:solidFill>
              </a:rPr>
              <a:t>as my </a:t>
            </a:r>
            <a:r>
              <a:rPr dirty="0" spc="-5">
                <a:solidFill>
                  <a:srgbClr val="1F1F23"/>
                </a:solidFill>
              </a:rPr>
              <a:t>SME </a:t>
            </a:r>
            <a:r>
              <a:rPr dirty="0">
                <a:solidFill>
                  <a:srgbClr val="1F1F23"/>
                </a:solidFill>
              </a:rPr>
              <a:t>at </a:t>
            </a:r>
            <a:r>
              <a:rPr dirty="0" spc="-5">
                <a:solidFill>
                  <a:srgbClr val="1F1F23"/>
                </a:solidFill>
              </a:rPr>
              <a:t>Flip Robo Technology” </a:t>
            </a:r>
            <a:r>
              <a:rPr dirty="0">
                <a:solidFill>
                  <a:srgbClr val="1F1F23"/>
                </a:solidFill>
              </a:rPr>
              <a:t>who </a:t>
            </a:r>
            <a:r>
              <a:rPr dirty="0" spc="-5">
                <a:solidFill>
                  <a:srgbClr val="1F1F23"/>
                </a:solidFill>
              </a:rPr>
              <a:t>gave </a:t>
            </a:r>
            <a:r>
              <a:rPr dirty="0">
                <a:solidFill>
                  <a:srgbClr val="1F1F23"/>
                </a:solidFill>
              </a:rPr>
              <a:t>me </a:t>
            </a:r>
            <a:r>
              <a:rPr dirty="0" spc="-5">
                <a:solidFill>
                  <a:srgbClr val="1F1F23"/>
                </a:solidFill>
              </a:rPr>
              <a:t>the golden opportunity </a:t>
            </a:r>
            <a:r>
              <a:rPr dirty="0">
                <a:solidFill>
                  <a:srgbClr val="1F1F23"/>
                </a:solidFill>
              </a:rPr>
              <a:t>to do  this </a:t>
            </a:r>
            <a:r>
              <a:rPr dirty="0" spc="-5">
                <a:solidFill>
                  <a:srgbClr val="1F1F23"/>
                </a:solidFill>
              </a:rPr>
              <a:t>wonderful </a:t>
            </a:r>
            <a:r>
              <a:rPr dirty="0">
                <a:solidFill>
                  <a:srgbClr val="1F1F23"/>
                </a:solidFill>
              </a:rPr>
              <a:t>project on </a:t>
            </a:r>
            <a:r>
              <a:rPr dirty="0" spc="-5">
                <a:solidFill>
                  <a:srgbClr val="1F1F23"/>
                </a:solidFill>
              </a:rPr>
              <a:t>the topic </a:t>
            </a:r>
            <a:r>
              <a:rPr dirty="0">
                <a:solidFill>
                  <a:srgbClr val="1F1F23"/>
                </a:solidFill>
              </a:rPr>
              <a:t>“</a:t>
            </a:r>
            <a:r>
              <a:rPr dirty="0"/>
              <a:t>Car </a:t>
            </a:r>
            <a:r>
              <a:rPr dirty="0" spc="-5"/>
              <a:t>Price Prediction </a:t>
            </a:r>
            <a:r>
              <a:rPr dirty="0"/>
              <a:t>Project”, </a:t>
            </a:r>
            <a:r>
              <a:rPr dirty="0" spc="-5"/>
              <a:t>which also helped  </a:t>
            </a:r>
            <a:r>
              <a:rPr dirty="0"/>
              <a:t>me </a:t>
            </a:r>
            <a:r>
              <a:rPr dirty="0" spc="-5"/>
              <a:t>in doing a lot of research and exploring so many </a:t>
            </a:r>
            <a:r>
              <a:rPr dirty="0"/>
              <a:t>new</a:t>
            </a:r>
            <a:r>
              <a:rPr dirty="0" spc="5"/>
              <a:t> </a:t>
            </a:r>
            <a:r>
              <a:rPr dirty="0" spc="-5"/>
              <a:t>things.</a:t>
            </a:r>
          </a:p>
          <a:p>
            <a:pPr marL="1905">
              <a:lnSpc>
                <a:spcPct val="100000"/>
              </a:lnSpc>
              <a:spcBef>
                <a:spcPts val="30"/>
              </a:spcBef>
            </a:pPr>
            <a:endParaRPr sz="1350"/>
          </a:p>
          <a:p>
            <a:pPr marL="14604" marR="77470">
              <a:lnSpc>
                <a:spcPct val="110000"/>
              </a:lnSpc>
            </a:pPr>
            <a:r>
              <a:rPr dirty="0"/>
              <a:t>I </a:t>
            </a:r>
            <a:r>
              <a:rPr dirty="0" spc="-10"/>
              <a:t>am </a:t>
            </a:r>
            <a:r>
              <a:rPr dirty="0" spc="-5"/>
              <a:t>really thankful </a:t>
            </a:r>
            <a:r>
              <a:rPr dirty="0"/>
              <a:t>to </a:t>
            </a:r>
            <a:r>
              <a:rPr dirty="0" spc="-5"/>
              <a:t>Flip Robo Technologies </a:t>
            </a:r>
            <a:r>
              <a:rPr dirty="0"/>
              <a:t>for </a:t>
            </a:r>
            <a:r>
              <a:rPr dirty="0" spc="-5"/>
              <a:t>giving </a:t>
            </a:r>
            <a:r>
              <a:rPr dirty="0"/>
              <a:t>me </a:t>
            </a:r>
            <a:r>
              <a:rPr dirty="0" spc="-5"/>
              <a:t>this prime opportunity of  interning in their organization </a:t>
            </a:r>
            <a:r>
              <a:rPr dirty="0"/>
              <a:t>and </a:t>
            </a:r>
            <a:r>
              <a:rPr dirty="0" spc="-5"/>
              <a:t>enhancing </a:t>
            </a:r>
            <a:r>
              <a:rPr dirty="0"/>
              <a:t>my</a:t>
            </a:r>
            <a:r>
              <a:rPr dirty="0" spc="-15"/>
              <a:t> </a:t>
            </a:r>
            <a:r>
              <a:rPr dirty="0" spc="-5"/>
              <a:t>skills.</a:t>
            </a:r>
          </a:p>
          <a:p>
            <a:pPr marL="1905">
              <a:lnSpc>
                <a:spcPct val="100000"/>
              </a:lnSpc>
              <a:spcBef>
                <a:spcPts val="40"/>
              </a:spcBef>
            </a:pPr>
            <a:endParaRPr sz="1350"/>
          </a:p>
          <a:p>
            <a:pPr marL="14604" marR="26670">
              <a:lnSpc>
                <a:spcPct val="110300"/>
              </a:lnSpc>
            </a:pPr>
            <a:r>
              <a:rPr dirty="0" spc="-5"/>
              <a:t>Secondly, </a:t>
            </a:r>
            <a:r>
              <a:rPr dirty="0"/>
              <a:t>I </a:t>
            </a:r>
            <a:r>
              <a:rPr dirty="0" spc="-5"/>
              <a:t>want </a:t>
            </a:r>
            <a:r>
              <a:rPr dirty="0"/>
              <a:t>to </a:t>
            </a:r>
            <a:r>
              <a:rPr dirty="0" spc="-5"/>
              <a:t>thank Data Trained Academy </a:t>
            </a:r>
            <a:r>
              <a:rPr dirty="0" spc="5"/>
              <a:t>for </a:t>
            </a:r>
            <a:r>
              <a:rPr dirty="0" spc="-5"/>
              <a:t>giving </a:t>
            </a:r>
            <a:r>
              <a:rPr dirty="0"/>
              <a:t>me </a:t>
            </a:r>
            <a:r>
              <a:rPr dirty="0" spc="-5"/>
              <a:t>the best possible  </a:t>
            </a:r>
            <a:r>
              <a:rPr dirty="0"/>
              <a:t>study </a:t>
            </a:r>
            <a:r>
              <a:rPr dirty="0" spc="-5"/>
              <a:t>notes, online platforms such as </a:t>
            </a:r>
            <a:r>
              <a:rPr dirty="0" u="sng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hlinkClick r:id="rId2"/>
              </a:rPr>
              <a:t>www.medium.com</a:t>
            </a:r>
            <a:r>
              <a:rPr dirty="0" spc="-5"/>
              <a:t>, </a:t>
            </a:r>
            <a:r>
              <a:rPr dirty="0" spc="-5">
                <a:hlinkClick r:id="rId3"/>
              </a:rPr>
              <a:t>www.stackoverflow.com, </a:t>
            </a:r>
            <a:r>
              <a:rPr dirty="0" spc="-5"/>
              <a:t> </a:t>
            </a:r>
            <a:r>
              <a:rPr dirty="0" u="sng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hlinkClick r:id="rId4"/>
              </a:rPr>
              <a:t>www.scikit-learn.org</a:t>
            </a:r>
            <a:r>
              <a:rPr dirty="0" spc="-5">
                <a:solidFill>
                  <a:srgbClr val="1153CC"/>
                </a:solidFill>
                <a:hlinkClick r:id="rId4"/>
              </a:rPr>
              <a:t> </a:t>
            </a:r>
            <a:r>
              <a:rPr dirty="0" spc="-5"/>
              <a:t>and</a:t>
            </a:r>
            <a:r>
              <a:rPr dirty="0" u="sng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</a:rPr>
              <a:t> </a:t>
            </a:r>
            <a:r>
              <a:rPr dirty="0" u="sng" spc="-5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hlinkClick r:id="rId5"/>
              </a:rPr>
              <a:t>www.github.com</a:t>
            </a:r>
            <a:r>
              <a:rPr dirty="0" spc="-5">
                <a:solidFill>
                  <a:srgbClr val="1153CC"/>
                </a:solidFill>
                <a:hlinkClick r:id="rId5"/>
              </a:rPr>
              <a:t> </a:t>
            </a:r>
            <a:r>
              <a:rPr dirty="0"/>
              <a:t>for </a:t>
            </a:r>
            <a:r>
              <a:rPr dirty="0" spc="-5"/>
              <a:t>providing </a:t>
            </a:r>
            <a:r>
              <a:rPr dirty="0"/>
              <a:t>me </a:t>
            </a:r>
            <a:r>
              <a:rPr dirty="0" spc="-5"/>
              <a:t>with the resources when </a:t>
            </a:r>
            <a:r>
              <a:rPr dirty="0"/>
              <a:t>I  </a:t>
            </a:r>
            <a:r>
              <a:rPr dirty="0" spc="-5"/>
              <a:t>stumbled and </a:t>
            </a:r>
            <a:r>
              <a:rPr dirty="0"/>
              <a:t>fell </a:t>
            </a:r>
            <a:r>
              <a:rPr dirty="0" spc="-5"/>
              <a:t>along the</a:t>
            </a:r>
            <a:r>
              <a:rPr dirty="0" spc="-10"/>
              <a:t> </a:t>
            </a:r>
            <a:r>
              <a:rPr dirty="0" spc="-25"/>
              <a:t>way.</a:t>
            </a:r>
          </a:p>
          <a:p>
            <a:pPr marL="1905">
              <a:lnSpc>
                <a:spcPct val="100000"/>
              </a:lnSpc>
              <a:spcBef>
                <a:spcPts val="50"/>
              </a:spcBef>
            </a:pPr>
            <a:endParaRPr sz="1450"/>
          </a:p>
          <a:p>
            <a:pPr marL="14604">
              <a:lnSpc>
                <a:spcPct val="100000"/>
              </a:lnSpc>
            </a:pPr>
            <a:r>
              <a:rPr dirty="0"/>
              <a:t>It </a:t>
            </a:r>
            <a:r>
              <a:rPr dirty="0" spc="-5"/>
              <a:t>helped me increase </a:t>
            </a:r>
            <a:r>
              <a:rPr dirty="0"/>
              <a:t>my </a:t>
            </a:r>
            <a:r>
              <a:rPr dirty="0" spc="-5"/>
              <a:t>knowledge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5"/>
              <a:t>skills.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233" y="5404230"/>
            <a:ext cx="4298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THANKS AGAIN </a:t>
            </a:r>
            <a:r>
              <a:rPr dirty="0" sz="1600" spc="-5" b="1">
                <a:latin typeface="Arial"/>
                <a:cs typeface="Arial"/>
              </a:rPr>
              <a:t>TO </a:t>
            </a:r>
            <a:r>
              <a:rPr dirty="0" sz="1600" spc="-15" b="1">
                <a:latin typeface="Arial"/>
                <a:cs typeface="Arial"/>
              </a:rPr>
              <a:t>ALL </a:t>
            </a:r>
            <a:r>
              <a:rPr dirty="0" sz="1600" spc="-5" b="1">
                <a:latin typeface="Arial"/>
                <a:cs typeface="Arial"/>
              </a:rPr>
              <a:t>WHO</a:t>
            </a:r>
            <a:r>
              <a:rPr dirty="0" sz="1600" spc="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SUPPORTED.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286" y="880618"/>
            <a:ext cx="1951989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759965"/>
            <a:ext cx="5742940" cy="6059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Business Problem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110300"/>
              </a:lnSpc>
            </a:pPr>
            <a:r>
              <a:rPr dirty="0" sz="1200" spc="-5">
                <a:latin typeface="Arial"/>
                <a:cs typeface="Arial"/>
              </a:rPr>
              <a:t>Because of the impact of covid 19 in the growing industries, a lot of uncertainty </a:t>
            </a:r>
            <a:r>
              <a:rPr dirty="0" sz="1200">
                <a:latin typeface="Arial"/>
                <a:cs typeface="Arial"/>
              </a:rPr>
              <a:t>for its  </a:t>
            </a:r>
            <a:r>
              <a:rPr dirty="0" sz="1200" spc="-5">
                <a:latin typeface="Arial"/>
                <a:cs typeface="Arial"/>
              </a:rPr>
              <a:t>demand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been found in </a:t>
            </a:r>
            <a:r>
              <a:rPr dirty="0" sz="1200">
                <a:latin typeface="Arial"/>
                <a:cs typeface="Arial"/>
              </a:rPr>
              <a:t>the car market. </a:t>
            </a:r>
            <a:r>
              <a:rPr dirty="0" sz="1200" spc="-10">
                <a:latin typeface="Arial"/>
                <a:cs typeface="Arial"/>
              </a:rPr>
              <a:t>Few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them show high demand hence  costing a high amount and </a:t>
            </a:r>
            <a:r>
              <a:rPr dirty="0" sz="1200">
                <a:latin typeface="Arial"/>
                <a:cs typeface="Arial"/>
              </a:rPr>
              <a:t>few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no </a:t>
            </a:r>
            <a:r>
              <a:rPr dirty="0" sz="1200" spc="-5">
                <a:latin typeface="Arial"/>
                <a:cs typeface="Arial"/>
              </a:rPr>
              <a:t>demand </a:t>
            </a:r>
            <a:r>
              <a:rPr dirty="0" sz="1200">
                <a:latin typeface="Arial"/>
                <a:cs typeface="Arial"/>
              </a:rPr>
              <a:t>making </a:t>
            </a:r>
            <a:r>
              <a:rPr dirty="0" sz="1200" spc="-5">
                <a:latin typeface="Arial"/>
                <a:cs typeface="Arial"/>
              </a:rPr>
              <a:t>them </a:t>
            </a:r>
            <a:r>
              <a:rPr dirty="0" sz="1200">
                <a:latin typeface="Arial"/>
                <a:cs typeface="Arial"/>
              </a:rPr>
              <a:t>cost </a:t>
            </a:r>
            <a:r>
              <a:rPr dirty="0" sz="1200" spc="-5">
                <a:latin typeface="Arial"/>
                <a:cs typeface="Arial"/>
              </a:rPr>
              <a:t>less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their  product. Since, there has been a change in the price values of the cars </a:t>
            </a:r>
            <a:r>
              <a:rPr dirty="0" sz="1200">
                <a:latin typeface="Arial"/>
                <a:cs typeface="Arial"/>
              </a:rPr>
              <a:t>due to the  </a:t>
            </a:r>
            <a:r>
              <a:rPr dirty="0" sz="1200" spc="-5">
                <a:latin typeface="Arial"/>
                <a:cs typeface="Arial"/>
              </a:rPr>
              <a:t>impact of </a:t>
            </a:r>
            <a:r>
              <a:rPr dirty="0" sz="1200" spc="-10">
                <a:latin typeface="Arial"/>
                <a:cs typeface="Arial"/>
              </a:rPr>
              <a:t>covid </a:t>
            </a:r>
            <a:r>
              <a:rPr dirty="0" sz="1200" spc="-5">
                <a:latin typeface="Arial"/>
                <a:cs typeface="Arial"/>
              </a:rPr>
              <a:t>19, price valuation of previous </a:t>
            </a:r>
            <a:r>
              <a:rPr dirty="0" sz="1200">
                <a:latin typeface="Arial"/>
                <a:cs typeface="Arial"/>
              </a:rPr>
              <a:t>cars </a:t>
            </a:r>
            <a:r>
              <a:rPr dirty="0" sz="1200" spc="-5">
                <a:latin typeface="Arial"/>
                <a:cs typeface="Arial"/>
              </a:rPr>
              <a:t>needs to be updated with the  current scenario in the </a:t>
            </a:r>
            <a:r>
              <a:rPr dirty="0" sz="1200">
                <a:latin typeface="Arial"/>
                <a:cs typeface="Arial"/>
              </a:rPr>
              <a:t>market </a:t>
            </a:r>
            <a:r>
              <a:rPr dirty="0" sz="1200" spc="-5">
                <a:latin typeface="Arial"/>
                <a:cs typeface="Arial"/>
              </a:rPr>
              <a:t>hence making the old machine learning </a:t>
            </a:r>
            <a:r>
              <a:rPr dirty="0" sz="1200">
                <a:latin typeface="Arial"/>
                <a:cs typeface="Arial"/>
              </a:rPr>
              <a:t>models  </a:t>
            </a:r>
            <a:r>
              <a:rPr dirty="0" sz="1200" spc="-5">
                <a:latin typeface="Arial"/>
                <a:cs typeface="Arial"/>
              </a:rPr>
              <a:t>difficult to predict the prices of the </a:t>
            </a:r>
            <a:r>
              <a:rPr dirty="0" sz="1200">
                <a:latin typeface="Arial"/>
                <a:cs typeface="Arial"/>
              </a:rPr>
              <a:t>cars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respect to </a:t>
            </a:r>
            <a:r>
              <a:rPr dirty="0" sz="1200" spc="-5">
                <a:latin typeface="Arial"/>
                <a:cs typeface="Arial"/>
              </a:rPr>
              <a:t>current market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demands.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Arial"/>
                <a:cs typeface="Arial"/>
              </a:rPr>
              <a:t>Background </a:t>
            </a:r>
            <a:r>
              <a:rPr dirty="0" sz="1500" b="1">
                <a:latin typeface="Arial"/>
                <a:cs typeface="Arial"/>
              </a:rPr>
              <a:t>Domain</a:t>
            </a:r>
            <a:r>
              <a:rPr dirty="0" sz="1500" spc="-5" b="1">
                <a:latin typeface="Arial"/>
                <a:cs typeface="Arial"/>
              </a:rPr>
              <a:t> Knowledge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Arial"/>
              <a:cs typeface="Arial"/>
            </a:endParaRPr>
          </a:p>
          <a:p>
            <a:pPr marL="12700" marR="10795">
              <a:lnSpc>
                <a:spcPct val="110300"/>
              </a:lnSpc>
            </a:pPr>
            <a:r>
              <a:rPr dirty="0" sz="1200" spc="-5">
                <a:latin typeface="Arial"/>
                <a:cs typeface="Arial"/>
              </a:rPr>
              <a:t>The prices of cars keep changing in accordance to their demand in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market. The  owners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cars </a:t>
            </a:r>
            <a:r>
              <a:rPr dirty="0" sz="1200" spc="-5">
                <a:latin typeface="Arial"/>
                <a:cs typeface="Arial"/>
              </a:rPr>
              <a:t>put </a:t>
            </a:r>
            <a:r>
              <a:rPr dirty="0" sz="1200">
                <a:latin typeface="Arial"/>
                <a:cs typeface="Arial"/>
              </a:rPr>
              <a:t>their </a:t>
            </a:r>
            <a:r>
              <a:rPr dirty="0" sz="1200" spc="-5">
                <a:latin typeface="Arial"/>
                <a:cs typeface="Arial"/>
              </a:rPr>
              <a:t>used </a:t>
            </a:r>
            <a:r>
              <a:rPr dirty="0" sz="1200">
                <a:latin typeface="Arial"/>
                <a:cs typeface="Arial"/>
              </a:rPr>
              <a:t>cars </a:t>
            </a:r>
            <a:r>
              <a:rPr dirty="0" sz="1200" spc="-5">
                <a:latin typeface="Arial"/>
                <a:cs typeface="Arial"/>
              </a:rPr>
              <a:t>on sale </a:t>
            </a:r>
            <a:r>
              <a:rPr dirty="0" sz="1200">
                <a:latin typeface="Arial"/>
                <a:cs typeface="Arial"/>
              </a:rPr>
              <a:t>on </a:t>
            </a:r>
            <a:r>
              <a:rPr dirty="0" sz="1200" spc="-5">
                <a:latin typeface="Arial"/>
                <a:cs typeface="Arial"/>
              </a:rPr>
              <a:t>various </a:t>
            </a:r>
            <a:r>
              <a:rPr dirty="0" sz="1200">
                <a:latin typeface="Arial"/>
                <a:cs typeface="Arial"/>
              </a:rPr>
              <a:t>e-commerce </a:t>
            </a:r>
            <a:r>
              <a:rPr dirty="0" sz="1200" spc="-5">
                <a:latin typeface="Arial"/>
                <a:cs typeface="Arial"/>
              </a:rPr>
              <a:t>websites </a:t>
            </a:r>
            <a:r>
              <a:rPr dirty="0" sz="1200">
                <a:latin typeface="Arial"/>
                <a:cs typeface="Arial"/>
              </a:rPr>
              <a:t>such  </a:t>
            </a:r>
            <a:r>
              <a:rPr dirty="0" sz="1200" spc="-5">
                <a:latin typeface="Arial"/>
                <a:cs typeface="Arial"/>
              </a:rPr>
              <a:t>as Olx, cardekho, Cars24 etc. </a:t>
            </a:r>
            <a:r>
              <a:rPr dirty="0" sz="1200">
                <a:latin typeface="Arial"/>
                <a:cs typeface="Arial"/>
              </a:rPr>
              <a:t>These </a:t>
            </a:r>
            <a:r>
              <a:rPr dirty="0" sz="1200" spc="-5">
                <a:latin typeface="Arial"/>
                <a:cs typeface="Arial"/>
              </a:rPr>
              <a:t>websites </a:t>
            </a:r>
            <a:r>
              <a:rPr dirty="0" sz="1200">
                <a:latin typeface="Arial"/>
                <a:cs typeface="Arial"/>
              </a:rPr>
              <a:t>act </a:t>
            </a:r>
            <a:r>
              <a:rPr dirty="0" sz="1200" spc="-5">
                <a:latin typeface="Arial"/>
                <a:cs typeface="Arial"/>
              </a:rPr>
              <a:t>as a broker/ middleman between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buyer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seller by </a:t>
            </a:r>
            <a:r>
              <a:rPr dirty="0" sz="1200">
                <a:latin typeface="Arial"/>
                <a:cs typeface="Arial"/>
              </a:rPr>
              <a:t>helping </a:t>
            </a:r>
            <a:r>
              <a:rPr dirty="0" sz="1200" spc="-5">
                <a:latin typeface="Arial"/>
                <a:cs typeface="Arial"/>
              </a:rPr>
              <a:t>them make a </a:t>
            </a:r>
            <a:r>
              <a:rPr dirty="0" sz="1200">
                <a:latin typeface="Arial"/>
                <a:cs typeface="Arial"/>
              </a:rPr>
              <a:t>clear </a:t>
            </a:r>
            <a:r>
              <a:rPr dirty="0" sz="1200" spc="-5">
                <a:latin typeface="Arial"/>
                <a:cs typeface="Arial"/>
              </a:rPr>
              <a:t>deal by direct contacts. These  sellers need to understand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current </a:t>
            </a:r>
            <a:r>
              <a:rPr dirty="0" sz="1200">
                <a:latin typeface="Arial"/>
                <a:cs typeface="Arial"/>
              </a:rPr>
              <a:t>market </a:t>
            </a:r>
            <a:r>
              <a:rPr dirty="0" sz="1200" spc="-5">
                <a:latin typeface="Arial"/>
                <a:cs typeface="Arial"/>
              </a:rPr>
              <a:t>prices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their used cars so that they  could </a:t>
            </a:r>
            <a:r>
              <a:rPr dirty="0" sz="1200">
                <a:latin typeface="Arial"/>
                <a:cs typeface="Arial"/>
              </a:rPr>
              <a:t>attract </a:t>
            </a: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>
                <a:latin typeface="Arial"/>
                <a:cs typeface="Arial"/>
              </a:rPr>
              <a:t>customers. </a:t>
            </a:r>
            <a:r>
              <a:rPr dirty="0" sz="1200" spc="-5">
                <a:latin typeface="Arial"/>
                <a:cs typeface="Arial"/>
              </a:rPr>
              <a:t>The system </a:t>
            </a:r>
            <a:r>
              <a:rPr dirty="0" sz="1200">
                <a:latin typeface="Arial"/>
                <a:cs typeface="Arial"/>
              </a:rPr>
              <a:t>can </a:t>
            </a:r>
            <a:r>
              <a:rPr dirty="0" sz="1200" spc="-5">
                <a:latin typeface="Arial"/>
                <a:cs typeface="Arial"/>
              </a:rPr>
              <a:t>help people in predicting </a:t>
            </a:r>
            <a:r>
              <a:rPr dirty="0" sz="1200">
                <a:latin typeface="Arial"/>
                <a:cs typeface="Arial"/>
              </a:rPr>
              <a:t>and  </a:t>
            </a:r>
            <a:r>
              <a:rPr dirty="0" sz="1200" spc="-5">
                <a:latin typeface="Arial"/>
                <a:cs typeface="Arial"/>
              </a:rPr>
              <a:t>understanding the range of </a:t>
            </a:r>
            <a:r>
              <a:rPr dirty="0" sz="1200">
                <a:latin typeface="Arial"/>
                <a:cs typeface="Arial"/>
              </a:rPr>
              <a:t>car </a:t>
            </a:r>
            <a:r>
              <a:rPr dirty="0" sz="1200" spc="-5">
                <a:latin typeface="Arial"/>
                <a:cs typeface="Arial"/>
              </a:rPr>
              <a:t>prices </a:t>
            </a:r>
            <a:r>
              <a:rPr dirty="0" sz="1200">
                <a:latin typeface="Arial"/>
                <a:cs typeface="Arial"/>
              </a:rPr>
              <a:t>as </a:t>
            </a:r>
            <a:r>
              <a:rPr dirty="0" sz="1200" spc="-5">
                <a:latin typeface="Arial"/>
                <a:cs typeface="Arial"/>
              </a:rPr>
              <a:t>per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current market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scenario.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424242"/>
                </a:solidFill>
                <a:latin typeface="Arial"/>
                <a:cs typeface="Arial"/>
              </a:rPr>
              <a:t>Literature</a:t>
            </a:r>
            <a:r>
              <a:rPr dirty="0" sz="1500" spc="-15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424242"/>
                </a:solidFill>
                <a:latin typeface="Arial"/>
                <a:cs typeface="Arial"/>
              </a:rPr>
              <a:t>Review</a:t>
            </a:r>
            <a:endParaRPr sz="1500">
              <a:latin typeface="Arial"/>
              <a:cs typeface="Arial"/>
            </a:endParaRPr>
          </a:p>
          <a:p>
            <a:pPr marL="12700" marR="57150">
              <a:lnSpc>
                <a:spcPct val="110400"/>
              </a:lnSpc>
              <a:spcBef>
                <a:spcPts val="1255"/>
              </a:spcBef>
            </a:pP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is very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surprising to know that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tasks on estimated car price prediction is a new  work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but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is also very scattered. Regression models are used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make predictions on  such supervised machine learning techniques.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predictions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are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wholly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and solely 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based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the data of e-commerce websites. Techniques such as Linear Regression  are used to predict continuous values of</a:t>
            </a:r>
            <a:r>
              <a:rPr dirty="0" sz="1200" spc="3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64473"/>
            <a:ext cx="5728335" cy="142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424242"/>
                </a:solidFill>
                <a:latin typeface="Arial"/>
                <a:cs typeface="Arial"/>
              </a:rPr>
              <a:t>Project</a:t>
            </a:r>
            <a:r>
              <a:rPr dirty="0" sz="150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424242"/>
                </a:solidFill>
                <a:latin typeface="Arial"/>
                <a:cs typeface="Arial"/>
              </a:rPr>
              <a:t>Motivation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255"/>
              </a:spcBef>
            </a:pP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The prime motivation of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this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task is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help our client by building a machine learning  model that 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will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be used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predict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car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prices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for new data.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Since our client 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was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facing  problems with their previous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car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price valuation machine learning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models,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a machine  built 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on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new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dirty="0" sz="1200" spc="-10">
                <a:solidFill>
                  <a:srgbClr val="424242"/>
                </a:solidFill>
                <a:latin typeface="Arial"/>
                <a:cs typeface="Arial"/>
              </a:rPr>
              <a:t>will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help them resolve their issues and make profits </a:t>
            </a:r>
            <a:r>
              <a:rPr dirty="0" sz="1200">
                <a:solidFill>
                  <a:srgbClr val="424242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Arial"/>
                <a:cs typeface="Arial"/>
              </a:rPr>
              <a:t>their  business.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705" y="880618"/>
            <a:ext cx="4392295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424242"/>
                </a:solidFill>
              </a:rPr>
              <a:t>Analytical Problem</a:t>
            </a:r>
            <a:r>
              <a:rPr dirty="0">
                <a:solidFill>
                  <a:srgbClr val="424242"/>
                </a:solidFill>
              </a:rPr>
              <a:t> </a:t>
            </a:r>
            <a:r>
              <a:rPr dirty="0" spc="-5">
                <a:solidFill>
                  <a:srgbClr val="424242"/>
                </a:solidFill>
              </a:rPr>
              <a:t>Framing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066289"/>
            <a:ext cx="5763260" cy="68300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424242"/>
                </a:solidFill>
                <a:latin typeface="Arial"/>
                <a:cs typeface="Arial"/>
              </a:rPr>
              <a:t>Analytical Modeling </a:t>
            </a:r>
            <a:r>
              <a:rPr dirty="0" sz="1500" b="1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500" spc="1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424242"/>
                </a:solidFill>
                <a:latin typeface="Arial"/>
                <a:cs typeface="Arial"/>
              </a:rPr>
              <a:t>Problem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1200" spc="-5">
                <a:latin typeface="Arial"/>
                <a:cs typeface="Arial"/>
              </a:rPr>
              <a:t>The project “Car Price Prediction </a:t>
            </a:r>
            <a:r>
              <a:rPr dirty="0" sz="1200">
                <a:latin typeface="Arial"/>
                <a:cs typeface="Arial"/>
              </a:rPr>
              <a:t>Project” </a:t>
            </a:r>
            <a:r>
              <a:rPr dirty="0" sz="1200" spc="-5">
                <a:latin typeface="Arial"/>
                <a:cs typeface="Arial"/>
              </a:rPr>
              <a:t>is accomplished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two phases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–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90500" indent="-178435">
              <a:lnSpc>
                <a:spcPct val="100000"/>
              </a:lnSpc>
              <a:buAutoNum type="arabicParenR"/>
              <a:tabLst>
                <a:tab pos="191135" algn="l"/>
              </a:tabLst>
            </a:pPr>
            <a:r>
              <a:rPr dirty="0" sz="1200" spc="-5">
                <a:latin typeface="Arial"/>
                <a:cs typeface="Arial"/>
              </a:rPr>
              <a:t>Data Collection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Phase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arenR"/>
            </a:pPr>
            <a:endParaRPr sz="1400">
              <a:latin typeface="Arial"/>
              <a:cs typeface="Arial"/>
            </a:endParaRPr>
          </a:p>
          <a:p>
            <a:pPr marL="190500" indent="-178435">
              <a:lnSpc>
                <a:spcPct val="100000"/>
              </a:lnSpc>
              <a:buAutoNum type="arabicParenR"/>
              <a:tabLst>
                <a:tab pos="191135" algn="l"/>
              </a:tabLst>
            </a:pPr>
            <a:r>
              <a:rPr dirty="0" sz="1200" spc="-5">
                <a:latin typeface="Arial"/>
                <a:cs typeface="Arial"/>
              </a:rPr>
              <a:t>Model Building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Phase.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arenR"/>
            </a:pPr>
            <a:endParaRPr sz="1250">
              <a:latin typeface="Arial"/>
              <a:cs typeface="Arial"/>
            </a:endParaRPr>
          </a:p>
          <a:p>
            <a:pPr marL="12700" marR="526415">
              <a:lnSpc>
                <a:spcPct val="110400"/>
              </a:lnSpc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5">
                <a:latin typeface="Arial"/>
                <a:cs typeface="Arial"/>
              </a:rPr>
              <a:t>holds detailed information on all the important </a:t>
            </a:r>
            <a:r>
              <a:rPr dirty="0" sz="1200">
                <a:latin typeface="Arial"/>
                <a:cs typeface="Arial"/>
              </a:rPr>
              <a:t>factors </a:t>
            </a:r>
            <a:r>
              <a:rPr dirty="0" sz="1200" spc="-5">
                <a:latin typeface="Arial"/>
                <a:cs typeface="Arial"/>
              </a:rPr>
              <a:t>required to decide the  price of a </a:t>
            </a:r>
            <a:r>
              <a:rPr dirty="0" sz="1200">
                <a:latin typeface="Arial"/>
                <a:cs typeface="Arial"/>
              </a:rPr>
              <a:t>car. The </a:t>
            </a:r>
            <a:r>
              <a:rPr dirty="0" sz="1200" spc="-5">
                <a:latin typeface="Arial"/>
                <a:cs typeface="Arial"/>
              </a:rPr>
              <a:t>data collected had missing values in </a:t>
            </a:r>
            <a:r>
              <a:rPr dirty="0" sz="1200">
                <a:latin typeface="Arial"/>
                <a:cs typeface="Arial"/>
              </a:rPr>
              <a:t>all </a:t>
            </a:r>
            <a:r>
              <a:rPr dirty="0" sz="1200" spc="-5">
                <a:latin typeface="Arial"/>
                <a:cs typeface="Arial"/>
              </a:rPr>
              <a:t>variables and the  information has both categorical and </a:t>
            </a:r>
            <a:r>
              <a:rPr dirty="0" sz="1200">
                <a:latin typeface="Arial"/>
                <a:cs typeface="Arial"/>
              </a:rPr>
              <a:t>numerical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Problem Solving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handled in 5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parts: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lvl="1" marL="469265" marR="564515" indent="-228600">
              <a:lnSpc>
                <a:spcPct val="110000"/>
              </a:lnSpc>
              <a:buFont typeface="Arial"/>
              <a:buAutoNum type="arabicPeriod"/>
              <a:tabLst>
                <a:tab pos="469900" algn="l"/>
              </a:tabLst>
            </a:pPr>
            <a:r>
              <a:rPr dirty="0" sz="1200" spc="-5" b="1">
                <a:solidFill>
                  <a:srgbClr val="424242"/>
                </a:solidFill>
                <a:latin typeface="Roboto"/>
                <a:cs typeface="Roboto"/>
              </a:rPr>
              <a:t>Project Domain Research </a:t>
            </a:r>
            <a:r>
              <a:rPr dirty="0" sz="1200" b="1">
                <a:solidFill>
                  <a:srgbClr val="424242"/>
                </a:solidFill>
                <a:latin typeface="Roboto"/>
                <a:cs typeface="Roboto"/>
              </a:rPr>
              <a:t>-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most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essential part is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have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clear 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understanding of the business problem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domain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knowledge </a:t>
            </a:r>
            <a:r>
              <a:rPr dirty="0" sz="1200" spc="-20">
                <a:solidFill>
                  <a:srgbClr val="424242"/>
                </a:solidFill>
                <a:latin typeface="Times New Roman"/>
                <a:cs typeface="Times New Roman"/>
              </a:rPr>
              <a:t>before</a:t>
            </a:r>
            <a:r>
              <a:rPr dirty="0" sz="1200" spc="-8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starting  to have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hands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on the building phase of the</a:t>
            </a:r>
            <a:r>
              <a:rPr dirty="0" sz="1200" spc="-35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task.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45"/>
              </a:spcBef>
            </a:pPr>
            <a:r>
              <a:rPr dirty="0" sz="1200" spc="-40" b="1">
                <a:solidFill>
                  <a:srgbClr val="424242"/>
                </a:solidFill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  <a:p>
            <a:pPr marL="469265" marR="5080" indent="-228600">
              <a:lnSpc>
                <a:spcPct val="109700"/>
              </a:lnSpc>
              <a:spcBef>
                <a:spcPts val="75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dirty="0" sz="1200" spc="-5" b="1">
                <a:solidFill>
                  <a:srgbClr val="424242"/>
                </a:solidFill>
                <a:latin typeface="Roboto"/>
                <a:cs typeface="Roboto"/>
              </a:rPr>
              <a:t>Collecting Data </a:t>
            </a:r>
            <a:r>
              <a:rPr dirty="0" sz="1200" b="1">
                <a:solidFill>
                  <a:srgbClr val="424242"/>
                </a:solidFill>
                <a:latin typeface="Roboto"/>
                <a:cs typeface="Roboto"/>
              </a:rPr>
              <a:t>-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Data collection was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done </a:t>
            </a:r>
            <a:r>
              <a:rPr dirty="0" sz="1200" spc="10">
                <a:solidFill>
                  <a:srgbClr val="424242"/>
                </a:solidFill>
                <a:latin typeface="Times New Roman"/>
                <a:cs typeface="Times New Roman"/>
              </a:rPr>
              <a:t>by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using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web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scraping on the 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information provided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on 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e-commerce sites. All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necessary elements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required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for 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prediction were scrapped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using tools such </a:t>
            </a:r>
            <a:r>
              <a:rPr dirty="0" sz="1200" spc="-10">
                <a:solidFill>
                  <a:srgbClr val="424242"/>
                </a:solidFill>
                <a:latin typeface="Times New Roman"/>
                <a:cs typeface="Times New Roman"/>
              </a:rPr>
              <a:t>as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Selenium &amp;</a:t>
            </a:r>
            <a:r>
              <a:rPr dirty="0" sz="1200" spc="4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BeautifulSoup.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424242"/>
              </a:buClr>
              <a:buFont typeface="Arial"/>
              <a:buAutoNum type="arabicPeriod" startAt="3"/>
            </a:pPr>
            <a:endParaRPr sz="1300">
              <a:latin typeface="Times New Roman"/>
              <a:cs typeface="Times New Roman"/>
            </a:endParaRPr>
          </a:p>
          <a:p>
            <a:pPr marL="469265" marR="459740" indent="-228600">
              <a:lnSpc>
                <a:spcPct val="110000"/>
              </a:lnSpc>
              <a:spcBef>
                <a:spcPts val="5"/>
              </a:spcBef>
              <a:buFont typeface="Arial"/>
              <a:buAutoNum type="arabicPeriod" startAt="3"/>
              <a:tabLst>
                <a:tab pos="469900" algn="l"/>
              </a:tabLst>
            </a:pPr>
            <a:r>
              <a:rPr dirty="0" sz="1200" b="1">
                <a:solidFill>
                  <a:srgbClr val="424242"/>
                </a:solidFill>
                <a:latin typeface="Roboto"/>
                <a:cs typeface="Roboto"/>
              </a:rPr>
              <a:t>Data </a:t>
            </a:r>
            <a:r>
              <a:rPr dirty="0" sz="1200" spc="-5" b="1">
                <a:solidFill>
                  <a:srgbClr val="424242"/>
                </a:solidFill>
                <a:latin typeface="Roboto"/>
                <a:cs typeface="Roboto"/>
              </a:rPr>
              <a:t>Cleaning </a:t>
            </a:r>
            <a:r>
              <a:rPr dirty="0" sz="1200" b="1">
                <a:solidFill>
                  <a:srgbClr val="424242"/>
                </a:solidFill>
                <a:latin typeface="Roboto"/>
                <a:cs typeface="Roboto"/>
              </a:rPr>
              <a:t>-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Data contained few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extra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columns, missing values and  redundant information,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data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cleaning and modiﬁcations were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made to </a:t>
            </a:r>
            <a:r>
              <a:rPr dirty="0" sz="1200" spc="-20">
                <a:solidFill>
                  <a:srgbClr val="424242"/>
                </a:solidFill>
                <a:latin typeface="Times New Roman"/>
                <a:cs typeface="Times New Roman"/>
              </a:rPr>
              <a:t>deal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with 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raw data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convert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it to usable</a:t>
            </a:r>
            <a:r>
              <a:rPr dirty="0" sz="1200" spc="15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format.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24242"/>
              </a:buClr>
              <a:buFont typeface="Arial"/>
              <a:buAutoNum type="arabicPeriod" startAt="3"/>
            </a:pPr>
            <a:endParaRPr sz="1500">
              <a:latin typeface="Times New Roman"/>
              <a:cs typeface="Times New Roman"/>
            </a:endParaRPr>
          </a:p>
          <a:p>
            <a:pPr marL="469265" marR="309245" indent="-228600">
              <a:lnSpc>
                <a:spcPct val="109600"/>
              </a:lnSpc>
              <a:buFont typeface="Arial"/>
              <a:buAutoNum type="arabicPeriod" startAt="3"/>
              <a:tabLst>
                <a:tab pos="469900" algn="l"/>
              </a:tabLst>
            </a:pPr>
            <a:r>
              <a:rPr dirty="0" sz="1200" b="1">
                <a:solidFill>
                  <a:srgbClr val="424242"/>
                </a:solidFill>
                <a:latin typeface="Roboto"/>
                <a:cs typeface="Roboto"/>
              </a:rPr>
              <a:t>Data </a:t>
            </a:r>
            <a:r>
              <a:rPr dirty="0" sz="1200" spc="-5" b="1">
                <a:solidFill>
                  <a:srgbClr val="424242"/>
                </a:solidFill>
                <a:latin typeface="Roboto"/>
                <a:cs typeface="Roboto"/>
              </a:rPr>
              <a:t>Analysis </a:t>
            </a:r>
            <a:r>
              <a:rPr dirty="0" sz="1200" b="1">
                <a:solidFill>
                  <a:srgbClr val="424242"/>
                </a:solidFill>
                <a:latin typeface="Roboto"/>
                <a:cs typeface="Roboto"/>
              </a:rPr>
              <a:t>-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Visualizing information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provided in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each variable and 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understanding their behaviour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helps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better understanding </a:t>
            </a:r>
            <a:r>
              <a:rPr dirty="0" sz="1200" spc="5">
                <a:solidFill>
                  <a:srgbClr val="424242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data and clear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unwanted features which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do not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serve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much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importance in making</a:t>
            </a:r>
            <a:r>
              <a:rPr dirty="0" sz="1200" spc="2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predictions.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24242"/>
              </a:buClr>
              <a:buFont typeface="Arial"/>
              <a:buAutoNum type="arabicPeriod" startAt="3"/>
            </a:pPr>
            <a:endParaRPr sz="1600">
              <a:latin typeface="Times New Roman"/>
              <a:cs typeface="Times New Roman"/>
            </a:endParaRPr>
          </a:p>
          <a:p>
            <a:pPr marL="469265" marR="191770" indent="-228600">
              <a:lnSpc>
                <a:spcPct val="110100"/>
              </a:lnSpc>
              <a:buFont typeface="Arial"/>
              <a:buAutoNum type="arabicPeriod" startAt="3"/>
              <a:tabLst>
                <a:tab pos="469900" algn="l"/>
              </a:tabLst>
            </a:pPr>
            <a:r>
              <a:rPr dirty="0" sz="1200" spc="-5" b="1">
                <a:solidFill>
                  <a:srgbClr val="424242"/>
                </a:solidFill>
                <a:latin typeface="Roboto"/>
                <a:cs typeface="Roboto"/>
              </a:rPr>
              <a:t>Interpreting Solutions </a:t>
            </a:r>
            <a:r>
              <a:rPr dirty="0" sz="1200" b="1">
                <a:solidFill>
                  <a:srgbClr val="424242"/>
                </a:solidFill>
                <a:latin typeface="Roboto"/>
                <a:cs typeface="Roboto"/>
              </a:rPr>
              <a:t>-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Once data is converted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into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machine understandable  format, different Regression algorithms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are used </a:t>
            </a:r>
            <a:r>
              <a:rPr dirty="0" sz="1200" spc="5">
                <a:solidFill>
                  <a:srgbClr val="424242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train data,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hypertune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algorithms  and interpreting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best solutions using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different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testing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techniques and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evaluation 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metrics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to reduce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 losses.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425127"/>
            <a:ext cx="558038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424242"/>
                </a:solidFill>
                <a:latin typeface="Arial"/>
                <a:cs typeface="Arial"/>
              </a:rPr>
              <a:t>Data</a:t>
            </a:r>
            <a:r>
              <a:rPr dirty="0" sz="1500" spc="-5" b="1">
                <a:solidFill>
                  <a:srgbClr val="424242"/>
                </a:solidFill>
                <a:latin typeface="Arial"/>
                <a:cs typeface="Arial"/>
              </a:rPr>
              <a:t> Sources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1245"/>
              </a:spcBef>
            </a:pP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data is collected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from an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e-commerce website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“</a:t>
            </a:r>
            <a:r>
              <a:rPr dirty="0" u="sng" sz="1200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>
                <a:solidFill>
                  <a:srgbClr val="1153CC"/>
                </a:solidFill>
                <a:uFill>
                  <a:solidFill>
                    <a:srgbClr val="1153CC"/>
                  </a:solidFill>
                </a:uFill>
                <a:latin typeface="Times New Roman"/>
                <a:cs typeface="Times New Roman"/>
                <a:hlinkClick r:id="rId2"/>
              </a:rPr>
              <a:t>https://www.olx.in/</a:t>
            </a:r>
            <a:r>
              <a:rPr dirty="0" sz="1200">
                <a:solidFill>
                  <a:srgbClr val="1153CC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” using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web  scraping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methods </a:t>
            </a:r>
            <a:r>
              <a:rPr dirty="0" sz="1200" spc="10">
                <a:solidFill>
                  <a:srgbClr val="424242"/>
                </a:solidFill>
                <a:latin typeface="Times New Roman"/>
                <a:cs typeface="Times New Roman"/>
              </a:rPr>
              <a:t>by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making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use of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tools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such as Selenium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Beautifulsoup.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data set  consists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different features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cars such as brand,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model,</a:t>
            </a:r>
            <a:r>
              <a:rPr dirty="0" sz="1200" spc="65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variant,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1341"/>
            <a:ext cx="5329555" cy="42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manufacturing year,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kilometers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driven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, fuel,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number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of owners,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location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and 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target  variable i.e.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Price of 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car.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data is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saved in the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form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424242"/>
                </a:solidFill>
                <a:latin typeface="Times New Roman"/>
                <a:cs typeface="Times New Roman"/>
              </a:rPr>
              <a:t>an excel</a:t>
            </a:r>
            <a:r>
              <a:rPr dirty="0" sz="1200" spc="3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sheet.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7918"/>
            <a:ext cx="5661660" cy="988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10"/>
              </a:spcBef>
            </a:pPr>
            <a:r>
              <a:rPr dirty="0" sz="1200" spc="-10">
                <a:solidFill>
                  <a:srgbClr val="424242"/>
                </a:solidFill>
                <a:latin typeface="Times New Roman"/>
                <a:cs typeface="Times New Roman"/>
              </a:rPr>
              <a:t>It </a:t>
            </a:r>
            <a:r>
              <a:rPr dirty="0" sz="1200">
                <a:solidFill>
                  <a:srgbClr val="414141"/>
                </a:solidFill>
                <a:latin typeface="Arial"/>
                <a:cs typeface="Arial"/>
              </a:rPr>
              <a:t>contains </a:t>
            </a: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5000 records </a:t>
            </a:r>
            <a:r>
              <a:rPr dirty="0" sz="1200">
                <a:solidFill>
                  <a:srgbClr val="414141"/>
                </a:solidFill>
                <a:latin typeface="Arial"/>
                <a:cs typeface="Arial"/>
              </a:rPr>
              <a:t>and 12 </a:t>
            </a: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variables initially. </a:t>
            </a:r>
            <a:r>
              <a:rPr dirty="0" sz="1200">
                <a:solidFill>
                  <a:srgbClr val="414141"/>
                </a:solidFill>
                <a:latin typeface="Arial"/>
                <a:cs typeface="Arial"/>
              </a:rPr>
              <a:t>Data set </a:t>
            </a: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had null values in </a:t>
            </a:r>
            <a:r>
              <a:rPr dirty="0" sz="1200">
                <a:solidFill>
                  <a:srgbClr val="414141"/>
                </a:solidFill>
                <a:latin typeface="Arial"/>
                <a:cs typeface="Arial"/>
              </a:rPr>
              <a:t>all  </a:t>
            </a: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columns that were handled and substantial EDA </a:t>
            </a:r>
            <a:r>
              <a:rPr dirty="0" sz="1200" spc="-10">
                <a:solidFill>
                  <a:srgbClr val="414141"/>
                </a:solidFill>
                <a:latin typeface="Arial"/>
                <a:cs typeface="Arial"/>
              </a:rPr>
              <a:t>was </a:t>
            </a: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performed with the redundant  </a:t>
            </a:r>
            <a:r>
              <a:rPr dirty="0" sz="1200">
                <a:solidFill>
                  <a:srgbClr val="414141"/>
                </a:solidFill>
                <a:latin typeface="Arial"/>
                <a:cs typeface="Arial"/>
              </a:rPr>
              <a:t>data to </a:t>
            </a: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achieve relationships between input variables and </a:t>
            </a:r>
            <a:r>
              <a:rPr dirty="0" sz="1200" spc="-185">
                <a:solidFill>
                  <a:srgbClr val="414141"/>
                </a:solidFill>
                <a:latin typeface="Arial"/>
                <a:cs typeface="Arial"/>
              </a:rPr>
              <a:t>it‟s </a:t>
            </a: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target variable</a:t>
            </a:r>
            <a:r>
              <a:rPr dirty="0" sz="1200" spc="95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414141"/>
                </a:solidFill>
                <a:latin typeface="Arial"/>
                <a:cs typeface="Arial"/>
              </a:rPr>
              <a:t>“Price”.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solidFill>
                  <a:srgbClr val="414141"/>
                </a:solidFill>
                <a:latin typeface="Arial"/>
                <a:cs typeface="Arial"/>
              </a:rPr>
              <a:t>Representing Data</a:t>
            </a:r>
            <a:r>
              <a:rPr dirty="0" sz="1200" spc="5">
                <a:solidFill>
                  <a:srgbClr val="41414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14141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640450"/>
            <a:ext cx="5608955" cy="172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Data</a:t>
            </a:r>
            <a:r>
              <a:rPr dirty="0" sz="1500" spc="-5" b="1">
                <a:latin typeface="Arial"/>
                <a:cs typeface="Arial"/>
              </a:rPr>
              <a:t> Pre-processing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12700" marR="5715">
              <a:lnSpc>
                <a:spcPct val="110400"/>
              </a:lnSpc>
            </a:pP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data </a:t>
            </a:r>
            <a:r>
              <a:rPr dirty="0" sz="1200">
                <a:latin typeface="Arial"/>
                <a:cs typeface="Arial"/>
              </a:rPr>
              <a:t>mining </a:t>
            </a:r>
            <a:r>
              <a:rPr dirty="0" sz="1200" spc="-5">
                <a:latin typeface="Arial"/>
                <a:cs typeface="Arial"/>
              </a:rPr>
              <a:t>technique used </a:t>
            </a:r>
            <a:r>
              <a:rPr dirty="0" sz="1200">
                <a:latin typeface="Arial"/>
                <a:cs typeface="Arial"/>
              </a:rPr>
              <a:t>for </a:t>
            </a:r>
            <a:r>
              <a:rPr dirty="0" sz="1200" spc="-5">
                <a:latin typeface="Arial"/>
                <a:cs typeface="Arial"/>
              </a:rPr>
              <a:t>data cleaning </a:t>
            </a:r>
            <a:r>
              <a:rPr dirty="0" sz="1200" spc="-5">
                <a:latin typeface="Times New Roman"/>
                <a:cs typeface="Times New Roman"/>
              </a:rPr>
              <a:t>and preparation and therefore  transforming raw data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machine </a:t>
            </a:r>
            <a:r>
              <a:rPr dirty="0" sz="1200">
                <a:latin typeface="Times New Roman"/>
                <a:cs typeface="Times New Roman"/>
              </a:rPr>
              <a:t>understandable </a:t>
            </a:r>
            <a:r>
              <a:rPr dirty="0" sz="1200" spc="-5">
                <a:latin typeface="Times New Roman"/>
                <a:cs typeface="Times New Roman"/>
              </a:rPr>
              <a:t>format.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approach followed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clean  data are 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265" marR="65405" indent="-228600">
              <a:lnSpc>
                <a:spcPct val="110800"/>
              </a:lnSpc>
              <a:spcBef>
                <a:spcPts val="1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spc="-5">
                <a:latin typeface="Arial"/>
                <a:cs typeface="Arial"/>
              </a:rPr>
              <a:t>An extra existing unwanted variable called 'Unnamed: </a:t>
            </a:r>
            <a:r>
              <a:rPr dirty="0" sz="1200">
                <a:latin typeface="Arial"/>
                <a:cs typeface="Arial"/>
              </a:rPr>
              <a:t>0'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removed </a:t>
            </a:r>
            <a:r>
              <a:rPr dirty="0" sz="1200" spc="-20">
                <a:latin typeface="Arial"/>
                <a:cs typeface="Arial"/>
              </a:rPr>
              <a:t>from 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data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set.</a:t>
            </a:r>
            <a:endParaRPr sz="12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Converting </a:t>
            </a:r>
            <a:r>
              <a:rPr dirty="0" sz="1200">
                <a:latin typeface="Times New Roman"/>
                <a:cs typeface="Times New Roman"/>
              </a:rPr>
              <a:t>“-” values into </a:t>
            </a:r>
            <a:r>
              <a:rPr dirty="0" sz="1200" spc="-5">
                <a:latin typeface="Times New Roman"/>
                <a:cs typeface="Times New Roman"/>
              </a:rPr>
              <a:t>NaN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9179864"/>
            <a:ext cx="5396865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</a:pPr>
            <a:r>
              <a:rPr dirty="0" sz="1200" spc="-45">
                <a:latin typeface="Times New Roman"/>
                <a:cs typeface="Times New Roman"/>
              </a:rPr>
              <a:t>3. </a:t>
            </a:r>
            <a:r>
              <a:rPr dirty="0" sz="1200" spc="-5">
                <a:latin typeface="Times New Roman"/>
                <a:cs typeface="Times New Roman"/>
              </a:rPr>
              <a:t>Modifying </a:t>
            </a:r>
            <a:r>
              <a:rPr dirty="0" sz="1200">
                <a:latin typeface="Times New Roman"/>
                <a:cs typeface="Times New Roman"/>
              </a:rPr>
              <a:t>null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replacing </a:t>
            </a:r>
            <a:r>
              <a:rPr dirty="0" sz="1200">
                <a:latin typeface="Times New Roman"/>
                <a:cs typeface="Times New Roman"/>
              </a:rPr>
              <a:t>them using “Simple </a:t>
            </a:r>
            <a:r>
              <a:rPr dirty="0" sz="1200" spc="-5">
                <a:latin typeface="Times New Roman"/>
                <a:cs typeface="Times New Roman"/>
              </a:rPr>
              <a:t>Imputer” </a:t>
            </a:r>
            <a:r>
              <a:rPr dirty="0" sz="1200">
                <a:latin typeface="Times New Roman"/>
                <a:cs typeface="Times New Roman"/>
              </a:rPr>
              <a:t>functions </a:t>
            </a:r>
            <a:r>
              <a:rPr dirty="0" sz="1200" spc="-2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to  make </a:t>
            </a:r>
            <a:r>
              <a:rPr dirty="0" sz="1200" spc="-5">
                <a:latin typeface="Times New Roman"/>
                <a:cs typeface="Times New Roman"/>
              </a:rPr>
              <a:t>data ﬁt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training.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930" y="2044699"/>
            <a:ext cx="6004941" cy="3030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90650" y="7604759"/>
            <a:ext cx="5781802" cy="1383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5043042"/>
            <a:ext cx="5208270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  <a:buAutoNum type="arabicPeriod" startAt="4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Visualizing data </a:t>
            </a:r>
            <a:r>
              <a:rPr dirty="0" sz="1200">
                <a:latin typeface="Times New Roman"/>
                <a:cs typeface="Times New Roman"/>
              </a:rPr>
              <a:t>individually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ﬁnding correlations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target </a:t>
            </a:r>
            <a:r>
              <a:rPr dirty="0" sz="1200" spc="-15">
                <a:latin typeface="Times New Roman"/>
                <a:cs typeface="Times New Roman"/>
              </a:rPr>
              <a:t>variable,  </a:t>
            </a:r>
            <a:r>
              <a:rPr dirty="0" sz="1200" spc="-5">
                <a:latin typeface="Times New Roman"/>
                <a:cs typeface="Times New Roman"/>
              </a:rPr>
              <a:t>hence clearing </a:t>
            </a:r>
            <a:r>
              <a:rPr dirty="0" sz="1200">
                <a:latin typeface="Times New Roman"/>
                <a:cs typeface="Times New Roman"/>
              </a:rPr>
              <a:t>data which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serve </a:t>
            </a:r>
            <a:r>
              <a:rPr dirty="0" sz="1200" spc="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importance in predicting car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prices.</a:t>
            </a:r>
            <a:endParaRPr sz="1200">
              <a:latin typeface="Times New Roman"/>
              <a:cs typeface="Times New Roman"/>
            </a:endParaRPr>
          </a:p>
          <a:p>
            <a:pPr marL="240665" marR="93980" indent="-228600">
              <a:lnSpc>
                <a:spcPct val="110000"/>
              </a:lnSpc>
              <a:buAutoNum type="arabicPeriod" startAt="4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“Label </a:t>
            </a:r>
            <a:r>
              <a:rPr dirty="0" sz="1200">
                <a:latin typeface="Times New Roman"/>
                <a:cs typeface="Times New Roman"/>
              </a:rPr>
              <a:t>Encoder” techniques to encode </a:t>
            </a:r>
            <a:r>
              <a:rPr dirty="0" sz="1200" spc="-5">
                <a:latin typeface="Times New Roman"/>
                <a:cs typeface="Times New Roman"/>
              </a:rPr>
              <a:t>data with object </a:t>
            </a:r>
            <a:r>
              <a:rPr dirty="0" sz="1200">
                <a:latin typeface="Times New Roman"/>
                <a:cs typeface="Times New Roman"/>
              </a:rPr>
              <a:t>data type  </a:t>
            </a:r>
            <a:r>
              <a:rPr dirty="0" sz="1200" spc="-5">
                <a:latin typeface="Times New Roman"/>
                <a:cs typeface="Times New Roman"/>
              </a:rPr>
              <a:t>transforming </a:t>
            </a:r>
            <a:r>
              <a:rPr dirty="0" sz="1200">
                <a:latin typeface="Times New Roman"/>
                <a:cs typeface="Times New Roman"/>
              </a:rPr>
              <a:t>them into </a:t>
            </a:r>
            <a:r>
              <a:rPr dirty="0" sz="1200" spc="-5">
                <a:latin typeface="Times New Roman"/>
                <a:cs typeface="Times New Roman"/>
              </a:rPr>
              <a:t>numerical values. A sample </a:t>
            </a:r>
            <a:r>
              <a:rPr dirty="0" sz="1200">
                <a:latin typeface="Times New Roman"/>
                <a:cs typeface="Times New Roman"/>
              </a:rPr>
              <a:t>of the code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20">
                <a:latin typeface="Times New Roman"/>
                <a:cs typeface="Times New Roman"/>
              </a:rPr>
              <a:t>shown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8036052"/>
            <a:ext cx="5460365" cy="6388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40665" marR="5080" indent="-228600">
              <a:lnSpc>
                <a:spcPct val="111400"/>
              </a:lnSpc>
              <a:spcBef>
                <a:spcPts val="114"/>
              </a:spcBef>
            </a:pPr>
            <a:r>
              <a:rPr dirty="0" sz="1200" spc="-45">
                <a:latin typeface="Times New Roman"/>
                <a:cs typeface="Times New Roman"/>
              </a:rPr>
              <a:t>6. </a:t>
            </a:r>
            <a:r>
              <a:rPr dirty="0" sz="1200" spc="-5">
                <a:latin typeface="Times New Roman"/>
                <a:cs typeface="Times New Roman"/>
              </a:rPr>
              <a:t>Outliers and Skewness present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were not taken into consideration </a:t>
            </a:r>
            <a:r>
              <a:rPr dirty="0" sz="1200" spc="-15">
                <a:latin typeface="Arial"/>
                <a:cs typeface="Arial"/>
              </a:rPr>
              <a:t>since </a:t>
            </a:r>
            <a:r>
              <a:rPr dirty="0" sz="1200" spc="-5">
                <a:latin typeface="Arial"/>
                <a:cs typeface="Arial"/>
              </a:rPr>
              <a:t>all the  </a:t>
            </a:r>
            <a:r>
              <a:rPr dirty="0" sz="1200">
                <a:latin typeface="Arial"/>
                <a:cs typeface="Arial"/>
              </a:rPr>
              <a:t>input features </a:t>
            </a:r>
            <a:r>
              <a:rPr dirty="0" sz="1200" spc="-5">
                <a:latin typeface="Arial"/>
                <a:cs typeface="Arial"/>
              </a:rPr>
              <a:t>are of the Object data type and Price is the </a:t>
            </a:r>
            <a:r>
              <a:rPr dirty="0" sz="1200" spc="-20">
                <a:latin typeface="Arial"/>
                <a:cs typeface="Arial"/>
              </a:rPr>
              <a:t>Target </a:t>
            </a:r>
            <a:r>
              <a:rPr dirty="0" sz="1200" spc="-5">
                <a:latin typeface="Arial"/>
                <a:cs typeface="Arial"/>
              </a:rPr>
              <a:t>Variable.  Therefore, there is </a:t>
            </a:r>
            <a:r>
              <a:rPr dirty="0" sz="1200" spc="-10">
                <a:latin typeface="Arial"/>
                <a:cs typeface="Arial"/>
              </a:rPr>
              <a:t>no </a:t>
            </a:r>
            <a:r>
              <a:rPr dirty="0" sz="1200" spc="-5">
                <a:latin typeface="Arial"/>
                <a:cs typeface="Arial"/>
              </a:rPr>
              <a:t>skewness </a:t>
            </a:r>
            <a:r>
              <a:rPr dirty="0" sz="120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outliers present in the data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0650" y="927099"/>
            <a:ext cx="5881751" cy="3676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1069" y="6130924"/>
            <a:ext cx="5708777" cy="1633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5601335" cy="2075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Correlation Between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Variables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"/>
              <a:cs typeface="Arial"/>
            </a:endParaRPr>
          </a:p>
          <a:p>
            <a:pPr marL="12700" marR="26670">
              <a:lnSpc>
                <a:spcPct val="110500"/>
              </a:lnSpc>
            </a:pPr>
            <a:r>
              <a:rPr dirty="0" sz="1200" spc="-5">
                <a:latin typeface="Arial"/>
                <a:cs typeface="Arial"/>
              </a:rPr>
              <a:t>Correlations between variables allow in identifying which </a:t>
            </a:r>
            <a:r>
              <a:rPr dirty="0" sz="1200">
                <a:latin typeface="Arial"/>
                <a:cs typeface="Arial"/>
              </a:rPr>
              <a:t>features </a:t>
            </a:r>
            <a:r>
              <a:rPr dirty="0" sz="1200" spc="-5">
                <a:latin typeface="Arial"/>
                <a:cs typeface="Arial"/>
              </a:rPr>
              <a:t>create a huge  impact in </a:t>
            </a:r>
            <a:r>
              <a:rPr dirty="0" sz="1200">
                <a:latin typeface="Arial"/>
                <a:cs typeface="Arial"/>
              </a:rPr>
              <a:t>making </a:t>
            </a:r>
            <a:r>
              <a:rPr dirty="0" sz="1200" spc="-5">
                <a:latin typeface="Arial"/>
                <a:cs typeface="Arial"/>
              </a:rPr>
              <a:t>predictions on valuation of </a:t>
            </a:r>
            <a:r>
              <a:rPr dirty="0" sz="1200" spc="-10">
                <a:latin typeface="Arial"/>
                <a:cs typeface="Arial"/>
              </a:rPr>
              <a:t>car </a:t>
            </a:r>
            <a:r>
              <a:rPr dirty="0" sz="1200" spc="-5">
                <a:latin typeface="Arial"/>
                <a:cs typeface="Arial"/>
              </a:rPr>
              <a:t>prices and also the </a:t>
            </a:r>
            <a:r>
              <a:rPr dirty="0" sz="1200">
                <a:latin typeface="Arial"/>
                <a:cs typeface="Arial"/>
              </a:rPr>
              <a:t>features </a:t>
            </a:r>
            <a:r>
              <a:rPr dirty="0" sz="1200" spc="-5">
                <a:latin typeface="Arial"/>
                <a:cs typeface="Arial"/>
              </a:rPr>
              <a:t>which  do not </a:t>
            </a:r>
            <a:r>
              <a:rPr dirty="0" sz="1200" spc="-10">
                <a:latin typeface="Arial"/>
                <a:cs typeface="Arial"/>
              </a:rPr>
              <a:t>serve </a:t>
            </a:r>
            <a:r>
              <a:rPr dirty="0" sz="1200">
                <a:latin typeface="Arial"/>
                <a:cs typeface="Arial"/>
              </a:rPr>
              <a:t>much </a:t>
            </a:r>
            <a:r>
              <a:rPr dirty="0" sz="1200" spc="-1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estimating the car value. Correlations near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highly  correlated, near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0 hardly have </a:t>
            </a:r>
            <a:r>
              <a:rPr dirty="0" sz="1200">
                <a:latin typeface="Arial"/>
                <a:cs typeface="Arial"/>
              </a:rPr>
              <a:t>any </a:t>
            </a:r>
            <a:r>
              <a:rPr dirty="0" sz="1200" spc="-5">
                <a:latin typeface="Arial"/>
                <a:cs typeface="Arial"/>
              </a:rPr>
              <a:t>correlation and variables having negative  correlation i.e. near </a:t>
            </a:r>
            <a:r>
              <a:rPr dirty="0" sz="1200" spc="-1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-1 have high negative correlations. </a:t>
            </a:r>
            <a:r>
              <a:rPr dirty="0" sz="1200">
                <a:latin typeface="Arial"/>
                <a:cs typeface="Arial"/>
              </a:rPr>
              <a:t>In this </a:t>
            </a:r>
            <a:r>
              <a:rPr dirty="0" sz="1200" spc="-5">
                <a:latin typeface="Arial"/>
                <a:cs typeface="Arial"/>
              </a:rPr>
              <a:t>case, all features  except “Manufacturing_Year” </a:t>
            </a:r>
            <a:r>
              <a:rPr dirty="0" sz="120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negatively correlated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target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  <a:p>
            <a:pPr marL="12700" marR="5715">
              <a:lnSpc>
                <a:spcPct val="110000"/>
              </a:lnSpc>
            </a:pPr>
            <a:r>
              <a:rPr dirty="0" sz="1200" spc="-5">
                <a:latin typeface="Arial"/>
                <a:cs typeface="Arial"/>
              </a:rPr>
              <a:t>Variable </a:t>
            </a:r>
            <a:r>
              <a:rPr dirty="0" sz="1200" spc="-10">
                <a:latin typeface="Arial"/>
                <a:cs typeface="Arial"/>
              </a:rPr>
              <a:t>“City” </a:t>
            </a:r>
            <a:r>
              <a:rPr dirty="0" sz="1200">
                <a:latin typeface="Arial"/>
                <a:cs typeface="Arial"/>
              </a:rPr>
              <a:t>hardly </a:t>
            </a:r>
            <a:r>
              <a:rPr dirty="0" sz="1200" spc="-5">
                <a:latin typeface="Arial"/>
                <a:cs typeface="Arial"/>
              </a:rPr>
              <a:t>shows </a:t>
            </a:r>
            <a:r>
              <a:rPr dirty="0" sz="1200">
                <a:latin typeface="Arial"/>
                <a:cs typeface="Arial"/>
              </a:rPr>
              <a:t>any </a:t>
            </a:r>
            <a:r>
              <a:rPr dirty="0" sz="1200" spc="-5">
                <a:latin typeface="Arial"/>
                <a:cs typeface="Arial"/>
              </a:rPr>
              <a:t>correlation hence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>
                <a:latin typeface="Arial"/>
                <a:cs typeface="Arial"/>
              </a:rPr>
              <a:t>remove </a:t>
            </a:r>
            <a:r>
              <a:rPr dirty="0" sz="1200" spc="-5">
                <a:latin typeface="Arial"/>
                <a:cs typeface="Arial"/>
              </a:rPr>
              <a:t>the column from the  data </a:t>
            </a:r>
            <a:r>
              <a:rPr dirty="0" sz="1200">
                <a:latin typeface="Arial"/>
                <a:cs typeface="Arial"/>
              </a:rPr>
              <a:t>set. </a:t>
            </a:r>
            <a:r>
              <a:rPr dirty="0" sz="1200" spc="-5">
                <a:latin typeface="Arial"/>
                <a:cs typeface="Arial"/>
              </a:rPr>
              <a:t>Correlation of all variables with the target variable are </a:t>
            </a:r>
            <a:r>
              <a:rPr dirty="0" sz="1200" spc="-10">
                <a:latin typeface="Arial"/>
                <a:cs typeface="Arial"/>
              </a:rPr>
              <a:t>shown </a:t>
            </a:r>
            <a:r>
              <a:rPr dirty="0" sz="1200">
                <a:latin typeface="Arial"/>
                <a:cs typeface="Arial"/>
              </a:rPr>
              <a:t>below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306436"/>
            <a:ext cx="5481955" cy="192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Assumptions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Assumptions made during model building were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469265" marR="52069" indent="-228600">
              <a:lnSpc>
                <a:spcPct val="110500"/>
              </a:lnSpc>
              <a:spcBef>
                <a:spcPts val="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An assumption of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model being </a:t>
            </a:r>
            <a:r>
              <a:rPr dirty="0" sz="1200">
                <a:latin typeface="Arial"/>
                <a:cs typeface="Arial"/>
              </a:rPr>
              <a:t>over-fitted or </a:t>
            </a:r>
            <a:r>
              <a:rPr dirty="0" sz="1200" spc="-5">
                <a:latin typeface="Arial"/>
                <a:cs typeface="Arial"/>
              </a:rPr>
              <a:t>under-fitted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made  because of the r2 score that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achieved after training and testing of </a:t>
            </a:r>
            <a:r>
              <a:rPr dirty="0" sz="1200" spc="-25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data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set.</a:t>
            </a:r>
            <a:endParaRPr sz="1200">
              <a:latin typeface="Arial"/>
              <a:cs typeface="Arial"/>
            </a:endParaRPr>
          </a:p>
          <a:p>
            <a:pPr marL="467995" indent="-227329">
              <a:lnSpc>
                <a:spcPct val="100000"/>
              </a:lnSpc>
              <a:spcBef>
                <a:spcPts val="130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 spc="-5">
                <a:latin typeface="Arial"/>
                <a:cs typeface="Arial"/>
              </a:rPr>
              <a:t>High correlations of input </a:t>
            </a:r>
            <a:r>
              <a:rPr dirty="0" sz="1200">
                <a:latin typeface="Arial"/>
                <a:cs typeface="Arial"/>
              </a:rPr>
              <a:t>features </a:t>
            </a:r>
            <a:r>
              <a:rPr dirty="0" sz="1200" spc="-5">
                <a:latin typeface="Arial"/>
                <a:cs typeface="Arial"/>
              </a:rPr>
              <a:t>with the </a:t>
            </a:r>
            <a:r>
              <a:rPr dirty="0" sz="1200" spc="-10">
                <a:latin typeface="Arial"/>
                <a:cs typeface="Arial"/>
              </a:rPr>
              <a:t>target </a:t>
            </a:r>
            <a:r>
              <a:rPr dirty="0" sz="1200" spc="-5">
                <a:latin typeface="Arial"/>
                <a:cs typeface="Arial"/>
              </a:rPr>
              <a:t>variable </a:t>
            </a:r>
            <a:r>
              <a:rPr dirty="0" sz="1200" spc="-10">
                <a:latin typeface="Arial"/>
                <a:cs typeface="Arial"/>
              </a:rPr>
              <a:t>was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expected.</a:t>
            </a:r>
            <a:endParaRPr sz="1200">
              <a:latin typeface="Arial"/>
              <a:cs typeface="Arial"/>
            </a:endParaRPr>
          </a:p>
          <a:p>
            <a:pPr marL="469265" marR="5080" indent="-228600">
              <a:lnSpc>
                <a:spcPct val="110000"/>
              </a:lnSpc>
              <a:spcBef>
                <a:spcPts val="15"/>
              </a:spcBef>
              <a:buChar char="●"/>
              <a:tabLst>
                <a:tab pos="467995" algn="l"/>
                <a:tab pos="468630" algn="l"/>
              </a:tabLst>
            </a:pPr>
            <a:r>
              <a:rPr dirty="0" sz="1200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assumed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have </a:t>
            </a:r>
            <a:r>
              <a:rPr dirty="0" sz="1200">
                <a:latin typeface="Arial"/>
                <a:cs typeface="Arial"/>
              </a:rPr>
              <a:t>no </a:t>
            </a:r>
            <a:r>
              <a:rPr dirty="0" sz="1200" spc="-5">
                <a:latin typeface="Arial"/>
                <a:cs typeface="Arial"/>
              </a:rPr>
              <a:t>skewness and outliers in the data set since </a:t>
            </a:r>
            <a:r>
              <a:rPr dirty="0" sz="1200" spc="-25">
                <a:latin typeface="Arial"/>
                <a:cs typeface="Arial"/>
              </a:rPr>
              <a:t>the  </a:t>
            </a:r>
            <a:r>
              <a:rPr dirty="0" sz="1200" spc="-5">
                <a:latin typeface="Arial"/>
                <a:cs typeface="Arial"/>
              </a:rPr>
              <a:t>information achieved </a:t>
            </a:r>
            <a:r>
              <a:rPr dirty="0" sz="1200" spc="-10">
                <a:latin typeface="Arial"/>
                <a:cs typeface="Arial"/>
              </a:rPr>
              <a:t>was </a:t>
            </a:r>
            <a:r>
              <a:rPr dirty="0" sz="1200" spc="-5">
                <a:latin typeface="Arial"/>
                <a:cs typeface="Arial"/>
              </a:rPr>
              <a:t>in the </a:t>
            </a:r>
            <a:r>
              <a:rPr dirty="0" sz="1200">
                <a:latin typeface="Arial"/>
                <a:cs typeface="Arial"/>
              </a:rPr>
              <a:t>form </a:t>
            </a:r>
            <a:r>
              <a:rPr dirty="0" sz="1200" spc="-5">
                <a:latin typeface="Arial"/>
                <a:cs typeface="Arial"/>
              </a:rPr>
              <a:t>of categorical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9960" y="3401694"/>
            <a:ext cx="5721858" cy="3136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3"/>
            <a:ext cx="3949065" cy="152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Hardware and Software Requirements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Arial"/>
                <a:cs typeface="Arial"/>
              </a:rPr>
              <a:t>Hardware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16 </a:t>
            </a:r>
            <a:r>
              <a:rPr dirty="0" sz="1200" spc="-5">
                <a:latin typeface="Times New Roman"/>
                <a:cs typeface="Times New Roman"/>
              </a:rPr>
              <a:t>GB RAM </a:t>
            </a:r>
            <a:r>
              <a:rPr dirty="0" sz="1200">
                <a:latin typeface="Times New Roman"/>
                <a:cs typeface="Times New Roman"/>
              </a:rPr>
              <a:t>- used for data </a:t>
            </a:r>
            <a:r>
              <a:rPr dirty="0" sz="1200" spc="-5">
                <a:latin typeface="Times New Roman"/>
                <a:cs typeface="Times New Roman"/>
              </a:rPr>
              <a:t>storage and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CPU </a:t>
            </a:r>
            <a:r>
              <a:rPr dirty="0" sz="1200">
                <a:latin typeface="Times New Roman"/>
                <a:cs typeface="Times New Roman"/>
              </a:rPr>
              <a:t>- used for executing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989833"/>
            <a:ext cx="5618480" cy="403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1F1F23"/>
                </a:solidFill>
                <a:latin typeface="Arial"/>
                <a:cs typeface="Arial"/>
              </a:rPr>
              <a:t>Software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469265" marR="970915" indent="-228600">
              <a:lnSpc>
                <a:spcPct val="1102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Pandas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-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4D5055"/>
                </a:solidFill>
                <a:latin typeface="Times New Roman"/>
                <a:cs typeface="Times New Roman"/>
              </a:rPr>
              <a:t>fast, powerful and ﬂexible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open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source tool used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for </a:t>
            </a:r>
            <a:r>
              <a:rPr dirty="0" sz="1200" spc="-20">
                <a:solidFill>
                  <a:srgbClr val="1F1F23"/>
                </a:solidFill>
                <a:latin typeface="Times New Roman"/>
                <a:cs typeface="Times New Roman"/>
              </a:rPr>
              <a:t>data 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manipulation and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data 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F1F23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000"/>
              </a:lnSpc>
              <a:buAutoNum type="arabicPeriod"/>
              <a:tabLst>
                <a:tab pos="469900" algn="l"/>
              </a:tabLst>
            </a:pP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Numpy - Numpy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an open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source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library used for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mathematical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and computational 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analysis </a:t>
            </a:r>
            <a:r>
              <a:rPr dirty="0" sz="1200" spc="5">
                <a:solidFill>
                  <a:srgbClr val="1F1F23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data and works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best with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multidimensional </a:t>
            </a:r>
            <a:r>
              <a:rPr dirty="0" sz="1200" spc="-25">
                <a:solidFill>
                  <a:srgbClr val="1F1F23"/>
                </a:solidFill>
                <a:latin typeface="Times New Roman"/>
                <a:cs typeface="Times New Roman"/>
              </a:rPr>
              <a:t>arrays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and</a:t>
            </a:r>
            <a:r>
              <a:rPr dirty="0" sz="1200" spc="50">
                <a:solidFill>
                  <a:srgbClr val="1F1F23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matrices.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1F23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469265" marR="474980" indent="-228600">
              <a:lnSpc>
                <a:spcPct val="11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Scikit-Learn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- Sklearn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free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Machine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Learning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library used to run </a:t>
            </a:r>
            <a:r>
              <a:rPr dirty="0" sz="1200" spc="-20">
                <a:solidFill>
                  <a:srgbClr val="1F1F23"/>
                </a:solidFill>
                <a:latin typeface="Times New Roman"/>
                <a:cs typeface="Times New Roman"/>
              </a:rPr>
              <a:t>various 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algorithms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consists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scientiﬁc libraries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like NumPy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1F1F23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SciPy.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1F23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469265" marR="549910" indent="-228600">
              <a:lnSpc>
                <a:spcPct val="110000"/>
              </a:lnSpc>
              <a:buAutoNum type="arabicPeriod"/>
              <a:tabLst>
                <a:tab pos="469900" algn="l"/>
              </a:tabLst>
            </a:pP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Seaborn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- Seaborn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 library used to plot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graphs. </a:t>
            </a:r>
            <a:r>
              <a:rPr dirty="0" sz="1200" spc="-15">
                <a:solidFill>
                  <a:srgbClr val="1F1F23"/>
                </a:solidFill>
                <a:latin typeface="Times New Roman"/>
                <a:cs typeface="Times New Roman"/>
              </a:rPr>
              <a:t>It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also visualizes </a:t>
            </a:r>
            <a:r>
              <a:rPr dirty="0" sz="1200" spc="-20">
                <a:solidFill>
                  <a:srgbClr val="1F1F23"/>
                </a:solidFill>
                <a:latin typeface="Times New Roman"/>
                <a:cs typeface="Times New Roman"/>
              </a:rPr>
              <a:t>random 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distributions.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1F23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469265" marR="330835" indent="-228600">
              <a:lnSpc>
                <a:spcPct val="1101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Matplotlib - </a:t>
            </a:r>
            <a:r>
              <a:rPr dirty="0" sz="1200" spc="-15">
                <a:solidFill>
                  <a:srgbClr val="1F1F23"/>
                </a:solidFill>
                <a:latin typeface="Times New Roman"/>
                <a:cs typeface="Times New Roman"/>
              </a:rPr>
              <a:t>It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works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like </a:t>
            </a:r>
            <a:r>
              <a:rPr dirty="0" sz="1200" spc="-15">
                <a:solidFill>
                  <a:srgbClr val="1F1F23"/>
                </a:solidFill>
                <a:latin typeface="Times New Roman"/>
                <a:cs typeface="Times New Roman"/>
              </a:rPr>
              <a:t>MATLAB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and helps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pyplot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function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making </a:t>
            </a:r>
            <a:r>
              <a:rPr dirty="0" sz="1200" spc="-20">
                <a:solidFill>
                  <a:srgbClr val="1F1F23"/>
                </a:solidFill>
                <a:latin typeface="Times New Roman"/>
                <a:cs typeface="Times New Roman"/>
              </a:rPr>
              <a:t>some 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changes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to a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ﬁgure such as creating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ﬁgure,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creating plotting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area,</a:t>
            </a:r>
            <a:r>
              <a:rPr dirty="0" sz="1200" spc="-25">
                <a:solidFill>
                  <a:srgbClr val="1F1F23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1F1F23"/>
              </a:buClr>
              <a:buFont typeface="Times New Roman"/>
              <a:buAutoNum type="arabicPeriod"/>
            </a:pPr>
            <a:endParaRPr sz="1350">
              <a:latin typeface="Times New Roman"/>
              <a:cs typeface="Times New Roman"/>
            </a:endParaRPr>
          </a:p>
          <a:p>
            <a:pPr marL="469265" marR="118110" indent="-228600">
              <a:lnSpc>
                <a:spcPct val="111200"/>
              </a:lnSpc>
              <a:buAutoNum type="arabicPeriod"/>
              <a:tabLst>
                <a:tab pos="469900" algn="l"/>
              </a:tabLst>
            </a:pP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Pickle - Pickle library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used to save models which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can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be used for both 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“dumping” and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“loading”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purposes.The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model can be used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again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read </a:t>
            </a:r>
            <a:r>
              <a:rPr dirty="0" sz="1200">
                <a:solidFill>
                  <a:srgbClr val="1F1F23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1F1F23"/>
                </a:solidFill>
                <a:latin typeface="Times New Roman"/>
                <a:cs typeface="Times New Roman"/>
              </a:rPr>
              <a:t>write  whenever required.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AMAR</dc:creator>
  <dc:title>Untitled document</dc:title>
  <dcterms:created xsi:type="dcterms:W3CDTF">2021-09-30T15:09:21Z</dcterms:created>
  <dcterms:modified xsi:type="dcterms:W3CDTF">2021-09-30T15:09:21Z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2021-09-30T00:00:00Z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2021-09-30T00:00:00Z</vt:filetime>
  </property>
</Properties>
</file>