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xml" ContentType="application/vnd.openxmlformats-officedocument.presentationml.tags+xml"/>
  <Override PartName="/ppt/notesSlides/notesSlide61.xml" ContentType="application/vnd.openxmlformats-officedocument.presentationml.notesSlide+xml"/>
  <Override PartName="/ppt/tags/tag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4"/>
  </p:notesMasterIdLst>
  <p:handoutMasterIdLst>
    <p:handoutMasterId r:id="rId65"/>
  </p:handoutMasterIdLst>
  <p:sldIdLst>
    <p:sldId id="256" r:id="rId2"/>
    <p:sldId id="311" r:id="rId3"/>
    <p:sldId id="312" r:id="rId4"/>
    <p:sldId id="313"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15" r:id="rId32"/>
    <p:sldId id="346" r:id="rId33"/>
    <p:sldId id="347" r:id="rId34"/>
    <p:sldId id="348" r:id="rId35"/>
    <p:sldId id="349" r:id="rId36"/>
    <p:sldId id="350" r:id="rId37"/>
    <p:sldId id="351" r:id="rId38"/>
    <p:sldId id="352" r:id="rId39"/>
    <p:sldId id="353" r:id="rId40"/>
    <p:sldId id="354" r:id="rId41"/>
    <p:sldId id="355" r:id="rId42"/>
    <p:sldId id="318" r:id="rId43"/>
    <p:sldId id="356" r:id="rId44"/>
    <p:sldId id="357" r:id="rId45"/>
    <p:sldId id="358" r:id="rId46"/>
    <p:sldId id="359" r:id="rId47"/>
    <p:sldId id="360" r:id="rId48"/>
    <p:sldId id="361" r:id="rId49"/>
    <p:sldId id="362" r:id="rId50"/>
    <p:sldId id="363" r:id="rId51"/>
    <p:sldId id="316" r:id="rId52"/>
    <p:sldId id="364" r:id="rId53"/>
    <p:sldId id="365" r:id="rId54"/>
    <p:sldId id="366" r:id="rId55"/>
    <p:sldId id="367" r:id="rId56"/>
    <p:sldId id="368" r:id="rId57"/>
    <p:sldId id="369" r:id="rId58"/>
    <p:sldId id="370" r:id="rId59"/>
    <p:sldId id="371" r:id="rId60"/>
    <p:sldId id="372" r:id="rId61"/>
    <p:sldId id="309" r:id="rId62"/>
    <p:sldId id="310" r:id="rId63"/>
  </p:sldIdLst>
  <p:sldSz cx="9144000" cy="6858000" type="screen4x3"/>
  <p:notesSz cx="6858000" cy="9144000"/>
  <p:embeddedFontLst>
    <p:embeddedFont>
      <p:font typeface="Consolas" panose="020B0609020204030204" pitchFamily="49"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Segoe UI" panose="020B0502040204020203" pitchFamily="34" charset="0"/>
      <p:regular r:id="rId74"/>
      <p:bold r:id="rId75"/>
      <p:italic r:id="rId76"/>
      <p:boldItalic r:id="rId77"/>
    </p:embeddedFont>
    <p:embeddedFont>
      <p:font typeface="Segoe UI Light" panose="020B0502040204020203" pitchFamily="34" charset="0"/>
      <p:regular r:id="rId78"/>
      <p:italic r:id="rId79"/>
    </p:embeddedFont>
    <p:embeddedFont>
      <p:font typeface="Verdana" panose="020B0604030504040204" pitchFamily="34" charset="0"/>
      <p:regular r:id="rId80"/>
      <p:bold r:id="rId81"/>
      <p:italic r:id="rId82"/>
      <p:boldItalic r:id="rId83"/>
    </p:embeddedFont>
    <p:embeddedFont>
      <p:font typeface="Segoe" panose="020B0604020202020204" charset="0"/>
      <p:regular r:id="rId84"/>
      <p:bold r:id="rId85"/>
      <p:italic r:id="rId86"/>
      <p:boldItalic r:id="rId8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Storage" id="{EE7F45B0-A6AD-411D-A512-DBBFEC401377}">
          <p14:sldIdLst>
            <p14:sldId id="311"/>
            <p14:sldId id="312"/>
          </p14:sldIdLst>
        </p14:section>
        <p14:section name="Storage &amp; Files" id="{C6B6578B-F5CF-418D-991A-F24A0340D180}">
          <p14:sldIdLst>
            <p14:sldId id="313"/>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Lst>
        </p14:section>
        <p14:section name="Access" id="{B92904DA-AD65-48A7-82FB-BA4D438E899A}">
          <p14:sldIdLst>
            <p14:sldId id="315"/>
            <p14:sldId id="346"/>
            <p14:sldId id="347"/>
            <p14:sldId id="348"/>
            <p14:sldId id="349"/>
            <p14:sldId id="350"/>
            <p14:sldId id="351"/>
            <p14:sldId id="352"/>
            <p14:sldId id="353"/>
            <p14:sldId id="354"/>
            <p14:sldId id="355"/>
          </p14:sldIdLst>
        </p14:section>
        <p14:section name="Encryption" id="{4192427E-7B5C-4B75-BE21-14FA26E9ABFE}">
          <p14:sldIdLst>
            <p14:sldId id="318"/>
            <p14:sldId id="356"/>
            <p14:sldId id="357"/>
            <p14:sldId id="358"/>
            <p14:sldId id="359"/>
            <p14:sldId id="360"/>
            <p14:sldId id="361"/>
            <p14:sldId id="362"/>
            <p14:sldId id="363"/>
          </p14:sldIdLst>
        </p14:section>
        <p14:section name="Diag, Monitor, Analytics" id="{CA5ED27E-6529-4197-AC63-77A7AD34E2E9}">
          <p14:sldIdLst>
            <p14:sldId id="316"/>
            <p14:sldId id="364"/>
            <p14:sldId id="365"/>
            <p14:sldId id="366"/>
            <p14:sldId id="367"/>
            <p14:sldId id="368"/>
            <p14:sldId id="369"/>
            <p14:sldId id="370"/>
            <p14:sldId id="371"/>
            <p14:sldId id="372"/>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68" autoAdjust="0"/>
    <p:restoredTop sz="79270" autoAdjust="0"/>
  </p:normalViewPr>
  <p:slideViewPr>
    <p:cSldViewPr snapToGrid="0">
      <p:cViewPr varScale="1">
        <p:scale>
          <a:sx n="103" d="100"/>
          <a:sy n="103" d="100"/>
        </p:scale>
        <p:origin x="51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font" Target="fonts/font11.fntdata"/><Relationship Id="rId8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6.fntdata"/><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font" Target="fonts/font14.fntdata"/><Relationship Id="rId87"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7.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3362E-2C91-40C4-A123-09F38874C635}"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23607DAF-BCC4-4F3F-9C57-FAB3A360649C}">
      <dgm:prSet/>
      <dgm:spPr/>
      <dgm:t>
        <a:bodyPr/>
        <a:lstStyle/>
        <a:p>
          <a:r>
            <a:rPr lang="en-US"/>
            <a:t>Local Redundant Storage (LRS)</a:t>
          </a:r>
        </a:p>
      </dgm:t>
    </dgm:pt>
    <dgm:pt modelId="{0EDB074B-0E62-4727-BAE7-23633B527609}" type="parTrans" cxnId="{EFBC6598-74DF-481C-A2CA-25A716D71587}">
      <dgm:prSet/>
      <dgm:spPr/>
      <dgm:t>
        <a:bodyPr/>
        <a:lstStyle/>
        <a:p>
          <a:endParaRPr lang="en-US"/>
        </a:p>
      </dgm:t>
    </dgm:pt>
    <dgm:pt modelId="{E242A89E-51AE-46B1-8BDD-DA19428BEF02}" type="sibTrans" cxnId="{EFBC6598-74DF-481C-A2CA-25A716D71587}">
      <dgm:prSet/>
      <dgm:spPr/>
      <dgm:t>
        <a:bodyPr/>
        <a:lstStyle/>
        <a:p>
          <a:endParaRPr lang="en-US"/>
        </a:p>
      </dgm:t>
    </dgm:pt>
    <dgm:pt modelId="{A14DC635-E9F1-498B-B578-3308FF7E4695}">
      <dgm:prSet/>
      <dgm:spPr/>
      <dgm:t>
        <a:bodyPr/>
        <a:lstStyle/>
        <a:p>
          <a:r>
            <a:rPr lang="en-US"/>
            <a:t>Data is held 3 times in a datacenter region</a:t>
          </a:r>
        </a:p>
      </dgm:t>
    </dgm:pt>
    <dgm:pt modelId="{E7D43C04-0BD3-4016-A122-632D4DF7460D}" type="parTrans" cxnId="{758ECC83-9D6E-4D5D-A167-FCE72F47C2A2}">
      <dgm:prSet/>
      <dgm:spPr/>
      <dgm:t>
        <a:bodyPr/>
        <a:lstStyle/>
        <a:p>
          <a:endParaRPr lang="en-US"/>
        </a:p>
      </dgm:t>
    </dgm:pt>
    <dgm:pt modelId="{DD5C5CCB-0383-45BF-9FF0-A733F795397E}" type="sibTrans" cxnId="{758ECC83-9D6E-4D5D-A167-FCE72F47C2A2}">
      <dgm:prSet/>
      <dgm:spPr/>
      <dgm:t>
        <a:bodyPr/>
        <a:lstStyle/>
        <a:p>
          <a:endParaRPr lang="en-US"/>
        </a:p>
      </dgm:t>
    </dgm:pt>
    <dgm:pt modelId="{E2BE3104-FD56-443B-BFE9-E57D33F8F726}">
      <dgm:prSet/>
      <dgm:spPr/>
      <dgm:t>
        <a:bodyPr/>
        <a:lstStyle/>
        <a:p>
          <a:r>
            <a:rPr lang="en-US"/>
            <a:t>Protection from hardware failure </a:t>
          </a:r>
        </a:p>
      </dgm:t>
    </dgm:pt>
    <dgm:pt modelId="{595EB3AE-02D6-4474-A005-A9A049641E13}" type="parTrans" cxnId="{AE0E9C55-31DD-4FC9-86C6-7AEA7DD7604D}">
      <dgm:prSet/>
      <dgm:spPr/>
      <dgm:t>
        <a:bodyPr/>
        <a:lstStyle/>
        <a:p>
          <a:endParaRPr lang="en-US"/>
        </a:p>
      </dgm:t>
    </dgm:pt>
    <dgm:pt modelId="{6F6A4A5C-6948-40FA-9592-6091D1209522}" type="sibTrans" cxnId="{AE0E9C55-31DD-4FC9-86C6-7AEA7DD7604D}">
      <dgm:prSet/>
      <dgm:spPr/>
      <dgm:t>
        <a:bodyPr/>
        <a:lstStyle/>
        <a:p>
          <a:endParaRPr lang="en-US"/>
        </a:p>
      </dgm:t>
    </dgm:pt>
    <dgm:pt modelId="{9504E666-8CAC-43C5-886F-23798368C4CB}">
      <dgm:prSet/>
      <dgm:spPr/>
      <dgm:t>
        <a:bodyPr/>
        <a:lstStyle/>
        <a:p>
          <a:r>
            <a:rPr lang="en-US"/>
            <a:t>Zone-redundant storage (LRS)</a:t>
          </a:r>
        </a:p>
      </dgm:t>
    </dgm:pt>
    <dgm:pt modelId="{77441D83-F862-4BB6-AEC6-0446693ADE8F}" type="parTrans" cxnId="{CD91A0E9-3EF1-46A5-A2C8-AD94797BBB74}">
      <dgm:prSet/>
      <dgm:spPr/>
      <dgm:t>
        <a:bodyPr/>
        <a:lstStyle/>
        <a:p>
          <a:endParaRPr lang="en-US"/>
        </a:p>
      </dgm:t>
    </dgm:pt>
    <dgm:pt modelId="{075AFD8E-564A-4D97-A39F-A77A937A7BA7}" type="sibTrans" cxnId="{CD91A0E9-3EF1-46A5-A2C8-AD94797BBB74}">
      <dgm:prSet/>
      <dgm:spPr/>
      <dgm:t>
        <a:bodyPr/>
        <a:lstStyle/>
        <a:p>
          <a:endParaRPr lang="en-US"/>
        </a:p>
      </dgm:t>
    </dgm:pt>
    <dgm:pt modelId="{BA3AC941-D69A-46B1-BA02-5D8595048781}">
      <dgm:prSet/>
      <dgm:spPr/>
      <dgm:t>
        <a:bodyPr/>
        <a:lstStyle/>
        <a:p>
          <a:r>
            <a:rPr lang="en-US"/>
            <a:t>Three copies </a:t>
          </a:r>
        </a:p>
      </dgm:t>
    </dgm:pt>
    <dgm:pt modelId="{F6FBC74D-1720-4922-8822-E9EBA689F49A}" type="parTrans" cxnId="{667D7F50-19E9-4E4B-935F-322825013ADD}">
      <dgm:prSet/>
      <dgm:spPr/>
      <dgm:t>
        <a:bodyPr/>
        <a:lstStyle/>
        <a:p>
          <a:endParaRPr lang="en-US"/>
        </a:p>
      </dgm:t>
    </dgm:pt>
    <dgm:pt modelId="{AD2DFEC2-5BFA-4BBA-88BB-F60803004351}" type="sibTrans" cxnId="{667D7F50-19E9-4E4B-935F-322825013ADD}">
      <dgm:prSet/>
      <dgm:spPr/>
      <dgm:t>
        <a:bodyPr/>
        <a:lstStyle/>
        <a:p>
          <a:endParaRPr lang="en-US"/>
        </a:p>
      </dgm:t>
    </dgm:pt>
    <dgm:pt modelId="{B5932CAF-05CE-4A30-BD66-3A4B25766C47}">
      <dgm:prSet/>
      <dgm:spPr/>
      <dgm:t>
        <a:bodyPr/>
        <a:lstStyle/>
        <a:p>
          <a:r>
            <a:rPr lang="en-US"/>
            <a:t>Guarded in two to three facilities</a:t>
          </a:r>
        </a:p>
      </dgm:t>
    </dgm:pt>
    <dgm:pt modelId="{5EC59C75-2EC2-47CC-918D-0A34C9AB6378}" type="parTrans" cxnId="{103C2303-5A2D-4055-888F-2FCE427CF1C6}">
      <dgm:prSet/>
      <dgm:spPr/>
      <dgm:t>
        <a:bodyPr/>
        <a:lstStyle/>
        <a:p>
          <a:endParaRPr lang="en-US"/>
        </a:p>
      </dgm:t>
    </dgm:pt>
    <dgm:pt modelId="{22A1B7DE-004C-45E3-A759-A138D81E04C8}" type="sibTrans" cxnId="{103C2303-5A2D-4055-888F-2FCE427CF1C6}">
      <dgm:prSet/>
      <dgm:spPr/>
      <dgm:t>
        <a:bodyPr/>
        <a:lstStyle/>
        <a:p>
          <a:endParaRPr lang="en-US"/>
        </a:p>
      </dgm:t>
    </dgm:pt>
    <dgm:pt modelId="{FEE80054-18D5-4F97-B0B9-C906BC693B78}">
      <dgm:prSet/>
      <dgm:spPr/>
      <dgm:t>
        <a:bodyPr/>
        <a:lstStyle/>
        <a:p>
          <a:r>
            <a:rPr lang="en-US"/>
            <a:t>Different regions </a:t>
          </a:r>
        </a:p>
      </dgm:t>
    </dgm:pt>
    <dgm:pt modelId="{65D18D7A-FF54-44AE-A163-4E2372CB5F5B}" type="parTrans" cxnId="{FD986AC7-6509-4504-9810-23630DE5BF54}">
      <dgm:prSet/>
      <dgm:spPr/>
      <dgm:t>
        <a:bodyPr/>
        <a:lstStyle/>
        <a:p>
          <a:endParaRPr lang="en-US"/>
        </a:p>
      </dgm:t>
    </dgm:pt>
    <dgm:pt modelId="{9371B003-2520-4D03-82BC-20BA8C715F99}" type="sibTrans" cxnId="{FD986AC7-6509-4504-9810-23630DE5BF54}">
      <dgm:prSet/>
      <dgm:spPr/>
      <dgm:t>
        <a:bodyPr/>
        <a:lstStyle/>
        <a:p>
          <a:endParaRPr lang="en-US"/>
        </a:p>
      </dgm:t>
    </dgm:pt>
    <dgm:pt modelId="{69B5E987-5C4B-47E0-A597-C757A593F2CB}">
      <dgm:prSet/>
      <dgm:spPr/>
      <dgm:t>
        <a:bodyPr/>
        <a:lstStyle/>
        <a:p>
          <a:r>
            <a:rPr lang="en-US"/>
            <a:t>Geo-Redundant storage (GRS)</a:t>
          </a:r>
        </a:p>
      </dgm:t>
    </dgm:pt>
    <dgm:pt modelId="{C1FFDDBD-8BD7-40FD-8C73-D7A6B2E1C87A}" type="parTrans" cxnId="{C7A0126F-70FC-4848-B803-8580146DCBC1}">
      <dgm:prSet/>
      <dgm:spPr/>
      <dgm:t>
        <a:bodyPr/>
        <a:lstStyle/>
        <a:p>
          <a:endParaRPr lang="en-US"/>
        </a:p>
      </dgm:t>
    </dgm:pt>
    <dgm:pt modelId="{67BFE5CF-0D34-407C-A9EB-822767587939}" type="sibTrans" cxnId="{C7A0126F-70FC-4848-B803-8580146DCBC1}">
      <dgm:prSet/>
      <dgm:spPr/>
      <dgm:t>
        <a:bodyPr/>
        <a:lstStyle/>
        <a:p>
          <a:endParaRPr lang="en-US"/>
        </a:p>
      </dgm:t>
    </dgm:pt>
    <dgm:pt modelId="{5E1524F1-1F1D-4073-8BAB-3EF47EB00B34}">
      <dgm:prSet/>
      <dgm:spPr/>
      <dgm:t>
        <a:bodyPr/>
        <a:lstStyle/>
        <a:p>
          <a:r>
            <a:rPr lang="en-US"/>
            <a:t>Six copies replicated in primary region</a:t>
          </a:r>
        </a:p>
      </dgm:t>
    </dgm:pt>
    <dgm:pt modelId="{414B0997-EF70-419C-AC10-C8F4B24CDE43}" type="parTrans" cxnId="{81400C78-C5AB-4FDD-A4EE-9C92E76F4136}">
      <dgm:prSet/>
      <dgm:spPr/>
      <dgm:t>
        <a:bodyPr/>
        <a:lstStyle/>
        <a:p>
          <a:endParaRPr lang="en-US"/>
        </a:p>
      </dgm:t>
    </dgm:pt>
    <dgm:pt modelId="{8B734AA2-2105-4642-ABA9-5FAF4D5A2375}" type="sibTrans" cxnId="{81400C78-C5AB-4FDD-A4EE-9C92E76F4136}">
      <dgm:prSet/>
      <dgm:spPr/>
      <dgm:t>
        <a:bodyPr/>
        <a:lstStyle/>
        <a:p>
          <a:endParaRPr lang="en-US"/>
        </a:p>
      </dgm:t>
    </dgm:pt>
    <dgm:pt modelId="{035F6459-E8F9-4514-ABB4-8714AF8C2343}">
      <dgm:prSet/>
      <dgm:spPr/>
      <dgm:t>
        <a:bodyPr/>
        <a:lstStyle/>
        <a:p>
          <a:r>
            <a:rPr lang="en-US"/>
            <a:t>3 more copies are replicated in a secondary region</a:t>
          </a:r>
        </a:p>
      </dgm:t>
    </dgm:pt>
    <dgm:pt modelId="{6131FAC8-7591-4BA9-9A45-4923CCEAEDC2}" type="parTrans" cxnId="{60E54CF6-E283-410D-8658-7F59FAEA4546}">
      <dgm:prSet/>
      <dgm:spPr/>
      <dgm:t>
        <a:bodyPr/>
        <a:lstStyle/>
        <a:p>
          <a:endParaRPr lang="en-US"/>
        </a:p>
      </dgm:t>
    </dgm:pt>
    <dgm:pt modelId="{B9E5DE2E-8E45-4BAB-A927-97677A00066A}" type="sibTrans" cxnId="{60E54CF6-E283-410D-8658-7F59FAEA4546}">
      <dgm:prSet/>
      <dgm:spPr/>
      <dgm:t>
        <a:bodyPr/>
        <a:lstStyle/>
        <a:p>
          <a:endParaRPr lang="en-US"/>
        </a:p>
      </dgm:t>
    </dgm:pt>
    <dgm:pt modelId="{EB5724C1-0EBB-437A-BFE6-D41CF6808F45}">
      <dgm:prSet/>
      <dgm:spPr/>
      <dgm:t>
        <a:bodyPr/>
        <a:lstStyle/>
        <a:p>
          <a:r>
            <a:rPr lang="en-US"/>
            <a:t>Read-access geo-redundant storage (RA-GRS)</a:t>
          </a:r>
        </a:p>
      </dgm:t>
    </dgm:pt>
    <dgm:pt modelId="{CF0A5A98-389A-4D5D-BBB7-8DA29D87241C}" type="parTrans" cxnId="{72D6E665-31E9-4B25-831B-339AB9CAFB68}">
      <dgm:prSet/>
      <dgm:spPr/>
      <dgm:t>
        <a:bodyPr/>
        <a:lstStyle/>
        <a:p>
          <a:endParaRPr lang="en-US"/>
        </a:p>
      </dgm:t>
    </dgm:pt>
    <dgm:pt modelId="{1E19E3D8-A607-487D-BFF6-13B3AA91C780}" type="sibTrans" cxnId="{72D6E665-31E9-4B25-831B-339AB9CAFB68}">
      <dgm:prSet/>
      <dgm:spPr/>
      <dgm:t>
        <a:bodyPr/>
        <a:lstStyle/>
        <a:p>
          <a:endParaRPr lang="en-US"/>
        </a:p>
      </dgm:t>
    </dgm:pt>
    <dgm:pt modelId="{695058AB-E075-43DF-84EC-3B0D773AD7D4}">
      <dgm:prSet/>
      <dgm:spPr/>
      <dgm:t>
        <a:bodyPr/>
        <a:lstStyle/>
        <a:p>
          <a:r>
            <a:rPr lang="en-US"/>
            <a:t>Secondary replica is provided for read-only access </a:t>
          </a:r>
        </a:p>
      </dgm:t>
    </dgm:pt>
    <dgm:pt modelId="{BD1AE904-8D76-46AF-8CF6-42B31E4997EE}" type="parTrans" cxnId="{472740B9-EAA9-4B4B-AC59-B329FD33836B}">
      <dgm:prSet/>
      <dgm:spPr/>
      <dgm:t>
        <a:bodyPr/>
        <a:lstStyle/>
        <a:p>
          <a:endParaRPr lang="en-US"/>
        </a:p>
      </dgm:t>
    </dgm:pt>
    <dgm:pt modelId="{35187389-817C-4D7F-BBA8-C543CB7D191F}" type="sibTrans" cxnId="{472740B9-EAA9-4B4B-AC59-B329FD33836B}">
      <dgm:prSet/>
      <dgm:spPr/>
      <dgm:t>
        <a:bodyPr/>
        <a:lstStyle/>
        <a:p>
          <a:endParaRPr lang="en-US"/>
        </a:p>
      </dgm:t>
    </dgm:pt>
    <dgm:pt modelId="{E7899C08-FD2C-413E-92B9-E2C5E2EDB896}">
      <dgm:prSet/>
      <dgm:spPr/>
      <dgm:t>
        <a:bodyPr/>
        <a:lstStyle/>
        <a:p>
          <a:r>
            <a:rPr lang="en-US"/>
            <a:t>Default option</a:t>
          </a:r>
        </a:p>
      </dgm:t>
    </dgm:pt>
    <dgm:pt modelId="{1EA989DF-1ECC-4F95-B8D4-538B0D0CE931}" type="parTrans" cxnId="{404CEDF1-5F7E-40E3-A7B8-C1E7ACC99B25}">
      <dgm:prSet/>
      <dgm:spPr/>
      <dgm:t>
        <a:bodyPr/>
        <a:lstStyle/>
        <a:p>
          <a:endParaRPr lang="en-US"/>
        </a:p>
      </dgm:t>
    </dgm:pt>
    <dgm:pt modelId="{4E3C3B94-89EC-4766-BE87-27D7AB2F7402}" type="sibTrans" cxnId="{404CEDF1-5F7E-40E3-A7B8-C1E7ACC99B25}">
      <dgm:prSet/>
      <dgm:spPr/>
      <dgm:t>
        <a:bodyPr/>
        <a:lstStyle/>
        <a:p>
          <a:endParaRPr lang="en-US"/>
        </a:p>
      </dgm:t>
    </dgm:pt>
    <dgm:pt modelId="{E4AB73E0-5CDE-49E6-938B-58E741CD60A7}" type="pres">
      <dgm:prSet presAssocID="{8443362E-2C91-40C4-A123-09F38874C635}" presName="linear" presStyleCnt="0">
        <dgm:presLayoutVars>
          <dgm:animLvl val="lvl"/>
          <dgm:resizeHandles val="exact"/>
        </dgm:presLayoutVars>
      </dgm:prSet>
      <dgm:spPr/>
    </dgm:pt>
    <dgm:pt modelId="{735E6C13-693C-418E-85F7-110CA63A17C8}" type="pres">
      <dgm:prSet presAssocID="{23607DAF-BCC4-4F3F-9C57-FAB3A360649C}" presName="parentText" presStyleLbl="node1" presStyleIdx="0" presStyleCnt="4">
        <dgm:presLayoutVars>
          <dgm:chMax val="0"/>
          <dgm:bulletEnabled val="1"/>
        </dgm:presLayoutVars>
      </dgm:prSet>
      <dgm:spPr/>
    </dgm:pt>
    <dgm:pt modelId="{C8D5B44D-AD73-4077-97BF-DDB9BE175081}" type="pres">
      <dgm:prSet presAssocID="{23607DAF-BCC4-4F3F-9C57-FAB3A360649C}" presName="childText" presStyleLbl="revTx" presStyleIdx="0" presStyleCnt="4">
        <dgm:presLayoutVars>
          <dgm:bulletEnabled val="1"/>
        </dgm:presLayoutVars>
      </dgm:prSet>
      <dgm:spPr/>
    </dgm:pt>
    <dgm:pt modelId="{B47B6A68-2252-4FFE-8937-9B477E60AEA5}" type="pres">
      <dgm:prSet presAssocID="{9504E666-8CAC-43C5-886F-23798368C4CB}" presName="parentText" presStyleLbl="node1" presStyleIdx="1" presStyleCnt="4">
        <dgm:presLayoutVars>
          <dgm:chMax val="0"/>
          <dgm:bulletEnabled val="1"/>
        </dgm:presLayoutVars>
      </dgm:prSet>
      <dgm:spPr/>
    </dgm:pt>
    <dgm:pt modelId="{64B5CE5E-1535-47A8-997B-35EF0593A42E}" type="pres">
      <dgm:prSet presAssocID="{9504E666-8CAC-43C5-886F-23798368C4CB}" presName="childText" presStyleLbl="revTx" presStyleIdx="1" presStyleCnt="4">
        <dgm:presLayoutVars>
          <dgm:bulletEnabled val="1"/>
        </dgm:presLayoutVars>
      </dgm:prSet>
      <dgm:spPr/>
    </dgm:pt>
    <dgm:pt modelId="{9799D2AC-552A-4927-9C98-BB3B153B3AD7}" type="pres">
      <dgm:prSet presAssocID="{69B5E987-5C4B-47E0-A597-C757A593F2CB}" presName="parentText" presStyleLbl="node1" presStyleIdx="2" presStyleCnt="4">
        <dgm:presLayoutVars>
          <dgm:chMax val="0"/>
          <dgm:bulletEnabled val="1"/>
        </dgm:presLayoutVars>
      </dgm:prSet>
      <dgm:spPr/>
    </dgm:pt>
    <dgm:pt modelId="{7E8C2CE5-D431-4B60-A157-AABFCDC07736}" type="pres">
      <dgm:prSet presAssocID="{69B5E987-5C4B-47E0-A597-C757A593F2CB}" presName="childText" presStyleLbl="revTx" presStyleIdx="2" presStyleCnt="4">
        <dgm:presLayoutVars>
          <dgm:bulletEnabled val="1"/>
        </dgm:presLayoutVars>
      </dgm:prSet>
      <dgm:spPr/>
    </dgm:pt>
    <dgm:pt modelId="{364F56A5-D9AB-4CD2-ABF5-FC3140A9B447}" type="pres">
      <dgm:prSet presAssocID="{EB5724C1-0EBB-437A-BFE6-D41CF6808F45}" presName="parentText" presStyleLbl="node1" presStyleIdx="3" presStyleCnt="4">
        <dgm:presLayoutVars>
          <dgm:chMax val="0"/>
          <dgm:bulletEnabled val="1"/>
        </dgm:presLayoutVars>
      </dgm:prSet>
      <dgm:spPr/>
    </dgm:pt>
    <dgm:pt modelId="{44E1A21D-2E89-478E-8A7A-28FFD8546017}" type="pres">
      <dgm:prSet presAssocID="{EB5724C1-0EBB-437A-BFE6-D41CF6808F45}" presName="childText" presStyleLbl="revTx" presStyleIdx="3" presStyleCnt="4">
        <dgm:presLayoutVars>
          <dgm:bulletEnabled val="1"/>
        </dgm:presLayoutVars>
      </dgm:prSet>
      <dgm:spPr/>
    </dgm:pt>
  </dgm:ptLst>
  <dgm:cxnLst>
    <dgm:cxn modelId="{103C2303-5A2D-4055-888F-2FCE427CF1C6}" srcId="{9504E666-8CAC-43C5-886F-23798368C4CB}" destId="{B5932CAF-05CE-4A30-BD66-3A4B25766C47}" srcOrd="1" destOrd="0" parTransId="{5EC59C75-2EC2-47CC-918D-0A34C9AB6378}" sibTransId="{22A1B7DE-004C-45E3-A759-A138D81E04C8}"/>
    <dgm:cxn modelId="{FA292904-F9CD-451B-B1F0-6A27FF174522}" type="presOf" srcId="{9504E666-8CAC-43C5-886F-23798368C4CB}" destId="{B47B6A68-2252-4FFE-8937-9B477E60AEA5}" srcOrd="0" destOrd="0" presId="urn:microsoft.com/office/officeart/2005/8/layout/vList2"/>
    <dgm:cxn modelId="{0B7B7C05-9197-4043-9B65-288E81F974BE}" type="presOf" srcId="{23607DAF-BCC4-4F3F-9C57-FAB3A360649C}" destId="{735E6C13-693C-418E-85F7-110CA63A17C8}" srcOrd="0" destOrd="0" presId="urn:microsoft.com/office/officeart/2005/8/layout/vList2"/>
    <dgm:cxn modelId="{4641750B-BB22-4742-8A46-14BE38A2B4DF}" type="presOf" srcId="{E2BE3104-FD56-443B-BFE9-E57D33F8F726}" destId="{C8D5B44D-AD73-4077-97BF-DDB9BE175081}" srcOrd="0" destOrd="1" presId="urn:microsoft.com/office/officeart/2005/8/layout/vList2"/>
    <dgm:cxn modelId="{FC9C613E-8790-49F2-9DF5-67DEF422DB7C}" type="presOf" srcId="{035F6459-E8F9-4514-ABB4-8714AF8C2343}" destId="{7E8C2CE5-D431-4B60-A157-AABFCDC07736}" srcOrd="0" destOrd="1" presId="urn:microsoft.com/office/officeart/2005/8/layout/vList2"/>
    <dgm:cxn modelId="{72D6E665-31E9-4B25-831B-339AB9CAFB68}" srcId="{8443362E-2C91-40C4-A123-09F38874C635}" destId="{EB5724C1-0EBB-437A-BFE6-D41CF6808F45}" srcOrd="3" destOrd="0" parTransId="{CF0A5A98-389A-4D5D-BBB7-8DA29D87241C}" sibTransId="{1E19E3D8-A607-487D-BFF6-13B3AA91C780}"/>
    <dgm:cxn modelId="{F9CF5D6D-1CB2-4DF4-B84D-9A7CAADA0122}" type="presOf" srcId="{8443362E-2C91-40C4-A123-09F38874C635}" destId="{E4AB73E0-5CDE-49E6-938B-58E741CD60A7}" srcOrd="0" destOrd="0" presId="urn:microsoft.com/office/officeart/2005/8/layout/vList2"/>
    <dgm:cxn modelId="{C7A0126F-70FC-4848-B803-8580146DCBC1}" srcId="{8443362E-2C91-40C4-A123-09F38874C635}" destId="{69B5E987-5C4B-47E0-A597-C757A593F2CB}" srcOrd="2" destOrd="0" parTransId="{C1FFDDBD-8BD7-40FD-8C73-D7A6B2E1C87A}" sibTransId="{67BFE5CF-0D34-407C-A9EB-822767587939}"/>
    <dgm:cxn modelId="{667D7F50-19E9-4E4B-935F-322825013ADD}" srcId="{9504E666-8CAC-43C5-886F-23798368C4CB}" destId="{BA3AC941-D69A-46B1-BA02-5D8595048781}" srcOrd="0" destOrd="0" parTransId="{F6FBC74D-1720-4922-8822-E9EBA689F49A}" sibTransId="{AD2DFEC2-5BFA-4BBA-88BB-F60803004351}"/>
    <dgm:cxn modelId="{AE0E9C55-31DD-4FC9-86C6-7AEA7DD7604D}" srcId="{23607DAF-BCC4-4F3F-9C57-FAB3A360649C}" destId="{E2BE3104-FD56-443B-BFE9-E57D33F8F726}" srcOrd="1" destOrd="0" parTransId="{595EB3AE-02D6-4474-A005-A9A049641E13}" sibTransId="{6F6A4A5C-6948-40FA-9592-6091D1209522}"/>
    <dgm:cxn modelId="{81400C78-C5AB-4FDD-A4EE-9C92E76F4136}" srcId="{69B5E987-5C4B-47E0-A597-C757A593F2CB}" destId="{5E1524F1-1F1D-4073-8BAB-3EF47EB00B34}" srcOrd="0" destOrd="0" parTransId="{414B0997-EF70-419C-AC10-C8F4B24CDE43}" sibTransId="{8B734AA2-2105-4642-ABA9-5FAF4D5A2375}"/>
    <dgm:cxn modelId="{A31CB283-3938-4038-BC7F-AACB763B9D28}" type="presOf" srcId="{B5932CAF-05CE-4A30-BD66-3A4B25766C47}" destId="{64B5CE5E-1535-47A8-997B-35EF0593A42E}" srcOrd="0" destOrd="1" presId="urn:microsoft.com/office/officeart/2005/8/layout/vList2"/>
    <dgm:cxn modelId="{758ECC83-9D6E-4D5D-A167-FCE72F47C2A2}" srcId="{23607DAF-BCC4-4F3F-9C57-FAB3A360649C}" destId="{A14DC635-E9F1-498B-B578-3308FF7E4695}" srcOrd="0" destOrd="0" parTransId="{E7D43C04-0BD3-4016-A122-632D4DF7460D}" sibTransId="{DD5C5CCB-0383-45BF-9FF0-A733F795397E}"/>
    <dgm:cxn modelId="{F55E3896-0D53-4C0F-B6B3-2375FA352231}" type="presOf" srcId="{5E1524F1-1F1D-4073-8BAB-3EF47EB00B34}" destId="{7E8C2CE5-D431-4B60-A157-AABFCDC07736}" srcOrd="0" destOrd="0" presId="urn:microsoft.com/office/officeart/2005/8/layout/vList2"/>
    <dgm:cxn modelId="{EFBC6598-74DF-481C-A2CA-25A716D71587}" srcId="{8443362E-2C91-40C4-A123-09F38874C635}" destId="{23607DAF-BCC4-4F3F-9C57-FAB3A360649C}" srcOrd="0" destOrd="0" parTransId="{0EDB074B-0E62-4727-BAE7-23633B527609}" sibTransId="{E242A89E-51AE-46B1-8BDD-DA19428BEF02}"/>
    <dgm:cxn modelId="{7BC320B2-4D0F-41D4-B3AD-D69C5BDB8E52}" type="presOf" srcId="{A14DC635-E9F1-498B-B578-3308FF7E4695}" destId="{C8D5B44D-AD73-4077-97BF-DDB9BE175081}" srcOrd="0" destOrd="0" presId="urn:microsoft.com/office/officeart/2005/8/layout/vList2"/>
    <dgm:cxn modelId="{472740B9-EAA9-4B4B-AC59-B329FD33836B}" srcId="{EB5724C1-0EBB-437A-BFE6-D41CF6808F45}" destId="{695058AB-E075-43DF-84EC-3B0D773AD7D4}" srcOrd="0" destOrd="0" parTransId="{BD1AE904-8D76-46AF-8CF6-42B31E4997EE}" sibTransId="{35187389-817C-4D7F-BBA8-C543CB7D191F}"/>
    <dgm:cxn modelId="{FD986AC7-6509-4504-9810-23630DE5BF54}" srcId="{9504E666-8CAC-43C5-886F-23798368C4CB}" destId="{FEE80054-18D5-4F97-B0B9-C906BC693B78}" srcOrd="2" destOrd="0" parTransId="{65D18D7A-FF54-44AE-A163-4E2372CB5F5B}" sibTransId="{9371B003-2520-4D03-82BC-20BA8C715F99}"/>
    <dgm:cxn modelId="{6FC3F4CB-24EE-4F98-85F9-FA4CEF82DF9D}" type="presOf" srcId="{69B5E987-5C4B-47E0-A597-C757A593F2CB}" destId="{9799D2AC-552A-4927-9C98-BB3B153B3AD7}" srcOrd="0" destOrd="0" presId="urn:microsoft.com/office/officeart/2005/8/layout/vList2"/>
    <dgm:cxn modelId="{5083D6D6-115D-4ED1-8EEF-3F2DB6EB0B2C}" type="presOf" srcId="{BA3AC941-D69A-46B1-BA02-5D8595048781}" destId="{64B5CE5E-1535-47A8-997B-35EF0593A42E}" srcOrd="0" destOrd="0" presId="urn:microsoft.com/office/officeart/2005/8/layout/vList2"/>
    <dgm:cxn modelId="{87AD9FDC-7BE7-4303-95F4-87E418B3444E}" type="presOf" srcId="{695058AB-E075-43DF-84EC-3B0D773AD7D4}" destId="{44E1A21D-2E89-478E-8A7A-28FFD8546017}" srcOrd="0" destOrd="0" presId="urn:microsoft.com/office/officeart/2005/8/layout/vList2"/>
    <dgm:cxn modelId="{3970D0E6-5D28-4D49-B8F7-663193325B25}" type="presOf" srcId="{E7899C08-FD2C-413E-92B9-E2C5E2EDB896}" destId="{44E1A21D-2E89-478E-8A7A-28FFD8546017}" srcOrd="0" destOrd="1" presId="urn:microsoft.com/office/officeart/2005/8/layout/vList2"/>
    <dgm:cxn modelId="{84B786E7-3254-44A4-995F-D336632A12C2}" type="presOf" srcId="{EB5724C1-0EBB-437A-BFE6-D41CF6808F45}" destId="{364F56A5-D9AB-4CD2-ABF5-FC3140A9B447}" srcOrd="0" destOrd="0" presId="urn:microsoft.com/office/officeart/2005/8/layout/vList2"/>
    <dgm:cxn modelId="{CD91A0E9-3EF1-46A5-A2C8-AD94797BBB74}" srcId="{8443362E-2C91-40C4-A123-09F38874C635}" destId="{9504E666-8CAC-43C5-886F-23798368C4CB}" srcOrd="1" destOrd="0" parTransId="{77441D83-F862-4BB6-AEC6-0446693ADE8F}" sibTransId="{075AFD8E-564A-4D97-A39F-A77A937A7BA7}"/>
    <dgm:cxn modelId="{404CEDF1-5F7E-40E3-A7B8-C1E7ACC99B25}" srcId="{EB5724C1-0EBB-437A-BFE6-D41CF6808F45}" destId="{E7899C08-FD2C-413E-92B9-E2C5E2EDB896}" srcOrd="1" destOrd="0" parTransId="{1EA989DF-1ECC-4F95-B8D4-538B0D0CE931}" sibTransId="{4E3C3B94-89EC-4766-BE87-27D7AB2F7402}"/>
    <dgm:cxn modelId="{60E54CF6-E283-410D-8658-7F59FAEA4546}" srcId="{69B5E987-5C4B-47E0-A597-C757A593F2CB}" destId="{035F6459-E8F9-4514-ABB4-8714AF8C2343}" srcOrd="1" destOrd="0" parTransId="{6131FAC8-7591-4BA9-9A45-4923CCEAEDC2}" sibTransId="{B9E5DE2E-8E45-4BAB-A927-97677A00066A}"/>
    <dgm:cxn modelId="{046BB4F9-A743-44E5-9F62-2492FE8B3553}" type="presOf" srcId="{FEE80054-18D5-4F97-B0B9-C906BC693B78}" destId="{64B5CE5E-1535-47A8-997B-35EF0593A42E}" srcOrd="0" destOrd="2" presId="urn:microsoft.com/office/officeart/2005/8/layout/vList2"/>
    <dgm:cxn modelId="{F60A15BD-4ACE-4406-A176-9A5797B117B7}" type="presParOf" srcId="{E4AB73E0-5CDE-49E6-938B-58E741CD60A7}" destId="{735E6C13-693C-418E-85F7-110CA63A17C8}" srcOrd="0" destOrd="0" presId="urn:microsoft.com/office/officeart/2005/8/layout/vList2"/>
    <dgm:cxn modelId="{2BCBE049-906A-480D-84D4-7F43ADFF2152}" type="presParOf" srcId="{E4AB73E0-5CDE-49E6-938B-58E741CD60A7}" destId="{C8D5B44D-AD73-4077-97BF-DDB9BE175081}" srcOrd="1" destOrd="0" presId="urn:microsoft.com/office/officeart/2005/8/layout/vList2"/>
    <dgm:cxn modelId="{F7D3A313-A482-481B-8645-776FA11F5A04}" type="presParOf" srcId="{E4AB73E0-5CDE-49E6-938B-58E741CD60A7}" destId="{B47B6A68-2252-4FFE-8937-9B477E60AEA5}" srcOrd="2" destOrd="0" presId="urn:microsoft.com/office/officeart/2005/8/layout/vList2"/>
    <dgm:cxn modelId="{9A47F5AC-53AF-4F6A-9CCC-1E58A8C2AF59}" type="presParOf" srcId="{E4AB73E0-5CDE-49E6-938B-58E741CD60A7}" destId="{64B5CE5E-1535-47A8-997B-35EF0593A42E}" srcOrd="3" destOrd="0" presId="urn:microsoft.com/office/officeart/2005/8/layout/vList2"/>
    <dgm:cxn modelId="{5C3F1D3F-1E8C-42AF-ABF4-F527D670C366}" type="presParOf" srcId="{E4AB73E0-5CDE-49E6-938B-58E741CD60A7}" destId="{9799D2AC-552A-4927-9C98-BB3B153B3AD7}" srcOrd="4" destOrd="0" presId="urn:microsoft.com/office/officeart/2005/8/layout/vList2"/>
    <dgm:cxn modelId="{85BA2265-4FF5-40DA-BA0A-734147E895DA}" type="presParOf" srcId="{E4AB73E0-5CDE-49E6-938B-58E741CD60A7}" destId="{7E8C2CE5-D431-4B60-A157-AABFCDC07736}" srcOrd="5" destOrd="0" presId="urn:microsoft.com/office/officeart/2005/8/layout/vList2"/>
    <dgm:cxn modelId="{2C42D0DA-6159-4678-84C8-9AA2845D2B60}" type="presParOf" srcId="{E4AB73E0-5CDE-49E6-938B-58E741CD60A7}" destId="{364F56A5-D9AB-4CD2-ABF5-FC3140A9B447}" srcOrd="6" destOrd="0" presId="urn:microsoft.com/office/officeart/2005/8/layout/vList2"/>
    <dgm:cxn modelId="{796967AB-D466-4550-8085-0107B732CAEF}" type="presParOf" srcId="{E4AB73E0-5CDE-49E6-938B-58E741CD60A7}" destId="{44E1A21D-2E89-478E-8A7A-28FFD854601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6AB76A-528C-43B9-86BE-763A7E6354C8}" type="doc">
      <dgm:prSet loTypeId="urn:microsoft.com/office/officeart/2005/8/layout/vList4" loCatId="list" qsTypeId="urn:microsoft.com/office/officeart/2005/8/quickstyle/3d3" qsCatId="3D" csTypeId="urn:microsoft.com/office/officeart/2005/8/colors/accent0_3" csCatId="mainScheme"/>
      <dgm:spPr/>
      <dgm:t>
        <a:bodyPr/>
        <a:lstStyle/>
        <a:p>
          <a:endParaRPr lang="en-US"/>
        </a:p>
      </dgm:t>
    </dgm:pt>
    <dgm:pt modelId="{E13CDA68-722B-44FB-B83B-7371A09BEDE4}">
      <dgm:prSet/>
      <dgm:spPr/>
      <dgm:t>
        <a:bodyPr/>
        <a:lstStyle/>
        <a:p>
          <a:r>
            <a:rPr lang="en-US" dirty="0"/>
            <a:t>VHDs on IaaS VMs</a:t>
          </a:r>
        </a:p>
      </dgm:t>
    </dgm:pt>
    <dgm:pt modelId="{28F91904-EADE-4516-BB09-BAEAA97A7229}" type="parTrans" cxnId="{5E0B3A64-92DA-43CE-BC4C-E465FF16EB4D}">
      <dgm:prSet/>
      <dgm:spPr/>
      <dgm:t>
        <a:bodyPr/>
        <a:lstStyle/>
        <a:p>
          <a:endParaRPr lang="en-US"/>
        </a:p>
      </dgm:t>
    </dgm:pt>
    <dgm:pt modelId="{E9817D36-4121-4415-B125-26E2F4E493F4}" type="sibTrans" cxnId="{5E0B3A64-92DA-43CE-BC4C-E465FF16EB4D}">
      <dgm:prSet/>
      <dgm:spPr/>
      <dgm:t>
        <a:bodyPr/>
        <a:lstStyle/>
        <a:p>
          <a:endParaRPr lang="en-US"/>
        </a:p>
      </dgm:t>
    </dgm:pt>
    <dgm:pt modelId="{C86FBFBC-DC69-4184-8808-C18899E50A9B}">
      <dgm:prSet/>
      <dgm:spPr/>
      <dgm:t>
        <a:bodyPr/>
        <a:lstStyle/>
        <a:p>
          <a:r>
            <a:rPr lang="en-US"/>
            <a:t>Azure Disk Encryption </a:t>
          </a:r>
        </a:p>
      </dgm:t>
    </dgm:pt>
    <dgm:pt modelId="{9BB5337E-3AD5-4BE3-857B-3A694F768C7D}" type="parTrans" cxnId="{044E6942-2B14-457D-B00B-135C8E9A8C6C}">
      <dgm:prSet/>
      <dgm:spPr/>
      <dgm:t>
        <a:bodyPr/>
        <a:lstStyle/>
        <a:p>
          <a:endParaRPr lang="en-US"/>
        </a:p>
      </dgm:t>
    </dgm:pt>
    <dgm:pt modelId="{926CA98D-CF31-4B1B-B561-864286A79430}" type="sibTrans" cxnId="{044E6942-2B14-457D-B00B-135C8E9A8C6C}">
      <dgm:prSet/>
      <dgm:spPr/>
      <dgm:t>
        <a:bodyPr/>
        <a:lstStyle/>
        <a:p>
          <a:endParaRPr lang="en-US"/>
        </a:p>
      </dgm:t>
    </dgm:pt>
    <dgm:pt modelId="{6B05CE48-A47D-4AAA-A113-1D7BF75EC198}">
      <dgm:prSet/>
      <dgm:spPr/>
      <dgm:t>
        <a:bodyPr/>
        <a:lstStyle/>
        <a:p>
          <a:r>
            <a:rPr lang="en-US"/>
            <a:t>No Encryption from Storage Account </a:t>
          </a:r>
        </a:p>
      </dgm:t>
    </dgm:pt>
    <dgm:pt modelId="{346400A6-945A-4246-B00F-A20011644E5B}" type="parTrans" cxnId="{43582853-4499-47FE-BE70-A64C09BAB497}">
      <dgm:prSet/>
      <dgm:spPr/>
      <dgm:t>
        <a:bodyPr/>
        <a:lstStyle/>
        <a:p>
          <a:endParaRPr lang="en-US"/>
        </a:p>
      </dgm:t>
    </dgm:pt>
    <dgm:pt modelId="{991CF828-0497-45FF-8368-C93553DA631C}" type="sibTrans" cxnId="{43582853-4499-47FE-BE70-A64C09BAB497}">
      <dgm:prSet/>
      <dgm:spPr/>
      <dgm:t>
        <a:bodyPr/>
        <a:lstStyle/>
        <a:p>
          <a:endParaRPr lang="en-US"/>
        </a:p>
      </dgm:t>
    </dgm:pt>
    <dgm:pt modelId="{E3FD57AD-A187-4C83-8F69-B85F61439EBA}">
      <dgm:prSet/>
      <dgm:spPr/>
      <dgm:t>
        <a:bodyPr/>
        <a:lstStyle/>
        <a:p>
          <a:r>
            <a:rPr lang="en-US"/>
            <a:t>No Encryption from Marketplace </a:t>
          </a:r>
        </a:p>
      </dgm:t>
    </dgm:pt>
    <dgm:pt modelId="{BA83E41E-CAAD-4225-BB61-918ACEA598A4}" type="parTrans" cxnId="{5B159A3B-8AB8-4A24-A38C-C2F13DEBA079}">
      <dgm:prSet/>
      <dgm:spPr/>
      <dgm:t>
        <a:bodyPr/>
        <a:lstStyle/>
        <a:p>
          <a:endParaRPr lang="en-US"/>
        </a:p>
      </dgm:t>
    </dgm:pt>
    <dgm:pt modelId="{7015D27B-0482-4A2B-A5DF-8BD98832173B}" type="sibTrans" cxnId="{5B159A3B-8AB8-4A24-A38C-C2F13DEBA079}">
      <dgm:prSet/>
      <dgm:spPr/>
      <dgm:t>
        <a:bodyPr/>
        <a:lstStyle/>
        <a:p>
          <a:endParaRPr lang="en-US"/>
        </a:p>
      </dgm:t>
    </dgm:pt>
    <dgm:pt modelId="{BE748425-054C-4359-B733-894D81DDB09B}">
      <dgm:prSet/>
      <dgm:spPr/>
      <dgm:t>
        <a:bodyPr/>
        <a:lstStyle/>
        <a:p>
          <a:r>
            <a:rPr lang="en-US"/>
            <a:t>CSE</a:t>
          </a:r>
        </a:p>
      </dgm:t>
    </dgm:pt>
    <dgm:pt modelId="{86D432EC-6602-46B9-8C40-2CA51063C991}" type="parTrans" cxnId="{A1076C8C-4386-4744-BDF3-C0F10DC401DA}">
      <dgm:prSet/>
      <dgm:spPr/>
      <dgm:t>
        <a:bodyPr/>
        <a:lstStyle/>
        <a:p>
          <a:endParaRPr lang="en-US"/>
        </a:p>
      </dgm:t>
    </dgm:pt>
    <dgm:pt modelId="{A0E2798A-3D4C-4202-BA14-4A7BA9C8A152}" type="sibTrans" cxnId="{A1076C8C-4386-4744-BDF3-C0F10DC401DA}">
      <dgm:prSet/>
      <dgm:spPr/>
      <dgm:t>
        <a:bodyPr/>
        <a:lstStyle/>
        <a:p>
          <a:endParaRPr lang="en-US"/>
        </a:p>
      </dgm:t>
    </dgm:pt>
    <dgm:pt modelId="{DD9F0B04-9175-4D4F-8DC0-6AE246712DC1}">
      <dgm:prSet/>
      <dgm:spPr/>
      <dgm:t>
        <a:bodyPr/>
        <a:lstStyle/>
        <a:p>
          <a:r>
            <a:rPr lang="en-US"/>
            <a:t>Most secure </a:t>
          </a:r>
        </a:p>
      </dgm:t>
    </dgm:pt>
    <dgm:pt modelId="{BFE54120-8A4F-443F-A097-5B196282720E}" type="parTrans" cxnId="{EB546181-213E-4E8E-8273-CA2DAA92B833}">
      <dgm:prSet/>
      <dgm:spPr/>
      <dgm:t>
        <a:bodyPr/>
        <a:lstStyle/>
        <a:p>
          <a:endParaRPr lang="en-US"/>
        </a:p>
      </dgm:t>
    </dgm:pt>
    <dgm:pt modelId="{7C44D187-CDE1-4811-AE58-1846E088AD1B}" type="sibTrans" cxnId="{EB546181-213E-4E8E-8273-CA2DAA92B833}">
      <dgm:prSet/>
      <dgm:spPr/>
      <dgm:t>
        <a:bodyPr/>
        <a:lstStyle/>
        <a:p>
          <a:endParaRPr lang="en-US"/>
        </a:p>
      </dgm:t>
    </dgm:pt>
    <dgm:pt modelId="{1DD538D6-C09E-44E4-A7E2-27A99DC3C44E}">
      <dgm:prSet/>
      <dgm:spPr/>
      <dgm:t>
        <a:bodyPr/>
        <a:lstStyle/>
        <a:p>
          <a:r>
            <a:rPr lang="en-US"/>
            <a:t>Requires code in application </a:t>
          </a:r>
        </a:p>
      </dgm:t>
    </dgm:pt>
    <dgm:pt modelId="{ACE5DBF6-9C3D-4D87-8E11-2FE7DCF60DA5}" type="parTrans" cxnId="{5D0E94B7-D9A9-4BB4-8228-ACBA002F255C}">
      <dgm:prSet/>
      <dgm:spPr/>
      <dgm:t>
        <a:bodyPr/>
        <a:lstStyle/>
        <a:p>
          <a:endParaRPr lang="en-US"/>
        </a:p>
      </dgm:t>
    </dgm:pt>
    <dgm:pt modelId="{51C4E3C1-B39A-4A07-AF28-FB0E7B94F3D0}" type="sibTrans" cxnId="{5D0E94B7-D9A9-4BB4-8228-ACBA002F255C}">
      <dgm:prSet/>
      <dgm:spPr/>
      <dgm:t>
        <a:bodyPr/>
        <a:lstStyle/>
        <a:p>
          <a:endParaRPr lang="en-US"/>
        </a:p>
      </dgm:t>
    </dgm:pt>
    <dgm:pt modelId="{2491B81F-D04C-49AC-8F05-012584C4B849}">
      <dgm:prSet/>
      <dgm:spPr/>
      <dgm:t>
        <a:bodyPr/>
        <a:lstStyle/>
        <a:p>
          <a:r>
            <a:rPr lang="en-US"/>
            <a:t>CSE can encrypt table entities, queue messages and blobs</a:t>
          </a:r>
        </a:p>
      </dgm:t>
    </dgm:pt>
    <dgm:pt modelId="{4B083A3E-7226-4807-BD19-9EEB2012B424}" type="parTrans" cxnId="{7F353BA3-547A-441A-A424-634C418C81BA}">
      <dgm:prSet/>
      <dgm:spPr/>
      <dgm:t>
        <a:bodyPr/>
        <a:lstStyle/>
        <a:p>
          <a:endParaRPr lang="en-US"/>
        </a:p>
      </dgm:t>
    </dgm:pt>
    <dgm:pt modelId="{A5C20F6F-23B5-4F8A-802F-20B638AF24E2}" type="sibTrans" cxnId="{7F353BA3-547A-441A-A424-634C418C81BA}">
      <dgm:prSet/>
      <dgm:spPr/>
      <dgm:t>
        <a:bodyPr/>
        <a:lstStyle/>
        <a:p>
          <a:endParaRPr lang="en-US"/>
        </a:p>
      </dgm:t>
    </dgm:pt>
    <dgm:pt modelId="{C9565562-D4D0-4D3D-AF89-A0DFB635DDAA}">
      <dgm:prSet/>
      <dgm:spPr/>
      <dgm:t>
        <a:bodyPr/>
        <a:lstStyle/>
        <a:p>
          <a:r>
            <a:rPr lang="en-US"/>
            <a:t>SSE can only encrypt blobs </a:t>
          </a:r>
        </a:p>
      </dgm:t>
    </dgm:pt>
    <dgm:pt modelId="{2AE2FE56-A442-4669-BB1D-5E034453D196}" type="parTrans" cxnId="{83448A68-C048-41E7-801E-D5BCFA6BE3A9}">
      <dgm:prSet/>
      <dgm:spPr/>
      <dgm:t>
        <a:bodyPr/>
        <a:lstStyle/>
        <a:p>
          <a:endParaRPr lang="en-US"/>
        </a:p>
      </dgm:t>
    </dgm:pt>
    <dgm:pt modelId="{55732F87-3AEE-495B-BC93-0FCB4C28C879}" type="sibTrans" cxnId="{83448A68-C048-41E7-801E-D5BCFA6BE3A9}">
      <dgm:prSet/>
      <dgm:spPr/>
      <dgm:t>
        <a:bodyPr/>
        <a:lstStyle/>
        <a:p>
          <a:endParaRPr lang="en-US"/>
        </a:p>
      </dgm:t>
    </dgm:pt>
    <dgm:pt modelId="{3CF9E976-F267-42EB-8D62-7B09ABAFB899}">
      <dgm:prSet/>
      <dgm:spPr/>
      <dgm:t>
        <a:bodyPr/>
        <a:lstStyle/>
        <a:p>
          <a:r>
            <a:rPr lang="en-US"/>
            <a:t>Client-side requires more resources on the client </a:t>
          </a:r>
        </a:p>
      </dgm:t>
    </dgm:pt>
    <dgm:pt modelId="{F56D9EBD-2F12-4B78-8B31-C8246DFBAAF1}" type="parTrans" cxnId="{D9968A31-1460-428D-9F17-3CE3A6D30F54}">
      <dgm:prSet/>
      <dgm:spPr/>
      <dgm:t>
        <a:bodyPr/>
        <a:lstStyle/>
        <a:p>
          <a:endParaRPr lang="en-US"/>
        </a:p>
      </dgm:t>
    </dgm:pt>
    <dgm:pt modelId="{C5273DF5-FECC-4D33-BA68-FDFB119CD53B}" type="sibTrans" cxnId="{D9968A31-1460-428D-9F17-3CE3A6D30F54}">
      <dgm:prSet/>
      <dgm:spPr/>
      <dgm:t>
        <a:bodyPr/>
        <a:lstStyle/>
        <a:p>
          <a:endParaRPr lang="en-US"/>
        </a:p>
      </dgm:t>
    </dgm:pt>
    <dgm:pt modelId="{58664E1E-F6FE-4DC0-98C4-2923D6A979F9}">
      <dgm:prSet/>
      <dgm:spPr/>
      <dgm:t>
        <a:bodyPr/>
        <a:lstStyle/>
        <a:p>
          <a:r>
            <a:rPr lang="en-US"/>
            <a:t>SSE </a:t>
          </a:r>
        </a:p>
      </dgm:t>
    </dgm:pt>
    <dgm:pt modelId="{DDD7F81F-DDF2-421E-A3F0-2010639503B2}" type="parTrans" cxnId="{B3D5BD18-09C3-4E5A-AA6A-62C2DBF3FA9B}">
      <dgm:prSet/>
      <dgm:spPr/>
      <dgm:t>
        <a:bodyPr/>
        <a:lstStyle/>
        <a:p>
          <a:endParaRPr lang="en-US"/>
        </a:p>
      </dgm:t>
    </dgm:pt>
    <dgm:pt modelId="{20FA232F-79DE-482F-9B07-BFF447FDA3D0}" type="sibTrans" cxnId="{B3D5BD18-09C3-4E5A-AA6A-62C2DBF3FA9B}">
      <dgm:prSet/>
      <dgm:spPr/>
      <dgm:t>
        <a:bodyPr/>
        <a:lstStyle/>
        <a:p>
          <a:endParaRPr lang="en-US"/>
        </a:p>
      </dgm:t>
    </dgm:pt>
    <dgm:pt modelId="{4F4D1E23-447F-4986-AB12-209E33C9A65D}">
      <dgm:prSet/>
      <dgm:spPr/>
      <dgm:t>
        <a:bodyPr/>
        <a:lstStyle/>
        <a:p>
          <a:r>
            <a:rPr lang="en-US"/>
            <a:t>Managed by Azure Storage </a:t>
          </a:r>
        </a:p>
      </dgm:t>
    </dgm:pt>
    <dgm:pt modelId="{05AF68E9-1C08-4F4A-B60F-129FCFDB981C}" type="parTrans" cxnId="{E9ABDCA8-EF1B-41DB-92F7-766DF0B71176}">
      <dgm:prSet/>
      <dgm:spPr/>
      <dgm:t>
        <a:bodyPr/>
        <a:lstStyle/>
        <a:p>
          <a:endParaRPr lang="en-US"/>
        </a:p>
      </dgm:t>
    </dgm:pt>
    <dgm:pt modelId="{5F7D4D0A-AB19-4F47-9BF4-273DA543BFB1}" type="sibTrans" cxnId="{E9ABDCA8-EF1B-41DB-92F7-766DF0B71176}">
      <dgm:prSet/>
      <dgm:spPr/>
      <dgm:t>
        <a:bodyPr/>
        <a:lstStyle/>
        <a:p>
          <a:endParaRPr lang="en-US"/>
        </a:p>
      </dgm:t>
    </dgm:pt>
    <dgm:pt modelId="{51670AE2-E53A-4C85-9FAF-20787AE7EA21}">
      <dgm:prSet/>
      <dgm:spPr/>
      <dgm:t>
        <a:bodyPr/>
        <a:lstStyle/>
        <a:p>
          <a:r>
            <a:rPr lang="en-US"/>
            <a:t>Does not provide encryption in transit </a:t>
          </a:r>
        </a:p>
      </dgm:t>
    </dgm:pt>
    <dgm:pt modelId="{77E6EE0E-82B1-4A91-8DED-9861019FE2B2}" type="parTrans" cxnId="{AC3EAF50-BB73-465D-930E-03B31D3A6F43}">
      <dgm:prSet/>
      <dgm:spPr/>
      <dgm:t>
        <a:bodyPr/>
        <a:lstStyle/>
        <a:p>
          <a:endParaRPr lang="en-US"/>
        </a:p>
      </dgm:t>
    </dgm:pt>
    <dgm:pt modelId="{3CC714A2-D207-46AF-931A-7C13F9C707F6}" type="sibTrans" cxnId="{AC3EAF50-BB73-465D-930E-03B31D3A6F43}">
      <dgm:prSet/>
      <dgm:spPr/>
      <dgm:t>
        <a:bodyPr/>
        <a:lstStyle/>
        <a:p>
          <a:endParaRPr lang="en-US"/>
        </a:p>
      </dgm:t>
    </dgm:pt>
    <dgm:pt modelId="{3E5F90ED-2157-4D10-9593-32F9FEED0EFA}">
      <dgm:prSet/>
      <dgm:spPr/>
      <dgm:t>
        <a:bodyPr/>
        <a:lstStyle/>
        <a:p>
          <a:r>
            <a:rPr lang="en-US"/>
            <a:t>Can encrypt any type of storage account </a:t>
          </a:r>
        </a:p>
      </dgm:t>
    </dgm:pt>
    <dgm:pt modelId="{16E51B1C-94A3-4AB1-90FF-FF1B64989815}" type="parTrans" cxnId="{6A52F97E-52A7-421F-A598-B4D5834A4562}">
      <dgm:prSet/>
      <dgm:spPr/>
      <dgm:t>
        <a:bodyPr/>
        <a:lstStyle/>
        <a:p>
          <a:endParaRPr lang="en-US"/>
        </a:p>
      </dgm:t>
    </dgm:pt>
    <dgm:pt modelId="{C4BB3FE6-9C1F-4954-8F8A-87DAE0E58F3D}" type="sibTrans" cxnId="{6A52F97E-52A7-421F-A598-B4D5834A4562}">
      <dgm:prSet/>
      <dgm:spPr/>
      <dgm:t>
        <a:bodyPr/>
        <a:lstStyle/>
        <a:p>
          <a:endParaRPr lang="en-US"/>
        </a:p>
      </dgm:t>
    </dgm:pt>
    <dgm:pt modelId="{669898F9-4C0E-41C7-9E58-19D1A82EC08D}">
      <dgm:prSet/>
      <dgm:spPr/>
      <dgm:t>
        <a:bodyPr/>
        <a:lstStyle/>
        <a:p>
          <a:r>
            <a:rPr lang="en-US"/>
            <a:t>Azure Disk Encryption and SSE can be used in conjunction </a:t>
          </a:r>
        </a:p>
      </dgm:t>
    </dgm:pt>
    <dgm:pt modelId="{CBB5523E-D1FD-481C-93C3-9E12B59EEE9F}" type="parTrans" cxnId="{84471527-0AE3-46E9-A419-9350EA933D96}">
      <dgm:prSet/>
      <dgm:spPr/>
      <dgm:t>
        <a:bodyPr/>
        <a:lstStyle/>
        <a:p>
          <a:endParaRPr lang="en-US"/>
        </a:p>
      </dgm:t>
    </dgm:pt>
    <dgm:pt modelId="{C54FD62A-8D82-433E-958C-C0F1F22FAD71}" type="sibTrans" cxnId="{84471527-0AE3-46E9-A419-9350EA933D96}">
      <dgm:prSet/>
      <dgm:spPr/>
      <dgm:t>
        <a:bodyPr/>
        <a:lstStyle/>
        <a:p>
          <a:endParaRPr lang="en-US"/>
        </a:p>
      </dgm:t>
    </dgm:pt>
    <dgm:pt modelId="{8FDC3124-EABA-439E-8559-BD287ACFAFB3}" type="pres">
      <dgm:prSet presAssocID="{626AB76A-528C-43B9-86BE-763A7E6354C8}" presName="linear" presStyleCnt="0">
        <dgm:presLayoutVars>
          <dgm:dir/>
          <dgm:resizeHandles val="exact"/>
        </dgm:presLayoutVars>
      </dgm:prSet>
      <dgm:spPr/>
    </dgm:pt>
    <dgm:pt modelId="{E3233FBC-A088-47A8-A01A-9C93C1E4265C}" type="pres">
      <dgm:prSet presAssocID="{E13CDA68-722B-44FB-B83B-7371A09BEDE4}" presName="comp" presStyleCnt="0"/>
      <dgm:spPr/>
    </dgm:pt>
    <dgm:pt modelId="{C40A2EE0-F0EF-4644-A39A-BD729073C0FF}" type="pres">
      <dgm:prSet presAssocID="{E13CDA68-722B-44FB-B83B-7371A09BEDE4}" presName="box" presStyleLbl="node1" presStyleIdx="0" presStyleCnt="3"/>
      <dgm:spPr/>
    </dgm:pt>
    <dgm:pt modelId="{FCE2C3E5-ED01-4014-9316-CBD1E6C9FB19}" type="pres">
      <dgm:prSet presAssocID="{E13CDA68-722B-44FB-B83B-7371A09BEDE4}" presName="img" presStyleLbl="fgImgPlace1" presStyleIdx="0" presStyleCnt="3"/>
      <dgm:spPr/>
    </dgm:pt>
    <dgm:pt modelId="{3665330F-4D90-4090-B1E2-FF6DA7E5EF45}" type="pres">
      <dgm:prSet presAssocID="{E13CDA68-722B-44FB-B83B-7371A09BEDE4}" presName="text" presStyleLbl="node1" presStyleIdx="0" presStyleCnt="3">
        <dgm:presLayoutVars>
          <dgm:bulletEnabled val="1"/>
        </dgm:presLayoutVars>
      </dgm:prSet>
      <dgm:spPr/>
    </dgm:pt>
    <dgm:pt modelId="{91A0EA33-6562-4EB0-B12D-1E392EC645E4}" type="pres">
      <dgm:prSet presAssocID="{E9817D36-4121-4415-B125-26E2F4E493F4}" presName="spacer" presStyleCnt="0"/>
      <dgm:spPr/>
    </dgm:pt>
    <dgm:pt modelId="{4E5511E5-6609-4AFE-95FE-4A71BCE799EB}" type="pres">
      <dgm:prSet presAssocID="{BE748425-054C-4359-B733-894D81DDB09B}" presName="comp" presStyleCnt="0"/>
      <dgm:spPr/>
    </dgm:pt>
    <dgm:pt modelId="{7148B7D6-DA27-4F42-8CF2-B38DA676E6FE}" type="pres">
      <dgm:prSet presAssocID="{BE748425-054C-4359-B733-894D81DDB09B}" presName="box" presStyleLbl="node1" presStyleIdx="1" presStyleCnt="3"/>
      <dgm:spPr/>
    </dgm:pt>
    <dgm:pt modelId="{03585EB9-8CE9-42C5-863B-3E1E5538EFF8}" type="pres">
      <dgm:prSet presAssocID="{BE748425-054C-4359-B733-894D81DDB09B}" presName="img" presStyleLbl="fgImgPlace1" presStyleIdx="1" presStyleCnt="3"/>
      <dgm:spPr/>
    </dgm:pt>
    <dgm:pt modelId="{51B077A2-C51F-4294-B02A-298712379EE7}" type="pres">
      <dgm:prSet presAssocID="{BE748425-054C-4359-B733-894D81DDB09B}" presName="text" presStyleLbl="node1" presStyleIdx="1" presStyleCnt="3">
        <dgm:presLayoutVars>
          <dgm:bulletEnabled val="1"/>
        </dgm:presLayoutVars>
      </dgm:prSet>
      <dgm:spPr/>
    </dgm:pt>
    <dgm:pt modelId="{EF75B4EF-1092-4B90-901A-565749D14321}" type="pres">
      <dgm:prSet presAssocID="{A0E2798A-3D4C-4202-BA14-4A7BA9C8A152}" presName="spacer" presStyleCnt="0"/>
      <dgm:spPr/>
    </dgm:pt>
    <dgm:pt modelId="{C1B7A279-622E-4DBF-BC53-D280C65DA620}" type="pres">
      <dgm:prSet presAssocID="{58664E1E-F6FE-4DC0-98C4-2923D6A979F9}" presName="comp" presStyleCnt="0"/>
      <dgm:spPr/>
    </dgm:pt>
    <dgm:pt modelId="{15164FD1-37F1-4457-B1FC-D9135BA9B8BA}" type="pres">
      <dgm:prSet presAssocID="{58664E1E-F6FE-4DC0-98C4-2923D6A979F9}" presName="box" presStyleLbl="node1" presStyleIdx="2" presStyleCnt="3"/>
      <dgm:spPr/>
    </dgm:pt>
    <dgm:pt modelId="{FFBD5807-D8AB-410D-9516-FCA259F2407B}" type="pres">
      <dgm:prSet presAssocID="{58664E1E-F6FE-4DC0-98C4-2923D6A979F9}" presName="img" presStyleLbl="fgImgPlace1" presStyleIdx="2" presStyleCnt="3"/>
      <dgm:spPr/>
    </dgm:pt>
    <dgm:pt modelId="{3F799FA1-191F-4647-87F8-5362C58A4B2F}" type="pres">
      <dgm:prSet presAssocID="{58664E1E-F6FE-4DC0-98C4-2923D6A979F9}" presName="text" presStyleLbl="node1" presStyleIdx="2" presStyleCnt="3">
        <dgm:presLayoutVars>
          <dgm:bulletEnabled val="1"/>
        </dgm:presLayoutVars>
      </dgm:prSet>
      <dgm:spPr/>
    </dgm:pt>
  </dgm:ptLst>
  <dgm:cxnLst>
    <dgm:cxn modelId="{98933003-049D-4073-A0E1-93C913E05ED5}" type="presOf" srcId="{6B05CE48-A47D-4AAA-A113-1D7BF75EC198}" destId="{3665330F-4D90-4090-B1E2-FF6DA7E5EF45}" srcOrd="1" destOrd="2" presId="urn:microsoft.com/office/officeart/2005/8/layout/vList4"/>
    <dgm:cxn modelId="{D19FF310-ED86-4E52-83F4-7CCDDED32FDB}" type="presOf" srcId="{E13CDA68-722B-44FB-B83B-7371A09BEDE4}" destId="{C40A2EE0-F0EF-4644-A39A-BD729073C0FF}" srcOrd="0" destOrd="0" presId="urn:microsoft.com/office/officeart/2005/8/layout/vList4"/>
    <dgm:cxn modelId="{B3D5BD18-09C3-4E5A-AA6A-62C2DBF3FA9B}" srcId="{626AB76A-528C-43B9-86BE-763A7E6354C8}" destId="{58664E1E-F6FE-4DC0-98C4-2923D6A979F9}" srcOrd="2" destOrd="0" parTransId="{DDD7F81F-DDF2-421E-A3F0-2010639503B2}" sibTransId="{20FA232F-79DE-482F-9B07-BFF447FDA3D0}"/>
    <dgm:cxn modelId="{467FDE1B-144E-4FF9-B02F-B1BB6750CB08}" type="presOf" srcId="{DD9F0B04-9175-4D4F-8DC0-6AE246712DC1}" destId="{7148B7D6-DA27-4F42-8CF2-B38DA676E6FE}" srcOrd="0" destOrd="1" presId="urn:microsoft.com/office/officeart/2005/8/layout/vList4"/>
    <dgm:cxn modelId="{84471527-0AE3-46E9-A419-9350EA933D96}" srcId="{58664E1E-F6FE-4DC0-98C4-2923D6A979F9}" destId="{669898F9-4C0E-41C7-9E58-19D1A82EC08D}" srcOrd="3" destOrd="0" parTransId="{CBB5523E-D1FD-481C-93C3-9E12B59EEE9F}" sibTransId="{C54FD62A-8D82-433E-958C-C0F1F22FAD71}"/>
    <dgm:cxn modelId="{E3D2FD2F-D631-4DC8-8AC3-D7AEFED39E59}" type="presOf" srcId="{2491B81F-D04C-49AC-8F05-012584C4B849}" destId="{51B077A2-C51F-4294-B02A-298712379EE7}" srcOrd="1" destOrd="3" presId="urn:microsoft.com/office/officeart/2005/8/layout/vList4"/>
    <dgm:cxn modelId="{D9968A31-1460-428D-9F17-3CE3A6D30F54}" srcId="{BE748425-054C-4359-B733-894D81DDB09B}" destId="{3CF9E976-F267-42EB-8D62-7B09ABAFB899}" srcOrd="4" destOrd="0" parTransId="{F56D9EBD-2F12-4B78-8B31-C8246DFBAAF1}" sibTransId="{C5273DF5-FECC-4D33-BA68-FDFB119CD53B}"/>
    <dgm:cxn modelId="{C7040E32-A298-4A4C-86F5-8AC379803654}" type="presOf" srcId="{3CF9E976-F267-42EB-8D62-7B09ABAFB899}" destId="{51B077A2-C51F-4294-B02A-298712379EE7}" srcOrd="1" destOrd="5" presId="urn:microsoft.com/office/officeart/2005/8/layout/vList4"/>
    <dgm:cxn modelId="{5B159A3B-8AB8-4A24-A38C-C2F13DEBA079}" srcId="{E13CDA68-722B-44FB-B83B-7371A09BEDE4}" destId="{E3FD57AD-A187-4C83-8F69-B85F61439EBA}" srcOrd="2" destOrd="0" parTransId="{BA83E41E-CAAD-4225-BB61-918ACEA598A4}" sibTransId="{7015D27B-0482-4A2B-A5DF-8BD98832173B}"/>
    <dgm:cxn modelId="{3028D53B-1EA8-437B-858A-C202F5C2B54D}" type="presOf" srcId="{1DD538D6-C09E-44E4-A7E2-27A99DC3C44E}" destId="{7148B7D6-DA27-4F42-8CF2-B38DA676E6FE}" srcOrd="0" destOrd="2" presId="urn:microsoft.com/office/officeart/2005/8/layout/vList4"/>
    <dgm:cxn modelId="{499A973F-C99B-4E23-89A8-AD75885CAE56}" type="presOf" srcId="{669898F9-4C0E-41C7-9E58-19D1A82EC08D}" destId="{3F799FA1-191F-4647-87F8-5362C58A4B2F}" srcOrd="1" destOrd="4" presId="urn:microsoft.com/office/officeart/2005/8/layout/vList4"/>
    <dgm:cxn modelId="{044E6942-2B14-457D-B00B-135C8E9A8C6C}" srcId="{E13CDA68-722B-44FB-B83B-7371A09BEDE4}" destId="{C86FBFBC-DC69-4184-8808-C18899E50A9B}" srcOrd="0" destOrd="0" parTransId="{9BB5337E-3AD5-4BE3-857B-3A694F768C7D}" sibTransId="{926CA98D-CF31-4B1B-B561-864286A79430}"/>
    <dgm:cxn modelId="{5E0B3A64-92DA-43CE-BC4C-E465FF16EB4D}" srcId="{626AB76A-528C-43B9-86BE-763A7E6354C8}" destId="{E13CDA68-722B-44FB-B83B-7371A09BEDE4}" srcOrd="0" destOrd="0" parTransId="{28F91904-EADE-4516-BB09-BAEAA97A7229}" sibTransId="{E9817D36-4121-4415-B125-26E2F4E493F4}"/>
    <dgm:cxn modelId="{50A46344-1C87-47E9-BBC1-3C442619BF82}" type="presOf" srcId="{E3FD57AD-A187-4C83-8F69-B85F61439EBA}" destId="{C40A2EE0-F0EF-4644-A39A-BD729073C0FF}" srcOrd="0" destOrd="3" presId="urn:microsoft.com/office/officeart/2005/8/layout/vList4"/>
    <dgm:cxn modelId="{1861DF44-B5E8-43F7-AC28-CD9E8E74918B}" type="presOf" srcId="{2491B81F-D04C-49AC-8F05-012584C4B849}" destId="{7148B7D6-DA27-4F42-8CF2-B38DA676E6FE}" srcOrd="0" destOrd="3" presId="urn:microsoft.com/office/officeart/2005/8/layout/vList4"/>
    <dgm:cxn modelId="{83448A68-C048-41E7-801E-D5BCFA6BE3A9}" srcId="{BE748425-054C-4359-B733-894D81DDB09B}" destId="{C9565562-D4D0-4D3D-AF89-A0DFB635DDAA}" srcOrd="3" destOrd="0" parTransId="{2AE2FE56-A442-4669-BB1D-5E034453D196}" sibTransId="{55732F87-3AEE-495B-BC93-0FCB4C28C879}"/>
    <dgm:cxn modelId="{A7F3114B-A033-4275-B9B2-B7F02E111637}" type="presOf" srcId="{626AB76A-528C-43B9-86BE-763A7E6354C8}" destId="{8FDC3124-EABA-439E-8559-BD287ACFAFB3}" srcOrd="0" destOrd="0" presId="urn:microsoft.com/office/officeart/2005/8/layout/vList4"/>
    <dgm:cxn modelId="{854C4B4C-547E-4E30-BD5C-B86147CC15F5}" type="presOf" srcId="{4F4D1E23-447F-4986-AB12-209E33C9A65D}" destId="{15164FD1-37F1-4457-B1FC-D9135BA9B8BA}" srcOrd="0" destOrd="1" presId="urn:microsoft.com/office/officeart/2005/8/layout/vList4"/>
    <dgm:cxn modelId="{9CC7BA4D-EC16-4DD9-8B45-62F4E6641329}" type="presOf" srcId="{669898F9-4C0E-41C7-9E58-19D1A82EC08D}" destId="{15164FD1-37F1-4457-B1FC-D9135BA9B8BA}" srcOrd="0" destOrd="4" presId="urn:microsoft.com/office/officeart/2005/8/layout/vList4"/>
    <dgm:cxn modelId="{EB10D76F-7AC1-4179-804C-7753D21ABC8C}" type="presOf" srcId="{E13CDA68-722B-44FB-B83B-7371A09BEDE4}" destId="{3665330F-4D90-4090-B1E2-FF6DA7E5EF45}" srcOrd="1" destOrd="0" presId="urn:microsoft.com/office/officeart/2005/8/layout/vList4"/>
    <dgm:cxn modelId="{AC3EAF50-BB73-465D-930E-03B31D3A6F43}" srcId="{58664E1E-F6FE-4DC0-98C4-2923D6A979F9}" destId="{51670AE2-E53A-4C85-9FAF-20787AE7EA21}" srcOrd="1" destOrd="0" parTransId="{77E6EE0E-82B1-4A91-8DED-9861019FE2B2}" sibTransId="{3CC714A2-D207-46AF-931A-7C13F9C707F6}"/>
    <dgm:cxn modelId="{43582853-4499-47FE-BE70-A64C09BAB497}" srcId="{E13CDA68-722B-44FB-B83B-7371A09BEDE4}" destId="{6B05CE48-A47D-4AAA-A113-1D7BF75EC198}" srcOrd="1" destOrd="0" parTransId="{346400A6-945A-4246-B00F-A20011644E5B}" sibTransId="{991CF828-0497-45FF-8368-C93553DA631C}"/>
    <dgm:cxn modelId="{251EA953-EA0E-48E6-84A2-0CA29B2225F9}" type="presOf" srcId="{BE748425-054C-4359-B733-894D81DDB09B}" destId="{51B077A2-C51F-4294-B02A-298712379EE7}" srcOrd="1" destOrd="0" presId="urn:microsoft.com/office/officeart/2005/8/layout/vList4"/>
    <dgm:cxn modelId="{5D2E8677-BF79-45B9-84FA-F76008F6FE97}" type="presOf" srcId="{58664E1E-F6FE-4DC0-98C4-2923D6A979F9}" destId="{15164FD1-37F1-4457-B1FC-D9135BA9B8BA}" srcOrd="0" destOrd="0" presId="urn:microsoft.com/office/officeart/2005/8/layout/vList4"/>
    <dgm:cxn modelId="{6A52F97E-52A7-421F-A598-B4D5834A4562}" srcId="{58664E1E-F6FE-4DC0-98C4-2923D6A979F9}" destId="{3E5F90ED-2157-4D10-9593-32F9FEED0EFA}" srcOrd="2" destOrd="0" parTransId="{16E51B1C-94A3-4AB1-90FF-FF1B64989815}" sibTransId="{C4BB3FE6-9C1F-4954-8F8A-87DAE0E58F3D}"/>
    <dgm:cxn modelId="{A1574D80-3C2B-4FC0-82C8-4E2474D8E527}" type="presOf" srcId="{58664E1E-F6FE-4DC0-98C4-2923D6A979F9}" destId="{3F799FA1-191F-4647-87F8-5362C58A4B2F}" srcOrd="1" destOrd="0" presId="urn:microsoft.com/office/officeart/2005/8/layout/vList4"/>
    <dgm:cxn modelId="{EB546181-213E-4E8E-8273-CA2DAA92B833}" srcId="{BE748425-054C-4359-B733-894D81DDB09B}" destId="{DD9F0B04-9175-4D4F-8DC0-6AE246712DC1}" srcOrd="0" destOrd="0" parTransId="{BFE54120-8A4F-443F-A097-5B196282720E}" sibTransId="{7C44D187-CDE1-4811-AE58-1846E088AD1B}"/>
    <dgm:cxn modelId="{4DF0B386-510A-425F-95A0-9B1EA98DFBEE}" type="presOf" srcId="{C86FBFBC-DC69-4184-8808-C18899E50A9B}" destId="{3665330F-4D90-4090-B1E2-FF6DA7E5EF45}" srcOrd="1" destOrd="1" presId="urn:microsoft.com/office/officeart/2005/8/layout/vList4"/>
    <dgm:cxn modelId="{A1076C8C-4386-4744-BDF3-C0F10DC401DA}" srcId="{626AB76A-528C-43B9-86BE-763A7E6354C8}" destId="{BE748425-054C-4359-B733-894D81DDB09B}" srcOrd="1" destOrd="0" parTransId="{86D432EC-6602-46B9-8C40-2CA51063C991}" sibTransId="{A0E2798A-3D4C-4202-BA14-4A7BA9C8A152}"/>
    <dgm:cxn modelId="{46EA608D-88D1-4F82-986B-1A78F8E38F8A}" type="presOf" srcId="{DD9F0B04-9175-4D4F-8DC0-6AE246712DC1}" destId="{51B077A2-C51F-4294-B02A-298712379EE7}" srcOrd="1" destOrd="1" presId="urn:microsoft.com/office/officeart/2005/8/layout/vList4"/>
    <dgm:cxn modelId="{45FB959B-7422-4BF7-B7CA-DF1CAA05910D}" type="presOf" srcId="{BE748425-054C-4359-B733-894D81DDB09B}" destId="{7148B7D6-DA27-4F42-8CF2-B38DA676E6FE}" srcOrd="0" destOrd="0" presId="urn:microsoft.com/office/officeart/2005/8/layout/vList4"/>
    <dgm:cxn modelId="{377E749C-B3EA-43AA-A6F6-B01B6AD6EE67}" type="presOf" srcId="{C9565562-D4D0-4D3D-AF89-A0DFB635DDAA}" destId="{7148B7D6-DA27-4F42-8CF2-B38DA676E6FE}" srcOrd="0" destOrd="4" presId="urn:microsoft.com/office/officeart/2005/8/layout/vList4"/>
    <dgm:cxn modelId="{7F353BA3-547A-441A-A424-634C418C81BA}" srcId="{BE748425-054C-4359-B733-894D81DDB09B}" destId="{2491B81F-D04C-49AC-8F05-012584C4B849}" srcOrd="2" destOrd="0" parTransId="{4B083A3E-7226-4807-BD19-9EEB2012B424}" sibTransId="{A5C20F6F-23B5-4F8A-802F-20B638AF24E2}"/>
    <dgm:cxn modelId="{55E726A5-4A69-4F3E-9F82-D1D49AEDCAC2}" type="presOf" srcId="{E3FD57AD-A187-4C83-8F69-B85F61439EBA}" destId="{3665330F-4D90-4090-B1E2-FF6DA7E5EF45}" srcOrd="1" destOrd="3" presId="urn:microsoft.com/office/officeart/2005/8/layout/vList4"/>
    <dgm:cxn modelId="{573737A8-9A1C-46F4-9ADD-7886BA85C45A}" type="presOf" srcId="{3E5F90ED-2157-4D10-9593-32F9FEED0EFA}" destId="{15164FD1-37F1-4457-B1FC-D9135BA9B8BA}" srcOrd="0" destOrd="3" presId="urn:microsoft.com/office/officeart/2005/8/layout/vList4"/>
    <dgm:cxn modelId="{E9ABDCA8-EF1B-41DB-92F7-766DF0B71176}" srcId="{58664E1E-F6FE-4DC0-98C4-2923D6A979F9}" destId="{4F4D1E23-447F-4986-AB12-209E33C9A65D}" srcOrd="0" destOrd="0" parTransId="{05AF68E9-1C08-4F4A-B60F-129FCFDB981C}" sibTransId="{5F7D4D0A-AB19-4F47-9BF4-273DA543BFB1}"/>
    <dgm:cxn modelId="{EB3CBEAB-FF54-4541-9582-09374DFADCDC}" type="presOf" srcId="{3CF9E976-F267-42EB-8D62-7B09ABAFB899}" destId="{7148B7D6-DA27-4F42-8CF2-B38DA676E6FE}" srcOrd="0" destOrd="5" presId="urn:microsoft.com/office/officeart/2005/8/layout/vList4"/>
    <dgm:cxn modelId="{5D0E94B7-D9A9-4BB4-8228-ACBA002F255C}" srcId="{BE748425-054C-4359-B733-894D81DDB09B}" destId="{1DD538D6-C09E-44E4-A7E2-27A99DC3C44E}" srcOrd="1" destOrd="0" parTransId="{ACE5DBF6-9C3D-4D87-8E11-2FE7DCF60DA5}" sibTransId="{51C4E3C1-B39A-4A07-AF28-FB0E7B94F3D0}"/>
    <dgm:cxn modelId="{67A11FCD-2FB0-428D-8311-E7FB382D5781}" type="presOf" srcId="{C9565562-D4D0-4D3D-AF89-A0DFB635DDAA}" destId="{51B077A2-C51F-4294-B02A-298712379EE7}" srcOrd="1" destOrd="4" presId="urn:microsoft.com/office/officeart/2005/8/layout/vList4"/>
    <dgm:cxn modelId="{385EAFD0-97F8-486C-BCC5-137443AF3101}" type="presOf" srcId="{51670AE2-E53A-4C85-9FAF-20787AE7EA21}" destId="{15164FD1-37F1-4457-B1FC-D9135BA9B8BA}" srcOrd="0" destOrd="2" presId="urn:microsoft.com/office/officeart/2005/8/layout/vList4"/>
    <dgm:cxn modelId="{69F241E7-A8C0-4C44-8646-321279C1D08E}" type="presOf" srcId="{1DD538D6-C09E-44E4-A7E2-27A99DC3C44E}" destId="{51B077A2-C51F-4294-B02A-298712379EE7}" srcOrd="1" destOrd="2" presId="urn:microsoft.com/office/officeart/2005/8/layout/vList4"/>
    <dgm:cxn modelId="{C170E9E7-2762-4965-96F5-D7EDB2B00247}" type="presOf" srcId="{51670AE2-E53A-4C85-9FAF-20787AE7EA21}" destId="{3F799FA1-191F-4647-87F8-5362C58A4B2F}" srcOrd="1" destOrd="2" presId="urn:microsoft.com/office/officeart/2005/8/layout/vList4"/>
    <dgm:cxn modelId="{8A82D2F1-D6D4-4A92-A2B0-92F7E877692A}" type="presOf" srcId="{4F4D1E23-447F-4986-AB12-209E33C9A65D}" destId="{3F799FA1-191F-4647-87F8-5362C58A4B2F}" srcOrd="1" destOrd="1" presId="urn:microsoft.com/office/officeart/2005/8/layout/vList4"/>
    <dgm:cxn modelId="{7755ECF2-5A6F-4282-AAAD-63A692E3712A}" type="presOf" srcId="{3E5F90ED-2157-4D10-9593-32F9FEED0EFA}" destId="{3F799FA1-191F-4647-87F8-5362C58A4B2F}" srcOrd="1" destOrd="3" presId="urn:microsoft.com/office/officeart/2005/8/layout/vList4"/>
    <dgm:cxn modelId="{35E286F7-FCD1-4BFE-8BC5-2CD4284E3F20}" type="presOf" srcId="{6B05CE48-A47D-4AAA-A113-1D7BF75EC198}" destId="{C40A2EE0-F0EF-4644-A39A-BD729073C0FF}" srcOrd="0" destOrd="2" presId="urn:microsoft.com/office/officeart/2005/8/layout/vList4"/>
    <dgm:cxn modelId="{3D8D26FE-1E6E-4921-8E0F-69639A44998C}" type="presOf" srcId="{C86FBFBC-DC69-4184-8808-C18899E50A9B}" destId="{C40A2EE0-F0EF-4644-A39A-BD729073C0FF}" srcOrd="0" destOrd="1" presId="urn:microsoft.com/office/officeart/2005/8/layout/vList4"/>
    <dgm:cxn modelId="{0975A909-6BC6-4025-BCF4-A8AF2B755AE6}" type="presParOf" srcId="{8FDC3124-EABA-439E-8559-BD287ACFAFB3}" destId="{E3233FBC-A088-47A8-A01A-9C93C1E4265C}" srcOrd="0" destOrd="0" presId="urn:microsoft.com/office/officeart/2005/8/layout/vList4"/>
    <dgm:cxn modelId="{72635F06-41AD-4E5F-BEEA-4FE0BB732AF9}" type="presParOf" srcId="{E3233FBC-A088-47A8-A01A-9C93C1E4265C}" destId="{C40A2EE0-F0EF-4644-A39A-BD729073C0FF}" srcOrd="0" destOrd="0" presId="urn:microsoft.com/office/officeart/2005/8/layout/vList4"/>
    <dgm:cxn modelId="{3DA9D61A-0413-401E-AF3C-C4D3153E62D1}" type="presParOf" srcId="{E3233FBC-A088-47A8-A01A-9C93C1E4265C}" destId="{FCE2C3E5-ED01-4014-9316-CBD1E6C9FB19}" srcOrd="1" destOrd="0" presId="urn:microsoft.com/office/officeart/2005/8/layout/vList4"/>
    <dgm:cxn modelId="{B45857F9-ACF3-4D2D-A3DE-CF7C817F9305}" type="presParOf" srcId="{E3233FBC-A088-47A8-A01A-9C93C1E4265C}" destId="{3665330F-4D90-4090-B1E2-FF6DA7E5EF45}" srcOrd="2" destOrd="0" presId="urn:microsoft.com/office/officeart/2005/8/layout/vList4"/>
    <dgm:cxn modelId="{3C4E0A6F-50DE-43BF-A5EA-6811DF06D71D}" type="presParOf" srcId="{8FDC3124-EABA-439E-8559-BD287ACFAFB3}" destId="{91A0EA33-6562-4EB0-B12D-1E392EC645E4}" srcOrd="1" destOrd="0" presId="urn:microsoft.com/office/officeart/2005/8/layout/vList4"/>
    <dgm:cxn modelId="{7EDEF0C6-C1A4-4E47-914D-DCFB016C0108}" type="presParOf" srcId="{8FDC3124-EABA-439E-8559-BD287ACFAFB3}" destId="{4E5511E5-6609-4AFE-95FE-4A71BCE799EB}" srcOrd="2" destOrd="0" presId="urn:microsoft.com/office/officeart/2005/8/layout/vList4"/>
    <dgm:cxn modelId="{7826DC67-7248-4AAA-8698-666104DA9B04}" type="presParOf" srcId="{4E5511E5-6609-4AFE-95FE-4A71BCE799EB}" destId="{7148B7D6-DA27-4F42-8CF2-B38DA676E6FE}" srcOrd="0" destOrd="0" presId="urn:microsoft.com/office/officeart/2005/8/layout/vList4"/>
    <dgm:cxn modelId="{80827760-C406-4BD1-8343-7BE79CF05787}" type="presParOf" srcId="{4E5511E5-6609-4AFE-95FE-4A71BCE799EB}" destId="{03585EB9-8CE9-42C5-863B-3E1E5538EFF8}" srcOrd="1" destOrd="0" presId="urn:microsoft.com/office/officeart/2005/8/layout/vList4"/>
    <dgm:cxn modelId="{E789B676-D6F6-4756-A58B-436FC039DEF0}" type="presParOf" srcId="{4E5511E5-6609-4AFE-95FE-4A71BCE799EB}" destId="{51B077A2-C51F-4294-B02A-298712379EE7}" srcOrd="2" destOrd="0" presId="urn:microsoft.com/office/officeart/2005/8/layout/vList4"/>
    <dgm:cxn modelId="{14B90D63-6F92-4CB8-B5DB-FBE5AB439455}" type="presParOf" srcId="{8FDC3124-EABA-439E-8559-BD287ACFAFB3}" destId="{EF75B4EF-1092-4B90-901A-565749D14321}" srcOrd="3" destOrd="0" presId="urn:microsoft.com/office/officeart/2005/8/layout/vList4"/>
    <dgm:cxn modelId="{202CD78E-51B5-48F1-9745-2CEC94126F7C}" type="presParOf" srcId="{8FDC3124-EABA-439E-8559-BD287ACFAFB3}" destId="{C1B7A279-622E-4DBF-BC53-D280C65DA620}" srcOrd="4" destOrd="0" presId="urn:microsoft.com/office/officeart/2005/8/layout/vList4"/>
    <dgm:cxn modelId="{0DB37111-E56C-451D-B1FE-804E43507463}" type="presParOf" srcId="{C1B7A279-622E-4DBF-BC53-D280C65DA620}" destId="{15164FD1-37F1-4457-B1FC-D9135BA9B8BA}" srcOrd="0" destOrd="0" presId="urn:microsoft.com/office/officeart/2005/8/layout/vList4"/>
    <dgm:cxn modelId="{D661EDBB-BACC-4BB8-95BA-1469465094B2}" type="presParOf" srcId="{C1B7A279-622E-4DBF-BC53-D280C65DA620}" destId="{FFBD5807-D8AB-410D-9516-FCA259F2407B}" srcOrd="1" destOrd="0" presId="urn:microsoft.com/office/officeart/2005/8/layout/vList4"/>
    <dgm:cxn modelId="{F2F50367-7416-4303-958A-CC305258EBDB}" type="presParOf" srcId="{C1B7A279-622E-4DBF-BC53-D280C65DA620}" destId="{3F799FA1-191F-4647-87F8-5362C58A4B2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E6C13-693C-418E-85F7-110CA63A17C8}">
      <dsp:nvSpPr>
        <dsp:cNvPr id="0" name=""/>
        <dsp:cNvSpPr/>
      </dsp:nvSpPr>
      <dsp:spPr>
        <a:xfrm>
          <a:off x="0" y="77775"/>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Local Redundant Storage (LRS)</a:t>
          </a:r>
        </a:p>
      </dsp:txBody>
      <dsp:txXfrm>
        <a:off x="26930" y="104705"/>
        <a:ext cx="8520977" cy="497795"/>
      </dsp:txXfrm>
    </dsp:sp>
    <dsp:sp modelId="{C8D5B44D-AD73-4077-97BF-DDB9BE175081}">
      <dsp:nvSpPr>
        <dsp:cNvPr id="0" name=""/>
        <dsp:cNvSpPr/>
      </dsp:nvSpPr>
      <dsp:spPr>
        <a:xfrm>
          <a:off x="0" y="629430"/>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Data is held 3 times in a datacenter region</a:t>
          </a:r>
        </a:p>
        <a:p>
          <a:pPr marL="171450" lvl="1" indent="-171450" algn="l" defTabSz="800100">
            <a:lnSpc>
              <a:spcPct val="90000"/>
            </a:lnSpc>
            <a:spcBef>
              <a:spcPct val="0"/>
            </a:spcBef>
            <a:spcAft>
              <a:spcPct val="20000"/>
            </a:spcAft>
            <a:buChar char="•"/>
          </a:pPr>
          <a:r>
            <a:rPr lang="en-US" sz="1800" kern="1200"/>
            <a:t>Protection from hardware failure </a:t>
          </a:r>
        </a:p>
      </dsp:txBody>
      <dsp:txXfrm>
        <a:off x="0" y="629430"/>
        <a:ext cx="8574837" cy="618930"/>
      </dsp:txXfrm>
    </dsp:sp>
    <dsp:sp modelId="{B47B6A68-2252-4FFE-8937-9B477E60AEA5}">
      <dsp:nvSpPr>
        <dsp:cNvPr id="0" name=""/>
        <dsp:cNvSpPr/>
      </dsp:nvSpPr>
      <dsp:spPr>
        <a:xfrm>
          <a:off x="0" y="1248360"/>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Zone-redundant storage (LRS)</a:t>
          </a:r>
        </a:p>
      </dsp:txBody>
      <dsp:txXfrm>
        <a:off x="26930" y="1275290"/>
        <a:ext cx="8520977" cy="497795"/>
      </dsp:txXfrm>
    </dsp:sp>
    <dsp:sp modelId="{64B5CE5E-1535-47A8-997B-35EF0593A42E}">
      <dsp:nvSpPr>
        <dsp:cNvPr id="0" name=""/>
        <dsp:cNvSpPr/>
      </dsp:nvSpPr>
      <dsp:spPr>
        <a:xfrm>
          <a:off x="0" y="1800015"/>
          <a:ext cx="8574837"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Three copies </a:t>
          </a:r>
        </a:p>
        <a:p>
          <a:pPr marL="171450" lvl="1" indent="-171450" algn="l" defTabSz="800100">
            <a:lnSpc>
              <a:spcPct val="90000"/>
            </a:lnSpc>
            <a:spcBef>
              <a:spcPct val="0"/>
            </a:spcBef>
            <a:spcAft>
              <a:spcPct val="20000"/>
            </a:spcAft>
            <a:buChar char="•"/>
          </a:pPr>
          <a:r>
            <a:rPr lang="en-US" sz="1800" kern="1200"/>
            <a:t>Guarded in two to three facilities</a:t>
          </a:r>
        </a:p>
        <a:p>
          <a:pPr marL="171450" lvl="1" indent="-171450" algn="l" defTabSz="800100">
            <a:lnSpc>
              <a:spcPct val="90000"/>
            </a:lnSpc>
            <a:spcBef>
              <a:spcPct val="0"/>
            </a:spcBef>
            <a:spcAft>
              <a:spcPct val="20000"/>
            </a:spcAft>
            <a:buChar char="•"/>
          </a:pPr>
          <a:r>
            <a:rPr lang="en-US" sz="1800" kern="1200"/>
            <a:t>Different regions </a:t>
          </a:r>
        </a:p>
      </dsp:txBody>
      <dsp:txXfrm>
        <a:off x="0" y="1800015"/>
        <a:ext cx="8574837" cy="928395"/>
      </dsp:txXfrm>
    </dsp:sp>
    <dsp:sp modelId="{9799D2AC-552A-4927-9C98-BB3B153B3AD7}">
      <dsp:nvSpPr>
        <dsp:cNvPr id="0" name=""/>
        <dsp:cNvSpPr/>
      </dsp:nvSpPr>
      <dsp:spPr>
        <a:xfrm>
          <a:off x="0" y="2728410"/>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Geo-Redundant storage (GRS)</a:t>
          </a:r>
        </a:p>
      </dsp:txBody>
      <dsp:txXfrm>
        <a:off x="26930" y="2755340"/>
        <a:ext cx="8520977" cy="497795"/>
      </dsp:txXfrm>
    </dsp:sp>
    <dsp:sp modelId="{7E8C2CE5-D431-4B60-A157-AABFCDC07736}">
      <dsp:nvSpPr>
        <dsp:cNvPr id="0" name=""/>
        <dsp:cNvSpPr/>
      </dsp:nvSpPr>
      <dsp:spPr>
        <a:xfrm>
          <a:off x="0" y="3280065"/>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Six copies replicated in primary region</a:t>
          </a:r>
        </a:p>
        <a:p>
          <a:pPr marL="171450" lvl="1" indent="-171450" algn="l" defTabSz="800100">
            <a:lnSpc>
              <a:spcPct val="90000"/>
            </a:lnSpc>
            <a:spcBef>
              <a:spcPct val="0"/>
            </a:spcBef>
            <a:spcAft>
              <a:spcPct val="20000"/>
            </a:spcAft>
            <a:buChar char="•"/>
          </a:pPr>
          <a:r>
            <a:rPr lang="en-US" sz="1800" kern="1200"/>
            <a:t>3 more copies are replicated in a secondary region</a:t>
          </a:r>
        </a:p>
      </dsp:txBody>
      <dsp:txXfrm>
        <a:off x="0" y="3280065"/>
        <a:ext cx="8574837" cy="618930"/>
      </dsp:txXfrm>
    </dsp:sp>
    <dsp:sp modelId="{364F56A5-D9AB-4CD2-ABF5-FC3140A9B447}">
      <dsp:nvSpPr>
        <dsp:cNvPr id="0" name=""/>
        <dsp:cNvSpPr/>
      </dsp:nvSpPr>
      <dsp:spPr>
        <a:xfrm>
          <a:off x="0" y="3898995"/>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Read-access geo-redundant storage (RA-GRS)</a:t>
          </a:r>
        </a:p>
      </dsp:txBody>
      <dsp:txXfrm>
        <a:off x="26930" y="3925925"/>
        <a:ext cx="8520977" cy="497795"/>
      </dsp:txXfrm>
    </dsp:sp>
    <dsp:sp modelId="{44E1A21D-2E89-478E-8A7A-28FFD8546017}">
      <dsp:nvSpPr>
        <dsp:cNvPr id="0" name=""/>
        <dsp:cNvSpPr/>
      </dsp:nvSpPr>
      <dsp:spPr>
        <a:xfrm>
          <a:off x="0" y="4450650"/>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Secondary replica is provided for read-only access </a:t>
          </a:r>
        </a:p>
        <a:p>
          <a:pPr marL="171450" lvl="1" indent="-171450" algn="l" defTabSz="800100">
            <a:lnSpc>
              <a:spcPct val="90000"/>
            </a:lnSpc>
            <a:spcBef>
              <a:spcPct val="0"/>
            </a:spcBef>
            <a:spcAft>
              <a:spcPct val="20000"/>
            </a:spcAft>
            <a:buChar char="•"/>
          </a:pPr>
          <a:r>
            <a:rPr lang="en-US" sz="1800" kern="1200"/>
            <a:t>Default option</a:t>
          </a:r>
        </a:p>
      </dsp:txBody>
      <dsp:txXfrm>
        <a:off x="0" y="4450650"/>
        <a:ext cx="8574837" cy="61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A2EE0-F0EF-4644-A39A-BD729073C0FF}">
      <dsp:nvSpPr>
        <dsp:cNvPr id="0" name=""/>
        <dsp:cNvSpPr/>
      </dsp:nvSpPr>
      <dsp:spPr>
        <a:xfrm>
          <a:off x="0" y="0"/>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VHDs on IaaS VMs</a:t>
          </a:r>
        </a:p>
        <a:p>
          <a:pPr marL="114300" lvl="1" indent="-114300" algn="l" defTabSz="622300">
            <a:lnSpc>
              <a:spcPct val="90000"/>
            </a:lnSpc>
            <a:spcBef>
              <a:spcPct val="0"/>
            </a:spcBef>
            <a:spcAft>
              <a:spcPct val="15000"/>
            </a:spcAft>
            <a:buChar char="•"/>
          </a:pPr>
          <a:r>
            <a:rPr lang="en-US" sz="1400" kern="1200"/>
            <a:t>Azure Disk Encryption </a:t>
          </a:r>
        </a:p>
        <a:p>
          <a:pPr marL="114300" lvl="1" indent="-114300" algn="l" defTabSz="622300">
            <a:lnSpc>
              <a:spcPct val="90000"/>
            </a:lnSpc>
            <a:spcBef>
              <a:spcPct val="0"/>
            </a:spcBef>
            <a:spcAft>
              <a:spcPct val="15000"/>
            </a:spcAft>
            <a:buChar char="•"/>
          </a:pPr>
          <a:r>
            <a:rPr lang="en-US" sz="1400" kern="1200"/>
            <a:t>No Encryption from Storage Account </a:t>
          </a:r>
        </a:p>
        <a:p>
          <a:pPr marL="114300" lvl="1" indent="-114300" algn="l" defTabSz="622300">
            <a:lnSpc>
              <a:spcPct val="90000"/>
            </a:lnSpc>
            <a:spcBef>
              <a:spcPct val="0"/>
            </a:spcBef>
            <a:spcAft>
              <a:spcPct val="15000"/>
            </a:spcAft>
            <a:buChar char="•"/>
          </a:pPr>
          <a:r>
            <a:rPr lang="en-US" sz="1400" kern="1200"/>
            <a:t>No Encryption from Marketplace </a:t>
          </a:r>
        </a:p>
      </dsp:txBody>
      <dsp:txXfrm>
        <a:off x="1875822" y="0"/>
        <a:ext cx="6699014" cy="1608548"/>
      </dsp:txXfrm>
    </dsp:sp>
    <dsp:sp modelId="{FCE2C3E5-ED01-4014-9316-CBD1E6C9FB19}">
      <dsp:nvSpPr>
        <dsp:cNvPr id="0" name=""/>
        <dsp:cNvSpPr/>
      </dsp:nvSpPr>
      <dsp:spPr>
        <a:xfrm>
          <a:off x="160854" y="160854"/>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148B7D6-DA27-4F42-8CF2-B38DA676E6FE}">
      <dsp:nvSpPr>
        <dsp:cNvPr id="0" name=""/>
        <dsp:cNvSpPr/>
      </dsp:nvSpPr>
      <dsp:spPr>
        <a:xfrm>
          <a:off x="0" y="1769403"/>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CSE</a:t>
          </a:r>
        </a:p>
        <a:p>
          <a:pPr marL="114300" lvl="1" indent="-114300" algn="l" defTabSz="622300">
            <a:lnSpc>
              <a:spcPct val="90000"/>
            </a:lnSpc>
            <a:spcBef>
              <a:spcPct val="0"/>
            </a:spcBef>
            <a:spcAft>
              <a:spcPct val="15000"/>
            </a:spcAft>
            <a:buChar char="•"/>
          </a:pPr>
          <a:r>
            <a:rPr lang="en-US" sz="1400" kern="1200"/>
            <a:t>Most secure </a:t>
          </a:r>
        </a:p>
        <a:p>
          <a:pPr marL="114300" lvl="1" indent="-114300" algn="l" defTabSz="622300">
            <a:lnSpc>
              <a:spcPct val="90000"/>
            </a:lnSpc>
            <a:spcBef>
              <a:spcPct val="0"/>
            </a:spcBef>
            <a:spcAft>
              <a:spcPct val="15000"/>
            </a:spcAft>
            <a:buChar char="•"/>
          </a:pPr>
          <a:r>
            <a:rPr lang="en-US" sz="1400" kern="1200"/>
            <a:t>Requires code in application </a:t>
          </a:r>
        </a:p>
        <a:p>
          <a:pPr marL="114300" lvl="1" indent="-114300" algn="l" defTabSz="622300">
            <a:lnSpc>
              <a:spcPct val="90000"/>
            </a:lnSpc>
            <a:spcBef>
              <a:spcPct val="0"/>
            </a:spcBef>
            <a:spcAft>
              <a:spcPct val="15000"/>
            </a:spcAft>
            <a:buChar char="•"/>
          </a:pPr>
          <a:r>
            <a:rPr lang="en-US" sz="1400" kern="1200"/>
            <a:t>CSE can encrypt table entities, queue messages and blobs</a:t>
          </a:r>
        </a:p>
        <a:p>
          <a:pPr marL="114300" lvl="1" indent="-114300" algn="l" defTabSz="622300">
            <a:lnSpc>
              <a:spcPct val="90000"/>
            </a:lnSpc>
            <a:spcBef>
              <a:spcPct val="0"/>
            </a:spcBef>
            <a:spcAft>
              <a:spcPct val="15000"/>
            </a:spcAft>
            <a:buChar char="•"/>
          </a:pPr>
          <a:r>
            <a:rPr lang="en-US" sz="1400" kern="1200"/>
            <a:t>SSE can only encrypt blobs </a:t>
          </a:r>
        </a:p>
        <a:p>
          <a:pPr marL="114300" lvl="1" indent="-114300" algn="l" defTabSz="622300">
            <a:lnSpc>
              <a:spcPct val="90000"/>
            </a:lnSpc>
            <a:spcBef>
              <a:spcPct val="0"/>
            </a:spcBef>
            <a:spcAft>
              <a:spcPct val="15000"/>
            </a:spcAft>
            <a:buChar char="•"/>
          </a:pPr>
          <a:r>
            <a:rPr lang="en-US" sz="1400" kern="1200"/>
            <a:t>Client-side requires more resources on the client </a:t>
          </a:r>
        </a:p>
      </dsp:txBody>
      <dsp:txXfrm>
        <a:off x="1875822" y="1769403"/>
        <a:ext cx="6699014" cy="1608548"/>
      </dsp:txXfrm>
    </dsp:sp>
    <dsp:sp modelId="{03585EB9-8CE9-42C5-863B-3E1E5538EFF8}">
      <dsp:nvSpPr>
        <dsp:cNvPr id="0" name=""/>
        <dsp:cNvSpPr/>
      </dsp:nvSpPr>
      <dsp:spPr>
        <a:xfrm>
          <a:off x="160854" y="1930258"/>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5164FD1-37F1-4457-B1FC-D9135BA9B8BA}">
      <dsp:nvSpPr>
        <dsp:cNvPr id="0" name=""/>
        <dsp:cNvSpPr/>
      </dsp:nvSpPr>
      <dsp:spPr>
        <a:xfrm>
          <a:off x="0" y="3538807"/>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SSE </a:t>
          </a:r>
        </a:p>
        <a:p>
          <a:pPr marL="114300" lvl="1" indent="-114300" algn="l" defTabSz="622300">
            <a:lnSpc>
              <a:spcPct val="90000"/>
            </a:lnSpc>
            <a:spcBef>
              <a:spcPct val="0"/>
            </a:spcBef>
            <a:spcAft>
              <a:spcPct val="15000"/>
            </a:spcAft>
            <a:buChar char="•"/>
          </a:pPr>
          <a:r>
            <a:rPr lang="en-US" sz="1400" kern="1200"/>
            <a:t>Managed by Azure Storage </a:t>
          </a:r>
        </a:p>
        <a:p>
          <a:pPr marL="114300" lvl="1" indent="-114300" algn="l" defTabSz="622300">
            <a:lnSpc>
              <a:spcPct val="90000"/>
            </a:lnSpc>
            <a:spcBef>
              <a:spcPct val="0"/>
            </a:spcBef>
            <a:spcAft>
              <a:spcPct val="15000"/>
            </a:spcAft>
            <a:buChar char="•"/>
          </a:pPr>
          <a:r>
            <a:rPr lang="en-US" sz="1400" kern="1200"/>
            <a:t>Does not provide encryption in transit </a:t>
          </a:r>
        </a:p>
        <a:p>
          <a:pPr marL="114300" lvl="1" indent="-114300" algn="l" defTabSz="622300">
            <a:lnSpc>
              <a:spcPct val="90000"/>
            </a:lnSpc>
            <a:spcBef>
              <a:spcPct val="0"/>
            </a:spcBef>
            <a:spcAft>
              <a:spcPct val="15000"/>
            </a:spcAft>
            <a:buChar char="•"/>
          </a:pPr>
          <a:r>
            <a:rPr lang="en-US" sz="1400" kern="1200"/>
            <a:t>Can encrypt any type of storage account </a:t>
          </a:r>
        </a:p>
        <a:p>
          <a:pPr marL="114300" lvl="1" indent="-114300" algn="l" defTabSz="622300">
            <a:lnSpc>
              <a:spcPct val="90000"/>
            </a:lnSpc>
            <a:spcBef>
              <a:spcPct val="0"/>
            </a:spcBef>
            <a:spcAft>
              <a:spcPct val="15000"/>
            </a:spcAft>
            <a:buChar char="•"/>
          </a:pPr>
          <a:r>
            <a:rPr lang="en-US" sz="1400" kern="1200"/>
            <a:t>Azure Disk Encryption and SSE can be used in conjunction </a:t>
          </a:r>
        </a:p>
      </dsp:txBody>
      <dsp:txXfrm>
        <a:off x="1875822" y="3538807"/>
        <a:ext cx="6699014" cy="1608548"/>
      </dsp:txXfrm>
    </dsp:sp>
    <dsp:sp modelId="{FFBD5807-D8AB-410D-9516-FCA259F2407B}">
      <dsp:nvSpPr>
        <dsp:cNvPr id="0" name=""/>
        <dsp:cNvSpPr/>
      </dsp:nvSpPr>
      <dsp:spPr>
        <a:xfrm>
          <a:off x="160854" y="3699662"/>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67544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317404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849980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4293388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27790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4036848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00132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488975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1602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31231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91520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728882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3922078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778656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990654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2260388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4206908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396543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2600152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76382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66247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2936707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475368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1137102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3340022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2244678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595838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1352384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62014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4163462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27354559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30717952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66739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1336443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46</a:t>
            </a:fld>
            <a:endParaRPr lang="en-US" dirty="0"/>
          </a:p>
        </p:txBody>
      </p:sp>
    </p:spTree>
    <p:extLst>
      <p:ext uri="{BB962C8B-B14F-4D97-AF65-F5344CB8AC3E}">
        <p14:creationId xmlns:p14="http://schemas.microsoft.com/office/powerpoint/2010/main" val="40822280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872381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15537763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49</a:t>
            </a:fld>
            <a:endParaRPr lang="en-US" dirty="0"/>
          </a:p>
        </p:txBody>
      </p:sp>
    </p:spTree>
    <p:extLst>
      <p:ext uri="{BB962C8B-B14F-4D97-AF65-F5344CB8AC3E}">
        <p14:creationId xmlns:p14="http://schemas.microsoft.com/office/powerpoint/2010/main" val="406166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Blob Storage – stores unstructured object data , this can be text or binary data </a:t>
            </a:r>
          </a:p>
          <a:p>
            <a:r>
              <a:rPr lang="en-US" dirty="0"/>
              <a:t>Table storage – stores structured datasets, it is a NoSQL key attribute data store </a:t>
            </a:r>
          </a:p>
          <a:p>
            <a:r>
              <a:rPr lang="en-US" dirty="0"/>
              <a:t>Queue Storage – enables communication between segments of cloud services </a:t>
            </a:r>
          </a:p>
          <a:p>
            <a:r>
              <a:rPr lang="en-US" dirty="0"/>
              <a:t>File Storage – uses SMB file share based on SMB 3.0 , this used to provide UNC paths for legacy applications, this made available by using mounted shares </a:t>
            </a:r>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811805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50</a:t>
            </a:fld>
            <a:endParaRPr lang="en-US" dirty="0"/>
          </a:p>
        </p:txBody>
      </p:sp>
    </p:spTree>
    <p:extLst>
      <p:ext uri="{BB962C8B-B14F-4D97-AF65-F5344CB8AC3E}">
        <p14:creationId xmlns:p14="http://schemas.microsoft.com/office/powerpoint/2010/main" val="17995992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3104204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99247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14109436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17127384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15290663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1188720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3780855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233329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1905459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21950416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402791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415084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14816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1931437"/>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02638" y="-3"/>
            <a:ext cx="8826758" cy="1856795"/>
          </a:xfrm>
        </p:spPr>
        <p:txBody>
          <a:bodyPr/>
          <a:lstStyle>
            <a:lvl1pPr>
              <a:defRPr/>
            </a:lvl1pPr>
          </a:lstStyle>
          <a:p>
            <a:r>
              <a:rPr lang="en-US" dirty="0"/>
              <a:t>Question….</a:t>
            </a:r>
          </a:p>
        </p:txBody>
      </p:sp>
      <p:sp>
        <p:nvSpPr>
          <p:cNvPr id="3" name="Content Placeholder 2"/>
          <p:cNvSpPr>
            <a:spLocks noGrp="1"/>
          </p:cNvSpPr>
          <p:nvPr>
            <p:ph idx="1"/>
          </p:nvPr>
        </p:nvSpPr>
        <p:spPr>
          <a:xfrm>
            <a:off x="261187" y="1978090"/>
            <a:ext cx="8574837" cy="421777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43691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976" y="-3"/>
            <a:ext cx="8957387"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myaccount.file.core.windows.net/myshare/m" TargetMode="External"/><Relationship Id="rId4" Type="http://schemas.openxmlformats.org/officeDocument/2006/relationships/hyperlink" Target="file:///\\myaccount.file.core.windows.net\myshare\myfil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digizol.com/2010/10/linux-find-content-filenames-search.html"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commons.wikimedia.org/wiki/file:aws_simple_icons_messaging_amazon_sqs_queue.svg" TargetMode="External"/><Relationship Id="rId5" Type="http://schemas.openxmlformats.org/officeDocument/2006/relationships/image" Target="../media/image2.png"/><Relationship Id="rId4" Type="http://schemas.openxmlformats.org/officeDocument/2006/relationships/hyperlink" Target="https://openclipart.org/detail/215435/db-tables" TargetMode="Externa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solidFill>
                  <a:srgbClr val="FFC000"/>
                </a:solidFill>
              </a:rPr>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0747-1833-4D87-B42A-2DD19B54ACE9}"/>
              </a:ext>
            </a:extLst>
          </p:cNvPr>
          <p:cNvSpPr>
            <a:spLocks noGrp="1"/>
          </p:cNvSpPr>
          <p:nvPr>
            <p:ph type="title"/>
          </p:nvPr>
        </p:nvSpPr>
        <p:spPr/>
        <p:txBody>
          <a:bodyPr/>
          <a:lstStyle/>
          <a:p>
            <a:r>
              <a:rPr lang="en-US" dirty="0"/>
              <a:t>PowerShell Implementation</a:t>
            </a:r>
          </a:p>
        </p:txBody>
      </p:sp>
      <p:sp>
        <p:nvSpPr>
          <p:cNvPr id="3" name="Text Placeholder 2">
            <a:extLst>
              <a:ext uri="{FF2B5EF4-FFF2-40B4-BE49-F238E27FC236}">
                <a16:creationId xmlns:a16="http://schemas.microsoft.com/office/drawing/2014/main" id="{7A199033-904F-4B86-9515-1D193B3404CA}"/>
              </a:ext>
            </a:extLst>
          </p:cNvPr>
          <p:cNvSpPr>
            <a:spLocks noGrp="1"/>
          </p:cNvSpPr>
          <p:nvPr>
            <p:ph type="body" idx="1"/>
          </p:nvPr>
        </p:nvSpPr>
        <p:spPr/>
        <p:txBody>
          <a:bodyPr/>
          <a:lstStyle/>
          <a:p>
            <a:pPr marL="0" indent="0">
              <a:buNone/>
            </a:pPr>
            <a:r>
              <a:rPr lang="en-US" b="1" dirty="0"/>
              <a:t>New-</a:t>
            </a:r>
            <a:r>
              <a:rPr lang="en-US" b="1" dirty="0" err="1"/>
              <a:t>AzureRmStorageAccount</a:t>
            </a:r>
            <a:r>
              <a:rPr lang="en-US" b="1" dirty="0"/>
              <a:t> `</a:t>
            </a:r>
          </a:p>
          <a:p>
            <a:pPr marL="0" indent="0">
              <a:buNone/>
            </a:pPr>
            <a:r>
              <a:rPr lang="en-US" b="1" dirty="0"/>
              <a:t>-</a:t>
            </a:r>
            <a:r>
              <a:rPr lang="en-US" b="1" dirty="0" err="1"/>
              <a:t>ResourceGroupName</a:t>
            </a:r>
            <a:r>
              <a:rPr lang="en-US" b="1" dirty="0"/>
              <a:t> '</a:t>
            </a:r>
            <a:r>
              <a:rPr lang="en-US" b="1" dirty="0" err="1"/>
              <a:t>AzureExamples</a:t>
            </a:r>
            <a:r>
              <a:rPr lang="en-US" b="1" dirty="0"/>
              <a:t>' `</a:t>
            </a:r>
          </a:p>
          <a:p>
            <a:pPr marL="0" indent="0">
              <a:buNone/>
            </a:pPr>
            <a:r>
              <a:rPr lang="en-US" b="1" dirty="0"/>
              <a:t>-Name '</a:t>
            </a:r>
            <a:r>
              <a:rPr lang="en-US" b="1" dirty="0" err="1"/>
              <a:t>implementingazuredemo</a:t>
            </a:r>
            <a:r>
              <a:rPr lang="en-US" b="1" dirty="0"/>
              <a:t>' `</a:t>
            </a:r>
          </a:p>
          <a:p>
            <a:pPr marL="0" indent="0">
              <a:buNone/>
            </a:pPr>
            <a:r>
              <a:rPr lang="en-US" b="1" dirty="0"/>
              <a:t>-Location '</a:t>
            </a:r>
            <a:r>
              <a:rPr lang="en-US" b="1" dirty="0" err="1"/>
              <a:t>northeurope</a:t>
            </a:r>
            <a:r>
              <a:rPr lang="en-US" b="1" dirty="0"/>
              <a:t>' `</a:t>
            </a:r>
          </a:p>
          <a:p>
            <a:pPr marL="0" indent="0">
              <a:buNone/>
            </a:pPr>
            <a:r>
              <a:rPr lang="en-US" b="1" dirty="0"/>
              <a:t>-</a:t>
            </a:r>
            <a:r>
              <a:rPr lang="en-US" b="1" dirty="0" err="1"/>
              <a:t>SkuName</a:t>
            </a:r>
            <a:r>
              <a:rPr lang="en-US" b="1" dirty="0"/>
              <a:t> '</a:t>
            </a:r>
            <a:r>
              <a:rPr lang="en-US" b="1" dirty="0" err="1"/>
              <a:t>Standard_LRS</a:t>
            </a:r>
            <a:r>
              <a:rPr lang="en-US" b="1" dirty="0"/>
              <a:t>' `</a:t>
            </a:r>
          </a:p>
          <a:p>
            <a:pPr marL="0" indent="0">
              <a:buNone/>
            </a:pPr>
            <a:r>
              <a:rPr lang="en-US" b="1" dirty="0"/>
              <a:t>-Kind 'Storage'</a:t>
            </a:r>
            <a:endParaRPr lang="en-US" dirty="0"/>
          </a:p>
        </p:txBody>
      </p:sp>
      <p:sp>
        <p:nvSpPr>
          <p:cNvPr id="4" name="Text Placeholder 3">
            <a:extLst>
              <a:ext uri="{FF2B5EF4-FFF2-40B4-BE49-F238E27FC236}">
                <a16:creationId xmlns:a16="http://schemas.microsoft.com/office/drawing/2014/main" id="{76E87A13-FCBE-46F0-AF17-39F53EB67F6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113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AA12-33C3-489E-8F23-B775713C4A3A}"/>
              </a:ext>
            </a:extLst>
          </p:cNvPr>
          <p:cNvSpPr>
            <a:spLocks noGrp="1"/>
          </p:cNvSpPr>
          <p:nvPr>
            <p:ph type="title"/>
          </p:nvPr>
        </p:nvSpPr>
        <p:spPr/>
        <p:txBody>
          <a:bodyPr/>
          <a:lstStyle/>
          <a:p>
            <a:r>
              <a:rPr lang="en-US" dirty="0"/>
              <a:t>Blob Storage Services</a:t>
            </a:r>
          </a:p>
        </p:txBody>
      </p:sp>
      <p:sp>
        <p:nvSpPr>
          <p:cNvPr id="3" name="Text Placeholder 2">
            <a:extLst>
              <a:ext uri="{FF2B5EF4-FFF2-40B4-BE49-F238E27FC236}">
                <a16:creationId xmlns:a16="http://schemas.microsoft.com/office/drawing/2014/main" id="{E4450C42-2FC1-48C8-A87A-24194985081B}"/>
              </a:ext>
            </a:extLst>
          </p:cNvPr>
          <p:cNvSpPr>
            <a:spLocks noGrp="1"/>
          </p:cNvSpPr>
          <p:nvPr>
            <p:ph type="body" idx="1"/>
          </p:nvPr>
        </p:nvSpPr>
        <p:spPr/>
        <p:txBody>
          <a:bodyPr/>
          <a:lstStyle/>
          <a:p>
            <a:r>
              <a:rPr lang="en-US" dirty="0"/>
              <a:t>Large unstructured data </a:t>
            </a:r>
          </a:p>
          <a:p>
            <a:r>
              <a:rPr lang="en-US" dirty="0"/>
              <a:t>Documents, photos, music</a:t>
            </a:r>
          </a:p>
          <a:p>
            <a:r>
              <a:rPr lang="en-US" dirty="0"/>
              <a:t>Containers /unlimited </a:t>
            </a:r>
          </a:p>
          <a:p>
            <a:r>
              <a:rPr lang="en-US" dirty="0"/>
              <a:t>500TB limit on overall size</a:t>
            </a:r>
          </a:p>
          <a:p>
            <a:r>
              <a:rPr lang="en-US" dirty="0"/>
              <a:t>Three types </a:t>
            </a:r>
          </a:p>
          <a:p>
            <a:pPr lvl="1"/>
            <a:r>
              <a:rPr lang="en-US" dirty="0"/>
              <a:t>Block </a:t>
            </a:r>
          </a:p>
          <a:p>
            <a:pPr lvl="1"/>
            <a:r>
              <a:rPr lang="en-US" dirty="0"/>
              <a:t>Append </a:t>
            </a:r>
          </a:p>
          <a:p>
            <a:pPr lvl="1"/>
            <a:r>
              <a:rPr lang="en-US" dirty="0"/>
              <a:t>Page (Disks)</a:t>
            </a:r>
          </a:p>
          <a:p>
            <a:endParaRPr lang="en-US" dirty="0"/>
          </a:p>
        </p:txBody>
      </p:sp>
      <p:sp>
        <p:nvSpPr>
          <p:cNvPr id="4" name="Text Placeholder 3">
            <a:extLst>
              <a:ext uri="{FF2B5EF4-FFF2-40B4-BE49-F238E27FC236}">
                <a16:creationId xmlns:a16="http://schemas.microsoft.com/office/drawing/2014/main" id="{8D8224D0-5DAE-4F6C-A627-1F72A6CEE92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132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8626-4751-40F4-88FB-6FADB4641F5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4B991C72-C4D0-4892-A765-818AB04F7C84}"/>
              </a:ext>
            </a:extLst>
          </p:cNvPr>
          <p:cNvSpPr>
            <a:spLocks noGrp="1"/>
          </p:cNvSpPr>
          <p:nvPr>
            <p:ph type="body" idx="1"/>
          </p:nvPr>
        </p:nvSpPr>
        <p:spPr/>
        <p:txBody>
          <a:bodyPr/>
          <a:lstStyle/>
          <a:p>
            <a:r>
              <a:rPr lang="en-US" dirty="0"/>
              <a:t>Streaming and storing cloud objects </a:t>
            </a:r>
          </a:p>
          <a:p>
            <a:r>
              <a:rPr lang="en-US" dirty="0"/>
              <a:t>Best used for </a:t>
            </a:r>
          </a:p>
          <a:p>
            <a:pPr lvl="1"/>
            <a:r>
              <a:rPr lang="en-US" dirty="0"/>
              <a:t>Storing documents </a:t>
            </a:r>
          </a:p>
          <a:p>
            <a:pPr lvl="1"/>
            <a:r>
              <a:rPr lang="en-US" dirty="0"/>
              <a:t>Media files </a:t>
            </a:r>
          </a:p>
          <a:p>
            <a:pPr lvl="1"/>
            <a:r>
              <a:rPr lang="en-US" dirty="0"/>
              <a:t>Backups </a:t>
            </a:r>
          </a:p>
          <a:p>
            <a:endParaRPr lang="en-US" dirty="0"/>
          </a:p>
        </p:txBody>
      </p:sp>
      <p:sp>
        <p:nvSpPr>
          <p:cNvPr id="4" name="Text Placeholder 3">
            <a:extLst>
              <a:ext uri="{FF2B5EF4-FFF2-40B4-BE49-F238E27FC236}">
                <a16:creationId xmlns:a16="http://schemas.microsoft.com/office/drawing/2014/main" id="{3D048A69-C1BA-44AA-9E56-B2AE83FF766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51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DB02-1E32-48FC-8F46-43F1F61CD136}"/>
              </a:ext>
            </a:extLst>
          </p:cNvPr>
          <p:cNvSpPr>
            <a:spLocks noGrp="1"/>
          </p:cNvSpPr>
          <p:nvPr>
            <p:ph type="title"/>
          </p:nvPr>
        </p:nvSpPr>
        <p:spPr/>
        <p:txBody>
          <a:bodyPr/>
          <a:lstStyle/>
          <a:p>
            <a:r>
              <a:rPr lang="en-US" dirty="0"/>
              <a:t>Append Blobs</a:t>
            </a:r>
          </a:p>
        </p:txBody>
      </p:sp>
      <p:sp>
        <p:nvSpPr>
          <p:cNvPr id="3" name="Text Placeholder 2">
            <a:extLst>
              <a:ext uri="{FF2B5EF4-FFF2-40B4-BE49-F238E27FC236}">
                <a16:creationId xmlns:a16="http://schemas.microsoft.com/office/drawing/2014/main" id="{80A2357E-178B-43BE-81D5-6D404AF7F563}"/>
              </a:ext>
            </a:extLst>
          </p:cNvPr>
          <p:cNvSpPr>
            <a:spLocks noGrp="1"/>
          </p:cNvSpPr>
          <p:nvPr>
            <p:ph type="body" idx="1"/>
          </p:nvPr>
        </p:nvSpPr>
        <p:spPr/>
        <p:txBody>
          <a:bodyPr/>
          <a:lstStyle/>
          <a:p>
            <a:r>
              <a:rPr lang="en-US" dirty="0"/>
              <a:t>Same as a block </a:t>
            </a:r>
          </a:p>
          <a:p>
            <a:r>
              <a:rPr lang="en-US" dirty="0"/>
              <a:t>Updates append new block to the end </a:t>
            </a:r>
          </a:p>
          <a:p>
            <a:r>
              <a:rPr lang="en-US" dirty="0"/>
              <a:t>Used for logging </a:t>
            </a:r>
          </a:p>
          <a:p>
            <a:endParaRPr lang="en-US" dirty="0"/>
          </a:p>
        </p:txBody>
      </p:sp>
      <p:sp>
        <p:nvSpPr>
          <p:cNvPr id="4" name="Text Placeholder 3">
            <a:extLst>
              <a:ext uri="{FF2B5EF4-FFF2-40B4-BE49-F238E27FC236}">
                <a16:creationId xmlns:a16="http://schemas.microsoft.com/office/drawing/2014/main" id="{0DE110B0-B876-436E-BBF7-113560EB716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4287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4644-EBBD-4ED5-8B49-B97541709194}"/>
              </a:ext>
            </a:extLst>
          </p:cNvPr>
          <p:cNvSpPr>
            <a:spLocks noGrp="1"/>
          </p:cNvSpPr>
          <p:nvPr>
            <p:ph type="title"/>
          </p:nvPr>
        </p:nvSpPr>
        <p:spPr/>
        <p:txBody>
          <a:bodyPr/>
          <a:lstStyle/>
          <a:p>
            <a:r>
              <a:rPr lang="en-US" dirty="0"/>
              <a:t>Page Blob</a:t>
            </a:r>
          </a:p>
        </p:txBody>
      </p:sp>
      <p:sp>
        <p:nvSpPr>
          <p:cNvPr id="3" name="Text Placeholder 2">
            <a:extLst>
              <a:ext uri="{FF2B5EF4-FFF2-40B4-BE49-F238E27FC236}">
                <a16:creationId xmlns:a16="http://schemas.microsoft.com/office/drawing/2014/main" id="{8AF67B2C-C152-4474-BDE2-AF193D9720FF}"/>
              </a:ext>
            </a:extLst>
          </p:cNvPr>
          <p:cNvSpPr>
            <a:spLocks noGrp="1"/>
          </p:cNvSpPr>
          <p:nvPr>
            <p:ph type="body" idx="1"/>
          </p:nvPr>
        </p:nvSpPr>
        <p:spPr/>
        <p:txBody>
          <a:bodyPr/>
          <a:lstStyle/>
          <a:p>
            <a:r>
              <a:rPr lang="en-US" dirty="0"/>
              <a:t>Used to store IaaS disks </a:t>
            </a:r>
          </a:p>
          <a:p>
            <a:r>
              <a:rPr lang="en-US" dirty="0"/>
              <a:t>Support random writes </a:t>
            </a:r>
          </a:p>
          <a:p>
            <a:r>
              <a:rPr lang="en-US" dirty="0"/>
              <a:t>Azure IaaS VM VHD is stored in a page blob</a:t>
            </a:r>
          </a:p>
        </p:txBody>
      </p:sp>
      <p:sp>
        <p:nvSpPr>
          <p:cNvPr id="4" name="Text Placeholder 3">
            <a:extLst>
              <a:ext uri="{FF2B5EF4-FFF2-40B4-BE49-F238E27FC236}">
                <a16:creationId xmlns:a16="http://schemas.microsoft.com/office/drawing/2014/main" id="{47757DBF-E84F-482D-A91D-10A1B3AF2D0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4710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7502-94DE-4397-A824-DCF7B0154473}"/>
              </a:ext>
            </a:extLst>
          </p:cNvPr>
          <p:cNvSpPr>
            <a:spLocks noGrp="1"/>
          </p:cNvSpPr>
          <p:nvPr>
            <p:ph type="title"/>
          </p:nvPr>
        </p:nvSpPr>
        <p:spPr/>
        <p:txBody>
          <a:bodyPr/>
          <a:lstStyle/>
          <a:p>
            <a:r>
              <a:rPr lang="en-US" dirty="0"/>
              <a:t>Transporting Data </a:t>
            </a:r>
          </a:p>
        </p:txBody>
      </p:sp>
      <p:sp>
        <p:nvSpPr>
          <p:cNvPr id="3" name="Text Placeholder 2">
            <a:extLst>
              <a:ext uri="{FF2B5EF4-FFF2-40B4-BE49-F238E27FC236}">
                <a16:creationId xmlns:a16="http://schemas.microsoft.com/office/drawing/2014/main" id="{4BF3EECE-0199-4DE4-9DDE-8D6AC252B551}"/>
              </a:ext>
            </a:extLst>
          </p:cNvPr>
          <p:cNvSpPr>
            <a:spLocks noGrp="1"/>
          </p:cNvSpPr>
          <p:nvPr>
            <p:ph type="body" idx="1"/>
          </p:nvPr>
        </p:nvSpPr>
        <p:spPr/>
        <p:txBody>
          <a:bodyPr/>
          <a:lstStyle/>
          <a:p>
            <a:r>
              <a:rPr lang="en-US" dirty="0"/>
              <a:t>Not done over the wire </a:t>
            </a:r>
          </a:p>
          <a:p>
            <a:r>
              <a:rPr lang="en-US" dirty="0"/>
              <a:t>Ship a disk to Microsoft </a:t>
            </a:r>
          </a:p>
          <a:p>
            <a:endParaRPr lang="en-US" dirty="0"/>
          </a:p>
        </p:txBody>
      </p:sp>
      <p:sp>
        <p:nvSpPr>
          <p:cNvPr id="4" name="Text Placeholder 3">
            <a:extLst>
              <a:ext uri="{FF2B5EF4-FFF2-40B4-BE49-F238E27FC236}">
                <a16:creationId xmlns:a16="http://schemas.microsoft.com/office/drawing/2014/main" id="{C03FF024-2BD2-4148-9B0D-5007BD4D742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2049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0579-5639-4E2A-90CC-A2C13D73BC86}"/>
              </a:ext>
            </a:extLst>
          </p:cNvPr>
          <p:cNvSpPr>
            <a:spLocks noGrp="1"/>
          </p:cNvSpPr>
          <p:nvPr>
            <p:ph type="title"/>
          </p:nvPr>
        </p:nvSpPr>
        <p:spPr/>
        <p:txBody>
          <a:bodyPr/>
          <a:lstStyle/>
          <a:p>
            <a:r>
              <a:rPr lang="en-US" dirty="0"/>
              <a:t>Containers </a:t>
            </a:r>
          </a:p>
        </p:txBody>
      </p:sp>
      <p:sp>
        <p:nvSpPr>
          <p:cNvPr id="3" name="Text Placeholder 2">
            <a:extLst>
              <a:ext uri="{FF2B5EF4-FFF2-40B4-BE49-F238E27FC236}">
                <a16:creationId xmlns:a16="http://schemas.microsoft.com/office/drawing/2014/main" id="{F3D205E8-6230-4BCB-A005-D76FBBE43C43}"/>
              </a:ext>
            </a:extLst>
          </p:cNvPr>
          <p:cNvSpPr>
            <a:spLocks noGrp="1"/>
          </p:cNvSpPr>
          <p:nvPr>
            <p:ph type="body" idx="1"/>
          </p:nvPr>
        </p:nvSpPr>
        <p:spPr/>
        <p:txBody>
          <a:bodyPr/>
          <a:lstStyle/>
          <a:p>
            <a:r>
              <a:rPr lang="en-US" dirty="0"/>
              <a:t>Top of the blob stack </a:t>
            </a:r>
          </a:p>
          <a:p>
            <a:r>
              <a:rPr lang="en-US" dirty="0"/>
              <a:t>Used to organize objects </a:t>
            </a:r>
          </a:p>
          <a:p>
            <a:r>
              <a:rPr lang="en-US" dirty="0"/>
              <a:t>VHD is stored in a container (folder)</a:t>
            </a:r>
          </a:p>
          <a:p>
            <a:endParaRPr lang="en-US" dirty="0"/>
          </a:p>
        </p:txBody>
      </p:sp>
      <p:sp>
        <p:nvSpPr>
          <p:cNvPr id="4" name="Text Placeholder 3">
            <a:extLst>
              <a:ext uri="{FF2B5EF4-FFF2-40B4-BE49-F238E27FC236}">
                <a16:creationId xmlns:a16="http://schemas.microsoft.com/office/drawing/2014/main" id="{C7913E1F-2800-4B8C-B24C-0F17BF88268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C4E1698-7CE8-4E1F-A112-58EDE5F194AB}"/>
              </a:ext>
            </a:extLst>
          </p:cNvPr>
          <p:cNvPicPr>
            <a:picLocks noChangeAspect="1"/>
          </p:cNvPicPr>
          <p:nvPr/>
        </p:nvPicPr>
        <p:blipFill>
          <a:blip r:embed="rId3"/>
          <a:stretch>
            <a:fillRect/>
          </a:stretch>
        </p:blipFill>
        <p:spPr>
          <a:xfrm>
            <a:off x="460375" y="2912393"/>
            <a:ext cx="7011682" cy="2397543"/>
          </a:xfrm>
          <a:prstGeom prst="rect">
            <a:avLst/>
          </a:prstGeom>
          <a:solidFill>
            <a:srgbClr val="FFFFFF">
              <a:shade val="85000"/>
            </a:srgbClr>
          </a:solidFill>
          <a:ln w="88900" cap="sq">
            <a:no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078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245E-A0E7-4178-ACA9-BCDD863BAACE}"/>
              </a:ext>
            </a:extLst>
          </p:cNvPr>
          <p:cNvSpPr>
            <a:spLocks noGrp="1"/>
          </p:cNvSpPr>
          <p:nvPr>
            <p:ph type="title"/>
          </p:nvPr>
        </p:nvSpPr>
        <p:spPr/>
        <p:txBody>
          <a:bodyPr/>
          <a:lstStyle/>
          <a:p>
            <a:r>
              <a:rPr lang="en-US" dirty="0"/>
              <a:t>PowerShell Implementation</a:t>
            </a:r>
          </a:p>
        </p:txBody>
      </p:sp>
      <p:sp>
        <p:nvSpPr>
          <p:cNvPr id="3" name="Text Placeholder 2">
            <a:extLst>
              <a:ext uri="{FF2B5EF4-FFF2-40B4-BE49-F238E27FC236}">
                <a16:creationId xmlns:a16="http://schemas.microsoft.com/office/drawing/2014/main" id="{EB160FE2-F6A1-4BC2-9279-BD84D76AEA61}"/>
              </a:ext>
            </a:extLst>
          </p:cNvPr>
          <p:cNvSpPr>
            <a:spLocks noGrp="1"/>
          </p:cNvSpPr>
          <p:nvPr>
            <p:ph type="body" idx="1"/>
          </p:nvPr>
        </p:nvSpPr>
        <p:spPr/>
        <p:txBody>
          <a:bodyPr/>
          <a:lstStyle/>
          <a:p>
            <a:pPr marL="0" indent="0">
              <a:buNone/>
            </a:pPr>
            <a:r>
              <a:rPr lang="en-US" sz="1800" b="1" dirty="0"/>
              <a:t>#Define required variables</a:t>
            </a:r>
          </a:p>
          <a:p>
            <a:pPr marL="0" indent="0">
              <a:buNone/>
            </a:pPr>
            <a:r>
              <a:rPr lang="en-US" sz="1800" b="1" dirty="0"/>
              <a:t>$</a:t>
            </a:r>
            <a:r>
              <a:rPr lang="en-US" sz="1800" b="1" dirty="0" err="1"/>
              <a:t>storageAccountName</a:t>
            </a:r>
            <a:r>
              <a:rPr lang="en-US" sz="1800" b="1" dirty="0"/>
              <a:t> = '</a:t>
            </a:r>
            <a:r>
              <a:rPr lang="en-US" sz="1800" b="1" dirty="0" err="1"/>
              <a:t>implementingazuredemo</a:t>
            </a:r>
            <a:r>
              <a:rPr lang="en-US" sz="1800" b="1" dirty="0"/>
              <a:t>'</a:t>
            </a:r>
          </a:p>
          <a:p>
            <a:pPr marL="0" indent="0">
              <a:buNone/>
            </a:pPr>
            <a:r>
              <a:rPr lang="en-US" sz="1800" b="1" dirty="0"/>
              <a:t>$</a:t>
            </a:r>
            <a:r>
              <a:rPr lang="en-US" sz="1800" b="1" dirty="0" err="1"/>
              <a:t>resourceGroupName</a:t>
            </a:r>
            <a:r>
              <a:rPr lang="en-US" sz="1800" b="1" dirty="0"/>
              <a:t> = '</a:t>
            </a:r>
            <a:r>
              <a:rPr lang="en-US" sz="1800" b="1" dirty="0" err="1"/>
              <a:t>AzureExamples</a:t>
            </a:r>
            <a:r>
              <a:rPr lang="en-US" sz="1800" b="1" dirty="0"/>
              <a:t>'</a:t>
            </a:r>
          </a:p>
          <a:p>
            <a:pPr marL="0" indent="0">
              <a:buNone/>
            </a:pPr>
            <a:r>
              <a:rPr lang="en-US" sz="1800" b="1" dirty="0"/>
              <a:t>#Get the Storage account keys</a:t>
            </a:r>
          </a:p>
          <a:p>
            <a:pPr marL="0" indent="0">
              <a:buNone/>
            </a:pPr>
            <a:r>
              <a:rPr lang="en-US" sz="1800" b="1" dirty="0"/>
              <a:t>$</a:t>
            </a:r>
            <a:r>
              <a:rPr lang="en-US" sz="1800" b="1" dirty="0" err="1"/>
              <a:t>storageAccountKey</a:t>
            </a:r>
            <a:r>
              <a:rPr lang="en-US" sz="1800" b="1" dirty="0"/>
              <a:t> = Get-</a:t>
            </a:r>
            <a:r>
              <a:rPr lang="en-US" sz="1800" b="1" dirty="0" err="1"/>
              <a:t>AzureRmStorageAccount</a:t>
            </a:r>
            <a:r>
              <a:rPr lang="en-US" sz="1800" b="1" dirty="0"/>
              <a:t> `</a:t>
            </a:r>
          </a:p>
          <a:p>
            <a:pPr marL="0" indent="0">
              <a:buNone/>
            </a:pPr>
            <a:r>
              <a:rPr lang="en-US" sz="1800" b="1" dirty="0"/>
              <a:t>-name $</a:t>
            </a:r>
            <a:r>
              <a:rPr lang="en-US" sz="1800" b="1" dirty="0" err="1"/>
              <a:t>storageAccountName</a:t>
            </a:r>
            <a:r>
              <a:rPr lang="en-US" sz="1800" b="1" dirty="0"/>
              <a:t> `</a:t>
            </a:r>
          </a:p>
          <a:p>
            <a:pPr marL="0" indent="0">
              <a:buNone/>
            </a:pPr>
            <a:r>
              <a:rPr lang="en-US" sz="1800" b="1" dirty="0"/>
              <a:t>-</a:t>
            </a:r>
            <a:r>
              <a:rPr lang="en-US" sz="1800" b="1" dirty="0" err="1"/>
              <a:t>ResourceGroupName</a:t>
            </a:r>
            <a:r>
              <a:rPr lang="en-US" sz="1800" b="1" dirty="0"/>
              <a:t> $</a:t>
            </a:r>
            <a:r>
              <a:rPr lang="en-US" sz="1800" b="1" dirty="0" err="1"/>
              <a:t>resourceGroupName</a:t>
            </a:r>
            <a:r>
              <a:rPr lang="en-US" sz="1800" b="1" dirty="0"/>
              <a:t> `</a:t>
            </a:r>
          </a:p>
          <a:p>
            <a:pPr marL="0" indent="0">
              <a:buNone/>
            </a:pPr>
            <a:r>
              <a:rPr lang="en-US" sz="1800" b="1" dirty="0"/>
              <a:t>| Get-</a:t>
            </a:r>
            <a:r>
              <a:rPr lang="en-US" sz="1800" b="1" dirty="0" err="1"/>
              <a:t>AzureRmStorageAccountKey</a:t>
            </a:r>
            <a:endParaRPr lang="en-US" sz="1800" b="1" dirty="0"/>
          </a:p>
          <a:p>
            <a:pPr marL="0" indent="0">
              <a:buNone/>
            </a:pPr>
            <a:r>
              <a:rPr lang="en-US" sz="1800" b="1" dirty="0"/>
              <a:t>#Create a Storage context for working with the Storage account</a:t>
            </a:r>
          </a:p>
          <a:p>
            <a:pPr marL="0" indent="0">
              <a:buNone/>
            </a:pPr>
            <a:r>
              <a:rPr lang="en-US" sz="1800" b="1" dirty="0"/>
              <a:t>$</a:t>
            </a:r>
            <a:r>
              <a:rPr lang="en-US" sz="1800" b="1" dirty="0" err="1"/>
              <a:t>storageContext</a:t>
            </a:r>
            <a:r>
              <a:rPr lang="en-US" sz="1800" b="1" dirty="0"/>
              <a:t> = New-</a:t>
            </a:r>
            <a:r>
              <a:rPr lang="en-US" sz="1800" b="1" dirty="0" err="1"/>
              <a:t>AzureStorageContext</a:t>
            </a:r>
            <a:r>
              <a:rPr lang="en-US" sz="1800" b="1" dirty="0"/>
              <a:t> -</a:t>
            </a:r>
            <a:r>
              <a:rPr lang="en-US" sz="1800" b="1" dirty="0" err="1"/>
              <a:t>StorageAccountName</a:t>
            </a:r>
            <a:endParaRPr lang="en-US" sz="1800" b="1" dirty="0"/>
          </a:p>
          <a:p>
            <a:pPr marL="0" indent="0">
              <a:buNone/>
            </a:pPr>
            <a:r>
              <a:rPr lang="en-US" sz="1800" b="1" dirty="0"/>
              <a:t>$</a:t>
            </a:r>
            <a:r>
              <a:rPr lang="en-US" sz="1800" b="1" dirty="0" err="1"/>
              <a:t>storageAccountName</a:t>
            </a:r>
            <a:r>
              <a:rPr lang="en-US" sz="1800" b="1" dirty="0"/>
              <a:t> -</a:t>
            </a:r>
            <a:r>
              <a:rPr lang="en-US" sz="1800" b="1" dirty="0" err="1"/>
              <a:t>StorageAccountKey</a:t>
            </a:r>
            <a:r>
              <a:rPr lang="en-US" sz="1800" b="1" dirty="0"/>
              <a:t> $</a:t>
            </a:r>
            <a:r>
              <a:rPr lang="en-US" sz="1800" b="1" dirty="0" err="1"/>
              <a:t>storageAccountKey</a:t>
            </a:r>
            <a:r>
              <a:rPr lang="en-US" sz="1800" b="1" dirty="0"/>
              <a:t>[0].Value</a:t>
            </a:r>
          </a:p>
          <a:p>
            <a:pPr marL="0" indent="0">
              <a:buNone/>
            </a:pPr>
            <a:r>
              <a:rPr lang="en-US" sz="1800" b="1" dirty="0"/>
              <a:t>#Create a blob container named </a:t>
            </a:r>
            <a:r>
              <a:rPr lang="en-US" sz="1800" b="1" dirty="0" err="1"/>
              <a:t>testcontainer</a:t>
            </a:r>
            <a:endParaRPr lang="en-US" sz="1800" b="1" dirty="0"/>
          </a:p>
          <a:p>
            <a:pPr marL="0" indent="0">
              <a:buNone/>
            </a:pPr>
            <a:r>
              <a:rPr lang="en-US" sz="1800" b="1" dirty="0"/>
              <a:t>New-</a:t>
            </a:r>
            <a:r>
              <a:rPr lang="en-US" sz="1800" b="1" dirty="0" err="1"/>
              <a:t>AzureStorageContainer</a:t>
            </a:r>
            <a:r>
              <a:rPr lang="en-US" sz="1800" b="1" dirty="0"/>
              <a:t> -Name '</a:t>
            </a:r>
            <a:r>
              <a:rPr lang="en-US" sz="1800" b="1" dirty="0" err="1"/>
              <a:t>testcontainer</a:t>
            </a:r>
            <a:r>
              <a:rPr lang="en-US" sz="1800" b="1" dirty="0"/>
              <a:t>' -Context $</a:t>
            </a:r>
            <a:r>
              <a:rPr lang="en-US" sz="1800" b="1" dirty="0" err="1"/>
              <a:t>storageContext</a:t>
            </a:r>
            <a:endParaRPr lang="en-US" sz="1800" b="1" dirty="0"/>
          </a:p>
          <a:p>
            <a:pPr marL="0" indent="0">
              <a:buNone/>
            </a:pPr>
            <a:r>
              <a:rPr lang="en-US" sz="1800" b="1" dirty="0"/>
              <a:t>#Verify the creation</a:t>
            </a:r>
          </a:p>
          <a:p>
            <a:pPr marL="0" indent="0">
              <a:buNone/>
            </a:pPr>
            <a:r>
              <a:rPr lang="en-US" sz="1800" b="1" dirty="0"/>
              <a:t>Get-</a:t>
            </a:r>
            <a:r>
              <a:rPr lang="en-US" sz="1800" b="1" dirty="0" err="1"/>
              <a:t>AzureStorageContainer</a:t>
            </a:r>
            <a:r>
              <a:rPr lang="en-US" sz="1800" b="1" dirty="0"/>
              <a:t> -Context $</a:t>
            </a:r>
            <a:r>
              <a:rPr lang="en-US" sz="1800" b="1" dirty="0" err="1"/>
              <a:t>storageContext</a:t>
            </a:r>
            <a:endParaRPr lang="en-US" sz="1800" dirty="0"/>
          </a:p>
        </p:txBody>
      </p:sp>
      <p:sp>
        <p:nvSpPr>
          <p:cNvPr id="4" name="Text Placeholder 3">
            <a:extLst>
              <a:ext uri="{FF2B5EF4-FFF2-40B4-BE49-F238E27FC236}">
                <a16:creationId xmlns:a16="http://schemas.microsoft.com/office/drawing/2014/main" id="{8A94D041-BCA2-4FF5-8E49-DC3DC192A2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2648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3519-AE71-4FB5-A359-92CEB763FDF4}"/>
              </a:ext>
            </a:extLst>
          </p:cNvPr>
          <p:cNvSpPr>
            <a:spLocks noGrp="1"/>
          </p:cNvSpPr>
          <p:nvPr>
            <p:ph type="title"/>
          </p:nvPr>
        </p:nvSpPr>
        <p:spPr/>
        <p:txBody>
          <a:bodyPr/>
          <a:lstStyle/>
          <a:p>
            <a:r>
              <a:rPr lang="en-US" dirty="0"/>
              <a:t>Table Storage Services</a:t>
            </a:r>
          </a:p>
        </p:txBody>
      </p:sp>
      <p:sp>
        <p:nvSpPr>
          <p:cNvPr id="3" name="Text Placeholder 2">
            <a:extLst>
              <a:ext uri="{FF2B5EF4-FFF2-40B4-BE49-F238E27FC236}">
                <a16:creationId xmlns:a16="http://schemas.microsoft.com/office/drawing/2014/main" id="{A73680C2-1D7E-408A-B632-9AE0A2AB9E6F}"/>
              </a:ext>
            </a:extLst>
          </p:cNvPr>
          <p:cNvSpPr>
            <a:spLocks noGrp="1"/>
          </p:cNvSpPr>
          <p:nvPr>
            <p:ph type="body" idx="1"/>
          </p:nvPr>
        </p:nvSpPr>
        <p:spPr/>
        <p:txBody>
          <a:bodyPr/>
          <a:lstStyle/>
          <a:p>
            <a:r>
              <a:rPr lang="en-US" dirty="0"/>
              <a:t>NoSQL</a:t>
            </a:r>
          </a:p>
          <a:p>
            <a:r>
              <a:rPr lang="en-US" dirty="0"/>
              <a:t>Database has no schema</a:t>
            </a:r>
          </a:p>
          <a:p>
            <a:r>
              <a:rPr lang="en-US" dirty="0"/>
              <a:t>Each value has a type property name </a:t>
            </a:r>
          </a:p>
          <a:p>
            <a:r>
              <a:rPr lang="en-US" dirty="0"/>
              <a:t>Filtering, sorting and selection criteria </a:t>
            </a:r>
          </a:p>
          <a:p>
            <a:r>
              <a:rPr lang="en-US" dirty="0"/>
              <a:t>Higher performance, scalability and flexibility</a:t>
            </a:r>
          </a:p>
          <a:p>
            <a:r>
              <a:rPr lang="en-US" dirty="0"/>
              <a:t>Databases or datasets for web applications</a:t>
            </a:r>
          </a:p>
          <a:p>
            <a:r>
              <a:rPr lang="en-US" dirty="0"/>
              <a:t>Limiting factor is size of Storage account</a:t>
            </a:r>
          </a:p>
          <a:p>
            <a:r>
              <a:rPr lang="en-US" dirty="0"/>
              <a:t>No limit to number of tables or entities</a:t>
            </a:r>
          </a:p>
        </p:txBody>
      </p:sp>
      <p:sp>
        <p:nvSpPr>
          <p:cNvPr id="4" name="Text Placeholder 3">
            <a:extLst>
              <a:ext uri="{FF2B5EF4-FFF2-40B4-BE49-F238E27FC236}">
                <a16:creationId xmlns:a16="http://schemas.microsoft.com/office/drawing/2014/main" id="{E0850F53-F6EF-4FEF-8FA8-2CE209EC86C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9500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9569-5A1D-4AE2-A1A1-6648FA719F9B}"/>
              </a:ext>
            </a:extLst>
          </p:cNvPr>
          <p:cNvSpPr>
            <a:spLocks noGrp="1"/>
          </p:cNvSpPr>
          <p:nvPr>
            <p:ph type="title"/>
          </p:nvPr>
        </p:nvSpPr>
        <p:spPr/>
        <p:txBody>
          <a:bodyPr/>
          <a:lstStyle/>
          <a:p>
            <a:r>
              <a:rPr lang="en-US" dirty="0"/>
              <a:t>Table Storage</a:t>
            </a:r>
          </a:p>
        </p:txBody>
      </p:sp>
      <p:pic>
        <p:nvPicPr>
          <p:cNvPr id="5" name="Picture 4">
            <a:extLst>
              <a:ext uri="{FF2B5EF4-FFF2-40B4-BE49-F238E27FC236}">
                <a16:creationId xmlns:a16="http://schemas.microsoft.com/office/drawing/2014/main" id="{92ED17F1-3546-4F03-A81B-0CEF6D193F25}"/>
              </a:ext>
            </a:extLst>
          </p:cNvPr>
          <p:cNvPicPr>
            <a:picLocks noChangeAspect="1"/>
          </p:cNvPicPr>
          <p:nvPr/>
        </p:nvPicPr>
        <p:blipFill>
          <a:blip r:embed="rId3"/>
          <a:stretch>
            <a:fillRect/>
          </a:stretch>
        </p:blipFill>
        <p:spPr>
          <a:xfrm>
            <a:off x="261188" y="966915"/>
            <a:ext cx="2933700" cy="1152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B8B6E055-5308-46F7-B104-2F652089596E}"/>
              </a:ext>
            </a:extLst>
          </p:cNvPr>
          <p:cNvSpPr>
            <a:spLocks noGrp="1"/>
          </p:cNvSpPr>
          <p:nvPr>
            <p:ph type="body" idx="1"/>
          </p:nvPr>
        </p:nvSpPr>
        <p:spPr>
          <a:xfrm>
            <a:off x="3801979" y="966915"/>
            <a:ext cx="5080833" cy="5105402"/>
          </a:xfrm>
        </p:spPr>
        <p:txBody>
          <a:bodyPr/>
          <a:lstStyle/>
          <a:p>
            <a:pPr marL="0" indent="0">
              <a:buNone/>
            </a:pPr>
            <a:r>
              <a:rPr lang="en-US" sz="1200" b="1" dirty="0"/>
              <a:t>#Define required variables</a:t>
            </a:r>
          </a:p>
          <a:p>
            <a:pPr marL="0" indent="0">
              <a:buNone/>
            </a:pPr>
            <a:r>
              <a:rPr lang="en-US" sz="1200" b="1" dirty="0"/>
              <a:t>$</a:t>
            </a:r>
            <a:r>
              <a:rPr lang="en-US" sz="1200" b="1" dirty="0" err="1"/>
              <a:t>storageAccountName</a:t>
            </a:r>
            <a:r>
              <a:rPr lang="en-US" sz="1200" b="1" dirty="0"/>
              <a:t> = '</a:t>
            </a:r>
            <a:r>
              <a:rPr lang="en-US" sz="1200" b="1" dirty="0" err="1"/>
              <a:t>implementingazuredemo</a:t>
            </a:r>
            <a:r>
              <a:rPr lang="en-US" sz="1200" b="1" dirty="0"/>
              <a:t>'</a:t>
            </a:r>
          </a:p>
          <a:p>
            <a:pPr marL="0" indent="0">
              <a:buNone/>
            </a:pPr>
            <a:r>
              <a:rPr lang="en-US" sz="1200" b="1" dirty="0"/>
              <a:t>$</a:t>
            </a:r>
            <a:r>
              <a:rPr lang="en-US" sz="1200" b="1" dirty="0" err="1"/>
              <a:t>resourceGroupName</a:t>
            </a:r>
            <a:r>
              <a:rPr lang="en-US" sz="1200" b="1" dirty="0"/>
              <a:t> = '</a:t>
            </a:r>
            <a:r>
              <a:rPr lang="en-US" sz="1200" b="1" dirty="0" err="1"/>
              <a:t>AzureExamples</a:t>
            </a:r>
            <a:r>
              <a:rPr lang="en-US" sz="1200" b="1" dirty="0"/>
              <a:t>'</a:t>
            </a:r>
          </a:p>
          <a:p>
            <a:pPr marL="0" indent="0">
              <a:buNone/>
            </a:pPr>
            <a:r>
              <a:rPr lang="en-US" sz="1200" b="1" dirty="0"/>
              <a:t>$</a:t>
            </a:r>
            <a:r>
              <a:rPr lang="en-US" sz="1200" b="1" dirty="0" err="1"/>
              <a:t>tableName</a:t>
            </a:r>
            <a:r>
              <a:rPr lang="en-US" sz="1200" b="1" dirty="0"/>
              <a:t> = '</a:t>
            </a:r>
            <a:r>
              <a:rPr lang="en-US" sz="1200" b="1" dirty="0" err="1"/>
              <a:t>testtable</a:t>
            </a:r>
            <a:r>
              <a:rPr lang="en-US" sz="1200" b="1" dirty="0"/>
              <a:t>'</a:t>
            </a:r>
          </a:p>
          <a:p>
            <a:pPr marL="0" indent="0">
              <a:buNone/>
            </a:pPr>
            <a:r>
              <a:rPr lang="en-US" sz="1200" b="1" dirty="0"/>
              <a:t>#Get the storage account keys</a:t>
            </a:r>
          </a:p>
          <a:p>
            <a:pPr marL="0" indent="0">
              <a:buNone/>
            </a:pPr>
            <a:r>
              <a:rPr lang="en-US" sz="1200" b="1" dirty="0"/>
              <a:t>$</a:t>
            </a:r>
            <a:r>
              <a:rPr lang="en-US" sz="1200" b="1" dirty="0" err="1"/>
              <a:t>storageAccountKey</a:t>
            </a:r>
            <a:r>
              <a:rPr lang="en-US" sz="1200" b="1" dirty="0"/>
              <a:t> = Get-</a:t>
            </a:r>
            <a:r>
              <a:rPr lang="en-US" sz="1200" b="1" dirty="0" err="1"/>
              <a:t>AzureRmStorageAccount</a:t>
            </a:r>
            <a:r>
              <a:rPr lang="en-US" sz="1200" b="1" dirty="0"/>
              <a:t> `</a:t>
            </a:r>
          </a:p>
          <a:p>
            <a:pPr marL="0" indent="0">
              <a:buNone/>
            </a:pPr>
            <a:r>
              <a:rPr lang="en-US" sz="1200" b="1" dirty="0"/>
              <a:t>-name $</a:t>
            </a:r>
            <a:r>
              <a:rPr lang="en-US" sz="1200" b="1" dirty="0" err="1"/>
              <a:t>storageAccountName</a:t>
            </a:r>
            <a:r>
              <a:rPr lang="en-US" sz="1200" b="1" dirty="0"/>
              <a:t> `</a:t>
            </a:r>
          </a:p>
          <a:p>
            <a:pPr marL="0" indent="0">
              <a:buNone/>
            </a:pPr>
            <a:r>
              <a:rPr lang="en-US" sz="1200" b="1" dirty="0"/>
              <a:t>-</a:t>
            </a:r>
            <a:r>
              <a:rPr lang="en-US" sz="1200" b="1" dirty="0" err="1"/>
              <a:t>ResourceGroupName</a:t>
            </a:r>
            <a:r>
              <a:rPr lang="en-US" sz="1200" b="1" dirty="0"/>
              <a:t> $</a:t>
            </a:r>
            <a:r>
              <a:rPr lang="en-US" sz="1200" b="1" dirty="0" err="1"/>
              <a:t>resourceGroupName</a:t>
            </a:r>
            <a:r>
              <a:rPr lang="en-US" sz="1200" b="1" dirty="0"/>
              <a:t> `</a:t>
            </a:r>
          </a:p>
          <a:p>
            <a:pPr marL="0" indent="0">
              <a:buNone/>
            </a:pPr>
            <a:r>
              <a:rPr lang="en-US" sz="1200" b="1" dirty="0"/>
              <a:t>| Get-</a:t>
            </a:r>
            <a:r>
              <a:rPr lang="en-US" sz="1200" b="1" dirty="0" err="1"/>
              <a:t>AzureRmStorageAccountKey</a:t>
            </a:r>
            <a:endParaRPr lang="en-US" sz="1200" b="1" dirty="0"/>
          </a:p>
          <a:p>
            <a:pPr marL="0" indent="0">
              <a:buNone/>
            </a:pPr>
            <a:r>
              <a:rPr lang="en-US" sz="1200" b="1" dirty="0"/>
              <a:t>#Create a Storage Context for working with the storage account</a:t>
            </a:r>
          </a:p>
          <a:p>
            <a:pPr marL="0" indent="0">
              <a:buNone/>
            </a:pPr>
            <a:r>
              <a:rPr lang="en-US" sz="1200" b="1" dirty="0"/>
              <a:t>$</a:t>
            </a:r>
            <a:r>
              <a:rPr lang="en-US" sz="1200" b="1" dirty="0" err="1"/>
              <a:t>storageContext</a:t>
            </a:r>
            <a:r>
              <a:rPr lang="en-US" sz="1200" b="1" dirty="0"/>
              <a:t> = New-</a:t>
            </a:r>
            <a:r>
              <a:rPr lang="en-US" sz="1200" b="1" dirty="0" err="1"/>
              <a:t>AzureStorageContext</a:t>
            </a:r>
            <a:r>
              <a:rPr lang="en-US" sz="1200" b="1" dirty="0"/>
              <a:t> -</a:t>
            </a:r>
            <a:r>
              <a:rPr lang="en-US" sz="1200" b="1" dirty="0" err="1"/>
              <a:t>StorageAccountName</a:t>
            </a:r>
            <a:endParaRPr lang="en-US" sz="1200" b="1" dirty="0"/>
          </a:p>
          <a:p>
            <a:pPr marL="0" indent="0">
              <a:buNone/>
            </a:pPr>
            <a:r>
              <a:rPr lang="en-US" sz="1200" b="1" dirty="0"/>
              <a:t>$</a:t>
            </a:r>
            <a:r>
              <a:rPr lang="en-US" sz="1200" b="1" dirty="0" err="1"/>
              <a:t>storageAccountName</a:t>
            </a:r>
            <a:r>
              <a:rPr lang="en-US" sz="1200" b="1" dirty="0"/>
              <a:t> -</a:t>
            </a:r>
            <a:r>
              <a:rPr lang="en-US" sz="1200" b="1" dirty="0" err="1"/>
              <a:t>StorageAccountKey</a:t>
            </a:r>
            <a:endParaRPr lang="en-US" sz="1200" b="1" dirty="0"/>
          </a:p>
          <a:p>
            <a:pPr marL="0" indent="0">
              <a:buNone/>
            </a:pPr>
            <a:r>
              <a:rPr lang="en-US" sz="1200" b="1" dirty="0"/>
              <a:t>$</a:t>
            </a:r>
            <a:r>
              <a:rPr lang="en-US" sz="1200" b="1" dirty="0" err="1"/>
              <a:t>storageAccountKey</a:t>
            </a:r>
            <a:r>
              <a:rPr lang="en-US" sz="1200" b="1" dirty="0"/>
              <a:t>[0].Value</a:t>
            </a:r>
          </a:p>
          <a:p>
            <a:pPr marL="0" indent="0">
              <a:buNone/>
            </a:pPr>
            <a:r>
              <a:rPr lang="en-US" sz="1200" b="1" dirty="0"/>
              <a:t>#Create a table named </a:t>
            </a:r>
            <a:r>
              <a:rPr lang="en-US" sz="1200" b="1" dirty="0" err="1"/>
              <a:t>testtable</a:t>
            </a:r>
            <a:endParaRPr lang="en-US" sz="1200" b="1" dirty="0"/>
          </a:p>
          <a:p>
            <a:pPr marL="0" indent="0">
              <a:buNone/>
            </a:pPr>
            <a:r>
              <a:rPr lang="en-US" sz="1200" b="1" dirty="0"/>
              <a:t>New-</a:t>
            </a:r>
            <a:r>
              <a:rPr lang="en-US" sz="1200" b="1" dirty="0" err="1"/>
              <a:t>AzureStorageTable</a:t>
            </a:r>
            <a:r>
              <a:rPr lang="en-US" sz="1200" b="1" dirty="0"/>
              <a:t> -Name $</a:t>
            </a:r>
            <a:r>
              <a:rPr lang="en-US" sz="1200" b="1" dirty="0" err="1"/>
              <a:t>tableName</a:t>
            </a:r>
            <a:r>
              <a:rPr lang="en-US" sz="1200" b="1" dirty="0"/>
              <a:t> -Context $</a:t>
            </a:r>
            <a:r>
              <a:rPr lang="en-US" sz="1200" b="1" dirty="0" err="1"/>
              <a:t>storageContext</a:t>
            </a:r>
            <a:endParaRPr lang="en-US" sz="1200" b="1" dirty="0"/>
          </a:p>
          <a:p>
            <a:pPr marL="0" indent="0">
              <a:buNone/>
            </a:pPr>
            <a:r>
              <a:rPr lang="en-US" sz="1200" b="1" dirty="0"/>
              <a:t>#Verify the creation</a:t>
            </a:r>
          </a:p>
          <a:p>
            <a:pPr marL="0" indent="0">
              <a:buNone/>
            </a:pPr>
            <a:r>
              <a:rPr lang="en-US" sz="1200" b="1" dirty="0"/>
              <a:t>Get-</a:t>
            </a:r>
            <a:r>
              <a:rPr lang="en-US" sz="1200" b="1" dirty="0" err="1"/>
              <a:t>AzureStorageTable</a:t>
            </a:r>
            <a:r>
              <a:rPr lang="en-US" sz="1200" b="1" dirty="0"/>
              <a:t> -name $</a:t>
            </a:r>
            <a:r>
              <a:rPr lang="en-US" sz="1200" b="1" dirty="0" err="1"/>
              <a:t>tablename</a:t>
            </a:r>
            <a:r>
              <a:rPr lang="en-US" sz="1200" b="1" dirty="0"/>
              <a:t> -Context $</a:t>
            </a:r>
            <a:r>
              <a:rPr lang="en-US" sz="1200" b="1" dirty="0" err="1"/>
              <a:t>storageContext</a:t>
            </a:r>
            <a:endParaRPr lang="en-US" sz="700" dirty="0"/>
          </a:p>
        </p:txBody>
      </p:sp>
      <p:sp>
        <p:nvSpPr>
          <p:cNvPr id="4" name="Text Placeholder 3">
            <a:extLst>
              <a:ext uri="{FF2B5EF4-FFF2-40B4-BE49-F238E27FC236}">
                <a16:creationId xmlns:a16="http://schemas.microsoft.com/office/drawing/2014/main" id="{CB8182D0-43AA-471A-8C12-83190390CC27}"/>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3318B61E-742E-44E7-8513-EBC2C94B9DE1}"/>
              </a:ext>
            </a:extLst>
          </p:cNvPr>
          <p:cNvPicPr>
            <a:picLocks noChangeAspect="1"/>
          </p:cNvPicPr>
          <p:nvPr/>
        </p:nvPicPr>
        <p:blipFill>
          <a:blip r:embed="rId4"/>
          <a:stretch>
            <a:fillRect/>
          </a:stretch>
        </p:blipFill>
        <p:spPr>
          <a:xfrm>
            <a:off x="261188" y="2345693"/>
            <a:ext cx="3540791" cy="1352550"/>
          </a:xfrm>
          <a:prstGeom prst="rect">
            <a:avLst/>
          </a:prstGeom>
        </p:spPr>
      </p:pic>
    </p:spTree>
    <p:extLst>
      <p:ext uri="{BB962C8B-B14F-4D97-AF65-F5344CB8AC3E}">
        <p14:creationId xmlns:p14="http://schemas.microsoft.com/office/powerpoint/2010/main" val="92545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 Storage Strategy (10-15%)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Azure Storage blobs and Azure Files   </a:t>
            </a:r>
          </a:p>
          <a:p>
            <a:r>
              <a:rPr lang="en-US" dirty="0"/>
              <a:t>Manage Access</a:t>
            </a:r>
          </a:p>
          <a:p>
            <a:r>
              <a:rPr lang="en-US" dirty="0"/>
              <a:t>Configure Diagnostics, Monitoring and analytics</a:t>
            </a:r>
          </a:p>
          <a:p>
            <a:r>
              <a:rPr lang="en-US" dirty="0"/>
              <a:t>Implement Storage Encryption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5753667"/>
            <a:ext cx="8714421" cy="763173"/>
          </a:xfrm>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4250-C167-46D4-A479-41625D370084}"/>
              </a:ext>
            </a:extLst>
          </p:cNvPr>
          <p:cNvSpPr>
            <a:spLocks noGrp="1"/>
          </p:cNvSpPr>
          <p:nvPr>
            <p:ph type="title"/>
          </p:nvPr>
        </p:nvSpPr>
        <p:spPr/>
        <p:txBody>
          <a:bodyPr/>
          <a:lstStyle/>
          <a:p>
            <a:r>
              <a:rPr lang="en-US" dirty="0"/>
              <a:t>Queue Storage Services</a:t>
            </a:r>
          </a:p>
        </p:txBody>
      </p:sp>
      <p:sp>
        <p:nvSpPr>
          <p:cNvPr id="3" name="Text Placeholder 2">
            <a:extLst>
              <a:ext uri="{FF2B5EF4-FFF2-40B4-BE49-F238E27FC236}">
                <a16:creationId xmlns:a16="http://schemas.microsoft.com/office/drawing/2014/main" id="{7602353E-88FF-4C0D-9442-155CD6A0FB37}"/>
              </a:ext>
            </a:extLst>
          </p:cNvPr>
          <p:cNvSpPr>
            <a:spLocks noGrp="1"/>
          </p:cNvSpPr>
          <p:nvPr>
            <p:ph type="body" idx="1"/>
          </p:nvPr>
        </p:nvSpPr>
        <p:spPr/>
        <p:txBody>
          <a:bodyPr/>
          <a:lstStyle/>
          <a:p>
            <a:r>
              <a:rPr lang="en-US" dirty="0"/>
              <a:t>Enables messaging between applications</a:t>
            </a:r>
          </a:p>
          <a:p>
            <a:r>
              <a:rPr lang="en-US" dirty="0"/>
              <a:t>Highly scalable and flexible applications</a:t>
            </a:r>
          </a:p>
          <a:p>
            <a:r>
              <a:rPr lang="en-US" dirty="0"/>
              <a:t>Components are decoupled </a:t>
            </a:r>
          </a:p>
          <a:p>
            <a:r>
              <a:rPr lang="en-US" dirty="0"/>
              <a:t>Asynchronous communications method</a:t>
            </a:r>
          </a:p>
          <a:p>
            <a:r>
              <a:rPr lang="en-US" dirty="0"/>
              <a:t>Workflows can built </a:t>
            </a:r>
          </a:p>
          <a:p>
            <a:r>
              <a:rPr lang="en-US" dirty="0"/>
              <a:t>No limit on the number of queues </a:t>
            </a:r>
          </a:p>
          <a:p>
            <a:r>
              <a:rPr lang="en-US" dirty="0"/>
              <a:t>Single message 64KB </a:t>
            </a:r>
          </a:p>
          <a:p>
            <a:r>
              <a:rPr lang="en-US" dirty="0"/>
              <a:t>Two Types </a:t>
            </a:r>
          </a:p>
          <a:p>
            <a:pPr lvl="1"/>
            <a:r>
              <a:rPr lang="en-US" dirty="0"/>
              <a:t>Azure Storage Queues </a:t>
            </a:r>
          </a:p>
          <a:p>
            <a:pPr lvl="1"/>
            <a:r>
              <a:rPr lang="en-US" dirty="0"/>
              <a:t>Azure Storage Bus </a:t>
            </a:r>
          </a:p>
        </p:txBody>
      </p:sp>
      <p:sp>
        <p:nvSpPr>
          <p:cNvPr id="4" name="Text Placeholder 3">
            <a:extLst>
              <a:ext uri="{FF2B5EF4-FFF2-40B4-BE49-F238E27FC236}">
                <a16:creationId xmlns:a16="http://schemas.microsoft.com/office/drawing/2014/main" id="{258550CC-0ADB-4739-88D5-8E2CEFD9CA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7193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46CC-41F9-4E7D-B869-2DEEF2D1FDD2}"/>
              </a:ext>
            </a:extLst>
          </p:cNvPr>
          <p:cNvSpPr>
            <a:spLocks noGrp="1"/>
          </p:cNvSpPr>
          <p:nvPr>
            <p:ph type="title"/>
          </p:nvPr>
        </p:nvSpPr>
        <p:spPr/>
        <p:txBody>
          <a:bodyPr/>
          <a:lstStyle/>
          <a:p>
            <a:r>
              <a:rPr lang="en-US" dirty="0"/>
              <a:t>Implementing Queues</a:t>
            </a:r>
          </a:p>
        </p:txBody>
      </p:sp>
      <p:pic>
        <p:nvPicPr>
          <p:cNvPr id="5" name="Picture 4">
            <a:extLst>
              <a:ext uri="{FF2B5EF4-FFF2-40B4-BE49-F238E27FC236}">
                <a16:creationId xmlns:a16="http://schemas.microsoft.com/office/drawing/2014/main" id="{C7D83D7D-40D5-4FB1-BB5D-0148B4AE2826}"/>
              </a:ext>
            </a:extLst>
          </p:cNvPr>
          <p:cNvPicPr>
            <a:picLocks noChangeAspect="1"/>
          </p:cNvPicPr>
          <p:nvPr/>
        </p:nvPicPr>
        <p:blipFill>
          <a:blip r:embed="rId3"/>
          <a:stretch>
            <a:fillRect/>
          </a:stretch>
        </p:blipFill>
        <p:spPr>
          <a:xfrm>
            <a:off x="460375" y="1021215"/>
            <a:ext cx="2857500" cy="895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93E45A6D-E20B-482D-AD0D-E633125F5E32}"/>
              </a:ext>
            </a:extLst>
          </p:cNvPr>
          <p:cNvSpPr>
            <a:spLocks noGrp="1"/>
          </p:cNvSpPr>
          <p:nvPr>
            <p:ph type="body" idx="1"/>
          </p:nvPr>
        </p:nvSpPr>
        <p:spPr>
          <a:xfrm>
            <a:off x="4572000" y="1021215"/>
            <a:ext cx="4264090" cy="5147356"/>
          </a:xfrm>
        </p:spPr>
        <p:txBody>
          <a:bodyPr/>
          <a:lstStyle/>
          <a:p>
            <a:pPr marL="0" indent="0">
              <a:buNone/>
            </a:pPr>
            <a:r>
              <a:rPr lang="en-US" sz="1100" b="1" dirty="0"/>
              <a:t>#Define required variables</a:t>
            </a:r>
          </a:p>
          <a:p>
            <a:pPr marL="0" indent="0">
              <a:buNone/>
            </a:pPr>
            <a:r>
              <a:rPr lang="en-US" sz="1100" b="1" dirty="0"/>
              <a:t>$</a:t>
            </a:r>
            <a:r>
              <a:rPr lang="en-US" sz="1100" b="1" dirty="0" err="1"/>
              <a:t>storageAccountName</a:t>
            </a:r>
            <a:r>
              <a:rPr lang="en-US" sz="1100" b="1" dirty="0"/>
              <a:t> = '</a:t>
            </a:r>
            <a:r>
              <a:rPr lang="en-US" sz="1100" b="1" dirty="0" err="1"/>
              <a:t>implementingazuredemo</a:t>
            </a:r>
            <a:r>
              <a:rPr lang="en-US" sz="1100" b="1" dirty="0"/>
              <a:t>'</a:t>
            </a:r>
          </a:p>
          <a:p>
            <a:pPr marL="0" indent="0">
              <a:buNone/>
            </a:pPr>
            <a:r>
              <a:rPr lang="en-US" sz="1100" b="1" dirty="0"/>
              <a:t>$</a:t>
            </a:r>
            <a:r>
              <a:rPr lang="en-US" sz="1100" b="1" dirty="0" err="1"/>
              <a:t>resourceGroupName</a:t>
            </a:r>
            <a:r>
              <a:rPr lang="en-US" sz="1100" b="1" dirty="0"/>
              <a:t> = '</a:t>
            </a:r>
            <a:r>
              <a:rPr lang="en-US" sz="1100" b="1" dirty="0" err="1"/>
              <a:t>AzureExamples</a:t>
            </a:r>
            <a:r>
              <a:rPr lang="en-US" sz="1100" b="1" dirty="0"/>
              <a:t>'</a:t>
            </a:r>
          </a:p>
          <a:p>
            <a:pPr marL="0" indent="0">
              <a:buNone/>
            </a:pPr>
            <a:r>
              <a:rPr lang="en-US" sz="1100" b="1" dirty="0"/>
              <a:t>$</a:t>
            </a:r>
            <a:r>
              <a:rPr lang="en-US" sz="1100" b="1" dirty="0" err="1"/>
              <a:t>queueName</a:t>
            </a:r>
            <a:r>
              <a:rPr lang="en-US" sz="1100" b="1" dirty="0"/>
              <a:t> = '</a:t>
            </a:r>
            <a:r>
              <a:rPr lang="en-US" sz="1100" b="1" dirty="0" err="1"/>
              <a:t>testqueue</a:t>
            </a:r>
            <a:r>
              <a:rPr lang="en-US" sz="1100" b="1" dirty="0"/>
              <a:t>'</a:t>
            </a:r>
          </a:p>
          <a:p>
            <a:pPr marL="0" indent="0">
              <a:buNone/>
            </a:pPr>
            <a:r>
              <a:rPr lang="en-US" sz="1100" b="1" dirty="0"/>
              <a:t>#Get the storage account keys</a:t>
            </a:r>
          </a:p>
          <a:p>
            <a:pPr marL="0" indent="0">
              <a:buNone/>
            </a:pPr>
            <a:r>
              <a:rPr lang="en-US" sz="1100" b="1" dirty="0"/>
              <a:t>$</a:t>
            </a:r>
            <a:r>
              <a:rPr lang="en-US" sz="1100" b="1" dirty="0" err="1"/>
              <a:t>storageAccountKey</a:t>
            </a:r>
            <a:r>
              <a:rPr lang="en-US" sz="1100" b="1" dirty="0"/>
              <a:t> = Get-</a:t>
            </a:r>
            <a:r>
              <a:rPr lang="en-US" sz="1100" b="1" dirty="0" err="1"/>
              <a:t>AzureRmStorageAccount</a:t>
            </a:r>
            <a:r>
              <a:rPr lang="en-US" sz="1100" b="1" dirty="0"/>
              <a:t> `</a:t>
            </a:r>
          </a:p>
          <a:p>
            <a:pPr marL="0" indent="0">
              <a:buNone/>
            </a:pPr>
            <a:r>
              <a:rPr lang="en-US" sz="1100" b="1" dirty="0"/>
              <a:t>-name $</a:t>
            </a:r>
            <a:r>
              <a:rPr lang="en-US" sz="1100" b="1" dirty="0" err="1"/>
              <a:t>storageAccountName</a:t>
            </a:r>
            <a:r>
              <a:rPr lang="en-US" sz="1100" b="1" dirty="0"/>
              <a:t> `</a:t>
            </a:r>
          </a:p>
          <a:p>
            <a:pPr marL="0" indent="0">
              <a:buNone/>
            </a:pPr>
            <a:r>
              <a:rPr lang="en-US" sz="1100" b="1" dirty="0"/>
              <a:t>-</a:t>
            </a:r>
            <a:r>
              <a:rPr lang="en-US" sz="1100" b="1" dirty="0" err="1"/>
              <a:t>ResourceGroupName</a:t>
            </a:r>
            <a:r>
              <a:rPr lang="en-US" sz="1100" b="1" dirty="0"/>
              <a:t> $</a:t>
            </a:r>
            <a:r>
              <a:rPr lang="en-US" sz="1100" b="1" dirty="0" err="1"/>
              <a:t>resourceGroupName</a:t>
            </a:r>
            <a:r>
              <a:rPr lang="en-US" sz="1100" b="1" dirty="0"/>
              <a:t> `</a:t>
            </a:r>
          </a:p>
          <a:p>
            <a:pPr marL="0" indent="0">
              <a:buNone/>
            </a:pPr>
            <a:r>
              <a:rPr lang="en-US" sz="1100" b="1" dirty="0"/>
              <a:t>| Get-</a:t>
            </a:r>
            <a:r>
              <a:rPr lang="en-US" sz="1100" b="1" dirty="0" err="1"/>
              <a:t>AzureRmStorageAccountKey</a:t>
            </a:r>
            <a:endParaRPr lang="en-US" sz="1100" b="1" dirty="0"/>
          </a:p>
          <a:p>
            <a:pPr marL="0" indent="0">
              <a:buNone/>
            </a:pPr>
            <a:r>
              <a:rPr lang="en-US" sz="1100" b="1" dirty="0"/>
              <a:t>#Create a Storage Context for working with the storage account</a:t>
            </a:r>
          </a:p>
          <a:p>
            <a:pPr marL="0" indent="0">
              <a:buNone/>
            </a:pPr>
            <a:r>
              <a:rPr lang="en-US" sz="1100" b="1" dirty="0"/>
              <a:t>$</a:t>
            </a:r>
            <a:r>
              <a:rPr lang="en-US" sz="1100" b="1" dirty="0" err="1"/>
              <a:t>storageContext</a:t>
            </a:r>
            <a:r>
              <a:rPr lang="en-US" sz="1100" b="1" dirty="0"/>
              <a:t> = New-</a:t>
            </a:r>
            <a:r>
              <a:rPr lang="en-US" sz="1100" b="1" dirty="0" err="1"/>
              <a:t>AzureStorageContext</a:t>
            </a:r>
            <a:r>
              <a:rPr lang="en-US" sz="1100" b="1" dirty="0"/>
              <a:t> -</a:t>
            </a:r>
            <a:r>
              <a:rPr lang="en-US" sz="1100" b="1" dirty="0" err="1"/>
              <a:t>StorageAccountName</a:t>
            </a:r>
            <a:endParaRPr lang="en-US" sz="1100" b="1" dirty="0"/>
          </a:p>
          <a:p>
            <a:pPr marL="0" indent="0">
              <a:buNone/>
            </a:pPr>
            <a:r>
              <a:rPr lang="en-US" sz="1100" b="1" dirty="0"/>
              <a:t>$</a:t>
            </a:r>
            <a:r>
              <a:rPr lang="en-US" sz="1100" b="1" dirty="0" err="1"/>
              <a:t>storageAccountName</a:t>
            </a:r>
            <a:r>
              <a:rPr lang="en-US" sz="1100" b="1" dirty="0"/>
              <a:t> -</a:t>
            </a:r>
          </a:p>
          <a:p>
            <a:pPr marL="0" indent="0">
              <a:buNone/>
            </a:pPr>
            <a:r>
              <a:rPr lang="en-US" sz="1100" b="1" dirty="0" err="1"/>
              <a:t>StorageAccountKey</a:t>
            </a:r>
            <a:r>
              <a:rPr lang="en-US" sz="1100" b="1" dirty="0"/>
              <a:t> $</a:t>
            </a:r>
            <a:r>
              <a:rPr lang="en-US" sz="1100" b="1" dirty="0" err="1"/>
              <a:t>storageAccountKey</a:t>
            </a:r>
            <a:r>
              <a:rPr lang="en-US" sz="1100" b="1" dirty="0"/>
              <a:t>[0].Value</a:t>
            </a:r>
          </a:p>
          <a:p>
            <a:pPr marL="0" indent="0">
              <a:buNone/>
            </a:pPr>
            <a:r>
              <a:rPr lang="en-US" sz="1100" b="1" dirty="0"/>
              <a:t>#Create a queue named </a:t>
            </a:r>
            <a:r>
              <a:rPr lang="en-US" sz="1100" b="1" dirty="0" err="1"/>
              <a:t>testqueue</a:t>
            </a:r>
            <a:endParaRPr lang="en-US" sz="1100" b="1" dirty="0"/>
          </a:p>
          <a:p>
            <a:pPr marL="0" indent="0">
              <a:buNone/>
            </a:pPr>
            <a:r>
              <a:rPr lang="en-US" sz="1100" b="1" dirty="0"/>
              <a:t>$Queue = New-</a:t>
            </a:r>
            <a:r>
              <a:rPr lang="en-US" sz="1100" b="1" dirty="0" err="1"/>
              <a:t>AzureStorageQueue</a:t>
            </a:r>
            <a:r>
              <a:rPr lang="en-US" sz="1100" b="1" dirty="0"/>
              <a:t> -Name $</a:t>
            </a:r>
            <a:r>
              <a:rPr lang="en-US" sz="1100" b="1" dirty="0" err="1"/>
              <a:t>queueName</a:t>
            </a:r>
            <a:r>
              <a:rPr lang="en-US" sz="1100" b="1" dirty="0"/>
              <a:t> -Context</a:t>
            </a:r>
          </a:p>
          <a:p>
            <a:pPr marL="0" indent="0">
              <a:buNone/>
            </a:pPr>
            <a:r>
              <a:rPr lang="en-US" sz="1100" b="1" dirty="0"/>
              <a:t>$</a:t>
            </a:r>
            <a:r>
              <a:rPr lang="en-US" sz="1100" b="1" dirty="0" err="1"/>
              <a:t>storageContext</a:t>
            </a:r>
            <a:endParaRPr lang="en-US" sz="1100" b="1" dirty="0"/>
          </a:p>
          <a:p>
            <a:pPr marL="0" indent="0">
              <a:buNone/>
            </a:pPr>
            <a:r>
              <a:rPr lang="en-US" sz="1100" b="1" dirty="0"/>
              <a:t>#Verify the creation</a:t>
            </a:r>
          </a:p>
          <a:p>
            <a:pPr marL="0" indent="0">
              <a:buNone/>
            </a:pPr>
            <a:r>
              <a:rPr lang="en-US" sz="1100" b="1" dirty="0"/>
              <a:t>Get-</a:t>
            </a:r>
            <a:r>
              <a:rPr lang="en-US" sz="1100" b="1" dirty="0" err="1"/>
              <a:t>AzureStorageQueue</a:t>
            </a:r>
            <a:r>
              <a:rPr lang="en-US" sz="1100" b="1" dirty="0"/>
              <a:t> -name $</a:t>
            </a:r>
            <a:r>
              <a:rPr lang="en-US" sz="1100" b="1" dirty="0" err="1"/>
              <a:t>queueName</a:t>
            </a:r>
            <a:r>
              <a:rPr lang="en-US" sz="1100" b="1" dirty="0"/>
              <a:t> -Context $</a:t>
            </a:r>
            <a:r>
              <a:rPr lang="en-US" sz="1100" b="1" dirty="0" err="1"/>
              <a:t>storageContext</a:t>
            </a:r>
            <a:endParaRPr lang="en-US" sz="1100" dirty="0"/>
          </a:p>
        </p:txBody>
      </p:sp>
      <p:sp>
        <p:nvSpPr>
          <p:cNvPr id="4" name="Text Placeholder 3">
            <a:extLst>
              <a:ext uri="{FF2B5EF4-FFF2-40B4-BE49-F238E27FC236}">
                <a16:creationId xmlns:a16="http://schemas.microsoft.com/office/drawing/2014/main" id="{8229FDB2-3140-4D44-8277-0B135ADA6933}"/>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B8C2ACF7-5DC2-4047-B401-1EC04DA88FE5}"/>
              </a:ext>
            </a:extLst>
          </p:cNvPr>
          <p:cNvPicPr>
            <a:picLocks noChangeAspect="1"/>
          </p:cNvPicPr>
          <p:nvPr/>
        </p:nvPicPr>
        <p:blipFill>
          <a:blip r:embed="rId4"/>
          <a:stretch>
            <a:fillRect/>
          </a:stretch>
        </p:blipFill>
        <p:spPr>
          <a:xfrm>
            <a:off x="460375" y="2197118"/>
            <a:ext cx="3571875" cy="1419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790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61DC-0758-4350-B7B1-431AC30717D6}"/>
              </a:ext>
            </a:extLst>
          </p:cNvPr>
          <p:cNvSpPr>
            <a:spLocks noGrp="1"/>
          </p:cNvSpPr>
          <p:nvPr>
            <p:ph type="title"/>
          </p:nvPr>
        </p:nvSpPr>
        <p:spPr>
          <a:xfrm>
            <a:off x="412249" y="0"/>
            <a:ext cx="7773988" cy="740664"/>
          </a:xfrm>
        </p:spPr>
        <p:txBody>
          <a:bodyPr/>
          <a:lstStyle/>
          <a:p>
            <a:r>
              <a:rPr lang="en-US" dirty="0"/>
              <a:t>File Storage</a:t>
            </a:r>
          </a:p>
        </p:txBody>
      </p:sp>
      <p:sp>
        <p:nvSpPr>
          <p:cNvPr id="3" name="Text Placeholder 2">
            <a:extLst>
              <a:ext uri="{FF2B5EF4-FFF2-40B4-BE49-F238E27FC236}">
                <a16:creationId xmlns:a16="http://schemas.microsoft.com/office/drawing/2014/main" id="{ACCD349B-3BBC-46E5-A658-BD58B69E782F}"/>
              </a:ext>
            </a:extLst>
          </p:cNvPr>
          <p:cNvSpPr>
            <a:spLocks noGrp="1"/>
          </p:cNvSpPr>
          <p:nvPr>
            <p:ph type="body" idx="1"/>
          </p:nvPr>
        </p:nvSpPr>
        <p:spPr/>
        <p:txBody>
          <a:bodyPr/>
          <a:lstStyle/>
          <a:p>
            <a:r>
              <a:rPr lang="en-US" dirty="0"/>
              <a:t>SMB (Server Message Block)</a:t>
            </a:r>
          </a:p>
          <a:p>
            <a:r>
              <a:rPr lang="en-US" dirty="0"/>
              <a:t>CIFS (Common Internet File System)</a:t>
            </a:r>
          </a:p>
          <a:p>
            <a:r>
              <a:rPr lang="en-US" dirty="0"/>
              <a:t>Cloud or On-premises </a:t>
            </a:r>
          </a:p>
          <a:p>
            <a:r>
              <a:rPr lang="en-US" dirty="0"/>
              <a:t>Windows, Linux, macOS </a:t>
            </a:r>
          </a:p>
          <a:p>
            <a:r>
              <a:rPr lang="en-US" dirty="0"/>
              <a:t>Cached (Azure File Sync (Preview))</a:t>
            </a:r>
          </a:p>
        </p:txBody>
      </p:sp>
      <p:sp>
        <p:nvSpPr>
          <p:cNvPr id="4" name="Text Placeholder 3">
            <a:extLst>
              <a:ext uri="{FF2B5EF4-FFF2-40B4-BE49-F238E27FC236}">
                <a16:creationId xmlns:a16="http://schemas.microsoft.com/office/drawing/2014/main" id="{312DFD30-B4C2-4BE4-9386-7A3605EAA9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309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8B71-8C62-499C-B336-D89F74600EB0}"/>
              </a:ext>
            </a:extLst>
          </p:cNvPr>
          <p:cNvSpPr>
            <a:spLocks noGrp="1"/>
          </p:cNvSpPr>
          <p:nvPr>
            <p:ph type="title"/>
          </p:nvPr>
        </p:nvSpPr>
        <p:spPr/>
        <p:txBody>
          <a:bodyPr/>
          <a:lstStyle/>
          <a:p>
            <a:r>
              <a:rPr lang="en-US" dirty="0"/>
              <a:t>Why Azure Files is Useful</a:t>
            </a:r>
          </a:p>
        </p:txBody>
      </p:sp>
      <p:sp>
        <p:nvSpPr>
          <p:cNvPr id="3" name="Text Placeholder 2">
            <a:extLst>
              <a:ext uri="{FF2B5EF4-FFF2-40B4-BE49-F238E27FC236}">
                <a16:creationId xmlns:a16="http://schemas.microsoft.com/office/drawing/2014/main" id="{EAC98BF9-50E8-4CAE-9DE1-B4E9352D6A57}"/>
              </a:ext>
            </a:extLst>
          </p:cNvPr>
          <p:cNvSpPr>
            <a:spLocks noGrp="1"/>
          </p:cNvSpPr>
          <p:nvPr>
            <p:ph type="body" idx="1"/>
          </p:nvPr>
        </p:nvSpPr>
        <p:spPr/>
        <p:txBody>
          <a:bodyPr/>
          <a:lstStyle/>
          <a:p>
            <a:r>
              <a:rPr lang="en-US" dirty="0"/>
              <a:t>Replace or supplement on-premise file servers </a:t>
            </a:r>
          </a:p>
          <a:p>
            <a:r>
              <a:rPr lang="en-US" dirty="0"/>
              <a:t>“Lift and Shift” applications </a:t>
            </a:r>
          </a:p>
          <a:p>
            <a:r>
              <a:rPr lang="en-US" dirty="0"/>
              <a:t>Simplify cloud deployment </a:t>
            </a:r>
          </a:p>
          <a:p>
            <a:endParaRPr lang="en-US" dirty="0"/>
          </a:p>
        </p:txBody>
      </p:sp>
      <p:sp>
        <p:nvSpPr>
          <p:cNvPr id="4" name="Text Placeholder 3">
            <a:extLst>
              <a:ext uri="{FF2B5EF4-FFF2-40B4-BE49-F238E27FC236}">
                <a16:creationId xmlns:a16="http://schemas.microsoft.com/office/drawing/2014/main" id="{E3548433-49DF-4C4B-9359-AC2BEDB479A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8249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B75F-62E8-4808-AA94-6067E5C7E668}"/>
              </a:ext>
            </a:extLst>
          </p:cNvPr>
          <p:cNvSpPr>
            <a:spLocks noGrp="1"/>
          </p:cNvSpPr>
          <p:nvPr>
            <p:ph type="title"/>
          </p:nvPr>
        </p:nvSpPr>
        <p:spPr/>
        <p:txBody>
          <a:bodyPr/>
          <a:lstStyle/>
          <a:p>
            <a:r>
              <a:rPr lang="en-US" dirty="0"/>
              <a:t>Key benefits </a:t>
            </a:r>
          </a:p>
        </p:txBody>
      </p:sp>
      <p:sp>
        <p:nvSpPr>
          <p:cNvPr id="3" name="Text Placeholder 2">
            <a:extLst>
              <a:ext uri="{FF2B5EF4-FFF2-40B4-BE49-F238E27FC236}">
                <a16:creationId xmlns:a16="http://schemas.microsoft.com/office/drawing/2014/main" id="{DE62D46A-46BD-4DFC-B752-88CA20A196DA}"/>
              </a:ext>
            </a:extLst>
          </p:cNvPr>
          <p:cNvSpPr>
            <a:spLocks noGrp="1"/>
          </p:cNvSpPr>
          <p:nvPr>
            <p:ph type="body" idx="1"/>
          </p:nvPr>
        </p:nvSpPr>
        <p:spPr/>
        <p:txBody>
          <a:bodyPr/>
          <a:lstStyle/>
          <a:p>
            <a:r>
              <a:rPr lang="en-US" dirty="0"/>
              <a:t>Shared access </a:t>
            </a:r>
          </a:p>
          <a:p>
            <a:r>
              <a:rPr lang="en-US" dirty="0"/>
              <a:t>Fully managed </a:t>
            </a:r>
          </a:p>
          <a:p>
            <a:r>
              <a:rPr lang="en-US" dirty="0"/>
              <a:t>Scripting and tooling </a:t>
            </a:r>
          </a:p>
          <a:p>
            <a:r>
              <a:rPr lang="en-US" dirty="0"/>
              <a:t>Resiliency </a:t>
            </a:r>
          </a:p>
          <a:p>
            <a:r>
              <a:rPr lang="en-US" dirty="0"/>
              <a:t>Familiar programmability</a:t>
            </a:r>
          </a:p>
        </p:txBody>
      </p:sp>
      <p:sp>
        <p:nvSpPr>
          <p:cNvPr id="4" name="Text Placeholder 3">
            <a:extLst>
              <a:ext uri="{FF2B5EF4-FFF2-40B4-BE49-F238E27FC236}">
                <a16:creationId xmlns:a16="http://schemas.microsoft.com/office/drawing/2014/main" id="{326C2BFC-FF84-40D6-AA00-94F27D4FB4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7078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EEA-435B-4471-B8CA-5719C5C729CE}"/>
              </a:ext>
            </a:extLst>
          </p:cNvPr>
          <p:cNvSpPr>
            <a:spLocks noGrp="1"/>
          </p:cNvSpPr>
          <p:nvPr>
            <p:ph type="title"/>
          </p:nvPr>
        </p:nvSpPr>
        <p:spPr/>
        <p:txBody>
          <a:bodyPr/>
          <a:lstStyle/>
          <a:p>
            <a:r>
              <a:rPr lang="en-US" dirty="0"/>
              <a:t>Scenarios </a:t>
            </a:r>
          </a:p>
        </p:txBody>
      </p:sp>
      <p:sp>
        <p:nvSpPr>
          <p:cNvPr id="4" name="Text Placeholder 3">
            <a:extLst>
              <a:ext uri="{FF2B5EF4-FFF2-40B4-BE49-F238E27FC236}">
                <a16:creationId xmlns:a16="http://schemas.microsoft.com/office/drawing/2014/main" id="{ED16F32C-456C-4F0F-8A62-4095FF53BF17}"/>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1CE897DF-9D3A-4317-A5AB-383DC218C057}"/>
              </a:ext>
            </a:extLst>
          </p:cNvPr>
          <p:cNvGraphicFramePr>
            <a:graphicFrameLocks noGrp="1"/>
          </p:cNvGraphicFramePr>
          <p:nvPr>
            <p:extLst>
              <p:ext uri="{D42A27DB-BD31-4B8C-83A1-F6EECF244321}">
                <p14:modId xmlns:p14="http://schemas.microsoft.com/office/powerpoint/2010/main" val="2443741916"/>
              </p:ext>
            </p:extLst>
          </p:nvPr>
        </p:nvGraphicFramePr>
        <p:xfrm>
          <a:off x="261187" y="1021215"/>
          <a:ext cx="8706348" cy="2778760"/>
        </p:xfrm>
        <a:graphic>
          <a:graphicData uri="http://schemas.openxmlformats.org/drawingml/2006/table">
            <a:tbl>
              <a:tblPr firstRow="1" bandRow="1">
                <a:tableStyleId>{00A15C55-8517-42AA-B614-E9B94910E393}</a:tableStyleId>
              </a:tblPr>
              <a:tblGrid>
                <a:gridCol w="1599697">
                  <a:extLst>
                    <a:ext uri="{9D8B030D-6E8A-4147-A177-3AD203B41FA5}">
                      <a16:colId xmlns:a16="http://schemas.microsoft.com/office/drawing/2014/main" val="1961543842"/>
                    </a:ext>
                  </a:extLst>
                </a:gridCol>
                <a:gridCol w="4204535">
                  <a:extLst>
                    <a:ext uri="{9D8B030D-6E8A-4147-A177-3AD203B41FA5}">
                      <a16:colId xmlns:a16="http://schemas.microsoft.com/office/drawing/2014/main" val="2500538068"/>
                    </a:ext>
                  </a:extLst>
                </a:gridCol>
                <a:gridCol w="2902116">
                  <a:extLst>
                    <a:ext uri="{9D8B030D-6E8A-4147-A177-3AD203B41FA5}">
                      <a16:colId xmlns:a16="http://schemas.microsoft.com/office/drawing/2014/main" val="2910518650"/>
                    </a:ext>
                  </a:extLst>
                </a:gridCol>
              </a:tblGrid>
              <a:tr h="370840">
                <a:tc>
                  <a:txBody>
                    <a:bodyPr/>
                    <a:lstStyle/>
                    <a:p>
                      <a:r>
                        <a:rPr lang="en-US" sz="1400" dirty="0"/>
                        <a:t>Feature</a:t>
                      </a:r>
                    </a:p>
                  </a:txBody>
                  <a:tcPr>
                    <a:cell3D prstMaterial="dkEdge">
                      <a:bevel/>
                      <a:lightRig rig="flood" dir="t"/>
                    </a:cell3D>
                  </a:tcPr>
                </a:tc>
                <a:tc>
                  <a:txBody>
                    <a:bodyPr/>
                    <a:lstStyle/>
                    <a:p>
                      <a:r>
                        <a:rPr lang="en-US" sz="1400" dirty="0"/>
                        <a:t>Description</a:t>
                      </a:r>
                    </a:p>
                  </a:txBody>
                  <a:tcPr>
                    <a:cell3D prstMaterial="dkEdge">
                      <a:bevel/>
                      <a:lightRig rig="flood" dir="t"/>
                    </a:cell3D>
                  </a:tcPr>
                </a:tc>
                <a:tc>
                  <a:txBody>
                    <a:bodyPr/>
                    <a:lstStyle/>
                    <a:p>
                      <a:r>
                        <a:rPr lang="en-US" sz="1400" dirty="0"/>
                        <a:t>When to Use</a:t>
                      </a:r>
                    </a:p>
                  </a:txBody>
                  <a:tcPr>
                    <a:cell3D prstMaterial="dkEdge">
                      <a:bevel/>
                      <a:lightRig rig="flood" dir="t"/>
                    </a:cell3D>
                  </a:tcPr>
                </a:tc>
                <a:extLst>
                  <a:ext uri="{0D108BD9-81ED-4DB2-BD59-A6C34878D82A}">
                    <a16:rowId xmlns:a16="http://schemas.microsoft.com/office/drawing/2014/main" val="2261057808"/>
                  </a:ext>
                </a:extLst>
              </a:tr>
              <a:tr h="370840">
                <a:tc>
                  <a:txBody>
                    <a:bodyPr/>
                    <a:lstStyle/>
                    <a:p>
                      <a:r>
                        <a:rPr lang="en-US" sz="1400" dirty="0"/>
                        <a:t>Azure Files</a:t>
                      </a:r>
                    </a:p>
                  </a:txBody>
                  <a:tcPr>
                    <a:cell3D prstMaterial="dkEdge">
                      <a:bevel/>
                      <a:lightRig rig="flood" dir="t"/>
                    </a:cell3D>
                  </a:tcPr>
                </a:tc>
                <a:tc>
                  <a:txBody>
                    <a:bodyPr/>
                    <a:lstStyle/>
                    <a:p>
                      <a:r>
                        <a:rPr lang="en-US" sz="1400" dirty="0"/>
                        <a:t>SMB interface, client libraries and a REST interface</a:t>
                      </a:r>
                    </a:p>
                  </a:txBody>
                  <a:tcPr>
                    <a:cell3D prstMaterial="dkEdge">
                      <a:bevel/>
                      <a:lightRig rig="flood" dir="t"/>
                    </a:cell3D>
                  </a:tcPr>
                </a:tc>
                <a:tc>
                  <a:txBody>
                    <a:bodyPr/>
                    <a:lstStyle/>
                    <a:p>
                      <a:r>
                        <a:rPr lang="en-US" sz="1400" dirty="0"/>
                        <a:t>“lift and shift”</a:t>
                      </a:r>
                    </a:p>
                  </a:txBody>
                  <a:tcPr>
                    <a:cell3D prstMaterial="dkEdge">
                      <a:bevel/>
                      <a:lightRig rig="flood" dir="t"/>
                    </a:cell3D>
                  </a:tcPr>
                </a:tc>
                <a:extLst>
                  <a:ext uri="{0D108BD9-81ED-4DB2-BD59-A6C34878D82A}">
                    <a16:rowId xmlns:a16="http://schemas.microsoft.com/office/drawing/2014/main" val="755549754"/>
                  </a:ext>
                </a:extLst>
              </a:tr>
              <a:tr h="370840">
                <a:tc>
                  <a:txBody>
                    <a:bodyPr/>
                    <a:lstStyle/>
                    <a:p>
                      <a:r>
                        <a:rPr lang="en-US" sz="1400" dirty="0"/>
                        <a:t>Azure Blobs</a:t>
                      </a:r>
                    </a:p>
                  </a:txBody>
                  <a:tcPr>
                    <a:cell3D prstMaterial="dkEdge">
                      <a:bevel/>
                      <a:lightRig rig="flood" dir="t"/>
                    </a:cell3D>
                  </a:tcPr>
                </a:tc>
                <a:tc>
                  <a:txBody>
                    <a:bodyPr/>
                    <a:lstStyle/>
                    <a:p>
                      <a:r>
                        <a:rPr lang="en-US" sz="1400" dirty="0"/>
                        <a:t>Client libraries, REST interface , unstructured and massive scale </a:t>
                      </a:r>
                    </a:p>
                  </a:txBody>
                  <a:tcPr>
                    <a:cell3D prstMaterial="dkEdge">
                      <a:bevel/>
                      <a:lightRig rig="flood" dir="t"/>
                    </a:cell3D>
                  </a:tcPr>
                </a:tc>
                <a:tc>
                  <a:txBody>
                    <a:bodyPr/>
                    <a:lstStyle/>
                    <a:p>
                      <a:r>
                        <a:rPr lang="en-US" sz="1400" dirty="0"/>
                        <a:t>Applications that support streaming and random access </a:t>
                      </a:r>
                    </a:p>
                  </a:txBody>
                  <a:tcPr>
                    <a:cell3D prstMaterial="dkEdge">
                      <a:bevel/>
                      <a:lightRig rig="flood" dir="t"/>
                    </a:cell3D>
                  </a:tcPr>
                </a:tc>
                <a:extLst>
                  <a:ext uri="{0D108BD9-81ED-4DB2-BD59-A6C34878D82A}">
                    <a16:rowId xmlns:a16="http://schemas.microsoft.com/office/drawing/2014/main" val="735811970"/>
                  </a:ext>
                </a:extLst>
              </a:tr>
              <a:tr h="370840">
                <a:tc>
                  <a:txBody>
                    <a:bodyPr/>
                    <a:lstStyle/>
                    <a:p>
                      <a:r>
                        <a:rPr lang="en-US" sz="1400" dirty="0"/>
                        <a:t>Azure Disks</a:t>
                      </a:r>
                    </a:p>
                  </a:txBody>
                  <a:tcPr>
                    <a:cell3D prstMaterial="dkEdge">
                      <a:bevel/>
                      <a:lightRig rig="flood" dir="t"/>
                    </a:cell3D>
                  </a:tcPr>
                </a:tc>
                <a:tc>
                  <a:txBody>
                    <a:bodyPr/>
                    <a:lstStyle/>
                    <a:p>
                      <a:r>
                        <a:rPr lang="en-US" sz="1400" dirty="0"/>
                        <a:t>Client libraries and a REST interface , data is persistently stored and an attached virtual hard disk</a:t>
                      </a:r>
                    </a:p>
                  </a:txBody>
                  <a:tcPr>
                    <a:cell3D prstMaterial="dkEdge">
                      <a:bevel/>
                      <a:lightRig rig="flood" dir="t"/>
                    </a:cell3D>
                  </a:tcPr>
                </a:tc>
                <a:tc>
                  <a:txBody>
                    <a:bodyPr/>
                    <a:lstStyle/>
                    <a:p>
                      <a:r>
                        <a:rPr lang="en-US" sz="1400" dirty="0"/>
                        <a:t>Lift and shift applications that use native file system APIs to read and write data to persistent disks – data is not accessed outside the disk attached</a:t>
                      </a:r>
                    </a:p>
                  </a:txBody>
                  <a:tcPr>
                    <a:cell3D prstMaterial="dkEdge">
                      <a:bevel/>
                      <a:lightRig rig="flood" dir="t"/>
                    </a:cell3D>
                  </a:tcPr>
                </a:tc>
                <a:extLst>
                  <a:ext uri="{0D108BD9-81ED-4DB2-BD59-A6C34878D82A}">
                    <a16:rowId xmlns:a16="http://schemas.microsoft.com/office/drawing/2014/main" val="1504204153"/>
                  </a:ext>
                </a:extLst>
              </a:tr>
            </a:tbl>
          </a:graphicData>
        </a:graphic>
      </p:graphicFrame>
    </p:spTree>
    <p:extLst>
      <p:ext uri="{BB962C8B-B14F-4D97-AF65-F5344CB8AC3E}">
        <p14:creationId xmlns:p14="http://schemas.microsoft.com/office/powerpoint/2010/main" val="2657954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BAC1-D3B8-4E9F-86F8-D93F1AE355B3}"/>
              </a:ext>
            </a:extLst>
          </p:cNvPr>
          <p:cNvSpPr>
            <a:spLocks noGrp="1"/>
          </p:cNvSpPr>
          <p:nvPr>
            <p:ph type="title"/>
          </p:nvPr>
        </p:nvSpPr>
        <p:spPr/>
        <p:txBody>
          <a:bodyPr/>
          <a:lstStyle/>
          <a:p>
            <a:r>
              <a:rPr lang="en-US" dirty="0"/>
              <a:t>Azure Files and Azure Blobs Comparison</a:t>
            </a:r>
          </a:p>
        </p:txBody>
      </p:sp>
      <p:sp>
        <p:nvSpPr>
          <p:cNvPr id="4" name="Text Placeholder 3">
            <a:extLst>
              <a:ext uri="{FF2B5EF4-FFF2-40B4-BE49-F238E27FC236}">
                <a16:creationId xmlns:a16="http://schemas.microsoft.com/office/drawing/2014/main" id="{41C1E4AF-163D-42FD-ACD0-EA793897EA80}"/>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471EAF5A-E791-4736-9CDA-905FF20BAE9D}"/>
              </a:ext>
            </a:extLst>
          </p:cNvPr>
          <p:cNvGraphicFramePr>
            <a:graphicFrameLocks noGrp="1"/>
          </p:cNvGraphicFramePr>
          <p:nvPr>
            <p:extLst>
              <p:ext uri="{D42A27DB-BD31-4B8C-83A1-F6EECF244321}">
                <p14:modId xmlns:p14="http://schemas.microsoft.com/office/powerpoint/2010/main" val="1158983741"/>
              </p:ext>
            </p:extLst>
          </p:nvPr>
        </p:nvGraphicFramePr>
        <p:xfrm>
          <a:off x="261188" y="963863"/>
          <a:ext cx="8574837" cy="5384800"/>
        </p:xfrm>
        <a:graphic>
          <a:graphicData uri="http://schemas.openxmlformats.org/drawingml/2006/table">
            <a:tbl>
              <a:tblPr firstRow="1" bandRow="1">
                <a:tableStyleId>{00A15C55-8517-42AA-B614-E9B94910E393}</a:tableStyleId>
              </a:tblPr>
              <a:tblGrid>
                <a:gridCol w="1840328">
                  <a:extLst>
                    <a:ext uri="{9D8B030D-6E8A-4147-A177-3AD203B41FA5}">
                      <a16:colId xmlns:a16="http://schemas.microsoft.com/office/drawing/2014/main" val="2250469806"/>
                    </a:ext>
                  </a:extLst>
                </a:gridCol>
                <a:gridCol w="3176337">
                  <a:extLst>
                    <a:ext uri="{9D8B030D-6E8A-4147-A177-3AD203B41FA5}">
                      <a16:colId xmlns:a16="http://schemas.microsoft.com/office/drawing/2014/main" val="17643671"/>
                    </a:ext>
                  </a:extLst>
                </a:gridCol>
                <a:gridCol w="3558172">
                  <a:extLst>
                    <a:ext uri="{9D8B030D-6E8A-4147-A177-3AD203B41FA5}">
                      <a16:colId xmlns:a16="http://schemas.microsoft.com/office/drawing/2014/main" val="2372351642"/>
                    </a:ext>
                  </a:extLst>
                </a:gridCol>
              </a:tblGrid>
              <a:tr h="370840">
                <a:tc>
                  <a:txBody>
                    <a:bodyPr/>
                    <a:lstStyle/>
                    <a:p>
                      <a:r>
                        <a:rPr lang="en-US" sz="1400" dirty="0"/>
                        <a:t>Attribute</a:t>
                      </a:r>
                    </a:p>
                  </a:txBody>
                  <a:tcPr>
                    <a:cell3D prstMaterial="dkEdge">
                      <a:bevel/>
                      <a:lightRig rig="flood" dir="t"/>
                    </a:cell3D>
                    <a:solidFill>
                      <a:srgbClr val="00B050"/>
                    </a:solidFill>
                  </a:tcPr>
                </a:tc>
                <a:tc>
                  <a:txBody>
                    <a:bodyPr/>
                    <a:lstStyle/>
                    <a:p>
                      <a:r>
                        <a:rPr lang="en-US" sz="1400" dirty="0"/>
                        <a:t>Azure Blobs</a:t>
                      </a:r>
                    </a:p>
                  </a:txBody>
                  <a:tcPr>
                    <a:cell3D prstMaterial="dkEdge">
                      <a:bevel/>
                      <a:lightRig rig="flood" dir="t"/>
                    </a:cell3D>
                    <a:solidFill>
                      <a:srgbClr val="00B050"/>
                    </a:solidFill>
                  </a:tcPr>
                </a:tc>
                <a:tc>
                  <a:txBody>
                    <a:bodyPr/>
                    <a:lstStyle/>
                    <a:p>
                      <a:r>
                        <a:rPr lang="en-US" sz="1400" dirty="0"/>
                        <a:t>Azure Files </a:t>
                      </a:r>
                    </a:p>
                  </a:txBody>
                  <a:tcPr>
                    <a:cell3D prstMaterial="dkEdge">
                      <a:bevel/>
                      <a:lightRig rig="flood" dir="t"/>
                    </a:cell3D>
                    <a:solidFill>
                      <a:srgbClr val="00B050"/>
                    </a:solidFill>
                  </a:tcPr>
                </a:tc>
                <a:extLst>
                  <a:ext uri="{0D108BD9-81ED-4DB2-BD59-A6C34878D82A}">
                    <a16:rowId xmlns:a16="http://schemas.microsoft.com/office/drawing/2014/main" val="1598927750"/>
                  </a:ext>
                </a:extLst>
              </a:tr>
              <a:tr h="370840">
                <a:tc>
                  <a:txBody>
                    <a:bodyPr/>
                    <a:lstStyle/>
                    <a:p>
                      <a:r>
                        <a:rPr lang="en-US" sz="1400" dirty="0"/>
                        <a:t>Durability options</a:t>
                      </a:r>
                    </a:p>
                  </a:txBody>
                  <a:tcPr>
                    <a:cell3D prstMaterial="dkEdge">
                      <a:bevel/>
                      <a:lightRig rig="flood" dir="t"/>
                    </a:cell3D>
                  </a:tcPr>
                </a:tc>
                <a:tc>
                  <a:txBody>
                    <a:bodyPr/>
                    <a:lstStyle/>
                    <a:p>
                      <a:r>
                        <a:rPr lang="en-US" sz="1400" dirty="0"/>
                        <a:t>LRS, ZRS, GRS, RA-GRS</a:t>
                      </a:r>
                    </a:p>
                  </a:txBody>
                  <a:tcPr>
                    <a:cell3D prstMaterial="dkEdge">
                      <a:bevel/>
                      <a:lightRig rig="flood" dir="t"/>
                    </a:cell3D>
                  </a:tcPr>
                </a:tc>
                <a:tc>
                  <a:txBody>
                    <a:bodyPr/>
                    <a:lstStyle/>
                    <a:p>
                      <a:r>
                        <a:rPr lang="en-US" sz="1400" dirty="0"/>
                        <a:t>LRS, ZRS, GRS</a:t>
                      </a:r>
                    </a:p>
                  </a:txBody>
                  <a:tcPr>
                    <a:cell3D prstMaterial="dkEdge">
                      <a:bevel/>
                      <a:lightRig rig="flood" dir="t"/>
                    </a:cell3D>
                  </a:tcPr>
                </a:tc>
                <a:extLst>
                  <a:ext uri="{0D108BD9-81ED-4DB2-BD59-A6C34878D82A}">
                    <a16:rowId xmlns:a16="http://schemas.microsoft.com/office/drawing/2014/main" val="269207565"/>
                  </a:ext>
                </a:extLst>
              </a:tr>
              <a:tr h="370840">
                <a:tc>
                  <a:txBody>
                    <a:bodyPr/>
                    <a:lstStyle/>
                    <a:p>
                      <a:r>
                        <a:rPr lang="en-US" sz="1400" dirty="0"/>
                        <a:t>Accessibility</a:t>
                      </a:r>
                    </a:p>
                  </a:txBody>
                  <a:tcPr>
                    <a:cell3D prstMaterial="dkEdge">
                      <a:bevel/>
                      <a:lightRig rig="flood" dir="t"/>
                    </a:cell3D>
                  </a:tcPr>
                </a:tc>
                <a:tc>
                  <a:txBody>
                    <a:bodyPr/>
                    <a:lstStyle/>
                    <a:p>
                      <a:r>
                        <a:rPr lang="en-US" sz="1400" dirty="0"/>
                        <a:t>REST APIs</a:t>
                      </a:r>
                    </a:p>
                  </a:txBody>
                  <a:tcPr>
                    <a:cell3D prstMaterial="dkEdge">
                      <a:bevel/>
                      <a:lightRig rig="flood" dir="t"/>
                    </a:cell3D>
                  </a:tcPr>
                </a:tc>
                <a:tc>
                  <a:txBody>
                    <a:bodyPr/>
                    <a:lstStyle/>
                    <a:p>
                      <a:r>
                        <a:rPr lang="en-US" sz="1400" dirty="0"/>
                        <a:t>REST APIS, SMB 2.1, SMB 3.0</a:t>
                      </a:r>
                    </a:p>
                  </a:txBody>
                  <a:tcPr>
                    <a:cell3D prstMaterial="dkEdge">
                      <a:bevel/>
                      <a:lightRig rig="flood" dir="t"/>
                    </a:cell3D>
                  </a:tcPr>
                </a:tc>
                <a:extLst>
                  <a:ext uri="{0D108BD9-81ED-4DB2-BD59-A6C34878D82A}">
                    <a16:rowId xmlns:a16="http://schemas.microsoft.com/office/drawing/2014/main" val="1812311723"/>
                  </a:ext>
                </a:extLst>
              </a:tr>
              <a:tr h="370840">
                <a:tc>
                  <a:txBody>
                    <a:bodyPr/>
                    <a:lstStyle/>
                    <a:p>
                      <a:r>
                        <a:rPr lang="en-US" sz="1400" dirty="0"/>
                        <a:t>Connectivity</a:t>
                      </a:r>
                    </a:p>
                  </a:txBody>
                  <a:tcPr>
                    <a:cell3D prstMaterial="dkEdge">
                      <a:bevel/>
                      <a:lightRig rig="flood" dir="t"/>
                    </a:cell3D>
                  </a:tcPr>
                </a:tc>
                <a:tc>
                  <a:txBody>
                    <a:bodyPr/>
                    <a:lstStyle/>
                    <a:p>
                      <a:r>
                        <a:rPr lang="en-US" sz="1400" dirty="0"/>
                        <a:t>REST APIs – World-Wide</a:t>
                      </a:r>
                    </a:p>
                  </a:txBody>
                  <a:tcPr>
                    <a:cell3D prstMaterial="dkEdge">
                      <a:bevel/>
                      <a:lightRig rig="flood" dir="t"/>
                    </a:cell3D>
                  </a:tcPr>
                </a:tc>
                <a:tc>
                  <a:txBody>
                    <a:bodyPr/>
                    <a:lstStyle/>
                    <a:p>
                      <a:r>
                        <a:rPr lang="en-US" sz="1400" dirty="0"/>
                        <a:t>REST APIs – Worldwide</a:t>
                      </a:r>
                    </a:p>
                    <a:p>
                      <a:r>
                        <a:rPr lang="en-US" sz="1400" dirty="0"/>
                        <a:t>SMB 2.1 – within Region</a:t>
                      </a:r>
                    </a:p>
                    <a:p>
                      <a:r>
                        <a:rPr lang="en-US" sz="1400" dirty="0"/>
                        <a:t>SMB 3.0 Worldwide</a:t>
                      </a:r>
                    </a:p>
                  </a:txBody>
                  <a:tcPr>
                    <a:cell3D prstMaterial="dkEdge">
                      <a:bevel/>
                      <a:lightRig rig="flood" dir="t"/>
                    </a:cell3D>
                  </a:tcPr>
                </a:tc>
                <a:extLst>
                  <a:ext uri="{0D108BD9-81ED-4DB2-BD59-A6C34878D82A}">
                    <a16:rowId xmlns:a16="http://schemas.microsoft.com/office/drawing/2014/main" val="324998627"/>
                  </a:ext>
                </a:extLst>
              </a:tr>
              <a:tr h="370840">
                <a:tc>
                  <a:txBody>
                    <a:bodyPr/>
                    <a:lstStyle/>
                    <a:p>
                      <a:r>
                        <a:rPr lang="en-US" sz="1400" dirty="0" err="1"/>
                        <a:t>EndPoints</a:t>
                      </a:r>
                      <a:endParaRPr lang="en-US" sz="1400" dirty="0"/>
                    </a:p>
                  </a:txBody>
                  <a:tcPr>
                    <a:cell3D prstMaterial="dkEdge">
                      <a:bevel/>
                      <a:lightRig rig="flood" dir="t"/>
                    </a:cell3D>
                  </a:tcPr>
                </a:tc>
                <a:tc>
                  <a:txBody>
                    <a:bodyPr/>
                    <a:lstStyle/>
                    <a:p>
                      <a:r>
                        <a:rPr lang="en-US" sz="1400" dirty="0">
                          <a:hlinkClick r:id="rId3"/>
                        </a:rPr>
                        <a:t>http://myaccount.blob.core.windows.net/mycontainer/myblob</a:t>
                      </a:r>
                      <a:endParaRPr lang="en-US" sz="1400" dirty="0"/>
                    </a:p>
                  </a:txBody>
                  <a:tcPr>
                    <a:cell3D prstMaterial="dkEdge">
                      <a:bevel/>
                      <a:lightRig rig="flood" dir="t"/>
                    </a:cell3D>
                  </a:tcPr>
                </a:tc>
                <a:tc>
                  <a:txBody>
                    <a:bodyPr/>
                    <a:lstStyle/>
                    <a:p>
                      <a:r>
                        <a:rPr lang="en-US" sz="1400" dirty="0">
                          <a:hlinkClick r:id="rId4" action="ppaction://hlinkfile"/>
                        </a:rPr>
                        <a:t>\\myaccount.file.core.windows.net\myshare\myfile</a:t>
                      </a:r>
                      <a:endParaRPr lang="en-US" sz="1400" dirty="0"/>
                    </a:p>
                    <a:p>
                      <a:r>
                        <a:rPr lang="en-US" sz="1400" dirty="0">
                          <a:hlinkClick r:id="rId5"/>
                        </a:rPr>
                        <a:t>http://myaccount.file.core.windows.net/myshare/m</a:t>
                      </a:r>
                      <a:endParaRPr lang="en-US" sz="1400" dirty="0"/>
                    </a:p>
                  </a:txBody>
                  <a:tcPr>
                    <a:cell3D prstMaterial="dkEdge">
                      <a:bevel/>
                      <a:lightRig rig="flood" dir="t"/>
                    </a:cell3D>
                  </a:tcPr>
                </a:tc>
                <a:extLst>
                  <a:ext uri="{0D108BD9-81ED-4DB2-BD59-A6C34878D82A}">
                    <a16:rowId xmlns:a16="http://schemas.microsoft.com/office/drawing/2014/main" val="4004970868"/>
                  </a:ext>
                </a:extLst>
              </a:tr>
              <a:tr h="370840">
                <a:tc>
                  <a:txBody>
                    <a:bodyPr/>
                    <a:lstStyle/>
                    <a:p>
                      <a:r>
                        <a:rPr lang="en-US" sz="1400" dirty="0"/>
                        <a:t>Directories</a:t>
                      </a:r>
                    </a:p>
                  </a:txBody>
                  <a:tcPr>
                    <a:cell3D prstMaterial="dkEdge">
                      <a:bevel/>
                      <a:lightRig rig="flood" dir="t"/>
                    </a:cell3D>
                  </a:tcPr>
                </a:tc>
                <a:tc>
                  <a:txBody>
                    <a:bodyPr/>
                    <a:lstStyle/>
                    <a:p>
                      <a:r>
                        <a:rPr lang="en-US" sz="1400" dirty="0"/>
                        <a:t>Flat namespace</a:t>
                      </a:r>
                    </a:p>
                  </a:txBody>
                  <a:tcPr>
                    <a:cell3D prstMaterial="dkEdge">
                      <a:bevel/>
                      <a:lightRig rig="flood" dir="t"/>
                    </a:cell3D>
                  </a:tcPr>
                </a:tc>
                <a:tc>
                  <a:txBody>
                    <a:bodyPr/>
                    <a:lstStyle/>
                    <a:p>
                      <a:r>
                        <a:rPr lang="en-US" sz="1400" dirty="0"/>
                        <a:t>True directory objects</a:t>
                      </a:r>
                    </a:p>
                  </a:txBody>
                  <a:tcPr>
                    <a:cell3D prstMaterial="dkEdge">
                      <a:bevel/>
                      <a:lightRig rig="flood" dir="t"/>
                    </a:cell3D>
                  </a:tcPr>
                </a:tc>
                <a:extLst>
                  <a:ext uri="{0D108BD9-81ED-4DB2-BD59-A6C34878D82A}">
                    <a16:rowId xmlns:a16="http://schemas.microsoft.com/office/drawing/2014/main" val="2369609529"/>
                  </a:ext>
                </a:extLst>
              </a:tr>
              <a:tr h="370840">
                <a:tc>
                  <a:txBody>
                    <a:bodyPr/>
                    <a:lstStyle/>
                    <a:p>
                      <a:r>
                        <a:rPr lang="en-US" sz="1400" dirty="0"/>
                        <a:t>Case Sensitivity</a:t>
                      </a:r>
                    </a:p>
                  </a:txBody>
                  <a:tcPr>
                    <a:cell3D prstMaterial="dkEdge">
                      <a:bevel/>
                      <a:lightRig rig="flood" dir="t"/>
                    </a:cell3D>
                  </a:tcPr>
                </a:tc>
                <a:tc>
                  <a:txBody>
                    <a:bodyPr/>
                    <a:lstStyle/>
                    <a:p>
                      <a:r>
                        <a:rPr lang="en-US" sz="1400" dirty="0"/>
                        <a:t>Case sensitive</a:t>
                      </a:r>
                    </a:p>
                  </a:txBody>
                  <a:tcPr>
                    <a:cell3D prstMaterial="dkEdge">
                      <a:bevel/>
                      <a:lightRig rig="flood" dir="t"/>
                    </a:cell3D>
                  </a:tcPr>
                </a:tc>
                <a:tc>
                  <a:txBody>
                    <a:bodyPr/>
                    <a:lstStyle/>
                    <a:p>
                      <a:r>
                        <a:rPr lang="en-US" sz="1400" dirty="0"/>
                        <a:t>Case insensitive, but case preserving</a:t>
                      </a:r>
                    </a:p>
                  </a:txBody>
                  <a:tcPr>
                    <a:cell3D prstMaterial="dkEdge">
                      <a:bevel/>
                      <a:lightRig rig="flood" dir="t"/>
                    </a:cell3D>
                  </a:tcPr>
                </a:tc>
                <a:extLst>
                  <a:ext uri="{0D108BD9-81ED-4DB2-BD59-A6C34878D82A}">
                    <a16:rowId xmlns:a16="http://schemas.microsoft.com/office/drawing/2014/main" val="4137242120"/>
                  </a:ext>
                </a:extLst>
              </a:tr>
              <a:tr h="370840">
                <a:tc>
                  <a:txBody>
                    <a:bodyPr/>
                    <a:lstStyle/>
                    <a:p>
                      <a:r>
                        <a:rPr lang="en-US" sz="1400" dirty="0"/>
                        <a:t>Capacity</a:t>
                      </a:r>
                    </a:p>
                  </a:txBody>
                  <a:tcPr>
                    <a:cell3D prstMaterial="dkEdge">
                      <a:bevel/>
                      <a:lightRig rig="flood" dir="t"/>
                    </a:cell3D>
                  </a:tcPr>
                </a:tc>
                <a:tc>
                  <a:txBody>
                    <a:bodyPr/>
                    <a:lstStyle/>
                    <a:p>
                      <a:r>
                        <a:rPr lang="en-US" sz="1400" dirty="0"/>
                        <a:t>&lt; 500TB</a:t>
                      </a:r>
                    </a:p>
                  </a:txBody>
                  <a:tcPr>
                    <a:cell3D prstMaterial="dkEdge">
                      <a:bevel/>
                      <a:lightRig rig="flood" dir="t"/>
                    </a:cell3D>
                  </a:tcPr>
                </a:tc>
                <a:tc>
                  <a:txBody>
                    <a:bodyPr/>
                    <a:lstStyle/>
                    <a:p>
                      <a:r>
                        <a:rPr lang="en-US" sz="1400" dirty="0"/>
                        <a:t>5TB file shares</a:t>
                      </a:r>
                    </a:p>
                  </a:txBody>
                  <a:tcPr>
                    <a:cell3D prstMaterial="dkEdge">
                      <a:bevel/>
                      <a:lightRig rig="flood" dir="t"/>
                    </a:cell3D>
                  </a:tcPr>
                </a:tc>
                <a:extLst>
                  <a:ext uri="{0D108BD9-81ED-4DB2-BD59-A6C34878D82A}">
                    <a16:rowId xmlns:a16="http://schemas.microsoft.com/office/drawing/2014/main" val="3453760477"/>
                  </a:ext>
                </a:extLst>
              </a:tr>
              <a:tr h="370840">
                <a:tc>
                  <a:txBody>
                    <a:bodyPr/>
                    <a:lstStyle/>
                    <a:p>
                      <a:r>
                        <a:rPr lang="en-US" sz="1400" dirty="0"/>
                        <a:t>Throughput</a:t>
                      </a:r>
                    </a:p>
                  </a:txBody>
                  <a:tcPr>
                    <a:cell3D prstMaterial="dkEdge">
                      <a:bevel/>
                      <a:lightRig rig="flood" dir="t"/>
                    </a:cell3D>
                  </a:tcPr>
                </a:tc>
                <a:tc>
                  <a:txBody>
                    <a:bodyPr/>
                    <a:lstStyle/>
                    <a:p>
                      <a:r>
                        <a:rPr lang="en-US" sz="1400" dirty="0"/>
                        <a:t>&lt; 60MB/s per block blob</a:t>
                      </a:r>
                    </a:p>
                  </a:txBody>
                  <a:tcPr>
                    <a:cell3D prstMaterial="dkEdge">
                      <a:bevel/>
                      <a:lightRig rig="flood" dir="t"/>
                    </a:cell3D>
                  </a:tcPr>
                </a:tc>
                <a:tc>
                  <a:txBody>
                    <a:bodyPr/>
                    <a:lstStyle/>
                    <a:p>
                      <a:r>
                        <a:rPr lang="en-US" sz="1400" dirty="0"/>
                        <a:t>&lt; 60MB/s per file share </a:t>
                      </a:r>
                    </a:p>
                  </a:txBody>
                  <a:tcPr>
                    <a:cell3D prstMaterial="dkEdge">
                      <a:bevel/>
                      <a:lightRig rig="flood" dir="t"/>
                    </a:cell3D>
                  </a:tcPr>
                </a:tc>
                <a:extLst>
                  <a:ext uri="{0D108BD9-81ED-4DB2-BD59-A6C34878D82A}">
                    <a16:rowId xmlns:a16="http://schemas.microsoft.com/office/drawing/2014/main" val="1391304675"/>
                  </a:ext>
                </a:extLst>
              </a:tr>
              <a:tr h="370840">
                <a:tc>
                  <a:txBody>
                    <a:bodyPr/>
                    <a:lstStyle/>
                    <a:p>
                      <a:r>
                        <a:rPr lang="en-US" sz="1400" dirty="0"/>
                        <a:t>Object Size</a:t>
                      </a:r>
                    </a:p>
                  </a:txBody>
                  <a:tcPr>
                    <a:cell3D prstMaterial="dkEdge">
                      <a:bevel/>
                      <a:lightRig rig="flood" dir="t"/>
                    </a:cell3D>
                  </a:tcPr>
                </a:tc>
                <a:tc>
                  <a:txBody>
                    <a:bodyPr/>
                    <a:lstStyle/>
                    <a:p>
                      <a:r>
                        <a:rPr lang="en-US" sz="1400" dirty="0"/>
                        <a:t>&lt; 200GB/block blob</a:t>
                      </a:r>
                    </a:p>
                  </a:txBody>
                  <a:tcPr>
                    <a:cell3D prstMaterial="dkEdge">
                      <a:bevel/>
                      <a:lightRig rig="flood" dir="t"/>
                    </a:cell3D>
                  </a:tcPr>
                </a:tc>
                <a:tc>
                  <a:txBody>
                    <a:bodyPr/>
                    <a:lstStyle/>
                    <a:p>
                      <a:r>
                        <a:rPr lang="en-US" sz="1400" dirty="0"/>
                        <a:t>&lt; 1TB per file </a:t>
                      </a:r>
                    </a:p>
                  </a:txBody>
                  <a:tcPr>
                    <a:cell3D prstMaterial="dkEdge">
                      <a:bevel/>
                      <a:lightRig rig="flood" dir="t"/>
                    </a:cell3D>
                  </a:tcPr>
                </a:tc>
                <a:extLst>
                  <a:ext uri="{0D108BD9-81ED-4DB2-BD59-A6C34878D82A}">
                    <a16:rowId xmlns:a16="http://schemas.microsoft.com/office/drawing/2014/main" val="2873101355"/>
                  </a:ext>
                </a:extLst>
              </a:tr>
              <a:tr h="370840">
                <a:tc>
                  <a:txBody>
                    <a:bodyPr/>
                    <a:lstStyle/>
                    <a:p>
                      <a:r>
                        <a:rPr lang="en-US" sz="1400" dirty="0"/>
                        <a:t>Billed Capacity</a:t>
                      </a:r>
                    </a:p>
                  </a:txBody>
                  <a:tcPr>
                    <a:cell3D prstMaterial="dkEdge">
                      <a:bevel/>
                      <a:lightRig rig="flood" dir="t"/>
                    </a:cell3D>
                  </a:tcPr>
                </a:tc>
                <a:tc>
                  <a:txBody>
                    <a:bodyPr/>
                    <a:lstStyle/>
                    <a:p>
                      <a:r>
                        <a:rPr lang="en-US" sz="1400" dirty="0"/>
                        <a:t>Based on bytes written</a:t>
                      </a:r>
                    </a:p>
                  </a:txBody>
                  <a:tcPr>
                    <a:cell3D prstMaterial="dkEdge">
                      <a:bevel/>
                      <a:lightRig rig="flood" dir="t"/>
                    </a:cell3D>
                  </a:tcPr>
                </a:tc>
                <a:tc>
                  <a:txBody>
                    <a:bodyPr/>
                    <a:lstStyle/>
                    <a:p>
                      <a:r>
                        <a:rPr lang="en-US" sz="1400" dirty="0"/>
                        <a:t>Based on file size </a:t>
                      </a:r>
                    </a:p>
                  </a:txBody>
                  <a:tcPr>
                    <a:cell3D prstMaterial="dkEdge">
                      <a:bevel/>
                      <a:lightRig rig="flood" dir="t"/>
                    </a:cell3D>
                  </a:tcPr>
                </a:tc>
                <a:extLst>
                  <a:ext uri="{0D108BD9-81ED-4DB2-BD59-A6C34878D82A}">
                    <a16:rowId xmlns:a16="http://schemas.microsoft.com/office/drawing/2014/main" val="1053469202"/>
                  </a:ext>
                </a:extLst>
              </a:tr>
              <a:tr h="370840">
                <a:tc>
                  <a:txBody>
                    <a:bodyPr/>
                    <a:lstStyle/>
                    <a:p>
                      <a:r>
                        <a:rPr lang="en-US" sz="1400" dirty="0"/>
                        <a:t>Client libraries</a:t>
                      </a:r>
                    </a:p>
                  </a:txBody>
                  <a:tcPr>
                    <a:cell3D prstMaterial="dkEdge">
                      <a:bevel/>
                      <a:lightRig rig="flood" dir="t"/>
                    </a:cell3D>
                  </a:tcPr>
                </a:tc>
                <a:tc>
                  <a:txBody>
                    <a:bodyPr/>
                    <a:lstStyle/>
                    <a:p>
                      <a:r>
                        <a:rPr lang="en-US" sz="1400" dirty="0"/>
                        <a:t>Multiple languages</a:t>
                      </a:r>
                    </a:p>
                  </a:txBody>
                  <a:tcPr>
                    <a:cell3D prstMaterial="dkEdge">
                      <a:bevel/>
                      <a:lightRig rig="flood" dir="t"/>
                    </a:cell3D>
                  </a:tcPr>
                </a:tc>
                <a:tc>
                  <a:txBody>
                    <a:bodyPr/>
                    <a:lstStyle/>
                    <a:p>
                      <a:r>
                        <a:rPr lang="en-US" sz="1400" dirty="0"/>
                        <a:t>Multiple languages </a:t>
                      </a:r>
                    </a:p>
                  </a:txBody>
                  <a:tcPr>
                    <a:cell3D prstMaterial="dkEdge">
                      <a:bevel/>
                      <a:lightRig rig="flood" dir="t"/>
                    </a:cell3D>
                  </a:tcPr>
                </a:tc>
                <a:extLst>
                  <a:ext uri="{0D108BD9-81ED-4DB2-BD59-A6C34878D82A}">
                    <a16:rowId xmlns:a16="http://schemas.microsoft.com/office/drawing/2014/main" val="178652145"/>
                  </a:ext>
                </a:extLst>
              </a:tr>
            </a:tbl>
          </a:graphicData>
        </a:graphic>
      </p:graphicFrame>
    </p:spTree>
    <p:extLst>
      <p:ext uri="{BB962C8B-B14F-4D97-AF65-F5344CB8AC3E}">
        <p14:creationId xmlns:p14="http://schemas.microsoft.com/office/powerpoint/2010/main" val="3263110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2D05-0823-4B5A-A7E2-48E9B340C3B0}"/>
              </a:ext>
            </a:extLst>
          </p:cNvPr>
          <p:cNvSpPr>
            <a:spLocks noGrp="1"/>
          </p:cNvSpPr>
          <p:nvPr>
            <p:ph type="title"/>
          </p:nvPr>
        </p:nvSpPr>
        <p:spPr/>
        <p:txBody>
          <a:bodyPr/>
          <a:lstStyle/>
          <a:p>
            <a:r>
              <a:rPr lang="en-US" dirty="0"/>
              <a:t>Azure Files and Azure Disks Comparison</a:t>
            </a:r>
          </a:p>
        </p:txBody>
      </p:sp>
      <p:sp>
        <p:nvSpPr>
          <p:cNvPr id="4" name="Text Placeholder 3">
            <a:extLst>
              <a:ext uri="{FF2B5EF4-FFF2-40B4-BE49-F238E27FC236}">
                <a16:creationId xmlns:a16="http://schemas.microsoft.com/office/drawing/2014/main" id="{02518AF6-FEB2-442F-AF7C-FB1455953B77}"/>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841ADF58-EE88-487D-BC9B-A537512E899F}"/>
              </a:ext>
            </a:extLst>
          </p:cNvPr>
          <p:cNvGraphicFramePr>
            <a:graphicFrameLocks noGrp="1"/>
          </p:cNvGraphicFramePr>
          <p:nvPr>
            <p:extLst>
              <p:ext uri="{D42A27DB-BD31-4B8C-83A1-F6EECF244321}">
                <p14:modId xmlns:p14="http://schemas.microsoft.com/office/powerpoint/2010/main" val="3044287900"/>
              </p:ext>
            </p:extLst>
          </p:nvPr>
        </p:nvGraphicFramePr>
        <p:xfrm>
          <a:off x="261188" y="963863"/>
          <a:ext cx="8574837" cy="4003040"/>
        </p:xfrm>
        <a:graphic>
          <a:graphicData uri="http://schemas.openxmlformats.org/drawingml/2006/table">
            <a:tbl>
              <a:tblPr firstRow="1" bandRow="1">
                <a:tableStyleId>{00A15C55-8517-42AA-B614-E9B94910E393}</a:tableStyleId>
              </a:tblPr>
              <a:tblGrid>
                <a:gridCol w="2193254">
                  <a:extLst>
                    <a:ext uri="{9D8B030D-6E8A-4147-A177-3AD203B41FA5}">
                      <a16:colId xmlns:a16="http://schemas.microsoft.com/office/drawing/2014/main" val="2250469806"/>
                    </a:ext>
                  </a:extLst>
                </a:gridCol>
                <a:gridCol w="2823411">
                  <a:extLst>
                    <a:ext uri="{9D8B030D-6E8A-4147-A177-3AD203B41FA5}">
                      <a16:colId xmlns:a16="http://schemas.microsoft.com/office/drawing/2014/main" val="17643671"/>
                    </a:ext>
                  </a:extLst>
                </a:gridCol>
                <a:gridCol w="3558172">
                  <a:extLst>
                    <a:ext uri="{9D8B030D-6E8A-4147-A177-3AD203B41FA5}">
                      <a16:colId xmlns:a16="http://schemas.microsoft.com/office/drawing/2014/main" val="2372351642"/>
                    </a:ext>
                  </a:extLst>
                </a:gridCol>
              </a:tblGrid>
              <a:tr h="370840">
                <a:tc>
                  <a:txBody>
                    <a:bodyPr/>
                    <a:lstStyle/>
                    <a:p>
                      <a:r>
                        <a:rPr lang="en-US" sz="1400" dirty="0"/>
                        <a:t>Attribute</a:t>
                      </a:r>
                    </a:p>
                  </a:txBody>
                  <a:tcPr>
                    <a:cell3D prstMaterial="dkEdge">
                      <a:bevel/>
                      <a:lightRig rig="flood" dir="t"/>
                    </a:cell3D>
                    <a:solidFill>
                      <a:srgbClr val="7030A0"/>
                    </a:solidFill>
                  </a:tcPr>
                </a:tc>
                <a:tc>
                  <a:txBody>
                    <a:bodyPr/>
                    <a:lstStyle/>
                    <a:p>
                      <a:r>
                        <a:rPr lang="en-US" sz="1400" dirty="0"/>
                        <a:t>Azure Disks</a:t>
                      </a:r>
                    </a:p>
                  </a:txBody>
                  <a:tcPr>
                    <a:cell3D prstMaterial="dkEdge">
                      <a:bevel/>
                      <a:lightRig rig="flood" dir="t"/>
                    </a:cell3D>
                    <a:solidFill>
                      <a:srgbClr val="7030A0"/>
                    </a:solidFill>
                  </a:tcPr>
                </a:tc>
                <a:tc>
                  <a:txBody>
                    <a:bodyPr/>
                    <a:lstStyle/>
                    <a:p>
                      <a:r>
                        <a:rPr lang="en-US" sz="1400" dirty="0"/>
                        <a:t>Azure Files </a:t>
                      </a:r>
                    </a:p>
                  </a:txBody>
                  <a:tcPr>
                    <a:cell3D prstMaterial="dkEdge">
                      <a:bevel/>
                      <a:lightRig rig="flood" dir="t"/>
                    </a:cell3D>
                    <a:solidFill>
                      <a:srgbClr val="7030A0"/>
                    </a:solidFill>
                  </a:tcPr>
                </a:tc>
                <a:extLst>
                  <a:ext uri="{0D108BD9-81ED-4DB2-BD59-A6C34878D82A}">
                    <a16:rowId xmlns:a16="http://schemas.microsoft.com/office/drawing/2014/main" val="1598927750"/>
                  </a:ext>
                </a:extLst>
              </a:tr>
              <a:tr h="370840">
                <a:tc>
                  <a:txBody>
                    <a:bodyPr/>
                    <a:lstStyle/>
                    <a:p>
                      <a:r>
                        <a:rPr lang="en-US" sz="1400" dirty="0"/>
                        <a:t>Scope</a:t>
                      </a:r>
                    </a:p>
                  </a:txBody>
                  <a:tcPr>
                    <a:cell3D prstMaterial="dkEdge">
                      <a:bevel/>
                      <a:lightRig rig="flood" dir="t"/>
                    </a:cell3D>
                  </a:tcPr>
                </a:tc>
                <a:tc>
                  <a:txBody>
                    <a:bodyPr/>
                    <a:lstStyle/>
                    <a:p>
                      <a:r>
                        <a:rPr lang="en-US" sz="1400" dirty="0"/>
                        <a:t>Exclusive to a single VM</a:t>
                      </a:r>
                    </a:p>
                  </a:txBody>
                  <a:tcPr>
                    <a:cell3D prstMaterial="dkEdge">
                      <a:bevel/>
                      <a:lightRig rig="flood" dir="t"/>
                    </a:cell3D>
                  </a:tcPr>
                </a:tc>
                <a:tc>
                  <a:txBody>
                    <a:bodyPr/>
                    <a:lstStyle/>
                    <a:p>
                      <a:r>
                        <a:rPr lang="en-US" sz="1400" dirty="0"/>
                        <a:t>Shared access across multiple VMs</a:t>
                      </a:r>
                    </a:p>
                  </a:txBody>
                  <a:tcPr>
                    <a:cell3D prstMaterial="dkEdge">
                      <a:bevel/>
                      <a:lightRig rig="flood" dir="t"/>
                    </a:cell3D>
                  </a:tcPr>
                </a:tc>
                <a:extLst>
                  <a:ext uri="{0D108BD9-81ED-4DB2-BD59-A6C34878D82A}">
                    <a16:rowId xmlns:a16="http://schemas.microsoft.com/office/drawing/2014/main" val="269207565"/>
                  </a:ext>
                </a:extLst>
              </a:tr>
              <a:tr h="370840">
                <a:tc>
                  <a:txBody>
                    <a:bodyPr/>
                    <a:lstStyle/>
                    <a:p>
                      <a:r>
                        <a:rPr lang="en-US" sz="1400" dirty="0"/>
                        <a:t>Snapshot and Copy</a:t>
                      </a:r>
                    </a:p>
                  </a:txBody>
                  <a:tcPr>
                    <a:cell3D prstMaterial="dkEdge">
                      <a:bevel/>
                      <a:lightRig rig="flood" dir="t"/>
                    </a:cell3D>
                  </a:tcPr>
                </a:tc>
                <a:tc>
                  <a:txBody>
                    <a:bodyPr/>
                    <a:lstStyle/>
                    <a:p>
                      <a:r>
                        <a:rPr lang="en-US" sz="1400" dirty="0"/>
                        <a:t>Yes</a:t>
                      </a:r>
                    </a:p>
                  </a:txBody>
                  <a:tcPr>
                    <a:cell3D prstMaterial="dkEdge">
                      <a:bevel/>
                      <a:lightRig rig="flood" dir="t"/>
                    </a:cell3D>
                  </a:tcPr>
                </a:tc>
                <a:tc>
                  <a:txBody>
                    <a:bodyPr/>
                    <a:lstStyle/>
                    <a:p>
                      <a:r>
                        <a:rPr lang="en-US" sz="1400" dirty="0"/>
                        <a:t>No</a:t>
                      </a:r>
                    </a:p>
                  </a:txBody>
                  <a:tcPr>
                    <a:cell3D prstMaterial="dkEdge">
                      <a:bevel/>
                      <a:lightRig rig="flood" dir="t"/>
                    </a:cell3D>
                  </a:tcPr>
                </a:tc>
                <a:extLst>
                  <a:ext uri="{0D108BD9-81ED-4DB2-BD59-A6C34878D82A}">
                    <a16:rowId xmlns:a16="http://schemas.microsoft.com/office/drawing/2014/main" val="1812311723"/>
                  </a:ext>
                </a:extLst>
              </a:tr>
              <a:tr h="370840">
                <a:tc>
                  <a:txBody>
                    <a:bodyPr/>
                    <a:lstStyle/>
                    <a:p>
                      <a:r>
                        <a:rPr lang="en-US" sz="1400" dirty="0"/>
                        <a:t>Configuration</a:t>
                      </a:r>
                    </a:p>
                  </a:txBody>
                  <a:tcPr>
                    <a:cell3D prstMaterial="dkEdge">
                      <a:bevel/>
                      <a:lightRig rig="flood" dir="t"/>
                    </a:cell3D>
                  </a:tcPr>
                </a:tc>
                <a:tc>
                  <a:txBody>
                    <a:bodyPr/>
                    <a:lstStyle/>
                    <a:p>
                      <a:r>
                        <a:rPr lang="en-US" sz="1400" dirty="0"/>
                        <a:t>Connected at startup of VM</a:t>
                      </a:r>
                    </a:p>
                  </a:txBody>
                  <a:tcPr>
                    <a:cell3D prstMaterial="dkEdge">
                      <a:bevel/>
                      <a:lightRig rig="flood" dir="t"/>
                    </a:cell3D>
                  </a:tcPr>
                </a:tc>
                <a:tc>
                  <a:txBody>
                    <a:bodyPr/>
                    <a:lstStyle/>
                    <a:p>
                      <a:r>
                        <a:rPr lang="en-US" sz="1400" dirty="0"/>
                        <a:t>Connected after the VM has started</a:t>
                      </a:r>
                    </a:p>
                  </a:txBody>
                  <a:tcPr>
                    <a:cell3D prstMaterial="dkEdge">
                      <a:bevel/>
                      <a:lightRig rig="flood" dir="t"/>
                    </a:cell3D>
                  </a:tcPr>
                </a:tc>
                <a:extLst>
                  <a:ext uri="{0D108BD9-81ED-4DB2-BD59-A6C34878D82A}">
                    <a16:rowId xmlns:a16="http://schemas.microsoft.com/office/drawing/2014/main" val="324998627"/>
                  </a:ext>
                </a:extLst>
              </a:tr>
              <a:tr h="370840">
                <a:tc>
                  <a:txBody>
                    <a:bodyPr/>
                    <a:lstStyle/>
                    <a:p>
                      <a:r>
                        <a:rPr lang="en-US" sz="1400" dirty="0"/>
                        <a:t>Authentication</a:t>
                      </a:r>
                    </a:p>
                  </a:txBody>
                  <a:tcPr>
                    <a:cell3D prstMaterial="dkEdge">
                      <a:bevel/>
                      <a:lightRig rig="flood" dir="t"/>
                    </a:cell3D>
                  </a:tcPr>
                </a:tc>
                <a:tc>
                  <a:txBody>
                    <a:bodyPr/>
                    <a:lstStyle/>
                    <a:p>
                      <a:r>
                        <a:rPr lang="en-US" sz="1400" dirty="0"/>
                        <a:t>Built-in</a:t>
                      </a:r>
                    </a:p>
                  </a:txBody>
                  <a:tcPr>
                    <a:cell3D prstMaterial="dkEdge">
                      <a:bevel/>
                      <a:lightRig rig="flood" dir="t"/>
                    </a:cell3D>
                  </a:tcPr>
                </a:tc>
                <a:tc>
                  <a:txBody>
                    <a:bodyPr/>
                    <a:lstStyle/>
                    <a:p>
                      <a:r>
                        <a:rPr lang="en-US" sz="1400" dirty="0"/>
                        <a:t>Set up with net use </a:t>
                      </a:r>
                    </a:p>
                  </a:txBody>
                  <a:tcPr>
                    <a:cell3D prstMaterial="dkEdge">
                      <a:bevel/>
                      <a:lightRig rig="flood" dir="t"/>
                    </a:cell3D>
                  </a:tcPr>
                </a:tc>
                <a:extLst>
                  <a:ext uri="{0D108BD9-81ED-4DB2-BD59-A6C34878D82A}">
                    <a16:rowId xmlns:a16="http://schemas.microsoft.com/office/drawing/2014/main" val="4004970868"/>
                  </a:ext>
                </a:extLst>
              </a:tr>
              <a:tr h="370840">
                <a:tc>
                  <a:txBody>
                    <a:bodyPr/>
                    <a:lstStyle/>
                    <a:p>
                      <a:r>
                        <a:rPr lang="en-US" sz="1400" dirty="0"/>
                        <a:t>Cleanup</a:t>
                      </a:r>
                    </a:p>
                  </a:txBody>
                  <a:tcPr>
                    <a:cell3D prstMaterial="dkEdge">
                      <a:bevel/>
                      <a:lightRig rig="flood" dir="t"/>
                    </a:cell3D>
                  </a:tcPr>
                </a:tc>
                <a:tc>
                  <a:txBody>
                    <a:bodyPr/>
                    <a:lstStyle/>
                    <a:p>
                      <a:r>
                        <a:rPr lang="en-US" sz="1400" dirty="0"/>
                        <a:t>Automatic</a:t>
                      </a:r>
                    </a:p>
                  </a:txBody>
                  <a:tcPr>
                    <a:cell3D prstMaterial="dkEdge">
                      <a:bevel/>
                      <a:lightRig rig="flood" dir="t"/>
                    </a:cell3D>
                  </a:tcPr>
                </a:tc>
                <a:tc>
                  <a:txBody>
                    <a:bodyPr/>
                    <a:lstStyle/>
                    <a:p>
                      <a:r>
                        <a:rPr lang="en-US" sz="1400" dirty="0"/>
                        <a:t>Manual</a:t>
                      </a:r>
                    </a:p>
                  </a:txBody>
                  <a:tcPr>
                    <a:cell3D prstMaterial="dkEdge">
                      <a:bevel/>
                      <a:lightRig rig="flood" dir="t"/>
                    </a:cell3D>
                  </a:tcPr>
                </a:tc>
                <a:extLst>
                  <a:ext uri="{0D108BD9-81ED-4DB2-BD59-A6C34878D82A}">
                    <a16:rowId xmlns:a16="http://schemas.microsoft.com/office/drawing/2014/main" val="2369609529"/>
                  </a:ext>
                </a:extLst>
              </a:tr>
              <a:tr h="370840">
                <a:tc>
                  <a:txBody>
                    <a:bodyPr/>
                    <a:lstStyle/>
                    <a:p>
                      <a:r>
                        <a:rPr lang="en-US" sz="1400" dirty="0"/>
                        <a:t>Access using REST</a:t>
                      </a:r>
                    </a:p>
                  </a:txBody>
                  <a:tcPr>
                    <a:cell3D prstMaterial="dkEdge">
                      <a:bevel/>
                      <a:lightRig rig="flood" dir="t"/>
                    </a:cell3D>
                  </a:tcPr>
                </a:tc>
                <a:tc>
                  <a:txBody>
                    <a:bodyPr/>
                    <a:lstStyle/>
                    <a:p>
                      <a:r>
                        <a:rPr lang="en-US" sz="1400" dirty="0"/>
                        <a:t>Files within VHD cannot be accessed</a:t>
                      </a:r>
                    </a:p>
                  </a:txBody>
                  <a:tcPr>
                    <a:cell3D prstMaterial="dkEdge">
                      <a:bevel/>
                      <a:lightRig rig="flood" dir="t"/>
                    </a:cell3D>
                  </a:tcPr>
                </a:tc>
                <a:tc>
                  <a:txBody>
                    <a:bodyPr/>
                    <a:lstStyle/>
                    <a:p>
                      <a:r>
                        <a:rPr lang="en-US" sz="1400" dirty="0"/>
                        <a:t>Files stored in share can be accessed</a:t>
                      </a:r>
                    </a:p>
                  </a:txBody>
                  <a:tcPr>
                    <a:cell3D prstMaterial="dkEdge">
                      <a:bevel/>
                      <a:lightRig rig="flood" dir="t"/>
                    </a:cell3D>
                  </a:tcPr>
                </a:tc>
                <a:extLst>
                  <a:ext uri="{0D108BD9-81ED-4DB2-BD59-A6C34878D82A}">
                    <a16:rowId xmlns:a16="http://schemas.microsoft.com/office/drawing/2014/main" val="4137242120"/>
                  </a:ext>
                </a:extLst>
              </a:tr>
              <a:tr h="370840">
                <a:tc>
                  <a:txBody>
                    <a:bodyPr/>
                    <a:lstStyle/>
                    <a:p>
                      <a:r>
                        <a:rPr lang="en-US" sz="1400" dirty="0"/>
                        <a:t>Max Size</a:t>
                      </a:r>
                    </a:p>
                  </a:txBody>
                  <a:tcPr>
                    <a:cell3D prstMaterial="dkEdge">
                      <a:bevel/>
                      <a:lightRig rig="flood" dir="t"/>
                    </a:cell3D>
                  </a:tcPr>
                </a:tc>
                <a:tc>
                  <a:txBody>
                    <a:bodyPr/>
                    <a:lstStyle/>
                    <a:p>
                      <a:r>
                        <a:rPr lang="en-US" sz="1400" dirty="0"/>
                        <a:t>4TB disk</a:t>
                      </a:r>
                    </a:p>
                  </a:txBody>
                  <a:tcPr>
                    <a:cell3D prstMaterial="dkEdge">
                      <a:bevel/>
                      <a:lightRig rig="flood" dir="t"/>
                    </a:cell3D>
                  </a:tcPr>
                </a:tc>
                <a:tc>
                  <a:txBody>
                    <a:bodyPr/>
                    <a:lstStyle/>
                    <a:p>
                      <a:r>
                        <a:rPr lang="en-US" sz="1400" dirty="0"/>
                        <a:t>5TB file share and 1TB file within share </a:t>
                      </a:r>
                    </a:p>
                  </a:txBody>
                  <a:tcPr>
                    <a:cell3D prstMaterial="dkEdge">
                      <a:bevel/>
                      <a:lightRig rig="flood" dir="t"/>
                    </a:cell3D>
                  </a:tcPr>
                </a:tc>
                <a:extLst>
                  <a:ext uri="{0D108BD9-81ED-4DB2-BD59-A6C34878D82A}">
                    <a16:rowId xmlns:a16="http://schemas.microsoft.com/office/drawing/2014/main" val="3453760477"/>
                  </a:ext>
                </a:extLst>
              </a:tr>
              <a:tr h="370840">
                <a:tc>
                  <a:txBody>
                    <a:bodyPr/>
                    <a:lstStyle/>
                    <a:p>
                      <a:r>
                        <a:rPr lang="en-US" sz="1400" dirty="0"/>
                        <a:t>Max 8KB </a:t>
                      </a:r>
                      <a:r>
                        <a:rPr lang="en-US" sz="1400" dirty="0" err="1"/>
                        <a:t>Iops</a:t>
                      </a:r>
                      <a:endParaRPr lang="en-US" sz="1400" dirty="0"/>
                    </a:p>
                  </a:txBody>
                  <a:tcPr>
                    <a:cell3D prstMaterial="dkEdge">
                      <a:bevel/>
                      <a:lightRig rig="flood" dir="t"/>
                    </a:cell3D>
                  </a:tcPr>
                </a:tc>
                <a:tc>
                  <a:txBody>
                    <a:bodyPr/>
                    <a:lstStyle/>
                    <a:p>
                      <a:r>
                        <a:rPr lang="en-US" sz="1400" dirty="0"/>
                        <a:t>500 </a:t>
                      </a:r>
                      <a:r>
                        <a:rPr lang="en-US" sz="1400" dirty="0" err="1"/>
                        <a:t>Iops</a:t>
                      </a:r>
                      <a:endParaRPr lang="en-US" sz="1400" dirty="0"/>
                    </a:p>
                  </a:txBody>
                  <a:tcPr>
                    <a:cell3D prstMaterial="dkEdge">
                      <a:bevel/>
                      <a:lightRig rig="flood" dir="t"/>
                    </a:cell3D>
                  </a:tcPr>
                </a:tc>
                <a:tc>
                  <a:txBody>
                    <a:bodyPr/>
                    <a:lstStyle/>
                    <a:p>
                      <a:r>
                        <a:rPr lang="en-US" sz="1400" dirty="0"/>
                        <a:t>1000 </a:t>
                      </a:r>
                      <a:r>
                        <a:rPr lang="en-US" sz="1400" dirty="0" err="1"/>
                        <a:t>Iops</a:t>
                      </a:r>
                      <a:endParaRPr lang="en-US" sz="1400" dirty="0"/>
                    </a:p>
                  </a:txBody>
                  <a:tcPr>
                    <a:cell3D prstMaterial="dkEdge">
                      <a:bevel/>
                      <a:lightRig rig="flood" dir="t"/>
                    </a:cell3D>
                  </a:tcPr>
                </a:tc>
                <a:extLst>
                  <a:ext uri="{0D108BD9-81ED-4DB2-BD59-A6C34878D82A}">
                    <a16:rowId xmlns:a16="http://schemas.microsoft.com/office/drawing/2014/main" val="1391304675"/>
                  </a:ext>
                </a:extLst>
              </a:tr>
              <a:tr h="370840">
                <a:tc>
                  <a:txBody>
                    <a:bodyPr/>
                    <a:lstStyle/>
                    <a:p>
                      <a:r>
                        <a:rPr lang="en-US" sz="1400" dirty="0"/>
                        <a:t>Throughput</a:t>
                      </a:r>
                    </a:p>
                  </a:txBody>
                  <a:tcPr>
                    <a:cell3D prstMaterial="dkEdge">
                      <a:bevel/>
                      <a:lightRig rig="flood" dir="t"/>
                    </a:cell3D>
                  </a:tcPr>
                </a:tc>
                <a:tc>
                  <a:txBody>
                    <a:bodyPr/>
                    <a:lstStyle/>
                    <a:p>
                      <a:r>
                        <a:rPr lang="en-US" sz="1400" dirty="0"/>
                        <a:t>&lt; 60MB/s per disk</a:t>
                      </a:r>
                    </a:p>
                  </a:txBody>
                  <a:tcPr>
                    <a:cell3D prstMaterial="dkEdge">
                      <a:bevel/>
                      <a:lightRig rig="flood" dir="t"/>
                    </a:cell3D>
                  </a:tcPr>
                </a:tc>
                <a:tc>
                  <a:txBody>
                    <a:bodyPr/>
                    <a:lstStyle/>
                    <a:p>
                      <a:r>
                        <a:rPr lang="en-US" sz="1400" dirty="0"/>
                        <a:t>&lt; 60MB/s per file share</a:t>
                      </a:r>
                    </a:p>
                  </a:txBody>
                  <a:tcPr>
                    <a:cell3D prstMaterial="dkEdge">
                      <a:bevel/>
                      <a:lightRig rig="flood" dir="t"/>
                    </a:cell3D>
                  </a:tcPr>
                </a:tc>
                <a:extLst>
                  <a:ext uri="{0D108BD9-81ED-4DB2-BD59-A6C34878D82A}">
                    <a16:rowId xmlns:a16="http://schemas.microsoft.com/office/drawing/2014/main" val="2873101355"/>
                  </a:ext>
                </a:extLst>
              </a:tr>
            </a:tbl>
          </a:graphicData>
        </a:graphic>
      </p:graphicFrame>
    </p:spTree>
    <p:extLst>
      <p:ext uri="{BB962C8B-B14F-4D97-AF65-F5344CB8AC3E}">
        <p14:creationId xmlns:p14="http://schemas.microsoft.com/office/powerpoint/2010/main" val="365138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703B-F22E-4804-BB23-0C1478900AD0}"/>
              </a:ext>
            </a:extLst>
          </p:cNvPr>
          <p:cNvSpPr>
            <a:spLocks noGrp="1"/>
          </p:cNvSpPr>
          <p:nvPr>
            <p:ph type="title"/>
          </p:nvPr>
        </p:nvSpPr>
        <p:spPr/>
        <p:txBody>
          <a:bodyPr/>
          <a:lstStyle/>
          <a:p>
            <a:r>
              <a:rPr lang="en-US" dirty="0"/>
              <a:t>Creating a File Share </a:t>
            </a:r>
          </a:p>
        </p:txBody>
      </p:sp>
      <p:pic>
        <p:nvPicPr>
          <p:cNvPr id="5" name="Picture 4">
            <a:extLst>
              <a:ext uri="{FF2B5EF4-FFF2-40B4-BE49-F238E27FC236}">
                <a16:creationId xmlns:a16="http://schemas.microsoft.com/office/drawing/2014/main" id="{46510504-20C4-486C-AFA3-451A13B80CD9}"/>
              </a:ext>
            </a:extLst>
          </p:cNvPr>
          <p:cNvPicPr>
            <a:picLocks noChangeAspect="1"/>
          </p:cNvPicPr>
          <p:nvPr/>
        </p:nvPicPr>
        <p:blipFill>
          <a:blip r:embed="rId3"/>
          <a:stretch>
            <a:fillRect/>
          </a:stretch>
        </p:blipFill>
        <p:spPr>
          <a:xfrm>
            <a:off x="364081" y="867777"/>
            <a:ext cx="8648700" cy="2266950"/>
          </a:xfrm>
          <a:prstGeom prst="rect">
            <a:avLst/>
          </a:prstGeom>
        </p:spPr>
      </p:pic>
      <p:sp>
        <p:nvSpPr>
          <p:cNvPr id="4" name="Text Placeholder 3">
            <a:extLst>
              <a:ext uri="{FF2B5EF4-FFF2-40B4-BE49-F238E27FC236}">
                <a16:creationId xmlns:a16="http://schemas.microsoft.com/office/drawing/2014/main" id="{3CC743A8-1798-446A-A563-3D8A1D3ACD87}"/>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F38CF3F1-3AF1-4D6B-99EE-8B8532C9BB16}"/>
              </a:ext>
            </a:extLst>
          </p:cNvPr>
          <p:cNvSpPr/>
          <p:nvPr/>
        </p:nvSpPr>
        <p:spPr bwMode="auto">
          <a:xfrm>
            <a:off x="3256547" y="1026695"/>
            <a:ext cx="2839453" cy="1283368"/>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01845C84-EAB2-45FB-B7DF-17D36E312A13}"/>
              </a:ext>
            </a:extLst>
          </p:cNvPr>
          <p:cNvPicPr>
            <a:picLocks noChangeAspect="1"/>
          </p:cNvPicPr>
          <p:nvPr/>
        </p:nvPicPr>
        <p:blipFill>
          <a:blip r:embed="rId4"/>
          <a:stretch>
            <a:fillRect/>
          </a:stretch>
        </p:blipFill>
        <p:spPr>
          <a:xfrm>
            <a:off x="85725" y="2419350"/>
            <a:ext cx="8972550" cy="2019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B59E7029-09F5-4A24-B06D-98543D02FFE0}"/>
              </a:ext>
            </a:extLst>
          </p:cNvPr>
          <p:cNvSpPr/>
          <p:nvPr/>
        </p:nvSpPr>
        <p:spPr bwMode="auto">
          <a:xfrm>
            <a:off x="85725" y="2743200"/>
            <a:ext cx="860759" cy="224589"/>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CCFB8A2C-A718-4E92-BD69-901D0EE2C4DC}"/>
              </a:ext>
            </a:extLst>
          </p:cNvPr>
          <p:cNvPicPr>
            <a:picLocks noChangeAspect="1"/>
          </p:cNvPicPr>
          <p:nvPr/>
        </p:nvPicPr>
        <p:blipFill>
          <a:blip r:embed="rId5"/>
          <a:stretch>
            <a:fillRect/>
          </a:stretch>
        </p:blipFill>
        <p:spPr>
          <a:xfrm>
            <a:off x="0" y="4547937"/>
            <a:ext cx="4448175" cy="1771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710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ABBD-9D1B-49DD-9F43-2BF5998AA11C}"/>
              </a:ext>
            </a:extLst>
          </p:cNvPr>
          <p:cNvSpPr>
            <a:spLocks noGrp="1"/>
          </p:cNvSpPr>
          <p:nvPr>
            <p:ph type="title"/>
          </p:nvPr>
        </p:nvSpPr>
        <p:spPr/>
        <p:txBody>
          <a:bodyPr/>
          <a:lstStyle/>
          <a:p>
            <a:r>
              <a:rPr lang="en-US" dirty="0"/>
              <a:t>Create File Share using PowerShell </a:t>
            </a:r>
          </a:p>
        </p:txBody>
      </p:sp>
      <p:sp>
        <p:nvSpPr>
          <p:cNvPr id="3" name="Text Placeholder 2">
            <a:extLst>
              <a:ext uri="{FF2B5EF4-FFF2-40B4-BE49-F238E27FC236}">
                <a16:creationId xmlns:a16="http://schemas.microsoft.com/office/drawing/2014/main" id="{E691BDBA-D63E-44BA-AB6F-8CD06B7A5C7E}"/>
              </a:ext>
            </a:extLst>
          </p:cNvPr>
          <p:cNvSpPr>
            <a:spLocks noGrp="1"/>
          </p:cNvSpPr>
          <p:nvPr>
            <p:ph type="body" idx="1"/>
          </p:nvPr>
        </p:nvSpPr>
        <p:spPr/>
        <p:txBody>
          <a:bodyPr/>
          <a:lstStyle/>
          <a:p>
            <a:pPr marL="0" indent="0">
              <a:buNone/>
            </a:pPr>
            <a:r>
              <a:rPr lang="en-US" sz="2400" dirty="0"/>
              <a:t>$</a:t>
            </a:r>
            <a:r>
              <a:rPr lang="en-US" sz="2400" dirty="0" err="1"/>
              <a:t>storageContext</a:t>
            </a:r>
            <a:r>
              <a:rPr lang="en-US" sz="2400" dirty="0"/>
              <a:t> = New-</a:t>
            </a:r>
            <a:r>
              <a:rPr lang="en-US" sz="2400" dirty="0" err="1"/>
              <a:t>AzureStorageContext</a:t>
            </a:r>
            <a:r>
              <a:rPr lang="en-US" sz="2400" dirty="0"/>
              <a:t> &lt;storage acct-name&gt;&lt;storage acct key&gt;</a:t>
            </a:r>
          </a:p>
          <a:p>
            <a:pPr marL="0" indent="0">
              <a:buNone/>
            </a:pPr>
            <a:endParaRPr lang="en-US" sz="2400" dirty="0"/>
          </a:p>
          <a:p>
            <a:pPr marL="0" indent="0">
              <a:buNone/>
            </a:pPr>
            <a:r>
              <a:rPr lang="en-US" sz="2400" dirty="0"/>
              <a:t>$share = New-</a:t>
            </a:r>
            <a:r>
              <a:rPr lang="en-US" sz="2400" dirty="0" err="1"/>
              <a:t>AzureStorageShare</a:t>
            </a:r>
            <a:r>
              <a:rPr lang="en-US" sz="2400" dirty="0"/>
              <a:t> data –Context $</a:t>
            </a:r>
            <a:r>
              <a:rPr lang="en-US" sz="2400" dirty="0" err="1"/>
              <a:t>storageContext</a:t>
            </a:r>
            <a:endParaRPr lang="en-US" sz="2400" dirty="0"/>
          </a:p>
        </p:txBody>
      </p:sp>
      <p:sp>
        <p:nvSpPr>
          <p:cNvPr id="4" name="Text Placeholder 3">
            <a:extLst>
              <a:ext uri="{FF2B5EF4-FFF2-40B4-BE49-F238E27FC236}">
                <a16:creationId xmlns:a16="http://schemas.microsoft.com/office/drawing/2014/main" id="{7EC7963C-75B0-4875-BD41-BC9B22E9262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FAB8C12C-18A6-4F7E-8365-CD32808C73E5}"/>
              </a:ext>
            </a:extLst>
          </p:cNvPr>
          <p:cNvSpPr txBox="1"/>
          <p:nvPr/>
        </p:nvSpPr>
        <p:spPr>
          <a:xfrm>
            <a:off x="1058779" y="4090737"/>
            <a:ext cx="6657474" cy="369332"/>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The name of the share must be in all lowercase.</a:t>
            </a:r>
          </a:p>
        </p:txBody>
      </p:sp>
    </p:spTree>
    <p:extLst>
      <p:ext uri="{BB962C8B-B14F-4D97-AF65-F5344CB8AC3E}">
        <p14:creationId xmlns:p14="http://schemas.microsoft.com/office/powerpoint/2010/main" val="74161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 Storage Strategy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Azure Storage blobs and Azure Files   </a:t>
            </a:r>
          </a:p>
          <a:p>
            <a:pPr lvl="1"/>
            <a:r>
              <a:rPr lang="en-US" sz="1400" dirty="0"/>
              <a:t>Identify appropriate blob type for specific storage requirements; read data; change data; set metadata on a container; store data using block and page blobs; stream data using blobs; access blobs securely; implement </a:t>
            </a:r>
            <a:r>
              <a:rPr lang="en-US" sz="1400" dirty="0" err="1"/>
              <a:t>async</a:t>
            </a:r>
            <a:r>
              <a:rPr lang="en-US" sz="1400" dirty="0"/>
              <a:t> blob copy; configure Content Delivery Network (CDN); design blob hierarchies; configure custom domains; scale blob storage; manage SMB file storage; implement Azure StorSimple </a:t>
            </a:r>
          </a:p>
          <a:p>
            <a:r>
              <a:rPr lang="en-US" sz="1800" dirty="0"/>
              <a:t>Manage access </a:t>
            </a:r>
          </a:p>
          <a:p>
            <a:pPr lvl="1"/>
            <a:r>
              <a:rPr lang="en-US" sz="1400" dirty="0"/>
              <a:t>Create and manage shared access signatures; use stored access policies; regenerate keys; encrypt keys by using Azure Key Vault integration </a:t>
            </a:r>
          </a:p>
          <a:p>
            <a:r>
              <a:rPr lang="en-US" sz="1800" dirty="0"/>
              <a:t> Configure diagnostics, monitoring, and analytics </a:t>
            </a:r>
          </a:p>
          <a:p>
            <a:pPr lvl="1"/>
            <a:r>
              <a:rPr lang="en-US" sz="1400" dirty="0"/>
              <a:t>Set retention policies and logging levels; analyze logs </a:t>
            </a:r>
          </a:p>
          <a:p>
            <a:r>
              <a:rPr lang="en-US" sz="1800" dirty="0"/>
              <a:t> Implement storage encryption </a:t>
            </a:r>
          </a:p>
          <a:p>
            <a:pPr lvl="1"/>
            <a:r>
              <a:rPr lang="en-US" sz="1400" dirty="0"/>
              <a:t>Encrypt data as written to Azure Storage by using Azure Storage Service Encryption (SSE); implement encrypted and role-based security for data managed by Azure Data Lake Store</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484F-6898-4963-9059-58AF41636D1B}"/>
              </a:ext>
            </a:extLst>
          </p:cNvPr>
          <p:cNvSpPr>
            <a:spLocks noGrp="1"/>
          </p:cNvSpPr>
          <p:nvPr>
            <p:ph type="title"/>
          </p:nvPr>
        </p:nvSpPr>
        <p:spPr/>
        <p:txBody>
          <a:bodyPr/>
          <a:lstStyle/>
          <a:p>
            <a:r>
              <a:rPr lang="en-US" dirty="0"/>
              <a:t>Create Azure File Share using Azure CLI</a:t>
            </a:r>
          </a:p>
        </p:txBody>
      </p:sp>
      <p:sp>
        <p:nvSpPr>
          <p:cNvPr id="3" name="Text Placeholder 2">
            <a:extLst>
              <a:ext uri="{FF2B5EF4-FFF2-40B4-BE49-F238E27FC236}">
                <a16:creationId xmlns:a16="http://schemas.microsoft.com/office/drawing/2014/main" id="{7618D35B-F151-4707-AA4E-171A8EF6F842}"/>
              </a:ext>
            </a:extLst>
          </p:cNvPr>
          <p:cNvSpPr>
            <a:spLocks noGrp="1"/>
          </p:cNvSpPr>
          <p:nvPr>
            <p:ph type="body" idx="1"/>
          </p:nvPr>
        </p:nvSpPr>
        <p:spPr/>
        <p:txBody>
          <a:bodyPr/>
          <a:lstStyle/>
          <a:p>
            <a:pPr marL="0" indent="0">
              <a:buNone/>
            </a:pPr>
            <a:r>
              <a:rPr lang="en-US" sz="2000" dirty="0" err="1"/>
              <a:t>current_env_conn_string</a:t>
            </a:r>
            <a:r>
              <a:rPr lang="en-US" sz="2000" dirty="0"/>
              <a:t> = $(</a:t>
            </a:r>
            <a:r>
              <a:rPr lang="en-US" sz="2000" dirty="0" err="1"/>
              <a:t>az</a:t>
            </a:r>
            <a:r>
              <a:rPr lang="en-US" sz="2000" dirty="0"/>
              <a:t> storage account show-connection-string -n &lt;storage-account&gt; -g &lt;resource-group&gt; --query '</a:t>
            </a:r>
            <a:r>
              <a:rPr lang="en-US" sz="2000" dirty="0" err="1"/>
              <a:t>connectionString</a:t>
            </a:r>
            <a:r>
              <a:rPr lang="en-US" sz="2000" dirty="0"/>
              <a:t>' -o </a:t>
            </a:r>
            <a:r>
              <a:rPr lang="en-US" sz="2000" dirty="0" err="1"/>
              <a:t>tsv</a:t>
            </a:r>
            <a:r>
              <a:rPr lang="en-US" sz="2000" dirty="0"/>
              <a:t>)</a:t>
            </a:r>
          </a:p>
          <a:p>
            <a:pPr marL="0" indent="0">
              <a:buNone/>
            </a:pPr>
            <a:endParaRPr lang="en-US" sz="2000" dirty="0"/>
          </a:p>
          <a:p>
            <a:pPr marL="0" indent="0">
              <a:buNone/>
            </a:pPr>
            <a:r>
              <a:rPr lang="en-US" sz="2000" dirty="0"/>
              <a:t> if [[ $</a:t>
            </a:r>
            <a:r>
              <a:rPr lang="en-US" sz="2000" dirty="0" err="1"/>
              <a:t>current_env_conn_string</a:t>
            </a:r>
            <a:r>
              <a:rPr lang="en-US" sz="2000" dirty="0"/>
              <a:t> == "" ]]; then  </a:t>
            </a:r>
          </a:p>
          <a:p>
            <a:pPr marL="0" indent="0">
              <a:buNone/>
            </a:pPr>
            <a:r>
              <a:rPr lang="en-US" sz="2000" dirty="0"/>
              <a:t>     echo "Couldn't retrieve the connection string."</a:t>
            </a:r>
          </a:p>
          <a:p>
            <a:pPr marL="0" indent="0">
              <a:buNone/>
            </a:pPr>
            <a:r>
              <a:rPr lang="en-US" sz="2000" dirty="0"/>
              <a:t> fi</a:t>
            </a:r>
          </a:p>
          <a:p>
            <a:pPr marL="0" indent="0">
              <a:buNone/>
            </a:pPr>
            <a:endParaRPr lang="en-US" sz="2000" dirty="0"/>
          </a:p>
          <a:p>
            <a:pPr marL="0" indent="0">
              <a:buNone/>
            </a:pPr>
            <a:r>
              <a:rPr lang="en-US" sz="2000" dirty="0" err="1"/>
              <a:t>az</a:t>
            </a:r>
            <a:r>
              <a:rPr lang="en-US" sz="2000" dirty="0"/>
              <a:t> storage share create –name data –quota 2048 –connections-string $</a:t>
            </a:r>
            <a:r>
              <a:rPr lang="en-US" sz="2000" dirty="0" err="1"/>
              <a:t>current_env_conn_string</a:t>
            </a:r>
            <a:r>
              <a:rPr lang="en-US" sz="2000" dirty="0"/>
              <a:t> 1 &gt; /dev/null</a:t>
            </a:r>
          </a:p>
        </p:txBody>
      </p:sp>
      <p:sp>
        <p:nvSpPr>
          <p:cNvPr id="4" name="Text Placeholder 3">
            <a:extLst>
              <a:ext uri="{FF2B5EF4-FFF2-40B4-BE49-F238E27FC236}">
                <a16:creationId xmlns:a16="http://schemas.microsoft.com/office/drawing/2014/main" id="{E00E92DB-C4E4-4573-BF86-FD3F0139476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320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Manage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and manage shared access signatures; use stored access policies; regenerate keys; encrypt keys by using Azure Key Vault integration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356F-3BA7-44B5-8E19-BB9584AF2292}"/>
              </a:ext>
            </a:extLst>
          </p:cNvPr>
          <p:cNvSpPr>
            <a:spLocks noGrp="1"/>
          </p:cNvSpPr>
          <p:nvPr>
            <p:ph type="title"/>
          </p:nvPr>
        </p:nvSpPr>
        <p:spPr/>
        <p:txBody>
          <a:bodyPr/>
          <a:lstStyle/>
          <a:p>
            <a:r>
              <a:rPr lang="en-US" dirty="0"/>
              <a:t>Secure Storage Account using RBAC</a:t>
            </a:r>
          </a:p>
        </p:txBody>
      </p:sp>
      <p:sp>
        <p:nvSpPr>
          <p:cNvPr id="3" name="Text Placeholder 2">
            <a:extLst>
              <a:ext uri="{FF2B5EF4-FFF2-40B4-BE49-F238E27FC236}">
                <a16:creationId xmlns:a16="http://schemas.microsoft.com/office/drawing/2014/main" id="{2E92CAC0-C8BB-4BA7-9D3E-9E4804CF7E9B}"/>
              </a:ext>
            </a:extLst>
          </p:cNvPr>
          <p:cNvSpPr>
            <a:spLocks noGrp="1"/>
          </p:cNvSpPr>
          <p:nvPr>
            <p:ph type="body" idx="1"/>
          </p:nvPr>
        </p:nvSpPr>
        <p:spPr/>
        <p:txBody>
          <a:bodyPr numCol="2"/>
          <a:lstStyle/>
          <a:p>
            <a:r>
              <a:rPr lang="en-US" dirty="0"/>
              <a:t>Affect storage account </a:t>
            </a:r>
          </a:p>
          <a:p>
            <a:r>
              <a:rPr lang="en-US" dirty="0"/>
              <a:t>Resource Group </a:t>
            </a:r>
          </a:p>
          <a:p>
            <a:pPr lvl="1"/>
            <a:r>
              <a:rPr lang="en-US" dirty="0"/>
              <a:t>Azure Active Directory used to control access </a:t>
            </a:r>
          </a:p>
          <a:p>
            <a:r>
              <a:rPr lang="en-US" dirty="0"/>
              <a:t>RBAC </a:t>
            </a:r>
          </a:p>
          <a:p>
            <a:pPr lvl="1"/>
            <a:r>
              <a:rPr lang="en-US" dirty="0"/>
              <a:t>Assign a role to the account </a:t>
            </a:r>
          </a:p>
          <a:p>
            <a:pPr lvl="1"/>
            <a:r>
              <a:rPr lang="en-US" dirty="0"/>
              <a:t>Give them permissions to read storage account keys </a:t>
            </a:r>
          </a:p>
          <a:p>
            <a:pPr lvl="1"/>
            <a:r>
              <a:rPr lang="en-US" dirty="0"/>
              <a:t>Roles can be assigned to groups, users and applications</a:t>
            </a:r>
          </a:p>
          <a:p>
            <a:pPr lvl="1"/>
            <a:r>
              <a:rPr lang="en-US" dirty="0"/>
              <a:t>Each role has a list of actions and Not actions </a:t>
            </a:r>
          </a:p>
          <a:p>
            <a:r>
              <a:rPr lang="en-US" dirty="0"/>
              <a:t>Roles for storage</a:t>
            </a:r>
          </a:p>
          <a:p>
            <a:pPr lvl="1"/>
            <a:r>
              <a:rPr lang="en-US" dirty="0"/>
              <a:t>Owner </a:t>
            </a:r>
          </a:p>
          <a:p>
            <a:pPr lvl="1"/>
            <a:r>
              <a:rPr lang="en-US" dirty="0"/>
              <a:t>Storage account contributor </a:t>
            </a:r>
          </a:p>
          <a:p>
            <a:pPr lvl="1"/>
            <a:r>
              <a:rPr lang="en-US" dirty="0"/>
              <a:t>Virtual Machine Contributor</a:t>
            </a:r>
          </a:p>
          <a:p>
            <a:pPr lvl="1"/>
            <a:r>
              <a:rPr lang="en-US" dirty="0"/>
              <a:t>Custom roles </a:t>
            </a:r>
          </a:p>
          <a:p>
            <a:r>
              <a:rPr lang="en-US" dirty="0"/>
              <a:t>User setup in Azure AD </a:t>
            </a:r>
          </a:p>
          <a:p>
            <a:r>
              <a:rPr lang="en-US" dirty="0"/>
              <a:t>Report </a:t>
            </a:r>
          </a:p>
          <a:p>
            <a:pPr lvl="1"/>
            <a:r>
              <a:rPr lang="en-US" dirty="0"/>
              <a:t>PowerShell </a:t>
            </a:r>
          </a:p>
          <a:p>
            <a:pPr lvl="1"/>
            <a:r>
              <a:rPr lang="en-US" dirty="0"/>
              <a:t>Azure CLI </a:t>
            </a:r>
          </a:p>
        </p:txBody>
      </p:sp>
      <p:sp>
        <p:nvSpPr>
          <p:cNvPr id="4" name="Text Placeholder 3">
            <a:extLst>
              <a:ext uri="{FF2B5EF4-FFF2-40B4-BE49-F238E27FC236}">
                <a16:creationId xmlns:a16="http://schemas.microsoft.com/office/drawing/2014/main" id="{D6E42A35-9EB3-4F6B-92AF-E02C2B45CC9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77542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A83C-8DB9-46C7-B74D-813FC09A31A8}"/>
              </a:ext>
            </a:extLst>
          </p:cNvPr>
          <p:cNvSpPr>
            <a:spLocks noGrp="1"/>
          </p:cNvSpPr>
          <p:nvPr>
            <p:ph type="title"/>
          </p:nvPr>
        </p:nvSpPr>
        <p:spPr/>
        <p:txBody>
          <a:bodyPr/>
          <a:lstStyle/>
          <a:p>
            <a:r>
              <a:rPr lang="en-US" dirty="0"/>
              <a:t>Managing Storage Account Keys</a:t>
            </a:r>
          </a:p>
        </p:txBody>
      </p:sp>
      <p:sp>
        <p:nvSpPr>
          <p:cNvPr id="3" name="Text Placeholder 2">
            <a:extLst>
              <a:ext uri="{FF2B5EF4-FFF2-40B4-BE49-F238E27FC236}">
                <a16:creationId xmlns:a16="http://schemas.microsoft.com/office/drawing/2014/main" id="{83F7D64C-6A2C-4814-B0A3-7834B7C279CD}"/>
              </a:ext>
            </a:extLst>
          </p:cNvPr>
          <p:cNvSpPr>
            <a:spLocks noGrp="1"/>
          </p:cNvSpPr>
          <p:nvPr>
            <p:ph type="body" idx="1"/>
          </p:nvPr>
        </p:nvSpPr>
        <p:spPr/>
        <p:txBody>
          <a:bodyPr/>
          <a:lstStyle/>
          <a:p>
            <a:r>
              <a:rPr lang="en-US" dirty="0"/>
              <a:t>512 bit strings </a:t>
            </a:r>
          </a:p>
          <a:p>
            <a:r>
              <a:rPr lang="en-US" dirty="0"/>
              <a:t>Two keys </a:t>
            </a:r>
          </a:p>
          <a:p>
            <a:pPr lvl="1"/>
            <a:r>
              <a:rPr lang="en-US" dirty="0"/>
              <a:t>Key 1 </a:t>
            </a:r>
          </a:p>
          <a:p>
            <a:pPr lvl="1"/>
            <a:r>
              <a:rPr lang="en-US" dirty="0"/>
              <a:t>Key 2</a:t>
            </a:r>
          </a:p>
          <a:p>
            <a:r>
              <a:rPr lang="en-US" dirty="0"/>
              <a:t>Reasons to regenerate </a:t>
            </a:r>
          </a:p>
          <a:p>
            <a:pPr lvl="1"/>
            <a:r>
              <a:rPr lang="en-US" dirty="0"/>
              <a:t>Regular security </a:t>
            </a:r>
          </a:p>
          <a:p>
            <a:pPr lvl="1"/>
            <a:r>
              <a:rPr lang="en-US" dirty="0"/>
              <a:t>Compromised key </a:t>
            </a:r>
          </a:p>
          <a:p>
            <a:pPr lvl="1"/>
            <a:r>
              <a:rPr lang="en-US" dirty="0"/>
              <a:t>Employee turn-over </a:t>
            </a:r>
          </a:p>
        </p:txBody>
      </p:sp>
      <p:sp>
        <p:nvSpPr>
          <p:cNvPr id="4" name="Text Placeholder 3">
            <a:extLst>
              <a:ext uri="{FF2B5EF4-FFF2-40B4-BE49-F238E27FC236}">
                <a16:creationId xmlns:a16="http://schemas.microsoft.com/office/drawing/2014/main" id="{59A5D857-BA0F-4CFA-8DFA-CC2D4254CCC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5402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3236-6022-4CB1-A172-EF11D1053C59}"/>
              </a:ext>
            </a:extLst>
          </p:cNvPr>
          <p:cNvSpPr>
            <a:spLocks noGrp="1"/>
          </p:cNvSpPr>
          <p:nvPr>
            <p:ph type="title"/>
          </p:nvPr>
        </p:nvSpPr>
        <p:spPr/>
        <p:txBody>
          <a:bodyPr/>
          <a:lstStyle/>
          <a:p>
            <a:r>
              <a:rPr lang="en-US" dirty="0"/>
              <a:t>Key regeneration plan </a:t>
            </a:r>
          </a:p>
        </p:txBody>
      </p:sp>
      <p:sp>
        <p:nvSpPr>
          <p:cNvPr id="3" name="Text Placeholder 2">
            <a:extLst>
              <a:ext uri="{FF2B5EF4-FFF2-40B4-BE49-F238E27FC236}">
                <a16:creationId xmlns:a16="http://schemas.microsoft.com/office/drawing/2014/main" id="{E3E12423-0067-4527-9120-F3A14EB83666}"/>
              </a:ext>
            </a:extLst>
          </p:cNvPr>
          <p:cNvSpPr>
            <a:spLocks noGrp="1"/>
          </p:cNvSpPr>
          <p:nvPr>
            <p:ph type="body" idx="1"/>
          </p:nvPr>
        </p:nvSpPr>
        <p:spPr/>
        <p:txBody>
          <a:bodyPr/>
          <a:lstStyle/>
          <a:p>
            <a:r>
              <a:rPr lang="en-US" dirty="0"/>
              <a:t>List applications </a:t>
            </a:r>
          </a:p>
          <a:p>
            <a:r>
              <a:rPr lang="en-US" dirty="0"/>
              <a:t>10 minutes to Sync </a:t>
            </a:r>
          </a:p>
          <a:p>
            <a:r>
              <a:rPr lang="en-US" dirty="0"/>
              <a:t>Process </a:t>
            </a:r>
          </a:p>
          <a:p>
            <a:pPr marL="746125" lvl="1" indent="-457200">
              <a:buFont typeface="+mj-lt"/>
              <a:buAutoNum type="arabicPeriod"/>
            </a:pPr>
            <a:r>
              <a:rPr lang="en-US" dirty="0"/>
              <a:t>Regenerate Key 2 </a:t>
            </a:r>
          </a:p>
          <a:p>
            <a:pPr marL="746125" lvl="1" indent="-457200">
              <a:buFont typeface="+mj-lt"/>
              <a:buAutoNum type="arabicPeriod"/>
            </a:pPr>
            <a:r>
              <a:rPr lang="en-US" dirty="0"/>
              <a:t>Change Key 1 in applications to Key 2</a:t>
            </a:r>
          </a:p>
          <a:p>
            <a:pPr marL="746125" lvl="1" indent="-457200">
              <a:buFont typeface="+mj-lt"/>
              <a:buAutoNum type="arabicPeriod"/>
            </a:pPr>
            <a:r>
              <a:rPr lang="en-US" dirty="0"/>
              <a:t>Regenerate Key 1 </a:t>
            </a:r>
          </a:p>
          <a:p>
            <a:pPr marL="461962" indent="-457200"/>
            <a:endParaRPr lang="en-US" dirty="0"/>
          </a:p>
        </p:txBody>
      </p:sp>
      <p:sp>
        <p:nvSpPr>
          <p:cNvPr id="4" name="Text Placeholder 3">
            <a:extLst>
              <a:ext uri="{FF2B5EF4-FFF2-40B4-BE49-F238E27FC236}">
                <a16:creationId xmlns:a16="http://schemas.microsoft.com/office/drawing/2014/main" id="{D06B0910-441B-4310-A301-5BE372C4654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6129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8CB4-92DC-415C-8AC1-2B6A4274C12D}"/>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44CDE14E-FFC5-4584-8E8B-8D74CC10C51C}"/>
              </a:ext>
            </a:extLst>
          </p:cNvPr>
          <p:cNvSpPr>
            <a:spLocks noGrp="1"/>
          </p:cNvSpPr>
          <p:nvPr>
            <p:ph type="body" idx="1"/>
          </p:nvPr>
        </p:nvSpPr>
        <p:spPr/>
        <p:txBody>
          <a:bodyPr/>
          <a:lstStyle/>
          <a:p>
            <a:r>
              <a:rPr lang="en-US" dirty="0"/>
              <a:t>Store keys </a:t>
            </a:r>
          </a:p>
          <a:p>
            <a:r>
              <a:rPr lang="en-US" dirty="0"/>
              <a:t>Distribute keys </a:t>
            </a:r>
          </a:p>
          <a:p>
            <a:r>
              <a:rPr lang="en-US" dirty="0"/>
              <a:t>Negates the need to redeploy applications</a:t>
            </a:r>
          </a:p>
          <a:p>
            <a:r>
              <a:rPr lang="en-US" dirty="0"/>
              <a:t>Another level of protection </a:t>
            </a:r>
          </a:p>
          <a:p>
            <a:r>
              <a:rPr lang="en-US" dirty="0"/>
              <a:t>Keys are never hard coded in the application </a:t>
            </a:r>
          </a:p>
          <a:p>
            <a:r>
              <a:rPr lang="en-US" dirty="0"/>
              <a:t>Control access using Azure AD </a:t>
            </a:r>
          </a:p>
        </p:txBody>
      </p:sp>
      <p:sp>
        <p:nvSpPr>
          <p:cNvPr id="4" name="Text Placeholder 3">
            <a:extLst>
              <a:ext uri="{FF2B5EF4-FFF2-40B4-BE49-F238E27FC236}">
                <a16:creationId xmlns:a16="http://schemas.microsoft.com/office/drawing/2014/main" id="{E09D33CA-517B-4811-B562-9695B7F8AE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9245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06A1-9EC5-4324-A22B-0CE8361FF814}"/>
              </a:ext>
            </a:extLst>
          </p:cNvPr>
          <p:cNvSpPr>
            <a:spLocks noGrp="1"/>
          </p:cNvSpPr>
          <p:nvPr>
            <p:ph type="title"/>
          </p:nvPr>
        </p:nvSpPr>
        <p:spPr/>
        <p:txBody>
          <a:bodyPr/>
          <a:lstStyle/>
          <a:p>
            <a:r>
              <a:rPr lang="en-US" dirty="0"/>
              <a:t>Shared Access Signatures </a:t>
            </a:r>
          </a:p>
        </p:txBody>
      </p:sp>
      <p:sp>
        <p:nvSpPr>
          <p:cNvPr id="3" name="Text Placeholder 2">
            <a:extLst>
              <a:ext uri="{FF2B5EF4-FFF2-40B4-BE49-F238E27FC236}">
                <a16:creationId xmlns:a16="http://schemas.microsoft.com/office/drawing/2014/main" id="{FFBE229A-6E90-49C6-AD81-4AD23FFD780E}"/>
              </a:ext>
            </a:extLst>
          </p:cNvPr>
          <p:cNvSpPr>
            <a:spLocks noGrp="1"/>
          </p:cNvSpPr>
          <p:nvPr>
            <p:ph type="body" idx="1"/>
          </p:nvPr>
        </p:nvSpPr>
        <p:spPr/>
        <p:txBody>
          <a:bodyPr/>
          <a:lstStyle/>
          <a:p>
            <a:r>
              <a:rPr lang="en-US" dirty="0"/>
              <a:t>String containing a security token </a:t>
            </a:r>
          </a:p>
          <a:p>
            <a:r>
              <a:rPr lang="en-US" dirty="0"/>
              <a:t>Attached to a URI</a:t>
            </a:r>
          </a:p>
          <a:p>
            <a:r>
              <a:rPr lang="en-US" dirty="0"/>
              <a:t>Gives temporary access </a:t>
            </a:r>
          </a:p>
          <a:p>
            <a:r>
              <a:rPr lang="en-US" dirty="0"/>
              <a:t>SAS token </a:t>
            </a:r>
          </a:p>
          <a:p>
            <a:r>
              <a:rPr lang="en-US" dirty="0"/>
              <a:t>Can be used to </a:t>
            </a:r>
          </a:p>
          <a:p>
            <a:pPr lvl="1"/>
            <a:r>
              <a:rPr lang="en-US" dirty="0"/>
              <a:t>Give access to a range of entities (such as a geographical area in a table)</a:t>
            </a:r>
          </a:p>
          <a:p>
            <a:pPr lvl="1"/>
            <a:r>
              <a:rPr lang="en-US" dirty="0"/>
              <a:t>Separate roles (writers from readers)</a:t>
            </a:r>
          </a:p>
        </p:txBody>
      </p:sp>
      <p:sp>
        <p:nvSpPr>
          <p:cNvPr id="4" name="Text Placeholder 3">
            <a:extLst>
              <a:ext uri="{FF2B5EF4-FFF2-40B4-BE49-F238E27FC236}">
                <a16:creationId xmlns:a16="http://schemas.microsoft.com/office/drawing/2014/main" id="{CAF39435-771B-4DA2-8AE7-1320AED17D0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8115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D306-0FC0-45B9-8550-82E3E7ADCFD9}"/>
              </a:ext>
            </a:extLst>
          </p:cNvPr>
          <p:cNvSpPr>
            <a:spLocks noGrp="1"/>
          </p:cNvSpPr>
          <p:nvPr>
            <p:ph type="title"/>
          </p:nvPr>
        </p:nvSpPr>
        <p:spPr/>
        <p:txBody>
          <a:bodyPr/>
          <a:lstStyle/>
          <a:p>
            <a:r>
              <a:rPr lang="en-US" dirty="0"/>
              <a:t>Why use Shared Access Signatures </a:t>
            </a:r>
          </a:p>
        </p:txBody>
      </p:sp>
      <p:sp>
        <p:nvSpPr>
          <p:cNvPr id="3" name="Text Placeholder 2">
            <a:extLst>
              <a:ext uri="{FF2B5EF4-FFF2-40B4-BE49-F238E27FC236}">
                <a16:creationId xmlns:a16="http://schemas.microsoft.com/office/drawing/2014/main" id="{135493B1-768C-4D21-937B-02154E165BA7}"/>
              </a:ext>
            </a:extLst>
          </p:cNvPr>
          <p:cNvSpPr>
            <a:spLocks noGrp="1"/>
          </p:cNvSpPr>
          <p:nvPr>
            <p:ph type="body" idx="1"/>
          </p:nvPr>
        </p:nvSpPr>
        <p:spPr/>
        <p:txBody>
          <a:bodyPr/>
          <a:lstStyle/>
          <a:p>
            <a:r>
              <a:rPr lang="en-US" dirty="0"/>
              <a:t>Storage Account Keys give to much access </a:t>
            </a:r>
          </a:p>
          <a:p>
            <a:r>
              <a:rPr lang="en-US" dirty="0"/>
              <a:t>Limited time and limited access (principle of Least Privilege)</a:t>
            </a:r>
          </a:p>
          <a:p>
            <a:r>
              <a:rPr lang="en-US" dirty="0"/>
              <a:t>Restrictions to certain IP addresses </a:t>
            </a:r>
          </a:p>
          <a:p>
            <a:r>
              <a:rPr lang="en-US" dirty="0"/>
              <a:t>Specific protocols (require SSL)</a:t>
            </a:r>
          </a:p>
        </p:txBody>
      </p:sp>
      <p:sp>
        <p:nvSpPr>
          <p:cNvPr id="4" name="Text Placeholder 3">
            <a:extLst>
              <a:ext uri="{FF2B5EF4-FFF2-40B4-BE49-F238E27FC236}">
                <a16:creationId xmlns:a16="http://schemas.microsoft.com/office/drawing/2014/main" id="{1C248DD3-94B1-4357-8B2E-1B97CFCF15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27845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710B-C1EF-4C9B-BFD8-CB9F23DAD6A7}"/>
              </a:ext>
            </a:extLst>
          </p:cNvPr>
          <p:cNvSpPr>
            <a:spLocks noGrp="1"/>
          </p:cNvSpPr>
          <p:nvPr>
            <p:ph type="title"/>
          </p:nvPr>
        </p:nvSpPr>
        <p:spPr/>
        <p:txBody>
          <a:bodyPr/>
          <a:lstStyle/>
          <a:p>
            <a:r>
              <a:rPr lang="en-US" dirty="0"/>
              <a:t>What is a Shared Access Signature</a:t>
            </a:r>
          </a:p>
        </p:txBody>
      </p:sp>
      <p:sp>
        <p:nvSpPr>
          <p:cNvPr id="3" name="Text Placeholder 2">
            <a:extLst>
              <a:ext uri="{FF2B5EF4-FFF2-40B4-BE49-F238E27FC236}">
                <a16:creationId xmlns:a16="http://schemas.microsoft.com/office/drawing/2014/main" id="{6B2253FD-A355-474A-99DF-2CCAE60FE8AF}"/>
              </a:ext>
            </a:extLst>
          </p:cNvPr>
          <p:cNvSpPr>
            <a:spLocks noGrp="1"/>
          </p:cNvSpPr>
          <p:nvPr>
            <p:ph type="body" idx="1"/>
          </p:nvPr>
        </p:nvSpPr>
        <p:spPr>
          <a:xfrm>
            <a:off x="261253" y="1021215"/>
            <a:ext cx="8574837" cy="1160511"/>
          </a:xfrm>
        </p:spPr>
        <p:txBody>
          <a:bodyPr/>
          <a:lstStyle/>
          <a:p>
            <a:r>
              <a:rPr lang="en-US" dirty="0"/>
              <a:t>Set of query parameters appended to a URL pointing to a resource </a:t>
            </a:r>
          </a:p>
          <a:p>
            <a:endParaRPr lang="en-US" dirty="0"/>
          </a:p>
        </p:txBody>
      </p:sp>
      <p:sp>
        <p:nvSpPr>
          <p:cNvPr id="4" name="Text Placeholder 3">
            <a:extLst>
              <a:ext uri="{FF2B5EF4-FFF2-40B4-BE49-F238E27FC236}">
                <a16:creationId xmlns:a16="http://schemas.microsoft.com/office/drawing/2014/main" id="{102164AB-966B-4064-A843-820F741D433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79BBA23A-A639-4092-936C-30BAF1453463}"/>
              </a:ext>
            </a:extLst>
          </p:cNvPr>
          <p:cNvSpPr txBox="1"/>
          <p:nvPr/>
        </p:nvSpPr>
        <p:spPr>
          <a:xfrm>
            <a:off x="700047" y="2459327"/>
            <a:ext cx="7294644" cy="178510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100" dirty="0"/>
              <a:t>http://mystorage.blob.core.windows.net/mycontainer/myblob.txt (URL to the blob)</a:t>
            </a:r>
          </a:p>
          <a:p>
            <a:r>
              <a:rPr lang="en-US" sz="1100" dirty="0"/>
              <a:t>?</a:t>
            </a:r>
            <a:r>
              <a:rPr lang="en-US" sz="1100" dirty="0" err="1"/>
              <a:t>sv</a:t>
            </a:r>
            <a:r>
              <a:rPr lang="en-US" sz="1100" dirty="0"/>
              <a:t>=2015-04-05 (storage service version)</a:t>
            </a:r>
          </a:p>
          <a:p>
            <a:r>
              <a:rPr lang="en-US" sz="1100" dirty="0"/>
              <a:t>&amp;</a:t>
            </a:r>
            <a:r>
              <a:rPr lang="en-US" sz="1100" dirty="0" err="1"/>
              <a:t>st</a:t>
            </a:r>
            <a:r>
              <a:rPr lang="en-US" sz="1100" dirty="0"/>
              <a:t>=2015-12-10T22%3A18%3A26Z (start time, in UTC time and URL encoded)</a:t>
            </a:r>
          </a:p>
          <a:p>
            <a:r>
              <a:rPr lang="en-US" sz="1100" dirty="0"/>
              <a:t>&amp;se=2015-12-10T22%3A23%3A26Z (end time, in UTC time and URL encoded)</a:t>
            </a:r>
          </a:p>
          <a:p>
            <a:r>
              <a:rPr lang="en-US" sz="1100" dirty="0"/>
              <a:t>&amp;</a:t>
            </a:r>
            <a:r>
              <a:rPr lang="en-US" sz="1100" dirty="0" err="1"/>
              <a:t>sr</a:t>
            </a:r>
            <a:r>
              <a:rPr lang="en-US" sz="1100" dirty="0"/>
              <a:t>=b (resource is a blob)</a:t>
            </a:r>
          </a:p>
          <a:p>
            <a:r>
              <a:rPr lang="en-US" sz="1100" dirty="0"/>
              <a:t>&amp;</a:t>
            </a:r>
            <a:r>
              <a:rPr lang="en-US" sz="1100" dirty="0" err="1"/>
              <a:t>sp</a:t>
            </a:r>
            <a:r>
              <a:rPr lang="en-US" sz="1100" dirty="0"/>
              <a:t>=r (read access)</a:t>
            </a:r>
          </a:p>
          <a:p>
            <a:r>
              <a:rPr lang="en-US" sz="1100" dirty="0"/>
              <a:t>&amp;sip=168.1.5.60-168.1.5.70 (requests can only come from this range of IP addresses)</a:t>
            </a:r>
          </a:p>
          <a:p>
            <a:r>
              <a:rPr lang="en-US" sz="1100" dirty="0"/>
              <a:t>&amp;</a:t>
            </a:r>
            <a:r>
              <a:rPr lang="en-US" sz="1100" dirty="0" err="1"/>
              <a:t>spr</a:t>
            </a:r>
            <a:r>
              <a:rPr lang="en-US" sz="1100" dirty="0"/>
              <a:t>=https (only allow HTTPS requests)</a:t>
            </a:r>
          </a:p>
          <a:p>
            <a:r>
              <a:rPr lang="en-US" sz="1100" dirty="0"/>
              <a:t>&amp;sig=Z%2FRHIX5Xcg0Mq2rqI3OlWTjEg2tYkboXr1P9ZUXDtkk%3D (signature used for the authentication of the SAS)</a:t>
            </a:r>
          </a:p>
        </p:txBody>
      </p:sp>
    </p:spTree>
    <p:extLst>
      <p:ext uri="{BB962C8B-B14F-4D97-AF65-F5344CB8AC3E}">
        <p14:creationId xmlns:p14="http://schemas.microsoft.com/office/powerpoint/2010/main" val="94917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ED6-4B30-46CF-9716-AC4FE502C59F}"/>
              </a:ext>
            </a:extLst>
          </p:cNvPr>
          <p:cNvSpPr>
            <a:spLocks noGrp="1"/>
          </p:cNvSpPr>
          <p:nvPr>
            <p:ph type="title"/>
          </p:nvPr>
        </p:nvSpPr>
        <p:spPr/>
        <p:txBody>
          <a:bodyPr/>
          <a:lstStyle/>
          <a:p>
            <a:r>
              <a:rPr lang="en-US" dirty="0"/>
              <a:t>Shared Access Signature authentication to Azure Storage Service</a:t>
            </a:r>
          </a:p>
        </p:txBody>
      </p:sp>
      <p:sp>
        <p:nvSpPr>
          <p:cNvPr id="3" name="Text Placeholder 2">
            <a:extLst>
              <a:ext uri="{FF2B5EF4-FFF2-40B4-BE49-F238E27FC236}">
                <a16:creationId xmlns:a16="http://schemas.microsoft.com/office/drawing/2014/main" id="{5E7D57CF-E55C-40A2-840E-128AA8337E02}"/>
              </a:ext>
            </a:extLst>
          </p:cNvPr>
          <p:cNvSpPr>
            <a:spLocks noGrp="1"/>
          </p:cNvSpPr>
          <p:nvPr>
            <p:ph type="body" idx="1"/>
          </p:nvPr>
        </p:nvSpPr>
        <p:spPr/>
        <p:txBody>
          <a:bodyPr/>
          <a:lstStyle/>
          <a:p>
            <a:r>
              <a:rPr lang="en-US" dirty="0"/>
              <a:t>Inputs query parameters and creates a signature from calling program </a:t>
            </a:r>
          </a:p>
          <a:p>
            <a:r>
              <a:rPr lang="en-US" dirty="0"/>
              <a:t>Compares signatures </a:t>
            </a:r>
          </a:p>
          <a:p>
            <a:r>
              <a:rPr lang="en-US" dirty="0"/>
              <a:t>Check if date and time within range </a:t>
            </a:r>
          </a:p>
          <a:p>
            <a:r>
              <a:rPr lang="en-US" dirty="0"/>
              <a:t>Types </a:t>
            </a:r>
          </a:p>
          <a:p>
            <a:pPr lvl="1"/>
            <a:r>
              <a:rPr lang="en-US" dirty="0"/>
              <a:t>Service-level SAS </a:t>
            </a:r>
          </a:p>
          <a:p>
            <a:pPr lvl="1"/>
            <a:r>
              <a:rPr lang="en-US" dirty="0"/>
              <a:t>Account-level SAS </a:t>
            </a:r>
          </a:p>
        </p:txBody>
      </p:sp>
      <p:sp>
        <p:nvSpPr>
          <p:cNvPr id="4" name="Text Placeholder 3">
            <a:extLst>
              <a:ext uri="{FF2B5EF4-FFF2-40B4-BE49-F238E27FC236}">
                <a16:creationId xmlns:a16="http://schemas.microsoft.com/office/drawing/2014/main" id="{16D58D5A-1AF5-4E76-A6B3-596ECAA6888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70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Implement Azure Storage blobs and Azure Files</a:t>
            </a: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Identify appropriate blob type for specific storage requirements; read data; change data; set metadata on a container; store data using block and page blobs; stream data using blobs; access blobs securely; implement </a:t>
            </a:r>
            <a:r>
              <a:rPr lang="en-US" sz="2000" dirty="0" err="1"/>
              <a:t>async</a:t>
            </a:r>
            <a:r>
              <a:rPr lang="en-US" sz="2000" dirty="0"/>
              <a:t> blob copy; configure Content Delivery Network (CDN); design blob hierarchies; configure custom domains; scale blob storage; manage SMB file storage; implement Azure StorSimple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3E60-9D75-4518-B822-034084872669}"/>
              </a:ext>
            </a:extLst>
          </p:cNvPr>
          <p:cNvSpPr>
            <a:spLocks noGrp="1"/>
          </p:cNvSpPr>
          <p:nvPr>
            <p:ph type="title"/>
          </p:nvPr>
        </p:nvSpPr>
        <p:spPr/>
        <p:txBody>
          <a:bodyPr/>
          <a:lstStyle/>
          <a:p>
            <a:r>
              <a:rPr lang="en-US" dirty="0"/>
              <a:t>Creation of SAS </a:t>
            </a:r>
          </a:p>
        </p:txBody>
      </p:sp>
      <p:sp>
        <p:nvSpPr>
          <p:cNvPr id="3" name="Text Placeholder 2">
            <a:extLst>
              <a:ext uri="{FF2B5EF4-FFF2-40B4-BE49-F238E27FC236}">
                <a16:creationId xmlns:a16="http://schemas.microsoft.com/office/drawing/2014/main" id="{74F65DDC-CE05-4AB6-86CE-5CC72EE3E9E0}"/>
              </a:ext>
            </a:extLst>
          </p:cNvPr>
          <p:cNvSpPr>
            <a:spLocks noGrp="1"/>
          </p:cNvSpPr>
          <p:nvPr>
            <p:ph type="body" idx="1"/>
          </p:nvPr>
        </p:nvSpPr>
        <p:spPr/>
        <p:txBody>
          <a:bodyPr/>
          <a:lstStyle/>
          <a:p>
            <a:pPr marL="514350" indent="-514350">
              <a:buFont typeface="+mj-lt"/>
              <a:buAutoNum type="arabicPeriod"/>
            </a:pPr>
            <a:r>
              <a:rPr lang="en-US" dirty="0"/>
              <a:t>Ad hoc URI </a:t>
            </a:r>
          </a:p>
          <a:p>
            <a:pPr marL="798513" lvl="1" indent="-514350"/>
            <a:r>
              <a:rPr lang="en-US" dirty="0"/>
              <a:t>Logical group of parameters </a:t>
            </a:r>
          </a:p>
          <a:p>
            <a:pPr marL="798513" lvl="1" indent="-514350"/>
            <a:r>
              <a:rPr lang="en-US" dirty="0"/>
              <a:t>Same each time </a:t>
            </a:r>
          </a:p>
          <a:p>
            <a:pPr marL="514350" indent="-514350">
              <a:buFont typeface="+mj-lt"/>
              <a:buAutoNum type="arabicPeriod"/>
            </a:pPr>
            <a:r>
              <a:rPr lang="en-US" dirty="0"/>
              <a:t>Stored Access Policy </a:t>
            </a:r>
          </a:p>
          <a:p>
            <a:pPr marL="798513" lvl="1" indent="-514350"/>
            <a:r>
              <a:rPr lang="en-US" dirty="0"/>
              <a:t>Entire container, file share, table or queue</a:t>
            </a:r>
          </a:p>
          <a:p>
            <a:pPr marL="798513" lvl="1" indent="-514350"/>
            <a:r>
              <a:rPr lang="en-US" dirty="0"/>
              <a:t>Base all SAS URIs you create </a:t>
            </a:r>
          </a:p>
          <a:p>
            <a:pPr marL="798513" lvl="1" indent="-514350"/>
            <a:r>
              <a:rPr lang="en-US" dirty="0"/>
              <a:t>Up to 5 policies defined for each container , queue, table or file share </a:t>
            </a:r>
          </a:p>
          <a:p>
            <a:pPr marL="514350" indent="-514350"/>
            <a:r>
              <a:rPr lang="en-US" dirty="0"/>
              <a:t>Revocation</a:t>
            </a:r>
          </a:p>
          <a:p>
            <a:pPr marL="798513" lvl="1" indent="-514350"/>
            <a:endParaRPr lang="en-US" dirty="0"/>
          </a:p>
        </p:txBody>
      </p:sp>
      <p:sp>
        <p:nvSpPr>
          <p:cNvPr id="4" name="Text Placeholder 3">
            <a:extLst>
              <a:ext uri="{FF2B5EF4-FFF2-40B4-BE49-F238E27FC236}">
                <a16:creationId xmlns:a16="http://schemas.microsoft.com/office/drawing/2014/main" id="{F9698F48-741D-4570-A334-088F800DDDC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35763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E449-47BE-4E4B-9A4F-CA9C08AA1A4C}"/>
              </a:ext>
            </a:extLst>
          </p:cNvPr>
          <p:cNvSpPr>
            <a:spLocks noGrp="1"/>
          </p:cNvSpPr>
          <p:nvPr>
            <p:ph type="title"/>
          </p:nvPr>
        </p:nvSpPr>
        <p:spPr>
          <a:xfrm>
            <a:off x="444333" y="-51235"/>
            <a:ext cx="7773988" cy="740664"/>
          </a:xfrm>
        </p:spPr>
        <p:txBody>
          <a:bodyPr/>
          <a:lstStyle/>
          <a:p>
            <a:r>
              <a:rPr lang="en-US" dirty="0"/>
              <a:t>Revocation of SAS </a:t>
            </a:r>
          </a:p>
        </p:txBody>
      </p:sp>
      <p:sp>
        <p:nvSpPr>
          <p:cNvPr id="3" name="Text Placeholder 2">
            <a:extLst>
              <a:ext uri="{FF2B5EF4-FFF2-40B4-BE49-F238E27FC236}">
                <a16:creationId xmlns:a16="http://schemas.microsoft.com/office/drawing/2014/main" id="{CC45C1BE-B264-4435-ADE6-5270488BDB52}"/>
              </a:ext>
            </a:extLst>
          </p:cNvPr>
          <p:cNvSpPr>
            <a:spLocks noGrp="1"/>
          </p:cNvSpPr>
          <p:nvPr>
            <p:ph type="body" idx="1"/>
          </p:nvPr>
        </p:nvSpPr>
        <p:spPr/>
        <p:txBody>
          <a:bodyPr/>
          <a:lstStyle/>
          <a:p>
            <a:pPr marL="514350" indent="-514350"/>
            <a:r>
              <a:rPr lang="en-US" dirty="0"/>
              <a:t>Ad hoc </a:t>
            </a:r>
          </a:p>
          <a:p>
            <a:pPr marL="798513" lvl="1" indent="-514350"/>
            <a:r>
              <a:rPr lang="en-US" dirty="0"/>
              <a:t>Short expiration polices </a:t>
            </a:r>
          </a:p>
          <a:p>
            <a:pPr marL="798513" lvl="1" indent="-514350"/>
            <a:r>
              <a:rPr lang="en-US" dirty="0"/>
              <a:t>Rename or delete the resource </a:t>
            </a:r>
          </a:p>
          <a:p>
            <a:pPr marL="798513" lvl="1" indent="-514350"/>
            <a:r>
              <a:rPr lang="en-US" dirty="0"/>
              <a:t>Change the storage account keys </a:t>
            </a:r>
          </a:p>
          <a:p>
            <a:pPr marL="514350" indent="-514350"/>
            <a:r>
              <a:rPr lang="en-US" dirty="0"/>
              <a:t>Stored Access Policy</a:t>
            </a:r>
          </a:p>
          <a:p>
            <a:pPr marL="798513" lvl="1" indent="-514350"/>
            <a:r>
              <a:rPr lang="en-US" dirty="0"/>
              <a:t>Remove access policy </a:t>
            </a:r>
          </a:p>
          <a:p>
            <a:pPr marL="798513" lvl="1" indent="-514350"/>
            <a:r>
              <a:rPr lang="en-US" dirty="0"/>
              <a:t>Change expiration date </a:t>
            </a:r>
          </a:p>
          <a:p>
            <a:pPr marL="798513" lvl="1" indent="-514350"/>
            <a:r>
              <a:rPr lang="en-US" dirty="0"/>
              <a:t>Remove it		</a:t>
            </a:r>
          </a:p>
        </p:txBody>
      </p:sp>
      <p:sp>
        <p:nvSpPr>
          <p:cNvPr id="4" name="Text Placeholder 3">
            <a:extLst>
              <a:ext uri="{FF2B5EF4-FFF2-40B4-BE49-F238E27FC236}">
                <a16:creationId xmlns:a16="http://schemas.microsoft.com/office/drawing/2014/main" id="{CA900AE1-7275-4FD9-A182-709F0A0F1A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2851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 Storage Encryption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 Encrypt data as written to Azure Storage by using Azure Storage Service Encryption (SSE); implement encrypted and role-based security for data managed by Azure Data Lake Store</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0AE6-1D82-4004-AF0B-AEFC177B0F82}"/>
              </a:ext>
            </a:extLst>
          </p:cNvPr>
          <p:cNvSpPr>
            <a:spLocks noGrp="1"/>
          </p:cNvSpPr>
          <p:nvPr>
            <p:ph type="title"/>
          </p:nvPr>
        </p:nvSpPr>
        <p:spPr/>
        <p:txBody>
          <a:bodyPr/>
          <a:lstStyle/>
          <a:p>
            <a:r>
              <a:rPr lang="en-US" dirty="0"/>
              <a:t>Transit-Level Encryption – using HTTPS</a:t>
            </a:r>
          </a:p>
        </p:txBody>
      </p:sp>
      <p:sp>
        <p:nvSpPr>
          <p:cNvPr id="3" name="Text Placeholder 2">
            <a:extLst>
              <a:ext uri="{FF2B5EF4-FFF2-40B4-BE49-F238E27FC236}">
                <a16:creationId xmlns:a16="http://schemas.microsoft.com/office/drawing/2014/main" id="{10B35575-5006-407E-8D5E-D666BEB43BA3}"/>
              </a:ext>
            </a:extLst>
          </p:cNvPr>
          <p:cNvSpPr>
            <a:spLocks noGrp="1"/>
          </p:cNvSpPr>
          <p:nvPr>
            <p:ph type="body" idx="1"/>
          </p:nvPr>
        </p:nvSpPr>
        <p:spPr/>
        <p:txBody>
          <a:bodyPr/>
          <a:lstStyle/>
          <a:p>
            <a:r>
              <a:rPr lang="en-US" dirty="0"/>
              <a:t>Ensures secure communication over public internet </a:t>
            </a:r>
          </a:p>
          <a:p>
            <a:r>
              <a:rPr lang="en-US" dirty="0"/>
              <a:t>Use HTTPS for REST APIs and SAS URIs</a:t>
            </a:r>
          </a:p>
          <a:p>
            <a:endParaRPr lang="en-US" dirty="0"/>
          </a:p>
        </p:txBody>
      </p:sp>
      <p:sp>
        <p:nvSpPr>
          <p:cNvPr id="4" name="Text Placeholder 3">
            <a:extLst>
              <a:ext uri="{FF2B5EF4-FFF2-40B4-BE49-F238E27FC236}">
                <a16:creationId xmlns:a16="http://schemas.microsoft.com/office/drawing/2014/main" id="{7BFE2905-2AEF-4CD3-8BF7-124C5A11FA1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182754B-E7F7-481F-BE9D-4FDD92988820}"/>
              </a:ext>
            </a:extLst>
          </p:cNvPr>
          <p:cNvPicPr>
            <a:picLocks noChangeAspect="1"/>
          </p:cNvPicPr>
          <p:nvPr/>
        </p:nvPicPr>
        <p:blipFill>
          <a:blip r:embed="rId3"/>
          <a:stretch>
            <a:fillRect/>
          </a:stretch>
        </p:blipFill>
        <p:spPr>
          <a:xfrm>
            <a:off x="1559049" y="2263942"/>
            <a:ext cx="6502261" cy="3174332"/>
          </a:xfrm>
          <a:prstGeom prst="rect">
            <a:avLst/>
          </a:prstGeom>
          <a:solidFill>
            <a:srgbClr val="FFFFFF">
              <a:shade val="85000"/>
            </a:srgbClr>
          </a:solidFill>
          <a:ln w="88900" cap="sq">
            <a:solidFill>
              <a:srgbClr val="FFFFFF"/>
            </a:solid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grpSp>
        <p:nvGrpSpPr>
          <p:cNvPr id="8" name="Group 7">
            <a:extLst>
              <a:ext uri="{FF2B5EF4-FFF2-40B4-BE49-F238E27FC236}">
                <a16:creationId xmlns:a16="http://schemas.microsoft.com/office/drawing/2014/main" id="{280BB185-B743-498F-AE1C-F897F5B2D859}"/>
              </a:ext>
            </a:extLst>
          </p:cNvPr>
          <p:cNvGrpSpPr/>
          <p:nvPr/>
        </p:nvGrpSpPr>
        <p:grpSpPr>
          <a:xfrm>
            <a:off x="1559049" y="4074695"/>
            <a:ext cx="5492573" cy="609600"/>
            <a:chOff x="1559049" y="4074695"/>
            <a:chExt cx="5492573" cy="609600"/>
          </a:xfrm>
        </p:grpSpPr>
        <p:sp>
          <p:nvSpPr>
            <p:cNvPr id="6" name="Rectangle 5">
              <a:extLst>
                <a:ext uri="{FF2B5EF4-FFF2-40B4-BE49-F238E27FC236}">
                  <a16:creationId xmlns:a16="http://schemas.microsoft.com/office/drawing/2014/main" id="{D460ACB7-4D77-42DB-85F2-8665B1A1BD9C}"/>
                </a:ext>
              </a:extLst>
            </p:cNvPr>
            <p:cNvSpPr/>
            <p:nvPr/>
          </p:nvSpPr>
          <p:spPr bwMode="auto">
            <a:xfrm>
              <a:off x="1559049" y="4074695"/>
              <a:ext cx="1745625" cy="609600"/>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TextBox 6">
              <a:extLst>
                <a:ext uri="{FF2B5EF4-FFF2-40B4-BE49-F238E27FC236}">
                  <a16:creationId xmlns:a16="http://schemas.microsoft.com/office/drawing/2014/main" id="{3A19CFEB-F6FC-4DC5-AF44-F3F168924D85}"/>
                </a:ext>
              </a:extLst>
            </p:cNvPr>
            <p:cNvSpPr txBox="1"/>
            <p:nvPr/>
          </p:nvSpPr>
          <p:spPr>
            <a:xfrm>
              <a:off x="3850105" y="4194829"/>
              <a:ext cx="32015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dirty="0"/>
                <a:t>Forced secure transfer</a:t>
              </a:r>
            </a:p>
          </p:txBody>
        </p:sp>
      </p:grpSp>
    </p:spTree>
    <p:extLst>
      <p:ext uri="{BB962C8B-B14F-4D97-AF65-F5344CB8AC3E}">
        <p14:creationId xmlns:p14="http://schemas.microsoft.com/office/powerpoint/2010/main" val="173050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C288-B467-4060-978B-EE9DDF007606}"/>
              </a:ext>
            </a:extLst>
          </p:cNvPr>
          <p:cNvSpPr>
            <a:spLocks noGrp="1"/>
          </p:cNvSpPr>
          <p:nvPr>
            <p:ph type="title"/>
          </p:nvPr>
        </p:nvSpPr>
        <p:spPr/>
        <p:txBody>
          <a:bodyPr/>
          <a:lstStyle/>
          <a:p>
            <a:r>
              <a:rPr lang="en-US" dirty="0"/>
              <a:t>Encryption during transit with Azure File shares </a:t>
            </a:r>
          </a:p>
        </p:txBody>
      </p:sp>
      <p:sp>
        <p:nvSpPr>
          <p:cNvPr id="3" name="Text Placeholder 2">
            <a:extLst>
              <a:ext uri="{FF2B5EF4-FFF2-40B4-BE49-F238E27FC236}">
                <a16:creationId xmlns:a16="http://schemas.microsoft.com/office/drawing/2014/main" id="{0A323C6C-8FC8-4551-A0B5-4E8FC98D684A}"/>
              </a:ext>
            </a:extLst>
          </p:cNvPr>
          <p:cNvSpPr>
            <a:spLocks noGrp="1"/>
          </p:cNvSpPr>
          <p:nvPr>
            <p:ph type="body" idx="1"/>
          </p:nvPr>
        </p:nvSpPr>
        <p:spPr/>
        <p:txBody>
          <a:bodyPr/>
          <a:lstStyle/>
          <a:p>
            <a:r>
              <a:rPr lang="en-US" dirty="0"/>
              <a:t>Same region in Azure </a:t>
            </a:r>
          </a:p>
          <a:p>
            <a:r>
              <a:rPr lang="en-US" dirty="0"/>
              <a:t>2.1 does not support </a:t>
            </a:r>
          </a:p>
          <a:p>
            <a:r>
              <a:rPr lang="en-US" dirty="0"/>
              <a:t>SMB 3.0 does </a:t>
            </a:r>
          </a:p>
          <a:p>
            <a:pPr lvl="1"/>
            <a:r>
              <a:rPr lang="en-US" dirty="0"/>
              <a:t>Windows 8 and above </a:t>
            </a:r>
          </a:p>
          <a:p>
            <a:pPr lvl="1"/>
            <a:r>
              <a:rPr lang="en-US" dirty="0"/>
              <a:t>Windows Server 2012 R2 and above </a:t>
            </a:r>
          </a:p>
          <a:p>
            <a:pPr lvl="1"/>
            <a:r>
              <a:rPr lang="en-US" dirty="0"/>
              <a:t>Cross region and desktop access </a:t>
            </a:r>
          </a:p>
          <a:p>
            <a:r>
              <a:rPr lang="en-US" dirty="0"/>
              <a:t>Not supported in Linux </a:t>
            </a:r>
          </a:p>
          <a:p>
            <a:r>
              <a:rPr lang="en-US" dirty="0"/>
              <a:t>Can enforce by configuring Azure Storage Account as in previous example (REST APIs)</a:t>
            </a:r>
          </a:p>
        </p:txBody>
      </p:sp>
      <p:sp>
        <p:nvSpPr>
          <p:cNvPr id="4" name="Text Placeholder 3">
            <a:extLst>
              <a:ext uri="{FF2B5EF4-FFF2-40B4-BE49-F238E27FC236}">
                <a16:creationId xmlns:a16="http://schemas.microsoft.com/office/drawing/2014/main" id="{F19CEFAD-73DC-4154-A5F7-FF84670E8EE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912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8649-0243-4965-BED8-F6D012AB24DA}"/>
              </a:ext>
            </a:extLst>
          </p:cNvPr>
          <p:cNvSpPr>
            <a:spLocks noGrp="1"/>
          </p:cNvSpPr>
          <p:nvPr>
            <p:ph type="title"/>
          </p:nvPr>
        </p:nvSpPr>
        <p:spPr/>
        <p:txBody>
          <a:bodyPr/>
          <a:lstStyle/>
          <a:p>
            <a:r>
              <a:rPr lang="en-US" dirty="0"/>
              <a:t>Storage Service Encryption (SSE)</a:t>
            </a:r>
          </a:p>
        </p:txBody>
      </p:sp>
      <p:sp>
        <p:nvSpPr>
          <p:cNvPr id="3" name="Text Placeholder 2">
            <a:extLst>
              <a:ext uri="{FF2B5EF4-FFF2-40B4-BE49-F238E27FC236}">
                <a16:creationId xmlns:a16="http://schemas.microsoft.com/office/drawing/2014/main" id="{D6D37197-72CF-4F74-A6DC-FAA6A4EC04B4}"/>
              </a:ext>
            </a:extLst>
          </p:cNvPr>
          <p:cNvSpPr>
            <a:spLocks noGrp="1"/>
          </p:cNvSpPr>
          <p:nvPr>
            <p:ph type="body" idx="1"/>
          </p:nvPr>
        </p:nvSpPr>
        <p:spPr/>
        <p:txBody>
          <a:bodyPr numCol="2"/>
          <a:lstStyle/>
          <a:p>
            <a:r>
              <a:rPr lang="en-US" dirty="0"/>
              <a:t>Automatic encrypt data when writing to Azure Storage</a:t>
            </a:r>
          </a:p>
          <a:p>
            <a:r>
              <a:rPr lang="en-US" dirty="0"/>
              <a:t>Decrypted when read </a:t>
            </a:r>
          </a:p>
          <a:p>
            <a:r>
              <a:rPr lang="en-US" dirty="0"/>
              <a:t>Whole storage account </a:t>
            </a:r>
          </a:p>
          <a:p>
            <a:r>
              <a:rPr lang="en-US" dirty="0"/>
              <a:t>Can be done </a:t>
            </a:r>
          </a:p>
          <a:p>
            <a:pPr lvl="1"/>
            <a:r>
              <a:rPr lang="en-US" dirty="0"/>
              <a:t>Azure portal </a:t>
            </a:r>
          </a:p>
          <a:p>
            <a:pPr lvl="1"/>
            <a:r>
              <a:rPr lang="en-US" dirty="0"/>
              <a:t>PowerShell </a:t>
            </a:r>
          </a:p>
          <a:p>
            <a:pPr lvl="1"/>
            <a:r>
              <a:rPr lang="en-US" dirty="0"/>
              <a:t>Azure CLI</a:t>
            </a:r>
          </a:p>
          <a:p>
            <a:pPr lvl="1"/>
            <a:r>
              <a:rPr lang="en-US" dirty="0"/>
              <a:t>Storage Resource Provider REST API</a:t>
            </a:r>
          </a:p>
          <a:p>
            <a:pPr lvl="1"/>
            <a:r>
              <a:rPr lang="en-US" dirty="0"/>
              <a:t>.NET Storage Client Library </a:t>
            </a:r>
          </a:p>
          <a:p>
            <a:r>
              <a:rPr lang="en-US" dirty="0"/>
              <a:t>Off by default </a:t>
            </a:r>
          </a:p>
          <a:p>
            <a:r>
              <a:rPr lang="en-US" dirty="0"/>
              <a:t>Keys are generated by Microsoft </a:t>
            </a:r>
          </a:p>
          <a:p>
            <a:r>
              <a:rPr lang="en-US" dirty="0"/>
              <a:t>Standard and Premium accounts </a:t>
            </a:r>
          </a:p>
          <a:p>
            <a:r>
              <a:rPr lang="en-US" dirty="0"/>
              <a:t>Resource Manager </a:t>
            </a:r>
          </a:p>
          <a:p>
            <a:r>
              <a:rPr lang="en-US" dirty="0"/>
              <a:t>Blob storage only and SSE enabled </a:t>
            </a:r>
          </a:p>
          <a:p>
            <a:r>
              <a:rPr lang="en-US" dirty="0"/>
              <a:t>Enabling or Disabling does not affect existing </a:t>
            </a:r>
          </a:p>
        </p:txBody>
      </p:sp>
      <p:sp>
        <p:nvSpPr>
          <p:cNvPr id="4" name="Text Placeholder 3">
            <a:extLst>
              <a:ext uri="{FF2B5EF4-FFF2-40B4-BE49-F238E27FC236}">
                <a16:creationId xmlns:a16="http://schemas.microsoft.com/office/drawing/2014/main" id="{8511F0B9-4E90-490B-B055-8F9A8094979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1492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A1D0-2577-465D-9B5F-DC0FAD2FD6C0}"/>
              </a:ext>
            </a:extLst>
          </p:cNvPr>
          <p:cNvSpPr>
            <a:spLocks noGrp="1"/>
          </p:cNvSpPr>
          <p:nvPr>
            <p:ph type="title"/>
          </p:nvPr>
        </p:nvSpPr>
        <p:spPr/>
        <p:txBody>
          <a:bodyPr/>
          <a:lstStyle/>
          <a:p>
            <a:r>
              <a:rPr lang="en-US" dirty="0"/>
              <a:t>Client-side Encryption </a:t>
            </a:r>
          </a:p>
        </p:txBody>
      </p:sp>
      <p:sp>
        <p:nvSpPr>
          <p:cNvPr id="3" name="Text Placeholder 2">
            <a:extLst>
              <a:ext uri="{FF2B5EF4-FFF2-40B4-BE49-F238E27FC236}">
                <a16:creationId xmlns:a16="http://schemas.microsoft.com/office/drawing/2014/main" id="{EC80AA12-AF99-42AD-B983-8FA9879E73D2}"/>
              </a:ext>
            </a:extLst>
          </p:cNvPr>
          <p:cNvSpPr>
            <a:spLocks noGrp="1"/>
          </p:cNvSpPr>
          <p:nvPr>
            <p:ph type="body" idx="1"/>
          </p:nvPr>
        </p:nvSpPr>
        <p:spPr/>
        <p:txBody>
          <a:bodyPr/>
          <a:lstStyle/>
          <a:p>
            <a:r>
              <a:rPr lang="en-US" dirty="0"/>
              <a:t>Programmatically encrypt in transit </a:t>
            </a:r>
          </a:p>
          <a:p>
            <a:r>
              <a:rPr lang="en-US" dirty="0"/>
              <a:t>In transit and also at rest </a:t>
            </a:r>
          </a:p>
          <a:p>
            <a:r>
              <a:rPr lang="en-US" dirty="0"/>
              <a:t>Still use HTTPS for in transit </a:t>
            </a:r>
          </a:p>
          <a:p>
            <a:r>
              <a:rPr lang="en-US" dirty="0"/>
              <a:t>Java and .NET storage client libraries </a:t>
            </a:r>
          </a:p>
          <a:p>
            <a:r>
              <a:rPr lang="en-US" dirty="0"/>
              <a:t>Azure Key Vault APIs</a:t>
            </a:r>
          </a:p>
          <a:p>
            <a:r>
              <a:rPr lang="en-US" dirty="0"/>
              <a:t>Uses Envelope technique and metadata </a:t>
            </a:r>
          </a:p>
          <a:p>
            <a:r>
              <a:rPr lang="en-US" dirty="0"/>
              <a:t>Generate and use your own encryption keys </a:t>
            </a:r>
          </a:p>
          <a:p>
            <a:r>
              <a:rPr lang="en-US" dirty="0"/>
              <a:t>Use keys generated by Azure Storage client library</a:t>
            </a:r>
          </a:p>
          <a:p>
            <a:r>
              <a:rPr lang="en-US" dirty="0"/>
              <a:t>Azure Key Vault keys </a:t>
            </a:r>
          </a:p>
        </p:txBody>
      </p:sp>
      <p:sp>
        <p:nvSpPr>
          <p:cNvPr id="4" name="Text Placeholder 3">
            <a:extLst>
              <a:ext uri="{FF2B5EF4-FFF2-40B4-BE49-F238E27FC236}">
                <a16:creationId xmlns:a16="http://schemas.microsoft.com/office/drawing/2014/main" id="{97A9AA5D-B7A3-4EB5-80A8-DB7FC148643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600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FB4E-3A81-4ED9-9707-1228CC0B1D80}"/>
              </a:ext>
            </a:extLst>
          </p:cNvPr>
          <p:cNvSpPr>
            <a:spLocks noGrp="1"/>
          </p:cNvSpPr>
          <p:nvPr>
            <p:ph type="title"/>
          </p:nvPr>
        </p:nvSpPr>
        <p:spPr/>
        <p:txBody>
          <a:bodyPr/>
          <a:lstStyle/>
          <a:p>
            <a:r>
              <a:rPr lang="en-US" dirty="0"/>
              <a:t>Azure Disk Encryption </a:t>
            </a:r>
          </a:p>
        </p:txBody>
      </p:sp>
      <p:sp>
        <p:nvSpPr>
          <p:cNvPr id="3" name="Text Placeholder 2">
            <a:extLst>
              <a:ext uri="{FF2B5EF4-FFF2-40B4-BE49-F238E27FC236}">
                <a16:creationId xmlns:a16="http://schemas.microsoft.com/office/drawing/2014/main" id="{6BC7E72F-4EF5-42BB-8FB6-D466B88A3924}"/>
              </a:ext>
            </a:extLst>
          </p:cNvPr>
          <p:cNvSpPr>
            <a:spLocks noGrp="1"/>
          </p:cNvSpPr>
          <p:nvPr>
            <p:ph type="body" idx="1"/>
          </p:nvPr>
        </p:nvSpPr>
        <p:spPr/>
        <p:txBody>
          <a:bodyPr/>
          <a:lstStyle/>
          <a:p>
            <a:r>
              <a:rPr lang="en-US" dirty="0"/>
              <a:t>Encrypt OS disks and Data disks in VMs</a:t>
            </a:r>
          </a:p>
          <a:p>
            <a:r>
              <a:rPr lang="en-US" dirty="0"/>
              <a:t>BitLocker for Windows </a:t>
            </a:r>
          </a:p>
          <a:p>
            <a:r>
              <a:rPr lang="en-US" dirty="0"/>
              <a:t>DM-Crypt for Linux </a:t>
            </a:r>
          </a:p>
          <a:p>
            <a:r>
              <a:rPr lang="en-US" dirty="0"/>
              <a:t>Integrated with Azure Key Vault </a:t>
            </a:r>
          </a:p>
          <a:p>
            <a:endParaRPr lang="en-US" dirty="0"/>
          </a:p>
        </p:txBody>
      </p:sp>
      <p:sp>
        <p:nvSpPr>
          <p:cNvPr id="4" name="Text Placeholder 3">
            <a:extLst>
              <a:ext uri="{FF2B5EF4-FFF2-40B4-BE49-F238E27FC236}">
                <a16:creationId xmlns:a16="http://schemas.microsoft.com/office/drawing/2014/main" id="{2A9A47FA-2E16-498C-84EB-36DFBB9D07C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03991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63BD-9027-4D1C-B40E-24F26B5CA519}"/>
              </a:ext>
            </a:extLst>
          </p:cNvPr>
          <p:cNvSpPr>
            <a:spLocks noGrp="1"/>
          </p:cNvSpPr>
          <p:nvPr>
            <p:ph type="title"/>
          </p:nvPr>
        </p:nvSpPr>
        <p:spPr/>
        <p:txBody>
          <a:bodyPr/>
          <a:lstStyle/>
          <a:p>
            <a:r>
              <a:rPr lang="en-US" dirty="0"/>
              <a:t>Supported by Azure Disk Encryption</a:t>
            </a:r>
          </a:p>
        </p:txBody>
      </p:sp>
      <p:sp>
        <p:nvSpPr>
          <p:cNvPr id="3" name="Text Placeholder 2">
            <a:extLst>
              <a:ext uri="{FF2B5EF4-FFF2-40B4-BE49-F238E27FC236}">
                <a16:creationId xmlns:a16="http://schemas.microsoft.com/office/drawing/2014/main" id="{1C37E5C1-5B9D-4D08-9AA4-7AA2B4EFB96A}"/>
              </a:ext>
            </a:extLst>
          </p:cNvPr>
          <p:cNvSpPr>
            <a:spLocks noGrp="1"/>
          </p:cNvSpPr>
          <p:nvPr>
            <p:ph type="body" idx="1"/>
          </p:nvPr>
        </p:nvSpPr>
        <p:spPr/>
        <p:txBody>
          <a:bodyPr/>
          <a:lstStyle/>
          <a:p>
            <a:r>
              <a:rPr lang="en-US" sz="2400" dirty="0"/>
              <a:t>Integration with Azure Key Vault </a:t>
            </a:r>
          </a:p>
          <a:p>
            <a:r>
              <a:rPr lang="en-US" sz="2400" dirty="0"/>
              <a:t>Standard VMs: A, D, G, GS </a:t>
            </a:r>
          </a:p>
          <a:p>
            <a:r>
              <a:rPr lang="en-US" sz="2400" dirty="0"/>
              <a:t>Enabling encryption on Windows and Linux IaaS VMs</a:t>
            </a:r>
          </a:p>
          <a:p>
            <a:r>
              <a:rPr lang="en-US" sz="2400" dirty="0"/>
              <a:t>Disabling encryption on data drives for Linux IaaS VMs</a:t>
            </a:r>
          </a:p>
          <a:p>
            <a:r>
              <a:rPr lang="en-US" sz="2400" dirty="0"/>
              <a:t>Enabling encryption on IaaS VMs running client Windows OS </a:t>
            </a:r>
          </a:p>
          <a:p>
            <a:r>
              <a:rPr lang="en-US" sz="2400" dirty="0"/>
              <a:t>Encryption on volumes and mount paths </a:t>
            </a:r>
          </a:p>
          <a:p>
            <a:r>
              <a:rPr lang="en-US" sz="2400" dirty="0"/>
              <a:t>Linux VMs configured with disk striping (RAID) by using </a:t>
            </a:r>
            <a:r>
              <a:rPr lang="en-US" sz="2400" dirty="0" err="1"/>
              <a:t>mdadm</a:t>
            </a:r>
            <a:endParaRPr lang="en-US" sz="2400" dirty="0"/>
          </a:p>
          <a:p>
            <a:r>
              <a:rPr lang="en-US" sz="2400" dirty="0"/>
              <a:t>Linux VMs by using LVM for data disks </a:t>
            </a:r>
          </a:p>
          <a:p>
            <a:r>
              <a:rPr lang="en-US" sz="2400" dirty="0"/>
              <a:t>Windows VMs configured by using storage spaces </a:t>
            </a:r>
          </a:p>
          <a:p>
            <a:r>
              <a:rPr lang="en-US" sz="2400" dirty="0"/>
              <a:t>All Azure public regions </a:t>
            </a:r>
          </a:p>
        </p:txBody>
      </p:sp>
      <p:sp>
        <p:nvSpPr>
          <p:cNvPr id="4" name="Text Placeholder 3">
            <a:extLst>
              <a:ext uri="{FF2B5EF4-FFF2-40B4-BE49-F238E27FC236}">
                <a16:creationId xmlns:a16="http://schemas.microsoft.com/office/drawing/2014/main" id="{9C4CA1E0-7B55-45BF-9BB9-C7EEF5E9043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5745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F7D9-021E-4D31-9DE7-D588D6C27A13}"/>
              </a:ext>
            </a:extLst>
          </p:cNvPr>
          <p:cNvSpPr>
            <a:spLocks noGrp="1"/>
          </p:cNvSpPr>
          <p:nvPr>
            <p:ph type="title"/>
          </p:nvPr>
        </p:nvSpPr>
        <p:spPr/>
        <p:txBody>
          <a:bodyPr/>
          <a:lstStyle/>
          <a:p>
            <a:r>
              <a:rPr lang="en-US" dirty="0"/>
              <a:t>Not Support by Azure Disk Encryption</a:t>
            </a:r>
          </a:p>
        </p:txBody>
      </p:sp>
      <p:sp>
        <p:nvSpPr>
          <p:cNvPr id="3" name="Text Placeholder 2">
            <a:extLst>
              <a:ext uri="{FF2B5EF4-FFF2-40B4-BE49-F238E27FC236}">
                <a16:creationId xmlns:a16="http://schemas.microsoft.com/office/drawing/2014/main" id="{0E8DC1D4-1BB5-45D4-9018-6E98D33C5C3B}"/>
              </a:ext>
            </a:extLst>
          </p:cNvPr>
          <p:cNvSpPr>
            <a:spLocks noGrp="1"/>
          </p:cNvSpPr>
          <p:nvPr>
            <p:ph type="body" idx="1"/>
          </p:nvPr>
        </p:nvSpPr>
        <p:spPr/>
        <p:txBody>
          <a:bodyPr/>
          <a:lstStyle/>
          <a:p>
            <a:r>
              <a:rPr lang="en-US" dirty="0"/>
              <a:t>Basic tier IaaS VMs</a:t>
            </a:r>
          </a:p>
          <a:p>
            <a:r>
              <a:rPr lang="en-US" dirty="0"/>
              <a:t>Disabling encryption on an OS for Linux IaaS VMs</a:t>
            </a:r>
          </a:p>
          <a:p>
            <a:r>
              <a:rPr lang="en-US" dirty="0"/>
              <a:t>IaaS VMs that are created by using the classic VM creation method </a:t>
            </a:r>
          </a:p>
          <a:p>
            <a:r>
              <a:rPr lang="en-US" dirty="0"/>
              <a:t>Integration with your on-premises Key Management Service (KMS)</a:t>
            </a:r>
          </a:p>
          <a:p>
            <a:r>
              <a:rPr lang="en-US" dirty="0"/>
              <a:t>Azure files , NFS, dynamic volumes and Windows VMs that are configured with software-based RAID systems</a:t>
            </a:r>
          </a:p>
        </p:txBody>
      </p:sp>
      <p:sp>
        <p:nvSpPr>
          <p:cNvPr id="4" name="Text Placeholder 3">
            <a:extLst>
              <a:ext uri="{FF2B5EF4-FFF2-40B4-BE49-F238E27FC236}">
                <a16:creationId xmlns:a16="http://schemas.microsoft.com/office/drawing/2014/main" id="{631EB052-8EF3-4900-9E4D-6DF68FD2BB0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981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3856-7012-4528-B3E3-FA959140BEA6}"/>
              </a:ext>
            </a:extLst>
          </p:cNvPr>
          <p:cNvSpPr>
            <a:spLocks noGrp="1"/>
          </p:cNvSpPr>
          <p:nvPr>
            <p:ph type="title"/>
          </p:nvPr>
        </p:nvSpPr>
        <p:spPr/>
        <p:txBody>
          <a:bodyPr/>
          <a:lstStyle/>
          <a:p>
            <a:r>
              <a:rPr lang="en-US" dirty="0"/>
              <a:t>Storage Accounts</a:t>
            </a:r>
          </a:p>
        </p:txBody>
      </p:sp>
      <p:sp>
        <p:nvSpPr>
          <p:cNvPr id="4" name="Text Placeholder 3">
            <a:extLst>
              <a:ext uri="{FF2B5EF4-FFF2-40B4-BE49-F238E27FC236}">
                <a16:creationId xmlns:a16="http://schemas.microsoft.com/office/drawing/2014/main" id="{222A9BA6-3809-4E3B-95FA-A91088875C13}"/>
              </a:ext>
            </a:extLst>
          </p:cNvPr>
          <p:cNvSpPr>
            <a:spLocks noGrp="1"/>
          </p:cNvSpPr>
          <p:nvPr>
            <p:ph type="body" sz="quarter" idx="10"/>
          </p:nvPr>
        </p:nvSpPr>
        <p:spPr/>
        <p:txBody>
          <a:bodyPr/>
          <a:lstStyle/>
          <a:p>
            <a:endParaRPr lang="en-US"/>
          </a:p>
        </p:txBody>
      </p:sp>
      <p:sp>
        <p:nvSpPr>
          <p:cNvPr id="5" name="Rectangle: Rounded Corners 4">
            <a:extLst>
              <a:ext uri="{FF2B5EF4-FFF2-40B4-BE49-F238E27FC236}">
                <a16:creationId xmlns:a16="http://schemas.microsoft.com/office/drawing/2014/main" id="{290ACE13-5E3B-42E0-BA83-BAAE2AE6CE1F}"/>
              </a:ext>
            </a:extLst>
          </p:cNvPr>
          <p:cNvSpPr/>
          <p:nvPr/>
        </p:nvSpPr>
        <p:spPr bwMode="auto">
          <a:xfrm>
            <a:off x="632653" y="1630017"/>
            <a:ext cx="1845315" cy="4081669"/>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Blob Storage</a:t>
            </a:r>
          </a:p>
        </p:txBody>
      </p:sp>
      <p:sp>
        <p:nvSpPr>
          <p:cNvPr id="6" name="Text Placeholder 5">
            <a:extLst>
              <a:ext uri="{FF2B5EF4-FFF2-40B4-BE49-F238E27FC236}">
                <a16:creationId xmlns:a16="http://schemas.microsoft.com/office/drawing/2014/main" id="{54F9E3CE-2BFC-4ADE-93ED-B20F9952AD95}"/>
              </a:ext>
            </a:extLst>
          </p:cNvPr>
          <p:cNvSpPr>
            <a:spLocks noGrp="1"/>
          </p:cNvSpPr>
          <p:nvPr>
            <p:ph type="body" idx="1"/>
          </p:nvPr>
        </p:nvSpPr>
        <p:spPr bwMode="auto">
          <a:xfrm>
            <a:off x="2539468" y="1630015"/>
            <a:ext cx="1881154" cy="4081669"/>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Table Storage</a:t>
            </a:r>
          </a:p>
        </p:txBody>
      </p:sp>
      <p:pic>
        <p:nvPicPr>
          <p:cNvPr id="8" name="Picture 7">
            <a:extLst>
              <a:ext uri="{FF2B5EF4-FFF2-40B4-BE49-F238E27FC236}">
                <a16:creationId xmlns:a16="http://schemas.microsoft.com/office/drawing/2014/main" id="{CCDA657E-E647-4E2B-BC72-108EC1A7A5B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46195" y="1837854"/>
            <a:ext cx="1300480" cy="1300480"/>
          </a:xfrm>
          <a:prstGeom prst="rect">
            <a:avLst/>
          </a:prstGeom>
        </p:spPr>
      </p:pic>
      <p:grpSp>
        <p:nvGrpSpPr>
          <p:cNvPr id="15" name="Group 14">
            <a:extLst>
              <a:ext uri="{FF2B5EF4-FFF2-40B4-BE49-F238E27FC236}">
                <a16:creationId xmlns:a16="http://schemas.microsoft.com/office/drawing/2014/main" id="{D50C9B54-4C8A-4407-BC92-F75CF7F37B4B}"/>
              </a:ext>
            </a:extLst>
          </p:cNvPr>
          <p:cNvGrpSpPr/>
          <p:nvPr/>
        </p:nvGrpSpPr>
        <p:grpSpPr>
          <a:xfrm>
            <a:off x="4519648" y="1630015"/>
            <a:ext cx="2000422" cy="4081669"/>
            <a:chOff x="4519648" y="1630015"/>
            <a:chExt cx="2000422" cy="4081669"/>
          </a:xfrm>
        </p:grpSpPr>
        <p:sp>
          <p:nvSpPr>
            <p:cNvPr id="9" name="Rectangle: Rounded Corners 8">
              <a:extLst>
                <a:ext uri="{FF2B5EF4-FFF2-40B4-BE49-F238E27FC236}">
                  <a16:creationId xmlns:a16="http://schemas.microsoft.com/office/drawing/2014/main" id="{6A9D37B3-3952-4920-AA5F-ED5DB82C239C}"/>
                </a:ext>
              </a:extLst>
            </p:cNvPr>
            <p:cNvSpPr/>
            <p:nvPr/>
          </p:nvSpPr>
          <p:spPr bwMode="auto">
            <a:xfrm>
              <a:off x="4519648" y="1630015"/>
              <a:ext cx="2000422" cy="4081669"/>
            </a:xfrm>
            <a:prstGeom prst="round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Queue Storage</a:t>
              </a:r>
            </a:p>
          </p:txBody>
        </p:sp>
        <p:pic>
          <p:nvPicPr>
            <p:cNvPr id="11" name="Picture 10">
              <a:extLst>
                <a:ext uri="{FF2B5EF4-FFF2-40B4-BE49-F238E27FC236}">
                  <a16:creationId xmlns:a16="http://schemas.microsoft.com/office/drawing/2014/main" id="{DB183EE6-F8C1-4B72-952E-A2F42548D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44278" y="1706217"/>
              <a:ext cx="1563754" cy="1563754"/>
            </a:xfrm>
            <a:prstGeom prst="rect">
              <a:avLst/>
            </a:prstGeom>
          </p:spPr>
        </p:pic>
      </p:grpSp>
      <p:grpSp>
        <p:nvGrpSpPr>
          <p:cNvPr id="16" name="Group 15">
            <a:extLst>
              <a:ext uri="{FF2B5EF4-FFF2-40B4-BE49-F238E27FC236}">
                <a16:creationId xmlns:a16="http://schemas.microsoft.com/office/drawing/2014/main" id="{8C37DABE-6824-4FBF-AE8B-2FCD7047A9ED}"/>
              </a:ext>
            </a:extLst>
          </p:cNvPr>
          <p:cNvGrpSpPr/>
          <p:nvPr/>
        </p:nvGrpSpPr>
        <p:grpSpPr>
          <a:xfrm>
            <a:off x="6619096" y="1612273"/>
            <a:ext cx="2114086" cy="4081669"/>
            <a:chOff x="6619096" y="1612273"/>
            <a:chExt cx="2114086" cy="4081669"/>
          </a:xfrm>
        </p:grpSpPr>
        <p:sp>
          <p:nvSpPr>
            <p:cNvPr id="12" name="Rectangle: Rounded Corners 11">
              <a:extLst>
                <a:ext uri="{FF2B5EF4-FFF2-40B4-BE49-F238E27FC236}">
                  <a16:creationId xmlns:a16="http://schemas.microsoft.com/office/drawing/2014/main" id="{AF6DD771-D4EE-4D0A-9882-D2B3CC75AD63}"/>
                </a:ext>
              </a:extLst>
            </p:cNvPr>
            <p:cNvSpPr/>
            <p:nvPr/>
          </p:nvSpPr>
          <p:spPr bwMode="auto">
            <a:xfrm>
              <a:off x="6619096" y="1612273"/>
              <a:ext cx="2114086" cy="4081669"/>
            </a:xfrm>
            <a:prstGeom prst="roundRect">
              <a:avLst/>
            </a:prstGeom>
            <a:solidFill>
              <a:schemeClr val="bg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File  Storage</a:t>
              </a:r>
            </a:p>
          </p:txBody>
        </p:sp>
        <p:pic>
          <p:nvPicPr>
            <p:cNvPr id="14" name="Picture 13">
              <a:extLst>
                <a:ext uri="{FF2B5EF4-FFF2-40B4-BE49-F238E27FC236}">
                  <a16:creationId xmlns:a16="http://schemas.microsoft.com/office/drawing/2014/main" id="{4F69998F-A17B-475A-AA0A-CE8C2010E6B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931934" y="1837854"/>
              <a:ext cx="1574572" cy="1300480"/>
            </a:xfrm>
            <a:prstGeom prst="rect">
              <a:avLst/>
            </a:prstGeom>
          </p:spPr>
        </p:pic>
      </p:grpSp>
    </p:spTree>
    <p:extLst>
      <p:ext uri="{BB962C8B-B14F-4D97-AF65-F5344CB8AC3E}">
        <p14:creationId xmlns:p14="http://schemas.microsoft.com/office/powerpoint/2010/main" val="301973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2EC0-CF9A-46C4-8A6D-ACEAECB0B34B}"/>
              </a:ext>
            </a:extLst>
          </p:cNvPr>
          <p:cNvSpPr>
            <a:spLocks noGrp="1"/>
          </p:cNvSpPr>
          <p:nvPr>
            <p:ph type="title"/>
          </p:nvPr>
        </p:nvSpPr>
        <p:spPr/>
        <p:txBody>
          <a:bodyPr/>
          <a:lstStyle/>
          <a:p>
            <a:r>
              <a:rPr lang="en-US" dirty="0"/>
              <a:t>Comparison of Azure Disk Encryption, SSE and CSE</a:t>
            </a:r>
          </a:p>
        </p:txBody>
      </p:sp>
      <p:graphicFrame>
        <p:nvGraphicFramePr>
          <p:cNvPr id="5" name="Diagram 4">
            <a:extLst>
              <a:ext uri="{FF2B5EF4-FFF2-40B4-BE49-F238E27FC236}">
                <a16:creationId xmlns:a16="http://schemas.microsoft.com/office/drawing/2014/main" id="{1806B77F-C526-46F9-816B-810782C3A78D}"/>
              </a:ext>
            </a:extLst>
          </p:cNvPr>
          <p:cNvGraphicFramePr/>
          <p:nvPr>
            <p:extLst>
              <p:ext uri="{D42A27DB-BD31-4B8C-83A1-F6EECF244321}">
                <p14:modId xmlns:p14="http://schemas.microsoft.com/office/powerpoint/2010/main" val="2153882755"/>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CAFDF847-C2A2-4E02-A86B-4E1A001B21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29974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Set retention policies and logging levels; analyze logs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A910-D2AB-44DA-B654-12B834B95A82}"/>
              </a:ext>
            </a:extLst>
          </p:cNvPr>
          <p:cNvSpPr>
            <a:spLocks noGrp="1"/>
          </p:cNvSpPr>
          <p:nvPr>
            <p:ph type="title"/>
          </p:nvPr>
        </p:nvSpPr>
        <p:spPr/>
        <p:txBody>
          <a:bodyPr/>
          <a:lstStyle/>
          <a:p>
            <a:r>
              <a:rPr lang="en-US" dirty="0"/>
              <a:t>Storage Analytics to monitor authorization type</a:t>
            </a:r>
          </a:p>
        </p:txBody>
      </p:sp>
      <p:sp>
        <p:nvSpPr>
          <p:cNvPr id="3" name="Text Placeholder 2">
            <a:extLst>
              <a:ext uri="{FF2B5EF4-FFF2-40B4-BE49-F238E27FC236}">
                <a16:creationId xmlns:a16="http://schemas.microsoft.com/office/drawing/2014/main" id="{7ED81DDB-E078-4A20-91AB-39408406B0A5}"/>
              </a:ext>
            </a:extLst>
          </p:cNvPr>
          <p:cNvSpPr>
            <a:spLocks noGrp="1"/>
          </p:cNvSpPr>
          <p:nvPr>
            <p:ph type="body" idx="1"/>
          </p:nvPr>
        </p:nvSpPr>
        <p:spPr/>
        <p:txBody>
          <a:bodyPr/>
          <a:lstStyle/>
          <a:p>
            <a:r>
              <a:rPr lang="en-US" dirty="0"/>
              <a:t>Enable on each storage account </a:t>
            </a:r>
          </a:p>
          <a:p>
            <a:r>
              <a:rPr lang="en-US" dirty="0"/>
              <a:t>Logging and storing metrics data </a:t>
            </a:r>
          </a:p>
          <a:p>
            <a:r>
              <a:rPr lang="en-US" dirty="0"/>
              <a:t>Tool </a:t>
            </a:r>
          </a:p>
          <a:p>
            <a:pPr lvl="1"/>
            <a:r>
              <a:rPr lang="en-US" dirty="0"/>
              <a:t>Performance metrics </a:t>
            </a:r>
          </a:p>
          <a:p>
            <a:pPr lvl="1"/>
            <a:r>
              <a:rPr lang="en-US" dirty="0"/>
              <a:t>Troubleshoot </a:t>
            </a:r>
          </a:p>
          <a:p>
            <a:r>
              <a:rPr lang="en-US" dirty="0"/>
              <a:t>Authentication auditing </a:t>
            </a:r>
          </a:p>
          <a:p>
            <a:endParaRPr lang="en-US" dirty="0"/>
          </a:p>
        </p:txBody>
      </p:sp>
      <p:sp>
        <p:nvSpPr>
          <p:cNvPr id="4" name="Text Placeholder 3">
            <a:extLst>
              <a:ext uri="{FF2B5EF4-FFF2-40B4-BE49-F238E27FC236}">
                <a16:creationId xmlns:a16="http://schemas.microsoft.com/office/drawing/2014/main" id="{0EEF32AF-3790-48CC-98E3-48E11D799D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849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406A-AD11-4A0E-9C3A-81BF226F65D9}"/>
              </a:ext>
            </a:extLst>
          </p:cNvPr>
          <p:cNvSpPr>
            <a:spLocks noGrp="1"/>
          </p:cNvSpPr>
          <p:nvPr>
            <p:ph type="title"/>
          </p:nvPr>
        </p:nvSpPr>
        <p:spPr/>
        <p:txBody>
          <a:bodyPr/>
          <a:lstStyle/>
          <a:p>
            <a:r>
              <a:rPr lang="en-US" dirty="0"/>
              <a:t>Retention Policy for Storage Analytics Data </a:t>
            </a:r>
          </a:p>
        </p:txBody>
      </p:sp>
      <p:sp>
        <p:nvSpPr>
          <p:cNvPr id="3" name="Text Placeholder 2">
            <a:extLst>
              <a:ext uri="{FF2B5EF4-FFF2-40B4-BE49-F238E27FC236}">
                <a16:creationId xmlns:a16="http://schemas.microsoft.com/office/drawing/2014/main" id="{F65B1756-65E9-4B56-8BC6-81DD8E3369ED}"/>
              </a:ext>
            </a:extLst>
          </p:cNvPr>
          <p:cNvSpPr>
            <a:spLocks noGrp="1"/>
          </p:cNvSpPr>
          <p:nvPr>
            <p:ph type="body" idx="1"/>
          </p:nvPr>
        </p:nvSpPr>
        <p:spPr/>
        <p:txBody>
          <a:bodyPr/>
          <a:lstStyle/>
          <a:p>
            <a:r>
              <a:rPr lang="en-US" dirty="0"/>
              <a:t>20TB limit by default </a:t>
            </a:r>
          </a:p>
          <a:p>
            <a:r>
              <a:rPr lang="en-US" dirty="0"/>
              <a:t>Independent of storage account limit </a:t>
            </a:r>
          </a:p>
          <a:p>
            <a:r>
              <a:rPr lang="en-US" dirty="0"/>
              <a:t>Ways to delete Storage Analytics data </a:t>
            </a:r>
          </a:p>
          <a:p>
            <a:pPr lvl="1"/>
            <a:r>
              <a:rPr lang="en-US" dirty="0"/>
              <a:t>Manually marking deletion requests </a:t>
            </a:r>
          </a:p>
          <a:p>
            <a:pPr lvl="1"/>
            <a:r>
              <a:rPr lang="en-US" dirty="0"/>
              <a:t>Setting a retention policy</a:t>
            </a:r>
          </a:p>
        </p:txBody>
      </p:sp>
      <p:sp>
        <p:nvSpPr>
          <p:cNvPr id="4" name="Text Placeholder 3">
            <a:extLst>
              <a:ext uri="{FF2B5EF4-FFF2-40B4-BE49-F238E27FC236}">
                <a16:creationId xmlns:a16="http://schemas.microsoft.com/office/drawing/2014/main" id="{319C85EA-8595-429E-968C-AD232620F1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07594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B799-8E20-43A9-8E78-B9B1D04AA53D}"/>
              </a:ext>
            </a:extLst>
          </p:cNvPr>
          <p:cNvSpPr>
            <a:spLocks noGrp="1"/>
          </p:cNvSpPr>
          <p:nvPr>
            <p:ph type="title"/>
          </p:nvPr>
        </p:nvSpPr>
        <p:spPr/>
        <p:txBody>
          <a:bodyPr/>
          <a:lstStyle/>
          <a:p>
            <a:r>
              <a:rPr lang="en-US" dirty="0"/>
              <a:t>Setting a Data Retention Policy </a:t>
            </a:r>
          </a:p>
        </p:txBody>
      </p:sp>
      <p:sp>
        <p:nvSpPr>
          <p:cNvPr id="3" name="Text Placeholder 2">
            <a:extLst>
              <a:ext uri="{FF2B5EF4-FFF2-40B4-BE49-F238E27FC236}">
                <a16:creationId xmlns:a16="http://schemas.microsoft.com/office/drawing/2014/main" id="{2513D1B8-E810-4DBA-B9A8-3407CBB13639}"/>
              </a:ext>
            </a:extLst>
          </p:cNvPr>
          <p:cNvSpPr>
            <a:spLocks noGrp="1"/>
          </p:cNvSpPr>
          <p:nvPr>
            <p:ph type="body" idx="1"/>
          </p:nvPr>
        </p:nvSpPr>
        <p:spPr>
          <a:xfrm>
            <a:off x="261253" y="1021215"/>
            <a:ext cx="3332179" cy="5147356"/>
          </a:xfrm>
        </p:spPr>
        <p:txBody>
          <a:bodyPr/>
          <a:lstStyle/>
          <a:p>
            <a:r>
              <a:rPr lang="en-US" dirty="0"/>
              <a:t>Two policies </a:t>
            </a:r>
          </a:p>
          <a:p>
            <a:pPr lvl="1"/>
            <a:r>
              <a:rPr lang="en-US" dirty="0"/>
              <a:t>One for logging </a:t>
            </a:r>
          </a:p>
          <a:p>
            <a:pPr lvl="1"/>
            <a:r>
              <a:rPr lang="en-US" dirty="0"/>
              <a:t>One for metrics </a:t>
            </a:r>
          </a:p>
          <a:p>
            <a:r>
              <a:rPr lang="en-US" dirty="0"/>
              <a:t>Maximum retention is 365 days </a:t>
            </a:r>
          </a:p>
          <a:p>
            <a:pPr marL="0" indent="0">
              <a:buNone/>
            </a:pPr>
            <a:endParaRPr lang="en-US" dirty="0"/>
          </a:p>
          <a:p>
            <a:pPr marL="0" indent="0">
              <a:buNone/>
            </a:pPr>
            <a:r>
              <a:rPr lang="en-US" sz="1800" dirty="0"/>
              <a:t>&lt;</a:t>
            </a:r>
            <a:r>
              <a:rPr lang="en-US" sz="1800" dirty="0" err="1"/>
              <a:t>RetentionPolicy</a:t>
            </a:r>
            <a:r>
              <a:rPr lang="en-US" sz="1800" dirty="0"/>
              <a:t>&gt;</a:t>
            </a:r>
          </a:p>
          <a:p>
            <a:pPr marL="0" indent="0">
              <a:buNone/>
            </a:pPr>
            <a:r>
              <a:rPr lang="en-US" sz="1800" dirty="0"/>
              <a:t>       &lt;Enabled&gt;true&lt;/Enabled&gt;</a:t>
            </a:r>
          </a:p>
          <a:p>
            <a:pPr marL="0" indent="0">
              <a:buNone/>
            </a:pPr>
            <a:r>
              <a:rPr lang="en-US" sz="1800" dirty="0"/>
              <a:t>       &lt;Days&gt;7&lt;/Days&gt;</a:t>
            </a:r>
          </a:p>
          <a:p>
            <a:pPr marL="0" indent="0">
              <a:buNone/>
            </a:pPr>
            <a:r>
              <a:rPr lang="en-US" sz="1800" dirty="0"/>
              <a:t>&lt;</a:t>
            </a:r>
            <a:r>
              <a:rPr lang="en-US" sz="1800" dirty="0" err="1"/>
              <a:t>RetentionPolicy</a:t>
            </a:r>
            <a:r>
              <a:rPr lang="en-US" sz="1800" dirty="0"/>
              <a:t>&gt;</a:t>
            </a:r>
            <a:endParaRPr lang="en-US" sz="2000" dirty="0"/>
          </a:p>
        </p:txBody>
      </p:sp>
      <p:sp>
        <p:nvSpPr>
          <p:cNvPr id="4" name="Text Placeholder 3">
            <a:extLst>
              <a:ext uri="{FF2B5EF4-FFF2-40B4-BE49-F238E27FC236}">
                <a16:creationId xmlns:a16="http://schemas.microsoft.com/office/drawing/2014/main" id="{5651FCA0-E3EE-44F0-BE15-E7A23B7D64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28E2222-43D2-4B9A-BD43-240186B4B49D}"/>
              </a:ext>
            </a:extLst>
          </p:cNvPr>
          <p:cNvPicPr>
            <a:picLocks noChangeAspect="1"/>
          </p:cNvPicPr>
          <p:nvPr/>
        </p:nvPicPr>
        <p:blipFill>
          <a:blip r:embed="rId3"/>
          <a:stretch>
            <a:fillRect/>
          </a:stretch>
        </p:blipFill>
        <p:spPr>
          <a:xfrm>
            <a:off x="4053182" y="879228"/>
            <a:ext cx="4782843" cy="5147355"/>
          </a:xfrm>
          <a:prstGeom prst="rect">
            <a:avLst/>
          </a:prstGeom>
        </p:spPr>
      </p:pic>
      <p:pic>
        <p:nvPicPr>
          <p:cNvPr id="6" name="Picture 5">
            <a:extLst>
              <a:ext uri="{FF2B5EF4-FFF2-40B4-BE49-F238E27FC236}">
                <a16:creationId xmlns:a16="http://schemas.microsoft.com/office/drawing/2014/main" id="{EDA87B05-6EDB-4BA4-8743-C39DF9C2820D}"/>
              </a:ext>
            </a:extLst>
          </p:cNvPr>
          <p:cNvPicPr>
            <a:picLocks noChangeAspect="1"/>
          </p:cNvPicPr>
          <p:nvPr/>
        </p:nvPicPr>
        <p:blipFill>
          <a:blip r:embed="rId4"/>
          <a:stretch>
            <a:fillRect/>
          </a:stretch>
        </p:blipFill>
        <p:spPr>
          <a:xfrm>
            <a:off x="4053181" y="879228"/>
            <a:ext cx="4782843" cy="3295650"/>
          </a:xfrm>
          <a:prstGeom prst="rect">
            <a:avLst/>
          </a:prstGeom>
        </p:spPr>
      </p:pic>
      <p:pic>
        <p:nvPicPr>
          <p:cNvPr id="7" name="Picture 6">
            <a:extLst>
              <a:ext uri="{FF2B5EF4-FFF2-40B4-BE49-F238E27FC236}">
                <a16:creationId xmlns:a16="http://schemas.microsoft.com/office/drawing/2014/main" id="{7CF4E032-BE30-493D-98F2-581CD6A5D143}"/>
              </a:ext>
            </a:extLst>
          </p:cNvPr>
          <p:cNvPicPr>
            <a:picLocks noChangeAspect="1"/>
          </p:cNvPicPr>
          <p:nvPr/>
        </p:nvPicPr>
        <p:blipFill>
          <a:blip r:embed="rId5"/>
          <a:stretch>
            <a:fillRect/>
          </a:stretch>
        </p:blipFill>
        <p:spPr>
          <a:xfrm>
            <a:off x="4130026" y="879228"/>
            <a:ext cx="4782843" cy="4438650"/>
          </a:xfrm>
          <a:prstGeom prst="rect">
            <a:avLst/>
          </a:prstGeom>
        </p:spPr>
      </p:pic>
      <p:pic>
        <p:nvPicPr>
          <p:cNvPr id="8" name="Picture 7">
            <a:extLst>
              <a:ext uri="{FF2B5EF4-FFF2-40B4-BE49-F238E27FC236}">
                <a16:creationId xmlns:a16="http://schemas.microsoft.com/office/drawing/2014/main" id="{C5C8B15F-37C8-4F2B-BE89-349A4FFC1078}"/>
              </a:ext>
            </a:extLst>
          </p:cNvPr>
          <p:cNvPicPr>
            <a:picLocks noChangeAspect="1"/>
          </p:cNvPicPr>
          <p:nvPr/>
        </p:nvPicPr>
        <p:blipFill>
          <a:blip r:embed="rId6"/>
          <a:stretch>
            <a:fillRect/>
          </a:stretch>
        </p:blipFill>
        <p:spPr>
          <a:xfrm>
            <a:off x="4130026" y="926853"/>
            <a:ext cx="4829175" cy="4391025"/>
          </a:xfrm>
          <a:prstGeom prst="rect">
            <a:avLst/>
          </a:prstGeom>
        </p:spPr>
      </p:pic>
    </p:spTree>
    <p:extLst>
      <p:ext uri="{BB962C8B-B14F-4D97-AF65-F5344CB8AC3E}">
        <p14:creationId xmlns:p14="http://schemas.microsoft.com/office/powerpoint/2010/main" val="139064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A546-6706-4C87-994B-DB157B862CAD}"/>
              </a:ext>
            </a:extLst>
          </p:cNvPr>
          <p:cNvSpPr>
            <a:spLocks noGrp="1"/>
          </p:cNvSpPr>
          <p:nvPr>
            <p:ph type="title"/>
          </p:nvPr>
        </p:nvSpPr>
        <p:spPr/>
        <p:txBody>
          <a:bodyPr/>
          <a:lstStyle/>
          <a:p>
            <a:r>
              <a:rPr lang="en-US" dirty="0"/>
              <a:t>Storage Log</a:t>
            </a:r>
          </a:p>
        </p:txBody>
      </p:sp>
      <p:sp>
        <p:nvSpPr>
          <p:cNvPr id="4" name="Text Placeholder 3">
            <a:extLst>
              <a:ext uri="{FF2B5EF4-FFF2-40B4-BE49-F238E27FC236}">
                <a16:creationId xmlns:a16="http://schemas.microsoft.com/office/drawing/2014/main" id="{42A954A8-6D67-4D7E-9914-BAE02BFE082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95DCFC3A-490C-4FB1-A0CE-10E5A114ECF3}"/>
              </a:ext>
            </a:extLst>
          </p:cNvPr>
          <p:cNvPicPr>
            <a:picLocks noChangeAspect="1"/>
          </p:cNvPicPr>
          <p:nvPr/>
        </p:nvPicPr>
        <p:blipFill>
          <a:blip r:embed="rId3"/>
          <a:stretch>
            <a:fillRect/>
          </a:stretch>
        </p:blipFill>
        <p:spPr>
          <a:xfrm>
            <a:off x="463141" y="740661"/>
            <a:ext cx="8204868" cy="3382159"/>
          </a:xfrm>
          <a:prstGeom prst="rect">
            <a:avLst/>
          </a:prstGeom>
        </p:spPr>
      </p:pic>
      <p:sp>
        <p:nvSpPr>
          <p:cNvPr id="6" name="Rectangle 5">
            <a:extLst>
              <a:ext uri="{FF2B5EF4-FFF2-40B4-BE49-F238E27FC236}">
                <a16:creationId xmlns:a16="http://schemas.microsoft.com/office/drawing/2014/main" id="{DB9C80EF-080E-4F10-9356-2FC359453D59}"/>
              </a:ext>
            </a:extLst>
          </p:cNvPr>
          <p:cNvSpPr/>
          <p:nvPr/>
        </p:nvSpPr>
        <p:spPr bwMode="auto">
          <a:xfrm>
            <a:off x="591671" y="1473798"/>
            <a:ext cx="7939143" cy="182880"/>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FC6E30A8-1000-4B3B-8950-027667713997}"/>
              </a:ext>
            </a:extLst>
          </p:cNvPr>
          <p:cNvSpPr/>
          <p:nvPr/>
        </p:nvSpPr>
        <p:spPr bwMode="auto">
          <a:xfrm>
            <a:off x="579034" y="3530302"/>
            <a:ext cx="7951780" cy="182880"/>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50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1873-E9A5-4AA8-BA5F-30C8CB840B74}"/>
              </a:ext>
            </a:extLst>
          </p:cNvPr>
          <p:cNvSpPr>
            <a:spLocks noGrp="1"/>
          </p:cNvSpPr>
          <p:nvPr>
            <p:ph type="title"/>
          </p:nvPr>
        </p:nvSpPr>
        <p:spPr/>
        <p:txBody>
          <a:bodyPr/>
          <a:lstStyle/>
          <a:p>
            <a:r>
              <a:rPr lang="en-US" dirty="0"/>
              <a:t>Azure Storage </a:t>
            </a:r>
          </a:p>
        </p:txBody>
      </p:sp>
      <p:sp>
        <p:nvSpPr>
          <p:cNvPr id="3" name="Text Placeholder 2">
            <a:extLst>
              <a:ext uri="{FF2B5EF4-FFF2-40B4-BE49-F238E27FC236}">
                <a16:creationId xmlns:a16="http://schemas.microsoft.com/office/drawing/2014/main" id="{5D30AB8C-2499-4E86-BB02-ACF2155F6B8D}"/>
              </a:ext>
            </a:extLst>
          </p:cNvPr>
          <p:cNvSpPr>
            <a:spLocks noGrp="1"/>
          </p:cNvSpPr>
          <p:nvPr>
            <p:ph type="body" idx="1"/>
          </p:nvPr>
        </p:nvSpPr>
        <p:spPr/>
        <p:txBody>
          <a:bodyPr/>
          <a:lstStyle/>
          <a:p>
            <a:r>
              <a:rPr lang="en-US" sz="2400" dirty="0"/>
              <a:t>You are designing a Windows Azure application that will use a worker role.  The worker role will create temporary files.  You need to recommend an approach for creating the temporary files that minimizes storage transactions.  What should you recommend? </a:t>
            </a:r>
          </a:p>
          <a:p>
            <a:endParaRPr lang="en-US" sz="2400" dirty="0"/>
          </a:p>
          <a:p>
            <a:r>
              <a:rPr lang="en-US" sz="2400" dirty="0"/>
              <a:t>A. Create the files in Windows Azure block blobs</a:t>
            </a:r>
          </a:p>
          <a:p>
            <a:r>
              <a:rPr lang="en-US" sz="2400" dirty="0"/>
              <a:t>B. Create the files on a Windows Azure Drive </a:t>
            </a:r>
          </a:p>
          <a:p>
            <a:r>
              <a:rPr lang="en-US" sz="2400" dirty="0"/>
              <a:t>C. Create the files in Windows Azure local storage </a:t>
            </a:r>
          </a:p>
          <a:p>
            <a:r>
              <a:rPr lang="en-US" sz="2400" dirty="0"/>
              <a:t>D. Create the files in Windows Azure Storage page blobs </a:t>
            </a:r>
          </a:p>
        </p:txBody>
      </p:sp>
      <p:sp>
        <p:nvSpPr>
          <p:cNvPr id="4" name="Text Placeholder 3">
            <a:extLst>
              <a:ext uri="{FF2B5EF4-FFF2-40B4-BE49-F238E27FC236}">
                <a16:creationId xmlns:a16="http://schemas.microsoft.com/office/drawing/2014/main" id="{4BD205A1-C1E8-443D-90EE-6374C490CB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034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F84E-6C2E-42A0-9D94-7295BC897A30}"/>
              </a:ext>
            </a:extLst>
          </p:cNvPr>
          <p:cNvSpPr>
            <a:spLocks noGrp="1"/>
          </p:cNvSpPr>
          <p:nvPr>
            <p:ph type="title"/>
          </p:nvPr>
        </p:nvSpPr>
        <p:spPr>
          <a:xfrm>
            <a:off x="460375" y="-3"/>
            <a:ext cx="7773988" cy="1971307"/>
          </a:xfrm>
        </p:spPr>
        <p:txBody>
          <a:bodyPr/>
          <a:lstStyle/>
          <a:p>
            <a:pPr marL="0" indent="0">
              <a:buNone/>
            </a:pPr>
            <a:r>
              <a:rPr lang="en-US" dirty="0"/>
              <a:t>You are migrating a local VM to an Azure VM.  You upload the VHD file to Azure Blob storage as a Block Blob.  You need to change the Block blob to a page blob. </a:t>
            </a:r>
            <a:br>
              <a:rPr lang="en-US" dirty="0"/>
            </a:br>
            <a:r>
              <a:rPr lang="en-US" dirty="0"/>
              <a:t>What should you do? </a:t>
            </a:r>
          </a:p>
        </p:txBody>
      </p:sp>
      <p:sp>
        <p:nvSpPr>
          <p:cNvPr id="5" name="Content Placeholder 4">
            <a:extLst>
              <a:ext uri="{FF2B5EF4-FFF2-40B4-BE49-F238E27FC236}">
                <a16:creationId xmlns:a16="http://schemas.microsoft.com/office/drawing/2014/main" id="{810B9326-29D7-433A-B751-236494C1AF8A}"/>
              </a:ext>
            </a:extLst>
          </p:cNvPr>
          <p:cNvSpPr>
            <a:spLocks noGrp="1"/>
          </p:cNvSpPr>
          <p:nvPr>
            <p:ph idx="1"/>
          </p:nvPr>
        </p:nvSpPr>
        <p:spPr/>
        <p:txBody>
          <a:bodyPr/>
          <a:lstStyle/>
          <a:p>
            <a:pPr marL="0" indent="0">
              <a:buNone/>
            </a:pPr>
            <a:endParaRPr lang="en-US" dirty="0"/>
          </a:p>
          <a:p>
            <a:pPr marL="0" indent="0">
              <a:buNone/>
            </a:pPr>
            <a:r>
              <a:rPr lang="en-US" dirty="0"/>
              <a:t>A. Upload the metadata of the current blob and set the Blob-Type key to Page </a:t>
            </a:r>
          </a:p>
          <a:p>
            <a:pPr marL="0" indent="0">
              <a:buNone/>
            </a:pPr>
            <a:r>
              <a:rPr lang="en-US" dirty="0"/>
              <a:t>B. Update the type of the blob programmatically by using the Azure Storage .NET SDK</a:t>
            </a:r>
          </a:p>
          <a:p>
            <a:pPr marL="0" indent="0">
              <a:buNone/>
            </a:pPr>
            <a:r>
              <a:rPr lang="en-US" dirty="0"/>
              <a:t>C. Create a new empty page blob and use Azure Blob Copy PowerShell cmdlet to copy the current data to the new blob </a:t>
            </a:r>
          </a:p>
          <a:p>
            <a:pPr marL="0" indent="0">
              <a:buNone/>
            </a:pPr>
            <a:r>
              <a:rPr lang="en-US" dirty="0"/>
              <a:t>D. Delete the Block Blob and re-upload the VHD as a page blob</a:t>
            </a:r>
          </a:p>
          <a:p>
            <a:endParaRPr lang="en-US" dirty="0"/>
          </a:p>
        </p:txBody>
      </p:sp>
      <p:sp>
        <p:nvSpPr>
          <p:cNvPr id="3" name="Text Placeholder 2">
            <a:extLst>
              <a:ext uri="{FF2B5EF4-FFF2-40B4-BE49-F238E27FC236}">
                <a16:creationId xmlns:a16="http://schemas.microsoft.com/office/drawing/2014/main" id="{B5B4265F-6E35-4A3C-A18A-33EDA53A72BC}"/>
              </a:ext>
            </a:extLst>
          </p:cNvPr>
          <p:cNvSpPr>
            <a:spLocks noGrp="1"/>
          </p:cNvSpPr>
          <p:nvPr>
            <p:ph type="body" sz="quarter" idx="10"/>
          </p:nvPr>
        </p:nvSpPr>
        <p:spPr/>
        <p:txBody>
          <a:bodyPr/>
          <a:lstStyle/>
          <a:p>
            <a:pPr marL="0" indent="0">
              <a:buNone/>
            </a:pPr>
            <a:endParaRPr lang="en-US" sz="2400" dirty="0"/>
          </a:p>
        </p:txBody>
      </p:sp>
    </p:spTree>
    <p:extLst>
      <p:ext uri="{BB962C8B-B14F-4D97-AF65-F5344CB8AC3E}">
        <p14:creationId xmlns:p14="http://schemas.microsoft.com/office/powerpoint/2010/main" val="2071872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152A-378A-4358-9545-E5ABCB9F0FD7}"/>
              </a:ext>
            </a:extLst>
          </p:cNvPr>
          <p:cNvSpPr>
            <a:spLocks noGrp="1"/>
          </p:cNvSpPr>
          <p:nvPr>
            <p:ph type="title"/>
          </p:nvPr>
        </p:nvSpPr>
        <p:spPr/>
        <p:txBody>
          <a:bodyPr/>
          <a:lstStyle/>
          <a:p>
            <a:r>
              <a:rPr lang="en-US" dirty="0"/>
              <a:t>Azure Storage</a:t>
            </a:r>
          </a:p>
        </p:txBody>
      </p:sp>
      <p:sp>
        <p:nvSpPr>
          <p:cNvPr id="3" name="Text Placeholder 2">
            <a:extLst>
              <a:ext uri="{FF2B5EF4-FFF2-40B4-BE49-F238E27FC236}">
                <a16:creationId xmlns:a16="http://schemas.microsoft.com/office/drawing/2014/main" id="{F9E6B25A-DEEE-4C85-AEBC-8046DE5D36E6}"/>
              </a:ext>
            </a:extLst>
          </p:cNvPr>
          <p:cNvSpPr>
            <a:spLocks noGrp="1"/>
          </p:cNvSpPr>
          <p:nvPr>
            <p:ph type="body" idx="1"/>
          </p:nvPr>
        </p:nvSpPr>
        <p:spPr/>
        <p:txBody>
          <a:bodyPr/>
          <a:lstStyle/>
          <a:p>
            <a:pPr marL="0" indent="0">
              <a:buNone/>
            </a:pPr>
            <a:r>
              <a:rPr lang="en-US" dirty="0"/>
              <a:t>You need to encrypt your VM OS Disk. These are Windows and Linux VMs.</a:t>
            </a:r>
          </a:p>
          <a:p>
            <a:pPr marL="0" indent="0">
              <a:buNone/>
            </a:pPr>
            <a:r>
              <a:rPr lang="en-US" dirty="0"/>
              <a:t>What are the available ways? </a:t>
            </a:r>
          </a:p>
          <a:p>
            <a:pPr marL="0" indent="0">
              <a:buNone/>
            </a:pPr>
            <a:endParaRPr lang="en-US" dirty="0"/>
          </a:p>
          <a:p>
            <a:pPr marL="514350" indent="-514350">
              <a:buAutoNum type="alphaUcPeriod"/>
            </a:pPr>
            <a:r>
              <a:rPr lang="en-US" dirty="0"/>
              <a:t>Azure Disk Encryption</a:t>
            </a:r>
          </a:p>
          <a:p>
            <a:pPr marL="514350" indent="-514350">
              <a:buAutoNum type="alphaUcPeriod"/>
            </a:pPr>
            <a:r>
              <a:rPr lang="en-US" dirty="0"/>
              <a:t>VM-Encrypt </a:t>
            </a:r>
          </a:p>
          <a:p>
            <a:pPr marL="514350" indent="-514350">
              <a:buAutoNum type="alphaUcPeriod"/>
            </a:pPr>
            <a:r>
              <a:rPr lang="en-US" dirty="0"/>
              <a:t>DM-Crypt</a:t>
            </a:r>
          </a:p>
          <a:p>
            <a:pPr marL="514350" indent="-514350">
              <a:buAutoNum type="alphaUcPeriod"/>
            </a:pPr>
            <a:r>
              <a:rPr lang="en-US" dirty="0"/>
              <a:t>VM Disk Encryption </a:t>
            </a:r>
          </a:p>
          <a:p>
            <a:pPr marL="514350" indent="-514350">
              <a:buAutoNum type="alphaUcPeriod"/>
            </a:pPr>
            <a:endParaRPr lang="en-US" dirty="0"/>
          </a:p>
        </p:txBody>
      </p:sp>
      <p:sp>
        <p:nvSpPr>
          <p:cNvPr id="4" name="Text Placeholder 3">
            <a:extLst>
              <a:ext uri="{FF2B5EF4-FFF2-40B4-BE49-F238E27FC236}">
                <a16:creationId xmlns:a16="http://schemas.microsoft.com/office/drawing/2014/main" id="{E389A43F-F3C0-457B-89F4-FEDB93850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5271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D61304"/>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3812-FAB5-4423-9B8B-EBC3BE77F8AA}"/>
              </a:ext>
            </a:extLst>
          </p:cNvPr>
          <p:cNvSpPr>
            <a:spLocks noGrp="1"/>
          </p:cNvSpPr>
          <p:nvPr>
            <p:ph type="title"/>
          </p:nvPr>
        </p:nvSpPr>
        <p:spPr/>
        <p:txBody>
          <a:bodyPr/>
          <a:lstStyle/>
          <a:p>
            <a:r>
              <a:rPr lang="en-US" dirty="0"/>
              <a:t>Azure Storage</a:t>
            </a:r>
          </a:p>
        </p:txBody>
      </p:sp>
      <p:sp>
        <p:nvSpPr>
          <p:cNvPr id="3" name="Text Placeholder 2">
            <a:extLst>
              <a:ext uri="{FF2B5EF4-FFF2-40B4-BE49-F238E27FC236}">
                <a16:creationId xmlns:a16="http://schemas.microsoft.com/office/drawing/2014/main" id="{6B072F7A-379F-4F34-9089-093ADFA85136}"/>
              </a:ext>
            </a:extLst>
          </p:cNvPr>
          <p:cNvSpPr>
            <a:spLocks noGrp="1"/>
          </p:cNvSpPr>
          <p:nvPr>
            <p:ph type="body" idx="1"/>
          </p:nvPr>
        </p:nvSpPr>
        <p:spPr/>
        <p:txBody>
          <a:bodyPr/>
          <a:lstStyle/>
          <a:p>
            <a:pPr marL="0" indent="0">
              <a:buNone/>
            </a:pPr>
            <a:r>
              <a:rPr lang="en-US" dirty="0"/>
              <a:t>You are working on a project that requires that data be encrypted both at rest and in transit.  </a:t>
            </a:r>
          </a:p>
          <a:p>
            <a:pPr marL="0" indent="0">
              <a:buNone/>
            </a:pPr>
            <a:r>
              <a:rPr lang="en-US" dirty="0"/>
              <a:t>What do you use? </a:t>
            </a:r>
          </a:p>
          <a:p>
            <a:pPr marL="0" indent="0">
              <a:buNone/>
            </a:pPr>
            <a:endParaRPr lang="en-US" dirty="0"/>
          </a:p>
          <a:p>
            <a:pPr marL="514350" indent="-514350">
              <a:buAutoNum type="alphaUcPeriod"/>
            </a:pPr>
            <a:r>
              <a:rPr lang="en-US" dirty="0"/>
              <a:t>SSE (Sever Side Encryption)</a:t>
            </a:r>
          </a:p>
          <a:p>
            <a:pPr marL="514350" indent="-514350">
              <a:buAutoNum type="alphaUcPeriod"/>
            </a:pPr>
            <a:r>
              <a:rPr lang="en-US" dirty="0"/>
              <a:t>CSE (Client Side Encryption)</a:t>
            </a:r>
          </a:p>
          <a:p>
            <a:pPr marL="514350" indent="-514350">
              <a:buAutoNum type="alphaUcPeriod"/>
            </a:pPr>
            <a:r>
              <a:rPr lang="en-US" dirty="0"/>
              <a:t>Azure Disk Encryption </a:t>
            </a:r>
          </a:p>
          <a:p>
            <a:pPr marL="514350" indent="-514350">
              <a:buAutoNum type="alphaUcPeriod"/>
            </a:pPr>
            <a:r>
              <a:rPr lang="en-US" dirty="0"/>
              <a:t>SSL  (Secure Socket Layer)</a:t>
            </a:r>
          </a:p>
        </p:txBody>
      </p:sp>
      <p:sp>
        <p:nvSpPr>
          <p:cNvPr id="4" name="Text Placeholder 3">
            <a:extLst>
              <a:ext uri="{FF2B5EF4-FFF2-40B4-BE49-F238E27FC236}">
                <a16:creationId xmlns:a16="http://schemas.microsoft.com/office/drawing/2014/main" id="{3E3438AE-C63E-4423-868F-65220810123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447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1956-480C-4D91-9E95-9E65399BABA9}"/>
              </a:ext>
            </a:extLst>
          </p:cNvPr>
          <p:cNvSpPr>
            <a:spLocks noGrp="1"/>
          </p:cNvSpPr>
          <p:nvPr>
            <p:ph type="title"/>
          </p:nvPr>
        </p:nvSpPr>
        <p:spPr/>
        <p:txBody>
          <a:bodyPr/>
          <a:lstStyle/>
          <a:p>
            <a:r>
              <a:rPr lang="en-US" dirty="0"/>
              <a:t>Creating a Storage Account </a:t>
            </a:r>
          </a:p>
        </p:txBody>
      </p:sp>
      <p:pic>
        <p:nvPicPr>
          <p:cNvPr id="5" name="Picture 4">
            <a:extLst>
              <a:ext uri="{FF2B5EF4-FFF2-40B4-BE49-F238E27FC236}">
                <a16:creationId xmlns:a16="http://schemas.microsoft.com/office/drawing/2014/main" id="{D246042C-4D7F-4E67-9A47-9ADC1AA0A8F9}"/>
              </a:ext>
            </a:extLst>
          </p:cNvPr>
          <p:cNvPicPr>
            <a:picLocks noChangeAspect="1"/>
          </p:cNvPicPr>
          <p:nvPr/>
        </p:nvPicPr>
        <p:blipFill>
          <a:blip r:embed="rId3"/>
          <a:stretch>
            <a:fillRect/>
          </a:stretch>
        </p:blipFill>
        <p:spPr>
          <a:xfrm>
            <a:off x="460375" y="740662"/>
            <a:ext cx="6238875" cy="342900"/>
          </a:xfrm>
          <a:prstGeom prst="rect">
            <a:avLst/>
          </a:prstGeom>
        </p:spPr>
      </p:pic>
      <p:sp>
        <p:nvSpPr>
          <p:cNvPr id="4" name="Text Placeholder 3">
            <a:extLst>
              <a:ext uri="{FF2B5EF4-FFF2-40B4-BE49-F238E27FC236}">
                <a16:creationId xmlns:a16="http://schemas.microsoft.com/office/drawing/2014/main" id="{01AEB558-0A75-49A1-9986-BCFA376DF907}"/>
              </a:ext>
            </a:extLst>
          </p:cNvPr>
          <p:cNvSpPr>
            <a:spLocks noGrp="1"/>
          </p:cNvSpPr>
          <p:nvPr>
            <p:ph type="body" sz="quarter" idx="10"/>
          </p:nvPr>
        </p:nvSpPr>
        <p:spPr/>
        <p:txBody>
          <a:bodyPr/>
          <a:lstStyle/>
          <a:p>
            <a:endParaRPr lang="en-US"/>
          </a:p>
        </p:txBody>
      </p:sp>
      <p:pic>
        <p:nvPicPr>
          <p:cNvPr id="16" name="Picture 15">
            <a:extLst>
              <a:ext uri="{FF2B5EF4-FFF2-40B4-BE49-F238E27FC236}">
                <a16:creationId xmlns:a16="http://schemas.microsoft.com/office/drawing/2014/main" id="{4AA89767-426A-4D09-B9E1-2C6C3B739BFE}"/>
              </a:ext>
            </a:extLst>
          </p:cNvPr>
          <p:cNvPicPr>
            <a:picLocks noChangeAspect="1"/>
          </p:cNvPicPr>
          <p:nvPr/>
        </p:nvPicPr>
        <p:blipFill>
          <a:blip r:embed="rId4"/>
          <a:stretch>
            <a:fillRect/>
          </a:stretch>
        </p:blipFill>
        <p:spPr>
          <a:xfrm>
            <a:off x="460375" y="1195387"/>
            <a:ext cx="2409825" cy="2581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792835B4-B390-418F-9B01-8A88BD38FC17}"/>
              </a:ext>
            </a:extLst>
          </p:cNvPr>
          <p:cNvPicPr>
            <a:picLocks noChangeAspect="1"/>
          </p:cNvPicPr>
          <p:nvPr/>
        </p:nvPicPr>
        <p:blipFill>
          <a:blip r:embed="rId5"/>
          <a:stretch>
            <a:fillRect/>
          </a:stretch>
        </p:blipFill>
        <p:spPr>
          <a:xfrm>
            <a:off x="3142456" y="1218849"/>
            <a:ext cx="2409825" cy="213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E54F20C1-8B2D-4E42-826B-79CCA2FCBE51}"/>
              </a:ext>
            </a:extLst>
          </p:cNvPr>
          <p:cNvPicPr>
            <a:picLocks noChangeAspect="1"/>
          </p:cNvPicPr>
          <p:nvPr/>
        </p:nvPicPr>
        <p:blipFill>
          <a:blip r:embed="rId6"/>
          <a:stretch>
            <a:fillRect/>
          </a:stretch>
        </p:blipFill>
        <p:spPr>
          <a:xfrm>
            <a:off x="5824537" y="1218849"/>
            <a:ext cx="2314575"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54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F8E0-027A-4A45-AF55-1DFE6B1A6E2E}"/>
              </a:ext>
            </a:extLst>
          </p:cNvPr>
          <p:cNvSpPr>
            <a:spLocks noGrp="1"/>
          </p:cNvSpPr>
          <p:nvPr>
            <p:ph type="title"/>
          </p:nvPr>
        </p:nvSpPr>
        <p:spPr/>
        <p:txBody>
          <a:bodyPr/>
          <a:lstStyle/>
          <a:p>
            <a:r>
              <a:rPr lang="en-US" dirty="0"/>
              <a:t>Azure Storage</a:t>
            </a:r>
          </a:p>
        </p:txBody>
      </p:sp>
      <p:sp>
        <p:nvSpPr>
          <p:cNvPr id="3" name="Text Placeholder 2">
            <a:extLst>
              <a:ext uri="{FF2B5EF4-FFF2-40B4-BE49-F238E27FC236}">
                <a16:creationId xmlns:a16="http://schemas.microsoft.com/office/drawing/2014/main" id="{26C05D75-1542-4A95-A072-8AB5CA1189AC}"/>
              </a:ext>
            </a:extLst>
          </p:cNvPr>
          <p:cNvSpPr>
            <a:spLocks noGrp="1"/>
          </p:cNvSpPr>
          <p:nvPr>
            <p:ph type="body" idx="1"/>
          </p:nvPr>
        </p:nvSpPr>
        <p:spPr/>
        <p:txBody>
          <a:bodyPr/>
          <a:lstStyle/>
          <a:p>
            <a:pPr marL="0" indent="0">
              <a:buNone/>
            </a:pPr>
            <a:r>
              <a:rPr lang="en-US" dirty="0"/>
              <a:t>You administer an Azure Storage account with a blob container.  You enable Storage account logging for read, write and delete requests.  You need to reduce the costs associated with storing logs. </a:t>
            </a:r>
          </a:p>
          <a:p>
            <a:pPr marL="0" indent="0">
              <a:buNone/>
            </a:pPr>
            <a:r>
              <a:rPr lang="en-US" dirty="0"/>
              <a:t>What should you do? </a:t>
            </a:r>
          </a:p>
          <a:p>
            <a:pPr marL="0" indent="0">
              <a:buNone/>
            </a:pPr>
            <a:endParaRPr lang="en-US" dirty="0"/>
          </a:p>
          <a:p>
            <a:pPr marL="514350" indent="-514350">
              <a:buAutoNum type="alphaUcPeriod"/>
            </a:pPr>
            <a:r>
              <a:rPr lang="en-US" dirty="0"/>
              <a:t>Execute Delete Blob requests over http</a:t>
            </a:r>
          </a:p>
          <a:p>
            <a:pPr marL="514350" indent="-514350">
              <a:buAutoNum type="alphaUcPeriod"/>
            </a:pPr>
            <a:r>
              <a:rPr lang="en-US" dirty="0"/>
              <a:t>Set up a retention policy </a:t>
            </a:r>
          </a:p>
          <a:p>
            <a:pPr marL="514350" indent="-514350">
              <a:buAutoNum type="alphaUcPeriod"/>
            </a:pPr>
            <a:r>
              <a:rPr lang="en-US" dirty="0"/>
              <a:t>Create an export job for your container </a:t>
            </a:r>
          </a:p>
          <a:p>
            <a:pPr marL="514350" indent="-514350">
              <a:buAutoNum type="alphaUcPeriod"/>
            </a:pPr>
            <a:r>
              <a:rPr lang="en-US" dirty="0"/>
              <a:t>Execute Delete Blob requests over https</a:t>
            </a:r>
          </a:p>
        </p:txBody>
      </p:sp>
      <p:sp>
        <p:nvSpPr>
          <p:cNvPr id="4" name="Text Placeholder 3">
            <a:extLst>
              <a:ext uri="{FF2B5EF4-FFF2-40B4-BE49-F238E27FC236}">
                <a16:creationId xmlns:a16="http://schemas.microsoft.com/office/drawing/2014/main" id="{DD8A36C9-60A6-45D6-A914-72B53FFB01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9710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2D89-4828-47BC-8689-99C7D08E9B24}"/>
              </a:ext>
            </a:extLst>
          </p:cNvPr>
          <p:cNvSpPr>
            <a:spLocks noGrp="1"/>
          </p:cNvSpPr>
          <p:nvPr>
            <p:ph type="title"/>
          </p:nvPr>
        </p:nvSpPr>
        <p:spPr/>
        <p:txBody>
          <a:bodyPr/>
          <a:lstStyle/>
          <a:p>
            <a:r>
              <a:rPr lang="en-US" dirty="0"/>
              <a:t>General Purpose Storage Account</a:t>
            </a:r>
          </a:p>
        </p:txBody>
      </p:sp>
      <p:sp>
        <p:nvSpPr>
          <p:cNvPr id="3" name="Text Placeholder 2">
            <a:extLst>
              <a:ext uri="{FF2B5EF4-FFF2-40B4-BE49-F238E27FC236}">
                <a16:creationId xmlns:a16="http://schemas.microsoft.com/office/drawing/2014/main" id="{336F17DD-FB20-457C-8BD5-ED392D89F392}"/>
              </a:ext>
            </a:extLst>
          </p:cNvPr>
          <p:cNvSpPr>
            <a:spLocks noGrp="1"/>
          </p:cNvSpPr>
          <p:nvPr>
            <p:ph type="body" idx="1"/>
          </p:nvPr>
        </p:nvSpPr>
        <p:spPr/>
        <p:txBody>
          <a:bodyPr/>
          <a:lstStyle/>
          <a:p>
            <a:pPr lvl="1"/>
            <a:r>
              <a:rPr lang="en-US" dirty="0"/>
              <a:t>Universal </a:t>
            </a:r>
            <a:r>
              <a:rPr lang="en-US" dirty="0" err="1"/>
              <a:t>usuage</a:t>
            </a:r>
            <a:endParaRPr lang="en-US" dirty="0"/>
          </a:p>
          <a:p>
            <a:pPr lvl="1"/>
            <a:r>
              <a:rPr lang="en-US" dirty="0"/>
              <a:t>Can contain storage services of any type </a:t>
            </a:r>
          </a:p>
          <a:p>
            <a:pPr lvl="1"/>
            <a:r>
              <a:rPr lang="en-US" dirty="0"/>
              <a:t>Standard </a:t>
            </a:r>
          </a:p>
          <a:p>
            <a:pPr lvl="2"/>
            <a:r>
              <a:rPr lang="en-US" dirty="0"/>
              <a:t>Queues </a:t>
            </a:r>
          </a:p>
          <a:p>
            <a:pPr lvl="2"/>
            <a:r>
              <a:rPr lang="en-US" dirty="0"/>
              <a:t>Tables </a:t>
            </a:r>
          </a:p>
          <a:p>
            <a:pPr lvl="2"/>
            <a:r>
              <a:rPr lang="en-US" dirty="0"/>
              <a:t>Blobs </a:t>
            </a:r>
          </a:p>
          <a:p>
            <a:pPr lvl="2"/>
            <a:r>
              <a:rPr lang="en-US" dirty="0"/>
              <a:t>Files </a:t>
            </a:r>
          </a:p>
          <a:p>
            <a:pPr lvl="1"/>
            <a:r>
              <a:rPr lang="en-US" dirty="0"/>
              <a:t>Premium </a:t>
            </a:r>
          </a:p>
          <a:p>
            <a:pPr lvl="2"/>
            <a:r>
              <a:rPr lang="en-US" dirty="0"/>
              <a:t>Used to store VM disks </a:t>
            </a:r>
          </a:p>
          <a:p>
            <a:pPr marL="288925" lvl="1" indent="0">
              <a:buNone/>
            </a:pPr>
            <a:endParaRPr lang="en-US" dirty="0"/>
          </a:p>
        </p:txBody>
      </p:sp>
      <p:sp>
        <p:nvSpPr>
          <p:cNvPr id="4" name="Text Placeholder 3">
            <a:extLst>
              <a:ext uri="{FF2B5EF4-FFF2-40B4-BE49-F238E27FC236}">
                <a16:creationId xmlns:a16="http://schemas.microsoft.com/office/drawing/2014/main" id="{337D8535-D641-45EC-9373-6ADFE47751D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743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D415-5D70-4E0C-8B62-70BB253EF929}"/>
              </a:ext>
            </a:extLst>
          </p:cNvPr>
          <p:cNvSpPr>
            <a:spLocks noGrp="1"/>
          </p:cNvSpPr>
          <p:nvPr>
            <p:ph type="title"/>
          </p:nvPr>
        </p:nvSpPr>
        <p:spPr/>
        <p:txBody>
          <a:bodyPr/>
          <a:lstStyle/>
          <a:p>
            <a:r>
              <a:rPr lang="en-US" dirty="0"/>
              <a:t>Blob Storage Account</a:t>
            </a:r>
          </a:p>
        </p:txBody>
      </p:sp>
      <p:sp>
        <p:nvSpPr>
          <p:cNvPr id="3" name="Text Placeholder 2">
            <a:extLst>
              <a:ext uri="{FF2B5EF4-FFF2-40B4-BE49-F238E27FC236}">
                <a16:creationId xmlns:a16="http://schemas.microsoft.com/office/drawing/2014/main" id="{4B8C4383-554E-49B8-A80A-5D9821E3F42C}"/>
              </a:ext>
            </a:extLst>
          </p:cNvPr>
          <p:cNvSpPr>
            <a:spLocks noGrp="1"/>
          </p:cNvSpPr>
          <p:nvPr>
            <p:ph type="body" idx="1"/>
          </p:nvPr>
        </p:nvSpPr>
        <p:spPr/>
        <p:txBody>
          <a:bodyPr numCol="2"/>
          <a:lstStyle/>
          <a:p>
            <a:r>
              <a:rPr lang="en-US" sz="2400" dirty="0"/>
              <a:t>Entrance to Azure Storage services </a:t>
            </a:r>
          </a:p>
          <a:p>
            <a:pPr lvl="1"/>
            <a:r>
              <a:rPr lang="en-US" sz="2000" dirty="0"/>
              <a:t>Tables</a:t>
            </a:r>
          </a:p>
          <a:p>
            <a:pPr lvl="1"/>
            <a:r>
              <a:rPr lang="en-US" sz="2000" dirty="0"/>
              <a:t>Queues </a:t>
            </a:r>
          </a:p>
          <a:p>
            <a:pPr lvl="1"/>
            <a:r>
              <a:rPr lang="en-US" sz="2000" dirty="0"/>
              <a:t>Files </a:t>
            </a:r>
          </a:p>
          <a:p>
            <a:pPr lvl="1"/>
            <a:r>
              <a:rPr lang="en-US" sz="2000" dirty="0"/>
              <a:t>Blobs </a:t>
            </a:r>
          </a:p>
          <a:p>
            <a:pPr lvl="1"/>
            <a:r>
              <a:rPr lang="en-US" sz="2000" dirty="0"/>
              <a:t>Azure VM machine disks </a:t>
            </a:r>
          </a:p>
          <a:p>
            <a:r>
              <a:rPr lang="en-US" sz="2400" dirty="0"/>
              <a:t>Two Performance tiers </a:t>
            </a:r>
          </a:p>
          <a:p>
            <a:pPr lvl="1"/>
            <a:r>
              <a:rPr lang="en-US" sz="2000" dirty="0"/>
              <a:t>Standard </a:t>
            </a:r>
          </a:p>
          <a:p>
            <a:pPr lvl="1"/>
            <a:r>
              <a:rPr lang="en-US" sz="2000" dirty="0"/>
              <a:t>Premium</a:t>
            </a:r>
          </a:p>
          <a:p>
            <a:r>
              <a:rPr lang="en-US" sz="2400" dirty="0"/>
              <a:t>Block or append Blob storage</a:t>
            </a:r>
          </a:p>
          <a:p>
            <a:r>
              <a:rPr lang="en-US" sz="2400" dirty="0"/>
              <a:t>Access tiers </a:t>
            </a:r>
          </a:p>
          <a:p>
            <a:pPr lvl="1"/>
            <a:r>
              <a:rPr lang="en-US" sz="2000" dirty="0"/>
              <a:t>Hot </a:t>
            </a:r>
          </a:p>
          <a:p>
            <a:pPr lvl="1"/>
            <a:r>
              <a:rPr lang="en-US" sz="2000" dirty="0"/>
              <a:t>Cool </a:t>
            </a:r>
          </a:p>
          <a:p>
            <a:r>
              <a:rPr lang="en-US" sz="2400" dirty="0"/>
              <a:t>Azure subscription </a:t>
            </a:r>
          </a:p>
          <a:p>
            <a:r>
              <a:rPr lang="en-US" sz="2400" dirty="0"/>
              <a:t>100 storage accounts / subscription</a:t>
            </a:r>
          </a:p>
        </p:txBody>
      </p:sp>
      <p:sp>
        <p:nvSpPr>
          <p:cNvPr id="4" name="Text Placeholder 3">
            <a:extLst>
              <a:ext uri="{FF2B5EF4-FFF2-40B4-BE49-F238E27FC236}">
                <a16:creationId xmlns:a16="http://schemas.microsoft.com/office/drawing/2014/main" id="{79621820-531F-423C-85BA-80A326D869F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953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3C25-059D-4898-A242-6FCC57FF3FCA}"/>
              </a:ext>
            </a:extLst>
          </p:cNvPr>
          <p:cNvSpPr>
            <a:spLocks noGrp="1"/>
          </p:cNvSpPr>
          <p:nvPr>
            <p:ph type="title"/>
          </p:nvPr>
        </p:nvSpPr>
        <p:spPr/>
        <p:txBody>
          <a:bodyPr/>
          <a:lstStyle/>
          <a:p>
            <a:r>
              <a:rPr lang="en-US" dirty="0"/>
              <a:t>Replication and redundancy </a:t>
            </a:r>
          </a:p>
        </p:txBody>
      </p:sp>
      <p:graphicFrame>
        <p:nvGraphicFramePr>
          <p:cNvPr id="5" name="Diagram 4">
            <a:extLst>
              <a:ext uri="{FF2B5EF4-FFF2-40B4-BE49-F238E27FC236}">
                <a16:creationId xmlns:a16="http://schemas.microsoft.com/office/drawing/2014/main" id="{6448B306-DD69-4247-9A15-A544D097CF2B}"/>
              </a:ext>
            </a:extLst>
          </p:cNvPr>
          <p:cNvGraphicFramePr/>
          <p:nvPr>
            <p:extLst>
              <p:ext uri="{D42A27DB-BD31-4B8C-83A1-F6EECF244321}">
                <p14:modId xmlns:p14="http://schemas.microsoft.com/office/powerpoint/2010/main" val="1435279590"/>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DC5B73F-7517-47C3-92F3-3C32DB29168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83311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3489</Words>
  <Application>Microsoft Office PowerPoint</Application>
  <PresentationFormat>On-screen Show (4:3)</PresentationFormat>
  <Paragraphs>656</Paragraphs>
  <Slides>62</Slides>
  <Notes>62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Wingdings</vt:lpstr>
      <vt:lpstr>Consolas</vt:lpstr>
      <vt:lpstr>Calibri</vt:lpstr>
      <vt:lpstr>Segoe UI</vt:lpstr>
      <vt:lpstr>Segoe UI Light</vt:lpstr>
      <vt:lpstr>Verdana</vt:lpstr>
      <vt:lpstr>Times New Roman</vt:lpstr>
      <vt:lpstr>Segoe</vt:lpstr>
      <vt:lpstr>Symbol</vt:lpstr>
      <vt:lpstr>Courier New</vt:lpstr>
      <vt:lpstr>Arial</vt:lpstr>
      <vt:lpstr>NG_MOC_Core_ModuleNew2</vt:lpstr>
      <vt:lpstr>Exam 70-533 Implementing Microsoft Azure Infrastructure Solutions</vt:lpstr>
      <vt:lpstr>Design and Implement a Storage Strategy (10-15%)</vt:lpstr>
      <vt:lpstr>Design and Implement a Storage Strategy (10-15%)</vt:lpstr>
      <vt:lpstr>Implement Azure Storage blobs and Azure Files</vt:lpstr>
      <vt:lpstr>Storage Accounts</vt:lpstr>
      <vt:lpstr>Creating a Storage Account </vt:lpstr>
      <vt:lpstr>General Purpose Storage Account</vt:lpstr>
      <vt:lpstr>Blob Storage Account</vt:lpstr>
      <vt:lpstr>Replication and redundancy </vt:lpstr>
      <vt:lpstr>PowerShell Implementation</vt:lpstr>
      <vt:lpstr>Blob Storage Services</vt:lpstr>
      <vt:lpstr>Block Blobs</vt:lpstr>
      <vt:lpstr>Append Blobs</vt:lpstr>
      <vt:lpstr>Page Blob</vt:lpstr>
      <vt:lpstr>Transporting Data </vt:lpstr>
      <vt:lpstr>Containers </vt:lpstr>
      <vt:lpstr>PowerShell Implementation</vt:lpstr>
      <vt:lpstr>Table Storage Services</vt:lpstr>
      <vt:lpstr>Table Storage</vt:lpstr>
      <vt:lpstr>Queue Storage Services</vt:lpstr>
      <vt:lpstr>Implementing Queues</vt:lpstr>
      <vt:lpstr>File Storage</vt:lpstr>
      <vt:lpstr>Why Azure Files is Useful</vt:lpstr>
      <vt:lpstr>Key benefits </vt:lpstr>
      <vt:lpstr>Scenarios </vt:lpstr>
      <vt:lpstr>Azure Files and Azure Blobs Comparison</vt:lpstr>
      <vt:lpstr>Azure Files and Azure Disks Comparison</vt:lpstr>
      <vt:lpstr>Creating a File Share </vt:lpstr>
      <vt:lpstr>Create File Share using PowerShell </vt:lpstr>
      <vt:lpstr>Create Azure File Share using Azure CLI</vt:lpstr>
      <vt:lpstr>Manage Access</vt:lpstr>
      <vt:lpstr>Secure Storage Account using RBAC</vt:lpstr>
      <vt:lpstr>Managing Storage Account Keys</vt:lpstr>
      <vt:lpstr>Key regeneration plan </vt:lpstr>
      <vt:lpstr>Azure Key Vault</vt:lpstr>
      <vt:lpstr>Shared Access Signatures </vt:lpstr>
      <vt:lpstr>Why use Shared Access Signatures </vt:lpstr>
      <vt:lpstr>What is a Shared Access Signature</vt:lpstr>
      <vt:lpstr>Shared Access Signature authentication to Azure Storage Service</vt:lpstr>
      <vt:lpstr>Creation of SAS </vt:lpstr>
      <vt:lpstr>Revocation of SAS </vt:lpstr>
      <vt:lpstr>Implement Storage Encryption  </vt:lpstr>
      <vt:lpstr>Transit-Level Encryption – using HTTPS</vt:lpstr>
      <vt:lpstr>Encryption during transit with Azure File shares </vt:lpstr>
      <vt:lpstr>Storage Service Encryption (SSE)</vt:lpstr>
      <vt:lpstr>Client-side Encryption </vt:lpstr>
      <vt:lpstr>Azure Disk Encryption </vt:lpstr>
      <vt:lpstr>Supported by Azure Disk Encryption</vt:lpstr>
      <vt:lpstr>Not Support by Azure Disk Encryption</vt:lpstr>
      <vt:lpstr>Comparison of Azure Disk Encryption, SSE and CSE</vt:lpstr>
      <vt:lpstr>Configure diagnostics, monitoring, and analytics  </vt:lpstr>
      <vt:lpstr>Storage Analytics to monitor authorization type</vt:lpstr>
      <vt:lpstr>Retention Policy for Storage Analytics Data </vt:lpstr>
      <vt:lpstr>Setting a Data Retention Policy </vt:lpstr>
      <vt:lpstr>Storage Log</vt:lpstr>
      <vt:lpstr>Azure Storage </vt:lpstr>
      <vt:lpstr>You are migrating a local VM to an Azure VM.  You upload the VHD file to Azure Blob storage as a Block Blob.  You need to change the Block blob to a page blob.  What should you do? </vt:lpstr>
      <vt:lpstr>Azure Storage</vt:lpstr>
      <vt:lpstr>Azure Storage</vt:lpstr>
      <vt:lpstr>Azure Storage</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2018-01-29T18:12:31Z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