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15"/>
  </p:notesMasterIdLst>
  <p:handoutMasterIdLst>
    <p:handoutMasterId r:id="rId16"/>
  </p:handoutMasterIdLst>
  <p:sldIdLst>
    <p:sldId id="256" r:id="rId2"/>
    <p:sldId id="311" r:id="rId3"/>
    <p:sldId id="312" r:id="rId4"/>
    <p:sldId id="313" r:id="rId5"/>
    <p:sldId id="315" r:id="rId6"/>
    <p:sldId id="316" r:id="rId7"/>
    <p:sldId id="318" r:id="rId8"/>
    <p:sldId id="309" r:id="rId9"/>
    <p:sldId id="310" r:id="rId10"/>
    <p:sldId id="319" r:id="rId11"/>
    <p:sldId id="320" r:id="rId12"/>
    <p:sldId id="321" r:id="rId13"/>
    <p:sldId id="322" r:id="rId14"/>
  </p:sldIdLst>
  <p:sldSz cx="9144000" cy="6858000" type="screen4x3"/>
  <p:notesSz cx="6858000" cy="9144000"/>
  <p:embeddedFontLst>
    <p:embeddedFont>
      <p:font typeface="Segoe UI" panose="020B0502040204020203" pitchFamily="34" charset="0"/>
      <p:regular r:id="rId17"/>
      <p:bold r:id="rId18"/>
      <p:italic r:id="rId19"/>
      <p:boldItalic r:id="rId20"/>
    </p:embeddedFont>
    <p:embeddedFont>
      <p:font typeface="Verdana" panose="020B0604030504040204" pitchFamily="34" charset="0"/>
      <p:regular r:id="rId21"/>
      <p:bold r:id="rId22"/>
      <p:italic r:id="rId23"/>
      <p:boldItalic r:id="rId24"/>
    </p:embeddedFont>
    <p:embeddedFont>
      <p:font typeface="Segoe UI Light" panose="020B0502040204020203" pitchFamily="34" charset="0"/>
      <p:regular r:id="rId25"/>
      <p:italic r:id="rId26"/>
    </p:embeddedFont>
    <p:embeddedFont>
      <p:font typeface="Consolas" panose="020B0609020204030204" pitchFamily="49" charset="0"/>
      <p:regular r:id="rId27"/>
      <p:bold r:id="rId28"/>
      <p:italic r:id="rId29"/>
      <p:boldItalic r:id="rId30"/>
    </p:embeddedFont>
    <p:embeddedFont>
      <p:font typeface="Segoe" panose="020B0604020202020204" charset="0"/>
      <p:regular r:id="rId31"/>
      <p:bold r:id="rId32"/>
      <p:italic r:id="rId33"/>
      <p:boldItalic r:id="rId34"/>
    </p:embeddedFont>
    <p:embeddedFont>
      <p:font typeface="Calibri" panose="020F0502020204030204" pitchFamily="34" charset="0"/>
      <p:regular r:id="rId35"/>
      <p:bold r:id="rId36"/>
      <p:italic r:id="rId37"/>
      <p:boldItalic r:id="rId38"/>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Azure App Service Apps" id="{EE7F45B0-A6AD-411D-A512-DBBFEC401377}">
          <p14:sldIdLst>
            <p14:sldId id="311"/>
            <p14:sldId id="312"/>
          </p14:sldIdLst>
        </p14:section>
        <p14:section name="Deploy Web Apps" id="{C6B6578B-F5CF-418D-991A-F24A0340D180}">
          <p14:sldIdLst>
            <p14:sldId id="313"/>
          </p14:sldIdLst>
        </p14:section>
        <p14:section name="Configure Web Apps" id="{B92904DA-AD65-48A7-82FB-BA4D438E899A}">
          <p14:sldIdLst>
            <p14:sldId id="315"/>
          </p14:sldIdLst>
        </p14:section>
        <p14:section name="Configure Diagnostics, Monitoring, and analytics" id="{CA5ED27E-6529-4197-AC63-77A7AD34E2E9}">
          <p14:sldIdLst>
            <p14:sldId id="316"/>
          </p14:sldIdLst>
        </p14:section>
        <p14:section name="Configure Web Apps for scale and resilience" id="{4192427E-7B5C-4B75-BE21-14FA26E9ABFE}">
          <p14:sldIdLst>
            <p14:sldId id="318"/>
            <p14:sldId id="309"/>
            <p14:sldId id="310"/>
            <p14:sldId id="319"/>
            <p14:sldId id="320"/>
            <p14:sldId id="321"/>
            <p14:sldId id="32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22" autoAdjust="0"/>
    <p:restoredTop sz="94614" autoAdjust="0"/>
  </p:normalViewPr>
  <p:slideViewPr>
    <p:cSldViewPr snapToGrid="0">
      <p:cViewPr varScale="1">
        <p:scale>
          <a:sx n="103" d="100"/>
          <a:sy n="103" d="100"/>
        </p:scale>
        <p:origin x="627" y="5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1/23/2018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1/23/2018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10</a:t>
            </a:fld>
            <a:endParaRPr lang="en-US" dirty="0"/>
          </a:p>
        </p:txBody>
      </p:sp>
    </p:spTree>
    <p:extLst>
      <p:ext uri="{BB962C8B-B14F-4D97-AF65-F5344CB8AC3E}">
        <p14:creationId xmlns:p14="http://schemas.microsoft.com/office/powerpoint/2010/main" val="256302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11</a:t>
            </a:fld>
            <a:endParaRPr lang="en-US" dirty="0"/>
          </a:p>
        </p:txBody>
      </p:sp>
    </p:spTree>
    <p:extLst>
      <p:ext uri="{BB962C8B-B14F-4D97-AF65-F5344CB8AC3E}">
        <p14:creationId xmlns:p14="http://schemas.microsoft.com/office/powerpoint/2010/main" val="1310088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12</a:t>
            </a:fld>
            <a:endParaRPr lang="en-US" dirty="0"/>
          </a:p>
        </p:txBody>
      </p:sp>
    </p:spTree>
    <p:extLst>
      <p:ext uri="{BB962C8B-B14F-4D97-AF65-F5344CB8AC3E}">
        <p14:creationId xmlns:p14="http://schemas.microsoft.com/office/powerpoint/2010/main" val="3832566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13</a:t>
            </a:fld>
            <a:endParaRPr lang="en-US" dirty="0"/>
          </a:p>
        </p:txBody>
      </p:sp>
    </p:spTree>
    <p:extLst>
      <p:ext uri="{BB962C8B-B14F-4D97-AF65-F5344CB8AC3E}">
        <p14:creationId xmlns:p14="http://schemas.microsoft.com/office/powerpoint/2010/main" val="115193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7</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8</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468583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9</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487420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0"/>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70576597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9" name="Title 1">
            <a:extLst>
              <a:ext uri="{FF2B5EF4-FFF2-40B4-BE49-F238E27FC236}">
                <a16:creationId xmlns:a16="http://schemas.microsoft.com/office/drawing/2014/main" id="{C610877B-30C7-48C5-8BDA-CA0DB0C7F805}"/>
              </a:ext>
            </a:extLst>
          </p:cNvPr>
          <p:cNvSpPr txBox="1">
            <a:spLocks/>
          </p:cNvSpPr>
          <p:nvPr userDrawn="1"/>
        </p:nvSpPr>
        <p:spPr>
          <a:xfrm>
            <a:off x="151194" y="6219372"/>
            <a:ext cx="8833654" cy="587829"/>
          </a:xfrm>
          <a:prstGeom prst="rect">
            <a:avLst/>
          </a:prstGeom>
          <a:solidFill>
            <a:schemeClr val="bg1"/>
          </a:solidFill>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u="sng" dirty="0">
                <a:solidFill>
                  <a:srgbClr val="0070C0"/>
                </a:solidFill>
              </a:rPr>
              <a:t>Click to edit Lab URL</a:t>
            </a:r>
          </a:p>
        </p:txBody>
      </p:sp>
    </p:spTree>
    <p:extLst>
      <p:ext uri="{BB962C8B-B14F-4D97-AF65-F5344CB8AC3E}">
        <p14:creationId xmlns:p14="http://schemas.microsoft.com/office/powerpoint/2010/main" val="2625449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699" r:id="rId6"/>
    <p:sldLayoutId id="2147483702" r:id="rId7"/>
    <p:sldLayoutId id="2147483700" r:id="rId8"/>
    <p:sldLayoutId id="2147483705" r:id="rId9"/>
    <p:sldLayoutId id="2147483703" r:id="rId10"/>
    <p:sldLayoutId id="2147483706" r:id="rId11"/>
    <p:sldLayoutId id="2147483663" r:id="rId12"/>
    <p:sldLayoutId id="2147483664" r:id="rId13"/>
    <p:sldLayoutId id="2147483665" r:id="rId14"/>
    <p:sldLayoutId id="2147483667" r:id="rId15"/>
    <p:sldLayoutId id="2147483668" r:id="rId16"/>
    <p:sldLayoutId id="2147483669" r:id="rId17"/>
    <p:sldLayoutId id="2147483670" r:id="rId18"/>
    <p:sldLayoutId id="2147483671" r:id="rId19"/>
    <p:sldLayoutId id="2147483673" r:id="rId20"/>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0.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0.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dirty="0">
                <a:solidFill>
                  <a:srgbClr val="FFC000"/>
                </a:solidFill>
              </a:rPr>
              <a:t>Design and Implement Azure App Service Apps (10-15%) </a:t>
            </a:r>
          </a:p>
          <a:p>
            <a:r>
              <a:rPr lang="en-US" sz="1600" dirty="0"/>
              <a:t>Create and Manage Compute Resources (20-25%)</a:t>
            </a:r>
          </a:p>
          <a:p>
            <a:r>
              <a:rPr lang="en-US" sz="1600" dirty="0"/>
              <a:t>Design and Implement a Storage Strategy (10-15%) </a:t>
            </a:r>
          </a:p>
          <a:p>
            <a:r>
              <a:rPr lang="en-US" sz="1600" dirty="0"/>
              <a:t>Implement virtual networks (15–20%)</a:t>
            </a:r>
          </a:p>
          <a:p>
            <a:r>
              <a:rPr lang="en-US" sz="1600" dirty="0"/>
              <a:t>Design and Deploy ARM Templates (10-15%)</a:t>
            </a:r>
          </a:p>
          <a:p>
            <a:r>
              <a:rPr lang="en-US" sz="1600" dirty="0"/>
              <a:t>Manage Azure Security, and Recovery Services (25-30%) </a:t>
            </a:r>
          </a:p>
          <a:p>
            <a:r>
              <a:rPr lang="en-US" sz="1600" dirty="0"/>
              <a:t>Manage Azure Operations (5-10%)</a:t>
            </a:r>
          </a:p>
          <a:p>
            <a:r>
              <a:rPr lang="en-US" sz="1600" dirty="0"/>
              <a:t>Manage Azure Identities (5-10%)</a:t>
            </a:r>
          </a:p>
        </p:txBody>
      </p:sp>
      <p:sp>
        <p:nvSpPr>
          <p:cNvPr id="3" name="Subtitle 2"/>
          <p:cNvSpPr>
            <a:spLocks noGrp="1"/>
          </p:cNvSpPr>
          <p:nvPr>
            <p:ph type="body" sz="quarter" idx="10"/>
          </p:nvPr>
        </p:nvSpPr>
        <p:spPr/>
        <p:txBody>
          <a:bodyPr/>
          <a:lstStyle/>
          <a:p>
            <a:pPr marL="0" indent="0">
              <a:buClr>
                <a:schemeClr val="bg1"/>
              </a:buClr>
              <a:buNone/>
            </a:pPr>
            <a:r>
              <a:rPr lang="en-US" sz="1400" dirty="0"/>
              <a:t>Speaker Information:</a:t>
            </a:r>
          </a:p>
          <a:p>
            <a:pPr marL="0" indent="0">
              <a:buClr>
                <a:schemeClr val="bg1"/>
              </a:buClr>
              <a:buNone/>
            </a:pPr>
            <a:endParaRPr lang="en-US" sz="1400" dirty="0"/>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48D532-CE2B-483D-8C0C-51CBA9D85BF5}"/>
              </a:ext>
            </a:extLst>
          </p:cNvPr>
          <p:cNvSpPr>
            <a:spLocks noGrp="1"/>
          </p:cNvSpPr>
          <p:nvPr>
            <p:ph type="title"/>
          </p:nvPr>
        </p:nvSpPr>
        <p:spPr/>
        <p:txBody>
          <a:bodyPr/>
          <a:lstStyle/>
          <a:p>
            <a:endParaRPr lang="en-US" dirty="0"/>
          </a:p>
        </p:txBody>
      </p:sp>
      <p:sp>
        <p:nvSpPr>
          <p:cNvPr id="7" name="Text Placeholder 6">
            <a:extLst>
              <a:ext uri="{FF2B5EF4-FFF2-40B4-BE49-F238E27FC236}">
                <a16:creationId xmlns:a16="http://schemas.microsoft.com/office/drawing/2014/main" id="{2AAFDF27-8819-446C-8DE9-35CF39B5F64D}"/>
              </a:ext>
            </a:extLst>
          </p:cNvPr>
          <p:cNvSpPr>
            <a:spLocks noGrp="1"/>
          </p:cNvSpPr>
          <p:nvPr>
            <p:ph type="body" sz="quarter" idx="11"/>
          </p:nvPr>
        </p:nvSpPr>
        <p:spPr/>
        <p:txBody>
          <a:bodyPr/>
          <a:lstStyle/>
          <a:p>
            <a:endParaRPr lang="en-US" dirty="0"/>
          </a:p>
        </p:txBody>
      </p:sp>
      <p:sp>
        <p:nvSpPr>
          <p:cNvPr id="6" name="Text Placeholder 5">
            <a:extLst>
              <a:ext uri="{FF2B5EF4-FFF2-40B4-BE49-F238E27FC236}">
                <a16:creationId xmlns:a16="http://schemas.microsoft.com/office/drawing/2014/main" id="{882A6A4E-2A57-44CC-97D6-6F97F967FD4B}"/>
              </a:ext>
            </a:extLst>
          </p:cNvPr>
          <p:cNvSpPr>
            <a:spLocks noGrp="1"/>
          </p:cNvSpPr>
          <p:nvPr>
            <p:ph type="body" sz="quarter" idx="10"/>
          </p:nvPr>
        </p:nvSpPr>
        <p:spPr/>
        <p:txBody>
          <a:bodyPr/>
          <a:lstStyle/>
          <a:p>
            <a:endParaRPr lang="en-US" dirty="0"/>
          </a:p>
        </p:txBody>
      </p:sp>
      <p:sp>
        <p:nvSpPr>
          <p:cNvPr id="3" name="Slide Number Placeholder 2">
            <a:extLst>
              <a:ext uri="{FF2B5EF4-FFF2-40B4-BE49-F238E27FC236}">
                <a16:creationId xmlns:a16="http://schemas.microsoft.com/office/drawing/2014/main" id="{BDE5E0FE-A297-4E9E-9DD3-217611625E53}"/>
              </a:ext>
            </a:extLst>
          </p:cNvPr>
          <p:cNvSpPr>
            <a:spLocks noGrp="1"/>
          </p:cNvSpPr>
          <p:nvPr>
            <p:ph type="sldNum" sz="quarter" idx="4294967295"/>
          </p:nvPr>
        </p:nvSpPr>
        <p:spPr/>
        <p:txBody>
          <a:bodyPr/>
          <a:lstStyle/>
          <a:p>
            <a:r>
              <a:rPr lang="en-US" dirty="0"/>
              <a:t>       </a:t>
            </a:r>
          </a:p>
        </p:txBody>
      </p:sp>
    </p:spTree>
    <p:extLst>
      <p:ext uri="{BB962C8B-B14F-4D97-AF65-F5344CB8AC3E}">
        <p14:creationId xmlns:p14="http://schemas.microsoft.com/office/powerpoint/2010/main" val="106131913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9FBBEE8-8E94-4224-BE8B-BB8B89077BF8}"/>
              </a:ext>
            </a:extLst>
          </p:cNvPr>
          <p:cNvSpPr>
            <a:spLocks noGrp="1"/>
          </p:cNvSpPr>
          <p:nvPr>
            <p:ph type="title"/>
          </p:nvPr>
        </p:nvSpPr>
        <p:spPr/>
        <p:txBody>
          <a:bodyPr/>
          <a:lstStyle/>
          <a:p>
            <a:r>
              <a:rPr lang="en-US" dirty="0"/>
              <a:t>Question goes here!!!</a:t>
            </a:r>
          </a:p>
        </p:txBody>
      </p:sp>
      <p:sp>
        <p:nvSpPr>
          <p:cNvPr id="6" name="Content Placeholder 5">
            <a:extLst>
              <a:ext uri="{FF2B5EF4-FFF2-40B4-BE49-F238E27FC236}">
                <a16:creationId xmlns:a16="http://schemas.microsoft.com/office/drawing/2014/main" id="{CA25C68A-89DC-48F9-B28A-62DAFBE798A7}"/>
              </a:ext>
            </a:extLst>
          </p:cNvPr>
          <p:cNvSpPr>
            <a:spLocks noGrp="1"/>
          </p:cNvSpPr>
          <p:nvPr>
            <p:ph idx="1"/>
          </p:nvPr>
        </p:nvSpPr>
        <p:spPr/>
        <p:txBody>
          <a:bodyPr/>
          <a:lstStyle/>
          <a:p>
            <a:r>
              <a:rPr lang="en-US" dirty="0"/>
              <a:t>1) </a:t>
            </a:r>
            <a:r>
              <a:rPr lang="en-US" dirty="0" err="1"/>
              <a:t>asldjfsd</a:t>
            </a:r>
            <a:endParaRPr lang="en-US" dirty="0"/>
          </a:p>
          <a:p>
            <a:r>
              <a:rPr lang="en-US" dirty="0"/>
              <a:t>2) </a:t>
            </a:r>
            <a:r>
              <a:rPr lang="en-US" dirty="0" err="1"/>
              <a:t>asdlfjasldkfj</a:t>
            </a:r>
            <a:endParaRPr lang="en-US" dirty="0"/>
          </a:p>
          <a:p>
            <a:r>
              <a:rPr lang="en-US" dirty="0"/>
              <a:t>3) </a:t>
            </a:r>
            <a:r>
              <a:rPr lang="en-US" dirty="0" err="1"/>
              <a:t>asdlfkjsldkfj</a:t>
            </a:r>
            <a:endParaRPr lang="en-US" dirty="0"/>
          </a:p>
          <a:p>
            <a:r>
              <a:rPr lang="en-US" dirty="0"/>
              <a:t>4) </a:t>
            </a:r>
            <a:r>
              <a:rPr lang="en-US" dirty="0" err="1"/>
              <a:t>alsdkjflsadjf</a:t>
            </a:r>
            <a:endParaRPr lang="en-US" dirty="0"/>
          </a:p>
          <a:p>
            <a:endParaRPr lang="en-US" dirty="0"/>
          </a:p>
        </p:txBody>
      </p:sp>
      <p:sp>
        <p:nvSpPr>
          <p:cNvPr id="7" name="Text Placeholder 6">
            <a:extLst>
              <a:ext uri="{FF2B5EF4-FFF2-40B4-BE49-F238E27FC236}">
                <a16:creationId xmlns:a16="http://schemas.microsoft.com/office/drawing/2014/main" id="{8603CB8A-AEDB-4C55-9534-269A66679BD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188830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F5A8E15-77DF-4D7D-ACCE-67972B40DD8F}"/>
              </a:ext>
            </a:extLst>
          </p:cNvPr>
          <p:cNvSpPr>
            <a:spLocks noGrp="1"/>
          </p:cNvSpPr>
          <p:nvPr>
            <p:ph type="body" sz="quarter" idx="10"/>
          </p:nvPr>
        </p:nvSpPr>
        <p:spPr/>
        <p:txBody>
          <a:bodyPr/>
          <a:lstStyle/>
          <a:p>
            <a:endParaRPr lang="en-US" dirty="0"/>
          </a:p>
        </p:txBody>
      </p:sp>
      <p:sp>
        <p:nvSpPr>
          <p:cNvPr id="9" name="Text Placeholder 8">
            <a:extLst>
              <a:ext uri="{FF2B5EF4-FFF2-40B4-BE49-F238E27FC236}">
                <a16:creationId xmlns:a16="http://schemas.microsoft.com/office/drawing/2014/main" id="{D3227765-CB01-4B57-B429-3D66AA88F47E}"/>
              </a:ext>
            </a:extLst>
          </p:cNvPr>
          <p:cNvSpPr>
            <a:spLocks noGrp="1"/>
          </p:cNvSpPr>
          <p:nvPr>
            <p:ph type="body" sz="quarter" idx="11"/>
          </p:nvPr>
        </p:nvSpPr>
        <p:spPr/>
        <p:txBody>
          <a:bodyPr/>
          <a:lstStyle/>
          <a:p>
            <a:endParaRPr lang="en-US" dirty="0"/>
          </a:p>
        </p:txBody>
      </p:sp>
      <p:sp>
        <p:nvSpPr>
          <p:cNvPr id="5" name="Title 4">
            <a:extLst>
              <a:ext uri="{FF2B5EF4-FFF2-40B4-BE49-F238E27FC236}">
                <a16:creationId xmlns:a16="http://schemas.microsoft.com/office/drawing/2014/main" id="{5CB1A5B6-4542-4412-9CCE-32AE0F442085}"/>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2282330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803BD2B-9323-4B27-8D23-AD5D7E50AF5E}"/>
              </a:ext>
            </a:extLst>
          </p:cNvPr>
          <p:cNvSpPr>
            <a:spLocks noGrp="1"/>
          </p:cNvSpPr>
          <p:nvPr>
            <p:ph type="title"/>
          </p:nvPr>
        </p:nvSpPr>
        <p:spPr/>
        <p:txBody>
          <a:bodyPr/>
          <a:lstStyle/>
          <a:p>
            <a:endParaRPr lang="en-US"/>
          </a:p>
        </p:txBody>
      </p:sp>
      <p:sp>
        <p:nvSpPr>
          <p:cNvPr id="13" name="Text Placeholder 12">
            <a:extLst>
              <a:ext uri="{FF2B5EF4-FFF2-40B4-BE49-F238E27FC236}">
                <a16:creationId xmlns:a16="http://schemas.microsoft.com/office/drawing/2014/main" id="{83B14B48-53E1-46CB-82B4-E00698C98AF3}"/>
              </a:ext>
            </a:extLst>
          </p:cNvPr>
          <p:cNvSpPr>
            <a:spLocks noGrp="1"/>
          </p:cNvSpPr>
          <p:nvPr>
            <p:ph type="body" sz="quarter" idx="12"/>
          </p:nvPr>
        </p:nvSpPr>
        <p:spPr/>
        <p:txBody>
          <a:bodyPr/>
          <a:lstStyle/>
          <a:p>
            <a:endParaRPr lang="en-US"/>
          </a:p>
        </p:txBody>
      </p:sp>
      <p:sp>
        <p:nvSpPr>
          <p:cNvPr id="14" name="Text Placeholder 13">
            <a:extLst>
              <a:ext uri="{FF2B5EF4-FFF2-40B4-BE49-F238E27FC236}">
                <a16:creationId xmlns:a16="http://schemas.microsoft.com/office/drawing/2014/main" id="{3513F753-FF1C-4A55-ACF7-B8383CB219B8}"/>
              </a:ext>
            </a:extLst>
          </p:cNvPr>
          <p:cNvSpPr>
            <a:spLocks noGrp="1"/>
          </p:cNvSpPr>
          <p:nvPr>
            <p:ph type="body" sz="quarter" idx="13"/>
          </p:nvPr>
        </p:nvSpPr>
        <p:spPr/>
        <p:txBody>
          <a:bodyPr/>
          <a:lstStyle/>
          <a:p>
            <a:endParaRPr lang="en-US"/>
          </a:p>
        </p:txBody>
      </p:sp>
      <p:sp>
        <p:nvSpPr>
          <p:cNvPr id="15" name="Text Placeholder 14">
            <a:extLst>
              <a:ext uri="{FF2B5EF4-FFF2-40B4-BE49-F238E27FC236}">
                <a16:creationId xmlns:a16="http://schemas.microsoft.com/office/drawing/2014/main" id="{AEAB9855-FB7D-46A0-8D60-ABAA12A86429}"/>
              </a:ext>
            </a:extLst>
          </p:cNvPr>
          <p:cNvSpPr>
            <a:spLocks noGrp="1"/>
          </p:cNvSpPr>
          <p:nvPr>
            <p:ph type="body" sz="quarter" idx="14"/>
          </p:nvPr>
        </p:nvSpPr>
        <p:spPr/>
        <p:txBody>
          <a:bodyPr/>
          <a:lstStyle/>
          <a:p>
            <a:endParaRPr lang="en-US"/>
          </a:p>
        </p:txBody>
      </p:sp>
      <p:sp>
        <p:nvSpPr>
          <p:cNvPr id="18" name="Text Placeholder 17">
            <a:extLst>
              <a:ext uri="{FF2B5EF4-FFF2-40B4-BE49-F238E27FC236}">
                <a16:creationId xmlns:a16="http://schemas.microsoft.com/office/drawing/2014/main" id="{64A34FCF-153B-4B59-8398-3C72E1657CD1}"/>
              </a:ext>
            </a:extLst>
          </p:cNvPr>
          <p:cNvSpPr>
            <a:spLocks noGrp="1"/>
          </p:cNvSpPr>
          <p:nvPr>
            <p:ph type="body" sz="quarter" idx="17"/>
          </p:nvPr>
        </p:nvSpPr>
        <p:spPr/>
        <p:txBody>
          <a:bodyPr/>
          <a:lstStyle/>
          <a:p>
            <a:endParaRPr lang="en-US"/>
          </a:p>
        </p:txBody>
      </p:sp>
      <p:sp>
        <p:nvSpPr>
          <p:cNvPr id="17" name="Text Placeholder 16">
            <a:extLst>
              <a:ext uri="{FF2B5EF4-FFF2-40B4-BE49-F238E27FC236}">
                <a16:creationId xmlns:a16="http://schemas.microsoft.com/office/drawing/2014/main" id="{3A9745DE-AD65-43D2-8FAF-6829A4EAE971}"/>
              </a:ext>
            </a:extLst>
          </p:cNvPr>
          <p:cNvSpPr>
            <a:spLocks noGrp="1"/>
          </p:cNvSpPr>
          <p:nvPr>
            <p:ph type="body" sz="quarter" idx="16"/>
          </p:nvPr>
        </p:nvSpPr>
        <p:spPr/>
        <p:txBody>
          <a:bodyPr/>
          <a:lstStyle/>
          <a:p>
            <a:endParaRPr lang="en-US"/>
          </a:p>
        </p:txBody>
      </p:sp>
      <p:sp>
        <p:nvSpPr>
          <p:cNvPr id="16" name="Text Placeholder 15">
            <a:extLst>
              <a:ext uri="{FF2B5EF4-FFF2-40B4-BE49-F238E27FC236}">
                <a16:creationId xmlns:a16="http://schemas.microsoft.com/office/drawing/2014/main" id="{CB98BB2A-5F00-4D0B-9FFA-A7FC8E5229FD}"/>
              </a:ext>
            </a:extLst>
          </p:cNvPr>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1997800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Design and Implement Azure App Service Apps (10-15%) </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Deploy Web Apps  </a:t>
            </a:r>
          </a:p>
          <a:p>
            <a:r>
              <a:rPr lang="en-US" dirty="0"/>
              <a:t>Configure Web Apps  </a:t>
            </a:r>
          </a:p>
          <a:p>
            <a:r>
              <a:rPr lang="en-US" dirty="0"/>
              <a:t>Configure diagnostics, monitoring, and analytics </a:t>
            </a:r>
          </a:p>
          <a:p>
            <a:r>
              <a:rPr lang="en-US" dirty="0"/>
              <a:t>Configure Web Apps for scale and resilience</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1582592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Design and Implement Azure App Service Apps (10-15%) </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2000" dirty="0"/>
              <a:t>Design and Implement Azure App Service Apps (10-15%) </a:t>
            </a:r>
          </a:p>
          <a:p>
            <a:pPr lvl="1"/>
            <a:r>
              <a:rPr lang="en-US" sz="1600" dirty="0"/>
              <a:t>Deploy Web Apps  Define deployment slots; roll back deployments; implement pre- and post deployment actions; create, configure, and deploy packages; create App Service plans; migrate Web Apps between App Service plans; create a Web App within an App Service plan; determine when to use App Service Environment (ASE); select and use appropriate deployment methods including Git, FTP, and cloud sync </a:t>
            </a:r>
          </a:p>
          <a:p>
            <a:r>
              <a:rPr lang="en-US" sz="2000" dirty="0"/>
              <a:t> Configure Web Apps  </a:t>
            </a:r>
          </a:p>
          <a:p>
            <a:pPr lvl="1"/>
            <a:r>
              <a:rPr lang="en-US" sz="1600" dirty="0"/>
              <a:t>Define and use app settings, connection strings, handlers, and virtual directories; configure certificates and custom domains; configure SSL bindings and runtime configurations; manage Web Apps by using Azure PowerShell and Azure-CLI; manage App Service backups; configure authentication and authorization for Web Apps; configure Web App notifications </a:t>
            </a:r>
          </a:p>
          <a:p>
            <a:r>
              <a:rPr lang="en-US" sz="2000" dirty="0"/>
              <a:t> Configure diagnostics, monitoring, and analytics  </a:t>
            </a:r>
          </a:p>
          <a:p>
            <a:pPr lvl="1"/>
            <a:r>
              <a:rPr lang="en-US" sz="1600" dirty="0"/>
              <a:t>Retrieve diagnostics data; view streaming logs; configure endpoint monitoring; configure alerts; configure diagnostics; use remote debugging; monitor Web App resources </a:t>
            </a:r>
          </a:p>
          <a:p>
            <a:r>
              <a:rPr lang="en-US" sz="2000" dirty="0"/>
              <a:t> Configure Web Apps for scale and resilience </a:t>
            </a:r>
          </a:p>
          <a:p>
            <a:pPr lvl="1"/>
            <a:r>
              <a:rPr lang="en-US" sz="1600" dirty="0"/>
              <a:t>Configure auto-scale using built-in and custom schedules; configure by metric; change the size of an instance; configure Traffic Manager </a:t>
            </a:r>
            <a:endParaRPr lang="en-US" sz="1200" dirty="0"/>
          </a:p>
        </p:txBody>
      </p:sp>
      <p:sp>
        <p:nvSpPr>
          <p:cNvPr id="7" name="Text Placeholder 6">
            <a:extLst>
              <a:ext uri="{FF2B5EF4-FFF2-40B4-BE49-F238E27FC236}">
                <a16:creationId xmlns:a16="http://schemas.microsoft.com/office/drawing/2014/main" id="{05D9D23C-8DF7-4E74-92E2-EF8ABE1E55B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4131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Deploy Web Apps</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Define deployment slots; roll back deployments; implement pre- and post deployment actions; create, configure, and deploy packages; create App Service plans; migrate Web Apps between App Service plans; create a Web App within an App Service plan; determine when to use App Service Environment (ASE); select and use appropriate deployment methods including Git, FTP, and cloud sync </a:t>
            </a:r>
          </a:p>
          <a:p>
            <a:endParaRPr lang="en-US" sz="24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Configure Web Apps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Define and use app settings, connection strings, handlers, and virtual directories; configure certificates and custom domains; configure SSL bindings and runtime configurations; manage Web Apps by using Azure PowerShell and Azure-CLI; manage App Service backups; configure authentication and authorization for Web Apps; configure Web App notifications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Configure diagnostics, monitoring and analytics</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Retrieve diagnostics data; view streaming logs; configure endpoint monitoring; configure alerts; configure diagnostics; use remote debugging; monitor Web App resources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Configure Web Apps for scale and resilience</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Configure auto-scale using built-in and custom schedules; configure by metric; change the size of an instance; configure Traffic Manager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58339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1</a:t>
            </a:r>
          </a:p>
          <a:p>
            <a:pPr marL="0" indent="0">
              <a:spcBef>
                <a:spcPts val="0"/>
              </a:spcBef>
              <a:buNone/>
            </a:pPr>
            <a:r>
              <a:rPr lang="en-US" sz="2000" dirty="0"/>
              <a:t>Introduction to Microsoft Azure</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2</a:t>
            </a:r>
          </a:p>
          <a:p>
            <a:pPr marL="0" indent="0">
              <a:spcBef>
                <a:spcPts val="0"/>
              </a:spcBef>
              <a:buNone/>
            </a:pPr>
            <a:r>
              <a:rPr lang="en-US" sz="2000" dirty="0"/>
              <a:t>Implementing and managing Azure networking </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3</a:t>
            </a:r>
          </a:p>
          <a:p>
            <a:pPr marL="0" indent="0">
              <a:spcBef>
                <a:spcPts val="0"/>
              </a:spcBef>
              <a:buNone/>
            </a:pPr>
            <a:r>
              <a:rPr lang="en-US" sz="2000" dirty="0"/>
              <a:t>Implementing virtual machines</a:t>
            </a:r>
            <a:br>
              <a:rPr lang="en-US" sz="2000" dirty="0"/>
            </a:br>
            <a:endParaRPr lang="en-CA" sz="2000" dirty="0">
              <a:solidFill>
                <a:srgbClr val="0070C0"/>
              </a:solidFill>
            </a:endParaRPr>
          </a:p>
          <a:p>
            <a:pPr marL="0" indent="0">
              <a:spcBef>
                <a:spcPts val="0"/>
              </a:spcBef>
              <a:buNone/>
            </a:pPr>
            <a:r>
              <a:rPr lang="en-CA" sz="2000" dirty="0">
                <a:solidFill>
                  <a:srgbClr val="0070C0"/>
                </a:solidFill>
              </a:rPr>
              <a:t>Module 4</a:t>
            </a:r>
          </a:p>
          <a:p>
            <a:pPr marL="0" indent="0">
              <a:spcBef>
                <a:spcPts val="0"/>
              </a:spcBef>
              <a:buNone/>
            </a:pPr>
            <a:r>
              <a:rPr lang="en-US" sz="2000" dirty="0"/>
              <a:t>Managing Azure VMs</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5</a:t>
            </a:r>
          </a:p>
          <a:p>
            <a:pPr marL="0" indent="0">
              <a:spcBef>
                <a:spcPts val="0"/>
              </a:spcBef>
              <a:buNone/>
            </a:pPr>
            <a:r>
              <a:rPr lang="en-IN" sz="2000" dirty="0"/>
              <a:t>Implementing Azure App Service</a:t>
            </a:r>
            <a:endParaRPr lang="en-US" dirty="0"/>
          </a:p>
        </p:txBody>
      </p:sp>
    </p:spTree>
    <p:custDataLst>
      <p:tags r:id="rId1"/>
    </p:custDataLst>
    <p:extLst>
      <p:ext uri="{BB962C8B-B14F-4D97-AF65-F5344CB8AC3E}">
        <p14:creationId xmlns:p14="http://schemas.microsoft.com/office/powerpoint/2010/main" val="1743810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 </a:t>
            </a:r>
            <a:r>
              <a:rPr lang="en-US" i="1" dirty="0"/>
              <a:t>(continued)</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6</a:t>
            </a:r>
          </a:p>
          <a:p>
            <a:pPr marL="0" indent="0">
              <a:spcBef>
                <a:spcPts val="0"/>
              </a:spcBef>
              <a:buNone/>
            </a:pPr>
            <a:r>
              <a:rPr lang="en-US" sz="2000" dirty="0"/>
              <a:t>Planning and implementing storage, backup, and recovery services</a:t>
            </a:r>
          </a:p>
          <a:p>
            <a:pPr marL="0" indent="0">
              <a:spcBef>
                <a:spcPts val="0"/>
              </a:spcBef>
              <a:buNone/>
            </a:pPr>
            <a:endParaRPr lang="en-CA" sz="2000" dirty="0"/>
          </a:p>
          <a:p>
            <a:pPr marL="0" indent="0">
              <a:spcBef>
                <a:spcPts val="0"/>
              </a:spcBef>
              <a:buNone/>
            </a:pPr>
            <a:r>
              <a:rPr lang="en-CA" sz="2000" dirty="0">
                <a:solidFill>
                  <a:srgbClr val="0070C0"/>
                </a:solidFill>
              </a:rPr>
              <a:t>Module 7</a:t>
            </a:r>
          </a:p>
          <a:p>
            <a:pPr marL="0" indent="0">
              <a:spcBef>
                <a:spcPts val="0"/>
              </a:spcBef>
              <a:buNone/>
            </a:pPr>
            <a:r>
              <a:rPr lang="en-US" sz="2000" dirty="0"/>
              <a:t>Implementing containers in Azure</a:t>
            </a:r>
          </a:p>
          <a:p>
            <a:pPr marL="0" indent="0">
              <a:spcBef>
                <a:spcPts val="0"/>
              </a:spcBef>
              <a:buNone/>
            </a:pPr>
            <a:endParaRPr lang="en-CA" sz="2000" dirty="0"/>
          </a:p>
          <a:p>
            <a:pPr marL="0" indent="0">
              <a:spcBef>
                <a:spcPts val="0"/>
              </a:spcBef>
              <a:buNone/>
            </a:pPr>
            <a:r>
              <a:rPr lang="en-CA" sz="2000" dirty="0">
                <a:solidFill>
                  <a:srgbClr val="0070C0"/>
                </a:solidFill>
              </a:rPr>
              <a:t>Module 8</a:t>
            </a:r>
          </a:p>
          <a:p>
            <a:pPr marL="0" indent="0">
              <a:spcBef>
                <a:spcPts val="0"/>
              </a:spcBef>
              <a:buNone/>
            </a:pPr>
            <a:r>
              <a:rPr lang="en-US" sz="2000" dirty="0"/>
              <a:t>Implementing Azure Cloud Services</a:t>
            </a:r>
          </a:p>
          <a:p>
            <a:pPr marL="0" indent="0">
              <a:spcBef>
                <a:spcPts val="0"/>
              </a:spcBef>
              <a:buNone/>
            </a:pPr>
            <a:endParaRPr lang="en-CA" sz="2000" dirty="0"/>
          </a:p>
          <a:p>
            <a:pPr marL="0" indent="0">
              <a:spcBef>
                <a:spcPts val="0"/>
              </a:spcBef>
              <a:buNone/>
            </a:pPr>
            <a:r>
              <a:rPr lang="en-CA" sz="2000" dirty="0">
                <a:solidFill>
                  <a:srgbClr val="0070C0"/>
                </a:solidFill>
              </a:rPr>
              <a:t>Module 9</a:t>
            </a:r>
          </a:p>
          <a:p>
            <a:pPr marL="0" indent="0">
              <a:spcBef>
                <a:spcPts val="0"/>
              </a:spcBef>
              <a:buNone/>
            </a:pPr>
            <a:r>
              <a:rPr lang="en-US" sz="2000" dirty="0"/>
              <a:t>Implementing Azure Active Directory</a:t>
            </a:r>
          </a:p>
          <a:p>
            <a:pPr marL="0" indent="0">
              <a:spcBef>
                <a:spcPts val="0"/>
              </a:spcBef>
              <a:buNone/>
            </a:pPr>
            <a:endParaRPr lang="en-CA" sz="2000" dirty="0"/>
          </a:p>
          <a:p>
            <a:pPr marL="0" indent="0">
              <a:spcBef>
                <a:spcPts val="0"/>
              </a:spcBef>
              <a:buNone/>
            </a:pPr>
            <a:r>
              <a:rPr lang="en-CA" sz="2000" dirty="0">
                <a:solidFill>
                  <a:srgbClr val="0070C0"/>
                </a:solidFill>
              </a:rPr>
              <a:t>Module 10</a:t>
            </a:r>
          </a:p>
          <a:p>
            <a:pPr marL="0" indent="0">
              <a:spcBef>
                <a:spcPts val="0"/>
              </a:spcBef>
              <a:buNone/>
            </a:pPr>
            <a:r>
              <a:rPr lang="en-US" sz="2000" dirty="0"/>
              <a:t>Managing an Active Directory infrastructure in a hybrid environment</a:t>
            </a:r>
          </a:p>
          <a:p>
            <a:pPr marL="0" indent="0">
              <a:spcBef>
                <a:spcPts val="0"/>
              </a:spcBef>
              <a:buNone/>
            </a:pPr>
            <a:endParaRPr lang="en-US" dirty="0"/>
          </a:p>
          <a:p>
            <a:pPr marL="0" indent="0">
              <a:spcBef>
                <a:spcPts val="0"/>
              </a:spcBef>
              <a:buNone/>
            </a:pPr>
            <a:r>
              <a:rPr lang="en-CA" sz="2000" dirty="0">
                <a:solidFill>
                  <a:srgbClr val="0070C0"/>
                </a:solidFill>
              </a:rPr>
              <a:t>Module 11</a:t>
            </a:r>
          </a:p>
          <a:p>
            <a:pPr marL="0" indent="0">
              <a:spcBef>
                <a:spcPts val="0"/>
              </a:spcBef>
              <a:buNone/>
            </a:pPr>
            <a:r>
              <a:rPr lang="en-US" sz="2000" dirty="0"/>
              <a:t>Implementing Azure-based management and automation</a:t>
            </a:r>
            <a:endParaRPr lang="en-CA" sz="2000" dirty="0">
              <a:solidFill>
                <a:srgbClr val="0070C0"/>
              </a:solidFill>
            </a:endParaRPr>
          </a:p>
          <a:p>
            <a:pPr marL="0" indent="0">
              <a:spcBef>
                <a:spcPts val="0"/>
              </a:spcBef>
              <a:buNone/>
            </a:pPr>
            <a:endParaRPr lang="en-US" dirty="0"/>
          </a:p>
        </p:txBody>
      </p:sp>
    </p:spTree>
    <p:custDataLst>
      <p:tags r:id="rId1"/>
    </p:custDataLst>
    <p:extLst>
      <p:ext uri="{BB962C8B-B14F-4D97-AF65-F5344CB8AC3E}">
        <p14:creationId xmlns:p14="http://schemas.microsoft.com/office/powerpoint/2010/main" val="41562810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900</Words>
  <Application>Microsoft Office PowerPoint</Application>
  <PresentationFormat>On-screen Show (4:3)</PresentationFormat>
  <Paragraphs>109</Paragraphs>
  <Slides>13</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Segoe UI</vt:lpstr>
      <vt:lpstr>Verdana</vt:lpstr>
      <vt:lpstr>Segoe UI Light</vt:lpstr>
      <vt:lpstr>Times New Roman</vt:lpstr>
      <vt:lpstr>Symbol</vt:lpstr>
      <vt:lpstr>Courier New</vt:lpstr>
      <vt:lpstr>Arial</vt:lpstr>
      <vt:lpstr>Wingdings</vt:lpstr>
      <vt:lpstr>Consolas</vt:lpstr>
      <vt:lpstr>Segoe</vt:lpstr>
      <vt:lpstr>Calibri</vt:lpstr>
      <vt:lpstr>NG_MOC_Core_ModuleNew2</vt:lpstr>
      <vt:lpstr>Exam 70-533 Implementing Microsoft Azure Infrastructure Solutions</vt:lpstr>
      <vt:lpstr>Design and Implement Azure App Service Apps (10-15%) </vt:lpstr>
      <vt:lpstr>Design and Implement Azure App Service Apps (10-15%) </vt:lpstr>
      <vt:lpstr>Deploy Web Apps</vt:lpstr>
      <vt:lpstr>Configure Web Apps </vt:lpstr>
      <vt:lpstr>Configure diagnostics, monitoring and analytics</vt:lpstr>
      <vt:lpstr>Configure Web Apps for scale and resilience</vt:lpstr>
      <vt:lpstr>Course outline</vt:lpstr>
      <vt:lpstr>Course outline (continued)</vt:lpstr>
      <vt:lpstr>PowerPoint Presentation</vt:lpstr>
      <vt:lpstr>Question goes here!!!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2018-01-24T01:13:50Z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