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xml" ContentType="application/vnd.openxmlformats-officedocument.presentationml.tags+xml"/>
  <Override PartName="/ppt/notesSlides/notesSlide62.xml" ContentType="application/vnd.openxmlformats-officedocument.presentationml.notesSlide+xml"/>
  <Override PartName="/ppt/tags/tag2.xml" ContentType="application/vnd.openxmlformats-officedocument.presentationml.tags+xml"/>
  <Override PartName="/ppt/notesSlides/notesSlide63.xml" ContentType="application/vnd.openxmlformats-officedocument.presentationml.notesSlide+xml"/>
  <Override PartName="/ppt/tags/tag3.xml" ContentType="application/vnd.openxmlformats-officedocument.presentationml.tags+xml"/>
  <Override PartName="/ppt/notesSlides/notesSlide64.xml" ContentType="application/vnd.openxmlformats-officedocument.presentationml.notesSlide+xml"/>
  <Override PartName="/ppt/tags/tag4.xml" ContentType="application/vnd.openxmlformats-officedocument.presentationml.tags+xml"/>
  <Override PartName="/ppt/notesSlides/notesSlide65.xml" ContentType="application/vnd.openxmlformats-officedocument.presentationml.notesSlide+xml"/>
  <Override PartName="/ppt/tags/tag5.xml" ContentType="application/vnd.openxmlformats-officedocument.presentationml.tags+xml"/>
  <Override PartName="/ppt/notesSlides/notesSlide66.xml" ContentType="application/vnd.openxmlformats-officedocument.presentationml.notesSlide+xml"/>
  <Override PartName="/ppt/tags/tag6.xml" ContentType="application/vnd.openxmlformats-officedocument.presentationml.tags+xml"/>
  <Override PartName="/ppt/notesSlides/notesSlide67.xml" ContentType="application/vnd.openxmlformats-officedocument.presentationml.notesSlide+xml"/>
  <Override PartName="/ppt/tags/tag7.xml" ContentType="application/vnd.openxmlformats-officedocument.presentationml.tags+xml"/>
  <Override PartName="/ppt/notesSlides/notesSlide68.xml" ContentType="application/vnd.openxmlformats-officedocument.presentationml.notesSlide+xml"/>
  <Override PartName="/ppt/tags/tag8.xml" ContentType="application/vnd.openxmlformats-officedocument.presentationml.tags+xml"/>
  <Override PartName="/ppt/notesSlides/notesSlide69.xml" ContentType="application/vnd.openxmlformats-officedocument.presentationml.notesSlide+xml"/>
  <Override PartName="/ppt/tags/tag9.xml" ContentType="application/vnd.openxmlformats-officedocument.presentationml.tags+xml"/>
  <Override PartName="/ppt/notesSlides/notesSlide70.xml" ContentType="application/vnd.openxmlformats-officedocument.presentationml.notesSlide+xml"/>
  <Override PartName="/ppt/tags/tag10.xml" ContentType="application/vnd.openxmlformats-officedocument.presentationml.tags+xml"/>
  <Override PartName="/ppt/notesSlides/notesSlide71.xml" ContentType="application/vnd.openxmlformats-officedocument.presentationml.notesSlide+xml"/>
  <Override PartName="/ppt/tags/tag11.xml" ContentType="application/vnd.openxmlformats-officedocument.presentationml.tags+xml"/>
  <Override PartName="/ppt/notesSlides/notesSlide72.xml" ContentType="application/vnd.openxmlformats-officedocument.presentationml.notesSlide+xml"/>
  <Override PartName="/ppt/tags/tag12.xml" ContentType="application/vnd.openxmlformats-officedocument.presentationml.tags+xml"/>
  <Override PartName="/ppt/notesSlides/notesSlide73.xml" ContentType="application/vnd.openxmlformats-officedocument.presentationml.notesSlide+xml"/>
  <Override PartName="/ppt/tags/tag13.xml" ContentType="application/vnd.openxmlformats-officedocument.presentationml.tags+xml"/>
  <Override PartName="/ppt/notesSlides/notesSlide74.xml" ContentType="application/vnd.openxmlformats-officedocument.presentationml.notesSlide+xml"/>
  <Override PartName="/ppt/tags/tag14.xml" ContentType="application/vnd.openxmlformats-officedocument.presentationml.tags+xml"/>
  <Override PartName="/ppt/notesSlides/notesSlide75.xml" ContentType="application/vnd.openxmlformats-officedocument.presentationml.notesSlide+xml"/>
  <Override PartName="/ppt/tags/tag15.xml" ContentType="application/vnd.openxmlformats-officedocument.presentationml.tags+xml"/>
  <Override PartName="/ppt/notesSlides/notesSlide76.xml" ContentType="application/vnd.openxmlformats-officedocument.presentationml.notesSlide+xml"/>
  <Override PartName="/ppt/tags/tag16.xml" ContentType="application/vnd.openxmlformats-officedocument.presentationml.tags+xml"/>
  <Override PartName="/ppt/notesSlides/notesSlide77.xml" ContentType="application/vnd.openxmlformats-officedocument.presentationml.notesSlide+xml"/>
  <Override PartName="/ppt/tags/tag17.xml" ContentType="application/vnd.openxmlformats-officedocument.presentationml.tags+xml"/>
  <Override PartName="/ppt/notesSlides/notesSlide78.xml" ContentType="application/vnd.openxmlformats-officedocument.presentationml.notesSlide+xml"/>
  <Override PartName="/ppt/tags/tag18.xml" ContentType="application/vnd.openxmlformats-officedocument.presentationml.tags+xml"/>
  <Override PartName="/ppt/notesSlides/notesSlide79.xml" ContentType="application/vnd.openxmlformats-officedocument.presentationml.notesSlide+xml"/>
  <Override PartName="/ppt/tags/tag19.xml" ContentType="application/vnd.openxmlformats-officedocument.presentationml.tags+xml"/>
  <Override PartName="/ppt/notesSlides/notesSlide80.xml" ContentType="application/vnd.openxmlformats-officedocument.presentationml.notesSlide+xml"/>
  <Override PartName="/ppt/tags/tag20.xml" ContentType="application/vnd.openxmlformats-officedocument.presentationml.tags+xml"/>
  <Override PartName="/ppt/notesSlides/notesSlide81.xml" ContentType="application/vnd.openxmlformats-officedocument.presentationml.notesSlide+xml"/>
  <Override PartName="/ppt/tags/tag21.xml" ContentType="application/vnd.openxmlformats-officedocument.presentationml.tags+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84"/>
  </p:notesMasterIdLst>
  <p:handoutMasterIdLst>
    <p:handoutMasterId r:id="rId85"/>
  </p:handoutMasterIdLst>
  <p:sldIdLst>
    <p:sldId id="256" r:id="rId2"/>
    <p:sldId id="311" r:id="rId3"/>
    <p:sldId id="312" r:id="rId4"/>
    <p:sldId id="313" r:id="rId5"/>
    <p:sldId id="327" r:id="rId6"/>
    <p:sldId id="328" r:id="rId7"/>
    <p:sldId id="329" r:id="rId8"/>
    <p:sldId id="340" r:id="rId9"/>
    <p:sldId id="341" r:id="rId10"/>
    <p:sldId id="342" r:id="rId11"/>
    <p:sldId id="348" r:id="rId12"/>
    <p:sldId id="349" r:id="rId13"/>
    <p:sldId id="350" r:id="rId14"/>
    <p:sldId id="351" r:id="rId15"/>
    <p:sldId id="352" r:id="rId16"/>
    <p:sldId id="353" r:id="rId17"/>
    <p:sldId id="354" r:id="rId18"/>
    <p:sldId id="355" r:id="rId19"/>
    <p:sldId id="358" r:id="rId20"/>
    <p:sldId id="359" r:id="rId21"/>
    <p:sldId id="315" r:id="rId22"/>
    <p:sldId id="330" r:id="rId23"/>
    <p:sldId id="331" r:id="rId24"/>
    <p:sldId id="332" r:id="rId25"/>
    <p:sldId id="333" r:id="rId26"/>
    <p:sldId id="334" r:id="rId27"/>
    <p:sldId id="335" r:id="rId28"/>
    <p:sldId id="336" r:id="rId29"/>
    <p:sldId id="363" r:id="rId30"/>
    <p:sldId id="364" r:id="rId31"/>
    <p:sldId id="365" r:id="rId32"/>
    <p:sldId id="367" r:id="rId33"/>
    <p:sldId id="368" r:id="rId34"/>
    <p:sldId id="369" r:id="rId35"/>
    <p:sldId id="370" r:id="rId36"/>
    <p:sldId id="371" r:id="rId37"/>
    <p:sldId id="372" r:id="rId38"/>
    <p:sldId id="373" r:id="rId39"/>
    <p:sldId id="374" r:id="rId40"/>
    <p:sldId id="375" r:id="rId41"/>
    <p:sldId id="376" r:id="rId42"/>
    <p:sldId id="377" r:id="rId43"/>
    <p:sldId id="316" r:id="rId44"/>
    <p:sldId id="337" r:id="rId45"/>
    <p:sldId id="338" r:id="rId46"/>
    <p:sldId id="339" r:id="rId47"/>
    <p:sldId id="343" r:id="rId48"/>
    <p:sldId id="344" r:id="rId49"/>
    <p:sldId id="345" r:id="rId50"/>
    <p:sldId id="346" r:id="rId51"/>
    <p:sldId id="347" r:id="rId52"/>
    <p:sldId id="360" r:id="rId53"/>
    <p:sldId id="361" r:id="rId54"/>
    <p:sldId id="362" r:id="rId55"/>
    <p:sldId id="318" r:id="rId56"/>
    <p:sldId id="366" r:id="rId57"/>
    <p:sldId id="323" r:id="rId58"/>
    <p:sldId id="324" r:id="rId59"/>
    <p:sldId id="356" r:id="rId60"/>
    <p:sldId id="357" r:id="rId61"/>
    <p:sldId id="326" r:id="rId62"/>
    <p:sldId id="378" r:id="rId63"/>
    <p:sldId id="379" r:id="rId64"/>
    <p:sldId id="380" r:id="rId65"/>
    <p:sldId id="381" r:id="rId66"/>
    <p:sldId id="382" r:id="rId67"/>
    <p:sldId id="383" r:id="rId68"/>
    <p:sldId id="384" r:id="rId69"/>
    <p:sldId id="385" r:id="rId70"/>
    <p:sldId id="386" r:id="rId71"/>
    <p:sldId id="387" r:id="rId72"/>
    <p:sldId id="388" r:id="rId73"/>
    <p:sldId id="389" r:id="rId74"/>
    <p:sldId id="390" r:id="rId75"/>
    <p:sldId id="391" r:id="rId76"/>
    <p:sldId id="392" r:id="rId77"/>
    <p:sldId id="393" r:id="rId78"/>
    <p:sldId id="394" r:id="rId79"/>
    <p:sldId id="395" r:id="rId80"/>
    <p:sldId id="396" r:id="rId81"/>
    <p:sldId id="309" r:id="rId82"/>
    <p:sldId id="310" r:id="rId83"/>
  </p:sldIdLst>
  <p:sldSz cx="9144000" cy="6858000" type="screen4x3"/>
  <p:notesSz cx="6858000" cy="9144000"/>
  <p:embeddedFontLst>
    <p:embeddedFont>
      <p:font typeface="Segoe UI Light" panose="020B0502040204020203" pitchFamily="34" charset="0"/>
      <p:regular r:id="rId86"/>
      <p:italic r:id="rId87"/>
    </p:embeddedFont>
    <p:embeddedFont>
      <p:font typeface="Segoe UI" panose="020B0502040204020203" pitchFamily="34" charset="0"/>
      <p:regular r:id="rId88"/>
      <p:bold r:id="rId89"/>
      <p:italic r:id="rId90"/>
      <p:boldItalic r:id="rId91"/>
    </p:embeddedFont>
    <p:embeddedFont>
      <p:font typeface="Segoe" panose="020B0604020202020204" charset="0"/>
      <p:regular r:id="rId92"/>
      <p:bold r:id="rId93"/>
      <p:italic r:id="rId94"/>
      <p:boldItalic r:id="rId95"/>
    </p:embeddedFont>
    <p:embeddedFont>
      <p:font typeface="Lucida Sans Typewriter" panose="020B0509030504030204" pitchFamily="49" charset="0"/>
      <p:regular r:id="rId96"/>
      <p:bold r:id="rId97"/>
      <p:italic r:id="rId98"/>
      <p:boldItalic r:id="rId99"/>
    </p:embeddedFont>
    <p:embeddedFont>
      <p:font typeface="Calibri" panose="020F0502020204030204" pitchFamily="34" charset="0"/>
      <p:regular r:id="rId100"/>
      <p:bold r:id="rId101"/>
      <p:italic r:id="rId102"/>
      <p:boldItalic r:id="rId103"/>
    </p:embeddedFont>
    <p:embeddedFont>
      <p:font typeface="Verdana" panose="020B0604030504040204" pitchFamily="34" charset="0"/>
      <p:regular r:id="rId104"/>
      <p:bold r:id="rId105"/>
      <p:italic r:id="rId106"/>
      <p:boldItalic r:id="rId107"/>
    </p:embeddedFont>
    <p:embeddedFont>
      <p:font typeface="Lucida Sans Unicode" panose="020B0602030504020204" pitchFamily="34" charset="0"/>
      <p:regular r:id="rId108"/>
    </p:embeddedFont>
    <p:embeddedFont>
      <p:font typeface="Consolas" panose="020B0609020204030204" pitchFamily="49" charset="0"/>
      <p:regular r:id="rId109"/>
      <p:bold r:id="rId110"/>
      <p:italic r:id="rId111"/>
      <p:boldItalic r:id="rId11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12"/>
          </p14:sldIdLst>
        </p14:section>
        <p14:section name="Deploy ARM VMs" id="{C6B6578B-F5CF-418D-991A-F24A0340D180}">
          <p14:sldIdLst>
            <p14:sldId id="313"/>
            <p14:sldId id="327"/>
            <p14:sldId id="328"/>
            <p14:sldId id="329"/>
            <p14:sldId id="340"/>
            <p14:sldId id="341"/>
            <p14:sldId id="342"/>
            <p14:sldId id="348"/>
            <p14:sldId id="349"/>
            <p14:sldId id="350"/>
            <p14:sldId id="351"/>
            <p14:sldId id="352"/>
            <p14:sldId id="353"/>
            <p14:sldId id="354"/>
            <p14:sldId id="355"/>
            <p14:sldId id="358"/>
            <p14:sldId id="359"/>
          </p14:sldIdLst>
        </p14:section>
        <p14:section name="Configuration Managment" id="{B92904DA-AD65-48A7-82FB-BA4D438E899A}">
          <p14:sldIdLst>
            <p14:sldId id="315"/>
            <p14:sldId id="330"/>
            <p14:sldId id="331"/>
            <p14:sldId id="332"/>
            <p14:sldId id="333"/>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38"/>
            <p14:sldId id="339"/>
            <p14:sldId id="343"/>
            <p14:sldId id="344"/>
            <p14:sldId id="345"/>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03" d="100"/>
          <a:sy n="103" d="100"/>
        </p:scale>
        <p:origin x="43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4.fntdata"/><Relationship Id="rId112" Type="http://schemas.openxmlformats.org/officeDocument/2006/relationships/font" Target="fonts/font27.fntdata"/><Relationship Id="rId16" Type="http://schemas.openxmlformats.org/officeDocument/2006/relationships/slide" Target="slides/slide15.xml"/><Relationship Id="rId107" Type="http://schemas.openxmlformats.org/officeDocument/2006/relationships/font" Target="fonts/font2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2.fntdata"/><Relationship Id="rId102" Type="http://schemas.openxmlformats.org/officeDocument/2006/relationships/font" Target="fonts/font17.fntdata"/><Relationship Id="rId110" Type="http://schemas.openxmlformats.org/officeDocument/2006/relationships/font" Target="fonts/font25.fntdata"/><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5.fntdata"/><Relationship Id="rId95"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5.fntdata"/><Relationship Id="rId105" Type="http://schemas.openxmlformats.org/officeDocument/2006/relationships/font" Target="fonts/font20.fntdata"/><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8.fntdata"/><Relationship Id="rId108" Type="http://schemas.openxmlformats.org/officeDocument/2006/relationships/font" Target="fonts/font23.fntdata"/><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font" Target="fonts/font11.fntdata"/><Relationship Id="rId11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1.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font" Target="fonts/font14.fntdata"/><Relationship Id="rId10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2.fntdata"/><Relationship Id="rId104"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process of creating an Azure VM with a managed disk from a Marketplace image with Azure PowerShell. Compare this process to using a custom image. Mention the </a:t>
            </a:r>
            <a:r>
              <a:rPr lang="en-US" sz="1000" b="1" dirty="0">
                <a:latin typeface="Arial"/>
                <a:ea typeface="Calibri"/>
                <a:cs typeface="Times New Roman"/>
              </a:rPr>
              <a:t>Quick Start </a:t>
            </a:r>
            <a:r>
              <a:rPr lang="en-US" sz="1000" dirty="0">
                <a:latin typeface="Arial"/>
                <a:ea typeface="Calibri"/>
                <a:cs typeface="Times New Roman"/>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new Windows VM named </a:t>
            </a:r>
            <a:r>
              <a:rPr lang="en-US" sz="1000" b="1" dirty="0">
                <a:latin typeface="Arial"/>
                <a:ea typeface="Calibri"/>
                <a:cs typeface="Times New Roman"/>
              </a:rPr>
              <a:t>20533D03DemoVM1</a:t>
            </a:r>
            <a:r>
              <a:rPr lang="en-US" sz="1000" dirty="0">
                <a:solidFill>
                  <a:srgbClr val="000000"/>
                </a:solidFill>
                <a:latin typeface="Arial"/>
                <a:ea typeface="Calibri"/>
                <a:cs typeface="Times New Roman"/>
              </a:rPr>
              <a:t> into a new resource group named </a:t>
            </a:r>
            <a:r>
              <a:rPr lang="en-US" sz="1000" b="1" dirty="0">
                <a:latin typeface="Arial"/>
                <a:ea typeface="Calibri"/>
                <a:cs typeface="Times New Roman"/>
              </a:rPr>
              <a:t>20533D03-DemoRG01</a:t>
            </a:r>
            <a:r>
              <a:rPr lang="en-US" sz="1000" dirty="0">
                <a:solidFill>
                  <a:srgbClr val="000000"/>
                </a:solidFill>
                <a:latin typeface="Arial"/>
                <a:ea typeface="Calibri"/>
                <a:cs typeface="Times New Roman"/>
              </a:rPr>
              <a:t> by following the steps listed on “Create a Windows virtual machine with the Azure portal” at: </a:t>
            </a:r>
            <a:r>
              <a:rPr lang="en-US" sz="1000" u="sng" dirty="0">
                <a:solidFill>
                  <a:srgbClr val="0000FF"/>
                </a:solidFill>
                <a:latin typeface="Arial"/>
                <a:ea typeface="Calibri"/>
                <a:cs typeface="Segoe UI"/>
                <a:hlinkClick r:id="rId3"/>
              </a:rPr>
              <a:t>https://aka.ms/pzxh13</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Linux VM named </a:t>
            </a:r>
            <a:r>
              <a:rPr lang="en-US" sz="1000" b="1" dirty="0">
                <a:latin typeface="Arial"/>
                <a:ea typeface="Calibri"/>
                <a:cs typeface="Times New Roman"/>
              </a:rPr>
              <a:t>20533D03DemoVM2 </a:t>
            </a:r>
            <a:r>
              <a:rPr lang="en-US" sz="1000" dirty="0">
                <a:latin typeface="Arial"/>
                <a:ea typeface="Calibri"/>
                <a:cs typeface="Times New Roman"/>
              </a:rPr>
              <a:t>into a new resource group named </a:t>
            </a:r>
            <a:r>
              <a:rPr lang="en-US" sz="1000" b="1" dirty="0">
                <a:latin typeface="Arial"/>
                <a:ea typeface="Calibri"/>
                <a:cs typeface="Times New Roman"/>
              </a:rPr>
              <a:t>20533D03-DemoRG02</a:t>
            </a:r>
            <a:r>
              <a:rPr lang="en-US" sz="1000" dirty="0">
                <a:latin typeface="Arial"/>
                <a:ea typeface="Calibri"/>
                <a:cs typeface="Times New Roman"/>
              </a:rPr>
              <a:t> by following the steps listed on “Create a Linux virtual machine with the Azure portal” at: </a:t>
            </a:r>
            <a:r>
              <a:rPr lang="en-US" sz="1000" u="sng" dirty="0">
                <a:solidFill>
                  <a:srgbClr val="0000FF"/>
                </a:solidFill>
                <a:latin typeface="Arial"/>
                <a:ea typeface="Calibri"/>
                <a:cs typeface="Segoe UI"/>
                <a:hlinkClick r:id="rId4"/>
              </a:rPr>
              <a:t>https://aka.ms/ajqf8q</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Do not wait for the deployment to complete. Continue with the next topic.</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Microsoft Edge, navigate to the Azure portal.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20533D03LabVM1</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User name: </a:t>
            </a:r>
            <a:r>
              <a:rPr lang="en-US" sz="1000" b="1" dirty="0">
                <a:effectLst/>
                <a:latin typeface="Arial"/>
                <a:ea typeface="Times New Roman"/>
                <a:cs typeface="Times New Roman"/>
              </a:rPr>
              <a:t>Instructor</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Password: </a:t>
            </a:r>
            <a:r>
              <a:rPr lang="en-US" sz="1000" b="1" dirty="0">
                <a:effectLst/>
                <a:latin typeface="Arial"/>
                <a:ea typeface="Times New Roman"/>
                <a:cs typeface="Times New Roman"/>
              </a:rPr>
              <a:t>Pa55w.rd1234</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Resource Group: The existing resource group that you created in the previous demonstration, named </a:t>
            </a:r>
            <a:r>
              <a:rPr lang="en-US" sz="1000" b="1" dirty="0">
                <a:effectLst/>
                <a:latin typeface="Arial"/>
                <a:ea typeface="Times New Roman"/>
                <a:cs typeface="Times New Roman"/>
              </a:rPr>
              <a:t>20533D0301-DemoRG</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Size: </a:t>
            </a:r>
            <a:r>
              <a:rPr lang="en-US" sz="1000" b="1" dirty="0">
                <a:effectLst/>
                <a:latin typeface="Arial"/>
                <a:ea typeface="Times New Roman"/>
                <a:cs typeface="Times New Roman"/>
              </a:rPr>
              <a:t>Standard_D1_v2 </a:t>
            </a:r>
            <a:endParaRPr lang="en-US" sz="1000" dirty="0">
              <a:effectLst/>
              <a:latin typeface="Arial"/>
              <a:ea typeface="Times New Roman"/>
              <a:cs typeface="Times New Roman"/>
            </a:endParaRPr>
          </a:p>
          <a:p>
            <a:pPr marL="742950" lvl="1" indent="-285750">
              <a:lnSpc>
                <a:spcPct val="115000"/>
              </a:lnSpc>
              <a:spcAft>
                <a:spcPts val="995"/>
              </a:spcAft>
              <a:buFont typeface="Symbol"/>
              <a:buChar char=""/>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55217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Describe the </a:t>
            </a:r>
            <a:r>
              <a:rPr lang="en-US" sz="1000" dirty="0">
                <a:latin typeface="Arial" panose="020B0604020202020204" pitchFamily="34" charset="0"/>
                <a:ea typeface="Calibri" panose="020F0502020204030204" pitchFamily="34" charset="0"/>
                <a:cs typeface="Times New Roman" panose="02020603050405020304" pitchFamily="18"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17</a:t>
            </a:fld>
            <a:endParaRPr lang="en-US" b="0" dirty="0">
              <a:latin typeface="+mn-lt"/>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procedure described at </a:t>
            </a:r>
            <a:r>
              <a:rPr lang="en-US" sz="10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3"/>
              </a:rPr>
              <a:t>https://aka.ms/x1beh6</a:t>
            </a:r>
            <a:r>
              <a:rPr lang="en-US" sz="1000" dirty="0">
                <a:latin typeface="Arial" panose="020B0604020202020204" pitchFamily="34" charset="0"/>
                <a:ea typeface="Times New Roman" panose="02020603050405020304" pitchFamily="18" charset="0"/>
                <a:cs typeface="Times New Roman" panose="02020603050405020304" pitchFamily="18"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Create a new Linux Ubuntu Azure VM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in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 20533D0401-DemoRG.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Connect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18</a:t>
            </a:fld>
            <a:endParaRPr lang="en-US" b="0" dirty="0">
              <a:latin typeface="+mn-lt"/>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19</a:t>
            </a:fld>
            <a:endParaRPr lang="en-US" b="0" dirty="0">
              <a:latin typeface="+mn-lt"/>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20</a:t>
            </a:fld>
            <a:endParaRPr lang="en-US" b="0" dirty="0">
              <a:latin typeface="+mn-lt"/>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Resource Manager cmdlets have </a:t>
            </a:r>
            <a:r>
              <a:rPr lang="en-US" sz="1000" i="1" dirty="0">
                <a:latin typeface="Arial" panose="020B0604020202020204" pitchFamily="34" charset="0"/>
                <a:ea typeface="Times New Roman" panose="02020603050405020304" pitchFamily="18" charset="0"/>
                <a:cs typeface="Times New Roman" panose="02020603050405020304" pitchFamily="18" charset="0"/>
              </a:rPr>
              <a:t>Rm</a:t>
            </a:r>
            <a:r>
              <a:rPr lang="en-US" sz="1000" dirty="0">
                <a:latin typeface="Arial" panose="020B0604020202020204" pitchFamily="34" charset="0"/>
                <a:ea typeface="Times New Roman" panose="02020603050405020304" pitchFamily="18" charset="0"/>
                <a:cs typeface="Times New Roman" panose="02020603050405020304" pitchFamily="18" charset="0"/>
              </a:rPr>
              <a:t> in the cmdlet name; for example,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New-AzureRmVM</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 can use standard Windows PowerShell commands like </a:t>
            </a:r>
            <a:r>
              <a:rPr lang="en-US" sz="1000" b="1" dirty="0">
                <a:latin typeface="Arial" panose="020B0604020202020204" pitchFamily="34" charset="0"/>
                <a:ea typeface="Times New Roman" panose="02020603050405020304" pitchFamily="18" charset="0"/>
                <a:cs typeface="Times New Roman" panose="02020603050405020304" pitchFamily="18" charset="0"/>
              </a:rPr>
              <a:t>Get-Command</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Get-Help</a:t>
            </a:r>
            <a:r>
              <a:rPr lang="en-US" sz="1000" dirty="0">
                <a:latin typeface="Arial" panose="020B0604020202020204" pitchFamily="34" charset="0"/>
                <a:ea typeface="Times New Roman" panose="02020603050405020304" pitchFamily="18" charset="0"/>
                <a:cs typeface="Times New Roman" panose="02020603050405020304" pitchFamily="18"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Integrated Scripting Environment</a:t>
            </a:r>
            <a:r>
              <a:rPr lang="en-US" sz="1000" dirty="0">
                <a:latin typeface="Arial" panose="020B0604020202020204" pitchFamily="34" charset="0"/>
                <a:ea typeface="Times New Roman" panose="02020603050405020304" pitchFamily="18" charset="0"/>
                <a:cs typeface="Times New Roman" panose="02020603050405020304" pitchFamily="18" charset="0"/>
              </a:rPr>
              <a:t> (Windows PowerShell ISE) as an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 </a:t>
            </a:r>
            <a:r>
              <a:rPr lang="en-US" sz="1000" dirty="0">
                <a:latin typeface="Arial" panose="020B0604020202020204" pitchFamily="34" charset="0"/>
                <a:ea typeface="Times New Roman" panose="02020603050405020304" pitchFamily="18" charset="0"/>
                <a:cs typeface="Times New Roman" panose="02020603050405020304" pitchFamily="18" charset="0"/>
              </a:rPr>
              <a:t>console, 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create a new storage group called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to verify that the new resource group was successfully created.</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create a new storage account by using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Resource group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SkuName: </a:t>
            </a:r>
            <a:r>
              <a:rPr lang="en-US" sz="1000" b="1" dirty="0">
                <a:latin typeface="Arial" panose="020B0604020202020204" pitchFamily="34" charset="0"/>
                <a:ea typeface="Times New Roman" panose="02020603050405020304" pitchFamily="18" charset="0"/>
                <a:cs typeface="Times New Roman" panose="02020603050405020304" pitchFamily="18" charset="0"/>
              </a:rPr>
              <a:t>Standard_LRS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29</a:t>
            </a:fld>
            <a:endParaRPr lang="en-US" b="0" dirty="0">
              <a:latin typeface="+mn-lt"/>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30</a:t>
            </a:fld>
            <a:endParaRPr lang="en-US" b="0" dirty="0">
              <a:latin typeface="+mn-lt"/>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31</a:t>
            </a:fld>
            <a:endParaRPr lang="en-US" b="0" dirty="0">
              <a:latin typeface="+mn-lt"/>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35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22090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77149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47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916433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2749660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8863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914327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52</a:t>
            </a:fld>
            <a:endParaRPr lang="en-US" b="0" dirty="0">
              <a:latin typeface="+mn-lt"/>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53</a:t>
            </a:fld>
            <a:endParaRPr lang="en-US" b="0" dirty="0">
              <a:latin typeface="+mn-lt"/>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54</a:t>
            </a:fld>
            <a:endParaRPr lang="en-US" b="0" dirty="0">
              <a:latin typeface="+mn-lt"/>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56</a:t>
            </a:fld>
            <a:endParaRPr lang="en-US" b="0" dirty="0">
              <a:latin typeface="+mn-lt"/>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59</a:t>
            </a:fld>
            <a:endParaRPr lang="en-US" b="0" dirty="0">
              <a:latin typeface="+mn-lt"/>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3999033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60</a:t>
            </a:fld>
            <a:endParaRPr lang="en-US" b="0" dirty="0">
              <a:latin typeface="+mn-lt"/>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is the default image that Docker Machine deploys?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default, Docker Machine deploys the Canonical Ubuntu Server 16.04.0-LTS image. You can modify this default by including the </a:t>
            </a:r>
            <a:r>
              <a:rPr lang="en-US" sz="1000" i="1" dirty="0">
                <a:latin typeface="Arial" panose="020B0604020202020204" pitchFamily="34" charset="0"/>
                <a:ea typeface="Calibri" panose="020F0502020204030204" pitchFamily="34" charset="0"/>
                <a:cs typeface="Times New Roman" panose="02020603050405020304" pitchFamily="18" charset="0"/>
              </a:rPr>
              <a:t>--azure-image </a:t>
            </a:r>
            <a:r>
              <a:rPr lang="en-US" sz="1000" dirty="0">
                <a:latin typeface="Arial" panose="020B0604020202020204" pitchFamily="34" charset="0"/>
                <a:ea typeface="Calibri" panose="020F0502020204030204" pitchFamily="34" charset="0"/>
                <a:cs typeface="Times New Roman" panose="02020603050405020304" pitchFamily="18" charset="0"/>
              </a:rPr>
              <a:t>parameter with the value representing the intended image.</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must perform this task to prepare the lab environment for the demonstrations in this module.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course relies on custom Azure PowerShell modules, including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prepare the lab environment for demonstrations and labs,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perform clean-up tasks at the end of the module.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modules are in </a:t>
            </a:r>
            <a:r>
              <a:rPr lang="en-IN" sz="1000" b="1" dirty="0">
                <a:effectLst/>
                <a:latin typeface="Arial" panose="020B0604020202020204" pitchFamily="34" charset="0"/>
                <a:ea typeface="Calibri" panose="020F0502020204030204" pitchFamily="34" charset="0"/>
                <a:cs typeface="Times New Roman" panose="02020603050405020304" pitchFamily="18" charset="0"/>
              </a:rPr>
              <a:t>E:\Modules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Important:</a:t>
            </a:r>
            <a:r>
              <a:rPr lang="en-IN" sz="1000" dirty="0">
                <a:effectLst/>
                <a:latin typeface="Arial" panose="020B0604020202020204" pitchFamily="34" charset="0"/>
                <a:ea typeface="Calibri" panose="020F0502020204030204" pitchFamily="34" charset="0"/>
                <a:cs typeface="Times New Roman" panose="02020603050405020304" pitchFamily="18" charset="0"/>
              </a:rPr>
              <a:t> Note that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script will delete the Azure subscription resources that you provisioned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MSL-TMG1</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VMs, and then sign in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as </a:t>
            </a:r>
            <a:r>
              <a:rPr lang="en-IN" sz="1000" b="1" dirty="0">
                <a:effectLst/>
                <a:latin typeface="Arial" panose="020B0604020202020204" pitchFamily="34" charset="0"/>
                <a:ea typeface="Calibri" panose="020F0502020204030204" pitchFamily="34" charset="0"/>
                <a:cs typeface="Times New Roman" panose="02020603050405020304" pitchFamily="18" charset="0"/>
              </a:rPr>
              <a:t>Student</a:t>
            </a:r>
            <a:r>
              <a:rPr lang="en-IN"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IN"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IN" sz="1000" dirty="0">
                <a:effectLst/>
                <a:latin typeface="Arial" panose="020B0604020202020204" pitchFamily="34" charset="0"/>
                <a:ea typeface="Calibri" panose="020F0502020204030204" pitchFamily="34" charset="0"/>
                <a:cs typeface="Times New Roman" panose="02020603050405020304" pitchFamily="18" charset="0"/>
              </a:rPr>
              <a:t>. You should have provisioned an Azure subscription ahead of time.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taskbar,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Add-20533DEnvironment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prompt, type the module number,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Confirm your selection, and then press Enter.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Note:</a:t>
            </a:r>
            <a:r>
              <a:rPr lang="en-IN" sz="1000" dirty="0">
                <a:effectLst/>
                <a:latin typeface="Arial" panose="020B0604020202020204" pitchFamily="34" charset="0"/>
                <a:ea typeface="Calibri" panose="020F0502020204030204" pitchFamily="34" charset="0"/>
                <a:cs typeface="Times New Roman" panose="02020603050405020304" pitchFamily="18"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panose="020B0604020202020204"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995"/>
              </a:spcAft>
            </a:pPr>
            <a:r>
              <a:rPr lang="en-IN" sz="1000" b="1" dirty="0">
                <a:latin typeface="Arial" panose="020B0604020202020204" pitchFamily="34" charset="0"/>
                <a:ea typeface="Calibri" panose="020F0502020204030204" pitchFamily="34" charset="0"/>
                <a:cs typeface="Times New Roman" panose="02020603050405020304" pitchFamily="18" charset="0"/>
              </a:rPr>
              <a:t>Note: </a:t>
            </a:r>
            <a:r>
              <a:rPr lang="en-IN" sz="1000" dirty="0">
                <a:latin typeface="Arial" panose="020B0604020202020204" pitchFamily="34" charset="0"/>
                <a:ea typeface="Calibri" panose="020F0502020204030204" pitchFamily="34" charset="0"/>
                <a:cs typeface="Times New Roman" panose="02020603050405020304" pitchFamily="18" charset="0"/>
              </a:rPr>
              <a:t>The script will configure your lab environment, preparing it for the demonstrations and labs in this module.</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open. You will use this in the upcoming demonstration and lab.</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endParaRPr lang="en-IN" sz="1000" dirty="0"/>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9861114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 web browser and navigate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Arial" panose="020B0604020202020204" pitchFamily="34" charset="0"/>
                <a:ea typeface="Times New Roman" panose="02020603050405020304" pitchFamily="18" charset="0"/>
                <a:cs typeface="Segoe UI" panose="020B0502040204020203" pitchFamily="34"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457200" marR="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web browser, navigate back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Deploy to Azure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Standard Storage Account </a:t>
            </a:r>
            <a:r>
              <a:rPr lang="en-US" sz="1000" dirty="0">
                <a:latin typeface="Arial" panose="020B0604020202020204" pitchFamily="34" charset="0"/>
                <a:ea typeface="Times New Roman" panose="02020603050405020304" pitchFamily="18" charset="0"/>
                <a:cs typeface="Times New Roman" panose="02020603050405020304" pitchFamily="18"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Discard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template into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20533D0103-DemoRG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successfully completes.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Make sure to complete the</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“Prepare the lab environment for the remainder of this module” demonstration.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Follow the instructions provided in </a:t>
            </a:r>
            <a:r>
              <a:rPr lang="en-IN"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https://aka.ms/qu1kh3</a:t>
            </a:r>
            <a:r>
              <a:rPr lang="en-IN" sz="1000" dirty="0">
                <a:effectLst/>
                <a:latin typeface="Arial" panose="020B0604020202020204" pitchFamily="34" charset="0"/>
                <a:ea typeface="Calibri" panose="020F0502020204030204" pitchFamily="34" charset="0"/>
                <a:cs typeface="Times New Roman" panose="02020603050405020304" pitchFamily="18" charset="0"/>
              </a:rPr>
              <a:t>.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docker-machine</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provision an Azure VM, include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--azure-resource-group</a:t>
            </a:r>
            <a:r>
              <a:rPr lang="en-IN" sz="1000" dirty="0">
                <a:effectLst/>
                <a:latin typeface="Arial" panose="020B0604020202020204" pitchFamily="34" charset="0"/>
                <a:ea typeface="Calibri" panose="020F0502020204030204" pitchFamily="34" charset="0"/>
                <a:cs typeface="Times New Roman" panose="02020603050405020304" pitchFamily="18" charset="0"/>
              </a:rPr>
              <a:t> parameter and set its value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20533D0701-DemoRG</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Implementing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Deploying containers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3: Deploying multicontainer applications with Docker Compose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4: Implementing Azure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3592675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933003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Which method would you use when deploying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answers might vary but they will likely include one of the following methods:</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VM extension.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images available from Azure Marketplace.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Machine Azure driver.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NuGet provider Windows PowerShell module.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authentication and authorization method do you intend to use when implementing Azure Container Registry?</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can use t</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 Admin user</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account, but only in single-user scenarios. Otherwise, multiple users will be authenticating with the same set of credentials, making it practically impossible to determine who carried out a particular action. In multiuser scenarios, we recommend creating one or more service principals in the Azure Active Directory (Azure AD) instance associated with your Azure subscription and then assigning them to Azure Container Registry. At that point, individual users will be able to authenticate when accessing the registry by using a designated service principal name and its password. In addition, with this approach, it becomes possible to implement Role-Based Access Control (RBAC). You can grant the Reader, Contributor, or Owner role to each of the service principals, based on the types of tasks they need to perform.</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856750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are the primary characteristics of Docker Swarm–based ACS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80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 id="2147483707" r:id="rId22"/>
    <p:sldLayoutId id="2147483708"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5.png"/><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4.png"/><Relationship Id="rId3" Type="http://schemas.openxmlformats.org/officeDocument/2006/relationships/image" Target="../media/image18.emf"/><Relationship Id="rId7" Type="http://schemas.openxmlformats.org/officeDocument/2006/relationships/image" Target="../media/image20.emf"/><Relationship Id="rId12"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15.png"/><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0.xml"/><Relationship Id="rId1" Type="http://schemas.openxmlformats.org/officeDocument/2006/relationships/slideLayout" Target="../slideLayouts/slideLayout22.xml"/><Relationship Id="rId4" Type="http://schemas.openxmlformats.org/officeDocument/2006/relationships/image" Target="../media/image6.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3.xml"/><Relationship Id="rId1" Type="http://schemas.openxmlformats.org/officeDocument/2006/relationships/tags" Target="../tags/tag1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3.xml"/><Relationship Id="rId1" Type="http://schemas.openxmlformats.org/officeDocument/2006/relationships/tags" Target="../tags/tag1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29.png"/><Relationship Id="rId2" Type="http://schemas.openxmlformats.org/officeDocument/2006/relationships/slideLayout" Target="../slideLayouts/slideLayout22.xml"/><Relationship Id="rId1" Type="http://schemas.openxmlformats.org/officeDocument/2006/relationships/tags" Target="../tags/tag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e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2.xml"/><Relationship Id="rId1" Type="http://schemas.openxmlformats.org/officeDocument/2006/relationships/tags" Target="../tags/tag1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1.xml"/><Relationship Id="rId1" Type="http://schemas.openxmlformats.org/officeDocument/2006/relationships/tags" Target="../tags/tag20.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1.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VMs in an availability set:</a:t>
            </a:r>
          </a:p>
          <a:p>
            <a:pPr marL="365760" lvl="1"/>
            <a:r>
              <a:rPr lang="en-US" dirty="0"/>
              <a:t>Logical grouping of two or more Azure VMs</a:t>
            </a:r>
          </a:p>
          <a:p>
            <a:pPr marL="365760" lvl="1"/>
            <a:r>
              <a:rPr lang="en-US" dirty="0"/>
              <a:t>Must be assigned during Azure VM deployment</a:t>
            </a:r>
          </a:p>
          <a:p>
            <a:pPr marL="365760" lvl="1"/>
            <a:r>
              <a:rPr lang="en-US" dirty="0"/>
              <a:t>Up to 3 fault domains</a:t>
            </a:r>
          </a:p>
          <a:p>
            <a:pPr marL="365760" lvl="1"/>
            <a:r>
              <a:rPr lang="en-US" dirty="0"/>
              <a:t>Up to 20 update domains</a:t>
            </a:r>
          </a:p>
          <a:p>
            <a:pPr marL="365760" lvl="1"/>
            <a:r>
              <a:rPr lang="en-US" dirty="0"/>
              <a:t>99.95% availability SLA</a:t>
            </a:r>
          </a:p>
          <a:p>
            <a:pPr marL="365760" lvl="1"/>
            <a:r>
              <a:rPr lang="en-US" dirty="0"/>
              <a:t>Considerations:</a:t>
            </a:r>
          </a:p>
          <a:p>
            <a:pPr marL="761047" lvl="2"/>
            <a:r>
              <a:rPr lang="en-US" dirty="0"/>
              <a:t>Add multiple virtual machines to the same availability set</a:t>
            </a:r>
          </a:p>
          <a:p>
            <a:pPr marL="761047" lvl="2"/>
            <a:r>
              <a:rPr lang="en-US" dirty="0"/>
              <a:t>Place application tiers in separate availability sets</a:t>
            </a:r>
          </a:p>
          <a:p>
            <a:pPr marL="761047" lvl="2"/>
            <a:r>
              <a:rPr lang="en-US" dirty="0"/>
              <a:t>Combine availability sets with load balancing</a:t>
            </a:r>
          </a:p>
          <a:p>
            <a:r>
              <a:rPr lang="en-US" dirty="0"/>
              <a:t>Standalone VMs:</a:t>
            </a:r>
          </a:p>
          <a:p>
            <a:pPr marL="365760" lvl="1"/>
            <a:r>
              <a:rPr lang="en-US" dirty="0"/>
              <a:t>99.9% availability SLA if using Premium storage disks</a:t>
            </a:r>
          </a:p>
          <a:p>
            <a:pPr marL="0" indent="0">
              <a:buNone/>
            </a:pPr>
            <a:endParaRPr lang="en-US" dirty="0"/>
          </a:p>
          <a:p>
            <a:endParaRPr lang="en-US" dirty="0"/>
          </a:p>
        </p:txBody>
      </p:sp>
    </p:spTree>
    <p:extLst>
      <p:ext uri="{BB962C8B-B14F-4D97-AF65-F5344CB8AC3E}">
        <p14:creationId xmlns:p14="http://schemas.microsoft.com/office/powerpoint/2010/main" val="62424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Tools for deploying Azure VMs:</a:t>
            </a:r>
          </a:p>
          <a:p>
            <a:pPr lvl="1"/>
            <a:r>
              <a:rPr lang="en-US" dirty="0"/>
              <a:t>Azure portal</a:t>
            </a:r>
          </a:p>
          <a:p>
            <a:pPr lvl="1"/>
            <a:r>
              <a:rPr lang="en-US" dirty="0"/>
              <a:t>Azure PowerShell</a:t>
            </a:r>
          </a:p>
          <a:p>
            <a:pPr lvl="1"/>
            <a:r>
              <a:rPr lang="en-US" dirty="0"/>
              <a:t>Azure CLI</a:t>
            </a:r>
          </a:p>
          <a:p>
            <a:pPr lvl="1"/>
            <a:r>
              <a:rPr lang="en-US" dirty="0"/>
              <a:t>Azure Resource Manager templates</a:t>
            </a:r>
          </a:p>
          <a:p>
            <a:r>
              <a:rPr lang="en-US" dirty="0"/>
              <a:t>Create Azure VMs from:</a:t>
            </a:r>
          </a:p>
          <a:p>
            <a:pPr lvl="1"/>
            <a:r>
              <a:rPr lang="en-US" dirty="0"/>
              <a:t>Azure Marketplace images</a:t>
            </a:r>
          </a:p>
          <a:p>
            <a:pPr lvl="1"/>
            <a:r>
              <a:rPr lang="en-US" dirty="0"/>
              <a:t>Custom images</a:t>
            </a:r>
          </a:p>
          <a:p>
            <a:pPr lvl="2"/>
            <a:r>
              <a:rPr lang="en-US" dirty="0"/>
              <a:t>Managed</a:t>
            </a:r>
          </a:p>
          <a:p>
            <a:pPr lvl="2"/>
            <a:r>
              <a:rPr lang="en-US" dirty="0"/>
              <a:t>Unmanaged </a:t>
            </a:r>
          </a:p>
        </p:txBody>
      </p:sp>
    </p:spTree>
    <p:extLst>
      <p:ext uri="{BB962C8B-B14F-4D97-AF65-F5344CB8AC3E}">
        <p14:creationId xmlns:p14="http://schemas.microsoft.com/office/powerpoint/2010/main" val="357929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Marketplace image–based deployment</a:t>
            </a:r>
          </a:p>
          <a:p>
            <a:pPr marL="342900" indent="-342900">
              <a:buFont typeface="+mj-lt"/>
              <a:buAutoNum type="arabicPeriod"/>
            </a:pPr>
            <a:r>
              <a:rPr lang="en-US" sz="1800" dirty="0"/>
              <a:t>Authenticate and select the target subscription</a:t>
            </a:r>
          </a:p>
          <a:p>
            <a:pPr marL="342900" indent="-342900">
              <a:buFont typeface="+mj-lt"/>
              <a:buAutoNum type="arabicPeriod"/>
            </a:pPr>
            <a:r>
              <a:rPr lang="en-US" sz="1800" dirty="0"/>
              <a:t>Create a resource group</a:t>
            </a:r>
          </a:p>
          <a:p>
            <a:pPr marL="342900" indent="-342900">
              <a:buFont typeface="+mj-lt"/>
              <a:buAutoNum type="arabicPeriod"/>
            </a:pPr>
            <a:r>
              <a:rPr lang="en-US" sz="1800" dirty="0"/>
              <a:t>Create a virtual network and a subnet</a:t>
            </a:r>
          </a:p>
          <a:p>
            <a:pPr marL="342900" indent="-342900">
              <a:buFont typeface="+mj-lt"/>
              <a:buAutoNum type="arabicPeriod"/>
            </a:pPr>
            <a:r>
              <a:rPr lang="en-US" sz="1800" dirty="0"/>
              <a:t>Create a public IP address</a:t>
            </a:r>
          </a:p>
          <a:p>
            <a:pPr marL="342900" indent="-342900">
              <a:buFont typeface="+mj-lt"/>
              <a:buAutoNum type="arabicPeriod"/>
            </a:pPr>
            <a:r>
              <a:rPr lang="en-US" sz="1800" dirty="0"/>
              <a:t>Create a NIC</a:t>
            </a:r>
          </a:p>
          <a:p>
            <a:pPr marL="342900" indent="-342900">
              <a:buFont typeface="+mj-lt"/>
              <a:buAutoNum type="arabicPeriod"/>
            </a:pPr>
            <a:r>
              <a:rPr lang="en-US" sz="1800" dirty="0"/>
              <a:t>Create a NSG and associate it with the subnet</a:t>
            </a:r>
          </a:p>
          <a:p>
            <a:pPr marL="342900" indent="-342900">
              <a:buFont typeface="+mj-lt"/>
              <a:buAutoNum type="arabicPeriod"/>
            </a:pPr>
            <a:r>
              <a:rPr lang="en-US" sz="1800" dirty="0"/>
              <a:t>Set admin credentials for the OS</a:t>
            </a:r>
          </a:p>
          <a:p>
            <a:pPr marL="342900" indent="-342900">
              <a:buFont typeface="+mj-lt"/>
              <a:buAutoNum type="arabicPeriod"/>
            </a:pPr>
            <a:r>
              <a:rPr lang="en-US" sz="1800" dirty="0"/>
              <a:t>Assign the OS to the VM configuration</a:t>
            </a:r>
          </a:p>
          <a:p>
            <a:pPr marL="342900" indent="-342900">
              <a:buFont typeface="+mj-lt"/>
              <a:buAutoNum type="arabicPeriod"/>
            </a:pPr>
            <a:r>
              <a:rPr lang="en-US" sz="1800" dirty="0"/>
              <a:t>Assign the image to the VM configuration</a:t>
            </a:r>
          </a:p>
          <a:p>
            <a:pPr marL="342900" indent="-342900">
              <a:buFont typeface="+mj-lt"/>
              <a:buAutoNum type="arabicPeriod"/>
            </a:pPr>
            <a:r>
              <a:rPr lang="en-US" sz="1800" dirty="0"/>
              <a:t>Add the OS settings to the VM configuration</a:t>
            </a:r>
          </a:p>
          <a:p>
            <a:pPr marL="342900" indent="-342900">
              <a:buFont typeface="+mj-lt"/>
              <a:buAutoNum type="arabicPeriod"/>
            </a:pPr>
            <a:r>
              <a:rPr lang="en-US" sz="1800" dirty="0"/>
              <a:t>Add the NIC to the VM configuration</a:t>
            </a:r>
          </a:p>
          <a:p>
            <a:pPr marL="342900" indent="-342900">
              <a:buFont typeface="+mj-lt"/>
              <a:buAutoNum type="arabicPeriod"/>
            </a:pPr>
            <a:r>
              <a:rPr lang="en-US" sz="1800" dirty="0"/>
              <a:t>Create the virtual machine</a:t>
            </a:r>
          </a:p>
          <a:p>
            <a:r>
              <a:rPr lang="en-US" dirty="0"/>
              <a:t>Custom image–based deployment</a:t>
            </a:r>
          </a:p>
          <a:p>
            <a:pPr marL="0" indent="0">
              <a:buNone/>
            </a:pPr>
            <a:endParaRPr lang="en-US" sz="1400" dirty="0"/>
          </a:p>
        </p:txBody>
      </p:sp>
    </p:spTree>
    <p:extLst>
      <p:ext uri="{BB962C8B-B14F-4D97-AF65-F5344CB8AC3E}">
        <p14:creationId xmlns:p14="http://schemas.microsoft.com/office/powerpoint/2010/main" val="40441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Quick start</a:t>
            </a:r>
            <a:endParaRPr lang="en-US" sz="16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dirty="0"/>
              <a:t>Complete deployment</a:t>
            </a:r>
          </a:p>
          <a:p>
            <a:r>
              <a:rPr lang="en-US" dirty="0"/>
              <a:t>Custom image–based deployment</a:t>
            </a:r>
          </a:p>
          <a:p>
            <a:pPr lvl="1"/>
            <a:endParaRPr lang="en-US" sz="2000" dirty="0"/>
          </a:p>
          <a:p>
            <a:pPr lvl="1"/>
            <a:endParaRPr lang="en-US" sz="2000" dirty="0"/>
          </a:p>
          <a:p>
            <a:pPr lvl="1"/>
            <a:endParaRPr lang="en-US" sz="2000" dirty="0"/>
          </a:p>
          <a:p>
            <a:pPr marL="288925" lvl="1" indent="0">
              <a:buNone/>
            </a:pPr>
            <a:endParaRPr lang="en-US" sz="200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 login</a:t>
            </a:r>
          </a:p>
          <a:p>
            <a:pPr marL="0" indent="0">
              <a:buNone/>
            </a:pPr>
            <a:r>
              <a:rPr lang="en-US" b="0" dirty="0">
                <a:latin typeface="Lucida Sans Typewriter" pitchFamily="49" charset="0"/>
              </a:rPr>
              <a:t>az account set –subscription &lt;subscription name&gt;</a:t>
            </a:r>
          </a:p>
          <a:p>
            <a:pPr marL="0" indent="0">
              <a:buNone/>
            </a:pPr>
            <a:r>
              <a:rPr lang="en-US" b="0" dirty="0">
                <a:latin typeface="Lucida Sans Typewriter" pitchFamily="49" charset="0"/>
              </a:rPr>
              <a:t>az group create --name &lt;resource group name&gt; `</a:t>
            </a:r>
            <a:br>
              <a:rPr lang="en-US" b="0" dirty="0">
                <a:latin typeface="Lucida Sans Typewriter" pitchFamily="49" charset="0"/>
              </a:rPr>
            </a:br>
            <a:r>
              <a:rPr lang="en-US" b="0" dirty="0">
                <a:latin typeface="Lucida Sans Typewriter" pitchFamily="49" charset="0"/>
              </a:rPr>
              <a:t>                --location &lt;Azure region&gt;</a:t>
            </a:r>
          </a:p>
          <a:p>
            <a:pPr marL="0" indent="0">
              <a:buNone/>
            </a:pPr>
            <a:r>
              <a:rPr lang="en-US" b="0" dirty="0">
                <a:latin typeface="Lucida Sans Typewriter" pitchFamily="49" charset="0"/>
              </a:rPr>
              <a:t>az vm create --resource-group &lt;resource group name&gt; `</a:t>
            </a:r>
            <a:br>
              <a:rPr lang="en-US" b="0" dirty="0">
                <a:latin typeface="Lucida Sans Typewriter" pitchFamily="49" charset="0"/>
              </a:rPr>
            </a:br>
            <a:r>
              <a:rPr lang="en-US" b="0" dirty="0">
                <a:latin typeface="Lucida Sans Typewriter" pitchFamily="49" charset="0"/>
              </a:rPr>
              <a:t>             --name &lt;VM name&gt; </a:t>
            </a:r>
            <a:br>
              <a:rPr lang="en-US" b="0" dirty="0">
                <a:latin typeface="Lucida Sans Typewriter" pitchFamily="49" charset="0"/>
              </a:rPr>
            </a:br>
            <a:r>
              <a:rPr lang="en-US" b="0" dirty="0">
                <a:latin typeface="Lucida Sans Typewriter" pitchFamily="49" charset="0"/>
              </a:rPr>
              <a:t>             --image &lt;Azure Marketplace image&gt; `</a:t>
            </a:r>
            <a:br>
              <a:rPr lang="en-US" b="0" dirty="0">
                <a:latin typeface="Lucida Sans Typewriter" pitchFamily="49" charset="0"/>
              </a:rPr>
            </a:br>
            <a:r>
              <a:rPr lang="en-US" b="0" dirty="0">
                <a:latin typeface="Lucida Sans Typewriter" pitchFamily="49" charset="0"/>
              </a:rPr>
              <a:t>             --generate-ssh-keys</a:t>
            </a:r>
          </a:p>
        </p:txBody>
      </p:sp>
    </p:spTree>
    <p:extLst>
      <p:ext uri="{BB962C8B-B14F-4D97-AF65-F5344CB8AC3E}">
        <p14:creationId xmlns:p14="http://schemas.microsoft.com/office/powerpoint/2010/main" val="214070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a template by using:</a:t>
            </a:r>
            <a:endParaRPr lang="en-US" sz="1600" dirty="0"/>
          </a:p>
          <a:p>
            <a:pPr lvl="1"/>
            <a:r>
              <a:rPr lang="en-US" sz="2000" dirty="0"/>
              <a:t>Azure PowerShell</a:t>
            </a:r>
          </a:p>
          <a:p>
            <a:pPr lvl="1"/>
            <a:endParaRPr lang="en-US" sz="2000" dirty="0"/>
          </a:p>
          <a:p>
            <a:pPr lvl="1"/>
            <a:endParaRPr lang="en-US" sz="2000" dirty="0"/>
          </a:p>
          <a:p>
            <a:pPr lvl="1"/>
            <a:endParaRPr lang="en-US" sz="2000" dirty="0"/>
          </a:p>
          <a:p>
            <a:pPr lvl="1"/>
            <a:endParaRPr lang="en-US" sz="2000" dirty="0"/>
          </a:p>
          <a:p>
            <a:pPr lvl="1"/>
            <a:r>
              <a:rPr lang="en-US" sz="2000" dirty="0"/>
              <a:t>Azure CLI</a:t>
            </a:r>
          </a:p>
          <a:p>
            <a:pPr lvl="1"/>
            <a:endParaRPr lang="en-US" sz="2000" dirty="0"/>
          </a:p>
          <a:p>
            <a:pPr lvl="1"/>
            <a:endParaRPr lang="en-US" sz="2000" dirty="0"/>
          </a:p>
          <a:p>
            <a:pPr lvl="1"/>
            <a:r>
              <a:rPr lang="en-US" sz="2000" b="1" dirty="0"/>
              <a:t>Deploy to Azure </a:t>
            </a:r>
            <a:r>
              <a:rPr lang="en-US" sz="2000" dirty="0"/>
              <a:t>link on GitHub</a:t>
            </a:r>
          </a:p>
          <a:p>
            <a:pPr lvl="1"/>
            <a:r>
              <a:rPr lang="en-US" sz="2000" b="1" dirty="0"/>
              <a:t>Custom deployment </a:t>
            </a:r>
            <a:r>
              <a:rPr lang="en-US" sz="2000" dirty="0"/>
              <a:t>blade in the Azure portal</a:t>
            </a:r>
          </a:p>
          <a:p>
            <a:pPr lvl="1"/>
            <a:r>
              <a:rPr lang="en-US" sz="2000" dirty="0"/>
              <a:t>Visual Studio</a:t>
            </a:r>
          </a:p>
          <a:p>
            <a:r>
              <a:rPr lang="en-US" dirty="0"/>
              <a:t>Visualize a template by using:</a:t>
            </a:r>
          </a:p>
          <a:p>
            <a:pPr lvl="1"/>
            <a:r>
              <a:rPr lang="en-US" dirty="0"/>
              <a:t>Azure Resource Manage Template Visualizer</a:t>
            </a:r>
          </a:p>
          <a:p>
            <a:pPr marL="288925" lvl="1" indent="0">
              <a:buNone/>
            </a:pPr>
            <a:endParaRPr lang="en-US" sz="200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New-AzureRmResourceGroupDeployment `</a:t>
            </a:r>
            <a:br>
              <a:rPr lang="en-US" b="0" dirty="0">
                <a:latin typeface="Lucida Sans Typewriter" pitchFamily="49" charset="0"/>
              </a:rPr>
            </a:br>
            <a:r>
              <a:rPr lang="en-US" b="0" dirty="0">
                <a:latin typeface="Lucida Sans Typewriter" pitchFamily="49" charset="0"/>
              </a:rPr>
              <a:t>    -Name &lt;DeploymentName&gt; `</a:t>
            </a:r>
            <a:br>
              <a:rPr lang="en-US" b="0" dirty="0">
                <a:latin typeface="Lucida Sans Typewriter" pitchFamily="49" charset="0"/>
              </a:rPr>
            </a:br>
            <a:r>
              <a:rPr lang="en-US" b="0" dirty="0">
                <a:latin typeface="Lucida Sans Typewriter" pitchFamily="49" charset="0"/>
              </a:rPr>
              <a:t>    -ResourceGroupName &lt;ResourceGroupName `</a:t>
            </a:r>
          </a:p>
          <a:p>
            <a:pPr marL="0" indent="0">
              <a:buNone/>
            </a:pPr>
            <a:r>
              <a:rPr lang="en-US" b="0" dirty="0">
                <a:latin typeface="Lucida Sans Typewriter" pitchFamily="49"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Creating a VM by using the Azure portal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 VM from the Azure portal by using a Marketplace image</a:t>
            </a:r>
          </a:p>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58788" y="1021215"/>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sz="2000" b="0" dirty="0"/>
              <a:t>Windows VMs:</a:t>
            </a:r>
            <a:endParaRPr lang="bs-Latn-BA" sz="2000" b="0" dirty="0"/>
          </a:p>
          <a:p>
            <a:pPr lvl="1">
              <a:spcBef>
                <a:spcPts val="0"/>
              </a:spcBef>
              <a:buSzPct val="100000"/>
            </a:pPr>
            <a:r>
              <a:rPr lang="en-US" sz="1800" b="0" dirty="0"/>
              <a:t>RDP:</a:t>
            </a:r>
          </a:p>
          <a:p>
            <a:pPr marL="685800" lvl="2">
              <a:spcBef>
                <a:spcPts val="0"/>
              </a:spcBef>
              <a:buSzPct val="100000"/>
            </a:pPr>
            <a:r>
              <a:rPr lang="en-US" sz="1800" b="0" dirty="0"/>
              <a:t>User-based authentication</a:t>
            </a:r>
          </a:p>
          <a:p>
            <a:pPr marL="1085850" lvl="3">
              <a:spcBef>
                <a:spcPts val="0"/>
              </a:spcBef>
              <a:buSzPct val="100000"/>
            </a:pPr>
            <a:r>
              <a:rPr lang="en-US" sz="1600" b="0" dirty="0"/>
              <a:t>Generates .rdp file from the Azure portal or via Azure PowerShell</a:t>
            </a:r>
          </a:p>
          <a:p>
            <a:pPr marL="514350" lvl="2">
              <a:spcBef>
                <a:spcPts val="0"/>
              </a:spcBef>
              <a:buSzPct val="100000"/>
            </a:pPr>
            <a:r>
              <a:rPr lang="en-US" sz="18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sz="2000" b="0" dirty="0"/>
              <a:t>Linux VMs:</a:t>
            </a:r>
          </a:p>
          <a:p>
            <a:pPr lvl="1">
              <a:spcBef>
                <a:spcPts val="0"/>
              </a:spcBef>
              <a:buSzPct val="100000"/>
            </a:pPr>
            <a:r>
              <a:rPr lang="bs-Latn-BA" sz="1800" b="0" dirty="0"/>
              <a:t>SSH</a:t>
            </a:r>
            <a:r>
              <a:rPr lang="en-US" sz="1800" b="0" dirty="0"/>
              <a:t>:</a:t>
            </a:r>
          </a:p>
          <a:p>
            <a:pPr marL="685800" lvl="2">
              <a:spcBef>
                <a:spcPts val="0"/>
              </a:spcBef>
              <a:buSzPct val="100000"/>
            </a:pPr>
            <a:r>
              <a:rPr lang="en-US" sz="1800" b="0" dirty="0"/>
              <a:t>User based or certificate-based authentication</a:t>
            </a:r>
          </a:p>
          <a:p>
            <a:pPr marL="685800" lvl="2">
              <a:spcBef>
                <a:spcPts val="0"/>
              </a:spcBef>
              <a:buSzPct val="100000"/>
            </a:pPr>
            <a:r>
              <a:rPr lang="en-US" sz="1800" b="0" dirty="0"/>
              <a:t>Use an SSH client</a:t>
            </a:r>
          </a:p>
          <a:p>
            <a:pPr marL="514350" lvl="2">
              <a:spcBef>
                <a:spcPts val="0"/>
              </a:spcBef>
              <a:buSzPct val="100000"/>
            </a:pPr>
            <a:r>
              <a:rPr lang="en-US" sz="1800" b="0" dirty="0"/>
              <a:t>Remote Desktop</a:t>
            </a:r>
            <a:r>
              <a:rPr lang="en-US" b="0" dirty="0"/>
              <a:t>:</a:t>
            </a:r>
          </a:p>
          <a:p>
            <a:pPr marL="685800" lvl="2">
              <a:spcBef>
                <a:spcPts val="0"/>
              </a:spcBef>
              <a:buSzPct val="100000"/>
            </a:pPr>
            <a:r>
              <a:rPr lang="en-US" sz="1800" b="0" dirty="0"/>
              <a:t>xfce4 – desktop environment</a:t>
            </a:r>
          </a:p>
          <a:p>
            <a:pPr marL="685800" lvl="2">
              <a:spcBef>
                <a:spcPts val="0"/>
              </a:spcBef>
              <a:buSzPct val="100000"/>
            </a:pPr>
            <a:r>
              <a:rPr lang="en-US" sz="1800" b="0" dirty="0"/>
              <a:t>xrdp – RDP server</a:t>
            </a:r>
          </a:p>
          <a:p>
            <a:pPr marL="685800" lvl="2">
              <a:spcBef>
                <a:spcPts val="0"/>
              </a:spcBef>
              <a:buSzPct val="100000"/>
            </a:pPr>
            <a:r>
              <a:rPr lang="en-US" sz="1800" b="0" dirty="0"/>
              <a:t>When using  SSH key to authenticate, assign a password to the admin user</a:t>
            </a:r>
            <a:endParaRPr lang="en-US" b="0" dirty="0"/>
          </a:p>
        </p:txBody>
      </p:sp>
    </p:spTree>
    <p:extLst>
      <p:ext uri="{BB962C8B-B14F-4D97-AF65-F5344CB8AC3E}">
        <p14:creationId xmlns:p14="http://schemas.microsoft.com/office/powerpoint/2010/main" val="223797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title"/>
          </p:nvPr>
        </p:nvSpPr>
        <p:spPr/>
        <p:txBody>
          <a:bodyPr/>
          <a:lstStyle/>
          <a:p>
            <a:r>
              <a:rPr lang="en-US" dirty="0"/>
              <a:t>Demonstration: Connecting to a Linux Azure VM via SSH</a:t>
            </a:r>
          </a:p>
        </p:txBody>
      </p:sp>
      <p:sp>
        <p:nvSpPr>
          <p:cNvPr id="4" name="Content Placeholder 2">
            <a:extLst>
              <a:ext uri="{FF2B5EF4-FFF2-40B4-BE49-F238E27FC236}">
                <a16:creationId xmlns:a16="http://schemas.microsoft.com/office/drawing/2014/main" id="{481A0AC6-24EA-4C4E-BFA2-755B5E0F1B8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connect to a Linux Azure VM via SSH</a:t>
            </a:r>
          </a:p>
        </p:txBody>
      </p:sp>
    </p:spTree>
    <p:extLst>
      <p:ext uri="{BB962C8B-B14F-4D97-AF65-F5344CB8AC3E}">
        <p14:creationId xmlns:p14="http://schemas.microsoft.com/office/powerpoint/2010/main" val="261134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58787" y="1021215"/>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t>120 min </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sz="2000" b="0" kern="0" dirty="0">
                <a:solidFill>
                  <a:srgbClr val="000000"/>
                </a:solidFill>
              </a:rPr>
              <a:t>A Microsoft account</a:t>
            </a:r>
          </a:p>
          <a:p>
            <a:pPr marL="365760" lvl="1"/>
            <a:r>
              <a:rPr lang="en-GB" sz="2000" b="0" kern="0" dirty="0">
                <a:solidFill>
                  <a:srgbClr val="000000"/>
                </a:solidFill>
              </a:rPr>
              <a:t>A work or school account</a:t>
            </a:r>
          </a:p>
          <a:p>
            <a:pPr marL="365760" lvl="1"/>
            <a:r>
              <a:rPr lang="en-GB" sz="2000" b="0" kern="0" dirty="0">
                <a:solidFill>
                  <a:srgbClr val="000000"/>
                </a:solidFill>
              </a:rPr>
              <a:t>An Azure AD security principal (</a:t>
            </a:r>
            <a:r>
              <a:rPr lang="en-GB" sz="2000" kern="0" dirty="0">
                <a:solidFill>
                  <a:srgbClr val="000000"/>
                </a:solidFill>
              </a:rPr>
              <a:t>Add-AzureRmAccount</a:t>
            </a:r>
            <a:r>
              <a:rPr lang="en-GB" sz="2000" b="0" kern="0" dirty="0">
                <a:solidFill>
                  <a:srgbClr val="000000"/>
                </a:solidFill>
              </a:rPr>
              <a:t>)</a:t>
            </a:r>
            <a:endParaRPr lang="en-GB" b="0" kern="0" dirty="0">
              <a:solidFill>
                <a:srgbClr val="000000"/>
              </a:solidFill>
            </a:endParaRP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Azure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Azure PowerShell to:</a:t>
            </a:r>
          </a:p>
          <a:p>
            <a:pPr lvl="1"/>
            <a:r>
              <a:rPr lang="en-US" b="0" kern="0" dirty="0">
                <a:solidFill>
                  <a:srgbClr val="000000"/>
                </a:solidFill>
              </a:rPr>
              <a:t>Create a resource group</a:t>
            </a:r>
          </a:p>
          <a:p>
            <a:pPr lvl="1"/>
            <a:r>
              <a:rPr lang="en-US" b="0" kern="0" dirty="0">
                <a:solidFill>
                  <a:srgbClr val="000000"/>
                </a:solidFill>
              </a:rPr>
              <a:t>Create a storage account</a:t>
            </a:r>
          </a:p>
          <a:p>
            <a:pPr lvl="1"/>
            <a:r>
              <a:rPr lang="en-US" b="0" kern="0" dirty="0">
                <a:solidFill>
                  <a:srgbClr val="000000"/>
                </a:solidFill>
              </a:rPr>
              <a:t>Delete a resource group with its resources</a:t>
            </a:r>
          </a:p>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a:t>
            </a:r>
            <a:r>
              <a:rPr lang="en-US" b="0" kern="0" dirty="0">
                <a:solidFill>
                  <a:srgbClr val="000000"/>
                </a:solidFill>
              </a:rPr>
              <a:t>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Lesson 2: </a:t>
            </a:r>
            <a:r>
              <a:rPr lang="en-US" dirty="0"/>
              <a:t>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OMS Management solutions</a:t>
            </a:r>
          </a:p>
          <a:p>
            <a:pPr marL="0" indent="0">
              <a:buNone/>
            </a:pPr>
            <a:r>
              <a:rPr lang="en-US" dirty="0"/>
              <a:t>Azure Automation assets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3591282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111784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5898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458318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and Disk Sizing?</a:t>
            </a:r>
          </a:p>
        </p:txBody>
      </p:sp>
      <p:sp>
        <p:nvSpPr>
          <p:cNvPr id="4" name="Content Placeholder 2"/>
          <p:cNvSpPr>
            <a:spLocks noGrp="1"/>
          </p:cNvSpPr>
          <p:nvPr/>
        </p:nvSpPr>
        <p:spPr bwMode="auto">
          <a:xfrm>
            <a:off x="460375" y="97124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Virtual machine sizes:</a:t>
            </a:r>
          </a:p>
          <a:p>
            <a:pPr lvl="1"/>
            <a:r>
              <a:rPr lang="en-US" sz="2000" dirty="0"/>
              <a:t>Basic tier (development and test workloads):</a:t>
            </a:r>
          </a:p>
          <a:p>
            <a:pPr lvl="2"/>
            <a:r>
              <a:rPr lang="en-US" sz="1800" dirty="0"/>
              <a:t>Five sizes: A0 to A4 </a:t>
            </a:r>
          </a:p>
          <a:p>
            <a:pPr lvl="1"/>
            <a:r>
              <a:rPr lang="en-US" sz="2000" dirty="0"/>
              <a:t>Standard tier (production workloads): </a:t>
            </a:r>
          </a:p>
          <a:p>
            <a:pPr lvl="2"/>
            <a:r>
              <a:rPr lang="en-US" sz="1800" dirty="0"/>
              <a:t>Multiple series: A, Av2, D, Dv2, Dv3, DS, DSv2, DSv3, Ev3, Esv3, F, Fs, G, GS, Ms, NV, NC</a:t>
            </a:r>
          </a:p>
          <a:p>
            <a:pPr lvl="2"/>
            <a:r>
              <a:rPr lang="en-US" sz="1800" dirty="0"/>
              <a:t>80+ sizes with up to 128 vCPUs, 2048 GB of RAM, and 64 disks</a:t>
            </a:r>
          </a:p>
          <a:p>
            <a:r>
              <a:rPr lang="en-US" sz="2400" dirty="0"/>
              <a:t>Virtual machine disks:</a:t>
            </a:r>
          </a:p>
          <a:p>
            <a:pPr lvl="1"/>
            <a:r>
              <a:rPr lang="en-US" sz="2000" dirty="0"/>
              <a:t>Size limit: 4TB</a:t>
            </a:r>
          </a:p>
          <a:p>
            <a:pPr lvl="1"/>
            <a:r>
              <a:rPr lang="en-US" sz="2000" dirty="0"/>
              <a:t>Performance limit: </a:t>
            </a:r>
          </a:p>
          <a:p>
            <a:pPr lvl="2"/>
            <a:r>
              <a:rPr lang="en-US" sz="1800" dirty="0"/>
              <a:t>Standard. 60 MBps or 500 8-KB IOPS per disk</a:t>
            </a:r>
          </a:p>
          <a:p>
            <a:pPr lvl="2"/>
            <a:r>
              <a:rPr lang="en-US" sz="1800" dirty="0"/>
              <a:t>Premium. 250 MBps or 7500 256-KB IOPS per disk</a:t>
            </a:r>
          </a:p>
          <a:p>
            <a:pPr lvl="1"/>
            <a:r>
              <a:rPr lang="en-US" sz="2000" dirty="0"/>
              <a:t>Disk type and format: .vhd fixed only</a:t>
            </a:r>
          </a:p>
          <a:p>
            <a:r>
              <a:rPr lang="en-US" sz="2400" dirty="0"/>
              <a:t>Virtual machine generations: Generation 1 only</a:t>
            </a:r>
          </a:p>
          <a:p>
            <a:endParaRPr lang="en-US" sz="2400" dirty="0"/>
          </a:p>
        </p:txBody>
      </p:sp>
    </p:spTree>
    <p:extLst>
      <p:ext uri="{BB962C8B-B14F-4D97-AF65-F5344CB8AC3E}">
        <p14:creationId xmlns:p14="http://schemas.microsoft.com/office/powerpoint/2010/main" val="896642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VMs?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Virtual machine sizes:</a:t>
            </a:r>
          </a:p>
          <a:p>
            <a:pPr lvl="1"/>
            <a:r>
              <a:rPr lang="en-US" dirty="0"/>
              <a:t>Basic tier (development and test workloads):</a:t>
            </a:r>
          </a:p>
          <a:p>
            <a:pPr lvl="2"/>
            <a:r>
              <a:rPr lang="en-US" dirty="0"/>
              <a:t>Five sizes: A0 to A4 </a:t>
            </a:r>
          </a:p>
          <a:p>
            <a:pPr lvl="1"/>
            <a:r>
              <a:rPr lang="en-US" dirty="0"/>
              <a:t>Standard tier (production workloads): </a:t>
            </a:r>
          </a:p>
          <a:p>
            <a:pPr lvl="2"/>
            <a:r>
              <a:rPr lang="en-US" dirty="0"/>
              <a:t>Multiple series: A, Av2, D, Dv2, Dv3, DS, DSv2, DSv3, Ev3, Esv3, F, Fs, G, GS, Ms, NV, NC</a:t>
            </a:r>
          </a:p>
          <a:p>
            <a:pPr lvl="2"/>
            <a:r>
              <a:rPr lang="en-US" dirty="0"/>
              <a:t>80+ sizes with up to 128 vCPUs, 2048 GB of RAM, and 64 disks</a:t>
            </a:r>
          </a:p>
          <a:p>
            <a:r>
              <a:rPr lang="en-US" dirty="0"/>
              <a:t>Virtual machine disks:</a:t>
            </a:r>
          </a:p>
          <a:p>
            <a:pPr lvl="1"/>
            <a:r>
              <a:rPr lang="en-US" dirty="0"/>
              <a:t>Size limit: 4TB</a:t>
            </a:r>
          </a:p>
          <a:p>
            <a:pPr lvl="1"/>
            <a:r>
              <a:rPr lang="en-US" dirty="0"/>
              <a:t>Performance limit: </a:t>
            </a:r>
          </a:p>
          <a:p>
            <a:pPr lvl="2"/>
            <a:r>
              <a:rPr lang="en-US" dirty="0"/>
              <a:t>Standard. 60 MBps or 500 8-KB IOPS per disk</a:t>
            </a:r>
          </a:p>
          <a:p>
            <a:pPr lvl="2"/>
            <a:r>
              <a:rPr lang="en-US" dirty="0"/>
              <a:t>Premium. 250 MBps or 7500 256-KB IOPS per disk</a:t>
            </a:r>
          </a:p>
          <a:p>
            <a:pPr lvl="1"/>
            <a:r>
              <a:rPr lang="en-US" dirty="0"/>
              <a:t>Disk type and format: .vhd fixed only</a:t>
            </a:r>
          </a:p>
          <a:p>
            <a:r>
              <a:rPr lang="en-US" dirty="0"/>
              <a:t>Virtual machine generations: Generation 1 only</a:t>
            </a:r>
          </a:p>
          <a:p>
            <a:endParaRPr lang="en-US" dirty="0"/>
          </a:p>
        </p:txBody>
      </p:sp>
    </p:spTree>
    <p:extLst>
      <p:ext uri="{BB962C8B-B14F-4D97-AF65-F5344CB8AC3E}">
        <p14:creationId xmlns:p14="http://schemas.microsoft.com/office/powerpoint/2010/main" val="2130999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VMs?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Virtual machine sizes:</a:t>
            </a:r>
          </a:p>
          <a:p>
            <a:pPr lvl="1"/>
            <a:r>
              <a:rPr lang="en-US" dirty="0"/>
              <a:t>Basic tier (development and test workloads):</a:t>
            </a:r>
          </a:p>
          <a:p>
            <a:pPr lvl="2"/>
            <a:r>
              <a:rPr lang="en-US" dirty="0"/>
              <a:t>Five sizes: A0 to A4 </a:t>
            </a:r>
          </a:p>
          <a:p>
            <a:pPr lvl="1"/>
            <a:r>
              <a:rPr lang="en-US" dirty="0"/>
              <a:t>Standard tier (production workloads): </a:t>
            </a:r>
          </a:p>
          <a:p>
            <a:pPr lvl="2"/>
            <a:r>
              <a:rPr lang="en-US" dirty="0"/>
              <a:t>Multiple series: A, Av2, D, Dv2, Dv3, DS, DSv2, DSv3, Ev3, Esv3, F, Fs, G, GS, Ms, NV, NC</a:t>
            </a:r>
          </a:p>
          <a:p>
            <a:pPr lvl="2"/>
            <a:r>
              <a:rPr lang="en-US" dirty="0"/>
              <a:t>80+ sizes with up to 128 vCPUs, 2048 GB of RAM, and 64 disks</a:t>
            </a:r>
          </a:p>
          <a:p>
            <a:r>
              <a:rPr lang="en-US" dirty="0"/>
              <a:t>Virtual machine disks:</a:t>
            </a:r>
          </a:p>
          <a:p>
            <a:pPr lvl="1"/>
            <a:r>
              <a:rPr lang="en-US" dirty="0"/>
              <a:t>Size limit: 4TB</a:t>
            </a:r>
          </a:p>
          <a:p>
            <a:pPr lvl="1"/>
            <a:r>
              <a:rPr lang="en-US" dirty="0"/>
              <a:t>Performance limit: </a:t>
            </a:r>
          </a:p>
          <a:p>
            <a:pPr lvl="2"/>
            <a:r>
              <a:rPr lang="en-US" dirty="0"/>
              <a:t>Standard. 60 MBps or 500 8-KB IOPS per disk</a:t>
            </a:r>
          </a:p>
          <a:p>
            <a:pPr lvl="2"/>
            <a:r>
              <a:rPr lang="en-US" dirty="0"/>
              <a:t>Premium. 250 MBps or 7500 256-KB IOPS per disk</a:t>
            </a:r>
          </a:p>
          <a:p>
            <a:pPr lvl="1"/>
            <a:r>
              <a:rPr lang="en-US" dirty="0"/>
              <a:t>Disk type and format: .vhd fixed only</a:t>
            </a:r>
          </a:p>
          <a:p>
            <a:r>
              <a:rPr lang="en-US" dirty="0"/>
              <a:t>Virtual machine generations: Generation 1 only</a:t>
            </a:r>
          </a:p>
          <a:p>
            <a:endParaRPr lang="en-US" dirty="0"/>
          </a:p>
        </p:txBody>
      </p:sp>
    </p:spTree>
    <p:extLst>
      <p:ext uri="{BB962C8B-B14F-4D97-AF65-F5344CB8AC3E}">
        <p14:creationId xmlns:p14="http://schemas.microsoft.com/office/powerpoint/2010/main" val="3139366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and Ubuntu</a:t>
            </a:r>
          </a:p>
          <a:p>
            <a:pPr lvl="1"/>
            <a:r>
              <a:rPr lang="en-US" dirty="0"/>
              <a:t>Windows Server software:</a:t>
            </a:r>
          </a:p>
          <a:p>
            <a:pPr lvl="2"/>
            <a:r>
              <a:rPr lang="en-US" dirty="0"/>
              <a:t>FIM, MIM, SharePoint Server, SQL Server, System Center, and more</a:t>
            </a:r>
          </a:p>
        </p:txBody>
      </p:sp>
    </p:spTree>
    <p:extLst>
      <p:ext uri="{BB962C8B-B14F-4D97-AF65-F5344CB8AC3E}">
        <p14:creationId xmlns:p14="http://schemas.microsoft.com/office/powerpoint/2010/main" val="3422254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58788" y="8159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General purpose:</a:t>
            </a:r>
          </a:p>
          <a:p>
            <a:pPr lvl="1"/>
            <a:r>
              <a:rPr lang="en-US" sz="1600" dirty="0"/>
              <a:t>Balanced CPU-to-memory ratio</a:t>
            </a:r>
          </a:p>
          <a:p>
            <a:pPr lvl="1"/>
            <a:r>
              <a:rPr lang="en-US" sz="1600" dirty="0"/>
              <a:t>A0-A7, Av2, D, Dv2, Dv3, DS, DSv2, Dsv3 series</a:t>
            </a:r>
          </a:p>
          <a:p>
            <a:r>
              <a:rPr lang="en-US" sz="2000" dirty="0"/>
              <a:t>Compute optimized:</a:t>
            </a:r>
          </a:p>
          <a:p>
            <a:pPr lvl="1"/>
            <a:r>
              <a:rPr lang="en-US" sz="1600" dirty="0"/>
              <a:t>High CPU-to-memory ratio</a:t>
            </a:r>
          </a:p>
          <a:p>
            <a:pPr lvl="1"/>
            <a:r>
              <a:rPr lang="en-US" sz="1600" dirty="0"/>
              <a:t>Fs and F series</a:t>
            </a:r>
          </a:p>
          <a:p>
            <a:r>
              <a:rPr lang="en-US" sz="2000" dirty="0"/>
              <a:t>Memory optimized:</a:t>
            </a:r>
          </a:p>
          <a:p>
            <a:pPr lvl="1"/>
            <a:r>
              <a:rPr lang="en-US" sz="1600" dirty="0"/>
              <a:t>High memory-to-CPU ratio</a:t>
            </a:r>
          </a:p>
          <a:p>
            <a:pPr lvl="1"/>
            <a:r>
              <a:rPr lang="en-US" sz="1600" dirty="0"/>
              <a:t>D, Dv2, DS, DSv2, Ev3, Esv3, Ms, G, and GS series</a:t>
            </a:r>
          </a:p>
          <a:p>
            <a:r>
              <a:rPr lang="en-US" sz="2000" dirty="0"/>
              <a:t>Storage optimized:</a:t>
            </a:r>
          </a:p>
          <a:p>
            <a:pPr lvl="1"/>
            <a:r>
              <a:rPr lang="en-US" sz="1600" dirty="0"/>
              <a:t>High-performance disk I/O</a:t>
            </a:r>
          </a:p>
          <a:p>
            <a:pPr lvl="1"/>
            <a:r>
              <a:rPr lang="en-US" sz="1600" dirty="0"/>
              <a:t>Ls series</a:t>
            </a:r>
          </a:p>
          <a:p>
            <a:r>
              <a:rPr lang="en-US" sz="2000" dirty="0"/>
              <a:t>GPU:</a:t>
            </a:r>
          </a:p>
          <a:p>
            <a:pPr lvl="1"/>
            <a:r>
              <a:rPr lang="en-US" sz="1600" dirty="0"/>
              <a:t>Graphic Processing Unit support</a:t>
            </a:r>
          </a:p>
          <a:p>
            <a:pPr lvl="1"/>
            <a:r>
              <a:rPr lang="en-US" sz="1600" dirty="0"/>
              <a:t>NV and NC series</a:t>
            </a:r>
          </a:p>
          <a:p>
            <a:r>
              <a:rPr lang="en-US" sz="2000" dirty="0"/>
              <a:t>High performance compute:</a:t>
            </a:r>
          </a:p>
          <a:p>
            <a:pPr lvl="1"/>
            <a:r>
              <a:rPr lang="en-US" sz="1600" dirty="0"/>
              <a:t>Fastest CPUs and optional high-throughput RDMA</a:t>
            </a:r>
          </a:p>
          <a:p>
            <a:pPr lvl="1"/>
            <a:r>
              <a:rPr lang="en-US" sz="1600" dirty="0"/>
              <a:t>H series and A8-A11</a:t>
            </a:r>
          </a:p>
          <a:p>
            <a:endParaRPr lang="en-US" dirty="0"/>
          </a:p>
        </p:txBody>
      </p:sp>
    </p:spTree>
    <p:extLst>
      <p:ext uri="{BB962C8B-B14F-4D97-AF65-F5344CB8AC3E}">
        <p14:creationId xmlns:p14="http://schemas.microsoft.com/office/powerpoint/2010/main" val="105000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VMs in an availability set:</a:t>
            </a:r>
          </a:p>
          <a:p>
            <a:pPr marL="365760" lvl="1"/>
            <a:r>
              <a:rPr lang="en-US" dirty="0"/>
              <a:t>Logical grouping of two or more Azure VMs</a:t>
            </a:r>
          </a:p>
          <a:p>
            <a:pPr marL="365760" lvl="1"/>
            <a:r>
              <a:rPr lang="en-US" dirty="0"/>
              <a:t>Must be assigned during Azure VM deployment</a:t>
            </a:r>
          </a:p>
          <a:p>
            <a:pPr marL="365760" lvl="1"/>
            <a:r>
              <a:rPr lang="en-US" dirty="0"/>
              <a:t>Up to 3 fault domains</a:t>
            </a:r>
          </a:p>
          <a:p>
            <a:pPr marL="365760" lvl="1"/>
            <a:r>
              <a:rPr lang="en-US" dirty="0"/>
              <a:t>Up to 20 update domains</a:t>
            </a:r>
          </a:p>
          <a:p>
            <a:pPr marL="365760" lvl="1"/>
            <a:r>
              <a:rPr lang="en-US" dirty="0"/>
              <a:t>99.95% availability SLA</a:t>
            </a:r>
          </a:p>
          <a:p>
            <a:pPr marL="365760" lvl="1"/>
            <a:r>
              <a:rPr lang="en-US" dirty="0"/>
              <a:t>Considerations:</a:t>
            </a:r>
          </a:p>
          <a:p>
            <a:pPr marL="761047" lvl="2"/>
            <a:r>
              <a:rPr lang="en-US" dirty="0"/>
              <a:t>Add multiple virtual machines to the same availability set</a:t>
            </a:r>
          </a:p>
          <a:p>
            <a:pPr marL="761047" lvl="2"/>
            <a:r>
              <a:rPr lang="en-US" dirty="0"/>
              <a:t>Place application tiers in separate availability sets</a:t>
            </a:r>
          </a:p>
          <a:p>
            <a:pPr marL="761047" lvl="2"/>
            <a:r>
              <a:rPr lang="en-US" dirty="0"/>
              <a:t>Combine availability sets with load balancing</a:t>
            </a:r>
          </a:p>
          <a:p>
            <a:r>
              <a:rPr lang="en-US" dirty="0"/>
              <a:t>Standalone VMs:</a:t>
            </a:r>
          </a:p>
          <a:p>
            <a:pPr marL="365760" lvl="1"/>
            <a:r>
              <a:rPr lang="en-US" dirty="0"/>
              <a:t>99.9% availability SLA if using Premium storage disks</a:t>
            </a:r>
          </a:p>
          <a:p>
            <a:pPr marL="0" indent="0">
              <a:buNone/>
            </a:pPr>
            <a:endParaRPr lang="en-US" dirty="0"/>
          </a:p>
          <a:p>
            <a:endParaRPr lang="en-US" dirty="0"/>
          </a:p>
        </p:txBody>
      </p:sp>
    </p:spTree>
    <p:extLst>
      <p:ext uri="{BB962C8B-B14F-4D97-AF65-F5344CB8AC3E}">
        <p14:creationId xmlns:p14="http://schemas.microsoft.com/office/powerpoint/2010/main" val="408139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"$schema": "http://schema.management.azure.com/schemas/2015-01-01/deploymentTemplate.json#",</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"contentVersion":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"parameters":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"variables":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"resources":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"outputs":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0676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55820"/>
            <a:chOff x="2024025" y="1219200"/>
            <a:chExt cx="8224875" cy="4655820"/>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281046"/>
              <a:ext cx="1851993"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ea typeface="Segoe UI" panose="020B0502040204020203" pitchFamily="34" charset="0"/>
                  <a:cs typeface="Segoe UI" panose="020B0502040204020203" pitchFamily="34" charset="0"/>
                </a:rPr>
                <a:t>Azure blob</a:t>
              </a:r>
            </a:p>
          </p:txBody>
        </p:sp>
      </p:grpSp>
    </p:spTree>
    <p:extLst>
      <p:ext uri="{BB962C8B-B14F-4D97-AF65-F5344CB8AC3E}">
        <p14:creationId xmlns:p14="http://schemas.microsoft.com/office/powerpoint/2010/main" val="1572682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1021215"/>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Unmanaged disks:</a:t>
            </a:r>
          </a:p>
          <a:p>
            <a:pPr lvl="1"/>
            <a:r>
              <a:rPr lang="en-US" dirty="0"/>
              <a:t>Up to 200 storage accounts per region</a:t>
            </a:r>
          </a:p>
          <a:p>
            <a:pPr lvl="1"/>
            <a:r>
              <a:rPr lang="en-US" dirty="0"/>
              <a:t>Up to 40 disks per Standard storage account</a:t>
            </a:r>
          </a:p>
          <a:p>
            <a:pPr lvl="1"/>
            <a:r>
              <a:rPr lang="en-US" dirty="0"/>
              <a:t>Storage accounts for VMs in the same availability set might be in the same storage stamp</a:t>
            </a:r>
          </a:p>
          <a:p>
            <a:pPr lvl="1"/>
            <a:r>
              <a:rPr lang="en-US" dirty="0"/>
              <a:t>A custom image must be in the same storage account as VM disks</a:t>
            </a:r>
          </a:p>
          <a:p>
            <a:r>
              <a:rPr lang="en-US" dirty="0"/>
              <a:t>Managed disks:</a:t>
            </a:r>
          </a:p>
          <a:p>
            <a:pPr lvl="1"/>
            <a:r>
              <a:rPr lang="en-US" dirty="0"/>
              <a:t>Up to 10,000 disks per region</a:t>
            </a:r>
          </a:p>
          <a:p>
            <a:pPr lvl="1"/>
            <a:r>
              <a:rPr lang="en-US" dirty="0"/>
              <a:t>Storage account performance limits not relevant</a:t>
            </a:r>
          </a:p>
          <a:p>
            <a:pPr lvl="1"/>
            <a:r>
              <a:rPr lang="en-US" dirty="0"/>
              <a:t>Disks of VMs in the same availability set in different stamps</a:t>
            </a:r>
          </a:p>
          <a:p>
            <a:pPr lvl="1"/>
            <a:r>
              <a:rPr lang="en-US"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000" b="0" kern="0" dirty="0">
                <a:solidFill>
                  <a:srgbClr val="000000"/>
                </a:solidFill>
              </a:rPr>
              <a:t>Attach an OS or data disk:</a:t>
            </a:r>
          </a:p>
          <a:p>
            <a:pPr marL="365760" lvl="1"/>
            <a:r>
              <a:rPr lang="en-US" sz="2000" b="0" kern="0" dirty="0">
                <a:solidFill>
                  <a:srgbClr val="000000"/>
                </a:solidFill>
              </a:rPr>
              <a:t>Unmanaged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365760" lvl="1"/>
            <a:r>
              <a:rPr lang="en-US" sz="2000" b="0" kern="0" dirty="0">
                <a:solidFill>
                  <a:srgbClr val="000000"/>
                </a:solidFill>
              </a:rPr>
              <a:t>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761047" lvl="2"/>
            <a:r>
              <a:rPr lang="en-US" b="0" kern="0" dirty="0">
                <a:solidFill>
                  <a:srgbClr val="000000"/>
                </a:solidFill>
              </a:rPr>
              <a:t>Snapshot</a:t>
            </a:r>
          </a:p>
          <a:p>
            <a:pPr marL="81597" lvl="0"/>
            <a:r>
              <a:rPr lang="en-US" sz="2000" b="0" kern="0" dirty="0">
                <a:solidFill>
                  <a:srgbClr val="000000"/>
                </a:solidFill>
              </a:rPr>
              <a:t>Detach a data disk</a:t>
            </a:r>
          </a:p>
          <a:p>
            <a:pPr marL="81597" lvl="0"/>
            <a:r>
              <a:rPr lang="en-US" sz="20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07818" y="1021215"/>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600" b="0" kern="0" dirty="0">
                <a:solidFill>
                  <a:srgbClr val="000000"/>
                </a:solidFill>
              </a:rPr>
              <a:t>Email notification</a:t>
            </a:r>
          </a:p>
          <a:p>
            <a:pPr marL="761047" lvl="2">
              <a:spcBef>
                <a:spcPts val="0"/>
              </a:spcBef>
            </a:pPr>
            <a:r>
              <a:rPr lang="en-US" sz="1600" b="0" kern="0" dirty="0">
                <a:solidFill>
                  <a:srgbClr val="000000"/>
                </a:solidFill>
              </a:rPr>
              <a:t>Webhook</a:t>
            </a:r>
          </a:p>
          <a:p>
            <a:pPr marL="761047" lvl="2">
              <a:spcBef>
                <a:spcPts val="0"/>
              </a:spcBef>
            </a:pPr>
            <a:r>
              <a:rPr lang="en-US" sz="1600" b="0" kern="0" dirty="0">
                <a:solidFill>
                  <a:srgbClr val="000000"/>
                </a:solidFill>
              </a:rPr>
              <a:t>Azure Automation runbook</a:t>
            </a:r>
          </a:p>
          <a:p>
            <a:pPr marL="761047" lvl="2">
              <a:spcBef>
                <a:spcPts val="0"/>
              </a:spcBef>
            </a:pPr>
            <a:r>
              <a:rPr lang="en-US" sz="16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458788" y="1021215"/>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sz="2000" b="0" kern="0" dirty="0">
                <a:solidFill>
                  <a:srgbClr val="000000"/>
                </a:solidFill>
              </a:rPr>
              <a:t>With managed disks:</a:t>
            </a:r>
          </a:p>
          <a:p>
            <a:pPr marL="576072" lvl="2"/>
            <a:r>
              <a:rPr lang="en-US" b="0" kern="0" dirty="0">
                <a:solidFill>
                  <a:srgbClr val="000000"/>
                </a:solidFill>
              </a:rPr>
              <a:t>Up to 1000 VMs when using VM Marketplace image</a:t>
            </a:r>
          </a:p>
          <a:p>
            <a:pPr marL="576072" lvl="2"/>
            <a:r>
              <a:rPr lang="en-US" b="0" kern="0" dirty="0">
                <a:solidFill>
                  <a:srgbClr val="000000"/>
                </a:solidFill>
              </a:rPr>
              <a:t>Up to 100 VMs when using custom images</a:t>
            </a:r>
          </a:p>
          <a:p>
            <a:pPr marL="365760" lvl="1"/>
            <a:r>
              <a:rPr lang="en-US" sz="2000" b="0" kern="0" dirty="0">
                <a:solidFill>
                  <a:srgbClr val="000000"/>
                </a:solidFill>
              </a:rPr>
              <a:t>With unmanaged disks:</a:t>
            </a:r>
          </a:p>
          <a:p>
            <a:pPr marL="576072" lvl="2"/>
            <a:r>
              <a:rPr lang="en-US" b="0" kern="0" dirty="0">
                <a:solidFill>
                  <a:srgbClr val="000000"/>
                </a:solidFill>
              </a:rPr>
              <a:t>Up to 100 VMs when using VM Marketplace image</a:t>
            </a:r>
          </a:p>
          <a:p>
            <a:pPr marL="576072" lvl="2"/>
            <a:r>
              <a:rPr lang="en-US" b="0" kern="0" dirty="0">
                <a:solidFill>
                  <a:srgbClr val="000000"/>
                </a:solidFill>
              </a:rPr>
              <a:t>Up to 40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$true</a:t>
            </a:r>
            <a:r>
              <a:rPr lang="en-US" b="0" kern="0" dirty="0">
                <a:solidFill>
                  <a:srgbClr val="000000"/>
                </a:solidFill>
              </a:rPr>
              <a:t>)</a:t>
            </a:r>
          </a:p>
          <a:p>
            <a:pPr marL="576072" lvl="2"/>
            <a:r>
              <a:rPr lang="en-US" b="0" kern="0" dirty="0">
                <a:solidFill>
                  <a:srgbClr val="000000"/>
                </a:solidFill>
              </a:rPr>
              <a:t>Up to 20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$false</a:t>
            </a:r>
            <a:r>
              <a:rPr lang="en-US" b="0" kern="0" dirty="0">
                <a:solidFill>
                  <a:srgbClr val="000000"/>
                </a:solidFill>
              </a:rPr>
              <a:t>)</a:t>
            </a:r>
          </a:p>
          <a:p>
            <a:pPr marL="365760" lvl="1"/>
            <a:r>
              <a:rPr lang="en-US" sz="2000" b="0" kern="0" dirty="0">
                <a:solidFill>
                  <a:srgbClr val="000000"/>
                </a:solidFill>
              </a:rPr>
              <a:t>5 fault domains and 5 update domains</a:t>
            </a:r>
          </a:p>
          <a:p>
            <a:pPr marL="365760" lvl="1"/>
            <a:r>
              <a:rPr lang="en-US" sz="2000" b="0" kern="0" dirty="0">
                <a:solidFill>
                  <a:srgbClr val="000000"/>
                </a:solidFill>
              </a:rPr>
              <a:t>Stateless workloads</a:t>
            </a:r>
          </a:p>
          <a:p>
            <a:pPr lvl="0"/>
            <a:r>
              <a:rPr lang="en-US" b="0" kern="0" dirty="0">
                <a:solidFill>
                  <a:srgbClr val="000000"/>
                </a:solidFill>
              </a:rPr>
              <a:t>Implement by using:</a:t>
            </a:r>
          </a:p>
          <a:p>
            <a:pPr marL="365760" lvl="1"/>
            <a:r>
              <a:rPr lang="en-US" sz="2000" kern="0" dirty="0">
                <a:solidFill>
                  <a:srgbClr val="000000"/>
                </a:solidFill>
              </a:rPr>
              <a:t>Microsoft.Compute</a:t>
            </a:r>
            <a:r>
              <a:rPr lang="en-US" sz="2000" b="0" kern="0" dirty="0">
                <a:solidFill>
                  <a:srgbClr val="000000"/>
                </a:solidFill>
              </a:rPr>
              <a:t> resource provider</a:t>
            </a:r>
          </a:p>
          <a:p>
            <a:pPr marL="365760" lvl="1"/>
            <a:r>
              <a:rPr lang="en-US" sz="2000" kern="0" dirty="0">
                <a:solidFill>
                  <a:srgbClr val="000000"/>
                </a:solidFill>
              </a:rPr>
              <a:t>Microsoft.Insights</a:t>
            </a:r>
            <a:r>
              <a:rPr lang="en-US" sz="2000"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58787" y="1021214"/>
            <a:ext cx="8302827" cy="542946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b="0" kern="0" dirty="0">
                <a:solidFill>
                  <a:srgbClr val="000000"/>
                </a:solidFill>
              </a:rPr>
              <a:t>Parameters</a:t>
            </a:r>
          </a:p>
          <a:p>
            <a:pPr lvl="1"/>
            <a:r>
              <a:rPr lang="en-US" b="0" kern="0" dirty="0">
                <a:solidFill>
                  <a:srgbClr val="000000"/>
                </a:solidFill>
              </a:rPr>
              <a:t>Variables</a:t>
            </a:r>
          </a:p>
          <a:p>
            <a:pPr lvl="1"/>
            <a:r>
              <a:rPr lang="en-US" b="0" kern="0" dirty="0">
                <a:solidFill>
                  <a:srgbClr val="000000"/>
                </a:solidFill>
              </a:rPr>
              <a:t>Resources</a:t>
            </a:r>
          </a:p>
          <a:p>
            <a:pPr lvl="1"/>
            <a:r>
              <a:rPr lang="en-US" b="0" kern="0" dirty="0">
                <a:solidFill>
                  <a:srgbClr val="000000"/>
                </a:solidFill>
              </a:rPr>
              <a:t>Outputs</a:t>
            </a:r>
          </a:p>
          <a:p>
            <a:pPr lvl="1"/>
            <a:endParaRPr lang="en-US" b="0" kern="0" dirty="0">
              <a:solidFill>
                <a:srgbClr val="000000"/>
              </a:solidFill>
            </a:endParaRPr>
          </a:p>
          <a:p>
            <a:pPr lvl="0"/>
            <a:r>
              <a:rPr lang="en-US" b="0" kern="0" dirty="0">
                <a:solidFill>
                  <a:srgbClr val="000000"/>
                </a:solidFill>
              </a:rPr>
              <a:t>Azure Resource Manager template function types:</a:t>
            </a:r>
          </a:p>
          <a:p>
            <a:pPr lvl="1"/>
            <a:r>
              <a:rPr lang="en-US" b="0" kern="0" dirty="0">
                <a:solidFill>
                  <a:srgbClr val="000000"/>
                </a:solidFill>
              </a:rPr>
              <a:t>Numeric</a:t>
            </a:r>
          </a:p>
          <a:p>
            <a:pPr lvl="1"/>
            <a:r>
              <a:rPr lang="en-US" b="0" kern="0" dirty="0">
                <a:solidFill>
                  <a:srgbClr val="000000"/>
                </a:solidFill>
              </a:rPr>
              <a:t>String</a:t>
            </a:r>
          </a:p>
          <a:p>
            <a:pPr lvl="1"/>
            <a:r>
              <a:rPr lang="en-US" b="0" kern="0" dirty="0">
                <a:solidFill>
                  <a:srgbClr val="000000"/>
                </a:solidFill>
              </a:rPr>
              <a:t>Array</a:t>
            </a:r>
          </a:p>
          <a:p>
            <a:pPr lvl="1"/>
            <a:r>
              <a:rPr lang="en-US" b="0" kern="0" dirty="0">
                <a:solidFill>
                  <a:srgbClr val="000000"/>
                </a:solidFill>
              </a:rPr>
              <a:t>Deployment value</a:t>
            </a:r>
          </a:p>
          <a:p>
            <a:pPr lvl="1"/>
            <a:r>
              <a:rPr lang="en-US" b="0" kern="0" dirty="0">
                <a:solidFill>
                  <a:srgbClr val="000000"/>
                </a:solidFill>
              </a:rPr>
              <a:t>Resource</a:t>
            </a:r>
          </a:p>
          <a:p>
            <a:pPr lvl="1"/>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96523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sz="2400" b="0" kern="0" dirty="0">
                <a:solidFill>
                  <a:srgbClr val="000000"/>
                </a:solidFill>
              </a:rPr>
              <a:t>Hardware characteristics</a:t>
            </a:r>
          </a:p>
          <a:p>
            <a:pPr lvl="2"/>
            <a:r>
              <a:rPr lang="en-US" sz="2400" b="0" kern="0" dirty="0">
                <a:solidFill>
                  <a:srgbClr val="000000"/>
                </a:solidFill>
              </a:rPr>
              <a:t>Maximum number of network adapters or disks</a:t>
            </a:r>
          </a:p>
          <a:p>
            <a:pPr lvl="1"/>
            <a:r>
              <a:rPr lang="en-US" b="0" kern="0" dirty="0">
                <a:solidFill>
                  <a:srgbClr val="000000"/>
                </a:solidFill>
              </a:rPr>
              <a:t>Requires temporary downtime:</a:t>
            </a:r>
          </a:p>
          <a:p>
            <a:pPr lvl="2"/>
            <a:r>
              <a:rPr lang="en-US" sz="2400" b="0" kern="0" dirty="0">
                <a:solidFill>
                  <a:srgbClr val="000000"/>
                </a:solidFill>
              </a:rPr>
              <a:t>Restart if resizing within the same cluster</a:t>
            </a:r>
          </a:p>
          <a:p>
            <a:pPr lvl="2"/>
            <a:r>
              <a:rPr lang="en-US" sz="2400"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Implementing Windows and Linux containers in Azure</a:t>
            </a:r>
          </a:p>
        </p:txBody>
      </p:sp>
      <p:sp>
        <p:nvSpPr>
          <p:cNvPr id="3" name="Text Placeholder 2"/>
          <p:cNvSpPr>
            <a:spLocks noGrp="1"/>
          </p:cNvSpPr>
          <p:nvPr>
            <p:ph type="body" idx="1"/>
          </p:nvPr>
        </p:nvSpPr>
        <p:spPr/>
        <p:txBody>
          <a:bodyPr/>
          <a:lstStyle/>
          <a:p>
            <a:r>
              <a:rPr lang="en-IN" dirty="0"/>
              <a:t>Demonstration: Preparing the lab environment for the remainder of this module
Introduction to containers
Introduction to Docker
Implementing Docker hosts in Azure
Deploying containers on Azure VMs
Demonstration: Installing a Docker host and containers on an Azure VM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Preparing the lab environment for the remainder of this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learn how to prepare the lab environment for the remainder of this module</a:t>
            </a:r>
          </a:p>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r>
              <a:rPr lang="en-US" sz="2400" b="1" kern="0" dirty="0">
                <a:solidFill>
                  <a:srgbClr val="000000"/>
                </a:solidFill>
              </a:rPr>
              <a:t>Note</a:t>
            </a:r>
            <a:r>
              <a:rPr lang="en-US" sz="2400" kern="0" dirty="0">
                <a:solidFill>
                  <a:srgbClr val="000000"/>
                </a:solidFill>
              </a:rPr>
              <a:t>: </a:t>
            </a:r>
            <a:r>
              <a:rPr lang="en-GB" sz="2400" kern="0" dirty="0">
                <a:solidFill>
                  <a:srgbClr val="000000"/>
                </a:solidFill>
              </a:rPr>
              <a:t>To prepare the lab environment for this module, you must complete this task</a:t>
            </a:r>
            <a:endParaRPr lang="en-US" sz="2400"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387871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Docker terminology:</a:t>
            </a:r>
          </a:p>
          <a:p>
            <a:pPr lvl="1"/>
            <a:r>
              <a:rPr lang="en-US" kern="0" dirty="0">
                <a:solidFill>
                  <a:srgbClr val="000000"/>
                </a:solidFill>
              </a:rPr>
              <a:t>Image</a:t>
            </a:r>
          </a:p>
          <a:p>
            <a:pPr lvl="1"/>
            <a:r>
              <a:rPr lang="en-US" kern="0" dirty="0">
                <a:solidFill>
                  <a:srgbClr val="000000"/>
                </a:solidFill>
              </a:rPr>
              <a:t>Container</a:t>
            </a:r>
          </a:p>
          <a:p>
            <a:pPr lvl="1"/>
            <a:r>
              <a:rPr lang="en-US" kern="0" dirty="0">
                <a:solidFill>
                  <a:srgbClr val="000000"/>
                </a:solidFill>
              </a:rPr>
              <a:t>Dockerfile</a:t>
            </a:r>
          </a:p>
          <a:p>
            <a:pPr lvl="1"/>
            <a:r>
              <a:rPr lang="en-US" kern="0" dirty="0">
                <a:solidFill>
                  <a:srgbClr val="000000"/>
                </a:solidFill>
              </a:rPr>
              <a:t>Build</a:t>
            </a:r>
          </a:p>
          <a:p>
            <a:pPr marL="271463" lvl="0" indent="-268288">
              <a:buSzPct val="100000"/>
            </a:pPr>
            <a:r>
              <a:rPr lang="en-US" kern="0" dirty="0">
                <a:solidFill>
                  <a:srgbClr val="000000"/>
                </a:solidFill>
              </a:rPr>
              <a:t>Docker toolbox:</a:t>
            </a:r>
          </a:p>
          <a:p>
            <a:pPr lvl="1"/>
            <a:r>
              <a:rPr lang="en-US" kern="0" dirty="0">
                <a:solidFill>
                  <a:srgbClr val="000000"/>
                </a:solidFill>
              </a:rPr>
              <a:t>Docker client</a:t>
            </a:r>
          </a:p>
          <a:p>
            <a:pPr lvl="1"/>
            <a:r>
              <a:rPr lang="en-US" kern="0" dirty="0">
                <a:solidFill>
                  <a:srgbClr val="000000"/>
                </a:solidFill>
              </a:rPr>
              <a:t>Docker Engine</a:t>
            </a:r>
          </a:p>
          <a:p>
            <a:pPr lvl="1"/>
            <a:r>
              <a:rPr lang="en-US" kern="0" dirty="0">
                <a:solidFill>
                  <a:srgbClr val="000000"/>
                </a:solidFill>
              </a:rPr>
              <a:t>Docker Compose</a:t>
            </a:r>
          </a:p>
          <a:p>
            <a:pPr lvl="1"/>
            <a:r>
              <a:rPr lang="en-US" kern="0" dirty="0">
                <a:solidFill>
                  <a:srgbClr val="000000"/>
                </a:solidFill>
              </a:rPr>
              <a:t>Docker Machine</a:t>
            </a:r>
          </a:p>
          <a:p>
            <a:pPr lvl="1"/>
            <a:r>
              <a:rPr lang="en-US" kern="0" dirty="0">
                <a:solidFill>
                  <a:srgbClr val="000000"/>
                </a:solidFill>
              </a:rPr>
              <a:t>Docker Registry</a:t>
            </a:r>
          </a:p>
          <a:p>
            <a:pPr lvl="1"/>
            <a:r>
              <a:rPr lang="en-US" kern="0" dirty="0">
                <a:solidFill>
                  <a:srgbClr val="000000"/>
                </a:solidFill>
              </a:rPr>
              <a:t>Kitematic</a:t>
            </a:r>
          </a:p>
          <a:p>
            <a:pPr lvl="1"/>
            <a:r>
              <a:rPr lang="en-US" kern="0" dirty="0">
                <a:solidFill>
                  <a:srgbClr val="000000"/>
                </a:solidFill>
              </a:rPr>
              <a:t>Docker Swarm</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Install the Docker VM extension:</a:t>
            </a:r>
          </a:p>
          <a:p>
            <a:pPr lvl="1"/>
            <a:r>
              <a:rPr lang="en-US" sz="1800" kern="0" dirty="0">
                <a:solidFill>
                  <a:srgbClr val="000000"/>
                </a:solidFill>
              </a:rPr>
              <a:t>Use an Azure Resource Manager template, Azure PowerShell, or Azure CLI</a:t>
            </a:r>
          </a:p>
          <a:p>
            <a:pPr lvl="1"/>
            <a:r>
              <a:rPr lang="en-US" sz="1800" kern="0" dirty="0">
                <a:solidFill>
                  <a:srgbClr val="000000"/>
                </a:solidFill>
              </a:rPr>
              <a:t>Intended for Windows or Linux Azure VMs</a:t>
            </a:r>
          </a:p>
          <a:p>
            <a:pPr lvl="0"/>
            <a:r>
              <a:rPr lang="en-US" sz="2400" kern="0" dirty="0">
                <a:solidFill>
                  <a:srgbClr val="000000"/>
                </a:solidFill>
              </a:rPr>
              <a:t>Provision a Docker Azure VM from Azure Marketplace:</a:t>
            </a:r>
          </a:p>
          <a:p>
            <a:pPr lvl="1"/>
            <a:r>
              <a:rPr lang="en-US" sz="1800" kern="0" dirty="0">
                <a:solidFill>
                  <a:srgbClr val="000000"/>
                </a:solidFill>
              </a:rPr>
              <a:t>Intended for Windows or Linux Azure VMs</a:t>
            </a:r>
          </a:p>
          <a:p>
            <a:pPr lvl="0"/>
            <a:r>
              <a:rPr lang="en-US" sz="2400" kern="0" dirty="0">
                <a:solidFill>
                  <a:srgbClr val="000000"/>
                </a:solidFill>
              </a:rPr>
              <a:t>Run the Docker Machine Azure driver:</a:t>
            </a:r>
          </a:p>
          <a:p>
            <a:pPr lvl="1"/>
            <a:r>
              <a:rPr lang="en-US" sz="1800" kern="0" dirty="0">
                <a:solidFill>
                  <a:srgbClr val="000000"/>
                </a:solidFill>
              </a:rPr>
              <a:t>Download from docker.com (Windows, Linux, or Mac OS X)</a:t>
            </a:r>
          </a:p>
          <a:p>
            <a:pPr lvl="1"/>
            <a:r>
              <a:rPr lang="en-US" sz="1800" kern="0" dirty="0">
                <a:solidFill>
                  <a:srgbClr val="000000"/>
                </a:solidFill>
              </a:rPr>
              <a:t>Run</a:t>
            </a:r>
            <a:r>
              <a:rPr lang="en-US" sz="1800" b="1" kern="0" dirty="0">
                <a:solidFill>
                  <a:srgbClr val="000000"/>
                </a:solidFill>
              </a:rPr>
              <a:t> docker-machine create --driver azure</a:t>
            </a:r>
            <a:endParaRPr lang="en-GB" sz="1800" b="1" kern="0" dirty="0">
              <a:solidFill>
                <a:srgbClr val="000000"/>
              </a:solidFill>
            </a:endParaRPr>
          </a:p>
          <a:p>
            <a:pPr lvl="1"/>
            <a:r>
              <a:rPr lang="en-GB" sz="1800" kern="0" dirty="0">
                <a:solidFill>
                  <a:srgbClr val="000000"/>
                </a:solidFill>
              </a:rPr>
              <a:t>Use the </a:t>
            </a:r>
            <a:r>
              <a:rPr lang="en-GB" sz="1800" i="1" kern="0" dirty="0">
                <a:solidFill>
                  <a:srgbClr val="000000"/>
                </a:solidFill>
              </a:rPr>
              <a:t>--azure image </a:t>
            </a:r>
            <a:r>
              <a:rPr lang="en-GB" sz="1800" kern="0" dirty="0">
                <a:solidFill>
                  <a:srgbClr val="000000"/>
                </a:solidFill>
              </a:rPr>
              <a:t>parameter to specify the intended image</a:t>
            </a:r>
          </a:p>
          <a:p>
            <a:pPr lvl="1"/>
            <a:r>
              <a:rPr lang="en-GB" sz="1800" kern="0" dirty="0">
                <a:solidFill>
                  <a:srgbClr val="000000"/>
                </a:solidFill>
              </a:rPr>
              <a:t>Intended for Windows and Linux Azure VMs</a:t>
            </a:r>
            <a:endParaRPr lang="en-US" sz="2000" kern="0" dirty="0">
              <a:solidFill>
                <a:srgbClr val="000000"/>
              </a:solidFill>
            </a:endParaRPr>
          </a:p>
          <a:p>
            <a:pPr lvl="0"/>
            <a:r>
              <a:rPr lang="en-US" sz="2400" kern="0" dirty="0">
                <a:solidFill>
                  <a:srgbClr val="000000"/>
                </a:solidFill>
              </a:rPr>
              <a:t>Use NuGet provider:</a:t>
            </a:r>
          </a:p>
          <a:p>
            <a:pPr lvl="1"/>
            <a:r>
              <a:rPr lang="en-US" sz="1800" kern="0" dirty="0">
                <a:solidFill>
                  <a:srgbClr val="000000"/>
                </a:solidFill>
              </a:rPr>
              <a:t>Intended for Windows Azure VMs</a:t>
            </a:r>
          </a:p>
          <a:p>
            <a:pPr lvl="0"/>
            <a:r>
              <a:rPr lang="en-US" sz="2400" kern="0" dirty="0">
                <a:solidFill>
                  <a:srgbClr val="000000"/>
                </a:solidFill>
              </a:rPr>
              <a:t>Deploy an ACS cluster:</a:t>
            </a:r>
          </a:p>
          <a:p>
            <a:pPr lvl="1"/>
            <a:r>
              <a:rPr lang="en-US" sz="180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Connect to an Azure VM Docker host:</a:t>
            </a:r>
          </a:p>
          <a:p>
            <a:pPr lvl="1"/>
            <a:r>
              <a:rPr lang="en-US" kern="0" dirty="0">
                <a:solidFill>
                  <a:srgbClr val="000000"/>
                </a:solidFill>
              </a:rPr>
              <a:t>Docker Machine</a:t>
            </a:r>
          </a:p>
          <a:p>
            <a:pPr lvl="1"/>
            <a:r>
              <a:rPr lang="en-US" kern="0" dirty="0">
                <a:solidFill>
                  <a:srgbClr val="000000"/>
                </a:solidFill>
              </a:rPr>
              <a:t>RDP</a:t>
            </a:r>
          </a:p>
          <a:p>
            <a:pPr lvl="1"/>
            <a:r>
              <a:rPr lang="en-US" kern="0" dirty="0">
                <a:solidFill>
                  <a:srgbClr val="000000"/>
                </a:solidFill>
              </a:rPr>
              <a:t>SSH</a:t>
            </a:r>
          </a:p>
          <a:p>
            <a:pPr lvl="0"/>
            <a:r>
              <a:rPr lang="en-US" kern="0" dirty="0">
                <a:solidFill>
                  <a:srgbClr val="000000"/>
                </a:solidFill>
              </a:rPr>
              <a:t>Use the Docker client to:</a:t>
            </a:r>
          </a:p>
          <a:p>
            <a:pPr lvl="1"/>
            <a:r>
              <a:rPr lang="en-US" kern="0" dirty="0">
                <a:solidFill>
                  <a:srgbClr val="000000"/>
                </a:solidFill>
              </a:rPr>
              <a:t>Create containers</a:t>
            </a:r>
          </a:p>
          <a:p>
            <a:pPr lvl="1"/>
            <a:r>
              <a:rPr lang="en-US" kern="0" dirty="0">
                <a:solidFill>
                  <a:srgbClr val="000000"/>
                </a:solidFill>
              </a:rPr>
              <a:t>Stop containers</a:t>
            </a:r>
          </a:p>
          <a:p>
            <a:pPr lvl="1"/>
            <a:r>
              <a:rPr lang="en-US" kern="0" dirty="0">
                <a:solidFill>
                  <a:srgbClr val="000000"/>
                </a:solidFill>
              </a:rPr>
              <a:t>Remove containers</a:t>
            </a:r>
          </a:p>
          <a:p>
            <a:pPr lvl="1"/>
            <a:r>
              <a:rPr lang="en-US" kern="0" dirty="0">
                <a:solidFill>
                  <a:srgbClr val="000000"/>
                </a:solidFill>
              </a:rPr>
              <a:t>Create images</a:t>
            </a:r>
          </a:p>
          <a:p>
            <a:pPr lvl="1"/>
            <a:r>
              <a:rPr lang="en-US"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Viewing and deploying a GitHub Azure Quickstart template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1"/>
            <a:r>
              <a:rPr lang="en-US" b="0" kern="0" dirty="0">
                <a:solidFill>
                  <a:srgbClr val="000000"/>
                </a:solidFill>
              </a:rPr>
              <a:t>Visualize an Azure Resource Manager template</a:t>
            </a:r>
          </a:p>
          <a:p>
            <a:pPr lvl="1"/>
            <a:r>
              <a:rPr lang="en-US" b="0" kern="0" dirty="0">
                <a:solidFill>
                  <a:srgbClr val="000000"/>
                </a:solidFill>
              </a:rPr>
              <a:t>Deploy an Azure Resource Manager template from GitHub</a:t>
            </a:r>
          </a:p>
          <a:p>
            <a:pPr lvl="1"/>
            <a:endParaRPr lang="en-US" b="0" kern="0" dirty="0">
              <a:solidFill>
                <a:srgbClr val="000000"/>
              </a:solidFill>
            </a:endParaRPr>
          </a:p>
        </p:txBody>
      </p:sp>
    </p:spTree>
    <p:extLst>
      <p:ext uri="{BB962C8B-B14F-4D97-AF65-F5344CB8AC3E}">
        <p14:creationId xmlns:p14="http://schemas.microsoft.com/office/powerpoint/2010/main" val="3462809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Installing a Docker host and containers on an Azure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 install a Docker host and containers on an Azure VM</a:t>
            </a: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a:solidFill>
                  <a:srgbClr val="000000"/>
                </a:solidFill>
              </a:rPr>
              <a:t>Install Docker Compose:</a:t>
            </a:r>
          </a:p>
          <a:p>
            <a:pPr lvl="1"/>
            <a:r>
              <a:rPr lang="en-US" sz="2800" kern="0" dirty="0">
                <a:solidFill>
                  <a:srgbClr val="000000"/>
                </a:solidFill>
              </a:rPr>
              <a:t>Included by default when using:</a:t>
            </a:r>
          </a:p>
          <a:p>
            <a:pPr lvl="2"/>
            <a:r>
              <a:rPr lang="en-US" sz="2400" kern="0" dirty="0">
                <a:solidFill>
                  <a:srgbClr val="000000"/>
                </a:solidFill>
              </a:rPr>
              <a:t>Azure Marketplace Docker images</a:t>
            </a:r>
          </a:p>
          <a:p>
            <a:pPr lvl="2"/>
            <a:r>
              <a:rPr lang="en-US" sz="2400" kern="0" dirty="0">
                <a:solidFill>
                  <a:srgbClr val="000000"/>
                </a:solidFill>
              </a:rPr>
              <a:t>The Azure VM Docker extension</a:t>
            </a:r>
          </a:p>
          <a:p>
            <a:pPr lvl="2"/>
            <a:r>
              <a:rPr lang="en-US" sz="2400" kern="0" dirty="0">
                <a:solidFill>
                  <a:srgbClr val="000000"/>
                </a:solidFill>
              </a:rPr>
              <a:t>Docker Machine</a:t>
            </a:r>
          </a:p>
          <a:p>
            <a:pPr lvl="0"/>
            <a:r>
              <a:rPr lang="en-US" sz="3200" kern="0" dirty="0">
                <a:solidFill>
                  <a:srgbClr val="000000"/>
                </a:solidFill>
              </a:rPr>
              <a:t>Create </a:t>
            </a:r>
            <a:r>
              <a:rPr lang="en-US" sz="3200" b="1" kern="0" dirty="0">
                <a:solidFill>
                  <a:srgbClr val="000000"/>
                </a:solidFill>
              </a:rPr>
              <a:t>docker-compose.yml</a:t>
            </a:r>
            <a:r>
              <a:rPr lang="en-US" sz="3200" kern="0" dirty="0">
                <a:solidFill>
                  <a:srgbClr val="000000"/>
                </a:solidFill>
              </a:rPr>
              <a:t>:</a:t>
            </a:r>
          </a:p>
          <a:p>
            <a:pPr lvl="1"/>
            <a:r>
              <a:rPr lang="en-US" sz="2800" kern="0" dirty="0">
                <a:solidFill>
                  <a:srgbClr val="000000"/>
                </a:solidFill>
              </a:rPr>
              <a:t>Include all containers</a:t>
            </a:r>
          </a:p>
          <a:p>
            <a:pPr lvl="1"/>
            <a:r>
              <a:rPr lang="en-US" sz="2800" kern="0" dirty="0">
                <a:solidFill>
                  <a:srgbClr val="000000"/>
                </a:solidFill>
              </a:rPr>
              <a:t>Specify container dependencies</a:t>
            </a:r>
          </a:p>
          <a:p>
            <a:pPr lvl="1"/>
            <a:r>
              <a:rPr lang="en-US" sz="2800" kern="0" dirty="0">
                <a:solidFill>
                  <a:srgbClr val="000000"/>
                </a:solidFill>
              </a:rPr>
              <a:t>Specify deployment parameters</a:t>
            </a:r>
          </a:p>
          <a:p>
            <a:pPr lvl="0"/>
            <a:r>
              <a:rPr lang="en-US" sz="3200" kern="0" dirty="0">
                <a:solidFill>
                  <a:srgbClr val="000000"/>
                </a:solidFill>
              </a:rPr>
              <a:t>Run </a:t>
            </a:r>
            <a:r>
              <a:rPr lang="en-US" sz="3200" b="1" kern="0" dirty="0">
                <a:solidFill>
                  <a:srgbClr val="000000"/>
                </a:solidFill>
              </a:rPr>
              <a:t>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1021215"/>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Create the Azure Container Registry service:</a:t>
            </a:r>
          </a:p>
          <a:p>
            <a:pPr lvl="1"/>
            <a:r>
              <a:rPr lang="en-US" sz="2000" kern="0" dirty="0">
                <a:solidFill>
                  <a:srgbClr val="000000"/>
                </a:solidFill>
              </a:rPr>
              <a:t>Classic:</a:t>
            </a:r>
          </a:p>
          <a:p>
            <a:pPr lvl="2"/>
            <a:r>
              <a:rPr lang="en-US" sz="1800" kern="0" dirty="0">
                <a:solidFill>
                  <a:srgbClr val="000000"/>
                </a:solidFill>
              </a:rPr>
              <a:t>Requires a separate storage account</a:t>
            </a:r>
          </a:p>
          <a:p>
            <a:pPr lvl="2"/>
            <a:r>
              <a:rPr lang="en-US" sz="1800" kern="0" dirty="0">
                <a:solidFill>
                  <a:srgbClr val="000000"/>
                </a:solidFill>
              </a:rPr>
              <a:t>Configurable via the Azure portal</a:t>
            </a:r>
          </a:p>
          <a:p>
            <a:pPr lvl="1"/>
            <a:r>
              <a:rPr lang="en-US" sz="2000" kern="0" dirty="0">
                <a:solidFill>
                  <a:srgbClr val="000000"/>
                </a:solidFill>
              </a:rPr>
              <a:t>Managed: Basic, Standard, and Premium</a:t>
            </a:r>
          </a:p>
          <a:p>
            <a:pPr lvl="2"/>
            <a:r>
              <a:rPr lang="en-US" sz="1800" kern="0" dirty="0">
                <a:solidFill>
                  <a:srgbClr val="000000"/>
                </a:solidFill>
              </a:rPr>
              <a:t>Configurable via the Azure portal and Azure CLI</a:t>
            </a:r>
          </a:p>
          <a:p>
            <a:pPr lvl="0"/>
            <a:r>
              <a:rPr lang="en-US" sz="2400" kern="0" dirty="0">
                <a:solidFill>
                  <a:srgbClr val="000000"/>
                </a:solidFill>
              </a:rPr>
              <a:t>Use the Azure Container Registry service:</a:t>
            </a:r>
          </a:p>
          <a:p>
            <a:pPr lvl="1"/>
            <a:r>
              <a:rPr lang="en-US" sz="2000" b="1" kern="0" dirty="0">
                <a:solidFill>
                  <a:srgbClr val="000000"/>
                </a:solidFill>
              </a:rPr>
              <a:t>docker login </a:t>
            </a:r>
          </a:p>
          <a:p>
            <a:pPr lvl="1"/>
            <a:r>
              <a:rPr lang="en-US" sz="2000" b="1" kern="0" dirty="0">
                <a:solidFill>
                  <a:srgbClr val="000000"/>
                </a:solidFill>
              </a:rPr>
              <a:t>docker pull</a:t>
            </a:r>
          </a:p>
          <a:p>
            <a:pPr lvl="1"/>
            <a:r>
              <a:rPr lang="en-US" sz="2000" b="1" kern="0" dirty="0">
                <a:solidFill>
                  <a:srgbClr val="000000"/>
                </a:solidFill>
              </a:rPr>
              <a:t>docker tag</a:t>
            </a:r>
          </a:p>
          <a:p>
            <a:pPr lvl="1"/>
            <a:r>
              <a:rPr lang="en-US" sz="2000" b="1" kern="0" dirty="0">
                <a:solidFill>
                  <a:srgbClr val="000000"/>
                </a:solidFill>
              </a:rPr>
              <a:t>docker push</a:t>
            </a:r>
          </a:p>
          <a:p>
            <a:pPr lvl="1"/>
            <a:r>
              <a:rPr lang="en-US" sz="2000" b="1" kern="0" dirty="0">
                <a:solidFill>
                  <a:srgbClr val="000000"/>
                </a:solidFill>
              </a:rPr>
              <a:t>docker pull </a:t>
            </a:r>
            <a:r>
              <a:rPr lang="en-US" sz="2000" kern="0" dirty="0">
                <a:solidFill>
                  <a:srgbClr val="000000"/>
                </a:solidFill>
              </a:rPr>
              <a:t>or </a:t>
            </a:r>
            <a:r>
              <a:rPr lang="en-US" sz="2000" b="1" kern="0" dirty="0">
                <a:solidFill>
                  <a:srgbClr val="000000"/>
                </a:solidFill>
              </a:rPr>
              <a:t>docker run</a:t>
            </a:r>
          </a:p>
          <a:p>
            <a:pPr lvl="1"/>
            <a:endParaRPr lang="en-US" sz="2000" kern="0" dirty="0">
              <a:solidFill>
                <a:srgbClr val="000000"/>
              </a:solidFill>
            </a:endParaRPr>
          </a:p>
          <a:p>
            <a:pPr lvl="0"/>
            <a:endParaRPr lang="en-US" sz="2400" b="1"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Implementing containers on Azure VMs</a:t>
            </a:r>
          </a:p>
        </p:txBody>
      </p:sp>
      <p:sp>
        <p:nvSpPr>
          <p:cNvPr id="3" name="Text Placeholder 2"/>
          <p:cNvSpPr>
            <a:spLocks noGrp="1"/>
          </p:cNvSpPr>
          <p:nvPr>
            <p:ph type="body" idx="1"/>
          </p:nvPr>
        </p:nvSpPr>
        <p:spPr/>
        <p:txBody>
          <a:bodyPr/>
          <a:lstStyle/>
          <a:p>
            <a:r>
              <a:rPr lang="en-IN" dirty="0"/>
              <a:t>Exercise 1: Implementing Docker hosts on Azure VMs
Exercise 2: Deploying containers to Azure VMs
Exercise 3: Deploying multicontainer applications with Docker Compose to Azure VMs
Exercise 4: Implementing Azure Container Registry</a:t>
            </a:r>
          </a:p>
        </p:txBody>
      </p:sp>
      <p:sp>
        <p:nvSpPr>
          <p:cNvPr id="4" name="TextBox 3"/>
          <p:cNvSpPr txBox="1"/>
          <p:nvPr/>
        </p:nvSpPr>
        <p:spPr>
          <a:xfrm>
            <a:off x="458788" y="4003931"/>
            <a:ext cx="3146311" cy="523220"/>
          </a:xfrm>
          <a:prstGeom prst="rect">
            <a:avLst/>
          </a:prstGeom>
          <a:noFill/>
        </p:spPr>
        <p:txBody>
          <a:bodyPr vert="horz" wrap="none" rtlCol="0">
            <a:spAutoFit/>
          </a:bodyPr>
          <a:lstStyle/>
          <a:p>
            <a:r>
              <a:rPr lang="en-IN" sz="2800" dirty="0">
                <a:latin typeface="Segoe UI" panose="020B0502040204020203" pitchFamily="34" charset="0"/>
              </a:rPr>
              <a:t>Logon Information</a:t>
            </a:r>
          </a:p>
        </p:txBody>
      </p:sp>
      <p:sp>
        <p:nvSpPr>
          <p:cNvPr id="5" name="TextBox 4"/>
          <p:cNvSpPr txBox="1"/>
          <p:nvPr/>
        </p:nvSpPr>
        <p:spPr>
          <a:xfrm>
            <a:off x="458788" y="4384931"/>
            <a:ext cx="5870518" cy="1384995"/>
          </a:xfrm>
          <a:prstGeom prst="rect">
            <a:avLst/>
          </a:prstGeom>
          <a:noFill/>
        </p:spPr>
        <p:txBody>
          <a:bodyPr vert="horz" wrap="none" rtlCol="0">
            <a:spAutoFit/>
          </a:bodyPr>
          <a:lstStyle/>
          <a:p>
            <a:r>
              <a:rPr lang="en-IN" sz="2800" b="0" i="0" u="none" strike="noStrike" baseline="0" dirty="0">
                <a:latin typeface="Segoe UI" panose="020B0502040204020203" pitchFamily="34" charset="0"/>
              </a:rPr>
              <a:t>Virtual machine: 	</a:t>
            </a:r>
            <a:r>
              <a:rPr lang="en-IN" sz="2800" b="1" i="0" u="none" strike="noStrike" baseline="0" dirty="0">
                <a:latin typeface="Segoe UI" panose="020B0502040204020203" pitchFamily="34" charset="0"/>
              </a:rPr>
              <a:t>20533D-MIA-CL1</a:t>
            </a:r>
          </a:p>
          <a:p>
            <a:r>
              <a:rPr lang="en-IN" sz="2800" b="0" i="0" u="none" strike="noStrike" baseline="0" dirty="0">
                <a:latin typeface="Segoe UI" panose="020B0502040204020203" pitchFamily="34" charset="0"/>
              </a:rPr>
              <a:t>User name: 	</a:t>
            </a:r>
            <a:r>
              <a:rPr lang="en-IN" sz="2800" b="1" i="0" u="none" strike="noStrike" baseline="0" dirty="0">
                <a:latin typeface="Segoe UI" panose="020B0502040204020203" pitchFamily="34" charset="0"/>
              </a:rPr>
              <a:t>Admin</a:t>
            </a:r>
            <a:endParaRPr lang="en-IN" sz="2800" b="0" i="0" u="none" strike="noStrike" baseline="0" dirty="0">
              <a:latin typeface="Segoe UI" panose="020B0502040204020203" pitchFamily="34" charset="0"/>
            </a:endParaRPr>
          </a:p>
          <a:p>
            <a:r>
              <a:rPr lang="en-IN" sz="2800" b="0" i="0" u="none" strike="noStrike" baseline="0" dirty="0">
                <a:latin typeface="Segoe UI" panose="020B0502040204020203" pitchFamily="34" charset="0"/>
              </a:rPr>
              <a:t>Password: 		</a:t>
            </a:r>
            <a:r>
              <a:rPr lang="en-IN" sz="2800" b="1" i="0" u="none" strike="noStrike" baseline="0" dirty="0">
                <a:latin typeface="Segoe UI" panose="020B0502040204020203" pitchFamily="34" charset="0"/>
              </a:rPr>
              <a:t>Pa55w.rd</a:t>
            </a:r>
            <a:endParaRPr lang="en-IN"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26728837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IN" sz="2800" dirty="0">
                <a:effectLst/>
                <a:latin typeface="Segoe UI" panose="020B0502040204020203" pitchFamily="34" charset="0"/>
                <a:ea typeface="Calibri" panose="020F0502020204030204" pitchFamily="34" charset="0"/>
                <a:cs typeface="Times New Roman" panose="02020603050405020304" pitchFamily="18" charset="0"/>
              </a:rPr>
              <a:t>A. Datum Corporation plans to implement some of its applications as Docker containers on Azure VMs. To optimize this implementation, you intend to combine multiple containers by using Docker Compose. A. Datum would also like to deploy its own private Docker registry in Azure to store containerized images. Your task is to test the functionality of tools that facilitate deployment of Docker hosts and Docker containers. You also need to evaluate Azure Container Registry.</a:t>
            </a:r>
          </a:p>
        </p:txBody>
      </p:sp>
    </p:spTree>
    <p:custDataLst>
      <p:tags r:id="rId1"/>
    </p:custDataLst>
    <p:extLst>
      <p:ext uri="{BB962C8B-B14F-4D97-AF65-F5344CB8AC3E}">
        <p14:creationId xmlns:p14="http://schemas.microsoft.com/office/powerpoint/2010/main" val="41807698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Which method would you use when deploying Docker hosts on Azure VMs?
What authentication and authorization method do you intend to use when implementing Azure Container Registry?</a:t>
            </a:r>
          </a:p>
        </p:txBody>
      </p:sp>
    </p:spTree>
    <p:custDataLst>
      <p:tags r:id="rId1"/>
    </p:custDataLst>
    <p:extLst>
      <p:ext uri="{BB962C8B-B14F-4D97-AF65-F5344CB8AC3E}">
        <p14:creationId xmlns:p14="http://schemas.microsoft.com/office/powerpoint/2010/main" val="879182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ACS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Docker Swarm cluster in ACS:</a:t>
            </a:r>
          </a:p>
          <a:p>
            <a:pPr lvl="2"/>
            <a:r>
              <a:rPr lang="en-US" kern="0" dirty="0">
                <a:solidFill>
                  <a:srgbClr val="000000"/>
                </a:solidFill>
              </a:rPr>
              <a:t>Requires an SSH RSA key</a:t>
            </a:r>
          </a:p>
          <a:p>
            <a:pPr lvl="2"/>
            <a:r>
              <a:rPr lang="en-US" kern="0" dirty="0">
                <a:solidFill>
                  <a:srgbClr val="000000"/>
                </a:solidFill>
              </a:rPr>
              <a:t>Specify the master and agent counts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Docker Swarm cluster:</a:t>
            </a:r>
          </a:p>
          <a:p>
            <a:pPr lvl="2"/>
            <a:r>
              <a:rPr lang="en-US" kern="0" dirty="0">
                <a:solidFill>
                  <a:srgbClr val="000000"/>
                </a:solidFill>
              </a:rPr>
              <a:t>Establish an SSH tunnel to the master FQDN</a:t>
            </a:r>
          </a:p>
          <a:p>
            <a:pPr lvl="2"/>
            <a:r>
              <a:rPr lang="en-US" kern="0" dirty="0">
                <a:solidFill>
                  <a:srgbClr val="000000"/>
                </a:solidFill>
              </a:rPr>
              <a:t>Set </a:t>
            </a:r>
            <a:r>
              <a:rPr lang="en-US" b="1" kern="0" dirty="0">
                <a:solidFill>
                  <a:srgbClr val="000000"/>
                </a:solidFill>
              </a:rPr>
              <a:t>DOCKER_HOST </a:t>
            </a:r>
            <a:r>
              <a:rPr lang="en-US" kern="0" dirty="0">
                <a:solidFill>
                  <a:srgbClr val="000000"/>
                </a:solidFill>
              </a:rPr>
              <a:t>to 172.16.0.5:2375</a:t>
            </a:r>
          </a:p>
          <a:p>
            <a:pPr marL="514350" lvl="0" indent="-514350">
              <a:buFont typeface="+mj-lt"/>
              <a:buAutoNum type="arabicPeriod"/>
            </a:pPr>
            <a:r>
              <a:rPr lang="en-US" kern="0" dirty="0">
                <a:solidFill>
                  <a:srgbClr val="000000"/>
                </a:solidFill>
              </a:rPr>
              <a:t>Deploy containers to the Docker Swarm cluster:</a:t>
            </a:r>
          </a:p>
          <a:p>
            <a:pPr lvl="2"/>
            <a:r>
              <a:rPr lang="en-US" kern="0" dirty="0">
                <a:solidFill>
                  <a:srgbClr val="000000"/>
                </a:solidFill>
              </a:rPr>
              <a:t>Use </a:t>
            </a:r>
            <a:r>
              <a:rPr lang="en-US" b="1" kern="0" dirty="0">
                <a:solidFill>
                  <a:srgbClr val="000000"/>
                </a:solidFill>
              </a:rPr>
              <a:t>docker run </a:t>
            </a:r>
            <a:r>
              <a:rPr lang="en-US" kern="0" dirty="0">
                <a:solidFill>
                  <a:srgbClr val="000000"/>
                </a:solidFill>
              </a:rPr>
              <a:t>for individual containers</a:t>
            </a:r>
          </a:p>
          <a:p>
            <a:pPr lvl="2"/>
            <a:r>
              <a:rPr lang="en-US" kern="0" dirty="0">
                <a:solidFill>
                  <a:srgbClr val="000000"/>
                </a:solidFill>
              </a:rPr>
              <a:t>Use </a:t>
            </a:r>
            <a:r>
              <a:rPr lang="en-US" b="1" kern="0" dirty="0">
                <a:solidFill>
                  <a:srgbClr val="000000"/>
                </a:solidFill>
              </a:rPr>
              <a:t>docker-compose </a:t>
            </a:r>
            <a:r>
              <a:rPr lang="en-US" kern="0" dirty="0">
                <a:solidFill>
                  <a:srgbClr val="000000"/>
                </a:solidFill>
              </a:rPr>
              <a:t>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Kubernetes cluster in ACS:</a:t>
            </a:r>
          </a:p>
          <a:p>
            <a:pPr lvl="2"/>
            <a:r>
              <a:rPr lang="en-US" kern="0" dirty="0">
                <a:solidFill>
                  <a:srgbClr val="000000"/>
                </a:solidFill>
              </a:rPr>
              <a:t>Requires an SSH RSA key</a:t>
            </a:r>
          </a:p>
          <a:p>
            <a:pPr lvl="2"/>
            <a:r>
              <a:rPr lang="en-US" kern="0" dirty="0">
                <a:solidFill>
                  <a:srgbClr val="000000"/>
                </a:solidFill>
              </a:rPr>
              <a:t>Requires an Azure AD service principal with the Contributor role to cluster resources</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Kubernetes cluster:</a:t>
            </a:r>
          </a:p>
          <a:p>
            <a:pPr lvl="2"/>
            <a:r>
              <a:rPr lang="en-US" kern="0" dirty="0">
                <a:solidFill>
                  <a:srgbClr val="000000"/>
                </a:solidFill>
              </a:rPr>
              <a:t>Install kubectl</a:t>
            </a:r>
          </a:p>
          <a:p>
            <a:pPr lvl="2"/>
            <a:r>
              <a:rPr lang="en-US" kern="0" dirty="0">
                <a:solidFill>
                  <a:srgbClr val="000000"/>
                </a:solidFill>
              </a:rPr>
              <a:t>Authenticate via SSH and download Kubernetes credentials</a:t>
            </a:r>
          </a:p>
          <a:p>
            <a:pPr marL="514350" lvl="0" indent="-514350">
              <a:buFont typeface="+mj-lt"/>
              <a:buAutoNum type="arabicPeriod"/>
            </a:pPr>
            <a:r>
              <a:rPr lang="en-US" kern="0" dirty="0">
                <a:solidFill>
                  <a:srgbClr val="000000"/>
                </a:solidFill>
              </a:rPr>
              <a:t>Deploy containers to the Kubernetes cluster:</a:t>
            </a:r>
          </a:p>
          <a:p>
            <a:pPr lvl="2"/>
            <a:r>
              <a:rPr lang="en-US" kern="0" dirty="0">
                <a:solidFill>
                  <a:srgbClr val="000000"/>
                </a:solidFill>
              </a:rPr>
              <a:t>Create a YAML-formatted manifest file</a:t>
            </a:r>
          </a:p>
          <a:p>
            <a:pPr lvl="2"/>
            <a:r>
              <a:rPr lang="en-US" kern="0" dirty="0">
                <a:solidFill>
                  <a:srgbClr val="000000"/>
                </a:solidFill>
              </a:rPr>
              <a:t>Run </a:t>
            </a:r>
            <a:r>
              <a:rPr lang="en-US" b="1" kern="0" dirty="0">
                <a:solidFill>
                  <a:srgbClr val="000000"/>
                </a:solidFill>
              </a:rPr>
              <a:t>kubectl create </a:t>
            </a:r>
            <a:r>
              <a:rPr lang="en-US" kern="0" dirty="0">
                <a:solidFill>
                  <a:srgbClr val="000000"/>
                </a:solidFill>
              </a:rPr>
              <a:t>and reference the manifest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and Ubuntu</a:t>
            </a:r>
          </a:p>
          <a:p>
            <a:pPr lvl="1"/>
            <a:r>
              <a:rPr lang="en-US" dirty="0"/>
              <a:t>Windows Server software:</a:t>
            </a:r>
          </a:p>
          <a:p>
            <a:pPr lvl="2"/>
            <a:r>
              <a:rPr lang="en-US" dirty="0"/>
              <a:t>FIM, MIM, SharePoint Server, SQL Server, System Center, and more</a:t>
            </a:r>
          </a:p>
        </p:txBody>
      </p:sp>
    </p:spTree>
    <p:extLst>
      <p:ext uri="{BB962C8B-B14F-4D97-AF65-F5344CB8AC3E}">
        <p14:creationId xmlns:p14="http://schemas.microsoft.com/office/powerpoint/2010/main" val="31482264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DC/OS cluster in ACS:</a:t>
            </a:r>
          </a:p>
          <a:p>
            <a:pPr lvl="2"/>
            <a:r>
              <a:rPr lang="en-US" kern="0" dirty="0">
                <a:solidFill>
                  <a:srgbClr val="000000"/>
                </a:solidFill>
              </a:rPr>
              <a:t>Requires an SSH RSA key</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DC/OS cluster:</a:t>
            </a:r>
          </a:p>
          <a:p>
            <a:pPr lvl="2"/>
            <a:r>
              <a:rPr lang="en-US" kern="0" dirty="0">
                <a:solidFill>
                  <a:srgbClr val="000000"/>
                </a:solidFill>
              </a:rPr>
              <a:t>Establish an SSH tunnel</a:t>
            </a:r>
          </a:p>
          <a:p>
            <a:pPr lvl="2"/>
            <a:r>
              <a:rPr lang="en-US" kern="0" dirty="0">
                <a:solidFill>
                  <a:srgbClr val="000000"/>
                </a:solidFill>
              </a:rPr>
              <a:t>Connect to the DC/OS web portal via http://localhost</a:t>
            </a:r>
          </a:p>
          <a:p>
            <a:pPr lvl="2"/>
            <a:r>
              <a:rPr lang="en-US" kern="0" dirty="0">
                <a:solidFill>
                  <a:srgbClr val="000000"/>
                </a:solidFill>
              </a:rPr>
              <a:t>Install DC/OS CLI</a:t>
            </a:r>
          </a:p>
          <a:p>
            <a:pPr marL="514350" lvl="0" indent="-514350">
              <a:buFont typeface="+mj-lt"/>
              <a:buAutoNum type="arabicPeriod"/>
            </a:pPr>
            <a:r>
              <a:rPr lang="en-US" kern="0" dirty="0">
                <a:solidFill>
                  <a:srgbClr val="000000"/>
                </a:solidFill>
              </a:rPr>
              <a:t>Deploy containers to the DC/OS cluster:</a:t>
            </a:r>
          </a:p>
          <a:p>
            <a:pPr lvl="2"/>
            <a:r>
              <a:rPr lang="en-US" kern="0" dirty="0">
                <a:solidFill>
                  <a:srgbClr val="000000"/>
                </a:solidFill>
              </a:rPr>
              <a:t>Create a YAML-formatted Marathon configuration file</a:t>
            </a:r>
          </a:p>
          <a:p>
            <a:pPr lvl="2"/>
            <a:r>
              <a:rPr lang="en-US" kern="0" dirty="0">
                <a:solidFill>
                  <a:srgbClr val="000000"/>
                </a:solidFill>
              </a:rPr>
              <a:t>Run </a:t>
            </a:r>
            <a:r>
              <a:rPr lang="en-US" b="1" kern="0" dirty="0">
                <a:solidFill>
                  <a:srgbClr val="000000"/>
                </a:solidFill>
              </a:rPr>
              <a:t>dcos marathon app add </a:t>
            </a:r>
            <a:r>
              <a:rPr lang="en-US" kern="0" dirty="0">
                <a:solidFill>
                  <a:srgbClr val="000000"/>
                </a:solidFill>
              </a:rPr>
              <a:t>and reference the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58788" y="8159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General purpose:</a:t>
            </a:r>
          </a:p>
          <a:p>
            <a:pPr lvl="1"/>
            <a:r>
              <a:rPr lang="en-US" sz="1600" dirty="0"/>
              <a:t>Balanced CPU-to-memory ratio</a:t>
            </a:r>
          </a:p>
          <a:p>
            <a:pPr lvl="1"/>
            <a:r>
              <a:rPr lang="en-US" sz="1600" dirty="0"/>
              <a:t>A0-A7, Av2, D, Dv2, Dv3, DS, DSv2, Dsv3 series</a:t>
            </a:r>
          </a:p>
          <a:p>
            <a:r>
              <a:rPr lang="en-US" sz="2000" dirty="0"/>
              <a:t>Compute optimized:</a:t>
            </a:r>
          </a:p>
          <a:p>
            <a:pPr lvl="1"/>
            <a:r>
              <a:rPr lang="en-US" sz="1600" dirty="0"/>
              <a:t>High CPU-to-memory ratio</a:t>
            </a:r>
          </a:p>
          <a:p>
            <a:pPr lvl="1"/>
            <a:r>
              <a:rPr lang="en-US" sz="1600" dirty="0"/>
              <a:t>Fs and F series</a:t>
            </a:r>
          </a:p>
          <a:p>
            <a:r>
              <a:rPr lang="en-US" sz="2000" dirty="0"/>
              <a:t>Memory optimized:</a:t>
            </a:r>
          </a:p>
          <a:p>
            <a:pPr lvl="1"/>
            <a:r>
              <a:rPr lang="en-US" sz="1600" dirty="0"/>
              <a:t>High memory-to-CPU ratio</a:t>
            </a:r>
          </a:p>
          <a:p>
            <a:pPr lvl="1"/>
            <a:r>
              <a:rPr lang="en-US" sz="1600" dirty="0"/>
              <a:t>D, Dv2, DS, DSv2, Ev3, Esv3, Ms, G, and GS series</a:t>
            </a:r>
          </a:p>
          <a:p>
            <a:r>
              <a:rPr lang="en-US" sz="2000" dirty="0"/>
              <a:t>Storage optimized:</a:t>
            </a:r>
          </a:p>
          <a:p>
            <a:pPr lvl="1"/>
            <a:r>
              <a:rPr lang="en-US" sz="1600" dirty="0"/>
              <a:t>High-performance disk I/O</a:t>
            </a:r>
          </a:p>
          <a:p>
            <a:pPr lvl="1"/>
            <a:r>
              <a:rPr lang="en-US" sz="1600" dirty="0"/>
              <a:t>Ls series</a:t>
            </a:r>
          </a:p>
          <a:p>
            <a:r>
              <a:rPr lang="en-US" sz="2000" dirty="0"/>
              <a:t>GPU:</a:t>
            </a:r>
          </a:p>
          <a:p>
            <a:pPr lvl="1"/>
            <a:r>
              <a:rPr lang="en-US" sz="1600" dirty="0"/>
              <a:t>Graphic Processing Unit support</a:t>
            </a:r>
          </a:p>
          <a:p>
            <a:pPr lvl="1"/>
            <a:r>
              <a:rPr lang="en-US" sz="1600" dirty="0"/>
              <a:t>NV and NC series</a:t>
            </a:r>
          </a:p>
          <a:p>
            <a:r>
              <a:rPr lang="en-US" sz="2000" dirty="0"/>
              <a:t>High performance compute:</a:t>
            </a:r>
          </a:p>
          <a:p>
            <a:pPr lvl="1"/>
            <a:r>
              <a:rPr lang="en-US" sz="1600" dirty="0"/>
              <a:t>Fastest CPUs and optional high-throughput RDMA</a:t>
            </a:r>
          </a:p>
          <a:p>
            <a:pPr lvl="1"/>
            <a:r>
              <a:rPr lang="en-US" sz="1600" dirty="0"/>
              <a:t>H series and A8-A11</a:t>
            </a:r>
          </a:p>
          <a:p>
            <a:endParaRPr lang="en-US" dirty="0"/>
          </a:p>
        </p:txBody>
      </p:sp>
    </p:spTree>
    <p:extLst>
      <p:ext uri="{BB962C8B-B14F-4D97-AF65-F5344CB8AC3E}">
        <p14:creationId xmlns:p14="http://schemas.microsoft.com/office/powerpoint/2010/main" val="3377107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8853</Words>
  <Application>Microsoft Office PowerPoint</Application>
  <PresentationFormat>On-screen Show (4:3)</PresentationFormat>
  <Paragraphs>1377</Paragraphs>
  <Slides>82</Slides>
  <Notes>82</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82</vt:i4>
      </vt:variant>
    </vt:vector>
  </HeadingPairs>
  <TitlesOfParts>
    <vt:vector size="96" baseType="lpstr">
      <vt:lpstr>Wingdings</vt:lpstr>
      <vt:lpstr>Segoe UI Light</vt:lpstr>
      <vt:lpstr>Segoe UI</vt:lpstr>
      <vt:lpstr>Segoe</vt:lpstr>
      <vt:lpstr>Symbol</vt:lpstr>
      <vt:lpstr>Lucida Sans Typewriter</vt:lpstr>
      <vt:lpstr>Times New Roman</vt:lpstr>
      <vt:lpstr>Arial</vt:lpstr>
      <vt:lpstr>Calibri</vt:lpstr>
      <vt:lpstr>Verdana</vt:lpstr>
      <vt:lpstr>Lucida Sans Unicode</vt:lpstr>
      <vt:lpstr>Consolas</vt:lpstr>
      <vt:lpstr>Courier New</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Introduction to Azure Resource Manager templates</vt:lpstr>
      <vt:lpstr>Exploring the syntax of Azure Resource Manager templates</vt:lpstr>
      <vt:lpstr>Demonstration: Viewing and deploying a GitHub Azure Quickstart template</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Connecting to an Azure VM</vt:lpstr>
      <vt:lpstr>Demonstration: Connecting to a Linux Azure VM via SSH</vt:lpstr>
      <vt:lpstr>Configuring security of Azure VMs</vt:lpstr>
      <vt:lpstr>Configuring VM security</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Lesson 2: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and Disk Sizing?</vt:lpstr>
      <vt:lpstr>What are Azure VMs?</vt:lpstr>
      <vt:lpstr>What are Azure VMs?</vt:lpstr>
      <vt:lpstr>Identifying workloads for Azure VMs</vt:lpstr>
      <vt:lpstr>Virtual machine sizing</vt:lpstr>
      <vt:lpstr>Azure VM availability</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Lesson 1: Implementing Windows and Linux containers in Azure</vt:lpstr>
      <vt:lpstr>Demonstration: Preparing the lab environment for the remainder of this module</vt:lpstr>
      <vt:lpstr>PowerPoint Presentation</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Lab A: Implementing containers on Azure VMs</vt:lpstr>
      <vt:lpstr>Lab Scenario</vt:lpstr>
      <vt:lpstr>Lab Review</vt:lpstr>
      <vt:lpstr>Lesson 2: Implementing ACS</vt:lpstr>
      <vt:lpstr>Overview of container-clustering solutions in Azure</vt:lpstr>
      <vt:lpstr>Creating and managing an ACS Docker Swarm cluster</vt:lpstr>
      <vt:lpstr>Creating and managing an ACS Kubernetes cluster</vt:lpstr>
      <vt:lpstr>Creating and managing an ACS DC/OS cluster</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