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5"/>
  </p:notesMasterIdLst>
  <p:handoutMasterIdLst>
    <p:handoutMasterId r:id="rId16"/>
  </p:handoutMasterIdLst>
  <p:sldIdLst>
    <p:sldId id="256" r:id="rId2"/>
    <p:sldId id="311" r:id="rId3"/>
    <p:sldId id="312" r:id="rId4"/>
    <p:sldId id="313" r:id="rId5"/>
    <p:sldId id="315" r:id="rId6"/>
    <p:sldId id="316" r:id="rId7"/>
    <p:sldId id="318" r:id="rId8"/>
    <p:sldId id="319" r:id="rId9"/>
    <p:sldId id="320" r:id="rId10"/>
    <p:sldId id="321" r:id="rId11"/>
    <p:sldId id="322" r:id="rId12"/>
    <p:sldId id="309" r:id="rId13"/>
    <p:sldId id="310" r:id="rId14"/>
  </p:sldIdLst>
  <p:sldSz cx="9144000" cy="6858000" type="screen4x3"/>
  <p:notesSz cx="6858000" cy="9144000"/>
  <p:embeddedFontLst>
    <p:embeddedFont>
      <p:font typeface="Consolas" panose="020B0609020204030204" pitchFamily="49"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Segoe" panose="020B060402020202020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Segoe UI Light" panose="020B0502040204020203" pitchFamily="34" charset="0"/>
      <p:regular r:id="rId33"/>
      <p:italic r:id="rId34"/>
    </p:embeddedFont>
    <p:embeddedFont>
      <p:font typeface="Verdana" panose="020B060403050404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Storage" id="{EE7F45B0-A6AD-411D-A512-DBBFEC401377}">
          <p14:sldIdLst>
            <p14:sldId id="311"/>
            <p14:sldId id="312"/>
          </p14:sldIdLst>
        </p14:section>
        <p14:section name="Storage &amp; Files" id="{C6B6578B-F5CF-418D-991A-F24A0340D180}">
          <p14:sldIdLst>
            <p14:sldId id="313"/>
          </p14:sldIdLst>
        </p14:section>
        <p14:section name="Access" id="{B92904DA-AD65-48A7-82FB-BA4D438E899A}">
          <p14:sldIdLst>
            <p14:sldId id="315"/>
          </p14:sldIdLst>
        </p14:section>
        <p14:section name="Diag, Monitor, Analytics" id="{CA5ED27E-6529-4197-AC63-77A7AD34E2E9}">
          <p14:sldIdLst>
            <p14:sldId id="316"/>
          </p14:sldIdLst>
        </p14:section>
        <p14:section name="Encryption" id="{4192427E-7B5C-4B75-BE21-14FA26E9ABFE}">
          <p14:sldIdLst>
            <p14:sldId id="318"/>
          </p14:sldIdLst>
        </p14:section>
        <p14:section name="Untitled Section" id="{122B832B-B837-4A59-8FAB-70325ACC116D}">
          <p14:sldIdLst>
            <p14:sldId id="319"/>
            <p14:sldId id="320"/>
            <p14:sldId id="321"/>
            <p14:sldId id="322"/>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7168" autoAdjust="0"/>
    <p:restoredTop sz="94614" autoAdjust="0"/>
  </p:normalViewPr>
  <p:slideViewPr>
    <p:cSldViewPr snapToGrid="0">
      <p:cViewPr varScale="1">
        <p:scale>
          <a:sx n="103" d="100"/>
          <a:sy n="103" d="100"/>
        </p:scale>
        <p:origin x="51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15603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17113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383207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2665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482871"/>
            <a:ext cx="8574837" cy="47129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626364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41053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hasCustomPrompt="1"/>
          </p:nvPr>
        </p:nvSpPr>
        <p:spPr>
          <a:xfrm>
            <a:off x="261187" y="1482871"/>
            <a:ext cx="8574837" cy="4712995"/>
          </a:xfrm>
        </p:spPr>
        <p:txBody>
          <a:bodyPr/>
          <a:lstStyle>
            <a:lvl1pPr marL="514350" indent="-514350">
              <a:buFont typeface="+mj-lt"/>
              <a:buAutoNum type="arabicParenR"/>
              <a:defRPr/>
            </a:lvl1pPr>
          </a:lstStyle>
          <a:p>
            <a:pPr lvl="0"/>
            <a:r>
              <a:rPr lang="en-US" dirty="0"/>
              <a:t>Edit Answer</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32BB03E1-13D7-4394-8452-A36A7DCAA454}"/>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442996" y="2110581"/>
            <a:ext cx="5533364" cy="3722293"/>
          </a:xfrm>
        </p:spPr>
        <p:txBody>
          <a:bodyPr/>
          <a:lstStyle/>
          <a:p>
            <a:r>
              <a:rPr lang="en-US" sz="1600" dirty="0"/>
              <a:t>Design and Implement Azure App Service Apps (10-15%) </a:t>
            </a:r>
          </a:p>
          <a:p>
            <a:r>
              <a:rPr lang="en-US" sz="1600" dirty="0"/>
              <a:t>Create and Manage Compute Resources (20-25%)</a:t>
            </a:r>
          </a:p>
          <a:p>
            <a:r>
              <a:rPr lang="en-US" sz="1600" b="1" dirty="0">
                <a:solidFill>
                  <a:srgbClr val="FFC000"/>
                </a:solidFill>
              </a:rPr>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1CFA6-2454-4332-AF43-C6DA6679D3D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CB0089B-A5FA-49A5-BB02-6D416924EC24}"/>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EB94AB9F-3961-41C3-AA7F-BEDA2F4E4691}"/>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832DE144-51A7-4522-A16E-550A02D7F655}"/>
              </a:ext>
            </a:extLst>
          </p:cNvPr>
          <p:cNvSpPr>
            <a:spLocks noGrp="1"/>
          </p:cNvSpPr>
          <p:nvPr>
            <p:ph type="sldNum" sz="quarter" idx="4294967295"/>
          </p:nvPr>
        </p:nvSpPr>
        <p:spPr/>
        <p:txBody>
          <a:bodyPr/>
          <a:lstStyle/>
          <a:p>
            <a:fld id="{D814DA60-3BEE-4BCE-BEDB-E433FD970963}" type="slidenum">
              <a:rPr lang="en-US" smtClean="0"/>
              <a:pPr/>
              <a:t>10</a:t>
            </a:fld>
            <a:endParaRPr lang="en-US" dirty="0"/>
          </a:p>
        </p:txBody>
      </p:sp>
    </p:spTree>
    <p:extLst>
      <p:ext uri="{BB962C8B-B14F-4D97-AF65-F5344CB8AC3E}">
        <p14:creationId xmlns:p14="http://schemas.microsoft.com/office/powerpoint/2010/main" val="190408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09FA90-FF51-47E7-9609-EB9769676D7D}"/>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17615089-58DA-41E6-A4C4-6C71993075F9}"/>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A5DD6FA-51A1-4135-982D-8F8A891DA08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12000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 Storage Strategy (10-15%)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Azure Storage blobs and Azure Files   </a:t>
            </a:r>
          </a:p>
          <a:p>
            <a:r>
              <a:rPr lang="en-US" dirty="0"/>
              <a:t>Manage Access</a:t>
            </a:r>
          </a:p>
          <a:p>
            <a:r>
              <a:rPr lang="en-US" dirty="0"/>
              <a:t>Configure Diagnostics, Monitoring and analytics</a:t>
            </a:r>
          </a:p>
          <a:p>
            <a:r>
              <a:rPr lang="en-US" dirty="0"/>
              <a:t>Implement Storage Encryption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5753667"/>
            <a:ext cx="8714421" cy="763173"/>
          </a:xfrm>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 Storage Strategy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Azure Storage blobs and Azure Files   </a:t>
            </a:r>
          </a:p>
          <a:p>
            <a:pPr lvl="1"/>
            <a:r>
              <a:rPr lang="en-US" sz="1400" dirty="0"/>
              <a:t>Identify appropriate blob type for specific storage requirements; read data; change data; set metadata on a container; store data using block and page blobs; stream data using blobs; access blobs securely; implement </a:t>
            </a:r>
            <a:r>
              <a:rPr lang="en-US" sz="1400" dirty="0" err="1"/>
              <a:t>async</a:t>
            </a:r>
            <a:r>
              <a:rPr lang="en-US" sz="1400" dirty="0"/>
              <a:t> blob copy; configure Content Delivery Network (CDN); design blob hierarchies; configure custom domains; scale blob storage; manage SMB file storage; implement Azure StorSimple </a:t>
            </a:r>
          </a:p>
          <a:p>
            <a:r>
              <a:rPr lang="en-US" sz="1800" dirty="0"/>
              <a:t>Manage access </a:t>
            </a:r>
          </a:p>
          <a:p>
            <a:pPr lvl="1"/>
            <a:r>
              <a:rPr lang="en-US" sz="1400" dirty="0"/>
              <a:t>Create and manage shared access signatures; use stored access policies; regenerate keys; encrypt keys by using Azure Key Vault integration </a:t>
            </a:r>
          </a:p>
          <a:p>
            <a:r>
              <a:rPr lang="en-US" sz="1800" dirty="0"/>
              <a:t> Configure diagnostics, monitoring, and analytics </a:t>
            </a:r>
          </a:p>
          <a:p>
            <a:pPr lvl="1"/>
            <a:r>
              <a:rPr lang="en-US" sz="1400" dirty="0"/>
              <a:t>Set retention policies and logging levels; analyze logs </a:t>
            </a:r>
          </a:p>
          <a:p>
            <a:r>
              <a:rPr lang="en-US" sz="1800" dirty="0"/>
              <a:t> Implement storage encryption </a:t>
            </a:r>
          </a:p>
          <a:p>
            <a:pPr lvl="1"/>
            <a:r>
              <a:rPr lang="en-US" sz="1400" dirty="0"/>
              <a:t>Encrypt data as written to Azure Storage by using Azure Storage Service Encryption (SSE); implement encrypted and role-based security for data managed by Azure Data Lake Store</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Implement Azure Storage blobs and Azure Files</a:t>
            </a: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Identify appropriate blob type for specific storage requirements; read data; change data; set metadata on a container; store data using block and page blobs; stream data using blobs; access blobs securely; implement </a:t>
            </a:r>
            <a:r>
              <a:rPr lang="en-US" sz="2000" dirty="0" err="1"/>
              <a:t>async</a:t>
            </a:r>
            <a:r>
              <a:rPr lang="en-US" sz="2000" dirty="0"/>
              <a:t> blob copy; configure Content Delivery Network (CDN); design blob hierarchies; configure custom domains; scale blob storage; manage SMB file storage; implement Azure StorSimple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Manage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and manage shared access signatures; use stored access policies; regenerate keys; encrypt keys by using Azure Key Vault integration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Set retention policies and logging levels; analyze logs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 Storage Encryption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 Encrypt data as written to Azure Storage by using Azure Storage Service Encryption (SSE); implement encrypted and role-based security for data managed by Azure Data Lake Store</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04BB9F-E141-42F9-A316-1D0D174EDA8F}"/>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93D6E194-B61E-4F8B-BF5F-E4EB6FA069F2}"/>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D9E8A0E4-5170-4F11-80FA-31A537853D2B}"/>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75B8B1B3-88A7-49BC-8D62-AC05ED81B8AC}"/>
              </a:ext>
            </a:extLst>
          </p:cNvPr>
          <p:cNvSpPr>
            <a:spLocks noGrp="1"/>
          </p:cNvSpPr>
          <p:nvPr>
            <p:ph type="sldNum" sz="quarter" idx="4294967295"/>
          </p:nvPr>
        </p:nvSpPr>
        <p:spPr/>
        <p:txBody>
          <a:bodyPr/>
          <a:lstStyle/>
          <a:p>
            <a:fld id="{D814DA60-3BEE-4BCE-BEDB-E433FD970963}" type="slidenum">
              <a:rPr lang="en-US" smtClean="0"/>
              <a:pPr/>
              <a:t>8</a:t>
            </a:fld>
            <a:endParaRPr lang="en-US" dirty="0"/>
          </a:p>
        </p:txBody>
      </p:sp>
    </p:spTree>
    <p:extLst>
      <p:ext uri="{BB962C8B-B14F-4D97-AF65-F5344CB8AC3E}">
        <p14:creationId xmlns:p14="http://schemas.microsoft.com/office/powerpoint/2010/main" val="166001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FE783F-D58D-420E-9C69-33469073902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2320E3CF-25BE-47A6-B82E-29588B84D847}"/>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4EC2571-AD16-43B3-8B8B-42CCE7C894C1}"/>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10B343E8-0715-4AB3-9868-A3EC0D66CF33}"/>
              </a:ext>
            </a:extLst>
          </p:cNvPr>
          <p:cNvSpPr>
            <a:spLocks noGrp="1"/>
          </p:cNvSpPr>
          <p:nvPr>
            <p:ph type="sldNum" sz="quarter" idx="4294967295"/>
          </p:nvPr>
        </p:nvSpPr>
        <p:spPr/>
        <p:txBody>
          <a:bodyPr/>
          <a:lstStyle/>
          <a:p>
            <a:fld id="{D814DA60-3BEE-4BCE-BEDB-E433FD970963}" type="slidenum">
              <a:rPr lang="en-US" smtClean="0"/>
              <a:pPr/>
              <a:t>9</a:t>
            </a:fld>
            <a:endParaRPr lang="en-US" dirty="0"/>
          </a:p>
        </p:txBody>
      </p:sp>
    </p:spTree>
    <p:extLst>
      <p:ext uri="{BB962C8B-B14F-4D97-AF65-F5344CB8AC3E}">
        <p14:creationId xmlns:p14="http://schemas.microsoft.com/office/powerpoint/2010/main" val="3151204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821</Words>
  <Application>Microsoft Office PowerPoint</Application>
  <PresentationFormat>On-screen Show (4:3)</PresentationFormat>
  <Paragraphs>108</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Symbol</vt:lpstr>
      <vt:lpstr>Courier New</vt:lpstr>
      <vt:lpstr>Arial</vt:lpstr>
      <vt:lpstr>Wingdings</vt:lpstr>
      <vt:lpstr>Consolas</vt:lpstr>
      <vt:lpstr>Calibri</vt:lpstr>
      <vt:lpstr>Segoe</vt:lpstr>
      <vt:lpstr>Segoe UI</vt:lpstr>
      <vt:lpstr>Segoe UI Light</vt:lpstr>
      <vt:lpstr>Verdana</vt:lpstr>
      <vt:lpstr>Times New Roman</vt:lpstr>
      <vt:lpstr>NG_MOC_Core_ModuleNew2</vt:lpstr>
      <vt:lpstr>Exam 70-533 Implementing Microsoft Azure Infrastructure Solutions</vt:lpstr>
      <vt:lpstr>Design and Implement a Storage Strategy (10-15%)</vt:lpstr>
      <vt:lpstr>Design and Implement a Storage Strategy (10-15%)</vt:lpstr>
      <vt:lpstr>Implement Azure Storage blobs and Azure Files</vt:lpstr>
      <vt:lpstr>Manage Access</vt:lpstr>
      <vt:lpstr>Configure diagnostics, monitoring, and analytics  </vt:lpstr>
      <vt:lpstr>Implement Storage Encryption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