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4"/>
  </p:notesMasterIdLst>
  <p:handoutMasterIdLst>
    <p:handoutMasterId r:id="rId15"/>
  </p:handoutMasterIdLst>
  <p:sldIdLst>
    <p:sldId id="256" r:id="rId2"/>
    <p:sldId id="312" r:id="rId3"/>
    <p:sldId id="311" r:id="rId4"/>
    <p:sldId id="313" r:id="rId5"/>
    <p:sldId id="315" r:id="rId6"/>
    <p:sldId id="316" r:id="rId7"/>
    <p:sldId id="320" r:id="rId8"/>
    <p:sldId id="319" r:id="rId9"/>
    <p:sldId id="318" r:id="rId10"/>
    <p:sldId id="317" r:id="rId11"/>
    <p:sldId id="309" r:id="rId12"/>
    <p:sldId id="310" r:id="rId13"/>
  </p:sldIdLst>
  <p:sldSz cx="9144000" cy="6858000" type="screen4x3"/>
  <p:notesSz cx="6858000" cy="9144000"/>
  <p:embeddedFontLst>
    <p:embeddedFont>
      <p:font typeface="Segoe" panose="020B060402020202020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
      <p:font typeface="Segoe UI Light" panose="020B0502040204020203" pitchFamily="34" charset="0"/>
      <p:regular r:id="rId36"/>
      <p: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2"/>
          </p14:sldIdLst>
        </p14:section>
        <p14:section name="Virtual Networks" id="{EE7F45B0-A6AD-411D-A512-DBBFEC401377}">
          <p14:sldIdLst>
            <p14:sldId id="311"/>
          </p14:sldIdLst>
        </p14:section>
        <p14:section name="Multi-site" id="{C6B6578B-F5CF-418D-991A-F24A0340D180}">
          <p14:sldIdLst>
            <p14:sldId id="313"/>
          </p14:sldIdLst>
        </p14:section>
        <p14:section name="ARM Networking" id="{B92904DA-AD65-48A7-82FB-BA4D438E899A}">
          <p14:sldIdLst>
            <p14:sldId id="315"/>
          </p14:sldIdLst>
        </p14:section>
        <p14:section name="Hybrid Connection" id="{CA5ED27E-6529-4197-AC63-77A7AD34E2E9}">
          <p14:sldIdLst>
            <p14:sldId id="316"/>
          </p14:sldIdLst>
        </p14:section>
        <p14:section name="untitled" id="{8462B454-DCB7-4718-BC7C-16D8C399AB26}">
          <p14:sldIdLst>
            <p14:sldId id="320"/>
            <p14:sldId id="319"/>
            <p14:sldId id="318"/>
            <p14:sldId id="317"/>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14" autoAdjust="0"/>
    <p:restoredTop sz="94614" autoAdjust="0"/>
  </p:normalViewPr>
  <p:slideViewPr>
    <p:cSldViewPr snapToGrid="0">
      <p:cViewPr varScale="1">
        <p:scale>
          <a:sx n="103" d="100"/>
          <a:sy n="103" d="100"/>
        </p:scale>
        <p:origin x="24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688915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3252158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5624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46391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Case Stud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627278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hasCustomPrompt="1"/>
          </p:nvPr>
        </p:nvSpPr>
        <p:spPr>
          <a:xfrm>
            <a:off x="261187" y="1482871"/>
            <a:ext cx="8574837" cy="4712995"/>
          </a:xfrm>
        </p:spPr>
        <p:txBody>
          <a:bodyPr/>
          <a:lstStyle>
            <a:lvl1pPr marL="0" indent="0">
              <a:buNone/>
              <a:defRPr/>
            </a:lvl1pPr>
          </a:lstStyle>
          <a:p>
            <a:pPr lvl="0"/>
            <a:r>
              <a:rPr lang="en-US" dirty="0"/>
              <a:t>Edit Case Study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85631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60999AB-25FC-4005-97B5-D3792EB26334}"/>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662"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solidFill>
                  <a:srgbClr val="FFC000"/>
                </a:solidFill>
              </a:rPr>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B6E9DF-0D6E-4DAC-A776-54A5C86142BA}"/>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C203FB44-7404-4144-A9B6-47912FFF42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379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dirty="0" err="1"/>
              <a:t>VNets</a:t>
            </a:r>
            <a:r>
              <a:rPr lang="en-US" dirty="0"/>
              <a:t> by virtual network peering; configure VMs using a configuration management tool such as Puppet or Chef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and implement multi-site or hybrid network connectivity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884499"/>
            <a:ext cx="5290768" cy="3948375"/>
          </a:xfrm>
        </p:spPr>
        <p:txBody>
          <a:bodyPr/>
          <a:lstStyle/>
          <a:p>
            <a:r>
              <a:rPr lang="en-US" sz="20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Configure ARM VM networking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Configure static IP addresses, Network Security Groups (NSGs), DNS, User Defined Routes (UDRs), external and internal load balancing with HTTP and TCP health probes, public IPs, firewall rules, and direct server return; design and implement Application Gateway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Implement Hybrid Connections to access data sources on-premises; leverage S2S VPN to connect to an on-premises infrastructure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FF9A4DF-A5E6-4324-9F6A-EE553798B374}"/>
              </a:ext>
            </a:extLst>
          </p:cNvPr>
          <p:cNvSpPr>
            <a:spLocks noGrp="1"/>
          </p:cNvSpPr>
          <p:nvPr>
            <p:ph type="title"/>
          </p:nvPr>
        </p:nvSpPr>
        <p:spPr/>
        <p:txBody>
          <a:bodyPr/>
          <a:lstStyle/>
          <a:p>
            <a:endParaRPr lang="en-US"/>
          </a:p>
        </p:txBody>
      </p:sp>
      <p:sp>
        <p:nvSpPr>
          <p:cNvPr id="15" name="Content Placeholder 14">
            <a:extLst>
              <a:ext uri="{FF2B5EF4-FFF2-40B4-BE49-F238E27FC236}">
                <a16:creationId xmlns:a16="http://schemas.microsoft.com/office/drawing/2014/main" id="{8A7D402A-0961-4D56-BEE5-57000D3EA24A}"/>
              </a:ext>
            </a:extLst>
          </p:cNvPr>
          <p:cNvSpPr>
            <a:spLocks noGrp="1"/>
          </p:cNvSpPr>
          <p:nvPr>
            <p:ph idx="1"/>
          </p:nvPr>
        </p:nvSpPr>
        <p:spPr/>
        <p:txBody>
          <a:bodyPr/>
          <a:lstStyle/>
          <a:p>
            <a:endParaRPr lang="en-US"/>
          </a:p>
        </p:txBody>
      </p:sp>
      <p:sp>
        <p:nvSpPr>
          <p:cNvPr id="16" name="Text Placeholder 15">
            <a:extLst>
              <a:ext uri="{FF2B5EF4-FFF2-40B4-BE49-F238E27FC236}">
                <a16:creationId xmlns:a16="http://schemas.microsoft.com/office/drawing/2014/main" id="{D1F6CF77-D194-4F01-9038-AD525041FF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8408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38A298-084C-4C1B-BFE0-8F4531331C1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98D837EA-D9FA-4011-90A0-513DA95C5D07}"/>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EA6ECD6-8144-4071-87D7-10E0C28C319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507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9AB49C2-7126-474E-AA27-D80E46A20ECE}"/>
              </a:ext>
            </a:extLst>
          </p:cNvPr>
          <p:cNvSpPr>
            <a:spLocks noGrp="1"/>
          </p:cNvSpPr>
          <p:nvPr>
            <p:ph type="title"/>
          </p:nvPr>
        </p:nvSpPr>
        <p:spPr/>
        <p:txBody>
          <a:bodyPr/>
          <a:lstStyle/>
          <a:p>
            <a:endParaRPr lang="en-US"/>
          </a:p>
        </p:txBody>
      </p:sp>
      <p:sp>
        <p:nvSpPr>
          <p:cNvPr id="15" name="Content Placeholder 14">
            <a:extLst>
              <a:ext uri="{FF2B5EF4-FFF2-40B4-BE49-F238E27FC236}">
                <a16:creationId xmlns:a16="http://schemas.microsoft.com/office/drawing/2014/main" id="{862F44C5-B715-43C9-8118-BD005D3865CE}"/>
              </a:ext>
            </a:extLst>
          </p:cNvPr>
          <p:cNvSpPr>
            <a:spLocks noGrp="1"/>
          </p:cNvSpPr>
          <p:nvPr>
            <p:ph idx="1"/>
          </p:nvPr>
        </p:nvSpPr>
        <p:spPr/>
        <p:txBody>
          <a:bodyPr/>
          <a:lstStyle/>
          <a:p>
            <a:endParaRPr lang="en-US"/>
          </a:p>
        </p:txBody>
      </p:sp>
      <p:sp>
        <p:nvSpPr>
          <p:cNvPr id="16" name="Text Placeholder 15">
            <a:extLst>
              <a:ext uri="{FF2B5EF4-FFF2-40B4-BE49-F238E27FC236}">
                <a16:creationId xmlns:a16="http://schemas.microsoft.com/office/drawing/2014/main" id="{F088A997-2AB1-43B3-97D3-BBD14A0E46F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319094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946</Words>
  <Application>Microsoft Office PowerPoint</Application>
  <PresentationFormat>On-screen Show (4:3)</PresentationFormat>
  <Paragraphs>98</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Segoe</vt:lpstr>
      <vt:lpstr>Wingdings</vt:lpstr>
      <vt:lpstr>Consolas</vt:lpstr>
      <vt:lpstr>Calibri</vt:lpstr>
      <vt:lpstr>Segoe UI</vt:lpstr>
      <vt:lpstr>Verdana</vt:lpstr>
      <vt:lpstr>Segoe UI Light</vt:lpstr>
      <vt:lpstr>Times New Roman</vt:lpstr>
      <vt:lpstr>Symbol</vt:lpstr>
      <vt:lpstr>Courier New</vt:lpstr>
      <vt:lpstr>NG_MOC_Core_ModuleNew2</vt:lpstr>
      <vt:lpstr>Exam 70-533 Implementing Microsoft Azure Infrastructure Solutions</vt:lpstr>
      <vt:lpstr>Implement Virtual Networks (15-20%) </vt:lpstr>
      <vt:lpstr>Configure Virtual Networks (15-20%) </vt:lpstr>
      <vt:lpstr>Design and implement multi-site or hybrid network connectivity </vt:lpstr>
      <vt:lpstr>Configure ARM VM networking  </vt:lpstr>
      <vt:lpstr>Design and implement a connection strategy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