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xml" ContentType="application/vnd.openxmlformats-officedocument.presentationml.tags+xml"/>
  <Override PartName="/ppt/notesSlides/notesSlide11.xml" ContentType="application/vnd.openxmlformats-officedocument.presentationml.notesSlide+xml"/>
  <Override PartName="/ppt/tags/tag2.xml" ContentType="application/vnd.openxmlformats-officedocument.presentationml.tag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14"/>
  </p:notesMasterIdLst>
  <p:handoutMasterIdLst>
    <p:handoutMasterId r:id="rId15"/>
  </p:handoutMasterIdLst>
  <p:sldIdLst>
    <p:sldId id="256" r:id="rId2"/>
    <p:sldId id="311" r:id="rId3"/>
    <p:sldId id="312" r:id="rId4"/>
    <p:sldId id="313" r:id="rId5"/>
    <p:sldId id="315" r:id="rId6"/>
    <p:sldId id="316" r:id="rId7"/>
    <p:sldId id="317" r:id="rId8"/>
    <p:sldId id="318" r:id="rId9"/>
    <p:sldId id="319" r:id="rId10"/>
    <p:sldId id="320" r:id="rId11"/>
    <p:sldId id="309" r:id="rId12"/>
    <p:sldId id="310" r:id="rId13"/>
  </p:sldIdLst>
  <p:sldSz cx="9144000" cy="6858000" type="screen4x3"/>
  <p:notesSz cx="6858000" cy="9144000"/>
  <p:embeddedFontLst>
    <p:embeddedFont>
      <p:font typeface="Consolas" panose="020B0609020204030204" pitchFamily="49" charset="0"/>
      <p:regular r:id="rId16"/>
      <p:bold r:id="rId17"/>
      <p:italic r:id="rId18"/>
      <p:boldItalic r:id="rId19"/>
    </p:embeddedFont>
    <p:embeddedFont>
      <p:font typeface="Calibri" panose="020F0502020204030204" pitchFamily="34" charset="0"/>
      <p:regular r:id="rId20"/>
      <p:bold r:id="rId21"/>
      <p:italic r:id="rId22"/>
      <p:boldItalic r:id="rId23"/>
    </p:embeddedFont>
    <p:embeddedFont>
      <p:font typeface="Segoe UI" panose="020B0502040204020203" pitchFamily="34" charset="0"/>
      <p:regular r:id="rId24"/>
      <p:bold r:id="rId25"/>
      <p:italic r:id="rId26"/>
      <p:boldItalic r:id="rId27"/>
    </p:embeddedFont>
    <p:embeddedFont>
      <p:font typeface="Verdana" panose="020B0604030504040204" pitchFamily="34" charset="0"/>
      <p:regular r:id="rId28"/>
      <p:bold r:id="rId29"/>
      <p:italic r:id="rId30"/>
      <p:boldItalic r:id="rId31"/>
    </p:embeddedFont>
    <p:embeddedFont>
      <p:font typeface="Segoe UI Light" panose="020B0502040204020203" pitchFamily="34" charset="0"/>
      <p:regular r:id="rId32"/>
      <p:italic r:id="rId33"/>
    </p:embeddedFont>
    <p:embeddedFont>
      <p:font typeface="Segoe" panose="020B0604020202020204" charset="0"/>
      <p:regular r:id="rId34"/>
      <p:bold r:id="rId35"/>
      <p:italic r:id="rId36"/>
      <p:boldItalic r:id="rId37"/>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256"/>
          </p14:sldIdLst>
        </p14:section>
        <p14:section name="ARM Templates" id="{EE7F45B0-A6AD-411D-A512-DBBFEC401377}">
          <p14:sldIdLst>
            <p14:sldId id="311"/>
            <p14:sldId id="312"/>
          </p14:sldIdLst>
        </p14:section>
        <p14:section name="Deploy ARM VMs" id="{C6B6578B-F5CF-418D-991A-F24A0340D180}">
          <p14:sldIdLst>
            <p14:sldId id="313"/>
          </p14:sldIdLst>
        </p14:section>
        <p14:section name="Control Access" id="{B92904DA-AD65-48A7-82FB-BA4D438E899A}">
          <p14:sldIdLst>
            <p14:sldId id="315"/>
          </p14:sldIdLst>
        </p14:section>
        <p14:section name="Role-based Access" id="{CA5ED27E-6529-4197-AC63-77A7AD34E2E9}">
          <p14:sldIdLst>
            <p14:sldId id="316"/>
          </p14:sldIdLst>
        </p14:section>
        <p14:section name="Labs &amp; Q&amp;A" id="{474D7B6C-CF56-4E4D-B534-95C2D5BEFC34}">
          <p14:sldIdLst>
            <p14:sldId id="317"/>
            <p14:sldId id="318"/>
            <p14:sldId id="319"/>
            <p14:sldId id="320"/>
          </p14:sldIdLst>
        </p14:section>
        <p14:section name="Manage Containers with Azure Container Services (ACS)" id="{8462B454-DCB7-4718-BC7C-16D8C399AB26}">
          <p14:sldIdLst>
            <p14:sldId id="309"/>
            <p14:sldId id="31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3399FF"/>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22" autoAdjust="0"/>
    <p:restoredTop sz="94614" autoAdjust="0"/>
  </p:normalViewPr>
  <p:slideViewPr>
    <p:cSldViewPr snapToGrid="0">
      <p:cViewPr varScale="1">
        <p:scale>
          <a:sx n="103" d="100"/>
          <a:sy n="103" d="100"/>
        </p:scale>
        <p:origin x="432" y="11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2" d="100"/>
          <a:sy n="62" d="100"/>
        </p:scale>
        <p:origin x="2198"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font" Target="fonts/font1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font" Target="fonts/font22.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handoutMaster" Target="handoutMasters/handout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font" Target="fonts/font21.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font" Target="fonts/font20.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1/24/2018</a:t>
            </a:fld>
            <a:endParaRPr lang="en-US"/>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1/24/2018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dirty="0">
                <a:effectLst/>
                <a:latin typeface="Arial" panose="020B0604020202020204" pitchFamily="34" charset="0"/>
                <a:ea typeface="Calibri" panose="020F0502020204030204" pitchFamily="34" charset="0"/>
                <a:cs typeface="Times New Roman" panose="02020603050405020304" pitchFamily="18" charset="0"/>
              </a:rPr>
              <a:t> 105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a:t>
            </a:r>
            <a:r>
              <a:rPr lang="en-US" sz="1000" b="1" dirty="0">
                <a:effectLst/>
                <a:latin typeface="Arial" panose="020B0604020202020204" pitchFamily="34" charset="0"/>
                <a:ea typeface="Calibri" panose="020F0502020204030204" pitchFamily="34" charset="0"/>
                <a:cs typeface="Times New Roman" panose="02020603050405020304" pitchFamily="18" charset="0"/>
              </a:rPr>
              <a:t> 50 minutes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Describe the primary characteristics of Azure Resource Manager.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Use Azure services to enhance management and monitoring of Azure.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a:t>
            </a:r>
            <a:r>
              <a:rPr lang="en-US" sz="1000" dirty="0">
                <a:effectLst/>
                <a:latin typeface="Arial" panose="020B0604020202020204" pitchFamily="34" charset="0"/>
                <a:ea typeface="Calibri" panose="020F0502020204030204" pitchFamily="34" charset="0"/>
                <a:cs typeface="Segoe UI" panose="020B0502040204020203" pitchFamily="34"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20533D_01.pptx</a:t>
            </a:r>
            <a:r>
              <a:rPr lang="en-US" sz="1000" dirty="0">
                <a:effectLst/>
                <a:latin typeface="Arial" panose="020B0604020202020204" pitchFamily="34" charset="0"/>
                <a:ea typeface="Calibri" panose="020F0502020204030204" pitchFamily="34" charset="0"/>
                <a:cs typeface="Segoe UI" panose="020B0502040204020203" pitchFamily="34"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this module’s materials.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endParaRPr lang="en-US" sz="1000" dirty="0">
              <a:effectLst/>
              <a:latin typeface="Arial" panose="020B0604020202020204" pitchFamily="34"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3043212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10</a:t>
            </a:fld>
            <a:endParaRPr lang="en-US" dirty="0"/>
          </a:p>
        </p:txBody>
      </p:sp>
    </p:spTree>
    <p:extLst>
      <p:ext uri="{BB962C8B-B14F-4D97-AF65-F5344CB8AC3E}">
        <p14:creationId xmlns:p14="http://schemas.microsoft.com/office/powerpoint/2010/main" val="1194175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IE" sz="1000" baseline="0"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pPr/>
              <a:t>11</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20533D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4685837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IE" sz="1000" baseline="0"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pPr/>
              <a:t>12</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20533D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1487420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a:t>
            </a:fld>
            <a:endParaRPr lang="en-US" dirty="0"/>
          </a:p>
        </p:txBody>
      </p:sp>
    </p:spTree>
    <p:extLst>
      <p:ext uri="{BB962C8B-B14F-4D97-AF65-F5344CB8AC3E}">
        <p14:creationId xmlns:p14="http://schemas.microsoft.com/office/powerpoint/2010/main" val="1100409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a:t>
            </a:fld>
            <a:endParaRPr lang="en-US" dirty="0"/>
          </a:p>
        </p:txBody>
      </p:sp>
    </p:spTree>
    <p:extLst>
      <p:ext uri="{BB962C8B-B14F-4D97-AF65-F5344CB8AC3E}">
        <p14:creationId xmlns:p14="http://schemas.microsoft.com/office/powerpoint/2010/main" val="2619032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a:t>
            </a:fld>
            <a:endParaRPr lang="en-US" dirty="0"/>
          </a:p>
        </p:txBody>
      </p:sp>
    </p:spTree>
    <p:extLst>
      <p:ext uri="{BB962C8B-B14F-4D97-AF65-F5344CB8AC3E}">
        <p14:creationId xmlns:p14="http://schemas.microsoft.com/office/powerpoint/2010/main" val="1902671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a:t>
            </a:fld>
            <a:endParaRPr lang="en-US" dirty="0"/>
          </a:p>
        </p:txBody>
      </p:sp>
    </p:spTree>
    <p:extLst>
      <p:ext uri="{BB962C8B-B14F-4D97-AF65-F5344CB8AC3E}">
        <p14:creationId xmlns:p14="http://schemas.microsoft.com/office/powerpoint/2010/main" val="1739143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6</a:t>
            </a:fld>
            <a:endParaRPr lang="en-US" dirty="0"/>
          </a:p>
        </p:txBody>
      </p:sp>
    </p:spTree>
    <p:extLst>
      <p:ext uri="{BB962C8B-B14F-4D97-AF65-F5344CB8AC3E}">
        <p14:creationId xmlns:p14="http://schemas.microsoft.com/office/powerpoint/2010/main" val="1615013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7</a:t>
            </a:fld>
            <a:endParaRPr lang="en-US" dirty="0"/>
          </a:p>
        </p:txBody>
      </p:sp>
    </p:spTree>
    <p:extLst>
      <p:ext uri="{BB962C8B-B14F-4D97-AF65-F5344CB8AC3E}">
        <p14:creationId xmlns:p14="http://schemas.microsoft.com/office/powerpoint/2010/main" val="15018489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8</a:t>
            </a:fld>
            <a:endParaRPr lang="en-US" dirty="0"/>
          </a:p>
        </p:txBody>
      </p:sp>
    </p:spTree>
    <p:extLst>
      <p:ext uri="{BB962C8B-B14F-4D97-AF65-F5344CB8AC3E}">
        <p14:creationId xmlns:p14="http://schemas.microsoft.com/office/powerpoint/2010/main" val="15054079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9</a:t>
            </a:fld>
            <a:endParaRPr lang="en-US" dirty="0"/>
          </a:p>
        </p:txBody>
      </p:sp>
    </p:spTree>
    <p:extLst>
      <p:ext uri="{BB962C8B-B14F-4D97-AF65-F5344CB8AC3E}">
        <p14:creationId xmlns:p14="http://schemas.microsoft.com/office/powerpoint/2010/main" val="1766654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811763"/>
            <a:ext cx="8929396" cy="5859625"/>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2pt Slide Title ">
    <p:spTree>
      <p:nvGrpSpPr>
        <p:cNvPr id="1" name=""/>
        <p:cNvGrpSpPr/>
        <p:nvPr/>
      </p:nvGrpSpPr>
      <p:grpSpPr>
        <a:xfrm>
          <a:off x="0" y="0"/>
          <a:ext cx="0" cy="0"/>
          <a:chOff x="0" y="0"/>
          <a:chExt cx="0" cy="0"/>
        </a:xfrm>
      </p:grpSpPr>
      <p:sp>
        <p:nvSpPr>
          <p:cNvPr id="8" name="Rectangle 7"/>
          <p:cNvSpPr/>
          <p:nvPr userDrawn="1"/>
        </p:nvSpPr>
        <p:spPr>
          <a:xfrm>
            <a:off x="0" y="0"/>
            <a:ext cx="9144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57200" y="0"/>
            <a:ext cx="8229600" cy="822960"/>
          </a:xfrm>
        </p:spPr>
        <p:txBody>
          <a:bodyPr>
            <a:noAutofit/>
          </a:bodyPr>
          <a:lstStyle>
            <a:lvl1pPr algn="l">
              <a:lnSpc>
                <a:spcPct val="90000"/>
              </a:lnSpc>
              <a:defRPr sz="28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457200" y="6324600"/>
            <a:ext cx="2895600" cy="365125"/>
          </a:xfrm>
          <a:prstGeom prst="rect">
            <a:avLst/>
          </a:prstGeom>
        </p:spPr>
        <p:txBody>
          <a:bodyPr/>
          <a:lstStyle>
            <a:lvl1pPr algn="l">
              <a:defRPr/>
            </a:lvl1pPr>
          </a:lstStyle>
          <a:p>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marL="13716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70576597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Question….</a:t>
            </a:r>
          </a:p>
        </p:txBody>
      </p:sp>
      <p:sp>
        <p:nvSpPr>
          <p:cNvPr id="3" name="Content Placeholder 2"/>
          <p:cNvSpPr>
            <a:spLocks noGrp="1"/>
          </p:cNvSpPr>
          <p:nvPr>
            <p:ph idx="1" hasCustomPrompt="1"/>
          </p:nvPr>
        </p:nvSpPr>
        <p:spPr>
          <a:xfrm>
            <a:off x="278772" y="1465287"/>
            <a:ext cx="8574837" cy="4712995"/>
          </a:xfrm>
        </p:spPr>
        <p:txBody>
          <a:bodyPr/>
          <a:lstStyle>
            <a:lvl1pPr marL="514350" indent="-514350">
              <a:buFont typeface="+mj-lt"/>
              <a:buAutoNum type="arabicParenR"/>
              <a:defRPr/>
            </a:lvl1pPr>
          </a:lstStyle>
          <a:p>
            <a:pPr lvl="0"/>
            <a:r>
              <a:rPr lang="en-US" dirty="0"/>
              <a:t>Edit Question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2124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estion Case Stud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6242538"/>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Case Study Question….</a:t>
            </a:r>
          </a:p>
        </p:txBody>
      </p:sp>
      <p:sp>
        <p:nvSpPr>
          <p:cNvPr id="3" name="Content Placeholder 2"/>
          <p:cNvSpPr>
            <a:spLocks noGrp="1"/>
          </p:cNvSpPr>
          <p:nvPr>
            <p:ph idx="1" hasCustomPrompt="1"/>
          </p:nvPr>
        </p:nvSpPr>
        <p:spPr>
          <a:xfrm>
            <a:off x="261187" y="1482871"/>
            <a:ext cx="8574837" cy="4712995"/>
          </a:xfrm>
        </p:spPr>
        <p:txBody>
          <a:bodyPr/>
          <a:lstStyle>
            <a:lvl1pPr marL="0" indent="0">
              <a:buNone/>
              <a:defRPr sz="2000"/>
            </a:lvl1pPr>
            <a:lvl2pPr>
              <a:defRPr sz="1800"/>
            </a:lvl2pPr>
            <a:lvl3pPr>
              <a:defRPr sz="1600"/>
            </a:lvl3pPr>
            <a:lvl4pPr>
              <a:defRPr sz="1400"/>
            </a:lvl4pPr>
            <a:lvl5pPr>
              <a:defRPr sz="1400"/>
            </a:lvl5pPr>
          </a:lstStyle>
          <a:p>
            <a:pPr lvl="0"/>
            <a:r>
              <a:rPr lang="en-US" dirty="0"/>
              <a:t>Edit Case Study Question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960871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Answer…</a:t>
            </a:r>
          </a:p>
        </p:txBody>
      </p:sp>
      <p:sp>
        <p:nvSpPr>
          <p:cNvPr id="3" name="Content Placeholder 2"/>
          <p:cNvSpPr>
            <a:spLocks noGrp="1"/>
          </p:cNvSpPr>
          <p:nvPr>
            <p:ph idx="1"/>
          </p:nvPr>
        </p:nvSpPr>
        <p:spPr>
          <a:xfrm>
            <a:off x="261187" y="1482871"/>
            <a:ext cx="8574837" cy="4712995"/>
          </a:xfrm>
        </p:spPr>
        <p:txBody>
          <a:bodyPr/>
          <a:lstStyle>
            <a:lvl1pPr marL="514350" indent="-514350">
              <a:buFont typeface="+mj-lt"/>
              <a:buAutoNum type="arabicParen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05732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0" indent="0">
              <a:buFontTx/>
              <a:buNone/>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314784" cy="715581"/>
          </a:xfrm>
          <a:prstGeom prst="rect">
            <a:avLst/>
          </a:prstGeom>
        </p:spPr>
        <p:txBody>
          <a:bodyPr wrap="none">
            <a:spAutoFit/>
          </a:bodyPr>
          <a:lstStyle/>
          <a:p>
            <a:r>
              <a:rPr lang="en-US" sz="4050" dirty="0"/>
              <a:t>LAB</a:t>
            </a:r>
          </a:p>
        </p:txBody>
      </p:sp>
      <p:sp>
        <p:nvSpPr>
          <p:cNvPr id="8" name="Text Placeholder 4">
            <a:extLst>
              <a:ext uri="{FF2B5EF4-FFF2-40B4-BE49-F238E27FC236}">
                <a16:creationId xmlns:a16="http://schemas.microsoft.com/office/drawing/2014/main" id="{96A7AB7C-64BA-4EE6-BDC3-8D03896C7817}"/>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625449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rPr>
              <a:t>#70-533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6" r:id="rId3"/>
    <p:sldLayoutId id="2147483701" r:id="rId4"/>
    <p:sldLayoutId id="2147483662" r:id="rId5"/>
    <p:sldLayoutId id="2147483707" r:id="rId6"/>
    <p:sldLayoutId id="2147483699" r:id="rId7"/>
    <p:sldLayoutId id="2147483702" r:id="rId8"/>
    <p:sldLayoutId id="2147483700" r:id="rId9"/>
    <p:sldLayoutId id="2147483705" r:id="rId10"/>
    <p:sldLayoutId id="2147483703" r:id="rId11"/>
    <p:sldLayoutId id="2147483706" r:id="rId12"/>
    <p:sldLayoutId id="2147483663" r:id="rId13"/>
    <p:sldLayoutId id="2147483664" r:id="rId14"/>
    <p:sldLayoutId id="2147483665" r:id="rId15"/>
    <p:sldLayoutId id="2147483667" r:id="rId16"/>
    <p:sldLayoutId id="2147483668" r:id="rId17"/>
    <p:sldLayoutId id="2147483669" r:id="rId18"/>
    <p:sldLayoutId id="2147483670" r:id="rId19"/>
    <p:sldLayoutId id="2147483671" r:id="rId20"/>
    <p:sldLayoutId id="2147483673" r:id="rId2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1.xml"/><Relationship Id="rId1" Type="http://schemas.openxmlformats.org/officeDocument/2006/relationships/tags" Target="../tags/tag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1.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sz="3600" dirty="0"/>
              <a:t>Exam 70-533 Implementing Microsoft Azure Infrastructure Solutions</a:t>
            </a:r>
          </a:p>
        </p:txBody>
      </p:sp>
      <p:sp>
        <p:nvSpPr>
          <p:cNvPr id="17" name="Subtitle 16">
            <a:extLst>
              <a:ext uri="{FF2B5EF4-FFF2-40B4-BE49-F238E27FC236}">
                <a16:creationId xmlns:a16="http://schemas.microsoft.com/office/drawing/2014/main" id="{0DD7E3D9-0F16-4FC0-8096-670127E70DF5}"/>
              </a:ext>
            </a:extLst>
          </p:cNvPr>
          <p:cNvSpPr>
            <a:spLocks noGrp="1"/>
          </p:cNvSpPr>
          <p:nvPr>
            <p:ph type="subTitle" sz="quarter" idx="1"/>
          </p:nvPr>
        </p:nvSpPr>
        <p:spPr/>
        <p:txBody>
          <a:bodyPr/>
          <a:lstStyle/>
          <a:p>
            <a:r>
              <a:rPr lang="en-US" sz="1600" dirty="0"/>
              <a:t>Design and Implement Azure App Service Apps (10-15%) </a:t>
            </a:r>
          </a:p>
          <a:p>
            <a:r>
              <a:rPr lang="en-US" sz="1600" dirty="0"/>
              <a:t>Create and Manage Compute Resources (20-25%)</a:t>
            </a:r>
          </a:p>
          <a:p>
            <a:r>
              <a:rPr lang="en-US" sz="1600" dirty="0"/>
              <a:t>Design and Implement a Storage Strategy (10-15%) </a:t>
            </a:r>
          </a:p>
          <a:p>
            <a:r>
              <a:rPr lang="en-US" sz="1600" dirty="0"/>
              <a:t>Implement virtual networks (15–20%)</a:t>
            </a:r>
          </a:p>
          <a:p>
            <a:r>
              <a:rPr lang="en-US" sz="1600" b="1" dirty="0">
                <a:solidFill>
                  <a:srgbClr val="FFC000"/>
                </a:solidFill>
              </a:rPr>
              <a:t>Design and Deploy ARM Templates (10-15%)</a:t>
            </a:r>
          </a:p>
          <a:p>
            <a:r>
              <a:rPr lang="en-US" sz="1600" dirty="0"/>
              <a:t>Manage Azure Security, and Recovery Services (25-30%) </a:t>
            </a:r>
          </a:p>
          <a:p>
            <a:r>
              <a:rPr lang="en-US" sz="1600" dirty="0"/>
              <a:t>Manage Azure Operations (5-10%)</a:t>
            </a:r>
          </a:p>
          <a:p>
            <a:r>
              <a:rPr lang="en-US" sz="1600" dirty="0"/>
              <a:t>Manage Azure Identities (5-10%)</a:t>
            </a:r>
          </a:p>
        </p:txBody>
      </p:sp>
      <p:sp>
        <p:nvSpPr>
          <p:cNvPr id="3" name="Subtitle 2"/>
          <p:cNvSpPr>
            <a:spLocks noGrp="1"/>
          </p:cNvSpPr>
          <p:nvPr>
            <p:ph type="body" sz="quarter" idx="10"/>
          </p:nvPr>
        </p:nvSpPr>
        <p:spPr>
          <a:solidFill>
            <a:schemeClr val="bg1"/>
          </a:solidFill>
        </p:spPr>
        <p:txBody>
          <a:bodyPr/>
          <a:lstStyle/>
          <a:p>
            <a:pPr marL="0" indent="0">
              <a:buClr>
                <a:schemeClr val="bg1"/>
              </a:buClr>
              <a:buNone/>
            </a:pPr>
            <a:r>
              <a:rPr lang="en-US" sz="1400" dirty="0">
                <a:solidFill>
                  <a:schemeClr val="tx1"/>
                </a:solidFill>
              </a:rPr>
              <a:t>Speaker Information:</a:t>
            </a:r>
          </a:p>
          <a:p>
            <a:pPr marL="0" indent="0">
              <a:buClr>
                <a:schemeClr val="bg1"/>
              </a:buClr>
              <a:buNone/>
            </a:pPr>
            <a:endParaRPr lang="en-US" sz="1400" dirty="0">
              <a:solidFill>
                <a:schemeClr val="tx1"/>
              </a:solidFill>
            </a:endParaRPr>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2856017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CF16C4E-F8F3-4E5E-B4E9-148F11D8556D}"/>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3E364A73-340F-41D4-AFFF-26854550C2C6}"/>
              </a:ext>
            </a:extLst>
          </p:cNvPr>
          <p:cNvSpPr>
            <a:spLocks noGrp="1"/>
          </p:cNvSpPr>
          <p:nvPr>
            <p:ph idx="1"/>
          </p:nvPr>
        </p:nvSpPr>
        <p:spPr/>
        <p:txBody>
          <a:bodyPr/>
          <a:lstStyle/>
          <a:p>
            <a:endParaRPr lang="en-US"/>
          </a:p>
        </p:txBody>
      </p:sp>
      <p:sp>
        <p:nvSpPr>
          <p:cNvPr id="7" name="Text Placeholder 6">
            <a:extLst>
              <a:ext uri="{FF2B5EF4-FFF2-40B4-BE49-F238E27FC236}">
                <a16:creationId xmlns:a16="http://schemas.microsoft.com/office/drawing/2014/main" id="{A6C218D6-7E61-4422-8C47-3E034F08BFFB}"/>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843277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a:t>
            </a:r>
            <a:endParaRPr lang="en-IE" i="1" dirty="0"/>
          </a:p>
        </p:txBody>
      </p:sp>
      <p:sp>
        <p:nvSpPr>
          <p:cNvPr id="5" name="Text Placeholder 2"/>
          <p:cNvSpPr>
            <a:spLocks noGrp="1"/>
          </p:cNvSpPr>
          <p:nvPr>
            <p:ph type="body" sz="quarter" idx="13"/>
          </p:nvPr>
        </p:nvSpPr>
        <p:spPr>
          <a:xfrm>
            <a:off x="457200" y="1066800"/>
            <a:ext cx="7924800" cy="5105400"/>
          </a:xfrm>
        </p:spPr>
        <p:txBody>
          <a:bodyPr/>
          <a:lstStyle/>
          <a:p>
            <a:pPr marL="0" indent="0">
              <a:spcBef>
                <a:spcPts val="0"/>
              </a:spcBef>
              <a:buNone/>
            </a:pPr>
            <a:r>
              <a:rPr lang="en-CA" sz="2000" dirty="0">
                <a:solidFill>
                  <a:srgbClr val="0070C0"/>
                </a:solidFill>
              </a:rPr>
              <a:t>Module 1</a:t>
            </a:r>
          </a:p>
          <a:p>
            <a:pPr marL="0" indent="0">
              <a:spcBef>
                <a:spcPts val="0"/>
              </a:spcBef>
              <a:buNone/>
            </a:pPr>
            <a:r>
              <a:rPr lang="en-US" sz="2000" dirty="0"/>
              <a:t>Introduction to Microsoft Azure</a:t>
            </a:r>
            <a:endParaRPr lang="en-CA" sz="2000" dirty="0">
              <a:solidFill>
                <a:srgbClr val="0070C0"/>
              </a:solidFill>
            </a:endParaRP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2</a:t>
            </a:r>
          </a:p>
          <a:p>
            <a:pPr marL="0" indent="0">
              <a:spcBef>
                <a:spcPts val="0"/>
              </a:spcBef>
              <a:buNone/>
            </a:pPr>
            <a:r>
              <a:rPr lang="en-US" sz="2000" dirty="0"/>
              <a:t>Implementing and managing Azure networking </a:t>
            </a:r>
            <a:endParaRPr lang="en-CA" sz="2000" dirty="0">
              <a:solidFill>
                <a:srgbClr val="0070C0"/>
              </a:solidFill>
            </a:endParaRP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3</a:t>
            </a:r>
          </a:p>
          <a:p>
            <a:pPr marL="0" indent="0">
              <a:spcBef>
                <a:spcPts val="0"/>
              </a:spcBef>
              <a:buNone/>
            </a:pPr>
            <a:r>
              <a:rPr lang="en-US" sz="2000" dirty="0"/>
              <a:t>Implementing virtual machines</a:t>
            </a:r>
            <a:br>
              <a:rPr lang="en-US" sz="2000" dirty="0"/>
            </a:br>
            <a:endParaRPr lang="en-CA" sz="2000" dirty="0">
              <a:solidFill>
                <a:srgbClr val="0070C0"/>
              </a:solidFill>
            </a:endParaRPr>
          </a:p>
          <a:p>
            <a:pPr marL="0" indent="0">
              <a:spcBef>
                <a:spcPts val="0"/>
              </a:spcBef>
              <a:buNone/>
            </a:pPr>
            <a:r>
              <a:rPr lang="en-CA" sz="2000" dirty="0">
                <a:solidFill>
                  <a:srgbClr val="0070C0"/>
                </a:solidFill>
              </a:rPr>
              <a:t>Module 4</a:t>
            </a:r>
          </a:p>
          <a:p>
            <a:pPr marL="0" indent="0">
              <a:spcBef>
                <a:spcPts val="0"/>
              </a:spcBef>
              <a:buNone/>
            </a:pPr>
            <a:r>
              <a:rPr lang="en-US" sz="2000" dirty="0"/>
              <a:t>Managing Azure VMs</a:t>
            </a:r>
            <a:endParaRPr lang="en-CA" sz="2000" dirty="0">
              <a:solidFill>
                <a:srgbClr val="0070C0"/>
              </a:solidFill>
            </a:endParaRP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5</a:t>
            </a:r>
          </a:p>
          <a:p>
            <a:pPr marL="0" indent="0">
              <a:spcBef>
                <a:spcPts val="0"/>
              </a:spcBef>
              <a:buNone/>
            </a:pPr>
            <a:r>
              <a:rPr lang="en-IN" sz="2000" dirty="0"/>
              <a:t>Implementing Azure App Service</a:t>
            </a:r>
            <a:endParaRPr lang="en-US" dirty="0"/>
          </a:p>
        </p:txBody>
      </p:sp>
    </p:spTree>
    <p:custDataLst>
      <p:tags r:id="rId1"/>
    </p:custDataLst>
    <p:extLst>
      <p:ext uri="{BB962C8B-B14F-4D97-AF65-F5344CB8AC3E}">
        <p14:creationId xmlns:p14="http://schemas.microsoft.com/office/powerpoint/2010/main" val="1743810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 </a:t>
            </a:r>
            <a:r>
              <a:rPr lang="en-US" i="1" dirty="0"/>
              <a:t>(continued)</a:t>
            </a:r>
            <a:endParaRPr lang="en-IE" i="1" dirty="0"/>
          </a:p>
        </p:txBody>
      </p:sp>
      <p:sp>
        <p:nvSpPr>
          <p:cNvPr id="5" name="Text Placeholder 2"/>
          <p:cNvSpPr>
            <a:spLocks noGrp="1"/>
          </p:cNvSpPr>
          <p:nvPr>
            <p:ph type="body" sz="quarter" idx="13"/>
          </p:nvPr>
        </p:nvSpPr>
        <p:spPr>
          <a:xfrm>
            <a:off x="457200" y="1066800"/>
            <a:ext cx="7924800" cy="5105400"/>
          </a:xfrm>
        </p:spPr>
        <p:txBody>
          <a:bodyPr/>
          <a:lstStyle/>
          <a:p>
            <a:pPr marL="0" indent="0">
              <a:spcBef>
                <a:spcPts val="0"/>
              </a:spcBef>
              <a:buNone/>
            </a:pPr>
            <a:r>
              <a:rPr lang="en-CA" sz="2000" dirty="0">
                <a:solidFill>
                  <a:srgbClr val="0070C0"/>
                </a:solidFill>
              </a:rPr>
              <a:t>Module 6</a:t>
            </a:r>
          </a:p>
          <a:p>
            <a:pPr marL="0" indent="0">
              <a:spcBef>
                <a:spcPts val="0"/>
              </a:spcBef>
              <a:buNone/>
            </a:pPr>
            <a:r>
              <a:rPr lang="en-US" sz="2000" dirty="0"/>
              <a:t>Planning and implementing storage, backup, and recovery services</a:t>
            </a:r>
          </a:p>
          <a:p>
            <a:pPr marL="0" indent="0">
              <a:spcBef>
                <a:spcPts val="0"/>
              </a:spcBef>
              <a:buNone/>
            </a:pPr>
            <a:endParaRPr lang="en-CA" sz="2000" dirty="0"/>
          </a:p>
          <a:p>
            <a:pPr marL="0" indent="0">
              <a:spcBef>
                <a:spcPts val="0"/>
              </a:spcBef>
              <a:buNone/>
            </a:pPr>
            <a:r>
              <a:rPr lang="en-CA" sz="2000" dirty="0">
                <a:solidFill>
                  <a:srgbClr val="0070C0"/>
                </a:solidFill>
              </a:rPr>
              <a:t>Module 7</a:t>
            </a:r>
          </a:p>
          <a:p>
            <a:pPr marL="0" indent="0">
              <a:spcBef>
                <a:spcPts val="0"/>
              </a:spcBef>
              <a:buNone/>
            </a:pPr>
            <a:r>
              <a:rPr lang="en-US" sz="2000" dirty="0"/>
              <a:t>Implementing containers in Azure</a:t>
            </a:r>
          </a:p>
          <a:p>
            <a:pPr marL="0" indent="0">
              <a:spcBef>
                <a:spcPts val="0"/>
              </a:spcBef>
              <a:buNone/>
            </a:pPr>
            <a:endParaRPr lang="en-CA" sz="2000" dirty="0"/>
          </a:p>
          <a:p>
            <a:pPr marL="0" indent="0">
              <a:spcBef>
                <a:spcPts val="0"/>
              </a:spcBef>
              <a:buNone/>
            </a:pPr>
            <a:r>
              <a:rPr lang="en-CA" sz="2000" dirty="0">
                <a:solidFill>
                  <a:srgbClr val="0070C0"/>
                </a:solidFill>
              </a:rPr>
              <a:t>Module 8</a:t>
            </a:r>
          </a:p>
          <a:p>
            <a:pPr marL="0" indent="0">
              <a:spcBef>
                <a:spcPts val="0"/>
              </a:spcBef>
              <a:buNone/>
            </a:pPr>
            <a:r>
              <a:rPr lang="en-US" sz="2000" dirty="0"/>
              <a:t>Implementing Azure Cloud Services</a:t>
            </a:r>
          </a:p>
          <a:p>
            <a:pPr marL="0" indent="0">
              <a:spcBef>
                <a:spcPts val="0"/>
              </a:spcBef>
              <a:buNone/>
            </a:pPr>
            <a:endParaRPr lang="en-CA" sz="2000" dirty="0"/>
          </a:p>
          <a:p>
            <a:pPr marL="0" indent="0">
              <a:spcBef>
                <a:spcPts val="0"/>
              </a:spcBef>
              <a:buNone/>
            </a:pPr>
            <a:r>
              <a:rPr lang="en-CA" sz="2000" dirty="0">
                <a:solidFill>
                  <a:srgbClr val="0070C0"/>
                </a:solidFill>
              </a:rPr>
              <a:t>Module 9</a:t>
            </a:r>
          </a:p>
          <a:p>
            <a:pPr marL="0" indent="0">
              <a:spcBef>
                <a:spcPts val="0"/>
              </a:spcBef>
              <a:buNone/>
            </a:pPr>
            <a:r>
              <a:rPr lang="en-US" sz="2000" dirty="0"/>
              <a:t>Implementing Azure Active Directory</a:t>
            </a:r>
          </a:p>
          <a:p>
            <a:pPr marL="0" indent="0">
              <a:spcBef>
                <a:spcPts val="0"/>
              </a:spcBef>
              <a:buNone/>
            </a:pPr>
            <a:endParaRPr lang="en-CA" sz="2000" dirty="0"/>
          </a:p>
          <a:p>
            <a:pPr marL="0" indent="0">
              <a:spcBef>
                <a:spcPts val="0"/>
              </a:spcBef>
              <a:buNone/>
            </a:pPr>
            <a:r>
              <a:rPr lang="en-CA" sz="2000" dirty="0">
                <a:solidFill>
                  <a:srgbClr val="0070C0"/>
                </a:solidFill>
              </a:rPr>
              <a:t>Module 10</a:t>
            </a:r>
          </a:p>
          <a:p>
            <a:pPr marL="0" indent="0">
              <a:spcBef>
                <a:spcPts val="0"/>
              </a:spcBef>
              <a:buNone/>
            </a:pPr>
            <a:r>
              <a:rPr lang="en-US" sz="2000" dirty="0"/>
              <a:t>Managing an Active Directory infrastructure in a hybrid environment</a:t>
            </a:r>
          </a:p>
          <a:p>
            <a:pPr marL="0" indent="0">
              <a:spcBef>
                <a:spcPts val="0"/>
              </a:spcBef>
              <a:buNone/>
            </a:pPr>
            <a:endParaRPr lang="en-US" dirty="0"/>
          </a:p>
          <a:p>
            <a:pPr marL="0" indent="0">
              <a:spcBef>
                <a:spcPts val="0"/>
              </a:spcBef>
              <a:buNone/>
            </a:pPr>
            <a:r>
              <a:rPr lang="en-CA" sz="2000" dirty="0">
                <a:solidFill>
                  <a:srgbClr val="0070C0"/>
                </a:solidFill>
              </a:rPr>
              <a:t>Module 11</a:t>
            </a:r>
          </a:p>
          <a:p>
            <a:pPr marL="0" indent="0">
              <a:spcBef>
                <a:spcPts val="0"/>
              </a:spcBef>
              <a:buNone/>
            </a:pPr>
            <a:r>
              <a:rPr lang="en-US" sz="2000" dirty="0"/>
              <a:t>Implementing Azure-based management and automation</a:t>
            </a:r>
            <a:endParaRPr lang="en-CA" sz="2000" dirty="0">
              <a:solidFill>
                <a:srgbClr val="0070C0"/>
              </a:solidFill>
            </a:endParaRPr>
          </a:p>
          <a:p>
            <a:pPr marL="0" indent="0">
              <a:spcBef>
                <a:spcPts val="0"/>
              </a:spcBef>
              <a:buNone/>
            </a:pPr>
            <a:endParaRPr lang="en-US" dirty="0"/>
          </a:p>
        </p:txBody>
      </p:sp>
    </p:spTree>
    <p:custDataLst>
      <p:tags r:id="rId1"/>
    </p:custDataLst>
    <p:extLst>
      <p:ext uri="{BB962C8B-B14F-4D97-AF65-F5344CB8AC3E}">
        <p14:creationId xmlns:p14="http://schemas.microsoft.com/office/powerpoint/2010/main" val="4156281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8D64CF-0ADE-4CA1-8572-EADA659468A1}"/>
              </a:ext>
            </a:extLst>
          </p:cNvPr>
          <p:cNvSpPr>
            <a:spLocks noGrp="1"/>
          </p:cNvSpPr>
          <p:nvPr>
            <p:ph type="ctrTitle" sz="quarter"/>
          </p:nvPr>
        </p:nvSpPr>
        <p:spPr/>
        <p:txBody>
          <a:bodyPr/>
          <a:lstStyle/>
          <a:p>
            <a:r>
              <a:rPr lang="en-US" dirty="0"/>
              <a:t>Design and Deploy ARM Templates (10-15%)</a:t>
            </a:r>
          </a:p>
        </p:txBody>
      </p:sp>
      <p:sp>
        <p:nvSpPr>
          <p:cNvPr id="6" name="Subtitle 5">
            <a:extLst>
              <a:ext uri="{FF2B5EF4-FFF2-40B4-BE49-F238E27FC236}">
                <a16:creationId xmlns:a16="http://schemas.microsoft.com/office/drawing/2014/main" id="{63D15067-A858-486F-B33B-2D1E14333555}"/>
              </a:ext>
            </a:extLst>
          </p:cNvPr>
          <p:cNvSpPr>
            <a:spLocks noGrp="1"/>
          </p:cNvSpPr>
          <p:nvPr>
            <p:ph type="subTitle" sz="quarter" idx="1"/>
          </p:nvPr>
        </p:nvSpPr>
        <p:spPr/>
        <p:txBody>
          <a:bodyPr/>
          <a:lstStyle/>
          <a:p>
            <a:r>
              <a:rPr lang="en-US" dirty="0"/>
              <a:t>Implement ARM templates </a:t>
            </a:r>
          </a:p>
          <a:p>
            <a:r>
              <a:rPr lang="en-US" dirty="0"/>
              <a:t>Control access</a:t>
            </a:r>
          </a:p>
          <a:p>
            <a:r>
              <a:rPr lang="en-US" dirty="0"/>
              <a:t>Design role-based access control (RBAC)</a:t>
            </a:r>
          </a:p>
        </p:txBody>
      </p:sp>
      <p:sp>
        <p:nvSpPr>
          <p:cNvPr id="7" name="Text Placeholder 6">
            <a:extLst>
              <a:ext uri="{FF2B5EF4-FFF2-40B4-BE49-F238E27FC236}">
                <a16:creationId xmlns:a16="http://schemas.microsoft.com/office/drawing/2014/main" id="{609ADB62-C7AA-4B53-83A9-55D5B7B0E64C}"/>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041176C3-A54B-431B-9644-B4FF10CFD4BB}"/>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1582592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dirty="0"/>
              <a:t>Create and Manage Compute Resources (20-25%)</a:t>
            </a:r>
          </a:p>
        </p:txBody>
      </p:sp>
      <p:sp>
        <p:nvSpPr>
          <p:cNvPr id="6" name="Text Placeholder 5">
            <a:extLst>
              <a:ext uri="{FF2B5EF4-FFF2-40B4-BE49-F238E27FC236}">
                <a16:creationId xmlns:a16="http://schemas.microsoft.com/office/drawing/2014/main" id="{9D3638CF-66DD-42FE-AFCA-5449D562034C}"/>
              </a:ext>
            </a:extLst>
          </p:cNvPr>
          <p:cNvSpPr>
            <a:spLocks noGrp="1"/>
          </p:cNvSpPr>
          <p:nvPr>
            <p:ph type="body" idx="1"/>
          </p:nvPr>
        </p:nvSpPr>
        <p:spPr/>
        <p:txBody>
          <a:bodyPr/>
          <a:lstStyle/>
          <a:p>
            <a:r>
              <a:rPr lang="en-US" sz="1800" dirty="0"/>
              <a:t>Implement ARM templates </a:t>
            </a:r>
          </a:p>
          <a:p>
            <a:pPr lvl="1"/>
            <a:r>
              <a:rPr lang="en-US" sz="1400" dirty="0"/>
              <a:t>Author ARM templates; create ARM templates to deploy multiple ARM Resource Providers resources of different types with count loops and Marketplace items; deploy templates with PowerShell, Azure CLI, Azure Portal and REST API  </a:t>
            </a:r>
          </a:p>
          <a:p>
            <a:r>
              <a:rPr lang="en-US" sz="1800" dirty="0"/>
              <a:t> Control access  </a:t>
            </a:r>
          </a:p>
          <a:p>
            <a:pPr lvl="1"/>
            <a:r>
              <a:rPr lang="en-US" sz="1400" dirty="0"/>
              <a:t>Leverage service principals with ARM authentication; use Azure Active Directory Authentication with ARM; set management policies; lock resources </a:t>
            </a:r>
          </a:p>
          <a:p>
            <a:r>
              <a:rPr lang="en-US" sz="1800" dirty="0"/>
              <a:t> Design role-based access control (RBAC)  </a:t>
            </a:r>
          </a:p>
          <a:p>
            <a:pPr lvl="1"/>
            <a:r>
              <a:rPr lang="en-US" sz="1400" dirty="0"/>
              <a:t>Secure resource scopes such as the ability to create VMs and Azure Web Apps; implement Azure RBAC standard roles; design Azure RBAC custom roles </a:t>
            </a:r>
          </a:p>
        </p:txBody>
      </p:sp>
      <p:sp>
        <p:nvSpPr>
          <p:cNvPr id="8" name="Text Placeholder 7">
            <a:extLst>
              <a:ext uri="{FF2B5EF4-FFF2-40B4-BE49-F238E27FC236}">
                <a16:creationId xmlns:a16="http://schemas.microsoft.com/office/drawing/2014/main" id="{9C377E1C-ED3C-423F-9E95-64EBB258FC66}"/>
              </a:ext>
            </a:extLst>
          </p:cNvPr>
          <p:cNvSpPr>
            <a:spLocks noGrp="1"/>
          </p:cNvSpPr>
          <p:nvPr>
            <p:ph type="body" sz="quarter" idx="10"/>
          </p:nvPr>
        </p:nvSpPr>
        <p:spPr/>
        <p:txBody>
          <a:bodyPr/>
          <a:lstStyle/>
          <a:p>
            <a:r>
              <a:rPr lang="en-US" dirty="0"/>
              <a:t>http://download.microsoft.com/download/8/4/8/848DD46A-05F2-4021-A118-036FC06647C5/533_OD_Changes.pdf</a:t>
            </a:r>
          </a:p>
        </p:txBody>
      </p:sp>
    </p:spTree>
    <p:extLst>
      <p:ext uri="{BB962C8B-B14F-4D97-AF65-F5344CB8AC3E}">
        <p14:creationId xmlns:p14="http://schemas.microsoft.com/office/powerpoint/2010/main" val="2041315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sz="4000" dirty="0"/>
              <a:t>Implement ARM Templates </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Author ARM templates; create ARM templates to deploy multiple ARM Resource Providers resources of different types with count loops and Marketplace items; deploy templates with PowerShell, Azure CLI, Azure Portal and REST API</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76190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315609-FC13-472A-9FB3-89F532D2A0EB}"/>
              </a:ext>
            </a:extLst>
          </p:cNvPr>
          <p:cNvSpPr>
            <a:spLocks noGrp="1"/>
          </p:cNvSpPr>
          <p:nvPr>
            <p:ph type="ctrTitle" sz="quarter"/>
          </p:nvPr>
        </p:nvSpPr>
        <p:spPr/>
        <p:txBody>
          <a:bodyPr/>
          <a:lstStyle/>
          <a:p>
            <a:r>
              <a:rPr lang="en-US" sz="4000" dirty="0"/>
              <a:t>Control Access  </a:t>
            </a:r>
          </a:p>
        </p:txBody>
      </p:sp>
      <p:sp>
        <p:nvSpPr>
          <p:cNvPr id="6" name="Subtitle 5">
            <a:extLst>
              <a:ext uri="{FF2B5EF4-FFF2-40B4-BE49-F238E27FC236}">
                <a16:creationId xmlns:a16="http://schemas.microsoft.com/office/drawing/2014/main" id="{5C407592-27A8-4419-BCCA-7A8F3E71409F}"/>
              </a:ext>
            </a:extLst>
          </p:cNvPr>
          <p:cNvSpPr>
            <a:spLocks noGrp="1"/>
          </p:cNvSpPr>
          <p:nvPr>
            <p:ph type="subTitle" sz="quarter" idx="1"/>
          </p:nvPr>
        </p:nvSpPr>
        <p:spPr/>
        <p:txBody>
          <a:bodyPr/>
          <a:lstStyle/>
          <a:p>
            <a:r>
              <a:rPr lang="en-US" sz="2400" dirty="0"/>
              <a:t>Leverage service principals with ARM authentication; use Azure Active Directory Authentication with ARM; set management policies; lock resources </a:t>
            </a:r>
          </a:p>
          <a:p>
            <a:endParaRPr lang="en-US" sz="2400" dirty="0"/>
          </a:p>
        </p:txBody>
      </p:sp>
      <p:sp>
        <p:nvSpPr>
          <p:cNvPr id="7" name="Text Placeholder 6">
            <a:extLst>
              <a:ext uri="{FF2B5EF4-FFF2-40B4-BE49-F238E27FC236}">
                <a16:creationId xmlns:a16="http://schemas.microsoft.com/office/drawing/2014/main" id="{6A7AAE66-DFBD-48F8-91D2-C28D9BAAEC5D}"/>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D7680E8C-1308-49E5-93AE-D1B0C22FEDD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23827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sz="4000" dirty="0"/>
              <a:t>Design role-based access control (RBAC)</a:t>
            </a:r>
            <a:br>
              <a:rPr lang="en-US" dirty="0"/>
            </a:br>
            <a:endParaRPr lang="en-US"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Secure resource scopes such as the ability to create VMs and Azure Web Apps; implement Azure RBAC standard roles; design Azure RBAC custom roles </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648903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E9B6487-200B-49C9-8AEF-FCA080B512D1}"/>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3F7402EE-2477-49E0-ADBE-A94C4784A5E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6690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A0CC9F-E0E7-4C5E-9C47-0524A212C4B8}"/>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4116A86E-C9BF-43AD-B05C-14ABB394923D}"/>
              </a:ext>
            </a:extLst>
          </p:cNvPr>
          <p:cNvSpPr>
            <a:spLocks noGrp="1"/>
          </p:cNvSpPr>
          <p:nvPr>
            <p:ph idx="1"/>
          </p:nvPr>
        </p:nvSpPr>
        <p:spPr/>
        <p:txBody>
          <a:bodyPr/>
          <a:lstStyle/>
          <a:p>
            <a:endParaRPr lang="en-US"/>
          </a:p>
        </p:txBody>
      </p:sp>
      <p:sp>
        <p:nvSpPr>
          <p:cNvPr id="6" name="Text Placeholder 5">
            <a:extLst>
              <a:ext uri="{FF2B5EF4-FFF2-40B4-BE49-F238E27FC236}">
                <a16:creationId xmlns:a16="http://schemas.microsoft.com/office/drawing/2014/main" id="{1ADC404E-33E4-4702-8340-29F9F21EFBD7}"/>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896608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021810-E84F-4DBD-9BAA-EBEE2A057DD4}"/>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D37B4D2A-5E7E-4800-9961-16839234DBED}"/>
              </a:ext>
            </a:extLst>
          </p:cNvPr>
          <p:cNvSpPr>
            <a:spLocks noGrp="1"/>
          </p:cNvSpPr>
          <p:nvPr>
            <p:ph idx="1"/>
          </p:nvPr>
        </p:nvSpPr>
        <p:spPr/>
        <p:txBody>
          <a:bodyPr/>
          <a:lstStyle/>
          <a:p>
            <a:endParaRPr lang="en-US"/>
          </a:p>
        </p:txBody>
      </p:sp>
      <p:sp>
        <p:nvSpPr>
          <p:cNvPr id="7" name="Text Placeholder 6">
            <a:extLst>
              <a:ext uri="{FF2B5EF4-FFF2-40B4-BE49-F238E27FC236}">
                <a16:creationId xmlns:a16="http://schemas.microsoft.com/office/drawing/2014/main" id="{47077C8D-9D44-49CF-B5CB-9ED563221C5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7391349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683</Words>
  <Application>Microsoft Office PowerPoint</Application>
  <PresentationFormat>On-screen Show (4:3)</PresentationFormat>
  <Paragraphs>98</Paragraphs>
  <Slides>12</Slides>
  <Notes>12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12</vt:i4>
      </vt:variant>
    </vt:vector>
  </HeadingPairs>
  <TitlesOfParts>
    <vt:vector size="24" baseType="lpstr">
      <vt:lpstr>Wingdings</vt:lpstr>
      <vt:lpstr>Consolas</vt:lpstr>
      <vt:lpstr>Calibri</vt:lpstr>
      <vt:lpstr>Segoe UI</vt:lpstr>
      <vt:lpstr>Verdana</vt:lpstr>
      <vt:lpstr>Segoe UI Light</vt:lpstr>
      <vt:lpstr>Times New Roman</vt:lpstr>
      <vt:lpstr>Symbol</vt:lpstr>
      <vt:lpstr>Courier New</vt:lpstr>
      <vt:lpstr>Arial</vt:lpstr>
      <vt:lpstr>Segoe</vt:lpstr>
      <vt:lpstr>NG_MOC_Core_ModuleNew2</vt:lpstr>
      <vt:lpstr>Exam 70-533 Implementing Microsoft Azure Infrastructure Solutions</vt:lpstr>
      <vt:lpstr>Design and Deploy ARM Templates (10-15%)</vt:lpstr>
      <vt:lpstr>Create and Manage Compute Resources (20-25%)</vt:lpstr>
      <vt:lpstr>Implement ARM Templates </vt:lpstr>
      <vt:lpstr>Control Access  </vt:lpstr>
      <vt:lpstr>Design role-based access control (RBAC) </vt:lpstr>
      <vt:lpstr>PowerPoint Presentation</vt:lpstr>
      <vt:lpstr>PowerPoint Presentation</vt:lpstr>
      <vt:lpstr>PowerPoint Presentation</vt:lpstr>
      <vt:lpstr>PowerPoint Presentation</vt:lpstr>
      <vt:lpstr>Course outline</vt:lpstr>
      <vt:lpstr>Course outline (continued)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2018-01-25T00:45:17Z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