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5"/>
  </p:notesMasterIdLst>
  <p:handoutMasterIdLst>
    <p:handoutMasterId r:id="rId16"/>
  </p:handoutMasterIdLst>
  <p:sldIdLst>
    <p:sldId id="256" r:id="rId2"/>
    <p:sldId id="311" r:id="rId3"/>
    <p:sldId id="312" r:id="rId4"/>
    <p:sldId id="313" r:id="rId5"/>
    <p:sldId id="315" r:id="rId6"/>
    <p:sldId id="321" r:id="rId7"/>
    <p:sldId id="322" r:id="rId8"/>
    <p:sldId id="317" r:id="rId9"/>
    <p:sldId id="318" r:id="rId10"/>
    <p:sldId id="319" r:id="rId11"/>
    <p:sldId id="320" r:id="rId12"/>
    <p:sldId id="309" r:id="rId13"/>
    <p:sldId id="310" r:id="rId14"/>
  </p:sldIdLst>
  <p:sldSz cx="9144000" cy="6858000" type="screen4x3"/>
  <p:notesSz cx="6858000" cy="9144000"/>
  <p:embeddedFontLst>
    <p:embeddedFont>
      <p:font typeface="Consolas" panose="020B0609020204030204" pitchFamily="49"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Segoe UI Light" panose="020B0502040204020203" pitchFamily="34" charset="0"/>
      <p:regular r:id="rId29"/>
      <p:italic r:id="rId30"/>
    </p:embeddedFont>
    <p:embeddedFont>
      <p:font typeface="Verdana" panose="020B0604030504040204" pitchFamily="34" charset="0"/>
      <p:regular r:id="rId31"/>
      <p:bold r:id="rId32"/>
      <p:italic r:id="rId33"/>
      <p:boldItalic r:id="rId34"/>
    </p:embeddedFont>
    <p:embeddedFont>
      <p:font typeface="Segoe" panose="020B060402020202020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12"/>
          </p14:sldIdLst>
        </p14:section>
        <p14:section name="Monitor AD and AAD" id="{C6B6578B-F5CF-418D-991A-F24A0340D180}">
          <p14:sldIdLst>
            <p14:sldId id="313"/>
          </p14:sldIdLst>
        </p14:section>
        <p14:section name="Manage Domains" id="{B92904DA-AD65-48A7-82FB-BA4D438E899A}">
          <p14:sldIdLst>
            <p14:sldId id="315"/>
          </p14:sldIdLst>
        </p14:section>
        <p14:section name="Integrate AD" id="{0B0B8E0F-059A-4862-A6FC-7AB209C9799C}">
          <p14:sldIdLst>
            <p14:sldId id="321"/>
          </p14:sldIdLst>
        </p14:section>
        <p14:section name="B2C &amp; B2B" id="{DDD8A7CA-2E74-413B-8F6F-A49AE591B95D}">
          <p14:sldIdLst>
            <p14:sldId id="322"/>
          </p14:sldIdLst>
        </p14:section>
        <p14:section name="Labs &amp; Q&amp;A" id="{474D7B6C-CF56-4E4D-B534-95C2D5BEFC34}">
          <p14:sldIdLst>
            <p14:sldId id="317"/>
            <p14:sldId id="318"/>
            <p14:sldId id="319"/>
            <p14:sldId id="320"/>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09" d="100"/>
          <a:sy n="109" d="100"/>
        </p:scale>
        <p:origin x="1476"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578322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77095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346136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50540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126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B29AD6DE-5FEA-4541-9B89-7AB0EC173EE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b="1" dirty="0">
                <a:solidFill>
                  <a:srgbClr val="FFC000"/>
                </a:solidFill>
              </a:rPr>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F40D8-BE0A-412D-9C41-92130162DA9C}"/>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2EFFBB9F-CB0A-40C8-9525-C5913300241C}"/>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B7CF513B-3538-4D98-B7A7-CBDD58411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0518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Identities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on-premises identity infrastructure and synchronization services with Azure AD Connect Health </a:t>
            </a:r>
          </a:p>
          <a:p>
            <a:r>
              <a:rPr lang="en-US" dirty="0"/>
              <a:t>Manage domains with Azure Active Directory Domain Services </a:t>
            </a:r>
          </a:p>
          <a:p>
            <a:r>
              <a:rPr lang="en-US" dirty="0"/>
              <a:t>Integrate with Azure Active Directory (Azure AD) </a:t>
            </a:r>
          </a:p>
          <a:p>
            <a:r>
              <a:rPr lang="en-US" dirty="0"/>
              <a:t> Implement Azure AD B2C and Azure AD B2B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Identities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Monitor on-premises identity infrastructure and synchronization services with Azure AD Connect Health </a:t>
            </a:r>
          </a:p>
          <a:p>
            <a:pPr lvl="1"/>
            <a:r>
              <a:rPr lang="en-US" sz="1400" dirty="0"/>
              <a:t>Monitor AD FS proxy and web application proxy servers; setup email notifications for critical alerts; generate utilization reports; monitor Sync Engine; monitor domain controllers; monitor replication </a:t>
            </a:r>
          </a:p>
          <a:p>
            <a:r>
              <a:rPr lang="en-US" sz="1800" dirty="0"/>
              <a:t>Manage domains with Azure Active Directory Domain Services </a:t>
            </a:r>
          </a:p>
          <a:p>
            <a:pPr lvl="1"/>
            <a:r>
              <a:rPr lang="en-US" sz="1400" dirty="0"/>
              <a:t>Join Azure virtual machines to a domain, securely administer domain-joined virtual machines by using Group Policy; migrate on-premises apps to Azure; handle traditional directory-aware apps along with SaaS apps </a:t>
            </a:r>
          </a:p>
          <a:p>
            <a:r>
              <a:rPr lang="en-US" sz="1800" dirty="0"/>
              <a:t> Integrate with Azure Active Directory (Azure AD) </a:t>
            </a:r>
          </a:p>
          <a:p>
            <a:pPr lvl="1"/>
            <a:r>
              <a:rPr lang="en-US" sz="1400" dirty="0"/>
              <a:t>Implement Azure AD Connect and single sign-on with on-premises Windows Server 2012 R22016; add custom domains; monitor Azure AD, MFA, configure Windows 10 with Azure AD domain join; Implement Azure AD integration in web and desktop applications; leverage Microsoft Graph API </a:t>
            </a:r>
          </a:p>
          <a:p>
            <a:r>
              <a:rPr lang="en-US" sz="1800" dirty="0"/>
              <a:t> Implement Azure AD B2C and Azure AD B2B </a:t>
            </a:r>
          </a:p>
          <a:p>
            <a:pPr lvl="1"/>
            <a:r>
              <a:rPr lang="en-US" sz="1400" dirty="0"/>
              <a:t>Create an Azure AD B2C Directory; register an application; implement social identity provider authentication; enable multi-factor authentication; set up self-service password reset; implement B2B collaboration; configure partner users; integrate with applications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3200" dirty="0"/>
              <a:t>Monitor On-premises Identity Infrastructure and Synchronization Services with Azure AD Connect Health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Monitor AD FS proxy and web application proxy servers; setup email notifications for critical alerts; generate utilization reports; monitor Sync Engine; monitor domain controllers; monitor replication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Manage domains with Azure Active Directory Domain Services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sz="2400" dirty="0"/>
              <a:t>Join Azure virtual machines to a domain, securely administer domain-joined virtual machines by using Group Policy; migrate on-premises apps to Azure; handle traditional directory-aware apps along with SaaS apps </a:t>
            </a:r>
          </a:p>
          <a:p>
            <a:endParaRPr lang="en-US" sz="2400"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a:xfrm>
            <a:off x="344234" y="2756542"/>
            <a:ext cx="3241675" cy="2851150"/>
          </a:xfrm>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0776E8-0DF2-428F-BF09-EC38E00B08DF}"/>
              </a:ext>
            </a:extLst>
          </p:cNvPr>
          <p:cNvSpPr>
            <a:spLocks noGrp="1"/>
          </p:cNvSpPr>
          <p:nvPr>
            <p:ph type="ctrTitle" sz="quarter"/>
          </p:nvPr>
        </p:nvSpPr>
        <p:spPr/>
        <p:txBody>
          <a:bodyPr/>
          <a:lstStyle/>
          <a:p>
            <a:r>
              <a:rPr lang="en-US" dirty="0"/>
              <a:t>Integrate with Azure Active Directory (Azure AD) </a:t>
            </a:r>
          </a:p>
        </p:txBody>
      </p:sp>
      <p:sp>
        <p:nvSpPr>
          <p:cNvPr id="6" name="Subtitle 5">
            <a:extLst>
              <a:ext uri="{FF2B5EF4-FFF2-40B4-BE49-F238E27FC236}">
                <a16:creationId xmlns:a16="http://schemas.microsoft.com/office/drawing/2014/main" id="{BD16EC60-980A-4F7D-91A6-B687BA911027}"/>
              </a:ext>
            </a:extLst>
          </p:cNvPr>
          <p:cNvSpPr>
            <a:spLocks noGrp="1"/>
          </p:cNvSpPr>
          <p:nvPr>
            <p:ph type="subTitle" sz="quarter" idx="1"/>
          </p:nvPr>
        </p:nvSpPr>
        <p:spPr/>
        <p:txBody>
          <a:bodyPr/>
          <a:lstStyle/>
          <a:p>
            <a:r>
              <a:rPr lang="en-US" dirty="0"/>
              <a:t>Implement Azure AD Connect and single sign-on with on-premises Windows Server 2012 R22016; add custom domains; monitor Azure AD, MFA, configure Windows 10 with Azure AD domain join; Implement Azure AD integration in web and desktop applications; leverage Microsoft Graph API </a:t>
            </a:r>
          </a:p>
          <a:p>
            <a:endParaRPr lang="en-US" dirty="0"/>
          </a:p>
        </p:txBody>
      </p:sp>
      <p:sp>
        <p:nvSpPr>
          <p:cNvPr id="7" name="Text Placeholder 6">
            <a:extLst>
              <a:ext uri="{FF2B5EF4-FFF2-40B4-BE49-F238E27FC236}">
                <a16:creationId xmlns:a16="http://schemas.microsoft.com/office/drawing/2014/main" id="{711A1B75-DAD3-400C-A23E-8340262E5DC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EBB9FE5A-A06F-4910-9646-10E423684DF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311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5132A6-1665-44DC-A58E-FD3AA47CE7E2}"/>
              </a:ext>
            </a:extLst>
          </p:cNvPr>
          <p:cNvSpPr>
            <a:spLocks noGrp="1"/>
          </p:cNvSpPr>
          <p:nvPr>
            <p:ph type="ctrTitle" sz="quarter"/>
          </p:nvPr>
        </p:nvSpPr>
        <p:spPr/>
        <p:txBody>
          <a:bodyPr/>
          <a:lstStyle/>
          <a:p>
            <a:r>
              <a:rPr lang="en-US" dirty="0"/>
              <a:t>Implement Azure AD B2C and Azure AD B2B </a:t>
            </a:r>
          </a:p>
        </p:txBody>
      </p:sp>
      <p:sp>
        <p:nvSpPr>
          <p:cNvPr id="6" name="Subtitle 5">
            <a:extLst>
              <a:ext uri="{FF2B5EF4-FFF2-40B4-BE49-F238E27FC236}">
                <a16:creationId xmlns:a16="http://schemas.microsoft.com/office/drawing/2014/main" id="{14C1C26A-9F0D-4F29-8D00-6C186AB03FB1}"/>
              </a:ext>
            </a:extLst>
          </p:cNvPr>
          <p:cNvSpPr>
            <a:spLocks noGrp="1"/>
          </p:cNvSpPr>
          <p:nvPr>
            <p:ph type="subTitle" sz="quarter" idx="1"/>
          </p:nvPr>
        </p:nvSpPr>
        <p:spPr/>
        <p:txBody>
          <a:bodyPr/>
          <a:lstStyle/>
          <a:p>
            <a:r>
              <a:rPr lang="en-US" dirty="0"/>
              <a:t>Create an Azure AD B2C Directory; register an application; implement social identity provider authentication; enable multi-factor authentication; set up self-service password reset; implement B2B collaboration; configure partner users; integrate with applications </a:t>
            </a:r>
          </a:p>
          <a:p>
            <a:endParaRPr lang="en-US" dirty="0"/>
          </a:p>
        </p:txBody>
      </p:sp>
      <p:sp>
        <p:nvSpPr>
          <p:cNvPr id="7" name="Text Placeholder 6">
            <a:extLst>
              <a:ext uri="{FF2B5EF4-FFF2-40B4-BE49-F238E27FC236}">
                <a16:creationId xmlns:a16="http://schemas.microsoft.com/office/drawing/2014/main" id="{4CC3EC83-8E07-40F9-9C88-E6FEE173332B}"/>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AF0A2EAF-C534-4A30-B26A-8200043243F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7713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B6487-200B-49C9-8AEF-FCA080B512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F7402EE-2477-49E0-ADBE-A94C4784A5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9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96608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884</Words>
  <Application>Microsoft Office PowerPoint</Application>
  <PresentationFormat>On-screen Show (4:3)</PresentationFormat>
  <Paragraphs>104</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Wingdings</vt:lpstr>
      <vt:lpstr>Consolas</vt:lpstr>
      <vt:lpstr>Calibri</vt:lpstr>
      <vt:lpstr>Segoe UI</vt:lpstr>
      <vt:lpstr>Segoe UI Light</vt:lpstr>
      <vt:lpstr>Verdana</vt:lpstr>
      <vt:lpstr>Times New Roman</vt:lpstr>
      <vt:lpstr>Symbol</vt:lpstr>
      <vt:lpstr>Courier New</vt:lpstr>
      <vt:lpstr>Segoe</vt:lpstr>
      <vt:lpstr>NG_MOC_Core_ModuleNew2</vt:lpstr>
      <vt:lpstr>Exam 70-533 Implementing Microsoft Azure Infrastructure Solutions</vt:lpstr>
      <vt:lpstr>Manage Azure Identities (5-10%)</vt:lpstr>
      <vt:lpstr>Manage Azure Identities (5-10%)</vt:lpstr>
      <vt:lpstr>Monitor On-premises Identity Infrastructure and Synchronization Services with Azure AD Connect Health </vt:lpstr>
      <vt:lpstr>Manage domains with Azure Active Directory Domain Services </vt:lpstr>
      <vt:lpstr>Integrate with Azure Active Directory (Azure AD) </vt:lpstr>
      <vt:lpstr>Implement Azure AD B2C and Azure AD B2B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