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xml" ContentType="application/vnd.openxmlformats-officedocument.presentationml.tags+xml"/>
  <Override PartName="/ppt/notesSlides/notesSlide62.xml" ContentType="application/vnd.openxmlformats-officedocument.presentationml.notesSlide+xml"/>
  <Override PartName="/ppt/tags/tag2.xml" ContentType="application/vnd.openxmlformats-officedocument.presentationml.tags+xml"/>
  <Override PartName="/ppt/notesSlides/notesSlide63.xml" ContentType="application/vnd.openxmlformats-officedocument.presentationml.notesSlide+xml"/>
  <Override PartName="/ppt/tags/tag3.xml" ContentType="application/vnd.openxmlformats-officedocument.presentationml.tags+xml"/>
  <Override PartName="/ppt/notesSlides/notesSlide64.xml" ContentType="application/vnd.openxmlformats-officedocument.presentationml.notesSlide+xml"/>
  <Override PartName="/ppt/tags/tag4.xml" ContentType="application/vnd.openxmlformats-officedocument.presentationml.tags+xml"/>
  <Override PartName="/ppt/notesSlides/notesSlide65.xml" ContentType="application/vnd.openxmlformats-officedocument.presentationml.notesSlide+xml"/>
  <Override PartName="/ppt/tags/tag5.xml" ContentType="application/vnd.openxmlformats-officedocument.presentationml.tags+xml"/>
  <Override PartName="/ppt/notesSlides/notesSlide66.xml" ContentType="application/vnd.openxmlformats-officedocument.presentationml.notesSlide+xml"/>
  <Override PartName="/ppt/tags/tag6.xml" ContentType="application/vnd.openxmlformats-officedocument.presentationml.tags+xml"/>
  <Override PartName="/ppt/notesSlides/notesSlide67.xml" ContentType="application/vnd.openxmlformats-officedocument.presentationml.notesSlide+xml"/>
  <Override PartName="/ppt/tags/tag7.xml" ContentType="application/vnd.openxmlformats-officedocument.presentationml.tags+xml"/>
  <Override PartName="/ppt/notesSlides/notesSlide68.xml" ContentType="application/vnd.openxmlformats-officedocument.presentationml.notesSlide+xml"/>
  <Override PartName="/ppt/tags/tag8.xml" ContentType="application/vnd.openxmlformats-officedocument.presentationml.tags+xml"/>
  <Override PartName="/ppt/notesSlides/notesSlide69.xml" ContentType="application/vnd.openxmlformats-officedocument.presentationml.notesSlide+xml"/>
  <Override PartName="/ppt/tags/tag9.xml" ContentType="application/vnd.openxmlformats-officedocument.presentationml.tags+xml"/>
  <Override PartName="/ppt/notesSlides/notesSlide70.xml" ContentType="application/vnd.openxmlformats-officedocument.presentationml.notesSlide+xml"/>
  <Override PartName="/ppt/tags/tag10.xml" ContentType="application/vnd.openxmlformats-officedocument.presentationml.tags+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tags/tag13.xml" ContentType="application/vnd.openxmlformats-officedocument.presentationml.tags+xml"/>
  <Override PartName="/ppt/notesSlides/notesSlide74.xml" ContentType="application/vnd.openxmlformats-officedocument.presentationml.notesSlide+xml"/>
  <Override PartName="/ppt/tags/tag14.xml" ContentType="application/vnd.openxmlformats-officedocument.presentationml.tags+xml"/>
  <Override PartName="/ppt/notesSlides/notesSlide75.xml" ContentType="application/vnd.openxmlformats-officedocument.presentationml.notesSlide+xml"/>
  <Override PartName="/ppt/tags/tag15.xml" ContentType="application/vnd.openxmlformats-officedocument.presentationml.tags+xml"/>
  <Override PartName="/ppt/notesSlides/notesSlide76.xml" ContentType="application/vnd.openxmlformats-officedocument.presentationml.notesSlide+xml"/>
  <Override PartName="/ppt/tags/tag16.xml" ContentType="application/vnd.openxmlformats-officedocument.presentationml.tags+xml"/>
  <Override PartName="/ppt/notesSlides/notesSlide77.xml" ContentType="application/vnd.openxmlformats-officedocument.presentationml.notesSlide+xml"/>
  <Override PartName="/ppt/tags/tag17.xml" ContentType="application/vnd.openxmlformats-officedocument.presentationml.tags+xml"/>
  <Override PartName="/ppt/notesSlides/notesSlide78.xml" ContentType="application/vnd.openxmlformats-officedocument.presentationml.notesSlide+xml"/>
  <Override PartName="/ppt/tags/tag18.xml" ContentType="application/vnd.openxmlformats-officedocument.presentationml.tags+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81"/>
  </p:notesMasterIdLst>
  <p:handoutMasterIdLst>
    <p:handoutMasterId r:id="rId82"/>
  </p:handoutMasterIdLst>
  <p:sldIdLst>
    <p:sldId id="256" r:id="rId2"/>
    <p:sldId id="311" r:id="rId3"/>
    <p:sldId id="397" r:id="rId4"/>
    <p:sldId id="312" r:id="rId5"/>
    <p:sldId id="313" r:id="rId6"/>
    <p:sldId id="327" r:id="rId7"/>
    <p:sldId id="328" r:id="rId8"/>
    <p:sldId id="329" r:id="rId9"/>
    <p:sldId id="399" r:id="rId10"/>
    <p:sldId id="340" r:id="rId11"/>
    <p:sldId id="341" r:id="rId12"/>
    <p:sldId id="342" r:id="rId13"/>
    <p:sldId id="348" r:id="rId14"/>
    <p:sldId id="349" r:id="rId15"/>
    <p:sldId id="350" r:id="rId16"/>
    <p:sldId id="351" r:id="rId17"/>
    <p:sldId id="352" r:id="rId18"/>
    <p:sldId id="353" r:id="rId19"/>
    <p:sldId id="398" r:id="rId20"/>
    <p:sldId id="354" r:id="rId21"/>
    <p:sldId id="355" r:id="rId22"/>
    <p:sldId id="400" r:id="rId23"/>
    <p:sldId id="358" r:id="rId24"/>
    <p:sldId id="359" r:id="rId25"/>
    <p:sldId id="315" r:id="rId26"/>
    <p:sldId id="330" r:id="rId27"/>
    <p:sldId id="331" r:id="rId28"/>
    <p:sldId id="332" r:id="rId29"/>
    <p:sldId id="333" r:id="rId30"/>
    <p:sldId id="401" r:id="rId31"/>
    <p:sldId id="334" r:id="rId32"/>
    <p:sldId id="335" r:id="rId33"/>
    <p:sldId id="336" r:id="rId34"/>
    <p:sldId id="363" r:id="rId35"/>
    <p:sldId id="364" r:id="rId36"/>
    <p:sldId id="365" r:id="rId37"/>
    <p:sldId id="367" r:id="rId38"/>
    <p:sldId id="368" r:id="rId39"/>
    <p:sldId id="369" r:id="rId40"/>
    <p:sldId id="370" r:id="rId41"/>
    <p:sldId id="371" r:id="rId42"/>
    <p:sldId id="372" r:id="rId43"/>
    <p:sldId id="373" r:id="rId44"/>
    <p:sldId id="374" r:id="rId45"/>
    <p:sldId id="375" r:id="rId46"/>
    <p:sldId id="376" r:id="rId47"/>
    <p:sldId id="377" r:id="rId48"/>
    <p:sldId id="316" r:id="rId49"/>
    <p:sldId id="337" r:id="rId50"/>
    <p:sldId id="346" r:id="rId51"/>
    <p:sldId id="347" r:id="rId52"/>
    <p:sldId id="360" r:id="rId53"/>
    <p:sldId id="361" r:id="rId54"/>
    <p:sldId id="362" r:id="rId55"/>
    <p:sldId id="318" r:id="rId56"/>
    <p:sldId id="366" r:id="rId57"/>
    <p:sldId id="323" r:id="rId58"/>
    <p:sldId id="324" r:id="rId59"/>
    <p:sldId id="356" r:id="rId60"/>
    <p:sldId id="357" r:id="rId61"/>
    <p:sldId id="326" r:id="rId62"/>
    <p:sldId id="378" r:id="rId63"/>
    <p:sldId id="379" r:id="rId64"/>
    <p:sldId id="380" r:id="rId65"/>
    <p:sldId id="382" r:id="rId66"/>
    <p:sldId id="383" r:id="rId67"/>
    <p:sldId id="384"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Lst>
  <p:sldSz cx="9144000" cy="6858000" type="screen4x3"/>
  <p:notesSz cx="6858000" cy="9144000"/>
  <p:embeddedFontLst>
    <p:embeddedFont>
      <p:font typeface="Lucida Sans Typewriter" panose="020B0509030504030204" pitchFamily="49" charset="0"/>
      <p:regular r:id="rId83"/>
      <p:bold r:id="rId84"/>
      <p:italic r:id="rId85"/>
      <p:boldItalic r:id="rId86"/>
    </p:embeddedFont>
    <p:embeddedFont>
      <p:font typeface="Lucida Sans Unicode" panose="020B0602030504020204" pitchFamily="34" charset="0"/>
      <p:regular r:id="rId87"/>
    </p:embeddedFont>
    <p:embeddedFont>
      <p:font typeface="Verdana" panose="020B0604030504040204" pitchFamily="34" charset="0"/>
      <p:regular r:id="rId88"/>
      <p:bold r:id="rId89"/>
      <p:italic r:id="rId90"/>
      <p:boldItalic r:id="rId91"/>
    </p:embeddedFont>
    <p:embeddedFont>
      <p:font typeface="Consolas" panose="020B0609020204030204" pitchFamily="49" charset="0"/>
      <p:regular r:id="rId92"/>
      <p:bold r:id="rId93"/>
      <p:italic r:id="rId94"/>
      <p:boldItalic r:id="rId95"/>
    </p:embeddedFont>
    <p:embeddedFont>
      <p:font typeface="Segoe UI Light" panose="020B0502040204020203" pitchFamily="34" charset="0"/>
      <p:regular r:id="rId96"/>
      <p:italic r:id="rId97"/>
    </p:embeddedFont>
    <p:embeddedFont>
      <p:font typeface="Calibri" panose="020F0502020204030204" pitchFamily="34" charset="0"/>
      <p:regular r:id="rId98"/>
      <p:bold r:id="rId99"/>
      <p:italic r:id="rId100"/>
      <p:boldItalic r:id="rId101"/>
    </p:embeddedFont>
    <p:embeddedFont>
      <p:font typeface="Segoe UI" panose="020B0502040204020203" pitchFamily="34" charset="0"/>
      <p:regular r:id="rId102"/>
      <p:bold r:id="rId103"/>
      <p:italic r:id="rId104"/>
      <p:boldItalic r:id="rId10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Compute Resources" id="{EE7F45B0-A6AD-411D-A512-DBBFEC401377}">
          <p14:sldIdLst>
            <p14:sldId id="311"/>
            <p14:sldId id="397"/>
            <p14:sldId id="312"/>
          </p14:sldIdLst>
        </p14:section>
        <p14:section name="Deploy ARM VMs" id="{C6B6578B-F5CF-418D-991A-F24A0340D180}">
          <p14:sldIdLst>
            <p14:sldId id="313"/>
            <p14:sldId id="327"/>
            <p14:sldId id="328"/>
            <p14:sldId id="329"/>
            <p14:sldId id="399"/>
            <p14:sldId id="340"/>
            <p14:sldId id="341"/>
            <p14:sldId id="342"/>
            <p14:sldId id="348"/>
            <p14:sldId id="349"/>
            <p14:sldId id="350"/>
            <p14:sldId id="351"/>
            <p14:sldId id="352"/>
            <p14:sldId id="353"/>
            <p14:sldId id="398"/>
            <p14:sldId id="354"/>
            <p14:sldId id="355"/>
            <p14:sldId id="400"/>
            <p14:sldId id="358"/>
            <p14:sldId id="359"/>
          </p14:sldIdLst>
        </p14:section>
        <p14:section name="Configuration Managment" id="{B92904DA-AD65-48A7-82FB-BA4D438E899A}">
          <p14:sldIdLst>
            <p14:sldId id="315"/>
            <p14:sldId id="330"/>
            <p14:sldId id="331"/>
            <p14:sldId id="332"/>
            <p14:sldId id="333"/>
            <p14:sldId id="401"/>
            <p14:sldId id="334"/>
            <p14:sldId id="335"/>
            <p14:sldId id="336"/>
            <p14:sldId id="363"/>
            <p14:sldId id="364"/>
            <p14:sldId id="365"/>
            <p14:sldId id="367"/>
            <p14:sldId id="368"/>
            <p14:sldId id="369"/>
            <p14:sldId id="370"/>
            <p14:sldId id="371"/>
            <p14:sldId id="372"/>
            <p14:sldId id="373"/>
            <p14:sldId id="374"/>
            <p14:sldId id="375"/>
            <p14:sldId id="376"/>
            <p14:sldId id="377"/>
          </p14:sldIdLst>
        </p14:section>
        <p14:section name="VM storage" id="{CA5ED27E-6529-4197-AC63-77A7AD34E2E9}">
          <p14:sldIdLst>
            <p14:sldId id="316"/>
            <p14:sldId id="337"/>
            <p14:sldId id="346"/>
            <p14:sldId id="347"/>
            <p14:sldId id="360"/>
            <p14:sldId id="361"/>
            <p14:sldId id="362"/>
          </p14:sldIdLst>
        </p14:section>
        <p14:section name="Monitor ARM VMs" id="{4192427E-7B5C-4B75-BE21-14FA26E9ABFE}">
          <p14:sldIdLst>
            <p14:sldId id="318"/>
            <p14:sldId id="366"/>
          </p14:sldIdLst>
        </p14:section>
        <p14:section name="Manage ARM VM availability" id="{D3C3E6EC-F134-453A-B1CC-2183AF90C649}">
          <p14:sldIdLst>
            <p14:sldId id="323"/>
          </p14:sldIdLst>
        </p14:section>
        <p14:section name="Scale ARM VMs" id="{1D5DFB03-8158-45A8-8083-DEDBBE6E73C9}">
          <p14:sldIdLst>
            <p14:sldId id="324"/>
            <p14:sldId id="356"/>
            <p14:sldId id="357"/>
          </p14:sldIdLst>
        </p14:section>
        <p14:section name="Manage Containers with Azure Container Services (ACS)" id="{8462B454-DCB7-4718-BC7C-16D8C399AB26}">
          <p14:sldIdLst>
            <p14:sldId id="326"/>
            <p14:sldId id="378"/>
            <p14:sldId id="379"/>
            <p14:sldId id="380"/>
            <p14:sldId id="382"/>
            <p14:sldId id="383"/>
            <p14:sldId id="384"/>
            <p14:sldId id="385"/>
            <p14:sldId id="386"/>
            <p14:sldId id="387"/>
            <p14:sldId id="388"/>
            <p14:sldId id="389"/>
            <p14:sldId id="390"/>
            <p14:sldId id="391"/>
            <p14:sldId id="392"/>
            <p14:sldId id="393"/>
            <p14:sldId id="394"/>
            <p14:sldId id="395"/>
            <p14:sldId id="3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3923" autoAdjust="0"/>
  </p:normalViewPr>
  <p:slideViewPr>
    <p:cSldViewPr snapToGrid="0">
      <p:cViewPr varScale="1">
        <p:scale>
          <a:sx n="114" d="100"/>
          <a:sy n="114" d="100"/>
        </p:scale>
        <p:origin x="346" y="6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102"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8.fntdata"/><Relationship Id="rId105"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1.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font" Target="fonts/font17.fntdata"/><Relationship Id="rId10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5.fntdata"/><Relationship Id="rId104"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2/5/2018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2/5/2018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ka.ms/pzxh13"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aka.ms/ajqf8q"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ka.ms/x1beh6"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aka.ms/qu1kh3"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Azure/azure-quickstart-templates/tree/master/101-storage-account-creat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workloads that are both suitable and unsuitable for Azure VMs. Review the Windows Server roles and features that have special considerations for Azure VMs. </a:t>
            </a:r>
          </a:p>
        </p:txBody>
      </p:sp>
      <p:sp>
        <p:nvSpPr>
          <p:cNvPr id="4" name="Slide Number Placeholder 3"/>
          <p:cNvSpPr>
            <a:spLocks noGrp="1"/>
          </p:cNvSpPr>
          <p:nvPr>
            <p:ph type="sldNum" sz="quarter" idx="10"/>
          </p:nvPr>
        </p:nvSpPr>
        <p:spPr/>
        <p:txBody>
          <a:bodyPr/>
          <a:lstStyle/>
          <a:p>
            <a:fld id="{8CA0A914-6441-46D3-A4D9-FB6C6AD14F59}"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715996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categories of Azure VM sizes. </a:t>
            </a:r>
          </a:p>
        </p:txBody>
      </p:sp>
      <p:sp>
        <p:nvSpPr>
          <p:cNvPr id="4" name="Slide Number Placeholder 3"/>
          <p:cNvSpPr>
            <a:spLocks noGrp="1"/>
          </p:cNvSpPr>
          <p:nvPr>
            <p:ph type="sldNum" sz="quarter" idx="10"/>
          </p:nvPr>
        </p:nvSpPr>
        <p:spPr/>
        <p:txBody>
          <a:bodyPr/>
          <a:lstStyle/>
          <a:p>
            <a:fld id="{8CA0A914-6441-46D3-A4D9-FB6C6AD14F59}"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96083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availability sets allow for greater availability of Azure VMs that use the same or similar configurations. Explain the concept of fault domains and update domains in the context of availability sets. Identify the considerations for configuring availability sets. Point out that there is a 99.9% availability Service Level Agreement (SLA) available for individual VMs if they use Premium storage.</a:t>
            </a:r>
          </a:p>
        </p:txBody>
      </p:sp>
      <p:sp>
        <p:nvSpPr>
          <p:cNvPr id="4" name="Slide Number Placeholder 3"/>
          <p:cNvSpPr>
            <a:spLocks noGrp="1"/>
          </p:cNvSpPr>
          <p:nvPr>
            <p:ph type="sldNum" sz="quarter" idx="10"/>
          </p:nvPr>
        </p:nvSpPr>
        <p:spPr/>
        <p:txBody>
          <a:bodyPr/>
          <a:lstStyle/>
          <a:p>
            <a:fld id="{8CA0A914-6441-46D3-A4D9-FB6C6AD14F59}"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20289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Identify the primary tools and methods that you can use to create virtual machines in Azure. Describe the process of generating managed and unmanaged custom images.</a:t>
            </a:r>
          </a:p>
        </p:txBody>
      </p:sp>
      <p:sp>
        <p:nvSpPr>
          <p:cNvPr id="4" name="Slide Number Placeholder 3"/>
          <p:cNvSpPr>
            <a:spLocks noGrp="1"/>
          </p:cNvSpPr>
          <p:nvPr>
            <p:ph type="sldNum" sz="quarter" idx="10"/>
          </p:nvPr>
        </p:nvSpPr>
        <p:spPr/>
        <p:txBody>
          <a:bodyPr/>
          <a:lstStyle/>
          <a:p>
            <a:fld id="{8CA0A914-6441-46D3-A4D9-FB6C6AD14F59}"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4507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process of creating a virtual machine by using the Azure portal. </a:t>
            </a:r>
          </a:p>
        </p:txBody>
      </p:sp>
      <p:sp>
        <p:nvSpPr>
          <p:cNvPr id="4" name="Slide Number Placeholder 3"/>
          <p:cNvSpPr>
            <a:spLocks noGrp="1"/>
          </p:cNvSpPr>
          <p:nvPr>
            <p:ph type="sldNum" sz="quarter" idx="10"/>
          </p:nvPr>
        </p:nvSpPr>
        <p:spPr/>
        <p:txBody>
          <a:bodyPr/>
          <a:lstStyle/>
          <a:p>
            <a:fld id="{8CA0A914-6441-46D3-A4D9-FB6C6AD14F59}"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1659675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process of creating an Azure VM with a managed disk from a Marketplace image with Azure PowerShell. Compare this process to using a custom image. Mention the </a:t>
            </a:r>
            <a:r>
              <a:rPr lang="en-US" sz="1000" b="1" dirty="0">
                <a:latin typeface="Arial"/>
                <a:ea typeface="Calibri"/>
                <a:cs typeface="Times New Roman"/>
              </a:rPr>
              <a:t>Quick Start </a:t>
            </a:r>
            <a:r>
              <a:rPr lang="en-US" sz="1000" dirty="0">
                <a:latin typeface="Arial"/>
                <a:ea typeface="Calibri"/>
                <a:cs typeface="Times New Roman"/>
              </a:rPr>
              <a:t>option.</a:t>
            </a:r>
          </a:p>
        </p:txBody>
      </p:sp>
      <p:sp>
        <p:nvSpPr>
          <p:cNvPr id="4" name="Slide Number Placeholder 3"/>
          <p:cNvSpPr>
            <a:spLocks noGrp="1"/>
          </p:cNvSpPr>
          <p:nvPr>
            <p:ph type="sldNum" sz="quarter" idx="10"/>
          </p:nvPr>
        </p:nvSpPr>
        <p:spPr/>
        <p:txBody>
          <a:bodyPr/>
          <a:lstStyle/>
          <a:p>
            <a:fld id="{8CA0A914-6441-46D3-A4D9-FB6C6AD14F59}"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825894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different options available when deploying Azure VMs via Azure Command-Line Interface (CLI). Point out that they match the options available when using Azure PowerShell.</a:t>
            </a:r>
          </a:p>
        </p:txBody>
      </p:sp>
      <p:sp>
        <p:nvSpPr>
          <p:cNvPr id="4" name="Slide Number Placeholder 3"/>
          <p:cNvSpPr>
            <a:spLocks noGrp="1"/>
          </p:cNvSpPr>
          <p:nvPr>
            <p:ph type="sldNum" sz="quarter" idx="10"/>
          </p:nvPr>
        </p:nvSpPr>
        <p:spPr/>
        <p:txBody>
          <a:bodyPr/>
          <a:lstStyle/>
          <a:p>
            <a:fld id="{8CA0A914-6441-46D3-A4D9-FB6C6AD14F59}"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479821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methods of deploying Azure VMs defined by using Azure Resource Manager templates.</a:t>
            </a:r>
          </a:p>
        </p:txBody>
      </p:sp>
      <p:sp>
        <p:nvSpPr>
          <p:cNvPr id="4" name="Slide Number Placeholder 3"/>
          <p:cNvSpPr>
            <a:spLocks noGrp="1"/>
          </p:cNvSpPr>
          <p:nvPr>
            <p:ph type="sldNum" sz="quarter" idx="10"/>
          </p:nvPr>
        </p:nvSpPr>
        <p:spPr/>
        <p:txBody>
          <a:bodyPr/>
          <a:lstStyle/>
          <a:p>
            <a:fld id="{8CA0A914-6441-46D3-A4D9-FB6C6AD14F59}"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3768978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new Windows VM named </a:t>
            </a:r>
            <a:r>
              <a:rPr lang="en-US" sz="1000" b="1" dirty="0">
                <a:latin typeface="Arial"/>
                <a:ea typeface="Calibri"/>
                <a:cs typeface="Times New Roman"/>
              </a:rPr>
              <a:t>20533D03DemoVM1</a:t>
            </a:r>
            <a:r>
              <a:rPr lang="en-US" sz="1000" dirty="0">
                <a:solidFill>
                  <a:srgbClr val="000000"/>
                </a:solidFill>
                <a:latin typeface="Arial"/>
                <a:ea typeface="Calibri"/>
                <a:cs typeface="Times New Roman"/>
              </a:rPr>
              <a:t> into a new resource group named </a:t>
            </a:r>
            <a:r>
              <a:rPr lang="en-US" sz="1000" b="1" dirty="0">
                <a:latin typeface="Arial"/>
                <a:ea typeface="Calibri"/>
                <a:cs typeface="Times New Roman"/>
              </a:rPr>
              <a:t>20533D03-DemoRG01</a:t>
            </a:r>
            <a:r>
              <a:rPr lang="en-US" sz="1000" dirty="0">
                <a:solidFill>
                  <a:srgbClr val="000000"/>
                </a:solidFill>
                <a:latin typeface="Arial"/>
                <a:ea typeface="Calibri"/>
                <a:cs typeface="Times New Roman"/>
              </a:rPr>
              <a:t> by following the steps listed on “Create a Windows virtual machine with the Azure portal” at: </a:t>
            </a:r>
            <a:r>
              <a:rPr lang="en-US" sz="1000" u="sng" dirty="0">
                <a:solidFill>
                  <a:srgbClr val="0000FF"/>
                </a:solidFill>
                <a:latin typeface="Arial"/>
                <a:ea typeface="Calibri"/>
                <a:cs typeface="Segoe UI"/>
                <a:hlinkClick r:id="rId3"/>
              </a:rPr>
              <a:t>https://aka.ms/pzxh13</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Deploy a Linux VM named </a:t>
            </a:r>
            <a:r>
              <a:rPr lang="en-US" sz="1000" b="1" dirty="0">
                <a:latin typeface="Arial"/>
                <a:ea typeface="Calibri"/>
                <a:cs typeface="Times New Roman"/>
              </a:rPr>
              <a:t>20533D03DemoVM2 </a:t>
            </a:r>
            <a:r>
              <a:rPr lang="en-US" sz="1000" dirty="0">
                <a:latin typeface="Arial"/>
                <a:ea typeface="Calibri"/>
                <a:cs typeface="Times New Roman"/>
              </a:rPr>
              <a:t>into a new resource group named </a:t>
            </a:r>
            <a:r>
              <a:rPr lang="en-US" sz="1000" b="1" dirty="0">
                <a:latin typeface="Arial"/>
                <a:ea typeface="Calibri"/>
                <a:cs typeface="Times New Roman"/>
              </a:rPr>
              <a:t>20533D03-DemoRG02</a:t>
            </a:r>
            <a:r>
              <a:rPr lang="en-US" sz="1000" dirty="0">
                <a:latin typeface="Arial"/>
                <a:ea typeface="Calibri"/>
                <a:cs typeface="Times New Roman"/>
              </a:rPr>
              <a:t> by following the steps listed on “Create a Linux virtual machine with the Azure portal” at: </a:t>
            </a:r>
            <a:r>
              <a:rPr lang="en-US" sz="1000" u="sng" dirty="0">
                <a:solidFill>
                  <a:srgbClr val="0000FF"/>
                </a:solidFill>
                <a:latin typeface="Arial"/>
                <a:ea typeface="Calibri"/>
                <a:cs typeface="Segoe UI"/>
                <a:hlinkClick r:id="rId4"/>
              </a:rPr>
              <a:t>https://aka.ms/ajqf8q</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Do not wait for the deployment to complete. Continue with the next topic.</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starting this demonstration, ensure that you have performed the “Preparing the lab environment” demonstration in this module’s first lesson. Also, ensure that the setup script has completed and that you completed the previous demonstration in this module.</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Microsoft Edge, navigate to the Azure portal. </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by using the Microsoft account that is the Service Administrator of your subscription.</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hub menu, create a new Windows Server 2016 Datacenter Azure VM in the Azure region that is closest to the classroom location and that is available in your subscription. Specify the following settings (accept all other settings with their default values):</a:t>
            </a: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Name: </a:t>
            </a:r>
            <a:r>
              <a:rPr lang="en-US" sz="1000" b="1" dirty="0">
                <a:effectLst/>
                <a:latin typeface="Arial"/>
                <a:ea typeface="Times New Roman"/>
                <a:cs typeface="Times New Roman"/>
              </a:rPr>
              <a:t>20533D03LabVM1</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User name: </a:t>
            </a:r>
            <a:r>
              <a:rPr lang="en-US" sz="1000" b="1" dirty="0">
                <a:effectLst/>
                <a:latin typeface="Arial"/>
                <a:ea typeface="Times New Roman"/>
                <a:cs typeface="Times New Roman"/>
              </a:rPr>
              <a:t>Instructor</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Password: </a:t>
            </a:r>
            <a:r>
              <a:rPr lang="en-US" sz="1000" b="1" dirty="0">
                <a:effectLst/>
                <a:latin typeface="Arial"/>
                <a:ea typeface="Times New Roman"/>
                <a:cs typeface="Times New Roman"/>
              </a:rPr>
              <a:t>Pa55w.rd1234</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Resource Group: The existing resource group that you created in the previous demonstration, named </a:t>
            </a:r>
            <a:r>
              <a:rPr lang="en-US" sz="1000" b="1" dirty="0">
                <a:effectLst/>
                <a:latin typeface="Arial"/>
                <a:ea typeface="Times New Roman"/>
                <a:cs typeface="Times New Roman"/>
              </a:rPr>
              <a:t>20533D0301-DemoRG</a:t>
            </a:r>
            <a:endParaRPr lang="en-US" sz="1000" dirty="0">
              <a:effectLst/>
              <a:latin typeface="Arial"/>
              <a:ea typeface="Times New Roman"/>
              <a:cs typeface="Times New Roman"/>
            </a:endParaRPr>
          </a:p>
          <a:p>
            <a:pPr marL="742950" lvl="1" indent="-285750">
              <a:lnSpc>
                <a:spcPct val="115000"/>
              </a:lnSpc>
              <a:spcAft>
                <a:spcPts val="995"/>
              </a:spcAft>
              <a:buFont typeface="Courier New" panose="02070309020205020404" pitchFamily="49" charset="0"/>
              <a:buChar char="o"/>
            </a:pPr>
            <a:r>
              <a:rPr lang="en-US" sz="1000" dirty="0">
                <a:solidFill>
                  <a:srgbClr val="000000"/>
                </a:solidFill>
                <a:effectLst/>
                <a:latin typeface="Arial"/>
                <a:ea typeface="Times New Roman"/>
                <a:cs typeface="Times New Roman"/>
              </a:rPr>
              <a:t>Size: </a:t>
            </a:r>
            <a:r>
              <a:rPr lang="en-US" sz="1000" b="1" dirty="0">
                <a:effectLst/>
                <a:latin typeface="Arial"/>
                <a:ea typeface="Times New Roman"/>
                <a:cs typeface="Times New Roman"/>
              </a:rPr>
              <a:t>Standard_D1_v2 </a:t>
            </a:r>
            <a:endParaRPr lang="en-US" sz="1000" dirty="0">
              <a:effectLst/>
              <a:latin typeface="Arial"/>
              <a:ea typeface="Times New Roman"/>
              <a:cs typeface="Times New Roman"/>
            </a:endParaRPr>
          </a:p>
          <a:p>
            <a:pPr marL="742950" lvl="1" indent="-285750">
              <a:lnSpc>
                <a:spcPct val="115000"/>
              </a:lnSpc>
              <a:spcAft>
                <a:spcPts val="995"/>
              </a:spcAft>
              <a:buFont typeface="Symbol"/>
              <a:buChar char=""/>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8CA0A914-6441-46D3-A4D9-FB6C6AD14F59}"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3552179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2745644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Describe the </a:t>
            </a:r>
            <a:r>
              <a:rPr lang="en-US" sz="1000" dirty="0">
                <a:latin typeface="Arial" panose="020B0604020202020204" pitchFamily="34" charset="0"/>
                <a:ea typeface="Calibri" panose="020F0502020204030204" pitchFamily="34" charset="0"/>
                <a:cs typeface="Times New Roman" panose="02020603050405020304" pitchFamily="18" charset="0"/>
              </a:rPr>
              <a:t>primary methods of connecting to Windows and Linux running in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20</a:t>
            </a:fld>
            <a:endParaRPr lang="en-US" b="0" dirty="0">
              <a:latin typeface="+mn-lt"/>
            </a:endParaRPr>
          </a:p>
        </p:txBody>
      </p:sp>
      <p:sp>
        <p:nvSpPr>
          <p:cNvPr id="5" name="Rectangle 4">
            <a:extLst>
              <a:ext uri="{FF2B5EF4-FFF2-40B4-BE49-F238E27FC236}">
                <a16:creationId xmlns:a16="http://schemas.microsoft.com/office/drawing/2014/main" id="{3DFBD105-90BE-4B48-94AC-A6712F0E833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085CE0A0-58A6-446E-A046-D7050A9AADC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991159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the procedure described at </a:t>
            </a:r>
            <a:r>
              <a:rPr lang="en-US" sz="1000" u="sng" dirty="0">
                <a:solidFill>
                  <a:srgbClr val="0563C1"/>
                </a:solidFill>
                <a:latin typeface="Arial" panose="020B0604020202020204" pitchFamily="34" charset="0"/>
                <a:ea typeface="Times New Roman" panose="02020603050405020304" pitchFamily="18" charset="0"/>
                <a:cs typeface="Times New Roman" panose="02020603050405020304" pitchFamily="18" charset="0"/>
                <a:hlinkClick r:id="rId3"/>
              </a:rPr>
              <a:t>https://aka.ms/x1beh6</a:t>
            </a:r>
            <a:r>
              <a:rPr lang="en-US" sz="1000" dirty="0">
                <a:latin typeface="Arial" panose="020B0604020202020204" pitchFamily="34" charset="0"/>
                <a:ea typeface="Times New Roman" panose="02020603050405020304" pitchFamily="18" charset="0"/>
                <a:cs typeface="Times New Roman" panose="02020603050405020304" pitchFamily="18" charset="0"/>
              </a:rPr>
              <a:t> to create an Secure Shell (SSH) certificate for a PuTTY to a Linux Azure VM.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Create a new Linux Ubuntu Azure VM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in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 20533D0401-DemoRG.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Connect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20533D04DemoVM1</a:t>
            </a:r>
            <a:r>
              <a:rPr lang="en-US" sz="1000" dirty="0">
                <a:latin typeface="Arial" panose="020B0604020202020204" pitchFamily="34" charset="0"/>
                <a:ea typeface="Times New Roman" panose="02020603050405020304" pitchFamily="18" charset="0"/>
                <a:cs typeface="Times New Roman" panose="02020603050405020304" pitchFamily="18" charset="0"/>
              </a:rPr>
              <a:t> via PuTTY by using certificate-based authentication.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21</a:t>
            </a:fld>
            <a:endParaRPr lang="en-US" b="0" dirty="0">
              <a:latin typeface="+mn-lt"/>
            </a:endParaRPr>
          </a:p>
        </p:txBody>
      </p:sp>
      <p:sp>
        <p:nvSpPr>
          <p:cNvPr id="5" name="Rectangle 4">
            <a:extLst>
              <a:ext uri="{FF2B5EF4-FFF2-40B4-BE49-F238E27FC236}">
                <a16:creationId xmlns:a16="http://schemas.microsoft.com/office/drawing/2014/main" id="{3A4141D4-525D-4E83-95B0-46D1854C947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E45D008-59CC-49D5-A446-CAB39D6AB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37724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80253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mechanisms that enhance security of Azure VM deployments. Explain Azure Disk Encryption capabilities, focusing on Key Vault and Azure Active Directory (Azure AD).</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23</a:t>
            </a:fld>
            <a:endParaRPr lang="en-US" b="0" dirty="0">
              <a:latin typeface="+mn-lt"/>
            </a:endParaRPr>
          </a:p>
        </p:txBody>
      </p:sp>
      <p:sp>
        <p:nvSpPr>
          <p:cNvPr id="5" name="Rectangle 4">
            <a:extLst>
              <a:ext uri="{FF2B5EF4-FFF2-40B4-BE49-F238E27FC236}">
                <a16:creationId xmlns:a16="http://schemas.microsoft.com/office/drawing/2014/main" id="{0C5AB17D-3969-4A00-95A2-7CF694944D5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BBA4705-F361-4773-96B4-39846CC989C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64515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implementing Azure Disk Encryption.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24</a:t>
            </a:fld>
            <a:endParaRPr lang="en-US" b="0" dirty="0">
              <a:latin typeface="+mn-lt"/>
            </a:endParaRPr>
          </a:p>
        </p:txBody>
      </p:sp>
      <p:sp>
        <p:nvSpPr>
          <p:cNvPr id="5" name="Rectangle 4">
            <a:extLst>
              <a:ext uri="{FF2B5EF4-FFF2-40B4-BE49-F238E27FC236}">
                <a16:creationId xmlns:a16="http://schemas.microsoft.com/office/drawing/2014/main" id="{608024A6-6FBF-4808-ADE4-FE63BAA9F69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9ED6173F-957C-498C-8479-3F55E23595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205572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modules available for Azure administration by using Windows PowerShell, and their installation methods.</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33628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primary methods for authenticating by using Windows PowerShell.</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90239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Too many Azure cmdlets exist to discuss all of them in detail. The rest of the course will introduce the students to many of them. The key points in this topic are:</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Resource Manager cmdlets have </a:t>
            </a:r>
            <a:r>
              <a:rPr lang="en-US" sz="1000" i="1" dirty="0">
                <a:latin typeface="Arial" panose="020B0604020202020204" pitchFamily="34" charset="0"/>
                <a:ea typeface="Times New Roman" panose="02020603050405020304" pitchFamily="18" charset="0"/>
                <a:cs typeface="Times New Roman" panose="02020603050405020304" pitchFamily="18" charset="0"/>
              </a:rPr>
              <a:t>Rm</a:t>
            </a:r>
            <a:r>
              <a:rPr lang="en-US" sz="1000" dirty="0">
                <a:latin typeface="Arial" panose="020B0604020202020204" pitchFamily="34" charset="0"/>
                <a:ea typeface="Times New Roman" panose="02020603050405020304" pitchFamily="18" charset="0"/>
                <a:cs typeface="Times New Roman" panose="02020603050405020304" pitchFamily="18" charset="0"/>
              </a:rPr>
              <a:t> in the cmdlet name; for example,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New-AzureRmVM</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 can use standard Windows PowerShell commands like </a:t>
            </a:r>
            <a:r>
              <a:rPr lang="en-US" sz="1000" b="1" dirty="0">
                <a:latin typeface="Arial" panose="020B0604020202020204" pitchFamily="34" charset="0"/>
                <a:ea typeface="Times New Roman" panose="02020603050405020304" pitchFamily="18" charset="0"/>
                <a:cs typeface="Times New Roman" panose="02020603050405020304" pitchFamily="18" charset="0"/>
              </a:rPr>
              <a:t>Get-Command</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Get-Help</a:t>
            </a:r>
            <a:r>
              <a:rPr lang="en-US" sz="1000" dirty="0">
                <a:latin typeface="Arial" panose="020B0604020202020204" pitchFamily="34" charset="0"/>
                <a:ea typeface="Times New Roman" panose="02020603050405020304" pitchFamily="18" charset="0"/>
                <a:cs typeface="Times New Roman" panose="02020603050405020304" pitchFamily="18" charset="0"/>
              </a:rPr>
              <a:t> to see more information about the available Azure cmdlets in each module.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28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84159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resource group</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Integrated Scripting Environment</a:t>
            </a:r>
            <a:r>
              <a:rPr lang="en-US" sz="1000" dirty="0">
                <a:latin typeface="Arial" panose="020B0604020202020204" pitchFamily="34" charset="0"/>
                <a:ea typeface="Times New Roman" panose="02020603050405020304" pitchFamily="18" charset="0"/>
                <a:cs typeface="Times New Roman" panose="02020603050405020304" pitchFamily="18" charset="0"/>
              </a:rPr>
              <a:t> (Windows PowerShell ISE) as an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sign in to your Azure subscription by running the following command:</a:t>
            </a:r>
          </a:p>
          <a:p>
            <a:pPr lvl="1">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Add-AzureRmAccount</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Windows PowerShell ISE </a:t>
            </a:r>
            <a:r>
              <a:rPr lang="en-US" sz="1000" dirty="0">
                <a:latin typeface="Arial" panose="020B0604020202020204" pitchFamily="34" charset="0"/>
                <a:ea typeface="Times New Roman" panose="02020603050405020304" pitchFamily="18" charset="0"/>
                <a:cs typeface="Times New Roman" panose="02020603050405020304" pitchFamily="18" charset="0"/>
              </a:rPr>
              <a:t>console, 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create a new storage group called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Get-AzureRmResourceGroup </a:t>
            </a:r>
            <a:r>
              <a:rPr lang="en-US" sz="1000" dirty="0">
                <a:latin typeface="Arial" panose="020B0604020202020204" pitchFamily="34" charset="0"/>
                <a:ea typeface="Times New Roman" panose="02020603050405020304" pitchFamily="18" charset="0"/>
                <a:cs typeface="Times New Roman" panose="02020603050405020304" pitchFamily="18" charset="0"/>
              </a:rPr>
              <a:t>to verify that the new resource group was successfully created.</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Create a storage account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ISE console, create a new storage account by using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with the following settings:</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Resource group name: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20533D0101-DemoRG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Location: the same location as the resource group</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Storage account name: a unique name between three and 24 characters, consisting of lower-case letters, digits, or dashes and starting with a letter.</a:t>
            </a:r>
          </a:p>
          <a:p>
            <a:pPr marL="800100" lvl="1" indent="-342900">
              <a:lnSpc>
                <a:spcPct val="115000"/>
              </a:lnSpc>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SkuName: </a:t>
            </a:r>
            <a:r>
              <a:rPr lang="en-US" sz="1000" b="1" dirty="0">
                <a:latin typeface="Arial" panose="020B0604020202020204" pitchFamily="34" charset="0"/>
                <a:ea typeface="Times New Roman" panose="02020603050405020304" pitchFamily="18" charset="0"/>
                <a:cs typeface="Times New Roman" panose="02020603050405020304" pitchFamily="18" charset="0"/>
              </a:rPr>
              <a:t>Standard_LRS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2"/>
            </a:pPr>
            <a:r>
              <a:rPr lang="en-US" sz="1000" dirty="0">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Get-AzureRmStorageAccount </a:t>
            </a:r>
            <a:r>
              <a:rPr lang="en-US" sz="1000" dirty="0">
                <a:latin typeface="Arial" panose="020B0604020202020204" pitchFamily="34" charset="0"/>
                <a:ea typeface="Times New Roman" panose="02020603050405020304" pitchFamily="18" charset="0"/>
                <a:cs typeface="Times New Roman" panose="02020603050405020304" pitchFamily="18" charset="0"/>
              </a:rPr>
              <a:t>cmdlet to verify that the new storage account was successfully created.</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29</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313653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3</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077285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both Azure Command-Line Interface (CLI) versions and explain the differences between them.</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31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69631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methods of installing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32</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2949919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steps to access an Azure subscription by using both Azure CLI 1.0 and Azure CLI 2.0.</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33</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232484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role of VM Agent and the most common VM Extensions. Point out that the extensions discussed in this topic are just a few of those available to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34</a:t>
            </a:fld>
            <a:endParaRPr lang="en-US" b="0" dirty="0">
              <a:latin typeface="+mn-lt"/>
            </a:endParaRPr>
          </a:p>
        </p:txBody>
      </p:sp>
      <p:sp>
        <p:nvSpPr>
          <p:cNvPr id="5" name="Rectangle 4">
            <a:extLst>
              <a:ext uri="{FF2B5EF4-FFF2-40B4-BE49-F238E27FC236}">
                <a16:creationId xmlns:a16="http://schemas.microsoft.com/office/drawing/2014/main" id="{3015B125-F50A-40E8-AB73-D0E00D5A47D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BA26639A-B80F-4E87-87D0-CE59738FA8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60109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different ways of implementing the Custom Script extension.</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35</a:t>
            </a:fld>
            <a:endParaRPr lang="en-US" b="0" dirty="0">
              <a:latin typeface="+mn-lt"/>
            </a:endParaRPr>
          </a:p>
        </p:txBody>
      </p:sp>
      <p:sp>
        <p:nvSpPr>
          <p:cNvPr id="5" name="Rectangle 4">
            <a:extLst>
              <a:ext uri="{FF2B5EF4-FFF2-40B4-BE49-F238E27FC236}">
                <a16:creationId xmlns:a16="http://schemas.microsoft.com/office/drawing/2014/main" id="{8E08146A-E2D9-4798-85F9-65B23AE4DA2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E870F6D-4A5B-47F9-AD44-4A759604453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36958964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basic characteristics of Desired State Configuration (DSC) on Windows and Linux Azure VMs. Explain the process of implementing DSC-based configurations on both platforms.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36</a:t>
            </a:fld>
            <a:endParaRPr lang="en-US" b="0" dirty="0">
              <a:latin typeface="+mn-lt"/>
            </a:endParaRPr>
          </a:p>
        </p:txBody>
      </p:sp>
      <p:sp>
        <p:nvSpPr>
          <p:cNvPr id="5" name="Rectangle 4">
            <a:extLst>
              <a:ext uri="{FF2B5EF4-FFF2-40B4-BE49-F238E27FC236}">
                <a16:creationId xmlns:a16="http://schemas.microsoft.com/office/drawing/2014/main" id="{94D264E3-96CE-435D-BBC7-D97F70D9882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F983E14-80C9-4F4D-9107-48A404C8D0A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343816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You need to be able to execute Azure Automation runbooks on your on-premises computers. What additional Azure service do you need to configure?</a:t>
            </a: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 Option 1: ExpressRoute</a:t>
            </a:r>
          </a:p>
          <a:p>
            <a:pPr>
              <a:lnSpc>
                <a:spcPct val="115000"/>
              </a:lnSpc>
              <a:spcAft>
                <a:spcPts val="1000"/>
              </a:spcAft>
            </a:pPr>
            <a:r>
              <a:rPr lang="en-IN" sz="1000" dirty="0">
                <a:latin typeface="Arial"/>
                <a:ea typeface="Calibri"/>
                <a:cs typeface="Times New Roman"/>
              </a:rPr>
              <a:t>( √) Option 2: OMS</a:t>
            </a:r>
          </a:p>
          <a:p>
            <a:pPr>
              <a:lnSpc>
                <a:spcPct val="115000"/>
              </a:lnSpc>
              <a:spcAft>
                <a:spcPts val="1000"/>
              </a:spcAft>
            </a:pPr>
            <a:r>
              <a:rPr lang="en-IN" sz="1000" dirty="0">
                <a:latin typeface="Arial"/>
                <a:ea typeface="Calibri"/>
                <a:cs typeface="Times New Roman"/>
              </a:rPr>
              <a:t>(   ) Option 3: Service Bus</a:t>
            </a:r>
          </a:p>
          <a:p>
            <a:pPr>
              <a:lnSpc>
                <a:spcPct val="115000"/>
              </a:lnSpc>
              <a:spcAft>
                <a:spcPts val="1000"/>
              </a:spcAft>
            </a:pPr>
            <a:r>
              <a:rPr lang="en-IN" sz="1000" dirty="0">
                <a:latin typeface="Arial"/>
                <a:ea typeface="Calibri"/>
                <a:cs typeface="Times New Roman"/>
              </a:rPr>
              <a:t>(   ) Option 4: Cloud service</a:t>
            </a:r>
          </a:p>
          <a:p>
            <a:pPr>
              <a:lnSpc>
                <a:spcPct val="115000"/>
              </a:lnSpc>
              <a:spcAft>
                <a:spcPts val="1000"/>
              </a:spcAft>
            </a:pPr>
            <a:r>
              <a:rPr lang="en-IN" sz="1000" dirty="0">
                <a:latin typeface="Arial"/>
                <a:ea typeface="Calibri"/>
                <a:cs typeface="Times New Roman"/>
              </a:rPr>
              <a:t>(   ) Option 5: App Service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The only service that is necessary for running Automation runbooks on-premises is OMS. ExpressRoute might improve the performance of Automation activities, but it is not required. In general, Automation does not have a dependency on the PaaS services listed above.</a:t>
            </a:r>
          </a:p>
        </p:txBody>
      </p:sp>
      <p:sp>
        <p:nvSpPr>
          <p:cNvPr id="4" name="Slide Number Placeholder 3"/>
          <p:cNvSpPr>
            <a:spLocks noGrp="1"/>
          </p:cNvSpPr>
          <p:nvPr>
            <p:ph type="sldNum" sz="quarter" idx="10"/>
          </p:nvPr>
        </p:nvSpPr>
        <p:spPr/>
        <p:txBody>
          <a:bodyPr/>
          <a:lstStyle/>
          <a:p>
            <a:fld id="{B8BA401F-B88A-4E10-B52D-EBA08B33E2A9}" type="slidenum">
              <a:rPr lang="en-IN" smtClean="0"/>
              <a:t>37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5302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high-level architecture of Azure Automation.</a:t>
            </a:r>
          </a:p>
        </p:txBody>
      </p:sp>
      <p:sp>
        <p:nvSpPr>
          <p:cNvPr id="4" name="Slide Number Placeholder 3"/>
          <p:cNvSpPr>
            <a:spLocks noGrp="1"/>
          </p:cNvSpPr>
          <p:nvPr>
            <p:ph type="sldNum" sz="quarter" idx="10"/>
          </p:nvPr>
        </p:nvSpPr>
        <p:spPr/>
        <p:txBody>
          <a:bodyPr/>
          <a:lstStyle/>
          <a:p>
            <a:fld id="{B8BA401F-B88A-4E10-B52D-EBA08B33E2A9}" type="slidenum">
              <a:rPr lang="en-IN" smtClean="0"/>
              <a:t>38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1789147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Use this slide to describe the relationship of Azure Automation to other Azure services. The principal subject of this topic (Azure Automation) has been highlighted in red. </a:t>
            </a:r>
          </a:p>
        </p:txBody>
      </p:sp>
      <p:sp>
        <p:nvSpPr>
          <p:cNvPr id="4" name="Slide Number Placeholder 3"/>
          <p:cNvSpPr>
            <a:spLocks noGrp="1"/>
          </p:cNvSpPr>
          <p:nvPr>
            <p:ph type="sldNum" sz="quarter" idx="10"/>
          </p:nvPr>
        </p:nvSpPr>
        <p:spPr/>
        <p:txBody>
          <a:bodyPr/>
          <a:lstStyle/>
          <a:p>
            <a:fld id="{B8BA401F-B88A-4E10-B52D-EBA08B33E2A9}" type="slidenum">
              <a:rPr lang="en-IN" smtClean="0"/>
              <a:t>39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2550105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methods for creating an Automation account and describe Automation assets.</a:t>
            </a:r>
          </a:p>
        </p:txBody>
      </p:sp>
      <p:sp>
        <p:nvSpPr>
          <p:cNvPr id="4" name="Slide Number Placeholder 3"/>
          <p:cNvSpPr>
            <a:spLocks noGrp="1"/>
          </p:cNvSpPr>
          <p:nvPr>
            <p:ph type="sldNum" sz="quarter" idx="10"/>
          </p:nvPr>
        </p:nvSpPr>
        <p:spPr/>
        <p:txBody>
          <a:bodyPr/>
          <a:lstStyle/>
          <a:p>
            <a:fld id="{B8BA401F-B88A-4E10-B52D-EBA08B33E2A9}" type="slidenum">
              <a:rPr lang="en-IN" smtClean="0"/>
              <a:t>40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736340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architecture of cross-premises Azure Automation deployments and the process of implementing Hybrid Runbook Workers.</a:t>
            </a:r>
          </a:p>
        </p:txBody>
      </p:sp>
      <p:sp>
        <p:nvSpPr>
          <p:cNvPr id="4" name="Slide Number Placeholder 3"/>
          <p:cNvSpPr>
            <a:spLocks noGrp="1"/>
          </p:cNvSpPr>
          <p:nvPr>
            <p:ph type="sldNum" sz="quarter" idx="10"/>
          </p:nvPr>
        </p:nvSpPr>
        <p:spPr/>
        <p:txBody>
          <a:bodyPr/>
          <a:lstStyle/>
          <a:p>
            <a:fld id="{B8BA401F-B88A-4E10-B52D-EBA08B33E2A9}" type="slidenum">
              <a:rPr lang="en-IN" smtClean="0"/>
              <a:t>41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6700572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different types of runbooks and the differences between them.</a:t>
            </a:r>
          </a:p>
        </p:txBody>
      </p:sp>
      <p:sp>
        <p:nvSpPr>
          <p:cNvPr id="4" name="Slide Number Placeholder 3"/>
          <p:cNvSpPr>
            <a:spLocks noGrp="1"/>
          </p:cNvSpPr>
          <p:nvPr>
            <p:ph type="sldNum" sz="quarter" idx="10"/>
          </p:nvPr>
        </p:nvSpPr>
        <p:spPr/>
        <p:txBody>
          <a:bodyPr/>
          <a:lstStyle/>
          <a:p>
            <a:fld id="{B8BA401F-B88A-4E10-B52D-EBA08B33E2A9}" type="slidenum">
              <a:rPr lang="en-IN" smtClean="0"/>
              <a:t>42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267078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process of authoring a graphical runbook.</a:t>
            </a:r>
          </a:p>
        </p:txBody>
      </p:sp>
      <p:sp>
        <p:nvSpPr>
          <p:cNvPr id="4" name="Slide Number Placeholder 3"/>
          <p:cNvSpPr>
            <a:spLocks noGrp="1"/>
          </p:cNvSpPr>
          <p:nvPr>
            <p:ph type="sldNum" sz="quarter" idx="10"/>
          </p:nvPr>
        </p:nvSpPr>
        <p:spPr/>
        <p:txBody>
          <a:bodyPr/>
          <a:lstStyle/>
          <a:p>
            <a:fld id="{B8BA401F-B88A-4E10-B52D-EBA08B33E2A9}" type="slidenum">
              <a:rPr lang="en-IN" smtClean="0"/>
              <a:t>43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018708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Point out the differences between workflows and traditional PowerShell scripts, including the ability to perform a set of activities in parallel and automatically restart from the most recent checkpoint.</a:t>
            </a:r>
          </a:p>
        </p:txBody>
      </p:sp>
      <p:sp>
        <p:nvSpPr>
          <p:cNvPr id="4" name="Slide Number Placeholder 3"/>
          <p:cNvSpPr>
            <a:spLocks noGrp="1"/>
          </p:cNvSpPr>
          <p:nvPr>
            <p:ph type="sldNum" sz="quarter" idx="10"/>
          </p:nvPr>
        </p:nvSpPr>
        <p:spPr/>
        <p:txBody>
          <a:bodyPr/>
          <a:lstStyle/>
          <a:p>
            <a:fld id="{B8BA401F-B88A-4E10-B52D-EBA08B33E2A9}" type="slidenum">
              <a:rPr lang="en-IN" smtClean="0"/>
              <a:t>44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051310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While PowerShell workflow activities use the same naming convention as Windows PowerShell cmdlets, there are some syntactical differences between them. In addition, it is possible to include Windows PowerShell cmdlets within a workflow by enclosing them in an </a:t>
            </a:r>
            <a:r>
              <a:rPr lang="en-IN" sz="1000" b="1" dirty="0">
                <a:latin typeface="Arial"/>
                <a:ea typeface="Calibri"/>
                <a:cs typeface="Times New Roman"/>
              </a:rPr>
              <a:t>InlineScript</a:t>
            </a:r>
            <a:r>
              <a:rPr lang="en-IN" sz="1000" dirty="0">
                <a:latin typeface="Arial"/>
                <a:ea typeface="Calibri"/>
                <a:cs typeface="Times New Roman"/>
              </a:rPr>
              <a:t> block. </a:t>
            </a:r>
          </a:p>
        </p:txBody>
      </p:sp>
      <p:sp>
        <p:nvSpPr>
          <p:cNvPr id="4" name="Slide Number Placeholder 3"/>
          <p:cNvSpPr>
            <a:spLocks noGrp="1"/>
          </p:cNvSpPr>
          <p:nvPr>
            <p:ph type="sldNum" sz="quarter" idx="10"/>
          </p:nvPr>
        </p:nvSpPr>
        <p:spPr/>
        <p:txBody>
          <a:bodyPr/>
          <a:lstStyle/>
          <a:p>
            <a:fld id="{B8BA401F-B88A-4E10-B52D-EBA08B33E2A9}" type="slidenum">
              <a:rPr lang="en-IN" smtClean="0"/>
              <a:t>45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1537261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basic steps involved in authoring PowerShell runbooks.</a:t>
            </a:r>
          </a:p>
        </p:txBody>
      </p:sp>
      <p:sp>
        <p:nvSpPr>
          <p:cNvPr id="4" name="Slide Number Placeholder 3"/>
          <p:cNvSpPr>
            <a:spLocks noGrp="1"/>
          </p:cNvSpPr>
          <p:nvPr>
            <p:ph type="sldNum" sz="quarter" idx="10"/>
          </p:nvPr>
        </p:nvSpPr>
        <p:spPr/>
        <p:txBody>
          <a:bodyPr/>
          <a:lstStyle/>
          <a:p>
            <a:fld id="{B8BA401F-B88A-4E10-B52D-EBA08B33E2A9}" type="slidenum">
              <a:rPr lang="en-IN" smtClean="0"/>
              <a:t>46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37143684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Describe the process of implementing Automation Desired State Configuration (DSC).</a:t>
            </a:r>
          </a:p>
        </p:txBody>
      </p:sp>
      <p:sp>
        <p:nvSpPr>
          <p:cNvPr id="4" name="Slide Number Placeholder 3"/>
          <p:cNvSpPr>
            <a:spLocks noGrp="1"/>
          </p:cNvSpPr>
          <p:nvPr>
            <p:ph type="sldNum" sz="quarter" idx="10"/>
          </p:nvPr>
        </p:nvSpPr>
        <p:spPr/>
        <p:txBody>
          <a:bodyPr/>
          <a:lstStyle/>
          <a:p>
            <a:fld id="{B8BA401F-B88A-4E10-B52D-EBA08B33E2A9}" type="slidenum">
              <a:rPr lang="en-IN" smtClean="0"/>
              <a:t>47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11: Implementing Azure-based management and automation</a:t>
            </a:r>
          </a:p>
        </p:txBody>
      </p:sp>
    </p:spTree>
    <p:extLst>
      <p:ext uri="{BB962C8B-B14F-4D97-AF65-F5344CB8AC3E}">
        <p14:creationId xmlns:p14="http://schemas.microsoft.com/office/powerpoint/2010/main" val="41350517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primary features of Azure VMs.</a:t>
            </a:r>
          </a:p>
        </p:txBody>
      </p:sp>
      <p:sp>
        <p:nvSpPr>
          <p:cNvPr id="4" name="Slide Number Placeholder 3"/>
          <p:cNvSpPr>
            <a:spLocks noGrp="1"/>
          </p:cNvSpPr>
          <p:nvPr>
            <p:ph type="sldNum" sz="quarter" idx="10"/>
          </p:nvPr>
        </p:nvSpPr>
        <p:spPr/>
        <p:txBody>
          <a:bodyPr/>
          <a:lstStyle/>
          <a:p>
            <a:fld id="{8CA0A914-6441-46D3-A4D9-FB6C6AD14F59}" type="slidenum">
              <a:rPr lang="en-US" smtClean="0"/>
              <a:t>49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6382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virtual disks of Azure VMs. Most students will likely be familiar with the virtual disks that Microsoft Hyper‑V uses. If that is the case, you can focus on virtual disks that Azure supports.</a:t>
            </a:r>
          </a:p>
        </p:txBody>
      </p:sp>
      <p:sp>
        <p:nvSpPr>
          <p:cNvPr id="4" name="Slide Number Placeholder 3"/>
          <p:cNvSpPr>
            <a:spLocks noGrp="1"/>
          </p:cNvSpPr>
          <p:nvPr>
            <p:ph type="sldNum" sz="quarter" idx="10"/>
          </p:nvPr>
        </p:nvSpPr>
        <p:spPr/>
        <p:txBody>
          <a:bodyPr/>
          <a:lstStyle/>
          <a:p>
            <a:fld id="{8CA0A914-6441-46D3-A4D9-FB6C6AD14F59}" type="slidenum">
              <a:rPr lang="en-US" smtClean="0"/>
              <a:t>50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2965038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Compare and contrast unmanaged disks and managed disks.</a:t>
            </a:r>
          </a:p>
        </p:txBody>
      </p:sp>
      <p:sp>
        <p:nvSpPr>
          <p:cNvPr id="4" name="Slide Number Placeholder 3"/>
          <p:cNvSpPr>
            <a:spLocks noGrp="1"/>
          </p:cNvSpPr>
          <p:nvPr>
            <p:ph type="sldNum" sz="quarter" idx="10"/>
          </p:nvPr>
        </p:nvSpPr>
        <p:spPr/>
        <p:txBody>
          <a:bodyPr/>
          <a:lstStyle/>
          <a:p>
            <a:fld id="{8CA0A914-6441-46D3-A4D9-FB6C6AD14F59}" type="slidenum">
              <a:rPr lang="en-US" smtClean="0"/>
              <a:t>51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20533D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3: Implementing virtual machines</a:t>
            </a:r>
          </a:p>
        </p:txBody>
      </p:sp>
    </p:spTree>
    <p:extLst>
      <p:ext uri="{BB962C8B-B14F-4D97-AF65-F5344CB8AC3E}">
        <p14:creationId xmlns:p14="http://schemas.microsoft.com/office/powerpoint/2010/main" val="8536902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main Azure VM disk management tasks.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52</a:t>
            </a:fld>
            <a:endParaRPr lang="en-US" b="0" dirty="0">
              <a:latin typeface="+mn-lt"/>
            </a:endParaRPr>
          </a:p>
        </p:txBody>
      </p:sp>
      <p:sp>
        <p:nvSpPr>
          <p:cNvPr id="5" name="Rectangle 4">
            <a:extLst>
              <a:ext uri="{FF2B5EF4-FFF2-40B4-BE49-F238E27FC236}">
                <a16:creationId xmlns:a16="http://schemas.microsoft.com/office/drawing/2014/main" id="{BF23FDA5-BD23-48F2-AEDB-26926EA8878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C4B79752-371B-4670-BBB9-FBAE8CADC3D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835629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cross-premises and Azure-only scenarios that involve disk copy, attach, detach, and snapshot operations.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53</a:t>
            </a:fld>
            <a:endParaRPr lang="en-US" b="0" dirty="0">
              <a:latin typeface="+mn-lt"/>
            </a:endParaRPr>
          </a:p>
        </p:txBody>
      </p:sp>
      <p:sp>
        <p:nvSpPr>
          <p:cNvPr id="5" name="Rectangle 4">
            <a:extLst>
              <a:ext uri="{FF2B5EF4-FFF2-40B4-BE49-F238E27FC236}">
                <a16:creationId xmlns:a16="http://schemas.microsoft.com/office/drawing/2014/main" id="{9E70D844-F5D4-4C79-93FE-2142DF213E4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53A586E-D871-4659-BB48-DB6E4889A0E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1513401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Depending on the students’ preference, focus on Storage Spaces–based Windows multidisk configuration or on Logical Volume Manager (LVM)/mdadm multidisk configuration on Linux.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in either case, the steps to configure a multidisk volume are identical to those applicable to on-premises computers.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54</a:t>
            </a:fld>
            <a:endParaRPr lang="en-US" b="0" dirty="0">
              <a:latin typeface="+mn-lt"/>
            </a:endParaRPr>
          </a:p>
        </p:txBody>
      </p:sp>
      <p:sp>
        <p:nvSpPr>
          <p:cNvPr id="5" name="Rectangle 4">
            <a:extLst>
              <a:ext uri="{FF2B5EF4-FFF2-40B4-BE49-F238E27FC236}">
                <a16:creationId xmlns:a16="http://schemas.microsoft.com/office/drawing/2014/main" id="{C0E4F163-B237-4C07-B4D7-0FCC80DADD6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56261329-B468-4C5A-9993-D585820313B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757321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55</a:t>
            </a:fld>
            <a:endParaRPr lang="en-US" dirty="0"/>
          </a:p>
        </p:txBody>
      </p:sp>
    </p:spTree>
    <p:extLst>
      <p:ext uri="{BB962C8B-B14F-4D97-AF65-F5344CB8AC3E}">
        <p14:creationId xmlns:p14="http://schemas.microsoft.com/office/powerpoint/2010/main" val="23153611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metrics, diagnostics, and alerts available for Linux and Azure VMs.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pPr/>
              <a:t>56</a:t>
            </a:fld>
            <a:endParaRPr lang="en-US" b="0" dirty="0">
              <a:latin typeface="+mn-lt"/>
            </a:endParaRPr>
          </a:p>
        </p:txBody>
      </p:sp>
      <p:sp>
        <p:nvSpPr>
          <p:cNvPr id="5" name="Rectangle 4">
            <a:extLst>
              <a:ext uri="{FF2B5EF4-FFF2-40B4-BE49-F238E27FC236}">
                <a16:creationId xmlns:a16="http://schemas.microsoft.com/office/drawing/2014/main" id="{1AD67701-BB68-421A-8E29-416215708A0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FF5BC0A8-68E6-4524-9DE6-3565657C290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1024432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57</a:t>
            </a:fld>
            <a:endParaRPr lang="en-US" dirty="0"/>
          </a:p>
        </p:txBody>
      </p:sp>
    </p:spTree>
    <p:extLst>
      <p:ext uri="{BB962C8B-B14F-4D97-AF65-F5344CB8AC3E}">
        <p14:creationId xmlns:p14="http://schemas.microsoft.com/office/powerpoint/2010/main" val="16418301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58</a:t>
            </a:fld>
            <a:endParaRPr lang="en-US" dirty="0"/>
          </a:p>
        </p:txBody>
      </p:sp>
    </p:spTree>
    <p:extLst>
      <p:ext uri="{BB962C8B-B14F-4D97-AF65-F5344CB8AC3E}">
        <p14:creationId xmlns:p14="http://schemas.microsoft.com/office/powerpoint/2010/main" val="38742035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Review the basic characteristics of scale sets. Introduce and describe scale sets in Azure. Explain that scale sets are only available in the Azure Resource Manager deployment model. Point out the key components of a scale set configuration in Azure Resource Manager templates.</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59</a:t>
            </a:fld>
            <a:endParaRPr lang="en-US" b="0" dirty="0">
              <a:latin typeface="+mn-lt"/>
            </a:endParaRPr>
          </a:p>
        </p:txBody>
      </p:sp>
      <p:sp>
        <p:nvSpPr>
          <p:cNvPr id="5" name="Rectangle 4">
            <a:extLst>
              <a:ext uri="{FF2B5EF4-FFF2-40B4-BE49-F238E27FC236}">
                <a16:creationId xmlns:a16="http://schemas.microsoft.com/office/drawing/2014/main" id="{6A6BA6C8-3542-4E0E-9D50-AF109435DF5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47F222A0-CCE8-417B-BDE7-102512C387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273850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sections of the Azure Resource Manager template and the function of each. Use a complete template-code sample to show students the syntax and examples for each template section.</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6</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3914327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vertical and horizontal scaling of Azure VMs. </a:t>
            </a:r>
          </a:p>
        </p:txBody>
      </p:sp>
      <p:sp>
        <p:nvSpPr>
          <p:cNvPr id="4" name="Slide Number Placeholder 3"/>
          <p:cNvSpPr>
            <a:spLocks noGrp="1"/>
          </p:cNvSpPr>
          <p:nvPr>
            <p:ph type="sldNum" sz="quarter" idx="10"/>
          </p:nvPr>
        </p:nvSpPr>
        <p:spPr/>
        <p:txBody>
          <a:bodyPr/>
          <a:lstStyle/>
          <a:p>
            <a:fld id="{E38AF628-1880-4DA7-B400-7E50614A573A}" type="slidenum">
              <a:rPr lang="en-US" b="0">
                <a:latin typeface="+mn-lt"/>
              </a:rPr>
              <a:t>60</a:t>
            </a:fld>
            <a:endParaRPr lang="en-US" b="0" dirty="0">
              <a:latin typeface="+mn-lt"/>
            </a:endParaRPr>
          </a:p>
        </p:txBody>
      </p:sp>
      <p:sp>
        <p:nvSpPr>
          <p:cNvPr id="5" name="Rectangle 4">
            <a:extLst>
              <a:ext uri="{FF2B5EF4-FFF2-40B4-BE49-F238E27FC236}">
                <a16:creationId xmlns:a16="http://schemas.microsoft.com/office/drawing/2014/main" id="{C16E322F-AA17-4BDA-89F5-88475947DD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a:extLst>
              <a:ext uri="{FF2B5EF4-FFF2-40B4-BE49-F238E27FC236}">
                <a16:creationId xmlns:a16="http://schemas.microsoft.com/office/drawing/2014/main" id="{80B5A810-5831-4F2B-A348-E45C20F29BA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4: Managing Azure VMs</a:t>
            </a:r>
          </a:p>
        </p:txBody>
      </p:sp>
    </p:spTree>
    <p:extLst>
      <p:ext uri="{BB962C8B-B14F-4D97-AF65-F5344CB8AC3E}">
        <p14:creationId xmlns:p14="http://schemas.microsoft.com/office/powerpoint/2010/main" val="834249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61</a:t>
            </a:fld>
            <a:endParaRPr lang="en-US" dirty="0"/>
          </a:p>
        </p:txBody>
      </p:sp>
    </p:spTree>
    <p:extLst>
      <p:ext uri="{BB962C8B-B14F-4D97-AF65-F5344CB8AC3E}">
        <p14:creationId xmlns:p14="http://schemas.microsoft.com/office/powerpoint/2010/main" val="24207861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BE61729-146C-42F0-B148-60E9E19DB23A}" type="slidenum">
              <a:rPr lang="en-IN" smtClean="0"/>
              <a:t>62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408918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is the default image that Docker Machine deploys?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1: Windows Server 2016</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Ubuntu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Red Hat Enterprise Linux</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4: SUSE Linux Enterprise Server</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CoreOS Linux</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By default, Docker Machine deploys the Canonical Ubuntu Server 16.04.0-LTS image. You can modify this default by including the </a:t>
            </a:r>
            <a:r>
              <a:rPr lang="en-US" sz="1000" i="1" dirty="0">
                <a:latin typeface="Arial" panose="020B0604020202020204" pitchFamily="34" charset="0"/>
                <a:ea typeface="Calibri" panose="020F0502020204030204" pitchFamily="34" charset="0"/>
                <a:cs typeface="Times New Roman" panose="02020603050405020304" pitchFamily="18" charset="0"/>
              </a:rPr>
              <a:t>--azure-image </a:t>
            </a:r>
            <a:r>
              <a:rPr lang="en-US" sz="1000" dirty="0">
                <a:latin typeface="Arial" panose="020B0604020202020204" pitchFamily="34" charset="0"/>
                <a:ea typeface="Calibri" panose="020F0502020204030204" pitchFamily="34" charset="0"/>
                <a:cs typeface="Times New Roman" panose="02020603050405020304" pitchFamily="18" charset="0"/>
              </a:rPr>
              <a:t>parameter with the value representing the intended image.</a:t>
            </a:r>
            <a:endParaRPr lang="en-IN"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63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7514297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must perform this task to prepare the lab environment for the demonstrations in this module.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they will also configure the lab environment correctly for the labs in this module. </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This course relies on custom Azure PowerShell modules, including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prepare the lab environment for demonstrations and labs,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to perform clean-up tasks at the end of the module.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modules are in </a:t>
            </a:r>
            <a:r>
              <a:rPr lang="en-IN" sz="1000" b="1" dirty="0">
                <a:effectLst/>
                <a:latin typeface="Arial" panose="020B0604020202020204" pitchFamily="34" charset="0"/>
                <a:ea typeface="Calibri" panose="020F0502020204030204" pitchFamily="34" charset="0"/>
                <a:cs typeface="Times New Roman" panose="02020603050405020304" pitchFamily="18" charset="0"/>
              </a:rPr>
              <a:t>E:\Modules</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Important:</a:t>
            </a:r>
            <a:r>
              <a:rPr lang="en-IN" sz="1000" dirty="0">
                <a:effectLst/>
                <a:latin typeface="Arial" panose="020B0604020202020204" pitchFamily="34" charset="0"/>
                <a:ea typeface="Calibri" panose="020F0502020204030204" pitchFamily="34" charset="0"/>
                <a:cs typeface="Times New Roman" panose="02020603050405020304" pitchFamily="18" charset="0"/>
              </a:rPr>
              <a:t> Note that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Remove-20533DEnvironment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 script will delete the Azure subscription resources that you provisioned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Add-20533DEnvironment</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Start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MSL-TMG1</a:t>
            </a:r>
            <a:r>
              <a:rPr lang="en-IN" sz="1000" dirty="0">
                <a:effectLst/>
                <a:latin typeface="Arial" panose="020B0604020202020204" pitchFamily="34" charset="0"/>
                <a:ea typeface="Calibri" panose="020F0502020204030204" pitchFamily="34" charset="0"/>
                <a:cs typeface="Times New Roman" panose="02020603050405020304" pitchFamily="18" charset="0"/>
              </a:rPr>
              <a:t> and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VMs, and then sign in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20533D-MIA-CL1</a:t>
            </a:r>
            <a:r>
              <a:rPr lang="en-IN" sz="1000" dirty="0">
                <a:effectLst/>
                <a:latin typeface="Arial" panose="020B0604020202020204" pitchFamily="34" charset="0"/>
                <a:ea typeface="Calibri" panose="020F0502020204030204" pitchFamily="34" charset="0"/>
                <a:cs typeface="Times New Roman" panose="02020603050405020304" pitchFamily="18" charset="0"/>
              </a:rPr>
              <a:t> as </a:t>
            </a:r>
            <a:r>
              <a:rPr lang="en-IN" sz="1000" b="1" dirty="0">
                <a:effectLst/>
                <a:latin typeface="Arial" panose="020B0604020202020204" pitchFamily="34" charset="0"/>
                <a:ea typeface="Calibri" panose="020F0502020204030204" pitchFamily="34" charset="0"/>
                <a:cs typeface="Times New Roman" panose="02020603050405020304" pitchFamily="18" charset="0"/>
              </a:rPr>
              <a:t>Student</a:t>
            </a:r>
            <a:r>
              <a:rPr lang="en-IN" sz="1000" dirty="0">
                <a:effectLst/>
                <a:latin typeface="Arial" panose="020B0604020202020204" pitchFamily="34" charset="0"/>
                <a:ea typeface="Calibri" panose="020F0502020204030204" pitchFamily="34" charset="0"/>
                <a:cs typeface="Times New Roman" panose="02020603050405020304" pitchFamily="18" charset="0"/>
              </a:rPr>
              <a:t> with the password </a:t>
            </a:r>
            <a:r>
              <a:rPr lang="en-IN" sz="1000" b="1" dirty="0">
                <a:effectLst/>
                <a:latin typeface="Arial" panose="020B0604020202020204" pitchFamily="34" charset="0"/>
                <a:ea typeface="Calibri" panose="020F0502020204030204" pitchFamily="34" charset="0"/>
                <a:cs typeface="Times New Roman" panose="02020603050405020304" pitchFamily="18" charset="0"/>
              </a:rPr>
              <a:t>Pa55w.rd</a:t>
            </a:r>
            <a:r>
              <a:rPr lang="en-IN" sz="1000" dirty="0">
                <a:effectLst/>
                <a:latin typeface="Arial" panose="020B0604020202020204" pitchFamily="34" charset="0"/>
                <a:ea typeface="Calibri" panose="020F0502020204030204" pitchFamily="34" charset="0"/>
                <a:cs typeface="Times New Roman" panose="02020603050405020304" pitchFamily="18" charset="0"/>
              </a:rPr>
              <a:t>. You should have provisioned an Azure subscription ahead of time.</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Prepare the lab and demonstration environment</a:t>
            </a:r>
            <a:endParaRPr lang="en-IN" sz="1000" b="1" dirty="0">
              <a:effectLst/>
              <a:latin typeface="Arial" panose="020B0604020202020204" pitchFamily="34" charset="0"/>
              <a:ea typeface="Times New Roman" panose="02020603050405020304" pitchFamily="18" charset="0"/>
              <a:cs typeface="Segoe UI" panose="020B0502040204020203" pitchFamily="34" charset="0"/>
            </a:endParaRPr>
          </a:p>
          <a:p>
            <a:pPr marL="342900" lvl="0" indent="-342900">
              <a:lnSpc>
                <a:spcPct val="115000"/>
              </a:lnSpc>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Segoe UI" panose="020B0502040204020203" pitchFamily="34" charset="0"/>
              </a:rPr>
              <a:t>On the taskbar, right-click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effectLst/>
                <a:latin typeface="Arial" panose="020B0604020202020204" pitchFamily="34" charset="0"/>
                <a:ea typeface="Times New Roman" panose="02020603050405020304" pitchFamily="18" charset="0"/>
                <a:cs typeface="Segoe UI" panose="020B0502040204020203" pitchFamily="34" charset="0"/>
              </a:rPr>
              <a:t>.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a:effectLst/>
                <a:latin typeface="Arial" panose="020B0604020202020204" pitchFamily="34" charset="0"/>
                <a:ea typeface="Times New Roman" panose="02020603050405020304" pitchFamily="18" charset="0"/>
                <a:cs typeface="Segoe UI" panose="020B0502040204020203" pitchFamily="34" charset="0"/>
              </a:rPr>
              <a: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539750" marR="73025">
              <a:lnSpc>
                <a:spcPct val="115000"/>
              </a:lnSpc>
              <a:spcBef>
                <a:spcPts val="600"/>
              </a:spcBef>
              <a:spcAft>
                <a:spcPts val="995"/>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Add-20533DEnvironment</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prompt, type the module number, and then press Enter.</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Confirm your selection, and then press Enter.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Aft>
                <a:spcPts val="995"/>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Note:</a:t>
            </a:r>
            <a:r>
              <a:rPr lang="en-IN" sz="1000" dirty="0">
                <a:effectLst/>
                <a:latin typeface="Arial" panose="020B0604020202020204" pitchFamily="34" charset="0"/>
                <a:ea typeface="Calibri" panose="020F0502020204030204" pitchFamily="34" charset="0"/>
                <a:cs typeface="Times New Roman" panose="02020603050405020304" pitchFamily="18" charset="0"/>
              </a:rPr>
              <a:t> This script might affect existing Azure services in your subscription. We recommend that you use an Azure subscription that was provisioned specifically for this course.</a:t>
            </a:r>
          </a:p>
        </p:txBody>
      </p:sp>
      <p:sp>
        <p:nvSpPr>
          <p:cNvPr id="4" name="Slide Number Placeholder 3"/>
          <p:cNvSpPr>
            <a:spLocks noGrp="1"/>
          </p:cNvSpPr>
          <p:nvPr>
            <p:ph type="sldNum" sz="quarter" idx="10"/>
          </p:nvPr>
        </p:nvSpPr>
        <p:spPr/>
        <p:txBody>
          <a:bodyPr/>
          <a:lstStyle/>
          <a:p>
            <a:fld id="{CBE61729-146C-42F0-B148-60E9E19DB23A}" type="slidenum">
              <a:rPr lang="en-IN" smtClean="0"/>
              <a:t>64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panose="020B0604020202020204" pitchFamily="34" charset="0"/>
              </a:rPr>
              <a:t>(More notes on the next slide)</a:t>
            </a:r>
          </a:p>
        </p:txBody>
      </p:sp>
    </p:spTree>
    <p:extLst>
      <p:ext uri="{BB962C8B-B14F-4D97-AF65-F5344CB8AC3E}">
        <p14:creationId xmlns:p14="http://schemas.microsoft.com/office/powerpoint/2010/main" val="28021789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concept of containers. Explain their primary purpose and point out the key differences between containers and virtual machines (VMs).</a:t>
            </a:r>
          </a:p>
        </p:txBody>
      </p:sp>
      <p:sp>
        <p:nvSpPr>
          <p:cNvPr id="4" name="Slide Number Placeholder 3"/>
          <p:cNvSpPr>
            <a:spLocks noGrp="1"/>
          </p:cNvSpPr>
          <p:nvPr>
            <p:ph type="sldNum" sz="quarter" idx="10"/>
          </p:nvPr>
        </p:nvSpPr>
        <p:spPr/>
        <p:txBody>
          <a:bodyPr/>
          <a:lstStyle/>
          <a:p>
            <a:fld id="{CBE61729-146C-42F0-B148-60E9E19DB23A}" type="slidenum">
              <a:rPr lang="en-IN" smtClean="0"/>
              <a:t>65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06252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basic Docker terminology.</a:t>
            </a:r>
          </a:p>
        </p:txBody>
      </p:sp>
      <p:sp>
        <p:nvSpPr>
          <p:cNvPr id="4" name="Slide Number Placeholder 3"/>
          <p:cNvSpPr>
            <a:spLocks noGrp="1"/>
          </p:cNvSpPr>
          <p:nvPr>
            <p:ph type="sldNum" sz="quarter" idx="10"/>
          </p:nvPr>
        </p:nvSpPr>
        <p:spPr/>
        <p:txBody>
          <a:bodyPr/>
          <a:lstStyle/>
          <a:p>
            <a:fld id="{CBE61729-146C-42F0-B148-60E9E19DB23A}" type="slidenum">
              <a:rPr lang="en-IN" smtClean="0"/>
              <a:t>66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84503678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methods of implementing Docker hosts in Azure.</a:t>
            </a:r>
          </a:p>
        </p:txBody>
      </p:sp>
      <p:sp>
        <p:nvSpPr>
          <p:cNvPr id="4" name="Slide Number Placeholder 3"/>
          <p:cNvSpPr>
            <a:spLocks noGrp="1"/>
          </p:cNvSpPr>
          <p:nvPr>
            <p:ph type="sldNum" sz="quarter" idx="10"/>
          </p:nvPr>
        </p:nvSpPr>
        <p:spPr/>
        <p:txBody>
          <a:bodyPr/>
          <a:lstStyle/>
          <a:p>
            <a:fld id="{CBE61729-146C-42F0-B148-60E9E19DB23A}" type="slidenum">
              <a:rPr lang="en-IN" smtClean="0"/>
              <a:t>67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668480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different ways to connect to Azure VM Docker hosts. Explain how you can use the Docker client to manage containers. Point out that Azure Container Instances simplifies deployment of individual containers by eliminating the need to explicitly provision the underlying Docker hosts.</a:t>
            </a:r>
          </a:p>
        </p:txBody>
      </p:sp>
      <p:sp>
        <p:nvSpPr>
          <p:cNvPr id="4" name="Slide Number Placeholder 3"/>
          <p:cNvSpPr>
            <a:spLocks noGrp="1"/>
          </p:cNvSpPr>
          <p:nvPr>
            <p:ph type="sldNum" sz="quarter" idx="10"/>
          </p:nvPr>
        </p:nvSpPr>
        <p:spPr/>
        <p:txBody>
          <a:bodyPr/>
          <a:lstStyle/>
          <a:p>
            <a:fld id="{CBE61729-146C-42F0-B148-60E9E19DB23A}" type="slidenum">
              <a:rPr lang="en-IN" smtClean="0"/>
              <a:t>68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9820940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Make sure to complete the</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effectLst/>
                <a:latin typeface="Arial" panose="020B0604020202020204" pitchFamily="34" charset="0"/>
                <a:ea typeface="Calibri" panose="020F0502020204030204" pitchFamily="34" charset="0"/>
                <a:cs typeface="Times New Roman" panose="02020603050405020304" pitchFamily="18" charset="0"/>
              </a:rPr>
              <a:t>“Prepare the lab environment for the remainder of this module” demonstration.</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Follow the instructions provided in </a:t>
            </a:r>
            <a:r>
              <a:rPr lang="en-IN" sz="1000" u="sng" dirty="0">
                <a:effectLst/>
                <a:latin typeface="Arial" panose="020B0604020202020204" pitchFamily="34" charset="0"/>
                <a:ea typeface="Calibri" panose="020F0502020204030204" pitchFamily="34" charset="0"/>
                <a:cs typeface="Segoe UI" panose="020B0502040204020203" pitchFamily="34" charset="0"/>
                <a:hlinkClick r:id="rId3"/>
              </a:rPr>
              <a:t>https://aka.ms/qu1kh3</a:t>
            </a:r>
            <a:r>
              <a:rPr lang="en-IN" sz="1000" dirty="0">
                <a:effectLst/>
                <a:latin typeface="Arial" panose="020B0604020202020204" pitchFamily="34" charset="0"/>
                <a:ea typeface="Calibri" panose="020F0502020204030204" pitchFamily="34" charset="0"/>
                <a:cs typeface="Times New Roman" panose="02020603050405020304" pitchFamily="18" charset="0"/>
              </a:rPr>
              <a:t>. When running </a:t>
            </a:r>
            <a:r>
              <a:rPr lang="en-IN" sz="1000" b="1" dirty="0">
                <a:effectLst/>
                <a:latin typeface="Arial" panose="020B0604020202020204" pitchFamily="34" charset="0"/>
                <a:ea typeface="Calibri" panose="020F0502020204030204" pitchFamily="34" charset="0"/>
                <a:cs typeface="Times New Roman" panose="02020603050405020304" pitchFamily="18" charset="0"/>
              </a:rPr>
              <a:t>docker-machine</a:t>
            </a:r>
            <a:r>
              <a:rPr lang="en-IN" sz="1000" dirty="0">
                <a:effectLst/>
                <a:latin typeface="Arial" panose="020B0604020202020204" pitchFamily="34" charset="0"/>
                <a:ea typeface="Calibri" panose="020F0502020204030204" pitchFamily="34" charset="0"/>
                <a:cs typeface="Times New Roman" panose="02020603050405020304" pitchFamily="18" charset="0"/>
              </a:rPr>
              <a:t> to provision an Azure VM, include the </a:t>
            </a:r>
            <a:r>
              <a:rPr lang="en-IN" sz="1000" b="1" dirty="0">
                <a:effectLst/>
                <a:latin typeface="Arial" panose="020B0604020202020204" pitchFamily="34" charset="0"/>
                <a:ea typeface="Calibri" panose="020F0502020204030204" pitchFamily="34" charset="0"/>
                <a:cs typeface="Times New Roman" panose="02020603050405020304" pitchFamily="18" charset="0"/>
              </a:rPr>
              <a:t>--azure-resource-group</a:t>
            </a:r>
            <a:r>
              <a:rPr lang="en-IN" sz="1000" dirty="0">
                <a:effectLst/>
                <a:latin typeface="Arial" panose="020B0604020202020204" pitchFamily="34" charset="0"/>
                <a:ea typeface="Calibri" panose="020F0502020204030204" pitchFamily="34" charset="0"/>
                <a:cs typeface="Times New Roman" panose="02020603050405020304" pitchFamily="18" charset="0"/>
              </a:rPr>
              <a:t> parameter and set its value to </a:t>
            </a:r>
            <a:r>
              <a:rPr lang="en-IN" sz="1000" b="1" dirty="0">
                <a:effectLst/>
                <a:latin typeface="Arial" panose="020B0604020202020204" pitchFamily="34" charset="0"/>
                <a:ea typeface="Calibri" panose="020F0502020204030204" pitchFamily="34" charset="0"/>
                <a:cs typeface="Times New Roman" panose="02020603050405020304" pitchFamily="18" charset="0"/>
              </a:rPr>
              <a:t>20533D0701-DemoRG</a:t>
            </a:r>
            <a:r>
              <a:rPr lang="en-IN" sz="10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BE61729-146C-42F0-B148-60E9E19DB23A}" type="slidenum">
              <a:rPr lang="en-IN" smtClean="0"/>
              <a:t>69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2878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syntax and format of the different components of the Azure Resource Manager template. Explain the purpose and categories of template functions. Note that template operations are complex  and the details of individual functions are outside the scope of this course.</a:t>
            </a: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t>7</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399903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implementing multicontainer applications by using Docker Compose.</a:t>
            </a:r>
          </a:p>
        </p:txBody>
      </p:sp>
      <p:sp>
        <p:nvSpPr>
          <p:cNvPr id="4" name="Slide Number Placeholder 3"/>
          <p:cNvSpPr>
            <a:spLocks noGrp="1"/>
          </p:cNvSpPr>
          <p:nvPr>
            <p:ph type="sldNum" sz="quarter" idx="10"/>
          </p:nvPr>
        </p:nvSpPr>
        <p:spPr/>
        <p:txBody>
          <a:bodyPr/>
          <a:lstStyle/>
          <a:p>
            <a:fld id="{CBE61729-146C-42F0-B148-60E9E19DB23A}" type="slidenum">
              <a:rPr lang="en-IN" smtClean="0"/>
              <a:t>70</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9399982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two types of Azure Container Registry services–classic and managed–and explain the differences between them. Point out that there are two authentication and authorization methods, but emphasize that students should use the Admin user method only for single-user scenarios.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steps to upload and download images when using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71</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7600916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1: Implementing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2: Deploying containers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3: Deploying multicontainer applications with Docker Compose to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Exercise 4: Implementing Azure Container Registry</a:t>
            </a:r>
          </a:p>
        </p:txBody>
      </p:sp>
      <p:sp>
        <p:nvSpPr>
          <p:cNvPr id="4" name="Slide Number Placeholder 3"/>
          <p:cNvSpPr>
            <a:spLocks noGrp="1"/>
          </p:cNvSpPr>
          <p:nvPr>
            <p:ph type="sldNum" sz="quarter" idx="10"/>
          </p:nvPr>
        </p:nvSpPr>
        <p:spPr/>
        <p:txBody>
          <a:bodyPr/>
          <a:lstStyle/>
          <a:p>
            <a:fld id="{CBE61729-146C-42F0-B148-60E9E19DB23A}" type="slidenum">
              <a:rPr lang="en-IN" smtClean="0"/>
              <a:t>72</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3592675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IN" dirty="0"/>
          </a:p>
        </p:txBody>
      </p:sp>
      <p:sp>
        <p:nvSpPr>
          <p:cNvPr id="4" name="Slide Number Placeholder 3"/>
          <p:cNvSpPr>
            <a:spLocks noGrp="1"/>
          </p:cNvSpPr>
          <p:nvPr>
            <p:ph type="sldNum" sz="quarter" idx="10"/>
          </p:nvPr>
        </p:nvSpPr>
        <p:spPr/>
        <p:txBody>
          <a:bodyPr/>
          <a:lstStyle/>
          <a:p>
            <a:fld id="{CBE61729-146C-42F0-B148-60E9E19DB23A}" type="slidenum">
              <a:rPr lang="en-IN" smtClean="0"/>
              <a:t>73</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933003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Which method would you use when deploying Docker hosts on Azure VMs?</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The answers might vary but they will likely include one of the following methods:</a:t>
            </a: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VM extension.</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images available from Azure Marketplace.</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Docker Machine Azure driver.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Using the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NuGet provider Windows PowerShell module. </a:t>
            </a:r>
            <a:endParaRPr lang="en-IN"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authentication and authorization method do you intend to use when implementing Azure Container Registry?</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You can use t</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he Admin user</a:t>
            </a:r>
            <a:r>
              <a:rPr lang="en-IN" sz="1000" i="1" dirty="0">
                <a:effectLst/>
                <a:latin typeface="Arial" panose="020B0604020202020204" pitchFamily="34" charset="0"/>
                <a:ea typeface="Calibri" panose="020F0502020204030204" pitchFamily="34" charset="0"/>
                <a:cs typeface="Times New Roman" panose="02020603050405020304" pitchFamily="18" charset="0"/>
              </a:rPr>
              <a:t> </a:t>
            </a:r>
            <a:r>
              <a:rPr lang="en-IN"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account, but only in single-user scenarios. Otherwise, multiple users will be authenticating with the same set of credentials, making it practically impossible to determine who carried out a particular action. In multiuser scenarios, we recommend creating one or more service principals in the Azure Active Directory (Azure AD) instance associated with your Azure subscription and then assigning them to Azure Container Registry. At that point, individual users will be able to authenticate when accessing the registry by using a designated service principal name and its password. In addition, with this approach, it becomes possible to implement Role-Based Access Control (RBAC). You can grant the Reader, Contributor, or Owner role to each of the service principals, based on the types of tasks they need to perform.</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74</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38567504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What are the primary characteristics of Docker Swarm–based ACS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1: Support for Docker APIs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2: YAML-based container deployments</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3: Cluster management via a web-based interface</a:t>
            </a:r>
          </a:p>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 √) Option 4: Cluster management via a command-line interface</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   ) Option 5: Requirement to create an Azure AD service principal</a:t>
            </a:r>
          </a:p>
          <a:p>
            <a:pPr>
              <a:lnSpc>
                <a:spcPct val="107000"/>
              </a:lnSpc>
              <a:spcAft>
                <a:spcPts val="800"/>
              </a:spcAft>
            </a:pPr>
            <a:r>
              <a:rPr lang="en-IN"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IN" sz="1000" dirty="0">
                <a:latin typeface="Arial" panose="020B0604020202020204" pitchFamily="34" charset="0"/>
                <a:ea typeface="Calibri" panose="020F0502020204030204" pitchFamily="34" charset="0"/>
                <a:cs typeface="Times New Roman" panose="02020603050405020304" pitchFamily="18" charset="0"/>
              </a:rPr>
              <a:t>Docker Swarm–based ACS deployments offer full support for Docker APIs, including management via Docker client command-line tools. YAML-based container deployments are part of Kubernetes and DC/OS-based container clustering. An Azure AD service principal is necessary when deploying Kubernetes-based clusters.</a:t>
            </a:r>
          </a:p>
          <a:p>
            <a:pPr>
              <a:lnSpc>
                <a:spcPct val="107000"/>
              </a:lnSpc>
              <a:spcAft>
                <a:spcPts val="800"/>
              </a:spcAft>
            </a:pPr>
            <a:endParaRPr lang="en-IN"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BE61729-146C-42F0-B148-60E9E19DB23A}" type="slidenum">
              <a:rPr lang="en-IN" smtClean="0"/>
              <a:t>75</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25704731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Explain the primary differences and similarities between the three orchestrators available when deploying ACS clusters.</a:t>
            </a:r>
          </a:p>
        </p:txBody>
      </p:sp>
      <p:sp>
        <p:nvSpPr>
          <p:cNvPr id="4" name="Slide Number Placeholder 3"/>
          <p:cNvSpPr>
            <a:spLocks noGrp="1"/>
          </p:cNvSpPr>
          <p:nvPr>
            <p:ph type="sldNum" sz="quarter" idx="10"/>
          </p:nvPr>
        </p:nvSpPr>
        <p:spPr/>
        <p:txBody>
          <a:bodyPr/>
          <a:lstStyle/>
          <a:p>
            <a:fld id="{CBE61729-146C-42F0-B148-60E9E19DB23A}" type="slidenum">
              <a:rPr lang="en-IN" smtClean="0"/>
              <a:t>76</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5157922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Docker Swarm–based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77</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32594415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Kubernetes-based ACS clusters and deploying containers in them. </a:t>
            </a:r>
          </a:p>
        </p:txBody>
      </p:sp>
      <p:sp>
        <p:nvSpPr>
          <p:cNvPr id="4" name="Slide Number Placeholder 3"/>
          <p:cNvSpPr>
            <a:spLocks noGrp="1"/>
          </p:cNvSpPr>
          <p:nvPr>
            <p:ph type="sldNum" sz="quarter" idx="10"/>
          </p:nvPr>
        </p:nvSpPr>
        <p:spPr/>
        <p:txBody>
          <a:bodyPr/>
          <a:lstStyle/>
          <a:p>
            <a:fld id="{CBE61729-146C-42F0-B148-60E9E19DB23A}" type="slidenum">
              <a:rPr lang="en-IN" smtClean="0"/>
              <a:t>78</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1756590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Describe the process of deploying Datacenter Operating System (DC/OS)–based ACS clusters and deploying containers in them.</a:t>
            </a:r>
          </a:p>
        </p:txBody>
      </p:sp>
      <p:sp>
        <p:nvSpPr>
          <p:cNvPr id="4" name="Slide Number Placeholder 3"/>
          <p:cNvSpPr>
            <a:spLocks noGrp="1"/>
          </p:cNvSpPr>
          <p:nvPr>
            <p:ph type="sldNum" sz="quarter" idx="10"/>
          </p:nvPr>
        </p:nvSpPr>
        <p:spPr/>
        <p:txBody>
          <a:bodyPr/>
          <a:lstStyle/>
          <a:p>
            <a:fld id="{CBE61729-146C-42F0-B148-60E9E19DB23A}" type="slidenum">
              <a:rPr lang="en-IN" smtClean="0"/>
              <a:t>79</a:t>
            </a:fld>
            <a:endParaRPr lang="en-IN"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panose="020B0604020202020204" pitchFamily="34" charset="0"/>
              </a:rPr>
              <a:t>7: Implementing containers in Azure</a:t>
            </a:r>
          </a:p>
        </p:txBody>
      </p:sp>
    </p:spTree>
    <p:extLst>
      <p:ext uri="{BB962C8B-B14F-4D97-AF65-F5344CB8AC3E}">
        <p14:creationId xmlns:p14="http://schemas.microsoft.com/office/powerpoint/2010/main" val="85521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Visualize an Azure Resource Manager template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 web browser and navigate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r>
              <a:rPr lang="en-US" sz="1000" u="sng" dirty="0">
                <a:latin typeface="Arial" panose="020B0604020202020204" pitchFamily="34" charset="0"/>
                <a:ea typeface="Times New Roman" panose="02020603050405020304" pitchFamily="18" charset="0"/>
                <a:cs typeface="Segoe UI" panose="020B0502040204020203" pitchFamily="34"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Visualize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457200" marR="0">
              <a:lnSpc>
                <a:spcPct val="115000"/>
              </a:lnSpc>
              <a:spcBef>
                <a:spcPts val="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Point out that this example is extremely simple, so the diagram consists of only a single storage account. However, with more complex templates, the ability to visualize their components can clarify their architecture.</a:t>
            </a:r>
          </a:p>
          <a:p>
            <a:pPr marL="342900" marR="0" lvl="0" indent="-342900">
              <a:lnSpc>
                <a:spcPct val="115000"/>
              </a:lnSpc>
              <a:spcBef>
                <a:spcPts val="0"/>
              </a:spcBef>
              <a:spcAft>
                <a:spcPts val="995"/>
              </a:spcAft>
              <a:buFont typeface="+mj-lt"/>
              <a:buAutoNum type="arabicPeriod" startAt="3"/>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rectangle representing the storage account. Point out that this displays the corresponding element of the JavaScript Object Notation (JSON) template.</a:t>
            </a: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Deploy an Azure Resource Manager template from GitHub</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web browser, navigate back to </a:t>
            </a:r>
            <a:r>
              <a:rPr lang="en-US" sz="1000" u="sng" dirty="0">
                <a:solidFill>
                  <a:srgbClr val="0563C1"/>
                </a:solidFill>
                <a:latin typeface="Arial" panose="020B0604020202020204" pitchFamily="34" charset="0"/>
                <a:ea typeface="Times New Roman" panose="02020603050405020304" pitchFamily="18" charset="0"/>
                <a:cs typeface="Segoe UI" panose="020B0502040204020203" pitchFamily="34" charset="0"/>
                <a:hlinkClick r:id="rId3"/>
              </a:rPr>
              <a:t>https://github.com/Azure/azure-quickstart-templates/tree/master/101-storage-account-create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Deploy to Azure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prompted, authenticate with the user account that is the System Administrator of your Azure subscription.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Standard Storage Account </a:t>
            </a:r>
            <a:r>
              <a:rPr lang="en-US" sz="1000" dirty="0">
                <a:latin typeface="Arial" panose="020B0604020202020204" pitchFamily="34" charset="0"/>
                <a:ea typeface="Times New Roman" panose="02020603050405020304" pitchFamily="18" charset="0"/>
                <a:cs typeface="Times New Roman" panose="02020603050405020304" pitchFamily="18" charset="0"/>
              </a:rPr>
              <a:t>blade, point out the text boxes representing template parameters.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Edit template </a:t>
            </a:r>
            <a:r>
              <a:rPr lang="en-US" sz="1000" dirty="0">
                <a:latin typeface="Arial" panose="020B0604020202020204" pitchFamily="34" charset="0"/>
                <a:ea typeface="Times New Roman" panose="02020603050405020304" pitchFamily="18" charset="0"/>
                <a:cs typeface="Times New Roman" panose="02020603050405020304" pitchFamily="18" charset="0"/>
              </a:rPr>
              <a:t>blade, review the structure of the template, including the template components described in the earlier topics of this lesson.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Discard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Deploy the template into a new resource group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20533D0103-DemoRG </a:t>
            </a: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region that is closest to the classroom location and that is available in your subscription.</a:t>
            </a: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until the deployment successfully completes.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R="0" lvl="0">
              <a:lnSpc>
                <a:spcPct val="115000"/>
              </a:lnSpc>
              <a:spcBef>
                <a:spcPts val="0"/>
              </a:spcBef>
              <a:spcAft>
                <a:spcPts val="995"/>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a:latin typeface="+mn-lt"/>
              </a:rPr>
              <a:pPr/>
              <a:t>8</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04912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4060113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25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1055077"/>
            <a:ext cx="8929396"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3623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66971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1249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8584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05.02.2018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848451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9144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279475" y="868681"/>
            <a:ext cx="8574837"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8493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8620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3"/>
            <a:ext cx="8836089" cy="1511562"/>
          </a:xfrm>
        </p:spPr>
        <p:txBody>
          <a:bodyPr/>
          <a:lstStyle>
            <a:lvl1pPr>
              <a:defRPr/>
            </a:lvl1pPr>
          </a:lstStyle>
          <a:p>
            <a:r>
              <a:rPr lang="en-US" dirty="0"/>
              <a:t>Question….</a:t>
            </a:r>
          </a:p>
        </p:txBody>
      </p:sp>
      <p:sp>
        <p:nvSpPr>
          <p:cNvPr id="3" name="Content Placeholder 2"/>
          <p:cNvSpPr>
            <a:spLocks noGrp="1"/>
          </p:cNvSpPr>
          <p:nvPr>
            <p:ph idx="1" hasCustomPrompt="1"/>
          </p:nvPr>
        </p:nvSpPr>
        <p:spPr>
          <a:xfrm>
            <a:off x="261187" y="1698171"/>
            <a:ext cx="8574837" cy="4497695"/>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722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59140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485903"/>
          </a:xfrm>
        </p:spPr>
        <p:txBody>
          <a:bodyPr/>
          <a:lstStyle>
            <a:lvl1pPr>
              <a:defRPr/>
            </a:lvl1pPr>
          </a:lstStyle>
          <a:p>
            <a:r>
              <a:rPr lang="en-US" dirty="0"/>
              <a:t>Answer Repeat Question Here…</a:t>
            </a:r>
          </a:p>
        </p:txBody>
      </p:sp>
      <p:sp>
        <p:nvSpPr>
          <p:cNvPr id="3" name="Content Placeholder 2"/>
          <p:cNvSpPr>
            <a:spLocks noGrp="1"/>
          </p:cNvSpPr>
          <p:nvPr>
            <p:ph idx="1" hasCustomPrompt="1"/>
          </p:nvPr>
        </p:nvSpPr>
        <p:spPr>
          <a:xfrm>
            <a:off x="261187" y="1661746"/>
            <a:ext cx="8574837" cy="4534120"/>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8385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tx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t>DEMO</a:t>
            </a:r>
          </a:p>
        </p:txBody>
      </p:sp>
    </p:spTree>
    <p:extLst>
      <p:ext uri="{BB962C8B-B14F-4D97-AF65-F5344CB8AC3E}">
        <p14:creationId xmlns:p14="http://schemas.microsoft.com/office/powerpoint/2010/main" val="2409604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76877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03"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 id="2147483707" r:id="rId22"/>
    <p:sldLayoutId id="2147483708" r:id="rId23"/>
    <p:sldLayoutId id="2147483710"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cloud-services/cloud-services-sizes-specs" TargetMode="External"/><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buildazure.com/2016/11/24/single-instance-vms-now-with-99-9-sla/" TargetMode="External"/><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windows-powershell-sample-create-vm-from-managed-os-disks" TargetMode="External"/><Relationship Id="rId2" Type="http://schemas.openxmlformats.org/officeDocument/2006/relationships/notesSlide" Target="../notesSlides/notesSlide15.xml"/><Relationship Id="rId1" Type="http://schemas.openxmlformats.org/officeDocument/2006/relationships/slideLayout" Target="../slideLayouts/slideLayout22.xml"/><Relationship Id="rId4" Type="http://schemas.openxmlformats.org/officeDocument/2006/relationships/hyperlink" Target="https://docs.microsoft.com/en-us/azure/virtual-machines/windows/upload-generalized-manag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virtual-machines/scripts/virtual-machines-linux-cli-sample-create-managed-disk-from-snapshot" TargetMode="External"/><Relationship Id="rId2" Type="http://schemas.openxmlformats.org/officeDocument/2006/relationships/notesSlide" Target="../notesSlides/notesSlide16.xml"/><Relationship Id="rId1" Type="http://schemas.openxmlformats.org/officeDocument/2006/relationships/slideLayout" Target="../slideLayouts/slideLayout22.xml"/><Relationship Id="rId4" Type="http://schemas.openxmlformats.org/officeDocument/2006/relationships/hyperlink" Target="https://docs.microsoft.com/en-us/azure/virtual-machines/linux/quick-create-cli"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hyperlink" Target="https://docs.microsoft.com/en-us/azure/virtual-machines/windows/quick-create-porta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portal.azure.com/"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hyperlink" Target="https://docs.microsoft.com/en-us/azure/virtual-machines/windows/quick-create-porta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virtual-machines/linux/mac-create-ssh-keys"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2.xml"/><Relationship Id="rId6" Type="http://schemas.openxmlformats.org/officeDocument/2006/relationships/image" Target="../media/image12.emf"/><Relationship Id="rId5" Type="http://schemas.openxmlformats.org/officeDocument/2006/relationships/image" Target="../media/image15.png"/><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powershell/azure/get-started-azureps"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5" Type="http://schemas.openxmlformats.org/officeDocument/2006/relationships/hyperlink" Target="http://aka.ms/InstallAzureCli" TargetMode="External"/><Relationship Id="rId4" Type="http://schemas.openxmlformats.org/officeDocument/2006/relationships/hyperlink" Target="https://www.python.org/download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e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4.png"/><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0.xml"/><Relationship Id="rId1" Type="http://schemas.openxmlformats.org/officeDocument/2006/relationships/slideLayout" Target="../slideLayouts/slideLayout22.xml"/><Relationship Id="rId4" Type="http://schemas.openxmlformats.org/officeDocument/2006/relationships/image" Target="../media/image16.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3.xml"/><Relationship Id="rId1" Type="http://schemas.openxmlformats.org/officeDocument/2006/relationships/tags" Target="../tags/tag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7" Type="http://schemas.openxmlformats.org/officeDocument/2006/relationships/image" Target="../media/image39.png"/><Relationship Id="rId2" Type="http://schemas.openxmlformats.org/officeDocument/2006/relationships/slideLayout" Target="../slideLayouts/slideLayout22.xml"/><Relationship Id="rId1" Type="http://schemas.openxmlformats.org/officeDocument/2006/relationships/tags" Target="../tags/tag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t>Design and Implement Azure App Service Apps (10-15%) </a:t>
            </a:r>
          </a:p>
          <a:p>
            <a:r>
              <a:rPr lang="en-US" sz="1600" dirty="0">
                <a:solidFill>
                  <a:srgbClr val="FFC000"/>
                </a:solidFill>
              </a:rPr>
              <a:t>Create and Manage Compute Resources (20-25%)</a:t>
            </a:r>
          </a:p>
          <a:p>
            <a:r>
              <a:rPr lang="en-US" sz="1600" dirty="0"/>
              <a:t>Design and Implement a Storage Strategy (10-15%) </a:t>
            </a:r>
          </a:p>
          <a:p>
            <a:r>
              <a:rPr lang="en-US" sz="1600" dirty="0"/>
              <a:t>Implement virtual networks (15–20%)</a:t>
            </a:r>
          </a:p>
          <a:p>
            <a:r>
              <a:rPr lang="en-US" sz="1600" dirty="0"/>
              <a:t>Design and Deploy ARM Templates (10-15%)</a:t>
            </a:r>
          </a:p>
          <a:p>
            <a:r>
              <a:rPr lang="en-US" sz="1600" dirty="0"/>
              <a:t>Manage Azure Security, and Recovery Services (25-30%) </a:t>
            </a:r>
          </a:p>
          <a:p>
            <a:r>
              <a:rPr lang="en-US" sz="1600" dirty="0"/>
              <a:t>Manage Azure Operations (5-10%)</a:t>
            </a:r>
          </a:p>
          <a:p>
            <a:r>
              <a:rPr lang="en-US" sz="1600"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sz="1400" dirty="0"/>
              <a:t>Speaker Information:</a:t>
            </a:r>
          </a:p>
          <a:p>
            <a:pPr marL="0" indent="0">
              <a:buClr>
                <a:schemeClr val="bg1"/>
              </a:buClr>
              <a:buNone/>
            </a:pPr>
            <a:endParaRPr lang="en-US" sz="14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Identifying workloads for Azure VMs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Azure virtual machines support:</a:t>
            </a:r>
          </a:p>
          <a:p>
            <a:pPr lvl="1"/>
            <a:r>
              <a:rPr lang="en-US" dirty="0"/>
              <a:t>Windows Server: </a:t>
            </a:r>
          </a:p>
          <a:p>
            <a:pPr lvl="2"/>
            <a:r>
              <a:rPr lang="en-US" dirty="0"/>
              <a:t>All currently supported versions (CSA required for older ones)</a:t>
            </a:r>
          </a:p>
          <a:p>
            <a:pPr lvl="2"/>
            <a:r>
              <a:rPr lang="en-US" dirty="0"/>
              <a:t>All roles and features, except:</a:t>
            </a:r>
          </a:p>
          <a:p>
            <a:pPr lvl="3"/>
            <a:r>
              <a:rPr lang="en-US" dirty="0"/>
              <a:t>DHCP, Direct Access, RMS, Windows DS</a:t>
            </a:r>
          </a:p>
          <a:p>
            <a:pPr lvl="3"/>
            <a:r>
              <a:rPr lang="en-US" dirty="0"/>
              <a:t>iSNS, MPIO, NLB, PNRP, SNMP, Storage Manager for SANs, WINS, Wireless LAN Service</a:t>
            </a:r>
          </a:p>
          <a:p>
            <a:pPr lvl="1"/>
            <a:r>
              <a:rPr lang="en-US" dirty="0"/>
              <a:t>Linux:</a:t>
            </a:r>
          </a:p>
          <a:p>
            <a:pPr lvl="2"/>
            <a:r>
              <a:rPr lang="en-US" dirty="0"/>
              <a:t>CentOS, CoreOS, Debian, Oracle Linux, Red Hat, SUSE, openSUSE, and Ubuntu</a:t>
            </a:r>
          </a:p>
          <a:p>
            <a:pPr lvl="1"/>
            <a:r>
              <a:rPr lang="en-US" dirty="0"/>
              <a:t>Windows Server software:</a:t>
            </a:r>
          </a:p>
          <a:p>
            <a:pPr lvl="2"/>
            <a:r>
              <a:rPr lang="en-US" dirty="0"/>
              <a:t>FIM, MIM, SharePoint Server, SQL Server, System Center, and more</a:t>
            </a:r>
          </a:p>
          <a:p>
            <a:pPr lvl="1"/>
            <a:r>
              <a:rPr lang="en-US" dirty="0"/>
              <a:t>Virtual machine generations: Generation 1 only</a:t>
            </a:r>
          </a:p>
          <a:p>
            <a:pPr lvl="2"/>
            <a:endParaRPr lang="en-US" dirty="0"/>
          </a:p>
        </p:txBody>
      </p:sp>
    </p:spTree>
    <p:extLst>
      <p:ext uri="{BB962C8B-B14F-4D97-AF65-F5344CB8AC3E}">
        <p14:creationId xmlns:p14="http://schemas.microsoft.com/office/powerpoint/2010/main" val="314822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sizing</a:t>
            </a:r>
          </a:p>
        </p:txBody>
      </p:sp>
      <p:sp>
        <p:nvSpPr>
          <p:cNvPr id="4" name="Content Placeholder 2"/>
          <p:cNvSpPr>
            <a:spLocks noGrp="1"/>
          </p:cNvSpPr>
          <p:nvPr/>
        </p:nvSpPr>
        <p:spPr bwMode="auto">
          <a:xfrm>
            <a:off x="458788" y="8159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General purpose:</a:t>
            </a:r>
          </a:p>
          <a:p>
            <a:pPr lvl="1"/>
            <a:r>
              <a:rPr lang="en-US" sz="1600" dirty="0"/>
              <a:t>Balanced CPU-to-memory ratio</a:t>
            </a:r>
          </a:p>
          <a:p>
            <a:pPr lvl="1"/>
            <a:r>
              <a:rPr lang="en-US" sz="1600" dirty="0"/>
              <a:t>A0-A7, Av2, D, Dv2, Dv3, DS, DSv2, Dsv3 series</a:t>
            </a:r>
          </a:p>
          <a:p>
            <a:r>
              <a:rPr lang="en-US" sz="2000" dirty="0"/>
              <a:t>Compute optimized:</a:t>
            </a:r>
          </a:p>
          <a:p>
            <a:pPr lvl="1"/>
            <a:r>
              <a:rPr lang="en-US" sz="1600" dirty="0"/>
              <a:t>High CPU-to-memory ratio</a:t>
            </a:r>
          </a:p>
          <a:p>
            <a:pPr lvl="1"/>
            <a:r>
              <a:rPr lang="en-US" sz="1600" dirty="0"/>
              <a:t>Fs and F series</a:t>
            </a:r>
          </a:p>
          <a:p>
            <a:r>
              <a:rPr lang="en-US" sz="2000" dirty="0"/>
              <a:t>Memory optimized:</a:t>
            </a:r>
          </a:p>
          <a:p>
            <a:pPr lvl="1"/>
            <a:r>
              <a:rPr lang="en-US" sz="1600" dirty="0"/>
              <a:t>High memory-to-CPU ratio</a:t>
            </a:r>
          </a:p>
          <a:p>
            <a:pPr lvl="1"/>
            <a:r>
              <a:rPr lang="en-US" sz="1600" dirty="0"/>
              <a:t>D, Dv2, DS, DSv2, Ev3, Esv3, Ms, G, and GS series</a:t>
            </a:r>
          </a:p>
          <a:p>
            <a:r>
              <a:rPr lang="en-US" sz="2000" dirty="0"/>
              <a:t>Storage optimized:</a:t>
            </a:r>
          </a:p>
          <a:p>
            <a:pPr lvl="1"/>
            <a:r>
              <a:rPr lang="en-US" sz="1600" dirty="0"/>
              <a:t>High-performance disk I/O</a:t>
            </a:r>
          </a:p>
          <a:p>
            <a:pPr lvl="1"/>
            <a:r>
              <a:rPr lang="en-US" sz="1600" dirty="0"/>
              <a:t>Ls series</a:t>
            </a:r>
          </a:p>
          <a:p>
            <a:r>
              <a:rPr lang="en-US" sz="2000" dirty="0"/>
              <a:t>GPU:</a:t>
            </a:r>
          </a:p>
          <a:p>
            <a:pPr lvl="1"/>
            <a:r>
              <a:rPr lang="en-US" sz="1600" dirty="0"/>
              <a:t>Graphic Processing Unit support</a:t>
            </a:r>
          </a:p>
          <a:p>
            <a:pPr lvl="1"/>
            <a:r>
              <a:rPr lang="en-US" sz="1600" dirty="0"/>
              <a:t>NV and NC series</a:t>
            </a:r>
          </a:p>
          <a:p>
            <a:r>
              <a:rPr lang="en-US" sz="2000" dirty="0"/>
              <a:t>High performance compute:</a:t>
            </a:r>
          </a:p>
          <a:p>
            <a:pPr lvl="1"/>
            <a:r>
              <a:rPr lang="en-US" sz="1600" dirty="0"/>
              <a:t>Fastest CPUs and optional high-throughput RDMA</a:t>
            </a:r>
          </a:p>
          <a:p>
            <a:pPr lvl="1"/>
            <a:r>
              <a:rPr lang="en-US" sz="1600" dirty="0"/>
              <a:t>H series and A8-A11</a:t>
            </a:r>
          </a:p>
          <a:p>
            <a:endParaRPr lang="en-US" dirty="0"/>
          </a:p>
        </p:txBody>
      </p:sp>
      <p:sp>
        <p:nvSpPr>
          <p:cNvPr id="3" name="Rectangle 2">
            <a:extLst>
              <a:ext uri="{FF2B5EF4-FFF2-40B4-BE49-F238E27FC236}">
                <a16:creationId xmlns:a16="http://schemas.microsoft.com/office/drawing/2014/main" id="{C1CC35E9-167C-4B87-94A9-1948F9A82FA4}"/>
              </a:ext>
            </a:extLst>
          </p:cNvPr>
          <p:cNvSpPr/>
          <p:nvPr/>
        </p:nvSpPr>
        <p:spPr>
          <a:xfrm>
            <a:off x="4670981" y="2090643"/>
            <a:ext cx="4572000" cy="923330"/>
          </a:xfrm>
          <a:prstGeom prst="rect">
            <a:avLst/>
          </a:prstGeom>
        </p:spPr>
        <p:txBody>
          <a:bodyPr>
            <a:spAutoFit/>
          </a:bodyPr>
          <a:lstStyle/>
          <a:p>
            <a:r>
              <a:rPr lang="en-US" dirty="0">
                <a:hlinkClick r:id="rId3"/>
              </a:rPr>
              <a:t>https://docs.microsoft.com/en-us/azure/cloud-services/cloud-services-sizes-specs</a:t>
            </a:r>
            <a:r>
              <a:rPr lang="en-US" dirty="0"/>
              <a:t> </a:t>
            </a:r>
          </a:p>
        </p:txBody>
      </p:sp>
    </p:spTree>
    <p:extLst>
      <p:ext uri="{BB962C8B-B14F-4D97-AF65-F5344CB8AC3E}">
        <p14:creationId xmlns:p14="http://schemas.microsoft.com/office/powerpoint/2010/main" val="337710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availability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Azure VMs in an availability set:</a:t>
            </a:r>
          </a:p>
          <a:p>
            <a:pPr marL="365760" lvl="1"/>
            <a:r>
              <a:rPr lang="en-US" dirty="0"/>
              <a:t>Logical grouping of two or more Azure VMs</a:t>
            </a:r>
          </a:p>
          <a:p>
            <a:pPr marL="365760" lvl="1"/>
            <a:r>
              <a:rPr lang="en-US" dirty="0"/>
              <a:t>Must be assigned during Azure VM deployment</a:t>
            </a:r>
          </a:p>
          <a:p>
            <a:pPr marL="365760" lvl="1"/>
            <a:r>
              <a:rPr lang="en-US" dirty="0"/>
              <a:t>Up to 3 fault domains</a:t>
            </a:r>
          </a:p>
          <a:p>
            <a:pPr marL="365760" lvl="1"/>
            <a:r>
              <a:rPr lang="en-US" dirty="0"/>
              <a:t>Up to 20 update domains</a:t>
            </a:r>
          </a:p>
          <a:p>
            <a:pPr marL="365760" lvl="1"/>
            <a:r>
              <a:rPr lang="en-US" dirty="0"/>
              <a:t>99.95% availability SLA</a:t>
            </a:r>
          </a:p>
          <a:p>
            <a:pPr marL="365760" lvl="1"/>
            <a:r>
              <a:rPr lang="en-US" dirty="0"/>
              <a:t>Considerations:</a:t>
            </a:r>
          </a:p>
          <a:p>
            <a:pPr marL="761047" lvl="2"/>
            <a:r>
              <a:rPr lang="en-US" dirty="0"/>
              <a:t>Add multiple virtual machines to the same availability set</a:t>
            </a:r>
          </a:p>
          <a:p>
            <a:pPr marL="761047" lvl="2"/>
            <a:r>
              <a:rPr lang="en-US" dirty="0"/>
              <a:t>Place application tiers in separate availability sets</a:t>
            </a:r>
          </a:p>
          <a:p>
            <a:pPr marL="761047" lvl="2"/>
            <a:r>
              <a:rPr lang="en-US" dirty="0"/>
              <a:t>Combine availability sets with load balancing</a:t>
            </a:r>
          </a:p>
          <a:p>
            <a:r>
              <a:rPr lang="en-US" dirty="0"/>
              <a:t>Standalone VMs:</a:t>
            </a:r>
          </a:p>
          <a:p>
            <a:pPr marL="365760" lvl="1"/>
            <a:r>
              <a:rPr lang="en-US" dirty="0"/>
              <a:t>99.9% availability SLA if using Premium storage disks </a:t>
            </a:r>
            <a:r>
              <a:rPr lang="en-US" sz="1400" dirty="0">
                <a:hlinkClick r:id="rId3"/>
              </a:rPr>
              <a:t>https://buildazure.com/2016/11/24/single-instance-vms-now-with-99-9-sla/</a:t>
            </a:r>
            <a:r>
              <a:rPr lang="en-US" sz="1400"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62424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the deployment method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Tools for deploying Azure VMs:</a:t>
            </a:r>
          </a:p>
          <a:p>
            <a:pPr lvl="1"/>
            <a:r>
              <a:rPr lang="en-US" dirty="0"/>
              <a:t>Azure portal</a:t>
            </a:r>
          </a:p>
          <a:p>
            <a:pPr lvl="1"/>
            <a:r>
              <a:rPr lang="en-US" dirty="0"/>
              <a:t>Azure PowerShell</a:t>
            </a:r>
          </a:p>
          <a:p>
            <a:pPr lvl="1"/>
            <a:r>
              <a:rPr lang="en-US" dirty="0"/>
              <a:t>Azure CLI</a:t>
            </a:r>
          </a:p>
          <a:p>
            <a:pPr lvl="1"/>
            <a:r>
              <a:rPr lang="en-US" dirty="0"/>
              <a:t>Azure Resource Manager templates</a:t>
            </a:r>
          </a:p>
          <a:p>
            <a:r>
              <a:rPr lang="en-US" dirty="0"/>
              <a:t>Create Azure VMs from:</a:t>
            </a:r>
          </a:p>
          <a:p>
            <a:pPr lvl="1"/>
            <a:r>
              <a:rPr lang="en-US" dirty="0"/>
              <a:t>Azure Marketplace images</a:t>
            </a:r>
          </a:p>
          <a:p>
            <a:pPr lvl="1"/>
            <a:r>
              <a:rPr lang="en-US" dirty="0"/>
              <a:t>Custom images</a:t>
            </a:r>
          </a:p>
          <a:p>
            <a:pPr lvl="2"/>
            <a:r>
              <a:rPr lang="en-US" dirty="0"/>
              <a:t>Managed</a:t>
            </a:r>
          </a:p>
          <a:p>
            <a:pPr lvl="2"/>
            <a:r>
              <a:rPr lang="en-US" dirty="0"/>
              <a:t>Unmanaged </a:t>
            </a:r>
          </a:p>
        </p:txBody>
      </p:sp>
    </p:spTree>
    <p:extLst>
      <p:ext uri="{BB962C8B-B14F-4D97-AF65-F5344CB8AC3E}">
        <p14:creationId xmlns:p14="http://schemas.microsoft.com/office/powerpoint/2010/main" val="357929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the Azure portal to create virtual machines</a:t>
            </a:r>
            <a:endParaRPr lang="en-US" dirty="0"/>
          </a:p>
        </p:txBody>
      </p:sp>
      <p:pic>
        <p:nvPicPr>
          <p:cNvPr id="4" name="Picture 3" descr="Screenshot of the Azure portal with New blade highlighted, Compute option highlighted under Create in the left pane, and Windows Server 2016 highlighted under Compute in the right pane."/>
          <p:cNvPicPr>
            <a:picLocks noChangeAspect="1"/>
          </p:cNvPicPr>
          <p:nvPr/>
        </p:nvPicPr>
        <p:blipFill>
          <a:blip r:embed="rId3"/>
          <a:stretch>
            <a:fillRect/>
          </a:stretch>
        </p:blipFill>
        <p:spPr>
          <a:xfrm>
            <a:off x="438545" y="1183207"/>
            <a:ext cx="8034249" cy="5360181"/>
          </a:xfrm>
          <a:prstGeom prst="rect">
            <a:avLst/>
          </a:prstGeom>
        </p:spPr>
      </p:pic>
    </p:spTree>
    <p:extLst>
      <p:ext uri="{BB962C8B-B14F-4D97-AF65-F5344CB8AC3E}">
        <p14:creationId xmlns:p14="http://schemas.microsoft.com/office/powerpoint/2010/main" val="365327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PowerShell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Marketplace image–based deployment</a:t>
            </a:r>
          </a:p>
          <a:p>
            <a:pPr marL="342900" indent="-342900">
              <a:buFont typeface="+mj-lt"/>
              <a:buAutoNum type="arabicPeriod"/>
            </a:pPr>
            <a:r>
              <a:rPr lang="en-US" sz="1800" dirty="0"/>
              <a:t>Authenticate and select the target subscription</a:t>
            </a:r>
          </a:p>
          <a:p>
            <a:pPr marL="342900" indent="-342900">
              <a:buFont typeface="+mj-lt"/>
              <a:buAutoNum type="arabicPeriod"/>
            </a:pPr>
            <a:r>
              <a:rPr lang="en-US" sz="1800" dirty="0"/>
              <a:t>Create a resource group</a:t>
            </a:r>
          </a:p>
          <a:p>
            <a:pPr marL="342900" indent="-342900">
              <a:buFont typeface="+mj-lt"/>
              <a:buAutoNum type="arabicPeriod"/>
            </a:pPr>
            <a:r>
              <a:rPr lang="en-US" sz="1800" dirty="0"/>
              <a:t>Create a virtual network and a subnet</a:t>
            </a:r>
          </a:p>
          <a:p>
            <a:pPr marL="342900" indent="-342900">
              <a:buFont typeface="+mj-lt"/>
              <a:buAutoNum type="arabicPeriod"/>
            </a:pPr>
            <a:r>
              <a:rPr lang="en-US" sz="1800" dirty="0"/>
              <a:t>Create a public IP address</a:t>
            </a:r>
          </a:p>
          <a:p>
            <a:pPr marL="342900" indent="-342900">
              <a:buFont typeface="+mj-lt"/>
              <a:buAutoNum type="arabicPeriod"/>
            </a:pPr>
            <a:r>
              <a:rPr lang="en-US" sz="1800" dirty="0"/>
              <a:t>Create a NIC</a:t>
            </a:r>
          </a:p>
          <a:p>
            <a:pPr marL="342900" indent="-342900">
              <a:buFont typeface="+mj-lt"/>
              <a:buAutoNum type="arabicPeriod"/>
            </a:pPr>
            <a:r>
              <a:rPr lang="en-US" sz="1800" dirty="0"/>
              <a:t>Create a NSG and associate it with the subnet</a:t>
            </a:r>
          </a:p>
          <a:p>
            <a:pPr marL="342900" indent="-342900">
              <a:buFont typeface="+mj-lt"/>
              <a:buAutoNum type="arabicPeriod"/>
            </a:pPr>
            <a:r>
              <a:rPr lang="en-US" sz="1800" dirty="0"/>
              <a:t>Set admin credentials for the OS</a:t>
            </a:r>
          </a:p>
          <a:p>
            <a:pPr marL="342900" indent="-342900">
              <a:buFont typeface="+mj-lt"/>
              <a:buAutoNum type="arabicPeriod"/>
            </a:pPr>
            <a:r>
              <a:rPr lang="en-US" sz="1800" dirty="0"/>
              <a:t>Assign the OS to the VM configuration</a:t>
            </a:r>
          </a:p>
          <a:p>
            <a:pPr marL="342900" indent="-342900">
              <a:buFont typeface="+mj-lt"/>
              <a:buAutoNum type="arabicPeriod"/>
            </a:pPr>
            <a:r>
              <a:rPr lang="en-US" sz="1800" dirty="0"/>
              <a:t>Assign the image to the VM configuration</a:t>
            </a:r>
          </a:p>
          <a:p>
            <a:pPr marL="342900" indent="-342900">
              <a:buFont typeface="+mj-lt"/>
              <a:buAutoNum type="arabicPeriod"/>
            </a:pPr>
            <a:r>
              <a:rPr lang="en-US" sz="1800" dirty="0"/>
              <a:t>Add the OS settings to the VM configuration</a:t>
            </a:r>
          </a:p>
          <a:p>
            <a:pPr marL="342900" indent="-342900">
              <a:buFont typeface="+mj-lt"/>
              <a:buAutoNum type="arabicPeriod"/>
            </a:pPr>
            <a:r>
              <a:rPr lang="en-US" sz="1800" dirty="0"/>
              <a:t>Add the NIC to the VM configuration</a:t>
            </a:r>
          </a:p>
          <a:p>
            <a:pPr marL="342900" indent="-342900">
              <a:buFont typeface="+mj-lt"/>
              <a:buAutoNum type="arabicPeriod"/>
            </a:pPr>
            <a:r>
              <a:rPr lang="en-US" sz="1800" dirty="0"/>
              <a:t>Create the virtual machine</a:t>
            </a:r>
            <a:br>
              <a:rPr lang="en-US" sz="1800" dirty="0"/>
            </a:br>
            <a:endParaRPr lang="en-US" sz="1800" dirty="0"/>
          </a:p>
          <a:p>
            <a:r>
              <a:rPr lang="en-US" dirty="0"/>
              <a:t>Custom image–based deployment</a:t>
            </a:r>
          </a:p>
          <a:p>
            <a:pPr marL="0" indent="0">
              <a:buNone/>
            </a:pPr>
            <a:endParaRPr lang="en-US" sz="1400" dirty="0"/>
          </a:p>
        </p:txBody>
      </p:sp>
      <p:sp>
        <p:nvSpPr>
          <p:cNvPr id="3" name="Rectangle 2">
            <a:extLst>
              <a:ext uri="{FF2B5EF4-FFF2-40B4-BE49-F238E27FC236}">
                <a16:creationId xmlns:a16="http://schemas.microsoft.com/office/drawing/2014/main" id="{33167D32-FB5E-4FE1-9E50-D5DD5A3B9EF1}"/>
              </a:ext>
            </a:extLst>
          </p:cNvPr>
          <p:cNvSpPr/>
          <p:nvPr/>
        </p:nvSpPr>
        <p:spPr>
          <a:xfrm>
            <a:off x="362931" y="5587269"/>
            <a:ext cx="8460557" cy="461665"/>
          </a:xfrm>
          <a:prstGeom prst="rect">
            <a:avLst/>
          </a:prstGeom>
        </p:spPr>
        <p:txBody>
          <a:bodyPr wrap="square">
            <a:spAutoFit/>
          </a:bodyPr>
          <a:lstStyle/>
          <a:p>
            <a:r>
              <a:rPr lang="en-US" sz="1200" dirty="0">
                <a:hlinkClick r:id="rId3"/>
              </a:rPr>
              <a:t>https://docs.microsoft.com/en-us/azure/virtual-machines/scripts/virtual-machines-windows-powershell-sample-create-vm-from-managed-os-disks</a:t>
            </a:r>
            <a:r>
              <a:rPr lang="en-US" sz="1200" dirty="0"/>
              <a:t> </a:t>
            </a:r>
          </a:p>
        </p:txBody>
      </p:sp>
      <p:sp>
        <p:nvSpPr>
          <p:cNvPr id="5" name="Rectangle 4">
            <a:extLst>
              <a:ext uri="{FF2B5EF4-FFF2-40B4-BE49-F238E27FC236}">
                <a16:creationId xmlns:a16="http://schemas.microsoft.com/office/drawing/2014/main" id="{2227A796-1F27-4C45-9C9D-C495846AF18D}"/>
              </a:ext>
            </a:extLst>
          </p:cNvPr>
          <p:cNvSpPr/>
          <p:nvPr/>
        </p:nvSpPr>
        <p:spPr>
          <a:xfrm>
            <a:off x="395927" y="6396335"/>
            <a:ext cx="8333294" cy="461665"/>
          </a:xfrm>
          <a:prstGeom prst="rect">
            <a:avLst/>
          </a:prstGeom>
        </p:spPr>
        <p:txBody>
          <a:bodyPr wrap="square">
            <a:spAutoFit/>
          </a:bodyPr>
          <a:lstStyle/>
          <a:p>
            <a:r>
              <a:rPr lang="en-US" sz="1200" dirty="0">
                <a:hlinkClick r:id="rId4"/>
              </a:rPr>
              <a:t>https://docs.microsoft.com/en-us/azure/virtual-machines/windows/upload-generalized-managed</a:t>
            </a:r>
            <a:r>
              <a:rPr lang="en-US" sz="1200" dirty="0"/>
              <a:t> </a:t>
            </a:r>
          </a:p>
        </p:txBody>
      </p:sp>
    </p:spTree>
    <p:extLst>
      <p:ext uri="{BB962C8B-B14F-4D97-AF65-F5344CB8AC3E}">
        <p14:creationId xmlns:p14="http://schemas.microsoft.com/office/powerpoint/2010/main" val="40441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Azure CLI to create an Azure VM with managed disks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Quick start</a:t>
            </a:r>
            <a:endParaRPr lang="en-US" sz="16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dirty="0"/>
              <a:t>Complete deployment</a:t>
            </a:r>
          </a:p>
          <a:p>
            <a:r>
              <a:rPr lang="en-US" dirty="0"/>
              <a:t>Custom image–based deployment</a:t>
            </a:r>
            <a:endParaRPr lang="en-US" sz="2000" dirty="0"/>
          </a:p>
        </p:txBody>
      </p:sp>
      <p:sp>
        <p:nvSpPr>
          <p:cNvPr id="5" name="Rectangle 4"/>
          <p:cNvSpPr/>
          <p:nvPr/>
        </p:nvSpPr>
        <p:spPr bwMode="auto">
          <a:xfrm>
            <a:off x="576944" y="1658680"/>
            <a:ext cx="8001000" cy="3169252"/>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 login</a:t>
            </a:r>
          </a:p>
          <a:p>
            <a:pPr marL="0" indent="0">
              <a:buNone/>
            </a:pPr>
            <a:r>
              <a:rPr lang="en-US" b="0" dirty="0">
                <a:latin typeface="Lucida Sans Typewriter" pitchFamily="49" charset="0"/>
              </a:rPr>
              <a:t>az account set –subscription &lt;subscription name&gt;</a:t>
            </a:r>
          </a:p>
          <a:p>
            <a:pPr marL="0" indent="0">
              <a:buNone/>
            </a:pPr>
            <a:r>
              <a:rPr lang="en-US" b="0" dirty="0">
                <a:latin typeface="Lucida Sans Typewriter" pitchFamily="49" charset="0"/>
              </a:rPr>
              <a:t>az group create --name &lt;resource group name&gt; `</a:t>
            </a:r>
            <a:br>
              <a:rPr lang="en-US" b="0" dirty="0">
                <a:latin typeface="Lucida Sans Typewriter" pitchFamily="49" charset="0"/>
              </a:rPr>
            </a:br>
            <a:r>
              <a:rPr lang="en-US" b="0" dirty="0">
                <a:latin typeface="Lucida Sans Typewriter" pitchFamily="49" charset="0"/>
              </a:rPr>
              <a:t>                --location &lt;Azure region&gt;</a:t>
            </a:r>
          </a:p>
          <a:p>
            <a:pPr marL="0" indent="0">
              <a:buNone/>
            </a:pPr>
            <a:r>
              <a:rPr lang="en-US" b="0" dirty="0">
                <a:latin typeface="Lucida Sans Typewriter" pitchFamily="49" charset="0"/>
              </a:rPr>
              <a:t>az vm create --resource-group &lt;resource group name&gt; `</a:t>
            </a:r>
            <a:br>
              <a:rPr lang="en-US" b="0" dirty="0">
                <a:latin typeface="Lucida Sans Typewriter" pitchFamily="49" charset="0"/>
              </a:rPr>
            </a:br>
            <a:r>
              <a:rPr lang="en-US" b="0" dirty="0">
                <a:latin typeface="Lucida Sans Typewriter" pitchFamily="49" charset="0"/>
              </a:rPr>
              <a:t>             --name &lt;VM name&gt; </a:t>
            </a:r>
            <a:br>
              <a:rPr lang="en-US" b="0" dirty="0">
                <a:latin typeface="Lucida Sans Typewriter" pitchFamily="49" charset="0"/>
              </a:rPr>
            </a:br>
            <a:r>
              <a:rPr lang="en-US" b="0" dirty="0">
                <a:latin typeface="Lucida Sans Typewriter" pitchFamily="49" charset="0"/>
              </a:rPr>
              <a:t>             --image &lt;Azure Marketplace image&gt; `</a:t>
            </a:r>
            <a:br>
              <a:rPr lang="en-US" b="0" dirty="0">
                <a:latin typeface="Lucida Sans Typewriter" pitchFamily="49" charset="0"/>
              </a:rPr>
            </a:br>
            <a:r>
              <a:rPr lang="en-US" b="0" dirty="0">
                <a:latin typeface="Lucida Sans Typewriter" pitchFamily="49" charset="0"/>
              </a:rPr>
              <a:t>             --generate-ssh-keys</a:t>
            </a:r>
          </a:p>
        </p:txBody>
      </p:sp>
      <p:sp>
        <p:nvSpPr>
          <p:cNvPr id="3" name="Rectangle 2">
            <a:extLst>
              <a:ext uri="{FF2B5EF4-FFF2-40B4-BE49-F238E27FC236}">
                <a16:creationId xmlns:a16="http://schemas.microsoft.com/office/drawing/2014/main" id="{7337C431-244E-4F2E-8BB5-045F9F7C5E2D}"/>
              </a:ext>
            </a:extLst>
          </p:cNvPr>
          <p:cNvSpPr/>
          <p:nvPr/>
        </p:nvSpPr>
        <p:spPr>
          <a:xfrm>
            <a:off x="282804" y="6011473"/>
            <a:ext cx="8861196" cy="523220"/>
          </a:xfrm>
          <a:prstGeom prst="rect">
            <a:avLst/>
          </a:prstGeom>
        </p:spPr>
        <p:txBody>
          <a:bodyPr wrap="square">
            <a:spAutoFit/>
          </a:bodyPr>
          <a:lstStyle/>
          <a:p>
            <a:r>
              <a:rPr lang="en-US" sz="1400" dirty="0">
                <a:hlinkClick r:id="rId3"/>
              </a:rPr>
              <a:t>https://docs.microsoft.com/en-us/azure/virtual-machines/scripts/virtual-machines-linux-cli-sample-create-managed-disk-from-snapshot</a:t>
            </a:r>
            <a:r>
              <a:rPr lang="en-US" sz="1400" dirty="0"/>
              <a:t> </a:t>
            </a:r>
          </a:p>
        </p:txBody>
      </p:sp>
      <p:sp>
        <p:nvSpPr>
          <p:cNvPr id="6" name="Rectangle 5">
            <a:extLst>
              <a:ext uri="{FF2B5EF4-FFF2-40B4-BE49-F238E27FC236}">
                <a16:creationId xmlns:a16="http://schemas.microsoft.com/office/drawing/2014/main" id="{3168665E-A26C-4BAB-B3D0-75EBE4B4C2D6}"/>
              </a:ext>
            </a:extLst>
          </p:cNvPr>
          <p:cNvSpPr/>
          <p:nvPr/>
        </p:nvSpPr>
        <p:spPr>
          <a:xfrm>
            <a:off x="523188" y="4400209"/>
            <a:ext cx="8403996" cy="276999"/>
          </a:xfrm>
          <a:prstGeom prst="rect">
            <a:avLst/>
          </a:prstGeom>
        </p:spPr>
        <p:txBody>
          <a:bodyPr wrap="square">
            <a:spAutoFit/>
          </a:bodyPr>
          <a:lstStyle/>
          <a:p>
            <a:r>
              <a:rPr lang="en-US" sz="1200" dirty="0">
                <a:hlinkClick r:id="rId4"/>
              </a:rPr>
              <a:t>https://docs.microsoft.com/en-us/azure/virtual-machines/linux/quick-create-cli</a:t>
            </a:r>
            <a:r>
              <a:rPr lang="en-US" sz="1200" dirty="0"/>
              <a:t> </a:t>
            </a:r>
          </a:p>
        </p:txBody>
      </p:sp>
    </p:spTree>
    <p:extLst>
      <p:ext uri="{BB962C8B-B14F-4D97-AF65-F5344CB8AC3E}">
        <p14:creationId xmlns:p14="http://schemas.microsoft.com/office/powerpoint/2010/main" val="214070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VMs by using a deployment template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Deploy a template by using:</a:t>
            </a:r>
            <a:endParaRPr lang="en-US" sz="1600" dirty="0"/>
          </a:p>
          <a:p>
            <a:pPr lvl="1"/>
            <a:r>
              <a:rPr lang="en-US" sz="2000" dirty="0"/>
              <a:t>Azure PowerShell</a:t>
            </a:r>
          </a:p>
          <a:p>
            <a:pPr lvl="1"/>
            <a:endParaRPr lang="en-US" sz="2000" dirty="0"/>
          </a:p>
          <a:p>
            <a:pPr lvl="1"/>
            <a:endParaRPr lang="en-US" sz="2000" dirty="0"/>
          </a:p>
          <a:p>
            <a:pPr lvl="1"/>
            <a:endParaRPr lang="en-US" sz="2000" dirty="0"/>
          </a:p>
          <a:p>
            <a:pPr lvl="1"/>
            <a:endParaRPr lang="en-US" sz="2000" dirty="0"/>
          </a:p>
          <a:p>
            <a:pPr lvl="1"/>
            <a:r>
              <a:rPr lang="en-US" sz="2000" dirty="0"/>
              <a:t>Azure CLI</a:t>
            </a:r>
          </a:p>
          <a:p>
            <a:pPr lvl="1"/>
            <a:endParaRPr lang="en-US" sz="2000" dirty="0"/>
          </a:p>
          <a:p>
            <a:pPr lvl="1"/>
            <a:endParaRPr lang="en-US" sz="2000" dirty="0"/>
          </a:p>
          <a:p>
            <a:pPr lvl="1"/>
            <a:r>
              <a:rPr lang="en-US" sz="2000" b="1" dirty="0"/>
              <a:t>Deploy to Azure </a:t>
            </a:r>
            <a:r>
              <a:rPr lang="en-US" sz="2000" dirty="0"/>
              <a:t>link on GitHub</a:t>
            </a:r>
          </a:p>
          <a:p>
            <a:pPr lvl="1"/>
            <a:r>
              <a:rPr lang="en-US" sz="2000" b="1" dirty="0"/>
              <a:t>Custom deployment </a:t>
            </a:r>
            <a:r>
              <a:rPr lang="en-US" sz="2000" dirty="0"/>
              <a:t>blade in the Azure portal</a:t>
            </a:r>
          </a:p>
          <a:p>
            <a:pPr lvl="1"/>
            <a:r>
              <a:rPr lang="en-US" sz="2000" dirty="0"/>
              <a:t>Visual Studio</a:t>
            </a:r>
          </a:p>
          <a:p>
            <a:r>
              <a:rPr lang="en-US" dirty="0"/>
              <a:t>Visualize a template by using:</a:t>
            </a:r>
          </a:p>
          <a:p>
            <a:pPr lvl="1"/>
            <a:r>
              <a:rPr lang="en-US" dirty="0"/>
              <a:t>Azure Resource Manage Template Visualizer</a:t>
            </a:r>
          </a:p>
          <a:p>
            <a:pPr marL="288925" lvl="1" indent="0">
              <a:buNone/>
            </a:pPr>
            <a:endParaRPr lang="en-US" sz="2000" dirty="0"/>
          </a:p>
        </p:txBody>
      </p:sp>
      <p:sp>
        <p:nvSpPr>
          <p:cNvPr id="5" name="Rectangle 4"/>
          <p:cNvSpPr/>
          <p:nvPr/>
        </p:nvSpPr>
        <p:spPr bwMode="auto">
          <a:xfrm>
            <a:off x="756138" y="1892866"/>
            <a:ext cx="8001000" cy="139546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New-AzureRmResourceGroupDeployment `</a:t>
            </a:r>
            <a:br>
              <a:rPr lang="en-US" b="0" dirty="0">
                <a:latin typeface="Lucida Sans Typewriter" pitchFamily="49" charset="0"/>
              </a:rPr>
            </a:br>
            <a:r>
              <a:rPr lang="en-US" b="0" dirty="0">
                <a:latin typeface="Lucida Sans Typewriter" pitchFamily="49" charset="0"/>
              </a:rPr>
              <a:t>    -Name &lt;DeploymentName&gt; `</a:t>
            </a:r>
            <a:br>
              <a:rPr lang="en-US" b="0" dirty="0">
                <a:latin typeface="Lucida Sans Typewriter" pitchFamily="49" charset="0"/>
              </a:rPr>
            </a:br>
            <a:r>
              <a:rPr lang="en-US" b="0" dirty="0">
                <a:latin typeface="Lucida Sans Typewriter" pitchFamily="49" charset="0"/>
              </a:rPr>
              <a:t>    -ResourceGroupName &lt;ResourceGroupName `</a:t>
            </a:r>
          </a:p>
          <a:p>
            <a:pPr marL="0" indent="0">
              <a:buNone/>
            </a:pPr>
            <a:r>
              <a:rPr lang="en-US" b="0" dirty="0">
                <a:latin typeface="Lucida Sans Typewriter" pitchFamily="49" charset="0"/>
              </a:rPr>
              <a:t>    -TemplateUri &lt;TemplateUri&gt;</a:t>
            </a:r>
          </a:p>
        </p:txBody>
      </p:sp>
      <p:sp>
        <p:nvSpPr>
          <p:cNvPr id="6" name="Rectangle 5"/>
          <p:cNvSpPr/>
          <p:nvPr/>
        </p:nvSpPr>
        <p:spPr bwMode="auto">
          <a:xfrm>
            <a:off x="756138" y="3804884"/>
            <a:ext cx="8001000" cy="710194"/>
          </a:xfrm>
          <a:prstGeom prst="rect">
            <a:avLst/>
          </a:prstGeom>
          <a:solidFill>
            <a:schemeClr val="bg2">
              <a:lumMod val="60000"/>
              <a:lumOff val="4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b="0" dirty="0">
                <a:latin typeface="Lucida Sans Typewriter" pitchFamily="49" charset="0"/>
              </a:rPr>
              <a:t>azure group deployment create</a:t>
            </a:r>
          </a:p>
        </p:txBody>
      </p:sp>
    </p:spTree>
    <p:extLst>
      <p:ext uri="{BB962C8B-B14F-4D97-AF65-F5344CB8AC3E}">
        <p14:creationId xmlns:p14="http://schemas.microsoft.com/office/powerpoint/2010/main" val="1295818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CA" dirty="0"/>
              <a:t>Demonstration: Creating a VM by using the Azure portal</a:t>
            </a:r>
            <a:endParaRPr lang="en-US" dirty="0"/>
          </a:p>
        </p:txBody>
      </p:sp>
      <p:sp>
        <p:nvSpPr>
          <p:cNvPr id="3" name="Subtitle 2">
            <a:extLst>
              <a:ext uri="{FF2B5EF4-FFF2-40B4-BE49-F238E27FC236}">
                <a16:creationId xmlns:a16="http://schemas.microsoft.com/office/drawing/2014/main" id="{5764891A-0362-45E4-ABCA-C26366734E8E}"/>
              </a:ext>
            </a:extLst>
          </p:cNvPr>
          <p:cNvSpPr>
            <a:spLocks noGrp="1"/>
          </p:cNvSpPr>
          <p:nvPr>
            <p:ph type="subTitle" sz="quarter"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a:p>
            <a:endParaRPr lang="en-US" dirty="0"/>
          </a:p>
        </p:txBody>
      </p:sp>
      <p:sp>
        <p:nvSpPr>
          <p:cNvPr id="5" name="Text Placeholder 4">
            <a:extLst>
              <a:ext uri="{FF2B5EF4-FFF2-40B4-BE49-F238E27FC236}">
                <a16:creationId xmlns:a16="http://schemas.microsoft.com/office/drawing/2014/main" id="{7CE82C1F-655B-43B1-B218-0994A8E0CFE8}"/>
              </a:ext>
            </a:extLst>
          </p:cNvPr>
          <p:cNvSpPr>
            <a:spLocks noGrp="1"/>
          </p:cNvSpPr>
          <p:nvPr>
            <p:ph type="body" sz="quarter" idx="10"/>
          </p:nvPr>
        </p:nvSpPr>
        <p:spPr/>
        <p:txBody>
          <a:bodyPr/>
          <a:lstStyle/>
          <a:p>
            <a:r>
              <a:rPr lang="en-US" dirty="0"/>
              <a:t>In this demonstration, you will see how to create a VM from the Azure portal by using a Marketplace image</a:t>
            </a:r>
          </a:p>
          <a:p>
            <a:endParaRPr lang="en-US" dirty="0"/>
          </a:p>
        </p:txBody>
      </p:sp>
      <p:sp>
        <p:nvSpPr>
          <p:cNvPr id="6" name="Text Placeholder 5">
            <a:extLst>
              <a:ext uri="{FF2B5EF4-FFF2-40B4-BE49-F238E27FC236}">
                <a16:creationId xmlns:a16="http://schemas.microsoft.com/office/drawing/2014/main" id="{A61EA4D0-83F8-4510-8DA8-EDF14AD15FFA}"/>
              </a:ext>
            </a:extLst>
          </p:cNvPr>
          <p:cNvSpPr>
            <a:spLocks noGrp="1"/>
          </p:cNvSpPr>
          <p:nvPr>
            <p:ph type="body" sz="quarter" idx="11"/>
          </p:nvPr>
        </p:nvSpPr>
        <p:spPr/>
        <p:txBody>
          <a:bodyPr/>
          <a:lstStyle/>
          <a:p>
            <a:r>
              <a:rPr lang="en-US" dirty="0">
                <a:hlinkClick r:id="rId4"/>
              </a:rPr>
              <a:t>https://docs.microsoft.com/en-us/azure/virtual-machines/windows/quick-create-portal</a:t>
            </a:r>
            <a:r>
              <a:rPr lang="en-US" dirty="0"/>
              <a:t>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p:txBody>
      </p:sp>
    </p:spTree>
    <p:extLst>
      <p:ext uri="{BB962C8B-B14F-4D97-AF65-F5344CB8AC3E}">
        <p14:creationId xmlns:p14="http://schemas.microsoft.com/office/powerpoint/2010/main" val="627293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453C96-B8BB-435D-A2DE-225B32C58742}"/>
              </a:ext>
            </a:extLst>
          </p:cNvPr>
          <p:cNvSpPr>
            <a:spLocks noGrp="1"/>
          </p:cNvSpPr>
          <p:nvPr>
            <p:ph type="title"/>
          </p:nvPr>
        </p:nvSpPr>
        <p:spPr/>
        <p:txBody>
          <a:bodyPr/>
          <a:lstStyle/>
          <a:p>
            <a:r>
              <a:rPr lang="en-CA" dirty="0"/>
              <a:t>Creating a VM by using the Azure portal</a:t>
            </a:r>
            <a:endParaRPr lang="en-US" dirty="0"/>
          </a:p>
        </p:txBody>
      </p:sp>
      <p:sp>
        <p:nvSpPr>
          <p:cNvPr id="7" name="Content Placeholder 6">
            <a:extLst>
              <a:ext uri="{FF2B5EF4-FFF2-40B4-BE49-F238E27FC236}">
                <a16:creationId xmlns:a16="http://schemas.microsoft.com/office/drawing/2014/main" id="{88BB3D06-6911-48A2-A49C-15848AAB5A2F}"/>
              </a:ext>
            </a:extLst>
          </p:cNvPr>
          <p:cNvSpPr>
            <a:spLocks noGrp="1"/>
          </p:cNvSpPr>
          <p:nvPr>
            <p:ph idx="1"/>
          </p:nvPr>
        </p:nvSpPr>
        <p:spPr/>
        <p:txBody>
          <a:bodyPr/>
          <a:lstStyle/>
          <a:p>
            <a:r>
              <a:rPr lang="en-US" dirty="0"/>
              <a:t>Log in to the Azure portal at </a:t>
            </a:r>
            <a:r>
              <a:rPr lang="en-US" dirty="0">
                <a:hlinkClick r:id="rId3"/>
              </a:rPr>
              <a:t>http://portal.azure.com</a:t>
            </a:r>
            <a:r>
              <a:rPr lang="en-US" dirty="0"/>
              <a:t> </a:t>
            </a:r>
          </a:p>
          <a:p>
            <a:r>
              <a:rPr lang="en-US" dirty="0"/>
              <a:t>Create virtual machine</a:t>
            </a:r>
          </a:p>
          <a:p>
            <a:r>
              <a:rPr lang="en-US" dirty="0"/>
              <a:t>Connect to virtual machine</a:t>
            </a:r>
          </a:p>
          <a:p>
            <a:r>
              <a:rPr lang="en-US" dirty="0"/>
              <a:t>Install IIS using PowerShell</a:t>
            </a:r>
            <a:br>
              <a:rPr lang="en-US" dirty="0"/>
            </a:br>
            <a:r>
              <a:rPr lang="en-US" dirty="0"/>
              <a:t>Install-</a:t>
            </a:r>
            <a:r>
              <a:rPr lang="en-US" dirty="0" err="1"/>
              <a:t>WindowsFeature</a:t>
            </a:r>
            <a:r>
              <a:rPr lang="en-US" dirty="0"/>
              <a:t> -name Web-Server –</a:t>
            </a:r>
            <a:r>
              <a:rPr lang="en-US" dirty="0" err="1"/>
              <a:t>IncludeManagementTools</a:t>
            </a:r>
            <a:endParaRPr lang="en-US" dirty="0"/>
          </a:p>
          <a:p>
            <a:r>
              <a:rPr lang="en-US" dirty="0"/>
              <a:t>Open Port 80</a:t>
            </a:r>
          </a:p>
          <a:p>
            <a:r>
              <a:rPr lang="en-US" dirty="0"/>
              <a:t>View IIS</a:t>
            </a:r>
          </a:p>
          <a:p>
            <a:r>
              <a:rPr lang="en-US" dirty="0"/>
              <a:t>Cleanup </a:t>
            </a:r>
          </a:p>
        </p:txBody>
      </p:sp>
      <p:sp>
        <p:nvSpPr>
          <p:cNvPr id="8" name="Text Placeholder 7">
            <a:extLst>
              <a:ext uri="{FF2B5EF4-FFF2-40B4-BE49-F238E27FC236}">
                <a16:creationId xmlns:a16="http://schemas.microsoft.com/office/drawing/2014/main" id="{B8F02C4A-3C31-41C0-9CF7-A175DF620569}"/>
              </a:ext>
            </a:extLst>
          </p:cNvPr>
          <p:cNvSpPr>
            <a:spLocks noGrp="1"/>
          </p:cNvSpPr>
          <p:nvPr>
            <p:ph type="body" sz="quarter" idx="10"/>
          </p:nvPr>
        </p:nvSpPr>
        <p:spPr/>
        <p:txBody>
          <a:bodyPr/>
          <a:lstStyle/>
          <a:p>
            <a:r>
              <a:rPr lang="en-US" dirty="0">
                <a:hlinkClick r:id="rId4"/>
              </a:rPr>
              <a:t>https://docs.microsoft.com/en-us/azure/virtual-machines/windows/quick-create-portal</a:t>
            </a:r>
            <a:r>
              <a:rPr lang="en-US" dirty="0"/>
              <a:t> </a:t>
            </a:r>
          </a:p>
          <a:p>
            <a:endParaRPr lang="en-US" dirty="0"/>
          </a:p>
        </p:txBody>
      </p:sp>
    </p:spTree>
    <p:extLst>
      <p:ext uri="{BB962C8B-B14F-4D97-AF65-F5344CB8AC3E}">
        <p14:creationId xmlns:p14="http://schemas.microsoft.com/office/powerpoint/2010/main" val="384272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Create and Manage Compute Resources (20-25%)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Deploy workloads on Azure Resource Manager (ARM) virtual machines (VMs) </a:t>
            </a:r>
          </a:p>
          <a:p>
            <a:r>
              <a:rPr lang="en-US" dirty="0"/>
              <a:t>Perform configuration management </a:t>
            </a:r>
          </a:p>
          <a:p>
            <a:r>
              <a:rPr lang="en-US" dirty="0"/>
              <a:t>Design and implement VM storage </a:t>
            </a:r>
          </a:p>
          <a:p>
            <a:r>
              <a:rPr lang="en-US" dirty="0"/>
              <a:t>Monitor ARM VMs </a:t>
            </a:r>
          </a:p>
          <a:p>
            <a:r>
              <a:rPr lang="en-US" dirty="0"/>
              <a:t>Manage ARM VM availability </a:t>
            </a:r>
          </a:p>
          <a:p>
            <a:r>
              <a:rPr lang="en-US" dirty="0"/>
              <a:t>Scale ARM VMs  </a:t>
            </a:r>
          </a:p>
          <a:p>
            <a:r>
              <a:rPr lang="en-US" dirty="0"/>
              <a:t>Manage Containers with Azure Container Services (ACS)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
        <p:nvSpPr>
          <p:cNvPr id="9" name="TextBox 8">
            <a:extLst>
              <a:ext uri="{FF2B5EF4-FFF2-40B4-BE49-F238E27FC236}">
                <a16:creationId xmlns:a16="http://schemas.microsoft.com/office/drawing/2014/main" id="{99DF8611-72A1-48A6-8EDF-3EA7C03F66DE}"/>
              </a:ext>
            </a:extLst>
          </p:cNvPr>
          <p:cNvSpPr txBox="1"/>
          <p:nvPr/>
        </p:nvSpPr>
        <p:spPr>
          <a:xfrm>
            <a:off x="7673009" y="5607692"/>
            <a:ext cx="1383527" cy="369332"/>
          </a:xfrm>
          <a:prstGeom prst="rect">
            <a:avLst/>
          </a:prstGeom>
          <a:noFill/>
        </p:spPr>
        <p:txBody>
          <a:bodyPr wrap="square" rtlCol="0">
            <a:spAutoFit/>
          </a:bodyPr>
          <a:lstStyle/>
          <a:p>
            <a:r>
              <a:rPr lang="en-US" dirty="0"/>
              <a:t>120 min </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CA2E-A893-46B3-A0DF-2B91930ADF6D}"/>
              </a:ext>
            </a:extLst>
          </p:cNvPr>
          <p:cNvSpPr>
            <a:spLocks noGrp="1"/>
          </p:cNvSpPr>
          <p:nvPr>
            <p:ph type="title"/>
          </p:nvPr>
        </p:nvSpPr>
        <p:spPr/>
        <p:txBody>
          <a:bodyPr/>
          <a:lstStyle/>
          <a:p>
            <a:r>
              <a:rPr lang="en-US" dirty="0"/>
              <a:t>Connecting to an Azure VM</a:t>
            </a:r>
          </a:p>
        </p:txBody>
      </p:sp>
      <p:sp>
        <p:nvSpPr>
          <p:cNvPr id="5" name="Content Placeholder 2">
            <a:extLst>
              <a:ext uri="{FF2B5EF4-FFF2-40B4-BE49-F238E27FC236}">
                <a16:creationId xmlns:a16="http://schemas.microsoft.com/office/drawing/2014/main" id="{4105E6FC-8B28-42D9-8B3F-7E44BE50323A}"/>
              </a:ext>
            </a:extLst>
          </p:cNvPr>
          <p:cNvSpPr>
            <a:spLocks noGrp="1"/>
          </p:cNvSpPr>
          <p:nvPr/>
        </p:nvSpPr>
        <p:spPr bwMode="auto">
          <a:xfrm>
            <a:off x="458788" y="1021215"/>
            <a:ext cx="845129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a:spcBef>
                <a:spcPts val="0"/>
              </a:spcBef>
              <a:buSzPct val="100000"/>
            </a:pPr>
            <a:r>
              <a:rPr lang="en-US" sz="2000" b="0" dirty="0"/>
              <a:t>Windows VMs:</a:t>
            </a:r>
            <a:endParaRPr lang="bs-Latn-BA" sz="2000" b="0" dirty="0"/>
          </a:p>
          <a:p>
            <a:pPr lvl="1">
              <a:spcBef>
                <a:spcPts val="0"/>
              </a:spcBef>
              <a:buSzPct val="100000"/>
            </a:pPr>
            <a:r>
              <a:rPr lang="en-US" sz="1800" b="0" dirty="0"/>
              <a:t>RDP:</a:t>
            </a:r>
          </a:p>
          <a:p>
            <a:pPr marL="685800" lvl="2">
              <a:spcBef>
                <a:spcPts val="0"/>
              </a:spcBef>
              <a:buSzPct val="100000"/>
            </a:pPr>
            <a:r>
              <a:rPr lang="en-US" sz="1800" b="0" dirty="0"/>
              <a:t>User-based authentication</a:t>
            </a:r>
          </a:p>
          <a:p>
            <a:pPr marL="1085850" lvl="3">
              <a:spcBef>
                <a:spcPts val="0"/>
              </a:spcBef>
              <a:buSzPct val="100000"/>
            </a:pPr>
            <a:r>
              <a:rPr lang="en-US" sz="1600" b="0" dirty="0"/>
              <a:t>Generates .rdp file from the Azure portal or via Azure PowerShell</a:t>
            </a:r>
          </a:p>
          <a:p>
            <a:pPr marL="514350" lvl="2">
              <a:spcBef>
                <a:spcPts val="0"/>
              </a:spcBef>
              <a:buSzPct val="100000"/>
            </a:pPr>
            <a:r>
              <a:rPr lang="en-US" sz="1800" b="0" dirty="0"/>
              <a:t>WinRM:</a:t>
            </a:r>
          </a:p>
          <a:p>
            <a:pPr marL="1085850" lvl="3">
              <a:spcBef>
                <a:spcPts val="0"/>
              </a:spcBef>
              <a:buSzPct val="100000"/>
            </a:pPr>
            <a:r>
              <a:rPr lang="en-US" b="0" dirty="0"/>
              <a:t>Generates a certificate and uploads it to Azure Key Vault</a:t>
            </a:r>
          </a:p>
          <a:p>
            <a:pPr marL="1085850" lvl="3">
              <a:spcBef>
                <a:spcPts val="0"/>
              </a:spcBef>
              <a:buSzPct val="100000"/>
            </a:pPr>
            <a:r>
              <a:rPr lang="en-US" b="0" dirty="0"/>
              <a:t>References the URL of the certificate in the VM configuration</a:t>
            </a:r>
          </a:p>
          <a:p>
            <a:pPr marL="228600">
              <a:spcBef>
                <a:spcPts val="0"/>
              </a:spcBef>
              <a:buSzPct val="100000"/>
            </a:pPr>
            <a:r>
              <a:rPr lang="en-US" sz="2000" b="0" dirty="0"/>
              <a:t>Linux VMs:</a:t>
            </a:r>
          </a:p>
          <a:p>
            <a:pPr lvl="1">
              <a:spcBef>
                <a:spcPts val="0"/>
              </a:spcBef>
              <a:buSzPct val="100000"/>
            </a:pPr>
            <a:r>
              <a:rPr lang="bs-Latn-BA" sz="1800" b="0" dirty="0"/>
              <a:t>SSH</a:t>
            </a:r>
            <a:r>
              <a:rPr lang="en-US" sz="1800" b="0" dirty="0"/>
              <a:t>:</a:t>
            </a:r>
          </a:p>
          <a:p>
            <a:pPr marL="685800" lvl="2">
              <a:spcBef>
                <a:spcPts val="0"/>
              </a:spcBef>
              <a:buSzPct val="100000"/>
            </a:pPr>
            <a:r>
              <a:rPr lang="en-US" sz="1800" b="0" dirty="0"/>
              <a:t>User based or certificate-based authentication</a:t>
            </a:r>
          </a:p>
          <a:p>
            <a:pPr marL="685800" lvl="2">
              <a:spcBef>
                <a:spcPts val="0"/>
              </a:spcBef>
              <a:buSzPct val="100000"/>
            </a:pPr>
            <a:r>
              <a:rPr lang="en-US" sz="1800" b="0" dirty="0"/>
              <a:t>Use an SSH client</a:t>
            </a:r>
          </a:p>
          <a:p>
            <a:pPr marL="514350" lvl="2">
              <a:spcBef>
                <a:spcPts val="0"/>
              </a:spcBef>
              <a:buSzPct val="100000"/>
            </a:pPr>
            <a:r>
              <a:rPr lang="en-US" sz="1800" b="0" dirty="0"/>
              <a:t>Remote Desktop</a:t>
            </a:r>
            <a:r>
              <a:rPr lang="en-US" b="0" dirty="0"/>
              <a:t>:</a:t>
            </a:r>
          </a:p>
          <a:p>
            <a:pPr marL="685800" lvl="2">
              <a:spcBef>
                <a:spcPts val="0"/>
              </a:spcBef>
              <a:buSzPct val="100000"/>
            </a:pPr>
            <a:r>
              <a:rPr lang="en-US" sz="1800" b="0" dirty="0"/>
              <a:t>xfce4 – desktop environment</a:t>
            </a:r>
          </a:p>
          <a:p>
            <a:pPr marL="685800" lvl="2">
              <a:spcBef>
                <a:spcPts val="0"/>
              </a:spcBef>
              <a:buSzPct val="100000"/>
            </a:pPr>
            <a:r>
              <a:rPr lang="en-US" sz="1800" b="0" dirty="0"/>
              <a:t>xrdp – RDP server</a:t>
            </a:r>
          </a:p>
          <a:p>
            <a:pPr marL="685800" lvl="2">
              <a:spcBef>
                <a:spcPts val="0"/>
              </a:spcBef>
              <a:buSzPct val="100000"/>
            </a:pPr>
            <a:r>
              <a:rPr lang="en-US" sz="1800" b="0" dirty="0"/>
              <a:t>When using  SSH key to authenticate, assign a password to the admin user</a:t>
            </a:r>
            <a:endParaRPr lang="en-US" b="0" dirty="0"/>
          </a:p>
        </p:txBody>
      </p:sp>
    </p:spTree>
    <p:extLst>
      <p:ext uri="{BB962C8B-B14F-4D97-AF65-F5344CB8AC3E}">
        <p14:creationId xmlns:p14="http://schemas.microsoft.com/office/powerpoint/2010/main" val="223797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F489-6A2C-40D5-9C58-0B797FC0BC6B}"/>
              </a:ext>
            </a:extLst>
          </p:cNvPr>
          <p:cNvSpPr>
            <a:spLocks noGrp="1"/>
          </p:cNvSpPr>
          <p:nvPr>
            <p:ph type="ctrTitle" sz="quarter"/>
          </p:nvPr>
        </p:nvSpPr>
        <p:spPr/>
        <p:txBody>
          <a:bodyPr/>
          <a:lstStyle/>
          <a:p>
            <a:r>
              <a:rPr lang="en-US" dirty="0"/>
              <a:t>Demonstration: Connecting to a Linux Azure VM via SSH</a:t>
            </a:r>
          </a:p>
        </p:txBody>
      </p:sp>
      <p:sp>
        <p:nvSpPr>
          <p:cNvPr id="3" name="Subtitle 2">
            <a:extLst>
              <a:ext uri="{FF2B5EF4-FFF2-40B4-BE49-F238E27FC236}">
                <a16:creationId xmlns:a16="http://schemas.microsoft.com/office/drawing/2014/main" id="{1D892DED-2676-4E28-91D4-3EB55DCB37B3}"/>
              </a:ext>
            </a:extLst>
          </p:cNvPr>
          <p:cNvSpPr>
            <a:spLocks noGrp="1"/>
          </p:cNvSpPr>
          <p:nvPr>
            <p:ph type="subTitle" sz="quarter" idx="1"/>
          </p:nvPr>
        </p:nvSpPr>
        <p:spPr/>
        <p:txBody>
          <a:bodyPr/>
          <a:lstStyle/>
          <a:p>
            <a:r>
              <a:rPr lang="en-US" dirty="0">
                <a:solidFill>
                  <a:schemeClr val="bg1"/>
                </a:solidFill>
              </a:rPr>
              <a:t>Connect to a Linux Azure VM via SSH</a:t>
            </a:r>
          </a:p>
          <a:p>
            <a:endParaRPr lang="en-US" dirty="0"/>
          </a:p>
        </p:txBody>
      </p:sp>
      <p:sp>
        <p:nvSpPr>
          <p:cNvPr id="5" name="Text Placeholder 4">
            <a:extLst>
              <a:ext uri="{FF2B5EF4-FFF2-40B4-BE49-F238E27FC236}">
                <a16:creationId xmlns:a16="http://schemas.microsoft.com/office/drawing/2014/main" id="{AACC8707-000A-4CEC-9F62-BF57D9C27B05}"/>
              </a:ext>
            </a:extLst>
          </p:cNvPr>
          <p:cNvSpPr>
            <a:spLocks noGrp="1"/>
          </p:cNvSpPr>
          <p:nvPr>
            <p:ph type="body" sz="quarter" idx="10"/>
          </p:nvPr>
        </p:nvSpPr>
        <p:spPr/>
        <p:txBody>
          <a:bodyPr/>
          <a:lstStyle/>
          <a:p>
            <a:r>
              <a:rPr lang="en-US" dirty="0"/>
              <a:t>In this demonstration, you will see how to:</a:t>
            </a:r>
          </a:p>
        </p:txBody>
      </p:sp>
      <p:sp>
        <p:nvSpPr>
          <p:cNvPr id="6" name="Text Placeholder 5">
            <a:extLst>
              <a:ext uri="{FF2B5EF4-FFF2-40B4-BE49-F238E27FC236}">
                <a16:creationId xmlns:a16="http://schemas.microsoft.com/office/drawing/2014/main" id="{EA54009B-AF34-4918-9395-939610CF55FB}"/>
              </a:ext>
            </a:extLst>
          </p:cNvPr>
          <p:cNvSpPr>
            <a:spLocks noGrp="1"/>
          </p:cNvSpPr>
          <p:nvPr>
            <p:ph type="body" sz="quarter" idx="11"/>
          </p:nvPr>
        </p:nvSpPr>
        <p:spPr/>
        <p:txBody>
          <a:bodyPr/>
          <a:lstStyle/>
          <a:p>
            <a:r>
              <a:rPr lang="en-US" dirty="0"/>
              <a:t>https://docs.microsoft.com/en-us/azure/virtual-machines/linux/mac-create-ssh-keys</a:t>
            </a:r>
          </a:p>
        </p:txBody>
      </p:sp>
    </p:spTree>
    <p:extLst>
      <p:ext uri="{BB962C8B-B14F-4D97-AF65-F5344CB8AC3E}">
        <p14:creationId xmlns:p14="http://schemas.microsoft.com/office/powerpoint/2010/main" val="2611340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3CCD7D-5BC9-424D-870B-E0C8E7D5A3C1}"/>
              </a:ext>
            </a:extLst>
          </p:cNvPr>
          <p:cNvSpPr>
            <a:spLocks noGrp="1"/>
          </p:cNvSpPr>
          <p:nvPr>
            <p:ph type="title"/>
          </p:nvPr>
        </p:nvSpPr>
        <p:spPr/>
        <p:txBody>
          <a:bodyPr/>
          <a:lstStyle/>
          <a:p>
            <a:r>
              <a:rPr lang="en-US" dirty="0"/>
              <a:t>Connecting to a Linux Azure VM via SSH</a:t>
            </a:r>
          </a:p>
        </p:txBody>
      </p:sp>
      <p:sp>
        <p:nvSpPr>
          <p:cNvPr id="7" name="Content Placeholder 6">
            <a:extLst>
              <a:ext uri="{FF2B5EF4-FFF2-40B4-BE49-F238E27FC236}">
                <a16:creationId xmlns:a16="http://schemas.microsoft.com/office/drawing/2014/main" id="{AE042732-B7D5-476A-A9B5-CAB4EAEB6AB8}"/>
              </a:ext>
            </a:extLst>
          </p:cNvPr>
          <p:cNvSpPr>
            <a:spLocks noGrp="1"/>
          </p:cNvSpPr>
          <p:nvPr>
            <p:ph idx="1"/>
          </p:nvPr>
        </p:nvSpPr>
        <p:spPr/>
        <p:txBody>
          <a:bodyPr/>
          <a:lstStyle/>
          <a:p>
            <a:r>
              <a:rPr lang="en-US" dirty="0"/>
              <a:t>Connect to a Linux Azure VM via SSH</a:t>
            </a:r>
          </a:p>
          <a:p>
            <a:endParaRPr lang="en-US" dirty="0"/>
          </a:p>
        </p:txBody>
      </p:sp>
      <p:sp>
        <p:nvSpPr>
          <p:cNvPr id="8" name="Text Placeholder 7">
            <a:extLst>
              <a:ext uri="{FF2B5EF4-FFF2-40B4-BE49-F238E27FC236}">
                <a16:creationId xmlns:a16="http://schemas.microsoft.com/office/drawing/2014/main" id="{ABE3E5EC-F54C-4E9E-BD94-58149EF1EE49}"/>
              </a:ext>
            </a:extLst>
          </p:cNvPr>
          <p:cNvSpPr>
            <a:spLocks noGrp="1"/>
          </p:cNvSpPr>
          <p:nvPr>
            <p:ph type="body" sz="quarter" idx="10"/>
          </p:nvPr>
        </p:nvSpPr>
        <p:spPr>
          <a:xfrm>
            <a:off x="242335" y="5383310"/>
            <a:ext cx="8574837" cy="410903"/>
          </a:xfrm>
        </p:spPr>
        <p:txBody>
          <a:bodyPr/>
          <a:lstStyle/>
          <a:p>
            <a:r>
              <a:rPr lang="en-US" sz="2400" dirty="0">
                <a:hlinkClick r:id="rId3"/>
              </a:rPr>
              <a:t>https://docs.microsoft.com/en-us/azure/virtual-machines/linux/mac-create-ssh-keys</a:t>
            </a:r>
            <a:r>
              <a:rPr lang="en-US" sz="2400" dirty="0"/>
              <a:t> </a:t>
            </a:r>
          </a:p>
          <a:p>
            <a:endParaRPr lang="en-US" sz="2400" dirty="0"/>
          </a:p>
        </p:txBody>
      </p:sp>
    </p:spTree>
    <p:extLst>
      <p:ext uri="{BB962C8B-B14F-4D97-AF65-F5344CB8AC3E}">
        <p14:creationId xmlns:p14="http://schemas.microsoft.com/office/powerpoint/2010/main" val="53706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9CAD-CE9C-4DCF-961E-BD3CFAFFDEB7}"/>
              </a:ext>
            </a:extLst>
          </p:cNvPr>
          <p:cNvSpPr>
            <a:spLocks noGrp="1"/>
          </p:cNvSpPr>
          <p:nvPr>
            <p:ph type="title"/>
          </p:nvPr>
        </p:nvSpPr>
        <p:spPr/>
        <p:txBody>
          <a:bodyPr/>
          <a:lstStyle/>
          <a:p>
            <a:r>
              <a:rPr lang="en-US" dirty="0"/>
              <a:t>Configuring security of Azure VMs</a:t>
            </a:r>
          </a:p>
        </p:txBody>
      </p:sp>
      <p:sp>
        <p:nvSpPr>
          <p:cNvPr id="4" name="Content Placeholder 2">
            <a:extLst>
              <a:ext uri="{FF2B5EF4-FFF2-40B4-BE49-F238E27FC236}">
                <a16:creationId xmlns:a16="http://schemas.microsoft.com/office/drawing/2014/main" id="{1FF67BA9-A500-4CAF-A489-45478E2A5912}"/>
              </a:ext>
            </a:extLst>
          </p:cNvPr>
          <p:cNvSpPr txBox="1">
            <a:spLocks/>
          </p:cNvSpPr>
          <p:nvPr/>
        </p:nvSpPr>
        <p:spPr>
          <a:xfrm>
            <a:off x="458787" y="1021215"/>
            <a:ext cx="842679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Network security groups</a:t>
            </a:r>
          </a:p>
          <a:p>
            <a:pPr marL="365760" lvl="1"/>
            <a:r>
              <a:rPr lang="en-US" b="0" kern="0" dirty="0">
                <a:solidFill>
                  <a:srgbClr val="000000"/>
                </a:solidFill>
              </a:rPr>
              <a:t>Restrict access to individual IP addresses</a:t>
            </a:r>
          </a:p>
          <a:p>
            <a:pPr marL="365760" lvl="1"/>
            <a:r>
              <a:rPr lang="en-US" b="0" kern="0" dirty="0">
                <a:solidFill>
                  <a:srgbClr val="000000"/>
                </a:solidFill>
              </a:rPr>
              <a:t>Combine with OS-level protection</a:t>
            </a:r>
          </a:p>
          <a:p>
            <a:pPr lvl="0"/>
            <a:r>
              <a:rPr lang="en-US" b="0" kern="0" dirty="0">
                <a:solidFill>
                  <a:srgbClr val="000000"/>
                </a:solidFill>
              </a:rPr>
              <a:t>Azure Key Vault </a:t>
            </a:r>
          </a:p>
          <a:p>
            <a:pPr marL="365760" lvl="1"/>
            <a:r>
              <a:rPr lang="en-US" b="0" kern="0" dirty="0">
                <a:solidFill>
                  <a:srgbClr val="000000"/>
                </a:solidFill>
              </a:rPr>
              <a:t>Store secrets and keys</a:t>
            </a:r>
          </a:p>
          <a:p>
            <a:pPr marL="365760" lvl="1"/>
            <a:r>
              <a:rPr lang="en-US" b="0" kern="0" dirty="0">
                <a:solidFill>
                  <a:srgbClr val="000000"/>
                </a:solidFill>
              </a:rPr>
              <a:t>Use Azure AD authentication to control access</a:t>
            </a:r>
          </a:p>
          <a:p>
            <a:pPr lvl="0"/>
            <a:r>
              <a:rPr lang="en-US" b="0" kern="0" dirty="0">
                <a:solidFill>
                  <a:srgbClr val="000000"/>
                </a:solidFill>
              </a:rPr>
              <a:t>Azure Drive Encryption</a:t>
            </a:r>
          </a:p>
          <a:p>
            <a:pPr marL="365760" lvl="1"/>
            <a:r>
              <a:rPr lang="en-US" b="0" kern="0" dirty="0">
                <a:solidFill>
                  <a:srgbClr val="000000"/>
                </a:solidFill>
              </a:rPr>
              <a:t>Encrypt OS and data volumes on Windows and Linux VMs</a:t>
            </a:r>
          </a:p>
          <a:p>
            <a:pPr marL="365760" lvl="1"/>
            <a:r>
              <a:rPr lang="en-US" b="0" kern="0" dirty="0">
                <a:solidFill>
                  <a:srgbClr val="000000"/>
                </a:solidFill>
              </a:rPr>
              <a:t>Integrate with Azure Key Vault</a:t>
            </a:r>
          </a:p>
          <a:p>
            <a:pPr marL="365760" lvl="1"/>
            <a:r>
              <a:rPr lang="en-US" b="0" kern="0" dirty="0">
                <a:solidFill>
                  <a:srgbClr val="000000"/>
                </a:solidFill>
              </a:rPr>
              <a:t>Encrypt by using existing keys</a:t>
            </a:r>
          </a:p>
        </p:txBody>
      </p:sp>
      <p:pic>
        <p:nvPicPr>
          <p:cNvPr id="5" name="Picture 4">
            <a:extLst>
              <a:ext uri="{FF2B5EF4-FFF2-40B4-BE49-F238E27FC236}">
                <a16:creationId xmlns:a16="http://schemas.microsoft.com/office/drawing/2014/main" id="{4ACCDA5C-32E2-4E58-BFE2-9783209C1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00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0BFA7-DF90-4F7D-B21D-69D69EC3B962}"/>
              </a:ext>
            </a:extLst>
          </p:cNvPr>
          <p:cNvSpPr>
            <a:spLocks noGrp="1"/>
          </p:cNvSpPr>
          <p:nvPr>
            <p:ph type="title"/>
          </p:nvPr>
        </p:nvSpPr>
        <p:spPr/>
        <p:txBody>
          <a:bodyPr/>
          <a:lstStyle/>
          <a:p>
            <a:r>
              <a:rPr lang="en-US" dirty="0"/>
              <a:t>Configuring VM security</a:t>
            </a:r>
          </a:p>
        </p:txBody>
      </p:sp>
      <p:grpSp>
        <p:nvGrpSpPr>
          <p:cNvPr id="4" name="Group 3" descr="Illustration depicting the customer invoking encryption by using Azure Resource Manager templates, Azure PowerShell, or Azure Command-Line Interface (CLI), illustrated by a bidirectional arrow pointing between a customer icon and a box containing these three methods. Another bidirectional arrow points between these methods and a VM appearing in the center of the slide, representing the configuration being applied to the VM. An arrow points from the VM to a key icon at the top of the slide, representing the VM accessing the keys/secrets stored in the Key Vault. Finally, an arrow points from the VM to operating system (OS) and data disks residing in an Azure Storage account on the left side of the slide, representing protection of these disks in a customer storage account. &#10;&#10;">
            <a:extLst>
              <a:ext uri="{FF2B5EF4-FFF2-40B4-BE49-F238E27FC236}">
                <a16:creationId xmlns:a16="http://schemas.microsoft.com/office/drawing/2014/main" id="{03C4D610-1B68-49F1-9383-A3636D1AC531}"/>
              </a:ext>
            </a:extLst>
          </p:cNvPr>
          <p:cNvGrpSpPr/>
          <p:nvPr/>
        </p:nvGrpSpPr>
        <p:grpSpPr>
          <a:xfrm>
            <a:off x="874569" y="1426929"/>
            <a:ext cx="7279935" cy="5101065"/>
            <a:chOff x="1264313" y="1621802"/>
            <a:chExt cx="7279935" cy="5101065"/>
          </a:xfrm>
        </p:grpSpPr>
        <p:grpSp>
          <p:nvGrpSpPr>
            <p:cNvPr id="5" name="Group 4">
              <a:extLst>
                <a:ext uri="{FF2B5EF4-FFF2-40B4-BE49-F238E27FC236}">
                  <a16:creationId xmlns:a16="http://schemas.microsoft.com/office/drawing/2014/main" id="{D470607B-3669-4BCC-A7A5-9EEBD94FC9D0}"/>
                </a:ext>
              </a:extLst>
            </p:cNvPr>
            <p:cNvGrpSpPr>
              <a:grpSpLocks noChangeAspect="1"/>
            </p:cNvGrpSpPr>
            <p:nvPr/>
          </p:nvGrpSpPr>
          <p:grpSpPr bwMode="auto">
            <a:xfrm>
              <a:off x="3735388" y="3157538"/>
              <a:ext cx="2390775" cy="1352550"/>
              <a:chOff x="2353" y="1989"/>
              <a:chExt cx="1506" cy="852"/>
            </a:xfrm>
          </p:grpSpPr>
          <p:sp>
            <p:nvSpPr>
              <p:cNvPr id="54" name="AutoShape 3">
                <a:extLst>
                  <a:ext uri="{FF2B5EF4-FFF2-40B4-BE49-F238E27FC236}">
                    <a16:creationId xmlns:a16="http://schemas.microsoft.com/office/drawing/2014/main" id="{92F39452-F42E-4CD8-ABD8-CB44545F3E4D}"/>
                  </a:ext>
                </a:extLst>
              </p:cNvPr>
              <p:cNvSpPr>
                <a:spLocks noChangeAspect="1" noChangeArrowheads="1" noTextEdit="1"/>
              </p:cNvSpPr>
              <p:nvPr/>
            </p:nvSpPr>
            <p:spPr bwMode="auto">
              <a:xfrm>
                <a:off x="2353" y="1989"/>
                <a:ext cx="1506"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55" name="Freeform 5">
                <a:extLst>
                  <a:ext uri="{FF2B5EF4-FFF2-40B4-BE49-F238E27FC236}">
                    <a16:creationId xmlns:a16="http://schemas.microsoft.com/office/drawing/2014/main" id="{B713834E-E984-44D3-9EEB-C43398A94619}"/>
                  </a:ext>
                </a:extLst>
              </p:cNvPr>
              <p:cNvSpPr>
                <a:spLocks/>
              </p:cNvSpPr>
              <p:nvPr/>
            </p:nvSpPr>
            <p:spPr bwMode="auto">
              <a:xfrm>
                <a:off x="2360" y="1982"/>
                <a:ext cx="1499" cy="852"/>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sp>
          <p:nvSpPr>
            <p:cNvPr id="6" name="Rounded Rectangle 5">
              <a:extLst>
                <a:ext uri="{FF2B5EF4-FFF2-40B4-BE49-F238E27FC236}">
                  <a16:creationId xmlns:a16="http://schemas.microsoft.com/office/drawing/2014/main" id="{47009E36-CB65-4C98-BBC2-3E7A2270C6F0}"/>
                </a:ext>
              </a:extLst>
            </p:cNvPr>
            <p:cNvSpPr/>
            <p:nvPr/>
          </p:nvSpPr>
          <p:spPr>
            <a:xfrm>
              <a:off x="7059930" y="2392680"/>
              <a:ext cx="1484318" cy="2053776"/>
            </a:xfrm>
            <a:prstGeom prst="roundRect">
              <a:avLst>
                <a:gd name="adj" fmla="val 0"/>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b="0" dirty="0">
                  <a:solidFill>
                    <a:srgbClr val="000000"/>
                  </a:solidFill>
                  <a:latin typeface="Segoe UI" panose="020B0502040204020203" pitchFamily="34" charset="0"/>
                  <a:cs typeface="Segoe UI" panose="020B0502040204020203" pitchFamily="34" charset="0"/>
                </a:rPr>
                <a:t>Azure Resource Manager/ Windows PowerShell</a:t>
              </a:r>
            </a:p>
            <a:p>
              <a:pPr lvl="0" algn="ctr"/>
              <a:r>
                <a:rPr lang="en-US" sz="1600" b="0" dirty="0">
                  <a:solidFill>
                    <a:srgbClr val="000000"/>
                  </a:solidFill>
                  <a:latin typeface="Segoe UI" panose="020B0502040204020203" pitchFamily="34" charset="0"/>
                  <a:cs typeface="Segoe UI" panose="020B0502040204020203" pitchFamily="34" charset="0"/>
                </a:rPr>
                <a:t>cmdlets/ Azure CLI</a:t>
              </a:r>
            </a:p>
          </p:txBody>
        </p:sp>
        <p:sp>
          <p:nvSpPr>
            <p:cNvPr id="7" name="Left-Right Arrow 6">
              <a:extLst>
                <a:ext uri="{FF2B5EF4-FFF2-40B4-BE49-F238E27FC236}">
                  <a16:creationId xmlns:a16="http://schemas.microsoft.com/office/drawing/2014/main" id="{9A6EE9C7-F52C-4E2E-854E-F5628A1D0CE1}"/>
                </a:ext>
              </a:extLst>
            </p:cNvPr>
            <p:cNvSpPr/>
            <p:nvPr/>
          </p:nvSpPr>
          <p:spPr>
            <a:xfrm rot="5400000">
              <a:off x="7322175" y="4808019"/>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8" name="Left-Right Arrow 7">
              <a:extLst>
                <a:ext uri="{FF2B5EF4-FFF2-40B4-BE49-F238E27FC236}">
                  <a16:creationId xmlns:a16="http://schemas.microsoft.com/office/drawing/2014/main" id="{AA553927-3D7C-492B-9376-CE4DDBE38899}"/>
                </a:ext>
              </a:extLst>
            </p:cNvPr>
            <p:cNvSpPr/>
            <p:nvPr/>
          </p:nvSpPr>
          <p:spPr>
            <a:xfrm>
              <a:off x="6151649" y="3982906"/>
              <a:ext cx="862561" cy="266700"/>
            </a:xfrm>
            <a:prstGeom prst="leftRightArrow">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9" name="Group 8">
              <a:extLst>
                <a:ext uri="{FF2B5EF4-FFF2-40B4-BE49-F238E27FC236}">
                  <a16:creationId xmlns:a16="http://schemas.microsoft.com/office/drawing/2014/main" id="{DE5DDD23-8088-489B-9B9E-800589989CA9}"/>
                </a:ext>
              </a:extLst>
            </p:cNvPr>
            <p:cNvGrpSpPr/>
            <p:nvPr/>
          </p:nvGrpSpPr>
          <p:grpSpPr>
            <a:xfrm>
              <a:off x="1714722" y="3380403"/>
              <a:ext cx="1087819" cy="947738"/>
              <a:chOff x="560005" y="2056428"/>
              <a:chExt cx="1087819" cy="947738"/>
            </a:xfrm>
          </p:grpSpPr>
          <p:sp>
            <p:nvSpPr>
              <p:cNvPr id="40" name="Hexagon 39">
                <a:extLst>
                  <a:ext uri="{FF2B5EF4-FFF2-40B4-BE49-F238E27FC236}">
                    <a16:creationId xmlns:a16="http://schemas.microsoft.com/office/drawing/2014/main" id="{7ABD6167-E26D-425E-981E-C02496E0A4E9}"/>
                  </a:ext>
                </a:extLst>
              </p:cNvPr>
              <p:cNvSpPr/>
              <p:nvPr/>
            </p:nvSpPr>
            <p:spPr>
              <a:xfrm>
                <a:off x="560005" y="2056428"/>
                <a:ext cx="1087819" cy="94773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nvGrpSpPr>
              <p:cNvPr id="41" name="Group 40">
                <a:extLst>
                  <a:ext uri="{FF2B5EF4-FFF2-40B4-BE49-F238E27FC236}">
                    <a16:creationId xmlns:a16="http://schemas.microsoft.com/office/drawing/2014/main" id="{F59A8752-7A97-4F59-9D50-EB78B62AC6DF}"/>
                  </a:ext>
                </a:extLst>
              </p:cNvPr>
              <p:cNvGrpSpPr/>
              <p:nvPr/>
            </p:nvGrpSpPr>
            <p:grpSpPr>
              <a:xfrm>
                <a:off x="844358" y="2224073"/>
                <a:ext cx="519113" cy="557158"/>
                <a:chOff x="844358" y="2200258"/>
                <a:chExt cx="519113" cy="557158"/>
              </a:xfrm>
            </p:grpSpPr>
            <p:grpSp>
              <p:nvGrpSpPr>
                <p:cNvPr id="42" name="Group 41">
                  <a:extLst>
                    <a:ext uri="{FF2B5EF4-FFF2-40B4-BE49-F238E27FC236}">
                      <a16:creationId xmlns:a16="http://schemas.microsoft.com/office/drawing/2014/main" id="{FADBAEC0-DF3A-41BE-8FFB-275E67134047}"/>
                    </a:ext>
                  </a:extLst>
                </p:cNvPr>
                <p:cNvGrpSpPr/>
                <p:nvPr/>
              </p:nvGrpSpPr>
              <p:grpSpPr>
                <a:xfrm>
                  <a:off x="844358" y="2226971"/>
                  <a:ext cx="519113" cy="530445"/>
                  <a:chOff x="828675" y="2138363"/>
                  <a:chExt cx="590550" cy="603442"/>
                </a:xfrm>
              </p:grpSpPr>
              <p:sp>
                <p:nvSpPr>
                  <p:cNvPr id="52" name="Rectangle 51">
                    <a:extLst>
                      <a:ext uri="{FF2B5EF4-FFF2-40B4-BE49-F238E27FC236}">
                        <a16:creationId xmlns:a16="http://schemas.microsoft.com/office/drawing/2014/main" id="{0D34CD97-0B77-40B5-85D1-BECE33980783}"/>
                      </a:ext>
                    </a:extLst>
                  </p:cNvPr>
                  <p:cNvSpPr/>
                  <p:nvPr/>
                </p:nvSpPr>
                <p:spPr>
                  <a:xfrm>
                    <a:off x="828675" y="2138363"/>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3" name="Rectangle 52">
                    <a:extLst>
                      <a:ext uri="{FF2B5EF4-FFF2-40B4-BE49-F238E27FC236}">
                        <a16:creationId xmlns:a16="http://schemas.microsoft.com/office/drawing/2014/main" id="{DD03F420-E217-4D88-B0EF-AD92E8FC20C5}"/>
                      </a:ext>
                    </a:extLst>
                  </p:cNvPr>
                  <p:cNvSpPr/>
                  <p:nvPr/>
                </p:nvSpPr>
                <p:spPr>
                  <a:xfrm rot="16200000" flipV="1">
                    <a:off x="1101090" y="2423671"/>
                    <a:ext cx="45719"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sp>
              <p:nvSpPr>
                <p:cNvPr id="43" name="Rectangle 42">
                  <a:extLst>
                    <a:ext uri="{FF2B5EF4-FFF2-40B4-BE49-F238E27FC236}">
                      <a16:creationId xmlns:a16="http://schemas.microsoft.com/office/drawing/2014/main" id="{49C96D01-004A-4030-9BBD-5B9292B4C716}"/>
                    </a:ext>
                  </a:extLst>
                </p:cNvPr>
                <p:cNvSpPr/>
                <p:nvPr/>
              </p:nvSpPr>
              <p:spPr>
                <a:xfrm>
                  <a:off x="9167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4" name="Rectangle 43">
                  <a:extLst>
                    <a:ext uri="{FF2B5EF4-FFF2-40B4-BE49-F238E27FC236}">
                      <a16:creationId xmlns:a16="http://schemas.microsoft.com/office/drawing/2014/main" id="{A2DF18BD-18FB-4274-9510-299524F4BE10}"/>
                    </a:ext>
                  </a:extLst>
                </p:cNvPr>
                <p:cNvSpPr/>
                <p:nvPr/>
              </p:nvSpPr>
              <p:spPr>
                <a:xfrm>
                  <a:off x="10691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5" name="Rectangle 44">
                  <a:extLst>
                    <a:ext uri="{FF2B5EF4-FFF2-40B4-BE49-F238E27FC236}">
                      <a16:creationId xmlns:a16="http://schemas.microsoft.com/office/drawing/2014/main" id="{C45460A5-8BED-4B33-9DCC-E95D1AA62672}"/>
                    </a:ext>
                  </a:extLst>
                </p:cNvPr>
                <p:cNvSpPr/>
                <p:nvPr/>
              </p:nvSpPr>
              <p:spPr>
                <a:xfrm>
                  <a:off x="1221586" y="2200258"/>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6" name="Rectangle 45">
                  <a:extLst>
                    <a:ext uri="{FF2B5EF4-FFF2-40B4-BE49-F238E27FC236}">
                      <a16:creationId xmlns:a16="http://schemas.microsoft.com/office/drawing/2014/main" id="{B83D3454-0128-4231-8E7C-710AD6DACC89}"/>
                    </a:ext>
                  </a:extLst>
                </p:cNvPr>
                <p:cNvSpPr/>
                <p:nvPr/>
              </p:nvSpPr>
              <p:spPr>
                <a:xfrm>
                  <a:off x="9167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7" name="Rectangle 46">
                  <a:extLst>
                    <a:ext uri="{FF2B5EF4-FFF2-40B4-BE49-F238E27FC236}">
                      <a16:creationId xmlns:a16="http://schemas.microsoft.com/office/drawing/2014/main" id="{EFE4B509-0077-4B35-B37C-B21281934EF7}"/>
                    </a:ext>
                  </a:extLst>
                </p:cNvPr>
                <p:cNvSpPr/>
                <p:nvPr/>
              </p:nvSpPr>
              <p:spPr>
                <a:xfrm>
                  <a:off x="10691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8" name="Rectangle 47">
                  <a:extLst>
                    <a:ext uri="{FF2B5EF4-FFF2-40B4-BE49-F238E27FC236}">
                      <a16:creationId xmlns:a16="http://schemas.microsoft.com/office/drawing/2014/main" id="{CB626788-ADBF-4637-BB57-8878A367F705}"/>
                    </a:ext>
                  </a:extLst>
                </p:cNvPr>
                <p:cNvSpPr/>
                <p:nvPr/>
              </p:nvSpPr>
              <p:spPr>
                <a:xfrm>
                  <a:off x="1221586" y="2371710"/>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49" name="Rectangle 48">
                  <a:extLst>
                    <a:ext uri="{FF2B5EF4-FFF2-40B4-BE49-F238E27FC236}">
                      <a16:creationId xmlns:a16="http://schemas.microsoft.com/office/drawing/2014/main" id="{1ADD1765-2597-40D7-A3F9-63E109CC6F46}"/>
                    </a:ext>
                  </a:extLst>
                </p:cNvPr>
                <p:cNvSpPr/>
                <p:nvPr/>
              </p:nvSpPr>
              <p:spPr>
                <a:xfrm>
                  <a:off x="9167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0" name="Rectangle 49">
                  <a:extLst>
                    <a:ext uri="{FF2B5EF4-FFF2-40B4-BE49-F238E27FC236}">
                      <a16:creationId xmlns:a16="http://schemas.microsoft.com/office/drawing/2014/main" id="{45218462-1DA8-4096-89E1-032A8A27D965}"/>
                    </a:ext>
                  </a:extLst>
                </p:cNvPr>
                <p:cNvSpPr/>
                <p:nvPr/>
              </p:nvSpPr>
              <p:spPr>
                <a:xfrm>
                  <a:off x="10691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51" name="Rectangle 50">
                  <a:extLst>
                    <a:ext uri="{FF2B5EF4-FFF2-40B4-BE49-F238E27FC236}">
                      <a16:creationId xmlns:a16="http://schemas.microsoft.com/office/drawing/2014/main" id="{467FFA29-B142-4405-A93B-54566F16A12C}"/>
                    </a:ext>
                  </a:extLst>
                </p:cNvPr>
                <p:cNvSpPr/>
                <p:nvPr/>
              </p:nvSpPr>
              <p:spPr>
                <a:xfrm>
                  <a:off x="1221586" y="2543162"/>
                  <a:ext cx="130959" cy="15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0" name="Picture 9">
              <a:extLst>
                <a:ext uri="{FF2B5EF4-FFF2-40B4-BE49-F238E27FC236}">
                  <a16:creationId xmlns:a16="http://schemas.microsoft.com/office/drawing/2014/main" id="{53FEAC69-2673-4E99-8929-2E7FCBE0C00C}"/>
                </a:ext>
              </a:extLst>
            </p:cNvPr>
            <p:cNvPicPr>
              <a:picLocks noChangeAspect="1"/>
            </p:cNvPicPr>
            <p:nvPr/>
          </p:nvPicPr>
          <p:blipFill>
            <a:blip r:embed="rId3"/>
            <a:stretch>
              <a:fillRect/>
            </a:stretch>
          </p:blipFill>
          <p:spPr>
            <a:xfrm>
              <a:off x="2582426" y="4032250"/>
              <a:ext cx="504467" cy="619119"/>
            </a:xfrm>
            <a:prstGeom prst="rect">
              <a:avLst/>
            </a:prstGeom>
          </p:spPr>
        </p:pic>
        <p:pic>
          <p:nvPicPr>
            <p:cNvPr id="11" name="Picture 10">
              <a:extLst>
                <a:ext uri="{FF2B5EF4-FFF2-40B4-BE49-F238E27FC236}">
                  <a16:creationId xmlns:a16="http://schemas.microsoft.com/office/drawing/2014/main" id="{70ADF418-2AFF-4FF4-86D4-27D82CCDA60D}"/>
                </a:ext>
              </a:extLst>
            </p:cNvPr>
            <p:cNvPicPr>
              <a:picLocks noChangeAspect="1"/>
            </p:cNvPicPr>
            <p:nvPr/>
          </p:nvPicPr>
          <p:blipFill>
            <a:blip r:embed="rId3"/>
            <a:stretch>
              <a:fillRect/>
            </a:stretch>
          </p:blipFill>
          <p:spPr>
            <a:xfrm>
              <a:off x="2550307" y="3380403"/>
              <a:ext cx="504467" cy="619119"/>
            </a:xfrm>
            <a:prstGeom prst="rect">
              <a:avLst/>
            </a:prstGeom>
          </p:spPr>
        </p:pic>
        <p:pic>
          <p:nvPicPr>
            <p:cNvPr id="12" name="Picture 11">
              <a:extLst>
                <a:ext uri="{FF2B5EF4-FFF2-40B4-BE49-F238E27FC236}">
                  <a16:creationId xmlns:a16="http://schemas.microsoft.com/office/drawing/2014/main" id="{A2A0D873-80D8-4B3A-9971-933CC5121794}"/>
                </a:ext>
              </a:extLst>
            </p:cNvPr>
            <p:cNvPicPr>
              <a:picLocks noChangeAspect="1"/>
            </p:cNvPicPr>
            <p:nvPr/>
          </p:nvPicPr>
          <p:blipFill>
            <a:blip r:embed="rId4"/>
            <a:stretch>
              <a:fillRect/>
            </a:stretch>
          </p:blipFill>
          <p:spPr>
            <a:xfrm>
              <a:off x="1674220" y="3995219"/>
              <a:ext cx="359701" cy="418031"/>
            </a:xfrm>
            <a:prstGeom prst="rect">
              <a:avLst/>
            </a:prstGeom>
          </p:spPr>
        </p:pic>
        <p:pic>
          <p:nvPicPr>
            <p:cNvPr id="13" name="Picture 12">
              <a:extLst>
                <a:ext uri="{FF2B5EF4-FFF2-40B4-BE49-F238E27FC236}">
                  <a16:creationId xmlns:a16="http://schemas.microsoft.com/office/drawing/2014/main" id="{9532416D-6E6B-420C-96DB-81C74801E7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0795" y="5412701"/>
              <a:ext cx="1020027" cy="1033719"/>
            </a:xfrm>
            <a:prstGeom prst="rect">
              <a:avLst/>
            </a:prstGeom>
          </p:spPr>
        </p:pic>
        <p:grpSp>
          <p:nvGrpSpPr>
            <p:cNvPr id="14" name="Group 13">
              <a:extLst>
                <a:ext uri="{FF2B5EF4-FFF2-40B4-BE49-F238E27FC236}">
                  <a16:creationId xmlns:a16="http://schemas.microsoft.com/office/drawing/2014/main" id="{732E8849-5E37-4B8A-8A12-5AE7B186DC7E}"/>
                </a:ext>
              </a:extLst>
            </p:cNvPr>
            <p:cNvGrpSpPr/>
            <p:nvPr/>
          </p:nvGrpSpPr>
          <p:grpSpPr>
            <a:xfrm>
              <a:off x="4837426" y="3748689"/>
              <a:ext cx="938534" cy="670260"/>
              <a:chOff x="4837426" y="3748689"/>
              <a:chExt cx="938534" cy="670260"/>
            </a:xfrm>
          </p:grpSpPr>
          <p:grpSp>
            <p:nvGrpSpPr>
              <p:cNvPr id="28" name="Group 27">
                <a:extLst>
                  <a:ext uri="{FF2B5EF4-FFF2-40B4-BE49-F238E27FC236}">
                    <a16:creationId xmlns:a16="http://schemas.microsoft.com/office/drawing/2014/main" id="{BB171B53-BBDE-42C5-9258-DBD50BEACCF5}"/>
                  </a:ext>
                </a:extLst>
              </p:cNvPr>
              <p:cNvGrpSpPr/>
              <p:nvPr/>
            </p:nvGrpSpPr>
            <p:grpSpPr>
              <a:xfrm>
                <a:off x="4837426" y="3748689"/>
                <a:ext cx="938534" cy="670260"/>
                <a:chOff x="6848330" y="1922758"/>
                <a:chExt cx="1642349" cy="1172893"/>
              </a:xfrm>
            </p:grpSpPr>
            <p:sp>
              <p:nvSpPr>
                <p:cNvPr id="33" name="Freeform 5">
                  <a:extLst>
                    <a:ext uri="{FF2B5EF4-FFF2-40B4-BE49-F238E27FC236}">
                      <a16:creationId xmlns:a16="http://schemas.microsoft.com/office/drawing/2014/main" id="{5EC06019-C5F3-4C65-A91B-A434896D44C9}"/>
                    </a:ext>
                  </a:extLst>
                </p:cNvPr>
                <p:cNvSpPr>
                  <a:spLocks/>
                </p:cNvSpPr>
                <p:nvPr/>
              </p:nvSpPr>
              <p:spPr bwMode="auto">
                <a:xfrm>
                  <a:off x="7203029" y="2970463"/>
                  <a:ext cx="932949" cy="96872"/>
                </a:xfrm>
                <a:custGeom>
                  <a:avLst/>
                  <a:gdLst>
                    <a:gd name="T0" fmla="*/ 574 w 626"/>
                    <a:gd name="T1" fmla="*/ 0 h 65"/>
                    <a:gd name="T2" fmla="*/ 52 w 626"/>
                    <a:gd name="T3" fmla="*/ 0 h 65"/>
                    <a:gd name="T4" fmla="*/ 0 w 626"/>
                    <a:gd name="T5" fmla="*/ 65 h 65"/>
                    <a:gd name="T6" fmla="*/ 626 w 626"/>
                    <a:gd name="T7" fmla="*/ 65 h 65"/>
                    <a:gd name="T8" fmla="*/ 574 w 626"/>
                    <a:gd name="T9" fmla="*/ 0 h 65"/>
                  </a:gdLst>
                  <a:ahLst/>
                  <a:cxnLst>
                    <a:cxn ang="0">
                      <a:pos x="T0" y="T1"/>
                    </a:cxn>
                    <a:cxn ang="0">
                      <a:pos x="T2" y="T3"/>
                    </a:cxn>
                    <a:cxn ang="0">
                      <a:pos x="T4" y="T5"/>
                    </a:cxn>
                    <a:cxn ang="0">
                      <a:pos x="T6" y="T7"/>
                    </a:cxn>
                    <a:cxn ang="0">
                      <a:pos x="T8" y="T9"/>
                    </a:cxn>
                  </a:cxnLst>
                  <a:rect l="0" t="0" r="r" b="b"/>
                  <a:pathLst>
                    <a:path w="626" h="65">
                      <a:moveTo>
                        <a:pt x="574" y="0"/>
                      </a:moveTo>
                      <a:lnTo>
                        <a:pt x="52" y="0"/>
                      </a:lnTo>
                      <a:lnTo>
                        <a:pt x="0" y="65"/>
                      </a:lnTo>
                      <a:lnTo>
                        <a:pt x="626" y="65"/>
                      </a:lnTo>
                      <a:lnTo>
                        <a:pt x="574"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4" name="Rectangle 6">
                  <a:extLst>
                    <a:ext uri="{FF2B5EF4-FFF2-40B4-BE49-F238E27FC236}">
                      <a16:creationId xmlns:a16="http://schemas.microsoft.com/office/drawing/2014/main" id="{11441686-A4C0-4EFE-AB72-BA992F484F83}"/>
                    </a:ext>
                  </a:extLst>
                </p:cNvPr>
                <p:cNvSpPr>
                  <a:spLocks noChangeArrowheads="1"/>
                </p:cNvSpPr>
                <p:nvPr/>
              </p:nvSpPr>
              <p:spPr bwMode="auto">
                <a:xfrm>
                  <a:off x="7203029" y="3067335"/>
                  <a:ext cx="932949" cy="28316"/>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5" name="Rectangle 7">
                  <a:extLst>
                    <a:ext uri="{FF2B5EF4-FFF2-40B4-BE49-F238E27FC236}">
                      <a16:creationId xmlns:a16="http://schemas.microsoft.com/office/drawing/2014/main" id="{F89155FB-B78D-4712-B940-C3A0E6B71BD1}"/>
                    </a:ext>
                  </a:extLst>
                </p:cNvPr>
                <p:cNvSpPr>
                  <a:spLocks noChangeArrowheads="1"/>
                </p:cNvSpPr>
                <p:nvPr/>
              </p:nvSpPr>
              <p:spPr bwMode="auto">
                <a:xfrm>
                  <a:off x="7481722" y="2778210"/>
                  <a:ext cx="365132" cy="239944"/>
                </a:xfrm>
                <a:prstGeom prst="rect">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6" name="Freeform 9">
                  <a:extLst>
                    <a:ext uri="{FF2B5EF4-FFF2-40B4-BE49-F238E27FC236}">
                      <a16:creationId xmlns:a16="http://schemas.microsoft.com/office/drawing/2014/main" id="{86A04070-E32A-4471-A139-897785B8AC39}"/>
                    </a:ext>
                  </a:extLst>
                </p:cNvPr>
                <p:cNvSpPr>
                  <a:spLocks/>
                </p:cNvSpPr>
                <p:nvPr/>
              </p:nvSpPr>
              <p:spPr bwMode="auto">
                <a:xfrm>
                  <a:off x="6848330" y="1922758"/>
                  <a:ext cx="1642349" cy="952324"/>
                </a:xfrm>
                <a:custGeom>
                  <a:avLst/>
                  <a:gdLst>
                    <a:gd name="T0" fmla="*/ 171 w 171"/>
                    <a:gd name="T1" fmla="*/ 89 h 99"/>
                    <a:gd name="T2" fmla="*/ 161 w 171"/>
                    <a:gd name="T3" fmla="*/ 99 h 99"/>
                    <a:gd name="T4" fmla="*/ 9 w 171"/>
                    <a:gd name="T5" fmla="*/ 99 h 99"/>
                    <a:gd name="T6" fmla="*/ 0 w 171"/>
                    <a:gd name="T7" fmla="*/ 89 h 99"/>
                    <a:gd name="T8" fmla="*/ 0 w 171"/>
                    <a:gd name="T9" fmla="*/ 9 h 99"/>
                    <a:gd name="T10" fmla="*/ 9 w 171"/>
                    <a:gd name="T11" fmla="*/ 0 h 99"/>
                    <a:gd name="T12" fmla="*/ 161 w 171"/>
                    <a:gd name="T13" fmla="*/ 0 h 99"/>
                    <a:gd name="T14" fmla="*/ 171 w 171"/>
                    <a:gd name="T15" fmla="*/ 9 h 99"/>
                    <a:gd name="T16" fmla="*/ 171 w 171"/>
                    <a:gd name="T17" fmla="*/ 8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99">
                      <a:moveTo>
                        <a:pt x="171" y="89"/>
                      </a:moveTo>
                      <a:cubicBezTo>
                        <a:pt x="171" y="94"/>
                        <a:pt x="167" y="99"/>
                        <a:pt x="161" y="99"/>
                      </a:cubicBezTo>
                      <a:cubicBezTo>
                        <a:pt x="9" y="99"/>
                        <a:pt x="9" y="99"/>
                        <a:pt x="9" y="99"/>
                      </a:cubicBezTo>
                      <a:cubicBezTo>
                        <a:pt x="4" y="99"/>
                        <a:pt x="0" y="94"/>
                        <a:pt x="0" y="89"/>
                      </a:cubicBezTo>
                      <a:cubicBezTo>
                        <a:pt x="0" y="9"/>
                        <a:pt x="0" y="9"/>
                        <a:pt x="0" y="9"/>
                      </a:cubicBezTo>
                      <a:cubicBezTo>
                        <a:pt x="0" y="4"/>
                        <a:pt x="4" y="0"/>
                        <a:pt x="9" y="0"/>
                      </a:cubicBezTo>
                      <a:cubicBezTo>
                        <a:pt x="161" y="0"/>
                        <a:pt x="161" y="0"/>
                        <a:pt x="161" y="0"/>
                      </a:cubicBezTo>
                      <a:cubicBezTo>
                        <a:pt x="167" y="0"/>
                        <a:pt x="171" y="4"/>
                        <a:pt x="171" y="9"/>
                      </a:cubicBezTo>
                      <a:lnTo>
                        <a:pt x="171" y="8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7" name="Rectangle 10">
                  <a:extLst>
                    <a:ext uri="{FF2B5EF4-FFF2-40B4-BE49-F238E27FC236}">
                      <a16:creationId xmlns:a16="http://schemas.microsoft.com/office/drawing/2014/main" id="{D9BCC9DB-9CBE-4607-B023-C3B1FB3BDCAD}"/>
                    </a:ext>
                  </a:extLst>
                </p:cNvPr>
                <p:cNvSpPr>
                  <a:spLocks noChangeArrowheads="1"/>
                </p:cNvSpPr>
                <p:nvPr/>
              </p:nvSpPr>
              <p:spPr bwMode="auto">
                <a:xfrm>
                  <a:off x="6934769" y="2009197"/>
                  <a:ext cx="1478412" cy="769013"/>
                </a:xfrm>
                <a:prstGeom prst="rect">
                  <a:avLst/>
                </a:prstGeom>
                <a:solidFill>
                  <a:srgbClr val="0072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8" name="Rectangle 11">
                  <a:extLst>
                    <a:ext uri="{FF2B5EF4-FFF2-40B4-BE49-F238E27FC236}">
                      <a16:creationId xmlns:a16="http://schemas.microsoft.com/office/drawing/2014/main" id="{35ED83DB-33F7-4F84-90E6-369025FA168A}"/>
                    </a:ext>
                  </a:extLst>
                </p:cNvPr>
                <p:cNvSpPr>
                  <a:spLocks noChangeArrowheads="1"/>
                </p:cNvSpPr>
                <p:nvPr/>
              </p:nvSpPr>
              <p:spPr bwMode="auto">
                <a:xfrm>
                  <a:off x="7481722" y="2875082"/>
                  <a:ext cx="365132" cy="566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39" name="Oval 13">
                  <a:extLst>
                    <a:ext uri="{FF2B5EF4-FFF2-40B4-BE49-F238E27FC236}">
                      <a16:creationId xmlns:a16="http://schemas.microsoft.com/office/drawing/2014/main" id="{F27F03E5-2AA6-424B-B7E7-84FFEFC01430}"/>
                    </a:ext>
                  </a:extLst>
                </p:cNvPr>
                <p:cNvSpPr>
                  <a:spLocks noChangeArrowheads="1"/>
                </p:cNvSpPr>
                <p:nvPr/>
              </p:nvSpPr>
              <p:spPr bwMode="auto">
                <a:xfrm>
                  <a:off x="7645659" y="1942132"/>
                  <a:ext cx="47691" cy="387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grpSp>
            <p:nvGrpSpPr>
              <p:cNvPr id="29" name="Group 28">
                <a:extLst>
                  <a:ext uri="{FF2B5EF4-FFF2-40B4-BE49-F238E27FC236}">
                    <a16:creationId xmlns:a16="http://schemas.microsoft.com/office/drawing/2014/main" id="{25183715-B53A-4D09-940E-84E78B86DBAA}"/>
                  </a:ext>
                </a:extLst>
              </p:cNvPr>
              <p:cNvGrpSpPr/>
              <p:nvPr/>
            </p:nvGrpSpPr>
            <p:grpSpPr>
              <a:xfrm>
                <a:off x="5174299" y="3870118"/>
                <a:ext cx="264789" cy="287703"/>
                <a:chOff x="5203030" y="3855244"/>
                <a:chExt cx="247651" cy="269081"/>
              </a:xfrm>
              <a:solidFill>
                <a:srgbClr val="000718"/>
              </a:solidFill>
            </p:grpSpPr>
            <p:sp>
              <p:nvSpPr>
                <p:cNvPr id="30" name="Freeform 29">
                  <a:extLst>
                    <a:ext uri="{FF2B5EF4-FFF2-40B4-BE49-F238E27FC236}">
                      <a16:creationId xmlns:a16="http://schemas.microsoft.com/office/drawing/2014/main" id="{34FA5B48-FD6A-4C31-B12A-9FF4978B017A}"/>
                    </a:ext>
                  </a:extLst>
                </p:cNvPr>
                <p:cNvSpPr/>
                <p:nvPr/>
              </p:nvSpPr>
              <p:spPr>
                <a:xfrm>
                  <a:off x="5214940" y="3855244"/>
                  <a:ext cx="219074" cy="133349"/>
                </a:xfrm>
                <a:custGeom>
                  <a:avLst/>
                  <a:gdLst>
                    <a:gd name="connsiteX0" fmla="*/ 0 w 211931"/>
                    <a:gd name="connsiteY0" fmla="*/ 59531 h 126206"/>
                    <a:gd name="connsiteX1" fmla="*/ 104775 w 211931"/>
                    <a:gd name="connsiteY1" fmla="*/ 0 h 126206"/>
                    <a:gd name="connsiteX2" fmla="*/ 211931 w 211931"/>
                    <a:gd name="connsiteY2" fmla="*/ 61912 h 126206"/>
                    <a:gd name="connsiteX3" fmla="*/ 109537 w 211931"/>
                    <a:gd name="connsiteY3" fmla="*/ 126206 h 126206"/>
                    <a:gd name="connsiteX4" fmla="*/ 0 w 211931"/>
                    <a:gd name="connsiteY4" fmla="*/ 59531 h 126206"/>
                    <a:gd name="connsiteX0" fmla="*/ 0 w 211931"/>
                    <a:gd name="connsiteY0" fmla="*/ 59531 h 128587"/>
                    <a:gd name="connsiteX1" fmla="*/ 104775 w 211931"/>
                    <a:gd name="connsiteY1" fmla="*/ 0 h 128587"/>
                    <a:gd name="connsiteX2" fmla="*/ 211931 w 211931"/>
                    <a:gd name="connsiteY2" fmla="*/ 61912 h 128587"/>
                    <a:gd name="connsiteX3" fmla="*/ 100012 w 211931"/>
                    <a:gd name="connsiteY3" fmla="*/ 128587 h 128587"/>
                    <a:gd name="connsiteX4" fmla="*/ 0 w 211931"/>
                    <a:gd name="connsiteY4" fmla="*/ 59531 h 128587"/>
                    <a:gd name="connsiteX0" fmla="*/ 0 w 226218"/>
                    <a:gd name="connsiteY0" fmla="*/ 64293 h 128587"/>
                    <a:gd name="connsiteX1" fmla="*/ 119062 w 226218"/>
                    <a:gd name="connsiteY1" fmla="*/ 0 h 128587"/>
                    <a:gd name="connsiteX2" fmla="*/ 226218 w 226218"/>
                    <a:gd name="connsiteY2" fmla="*/ 61912 h 128587"/>
                    <a:gd name="connsiteX3" fmla="*/ 114299 w 226218"/>
                    <a:gd name="connsiteY3" fmla="*/ 128587 h 128587"/>
                    <a:gd name="connsiteX4" fmla="*/ 0 w 226218"/>
                    <a:gd name="connsiteY4" fmla="*/ 64293 h 128587"/>
                    <a:gd name="connsiteX0" fmla="*/ 0 w 226218"/>
                    <a:gd name="connsiteY0" fmla="*/ 64293 h 138112"/>
                    <a:gd name="connsiteX1" fmla="*/ 119062 w 226218"/>
                    <a:gd name="connsiteY1" fmla="*/ 0 h 138112"/>
                    <a:gd name="connsiteX2" fmla="*/ 226218 w 226218"/>
                    <a:gd name="connsiteY2" fmla="*/ 61912 h 138112"/>
                    <a:gd name="connsiteX3" fmla="*/ 114299 w 226218"/>
                    <a:gd name="connsiteY3" fmla="*/ 138112 h 138112"/>
                    <a:gd name="connsiteX4" fmla="*/ 0 w 226218"/>
                    <a:gd name="connsiteY4" fmla="*/ 64293 h 138112"/>
                    <a:gd name="connsiteX0" fmla="*/ 0 w 230981"/>
                    <a:gd name="connsiteY0" fmla="*/ 64293 h 138112"/>
                    <a:gd name="connsiteX1" fmla="*/ 119062 w 230981"/>
                    <a:gd name="connsiteY1" fmla="*/ 0 h 138112"/>
                    <a:gd name="connsiteX2" fmla="*/ 230981 w 230981"/>
                    <a:gd name="connsiteY2" fmla="*/ 66674 h 138112"/>
                    <a:gd name="connsiteX3" fmla="*/ 114299 w 230981"/>
                    <a:gd name="connsiteY3" fmla="*/ 138112 h 138112"/>
                    <a:gd name="connsiteX4" fmla="*/ 0 w 230981"/>
                    <a:gd name="connsiteY4" fmla="*/ 64293 h 138112"/>
                    <a:gd name="connsiteX0" fmla="*/ 0 w 226218"/>
                    <a:gd name="connsiteY0" fmla="*/ 64293 h 138112"/>
                    <a:gd name="connsiteX1" fmla="*/ 114299 w 226218"/>
                    <a:gd name="connsiteY1" fmla="*/ 0 h 138112"/>
                    <a:gd name="connsiteX2" fmla="*/ 226218 w 226218"/>
                    <a:gd name="connsiteY2" fmla="*/ 66674 h 138112"/>
                    <a:gd name="connsiteX3" fmla="*/ 109536 w 226218"/>
                    <a:gd name="connsiteY3" fmla="*/ 138112 h 138112"/>
                    <a:gd name="connsiteX4" fmla="*/ 0 w 226218"/>
                    <a:gd name="connsiteY4" fmla="*/ 64293 h 138112"/>
                    <a:gd name="connsiteX0" fmla="*/ 0 w 226218"/>
                    <a:gd name="connsiteY0" fmla="*/ 64293 h 133349"/>
                    <a:gd name="connsiteX1" fmla="*/ 114299 w 226218"/>
                    <a:gd name="connsiteY1" fmla="*/ 0 h 133349"/>
                    <a:gd name="connsiteX2" fmla="*/ 226218 w 226218"/>
                    <a:gd name="connsiteY2" fmla="*/ 66674 h 133349"/>
                    <a:gd name="connsiteX3" fmla="*/ 109536 w 226218"/>
                    <a:gd name="connsiteY3" fmla="*/ 133349 h 133349"/>
                    <a:gd name="connsiteX4" fmla="*/ 0 w 226218"/>
                    <a:gd name="connsiteY4" fmla="*/ 64293 h 133349"/>
                    <a:gd name="connsiteX0" fmla="*/ 0 w 219074"/>
                    <a:gd name="connsiteY0" fmla="*/ 64293 h 133349"/>
                    <a:gd name="connsiteX1" fmla="*/ 114299 w 219074"/>
                    <a:gd name="connsiteY1" fmla="*/ 0 h 133349"/>
                    <a:gd name="connsiteX2" fmla="*/ 219074 w 219074"/>
                    <a:gd name="connsiteY2" fmla="*/ 66674 h 133349"/>
                    <a:gd name="connsiteX3" fmla="*/ 109536 w 219074"/>
                    <a:gd name="connsiteY3" fmla="*/ 133349 h 133349"/>
                    <a:gd name="connsiteX4" fmla="*/ 0 w 219074"/>
                    <a:gd name="connsiteY4" fmla="*/ 64293 h 133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074" h="133349">
                      <a:moveTo>
                        <a:pt x="0" y="64293"/>
                      </a:moveTo>
                      <a:lnTo>
                        <a:pt x="114299" y="0"/>
                      </a:lnTo>
                      <a:lnTo>
                        <a:pt x="219074" y="66674"/>
                      </a:lnTo>
                      <a:lnTo>
                        <a:pt x="109536" y="133349"/>
                      </a:lnTo>
                      <a:lnTo>
                        <a:pt x="0" y="6429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1" name="Freeform 30">
                  <a:extLst>
                    <a:ext uri="{FF2B5EF4-FFF2-40B4-BE49-F238E27FC236}">
                      <a16:creationId xmlns:a16="http://schemas.microsoft.com/office/drawing/2014/main" id="{59A852BC-FD6B-4769-A22D-A8A7C6667784}"/>
                    </a:ext>
                  </a:extLst>
                </p:cNvPr>
                <p:cNvSpPr/>
                <p:nvPr/>
              </p:nvSpPr>
              <p:spPr>
                <a:xfrm>
                  <a:off x="5203030" y="3926683"/>
                  <a:ext cx="119063" cy="195262"/>
                </a:xfrm>
                <a:custGeom>
                  <a:avLst/>
                  <a:gdLst>
                    <a:gd name="connsiteX0" fmla="*/ 9525 w 119062"/>
                    <a:gd name="connsiteY0" fmla="*/ 0 h 188119"/>
                    <a:gd name="connsiteX1" fmla="*/ 119062 w 119062"/>
                    <a:gd name="connsiteY1" fmla="*/ 69057 h 188119"/>
                    <a:gd name="connsiteX2" fmla="*/ 114300 w 119062"/>
                    <a:gd name="connsiteY2" fmla="*/ 188119 h 188119"/>
                    <a:gd name="connsiteX3" fmla="*/ 0 w 119062"/>
                    <a:gd name="connsiteY3" fmla="*/ 128588 h 188119"/>
                    <a:gd name="connsiteX4" fmla="*/ 9525 w 119062"/>
                    <a:gd name="connsiteY4" fmla="*/ 0 h 188119"/>
                    <a:gd name="connsiteX0" fmla="*/ 9525 w 126206"/>
                    <a:gd name="connsiteY0" fmla="*/ 0 h 192882"/>
                    <a:gd name="connsiteX1" fmla="*/ 119062 w 126206"/>
                    <a:gd name="connsiteY1" fmla="*/ 69057 h 192882"/>
                    <a:gd name="connsiteX2" fmla="*/ 126206 w 126206"/>
                    <a:gd name="connsiteY2" fmla="*/ 192882 h 192882"/>
                    <a:gd name="connsiteX3" fmla="*/ 0 w 126206"/>
                    <a:gd name="connsiteY3" fmla="*/ 128588 h 192882"/>
                    <a:gd name="connsiteX4" fmla="*/ 9525 w 126206"/>
                    <a:gd name="connsiteY4" fmla="*/ 0 h 192882"/>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5731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33337 w 126206"/>
                    <a:gd name="connsiteY3" fmla="*/ 150019 h 200025"/>
                    <a:gd name="connsiteX4" fmla="*/ 0 w 126206"/>
                    <a:gd name="connsiteY4" fmla="*/ 0 h 200025"/>
                    <a:gd name="connsiteX0" fmla="*/ 0 w 126206"/>
                    <a:gd name="connsiteY0" fmla="*/ 0 h 200025"/>
                    <a:gd name="connsiteX1" fmla="*/ 119062 w 126206"/>
                    <a:gd name="connsiteY1" fmla="*/ 76200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3824 w 126206"/>
                    <a:gd name="connsiteY1" fmla="*/ 97632 h 200025"/>
                    <a:gd name="connsiteX2" fmla="*/ 126206 w 126206"/>
                    <a:gd name="connsiteY2" fmla="*/ 200025 h 200025"/>
                    <a:gd name="connsiteX3" fmla="*/ 0 w 126206"/>
                    <a:gd name="connsiteY3" fmla="*/ 130969 h 200025"/>
                    <a:gd name="connsiteX4" fmla="*/ 0 w 126206"/>
                    <a:gd name="connsiteY4" fmla="*/ 0 h 200025"/>
                    <a:gd name="connsiteX0" fmla="*/ 0 w 126206"/>
                    <a:gd name="connsiteY0" fmla="*/ 0 h 200025"/>
                    <a:gd name="connsiteX1" fmla="*/ 121443 w 126206"/>
                    <a:gd name="connsiteY1" fmla="*/ 78582 h 200025"/>
                    <a:gd name="connsiteX2" fmla="*/ 126206 w 126206"/>
                    <a:gd name="connsiteY2" fmla="*/ 200025 h 200025"/>
                    <a:gd name="connsiteX3" fmla="*/ 0 w 126206"/>
                    <a:gd name="connsiteY3" fmla="*/ 130969 h 200025"/>
                    <a:gd name="connsiteX4" fmla="*/ 0 w 126206"/>
                    <a:gd name="connsiteY4" fmla="*/ 0 h 200025"/>
                    <a:gd name="connsiteX0" fmla="*/ 0 w 123825"/>
                    <a:gd name="connsiteY0" fmla="*/ 0 h 202406"/>
                    <a:gd name="connsiteX1" fmla="*/ 121443 w 123825"/>
                    <a:gd name="connsiteY1" fmla="*/ 78582 h 202406"/>
                    <a:gd name="connsiteX2" fmla="*/ 123825 w 123825"/>
                    <a:gd name="connsiteY2" fmla="*/ 202406 h 202406"/>
                    <a:gd name="connsiteX3" fmla="*/ 0 w 123825"/>
                    <a:gd name="connsiteY3" fmla="*/ 130969 h 202406"/>
                    <a:gd name="connsiteX4" fmla="*/ 0 w 123825"/>
                    <a:gd name="connsiteY4" fmla="*/ 0 h 202406"/>
                    <a:gd name="connsiteX0" fmla="*/ 4762 w 123825"/>
                    <a:gd name="connsiteY0" fmla="*/ 0 h 195262"/>
                    <a:gd name="connsiteX1" fmla="*/ 121443 w 123825"/>
                    <a:gd name="connsiteY1" fmla="*/ 71438 h 195262"/>
                    <a:gd name="connsiteX2" fmla="*/ 123825 w 123825"/>
                    <a:gd name="connsiteY2" fmla="*/ 195262 h 195262"/>
                    <a:gd name="connsiteX3" fmla="*/ 0 w 123825"/>
                    <a:gd name="connsiteY3" fmla="*/ 123825 h 195262"/>
                    <a:gd name="connsiteX4" fmla="*/ 4762 w 123825"/>
                    <a:gd name="connsiteY4" fmla="*/ 0 h 195262"/>
                    <a:gd name="connsiteX0" fmla="*/ 0 w 119063"/>
                    <a:gd name="connsiteY0" fmla="*/ 0 h 195262"/>
                    <a:gd name="connsiteX1" fmla="*/ 116681 w 119063"/>
                    <a:gd name="connsiteY1" fmla="*/ 71438 h 195262"/>
                    <a:gd name="connsiteX2" fmla="*/ 119063 w 119063"/>
                    <a:gd name="connsiteY2" fmla="*/ 195262 h 195262"/>
                    <a:gd name="connsiteX3" fmla="*/ 2381 w 119063"/>
                    <a:gd name="connsiteY3" fmla="*/ 126207 h 195262"/>
                    <a:gd name="connsiteX4" fmla="*/ 0 w 119063"/>
                    <a:gd name="connsiteY4" fmla="*/ 0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63" h="195262">
                      <a:moveTo>
                        <a:pt x="0" y="0"/>
                      </a:moveTo>
                      <a:lnTo>
                        <a:pt x="116681" y="71438"/>
                      </a:lnTo>
                      <a:lnTo>
                        <a:pt x="119063" y="195262"/>
                      </a:lnTo>
                      <a:lnTo>
                        <a:pt x="2381" y="126207"/>
                      </a:lnTo>
                      <a:cubicBezTo>
                        <a:pt x="1587" y="84138"/>
                        <a:pt x="794" y="42069"/>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32" name="Freeform 31">
                  <a:extLst>
                    <a:ext uri="{FF2B5EF4-FFF2-40B4-BE49-F238E27FC236}">
                      <a16:creationId xmlns:a16="http://schemas.microsoft.com/office/drawing/2014/main" id="{AE686C7A-E58E-459A-B6B2-736E7999188A}"/>
                    </a:ext>
                  </a:extLst>
                </p:cNvPr>
                <p:cNvSpPr/>
                <p:nvPr/>
              </p:nvSpPr>
              <p:spPr>
                <a:xfrm>
                  <a:off x="5329237" y="3929063"/>
                  <a:ext cx="121444" cy="195262"/>
                </a:xfrm>
                <a:custGeom>
                  <a:avLst/>
                  <a:gdLst>
                    <a:gd name="connsiteX0" fmla="*/ 0 w 111919"/>
                    <a:gd name="connsiteY0" fmla="*/ 54769 h 180975"/>
                    <a:gd name="connsiteX1" fmla="*/ 104775 w 111919"/>
                    <a:gd name="connsiteY1" fmla="*/ 0 h 180975"/>
                    <a:gd name="connsiteX2" fmla="*/ 111919 w 111919"/>
                    <a:gd name="connsiteY2" fmla="*/ 116681 h 180975"/>
                    <a:gd name="connsiteX3" fmla="*/ 0 w 111919"/>
                    <a:gd name="connsiteY3" fmla="*/ 180975 h 180975"/>
                    <a:gd name="connsiteX4" fmla="*/ 0 w 111919"/>
                    <a:gd name="connsiteY4" fmla="*/ 54769 h 180975"/>
                    <a:gd name="connsiteX0" fmla="*/ 0 w 111919"/>
                    <a:gd name="connsiteY0" fmla="*/ 69056 h 195262"/>
                    <a:gd name="connsiteX1" fmla="*/ 111919 w 111919"/>
                    <a:gd name="connsiteY1" fmla="*/ 0 h 195262"/>
                    <a:gd name="connsiteX2" fmla="*/ 111919 w 111919"/>
                    <a:gd name="connsiteY2" fmla="*/ 130968 h 195262"/>
                    <a:gd name="connsiteX3" fmla="*/ 0 w 111919"/>
                    <a:gd name="connsiteY3" fmla="*/ 195262 h 195262"/>
                    <a:gd name="connsiteX4" fmla="*/ 0 w 111919"/>
                    <a:gd name="connsiteY4" fmla="*/ 69056 h 195262"/>
                    <a:gd name="connsiteX0" fmla="*/ 0 w 116681"/>
                    <a:gd name="connsiteY0" fmla="*/ 69056 h 195262"/>
                    <a:gd name="connsiteX1" fmla="*/ 111919 w 116681"/>
                    <a:gd name="connsiteY1" fmla="*/ 0 h 195262"/>
                    <a:gd name="connsiteX2" fmla="*/ 116681 w 116681"/>
                    <a:gd name="connsiteY2" fmla="*/ 114300 h 195262"/>
                    <a:gd name="connsiteX3" fmla="*/ 0 w 116681"/>
                    <a:gd name="connsiteY3" fmla="*/ 195262 h 195262"/>
                    <a:gd name="connsiteX4" fmla="*/ 0 w 116681"/>
                    <a:gd name="connsiteY4" fmla="*/ 69056 h 195262"/>
                    <a:gd name="connsiteX0" fmla="*/ 0 w 116681"/>
                    <a:gd name="connsiteY0" fmla="*/ 69056 h 195262"/>
                    <a:gd name="connsiteX1" fmla="*/ 111919 w 116681"/>
                    <a:gd name="connsiteY1" fmla="*/ 0 h 195262"/>
                    <a:gd name="connsiteX2" fmla="*/ 116681 w 116681"/>
                    <a:gd name="connsiteY2" fmla="*/ 126206 h 195262"/>
                    <a:gd name="connsiteX3" fmla="*/ 0 w 116681"/>
                    <a:gd name="connsiteY3" fmla="*/ 195262 h 195262"/>
                    <a:gd name="connsiteX4" fmla="*/ 0 w 116681"/>
                    <a:gd name="connsiteY4" fmla="*/ 69056 h 195262"/>
                    <a:gd name="connsiteX0" fmla="*/ 0 w 121444"/>
                    <a:gd name="connsiteY0" fmla="*/ 71437 h 195262"/>
                    <a:gd name="connsiteX1" fmla="*/ 116682 w 121444"/>
                    <a:gd name="connsiteY1" fmla="*/ 0 h 195262"/>
                    <a:gd name="connsiteX2" fmla="*/ 121444 w 121444"/>
                    <a:gd name="connsiteY2" fmla="*/ 126206 h 195262"/>
                    <a:gd name="connsiteX3" fmla="*/ 4763 w 121444"/>
                    <a:gd name="connsiteY3" fmla="*/ 195262 h 195262"/>
                    <a:gd name="connsiteX4" fmla="*/ 0 w 121444"/>
                    <a:gd name="connsiteY4" fmla="*/ 71437 h 19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44" h="195262">
                      <a:moveTo>
                        <a:pt x="0" y="71437"/>
                      </a:moveTo>
                      <a:lnTo>
                        <a:pt x="116682" y="0"/>
                      </a:lnTo>
                      <a:lnTo>
                        <a:pt x="121444" y="126206"/>
                      </a:lnTo>
                      <a:lnTo>
                        <a:pt x="4763" y="195262"/>
                      </a:lnTo>
                      <a:lnTo>
                        <a:pt x="0" y="7143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grpSp>
        </p:grpSp>
        <p:pic>
          <p:nvPicPr>
            <p:cNvPr id="15" name="Picture 14">
              <a:extLst>
                <a:ext uri="{FF2B5EF4-FFF2-40B4-BE49-F238E27FC236}">
                  <a16:creationId xmlns:a16="http://schemas.microsoft.com/office/drawing/2014/main" id="{90A2E94C-C828-4F96-ADC3-1F7FF282A49A}"/>
                </a:ext>
              </a:extLst>
            </p:cNvPr>
            <p:cNvPicPr>
              <a:picLocks noChangeAspect="1"/>
            </p:cNvPicPr>
            <p:nvPr/>
          </p:nvPicPr>
          <p:blipFill>
            <a:blip r:embed="rId4"/>
            <a:stretch>
              <a:fillRect/>
            </a:stretch>
          </p:blipFill>
          <p:spPr>
            <a:xfrm>
              <a:off x="4634865" y="4045327"/>
              <a:ext cx="344690" cy="400586"/>
            </a:xfrm>
            <a:prstGeom prst="rect">
              <a:avLst/>
            </a:prstGeom>
          </p:spPr>
        </p:pic>
        <p:sp>
          <p:nvSpPr>
            <p:cNvPr id="16" name="Oval 15">
              <a:extLst>
                <a:ext uri="{FF2B5EF4-FFF2-40B4-BE49-F238E27FC236}">
                  <a16:creationId xmlns:a16="http://schemas.microsoft.com/office/drawing/2014/main" id="{2AEAEF95-152A-48C0-8E82-333E2B7F5E36}"/>
                </a:ext>
              </a:extLst>
            </p:cNvPr>
            <p:cNvSpPr/>
            <p:nvPr/>
          </p:nvSpPr>
          <p:spPr>
            <a:xfrm>
              <a:off x="4001451" y="2493797"/>
              <a:ext cx="735596" cy="611911"/>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7" name="Freeform 16">
              <a:extLst>
                <a:ext uri="{FF2B5EF4-FFF2-40B4-BE49-F238E27FC236}">
                  <a16:creationId xmlns:a16="http://schemas.microsoft.com/office/drawing/2014/main" id="{D4DEB317-FE35-47F2-B0D8-A99D8EAFC2D0}"/>
                </a:ext>
              </a:extLst>
            </p:cNvPr>
            <p:cNvSpPr/>
            <p:nvPr/>
          </p:nvSpPr>
          <p:spPr>
            <a:xfrm>
              <a:off x="4048125" y="2314575"/>
              <a:ext cx="593725" cy="342900"/>
            </a:xfrm>
            <a:custGeom>
              <a:avLst/>
              <a:gdLst>
                <a:gd name="connsiteX0" fmla="*/ 139700 w 593725"/>
                <a:gd name="connsiteY0" fmla="*/ 320675 h 342900"/>
                <a:gd name="connsiteX1" fmla="*/ 0 w 593725"/>
                <a:gd name="connsiteY1" fmla="*/ 215900 h 342900"/>
                <a:gd name="connsiteX2" fmla="*/ 263525 w 593725"/>
                <a:gd name="connsiteY2" fmla="*/ 0 h 342900"/>
                <a:gd name="connsiteX3" fmla="*/ 565150 w 593725"/>
                <a:gd name="connsiteY3" fmla="*/ 88900 h 342900"/>
                <a:gd name="connsiteX4" fmla="*/ 593725 w 593725"/>
                <a:gd name="connsiteY4" fmla="*/ 203200 h 342900"/>
                <a:gd name="connsiteX5" fmla="*/ 514350 w 593725"/>
                <a:gd name="connsiteY5" fmla="*/ 342900 h 342900"/>
                <a:gd name="connsiteX6" fmla="*/ 139700 w 593725"/>
                <a:gd name="connsiteY6" fmla="*/ 320675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725" h="342900">
                  <a:moveTo>
                    <a:pt x="139700" y="320675"/>
                  </a:moveTo>
                  <a:lnTo>
                    <a:pt x="0" y="215900"/>
                  </a:lnTo>
                  <a:lnTo>
                    <a:pt x="263525" y="0"/>
                  </a:lnTo>
                  <a:lnTo>
                    <a:pt x="565150" y="88900"/>
                  </a:lnTo>
                  <a:lnTo>
                    <a:pt x="593725" y="203200"/>
                  </a:lnTo>
                  <a:lnTo>
                    <a:pt x="514350" y="342900"/>
                  </a:lnTo>
                  <a:lnTo>
                    <a:pt x="139700" y="3206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b="0" dirty="0">
                <a:solidFill>
                  <a:srgbClr val="FFFFFF"/>
                </a:solidFill>
              </a:endParaRPr>
            </a:p>
          </p:txBody>
        </p:sp>
        <p:sp>
          <p:nvSpPr>
            <p:cNvPr id="18" name="Freeform 8">
              <a:extLst>
                <a:ext uri="{FF2B5EF4-FFF2-40B4-BE49-F238E27FC236}">
                  <a16:creationId xmlns:a16="http://schemas.microsoft.com/office/drawing/2014/main" id="{F1375A68-36FE-4295-B2B5-68ED7DCD777B}"/>
                </a:ext>
              </a:extLst>
            </p:cNvPr>
            <p:cNvSpPr>
              <a:spLocks noChangeAspect="1" noEditPoints="1"/>
            </p:cNvSpPr>
            <p:nvPr/>
          </p:nvSpPr>
          <p:spPr bwMode="auto">
            <a:xfrm rot="5400000">
              <a:off x="4055323" y="2568614"/>
              <a:ext cx="641523" cy="28965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rgbClr val="FFB900"/>
            </a:solidFill>
            <a:ln>
              <a:noFill/>
            </a:ln>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sp>
          <p:nvSpPr>
            <p:cNvPr id="19" name="TextBox 18">
              <a:extLst>
                <a:ext uri="{FF2B5EF4-FFF2-40B4-BE49-F238E27FC236}">
                  <a16:creationId xmlns:a16="http://schemas.microsoft.com/office/drawing/2014/main" id="{89C5EBF8-A0E9-4E2D-9918-E2298E83C182}"/>
                </a:ext>
              </a:extLst>
            </p:cNvPr>
            <p:cNvSpPr txBox="1"/>
            <p:nvPr/>
          </p:nvSpPr>
          <p:spPr>
            <a:xfrm>
              <a:off x="1655261" y="4777815"/>
              <a:ext cx="1586567"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Azure Storage</a:t>
              </a:r>
            </a:p>
          </p:txBody>
        </p:sp>
        <p:sp>
          <p:nvSpPr>
            <p:cNvPr id="20" name="TextBox 19">
              <a:extLst>
                <a:ext uri="{FF2B5EF4-FFF2-40B4-BE49-F238E27FC236}">
                  <a16:creationId xmlns:a16="http://schemas.microsoft.com/office/drawing/2014/main" id="{9674C2E3-B7B7-45F6-8FA0-5D69FF807383}"/>
                </a:ext>
              </a:extLst>
            </p:cNvPr>
            <p:cNvSpPr txBox="1"/>
            <p:nvPr/>
          </p:nvSpPr>
          <p:spPr>
            <a:xfrm>
              <a:off x="4064490" y="4571009"/>
              <a:ext cx="1984792" cy="369332"/>
            </a:xfrm>
            <a:prstGeom prst="rect">
              <a:avLst/>
            </a:prstGeom>
            <a:noFill/>
          </p:spPr>
          <p:txBody>
            <a:bodyPr wrap="square" rtlCol="0">
              <a:spAutoFit/>
            </a:bodyPr>
            <a:lstStyle/>
            <a:p>
              <a:pPr lvl="0" algn="ctr"/>
              <a:r>
                <a:rPr lang="en-US" b="0" dirty="0">
                  <a:solidFill>
                    <a:srgbClr val="000000"/>
                  </a:solidFill>
                  <a:latin typeface="Segoe UI" panose="020B0502040204020203" pitchFamily="34" charset="0"/>
                  <a:cs typeface="Segoe UI" panose="020B0502040204020203" pitchFamily="34" charset="0"/>
                </a:rPr>
                <a:t>VM</a:t>
              </a:r>
            </a:p>
          </p:txBody>
        </p:sp>
        <p:sp>
          <p:nvSpPr>
            <p:cNvPr id="21" name="TextBox 20">
              <a:extLst>
                <a:ext uri="{FF2B5EF4-FFF2-40B4-BE49-F238E27FC236}">
                  <a16:creationId xmlns:a16="http://schemas.microsoft.com/office/drawing/2014/main" id="{9C30CE71-43C6-43E5-8DB3-C96EE7B994C0}"/>
                </a:ext>
              </a:extLst>
            </p:cNvPr>
            <p:cNvSpPr txBox="1"/>
            <p:nvPr/>
          </p:nvSpPr>
          <p:spPr>
            <a:xfrm>
              <a:off x="6119338" y="3374465"/>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2" name="TextBox 21">
              <a:extLst>
                <a:ext uri="{FF2B5EF4-FFF2-40B4-BE49-F238E27FC236}">
                  <a16:creationId xmlns:a16="http://schemas.microsoft.com/office/drawing/2014/main" id="{AD37A9BD-1E13-4218-97C8-54B65657EA52}"/>
                </a:ext>
              </a:extLst>
            </p:cNvPr>
            <p:cNvSpPr txBox="1"/>
            <p:nvPr/>
          </p:nvSpPr>
          <p:spPr>
            <a:xfrm>
              <a:off x="6755375" y="4652013"/>
              <a:ext cx="1046714" cy="584775"/>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Encrypt</a:t>
              </a:r>
            </a:p>
            <a:p>
              <a:pPr lvl="0"/>
              <a:r>
                <a:rPr lang="en-US" sz="1600" b="0" dirty="0">
                  <a:solidFill>
                    <a:srgbClr val="000000"/>
                  </a:solidFill>
                  <a:latin typeface="Segoe UI" panose="020B0502040204020203" pitchFamily="34" charset="0"/>
                  <a:cs typeface="Segoe UI" panose="020B0502040204020203" pitchFamily="34" charset="0"/>
                </a:rPr>
                <a:t>config</a:t>
              </a:r>
            </a:p>
          </p:txBody>
        </p:sp>
        <p:sp>
          <p:nvSpPr>
            <p:cNvPr id="23" name="TextBox 22">
              <a:extLst>
                <a:ext uri="{FF2B5EF4-FFF2-40B4-BE49-F238E27FC236}">
                  <a16:creationId xmlns:a16="http://schemas.microsoft.com/office/drawing/2014/main" id="{FDB4BB52-7B85-47B6-9C3E-D9A6893F6397}"/>
                </a:ext>
              </a:extLst>
            </p:cNvPr>
            <p:cNvSpPr txBox="1"/>
            <p:nvPr/>
          </p:nvSpPr>
          <p:spPr>
            <a:xfrm>
              <a:off x="7190795" y="6384313"/>
              <a:ext cx="1046714" cy="338554"/>
            </a:xfrm>
            <a:prstGeom prst="rect">
              <a:avLst/>
            </a:prstGeom>
            <a:noFill/>
          </p:spPr>
          <p:txBody>
            <a:bodyPr wrap="square" rtlCol="0">
              <a:spAutoFit/>
            </a:bodyPr>
            <a:lstStyle/>
            <a:p>
              <a:pPr lvl="0"/>
              <a:r>
                <a:rPr lang="en-US" sz="1600" b="0" dirty="0">
                  <a:solidFill>
                    <a:srgbClr val="000000"/>
                  </a:solidFill>
                  <a:latin typeface="Segoe UI" panose="020B0502040204020203" pitchFamily="34" charset="0"/>
                  <a:cs typeface="Segoe UI" panose="020B0502040204020203" pitchFamily="34" charset="0"/>
                </a:rPr>
                <a:t>Customer</a:t>
              </a:r>
            </a:p>
          </p:txBody>
        </p:sp>
        <p:sp>
          <p:nvSpPr>
            <p:cNvPr id="24" name="TextBox 23">
              <a:extLst>
                <a:ext uri="{FF2B5EF4-FFF2-40B4-BE49-F238E27FC236}">
                  <a16:creationId xmlns:a16="http://schemas.microsoft.com/office/drawing/2014/main" id="{16630D32-0E25-4E13-90F6-A7F7EC45D50F}"/>
                </a:ext>
              </a:extLst>
            </p:cNvPr>
            <p:cNvSpPr txBox="1"/>
            <p:nvPr/>
          </p:nvSpPr>
          <p:spPr>
            <a:xfrm>
              <a:off x="1264313" y="2178359"/>
              <a:ext cx="2571988" cy="923330"/>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OS and data disks are protected in customer</a:t>
              </a:r>
            </a:p>
            <a:p>
              <a:pPr lvl="0"/>
              <a:r>
                <a:rPr lang="en-US" b="0" dirty="0">
                  <a:solidFill>
                    <a:srgbClr val="000000"/>
                  </a:solidFill>
                  <a:latin typeface="Segoe UI" panose="020B0502040204020203" pitchFamily="34" charset="0"/>
                  <a:cs typeface="Segoe UI" panose="020B0502040204020203" pitchFamily="34" charset="0"/>
                </a:rPr>
                <a:t>storage account</a:t>
              </a:r>
            </a:p>
          </p:txBody>
        </p:sp>
        <p:sp>
          <p:nvSpPr>
            <p:cNvPr id="25" name="TextBox 24">
              <a:extLst>
                <a:ext uri="{FF2B5EF4-FFF2-40B4-BE49-F238E27FC236}">
                  <a16:creationId xmlns:a16="http://schemas.microsoft.com/office/drawing/2014/main" id="{536178FD-C85B-4C84-AB31-EE0DFF5F63EB}"/>
                </a:ext>
              </a:extLst>
            </p:cNvPr>
            <p:cNvSpPr txBox="1"/>
            <p:nvPr/>
          </p:nvSpPr>
          <p:spPr>
            <a:xfrm>
              <a:off x="4001451" y="1621802"/>
              <a:ext cx="2989900" cy="646331"/>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Keys/secrets are protected</a:t>
              </a:r>
            </a:p>
            <a:p>
              <a:pPr lvl="0"/>
              <a:r>
                <a:rPr lang="en-US" b="0" dirty="0">
                  <a:solidFill>
                    <a:srgbClr val="000000"/>
                  </a:solidFill>
                  <a:latin typeface="Segoe UI" panose="020B0502040204020203" pitchFamily="34" charset="0"/>
                  <a:cs typeface="Segoe UI" panose="020B0502040204020203" pitchFamily="34" charset="0"/>
                </a:rPr>
                <a:t>in customer key vault</a:t>
              </a:r>
            </a:p>
          </p:txBody>
        </p:sp>
        <p:cxnSp>
          <p:nvCxnSpPr>
            <p:cNvPr id="26" name="Straight Arrow Connector 25">
              <a:extLst>
                <a:ext uri="{FF2B5EF4-FFF2-40B4-BE49-F238E27FC236}">
                  <a16:creationId xmlns:a16="http://schemas.microsoft.com/office/drawing/2014/main" id="{B55EED6E-BE06-4318-AFE3-1C033449BEAD}"/>
                </a:ext>
              </a:extLst>
            </p:cNvPr>
            <p:cNvCxnSpPr/>
            <p:nvPr/>
          </p:nvCxnSpPr>
          <p:spPr>
            <a:xfrm flipH="1">
              <a:off x="3124993" y="4325266"/>
              <a:ext cx="1434019" cy="16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reeform 179">
              <a:extLst>
                <a:ext uri="{FF2B5EF4-FFF2-40B4-BE49-F238E27FC236}">
                  <a16:creationId xmlns:a16="http://schemas.microsoft.com/office/drawing/2014/main" id="{F9205EA4-CA90-47F3-8393-1EBAC0B6C1BD}"/>
                </a:ext>
              </a:extLst>
            </p:cNvPr>
            <p:cNvSpPr>
              <a:spLocks/>
            </p:cNvSpPr>
            <p:nvPr/>
          </p:nvSpPr>
          <p:spPr bwMode="auto">
            <a:xfrm rot="344838" flipV="1">
              <a:off x="4785823" y="2841373"/>
              <a:ext cx="852488" cy="825500"/>
            </a:xfrm>
            <a:custGeom>
              <a:avLst/>
              <a:gdLst>
                <a:gd name="T0" fmla="*/ 0 w 2365"/>
                <a:gd name="T1" fmla="*/ 2103 h 2288"/>
                <a:gd name="T2" fmla="*/ 425 w 2365"/>
                <a:gd name="T3" fmla="*/ 2288 h 2288"/>
                <a:gd name="T4" fmla="*/ 414 w 2365"/>
                <a:gd name="T5" fmla="*/ 2077 h 2288"/>
                <a:gd name="T6" fmla="*/ 2267 w 2365"/>
                <a:gd name="T7" fmla="*/ 589 h 2288"/>
                <a:gd name="T8" fmla="*/ 2365 w 2365"/>
                <a:gd name="T9" fmla="*/ 0 h 2288"/>
                <a:gd name="T10" fmla="*/ 2273 w 2365"/>
                <a:gd name="T11" fmla="*/ 0 h 2288"/>
                <a:gd name="T12" fmla="*/ 2189 w 2365"/>
                <a:gd name="T13" fmla="*/ 488 h 2288"/>
                <a:gd name="T14" fmla="*/ 408 w 2365"/>
                <a:gd name="T15" fmla="*/ 1971 h 2288"/>
                <a:gd name="T16" fmla="*/ 395 w 2365"/>
                <a:gd name="T17" fmla="*/ 1760 h 2288"/>
                <a:gd name="T18" fmla="*/ 5 w 2365"/>
                <a:gd name="T19" fmla="*/ 1978 h 2288"/>
                <a:gd name="T20" fmla="*/ 0 w 2365"/>
                <a:gd name="T21" fmla="*/ 2103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5" h="2288">
                  <a:moveTo>
                    <a:pt x="0" y="2103"/>
                  </a:moveTo>
                  <a:cubicBezTo>
                    <a:pt x="140" y="2168"/>
                    <a:pt x="284" y="2224"/>
                    <a:pt x="425" y="2288"/>
                  </a:cubicBezTo>
                  <a:cubicBezTo>
                    <a:pt x="421" y="2218"/>
                    <a:pt x="417" y="2147"/>
                    <a:pt x="414" y="2077"/>
                  </a:cubicBezTo>
                  <a:cubicBezTo>
                    <a:pt x="1235" y="1960"/>
                    <a:pt x="2012" y="1395"/>
                    <a:pt x="2267" y="589"/>
                  </a:cubicBezTo>
                  <a:cubicBezTo>
                    <a:pt x="2333" y="400"/>
                    <a:pt x="2358" y="200"/>
                    <a:pt x="2365" y="0"/>
                  </a:cubicBezTo>
                  <a:cubicBezTo>
                    <a:pt x="2342" y="0"/>
                    <a:pt x="2296" y="0"/>
                    <a:pt x="2273" y="0"/>
                  </a:cubicBezTo>
                  <a:cubicBezTo>
                    <a:pt x="2255" y="165"/>
                    <a:pt x="2233" y="329"/>
                    <a:pt x="2189" y="488"/>
                  </a:cubicBezTo>
                  <a:cubicBezTo>
                    <a:pt x="1966" y="1286"/>
                    <a:pt x="1210" y="1851"/>
                    <a:pt x="408" y="1971"/>
                  </a:cubicBezTo>
                  <a:cubicBezTo>
                    <a:pt x="403" y="1901"/>
                    <a:pt x="399" y="1830"/>
                    <a:pt x="395" y="1760"/>
                  </a:cubicBezTo>
                  <a:cubicBezTo>
                    <a:pt x="263" y="1828"/>
                    <a:pt x="137" y="1907"/>
                    <a:pt x="5" y="1978"/>
                  </a:cubicBezTo>
                  <a:cubicBezTo>
                    <a:pt x="3" y="2019"/>
                    <a:pt x="2" y="2061"/>
                    <a:pt x="0" y="2103"/>
                  </a:cubicBezTo>
                </a:path>
              </a:pathLst>
            </a:custGeom>
            <a:solidFill>
              <a:srgbClr val="02020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b="0" dirty="0">
                <a:solidFill>
                  <a:srgbClr val="000000"/>
                </a:solidFill>
              </a:endParaRPr>
            </a:p>
          </p:txBody>
        </p:sp>
      </p:grpSp>
      <p:pic>
        <p:nvPicPr>
          <p:cNvPr id="56" name="Picture 4">
            <a:extLst>
              <a:ext uri="{FF2B5EF4-FFF2-40B4-BE49-F238E27FC236}">
                <a16:creationId xmlns:a16="http://schemas.microsoft.com/office/drawing/2014/main" id="{25E921DD-8221-4F04-AB71-77FF5650DC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6469" y="615330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 name="Picture 5">
            <a:hlinkClick r:id="" action="ppaction://hlinkshowjump?jump=nextslide"/>
            <a:extLst>
              <a:ext uri="{FF2B5EF4-FFF2-40B4-BE49-F238E27FC236}">
                <a16:creationId xmlns:a16="http://schemas.microsoft.com/office/drawing/2014/main" id="{BDE2611B-296F-484E-989F-83C36163B3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23294" y="6143878"/>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54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Perform Configuration Management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400" dirty="0"/>
              <a:t>Automate configuration management by using PowerShell Desired State Configuration (DSC) and VM Agent (custom script extensions); enable remote debugging </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PowerShell modules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PowerShell modules for Azure include:</a:t>
            </a:r>
          </a:p>
          <a:p>
            <a:pPr lvl="1"/>
            <a:r>
              <a:rPr lang="en-US" b="0" kern="0" dirty="0">
                <a:solidFill>
                  <a:srgbClr val="000000"/>
                </a:solidFill>
              </a:rPr>
              <a:t>Azure PowerShell (Azure Resource Manager) </a:t>
            </a:r>
          </a:p>
          <a:p>
            <a:pPr lvl="1"/>
            <a:r>
              <a:rPr lang="en-US" b="0" kern="0" dirty="0">
                <a:solidFill>
                  <a:srgbClr val="000000"/>
                </a:solidFill>
              </a:rPr>
              <a:t>Azure Service Management PowerShell (classic)</a:t>
            </a:r>
          </a:p>
          <a:p>
            <a:pPr lvl="1"/>
            <a:r>
              <a:rPr lang="en-US" b="0" kern="0" dirty="0">
                <a:solidFill>
                  <a:srgbClr val="000000"/>
                </a:solidFill>
              </a:rPr>
              <a:t>Azure Active Directory PowerShell</a:t>
            </a:r>
          </a:p>
          <a:p>
            <a:pPr lvl="1"/>
            <a:r>
              <a:rPr lang="en-US" b="0" kern="0" dirty="0">
                <a:solidFill>
                  <a:srgbClr val="000000"/>
                </a:solidFill>
              </a:rPr>
              <a:t>Azure Information Protection PowerShell</a:t>
            </a:r>
          </a:p>
          <a:p>
            <a:pPr lvl="1"/>
            <a:r>
              <a:rPr lang="en-US" b="0" kern="0" dirty="0">
                <a:solidFill>
                  <a:srgbClr val="000000"/>
                </a:solidFill>
              </a:rPr>
              <a:t>Azure Service Fabric PowerShell</a:t>
            </a:r>
          </a:p>
          <a:p>
            <a:pPr lvl="1"/>
            <a:r>
              <a:rPr lang="en-US" b="0" kern="0" dirty="0">
                <a:solidFill>
                  <a:srgbClr val="000000"/>
                </a:solidFill>
              </a:rPr>
              <a:t>Azure ElasticDB PowerShell</a:t>
            </a:r>
          </a:p>
          <a:p>
            <a:pPr lvl="0"/>
            <a:r>
              <a:rPr lang="en-US" b="0" kern="0" dirty="0">
                <a:solidFill>
                  <a:srgbClr val="000000"/>
                </a:solidFill>
              </a:rPr>
              <a:t>Available via:</a:t>
            </a:r>
          </a:p>
          <a:p>
            <a:pPr lvl="1"/>
            <a:r>
              <a:rPr lang="en-US" b="0" kern="0" dirty="0">
                <a:solidFill>
                  <a:srgbClr val="000000"/>
                </a:solidFill>
              </a:rPr>
              <a:t>Web Platform Installer</a:t>
            </a:r>
          </a:p>
          <a:p>
            <a:pPr lvl="1"/>
            <a:r>
              <a:rPr lang="en-US" b="0" kern="0" dirty="0">
                <a:solidFill>
                  <a:srgbClr val="000000"/>
                </a:solidFill>
              </a:rPr>
              <a:t>PowerShell Gallery</a:t>
            </a:r>
          </a:p>
          <a:p>
            <a:pPr lvl="1"/>
            <a:r>
              <a:rPr lang="en-US" b="0" kern="0" dirty="0">
                <a:solidFill>
                  <a:srgbClr val="000000"/>
                </a:solidFill>
              </a:rPr>
              <a:t>MSI packages (GitHub)</a:t>
            </a: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182222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US" dirty="0"/>
              <a:t>Authenticating to Azure by using Windows PowerShell</a:t>
            </a:r>
          </a:p>
        </p:txBody>
      </p:sp>
      <p:sp>
        <p:nvSpPr>
          <p:cNvPr id="4" name="Content Placeholder 2"/>
          <p:cNvSpPr txBox="1">
            <a:spLocks/>
          </p:cNvSpPr>
          <p:nvPr/>
        </p:nvSpPr>
        <p:spPr>
          <a:xfrm>
            <a:off x="174171" y="1021215"/>
            <a:ext cx="88391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Azure AD user authentication:</a:t>
            </a:r>
          </a:p>
          <a:p>
            <a:pPr marL="365760" lvl="1"/>
            <a:r>
              <a:rPr lang="en-GB" sz="2000" b="0" kern="0" dirty="0">
                <a:solidFill>
                  <a:srgbClr val="000000"/>
                </a:solidFill>
              </a:rPr>
              <a:t>A Microsoft account</a:t>
            </a:r>
          </a:p>
          <a:p>
            <a:pPr marL="365760" lvl="1"/>
            <a:r>
              <a:rPr lang="en-GB" sz="2000" b="0" kern="0" dirty="0">
                <a:solidFill>
                  <a:srgbClr val="000000"/>
                </a:solidFill>
              </a:rPr>
              <a:t>A work or school account</a:t>
            </a:r>
          </a:p>
          <a:p>
            <a:pPr marL="365760" lvl="1"/>
            <a:r>
              <a:rPr lang="en-GB" sz="2000" b="0" kern="0" dirty="0">
                <a:solidFill>
                  <a:srgbClr val="000000"/>
                </a:solidFill>
              </a:rPr>
              <a:t>An Azure AD security principal (</a:t>
            </a:r>
            <a:r>
              <a:rPr lang="en-GB" sz="2000" kern="0" dirty="0">
                <a:solidFill>
                  <a:srgbClr val="000000"/>
                </a:solidFill>
              </a:rPr>
              <a:t>Add-AzureRmAccount</a:t>
            </a:r>
            <a:r>
              <a:rPr lang="en-GB" sz="2000" b="0" kern="0" dirty="0">
                <a:solidFill>
                  <a:srgbClr val="000000"/>
                </a:solidFill>
              </a:rPr>
              <a:t>)</a:t>
            </a:r>
            <a:endParaRPr lang="en-GB" b="0" kern="0" dirty="0">
              <a:solidFill>
                <a:srgbClr val="000000"/>
              </a:solidFill>
            </a:endParaRPr>
          </a:p>
          <a:p>
            <a:pPr lvl="0"/>
            <a:r>
              <a:rPr lang="en-GB" b="0" kern="0" dirty="0">
                <a:solidFill>
                  <a:srgbClr val="000000"/>
                </a:solidFill>
              </a:rPr>
              <a:t>Certificate-based authentication:</a:t>
            </a:r>
          </a:p>
          <a:p>
            <a:pPr marL="365760" lvl="1"/>
            <a:r>
              <a:rPr lang="en-GB" b="0" kern="0" dirty="0">
                <a:solidFill>
                  <a:srgbClr val="000000"/>
                </a:solidFill>
              </a:rPr>
              <a:t>Azure Resource Manager:</a:t>
            </a:r>
          </a:p>
          <a:p>
            <a:pPr marL="576072" lvl="2"/>
            <a:r>
              <a:rPr lang="en-GB" sz="1800" b="0" kern="0" dirty="0">
                <a:solidFill>
                  <a:srgbClr val="000000"/>
                </a:solidFill>
              </a:rPr>
              <a:t>Obtain a certificate (self-signed or CA-issued)</a:t>
            </a:r>
          </a:p>
          <a:p>
            <a:pPr marL="576072" lvl="2"/>
            <a:r>
              <a:rPr lang="en-GB" sz="1800" b="0" kern="0" dirty="0">
                <a:solidFill>
                  <a:srgbClr val="000000"/>
                </a:solidFill>
              </a:rPr>
              <a:t>Create a service principal associated with the certificate</a:t>
            </a:r>
          </a:p>
          <a:p>
            <a:pPr marL="576072" lvl="2"/>
            <a:r>
              <a:rPr lang="en-GB" sz="1800" b="0" kern="0" dirty="0">
                <a:solidFill>
                  <a:srgbClr val="000000"/>
                </a:solidFill>
              </a:rPr>
              <a:t>Delegate permissions to the service principal through RBAC</a:t>
            </a:r>
          </a:p>
          <a:p>
            <a:pPr marL="365760" lvl="1"/>
            <a:r>
              <a:rPr lang="en-GB" b="0" kern="0" dirty="0">
                <a:solidFill>
                  <a:srgbClr val="000000"/>
                </a:solidFill>
              </a:rPr>
              <a:t>Classic:</a:t>
            </a:r>
          </a:p>
          <a:p>
            <a:pPr marL="576072" lvl="2"/>
            <a:r>
              <a:rPr lang="en-GB" sz="1800" b="0" kern="0" dirty="0">
                <a:solidFill>
                  <a:srgbClr val="000000"/>
                </a:solidFill>
              </a:rPr>
              <a:t>Obtain a management certificate in Azure or issue one on-premises</a:t>
            </a:r>
          </a:p>
          <a:p>
            <a:pPr marL="576072" lvl="2"/>
            <a:r>
              <a:rPr lang="en-GB" sz="1800" b="0" kern="0" dirty="0">
                <a:solidFill>
                  <a:srgbClr val="000000"/>
                </a:solidFill>
              </a:rPr>
              <a:t>Store the private key on the local computer and the public key in Azure</a:t>
            </a:r>
          </a:p>
          <a:p>
            <a:pPr marL="576072" lvl="2"/>
            <a:r>
              <a:rPr lang="en-GB" sz="1800" b="0" kern="0" dirty="0">
                <a:solidFill>
                  <a:srgbClr val="000000"/>
                </a:solidFill>
              </a:rPr>
              <a:t>The certificate grants full permissions to the subscription</a:t>
            </a:r>
          </a:p>
          <a:p>
            <a:pPr lvl="1"/>
            <a:endParaRPr lang="en-US" sz="2000" b="0" kern="0" dirty="0">
              <a:solidFill>
                <a:srgbClr val="000000"/>
              </a:solidFill>
            </a:endParaRPr>
          </a:p>
        </p:txBody>
      </p:sp>
    </p:spTree>
    <p:extLst>
      <p:ext uri="{BB962C8B-B14F-4D97-AF65-F5344CB8AC3E}">
        <p14:creationId xmlns:p14="http://schemas.microsoft.com/office/powerpoint/2010/main" val="25239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Azure PowerShell cmdlets for Azure classic deployment model and Azure Resource Manager</a:t>
            </a:r>
          </a:p>
        </p:txBody>
      </p:sp>
      <p:graphicFrame>
        <p:nvGraphicFramePr>
          <p:cNvPr id="4" name="Content Placeholder 2"/>
          <p:cNvGraphicFramePr>
            <a:graphicFrameLocks/>
          </p:cNvGraphicFramePr>
          <p:nvPr>
            <p:extLst/>
          </p:nvPr>
        </p:nvGraphicFramePr>
        <p:xfrm>
          <a:off x="178904" y="1533310"/>
          <a:ext cx="8823607" cy="3555524"/>
        </p:xfrm>
        <a:graphic>
          <a:graphicData uri="http://schemas.openxmlformats.org/drawingml/2006/table">
            <a:tbl>
              <a:tblPr firstRow="1" bandRow="1">
                <a:tableStyleId>{5C22544A-7EE6-4342-B048-85BDC9FD1C3A}</a:tableStyleId>
              </a:tblPr>
              <a:tblGrid>
                <a:gridCol w="2196972">
                  <a:extLst>
                    <a:ext uri="{9D8B030D-6E8A-4147-A177-3AD203B41FA5}">
                      <a16:colId xmlns:a16="http://schemas.microsoft.com/office/drawing/2014/main" val="20000"/>
                    </a:ext>
                  </a:extLst>
                </a:gridCol>
                <a:gridCol w="3125772">
                  <a:extLst>
                    <a:ext uri="{9D8B030D-6E8A-4147-A177-3AD203B41FA5}">
                      <a16:colId xmlns:a16="http://schemas.microsoft.com/office/drawing/2014/main" val="20001"/>
                    </a:ext>
                  </a:extLst>
                </a:gridCol>
                <a:gridCol w="3500863">
                  <a:extLst>
                    <a:ext uri="{9D8B030D-6E8A-4147-A177-3AD203B41FA5}">
                      <a16:colId xmlns:a16="http://schemas.microsoft.com/office/drawing/2014/main" val="20002"/>
                    </a:ext>
                  </a:extLst>
                </a:gridCol>
              </a:tblGrid>
              <a:tr h="888881">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Functionality</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Classic</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400" b="1" dirty="0">
                          <a:solidFill>
                            <a:schemeClr val="tx1"/>
                          </a:solidFill>
                          <a:effectLst/>
                          <a:latin typeface="Segoe UI" panose="020B0502040204020203" pitchFamily="34" charset="0"/>
                          <a:ea typeface="Times New Roman"/>
                          <a:cs typeface="Segoe UI" panose="020B0502040204020203" pitchFamily="34" charset="0"/>
                        </a:rPr>
                        <a:t>Azure Resource Manager</a:t>
                      </a:r>
                      <a:endParaRPr lang="en-CA" sz="24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0"/>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Sign in to Azure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Add-</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Login-</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AzureRmAccount</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virtual machine</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AzureRmVM</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888881">
                <a:tc>
                  <a:txBody>
                    <a:bodyPr/>
                    <a:lstStyle/>
                    <a:p>
                      <a:pPr>
                        <a:lnSpc>
                          <a:spcPct val="115000"/>
                        </a:lnSpc>
                        <a:spcAft>
                          <a:spcPts val="0"/>
                        </a:spcAft>
                      </a:pPr>
                      <a:r>
                        <a:rPr lang="en-US" sz="2000" b="0" dirty="0">
                          <a:solidFill>
                            <a:schemeClr val="tx1"/>
                          </a:solidFill>
                          <a:effectLst/>
                          <a:latin typeface="Segoe UI" panose="020B0502040204020203" pitchFamily="34" charset="0"/>
                          <a:ea typeface="Times New Roman"/>
                          <a:cs typeface="Segoe UI" panose="020B0502040204020203" pitchFamily="34" charset="0"/>
                        </a:rPr>
                        <a:t>Create a web app</a:t>
                      </a:r>
                      <a:endParaRPr lang="en-CA" sz="2000" b="0"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AzureWebsite</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a:lnSpc>
                          <a:spcPct val="115000"/>
                        </a:lnSpc>
                        <a:spcAft>
                          <a:spcPts val="0"/>
                        </a:spcAft>
                      </a:pPr>
                      <a:r>
                        <a:rPr lang="en-US" sz="2000" b="1" dirty="0">
                          <a:solidFill>
                            <a:schemeClr val="tx1"/>
                          </a:solidFill>
                          <a:effectLst/>
                          <a:latin typeface="Segoe UI" panose="020B0502040204020203" pitchFamily="34" charset="0"/>
                          <a:ea typeface="Times New Roman"/>
                          <a:cs typeface="Segoe UI" panose="020B0502040204020203" pitchFamily="34" charset="0"/>
                        </a:rPr>
                        <a:t>New-</a:t>
                      </a:r>
                      <a:r>
                        <a:rPr lang="en-US" sz="2000" b="1" dirty="0" err="1">
                          <a:solidFill>
                            <a:schemeClr val="tx1"/>
                          </a:solidFill>
                          <a:effectLst/>
                          <a:latin typeface="Segoe UI" panose="020B0502040204020203" pitchFamily="34" charset="0"/>
                          <a:ea typeface="Times New Roman"/>
                          <a:cs typeface="Segoe UI" panose="020B0502040204020203" pitchFamily="34" charset="0"/>
                        </a:rPr>
                        <a:t>AzureRmWebapp</a:t>
                      </a:r>
                      <a:endParaRPr lang="en-CA" sz="2000" b="1" dirty="0">
                        <a:solidFill>
                          <a:schemeClr val="tx1"/>
                        </a:solidFill>
                        <a:effectLst/>
                        <a:latin typeface="Segoe UI" panose="020B0502040204020203" pitchFamily="34" charset="0"/>
                        <a:ea typeface="Times New Roman"/>
                        <a:cs typeface="Segoe UI" panose="020B0502040204020203" pitchFamily="34" charset="0"/>
                      </a:endParaRPr>
                    </a:p>
                  </a:txBody>
                  <a:tcPr marL="68580" marR="68580" marT="0" marB="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1534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Using Azure PowerShell</a:t>
            </a:r>
          </a:p>
        </p:txBody>
      </p:sp>
      <p:sp>
        <p:nvSpPr>
          <p:cNvPr id="3" name="Subtitle 2">
            <a:extLst>
              <a:ext uri="{FF2B5EF4-FFF2-40B4-BE49-F238E27FC236}">
                <a16:creationId xmlns:a16="http://schemas.microsoft.com/office/drawing/2014/main" id="{5BFFBCE1-4993-4BB5-A89E-BDD035158872}"/>
              </a:ext>
            </a:extLst>
          </p:cNvPr>
          <p:cNvSpPr>
            <a:spLocks noGrp="1"/>
          </p:cNvSpPr>
          <p:nvPr>
            <p:ph type="subTitle" sz="quarter" idx="1"/>
          </p:nvPr>
        </p:nvSpPr>
        <p:spPr/>
        <p:txBody>
          <a:bodyPr/>
          <a:lstStyle/>
          <a:p>
            <a:r>
              <a:rPr lang="en-US" dirty="0">
                <a:solidFill>
                  <a:schemeClr val="bg1"/>
                </a:solidFill>
              </a:rPr>
              <a:t>Create a resource group</a:t>
            </a:r>
          </a:p>
          <a:p>
            <a:r>
              <a:rPr lang="en-US" dirty="0">
                <a:solidFill>
                  <a:schemeClr val="bg1"/>
                </a:solidFill>
              </a:rPr>
              <a:t>Create a storage account</a:t>
            </a:r>
          </a:p>
          <a:p>
            <a:r>
              <a:rPr lang="en-US" dirty="0">
                <a:solidFill>
                  <a:schemeClr val="bg1"/>
                </a:solidFill>
              </a:rPr>
              <a:t>Create Virtual Machine and Network resources</a:t>
            </a:r>
          </a:p>
          <a:p>
            <a:r>
              <a:rPr lang="en-US" dirty="0">
                <a:solidFill>
                  <a:schemeClr val="bg1"/>
                </a:solidFill>
              </a:rPr>
              <a:t>Delete a resource group with its resources</a:t>
            </a:r>
          </a:p>
          <a:p>
            <a:endParaRPr lang="en-US" dirty="0"/>
          </a:p>
        </p:txBody>
      </p:sp>
      <p:sp>
        <p:nvSpPr>
          <p:cNvPr id="5" name="Text Placeholder 4">
            <a:extLst>
              <a:ext uri="{FF2B5EF4-FFF2-40B4-BE49-F238E27FC236}">
                <a16:creationId xmlns:a16="http://schemas.microsoft.com/office/drawing/2014/main" id="{3FA60BA1-341A-4CE1-B832-640CB6891C54}"/>
              </a:ext>
            </a:extLst>
          </p:cNvPr>
          <p:cNvSpPr>
            <a:spLocks noGrp="1"/>
          </p:cNvSpPr>
          <p:nvPr>
            <p:ph type="body" sz="quarter" idx="10"/>
          </p:nvPr>
        </p:nvSpPr>
        <p:spPr/>
        <p:txBody>
          <a:bodyPr/>
          <a:lstStyle/>
          <a:p>
            <a:r>
              <a:rPr lang="en-US" dirty="0"/>
              <a:t>In this demonstration, you will see how to use Azure PowerShell to:</a:t>
            </a:r>
          </a:p>
          <a:p>
            <a:endParaRPr lang="en-US" dirty="0"/>
          </a:p>
        </p:txBody>
      </p:sp>
      <p:sp>
        <p:nvSpPr>
          <p:cNvPr id="6" name="Text Placeholder 5">
            <a:extLst>
              <a:ext uri="{FF2B5EF4-FFF2-40B4-BE49-F238E27FC236}">
                <a16:creationId xmlns:a16="http://schemas.microsoft.com/office/drawing/2014/main" id="{F5B316C1-6432-4D8E-BC07-CF82537ED341}"/>
              </a:ext>
            </a:extLst>
          </p:cNvPr>
          <p:cNvSpPr>
            <a:spLocks noGrp="1"/>
          </p:cNvSpPr>
          <p:nvPr>
            <p:ph type="body" sz="quarter" idx="11"/>
          </p:nvPr>
        </p:nvSpPr>
        <p:spPr/>
        <p:txBody>
          <a:bodyPr/>
          <a:lstStyle/>
          <a:p>
            <a:r>
              <a:rPr lang="en-US" dirty="0">
                <a:hlinkClick r:id="rId3"/>
              </a:rPr>
              <a:t>https://docs.microsoft.com/en-us/powershell/azure/get-started-azureps</a:t>
            </a:r>
            <a:r>
              <a:rPr lang="en-US" dirty="0"/>
              <a:t> </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b="0" kern="0" dirty="0">
              <a:solidFill>
                <a:srgbClr val="000000"/>
              </a:solidFill>
            </a:endParaRPr>
          </a:p>
        </p:txBody>
      </p:sp>
    </p:spTree>
    <p:extLst>
      <p:ext uri="{BB962C8B-B14F-4D97-AF65-F5344CB8AC3E}">
        <p14:creationId xmlns:p14="http://schemas.microsoft.com/office/powerpoint/2010/main" val="273357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a:stretch>
            <a:fillRect/>
          </a:stretch>
        </p:blipFill>
        <p:spPr>
          <a:xfrm>
            <a:off x="722115" y="4146267"/>
            <a:ext cx="2264569" cy="1228725"/>
          </a:xfrm>
          <a:prstGeom prst="rect">
            <a:avLst/>
          </a:prstGeom>
        </p:spPr>
      </p:pic>
      <p:pic>
        <p:nvPicPr>
          <p:cNvPr id="8" name="Picture 7"/>
          <p:cNvPicPr>
            <a:picLocks noChangeAspect="1"/>
          </p:cNvPicPr>
          <p:nvPr/>
        </p:nvPicPr>
        <p:blipFill>
          <a:blip r:embed="rId4"/>
          <a:stretch>
            <a:fillRect/>
          </a:stretch>
        </p:blipFill>
        <p:spPr>
          <a:xfrm>
            <a:off x="728665" y="2530304"/>
            <a:ext cx="2232422" cy="1582341"/>
          </a:xfrm>
          <a:prstGeom prst="rect">
            <a:avLst/>
          </a:prstGeom>
        </p:spPr>
      </p:pic>
      <p:pic>
        <p:nvPicPr>
          <p:cNvPr id="9" name="Picture 8"/>
          <p:cNvPicPr>
            <a:picLocks noChangeAspect="1"/>
          </p:cNvPicPr>
          <p:nvPr/>
        </p:nvPicPr>
        <p:blipFill>
          <a:blip r:embed="rId5"/>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a:srcRect b="7848"/>
          <a:stretch/>
        </p:blipFill>
        <p:spPr>
          <a:xfrm>
            <a:off x="726878" y="5441671"/>
            <a:ext cx="7690247" cy="523361"/>
          </a:xfrm>
          <a:prstGeom prst="rect">
            <a:avLst/>
          </a:prstGeom>
        </p:spPr>
      </p:pic>
      <p:pic>
        <p:nvPicPr>
          <p:cNvPr id="19" name="Picture 18"/>
          <p:cNvPicPr>
            <a:picLocks noChangeAspect="1"/>
          </p:cNvPicPr>
          <p:nvPr/>
        </p:nvPicPr>
        <p:blipFill>
          <a:blip r:embed="rId7"/>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703389" y="953965"/>
            <a:ext cx="2235994" cy="1562198"/>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0A3859-2691-4D77-B998-DC719E5C74A7}"/>
              </a:ext>
            </a:extLst>
          </p:cNvPr>
          <p:cNvSpPr>
            <a:spLocks noGrp="1"/>
          </p:cNvSpPr>
          <p:nvPr>
            <p:ph type="title"/>
          </p:nvPr>
        </p:nvSpPr>
        <p:spPr/>
        <p:txBody>
          <a:bodyPr/>
          <a:lstStyle/>
          <a:p>
            <a:endParaRPr lang="en-US"/>
          </a:p>
        </p:txBody>
      </p:sp>
      <p:sp>
        <p:nvSpPr>
          <p:cNvPr id="7" name="Content Placeholder 6">
            <a:extLst>
              <a:ext uri="{FF2B5EF4-FFF2-40B4-BE49-F238E27FC236}">
                <a16:creationId xmlns:a16="http://schemas.microsoft.com/office/drawing/2014/main" id="{C5616477-9D73-4B77-A16E-B3DF0537190E}"/>
              </a:ext>
            </a:extLst>
          </p:cNvPr>
          <p:cNvSpPr>
            <a:spLocks noGrp="1"/>
          </p:cNvSpPr>
          <p:nvPr>
            <p:ph idx="1"/>
          </p:nvPr>
        </p:nvSpPr>
        <p:spPr/>
        <p:txBody>
          <a:bodyPr/>
          <a:lstStyle/>
          <a:p>
            <a:r>
              <a:rPr lang="en-US" dirty="0"/>
              <a:t>Create a resource group</a:t>
            </a:r>
          </a:p>
          <a:p>
            <a:r>
              <a:rPr lang="en-US" dirty="0"/>
              <a:t>Create a storage account</a:t>
            </a:r>
          </a:p>
          <a:p>
            <a:r>
              <a:rPr lang="en-US" dirty="0"/>
              <a:t>Create Virtual Machine and Network resources</a:t>
            </a:r>
          </a:p>
          <a:p>
            <a:r>
              <a:rPr lang="en-US" dirty="0"/>
              <a:t>Delete a resource group with its resources</a:t>
            </a:r>
          </a:p>
        </p:txBody>
      </p:sp>
      <p:sp>
        <p:nvSpPr>
          <p:cNvPr id="8" name="Text Placeholder 7">
            <a:extLst>
              <a:ext uri="{FF2B5EF4-FFF2-40B4-BE49-F238E27FC236}">
                <a16:creationId xmlns:a16="http://schemas.microsoft.com/office/drawing/2014/main" id="{81492859-8BB9-4CB2-BC6A-84C299FDD411}"/>
              </a:ext>
            </a:extLst>
          </p:cNvPr>
          <p:cNvSpPr>
            <a:spLocks noGrp="1"/>
          </p:cNvSpPr>
          <p:nvPr>
            <p:ph type="body" sz="quarter" idx="10"/>
          </p:nvPr>
        </p:nvSpPr>
        <p:spPr/>
        <p:txBody>
          <a:bodyPr/>
          <a:lstStyle/>
          <a:p>
            <a:r>
              <a:rPr lang="en-US" dirty="0"/>
              <a:t>https://docs.microsoft.com/en-us/powershell/azure/get-started-azureps</a:t>
            </a:r>
          </a:p>
        </p:txBody>
      </p:sp>
    </p:spTree>
    <p:extLst>
      <p:ext uri="{BB962C8B-B14F-4D97-AF65-F5344CB8AC3E}">
        <p14:creationId xmlns:p14="http://schemas.microsoft.com/office/powerpoint/2010/main" val="2000062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CLI versions</a:t>
            </a:r>
          </a:p>
        </p:txBody>
      </p:sp>
      <p:sp>
        <p:nvSpPr>
          <p:cNvPr id="4" name="Content Placeholder 2"/>
          <p:cNvSpPr txBox="1">
            <a:spLocks/>
          </p:cNvSpPr>
          <p:nvPr/>
        </p:nvSpPr>
        <p:spPr>
          <a:xfrm>
            <a:off x="458788" y="102121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Available in two versions:</a:t>
            </a:r>
          </a:p>
          <a:p>
            <a:pPr lvl="1"/>
            <a:r>
              <a:rPr lang="en-US" b="0" kern="0" dirty="0">
                <a:solidFill>
                  <a:srgbClr val="000000"/>
                </a:solidFill>
              </a:rPr>
              <a:t>Azure CLI 1.0:</a:t>
            </a:r>
          </a:p>
          <a:p>
            <a:pPr lvl="2"/>
            <a:r>
              <a:rPr lang="en-US" b="0" kern="0" dirty="0">
                <a:solidFill>
                  <a:srgbClr val="000000"/>
                </a:solidFill>
              </a:rPr>
              <a:t>Supports azure resource manager and classic deployment model</a:t>
            </a:r>
          </a:p>
          <a:p>
            <a:pPr lvl="2"/>
            <a:r>
              <a:rPr lang="en-US" kern="0" dirty="0">
                <a:solidFill>
                  <a:srgbClr val="000000"/>
                </a:solidFill>
              </a:rPr>
              <a:t>Azure</a:t>
            </a:r>
            <a:r>
              <a:rPr lang="en-US" b="0" kern="0" dirty="0">
                <a:solidFill>
                  <a:srgbClr val="000000"/>
                </a:solidFill>
              </a:rPr>
              <a:t> commands</a:t>
            </a:r>
          </a:p>
          <a:p>
            <a:pPr lvl="2"/>
            <a:r>
              <a:rPr lang="en-US" b="0" kern="0" dirty="0">
                <a:solidFill>
                  <a:srgbClr val="000000"/>
                </a:solidFill>
              </a:rPr>
              <a:t>Based on node.Js</a:t>
            </a:r>
          </a:p>
          <a:p>
            <a:pPr lvl="1"/>
            <a:r>
              <a:rPr lang="en-US" b="0" kern="0" dirty="0">
                <a:solidFill>
                  <a:srgbClr val="000000"/>
                </a:solidFill>
              </a:rPr>
              <a:t>Azure CLI 2.0:</a:t>
            </a:r>
          </a:p>
          <a:p>
            <a:pPr lvl="2"/>
            <a:r>
              <a:rPr lang="en-US" b="0" kern="0" dirty="0">
                <a:solidFill>
                  <a:srgbClr val="000000"/>
                </a:solidFill>
              </a:rPr>
              <a:t>Supports azure resource manager deployment model only</a:t>
            </a:r>
          </a:p>
          <a:p>
            <a:pPr lvl="2"/>
            <a:r>
              <a:rPr lang="en-US" kern="0" dirty="0">
                <a:solidFill>
                  <a:srgbClr val="000000"/>
                </a:solidFill>
              </a:rPr>
              <a:t>Az</a:t>
            </a:r>
            <a:r>
              <a:rPr lang="en-US" b="0" kern="0" dirty="0">
                <a:solidFill>
                  <a:srgbClr val="000000"/>
                </a:solidFill>
              </a:rPr>
              <a:t> commands</a:t>
            </a:r>
          </a:p>
          <a:p>
            <a:pPr lvl="2"/>
            <a:r>
              <a:rPr lang="en-US" b="0" kern="0" dirty="0">
                <a:solidFill>
                  <a:srgbClr val="000000"/>
                </a:solidFill>
              </a:rPr>
              <a:t>Based on python</a:t>
            </a:r>
          </a:p>
          <a:p>
            <a:pPr lvl="0"/>
            <a:r>
              <a:rPr lang="en-US" b="0" kern="0" dirty="0">
                <a:solidFill>
                  <a:srgbClr val="000000"/>
                </a:solidFill>
              </a:rPr>
              <a:t>Can be installed on Windows, Linux, and OS X</a:t>
            </a:r>
          </a:p>
          <a:p>
            <a:pPr lvl="0"/>
            <a:r>
              <a:rPr lang="en-US" b="0" kern="0" dirty="0">
                <a:solidFill>
                  <a:srgbClr val="000000"/>
                </a:solidFill>
              </a:rPr>
              <a:t>Integrates with Linux shell scripting tools</a:t>
            </a:r>
          </a:p>
          <a:p>
            <a:pPr lvl="0"/>
            <a:r>
              <a:rPr lang="en-US" b="0" kern="0" dirty="0">
                <a:solidFill>
                  <a:srgbClr val="000000"/>
                </a:solidFill>
              </a:rPr>
              <a:t>Included in the Azure Cloud Shell</a:t>
            </a:r>
          </a:p>
        </p:txBody>
      </p:sp>
    </p:spTree>
    <p:extLst>
      <p:ext uri="{BB962C8B-B14F-4D97-AF65-F5344CB8AC3E}">
        <p14:creationId xmlns:p14="http://schemas.microsoft.com/office/powerpoint/2010/main" val="1309689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Azure CLI</a:t>
            </a:r>
          </a:p>
        </p:txBody>
      </p:sp>
      <p:sp>
        <p:nvSpPr>
          <p:cNvPr id="4" name="Content Placeholder 1"/>
          <p:cNvSpPr txBox="1">
            <a:spLocks/>
          </p:cNvSpPr>
          <p:nvPr/>
        </p:nvSpPr>
        <p:spPr>
          <a:xfrm>
            <a:off x="458788" y="1021214"/>
            <a:ext cx="8119156" cy="58367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dirty="0">
                <a:solidFill>
                  <a:srgbClr val="000000"/>
                </a:solidFill>
              </a:rPr>
              <a:t>Installation process depends on:</a:t>
            </a:r>
          </a:p>
          <a:p>
            <a:pPr lvl="2"/>
            <a:r>
              <a:rPr lang="en-US" b="0" kern="0" dirty="0">
                <a:solidFill>
                  <a:srgbClr val="000000"/>
                </a:solidFill>
              </a:rPr>
              <a:t>The azure CLI version</a:t>
            </a:r>
          </a:p>
          <a:p>
            <a:pPr lvl="2"/>
            <a:r>
              <a:rPr lang="en-US" b="0" kern="0" dirty="0">
                <a:solidFill>
                  <a:srgbClr val="000000"/>
                </a:solidFill>
              </a:rPr>
              <a:t>The target operating system</a:t>
            </a:r>
          </a:p>
          <a:p>
            <a:pPr lvl="1"/>
            <a:r>
              <a:rPr lang="en-US" b="0" kern="0" dirty="0">
                <a:solidFill>
                  <a:srgbClr val="000000"/>
                </a:solidFill>
              </a:rPr>
              <a:t>Prerequisites:</a:t>
            </a:r>
          </a:p>
          <a:p>
            <a:pPr lvl="2"/>
            <a:r>
              <a:rPr lang="en-US" b="0" kern="0" dirty="0">
                <a:solidFill>
                  <a:srgbClr val="000000"/>
                </a:solidFill>
              </a:rPr>
              <a:t>Azure CLI 1.0: Node.js </a:t>
            </a:r>
            <a:r>
              <a:rPr lang="en-US" b="0" kern="0" dirty="0">
                <a:solidFill>
                  <a:srgbClr val="000000"/>
                </a:solidFill>
                <a:hlinkClick r:id="rId3"/>
              </a:rPr>
              <a:t>https://nodejs.org/en/download/</a:t>
            </a:r>
            <a:r>
              <a:rPr lang="en-US" b="0" kern="0" dirty="0">
                <a:solidFill>
                  <a:srgbClr val="000000"/>
                </a:solidFill>
              </a:rPr>
              <a:t> </a:t>
            </a:r>
          </a:p>
          <a:p>
            <a:pPr lvl="2"/>
            <a:r>
              <a:rPr lang="en-US" b="0" kern="0" dirty="0">
                <a:solidFill>
                  <a:srgbClr val="000000"/>
                </a:solidFill>
              </a:rPr>
              <a:t>Azure CLI 2.0: Python </a:t>
            </a:r>
            <a:r>
              <a:rPr lang="en-US" b="0" kern="0" dirty="0">
                <a:solidFill>
                  <a:srgbClr val="000000"/>
                </a:solidFill>
                <a:hlinkClick r:id="rId4"/>
              </a:rPr>
              <a:t>https://www.python.org/downloads/</a:t>
            </a:r>
            <a:r>
              <a:rPr lang="en-US" b="0" kern="0" dirty="0">
                <a:solidFill>
                  <a:srgbClr val="000000"/>
                </a:solidFill>
              </a:rPr>
              <a:t> </a:t>
            </a:r>
          </a:p>
          <a:p>
            <a:pPr lvl="1"/>
            <a:r>
              <a:rPr lang="en-US" b="0" kern="0" dirty="0">
                <a:solidFill>
                  <a:srgbClr val="000000"/>
                </a:solidFill>
              </a:rPr>
              <a:t>Installation: </a:t>
            </a:r>
          </a:p>
          <a:p>
            <a:pPr lvl="2"/>
            <a:r>
              <a:rPr lang="en-US" b="0" kern="0" dirty="0">
                <a:solidFill>
                  <a:srgbClr val="000000"/>
                </a:solidFill>
              </a:rPr>
              <a:t>Azure CLI 1.0</a:t>
            </a:r>
          </a:p>
          <a:p>
            <a:pPr lvl="3"/>
            <a:r>
              <a:rPr lang="en-US" b="0" kern="0" dirty="0">
                <a:solidFill>
                  <a:srgbClr val="000000"/>
                </a:solidFill>
              </a:rPr>
              <a:t>Node package manager  - </a:t>
            </a:r>
            <a:r>
              <a:rPr lang="en-US" kern="0" dirty="0">
                <a:solidFill>
                  <a:srgbClr val="000000"/>
                </a:solidFill>
              </a:rPr>
              <a:t>npm install –g azure-cli</a:t>
            </a:r>
          </a:p>
          <a:p>
            <a:pPr lvl="3"/>
            <a:r>
              <a:rPr lang="en-US" b="0" kern="0" dirty="0">
                <a:solidFill>
                  <a:srgbClr val="000000"/>
                </a:solidFill>
              </a:rPr>
              <a:t>Docker host - </a:t>
            </a:r>
            <a:r>
              <a:rPr lang="en-US" kern="0" dirty="0">
                <a:solidFill>
                  <a:srgbClr val="000000"/>
                </a:solidFill>
              </a:rPr>
              <a:t>docker run it microsoft/azure-cli</a:t>
            </a:r>
          </a:p>
          <a:p>
            <a:pPr lvl="3"/>
            <a:r>
              <a:rPr lang="en-US" b="0" kern="0" dirty="0">
                <a:solidFill>
                  <a:srgbClr val="000000"/>
                </a:solidFill>
              </a:rPr>
              <a:t>GitHub-based installers</a:t>
            </a:r>
          </a:p>
          <a:p>
            <a:pPr lvl="2"/>
            <a:r>
              <a:rPr lang="en-US" b="0" kern="0" dirty="0">
                <a:solidFill>
                  <a:srgbClr val="000000"/>
                </a:solidFill>
              </a:rPr>
              <a:t>Azure CLI 2.0</a:t>
            </a:r>
          </a:p>
          <a:p>
            <a:pPr lvl="3"/>
            <a:r>
              <a:rPr lang="en-US" b="0" kern="0" dirty="0">
                <a:solidFill>
                  <a:srgbClr val="000000"/>
                </a:solidFill>
              </a:rPr>
              <a:t>Ubuntu, Debian, Bash on Windows - apt-get tool</a:t>
            </a:r>
          </a:p>
          <a:p>
            <a:pPr lvl="3"/>
            <a:r>
              <a:rPr lang="en-US" b="0" kern="0" dirty="0">
                <a:solidFill>
                  <a:srgbClr val="000000"/>
                </a:solidFill>
              </a:rPr>
              <a:t>Linux and Mac OS – curl </a:t>
            </a:r>
            <a:r>
              <a:rPr lang="en-US" b="0" kern="0" dirty="0">
                <a:solidFill>
                  <a:srgbClr val="000000"/>
                </a:solidFill>
                <a:hlinkClick r:id="rId5"/>
              </a:rPr>
              <a:t>http://aka.ms/InstallAzureCli</a:t>
            </a:r>
            <a:r>
              <a:rPr lang="en-US" b="0" kern="0" dirty="0">
                <a:solidFill>
                  <a:srgbClr val="000000"/>
                </a:solidFill>
              </a:rPr>
              <a:t> </a:t>
            </a:r>
          </a:p>
          <a:p>
            <a:pPr lvl="3"/>
            <a:r>
              <a:rPr lang="en-US" b="0" kern="0" dirty="0">
                <a:solidFill>
                  <a:srgbClr val="000000"/>
                </a:solidFill>
              </a:rPr>
              <a:t>Windows, Linux, Mac OS – GitHub-based installers</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027962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0161" cy="740664"/>
          </a:xfrm>
        </p:spPr>
        <p:txBody>
          <a:bodyPr/>
          <a:lstStyle/>
          <a:p>
            <a:r>
              <a:rPr lang="en-US" dirty="0"/>
              <a:t>Using Azure CLI to access your Azure subscription</a:t>
            </a:r>
          </a:p>
        </p:txBody>
      </p:sp>
      <p:sp>
        <p:nvSpPr>
          <p:cNvPr id="4" name="Content Placeholder 1"/>
          <p:cNvSpPr txBox="1">
            <a:spLocks/>
          </p:cNvSpPr>
          <p:nvPr/>
        </p:nvSpPr>
        <p:spPr>
          <a:xfrm>
            <a:off x="458788" y="1021215"/>
            <a:ext cx="845174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To authenticate:</a:t>
            </a:r>
          </a:p>
          <a:p>
            <a:pPr marL="746125" lvl="1" indent="-457200">
              <a:buFont typeface="+mj-lt"/>
              <a:buAutoNum type="arabicPeriod"/>
            </a:pPr>
            <a:r>
              <a:rPr lang="en-US" b="0" kern="0" dirty="0">
                <a:solidFill>
                  <a:srgbClr val="000000"/>
                </a:solidFill>
              </a:rPr>
              <a:t>run: </a:t>
            </a:r>
          </a:p>
          <a:p>
            <a:pPr marL="1138237" lvl="2" indent="-457200">
              <a:buFont typeface="+mj-lt"/>
              <a:buAutoNum type="alphaLcPeriod"/>
            </a:pPr>
            <a:r>
              <a:rPr lang="en-US" kern="0" dirty="0">
                <a:solidFill>
                  <a:srgbClr val="000000"/>
                </a:solidFill>
              </a:rPr>
              <a:t>az login </a:t>
            </a:r>
            <a:r>
              <a:rPr lang="en-US" b="0" kern="0" dirty="0">
                <a:solidFill>
                  <a:srgbClr val="000000"/>
                </a:solidFill>
              </a:rPr>
              <a:t>(Azure CLI 2.0)</a:t>
            </a:r>
          </a:p>
          <a:p>
            <a:pPr marL="1138237" lvl="2" indent="-457200">
              <a:buFont typeface="+mj-lt"/>
              <a:buAutoNum type="alphaLcPeriod"/>
            </a:pPr>
            <a:r>
              <a:rPr lang="en-US" kern="0" dirty="0">
                <a:solidFill>
                  <a:srgbClr val="000000"/>
                </a:solidFill>
              </a:rPr>
              <a:t>azure login </a:t>
            </a:r>
            <a:r>
              <a:rPr lang="en-US" b="0" kern="0" dirty="0">
                <a:solidFill>
                  <a:srgbClr val="000000"/>
                </a:solidFill>
              </a:rPr>
              <a:t>(Azure CLI 1.0)</a:t>
            </a:r>
          </a:p>
          <a:p>
            <a:pPr marL="746125" lvl="1" indent="-457200">
              <a:buFont typeface="+mj-lt"/>
              <a:buAutoNum type="arabicPeriod"/>
            </a:pPr>
            <a:r>
              <a:rPr lang="en-US" b="0" kern="0" dirty="0">
                <a:solidFill>
                  <a:srgbClr val="000000"/>
                </a:solidFill>
              </a:rPr>
              <a:t>type autogenerated code at http://aka.ms/devicelogin</a:t>
            </a:r>
          </a:p>
          <a:p>
            <a:pPr lvl="0"/>
            <a:r>
              <a:rPr lang="en-US" sz="2400" b="0" kern="0" dirty="0">
                <a:solidFill>
                  <a:srgbClr val="000000"/>
                </a:solidFill>
              </a:rPr>
              <a:t>To select a target subscription, run: </a:t>
            </a:r>
          </a:p>
          <a:p>
            <a:pPr marL="742950" lvl="1" indent="-457200">
              <a:buFont typeface="+mj-lt"/>
              <a:buAutoNum type="arabicPeriod"/>
            </a:pPr>
            <a:r>
              <a:rPr lang="en-US" kern="0" dirty="0">
                <a:solidFill>
                  <a:srgbClr val="000000"/>
                </a:solidFill>
              </a:rPr>
              <a:t>az account se</a:t>
            </a:r>
            <a:r>
              <a:rPr lang="en-US" b="0" kern="0" dirty="0">
                <a:solidFill>
                  <a:srgbClr val="000000"/>
                </a:solidFill>
              </a:rPr>
              <a:t>t (Azure CLI 2.0)</a:t>
            </a:r>
          </a:p>
          <a:p>
            <a:pPr marL="742950" lvl="1" indent="-457200">
              <a:buFont typeface="+mj-lt"/>
              <a:buAutoNum type="arabicPeriod"/>
            </a:pPr>
            <a:r>
              <a:rPr lang="en-US" kern="0" dirty="0">
                <a:solidFill>
                  <a:srgbClr val="000000"/>
                </a:solidFill>
              </a:rPr>
              <a:t>azure account set</a:t>
            </a:r>
            <a:r>
              <a:rPr lang="en-US" b="0" kern="0" dirty="0">
                <a:solidFill>
                  <a:srgbClr val="000000"/>
                </a:solidFill>
              </a:rPr>
              <a:t> (Azure CLI 1.0)</a:t>
            </a:r>
          </a:p>
          <a:p>
            <a:pPr lvl="0"/>
            <a:r>
              <a:rPr lang="en-US" sz="2400" b="0" kern="0" dirty="0">
                <a:solidFill>
                  <a:srgbClr val="000000"/>
                </a:solidFill>
              </a:rPr>
              <a:t>To switch between deployment models (Azure CLI 1.0), run:</a:t>
            </a:r>
          </a:p>
          <a:p>
            <a:pPr lvl="1"/>
            <a:r>
              <a:rPr lang="en-US" sz="2000" kern="0" dirty="0">
                <a:solidFill>
                  <a:srgbClr val="000000"/>
                </a:solidFill>
              </a:rPr>
              <a:t>azure config mode arm </a:t>
            </a:r>
            <a:r>
              <a:rPr lang="en-US" sz="2000" b="0" kern="0" dirty="0">
                <a:solidFill>
                  <a:srgbClr val="000000"/>
                </a:solidFill>
              </a:rPr>
              <a:t>(default)</a:t>
            </a:r>
            <a:endParaRPr lang="en-US" sz="2000" kern="0" dirty="0">
              <a:solidFill>
                <a:srgbClr val="000000"/>
              </a:solidFill>
            </a:endParaRPr>
          </a:p>
          <a:p>
            <a:pPr lvl="1"/>
            <a:r>
              <a:rPr lang="en-US" sz="2000" kern="0" dirty="0">
                <a:solidFill>
                  <a:srgbClr val="000000"/>
                </a:solidFill>
              </a:rPr>
              <a:t>azure config mode asm</a:t>
            </a:r>
          </a:p>
          <a:p>
            <a:pPr lvl="0"/>
            <a:endParaRPr lang="en-US" b="0" kern="0" dirty="0">
              <a:solidFill>
                <a:srgbClr val="000000"/>
              </a:solidFill>
            </a:endParaRPr>
          </a:p>
        </p:txBody>
      </p:sp>
    </p:spTree>
    <p:extLst>
      <p:ext uri="{BB962C8B-B14F-4D97-AF65-F5344CB8AC3E}">
        <p14:creationId xmlns:p14="http://schemas.microsoft.com/office/powerpoint/2010/main" val="1504861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9564-4E74-4CC2-8C2F-C45560898DE3}"/>
              </a:ext>
            </a:extLst>
          </p:cNvPr>
          <p:cNvSpPr>
            <a:spLocks noGrp="1"/>
          </p:cNvSpPr>
          <p:nvPr>
            <p:ph type="title"/>
          </p:nvPr>
        </p:nvSpPr>
        <p:spPr/>
        <p:txBody>
          <a:bodyPr/>
          <a:lstStyle/>
          <a:p>
            <a:r>
              <a:rPr lang="en-US" dirty="0"/>
              <a:t>Overview of VM Agent and VM extensions</a:t>
            </a:r>
          </a:p>
        </p:txBody>
      </p:sp>
      <p:sp>
        <p:nvSpPr>
          <p:cNvPr id="4" name="Content Placeholder 2">
            <a:extLst>
              <a:ext uri="{FF2B5EF4-FFF2-40B4-BE49-F238E27FC236}">
                <a16:creationId xmlns:a16="http://schemas.microsoft.com/office/drawing/2014/main" id="{3CD33FEF-EB89-4E37-869B-D7620E480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VM Agent:</a:t>
            </a:r>
          </a:p>
          <a:p>
            <a:pPr lvl="1"/>
            <a:r>
              <a:rPr lang="en-US" b="0" kern="0" dirty="0">
                <a:solidFill>
                  <a:srgbClr val="000000"/>
                </a:solidFill>
              </a:rPr>
              <a:t>Recommended but optional for Azure VMs</a:t>
            </a:r>
          </a:p>
          <a:p>
            <a:pPr lvl="1"/>
            <a:r>
              <a:rPr lang="en-US" b="0" kern="0" dirty="0">
                <a:solidFill>
                  <a:srgbClr val="000000"/>
                </a:solidFill>
              </a:rPr>
              <a:t>Mandatory for Linux</a:t>
            </a:r>
          </a:p>
          <a:p>
            <a:pPr lvl="0"/>
            <a:r>
              <a:rPr lang="en-US" b="0" kern="0" dirty="0">
                <a:solidFill>
                  <a:srgbClr val="000000"/>
                </a:solidFill>
              </a:rPr>
              <a:t>VM Extensions:</a:t>
            </a:r>
          </a:p>
          <a:p>
            <a:pPr lvl="1"/>
            <a:r>
              <a:rPr lang="en-US" b="0" kern="0" dirty="0">
                <a:solidFill>
                  <a:srgbClr val="000000"/>
                </a:solidFill>
              </a:rPr>
              <a:t>Azure VM Access Extension</a:t>
            </a:r>
          </a:p>
          <a:p>
            <a:pPr lvl="1"/>
            <a:r>
              <a:rPr lang="en-US" b="0" kern="0" dirty="0">
                <a:solidFill>
                  <a:srgbClr val="000000"/>
                </a:solidFill>
              </a:rPr>
              <a:t>Chef Client and Puppet Enterprise Agent</a:t>
            </a:r>
          </a:p>
          <a:p>
            <a:pPr lvl="1"/>
            <a:r>
              <a:rPr lang="en-US" b="0" kern="0" dirty="0">
                <a:solidFill>
                  <a:srgbClr val="000000"/>
                </a:solidFill>
              </a:rPr>
              <a:t>Custom Script extension for Windows and Linux</a:t>
            </a:r>
          </a:p>
          <a:p>
            <a:pPr lvl="1"/>
            <a:r>
              <a:rPr lang="en-US" b="0" kern="0" dirty="0">
                <a:solidFill>
                  <a:srgbClr val="000000"/>
                </a:solidFill>
              </a:rPr>
              <a:t>DSC extension for Windows and Linux</a:t>
            </a:r>
          </a:p>
          <a:p>
            <a:pPr lvl="1"/>
            <a:r>
              <a:rPr lang="en-US" b="0" kern="0" dirty="0">
                <a:solidFill>
                  <a:srgbClr val="000000"/>
                </a:solidFill>
              </a:rPr>
              <a:t>Azure Diagnostics extension for Windows and Linux</a:t>
            </a:r>
          </a:p>
          <a:p>
            <a:pPr lvl="1"/>
            <a:r>
              <a:rPr lang="en-US" b="0" kern="0" dirty="0">
                <a:solidFill>
                  <a:srgbClr val="000000"/>
                </a:solidFill>
              </a:rPr>
              <a:t>Docker extension</a:t>
            </a:r>
          </a:p>
          <a:p>
            <a:pPr lvl="1"/>
            <a:r>
              <a:rPr lang="en-US" b="0" kern="0" dirty="0">
                <a:solidFill>
                  <a:srgbClr val="000000"/>
                </a:solidFill>
              </a:rPr>
              <a:t>Microsoft Antimalware extension and many others </a:t>
            </a:r>
          </a:p>
        </p:txBody>
      </p:sp>
    </p:spTree>
    <p:extLst>
      <p:ext uri="{BB962C8B-B14F-4D97-AF65-F5344CB8AC3E}">
        <p14:creationId xmlns:p14="http://schemas.microsoft.com/office/powerpoint/2010/main" val="1816364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4301-7E4B-4538-A9C8-7E5BC66811DC}"/>
              </a:ext>
            </a:extLst>
          </p:cNvPr>
          <p:cNvSpPr>
            <a:spLocks noGrp="1"/>
          </p:cNvSpPr>
          <p:nvPr>
            <p:ph type="title"/>
          </p:nvPr>
        </p:nvSpPr>
        <p:spPr/>
        <p:txBody>
          <a:bodyPr/>
          <a:lstStyle/>
          <a:p>
            <a:r>
              <a:rPr lang="en-US" dirty="0"/>
              <a:t>What is the VM Agent Custom Script extension?</a:t>
            </a:r>
          </a:p>
        </p:txBody>
      </p:sp>
      <p:sp>
        <p:nvSpPr>
          <p:cNvPr id="4" name="Content Placeholder 2">
            <a:extLst>
              <a:ext uri="{FF2B5EF4-FFF2-40B4-BE49-F238E27FC236}">
                <a16:creationId xmlns:a16="http://schemas.microsoft.com/office/drawing/2014/main" id="{A00EA18C-D003-4BAB-96D8-7FBD8B229A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Custom Script VM Agent extension enables to run:</a:t>
            </a:r>
          </a:p>
          <a:p>
            <a:pPr marL="365760" lvl="1"/>
            <a:r>
              <a:rPr lang="en-US" b="0" kern="0" dirty="0">
                <a:solidFill>
                  <a:srgbClr val="000000"/>
                </a:solidFill>
              </a:rPr>
              <a:t>Windows PowerShell scripts</a:t>
            </a:r>
          </a:p>
          <a:p>
            <a:pPr marL="365760" lvl="1"/>
            <a:r>
              <a:rPr lang="en-US" b="0" kern="0" dirty="0">
                <a:solidFill>
                  <a:srgbClr val="000000"/>
                </a:solidFill>
              </a:rPr>
              <a:t>Linux shell scripts</a:t>
            </a:r>
          </a:p>
          <a:p>
            <a:pPr marL="81597" lvl="0"/>
            <a:r>
              <a:rPr lang="en-US" b="0" kern="0" dirty="0">
                <a:solidFill>
                  <a:srgbClr val="000000"/>
                </a:solidFill>
              </a:rPr>
              <a:t>Implement by:</a:t>
            </a:r>
          </a:p>
          <a:p>
            <a:pPr marL="365760" lvl="1"/>
            <a:r>
              <a:rPr lang="en-US" b="0" kern="0" dirty="0">
                <a:solidFill>
                  <a:srgbClr val="000000"/>
                </a:solidFill>
              </a:rPr>
              <a:t>Azure portal</a:t>
            </a:r>
          </a:p>
          <a:p>
            <a:pPr marL="365760" lvl="1"/>
            <a:r>
              <a:rPr lang="en-US" b="0" kern="0" dirty="0">
                <a:solidFill>
                  <a:srgbClr val="000000"/>
                </a:solidFill>
              </a:rPr>
              <a:t>Azure PowerShell</a:t>
            </a:r>
          </a:p>
          <a:p>
            <a:pPr marL="761047" lvl="2"/>
            <a:r>
              <a:rPr lang="en-US" kern="0" dirty="0">
                <a:solidFill>
                  <a:srgbClr val="000000"/>
                </a:solidFill>
              </a:rPr>
              <a:t>Set-AzureRmVMCustomScriptExtension</a:t>
            </a:r>
          </a:p>
          <a:p>
            <a:pPr marL="761047" lvl="2"/>
            <a:r>
              <a:rPr lang="en-US" kern="0" dirty="0">
                <a:solidFill>
                  <a:srgbClr val="000000"/>
                </a:solidFill>
              </a:rPr>
              <a:t>Set-AzureRMVMExtension</a:t>
            </a:r>
          </a:p>
          <a:p>
            <a:pPr marL="365760" lvl="1"/>
            <a:r>
              <a:rPr lang="en-US" b="0" kern="0" dirty="0">
                <a:solidFill>
                  <a:srgbClr val="000000"/>
                </a:solidFill>
              </a:rPr>
              <a:t>Azure CLI</a:t>
            </a:r>
          </a:p>
          <a:p>
            <a:pPr marL="761047" lvl="2"/>
            <a:r>
              <a:rPr lang="en-US" kern="0" dirty="0">
                <a:solidFill>
                  <a:srgbClr val="000000"/>
                </a:solidFill>
              </a:rPr>
              <a:t>az vm extension set</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649926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139-4078-44A1-B091-80C0B7B1D53C}"/>
              </a:ext>
            </a:extLst>
          </p:cNvPr>
          <p:cNvSpPr>
            <a:spLocks noGrp="1"/>
          </p:cNvSpPr>
          <p:nvPr>
            <p:ph type="title"/>
          </p:nvPr>
        </p:nvSpPr>
        <p:spPr/>
        <p:txBody>
          <a:bodyPr/>
          <a:lstStyle/>
          <a:p>
            <a:r>
              <a:rPr lang="en-US" dirty="0"/>
              <a:t>What is the VM Agent DSC extension?</a:t>
            </a:r>
          </a:p>
        </p:txBody>
      </p:sp>
      <p:sp>
        <p:nvSpPr>
          <p:cNvPr id="4" name="Content Placeholder 2">
            <a:extLst>
              <a:ext uri="{FF2B5EF4-FFF2-40B4-BE49-F238E27FC236}">
                <a16:creationId xmlns:a16="http://schemas.microsoft.com/office/drawing/2014/main" id="{E4746DE6-0322-46E1-8ECE-36699CC26F8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Leverages Windows DSC and DSC for Linux:</a:t>
            </a:r>
          </a:p>
          <a:p>
            <a:pPr marL="365760" lvl="1"/>
            <a:r>
              <a:rPr lang="en-US" b="0" kern="0" dirty="0">
                <a:solidFill>
                  <a:srgbClr val="000000"/>
                </a:solidFill>
              </a:rPr>
              <a:t>Windows Management Framework–based (Windows)</a:t>
            </a:r>
          </a:p>
          <a:p>
            <a:pPr marL="365760" lvl="1"/>
            <a:r>
              <a:rPr lang="en-US" b="0" kern="0" dirty="0">
                <a:solidFill>
                  <a:srgbClr val="000000"/>
                </a:solidFill>
              </a:rPr>
              <a:t>Open Management Infrastructure–based (Linux)</a:t>
            </a:r>
          </a:p>
          <a:p>
            <a:pPr lvl="0"/>
            <a:r>
              <a:rPr lang="en-US" b="0" kern="0" dirty="0">
                <a:solidFill>
                  <a:srgbClr val="000000"/>
                </a:solidFill>
              </a:rPr>
              <a:t>Implemented as VM Agent extensions:</a:t>
            </a:r>
          </a:p>
          <a:p>
            <a:pPr marL="365760" lvl="1"/>
            <a:r>
              <a:rPr lang="en-US" b="0" kern="0" dirty="0">
                <a:solidFill>
                  <a:srgbClr val="000000"/>
                </a:solidFill>
              </a:rPr>
              <a:t>DSC extension for Windows Azure VMs</a:t>
            </a:r>
          </a:p>
          <a:p>
            <a:pPr marL="365760" lvl="1"/>
            <a:r>
              <a:rPr lang="en-US" b="0" kern="0" dirty="0">
                <a:solidFill>
                  <a:srgbClr val="000000"/>
                </a:solidFill>
              </a:rPr>
              <a:t>Azure DSCForLinux extension for Linux Azure VMs</a:t>
            </a:r>
          </a:p>
          <a:p>
            <a:pPr lvl="0"/>
            <a:r>
              <a:rPr lang="en-US" b="0" kern="0" dirty="0">
                <a:solidFill>
                  <a:srgbClr val="000000"/>
                </a:solidFill>
              </a:rPr>
              <a:t>Deployment support:</a:t>
            </a:r>
          </a:p>
          <a:p>
            <a:pPr marL="365760" lvl="1"/>
            <a:r>
              <a:rPr lang="en-US" b="0" kern="0" dirty="0">
                <a:solidFill>
                  <a:srgbClr val="000000"/>
                </a:solidFill>
              </a:rPr>
              <a:t>Azure portal</a:t>
            </a:r>
          </a:p>
          <a:p>
            <a:pPr marL="365760" lvl="1"/>
            <a:r>
              <a:rPr lang="en-US" b="0" kern="0" dirty="0">
                <a:solidFill>
                  <a:srgbClr val="000000"/>
                </a:solidFill>
              </a:rPr>
              <a:t>Windows PowerShell</a:t>
            </a:r>
          </a:p>
          <a:p>
            <a:pPr marL="365760" lvl="1"/>
            <a:r>
              <a:rPr lang="en-US" b="0" kern="0" dirty="0">
                <a:solidFill>
                  <a:srgbClr val="000000"/>
                </a:solidFill>
              </a:rPr>
              <a:t>Azure CLI</a:t>
            </a:r>
          </a:p>
          <a:p>
            <a:pPr marL="365760" lvl="1"/>
            <a:r>
              <a:rPr lang="en-US" b="0" kern="0" dirty="0">
                <a:solidFill>
                  <a:srgbClr val="000000"/>
                </a:solidFill>
              </a:rPr>
              <a:t>Azure Resource Manager templates</a:t>
            </a:r>
          </a:p>
          <a:p>
            <a:pPr lvl="0"/>
            <a:endParaRPr lang="en-US" b="0" kern="0" dirty="0">
              <a:solidFill>
                <a:srgbClr val="000000"/>
              </a:solidFill>
            </a:endParaRPr>
          </a:p>
        </p:txBody>
      </p:sp>
    </p:spTree>
    <p:extLst>
      <p:ext uri="{BB962C8B-B14F-4D97-AF65-F5344CB8AC3E}">
        <p14:creationId xmlns:p14="http://schemas.microsoft.com/office/powerpoint/2010/main" val="3587412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Implementing</a:t>
            </a:r>
            <a:r>
              <a:rPr lang="fr-FR" dirty="0"/>
              <a:t> Azure Automation</a:t>
            </a:r>
            <a:endParaRPr lang="en-IN" dirty="0"/>
          </a:p>
        </p:txBody>
      </p:sp>
      <p:sp>
        <p:nvSpPr>
          <p:cNvPr id="3" name="Text Placeholder 2"/>
          <p:cNvSpPr>
            <a:spLocks noGrp="1"/>
          </p:cNvSpPr>
          <p:nvPr>
            <p:ph type="body" idx="1"/>
          </p:nvPr>
        </p:nvSpPr>
        <p:spPr/>
        <p:txBody>
          <a:bodyPr/>
          <a:lstStyle/>
          <a:p>
            <a:r>
              <a:rPr lang="en-IN" dirty="0"/>
              <a:t>Introducing Azure Automation
Azure Automation as a component of Azure
Creating Azure Automation accounts and assets
Using Automation runbooks on-premises
Demonstration: Creating an Azure Automation account and assets</a:t>
            </a:r>
          </a:p>
        </p:txBody>
      </p:sp>
    </p:spTree>
    <p:extLst>
      <p:ext uri="{BB962C8B-B14F-4D97-AF65-F5344CB8AC3E}">
        <p14:creationId xmlns:p14="http://schemas.microsoft.com/office/powerpoint/2010/main" val="346552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Introducing Azure Automation</a:t>
            </a:r>
          </a:p>
        </p:txBody>
      </p:sp>
      <p:grpSp>
        <p:nvGrpSpPr>
          <p:cNvPr id="4" name="Group 3" descr="Flowchart depicting the high level architecture of Azure Automation. On the left side, a box labeled Local is above a box labeled Internet. The Local box contains on its right side a server and a Hybrid Runbook Worker. Icons of a server, a gear, and a runbook together represent the Hybrid Runbook Worker. On the left, there is a server next to a triangle with three lines on each side, which together represent local resources. The Hybrid Runbook Worker connects to the local resources with an arrow. The Internet box contains a cloud and a globe, which represent external resources. To the right, there is a large box labeled Azure, which contains VMs and Azure resources, depicted by a VM, a globe, and a gear. This box also contains two smaller boxes labeled Azure Automation and OMS workspace. Azure hosts most Automation components, including the Azure Automation account hosting runbooks and Desired State Configuration (DSC) configurations. Three boxes connected by lines depict the runbook. Script icons represent the DCS configurations. The Azure components allow users to control Azure VMs and a variety of other Azure services. The OMS workspace box contains a gear icon with a lightning bolt, labeled Automation solution, which connects to the DSC configurations and runbooks in the Azure Automation box. The runbooks, in turn, connect to the Azure resources on the right, and the Hybrid Runbook Worker and external resources on the left, denoting that you also have the ability to manage external resources if they have Internet connectivity. Automation integrates closely with OMS. This integration also facilitates management of on-premises resources, although in this case, the Hybrid Runbook Workers implement the core functionality. The local server in the Local box connects to the DSC configurations, and then to the VMs.&#10;&#10;"/>
          <p:cNvGrpSpPr/>
          <p:nvPr/>
        </p:nvGrpSpPr>
        <p:grpSpPr>
          <a:xfrm>
            <a:off x="76200" y="1295399"/>
            <a:ext cx="9067800" cy="5378751"/>
            <a:chOff x="76200" y="1295399"/>
            <a:chExt cx="9067800" cy="5378751"/>
          </a:xfrm>
        </p:grpSpPr>
        <p:pic>
          <p:nvPicPr>
            <p:cNvPr id="5" name="Picture 4"/>
            <p:cNvPicPr>
              <a:picLocks noChangeAspect="1"/>
            </p:cNvPicPr>
            <p:nvPr/>
          </p:nvPicPr>
          <p:blipFill>
            <a:blip r:embed="rId3"/>
            <a:stretch>
              <a:fillRect/>
            </a:stretch>
          </p:blipFill>
          <p:spPr>
            <a:xfrm>
              <a:off x="972344" y="4797980"/>
              <a:ext cx="1542256" cy="1030900"/>
            </a:xfrm>
            <a:prstGeom prst="rect">
              <a:avLst/>
            </a:prstGeom>
          </p:spPr>
        </p:pic>
        <p:sp>
          <p:nvSpPr>
            <p:cNvPr id="6" name="Rounded Rectangle 5"/>
            <p:cNvSpPr/>
            <p:nvPr/>
          </p:nvSpPr>
          <p:spPr>
            <a:xfrm>
              <a:off x="381000" y="1295399"/>
              <a:ext cx="3429000" cy="2842355"/>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server</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Local resources        Hybrid 		   Runbook 		   Worker</a:t>
              </a:r>
            </a:p>
          </p:txBody>
        </p:sp>
        <p:sp>
          <p:nvSpPr>
            <p:cNvPr id="7" name="Rounded Rectangle 6"/>
            <p:cNvSpPr/>
            <p:nvPr/>
          </p:nvSpPr>
          <p:spPr>
            <a:xfrm>
              <a:off x="4191000" y="1295400"/>
              <a:ext cx="4882880" cy="4876800"/>
            </a:xfrm>
            <a:prstGeom prst="roundRect">
              <a:avLst/>
            </a:prstGeom>
            <a:no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VMs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resources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8" name="Rounded Rectangle 7"/>
            <p:cNvSpPr/>
            <p:nvPr/>
          </p:nvSpPr>
          <p:spPr>
            <a:xfrm>
              <a:off x="4495800" y="1447800"/>
              <a:ext cx="2200405" cy="4343400"/>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DSC configurations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Automation</a:t>
              </a:r>
            </a:p>
          </p:txBody>
        </p:sp>
        <p:sp>
          <p:nvSpPr>
            <p:cNvPr id="9" name="Rounded Rectangle 8"/>
            <p:cNvSpPr>
              <a:spLocks noChangeArrowheads="1"/>
            </p:cNvSpPr>
            <p:nvPr/>
          </p:nvSpPr>
          <p:spPr bwMode="auto">
            <a:xfrm>
              <a:off x="76200" y="626298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Internet</a:t>
              </a:r>
            </a:p>
          </p:txBody>
        </p:sp>
        <p:sp>
          <p:nvSpPr>
            <p:cNvPr id="10" name="Rounded Rectangle 9"/>
            <p:cNvSpPr>
              <a:spLocks noChangeArrowheads="1"/>
            </p:cNvSpPr>
            <p:nvPr/>
          </p:nvSpPr>
          <p:spPr bwMode="auto">
            <a:xfrm>
              <a:off x="247216" y="408463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Local </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102" y="3334052"/>
              <a:ext cx="459824" cy="806295"/>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73470" y="2895600"/>
              <a:ext cx="300644" cy="233044"/>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2362" y="5078958"/>
              <a:ext cx="661334" cy="718075"/>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09752" y="1379810"/>
              <a:ext cx="262648" cy="486860"/>
            </a:xfrm>
            <a:prstGeom prst="rect">
              <a:avLst/>
            </a:prstGeom>
          </p:spPr>
        </p:pic>
        <p:sp>
          <p:nvSpPr>
            <p:cNvPr id="15" name="Rounded Rectangle 14"/>
            <p:cNvSpPr/>
            <p:nvPr/>
          </p:nvSpPr>
          <p:spPr>
            <a:xfrm>
              <a:off x="7153405" y="4581832"/>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6" name="Rounded Rectangle 15"/>
            <p:cNvSpPr/>
            <p:nvPr/>
          </p:nvSpPr>
          <p:spPr>
            <a:xfrm>
              <a:off x="7772400" y="4580187"/>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sp>
          <p:nvSpPr>
            <p:cNvPr id="17" name="Rounded Rectangle 16"/>
            <p:cNvSpPr/>
            <p:nvPr/>
          </p:nvSpPr>
          <p:spPr>
            <a:xfrm>
              <a:off x="8372604" y="4572000"/>
              <a:ext cx="542795" cy="689778"/>
            </a:xfrm>
            <a:prstGeom prst="roundRect">
              <a:avLst/>
            </a:prstGeom>
            <a:noFill/>
            <a:ln w="25400" cap="flat" cmpd="sng" algn="ctr">
              <a:solidFill>
                <a:srgbClr val="0070C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3444" y="4649845"/>
              <a:ext cx="282716" cy="52405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58200" y="4720953"/>
              <a:ext cx="426800" cy="378552"/>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93001" y="4660810"/>
              <a:ext cx="486767" cy="528531"/>
            </a:xfrm>
            <a:prstGeom prst="rect">
              <a:avLst/>
            </a:prstGeom>
          </p:spPr>
        </p:pic>
        <p:pic>
          <p:nvPicPr>
            <p:cNvPr id="21" name="Picture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98520" y="5715000"/>
              <a:ext cx="1475360" cy="609653"/>
            </a:xfrm>
            <a:prstGeom prst="rect">
              <a:avLst/>
            </a:prstGeom>
          </p:spPr>
        </p:pic>
        <p:sp>
          <p:nvSpPr>
            <p:cNvPr id="22" name="Rounded Rectangle 21"/>
            <p:cNvSpPr>
              <a:spLocks noChangeArrowheads="1"/>
            </p:cNvSpPr>
            <p:nvPr/>
          </p:nvSpPr>
          <p:spPr bwMode="auto">
            <a:xfrm>
              <a:off x="8026915" y="5901148"/>
              <a:ext cx="1117085"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a:t>
              </a:r>
            </a:p>
          </p:txBody>
        </p:sp>
        <p:cxnSp>
          <p:nvCxnSpPr>
            <p:cNvPr id="23" name="Straight Arrow Connector 22"/>
            <p:cNvCxnSpPr/>
            <p:nvPr/>
          </p:nvCxnSpPr>
          <p:spPr>
            <a:xfrm flipH="1">
              <a:off x="3200400" y="2968776"/>
              <a:ext cx="814134" cy="0"/>
            </a:xfrm>
            <a:prstGeom prst="straightConnector1">
              <a:avLst/>
            </a:prstGeom>
            <a:noFill/>
            <a:ln w="28575" cap="flat" cmpd="sng" algn="ctr">
              <a:solidFill>
                <a:srgbClr val="FF0000"/>
              </a:solidFill>
              <a:prstDash val="solid"/>
              <a:tailEnd type="arrow"/>
            </a:ln>
            <a:effectLst/>
          </p:spPr>
        </p:cxnSp>
        <p:grpSp>
          <p:nvGrpSpPr>
            <p:cNvPr id="24" name="Group 23"/>
            <p:cNvGrpSpPr/>
            <p:nvPr/>
          </p:nvGrpSpPr>
          <p:grpSpPr>
            <a:xfrm>
              <a:off x="2843466" y="2438400"/>
              <a:ext cx="462116" cy="382228"/>
              <a:chOff x="4191000" y="846803"/>
              <a:chExt cx="462116" cy="382228"/>
            </a:xfrm>
          </p:grpSpPr>
          <p:cxnSp>
            <p:nvCxnSpPr>
              <p:cNvPr id="111" name="Straight Connector 110"/>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12" name="Straight Connector 111"/>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113" name="Group 112"/>
              <p:cNvGrpSpPr/>
              <p:nvPr/>
            </p:nvGrpSpPr>
            <p:grpSpPr>
              <a:xfrm>
                <a:off x="4191000" y="846803"/>
                <a:ext cx="462116" cy="382228"/>
                <a:chOff x="3266768" y="828368"/>
                <a:chExt cx="462116" cy="382228"/>
              </a:xfrm>
            </p:grpSpPr>
            <p:sp>
              <p:nvSpPr>
                <p:cNvPr id="114" name="Rectangle 113"/>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ectangle 114"/>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6" name="Rectangle 115"/>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17" name="Straight Connector 116"/>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18" name="Straight Connector 117"/>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25" name="Picture 2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12147" y="1630532"/>
              <a:ext cx="188253" cy="350668"/>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000154" y="2761419"/>
              <a:ext cx="188253" cy="350668"/>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331519" y="2755554"/>
              <a:ext cx="188253" cy="350668"/>
            </a:xfrm>
            <a:prstGeom prst="rect">
              <a:avLst/>
            </a:prstGeom>
          </p:spPr>
        </p:pic>
        <p:grpSp>
          <p:nvGrpSpPr>
            <p:cNvPr id="28" name="Group 27"/>
            <p:cNvGrpSpPr>
              <a:grpSpLocks noChangeAspect="1"/>
            </p:cNvGrpSpPr>
            <p:nvPr/>
          </p:nvGrpSpPr>
          <p:grpSpPr>
            <a:xfrm>
              <a:off x="918668" y="2743200"/>
              <a:ext cx="380560" cy="324179"/>
              <a:chOff x="1685972" y="4030662"/>
              <a:chExt cx="1819971" cy="1780166"/>
            </a:xfrm>
          </p:grpSpPr>
          <p:sp>
            <p:nvSpPr>
              <p:cNvPr id="107" name="Isosceles Triangle 106"/>
              <p:cNvSpPr/>
              <p:nvPr/>
            </p:nvSpPr>
            <p:spPr bwMode="auto">
              <a:xfrm>
                <a:off x="1853718" y="4030662"/>
                <a:ext cx="1468919" cy="1371600"/>
              </a:xfrm>
              <a:prstGeom prst="triangle">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685972" y="4717801"/>
                <a:ext cx="1819971" cy="185632"/>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rot="5400000">
                <a:off x="1952249" y="5082084"/>
                <a:ext cx="1265953" cy="191536"/>
              </a:xfrm>
              <a:prstGeom prst="rect">
                <a:avLst/>
              </a:prstGeom>
              <a:solidFill>
                <a:srgbClr val="737373"/>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Isosceles Triangle 109"/>
              <p:cNvSpPr/>
              <p:nvPr/>
            </p:nvSpPr>
            <p:spPr bwMode="auto">
              <a:xfrm>
                <a:off x="2107697" y="4411662"/>
                <a:ext cx="960959" cy="838200"/>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29" name="Straight Arrow Connector 28"/>
            <p:cNvCxnSpPr/>
            <p:nvPr/>
          </p:nvCxnSpPr>
          <p:spPr>
            <a:xfrm flipH="1">
              <a:off x="1600200" y="2974098"/>
              <a:ext cx="1073270" cy="4662"/>
            </a:xfrm>
            <a:prstGeom prst="straightConnector1">
              <a:avLst/>
            </a:prstGeom>
            <a:noFill/>
            <a:ln w="28575" cap="flat" cmpd="sng" algn="ctr">
              <a:solidFill>
                <a:srgbClr val="FF0000"/>
              </a:solidFill>
              <a:prstDash val="solid"/>
              <a:tailEnd type="arrow"/>
            </a:ln>
            <a:effectLst/>
          </p:spPr>
        </p:cxnSp>
        <p:sp>
          <p:nvSpPr>
            <p:cNvPr id="30" name="Rounded Rectangle 29"/>
            <p:cNvSpPr/>
            <p:nvPr/>
          </p:nvSpPr>
          <p:spPr>
            <a:xfrm>
              <a:off x="392838" y="4495800"/>
              <a:ext cx="3417162" cy="1752600"/>
            </a:xfrm>
            <a:prstGeom prst="round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External resources</a:t>
              </a:r>
            </a:p>
          </p:txBody>
        </p:sp>
        <p:pic>
          <p:nvPicPr>
            <p:cNvPr id="31" name="Picture 3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52400" y="5867400"/>
              <a:ext cx="877900" cy="496867"/>
            </a:xfrm>
            <a:prstGeom prst="rect">
              <a:avLst/>
            </a:prstGeom>
          </p:spPr>
        </p:pic>
        <p:cxnSp>
          <p:nvCxnSpPr>
            <p:cNvPr id="32" name="Straight Arrow Connector 31"/>
            <p:cNvCxnSpPr/>
            <p:nvPr/>
          </p:nvCxnSpPr>
          <p:spPr>
            <a:xfrm flipV="1">
              <a:off x="3245617" y="1798818"/>
              <a:ext cx="2051030" cy="7048"/>
            </a:xfrm>
            <a:prstGeom prst="straightConnector1">
              <a:avLst/>
            </a:prstGeom>
            <a:noFill/>
            <a:ln w="28575" cap="flat" cmpd="sng" algn="ctr">
              <a:solidFill>
                <a:srgbClr val="FF0000"/>
              </a:solidFill>
              <a:prstDash val="solid"/>
              <a:tailEnd type="arrow"/>
            </a:ln>
            <a:effectLst/>
          </p:spPr>
        </p:cxnSp>
        <p:cxnSp>
          <p:nvCxnSpPr>
            <p:cNvPr id="33" name="Straight Arrow Connector 32"/>
            <p:cNvCxnSpPr/>
            <p:nvPr/>
          </p:nvCxnSpPr>
          <p:spPr>
            <a:xfrm flipH="1">
              <a:off x="3200400" y="5366617"/>
              <a:ext cx="814134" cy="0"/>
            </a:xfrm>
            <a:prstGeom prst="straightConnector1">
              <a:avLst/>
            </a:prstGeom>
            <a:noFill/>
            <a:ln w="28575" cap="flat" cmpd="sng" algn="ctr">
              <a:solidFill>
                <a:srgbClr val="FF0000"/>
              </a:solidFill>
              <a:prstDash val="solid"/>
              <a:tailEnd type="arrow"/>
            </a:ln>
            <a:effectLst/>
          </p:spPr>
        </p:cxnSp>
        <p:cxnSp>
          <p:nvCxnSpPr>
            <p:cNvPr id="34" name="Straight Connector 33"/>
            <p:cNvCxnSpPr/>
            <p:nvPr/>
          </p:nvCxnSpPr>
          <p:spPr>
            <a:xfrm flipV="1">
              <a:off x="4014534" y="2952110"/>
              <a:ext cx="9832" cy="2428485"/>
            </a:xfrm>
            <a:prstGeom prst="line">
              <a:avLst/>
            </a:prstGeom>
            <a:noFill/>
            <a:ln w="28575" cap="flat" cmpd="sng" algn="ctr">
              <a:solidFill>
                <a:srgbClr val="FF0000"/>
              </a:solidFill>
              <a:prstDash val="solid"/>
            </a:ln>
            <a:effectLst/>
          </p:spPr>
        </p:cxnSp>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2152" y="1456010"/>
              <a:ext cx="262648" cy="48686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4552" y="1532210"/>
              <a:ext cx="262648" cy="486860"/>
            </a:xfrm>
            <a:prstGeom prst="rect">
              <a:avLst/>
            </a:prstGeom>
          </p:spPr>
        </p:pic>
        <p:grpSp>
          <p:nvGrpSpPr>
            <p:cNvPr id="37" name="Group 36"/>
            <p:cNvGrpSpPr>
              <a:grpSpLocks noChangeAspect="1"/>
            </p:cNvGrpSpPr>
            <p:nvPr/>
          </p:nvGrpSpPr>
          <p:grpSpPr>
            <a:xfrm>
              <a:off x="5172205" y="1524000"/>
              <a:ext cx="648037" cy="612540"/>
              <a:chOff x="3989331" y="4906506"/>
              <a:chExt cx="1752600" cy="1656599"/>
            </a:xfrm>
          </p:grpSpPr>
          <p:grpSp>
            <p:nvGrpSpPr>
              <p:cNvPr id="98" name="Group 97"/>
              <p:cNvGrpSpPr>
                <a:grpSpLocks noChangeAspect="1"/>
              </p:cNvGrpSpPr>
              <p:nvPr/>
            </p:nvGrpSpPr>
            <p:grpSpPr bwMode="auto">
              <a:xfrm flipH="1">
                <a:off x="3989331" y="4906506"/>
                <a:ext cx="1752600" cy="1656599"/>
                <a:chOff x="645" y="1325"/>
                <a:chExt cx="1104" cy="1003"/>
              </a:xfrm>
            </p:grpSpPr>
            <p:sp>
              <p:nvSpPr>
                <p:cNvPr id="10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1" name="Rectangle 100"/>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2" name="Freeform 101"/>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3" name="Oval 102"/>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4" name="Oval 103"/>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5" name="Rectangle 104"/>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106" name="Oval 105"/>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9" name="Picture 98"/>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8" name="Group 37"/>
            <p:cNvGrpSpPr>
              <a:grpSpLocks noChangeAspect="1"/>
            </p:cNvGrpSpPr>
            <p:nvPr/>
          </p:nvGrpSpPr>
          <p:grpSpPr>
            <a:xfrm>
              <a:off x="5324605" y="1676400"/>
              <a:ext cx="648037" cy="612540"/>
              <a:chOff x="3989331" y="4906506"/>
              <a:chExt cx="1752600" cy="1656599"/>
            </a:xfrm>
          </p:grpSpPr>
          <p:grpSp>
            <p:nvGrpSpPr>
              <p:cNvPr id="89" name="Group 88"/>
              <p:cNvGrpSpPr>
                <a:grpSpLocks noChangeAspect="1"/>
              </p:cNvGrpSpPr>
              <p:nvPr/>
            </p:nvGrpSpPr>
            <p:grpSpPr bwMode="auto">
              <a:xfrm flipH="1">
                <a:off x="3989331" y="4906506"/>
                <a:ext cx="1752600" cy="1656599"/>
                <a:chOff x="645" y="1325"/>
                <a:chExt cx="1104" cy="1003"/>
              </a:xfrm>
            </p:grpSpPr>
            <p:sp>
              <p:nvSpPr>
                <p:cNvPr id="9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2" name="Rectangle 91"/>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3" name="Freeform 92"/>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4" name="Oval 93"/>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5" name="Oval 94"/>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6" name="Rectangle 95"/>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97" name="Oval 96"/>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90" name="Picture 89"/>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39" name="Group 38"/>
            <p:cNvGrpSpPr>
              <a:grpSpLocks noChangeAspect="1"/>
            </p:cNvGrpSpPr>
            <p:nvPr/>
          </p:nvGrpSpPr>
          <p:grpSpPr>
            <a:xfrm>
              <a:off x="5477005" y="1828800"/>
              <a:ext cx="648037" cy="612540"/>
              <a:chOff x="3989331" y="4906506"/>
              <a:chExt cx="1752600" cy="1656599"/>
            </a:xfrm>
          </p:grpSpPr>
          <p:grpSp>
            <p:nvGrpSpPr>
              <p:cNvPr id="80" name="Group 79"/>
              <p:cNvGrpSpPr>
                <a:grpSpLocks noChangeAspect="1"/>
              </p:cNvGrpSpPr>
              <p:nvPr/>
            </p:nvGrpSpPr>
            <p:grpSpPr bwMode="auto">
              <a:xfrm flipH="1">
                <a:off x="3989331" y="4906506"/>
                <a:ext cx="1752600" cy="1656599"/>
                <a:chOff x="645" y="1325"/>
                <a:chExt cx="1104" cy="1003"/>
              </a:xfrm>
            </p:grpSpPr>
            <p:sp>
              <p:nvSpPr>
                <p:cNvPr id="8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3" name="Rectangle 82"/>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4" name="Freeform 83"/>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ysClr val="window" lastClr="FFFFFF"/>
                </a:solidFill>
                <a:ln w="9525">
                  <a:solidFill>
                    <a:srgbClr val="505050"/>
                  </a:solidFill>
                  <a:round/>
                  <a:headEnd/>
                  <a:tailEnd/>
                </a:ln>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5" name="Oval 84"/>
                <p:cNvSpPr>
                  <a:spLocks noChangeArrowheads="1"/>
                </p:cNvSpPr>
                <p:nvPr/>
              </p:nvSpPr>
              <p:spPr bwMode="auto">
                <a:xfrm>
                  <a:off x="645" y="1325"/>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6" name="Oval 85"/>
                <p:cNvSpPr>
                  <a:spLocks noChangeArrowheads="1"/>
                </p:cNvSpPr>
                <p:nvPr/>
              </p:nvSpPr>
              <p:spPr bwMode="auto">
                <a:xfrm>
                  <a:off x="1537" y="2119"/>
                  <a:ext cx="209" cy="209"/>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7" name="Rectangle 86"/>
                <p:cNvSpPr>
                  <a:spLocks noChangeArrowheads="1"/>
                </p:cNvSpPr>
                <p:nvPr/>
              </p:nvSpPr>
              <p:spPr bwMode="auto">
                <a:xfrm>
                  <a:off x="960" y="2119"/>
                  <a:ext cx="680" cy="20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sp>
              <p:nvSpPr>
                <p:cNvPr id="88" name="Oval 87"/>
                <p:cNvSpPr>
                  <a:spLocks noChangeArrowheads="1"/>
                </p:cNvSpPr>
                <p:nvPr/>
              </p:nvSpPr>
              <p:spPr bwMode="auto">
                <a:xfrm>
                  <a:off x="854" y="2119"/>
                  <a:ext cx="209" cy="209"/>
                </a:xfrm>
                <a:prstGeom prst="ellipse">
                  <a:avLst/>
                </a:prstGeom>
                <a:solidFill>
                  <a:sysClr val="window" lastClr="FFFFFF">
                    <a:lumMod val="50000"/>
                  </a:sys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a:cs typeface="+mn-cs"/>
                  </a:endParaRPr>
                </a:p>
              </p:txBody>
            </p:sp>
          </p:grpSp>
          <p:pic>
            <p:nvPicPr>
              <p:cNvPr id="81" name="Picture 8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5604" y="5272198"/>
                <a:ext cx="580053" cy="67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40" name="Straight Arrow Connector 39"/>
            <p:cNvCxnSpPr/>
            <p:nvPr/>
          </p:nvCxnSpPr>
          <p:spPr>
            <a:xfrm>
              <a:off x="6125042" y="1818968"/>
              <a:ext cx="1339168" cy="0"/>
            </a:xfrm>
            <a:prstGeom prst="straightConnector1">
              <a:avLst/>
            </a:prstGeom>
            <a:noFill/>
            <a:ln w="28575" cap="flat" cmpd="sng" algn="ctr">
              <a:solidFill>
                <a:srgbClr val="FF0000"/>
              </a:solidFill>
              <a:prstDash val="solid"/>
              <a:tailEnd type="arrow"/>
            </a:ln>
            <a:effectLst/>
          </p:spPr>
        </p:cxnSp>
        <p:grpSp>
          <p:nvGrpSpPr>
            <p:cNvPr id="41" name="Group 40"/>
            <p:cNvGrpSpPr/>
            <p:nvPr/>
          </p:nvGrpSpPr>
          <p:grpSpPr>
            <a:xfrm>
              <a:off x="5019805" y="3124200"/>
              <a:ext cx="462116" cy="382228"/>
              <a:chOff x="4191000" y="846803"/>
              <a:chExt cx="462116" cy="382228"/>
            </a:xfrm>
          </p:grpSpPr>
          <p:cxnSp>
            <p:nvCxnSpPr>
              <p:cNvPr id="72" name="Straight Connector 7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73" name="Straight Connector 72"/>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74" name="Group 73"/>
              <p:cNvGrpSpPr/>
              <p:nvPr/>
            </p:nvGrpSpPr>
            <p:grpSpPr>
              <a:xfrm>
                <a:off x="4191000" y="846803"/>
                <a:ext cx="462116" cy="382228"/>
                <a:chOff x="3266768" y="828368"/>
                <a:chExt cx="462116" cy="382228"/>
              </a:xfrm>
            </p:grpSpPr>
            <p:sp>
              <p:nvSpPr>
                <p:cNvPr id="75" name="Rectangle 7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6" name="Rectangle 75"/>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7" name="Rectangle 7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8" name="Straight Connector 7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9" name="Straight Connector 78"/>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2" name="Group 41"/>
            <p:cNvGrpSpPr/>
            <p:nvPr/>
          </p:nvGrpSpPr>
          <p:grpSpPr>
            <a:xfrm>
              <a:off x="5324605" y="3276600"/>
              <a:ext cx="462116" cy="382228"/>
              <a:chOff x="4191000" y="846803"/>
              <a:chExt cx="462116" cy="382228"/>
            </a:xfrm>
          </p:grpSpPr>
          <p:cxnSp>
            <p:nvCxnSpPr>
              <p:cNvPr id="64" name="Straight Connector 6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65" name="Straight Connector 64"/>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66" name="Group 65"/>
              <p:cNvGrpSpPr/>
              <p:nvPr/>
            </p:nvGrpSpPr>
            <p:grpSpPr>
              <a:xfrm>
                <a:off x="4191000" y="846803"/>
                <a:ext cx="462116" cy="382228"/>
                <a:chOff x="3266768" y="828368"/>
                <a:chExt cx="462116" cy="382228"/>
              </a:xfrm>
            </p:grpSpPr>
            <p:sp>
              <p:nvSpPr>
                <p:cNvPr id="67" name="Rectangle 6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 name="Rectangle 67"/>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 name="Rectangle 6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70" name="Straight Connector 6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71" name="Straight Connector 70"/>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grpSp>
          <p:nvGrpSpPr>
            <p:cNvPr id="43" name="Group 42"/>
            <p:cNvGrpSpPr/>
            <p:nvPr/>
          </p:nvGrpSpPr>
          <p:grpSpPr>
            <a:xfrm>
              <a:off x="5629405" y="3429000"/>
              <a:ext cx="462116" cy="382228"/>
              <a:chOff x="4191000" y="846803"/>
              <a:chExt cx="462116" cy="382228"/>
            </a:xfrm>
          </p:grpSpPr>
          <p:cxnSp>
            <p:nvCxnSpPr>
              <p:cNvPr id="56" name="Straight Connector 5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57" name="Straight Connector 56"/>
              <p:cNvCxnSpPr/>
              <p:nvPr/>
            </p:nvCxnSpPr>
            <p:spPr>
              <a:xfrm>
                <a:off x="4281948" y="1000432"/>
                <a:ext cx="0" cy="114300"/>
              </a:xfrm>
              <a:prstGeom prst="line">
                <a:avLst/>
              </a:prstGeom>
              <a:noFill/>
              <a:ln w="28575" cap="flat" cmpd="sng" algn="ctr">
                <a:solidFill>
                  <a:srgbClr val="0070C0"/>
                </a:solidFill>
                <a:prstDash val="solid"/>
              </a:ln>
              <a:effectLst/>
            </p:spPr>
          </p:cxnSp>
          <p:grpSp>
            <p:nvGrpSpPr>
              <p:cNvPr id="58" name="Group 57"/>
              <p:cNvGrpSpPr/>
              <p:nvPr/>
            </p:nvGrpSpPr>
            <p:grpSpPr>
              <a:xfrm>
                <a:off x="4191000" y="846803"/>
                <a:ext cx="462116" cy="382228"/>
                <a:chOff x="3266768" y="828368"/>
                <a:chExt cx="462116" cy="382228"/>
              </a:xfrm>
            </p:grpSpPr>
            <p:sp>
              <p:nvSpPr>
                <p:cNvPr id="59" name="Rectangle 5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 name="Rectangle 59"/>
                <p:cNvSpPr/>
                <p:nvPr/>
              </p:nvSpPr>
              <p:spPr>
                <a:xfrm>
                  <a:off x="3576484" y="109629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 name="Rectangle 6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2" name="Straight Connector 6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63" name="Straight Connector 62"/>
                <p:cNvCxnSpPr/>
                <p:nvPr/>
              </p:nvCxnSpPr>
              <p:spPr>
                <a:xfrm flipH="1" flipV="1">
                  <a:off x="3342968" y="991830"/>
                  <a:ext cx="304800" cy="8602"/>
                </a:xfrm>
                <a:prstGeom prst="line">
                  <a:avLst/>
                </a:prstGeom>
                <a:noFill/>
                <a:ln w="28575" cap="flat" cmpd="sng" algn="ctr">
                  <a:solidFill>
                    <a:srgbClr val="0070C0"/>
                  </a:solidFill>
                  <a:prstDash val="solid"/>
                </a:ln>
                <a:effectLst/>
              </p:spPr>
            </p:cxnSp>
          </p:grpSp>
        </p:grpSp>
        <p:pic>
          <p:nvPicPr>
            <p:cNvPr id="44" name="Picture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073" y="5437995"/>
              <a:ext cx="553964" cy="429405"/>
            </a:xfrm>
            <a:prstGeom prst="rect">
              <a:avLst/>
            </a:prstGeom>
          </p:spPr>
        </p:pic>
        <p:sp>
          <p:nvSpPr>
            <p:cNvPr id="45" name="Rounded Rectangle 44"/>
            <p:cNvSpPr/>
            <p:nvPr/>
          </p:nvSpPr>
          <p:spPr>
            <a:xfrm>
              <a:off x="7086599" y="2495550"/>
              <a:ext cx="1828799" cy="1794669"/>
            </a:xfrm>
            <a:prstGeom prst="round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Automation solution</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OMS workspace</a:t>
              </a:r>
            </a:p>
          </p:txBody>
        </p:sp>
        <p:pic>
          <p:nvPicPr>
            <p:cNvPr id="46" name="Picture 4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3000" y="2524820"/>
              <a:ext cx="486767" cy="377317"/>
            </a:xfrm>
            <a:prstGeom prst="rect">
              <a:avLst/>
            </a:prstGeom>
          </p:spPr>
        </p:pic>
        <p:cxnSp>
          <p:nvCxnSpPr>
            <p:cNvPr id="47" name="Straight Connector 46"/>
            <p:cNvCxnSpPr/>
            <p:nvPr/>
          </p:nvCxnSpPr>
          <p:spPr>
            <a:xfrm flipV="1">
              <a:off x="4024366" y="3724826"/>
              <a:ext cx="1277197" cy="1"/>
            </a:xfrm>
            <a:prstGeom prst="line">
              <a:avLst/>
            </a:prstGeom>
            <a:noFill/>
            <a:ln w="28575" cap="flat" cmpd="sng" algn="ctr">
              <a:solidFill>
                <a:srgbClr val="FF0000"/>
              </a:solidFill>
              <a:prstDash val="solid"/>
            </a:ln>
            <a:effectLst/>
          </p:spPr>
        </p:cxnSp>
        <p:cxnSp>
          <p:nvCxnSpPr>
            <p:cNvPr id="48" name="Straight Arrow Connector 47"/>
            <p:cNvCxnSpPr/>
            <p:nvPr/>
          </p:nvCxnSpPr>
          <p:spPr>
            <a:xfrm flipH="1">
              <a:off x="6120066" y="2025568"/>
              <a:ext cx="814134" cy="0"/>
            </a:xfrm>
            <a:prstGeom prst="straightConnector1">
              <a:avLst/>
            </a:prstGeom>
            <a:noFill/>
            <a:ln w="28575" cap="flat" cmpd="sng" algn="ctr">
              <a:solidFill>
                <a:srgbClr val="FF0000"/>
              </a:solidFill>
              <a:prstDash val="solid"/>
              <a:tailEnd type="arrow"/>
            </a:ln>
            <a:effectLst/>
          </p:spPr>
        </p:cxnSp>
        <p:cxnSp>
          <p:nvCxnSpPr>
            <p:cNvPr id="49" name="Straight Arrow Connector 48"/>
            <p:cNvCxnSpPr/>
            <p:nvPr/>
          </p:nvCxnSpPr>
          <p:spPr>
            <a:xfrm flipH="1">
              <a:off x="6129898" y="3715486"/>
              <a:ext cx="814134" cy="0"/>
            </a:xfrm>
            <a:prstGeom prst="straightConnector1">
              <a:avLst/>
            </a:prstGeom>
            <a:noFill/>
            <a:ln w="28575" cap="flat" cmpd="sng" algn="ctr">
              <a:solidFill>
                <a:srgbClr val="FF0000"/>
              </a:solidFill>
              <a:prstDash val="solid"/>
              <a:tailEnd type="arrow"/>
            </a:ln>
            <a:effectLst/>
          </p:spPr>
        </p:cxnSp>
        <p:cxnSp>
          <p:nvCxnSpPr>
            <p:cNvPr id="50" name="Straight Connector 49"/>
            <p:cNvCxnSpPr/>
            <p:nvPr/>
          </p:nvCxnSpPr>
          <p:spPr>
            <a:xfrm flipV="1">
              <a:off x="6934200" y="2008903"/>
              <a:ext cx="9832" cy="1697858"/>
            </a:xfrm>
            <a:prstGeom prst="line">
              <a:avLst/>
            </a:prstGeom>
            <a:noFill/>
            <a:ln w="28575" cap="flat" cmpd="sng" algn="ctr">
              <a:solidFill>
                <a:srgbClr val="FF0000"/>
              </a:solidFill>
              <a:prstDash val="solid"/>
            </a:ln>
            <a:effectLst/>
          </p:spPr>
        </p:cxnSp>
        <p:cxnSp>
          <p:nvCxnSpPr>
            <p:cNvPr id="51" name="Straight Connector 50"/>
            <p:cNvCxnSpPr/>
            <p:nvPr/>
          </p:nvCxnSpPr>
          <p:spPr>
            <a:xfrm>
              <a:off x="6919889" y="2833777"/>
              <a:ext cx="638599" cy="1"/>
            </a:xfrm>
            <a:prstGeom prst="line">
              <a:avLst/>
            </a:prstGeom>
            <a:noFill/>
            <a:ln w="28575" cap="flat" cmpd="sng" algn="ctr">
              <a:solidFill>
                <a:srgbClr val="FF0000"/>
              </a:solidFill>
              <a:prstDash val="solid"/>
            </a:ln>
            <a:effectLst/>
          </p:spPr>
        </p:cxnSp>
        <p:cxnSp>
          <p:nvCxnSpPr>
            <p:cNvPr id="52" name="Straight Connector 51"/>
            <p:cNvCxnSpPr/>
            <p:nvPr/>
          </p:nvCxnSpPr>
          <p:spPr>
            <a:xfrm flipV="1">
              <a:off x="5477005" y="4057368"/>
              <a:ext cx="7374" cy="1204410"/>
            </a:xfrm>
            <a:prstGeom prst="line">
              <a:avLst/>
            </a:prstGeom>
            <a:noFill/>
            <a:ln w="28575" cap="flat" cmpd="sng" algn="ctr">
              <a:solidFill>
                <a:srgbClr val="FF0000"/>
              </a:solidFill>
              <a:prstDash val="solid"/>
            </a:ln>
            <a:effectLst/>
          </p:spPr>
        </p:cxnSp>
        <p:cxnSp>
          <p:nvCxnSpPr>
            <p:cNvPr id="53" name="Straight Arrow Connector 52"/>
            <p:cNvCxnSpPr/>
            <p:nvPr/>
          </p:nvCxnSpPr>
          <p:spPr>
            <a:xfrm flipV="1">
              <a:off x="5477005" y="5261778"/>
              <a:ext cx="1609594" cy="4916"/>
            </a:xfrm>
            <a:prstGeom prst="straightConnector1">
              <a:avLst/>
            </a:prstGeom>
            <a:noFill/>
            <a:ln w="28575" cap="flat" cmpd="sng" algn="ctr">
              <a:solidFill>
                <a:srgbClr val="FF0000"/>
              </a:solidFill>
              <a:prstDash val="solid"/>
              <a:tailEnd type="arrow"/>
            </a:ln>
            <a:effectLst/>
          </p:spPr>
        </p:cxnSp>
        <p:sp>
          <p:nvSpPr>
            <p:cNvPr id="54" name="Lightning Bolt 53"/>
            <p:cNvSpPr/>
            <p:nvPr/>
          </p:nvSpPr>
          <p:spPr>
            <a:xfrm rot="4310509">
              <a:off x="6415388" y="5455268"/>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5" name="Lightning Bolt 54"/>
            <p:cNvSpPr/>
            <p:nvPr/>
          </p:nvSpPr>
          <p:spPr>
            <a:xfrm rot="4242600">
              <a:off x="8019140" y="2488184"/>
              <a:ext cx="270262" cy="226492"/>
            </a:xfrm>
            <a:prstGeom prst="lightningBolt">
              <a:avLst/>
            </a:prstGeom>
            <a:solidFill>
              <a:srgbClr val="0000CC"/>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Tree>
    <p:extLst>
      <p:ext uri="{BB962C8B-B14F-4D97-AF65-F5344CB8AC3E}">
        <p14:creationId xmlns:p14="http://schemas.microsoft.com/office/powerpoint/2010/main" val="2520087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Azure Automation as a component of Azure</a:t>
            </a:r>
          </a:p>
        </p:txBody>
      </p:sp>
      <p:grpSp>
        <p:nvGrpSpPr>
          <p:cNvPr id="5" name="Group 4" descr="Illustration depicting the Azure services in five boxes labeled Compute, Networking, Data &amp; Storage, Web &amp; Mobile, and Other services. &#10;The services in the Compute box are:&#10;• Virtual Machines&#10;• Virtual Machine Scale Sets&#10;• Cloud Services&#10;• Containers&#10;• Container Registry&#10;• Container Service&#10;The services in the Networking box are:&#10;• Virtual Network&#10;• Azure DNS&#10;• Application Gateway&#10;• Traffic Manager&#10;• ExpressRoute&#10;• Load Balancer&#10;The services in the Data &amp; Storage box are:&#10;• Disk Storage&#10;• Blob Storage&#10;• File Storage&#10;• Queue Storage&#10;• Table Storage&#10;• StorSimple&#10;The services in the Web &amp; Mobile box are:&#10;• Web Apps&#10;• Mobile Apps&#10;• Logic Apps&#10;• Content Delivery Network&#10;The services in the Other services box are:&#10;• Azure AD&#10;• Azure AD DS&#10;• Azure B2C&#10;• MFA&#10;• Automation&#10;• Backup &#10;• Site Recovery&#10;• Log Analytics&#10;• Azure Monitor&#10;• Azure Advisor&#10;• Key Vault&#10;• Network Watcher &#10;• Azure Security Center&#10; The Automation box is highlighted.&#10;"/>
          <p:cNvGrpSpPr/>
          <p:nvPr/>
        </p:nvGrpSpPr>
        <p:grpSpPr>
          <a:xfrm>
            <a:off x="64029" y="963431"/>
            <a:ext cx="9010704" cy="5480305"/>
            <a:chOff x="64029" y="963431"/>
            <a:chExt cx="9010704" cy="5480305"/>
          </a:xfrm>
        </p:grpSpPr>
        <p:sp>
          <p:nvSpPr>
            <p:cNvPr id="6" name="Rounded Rectangle 5"/>
            <p:cNvSpPr/>
            <p:nvPr/>
          </p:nvSpPr>
          <p:spPr bwMode="auto">
            <a:xfrm>
              <a:off x="6899066" y="963431"/>
              <a:ext cx="2175667" cy="3632919"/>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Web &amp; Mobile</a:t>
              </a:r>
            </a:p>
          </p:txBody>
        </p:sp>
        <p:sp>
          <p:nvSpPr>
            <p:cNvPr id="7" name="Rounded Rectangle 6"/>
            <p:cNvSpPr/>
            <p:nvPr/>
          </p:nvSpPr>
          <p:spPr bwMode="auto">
            <a:xfrm>
              <a:off x="64029" y="968081"/>
              <a:ext cx="2174479" cy="3628270"/>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sz="1600" dirty="0">
                  <a:solidFill>
                    <a:schemeClr val="tx1"/>
                  </a:solidFill>
                  <a:latin typeface="Segoe UI" panose="020B0502040204020203" pitchFamily="34" charset="0"/>
                  <a:cs typeface="Segoe UI" panose="020B0502040204020203" pitchFamily="34" charset="0"/>
                </a:rPr>
                <a:t>Compute</a:t>
              </a:r>
            </a:p>
          </p:txBody>
        </p:sp>
        <p:sp>
          <p:nvSpPr>
            <p:cNvPr id="8" name="Rounded Rectangle 7"/>
            <p:cNvSpPr/>
            <p:nvPr/>
          </p:nvSpPr>
          <p:spPr bwMode="auto">
            <a:xfrm>
              <a:off x="170695" y="1339138"/>
              <a:ext cx="1991623" cy="375956"/>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Virtual Machines</a:t>
              </a:r>
            </a:p>
          </p:txBody>
        </p:sp>
        <p:sp>
          <p:nvSpPr>
            <p:cNvPr id="9" name="Rounded Rectangle 8"/>
            <p:cNvSpPr/>
            <p:nvPr/>
          </p:nvSpPr>
          <p:spPr bwMode="auto">
            <a:xfrm>
              <a:off x="166817" y="2470383"/>
              <a:ext cx="1990750" cy="35306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Cloud Services</a:t>
              </a:r>
            </a:p>
          </p:txBody>
        </p:sp>
        <p:sp>
          <p:nvSpPr>
            <p:cNvPr id="10" name="Rounded Rectangle 9"/>
            <p:cNvSpPr/>
            <p:nvPr/>
          </p:nvSpPr>
          <p:spPr bwMode="auto">
            <a:xfrm>
              <a:off x="6975648" y="231121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81543" y="3559852"/>
              <a:ext cx="1990750" cy="860991"/>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Content Delivery Network</a:t>
              </a:r>
            </a:p>
          </p:txBody>
        </p:sp>
        <p:sp>
          <p:nvSpPr>
            <p:cNvPr id="12" name="Rounded Rectangle 11"/>
            <p:cNvSpPr/>
            <p:nvPr/>
          </p:nvSpPr>
          <p:spPr bwMode="auto">
            <a:xfrm>
              <a:off x="2342484" y="966573"/>
              <a:ext cx="2175667" cy="3629778"/>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00287" y="2955418"/>
              <a:ext cx="1990750" cy="39156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00287" y="3477108"/>
              <a:ext cx="1990750" cy="383115"/>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00287" y="1346151"/>
              <a:ext cx="1974223" cy="368943"/>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966573"/>
              <a:ext cx="2175667" cy="3629778"/>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eaLnBrk="0" fontAlgn="base" hangingPunct="0">
                <a:spcBef>
                  <a:spcPct val="0"/>
                </a:spcBef>
                <a:spcAft>
                  <a:spcPct val="0"/>
                </a:spcAft>
              </a:pPr>
              <a:r>
                <a:rPr lang="en-GB" dirty="0">
                  <a:solidFill>
                    <a:schemeClr val="tx1"/>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12253" y="2452821"/>
              <a:ext cx="1992711" cy="30591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File Storage</a:t>
              </a:r>
            </a:p>
          </p:txBody>
        </p:sp>
        <p:sp>
          <p:nvSpPr>
            <p:cNvPr id="18" name="Rounded Rectangle 17"/>
            <p:cNvSpPr/>
            <p:nvPr/>
          </p:nvSpPr>
          <p:spPr bwMode="auto">
            <a:xfrm>
              <a:off x="4712253" y="3575533"/>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Table Storage</a:t>
              </a:r>
            </a:p>
          </p:txBody>
        </p:sp>
        <p:sp>
          <p:nvSpPr>
            <p:cNvPr id="19" name="Rounded Rectangle 18"/>
            <p:cNvSpPr/>
            <p:nvPr/>
          </p:nvSpPr>
          <p:spPr bwMode="auto">
            <a:xfrm>
              <a:off x="4712253" y="3014178"/>
              <a:ext cx="1991837" cy="305915"/>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hangingPunct="0"/>
              <a:r>
                <a:rPr lang="en-GB" sz="1600" b="0" spc="20" dirty="0">
                  <a:solidFill>
                    <a:schemeClr val="tx1"/>
                  </a:solidFill>
                  <a:latin typeface="Segoe UI" panose="020B0502040204020203" pitchFamily="34" charset="0"/>
                  <a:cs typeface="Segoe UI" panose="020B0502040204020203" pitchFamily="34" charset="0"/>
                </a:rPr>
                <a:t>Queue Storage</a:t>
              </a:r>
            </a:p>
          </p:txBody>
        </p:sp>
        <p:sp>
          <p:nvSpPr>
            <p:cNvPr id="20" name="Rounded Rectangle 19"/>
            <p:cNvSpPr/>
            <p:nvPr/>
          </p:nvSpPr>
          <p:spPr bwMode="auto">
            <a:xfrm>
              <a:off x="4712253" y="4136887"/>
              <a:ext cx="1991837" cy="283956"/>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chemeClr val="tx1"/>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18084" y="3990347"/>
              <a:ext cx="1990750" cy="470569"/>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65944" y="2938379"/>
              <a:ext cx="1991623" cy="321692"/>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rgbClr val="000000"/>
                  </a:solidFill>
                  <a:latin typeface="Segoe UI" panose="020B0502040204020203" pitchFamily="34" charset="0"/>
                  <a:cs typeface="Segoe UI" panose="020B0502040204020203" pitchFamily="34" charset="0"/>
                </a:rPr>
                <a:t>Containers</a:t>
              </a:r>
            </a:p>
          </p:txBody>
        </p:sp>
        <p:sp>
          <p:nvSpPr>
            <p:cNvPr id="23" name="Rounded Rectangle 22"/>
            <p:cNvSpPr/>
            <p:nvPr/>
          </p:nvSpPr>
          <p:spPr bwMode="auto">
            <a:xfrm>
              <a:off x="165943" y="3375004"/>
              <a:ext cx="1991623" cy="547827"/>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Container Registry</a:t>
              </a:r>
            </a:p>
          </p:txBody>
        </p:sp>
        <p:sp>
          <p:nvSpPr>
            <p:cNvPr id="24" name="Rounded Rectangle 23"/>
            <p:cNvSpPr/>
            <p:nvPr/>
          </p:nvSpPr>
          <p:spPr bwMode="auto">
            <a:xfrm>
              <a:off x="2400287" y="1845217"/>
              <a:ext cx="1974223" cy="394437"/>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00287" y="2369777"/>
              <a:ext cx="1990750" cy="455518"/>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694858"/>
              <a:ext cx="9010704" cy="1748878"/>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GB" sz="1800" b="1" i="0" u="none" strike="noStrike" kern="0" cap="none" spc="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Other services</a:t>
              </a:r>
            </a:p>
          </p:txBody>
        </p:sp>
        <p:sp>
          <p:nvSpPr>
            <p:cNvPr id="27" name="Rounded Rectangle 26"/>
            <p:cNvSpPr/>
            <p:nvPr/>
          </p:nvSpPr>
          <p:spPr bwMode="auto">
            <a:xfrm>
              <a:off x="2282176" y="5978477"/>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Backup</a:t>
              </a:r>
            </a:p>
          </p:txBody>
        </p:sp>
        <p:sp>
          <p:nvSpPr>
            <p:cNvPr id="28" name="Rounded Rectangle 27"/>
            <p:cNvSpPr/>
            <p:nvPr/>
          </p:nvSpPr>
          <p:spPr bwMode="auto">
            <a:xfrm>
              <a:off x="166817" y="5018753"/>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a:t>
              </a:r>
            </a:p>
          </p:txBody>
        </p:sp>
        <p:sp>
          <p:nvSpPr>
            <p:cNvPr id="29" name="Rounded Rectangle 28"/>
            <p:cNvSpPr/>
            <p:nvPr/>
          </p:nvSpPr>
          <p:spPr bwMode="auto">
            <a:xfrm>
              <a:off x="4396937" y="5005094"/>
              <a:ext cx="1972953" cy="2943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chemeClr val="tx1"/>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92049"/>
              <a:ext cx="1990750" cy="382421"/>
            </a:xfrm>
            <a:prstGeom prst="roundRect">
              <a:avLst/>
            </a:prstGeom>
            <a:solidFill>
              <a:schemeClr val="bg1"/>
            </a:solidFill>
            <a:ln w="28575">
              <a:solidFill>
                <a:schemeClr val="accent2">
                  <a:lumMod val="75000"/>
                </a:schemeClr>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b="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2281877" y="5005094"/>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MFA</a:t>
              </a:r>
            </a:p>
          </p:txBody>
        </p:sp>
        <p:sp>
          <p:nvSpPr>
            <p:cNvPr id="32" name="Rounded Rectangle 31"/>
            <p:cNvSpPr/>
            <p:nvPr/>
          </p:nvSpPr>
          <p:spPr bwMode="auto">
            <a:xfrm>
              <a:off x="6585706" y="5910436"/>
              <a:ext cx="2380691" cy="4736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Security Center</a:t>
              </a:r>
            </a:p>
          </p:txBody>
        </p:sp>
        <p:sp>
          <p:nvSpPr>
            <p:cNvPr id="33" name="Rounded Rectangle 32"/>
            <p:cNvSpPr/>
            <p:nvPr/>
          </p:nvSpPr>
          <p:spPr bwMode="auto">
            <a:xfrm>
              <a:off x="6566590" y="5044489"/>
              <a:ext cx="2399807" cy="302920"/>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Key Vault</a:t>
              </a:r>
            </a:p>
          </p:txBody>
        </p:sp>
        <p:sp>
          <p:nvSpPr>
            <p:cNvPr id="34" name="Rounded Rectangle 33"/>
            <p:cNvSpPr/>
            <p:nvPr/>
          </p:nvSpPr>
          <p:spPr bwMode="auto">
            <a:xfrm>
              <a:off x="6581832" y="5468440"/>
              <a:ext cx="2384566" cy="34893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Network Watcher</a:t>
              </a:r>
            </a:p>
          </p:txBody>
        </p:sp>
        <p:sp>
          <p:nvSpPr>
            <p:cNvPr id="35" name="Rounded Rectangle 34"/>
            <p:cNvSpPr/>
            <p:nvPr/>
          </p:nvSpPr>
          <p:spPr bwMode="auto">
            <a:xfrm>
              <a:off x="2282812" y="5493968"/>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i="0" u="none" strike="noStrike" kern="0" cap="none" spc="2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Automation</a:t>
              </a:r>
            </a:p>
          </p:txBody>
        </p:sp>
        <p:sp>
          <p:nvSpPr>
            <p:cNvPr id="36" name="Rounded Rectangle 35">
              <a:extLst>
                <a:ext uri="{FF2B5EF4-FFF2-40B4-BE49-F238E27FC236}">
                  <a16:creationId xmlns:a16="http://schemas.microsoft.com/office/drawing/2014/main" id="{67C81678-081B-4FAD-82C9-B7B09A1FC7F7}"/>
                </a:ext>
              </a:extLst>
            </p:cNvPr>
            <p:cNvSpPr/>
            <p:nvPr/>
          </p:nvSpPr>
          <p:spPr bwMode="auto">
            <a:xfrm>
              <a:off x="165944" y="1830027"/>
              <a:ext cx="1991623" cy="52542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Virtual Machine Scale Sets</a:t>
              </a:r>
            </a:p>
          </p:txBody>
        </p:sp>
        <p:sp>
          <p:nvSpPr>
            <p:cNvPr id="37" name="Rounded Rectangle 36">
              <a:extLst>
                <a:ext uri="{FF2B5EF4-FFF2-40B4-BE49-F238E27FC236}">
                  <a16:creationId xmlns:a16="http://schemas.microsoft.com/office/drawing/2014/main" id="{8DE3847F-C8B8-48D2-A994-1CF503182FBC}"/>
                </a:ext>
              </a:extLst>
            </p:cNvPr>
            <p:cNvSpPr/>
            <p:nvPr/>
          </p:nvSpPr>
          <p:spPr bwMode="auto">
            <a:xfrm>
              <a:off x="165942" y="4037762"/>
              <a:ext cx="1991623" cy="503783"/>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0" hangingPunct="0"/>
              <a:r>
                <a:rPr lang="en-GB" sz="1600" b="0" spc="20" dirty="0">
                  <a:solidFill>
                    <a:srgbClr val="000000"/>
                  </a:solidFill>
                  <a:latin typeface="Segoe UI" panose="020B0502040204020203" pitchFamily="34" charset="0"/>
                  <a:cs typeface="Segoe UI" panose="020B0502040204020203" pitchFamily="34" charset="0"/>
                </a:rPr>
                <a:t>Container Service</a:t>
              </a:r>
            </a:p>
          </p:txBody>
        </p:sp>
        <p:sp>
          <p:nvSpPr>
            <p:cNvPr id="38" name="Rounded Rectangle 37">
              <a:extLst>
                <a:ext uri="{FF2B5EF4-FFF2-40B4-BE49-F238E27FC236}">
                  <a16:creationId xmlns:a16="http://schemas.microsoft.com/office/drawing/2014/main" id="{1C623E95-013B-4492-8AFC-1B25D45BB0A1}"/>
                </a:ext>
              </a:extLst>
            </p:cNvPr>
            <p:cNvSpPr/>
            <p:nvPr/>
          </p:nvSpPr>
          <p:spPr bwMode="auto">
            <a:xfrm>
              <a:off x="4712253" y="1903985"/>
              <a:ext cx="1992711" cy="293396"/>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Blob Storage</a:t>
              </a:r>
            </a:p>
          </p:txBody>
        </p:sp>
        <p:sp>
          <p:nvSpPr>
            <p:cNvPr id="39" name="Rounded Rectangle 38">
              <a:extLst>
                <a:ext uri="{FF2B5EF4-FFF2-40B4-BE49-F238E27FC236}">
                  <a16:creationId xmlns:a16="http://schemas.microsoft.com/office/drawing/2014/main" id="{1958C23B-3375-405B-8F9E-4034C34BE691}"/>
                </a:ext>
              </a:extLst>
            </p:cNvPr>
            <p:cNvSpPr/>
            <p:nvPr/>
          </p:nvSpPr>
          <p:spPr bwMode="auto">
            <a:xfrm>
              <a:off x="4712253" y="1377238"/>
              <a:ext cx="1992711" cy="271307"/>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lvl="0" algn="ctr" eaLnBrk="0" fontAlgn="base" hangingPunct="0">
                <a:spcBef>
                  <a:spcPct val="0"/>
                </a:spcBef>
                <a:spcAft>
                  <a:spcPct val="0"/>
                </a:spcAft>
              </a:pPr>
              <a:r>
                <a:rPr lang="en-GB" sz="1600" b="0" spc="20" dirty="0">
                  <a:solidFill>
                    <a:schemeClr val="tx1"/>
                  </a:solidFill>
                  <a:latin typeface="Segoe UI" panose="020B0502040204020203" pitchFamily="34" charset="0"/>
                  <a:cs typeface="Segoe UI" panose="020B0502040204020203" pitchFamily="34" charset="0"/>
                </a:rPr>
                <a:t>Disk Storage</a:t>
              </a:r>
            </a:p>
          </p:txBody>
        </p:sp>
        <p:sp>
          <p:nvSpPr>
            <p:cNvPr id="40" name="Rounded Rectangle 39">
              <a:extLst>
                <a:ext uri="{FF2B5EF4-FFF2-40B4-BE49-F238E27FC236}">
                  <a16:creationId xmlns:a16="http://schemas.microsoft.com/office/drawing/2014/main" id="{1F8766E2-30C0-40F2-B874-F472A62D328D}"/>
                </a:ext>
              </a:extLst>
            </p:cNvPr>
            <p:cNvSpPr/>
            <p:nvPr/>
          </p:nvSpPr>
          <p:spPr bwMode="auto">
            <a:xfrm>
              <a:off x="6987438" y="1715094"/>
              <a:ext cx="1990750" cy="408173"/>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Web Apps</a:t>
              </a:r>
            </a:p>
          </p:txBody>
        </p:sp>
        <p:sp>
          <p:nvSpPr>
            <p:cNvPr id="41" name="Rounded Rectangle 40">
              <a:extLst>
                <a:ext uri="{FF2B5EF4-FFF2-40B4-BE49-F238E27FC236}">
                  <a16:creationId xmlns:a16="http://schemas.microsoft.com/office/drawing/2014/main" id="{3F095514-A17A-4E64-8649-CC4EB03C796C}"/>
                </a:ext>
              </a:extLst>
            </p:cNvPr>
            <p:cNvSpPr/>
            <p:nvPr/>
          </p:nvSpPr>
          <p:spPr bwMode="auto">
            <a:xfrm>
              <a:off x="6993334" y="2935532"/>
              <a:ext cx="1990750" cy="436375"/>
            </a:xfrm>
            <a:prstGeom prst="roundRect">
              <a:avLst/>
            </a:prstGeom>
            <a:solidFill>
              <a:schemeClr val="bg1"/>
            </a:solidFill>
            <a:ln w="28575">
              <a:solidFill>
                <a:srgbClr val="002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algn="ctr" eaLnBrk="0" fontAlgn="base" hangingPunct="0">
                <a:spcBef>
                  <a:spcPct val="0"/>
                </a:spcBef>
                <a:spcAft>
                  <a:spcPct val="0"/>
                </a:spcAft>
              </a:pPr>
              <a:r>
                <a:rPr lang="en-GB" b="0" spc="20" dirty="0">
                  <a:solidFill>
                    <a:srgbClr val="000000"/>
                  </a:solidFill>
                  <a:latin typeface="Segoe UI" panose="020B0502040204020203" pitchFamily="34" charset="0"/>
                  <a:cs typeface="Segoe UI" panose="020B0502040204020203" pitchFamily="34" charset="0"/>
                </a:rPr>
                <a:t>Logic Apps</a:t>
              </a:r>
            </a:p>
          </p:txBody>
        </p:sp>
        <p:sp>
          <p:nvSpPr>
            <p:cNvPr id="42" name="Rounded Rectangle 41">
              <a:extLst>
                <a:ext uri="{FF2B5EF4-FFF2-40B4-BE49-F238E27FC236}">
                  <a16:creationId xmlns:a16="http://schemas.microsoft.com/office/drawing/2014/main" id="{D71412D5-0811-4B4F-92CF-8136A8172EBC}"/>
                </a:ext>
              </a:extLst>
            </p:cNvPr>
            <p:cNvSpPr/>
            <p:nvPr/>
          </p:nvSpPr>
          <p:spPr bwMode="auto">
            <a:xfrm>
              <a:off x="154734" y="5967892"/>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GB" b="0" kern="0" spc="20" dirty="0">
                  <a:solidFill>
                    <a:srgbClr val="000000"/>
                  </a:solidFill>
                  <a:latin typeface="Segoe UI" panose="020B0502040204020203" pitchFamily="34" charset="0"/>
                  <a:cs typeface="Segoe UI" panose="020B0502040204020203" pitchFamily="34" charset="0"/>
                </a:rPr>
                <a:t>Azure B2C</a:t>
              </a:r>
            </a:p>
          </p:txBody>
        </p:sp>
        <p:sp>
          <p:nvSpPr>
            <p:cNvPr id="43" name="Rounded Rectangle 42">
              <a:extLst>
                <a:ext uri="{FF2B5EF4-FFF2-40B4-BE49-F238E27FC236}">
                  <a16:creationId xmlns:a16="http://schemas.microsoft.com/office/drawing/2014/main" id="{664D438B-374B-46D4-85BB-9D8605399FDC}"/>
                </a:ext>
              </a:extLst>
            </p:cNvPr>
            <p:cNvSpPr/>
            <p:nvPr/>
          </p:nvSpPr>
          <p:spPr bwMode="auto">
            <a:xfrm>
              <a:off x="4410891" y="5351486"/>
              <a:ext cx="1958999" cy="320565"/>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600" b="0" i="0" u="none" strike="noStrike" kern="0" cap="none" spc="20" normalizeH="0" baseline="0" noProof="0" dirty="0">
                  <a:ln>
                    <a:noFill/>
                  </a:ln>
                  <a:effectLst/>
                  <a:uLnTx/>
                  <a:uFillTx/>
                  <a:latin typeface="Segoe UI" panose="020B0502040204020203" pitchFamily="34" charset="0"/>
                  <a:ea typeface="+mn-ea"/>
                  <a:cs typeface="Segoe UI" panose="020B0502040204020203" pitchFamily="34" charset="0"/>
                </a:rPr>
                <a:t>Log Analytics</a:t>
              </a:r>
            </a:p>
          </p:txBody>
        </p:sp>
        <p:sp>
          <p:nvSpPr>
            <p:cNvPr id="44" name="Rounded Rectangle 43">
              <a:extLst>
                <a:ext uri="{FF2B5EF4-FFF2-40B4-BE49-F238E27FC236}">
                  <a16:creationId xmlns:a16="http://schemas.microsoft.com/office/drawing/2014/main" id="{5FB6D108-5968-402E-A4AA-BFCA363DB291}"/>
                </a:ext>
              </a:extLst>
            </p:cNvPr>
            <p:cNvSpPr/>
            <p:nvPr/>
          </p:nvSpPr>
          <p:spPr bwMode="auto">
            <a:xfrm>
              <a:off x="4382740" y="6073727"/>
              <a:ext cx="1990750" cy="3027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Advisor</a:t>
              </a:r>
            </a:p>
          </p:txBody>
        </p:sp>
        <p:sp>
          <p:nvSpPr>
            <p:cNvPr id="45" name="Rounded Rectangle 44">
              <a:extLst>
                <a:ext uri="{FF2B5EF4-FFF2-40B4-BE49-F238E27FC236}">
                  <a16:creationId xmlns:a16="http://schemas.microsoft.com/office/drawing/2014/main" id="{613F2B6B-2049-4FF3-BF27-10BF11DC9BA2}"/>
                </a:ext>
              </a:extLst>
            </p:cNvPr>
            <p:cNvSpPr/>
            <p:nvPr/>
          </p:nvSpPr>
          <p:spPr bwMode="auto">
            <a:xfrm>
              <a:off x="4398675" y="5724122"/>
              <a:ext cx="1990750" cy="29753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800" b="0" i="0" u="none" strike="noStrike" kern="0" cap="none" spc="20" normalizeH="0" baseline="0" noProof="0" dirty="0">
                  <a:ln>
                    <a:noFill/>
                  </a:ln>
                  <a:solidFill>
                    <a:srgbClr val="000000"/>
                  </a:solidFill>
                  <a:effectLst/>
                  <a:uLnTx/>
                  <a:uFillTx/>
                  <a:latin typeface="Segoe UI" panose="020B0502040204020203" pitchFamily="34" charset="0"/>
                  <a:ea typeface="+mn-ea"/>
                  <a:cs typeface="Segoe UI" panose="020B0502040204020203" pitchFamily="34" charset="0"/>
                </a:rPr>
                <a:t>Azure Monitor</a:t>
              </a:r>
            </a:p>
          </p:txBody>
        </p:sp>
      </p:grpSp>
    </p:spTree>
    <p:extLst>
      <p:ext uri="{BB962C8B-B14F-4D97-AF65-F5344CB8AC3E}">
        <p14:creationId xmlns:p14="http://schemas.microsoft.com/office/powerpoint/2010/main" val="78771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Create and Manage Compute Resources (20-25%)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sz="1800" dirty="0"/>
              <a:t>Deploy workloads on Azure Resource Manager (ARM) virtual machines (VMs) </a:t>
            </a:r>
          </a:p>
          <a:p>
            <a:pPr lvl="1"/>
            <a:r>
              <a:rPr lang="en-US" sz="1050" dirty="0"/>
              <a:t>Identify workloads that can and cannot be deployed; run workloads including Microsoft, run workloads including Linux; create VMs; connect to a Windows/Linux VM; deploy workloads; deploy Bring Your Own License (BYOL) images  </a:t>
            </a:r>
          </a:p>
          <a:p>
            <a:r>
              <a:rPr lang="en-US" sz="1800" dirty="0"/>
              <a:t> Perform configuration management </a:t>
            </a:r>
          </a:p>
          <a:p>
            <a:pPr lvl="1"/>
            <a:r>
              <a:rPr lang="en-US" sz="1050" dirty="0"/>
              <a:t>Automate configuration management by using PowerShell Desired State Configuration (DSC) and VM Agent (custom script extensions); enable remote debugging </a:t>
            </a:r>
          </a:p>
          <a:p>
            <a:r>
              <a:rPr lang="en-US" sz="1800" dirty="0"/>
              <a:t> Design and implement VM storage </a:t>
            </a:r>
          </a:p>
          <a:p>
            <a:pPr lvl="1"/>
            <a:r>
              <a:rPr lang="en-US" sz="105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r>
              <a:rPr lang="en-US" sz="1800" dirty="0"/>
              <a:t> Monitor ARM VMs </a:t>
            </a:r>
          </a:p>
          <a:p>
            <a:pPr lvl="1"/>
            <a:r>
              <a:rPr lang="en-US" sz="1050" dirty="0"/>
              <a:t>Configure ARM VM monitoring; configure alerts; configure diagnostic and monitoring storage location  </a:t>
            </a:r>
          </a:p>
          <a:p>
            <a:r>
              <a:rPr lang="en-US" sz="1800" dirty="0"/>
              <a:t> Manage ARM VM availability </a:t>
            </a:r>
          </a:p>
          <a:p>
            <a:pPr lvl="1"/>
            <a:r>
              <a:rPr lang="en-US" sz="1050" dirty="0"/>
              <a:t>Configure multiple ARM VMs in an availability set for redundancy; configure each application tier into separate availability sets; combine the Load Balancer with availability sets; configure fault domains and update domains </a:t>
            </a:r>
          </a:p>
          <a:p>
            <a:r>
              <a:rPr lang="en-US" sz="1800" dirty="0"/>
              <a:t>Scale ARM VMs  </a:t>
            </a:r>
          </a:p>
          <a:p>
            <a:pPr lvl="1"/>
            <a:r>
              <a:rPr lang="en-US" sz="1050" dirty="0"/>
              <a:t>Scale up and scale down VM sizes; deploy ARM VM Scale Sets (VMSS); configure ARM VMSS auto-scale </a:t>
            </a:r>
          </a:p>
          <a:p>
            <a:r>
              <a:rPr lang="en-US" sz="1800" dirty="0"/>
              <a:t> Manage Containers with Azure Container Services (ACS)  </a:t>
            </a:r>
          </a:p>
          <a:p>
            <a:pPr lvl="1"/>
            <a:r>
              <a:rPr lang="en-US" sz="105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http://download.microsoft.com/download/8/4/8/848DD46A-05F2-4021-A118-036FC06647C5/533_OD_Changes.pdf</a:t>
            </a:r>
          </a:p>
        </p:txBody>
      </p:sp>
    </p:spTree>
    <p:extLst>
      <p:ext uri="{BB962C8B-B14F-4D97-AF65-F5344CB8AC3E}">
        <p14:creationId xmlns:p14="http://schemas.microsoft.com/office/powerpoint/2010/main" val="2041315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Azure Automation accounts and assets</a:t>
            </a:r>
          </a:p>
        </p:txBody>
      </p:sp>
      <p:sp>
        <p:nvSpPr>
          <p:cNvPr id="4" name="Content Placeholder 1"/>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Create an Automation account by using:</a:t>
            </a:r>
          </a:p>
          <a:p>
            <a:pPr lvl="1"/>
            <a:r>
              <a:rPr lang="en-US" dirty="0"/>
              <a:t>Automation &amp; Control from the Azure Marketplace</a:t>
            </a:r>
          </a:p>
          <a:p>
            <a:pPr lvl="1"/>
            <a:r>
              <a:rPr lang="en-US" dirty="0"/>
              <a:t>Automation service from the Azure Marketplace</a:t>
            </a:r>
          </a:p>
          <a:p>
            <a:pPr lvl="1"/>
            <a:r>
              <a:rPr lang="en-US" dirty="0"/>
              <a:t>OMS Management solutions</a:t>
            </a:r>
          </a:p>
          <a:p>
            <a:pPr marL="0" indent="0">
              <a:buNone/>
            </a:pPr>
            <a:r>
              <a:rPr lang="en-US" dirty="0"/>
              <a:t>Azure Automation assets are grouped into the following categories:</a:t>
            </a:r>
          </a:p>
          <a:p>
            <a:pPr lvl="1"/>
            <a:r>
              <a:rPr lang="en-US" dirty="0"/>
              <a:t>Modules</a:t>
            </a:r>
          </a:p>
          <a:p>
            <a:pPr lvl="1"/>
            <a:r>
              <a:rPr lang="en-US" dirty="0"/>
              <a:t>Schedules</a:t>
            </a:r>
          </a:p>
          <a:p>
            <a:pPr lvl="1"/>
            <a:r>
              <a:rPr lang="en-US" dirty="0"/>
              <a:t>Certificates</a:t>
            </a:r>
            <a:endParaRPr lang="en-CA" dirty="0"/>
          </a:p>
          <a:p>
            <a:pPr lvl="1"/>
            <a:r>
              <a:rPr lang="en-US" dirty="0"/>
              <a:t>Connections</a:t>
            </a:r>
          </a:p>
          <a:p>
            <a:pPr lvl="1"/>
            <a:r>
              <a:rPr lang="en-US" dirty="0"/>
              <a:t>Variables</a:t>
            </a:r>
          </a:p>
          <a:p>
            <a:pPr lvl="1"/>
            <a:r>
              <a:rPr lang="en-US" dirty="0"/>
              <a:t>Credentials</a:t>
            </a:r>
          </a:p>
        </p:txBody>
      </p:sp>
    </p:spTree>
    <p:extLst>
      <p:ext uri="{BB962C8B-B14F-4D97-AF65-F5344CB8AC3E}">
        <p14:creationId xmlns:p14="http://schemas.microsoft.com/office/powerpoint/2010/main" val="3591282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Automation runbooks on-premises</a:t>
            </a:r>
          </a:p>
        </p:txBody>
      </p:sp>
      <p:grpSp>
        <p:nvGrpSpPr>
          <p:cNvPr id="94" name="Group 93" descr="Illustration depicting the hybrid environment, containing two boxes. The one on the left is labeled Enterprise, and the one on the right is labeled Azure. The Enterprise box contains a Hybrid Runbook Worker on the right. Icons of a server with a gear and a runbook depict the Hybrid Runbook Worker. Three boxes connected by lines represent the runbook. On the left of the Enterprise box, there is an application window with a gear inside it, a server, and two hard drives. An arrow connects the Hybrid Runbook Worker to the application window. The Azure box contains a smaller box labeled Azure Automation, which has four runbooks inside it. To the right of this box, there are icons of a cloud with a gear in it, a virtual machine, two angular brackets with ellipses between them, a globe, a database, and another cloud, which together represent Azure resources. An arrow connects the runbooks to the Azure resources. The components in the Azure box depict that that Azure is hosting Automation (containing runbooks) and other Azure resources. The components in the Enterprise box depict that the on-premises enterprise environment is hosting the Hybrid Runbook Worker, which handles execution of runbooks against local resources. An arrow points from the Azure box to the Enterprise box, representing the delivery of runbooks to an on-premises machine.&#10;&#10;"/>
          <p:cNvGrpSpPr/>
          <p:nvPr/>
        </p:nvGrpSpPr>
        <p:grpSpPr>
          <a:xfrm>
            <a:off x="228600" y="1480438"/>
            <a:ext cx="8839200" cy="4615562"/>
            <a:chOff x="76200" y="1447800"/>
            <a:chExt cx="8839200" cy="4615562"/>
          </a:xfrm>
        </p:grpSpPr>
        <p:pic>
          <p:nvPicPr>
            <p:cNvPr id="95" name="Picture 94"/>
            <p:cNvPicPr>
              <a:picLocks noChangeAspect="1"/>
            </p:cNvPicPr>
            <p:nvPr/>
          </p:nvPicPr>
          <p:blipFill>
            <a:blip r:embed="rId3"/>
            <a:stretch>
              <a:fillRect/>
            </a:stretch>
          </p:blipFill>
          <p:spPr>
            <a:xfrm>
              <a:off x="7711705" y="2288345"/>
              <a:ext cx="855000" cy="483750"/>
            </a:xfrm>
            <a:prstGeom prst="rect">
              <a:avLst/>
            </a:prstGeom>
          </p:spPr>
        </p:pic>
        <p:sp>
          <p:nvSpPr>
            <p:cNvPr id="96" name="Rounded Rectangle 95"/>
            <p:cNvSpPr/>
            <p:nvPr/>
          </p:nvSpPr>
          <p:spPr>
            <a:xfrm>
              <a:off x="76200" y="1447800"/>
              <a:ext cx="2743200" cy="4191001"/>
            </a:xfrm>
            <a:prstGeom prst="roundRect">
              <a:avLst/>
            </a:prstGeom>
            <a:no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local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Hybrid 	Runbook 	Worker</a:t>
              </a:r>
            </a:p>
          </p:txBody>
        </p:sp>
        <p:pic>
          <p:nvPicPr>
            <p:cNvPr id="97" name="Picture 9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30" y="2514600"/>
              <a:ext cx="805469" cy="664468"/>
            </a:xfrm>
            <a:prstGeom prst="rect">
              <a:avLst/>
            </a:prstGeom>
          </p:spPr>
        </p:pic>
        <p:pic>
          <p:nvPicPr>
            <p:cNvPr id="98" name="Picture 9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5000" y="2971800"/>
              <a:ext cx="721653" cy="1344258"/>
            </a:xfrm>
            <a:prstGeom prst="rect">
              <a:avLst/>
            </a:prstGeom>
          </p:spPr>
        </p:pic>
        <p:grpSp>
          <p:nvGrpSpPr>
            <p:cNvPr id="99" name="Group 98"/>
            <p:cNvGrpSpPr/>
            <p:nvPr/>
          </p:nvGrpSpPr>
          <p:grpSpPr>
            <a:xfrm>
              <a:off x="5638800" y="3044539"/>
              <a:ext cx="602226" cy="522955"/>
              <a:chOff x="4191000" y="846803"/>
              <a:chExt cx="462116" cy="375175"/>
            </a:xfrm>
          </p:grpSpPr>
          <p:cxnSp>
            <p:nvCxnSpPr>
              <p:cNvPr id="176" name="Straight Connector 17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77" name="Straight Connector 176"/>
              <p:cNvCxnSpPr/>
              <p:nvPr/>
            </p:nvCxnSpPr>
            <p:spPr>
              <a:xfrm>
                <a:off x="4281948" y="1007486"/>
                <a:ext cx="0" cy="114300"/>
              </a:xfrm>
              <a:prstGeom prst="line">
                <a:avLst/>
              </a:prstGeom>
              <a:noFill/>
              <a:ln w="28575" cap="flat" cmpd="sng" algn="ctr">
                <a:solidFill>
                  <a:srgbClr val="0070C0"/>
                </a:solidFill>
                <a:prstDash val="solid"/>
              </a:ln>
              <a:effectLst/>
            </p:spPr>
          </p:cxnSp>
          <p:grpSp>
            <p:nvGrpSpPr>
              <p:cNvPr id="178" name="Group 177"/>
              <p:cNvGrpSpPr/>
              <p:nvPr/>
            </p:nvGrpSpPr>
            <p:grpSpPr>
              <a:xfrm>
                <a:off x="4191000" y="846803"/>
                <a:ext cx="462116" cy="375175"/>
                <a:chOff x="3266768" y="828368"/>
                <a:chExt cx="462116" cy="375175"/>
              </a:xfrm>
            </p:grpSpPr>
            <p:sp>
              <p:nvSpPr>
                <p:cNvPr id="179" name="Rectangle 17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0" name="Rectangle 17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81" name="Rectangle 18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82" name="Straight Connector 18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83" name="Straight Connector 18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00" name="Picture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57746" y="4124399"/>
              <a:ext cx="494508" cy="383318"/>
            </a:xfrm>
            <a:prstGeom prst="rect">
              <a:avLst/>
            </a:prstGeom>
          </p:spPr>
        </p:pic>
        <p:pic>
          <p:nvPicPr>
            <p:cNvPr id="101" name="Picture 10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5043" y="3352800"/>
              <a:ext cx="442641" cy="824529"/>
            </a:xfrm>
            <a:prstGeom prst="rect">
              <a:avLst/>
            </a:prstGeom>
          </p:spPr>
        </p:pic>
        <p:pic>
          <p:nvPicPr>
            <p:cNvPr id="102" name="Picture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3989" y="2674294"/>
              <a:ext cx="494508" cy="383318"/>
            </a:xfrm>
            <a:prstGeom prst="rect">
              <a:avLst/>
            </a:prstGeom>
          </p:spPr>
        </p:pic>
        <p:pic>
          <p:nvPicPr>
            <p:cNvPr id="103" name="Picture 102"/>
            <p:cNvPicPr>
              <a:picLocks noChangeAspect="1"/>
            </p:cNvPicPr>
            <p:nvPr/>
          </p:nvPicPr>
          <p:blipFill>
            <a:blip r:embed="rId7"/>
            <a:stretch>
              <a:fillRect/>
            </a:stretch>
          </p:blipFill>
          <p:spPr>
            <a:xfrm>
              <a:off x="335055" y="4723134"/>
              <a:ext cx="647700" cy="508322"/>
            </a:xfrm>
            <a:prstGeom prst="rect">
              <a:avLst/>
            </a:prstGeom>
          </p:spPr>
        </p:pic>
        <p:pic>
          <p:nvPicPr>
            <p:cNvPr id="104" name="Picture 103"/>
            <p:cNvPicPr>
              <a:picLocks noChangeAspect="1"/>
            </p:cNvPicPr>
            <p:nvPr/>
          </p:nvPicPr>
          <p:blipFill>
            <a:blip r:embed="rId7"/>
            <a:stretch>
              <a:fillRect/>
            </a:stretch>
          </p:blipFill>
          <p:spPr>
            <a:xfrm>
              <a:off x="327118" y="4419600"/>
              <a:ext cx="647700" cy="508322"/>
            </a:xfrm>
            <a:prstGeom prst="rect">
              <a:avLst/>
            </a:prstGeom>
          </p:spPr>
        </p:pic>
        <p:pic>
          <p:nvPicPr>
            <p:cNvPr id="105" name="Picture 104"/>
            <p:cNvPicPr>
              <a:picLocks noChangeAspect="1"/>
            </p:cNvPicPr>
            <p:nvPr/>
          </p:nvPicPr>
          <p:blipFill>
            <a:blip r:embed="rId8"/>
            <a:stretch>
              <a:fillRect/>
            </a:stretch>
          </p:blipFill>
          <p:spPr>
            <a:xfrm>
              <a:off x="2418484" y="4724400"/>
              <a:ext cx="629516" cy="1107630"/>
            </a:xfrm>
            <a:prstGeom prst="rect">
              <a:avLst/>
            </a:prstGeom>
          </p:spPr>
        </p:pic>
        <p:sp>
          <p:nvSpPr>
            <p:cNvPr id="106" name="Rounded Rectangle 812107"/>
            <p:cNvSpPr>
              <a:spLocks noChangeArrowheads="1"/>
            </p:cNvSpPr>
            <p:nvPr/>
          </p:nvSpPr>
          <p:spPr bwMode="auto">
            <a:xfrm>
              <a:off x="771611" y="56388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Enterprise </a:t>
              </a:r>
            </a:p>
          </p:txBody>
        </p:sp>
        <p:cxnSp>
          <p:nvCxnSpPr>
            <p:cNvPr id="107" name="Straight Arrow Connector 106"/>
            <p:cNvCxnSpPr/>
            <p:nvPr/>
          </p:nvCxnSpPr>
          <p:spPr>
            <a:xfrm flipH="1">
              <a:off x="1066800" y="2590800"/>
              <a:ext cx="1278708" cy="0"/>
            </a:xfrm>
            <a:prstGeom prst="straightConnector1">
              <a:avLst/>
            </a:prstGeom>
            <a:noFill/>
            <a:ln w="28575" cap="flat" cmpd="sng" algn="ctr">
              <a:solidFill>
                <a:srgbClr val="FF0000"/>
              </a:solidFill>
              <a:prstDash val="solid"/>
              <a:tailEnd type="arrow"/>
            </a:ln>
            <a:effectLst/>
          </p:spPr>
        </p:cxnSp>
        <p:cxnSp>
          <p:nvCxnSpPr>
            <p:cNvPr id="108" name="Straight Arrow Connector 107"/>
            <p:cNvCxnSpPr/>
            <p:nvPr/>
          </p:nvCxnSpPr>
          <p:spPr>
            <a:xfrm flipH="1">
              <a:off x="2819400" y="3352800"/>
              <a:ext cx="2133600" cy="0"/>
            </a:xfrm>
            <a:prstGeom prst="straightConnector1">
              <a:avLst/>
            </a:prstGeom>
            <a:noFill/>
            <a:ln w="28575" cap="flat" cmpd="sng" algn="ctr">
              <a:solidFill>
                <a:srgbClr val="FF0000"/>
              </a:solidFill>
              <a:prstDash val="solid"/>
              <a:tailEnd type="arrow"/>
            </a:ln>
            <a:effectLst/>
          </p:spPr>
        </p:cxnSp>
        <p:sp>
          <p:nvSpPr>
            <p:cNvPr id="109" name="Rounded Rectangle 812107"/>
            <p:cNvSpPr>
              <a:spLocks noChangeArrowheads="1"/>
            </p:cNvSpPr>
            <p:nvPr/>
          </p:nvSpPr>
          <p:spPr bwMode="auto">
            <a:xfrm>
              <a:off x="2935289" y="2646450"/>
              <a:ext cx="1941511"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delivered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to on-premises </a:t>
              </a:r>
            </a:p>
            <a:p>
              <a:pPr algn="ct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machine </a:t>
              </a:r>
            </a:p>
          </p:txBody>
        </p:sp>
        <p:sp>
          <p:nvSpPr>
            <p:cNvPr id="110" name="Rounded Rectangle 109"/>
            <p:cNvSpPr/>
            <p:nvPr/>
          </p:nvSpPr>
          <p:spPr>
            <a:xfrm>
              <a:off x="4953000" y="1628740"/>
              <a:ext cx="3962400" cy="4023460"/>
            </a:xfrm>
            <a:prstGeom prst="roundRect">
              <a:avLst/>
            </a:prstGeom>
            <a:noFill/>
            <a:ln w="25400" cap="flat" cmpd="sng" algn="ctr">
              <a:solidFill>
                <a:srgbClr val="0070C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Runbooks work against </a:t>
              </a:r>
            </a:p>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cloud resources</a:t>
              </a: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Azure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a:ea typeface="+mn-ea"/>
                  <a:cs typeface="+mn-cs"/>
                </a:rPr>
                <a:t>resources</a:t>
              </a:r>
            </a:p>
          </p:txBody>
        </p:sp>
        <p:cxnSp>
          <p:nvCxnSpPr>
            <p:cNvPr id="111" name="Straight Arrow Connector 110"/>
            <p:cNvCxnSpPr/>
            <p:nvPr/>
          </p:nvCxnSpPr>
          <p:spPr>
            <a:xfrm>
              <a:off x="6367853" y="2617555"/>
              <a:ext cx="1257139" cy="0"/>
            </a:xfrm>
            <a:prstGeom prst="straightConnector1">
              <a:avLst/>
            </a:prstGeom>
            <a:noFill/>
            <a:ln w="28575" cap="flat" cmpd="sng" algn="ctr">
              <a:solidFill>
                <a:srgbClr val="FF0000"/>
              </a:solidFill>
              <a:prstDash val="solid"/>
              <a:tailEnd type="arrow"/>
            </a:ln>
            <a:effectLst/>
          </p:spPr>
        </p:cxnSp>
        <p:sp>
          <p:nvSpPr>
            <p:cNvPr id="112" name="Rounded Rectangle 111"/>
            <p:cNvSpPr/>
            <p:nvPr/>
          </p:nvSpPr>
          <p:spPr>
            <a:xfrm>
              <a:off x="5090867" y="2739436"/>
              <a:ext cx="1661575" cy="1666801"/>
            </a:xfrm>
            <a:prstGeom prst="roundRect">
              <a:avLst/>
            </a:prstGeom>
            <a:solidFill>
              <a:srgbClr val="4F81BD">
                <a:lumMod val="20000"/>
                <a:lumOff val="80000"/>
              </a:srgbClr>
            </a:solidFill>
            <a:ln w="25400" cap="flat" cmpd="sng" algn="ctr">
              <a:solidFill>
                <a:srgbClr val="0070C0"/>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black"/>
                </a:solidFill>
                <a:effectLst/>
                <a:uLnTx/>
                <a:uFillTx/>
                <a:latin typeface="Segoe UI"/>
                <a:ea typeface="+mn-ea"/>
                <a:cs typeface="+mn-cs"/>
              </a:endParaRPr>
            </a:p>
          </p:txBody>
        </p:sp>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89503" y="4218492"/>
              <a:ext cx="553964" cy="429405"/>
            </a:xfrm>
            <a:prstGeom prst="rect">
              <a:avLst/>
            </a:prstGeom>
          </p:spPr>
        </p:pic>
        <p:sp>
          <p:nvSpPr>
            <p:cNvPr id="114" name="Lightning Bolt 113"/>
            <p:cNvSpPr/>
            <p:nvPr/>
          </p:nvSpPr>
          <p:spPr>
            <a:xfrm rot="4310509">
              <a:off x="6542818" y="4218557"/>
              <a:ext cx="270262" cy="226492"/>
            </a:xfrm>
            <a:prstGeom prst="lightningBolt">
              <a:avLst/>
            </a:prstGeom>
            <a:solidFill>
              <a:srgbClr val="0000CC"/>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15" name="Rounded Rectangle 812107"/>
            <p:cNvSpPr>
              <a:spLocks noChangeArrowheads="1"/>
            </p:cNvSpPr>
            <p:nvPr/>
          </p:nvSpPr>
          <p:spPr bwMode="auto">
            <a:xfrm>
              <a:off x="5778222" y="4694238"/>
              <a:ext cx="1410420" cy="411162"/>
            </a:xfrm>
            <a:prstGeom prst="roundRect">
              <a:avLst>
                <a:gd name="adj" fmla="val 4167"/>
              </a:avLst>
            </a:prstGeom>
            <a:noFill/>
            <a:ln w="9525" algn="ctr">
              <a:noFill/>
              <a:round/>
              <a:headEnd/>
              <a:tailEnd/>
            </a:ln>
          </p:spPr>
          <p:txBody>
            <a:bodyPr wrap="none" anchor="ctr"/>
            <a:lstStyle/>
            <a:p>
              <a:pPr algn="ct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Azure </a:t>
              </a:r>
            </a:p>
            <a:p>
              <a:pPr eaLnBrk="0" fontAlgn="auto" hangingPunct="0">
                <a:spcBef>
                  <a:spcPts val="0"/>
                </a:spcBef>
                <a:spcAft>
                  <a:spcPts val="0"/>
                </a:spcAft>
              </a:pPr>
              <a:r>
                <a:rPr lang="en-US" b="0" dirty="0">
                  <a:solidFill>
                    <a:prstClr val="black"/>
                  </a:solidFill>
                  <a:latin typeface="Segoe UI"/>
                  <a:ea typeface="Segoe UI" panose="020B0502040204020203" pitchFamily="34" charset="0"/>
                  <a:cs typeface="Segoe UI" panose="020B0502040204020203" pitchFamily="34" charset="0"/>
                </a:rPr>
                <a:t>Automation </a:t>
              </a:r>
            </a:p>
          </p:txBody>
        </p:sp>
        <p:grpSp>
          <p:nvGrpSpPr>
            <p:cNvPr id="116" name="Group 115"/>
            <p:cNvGrpSpPr/>
            <p:nvPr/>
          </p:nvGrpSpPr>
          <p:grpSpPr>
            <a:xfrm>
              <a:off x="5159980" y="2862174"/>
              <a:ext cx="602226" cy="522955"/>
              <a:chOff x="4191000" y="846803"/>
              <a:chExt cx="462116" cy="375175"/>
            </a:xfrm>
          </p:grpSpPr>
          <p:cxnSp>
            <p:nvCxnSpPr>
              <p:cNvPr id="168" name="Straight Connector 167"/>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9" name="Straight Connector 168"/>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70" name="Group 169"/>
              <p:cNvGrpSpPr/>
              <p:nvPr/>
            </p:nvGrpSpPr>
            <p:grpSpPr>
              <a:xfrm>
                <a:off x="4191000" y="846803"/>
                <a:ext cx="462116" cy="375175"/>
                <a:chOff x="3266768" y="828368"/>
                <a:chExt cx="462116" cy="375175"/>
              </a:xfrm>
            </p:grpSpPr>
            <p:sp>
              <p:nvSpPr>
                <p:cNvPr id="171" name="Rectangle 170"/>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2" name="Rectangle 171"/>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73" name="Rectangle 172"/>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74" name="Straight Connector 173"/>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75" name="Straight Connector 174"/>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7" name="Group 116"/>
            <p:cNvGrpSpPr/>
            <p:nvPr/>
          </p:nvGrpSpPr>
          <p:grpSpPr>
            <a:xfrm>
              <a:off x="2133600" y="2525045"/>
              <a:ext cx="602226" cy="522955"/>
              <a:chOff x="4191000" y="846803"/>
              <a:chExt cx="462116" cy="375175"/>
            </a:xfrm>
          </p:grpSpPr>
          <p:cxnSp>
            <p:nvCxnSpPr>
              <p:cNvPr id="160" name="Straight Connector 159"/>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61" name="Straight Connector 160"/>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62" name="Group 161"/>
              <p:cNvGrpSpPr/>
              <p:nvPr/>
            </p:nvGrpSpPr>
            <p:grpSpPr>
              <a:xfrm>
                <a:off x="4191000" y="846803"/>
                <a:ext cx="462116" cy="375175"/>
                <a:chOff x="3266768" y="828368"/>
                <a:chExt cx="462116" cy="375175"/>
              </a:xfrm>
            </p:grpSpPr>
            <p:sp>
              <p:nvSpPr>
                <p:cNvPr id="163" name="Rectangle 162"/>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4" name="Rectangle 163"/>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65" name="Rectangle 164"/>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6" name="Straight Connector 165"/>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67" name="Straight Connector 166"/>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8" name="Group 117"/>
            <p:cNvGrpSpPr/>
            <p:nvPr/>
          </p:nvGrpSpPr>
          <p:grpSpPr>
            <a:xfrm>
              <a:off x="5964247" y="2870197"/>
              <a:ext cx="602226" cy="522955"/>
              <a:chOff x="4191000" y="846803"/>
              <a:chExt cx="462116" cy="375175"/>
            </a:xfrm>
          </p:grpSpPr>
          <p:cxnSp>
            <p:nvCxnSpPr>
              <p:cNvPr id="152" name="Straight Connector 151"/>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53" name="Straight Connector 152"/>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54" name="Group 153"/>
              <p:cNvGrpSpPr/>
              <p:nvPr/>
            </p:nvGrpSpPr>
            <p:grpSpPr>
              <a:xfrm>
                <a:off x="4191000" y="846803"/>
                <a:ext cx="462116" cy="375175"/>
                <a:chOff x="3266768" y="828368"/>
                <a:chExt cx="462116" cy="375175"/>
              </a:xfrm>
            </p:grpSpPr>
            <p:sp>
              <p:nvSpPr>
                <p:cNvPr id="155" name="Rectangle 154"/>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6" name="Rectangle 155"/>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57" name="Rectangle 156"/>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8" name="Straight Connector 157"/>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9" name="Straight Connector 158"/>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19" name="Group 118"/>
            <p:cNvGrpSpPr/>
            <p:nvPr/>
          </p:nvGrpSpPr>
          <p:grpSpPr>
            <a:xfrm>
              <a:off x="5175996" y="3710218"/>
              <a:ext cx="602226" cy="522955"/>
              <a:chOff x="4191000" y="846803"/>
              <a:chExt cx="462116" cy="375175"/>
            </a:xfrm>
          </p:grpSpPr>
          <p:cxnSp>
            <p:nvCxnSpPr>
              <p:cNvPr id="144" name="Straight Connector 143"/>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45" name="Straight Connector 144"/>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46" name="Group 145"/>
              <p:cNvGrpSpPr/>
              <p:nvPr/>
            </p:nvGrpSpPr>
            <p:grpSpPr>
              <a:xfrm>
                <a:off x="4191000" y="846803"/>
                <a:ext cx="462116" cy="375175"/>
                <a:chOff x="3266768" y="828368"/>
                <a:chExt cx="462116" cy="375175"/>
              </a:xfrm>
            </p:grpSpPr>
            <p:sp>
              <p:nvSpPr>
                <p:cNvPr id="147" name="Rectangle 146"/>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8" name="Rectangle 147"/>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9" name="Rectangle 148"/>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50" name="Straight Connector 149"/>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51" name="Straight Connector 150"/>
                <p:cNvCxnSpPr/>
                <p:nvPr/>
              </p:nvCxnSpPr>
              <p:spPr>
                <a:xfrm flipH="1">
                  <a:off x="3350512" y="1000432"/>
                  <a:ext cx="304801" cy="0"/>
                </a:xfrm>
                <a:prstGeom prst="line">
                  <a:avLst/>
                </a:prstGeom>
                <a:noFill/>
                <a:ln w="28575" cap="flat" cmpd="sng" algn="ctr">
                  <a:solidFill>
                    <a:srgbClr val="0070C0"/>
                  </a:solidFill>
                  <a:prstDash val="solid"/>
                </a:ln>
                <a:effectLst/>
              </p:spPr>
            </p:cxnSp>
          </p:grpSp>
        </p:grpSp>
        <p:grpSp>
          <p:nvGrpSpPr>
            <p:cNvPr id="120" name="Group 119"/>
            <p:cNvGrpSpPr/>
            <p:nvPr/>
          </p:nvGrpSpPr>
          <p:grpSpPr>
            <a:xfrm>
              <a:off x="5964234" y="3705152"/>
              <a:ext cx="602226" cy="522955"/>
              <a:chOff x="4191000" y="846803"/>
              <a:chExt cx="462116" cy="375175"/>
            </a:xfrm>
          </p:grpSpPr>
          <p:cxnSp>
            <p:nvCxnSpPr>
              <p:cNvPr id="136" name="Straight Connector 135"/>
              <p:cNvCxnSpPr/>
              <p:nvPr/>
            </p:nvCxnSpPr>
            <p:spPr>
              <a:xfrm>
                <a:off x="4572000" y="1010264"/>
                <a:ext cx="0" cy="114300"/>
              </a:xfrm>
              <a:prstGeom prst="line">
                <a:avLst/>
              </a:prstGeom>
              <a:noFill/>
              <a:ln w="28575" cap="flat" cmpd="sng" algn="ctr">
                <a:solidFill>
                  <a:srgbClr val="0070C0"/>
                </a:solidFill>
                <a:prstDash val="solid"/>
              </a:ln>
              <a:effectLst/>
            </p:spPr>
          </p:cxnSp>
          <p:cxnSp>
            <p:nvCxnSpPr>
              <p:cNvPr id="137" name="Straight Connector 136"/>
              <p:cNvCxnSpPr/>
              <p:nvPr/>
            </p:nvCxnSpPr>
            <p:spPr>
              <a:xfrm>
                <a:off x="4281948" y="1014539"/>
                <a:ext cx="0" cy="114300"/>
              </a:xfrm>
              <a:prstGeom prst="line">
                <a:avLst/>
              </a:prstGeom>
              <a:noFill/>
              <a:ln w="28575" cap="flat" cmpd="sng" algn="ctr">
                <a:solidFill>
                  <a:srgbClr val="0070C0"/>
                </a:solidFill>
                <a:prstDash val="solid"/>
              </a:ln>
              <a:effectLst/>
            </p:spPr>
          </p:cxnSp>
          <p:grpSp>
            <p:nvGrpSpPr>
              <p:cNvPr id="138" name="Group 137"/>
              <p:cNvGrpSpPr/>
              <p:nvPr/>
            </p:nvGrpSpPr>
            <p:grpSpPr>
              <a:xfrm>
                <a:off x="4191000" y="846803"/>
                <a:ext cx="462116" cy="375175"/>
                <a:chOff x="3266768" y="828368"/>
                <a:chExt cx="462116" cy="375175"/>
              </a:xfrm>
            </p:grpSpPr>
            <p:sp>
              <p:nvSpPr>
                <p:cNvPr id="139" name="Rectangle 138"/>
                <p:cNvSpPr/>
                <p:nvPr/>
              </p:nvSpPr>
              <p:spPr>
                <a:xfrm>
                  <a:off x="3433916" y="828368"/>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0" name="Rectangle 139"/>
                <p:cNvSpPr/>
                <p:nvPr/>
              </p:nvSpPr>
              <p:spPr>
                <a:xfrm>
                  <a:off x="3576484" y="1089243"/>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41" name="Rectangle 140"/>
                <p:cNvSpPr/>
                <p:nvPr/>
              </p:nvSpPr>
              <p:spPr>
                <a:xfrm>
                  <a:off x="3266768" y="1084006"/>
                  <a:ext cx="152400" cy="114300"/>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42" name="Straight Connector 141"/>
                <p:cNvCxnSpPr/>
                <p:nvPr/>
              </p:nvCxnSpPr>
              <p:spPr>
                <a:xfrm>
                  <a:off x="3500284" y="894736"/>
                  <a:ext cx="0" cy="114300"/>
                </a:xfrm>
                <a:prstGeom prst="line">
                  <a:avLst/>
                </a:prstGeom>
                <a:noFill/>
                <a:ln w="28575" cap="flat" cmpd="sng" algn="ctr">
                  <a:solidFill>
                    <a:srgbClr val="0070C0"/>
                  </a:solidFill>
                  <a:prstDash val="solid"/>
                </a:ln>
                <a:effectLst/>
              </p:spPr>
            </p:cxnSp>
            <p:cxnSp>
              <p:nvCxnSpPr>
                <p:cNvPr id="143" name="Straight Connector 142"/>
                <p:cNvCxnSpPr/>
                <p:nvPr/>
              </p:nvCxnSpPr>
              <p:spPr>
                <a:xfrm flipH="1">
                  <a:off x="3350512" y="1000432"/>
                  <a:ext cx="304801" cy="0"/>
                </a:xfrm>
                <a:prstGeom prst="line">
                  <a:avLst/>
                </a:prstGeom>
                <a:noFill/>
                <a:ln w="28575" cap="flat" cmpd="sng" algn="ctr">
                  <a:solidFill>
                    <a:srgbClr val="0070C0"/>
                  </a:solidFill>
                  <a:prstDash val="solid"/>
                </a:ln>
                <a:effectLst/>
              </p:spPr>
            </p:cxnSp>
          </p:grpSp>
        </p:gr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86802" y="3046714"/>
              <a:ext cx="299808" cy="520780"/>
            </a:xfrm>
            <a:prstGeom prst="rect">
              <a:avLst/>
            </a:prstGeom>
          </p:spPr>
        </p:pic>
        <p:pic>
          <p:nvPicPr>
            <p:cNvPr id="122" name="Picture 1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70420" y="2439549"/>
              <a:ext cx="337569" cy="280572"/>
            </a:xfrm>
            <a:prstGeom prst="rect">
              <a:avLst/>
            </a:prstGeom>
          </p:spPr>
        </p:pic>
        <p:pic>
          <p:nvPicPr>
            <p:cNvPr id="123" name="Picture 1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53400" y="3405306"/>
              <a:ext cx="596917" cy="607356"/>
            </a:xfrm>
            <a:prstGeom prst="rect">
              <a:avLst/>
            </a:prstGeom>
          </p:spPr>
        </p:pic>
        <p:pic>
          <p:nvPicPr>
            <p:cNvPr id="124" name="Picture 1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807902" y="4009876"/>
              <a:ext cx="557417" cy="573516"/>
            </a:xfrm>
            <a:prstGeom prst="rect">
              <a:avLst/>
            </a:prstGeom>
          </p:spPr>
        </p:pic>
        <p:pic>
          <p:nvPicPr>
            <p:cNvPr id="125" name="Picture 12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586" y="4114800"/>
              <a:ext cx="862687" cy="489854"/>
            </a:xfrm>
            <a:prstGeom prst="rect">
              <a:avLst/>
            </a:prstGeom>
          </p:spPr>
        </p:pic>
        <p:grpSp>
          <p:nvGrpSpPr>
            <p:cNvPr id="126" name="Group 125"/>
            <p:cNvGrpSpPr/>
            <p:nvPr/>
          </p:nvGrpSpPr>
          <p:grpSpPr>
            <a:xfrm>
              <a:off x="8192205" y="2941835"/>
              <a:ext cx="543448" cy="178181"/>
              <a:chOff x="6934200" y="2941835"/>
              <a:chExt cx="543448" cy="178181"/>
            </a:xfrm>
          </p:grpSpPr>
          <p:cxnSp>
            <p:nvCxnSpPr>
              <p:cNvPr id="129" name="Straight Connector 128"/>
              <p:cNvCxnSpPr/>
              <p:nvPr/>
            </p:nvCxnSpPr>
            <p:spPr>
              <a:xfrm flipH="1">
                <a:off x="6934200" y="2941835"/>
                <a:ext cx="152400" cy="89709"/>
              </a:xfrm>
              <a:prstGeom prst="line">
                <a:avLst/>
              </a:prstGeom>
              <a:noFill/>
              <a:ln w="28575" cap="flat" cmpd="sng" algn="ctr">
                <a:solidFill>
                  <a:srgbClr val="FF0000"/>
                </a:solidFill>
                <a:prstDash val="solid"/>
              </a:ln>
              <a:effectLst/>
            </p:spPr>
          </p:cxnSp>
          <p:cxnSp>
            <p:nvCxnSpPr>
              <p:cNvPr id="130" name="Straight Connector 129"/>
              <p:cNvCxnSpPr/>
              <p:nvPr/>
            </p:nvCxnSpPr>
            <p:spPr>
              <a:xfrm>
                <a:off x="6934200" y="3024297"/>
                <a:ext cx="152400" cy="89855"/>
              </a:xfrm>
              <a:prstGeom prst="line">
                <a:avLst/>
              </a:prstGeom>
              <a:noFill/>
              <a:ln w="28575" cap="flat" cmpd="sng" algn="ctr">
                <a:solidFill>
                  <a:srgbClr val="FF0000"/>
                </a:solidFill>
                <a:prstDash val="solid"/>
              </a:ln>
              <a:effectLst/>
            </p:spPr>
          </p:cxnSp>
          <p:cxnSp>
            <p:nvCxnSpPr>
              <p:cNvPr id="131" name="Straight Connector 130"/>
              <p:cNvCxnSpPr/>
              <p:nvPr/>
            </p:nvCxnSpPr>
            <p:spPr>
              <a:xfrm>
                <a:off x="7325248" y="2948975"/>
                <a:ext cx="152400" cy="81407"/>
              </a:xfrm>
              <a:prstGeom prst="line">
                <a:avLst/>
              </a:prstGeom>
              <a:noFill/>
              <a:ln w="28575" cap="flat" cmpd="sng" algn="ctr">
                <a:solidFill>
                  <a:srgbClr val="FF0000"/>
                </a:solidFill>
                <a:prstDash val="solid"/>
              </a:ln>
              <a:effectLst/>
            </p:spPr>
          </p:cxnSp>
          <p:cxnSp>
            <p:nvCxnSpPr>
              <p:cNvPr id="132" name="Straight Connector 131"/>
              <p:cNvCxnSpPr/>
              <p:nvPr/>
            </p:nvCxnSpPr>
            <p:spPr>
              <a:xfrm flipH="1">
                <a:off x="7325248" y="3023147"/>
                <a:ext cx="152400" cy="96869"/>
              </a:xfrm>
              <a:prstGeom prst="line">
                <a:avLst/>
              </a:prstGeom>
              <a:noFill/>
              <a:ln w="28575" cap="flat" cmpd="sng" algn="ctr">
                <a:solidFill>
                  <a:srgbClr val="FF0000"/>
                </a:solidFill>
                <a:prstDash val="solid"/>
              </a:ln>
              <a:effectLst/>
            </p:spPr>
          </p:cxnSp>
          <p:sp>
            <p:nvSpPr>
              <p:cNvPr id="133" name="Oval 132"/>
              <p:cNvSpPr/>
              <p:nvPr/>
            </p:nvSpPr>
            <p:spPr>
              <a:xfrm>
                <a:off x="7086600"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4" name="Oval 133"/>
              <p:cNvSpPr/>
              <p:nvPr/>
            </p:nvSpPr>
            <p:spPr>
              <a:xfrm>
                <a:off x="7208856" y="3027904"/>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5" name="Oval 134"/>
              <p:cNvSpPr/>
              <p:nvPr/>
            </p:nvSpPr>
            <p:spPr>
              <a:xfrm>
                <a:off x="7319721" y="3028241"/>
                <a:ext cx="45719" cy="45719"/>
              </a:xfrm>
              <a:prstGeom prst="ellipse">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127" name="Rounded Rectangle 812107"/>
            <p:cNvSpPr>
              <a:spLocks noChangeArrowheads="1"/>
            </p:cNvSpPr>
            <p:nvPr/>
          </p:nvSpPr>
          <p:spPr bwMode="auto">
            <a:xfrm>
              <a:off x="6800669" y="5652200"/>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Azure</a:t>
              </a:r>
            </a:p>
          </p:txBody>
        </p:sp>
        <p:sp>
          <p:nvSpPr>
            <p:cNvPr id="128" name="Rounded Rectangle 812107"/>
            <p:cNvSpPr>
              <a:spLocks noChangeArrowheads="1"/>
            </p:cNvSpPr>
            <p:nvPr/>
          </p:nvSpPr>
          <p:spPr bwMode="auto">
            <a:xfrm>
              <a:off x="5207094" y="2385219"/>
              <a:ext cx="1712911" cy="411162"/>
            </a:xfrm>
            <a:prstGeom prst="roundRect">
              <a:avLst>
                <a:gd name="adj" fmla="val 4167"/>
              </a:avLst>
            </a:prstGeom>
            <a:noFill/>
            <a:ln w="9525" algn="ctr">
              <a:noFill/>
              <a:round/>
              <a:headEnd/>
              <a:tailEnd/>
            </a:ln>
          </p:spPr>
          <p:txBody>
            <a:bodyPr wrap="none" anchor="ct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Runbooks </a:t>
              </a:r>
            </a:p>
          </p:txBody>
        </p:sp>
      </p:grpSp>
    </p:spTree>
    <p:extLst>
      <p:ext uri="{BB962C8B-B14F-4D97-AF65-F5344CB8AC3E}">
        <p14:creationId xmlns:p14="http://schemas.microsoft.com/office/powerpoint/2010/main" val="1280392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Azure Automation runbooks</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Graphical runbooks:</a:t>
            </a:r>
          </a:p>
          <a:p>
            <a:pPr marL="365760" lvl="1"/>
            <a:r>
              <a:rPr lang="en-CA" dirty="0"/>
              <a:t>Based on PowerShell workflows or PowerShell scripts</a:t>
            </a:r>
          </a:p>
          <a:p>
            <a:pPr marL="365760" lvl="1"/>
            <a:r>
              <a:rPr lang="en-CA" dirty="0"/>
              <a:t>Edited by using the graphical editor in the Azure portal</a:t>
            </a:r>
          </a:p>
          <a:p>
            <a:r>
              <a:rPr lang="en-CA" dirty="0"/>
              <a:t>Textual runbooks:</a:t>
            </a:r>
          </a:p>
          <a:p>
            <a:pPr marL="365760" lvl="1"/>
            <a:r>
              <a:rPr lang="en-CA" dirty="0"/>
              <a:t>Based on PowerShell workflows or PowerShell scripts</a:t>
            </a:r>
          </a:p>
          <a:p>
            <a:pPr marL="365760" lvl="1"/>
            <a:r>
              <a:rPr lang="en-CA" dirty="0"/>
              <a:t>Edited by using the textual editor in the Azure portal or imported from workflows and scripts created on-premises</a:t>
            </a:r>
          </a:p>
          <a:p>
            <a:r>
              <a:rPr lang="en-CA" dirty="0"/>
              <a:t>Converting runbook types:</a:t>
            </a:r>
          </a:p>
          <a:p>
            <a:pPr lvl="1"/>
            <a:r>
              <a:rPr lang="en-CA" dirty="0"/>
              <a:t>No support for converting between graphical and textual</a:t>
            </a:r>
          </a:p>
          <a:p>
            <a:pPr lvl="1"/>
            <a:r>
              <a:rPr lang="en-CA" dirty="0"/>
              <a:t>Support for converting between graphical workflows and runbooks during import</a:t>
            </a:r>
          </a:p>
          <a:p>
            <a:endParaRPr lang="en-US" dirty="0"/>
          </a:p>
        </p:txBody>
      </p:sp>
    </p:spTree>
    <p:extLst>
      <p:ext uri="{BB962C8B-B14F-4D97-AF65-F5344CB8AC3E}">
        <p14:creationId xmlns:p14="http://schemas.microsoft.com/office/powerpoint/2010/main" val="111784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authoring of Automation runbooks</a:t>
            </a:r>
          </a:p>
        </p:txBody>
      </p:sp>
      <p:pic>
        <p:nvPicPr>
          <p:cNvPr id="4" name="Content Placeholder 1" descr="Screenshot of the Edit Graphical Runbook window, which depicts the graphical editor interface in the Azure portal. On the top, there are six icons labeled Save, Publish, Revert, Input and Output, Test pane, and Feedback. Below these icons are three panes. The left pane has a superimposed Library label, and has a search box on the top, and four options below it, labeled CMDLETS, RUNBOOKS, ASSETS, and RUNBOOK CONTROL. The middle pane has a superimposed Canvas label, and depicts a flowchart of the current workflow. The right pane has a superimposed Configuration label, which displays the name Get-AutomationVariable on top, the label Get Subscription UI below it, and a comment field below the label field. Below the comment, there is a Checkpoint Runbook field, with the options Yes and No. Below this, there is a Parameters field, which displays 1 of 1 configured, and a Retry behavior field, which displays Configure retry behavior.&#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37804" y="1458686"/>
            <a:ext cx="8717921" cy="4659085"/>
          </a:xfrm>
          <a:prstGeom prst="rect">
            <a:avLst/>
          </a:prstGeom>
          <a:noFill/>
          <a:ln w="9525">
            <a:noFill/>
            <a:miter lim="800000"/>
            <a:headEnd/>
            <a:tailEnd/>
          </a:ln>
        </p:spPr>
      </p:pic>
      <p:sp>
        <p:nvSpPr>
          <p:cNvPr id="5" name="Rectangle 4"/>
          <p:cNvSpPr/>
          <p:nvPr/>
        </p:nvSpPr>
        <p:spPr bwMode="auto">
          <a:xfrm>
            <a:off x="413656" y="5333999"/>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Library</a:t>
            </a:r>
          </a:p>
        </p:txBody>
      </p:sp>
      <p:sp>
        <p:nvSpPr>
          <p:cNvPr id="6" name="Rectangle 5"/>
          <p:cNvSpPr/>
          <p:nvPr/>
        </p:nvSpPr>
        <p:spPr bwMode="auto">
          <a:xfrm>
            <a:off x="5072742" y="5334001"/>
            <a:ext cx="1502229"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Canvas </a:t>
            </a:r>
          </a:p>
        </p:txBody>
      </p:sp>
      <p:sp>
        <p:nvSpPr>
          <p:cNvPr id="7" name="Rectangle 6"/>
          <p:cNvSpPr/>
          <p:nvPr/>
        </p:nvSpPr>
        <p:spPr bwMode="auto">
          <a:xfrm>
            <a:off x="7206343" y="5334000"/>
            <a:ext cx="1763486" cy="522515"/>
          </a:xfrm>
          <a:prstGeom prst="rect">
            <a:avLst/>
          </a:prstGeom>
          <a:noFill/>
          <a:ln w="19050"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Configuration </a:t>
            </a:r>
          </a:p>
        </p:txBody>
      </p:sp>
    </p:spTree>
    <p:extLst>
      <p:ext uri="{BB962C8B-B14F-4D97-AF65-F5344CB8AC3E}">
        <p14:creationId xmlns:p14="http://schemas.microsoft.com/office/powerpoint/2010/main" val="114402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 of PowerShell workflows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Workflows support:</a:t>
            </a:r>
          </a:p>
          <a:p>
            <a:r>
              <a:rPr lang="en-CA" dirty="0"/>
              <a:t>Long-running activities</a:t>
            </a:r>
          </a:p>
          <a:p>
            <a:r>
              <a:rPr lang="en-CA" dirty="0"/>
              <a:t>Repeatable activities</a:t>
            </a:r>
          </a:p>
          <a:p>
            <a:r>
              <a:rPr lang="en-CA" dirty="0"/>
              <a:t>Frequently executed activities</a:t>
            </a:r>
          </a:p>
          <a:p>
            <a:r>
              <a:rPr lang="en-CA" dirty="0"/>
              <a:t>Running activities in parallel across one or more machines</a:t>
            </a:r>
          </a:p>
          <a:p>
            <a:r>
              <a:rPr lang="en-CA" dirty="0"/>
              <a:t>Interruptible activities that you can stop and restart</a:t>
            </a:r>
          </a:p>
          <a:p>
            <a:endParaRPr lang="en-US" dirty="0"/>
          </a:p>
        </p:txBody>
      </p:sp>
    </p:spTree>
    <p:extLst>
      <p:ext uri="{BB962C8B-B14F-4D97-AF65-F5344CB8AC3E}">
        <p14:creationId xmlns:p14="http://schemas.microsoft.com/office/powerpoint/2010/main" val="58983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Textual authoring of PowerShell workflow runbooks</a:t>
            </a:r>
          </a:p>
        </p:txBody>
      </p:sp>
      <p:sp>
        <p:nvSpPr>
          <p:cNvPr id="4" name="Content Placeholder 2"/>
          <p:cNvSpPr>
            <a:spLocks noGrp="1"/>
          </p:cNvSpPr>
          <p:nvPr/>
        </p:nvSpPr>
        <p:spPr bwMode="auto">
          <a:xfrm>
            <a:off x="524170" y="990600"/>
            <a:ext cx="4482863" cy="17053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sz="2000" dirty="0"/>
              <a:t>Workflow syntax/keywords:</a:t>
            </a:r>
          </a:p>
          <a:p>
            <a:r>
              <a:rPr lang="en-CA" sz="2000" dirty="0"/>
              <a:t>Parallel</a:t>
            </a:r>
          </a:p>
          <a:p>
            <a:r>
              <a:rPr lang="en-CA" sz="2000" dirty="0"/>
              <a:t>Foreach –parallel</a:t>
            </a:r>
          </a:p>
          <a:p>
            <a:r>
              <a:rPr lang="en-CA" sz="2000" dirty="0"/>
              <a:t>Sequence</a:t>
            </a:r>
          </a:p>
          <a:p>
            <a:endParaRPr lang="en-US" sz="2000" dirty="0"/>
          </a:p>
        </p:txBody>
      </p:sp>
      <p:sp>
        <p:nvSpPr>
          <p:cNvPr id="5" name="Content Placeholder 2"/>
          <p:cNvSpPr txBox="1">
            <a:spLocks/>
          </p:cNvSpPr>
          <p:nvPr/>
        </p:nvSpPr>
        <p:spPr bwMode="auto">
          <a:xfrm>
            <a:off x="4051537" y="1302457"/>
            <a:ext cx="4482863" cy="119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InlineScript</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Checkpoint-workflow</a:t>
            </a:r>
          </a:p>
          <a:p>
            <a:pPr marL="174625" indent="-174625">
              <a:spcBef>
                <a:spcPts val="600"/>
              </a:spcBef>
              <a:buClr>
                <a:srgbClr val="0070C0"/>
              </a:buClr>
              <a:buSzPct val="90000"/>
              <a:buFont typeface="Arial" pitchFamily="34" charset="0"/>
              <a:buChar char="•"/>
            </a:pPr>
            <a:r>
              <a:rPr lang="en-CA" sz="2000" b="0" dirty="0">
                <a:latin typeface="Segoe UI" pitchFamily="34" charset="0"/>
                <a:ea typeface="Segoe UI" pitchFamily="34" charset="0"/>
                <a:cs typeface="Segoe UI" pitchFamily="34" charset="0"/>
              </a:rPr>
              <a:t>Suspend-workflow</a:t>
            </a:r>
          </a:p>
          <a:p>
            <a:endParaRPr lang="en-US" sz="2000" b="0" kern="0" dirty="0"/>
          </a:p>
        </p:txBody>
      </p:sp>
      <p:sp>
        <p:nvSpPr>
          <p:cNvPr id="6" name="Content Placeholder 2"/>
          <p:cNvSpPr txBox="1">
            <a:spLocks/>
          </p:cNvSpPr>
          <p:nvPr/>
        </p:nvSpPr>
        <p:spPr bwMode="auto">
          <a:xfrm>
            <a:off x="566261" y="2800400"/>
            <a:ext cx="3626829" cy="3600400"/>
          </a:xfrm>
          <a:prstGeom prst="rect">
            <a:avLst/>
          </a:prstGeom>
          <a:solidFill>
            <a:schemeClr val="bg1">
              <a:lumMod val="85000"/>
            </a:schemeClr>
          </a:solidFill>
          <a:ln w="9525">
            <a:noFill/>
            <a:miter lim="800000"/>
            <a:headEnd/>
            <a:tailEnd/>
          </a:ln>
        </p:spPr>
        <p:txBody>
          <a:bodyPr vert="horz" wrap="square" lIns="0" tIns="0" rIns="0" bIns="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workflow test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InlineScript { Code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parallel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A</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B</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sequence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C</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Command D</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  }</a:t>
            </a:r>
            <a:endParaRPr lang="en-GB" sz="2000" b="0" kern="0" dirty="0">
              <a:latin typeface="Lucida Sans Unicode" panose="020B0602030504020204" pitchFamily="34" charset="0"/>
              <a:cs typeface="Lucida Sans Unicode" panose="020B0602030504020204" pitchFamily="34" charset="0"/>
            </a:endParaRPr>
          </a:p>
          <a:p>
            <a:pPr marL="0" indent="0">
              <a:buFont typeface="Arial" pitchFamily="34" charset="0"/>
              <a:buNone/>
            </a:pPr>
            <a:r>
              <a:rPr lang="en-US" sz="2000" b="0" kern="0" dirty="0">
                <a:latin typeface="Lucida Sans Unicode" panose="020B0602030504020204" pitchFamily="34" charset="0"/>
                <a:cs typeface="Lucida Sans Unicode" panose="020B0602030504020204" pitchFamily="34" charset="0"/>
              </a:rPr>
              <a:t>}</a:t>
            </a:r>
            <a:endParaRPr lang="en-GB" sz="2000" b="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857255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Textual authoring of PowerShell runbooks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create Automation PowerShell scripts:</a:t>
            </a:r>
            <a:endParaRPr lang="en-CA" dirty="0"/>
          </a:p>
          <a:p>
            <a:r>
              <a:rPr lang="en-US" dirty="0"/>
              <a:t>Write code in textual editor</a:t>
            </a:r>
            <a:endParaRPr lang="en-CA" dirty="0"/>
          </a:p>
          <a:p>
            <a:r>
              <a:rPr lang="en-US" dirty="0"/>
              <a:t>Add PowerShell cmdlets from integration modules imported into the Automation account</a:t>
            </a:r>
            <a:endParaRPr lang="en-CA" dirty="0"/>
          </a:p>
          <a:p>
            <a:r>
              <a:rPr lang="en-US" dirty="0"/>
              <a:t>Reference Automation assets</a:t>
            </a:r>
            <a:endParaRPr lang="en-CA" dirty="0"/>
          </a:p>
          <a:p>
            <a:r>
              <a:rPr lang="en-US" dirty="0"/>
              <a:t>Add runbooks</a:t>
            </a:r>
            <a:endParaRPr lang="en-CA" dirty="0"/>
          </a:p>
          <a:p>
            <a:endParaRPr lang="en-US" dirty="0"/>
          </a:p>
        </p:txBody>
      </p:sp>
    </p:spTree>
    <p:extLst>
      <p:ext uri="{BB962C8B-B14F-4D97-AF65-F5344CB8AC3E}">
        <p14:creationId xmlns:p14="http://schemas.microsoft.com/office/powerpoint/2010/main" val="458318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Automation DSC</a:t>
            </a:r>
          </a:p>
        </p:txBody>
      </p:sp>
      <p:grpSp>
        <p:nvGrpSpPr>
          <p:cNvPr id="4" name="Group 3" descr="Illustration of the Azure Automation DSC lifecycle. There is a box of code on the left, which depicts the start of the lifecycle with the creation of one or more configurations within the Azure Automation account. An arrow connects the code to three stacked boxes labeled SharePoint.WebService, which represents the process of compiling the code and copying the compiled code to the Azure DSC pull server. An arrow connects these boxes to six servers, which depicts the process of applying the code via the pull process to Azure-resident virtual machines."/>
          <p:cNvGrpSpPr/>
          <p:nvPr/>
        </p:nvGrpSpPr>
        <p:grpSpPr>
          <a:xfrm>
            <a:off x="76200" y="950606"/>
            <a:ext cx="8901434" cy="5675454"/>
            <a:chOff x="76200" y="950606"/>
            <a:chExt cx="8901434" cy="5675454"/>
          </a:xfrm>
        </p:grpSpPr>
        <p:sp>
          <p:nvSpPr>
            <p:cNvPr id="5" name="Rounded Rectangle 4"/>
            <p:cNvSpPr>
              <a:spLocks noChangeArrowheads="1"/>
            </p:cNvSpPr>
            <p:nvPr/>
          </p:nvSpPr>
          <p:spPr bwMode="auto">
            <a:xfrm>
              <a:off x="3429000"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put on pull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server</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compilation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jobs</a:t>
              </a:r>
            </a:p>
          </p:txBody>
        </p:sp>
        <p:sp>
          <p:nvSpPr>
            <p:cNvPr id="6" name="Rounded Rectangle 5"/>
            <p:cNvSpPr>
              <a:spLocks noChangeArrowheads="1"/>
            </p:cNvSpPr>
            <p:nvPr/>
          </p:nvSpPr>
          <p:spPr bwMode="auto">
            <a:xfrm>
              <a:off x="649289" y="600931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per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Automation account</a:t>
              </a:r>
            </a:p>
          </p:txBody>
        </p:sp>
        <p:sp>
          <p:nvSpPr>
            <p:cNvPr id="7" name="Rounded Rectangle 6"/>
            <p:cNvSpPr>
              <a:spLocks noChangeArrowheads="1"/>
            </p:cNvSpPr>
            <p:nvPr/>
          </p:nvSpPr>
          <p:spPr bwMode="auto">
            <a:xfrm>
              <a:off x="649289" y="950606"/>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Configurations </a:t>
              </a:r>
            </a:p>
          </p:txBody>
        </p:sp>
        <p:sp>
          <p:nvSpPr>
            <p:cNvPr id="8" name="Rounded Rectangle 7"/>
            <p:cNvSpPr>
              <a:spLocks noChangeArrowheads="1"/>
            </p:cNvSpPr>
            <p:nvPr/>
          </p:nvSpPr>
          <p:spPr bwMode="auto">
            <a:xfrm>
              <a:off x="4477544" y="6105832"/>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configuration </a:t>
              </a:r>
            </a:p>
          </p:txBody>
        </p:sp>
        <p:sp>
          <p:nvSpPr>
            <p:cNvPr id="9" name="Rounded Rectangle 8"/>
            <p:cNvSpPr>
              <a:spLocks noChangeArrowheads="1"/>
            </p:cNvSpPr>
            <p:nvPr/>
          </p:nvSpPr>
          <p:spPr bwMode="auto">
            <a:xfrm>
              <a:off x="76200" y="1295400"/>
              <a:ext cx="3429000" cy="4648200"/>
            </a:xfrm>
            <a:prstGeom prst="roundRect">
              <a:avLst>
                <a:gd name="adj" fmla="val 0"/>
              </a:avLst>
            </a:prstGeom>
            <a:solidFill>
              <a:srgbClr val="EEECE1"/>
            </a:solidFill>
            <a:ln w="9525" algn="ctr">
              <a:noFill/>
              <a:round/>
              <a:headEnd/>
              <a:tailEnd/>
            </a:ln>
          </p:spPr>
          <p:txBody>
            <a:bodyPr wrap="none" anchor="t"/>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Configuration SharePoint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Node WebService {</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the IIS Role</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IIS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“Web-Server”</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#Install ASP.NET 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WindowsFeature ASP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Ensure = “Present”</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Name – “Web-Asp-Net45”</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  }</a:t>
              </a:r>
            </a:p>
            <a:p>
              <a:pPr marL="0" marR="0" lvl="0" indent="0" defTabSz="914400" eaLnBrk="0"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rPr>
                <a:t>}</a:t>
              </a:r>
            </a:p>
            <a:p>
              <a:pPr marL="0" marR="0" lvl="0" indent="0" defTabSz="914400" eaLnBrk="0"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Lucida Sans Unicode" panose="020B0602030504020204" pitchFamily="34" charset="0"/>
                <a:ea typeface="Segoe UI" panose="020B0502040204020203" pitchFamily="34" charset="0"/>
                <a:cs typeface="Lucida Sans Unicode" panose="020B0602030504020204" pitchFamily="34" charset="0"/>
              </a:endParaRPr>
            </a:p>
          </p:txBody>
        </p:sp>
        <p:sp>
          <p:nvSpPr>
            <p:cNvPr id="10" name="Rounded Rectangle 9"/>
            <p:cNvSpPr>
              <a:spLocks noChangeArrowheads="1"/>
            </p:cNvSpPr>
            <p:nvPr/>
          </p:nvSpPr>
          <p:spPr bwMode="auto">
            <a:xfrm>
              <a:off x="6629400" y="6112108"/>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One or more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per node configuration</a:t>
              </a:r>
            </a:p>
          </p:txBody>
        </p:sp>
        <p:sp>
          <p:nvSpPr>
            <p:cNvPr id="11" name="Rectangle 10"/>
            <p:cNvSpPr/>
            <p:nvPr/>
          </p:nvSpPr>
          <p:spPr>
            <a:xfrm>
              <a:off x="4724400" y="22860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2" name="Rectangle 11"/>
            <p:cNvSpPr/>
            <p:nvPr/>
          </p:nvSpPr>
          <p:spPr>
            <a:xfrm>
              <a:off x="4800600" y="23622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13" name="Rectangle 12"/>
            <p:cNvSpPr/>
            <p:nvPr/>
          </p:nvSpPr>
          <p:spPr>
            <a:xfrm>
              <a:off x="4876800" y="2438400"/>
              <a:ext cx="1371600" cy="1143000"/>
            </a:xfrm>
            <a:prstGeom prst="rect">
              <a:avLst/>
            </a:prstGeom>
            <a:solidFill>
              <a:srgbClr val="0070C0"/>
            </a:solidFill>
            <a:ln w="25400" cap="flat" cmpd="sng" algn="ctr">
              <a:solidFill>
                <a:sysClr val="windowText" lastClr="00000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white"/>
                  </a:solidFill>
                  <a:effectLst/>
                  <a:uLnTx/>
                  <a:uFillTx/>
                  <a:latin typeface="Segoe UI"/>
                  <a:ea typeface="+mn-ea"/>
                  <a:cs typeface="+mn-cs"/>
                </a:rPr>
                <a:t>SharePoint.WebService</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2102335"/>
              <a:ext cx="442641" cy="82452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4063" y="2109170"/>
              <a:ext cx="442641" cy="824529"/>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0" y="2109171"/>
              <a:ext cx="442641" cy="824529"/>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8511" y="3488676"/>
              <a:ext cx="442641" cy="824529"/>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69864" y="3488676"/>
              <a:ext cx="442641" cy="824529"/>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3403" y="3481303"/>
              <a:ext cx="442641" cy="824529"/>
            </a:xfrm>
            <a:prstGeom prst="rect">
              <a:avLst/>
            </a:prstGeom>
          </p:spPr>
        </p:pic>
        <p:cxnSp>
          <p:nvCxnSpPr>
            <p:cNvPr id="20" name="Straight Arrow Connector 19"/>
            <p:cNvCxnSpPr/>
            <p:nvPr/>
          </p:nvCxnSpPr>
          <p:spPr>
            <a:xfrm>
              <a:off x="3495368" y="3200400"/>
              <a:ext cx="1229032" cy="0"/>
            </a:xfrm>
            <a:prstGeom prst="straightConnector1">
              <a:avLst/>
            </a:prstGeom>
            <a:noFill/>
            <a:ln w="28575" cap="flat" cmpd="sng" algn="ctr">
              <a:solidFill>
                <a:srgbClr val="FF0000"/>
              </a:solidFill>
              <a:prstDash val="solid"/>
              <a:tailEnd type="arrow"/>
            </a:ln>
            <a:effectLst/>
          </p:spPr>
        </p:cxnSp>
        <p:cxnSp>
          <p:nvCxnSpPr>
            <p:cNvPr id="21" name="Straight Arrow Connector 20"/>
            <p:cNvCxnSpPr/>
            <p:nvPr/>
          </p:nvCxnSpPr>
          <p:spPr>
            <a:xfrm>
              <a:off x="6238568" y="3200400"/>
              <a:ext cx="1076632" cy="0"/>
            </a:xfrm>
            <a:prstGeom prst="straightConnector1">
              <a:avLst/>
            </a:prstGeom>
            <a:noFill/>
            <a:ln w="28575" cap="flat" cmpd="sng" algn="ctr">
              <a:solidFill>
                <a:srgbClr val="FF0000"/>
              </a:solidFill>
              <a:prstDash val="solid"/>
              <a:tailEnd type="arrow"/>
            </a:ln>
            <a:effectLst/>
          </p:spPr>
        </p:cxnSp>
        <p:sp>
          <p:nvSpPr>
            <p:cNvPr id="22" name="Rounded Rectangle 21"/>
            <p:cNvSpPr>
              <a:spLocks noChangeArrowheads="1"/>
            </p:cNvSpPr>
            <p:nvPr/>
          </p:nvSpPr>
          <p:spPr bwMode="auto">
            <a:xfrm>
              <a:off x="4306888" y="1066800"/>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 configurations</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(.mof configuration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documents)</a:t>
              </a:r>
            </a:p>
          </p:txBody>
        </p:sp>
        <p:sp>
          <p:nvSpPr>
            <p:cNvPr id="23" name="Rounded Rectangle 22"/>
            <p:cNvSpPr>
              <a:spLocks noChangeArrowheads="1"/>
            </p:cNvSpPr>
            <p:nvPr/>
          </p:nvSpPr>
          <p:spPr bwMode="auto">
            <a:xfrm>
              <a:off x="6211888" y="2888457"/>
              <a:ext cx="1712912" cy="616743"/>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Applied </a:t>
              </a:r>
            </a:p>
            <a:p>
              <a:pPr eaLnBrk="0" fontAlgn="auto" hangingPunct="0">
                <a:spcBef>
                  <a:spcPts val="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via node pulls</a:t>
              </a:r>
            </a:p>
          </p:txBody>
        </p:sp>
        <p:sp>
          <p:nvSpPr>
            <p:cNvPr id="24" name="Rounded Rectangle 23"/>
            <p:cNvSpPr>
              <a:spLocks noChangeArrowheads="1"/>
            </p:cNvSpPr>
            <p:nvPr/>
          </p:nvSpPr>
          <p:spPr bwMode="auto">
            <a:xfrm>
              <a:off x="7264723" y="1169590"/>
              <a:ext cx="1712911" cy="411162"/>
            </a:xfrm>
            <a:prstGeom prst="roundRect">
              <a:avLst>
                <a:gd name="adj" fmla="val 4167"/>
              </a:avLst>
            </a:prstGeom>
            <a:noFill/>
            <a:ln w="9525" algn="ctr">
              <a:noFill/>
              <a:round/>
              <a:headEnd/>
              <a:tailEnd/>
            </a:ln>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fontAlgn="auto" hangingPunct="0">
                <a:lnSpc>
                  <a:spcPct val="90000"/>
                </a:lnSpc>
                <a:spcBef>
                  <a:spcPct val="40000"/>
                </a:spcBef>
                <a:spcAft>
                  <a:spcPts val="0"/>
                </a:spcAft>
              </a:pPr>
              <a:r>
                <a:rPr lang="en-US" b="0" dirty="0">
                  <a:solidFill>
                    <a:prstClr val="black"/>
                  </a:solidFill>
                  <a:latin typeface="Segoe UI" panose="020B0502040204020203" pitchFamily="34" charset="0"/>
                  <a:ea typeface="Segoe UI" panose="020B0502040204020203" pitchFamily="34" charset="0"/>
                  <a:cs typeface="Segoe UI" panose="020B0502040204020203" pitchFamily="34" charset="0"/>
                </a:rPr>
                <a:t>Nodes </a:t>
              </a:r>
            </a:p>
          </p:txBody>
        </p:sp>
      </p:grpSp>
    </p:spTree>
    <p:extLst>
      <p:ext uri="{BB962C8B-B14F-4D97-AF65-F5344CB8AC3E}">
        <p14:creationId xmlns:p14="http://schemas.microsoft.com/office/powerpoint/2010/main" val="3388157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and implement VM storage </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disk caching; plan storage capacity; configure operating system disk redundancy; configure shared storage using Azure File service; configure Azure File Share snapshots; configure geo-replication; encrypt disks; implement ARM VMs with Standard and Premium Storage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VM Disk Sizing</a:t>
            </a:r>
          </a:p>
        </p:txBody>
      </p:sp>
      <p:sp>
        <p:nvSpPr>
          <p:cNvPr id="4" name="Content Placeholder 2"/>
          <p:cNvSpPr>
            <a:spLocks noGrp="1"/>
          </p:cNvSpPr>
          <p:nvPr/>
        </p:nvSpPr>
        <p:spPr bwMode="auto">
          <a:xfrm>
            <a:off x="460375" y="971249"/>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Virtual machine disks:</a:t>
            </a:r>
          </a:p>
          <a:p>
            <a:pPr lvl="1"/>
            <a:r>
              <a:rPr lang="en-US" sz="2000" dirty="0"/>
              <a:t>Size limit: 4TB</a:t>
            </a:r>
          </a:p>
          <a:p>
            <a:pPr lvl="1"/>
            <a:r>
              <a:rPr lang="en-US" sz="2000" dirty="0"/>
              <a:t>Performance limit: </a:t>
            </a:r>
          </a:p>
          <a:p>
            <a:pPr lvl="2"/>
            <a:r>
              <a:rPr lang="en-US" sz="1800" dirty="0"/>
              <a:t>Standard. 60 MBps or 500 8-KB IOPS per disk</a:t>
            </a:r>
          </a:p>
          <a:p>
            <a:pPr lvl="2"/>
            <a:r>
              <a:rPr lang="en-US" sz="1800" dirty="0"/>
              <a:t>Premium. 250 MBps or 7500 256-KB IOPS per disk</a:t>
            </a:r>
          </a:p>
          <a:p>
            <a:pPr lvl="1"/>
            <a:r>
              <a:rPr lang="en-US" sz="2000" dirty="0"/>
              <a:t>Disk type and format: .vhd fixed only</a:t>
            </a:r>
          </a:p>
          <a:p>
            <a:endParaRPr lang="en-US" sz="2400" dirty="0"/>
          </a:p>
        </p:txBody>
      </p:sp>
    </p:spTree>
    <p:extLst>
      <p:ext uri="{BB962C8B-B14F-4D97-AF65-F5344CB8AC3E}">
        <p14:creationId xmlns:p14="http://schemas.microsoft.com/office/powerpoint/2010/main" val="89664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Deploy workloads on Azure Resource Manager (ARM) virtual machines (VMs)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Identify workloads that can and cannot be deployed; run workloads including Microsoft, run workloads including Linux; create VMs; connect to a Windows/Linux VM; deploy workloads; deploy Bring Your Own License (BYOL) images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a:t>
            </a:r>
          </a:p>
        </p:txBody>
      </p:sp>
      <p:grpSp>
        <p:nvGrpSpPr>
          <p:cNvPr id="4" name="Group 3" descr="Illustration depicting the Azure virtual machine disk structure. The diagram is composed of several labelled boxes and an Azure blob icon. At the top is a rectangular box labelled Azure virtual machine. Below it are three boxes labelled C:\ Operating System disk, D:\ Temporary Disk (Contents can be Lost), and F:\ etc. Data disks. Below the box labelled C:\ Operating System disk, there is another box labelled Disk cache from which an arrow points to the Azure blob icon. Also there is another arrow from F:\ etc. Data Disks to the Azure blob icon."/>
          <p:cNvGrpSpPr/>
          <p:nvPr/>
        </p:nvGrpSpPr>
        <p:grpSpPr>
          <a:xfrm>
            <a:off x="518418" y="1276645"/>
            <a:ext cx="8224875" cy="4676026"/>
            <a:chOff x="2024025" y="1219200"/>
            <a:chExt cx="8224875" cy="4676026"/>
          </a:xfrm>
        </p:grpSpPr>
        <p:sp>
          <p:nvSpPr>
            <p:cNvPr id="5" name="Rectangle 4"/>
            <p:cNvSpPr/>
            <p:nvPr/>
          </p:nvSpPr>
          <p:spPr>
            <a:xfrm>
              <a:off x="2028789" y="1219200"/>
              <a:ext cx="8220111" cy="977900"/>
            </a:xfrm>
            <a:prstGeom prst="rect">
              <a:avLst/>
            </a:prstGeom>
            <a:solidFill>
              <a:srgbClr val="E811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p:nvPr/>
          </p:nvSpPr>
          <p:spPr>
            <a:xfrm>
              <a:off x="2024026" y="2376477"/>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7" name="Rectangle 6"/>
            <p:cNvSpPr/>
            <p:nvPr/>
          </p:nvSpPr>
          <p:spPr>
            <a:xfrm>
              <a:off x="7739028" y="2376863"/>
              <a:ext cx="2497967" cy="936626"/>
            </a:xfrm>
            <a:prstGeom prst="rect">
              <a:avLst/>
            </a:prstGeom>
            <a:solidFill>
              <a:srgbClr val="FF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8" name="Rectangle 7"/>
            <p:cNvSpPr/>
            <p:nvPr/>
          </p:nvSpPr>
          <p:spPr>
            <a:xfrm>
              <a:off x="4627855" y="2385218"/>
              <a:ext cx="2941669" cy="2042002"/>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9" name="Flowchart: Magnetic Disk 8"/>
            <p:cNvSpPr/>
            <p:nvPr/>
          </p:nvSpPr>
          <p:spPr>
            <a:xfrm>
              <a:off x="7669530" y="4815840"/>
              <a:ext cx="2350770" cy="1059180"/>
            </a:xfrm>
            <a:prstGeom prst="flowChartMagneticDisk">
              <a:avLst/>
            </a:prstGeom>
            <a:solidFill>
              <a:srgbClr val="7F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endParaRPr lang="en-US" sz="2000" dirty="0">
                <a:latin typeface="Segoe UI" panose="020B0502040204020203" pitchFamily="34" charset="0"/>
                <a:ea typeface="Segoe UI" panose="020B0502040204020203" pitchFamily="34" charset="0"/>
                <a:cs typeface="Segoe UI" panose="020B0502040204020203" pitchFamily="34" charset="0"/>
              </a:endParaRPr>
            </a:p>
          </p:txBody>
        </p:sp>
        <p:sp>
          <p:nvSpPr>
            <p:cNvPr id="10" name="Up Arrow 9"/>
            <p:cNvSpPr/>
            <p:nvPr/>
          </p:nvSpPr>
          <p:spPr>
            <a:xfrm rot="10800000">
              <a:off x="8711565" y="3509962"/>
              <a:ext cx="266700" cy="1046798"/>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1" name="Up Arrow 10"/>
            <p:cNvSpPr/>
            <p:nvPr/>
          </p:nvSpPr>
          <p:spPr>
            <a:xfrm rot="6465292">
              <a:off x="5123893" y="2688311"/>
              <a:ext cx="266700" cy="3874185"/>
            </a:xfrm>
            <a:prstGeom prst="upArrow">
              <a:avLst/>
            </a:prstGeom>
            <a:solidFill>
              <a:srgbClr val="BA14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2" name="TextBox 11"/>
            <p:cNvSpPr txBox="1"/>
            <p:nvPr/>
          </p:nvSpPr>
          <p:spPr>
            <a:xfrm>
              <a:off x="2024025" y="1384985"/>
              <a:ext cx="8212970"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3600" dirty="0">
                  <a:latin typeface="Segoe UI" panose="020B0502040204020203" pitchFamily="34" charset="0"/>
                  <a:ea typeface="Segoe UI" panose="020B0502040204020203" pitchFamily="34" charset="0"/>
                  <a:cs typeface="Segoe UI" panose="020B0502040204020203" pitchFamily="34" charset="0"/>
                </a:rPr>
                <a:t>Azure VM</a:t>
              </a:r>
            </a:p>
          </p:txBody>
        </p:sp>
        <p:sp>
          <p:nvSpPr>
            <p:cNvPr id="13" name="TextBox 12"/>
            <p:cNvSpPr txBox="1"/>
            <p:nvPr/>
          </p:nvSpPr>
          <p:spPr>
            <a:xfrm>
              <a:off x="2024025" y="2367737"/>
              <a:ext cx="2497967" cy="78483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C:\</a:t>
              </a:r>
            </a:p>
            <a:p>
              <a:r>
                <a:rPr lang="en-US" sz="1700" dirty="0">
                  <a:latin typeface="Segoe UI" panose="020B0502040204020203" pitchFamily="34" charset="0"/>
                  <a:ea typeface="Segoe UI" panose="020B0502040204020203" pitchFamily="34" charset="0"/>
                  <a:cs typeface="Segoe UI" panose="020B0502040204020203" pitchFamily="34" charset="0"/>
                </a:rPr>
                <a:t>operating system disk</a:t>
              </a:r>
            </a:p>
          </p:txBody>
        </p:sp>
        <p:sp>
          <p:nvSpPr>
            <p:cNvPr id="14" name="TextBox 13"/>
            <p:cNvSpPr txBox="1"/>
            <p:nvPr/>
          </p:nvSpPr>
          <p:spPr>
            <a:xfrm>
              <a:off x="4138314" y="2498278"/>
              <a:ext cx="3920750" cy="181588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D:\</a:t>
              </a:r>
            </a:p>
            <a:p>
              <a:pPr algn="ctr"/>
              <a:r>
                <a:rPr lang="en-US" sz="2800" dirty="0">
                  <a:latin typeface="Segoe UI" panose="020B0502040204020203" pitchFamily="34" charset="0"/>
                  <a:ea typeface="Segoe UI" panose="020B0502040204020203" pitchFamily="34" charset="0"/>
                  <a:cs typeface="Segoe UI" panose="020B0502040204020203" pitchFamily="34" charset="0"/>
                </a:rPr>
                <a:t>Temporary disk</a:t>
              </a:r>
            </a:p>
            <a:p>
              <a:pPr algn="ctr"/>
              <a:r>
                <a:rPr lang="en-US" sz="2800" dirty="0">
                  <a:latin typeface="Segoe UI" panose="020B0502040204020203" pitchFamily="34" charset="0"/>
                  <a:ea typeface="Segoe UI" panose="020B0502040204020203" pitchFamily="34" charset="0"/>
                  <a:cs typeface="Segoe UI" panose="020B0502040204020203" pitchFamily="34" charset="0"/>
                </a:rPr>
                <a:t>(contents can be</a:t>
              </a:r>
            </a:p>
            <a:p>
              <a:pPr algn="ctr"/>
              <a:r>
                <a:rPr lang="en-US" sz="2800" dirty="0">
                  <a:latin typeface="Segoe UI" panose="020B0502040204020203" pitchFamily="34" charset="0"/>
                  <a:ea typeface="Segoe UI" panose="020B0502040204020203" pitchFamily="34" charset="0"/>
                  <a:cs typeface="Segoe UI" panose="020B0502040204020203" pitchFamily="34" charset="0"/>
                </a:rPr>
                <a:t>lost)</a:t>
              </a:r>
            </a:p>
          </p:txBody>
        </p:sp>
        <p:sp>
          <p:nvSpPr>
            <p:cNvPr id="15" name="TextBox 14"/>
            <p:cNvSpPr txBox="1"/>
            <p:nvPr/>
          </p:nvSpPr>
          <p:spPr>
            <a:xfrm>
              <a:off x="7844624" y="2368123"/>
              <a:ext cx="2286774" cy="95410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a:latin typeface="Segoe UI" panose="020B0502040204020203" pitchFamily="34" charset="0"/>
                  <a:ea typeface="Segoe UI" panose="020B0502040204020203" pitchFamily="34" charset="0"/>
                  <a:cs typeface="Segoe UI" panose="020B0502040204020203" pitchFamily="34" charset="0"/>
                </a:rPr>
                <a:t>F:\Data disks</a:t>
              </a:r>
            </a:p>
          </p:txBody>
        </p:sp>
        <p:sp>
          <p:nvSpPr>
            <p:cNvPr id="16" name="Oval 15"/>
            <p:cNvSpPr/>
            <p:nvPr/>
          </p:nvSpPr>
          <p:spPr>
            <a:xfrm>
              <a:off x="7669531" y="4807099"/>
              <a:ext cx="2350770" cy="372119"/>
            </a:xfrm>
            <a:prstGeom prst="ellipse">
              <a:avLst/>
            </a:prstGeom>
            <a:solidFill>
              <a:srgbClr val="BAD8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dirty="0">
                <a:latin typeface="Segoe UI" panose="020B0502040204020203" pitchFamily="34" charset="0"/>
                <a:ea typeface="Segoe UI" panose="020B0502040204020203" pitchFamily="34" charset="0"/>
                <a:cs typeface="Segoe UI" panose="020B0502040204020203" pitchFamily="34" charset="0"/>
              </a:endParaRPr>
            </a:p>
          </p:txBody>
        </p:sp>
        <p:sp>
          <p:nvSpPr>
            <p:cNvPr id="17" name="TextBox 18"/>
            <p:cNvSpPr txBox="1"/>
            <p:nvPr/>
          </p:nvSpPr>
          <p:spPr>
            <a:xfrm>
              <a:off x="7934157" y="5064229"/>
              <a:ext cx="1851993"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dirty="0">
                  <a:latin typeface="Segoe UI" panose="020B0502040204020203" pitchFamily="34" charset="0"/>
                  <a:ea typeface="Segoe UI" panose="020B0502040204020203" pitchFamily="34" charset="0"/>
                  <a:cs typeface="Segoe UI" panose="020B0502040204020203" pitchFamily="34" charset="0"/>
                </a:rPr>
                <a:t>Azure page blob</a:t>
              </a:r>
            </a:p>
          </p:txBody>
        </p:sp>
      </p:grpSp>
    </p:spTree>
    <p:extLst>
      <p:ext uri="{BB962C8B-B14F-4D97-AF65-F5344CB8AC3E}">
        <p14:creationId xmlns:p14="http://schemas.microsoft.com/office/powerpoint/2010/main" val="1572682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 of unmanaged and managed disks</a:t>
            </a:r>
            <a:endParaRPr lang="en-US" dirty="0"/>
          </a:p>
        </p:txBody>
      </p:sp>
      <p:sp>
        <p:nvSpPr>
          <p:cNvPr id="4" name="Content Placeholder 2"/>
          <p:cNvSpPr>
            <a:spLocks noGrp="1"/>
          </p:cNvSpPr>
          <p:nvPr/>
        </p:nvSpPr>
        <p:spPr bwMode="auto">
          <a:xfrm>
            <a:off x="323528" y="1021215"/>
            <a:ext cx="861092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Unmanaged disks:</a:t>
            </a:r>
          </a:p>
          <a:p>
            <a:pPr lvl="1"/>
            <a:r>
              <a:rPr lang="en-US" dirty="0"/>
              <a:t>Up to 200 storage accounts per region</a:t>
            </a:r>
          </a:p>
          <a:p>
            <a:pPr lvl="1"/>
            <a:r>
              <a:rPr lang="en-US" dirty="0"/>
              <a:t>Up to 40 disks per Standard storage account</a:t>
            </a:r>
          </a:p>
          <a:p>
            <a:pPr lvl="1"/>
            <a:r>
              <a:rPr lang="en-US" dirty="0"/>
              <a:t>Storage accounts for VMs in the same availability set might be in the same storage stamp</a:t>
            </a:r>
          </a:p>
          <a:p>
            <a:pPr lvl="1"/>
            <a:r>
              <a:rPr lang="en-US" dirty="0"/>
              <a:t>A custom image must be in the same storage account as VM disks</a:t>
            </a:r>
          </a:p>
          <a:p>
            <a:r>
              <a:rPr lang="en-US" dirty="0"/>
              <a:t>Managed disks:</a:t>
            </a:r>
          </a:p>
          <a:p>
            <a:pPr lvl="1"/>
            <a:r>
              <a:rPr lang="en-US" dirty="0"/>
              <a:t>Up to 10,000 disks per region</a:t>
            </a:r>
          </a:p>
          <a:p>
            <a:pPr lvl="1"/>
            <a:r>
              <a:rPr lang="en-US" dirty="0"/>
              <a:t>Storage account performance limits not relevant</a:t>
            </a:r>
          </a:p>
          <a:p>
            <a:pPr lvl="1"/>
            <a:r>
              <a:rPr lang="en-US" dirty="0"/>
              <a:t>Disks of VMs in the same availability set in different stamps</a:t>
            </a:r>
          </a:p>
          <a:p>
            <a:pPr lvl="1"/>
            <a:r>
              <a:rPr lang="en-US" dirty="0"/>
              <a:t>A custom image must be in the same region as VM disks</a:t>
            </a:r>
          </a:p>
        </p:txBody>
      </p:sp>
    </p:spTree>
    <p:extLst>
      <p:ext uri="{BB962C8B-B14F-4D97-AF65-F5344CB8AC3E}">
        <p14:creationId xmlns:p14="http://schemas.microsoft.com/office/powerpoint/2010/main" val="3078793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35C7-E962-492D-BBD7-23A20566F99A}"/>
              </a:ext>
            </a:extLst>
          </p:cNvPr>
          <p:cNvSpPr>
            <a:spLocks noGrp="1"/>
          </p:cNvSpPr>
          <p:nvPr>
            <p:ph type="title"/>
          </p:nvPr>
        </p:nvSpPr>
        <p:spPr/>
        <p:txBody>
          <a:bodyPr/>
          <a:lstStyle/>
          <a:p>
            <a:r>
              <a:rPr lang="en-US" dirty="0"/>
              <a:t>Managing VM disks</a:t>
            </a:r>
          </a:p>
        </p:txBody>
      </p:sp>
      <p:sp>
        <p:nvSpPr>
          <p:cNvPr id="4" name="Content Placeholder 2">
            <a:extLst>
              <a:ext uri="{FF2B5EF4-FFF2-40B4-BE49-F238E27FC236}">
                <a16:creationId xmlns:a16="http://schemas.microsoft.com/office/drawing/2014/main" id="{9412280D-4550-406A-AED7-B363A9042A40}"/>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81597" lvl="0"/>
            <a:r>
              <a:rPr lang="en-US" sz="2000" b="0" kern="0" dirty="0">
                <a:solidFill>
                  <a:srgbClr val="000000"/>
                </a:solidFill>
              </a:rPr>
              <a:t>Attach an OS or data disk:</a:t>
            </a:r>
          </a:p>
          <a:p>
            <a:pPr marL="365760" lvl="1"/>
            <a:r>
              <a:rPr lang="en-US" sz="2000" b="0" kern="0" dirty="0">
                <a:solidFill>
                  <a:srgbClr val="000000"/>
                </a:solidFill>
              </a:rPr>
              <a:t>Unmanaged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365760" lvl="1"/>
            <a:r>
              <a:rPr lang="en-US" sz="2000" b="0" kern="0" dirty="0">
                <a:solidFill>
                  <a:srgbClr val="000000"/>
                </a:solidFill>
              </a:rPr>
              <a:t>Managed disks:</a:t>
            </a:r>
          </a:p>
          <a:p>
            <a:pPr marL="761047" lvl="2"/>
            <a:r>
              <a:rPr lang="en-US" b="0" kern="0" dirty="0">
                <a:solidFill>
                  <a:srgbClr val="000000"/>
                </a:solidFill>
              </a:rPr>
              <a:t>New (empty)</a:t>
            </a:r>
          </a:p>
          <a:p>
            <a:pPr marL="761047" lvl="2"/>
            <a:r>
              <a:rPr lang="en-US" b="0" kern="0" dirty="0">
                <a:solidFill>
                  <a:srgbClr val="000000"/>
                </a:solidFill>
              </a:rPr>
              <a:t>Existing blob</a:t>
            </a:r>
          </a:p>
          <a:p>
            <a:pPr marL="761047" lvl="2"/>
            <a:r>
              <a:rPr lang="en-US" b="0" kern="0" dirty="0">
                <a:solidFill>
                  <a:srgbClr val="000000"/>
                </a:solidFill>
              </a:rPr>
              <a:t>Snapshot</a:t>
            </a:r>
          </a:p>
          <a:p>
            <a:pPr marL="81597" lvl="0"/>
            <a:r>
              <a:rPr lang="en-US" sz="2000" b="0" kern="0" dirty="0">
                <a:solidFill>
                  <a:srgbClr val="000000"/>
                </a:solidFill>
              </a:rPr>
              <a:t>Detach a data disk</a:t>
            </a:r>
          </a:p>
          <a:p>
            <a:pPr marL="81597" lvl="0"/>
            <a:r>
              <a:rPr lang="en-US" sz="2000" b="0" kern="0" dirty="0">
                <a:solidFill>
                  <a:srgbClr val="000000"/>
                </a:solidFill>
              </a:rPr>
              <a:t>Modify disk settings:</a:t>
            </a:r>
          </a:p>
          <a:p>
            <a:pPr marL="576072" lvl="2"/>
            <a:r>
              <a:rPr lang="en-US" b="0" kern="0" dirty="0">
                <a:solidFill>
                  <a:srgbClr val="000000"/>
                </a:solidFill>
              </a:rPr>
              <a:t>Host caching mode</a:t>
            </a:r>
          </a:p>
          <a:p>
            <a:pPr marL="576072" lvl="2"/>
            <a:r>
              <a:rPr lang="en-US" b="0" kern="0" dirty="0">
                <a:solidFill>
                  <a:srgbClr val="000000"/>
                </a:solidFill>
              </a:rPr>
              <a:t>Disk size (up to 4 TBs)</a:t>
            </a:r>
          </a:p>
          <a:p>
            <a:pPr marL="576072" lvl="2"/>
            <a:r>
              <a:rPr lang="en-US" b="0" kern="0" dirty="0">
                <a:solidFill>
                  <a:srgbClr val="000000"/>
                </a:solidFill>
              </a:rPr>
              <a:t>Storage account type (standard unmanaged disks only)</a:t>
            </a:r>
          </a:p>
          <a:p>
            <a:pPr marL="576072" lvl="2"/>
            <a:r>
              <a:rPr lang="en-US" b="0" kern="0" dirty="0">
                <a:solidFill>
                  <a:srgbClr val="000000"/>
                </a:solidFill>
              </a:rPr>
              <a:t>Performance tier (managed disks only)</a:t>
            </a:r>
          </a:p>
        </p:txBody>
      </p:sp>
    </p:spTree>
    <p:extLst>
      <p:ext uri="{BB962C8B-B14F-4D97-AF65-F5344CB8AC3E}">
        <p14:creationId xmlns:p14="http://schemas.microsoft.com/office/powerpoint/2010/main" val="215324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20F5-64FF-47AA-A678-9CF5A9B1D476}"/>
              </a:ext>
            </a:extLst>
          </p:cNvPr>
          <p:cNvSpPr>
            <a:spLocks noGrp="1"/>
          </p:cNvSpPr>
          <p:nvPr>
            <p:ph type="title"/>
          </p:nvPr>
        </p:nvSpPr>
        <p:spPr/>
        <p:txBody>
          <a:bodyPr/>
          <a:lstStyle/>
          <a:p>
            <a:r>
              <a:rPr lang="en-US" dirty="0"/>
              <a:t>Azure VM disk mobility</a:t>
            </a:r>
          </a:p>
        </p:txBody>
      </p:sp>
      <p:sp>
        <p:nvSpPr>
          <p:cNvPr id="4" name="Content Placeholder 2">
            <a:extLst>
              <a:ext uri="{FF2B5EF4-FFF2-40B4-BE49-F238E27FC236}">
                <a16:creationId xmlns:a16="http://schemas.microsoft.com/office/drawing/2014/main" id="{AF9650E7-C716-4821-A681-894A385CA864}"/>
              </a:ext>
            </a:extLst>
          </p:cNvPr>
          <p:cNvSpPr txBox="1">
            <a:spLocks/>
          </p:cNvSpPr>
          <p:nvPr/>
        </p:nvSpPr>
        <p:spPr>
          <a:xfrm>
            <a:off x="207818" y="1021215"/>
            <a:ext cx="872836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Azure virtual disk files:</a:t>
            </a:r>
          </a:p>
          <a:p>
            <a:pPr lvl="1">
              <a:spcBef>
                <a:spcPts val="0"/>
              </a:spcBef>
            </a:pPr>
            <a:r>
              <a:rPr lang="en-US" sz="2000" b="0" kern="0" dirty="0">
                <a:solidFill>
                  <a:srgbClr val="000000"/>
                </a:solidFill>
              </a:rPr>
              <a:t>.vhd format (.vhdx not supported)</a:t>
            </a:r>
          </a:p>
          <a:p>
            <a:pPr lvl="1">
              <a:spcBef>
                <a:spcPts val="0"/>
              </a:spcBef>
            </a:pPr>
            <a:r>
              <a:rPr lang="en-US" sz="2000" b="0" kern="0" dirty="0">
                <a:solidFill>
                  <a:srgbClr val="000000"/>
                </a:solidFill>
              </a:rPr>
              <a:t>Fixed type (dynamic not supported)</a:t>
            </a:r>
          </a:p>
          <a:p>
            <a:pPr lvl="1">
              <a:spcBef>
                <a:spcPts val="0"/>
              </a:spcBef>
            </a:pPr>
            <a:r>
              <a:rPr lang="en-US" sz="2000" b="0" kern="0" dirty="0">
                <a:solidFill>
                  <a:srgbClr val="000000"/>
                </a:solidFill>
              </a:rPr>
              <a:t>4-TB maximum size (use multi-disk volumes  if larger size is needed)</a:t>
            </a:r>
          </a:p>
          <a:p>
            <a:pPr lvl="0">
              <a:spcBef>
                <a:spcPts val="0"/>
              </a:spcBef>
            </a:pPr>
            <a:r>
              <a:rPr lang="en-US" sz="2400" b="0" kern="0" dirty="0">
                <a:solidFill>
                  <a:srgbClr val="000000"/>
                </a:solidFill>
              </a:rPr>
              <a:t>Azure virtual disk mobility:</a:t>
            </a:r>
          </a:p>
          <a:p>
            <a:pPr lvl="1">
              <a:spcBef>
                <a:spcPts val="0"/>
              </a:spcBef>
            </a:pPr>
            <a:r>
              <a:rPr lang="en-US" sz="2000" b="0" kern="0" dirty="0">
                <a:solidFill>
                  <a:srgbClr val="000000"/>
                </a:solidFill>
              </a:rPr>
              <a:t>Upload and download:</a:t>
            </a:r>
          </a:p>
          <a:p>
            <a:pPr lvl="2">
              <a:spcBef>
                <a:spcPts val="0"/>
              </a:spcBef>
            </a:pPr>
            <a:r>
              <a:rPr lang="en-US" sz="1800" kern="0" dirty="0">
                <a:solidFill>
                  <a:srgbClr val="000000"/>
                </a:solidFill>
              </a:rPr>
              <a:t>Add-AzureRmVHD </a:t>
            </a:r>
            <a:r>
              <a:rPr lang="en-US" sz="1800" b="0" kern="0" dirty="0">
                <a:solidFill>
                  <a:srgbClr val="000000"/>
                </a:solidFill>
              </a:rPr>
              <a:t>and</a:t>
            </a:r>
            <a:r>
              <a:rPr lang="en-US" sz="1800" kern="0" dirty="0">
                <a:solidFill>
                  <a:srgbClr val="000000"/>
                </a:solidFill>
              </a:rPr>
              <a:t> Save-AzureRmVHD</a:t>
            </a:r>
          </a:p>
          <a:p>
            <a:pPr lvl="2">
              <a:spcBef>
                <a:spcPts val="0"/>
              </a:spcBef>
            </a:pPr>
            <a:r>
              <a:rPr lang="en-US" sz="1800" kern="0" dirty="0">
                <a:solidFill>
                  <a:srgbClr val="000000"/>
                </a:solidFill>
              </a:rPr>
              <a:t>az storage blob upload </a:t>
            </a:r>
            <a:r>
              <a:rPr lang="en-US" sz="1800" b="0" kern="0" dirty="0">
                <a:solidFill>
                  <a:srgbClr val="000000"/>
                </a:solidFill>
              </a:rPr>
              <a:t>and</a:t>
            </a:r>
            <a:r>
              <a:rPr lang="en-US" sz="1800" kern="0" dirty="0">
                <a:solidFill>
                  <a:srgbClr val="000000"/>
                </a:solidFill>
              </a:rPr>
              <a:t> az storage blob download</a:t>
            </a:r>
          </a:p>
          <a:p>
            <a:pPr lvl="1">
              <a:spcBef>
                <a:spcPts val="0"/>
              </a:spcBef>
            </a:pPr>
            <a:r>
              <a:rPr lang="en-US" sz="2000" b="0" kern="0" dirty="0">
                <a:solidFill>
                  <a:srgbClr val="000000"/>
                </a:solidFill>
              </a:rPr>
              <a:t>Attach and detach:</a:t>
            </a:r>
          </a:p>
          <a:p>
            <a:pPr lvl="2">
              <a:spcBef>
                <a:spcPts val="0"/>
              </a:spcBef>
            </a:pPr>
            <a:r>
              <a:rPr lang="en-US" sz="1800" kern="0" dirty="0">
                <a:solidFill>
                  <a:srgbClr val="000000"/>
                </a:solidFill>
              </a:rPr>
              <a:t>Add-AzureRmVmDataDisk </a:t>
            </a:r>
            <a:r>
              <a:rPr lang="en-US" sz="1800" b="0" kern="0" dirty="0">
                <a:solidFill>
                  <a:srgbClr val="000000"/>
                </a:solidFill>
              </a:rPr>
              <a:t>and</a:t>
            </a:r>
            <a:r>
              <a:rPr lang="en-US" sz="1800" kern="0" dirty="0">
                <a:solidFill>
                  <a:srgbClr val="000000"/>
                </a:solidFill>
              </a:rPr>
              <a:t> Remove-AzureRmVMDataDisk</a:t>
            </a:r>
          </a:p>
          <a:p>
            <a:pPr lvl="2">
              <a:spcBef>
                <a:spcPts val="0"/>
              </a:spcBef>
            </a:pPr>
            <a:r>
              <a:rPr lang="en-US" sz="1800" kern="0" dirty="0">
                <a:solidFill>
                  <a:srgbClr val="000000"/>
                </a:solidFill>
              </a:rPr>
              <a:t>azure vm disk attach-new </a:t>
            </a:r>
            <a:r>
              <a:rPr lang="en-US" sz="1800" b="0" kern="0" dirty="0">
                <a:solidFill>
                  <a:srgbClr val="000000"/>
                </a:solidFill>
              </a:rPr>
              <a:t>and</a:t>
            </a:r>
            <a:r>
              <a:rPr lang="en-US" sz="1800" kern="0" dirty="0">
                <a:solidFill>
                  <a:srgbClr val="000000"/>
                </a:solidFill>
              </a:rPr>
              <a:t> azure vm disk detach</a:t>
            </a:r>
          </a:p>
          <a:p>
            <a:pPr lvl="1">
              <a:spcBef>
                <a:spcPts val="0"/>
              </a:spcBef>
            </a:pPr>
            <a:r>
              <a:rPr lang="en-US" sz="2000" b="0" kern="0" dirty="0">
                <a:solidFill>
                  <a:srgbClr val="000000"/>
                </a:solidFill>
              </a:rPr>
              <a:t>Import/Export service (for larger disk sizes)</a:t>
            </a:r>
          </a:p>
          <a:p>
            <a:pPr lvl="1">
              <a:spcBef>
                <a:spcPts val="0"/>
              </a:spcBef>
            </a:pPr>
            <a:r>
              <a:rPr lang="en-US" sz="2000" b="0" kern="0" dirty="0">
                <a:solidFill>
                  <a:srgbClr val="000000"/>
                </a:solidFill>
              </a:rPr>
              <a:t>AzCopy and Azure portal</a:t>
            </a:r>
          </a:p>
          <a:p>
            <a:pPr lvl="0">
              <a:spcBef>
                <a:spcPts val="0"/>
              </a:spcBef>
            </a:pPr>
            <a:r>
              <a:rPr lang="en-US" sz="2400" b="0" kern="0" dirty="0">
                <a:solidFill>
                  <a:srgbClr val="000000"/>
                </a:solidFill>
              </a:rPr>
              <a:t>Azure virtual disk files copy and snapshot: </a:t>
            </a:r>
          </a:p>
          <a:p>
            <a:pPr lvl="1">
              <a:spcBef>
                <a:spcPts val="0"/>
              </a:spcBef>
            </a:pPr>
            <a:r>
              <a:rPr lang="en-US" sz="2000" b="0" kern="0" dirty="0">
                <a:solidFill>
                  <a:srgbClr val="000000"/>
                </a:solidFill>
              </a:rPr>
              <a:t>Managed and unmanaged disks (full snapshots only)</a:t>
            </a:r>
          </a:p>
          <a:p>
            <a:pPr lvl="1">
              <a:spcBef>
                <a:spcPts val="0"/>
              </a:spcBef>
            </a:pPr>
            <a:endParaRPr lang="en-US" b="0" kern="0" dirty="0">
              <a:solidFill>
                <a:srgbClr val="000000"/>
              </a:solidFill>
            </a:endParaRPr>
          </a:p>
        </p:txBody>
      </p:sp>
    </p:spTree>
    <p:extLst>
      <p:ext uri="{BB962C8B-B14F-4D97-AF65-F5344CB8AC3E}">
        <p14:creationId xmlns:p14="http://schemas.microsoft.com/office/powerpoint/2010/main" val="3754889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3B1F-668F-4793-A0EE-71D2116F4347}"/>
              </a:ext>
            </a:extLst>
          </p:cNvPr>
          <p:cNvSpPr>
            <a:spLocks noGrp="1"/>
          </p:cNvSpPr>
          <p:nvPr>
            <p:ph type="title"/>
          </p:nvPr>
        </p:nvSpPr>
        <p:spPr/>
        <p:txBody>
          <a:bodyPr/>
          <a:lstStyle/>
          <a:p>
            <a:r>
              <a:rPr lang="en-US" dirty="0"/>
              <a:t>Managing disk volumes in Azure VMs</a:t>
            </a:r>
          </a:p>
        </p:txBody>
      </p:sp>
      <p:sp>
        <p:nvSpPr>
          <p:cNvPr id="4" name="Content Placeholder 2">
            <a:extLst>
              <a:ext uri="{FF2B5EF4-FFF2-40B4-BE49-F238E27FC236}">
                <a16:creationId xmlns:a16="http://schemas.microsoft.com/office/drawing/2014/main" id="{39BA4B8C-86F0-43B1-8449-516F2D3D938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Aft>
                <a:spcPts val="600"/>
              </a:spcAft>
            </a:pPr>
            <a:r>
              <a:rPr lang="en-CA" b="0" kern="0" dirty="0">
                <a:solidFill>
                  <a:srgbClr val="000000"/>
                </a:solidFill>
              </a:rPr>
              <a:t>OS </a:t>
            </a:r>
            <a:r>
              <a:rPr lang="en-US" b="0" kern="0" dirty="0">
                <a:solidFill>
                  <a:srgbClr val="000000"/>
                </a:solidFill>
              </a:rPr>
              <a:t>multi-</a:t>
            </a:r>
            <a:r>
              <a:rPr lang="bs-Latn-BA" b="0" kern="0" dirty="0">
                <a:solidFill>
                  <a:srgbClr val="000000"/>
                </a:solidFill>
              </a:rPr>
              <a:t>disk management tools</a:t>
            </a:r>
            <a:r>
              <a:rPr lang="en-CA" b="0" kern="0" dirty="0">
                <a:solidFill>
                  <a:srgbClr val="000000"/>
                </a:solidFill>
              </a:rPr>
              <a:t>:</a:t>
            </a:r>
          </a:p>
          <a:p>
            <a:pPr lvl="1">
              <a:spcAft>
                <a:spcPts val="600"/>
              </a:spcAft>
            </a:pPr>
            <a:r>
              <a:rPr lang="en-CA" b="0" kern="0" dirty="0">
                <a:solidFill>
                  <a:srgbClr val="000000"/>
                </a:solidFill>
              </a:rPr>
              <a:t>Server Manager (Storage Spaces)</a:t>
            </a:r>
          </a:p>
          <a:p>
            <a:pPr lvl="1">
              <a:spcAft>
                <a:spcPts val="600"/>
              </a:spcAft>
            </a:pPr>
            <a:r>
              <a:rPr lang="en-CA" b="0" kern="0" dirty="0">
                <a:solidFill>
                  <a:srgbClr val="000000"/>
                </a:solidFill>
              </a:rPr>
              <a:t>Windows PowerShell (Storage Spaces)</a:t>
            </a:r>
          </a:p>
          <a:p>
            <a:pPr lvl="1">
              <a:spcAft>
                <a:spcPts val="600"/>
              </a:spcAft>
            </a:pPr>
            <a:r>
              <a:rPr lang="en-CA" b="0" kern="0" dirty="0">
                <a:solidFill>
                  <a:srgbClr val="000000"/>
                </a:solidFill>
              </a:rPr>
              <a:t>LVM (Linux)</a:t>
            </a:r>
          </a:p>
          <a:p>
            <a:pPr lvl="1">
              <a:spcAft>
                <a:spcPts val="600"/>
              </a:spcAft>
            </a:pPr>
            <a:r>
              <a:rPr lang="en-CA" b="0" kern="0" dirty="0">
                <a:solidFill>
                  <a:srgbClr val="000000"/>
                </a:solidFill>
              </a:rPr>
              <a:t>mdadm (Linux)</a:t>
            </a:r>
          </a:p>
          <a:p>
            <a:pPr lvl="0">
              <a:spcAft>
                <a:spcPts val="600"/>
              </a:spcAft>
            </a:pPr>
            <a:r>
              <a:rPr lang="en-US" b="0" kern="0" dirty="0">
                <a:solidFill>
                  <a:srgbClr val="000000"/>
                </a:solidFill>
              </a:rPr>
              <a:t>Multidisk volumes considerations:</a:t>
            </a:r>
          </a:p>
          <a:p>
            <a:pPr lvl="1">
              <a:spcAft>
                <a:spcPts val="600"/>
              </a:spcAft>
            </a:pPr>
            <a:r>
              <a:rPr lang="en-US" b="0" kern="0" dirty="0">
                <a:solidFill>
                  <a:srgbClr val="000000"/>
                </a:solidFill>
              </a:rPr>
              <a:t>Aggregate I/O throughput</a:t>
            </a:r>
          </a:p>
          <a:p>
            <a:pPr lvl="1">
              <a:spcAft>
                <a:spcPts val="600"/>
              </a:spcAft>
            </a:pPr>
            <a:r>
              <a:rPr lang="en-US" b="0" kern="0" dirty="0">
                <a:solidFill>
                  <a:srgbClr val="000000"/>
                </a:solidFill>
              </a:rPr>
              <a:t>Support for volumes larger than 4-TB disk size limit</a:t>
            </a:r>
          </a:p>
          <a:p>
            <a:pPr lvl="1">
              <a:spcAft>
                <a:spcPts val="600"/>
              </a:spcAft>
            </a:pPr>
            <a:r>
              <a:rPr lang="en-US" b="0" kern="0" dirty="0">
                <a:solidFill>
                  <a:srgbClr val="000000"/>
                </a:solidFill>
              </a:rPr>
              <a:t>Maximum number of data disks depends on VM size</a:t>
            </a:r>
          </a:p>
          <a:p>
            <a:pPr lvl="1"/>
            <a:endParaRPr lang="en-US" b="0" kern="0" dirty="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891553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Monitor ARM VMs </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ARM VM monitoring; configure alerts; configure diagnostic and monitoring storage location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58339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79F-989F-4CD0-AFFC-60B7FDEDB699}"/>
              </a:ext>
            </a:extLst>
          </p:cNvPr>
          <p:cNvSpPr>
            <a:spLocks noGrp="1"/>
          </p:cNvSpPr>
          <p:nvPr>
            <p:ph type="title"/>
          </p:nvPr>
        </p:nvSpPr>
        <p:spPr/>
        <p:txBody>
          <a:bodyPr/>
          <a:lstStyle/>
          <a:p>
            <a:r>
              <a:rPr lang="en-US" dirty="0"/>
              <a:t>Monitoring Azure VMs</a:t>
            </a:r>
          </a:p>
        </p:txBody>
      </p:sp>
      <p:sp>
        <p:nvSpPr>
          <p:cNvPr id="4" name="Content Placeholder 2">
            <a:extLst>
              <a:ext uri="{FF2B5EF4-FFF2-40B4-BE49-F238E27FC236}">
                <a16:creationId xmlns:a16="http://schemas.microsoft.com/office/drawing/2014/main" id="{EFF4B81C-72F3-4AE9-9469-E6D7B708DA64}"/>
              </a:ext>
            </a:extLst>
          </p:cNvPr>
          <p:cNvSpPr txBox="1">
            <a:spLocks/>
          </p:cNvSpPr>
          <p:nvPr/>
        </p:nvSpPr>
        <p:spPr>
          <a:xfrm>
            <a:off x="458788" y="887865"/>
            <a:ext cx="83804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0"/>
              </a:spcBef>
            </a:pPr>
            <a:r>
              <a:rPr lang="en-US" sz="2400" b="0" kern="0" dirty="0">
                <a:solidFill>
                  <a:srgbClr val="000000"/>
                </a:solidFill>
              </a:rPr>
              <a:t>Metrics:</a:t>
            </a:r>
          </a:p>
          <a:p>
            <a:pPr lvl="1">
              <a:spcBef>
                <a:spcPts val="0"/>
              </a:spcBef>
            </a:pPr>
            <a:r>
              <a:rPr lang="en-US" sz="2000" b="0" kern="0" dirty="0">
                <a:solidFill>
                  <a:srgbClr val="000000"/>
                </a:solidFill>
              </a:rPr>
              <a:t>Available for VMs running Windows and Linux</a:t>
            </a:r>
          </a:p>
          <a:p>
            <a:pPr lvl="1">
              <a:spcBef>
                <a:spcPts val="0"/>
              </a:spcBef>
            </a:pPr>
            <a:r>
              <a:rPr lang="en-US" sz="2000" b="0" kern="0" dirty="0">
                <a:solidFill>
                  <a:srgbClr val="000000"/>
                </a:solidFill>
              </a:rPr>
              <a:t>Displayed in the Azure portal</a:t>
            </a:r>
          </a:p>
          <a:p>
            <a:pPr lvl="0">
              <a:spcBef>
                <a:spcPts val="0"/>
              </a:spcBef>
            </a:pPr>
            <a:r>
              <a:rPr lang="en-US" sz="2400" b="0" kern="0" dirty="0">
                <a:solidFill>
                  <a:srgbClr val="000000"/>
                </a:solidFill>
              </a:rPr>
              <a:t>Diagnostics: </a:t>
            </a:r>
          </a:p>
          <a:p>
            <a:pPr lvl="1">
              <a:spcBef>
                <a:spcPts val="0"/>
              </a:spcBef>
            </a:pPr>
            <a:r>
              <a:rPr lang="en-US" sz="2000" b="0" kern="0" dirty="0">
                <a:solidFill>
                  <a:srgbClr val="000000"/>
                </a:solidFill>
              </a:rPr>
              <a:t>Implemented as a VM extension</a:t>
            </a:r>
          </a:p>
          <a:p>
            <a:pPr lvl="1">
              <a:spcBef>
                <a:spcPts val="0"/>
              </a:spcBef>
            </a:pPr>
            <a:r>
              <a:rPr lang="en-US" sz="2000" b="0" kern="0" dirty="0">
                <a:solidFill>
                  <a:srgbClr val="000000"/>
                </a:solidFill>
              </a:rPr>
              <a:t>Stored in Azure Storage (tables and blobs)</a:t>
            </a:r>
          </a:p>
          <a:p>
            <a:pPr lvl="1">
              <a:spcBef>
                <a:spcPts val="0"/>
              </a:spcBef>
            </a:pPr>
            <a:r>
              <a:rPr lang="en-US" sz="2000" b="0" kern="0" dirty="0">
                <a:solidFill>
                  <a:srgbClr val="000000"/>
                </a:solidFill>
              </a:rPr>
              <a:t>Windows – basic metrics, performance counters, logs, ETW, crash dumps, Application Insights data, boot diagnostics</a:t>
            </a:r>
          </a:p>
          <a:p>
            <a:pPr lvl="1">
              <a:spcBef>
                <a:spcPts val="0"/>
              </a:spcBef>
            </a:pPr>
            <a:r>
              <a:rPr lang="en-US" sz="2000" b="0" kern="0" dirty="0">
                <a:solidFill>
                  <a:srgbClr val="000000"/>
                </a:solidFill>
              </a:rPr>
              <a:t>Linux – basic metrics and boot diagnostics</a:t>
            </a:r>
          </a:p>
          <a:p>
            <a:pPr lvl="0">
              <a:spcBef>
                <a:spcPts val="0"/>
              </a:spcBef>
            </a:pPr>
            <a:r>
              <a:rPr lang="en-US" sz="2400" b="0" kern="0" dirty="0">
                <a:solidFill>
                  <a:srgbClr val="000000"/>
                </a:solidFill>
              </a:rPr>
              <a:t>Alerts: </a:t>
            </a:r>
          </a:p>
          <a:p>
            <a:pPr marL="365760" lvl="1">
              <a:spcBef>
                <a:spcPts val="0"/>
              </a:spcBef>
            </a:pPr>
            <a:r>
              <a:rPr lang="en-US" sz="2000" b="0" kern="0" dirty="0">
                <a:solidFill>
                  <a:srgbClr val="000000"/>
                </a:solidFill>
              </a:rPr>
              <a:t>Based on metric, condition, threshold, and time period</a:t>
            </a:r>
          </a:p>
          <a:p>
            <a:pPr marL="365760" lvl="1">
              <a:spcBef>
                <a:spcPts val="0"/>
              </a:spcBef>
            </a:pPr>
            <a:r>
              <a:rPr lang="en-US" sz="2000" b="0" kern="0" dirty="0">
                <a:solidFill>
                  <a:srgbClr val="000000"/>
                </a:solidFill>
              </a:rPr>
              <a:t>Can trigger</a:t>
            </a:r>
          </a:p>
          <a:p>
            <a:pPr marL="761047" lvl="2">
              <a:spcBef>
                <a:spcPts val="0"/>
              </a:spcBef>
            </a:pPr>
            <a:r>
              <a:rPr lang="en-US" sz="1600" b="0" kern="0" dirty="0">
                <a:solidFill>
                  <a:srgbClr val="000000"/>
                </a:solidFill>
              </a:rPr>
              <a:t>Email notification</a:t>
            </a:r>
          </a:p>
          <a:p>
            <a:pPr marL="761047" lvl="2">
              <a:spcBef>
                <a:spcPts val="0"/>
              </a:spcBef>
            </a:pPr>
            <a:r>
              <a:rPr lang="en-US" sz="1600" b="0" kern="0" dirty="0">
                <a:solidFill>
                  <a:srgbClr val="000000"/>
                </a:solidFill>
              </a:rPr>
              <a:t>Webhook</a:t>
            </a:r>
          </a:p>
          <a:p>
            <a:pPr marL="761047" lvl="2">
              <a:spcBef>
                <a:spcPts val="0"/>
              </a:spcBef>
            </a:pPr>
            <a:r>
              <a:rPr lang="en-US" sz="1600" b="0" kern="0" dirty="0">
                <a:solidFill>
                  <a:srgbClr val="000000"/>
                </a:solidFill>
              </a:rPr>
              <a:t>Azure Automation runbook</a:t>
            </a:r>
          </a:p>
          <a:p>
            <a:pPr marL="761047" lvl="2">
              <a:spcBef>
                <a:spcPts val="0"/>
              </a:spcBef>
            </a:pPr>
            <a:r>
              <a:rPr lang="en-US" sz="1600" b="0" kern="0" dirty="0">
                <a:solidFill>
                  <a:srgbClr val="000000"/>
                </a:solidFill>
              </a:rPr>
              <a:t>Azure Logic App</a:t>
            </a:r>
          </a:p>
          <a:p>
            <a:pPr marL="365760" lvl="1">
              <a:spcBef>
                <a:spcPts val="0"/>
              </a:spcBef>
            </a:pPr>
            <a:endParaRPr lang="en-US" b="0" kern="0" dirty="0">
              <a:solidFill>
                <a:srgbClr val="000000"/>
              </a:solidFill>
            </a:endParaRPr>
          </a:p>
          <a:p>
            <a:pPr marL="0" lvl="0" indent="0">
              <a:spcBef>
                <a:spcPts val="0"/>
              </a:spcBef>
              <a:buNone/>
            </a:pPr>
            <a:endParaRPr lang="en-US" b="0" kern="0" dirty="0">
              <a:solidFill>
                <a:srgbClr val="000000"/>
              </a:solidFill>
            </a:endParaRPr>
          </a:p>
        </p:txBody>
      </p:sp>
    </p:spTree>
    <p:extLst>
      <p:ext uri="{BB962C8B-B14F-4D97-AF65-F5344CB8AC3E}">
        <p14:creationId xmlns:p14="http://schemas.microsoft.com/office/powerpoint/2010/main" val="2563488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ARM VM availability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Configure multiple ARM VMs in an availability set for redundancy; configure each application tier into separate availability sets; combine the Load Balancer with availability sets; configure fault domains and update domains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0665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Scale ARM VMs  </a:t>
            </a:r>
            <a:br>
              <a:rPr lang="en-US" sz="4000" dirty="0"/>
            </a:b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Scale up and scale down VM sizes; deploy ARM VM Scale Sets (VMSS); configure ARM VMSS auto-scale </a:t>
            </a:r>
          </a:p>
          <a:p>
            <a:endParaRPr lang="en-US" sz="2400"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96015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98D-596B-40FC-AB26-1993B0E2A412}"/>
              </a:ext>
            </a:extLst>
          </p:cNvPr>
          <p:cNvSpPr>
            <a:spLocks noGrp="1"/>
          </p:cNvSpPr>
          <p:nvPr>
            <p:ph type="title"/>
          </p:nvPr>
        </p:nvSpPr>
        <p:spPr/>
        <p:txBody>
          <a:bodyPr/>
          <a:lstStyle/>
          <a:p>
            <a:r>
              <a:rPr lang="en-US" dirty="0"/>
              <a:t>Scaling Azure VMs</a:t>
            </a:r>
          </a:p>
        </p:txBody>
      </p:sp>
      <p:sp>
        <p:nvSpPr>
          <p:cNvPr id="4" name="Content Placeholder 2">
            <a:extLst>
              <a:ext uri="{FF2B5EF4-FFF2-40B4-BE49-F238E27FC236}">
                <a16:creationId xmlns:a16="http://schemas.microsoft.com/office/drawing/2014/main" id="{6EFBEC25-ECAC-4A32-B6EF-74C9ACAC4C4E}"/>
              </a:ext>
            </a:extLst>
          </p:cNvPr>
          <p:cNvSpPr txBox="1">
            <a:spLocks/>
          </p:cNvSpPr>
          <p:nvPr/>
        </p:nvSpPr>
        <p:spPr>
          <a:xfrm>
            <a:off x="458788" y="1021215"/>
            <a:ext cx="85328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Scale sets provide VM autoscaling:</a:t>
            </a:r>
          </a:p>
          <a:p>
            <a:pPr marL="365760" lvl="1"/>
            <a:r>
              <a:rPr lang="en-US" sz="2000" b="0" kern="0" dirty="0">
                <a:solidFill>
                  <a:srgbClr val="000000"/>
                </a:solidFill>
              </a:rPr>
              <a:t>With managed disks:</a:t>
            </a:r>
          </a:p>
          <a:p>
            <a:pPr marL="576072" lvl="2"/>
            <a:r>
              <a:rPr lang="en-US" b="0" kern="0" dirty="0">
                <a:solidFill>
                  <a:srgbClr val="000000"/>
                </a:solidFill>
              </a:rPr>
              <a:t>Up to 1000 VMs when using VM Marketplace image</a:t>
            </a:r>
          </a:p>
          <a:p>
            <a:pPr marL="576072" lvl="2"/>
            <a:r>
              <a:rPr lang="en-US" b="0" kern="0" dirty="0">
                <a:solidFill>
                  <a:srgbClr val="000000"/>
                </a:solidFill>
              </a:rPr>
              <a:t>Up to 100 VMs when using custom images</a:t>
            </a:r>
          </a:p>
          <a:p>
            <a:pPr marL="365760" lvl="1"/>
            <a:r>
              <a:rPr lang="en-US" sz="2000" b="0" kern="0" dirty="0">
                <a:solidFill>
                  <a:srgbClr val="000000"/>
                </a:solidFill>
              </a:rPr>
              <a:t>With unmanaged disks:</a:t>
            </a:r>
          </a:p>
          <a:p>
            <a:pPr marL="576072" lvl="2"/>
            <a:r>
              <a:rPr lang="en-US" b="0" kern="0" dirty="0">
                <a:solidFill>
                  <a:srgbClr val="000000"/>
                </a:solidFill>
              </a:rPr>
              <a:t>Up to 100 VMs when using VM Marketplace image</a:t>
            </a:r>
          </a:p>
          <a:p>
            <a:pPr marL="576072" lvl="2"/>
            <a:r>
              <a:rPr lang="en-US" b="0" kern="0" dirty="0">
                <a:solidFill>
                  <a:srgbClr val="000000"/>
                </a:solidFill>
              </a:rPr>
              <a:t>Up to 40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$true</a:t>
            </a:r>
            <a:r>
              <a:rPr lang="en-US" b="0" kern="0" dirty="0">
                <a:solidFill>
                  <a:srgbClr val="000000"/>
                </a:solidFill>
              </a:rPr>
              <a:t>)</a:t>
            </a:r>
          </a:p>
          <a:p>
            <a:pPr marL="576072" lvl="2"/>
            <a:r>
              <a:rPr lang="en-US" b="0" kern="0" dirty="0">
                <a:solidFill>
                  <a:srgbClr val="000000"/>
                </a:solidFill>
              </a:rPr>
              <a:t>Up to 20 VMs when using custom images (</a:t>
            </a:r>
            <a:r>
              <a:rPr lang="en-US" kern="0" dirty="0">
                <a:solidFill>
                  <a:srgbClr val="000000"/>
                </a:solidFill>
              </a:rPr>
              <a:t>overprovision</a:t>
            </a:r>
            <a:r>
              <a:rPr lang="en-US" b="0" kern="0" dirty="0">
                <a:solidFill>
                  <a:srgbClr val="000000"/>
                </a:solidFill>
              </a:rPr>
              <a:t> = </a:t>
            </a:r>
            <a:r>
              <a:rPr lang="en-US" kern="0" dirty="0">
                <a:solidFill>
                  <a:srgbClr val="000000"/>
                </a:solidFill>
              </a:rPr>
              <a:t>$false</a:t>
            </a:r>
            <a:r>
              <a:rPr lang="en-US" b="0" kern="0" dirty="0">
                <a:solidFill>
                  <a:srgbClr val="000000"/>
                </a:solidFill>
              </a:rPr>
              <a:t>)</a:t>
            </a:r>
          </a:p>
          <a:p>
            <a:pPr marL="365760" lvl="1"/>
            <a:r>
              <a:rPr lang="en-US" sz="2000" b="0" kern="0" dirty="0">
                <a:solidFill>
                  <a:srgbClr val="000000"/>
                </a:solidFill>
              </a:rPr>
              <a:t>5 fault domains and 5 update domains</a:t>
            </a:r>
          </a:p>
          <a:p>
            <a:pPr marL="365760" lvl="1"/>
            <a:r>
              <a:rPr lang="en-US" sz="2000" b="0" kern="0" dirty="0">
                <a:solidFill>
                  <a:srgbClr val="000000"/>
                </a:solidFill>
              </a:rPr>
              <a:t>Stateless workloads</a:t>
            </a:r>
          </a:p>
          <a:p>
            <a:pPr lvl="0"/>
            <a:r>
              <a:rPr lang="en-US" b="0" kern="0" dirty="0">
                <a:solidFill>
                  <a:srgbClr val="000000"/>
                </a:solidFill>
              </a:rPr>
              <a:t>Implement by using:</a:t>
            </a:r>
          </a:p>
          <a:p>
            <a:pPr marL="365760" lvl="1"/>
            <a:r>
              <a:rPr lang="en-US" sz="2000" kern="0" dirty="0">
                <a:solidFill>
                  <a:srgbClr val="000000"/>
                </a:solidFill>
              </a:rPr>
              <a:t>Microsoft.Compute</a:t>
            </a:r>
            <a:r>
              <a:rPr lang="en-US" sz="2000" b="0" kern="0" dirty="0">
                <a:solidFill>
                  <a:srgbClr val="000000"/>
                </a:solidFill>
              </a:rPr>
              <a:t> resource provider</a:t>
            </a:r>
          </a:p>
          <a:p>
            <a:pPr marL="365760" lvl="1"/>
            <a:r>
              <a:rPr lang="en-US" sz="2000" kern="0" dirty="0">
                <a:solidFill>
                  <a:srgbClr val="000000"/>
                </a:solidFill>
              </a:rPr>
              <a:t>Microsoft.Insights</a:t>
            </a:r>
            <a:r>
              <a:rPr lang="en-US" sz="2000" b="0" kern="0" dirty="0">
                <a:solidFill>
                  <a:srgbClr val="000000"/>
                </a:solidFill>
              </a:rPr>
              <a:t> resource provider</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7B57EB20-349F-4F35-B63C-94D093CB5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238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289342" cy="740664"/>
          </a:xfrm>
        </p:spPr>
        <p:txBody>
          <a:bodyPr/>
          <a:lstStyle/>
          <a:p>
            <a:r>
              <a:rPr lang="en-US" dirty="0"/>
              <a:t>Introduction to Azure Resource Manager templates</a:t>
            </a:r>
          </a:p>
        </p:txBody>
      </p:sp>
      <p:sp>
        <p:nvSpPr>
          <p:cNvPr id="4" name="Rectangle 3"/>
          <p:cNvSpPr/>
          <p:nvPr/>
        </p:nvSpPr>
        <p:spPr bwMode="auto">
          <a:xfrm>
            <a:off x="803616" y="3311227"/>
            <a:ext cx="7429500" cy="2579914"/>
          </a:xfrm>
          <a:prstGeom prst="rect">
            <a:avLst/>
          </a:prstGeom>
          <a:solidFill>
            <a:schemeClr val="bg1">
              <a:lumMod val="8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IN" dirty="0">
              <a:solidFill>
                <a:srgbClr val="000000"/>
              </a:solidFill>
            </a:endParaRPr>
          </a:p>
        </p:txBody>
      </p:sp>
      <p:sp>
        <p:nvSpPr>
          <p:cNvPr id="5" name="Content Placeholder 2"/>
          <p:cNvSpPr txBox="1">
            <a:spLocks/>
          </p:cNvSpPr>
          <p:nvPr/>
        </p:nvSpPr>
        <p:spPr>
          <a:xfrm>
            <a:off x="458788" y="939570"/>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When creating and working with resource templates, consider:</a:t>
            </a:r>
            <a:endParaRPr lang="en-IN" sz="2000" b="0" kern="0" dirty="0">
              <a:solidFill>
                <a:srgbClr val="000000"/>
              </a:solidFill>
            </a:endParaRPr>
          </a:p>
          <a:p>
            <a:pPr lvl="1"/>
            <a:r>
              <a:rPr lang="en-US" sz="1600" b="0" kern="0" dirty="0">
                <a:solidFill>
                  <a:srgbClr val="000000"/>
                </a:solidFill>
              </a:rPr>
              <a:t>Which resources you are going to deploy</a:t>
            </a:r>
            <a:endParaRPr lang="en-IN" sz="1600" b="0" kern="0" dirty="0">
              <a:solidFill>
                <a:srgbClr val="000000"/>
              </a:solidFill>
            </a:endParaRPr>
          </a:p>
          <a:p>
            <a:pPr lvl="1"/>
            <a:r>
              <a:rPr lang="en-US" sz="1600" b="0" kern="0" dirty="0">
                <a:solidFill>
                  <a:srgbClr val="000000"/>
                </a:solidFill>
              </a:rPr>
              <a:t>Where your resources will be located</a:t>
            </a:r>
            <a:endParaRPr lang="en-IN" sz="1600" b="0" kern="0" dirty="0">
              <a:solidFill>
                <a:srgbClr val="000000"/>
              </a:solidFill>
            </a:endParaRPr>
          </a:p>
          <a:p>
            <a:pPr lvl="1"/>
            <a:r>
              <a:rPr lang="en-US" sz="1600" b="0" kern="0" dirty="0">
                <a:solidFill>
                  <a:srgbClr val="000000"/>
                </a:solidFill>
              </a:rPr>
              <a:t>Which version of the resource provider API you will use</a:t>
            </a:r>
            <a:endParaRPr lang="en-IN" sz="1600" b="0" kern="0" dirty="0">
              <a:solidFill>
                <a:srgbClr val="000000"/>
              </a:solidFill>
            </a:endParaRPr>
          </a:p>
          <a:p>
            <a:pPr lvl="1"/>
            <a:r>
              <a:rPr lang="en-US" sz="1600" b="0" kern="0" dirty="0">
                <a:solidFill>
                  <a:srgbClr val="000000"/>
                </a:solidFill>
              </a:rPr>
              <a:t>Whether there are dependencies between resources</a:t>
            </a:r>
            <a:endParaRPr lang="en-IN" sz="1600" b="0" kern="0" dirty="0">
              <a:solidFill>
                <a:srgbClr val="000000"/>
              </a:solidFill>
            </a:endParaRPr>
          </a:p>
          <a:p>
            <a:pPr lvl="1"/>
            <a:r>
              <a:rPr lang="en-US" sz="1600" b="0" kern="0" dirty="0">
                <a:solidFill>
                  <a:srgbClr val="000000"/>
                </a:solidFill>
              </a:rPr>
              <a:t>When you will specify values of resource properties</a:t>
            </a:r>
            <a:endParaRPr lang="en-IN" sz="1600" b="0" kern="0" dirty="0">
              <a:solidFill>
                <a:srgbClr val="000000"/>
              </a:solidFill>
            </a:endParaRPr>
          </a:p>
          <a:p>
            <a:pPr lvl="0"/>
            <a:r>
              <a:rPr lang="en-US" sz="2000" b="0" kern="0" dirty="0">
                <a:solidFill>
                  <a:srgbClr val="000000"/>
                </a:solidFill>
              </a:rPr>
              <a:t>The template consist of the following sections:</a:t>
            </a:r>
            <a:endParaRPr lang="en-IN" sz="2000" b="0" kern="0" dirty="0">
              <a:solidFill>
                <a:srgbClr val="000000"/>
              </a:solidFill>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"$schema": "http://schema.management.azure.com/schemas/2015-01-01/deploymentTemplate.json#",</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"contentVersion":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"parameters":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"variables":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"resources":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   "outputs": {  }</a:t>
            </a:r>
            <a:endParaRPr lang="en-IN" sz="1500" b="0" kern="0" dirty="0">
              <a:solidFill>
                <a:srgbClr val="000000"/>
              </a:solidFill>
              <a:latin typeface="Lucida Sans Unicode" pitchFamily="34" charset="0"/>
              <a:cs typeface="Lucida Sans Unicode" pitchFamily="34" charset="0"/>
            </a:endParaRPr>
          </a:p>
          <a:p>
            <a:pPr marL="679450" lvl="2" indent="0">
              <a:buNone/>
            </a:pPr>
            <a:r>
              <a:rPr lang="en-US" sz="1500" b="0" kern="0" dirty="0">
                <a:solidFill>
                  <a:srgbClr val="000000"/>
                </a:solidFill>
                <a:latin typeface="Lucida Sans Unicode" pitchFamily="34" charset="0"/>
                <a:cs typeface="Lucida Sans Unicode" pitchFamily="34" charset="0"/>
              </a:rPr>
              <a:t>}</a:t>
            </a:r>
            <a:endParaRPr lang="en-IN" sz="1500" b="0" kern="0" dirty="0">
              <a:solidFill>
                <a:srgbClr val="000000"/>
              </a:solidFill>
              <a:latin typeface="Lucida Sans Unicode" pitchFamily="34" charset="0"/>
              <a:cs typeface="Lucida Sans Unicode" pitchFamily="34" charset="0"/>
            </a:endParaRPr>
          </a:p>
        </p:txBody>
      </p:sp>
    </p:spTree>
    <p:extLst>
      <p:ext uri="{BB962C8B-B14F-4D97-AF65-F5344CB8AC3E}">
        <p14:creationId xmlns:p14="http://schemas.microsoft.com/office/powerpoint/2010/main" val="17067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700-11E5-4857-849D-66673AB8CE82}"/>
              </a:ext>
            </a:extLst>
          </p:cNvPr>
          <p:cNvSpPr>
            <a:spLocks noGrp="1"/>
          </p:cNvSpPr>
          <p:nvPr>
            <p:ph type="title"/>
          </p:nvPr>
        </p:nvSpPr>
        <p:spPr/>
        <p:txBody>
          <a:bodyPr/>
          <a:lstStyle/>
          <a:p>
            <a:r>
              <a:rPr lang="en-US" dirty="0"/>
              <a:t>Vertical scaling of Azure VMs</a:t>
            </a:r>
          </a:p>
        </p:txBody>
      </p:sp>
      <p:sp>
        <p:nvSpPr>
          <p:cNvPr id="4" name="Content Placeholder 2">
            <a:extLst>
              <a:ext uri="{FF2B5EF4-FFF2-40B4-BE49-F238E27FC236}">
                <a16:creationId xmlns:a16="http://schemas.microsoft.com/office/drawing/2014/main" id="{C5C5DD8E-D816-4706-8FE6-A92F0A912F5F}"/>
              </a:ext>
            </a:extLst>
          </p:cNvPr>
          <p:cNvSpPr txBox="1">
            <a:spLocks/>
          </p:cNvSpPr>
          <p:nvPr/>
        </p:nvSpPr>
        <p:spPr>
          <a:xfrm>
            <a:off x="458788" y="965232"/>
            <a:ext cx="8119156" cy="43670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Vertical scaling:</a:t>
            </a:r>
          </a:p>
          <a:p>
            <a:pPr lvl="1"/>
            <a:r>
              <a:rPr lang="en-US" b="0" kern="0" dirty="0">
                <a:solidFill>
                  <a:srgbClr val="000000"/>
                </a:solidFill>
              </a:rPr>
              <a:t>Current configuration must comply with constraints of  the target VM size:</a:t>
            </a:r>
          </a:p>
          <a:p>
            <a:pPr lvl="2"/>
            <a:r>
              <a:rPr lang="en-US" sz="2400" b="0" kern="0" dirty="0">
                <a:solidFill>
                  <a:srgbClr val="000000"/>
                </a:solidFill>
              </a:rPr>
              <a:t>Hardware characteristics</a:t>
            </a:r>
          </a:p>
          <a:p>
            <a:pPr lvl="2"/>
            <a:r>
              <a:rPr lang="en-US" sz="2400" b="0" kern="0" dirty="0">
                <a:solidFill>
                  <a:srgbClr val="000000"/>
                </a:solidFill>
              </a:rPr>
              <a:t>Maximum number of network adapters or disks</a:t>
            </a:r>
          </a:p>
          <a:p>
            <a:pPr lvl="1"/>
            <a:r>
              <a:rPr lang="en-US" b="0" kern="0" dirty="0">
                <a:solidFill>
                  <a:srgbClr val="000000"/>
                </a:solidFill>
              </a:rPr>
              <a:t>Requires temporary downtime:</a:t>
            </a:r>
          </a:p>
          <a:p>
            <a:pPr lvl="2"/>
            <a:r>
              <a:rPr lang="en-US" sz="2400" b="0" kern="0" dirty="0">
                <a:solidFill>
                  <a:srgbClr val="000000"/>
                </a:solidFill>
              </a:rPr>
              <a:t>Restart if resizing within the same cluster</a:t>
            </a:r>
          </a:p>
          <a:p>
            <a:pPr lvl="2"/>
            <a:r>
              <a:rPr lang="en-US" sz="2400" b="0" kern="0" dirty="0">
                <a:solidFill>
                  <a:srgbClr val="000000"/>
                </a:solidFill>
              </a:rPr>
              <a:t>Stop (deallocate) if resizing requires cluster change</a:t>
            </a:r>
          </a:p>
          <a:p>
            <a:pPr lvl="0"/>
            <a:r>
              <a:rPr lang="en-US" b="0" kern="0" dirty="0">
                <a:solidFill>
                  <a:srgbClr val="000000"/>
                </a:solidFill>
              </a:rPr>
              <a:t>Horizontal scaling: </a:t>
            </a:r>
          </a:p>
          <a:p>
            <a:pPr lvl="1"/>
            <a:r>
              <a:rPr lang="en-US" b="0" kern="0" dirty="0">
                <a:solidFill>
                  <a:srgbClr val="000000"/>
                </a:solidFill>
              </a:rPr>
              <a:t>Azure Resource Manager: VM Scale Sets</a:t>
            </a:r>
          </a:p>
          <a:p>
            <a:pPr lvl="1"/>
            <a:r>
              <a:rPr lang="en-US" b="0" kern="0" dirty="0">
                <a:solidFill>
                  <a:srgbClr val="000000"/>
                </a:solidFill>
              </a:rPr>
              <a:t>Classic: preprovisioned VMs</a:t>
            </a:r>
          </a:p>
          <a:p>
            <a:pPr marL="0" lvl="0" indent="0">
              <a:buNone/>
            </a:pPr>
            <a:endParaRPr lang="en-US" b="0" kern="0" dirty="0">
              <a:solidFill>
                <a:srgbClr val="000000"/>
              </a:solidFill>
            </a:endParaRPr>
          </a:p>
        </p:txBody>
      </p:sp>
      <p:pic>
        <p:nvPicPr>
          <p:cNvPr id="5" name="Picture 4">
            <a:extLst>
              <a:ext uri="{FF2B5EF4-FFF2-40B4-BE49-F238E27FC236}">
                <a16:creationId xmlns:a16="http://schemas.microsoft.com/office/drawing/2014/main" id="{A9FEC0BE-DD31-48BB-B599-277D5BDD3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469"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a:extLst>
              <a:ext uri="{FF2B5EF4-FFF2-40B4-BE49-F238E27FC236}">
                <a16:creationId xmlns:a16="http://schemas.microsoft.com/office/drawing/2014/main" id="{87F72CCC-F597-4CF3-9593-6F2FC3694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3294" y="6370123"/>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493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a:xfrm>
            <a:off x="597160" y="508962"/>
            <a:ext cx="8379200" cy="1011928"/>
          </a:xfrm>
        </p:spPr>
        <p:txBody>
          <a:bodyPr/>
          <a:lstStyle/>
          <a:p>
            <a:r>
              <a:rPr lang="en-US" sz="4000" dirty="0"/>
              <a:t>Manage Containers with Azure Container Services (ACS)</a:t>
            </a:r>
            <a:br>
              <a:rPr lang="en-US" sz="4000" dirty="0"/>
            </a:br>
            <a:endParaRPr lang="en-US" sz="4000"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400" dirty="0"/>
              <a:t>Deploy a Kubernetes cluster in ACS; create and manage container images; scale applications using Docker, DC/OS, Swarm, or Kubernetes; configure for open-source tooling; migrate container workloads to and from Azure; monitor Kubernetes by using Microsoft Operations Management Suite (OMS); implement Azure Container Registry </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02075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Implementing Windows and Linux containers in Azure
Implementing ACS</a:t>
            </a:r>
          </a:p>
        </p:txBody>
      </p:sp>
    </p:spTree>
    <p:custDataLst>
      <p:tags r:id="rId1"/>
    </p:custDataLst>
    <p:extLst>
      <p:ext uri="{BB962C8B-B14F-4D97-AF65-F5344CB8AC3E}">
        <p14:creationId xmlns:p14="http://schemas.microsoft.com/office/powerpoint/2010/main" val="5811613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Windows and Linux containers in Azure</a:t>
            </a:r>
          </a:p>
        </p:txBody>
      </p:sp>
      <p:sp>
        <p:nvSpPr>
          <p:cNvPr id="3" name="Text Placeholder 2"/>
          <p:cNvSpPr>
            <a:spLocks noGrp="1"/>
          </p:cNvSpPr>
          <p:nvPr>
            <p:ph type="body" idx="1"/>
          </p:nvPr>
        </p:nvSpPr>
        <p:spPr/>
        <p:txBody>
          <a:bodyPr/>
          <a:lstStyle/>
          <a:p>
            <a:r>
              <a:rPr lang="en-IN" dirty="0"/>
              <a:t>Introduction to containers
Introduction to Docker
Implementing Docker hosts in Azure
Deploying containers on Azure VMs
</a:t>
            </a:r>
            <a:r>
              <a:rPr lang="en-IN" strike="sngStrike" dirty="0"/>
              <a:t>Demonstration: Installing a Docker host and containers on an Azure VM</a:t>
            </a:r>
            <a:r>
              <a:rPr lang="en-IN" dirty="0"/>
              <a:t>
Creating multicontainer applications with Docker Compose
Implementing Azure Container Registry</a:t>
            </a:r>
          </a:p>
        </p:txBody>
      </p:sp>
    </p:spTree>
    <p:custDataLst>
      <p:tags r:id="rId1"/>
    </p:custDataLst>
    <p:extLst>
      <p:ext uri="{BB962C8B-B14F-4D97-AF65-F5344CB8AC3E}">
        <p14:creationId xmlns:p14="http://schemas.microsoft.com/office/powerpoint/2010/main" val="2077938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Preparing the lab environment for the remainder of this module</a:t>
            </a:r>
          </a:p>
        </p:txBody>
      </p:sp>
      <p:sp>
        <p:nvSpPr>
          <p:cNvPr id="3" name="Subtitle 2">
            <a:extLst>
              <a:ext uri="{FF2B5EF4-FFF2-40B4-BE49-F238E27FC236}">
                <a16:creationId xmlns:a16="http://schemas.microsoft.com/office/drawing/2014/main" id="{DD35D7DE-CF93-4C80-A072-6C014E182DAF}"/>
              </a:ext>
            </a:extLst>
          </p:cNvPr>
          <p:cNvSpPr>
            <a:spLocks noGrp="1"/>
          </p:cNvSpPr>
          <p:nvPr>
            <p:ph type="subTitle" sz="quarter" idx="1"/>
          </p:nvPr>
        </p:nvSpPr>
        <p:spPr/>
        <p:txBody>
          <a:bodyPr/>
          <a:lstStyle/>
          <a:p>
            <a:endParaRPr lang="en-US"/>
          </a:p>
        </p:txBody>
      </p:sp>
      <p:sp>
        <p:nvSpPr>
          <p:cNvPr id="5" name="Text Placeholder 4">
            <a:extLst>
              <a:ext uri="{FF2B5EF4-FFF2-40B4-BE49-F238E27FC236}">
                <a16:creationId xmlns:a16="http://schemas.microsoft.com/office/drawing/2014/main" id="{5C794CED-63E7-4869-80B1-CF078531D364}"/>
              </a:ext>
            </a:extLst>
          </p:cNvPr>
          <p:cNvSpPr>
            <a:spLocks noGrp="1"/>
          </p:cNvSpPr>
          <p:nvPr>
            <p:ph type="body" sz="quarter" idx="10"/>
          </p:nvPr>
        </p:nvSpPr>
        <p:spPr/>
        <p:txBody>
          <a:bodyPr/>
          <a:lstStyle/>
          <a:p>
            <a:r>
              <a:rPr lang="en-GB" dirty="0">
                <a:solidFill>
                  <a:srgbClr val="000000"/>
                </a:solidFill>
              </a:rPr>
              <a:t>In this demonstration, you will learn how to prepare the lab environment for the remainder of this module</a:t>
            </a:r>
          </a:p>
          <a:p>
            <a:endParaRPr lang="en-US" dirty="0"/>
          </a:p>
        </p:txBody>
      </p:sp>
      <p:sp>
        <p:nvSpPr>
          <p:cNvPr id="6" name="Text Placeholder 5">
            <a:extLst>
              <a:ext uri="{FF2B5EF4-FFF2-40B4-BE49-F238E27FC236}">
                <a16:creationId xmlns:a16="http://schemas.microsoft.com/office/drawing/2014/main" id="{1808324C-74EE-4C6F-B53A-9266D2DDBAA6}"/>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2248460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containers</a:t>
            </a:r>
          </a:p>
        </p:txBody>
      </p:sp>
      <p:grpSp>
        <p:nvGrpSpPr>
          <p:cNvPr id="4" name="Group 3" descr="The diagram has three boxes across the top of the slide, labeled App 1, App 2, and App 3. Below each App box is another box labeled Binaries/libraries. Below the three Binaries/libraries boxes is a large box labeled Container Engine. Below that are three large boxes labeled Operating system, VM, and Hardware, respectively.&#10;&#10;">
            <a:extLst>
              <a:ext uri="{FF2B5EF4-FFF2-40B4-BE49-F238E27FC236}">
                <a16:creationId xmlns:a16="http://schemas.microsoft.com/office/drawing/2014/main" id="{100CA4D8-9E59-4994-95BF-25F586B291CD}"/>
              </a:ext>
            </a:extLst>
          </p:cNvPr>
          <p:cNvGrpSpPr/>
          <p:nvPr/>
        </p:nvGrpSpPr>
        <p:grpSpPr>
          <a:xfrm>
            <a:off x="638020" y="975360"/>
            <a:ext cx="8221500" cy="5454518"/>
            <a:chOff x="638020" y="975360"/>
            <a:chExt cx="8221500" cy="5454518"/>
          </a:xfrm>
        </p:grpSpPr>
        <p:sp>
          <p:nvSpPr>
            <p:cNvPr id="5" name="Rectangle 4"/>
            <p:cNvSpPr/>
            <p:nvPr/>
          </p:nvSpPr>
          <p:spPr bwMode="auto">
            <a:xfrm>
              <a:off x="638020" y="5604244"/>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Hardware</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sp>
          <p:nvSpPr>
            <p:cNvPr id="6" name="Rectangle 5"/>
            <p:cNvSpPr/>
            <p:nvPr/>
          </p:nvSpPr>
          <p:spPr bwMode="auto">
            <a:xfrm>
              <a:off x="650240" y="97536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1</a:t>
              </a:r>
            </a:p>
          </p:txBody>
        </p:sp>
        <p:sp>
          <p:nvSpPr>
            <p:cNvPr id="7" name="Rectangle 6"/>
            <p:cNvSpPr/>
            <p:nvPr/>
          </p:nvSpPr>
          <p:spPr bwMode="auto">
            <a:xfrm>
              <a:off x="3545840" y="97536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2</a:t>
              </a:r>
            </a:p>
          </p:txBody>
        </p:sp>
        <p:sp>
          <p:nvSpPr>
            <p:cNvPr id="8" name="Rectangle 7"/>
            <p:cNvSpPr/>
            <p:nvPr/>
          </p:nvSpPr>
          <p:spPr bwMode="auto">
            <a:xfrm>
              <a:off x="6421120" y="97536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App 3</a:t>
              </a:r>
            </a:p>
          </p:txBody>
        </p:sp>
        <p:sp>
          <p:nvSpPr>
            <p:cNvPr id="9" name="Rectangle 8"/>
            <p:cNvSpPr/>
            <p:nvPr/>
          </p:nvSpPr>
          <p:spPr bwMode="auto">
            <a:xfrm>
              <a:off x="650240" y="1899920"/>
              <a:ext cx="2438400" cy="772160"/>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0" name="Rectangle 9"/>
            <p:cNvSpPr/>
            <p:nvPr/>
          </p:nvSpPr>
          <p:spPr bwMode="auto">
            <a:xfrm>
              <a:off x="3545840" y="1899920"/>
              <a:ext cx="2438400" cy="772160"/>
            </a:xfrm>
            <a:prstGeom prst="rect">
              <a:avLst/>
            </a:prstGeom>
            <a:solidFill>
              <a:srgbClr val="FFC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1" name="Rectangle 10"/>
            <p:cNvSpPr/>
            <p:nvPr/>
          </p:nvSpPr>
          <p:spPr bwMode="auto">
            <a:xfrm>
              <a:off x="6421120" y="1899920"/>
              <a:ext cx="2438400" cy="772160"/>
            </a:xfrm>
            <a:prstGeom prst="rect">
              <a:avLst/>
            </a:prstGeom>
            <a:solidFill>
              <a:srgbClr val="FF000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200" dirty="0">
                  <a:solidFill>
                    <a:srgbClr val="FFFFFF"/>
                  </a:solidFill>
                  <a:latin typeface="Segoe UI" panose="020B0502040204020203" pitchFamily="34" charset="0"/>
                  <a:cs typeface="Segoe UI" panose="020B0502040204020203" pitchFamily="34" charset="0"/>
                </a:rPr>
                <a:t>Binaries/libraries</a:t>
              </a:r>
            </a:p>
          </p:txBody>
        </p:sp>
        <p:sp>
          <p:nvSpPr>
            <p:cNvPr id="12" name="Rectangle 11"/>
            <p:cNvSpPr/>
            <p:nvPr/>
          </p:nvSpPr>
          <p:spPr bwMode="auto">
            <a:xfrm>
              <a:off x="650240" y="2865120"/>
              <a:ext cx="8209280" cy="711200"/>
            </a:xfrm>
            <a:prstGeom prst="rect">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Container engine</a:t>
              </a:r>
            </a:p>
          </p:txBody>
        </p:sp>
        <p:sp>
          <p:nvSpPr>
            <p:cNvPr id="13" name="Rectangle 12"/>
            <p:cNvSpPr/>
            <p:nvPr/>
          </p:nvSpPr>
          <p:spPr bwMode="auto">
            <a:xfrm>
              <a:off x="638020" y="3769360"/>
              <a:ext cx="8209280" cy="711200"/>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Operating system</a:t>
              </a:r>
            </a:p>
          </p:txBody>
        </p:sp>
        <p:sp>
          <p:nvSpPr>
            <p:cNvPr id="14" name="Rectangle 13"/>
            <p:cNvSpPr/>
            <p:nvPr/>
          </p:nvSpPr>
          <p:spPr bwMode="auto">
            <a:xfrm>
              <a:off x="650240" y="4612640"/>
              <a:ext cx="8209280" cy="825634"/>
            </a:xfrm>
            <a:prstGeom prst="rect">
              <a:avLst/>
            </a:prstGeom>
            <a:solidFill>
              <a:schemeClr val="accent3">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US" sz="2800" dirty="0">
                  <a:solidFill>
                    <a:srgbClr val="FFFFFF"/>
                  </a:solidFill>
                  <a:latin typeface="Segoe UI" panose="020B0502040204020203" pitchFamily="34" charset="0"/>
                  <a:cs typeface="Segoe UI" panose="020B0502040204020203" pitchFamily="34" charset="0"/>
                </a:rPr>
                <a:t>VM</a:t>
              </a: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endParaRPr lang="en-US" sz="2800" dirty="0">
                <a:solidFill>
                  <a:srgbClr val="FFFFFF"/>
                </a:solidFill>
                <a:latin typeface="Segoe UI" panose="020B0502040204020203" pitchFamily="34" charset="0"/>
                <a:cs typeface="Segoe UI" panose="020B0502040204020203" pitchFamily="34" charset="0"/>
              </a:endParaRPr>
            </a:p>
          </p:txBody>
        </p:sp>
      </p:grpSp>
    </p:spTree>
    <p:custDataLst>
      <p:tags r:id="rId1"/>
    </p:custDataLst>
    <p:extLst>
      <p:ext uri="{BB962C8B-B14F-4D97-AF65-F5344CB8AC3E}">
        <p14:creationId xmlns:p14="http://schemas.microsoft.com/office/powerpoint/2010/main" val="3748940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Docker</a:t>
            </a:r>
          </a:p>
        </p:txBody>
      </p:sp>
      <p:sp>
        <p:nvSpPr>
          <p:cNvPr id="4" name="Content Placeholder 2"/>
          <p:cNvSpPr txBox="1">
            <a:spLocks/>
          </p:cNvSpPr>
          <p:nvPr/>
        </p:nvSpPr>
        <p:spPr>
          <a:xfrm>
            <a:off x="458788" y="88740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Docker terminology:</a:t>
            </a:r>
          </a:p>
          <a:p>
            <a:pPr lvl="1"/>
            <a:r>
              <a:rPr lang="en-US" kern="0" dirty="0">
                <a:solidFill>
                  <a:srgbClr val="000000"/>
                </a:solidFill>
              </a:rPr>
              <a:t>Image</a:t>
            </a:r>
          </a:p>
          <a:p>
            <a:pPr lvl="1"/>
            <a:r>
              <a:rPr lang="en-US" kern="0" dirty="0">
                <a:solidFill>
                  <a:srgbClr val="000000"/>
                </a:solidFill>
              </a:rPr>
              <a:t>Container</a:t>
            </a:r>
          </a:p>
          <a:p>
            <a:pPr lvl="1"/>
            <a:r>
              <a:rPr lang="en-US" kern="0" dirty="0">
                <a:solidFill>
                  <a:srgbClr val="000000"/>
                </a:solidFill>
              </a:rPr>
              <a:t>Dockerfile</a:t>
            </a:r>
          </a:p>
          <a:p>
            <a:pPr lvl="1"/>
            <a:r>
              <a:rPr lang="en-US" kern="0" dirty="0">
                <a:solidFill>
                  <a:srgbClr val="000000"/>
                </a:solidFill>
              </a:rPr>
              <a:t>Build</a:t>
            </a:r>
          </a:p>
          <a:p>
            <a:pPr marL="271463" lvl="0" indent="-268288">
              <a:buSzPct val="100000"/>
            </a:pPr>
            <a:r>
              <a:rPr lang="en-US" kern="0" dirty="0">
                <a:solidFill>
                  <a:srgbClr val="000000"/>
                </a:solidFill>
              </a:rPr>
              <a:t>Docker toolbox:</a:t>
            </a:r>
          </a:p>
          <a:p>
            <a:pPr lvl="1"/>
            <a:r>
              <a:rPr lang="en-US" kern="0" dirty="0">
                <a:solidFill>
                  <a:srgbClr val="000000"/>
                </a:solidFill>
              </a:rPr>
              <a:t>Docker client</a:t>
            </a:r>
          </a:p>
          <a:p>
            <a:pPr lvl="1"/>
            <a:r>
              <a:rPr lang="en-US" kern="0" dirty="0">
                <a:solidFill>
                  <a:srgbClr val="000000"/>
                </a:solidFill>
              </a:rPr>
              <a:t>Docker Engine</a:t>
            </a:r>
          </a:p>
          <a:p>
            <a:pPr lvl="1"/>
            <a:r>
              <a:rPr lang="en-US" kern="0" dirty="0">
                <a:solidFill>
                  <a:srgbClr val="000000"/>
                </a:solidFill>
              </a:rPr>
              <a:t>Docker Compose</a:t>
            </a:r>
          </a:p>
          <a:p>
            <a:pPr lvl="1"/>
            <a:r>
              <a:rPr lang="en-US" kern="0" dirty="0">
                <a:solidFill>
                  <a:srgbClr val="000000"/>
                </a:solidFill>
              </a:rPr>
              <a:t>Docker Machine</a:t>
            </a:r>
          </a:p>
          <a:p>
            <a:pPr lvl="1"/>
            <a:r>
              <a:rPr lang="en-US" kern="0" dirty="0">
                <a:solidFill>
                  <a:srgbClr val="000000"/>
                </a:solidFill>
              </a:rPr>
              <a:t>Docker Registry</a:t>
            </a:r>
          </a:p>
          <a:p>
            <a:pPr lvl="1"/>
            <a:r>
              <a:rPr lang="en-US" kern="0" dirty="0">
                <a:solidFill>
                  <a:srgbClr val="000000"/>
                </a:solidFill>
              </a:rPr>
              <a:t>Kitematic</a:t>
            </a:r>
          </a:p>
          <a:p>
            <a:pPr lvl="1"/>
            <a:r>
              <a:rPr lang="en-US" kern="0" dirty="0">
                <a:solidFill>
                  <a:srgbClr val="000000"/>
                </a:solidFill>
              </a:rPr>
              <a:t>Docker Swarm</a:t>
            </a:r>
          </a:p>
          <a:p>
            <a:pPr lvl="0"/>
            <a:endParaRPr lang="en-US" kern="0" dirty="0">
              <a:solidFill>
                <a:srgbClr val="000000"/>
              </a:solidFill>
            </a:endParaRPr>
          </a:p>
        </p:txBody>
      </p:sp>
    </p:spTree>
    <p:custDataLst>
      <p:tags r:id="rId1"/>
    </p:custDataLst>
    <p:extLst>
      <p:ext uri="{BB962C8B-B14F-4D97-AF65-F5344CB8AC3E}">
        <p14:creationId xmlns:p14="http://schemas.microsoft.com/office/powerpoint/2010/main" val="42337350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Docker hosts in Azure</a:t>
            </a:r>
          </a:p>
        </p:txBody>
      </p:sp>
      <p:sp>
        <p:nvSpPr>
          <p:cNvPr id="4" name="Content Placeholder 2"/>
          <p:cNvSpPr txBox="1">
            <a:spLocks/>
          </p:cNvSpPr>
          <p:nvPr/>
        </p:nvSpPr>
        <p:spPr>
          <a:xfrm>
            <a:off x="218661" y="982305"/>
            <a:ext cx="86868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Install the Docker VM extension:</a:t>
            </a:r>
          </a:p>
          <a:p>
            <a:pPr lvl="1"/>
            <a:r>
              <a:rPr lang="en-US" sz="1800" kern="0" dirty="0">
                <a:solidFill>
                  <a:srgbClr val="000000"/>
                </a:solidFill>
              </a:rPr>
              <a:t>Use an Azure Resource Manager template, Azure PowerShell, or Azure CLI</a:t>
            </a:r>
          </a:p>
          <a:p>
            <a:pPr lvl="1"/>
            <a:r>
              <a:rPr lang="en-US" sz="1800" kern="0" dirty="0">
                <a:solidFill>
                  <a:srgbClr val="000000"/>
                </a:solidFill>
              </a:rPr>
              <a:t>Intended for Windows or Linux Azure VMs</a:t>
            </a:r>
          </a:p>
          <a:p>
            <a:pPr lvl="0"/>
            <a:r>
              <a:rPr lang="en-US" sz="2400" kern="0" dirty="0">
                <a:solidFill>
                  <a:srgbClr val="000000"/>
                </a:solidFill>
              </a:rPr>
              <a:t>Provision a Docker Azure VM from Azure Marketplace:</a:t>
            </a:r>
          </a:p>
          <a:p>
            <a:pPr lvl="1"/>
            <a:r>
              <a:rPr lang="en-US" sz="1800" kern="0" dirty="0">
                <a:solidFill>
                  <a:srgbClr val="000000"/>
                </a:solidFill>
              </a:rPr>
              <a:t>Intended for Windows or Linux Azure VMs</a:t>
            </a:r>
          </a:p>
          <a:p>
            <a:pPr lvl="0"/>
            <a:r>
              <a:rPr lang="en-US" sz="2400" kern="0" dirty="0">
                <a:solidFill>
                  <a:srgbClr val="000000"/>
                </a:solidFill>
              </a:rPr>
              <a:t>Run the Docker Machine Azure driver:</a:t>
            </a:r>
          </a:p>
          <a:p>
            <a:pPr lvl="1"/>
            <a:r>
              <a:rPr lang="en-US" sz="1800" kern="0" dirty="0">
                <a:solidFill>
                  <a:srgbClr val="000000"/>
                </a:solidFill>
              </a:rPr>
              <a:t>Download from docker.com (Windows, Linux, or Mac OS X)</a:t>
            </a:r>
          </a:p>
          <a:p>
            <a:pPr lvl="1"/>
            <a:r>
              <a:rPr lang="en-US" sz="1800" kern="0" dirty="0">
                <a:solidFill>
                  <a:srgbClr val="000000"/>
                </a:solidFill>
              </a:rPr>
              <a:t>Run</a:t>
            </a:r>
            <a:r>
              <a:rPr lang="en-US" sz="1800" b="1" kern="0" dirty="0">
                <a:solidFill>
                  <a:srgbClr val="000000"/>
                </a:solidFill>
              </a:rPr>
              <a:t> docker-machine create --driver azure</a:t>
            </a:r>
            <a:endParaRPr lang="en-GB" sz="1800" b="1" kern="0" dirty="0">
              <a:solidFill>
                <a:srgbClr val="000000"/>
              </a:solidFill>
            </a:endParaRPr>
          </a:p>
          <a:p>
            <a:pPr lvl="1"/>
            <a:r>
              <a:rPr lang="en-GB" sz="1800" kern="0" dirty="0">
                <a:solidFill>
                  <a:srgbClr val="000000"/>
                </a:solidFill>
              </a:rPr>
              <a:t>Use the </a:t>
            </a:r>
            <a:r>
              <a:rPr lang="en-GB" sz="1800" i="1" kern="0" dirty="0">
                <a:solidFill>
                  <a:srgbClr val="000000"/>
                </a:solidFill>
              </a:rPr>
              <a:t>--azure image </a:t>
            </a:r>
            <a:r>
              <a:rPr lang="en-GB" sz="1800" kern="0" dirty="0">
                <a:solidFill>
                  <a:srgbClr val="000000"/>
                </a:solidFill>
              </a:rPr>
              <a:t>parameter to specify the intended image</a:t>
            </a:r>
          </a:p>
          <a:p>
            <a:pPr lvl="1"/>
            <a:r>
              <a:rPr lang="en-GB" sz="1800" kern="0" dirty="0">
                <a:solidFill>
                  <a:srgbClr val="000000"/>
                </a:solidFill>
              </a:rPr>
              <a:t>Intended for Windows and Linux Azure VMs</a:t>
            </a:r>
            <a:endParaRPr lang="en-US" sz="2000" kern="0" dirty="0">
              <a:solidFill>
                <a:srgbClr val="000000"/>
              </a:solidFill>
            </a:endParaRPr>
          </a:p>
          <a:p>
            <a:pPr lvl="0"/>
            <a:r>
              <a:rPr lang="en-US" sz="2400" kern="0" dirty="0">
                <a:solidFill>
                  <a:srgbClr val="000000"/>
                </a:solidFill>
              </a:rPr>
              <a:t>Use NuGet provider:</a:t>
            </a:r>
          </a:p>
          <a:p>
            <a:pPr lvl="1"/>
            <a:r>
              <a:rPr lang="en-US" sz="1800" kern="0" dirty="0">
                <a:solidFill>
                  <a:srgbClr val="000000"/>
                </a:solidFill>
              </a:rPr>
              <a:t>Intended for Windows Azure VMs</a:t>
            </a:r>
          </a:p>
          <a:p>
            <a:pPr lvl="0"/>
            <a:r>
              <a:rPr lang="en-US" sz="2400" kern="0" dirty="0">
                <a:solidFill>
                  <a:srgbClr val="000000"/>
                </a:solidFill>
              </a:rPr>
              <a:t>Deploy an ACS cluster:</a:t>
            </a:r>
          </a:p>
          <a:p>
            <a:pPr lvl="1"/>
            <a:r>
              <a:rPr lang="en-US" sz="1800" kern="0" dirty="0">
                <a:solidFill>
                  <a:srgbClr val="000000"/>
                </a:solidFill>
              </a:rPr>
              <a:t>Intended for clusters of Docker Windows or Linux hosts and containers </a:t>
            </a:r>
          </a:p>
        </p:txBody>
      </p:sp>
    </p:spTree>
    <p:custDataLst>
      <p:tags r:id="rId1"/>
    </p:custDataLst>
    <p:extLst>
      <p:ext uri="{BB962C8B-B14F-4D97-AF65-F5344CB8AC3E}">
        <p14:creationId xmlns:p14="http://schemas.microsoft.com/office/powerpoint/2010/main" val="3348557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Deploying containers on Azure VMs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Connect to an Azure VM Docker host:</a:t>
            </a:r>
          </a:p>
          <a:p>
            <a:pPr lvl="1"/>
            <a:r>
              <a:rPr lang="en-US" kern="0" dirty="0">
                <a:solidFill>
                  <a:srgbClr val="000000"/>
                </a:solidFill>
              </a:rPr>
              <a:t>Docker Machine</a:t>
            </a:r>
          </a:p>
          <a:p>
            <a:pPr lvl="1"/>
            <a:r>
              <a:rPr lang="en-US" kern="0" dirty="0">
                <a:solidFill>
                  <a:srgbClr val="000000"/>
                </a:solidFill>
              </a:rPr>
              <a:t>RDP</a:t>
            </a:r>
          </a:p>
          <a:p>
            <a:pPr lvl="1"/>
            <a:r>
              <a:rPr lang="en-US" kern="0" dirty="0">
                <a:solidFill>
                  <a:srgbClr val="000000"/>
                </a:solidFill>
              </a:rPr>
              <a:t>SSH</a:t>
            </a:r>
          </a:p>
          <a:p>
            <a:pPr lvl="0"/>
            <a:r>
              <a:rPr lang="en-US" kern="0" dirty="0">
                <a:solidFill>
                  <a:srgbClr val="000000"/>
                </a:solidFill>
              </a:rPr>
              <a:t>Use the Docker client to:</a:t>
            </a:r>
          </a:p>
          <a:p>
            <a:pPr lvl="1"/>
            <a:r>
              <a:rPr lang="en-US" kern="0" dirty="0">
                <a:solidFill>
                  <a:srgbClr val="000000"/>
                </a:solidFill>
              </a:rPr>
              <a:t>Create containers</a:t>
            </a:r>
          </a:p>
          <a:p>
            <a:pPr lvl="1"/>
            <a:r>
              <a:rPr lang="en-US" kern="0" dirty="0">
                <a:solidFill>
                  <a:srgbClr val="000000"/>
                </a:solidFill>
              </a:rPr>
              <a:t>Stop containers</a:t>
            </a:r>
          </a:p>
          <a:p>
            <a:pPr lvl="1"/>
            <a:r>
              <a:rPr lang="en-US" kern="0" dirty="0">
                <a:solidFill>
                  <a:srgbClr val="000000"/>
                </a:solidFill>
              </a:rPr>
              <a:t>Remove containers</a:t>
            </a:r>
          </a:p>
          <a:p>
            <a:pPr lvl="1"/>
            <a:r>
              <a:rPr lang="en-US" kern="0" dirty="0">
                <a:solidFill>
                  <a:srgbClr val="000000"/>
                </a:solidFill>
              </a:rPr>
              <a:t>Create images</a:t>
            </a:r>
          </a:p>
          <a:p>
            <a:pPr lvl="1"/>
            <a:r>
              <a:rPr lang="en-US" kern="0" dirty="0">
                <a:solidFill>
                  <a:srgbClr val="000000"/>
                </a:solidFill>
              </a:rPr>
              <a:t>Browse for images</a:t>
            </a:r>
          </a:p>
        </p:txBody>
      </p:sp>
    </p:spTree>
    <p:custDataLst>
      <p:tags r:id="rId1"/>
    </p:custDataLst>
    <p:extLst>
      <p:ext uri="{BB962C8B-B14F-4D97-AF65-F5344CB8AC3E}">
        <p14:creationId xmlns:p14="http://schemas.microsoft.com/office/powerpoint/2010/main" val="2811755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IN" dirty="0"/>
              <a:t>Demonstration: Installing a Docker host and containers on an Azure VM</a:t>
            </a:r>
          </a:p>
        </p:txBody>
      </p:sp>
      <p:sp>
        <p:nvSpPr>
          <p:cNvPr id="3" name="Subtitle 2">
            <a:extLst>
              <a:ext uri="{FF2B5EF4-FFF2-40B4-BE49-F238E27FC236}">
                <a16:creationId xmlns:a16="http://schemas.microsoft.com/office/drawing/2014/main" id="{D0C36533-EE3D-4D8A-9A07-39C2E10BD1D1}"/>
              </a:ext>
            </a:extLst>
          </p:cNvPr>
          <p:cNvSpPr>
            <a:spLocks noGrp="1"/>
          </p:cNvSpPr>
          <p:nvPr>
            <p:ph type="subTitle" sz="quarter" idx="1"/>
          </p:nvPr>
        </p:nvSpPr>
        <p:spPr/>
        <p:txBody>
          <a:bodyPr/>
          <a:lstStyle/>
          <a:p>
            <a:r>
              <a:rPr lang="en-US" dirty="0"/>
              <a:t> install a Docker host and containers on an Azure VM</a:t>
            </a:r>
          </a:p>
          <a:p>
            <a:endParaRPr lang="en-US" dirty="0"/>
          </a:p>
        </p:txBody>
      </p:sp>
      <p:sp>
        <p:nvSpPr>
          <p:cNvPr id="5" name="Text Placeholder 4">
            <a:extLst>
              <a:ext uri="{FF2B5EF4-FFF2-40B4-BE49-F238E27FC236}">
                <a16:creationId xmlns:a16="http://schemas.microsoft.com/office/drawing/2014/main" id="{BF202CCF-5E92-4F98-AC7B-777C20163BB5}"/>
              </a:ext>
            </a:extLst>
          </p:cNvPr>
          <p:cNvSpPr>
            <a:spLocks noGrp="1"/>
          </p:cNvSpPr>
          <p:nvPr>
            <p:ph type="body" sz="quarter" idx="10"/>
          </p:nvPr>
        </p:nvSpPr>
        <p:spPr/>
        <p:txBody>
          <a:bodyPr/>
          <a:lstStyle/>
          <a:p>
            <a:r>
              <a:rPr lang="en-US" dirty="0"/>
              <a:t>In this demonstration, you will learn how to</a:t>
            </a:r>
          </a:p>
        </p:txBody>
      </p:sp>
      <p:sp>
        <p:nvSpPr>
          <p:cNvPr id="6" name="Text Placeholder 5">
            <a:extLst>
              <a:ext uri="{FF2B5EF4-FFF2-40B4-BE49-F238E27FC236}">
                <a16:creationId xmlns:a16="http://schemas.microsoft.com/office/drawing/2014/main" id="{02ACA5BF-782C-4368-B9E3-7E2099165462}"/>
              </a:ext>
            </a:extLst>
          </p:cNvPr>
          <p:cNvSpPr>
            <a:spLocks noGrp="1"/>
          </p:cNvSpPr>
          <p:nvPr>
            <p:ph type="body" sz="quarter" idx="11"/>
          </p:nvPr>
        </p:nvSpPr>
        <p:spPr/>
        <p:txBody>
          <a:bodyPr/>
          <a:lstStyle/>
          <a:p>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US" kern="0" dirty="0">
              <a:solidFill>
                <a:srgbClr val="000000"/>
              </a:solidFill>
            </a:endParaRPr>
          </a:p>
        </p:txBody>
      </p:sp>
    </p:spTree>
    <p:custDataLst>
      <p:tags r:id="rId1"/>
    </p:custDataLst>
    <p:extLst>
      <p:ext uri="{BB962C8B-B14F-4D97-AF65-F5344CB8AC3E}">
        <p14:creationId xmlns:p14="http://schemas.microsoft.com/office/powerpoint/2010/main" val="1524232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syntax of Azure Resource Manager templates</a:t>
            </a:r>
          </a:p>
        </p:txBody>
      </p:sp>
      <p:sp>
        <p:nvSpPr>
          <p:cNvPr id="4" name="Content Placeholder 2"/>
          <p:cNvSpPr txBox="1">
            <a:spLocks/>
          </p:cNvSpPr>
          <p:nvPr/>
        </p:nvSpPr>
        <p:spPr>
          <a:xfrm>
            <a:off x="458787" y="1021214"/>
            <a:ext cx="8302827" cy="542946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Resource Manager template components:</a:t>
            </a:r>
          </a:p>
          <a:p>
            <a:pPr lvl="1"/>
            <a:r>
              <a:rPr lang="en-US" b="0" kern="0" dirty="0">
                <a:solidFill>
                  <a:srgbClr val="000000"/>
                </a:solidFill>
              </a:rPr>
              <a:t>Parameters</a:t>
            </a:r>
          </a:p>
          <a:p>
            <a:pPr lvl="1"/>
            <a:r>
              <a:rPr lang="en-US" b="0" kern="0" dirty="0">
                <a:solidFill>
                  <a:srgbClr val="000000"/>
                </a:solidFill>
              </a:rPr>
              <a:t>Variables</a:t>
            </a:r>
          </a:p>
          <a:p>
            <a:pPr lvl="1"/>
            <a:r>
              <a:rPr lang="en-US" b="0" kern="0" dirty="0">
                <a:solidFill>
                  <a:srgbClr val="000000"/>
                </a:solidFill>
              </a:rPr>
              <a:t>Resources</a:t>
            </a:r>
          </a:p>
          <a:p>
            <a:pPr lvl="1"/>
            <a:r>
              <a:rPr lang="en-US" b="0" kern="0" dirty="0">
                <a:solidFill>
                  <a:srgbClr val="000000"/>
                </a:solidFill>
              </a:rPr>
              <a:t>Outputs</a:t>
            </a:r>
          </a:p>
          <a:p>
            <a:pPr lvl="1"/>
            <a:endParaRPr lang="en-US" b="0" kern="0" dirty="0">
              <a:solidFill>
                <a:srgbClr val="000000"/>
              </a:solidFill>
            </a:endParaRPr>
          </a:p>
          <a:p>
            <a:pPr lvl="0"/>
            <a:r>
              <a:rPr lang="en-US" b="0" kern="0" dirty="0">
                <a:solidFill>
                  <a:srgbClr val="000000"/>
                </a:solidFill>
              </a:rPr>
              <a:t>Azure Resource Manager template function types:</a:t>
            </a:r>
          </a:p>
          <a:p>
            <a:pPr lvl="1"/>
            <a:r>
              <a:rPr lang="en-US" b="0" kern="0" dirty="0">
                <a:solidFill>
                  <a:srgbClr val="000000"/>
                </a:solidFill>
              </a:rPr>
              <a:t>Numeric</a:t>
            </a:r>
          </a:p>
          <a:p>
            <a:pPr lvl="1"/>
            <a:r>
              <a:rPr lang="en-US" b="0" kern="0" dirty="0">
                <a:solidFill>
                  <a:srgbClr val="000000"/>
                </a:solidFill>
              </a:rPr>
              <a:t>String</a:t>
            </a:r>
          </a:p>
          <a:p>
            <a:pPr lvl="1"/>
            <a:r>
              <a:rPr lang="en-US" b="0" kern="0" dirty="0">
                <a:solidFill>
                  <a:srgbClr val="000000"/>
                </a:solidFill>
              </a:rPr>
              <a:t>Array</a:t>
            </a:r>
          </a:p>
          <a:p>
            <a:pPr lvl="1"/>
            <a:r>
              <a:rPr lang="en-US" b="0" kern="0" dirty="0">
                <a:solidFill>
                  <a:srgbClr val="000000"/>
                </a:solidFill>
              </a:rPr>
              <a:t>Deployment value</a:t>
            </a:r>
          </a:p>
          <a:p>
            <a:pPr lvl="1"/>
            <a:r>
              <a:rPr lang="en-US" b="0" kern="0" dirty="0">
                <a:solidFill>
                  <a:srgbClr val="000000"/>
                </a:solidFill>
              </a:rPr>
              <a:t>Resource</a:t>
            </a:r>
          </a:p>
          <a:p>
            <a:pPr lvl="1"/>
            <a:endParaRPr lang="en-US" b="0" kern="0" dirty="0">
              <a:solidFill>
                <a:srgbClr val="000000"/>
              </a:solidFill>
            </a:endParaRPr>
          </a:p>
          <a:p>
            <a:pPr marL="288925" lvl="1" indent="0">
              <a:buNone/>
            </a:pPr>
            <a:endParaRPr lang="en-US" b="0" kern="0" dirty="0">
              <a:solidFill>
                <a:srgbClr val="000000"/>
              </a:solidFill>
            </a:endParaRPr>
          </a:p>
        </p:txBody>
      </p:sp>
    </p:spTree>
    <p:extLst>
      <p:ext uri="{BB962C8B-B14F-4D97-AF65-F5344CB8AC3E}">
        <p14:creationId xmlns:p14="http://schemas.microsoft.com/office/powerpoint/2010/main" val="25829666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multicontainer applications with Docker Compose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kern="0" dirty="0">
                <a:solidFill>
                  <a:srgbClr val="000000"/>
                </a:solidFill>
              </a:rPr>
              <a:t>Install Docker Compose:</a:t>
            </a:r>
          </a:p>
          <a:p>
            <a:pPr lvl="1"/>
            <a:r>
              <a:rPr lang="en-US" sz="2800" kern="0" dirty="0">
                <a:solidFill>
                  <a:srgbClr val="000000"/>
                </a:solidFill>
              </a:rPr>
              <a:t>Included by default when using:</a:t>
            </a:r>
          </a:p>
          <a:p>
            <a:pPr lvl="2"/>
            <a:r>
              <a:rPr lang="en-US" sz="2400" kern="0" dirty="0">
                <a:solidFill>
                  <a:srgbClr val="000000"/>
                </a:solidFill>
              </a:rPr>
              <a:t>Azure Marketplace Docker images</a:t>
            </a:r>
          </a:p>
          <a:p>
            <a:pPr lvl="2"/>
            <a:r>
              <a:rPr lang="en-US" sz="2400" kern="0" dirty="0">
                <a:solidFill>
                  <a:srgbClr val="000000"/>
                </a:solidFill>
              </a:rPr>
              <a:t>The Azure VM Docker extension</a:t>
            </a:r>
          </a:p>
          <a:p>
            <a:pPr lvl="2"/>
            <a:r>
              <a:rPr lang="en-US" sz="2400" kern="0" dirty="0">
                <a:solidFill>
                  <a:srgbClr val="000000"/>
                </a:solidFill>
              </a:rPr>
              <a:t>Docker Machine</a:t>
            </a:r>
          </a:p>
          <a:p>
            <a:pPr lvl="0"/>
            <a:r>
              <a:rPr lang="en-US" sz="3200" kern="0" dirty="0">
                <a:solidFill>
                  <a:srgbClr val="000000"/>
                </a:solidFill>
              </a:rPr>
              <a:t>Create </a:t>
            </a:r>
            <a:r>
              <a:rPr lang="en-US" sz="3200" b="1" kern="0" dirty="0">
                <a:solidFill>
                  <a:srgbClr val="000000"/>
                </a:solidFill>
              </a:rPr>
              <a:t>docker-compose.yml</a:t>
            </a:r>
            <a:r>
              <a:rPr lang="en-US" sz="3200" kern="0" dirty="0">
                <a:solidFill>
                  <a:srgbClr val="000000"/>
                </a:solidFill>
              </a:rPr>
              <a:t>:</a:t>
            </a:r>
          </a:p>
          <a:p>
            <a:pPr lvl="1"/>
            <a:r>
              <a:rPr lang="en-US" sz="2800" kern="0" dirty="0">
                <a:solidFill>
                  <a:srgbClr val="000000"/>
                </a:solidFill>
              </a:rPr>
              <a:t>Include all containers</a:t>
            </a:r>
          </a:p>
          <a:p>
            <a:pPr lvl="1"/>
            <a:r>
              <a:rPr lang="en-US" sz="2800" kern="0" dirty="0">
                <a:solidFill>
                  <a:srgbClr val="000000"/>
                </a:solidFill>
              </a:rPr>
              <a:t>Specify container dependencies</a:t>
            </a:r>
          </a:p>
          <a:p>
            <a:pPr lvl="1"/>
            <a:r>
              <a:rPr lang="en-US" sz="2800" kern="0" dirty="0">
                <a:solidFill>
                  <a:srgbClr val="000000"/>
                </a:solidFill>
              </a:rPr>
              <a:t>Specify deployment parameters</a:t>
            </a:r>
          </a:p>
          <a:p>
            <a:pPr lvl="0"/>
            <a:r>
              <a:rPr lang="en-US" sz="3200" kern="0" dirty="0">
                <a:solidFill>
                  <a:srgbClr val="000000"/>
                </a:solidFill>
              </a:rPr>
              <a:t>Run </a:t>
            </a:r>
            <a:r>
              <a:rPr lang="en-US" sz="3200" b="1" kern="0" dirty="0">
                <a:solidFill>
                  <a:srgbClr val="000000"/>
                </a:solidFill>
              </a:rPr>
              <a:t>docker-compose up</a:t>
            </a:r>
          </a:p>
        </p:txBody>
      </p:sp>
    </p:spTree>
    <p:custDataLst>
      <p:tags r:id="rId1"/>
    </p:custDataLst>
    <p:extLst>
      <p:ext uri="{BB962C8B-B14F-4D97-AF65-F5344CB8AC3E}">
        <p14:creationId xmlns:p14="http://schemas.microsoft.com/office/powerpoint/2010/main" val="31902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Azure Container Registry</a:t>
            </a:r>
          </a:p>
        </p:txBody>
      </p:sp>
      <p:sp>
        <p:nvSpPr>
          <p:cNvPr id="4" name="Content Placeholder 2"/>
          <p:cNvSpPr txBox="1">
            <a:spLocks/>
          </p:cNvSpPr>
          <p:nvPr/>
        </p:nvSpPr>
        <p:spPr>
          <a:xfrm>
            <a:off x="136187" y="1021215"/>
            <a:ext cx="8855413"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Create the Azure Container Registry service:</a:t>
            </a:r>
          </a:p>
          <a:p>
            <a:pPr lvl="1"/>
            <a:r>
              <a:rPr lang="en-US" sz="2000" kern="0" dirty="0">
                <a:solidFill>
                  <a:srgbClr val="000000"/>
                </a:solidFill>
              </a:rPr>
              <a:t>Classic:</a:t>
            </a:r>
          </a:p>
          <a:p>
            <a:pPr lvl="2"/>
            <a:r>
              <a:rPr lang="en-US" sz="1800" kern="0" dirty="0">
                <a:solidFill>
                  <a:srgbClr val="000000"/>
                </a:solidFill>
              </a:rPr>
              <a:t>Requires a separate storage account</a:t>
            </a:r>
          </a:p>
          <a:p>
            <a:pPr lvl="2"/>
            <a:r>
              <a:rPr lang="en-US" sz="1800" kern="0" dirty="0">
                <a:solidFill>
                  <a:srgbClr val="000000"/>
                </a:solidFill>
              </a:rPr>
              <a:t>Configurable via the Azure portal</a:t>
            </a:r>
          </a:p>
          <a:p>
            <a:pPr lvl="1"/>
            <a:r>
              <a:rPr lang="en-US" sz="2000" kern="0" dirty="0">
                <a:solidFill>
                  <a:srgbClr val="000000"/>
                </a:solidFill>
              </a:rPr>
              <a:t>Managed: Basic, Standard, and Premium</a:t>
            </a:r>
          </a:p>
          <a:p>
            <a:pPr lvl="2"/>
            <a:r>
              <a:rPr lang="en-US" sz="1800" kern="0" dirty="0">
                <a:solidFill>
                  <a:srgbClr val="000000"/>
                </a:solidFill>
              </a:rPr>
              <a:t>Configurable via the Azure portal and Azure CLI</a:t>
            </a:r>
          </a:p>
          <a:p>
            <a:pPr lvl="0"/>
            <a:r>
              <a:rPr lang="en-US" sz="2400" kern="0" dirty="0">
                <a:solidFill>
                  <a:srgbClr val="000000"/>
                </a:solidFill>
              </a:rPr>
              <a:t>Use the Azure Container Registry service:</a:t>
            </a:r>
          </a:p>
          <a:p>
            <a:pPr lvl="1"/>
            <a:r>
              <a:rPr lang="en-US" sz="2000" b="1" kern="0" dirty="0">
                <a:solidFill>
                  <a:srgbClr val="000000"/>
                </a:solidFill>
              </a:rPr>
              <a:t>docker login </a:t>
            </a:r>
          </a:p>
          <a:p>
            <a:pPr lvl="1"/>
            <a:r>
              <a:rPr lang="en-US" sz="2000" b="1" kern="0" dirty="0">
                <a:solidFill>
                  <a:srgbClr val="000000"/>
                </a:solidFill>
              </a:rPr>
              <a:t>docker pull</a:t>
            </a:r>
          </a:p>
          <a:p>
            <a:pPr lvl="1"/>
            <a:r>
              <a:rPr lang="en-US" sz="2000" b="1" kern="0" dirty="0">
                <a:solidFill>
                  <a:srgbClr val="000000"/>
                </a:solidFill>
              </a:rPr>
              <a:t>docker tag</a:t>
            </a:r>
          </a:p>
          <a:p>
            <a:pPr lvl="1"/>
            <a:r>
              <a:rPr lang="en-US" sz="2000" b="1" kern="0" dirty="0">
                <a:solidFill>
                  <a:srgbClr val="000000"/>
                </a:solidFill>
              </a:rPr>
              <a:t>docker push</a:t>
            </a:r>
          </a:p>
          <a:p>
            <a:pPr lvl="1"/>
            <a:r>
              <a:rPr lang="en-US" sz="2000" b="1" kern="0" dirty="0">
                <a:solidFill>
                  <a:srgbClr val="000000"/>
                </a:solidFill>
              </a:rPr>
              <a:t>docker pull </a:t>
            </a:r>
            <a:r>
              <a:rPr lang="en-US" sz="2000" kern="0" dirty="0">
                <a:solidFill>
                  <a:srgbClr val="000000"/>
                </a:solidFill>
              </a:rPr>
              <a:t>or </a:t>
            </a:r>
            <a:r>
              <a:rPr lang="en-US" sz="2000" b="1" kern="0" dirty="0">
                <a:solidFill>
                  <a:srgbClr val="000000"/>
                </a:solidFill>
              </a:rPr>
              <a:t>docker run</a:t>
            </a:r>
          </a:p>
          <a:p>
            <a:pPr lvl="1"/>
            <a:endParaRPr lang="en-US" sz="2000" kern="0" dirty="0">
              <a:solidFill>
                <a:srgbClr val="000000"/>
              </a:solidFill>
            </a:endParaRPr>
          </a:p>
          <a:p>
            <a:pPr lvl="0"/>
            <a:endParaRPr lang="en-US" sz="2400" b="1" kern="0" dirty="0">
              <a:solidFill>
                <a:srgbClr val="000000"/>
              </a:solidFill>
            </a:endParaRPr>
          </a:p>
        </p:txBody>
      </p:sp>
    </p:spTree>
    <p:custDataLst>
      <p:tags r:id="rId1"/>
    </p:custDataLst>
    <p:extLst>
      <p:ext uri="{BB962C8B-B14F-4D97-AF65-F5344CB8AC3E}">
        <p14:creationId xmlns:p14="http://schemas.microsoft.com/office/powerpoint/2010/main" val="3459860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A: Implementing containers on Azure VMs</a:t>
            </a:r>
          </a:p>
        </p:txBody>
      </p:sp>
      <p:sp>
        <p:nvSpPr>
          <p:cNvPr id="3" name="Text Placeholder 2"/>
          <p:cNvSpPr>
            <a:spLocks noGrp="1"/>
          </p:cNvSpPr>
          <p:nvPr>
            <p:ph type="body" idx="1"/>
          </p:nvPr>
        </p:nvSpPr>
        <p:spPr/>
        <p:txBody>
          <a:bodyPr/>
          <a:lstStyle/>
          <a:p>
            <a:r>
              <a:rPr lang="en-IN" dirty="0"/>
              <a:t>Exercise 1: Implementing Docker hosts on Azure VMs
Exercise 2: Deploying containers to Azure VMs
Exercise 3: Deploying multicontainer applications with Docker Compose to Azure VMs
Exercise 4: Implementing Azure Container Registry</a:t>
            </a:r>
          </a:p>
        </p:txBody>
      </p:sp>
      <p:sp>
        <p:nvSpPr>
          <p:cNvPr id="4" name="TextBox 3"/>
          <p:cNvSpPr txBox="1"/>
          <p:nvPr/>
        </p:nvSpPr>
        <p:spPr>
          <a:xfrm>
            <a:off x="458788" y="4003931"/>
            <a:ext cx="3146311" cy="523220"/>
          </a:xfrm>
          <a:prstGeom prst="rect">
            <a:avLst/>
          </a:prstGeom>
          <a:noFill/>
        </p:spPr>
        <p:txBody>
          <a:bodyPr vert="horz" wrap="none" rtlCol="0">
            <a:spAutoFit/>
          </a:bodyPr>
          <a:lstStyle/>
          <a:p>
            <a:r>
              <a:rPr lang="en-IN" sz="2800" dirty="0">
                <a:latin typeface="Segoe UI" panose="020B0502040204020203" pitchFamily="34" charset="0"/>
              </a:rPr>
              <a:t>Logon Information</a:t>
            </a:r>
          </a:p>
        </p:txBody>
      </p:sp>
      <p:sp>
        <p:nvSpPr>
          <p:cNvPr id="5" name="TextBox 4"/>
          <p:cNvSpPr txBox="1"/>
          <p:nvPr/>
        </p:nvSpPr>
        <p:spPr>
          <a:xfrm>
            <a:off x="458788" y="4384931"/>
            <a:ext cx="5870518" cy="1384995"/>
          </a:xfrm>
          <a:prstGeom prst="rect">
            <a:avLst/>
          </a:prstGeom>
          <a:noFill/>
        </p:spPr>
        <p:txBody>
          <a:bodyPr vert="horz" wrap="none" rtlCol="0">
            <a:spAutoFit/>
          </a:bodyPr>
          <a:lstStyle/>
          <a:p>
            <a:r>
              <a:rPr lang="en-IN" sz="2800" b="0" i="0" u="none" strike="noStrike" baseline="0" dirty="0">
                <a:latin typeface="Segoe UI" panose="020B0502040204020203" pitchFamily="34" charset="0"/>
              </a:rPr>
              <a:t>Virtual machine: 	</a:t>
            </a:r>
            <a:r>
              <a:rPr lang="en-IN" sz="2800" b="1" i="0" u="none" strike="noStrike" baseline="0" dirty="0">
                <a:latin typeface="Segoe UI" panose="020B0502040204020203" pitchFamily="34" charset="0"/>
              </a:rPr>
              <a:t>20533D-MIA-CL1</a:t>
            </a:r>
          </a:p>
          <a:p>
            <a:r>
              <a:rPr lang="en-IN" sz="2800" b="0" i="0" u="none" strike="noStrike" baseline="0" dirty="0">
                <a:latin typeface="Segoe UI" panose="020B0502040204020203" pitchFamily="34" charset="0"/>
              </a:rPr>
              <a:t>User name: 	</a:t>
            </a:r>
            <a:r>
              <a:rPr lang="en-IN" sz="2800" b="1" i="0" u="none" strike="noStrike" baseline="0" dirty="0">
                <a:latin typeface="Segoe UI" panose="020B0502040204020203" pitchFamily="34" charset="0"/>
              </a:rPr>
              <a:t>Admin</a:t>
            </a:r>
            <a:endParaRPr lang="en-IN" sz="2800" b="0" i="0" u="none" strike="noStrike" baseline="0" dirty="0">
              <a:latin typeface="Segoe UI" panose="020B0502040204020203" pitchFamily="34" charset="0"/>
            </a:endParaRPr>
          </a:p>
          <a:p>
            <a:r>
              <a:rPr lang="en-IN" sz="2800" b="0" i="0" u="none" strike="noStrike" baseline="0" dirty="0">
                <a:latin typeface="Segoe UI" panose="020B0502040204020203" pitchFamily="34" charset="0"/>
              </a:rPr>
              <a:t>Password: 		</a:t>
            </a:r>
            <a:r>
              <a:rPr lang="en-IN" sz="2800" b="1" i="0" u="none" strike="noStrike" baseline="0" dirty="0">
                <a:latin typeface="Segoe UI" panose="020B0502040204020203" pitchFamily="34" charset="0"/>
              </a:rPr>
              <a:t>Pa55w.rd</a:t>
            </a:r>
            <a:endParaRPr lang="en-IN"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IN" sz="2800" dirty="0">
                <a:latin typeface="Segoe UI" panose="020B0502040204020203" pitchFamily="34" charset="0"/>
              </a:rPr>
              <a:t>Estimated Time: 30 minutes</a:t>
            </a:r>
          </a:p>
        </p:txBody>
      </p:sp>
    </p:spTree>
    <p:custDataLst>
      <p:tags r:id="rId1"/>
    </p:custDataLst>
    <p:extLst>
      <p:ext uri="{BB962C8B-B14F-4D97-AF65-F5344CB8AC3E}">
        <p14:creationId xmlns:p14="http://schemas.microsoft.com/office/powerpoint/2010/main" val="26728837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Scenario</a:t>
            </a:r>
          </a:p>
        </p:txBody>
      </p:sp>
      <p:sp>
        <p:nvSpPr>
          <p:cNvPr id="3" name="Content Placeholder 2">
            <a:extLst>
              <a:ext uri="{FF2B5EF4-FFF2-40B4-BE49-F238E27FC236}">
                <a16:creationId xmlns:a16="http://schemas.microsoft.com/office/drawing/2014/main" id="{B00BAC0B-803B-4D89-8FDE-C2342FD1125A}"/>
              </a:ext>
            </a:extLst>
          </p:cNvPr>
          <p:cNvSpPr>
            <a:spLocks noGrp="1"/>
          </p:cNvSpPr>
          <p:nvPr>
            <p:ph idx="1"/>
          </p:nvPr>
        </p:nvSpPr>
        <p:spPr/>
        <p:txBody>
          <a:bodyPr/>
          <a:lstStyle/>
          <a:p>
            <a:pPr marL="514350" indent="-514350">
              <a:buAutoNum type="alphaUcPeriod"/>
            </a:pPr>
            <a:r>
              <a:rPr lang="en-US" dirty="0"/>
              <a:t>Datum Corporation plans to implement some of its applications as Docker containers on Azure VMs. To optimize this implementation, you intend to combine multiple containers by using Docker Compose. </a:t>
            </a:r>
          </a:p>
          <a:p>
            <a:pPr marL="514350" indent="-514350">
              <a:buAutoNum type="alphaUcPeriod"/>
            </a:pPr>
            <a:r>
              <a:rPr lang="en-US" dirty="0"/>
              <a:t>A. Datum would also like to deploy its own private Docker registry in Azure to store containerized images. Your task is to test the functionality of tools that facilitate deployment of Docker hosts and Docker containers. </a:t>
            </a:r>
          </a:p>
          <a:p>
            <a:pPr marL="514350" indent="-514350">
              <a:buAutoNum type="alphaUcPeriod"/>
            </a:pPr>
            <a:r>
              <a:rPr lang="en-US" dirty="0"/>
              <a:t>You also need to evaluate Azure Container Registry.</a:t>
            </a:r>
          </a:p>
          <a:p>
            <a:endParaRPr lang="en-US" dirty="0"/>
          </a:p>
        </p:txBody>
      </p:sp>
      <p:sp>
        <p:nvSpPr>
          <p:cNvPr id="5" name="Text Placeholder 4">
            <a:extLst>
              <a:ext uri="{FF2B5EF4-FFF2-40B4-BE49-F238E27FC236}">
                <a16:creationId xmlns:a16="http://schemas.microsoft.com/office/drawing/2014/main" id="{792D3344-C4D5-4674-89FA-249931C4B9A4}"/>
              </a:ext>
            </a:extLst>
          </p:cNvPr>
          <p:cNvSpPr>
            <a:spLocks noGrp="1"/>
          </p:cNvSpPr>
          <p:nvPr>
            <p:ph type="body" sz="quarter" idx="10"/>
          </p:nvPr>
        </p:nvSpPr>
        <p:spPr/>
        <p:txBody>
          <a:bodyPr/>
          <a:lstStyle/>
          <a:p>
            <a:endParaRPr lang="en-US"/>
          </a:p>
        </p:txBody>
      </p:sp>
    </p:spTree>
    <p:custDataLst>
      <p:tags r:id="rId1"/>
    </p:custDataLst>
    <p:extLst>
      <p:ext uri="{BB962C8B-B14F-4D97-AF65-F5344CB8AC3E}">
        <p14:creationId xmlns:p14="http://schemas.microsoft.com/office/powerpoint/2010/main" val="41807698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Lab Review</a:t>
            </a:r>
          </a:p>
        </p:txBody>
      </p:sp>
      <p:sp>
        <p:nvSpPr>
          <p:cNvPr id="3" name="Text Placeholder 2"/>
          <p:cNvSpPr>
            <a:spLocks noGrp="1"/>
          </p:cNvSpPr>
          <p:nvPr>
            <p:ph type="body" idx="1"/>
          </p:nvPr>
        </p:nvSpPr>
        <p:spPr/>
        <p:txBody>
          <a:bodyPr/>
          <a:lstStyle/>
          <a:p>
            <a:r>
              <a:rPr lang="en-IN" dirty="0"/>
              <a:t>Which method would you use when deploying Docker hosts on Azure VMs?
What authentication and authorization method do you intend to use when implementing Azure Container Registry?</a:t>
            </a:r>
          </a:p>
        </p:txBody>
      </p:sp>
    </p:spTree>
    <p:custDataLst>
      <p:tags r:id="rId1"/>
    </p:custDataLst>
    <p:extLst>
      <p:ext uri="{BB962C8B-B14F-4D97-AF65-F5344CB8AC3E}">
        <p14:creationId xmlns:p14="http://schemas.microsoft.com/office/powerpoint/2010/main" val="879182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ACS</a:t>
            </a:r>
          </a:p>
        </p:txBody>
      </p:sp>
      <p:sp>
        <p:nvSpPr>
          <p:cNvPr id="3" name="Text Placeholder 2"/>
          <p:cNvSpPr>
            <a:spLocks noGrp="1"/>
          </p:cNvSpPr>
          <p:nvPr>
            <p:ph type="body" idx="1"/>
          </p:nvPr>
        </p:nvSpPr>
        <p:spPr/>
        <p:txBody>
          <a:bodyPr/>
          <a:lstStyle/>
          <a:p>
            <a:r>
              <a:rPr lang="en-IN" dirty="0"/>
              <a:t>Overview of container-clustering solutions in Azure
Creating and managing an ACS Docker Swarm cluster
Creating and managing an AKS Kubernetes cluster
Creating and managing an ACS DC/OS cluster
Demonstration: Creating an ACS DC/OS cluster</a:t>
            </a:r>
          </a:p>
        </p:txBody>
      </p:sp>
    </p:spTree>
    <p:custDataLst>
      <p:tags r:id="rId1"/>
    </p:custDataLst>
    <p:extLst>
      <p:ext uri="{BB962C8B-B14F-4D97-AF65-F5344CB8AC3E}">
        <p14:creationId xmlns:p14="http://schemas.microsoft.com/office/powerpoint/2010/main" val="41417579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24833" cy="740664"/>
          </a:xfrm>
        </p:spPr>
        <p:txBody>
          <a:bodyPr/>
          <a:lstStyle/>
          <a:p>
            <a:r>
              <a:rPr lang="en-IN" dirty="0"/>
              <a:t>Overview of container-clustering solutions in Azure</a:t>
            </a:r>
          </a:p>
        </p:txBody>
      </p:sp>
      <p:grpSp>
        <p:nvGrpSpPr>
          <p:cNvPr id="4" name="Group 3" descr="Image of the high-level architecture of Azure Container Service (ACS). The service is represented as three clouds. Each cloud, contains one large server icon and three smaller server icons. A bidirectional arrow is placed between each cloud and a rectangular box that contains three icons representing Docker Swarm, Kubernetes, and the Mesosphere Datacenter Operating System (DC/OS). Another bidirectional arrow is placed between a computer icon and the rectangular box.">
            <a:extLst>
              <a:ext uri="{FF2B5EF4-FFF2-40B4-BE49-F238E27FC236}">
                <a16:creationId xmlns:a16="http://schemas.microsoft.com/office/drawing/2014/main" id="{5AF334F1-402C-423D-9488-561AF9FE03FF}"/>
              </a:ext>
            </a:extLst>
          </p:cNvPr>
          <p:cNvGrpSpPr/>
          <p:nvPr/>
        </p:nvGrpSpPr>
        <p:grpSpPr>
          <a:xfrm>
            <a:off x="726824" y="1016238"/>
            <a:ext cx="7690353" cy="5483416"/>
            <a:chOff x="601031" y="1016238"/>
            <a:chExt cx="7690353" cy="5483416"/>
          </a:xfrm>
        </p:grpSpPr>
        <p:sp>
          <p:nvSpPr>
            <p:cNvPr id="5" name="Rectangle 4">
              <a:extLst>
                <a:ext uri="{FF2B5EF4-FFF2-40B4-BE49-F238E27FC236}">
                  <a16:creationId xmlns:a16="http://schemas.microsoft.com/office/drawing/2014/main" id="{7102A836-7E92-4ED8-86BE-BD4DD8B14757}"/>
                </a:ext>
              </a:extLst>
            </p:cNvPr>
            <p:cNvSpPr/>
            <p:nvPr/>
          </p:nvSpPr>
          <p:spPr bwMode="auto">
            <a:xfrm>
              <a:off x="2300069" y="2387915"/>
              <a:ext cx="5991315" cy="4111739"/>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6" name="Group 4">
              <a:extLst>
                <a:ext uri="{FF2B5EF4-FFF2-40B4-BE49-F238E27FC236}">
                  <a16:creationId xmlns:a16="http://schemas.microsoft.com/office/drawing/2014/main" id="{012A8C6B-D4B2-4A81-BA5B-8607B38CE3B9}"/>
                </a:ext>
              </a:extLst>
            </p:cNvPr>
            <p:cNvGrpSpPr>
              <a:grpSpLocks noChangeAspect="1"/>
            </p:cNvGrpSpPr>
            <p:nvPr/>
          </p:nvGrpSpPr>
          <p:grpSpPr bwMode="auto">
            <a:xfrm>
              <a:off x="5384958" y="2603627"/>
              <a:ext cx="2839245" cy="1601354"/>
              <a:chOff x="6696" y="1934"/>
              <a:chExt cx="539" cy="304"/>
            </a:xfrm>
          </p:grpSpPr>
          <p:sp>
            <p:nvSpPr>
              <p:cNvPr id="220" name="AutoShape 3">
                <a:extLst>
                  <a:ext uri="{FF2B5EF4-FFF2-40B4-BE49-F238E27FC236}">
                    <a16:creationId xmlns:a16="http://schemas.microsoft.com/office/drawing/2014/main" id="{65F35E1E-CA8E-4F16-8A37-8E803A87DC0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5">
                <a:extLst>
                  <a:ext uri="{FF2B5EF4-FFF2-40B4-BE49-F238E27FC236}">
                    <a16:creationId xmlns:a16="http://schemas.microsoft.com/office/drawing/2014/main" id="{BBA9FD6B-CDCA-46ED-AF39-F516B11C2F6A}"/>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7" name="Group 4">
              <a:extLst>
                <a:ext uri="{FF2B5EF4-FFF2-40B4-BE49-F238E27FC236}">
                  <a16:creationId xmlns:a16="http://schemas.microsoft.com/office/drawing/2014/main" id="{64EA8AF2-F6AF-4DC8-8E5C-259027AEE533}"/>
                </a:ext>
              </a:extLst>
            </p:cNvPr>
            <p:cNvGrpSpPr>
              <a:grpSpLocks noChangeAspect="1"/>
            </p:cNvGrpSpPr>
            <p:nvPr/>
          </p:nvGrpSpPr>
          <p:grpSpPr bwMode="auto">
            <a:xfrm>
              <a:off x="4032379" y="4800343"/>
              <a:ext cx="2839245" cy="1601354"/>
              <a:chOff x="6696" y="1934"/>
              <a:chExt cx="539" cy="304"/>
            </a:xfrm>
          </p:grpSpPr>
          <p:sp>
            <p:nvSpPr>
              <p:cNvPr id="218" name="AutoShape 3">
                <a:extLst>
                  <a:ext uri="{FF2B5EF4-FFF2-40B4-BE49-F238E27FC236}">
                    <a16:creationId xmlns:a16="http://schemas.microsoft.com/office/drawing/2014/main" id="{CC030421-C36C-4848-A468-BE705E776BCD}"/>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5">
                <a:extLst>
                  <a:ext uri="{FF2B5EF4-FFF2-40B4-BE49-F238E27FC236}">
                    <a16:creationId xmlns:a16="http://schemas.microsoft.com/office/drawing/2014/main" id="{26214825-55EC-4CA6-96C5-16E96113F050}"/>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 name="Group 4">
              <a:extLst>
                <a:ext uri="{FF2B5EF4-FFF2-40B4-BE49-F238E27FC236}">
                  <a16:creationId xmlns:a16="http://schemas.microsoft.com/office/drawing/2014/main" id="{39D8EA0A-EB2E-4611-B65E-E51BBA026E9B}"/>
                </a:ext>
              </a:extLst>
            </p:cNvPr>
            <p:cNvGrpSpPr>
              <a:grpSpLocks noChangeAspect="1"/>
            </p:cNvGrpSpPr>
            <p:nvPr/>
          </p:nvGrpSpPr>
          <p:grpSpPr bwMode="auto">
            <a:xfrm>
              <a:off x="2354143" y="3152755"/>
              <a:ext cx="2839245" cy="1601354"/>
              <a:chOff x="6696" y="1934"/>
              <a:chExt cx="539" cy="304"/>
            </a:xfrm>
          </p:grpSpPr>
          <p:sp>
            <p:nvSpPr>
              <p:cNvPr id="216" name="AutoShape 3">
                <a:extLst>
                  <a:ext uri="{FF2B5EF4-FFF2-40B4-BE49-F238E27FC236}">
                    <a16:creationId xmlns:a16="http://schemas.microsoft.com/office/drawing/2014/main" id="{04F618D1-6F12-4666-B4E9-678B43A7FE8F}"/>
                  </a:ext>
                </a:extLst>
              </p:cNvPr>
              <p:cNvSpPr>
                <a:spLocks noChangeAspect="1" noChangeArrowheads="1" noTextEdit="1"/>
              </p:cNvSpPr>
              <p:nvPr/>
            </p:nvSpPr>
            <p:spPr bwMode="auto">
              <a:xfrm>
                <a:off x="6696" y="1934"/>
                <a:ext cx="53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5">
                <a:extLst>
                  <a:ext uri="{FF2B5EF4-FFF2-40B4-BE49-F238E27FC236}">
                    <a16:creationId xmlns:a16="http://schemas.microsoft.com/office/drawing/2014/main" id="{5655E6B5-B496-44BD-B8EF-4D655E1E278C}"/>
                  </a:ext>
                </a:extLst>
              </p:cNvPr>
              <p:cNvSpPr>
                <a:spLocks noChangeAspect="1"/>
              </p:cNvSpPr>
              <p:nvPr/>
            </p:nvSpPr>
            <p:spPr bwMode="auto">
              <a:xfrm>
                <a:off x="6699" y="1932"/>
                <a:ext cx="536" cy="304"/>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525">
                <a:solidFill>
                  <a:srgbClr val="4668C5"/>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 name="Rectangle 8">
              <a:extLst>
                <a:ext uri="{FF2B5EF4-FFF2-40B4-BE49-F238E27FC236}">
                  <a16:creationId xmlns:a16="http://schemas.microsoft.com/office/drawing/2014/main" id="{27F93F0D-B1EC-4866-B13C-34C21E75C323}"/>
                </a:ext>
              </a:extLst>
            </p:cNvPr>
            <p:cNvSpPr/>
            <p:nvPr/>
          </p:nvSpPr>
          <p:spPr bwMode="auto">
            <a:xfrm>
              <a:off x="2295949" y="1016238"/>
              <a:ext cx="5991315" cy="1100885"/>
            </a:xfrm>
            <a:prstGeom prst="rect">
              <a:avLst/>
            </a:prstGeom>
            <a:solidFill>
              <a:schemeClr val="bg1"/>
            </a:solidFill>
            <a:ln w="28575" cap="flat" cmpd="sng" algn="ctr">
              <a:solidFill>
                <a:srgbClr val="0072C6"/>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pic>
          <p:nvPicPr>
            <p:cNvPr id="10" name="Picture 9">
              <a:extLst>
                <a:ext uri="{FF2B5EF4-FFF2-40B4-BE49-F238E27FC236}">
                  <a16:creationId xmlns:a16="http://schemas.microsoft.com/office/drawing/2014/main" id="{958BE057-BCE9-4E6C-9916-FC73DBF05FE1}"/>
                </a:ext>
              </a:extLst>
            </p:cNvPr>
            <p:cNvPicPr>
              <a:picLocks noChangeAspect="1"/>
            </p:cNvPicPr>
            <p:nvPr/>
          </p:nvPicPr>
          <p:blipFill>
            <a:blip r:embed="rId4"/>
            <a:stretch>
              <a:fillRect/>
            </a:stretch>
          </p:blipFill>
          <p:spPr>
            <a:xfrm>
              <a:off x="601031" y="1287031"/>
              <a:ext cx="1376050" cy="812755"/>
            </a:xfrm>
            <a:prstGeom prst="rect">
              <a:avLst/>
            </a:prstGeom>
          </p:spPr>
        </p:pic>
        <p:cxnSp>
          <p:nvCxnSpPr>
            <p:cNvPr id="11" name="Straight Arrow Connector 10">
              <a:extLst>
                <a:ext uri="{FF2B5EF4-FFF2-40B4-BE49-F238E27FC236}">
                  <a16:creationId xmlns:a16="http://schemas.microsoft.com/office/drawing/2014/main" id="{84610158-D489-4169-A790-14B26D5FCCD2}"/>
                </a:ext>
              </a:extLst>
            </p:cNvPr>
            <p:cNvCxnSpPr/>
            <p:nvPr/>
          </p:nvCxnSpPr>
          <p:spPr bwMode="auto">
            <a:xfrm>
              <a:off x="1853514" y="1566327"/>
              <a:ext cx="442435" cy="0"/>
            </a:xfrm>
            <a:prstGeom prst="straightConnector1">
              <a:avLst/>
            </a:prstGeom>
            <a:gradFill rotWithShape="1">
              <a:gsLst>
                <a:gs pos="0">
                  <a:srgbClr val="E4CD9A"/>
                </a:gs>
                <a:gs pos="100000">
                  <a:srgbClr val="EEEFD7"/>
                </a:gs>
              </a:gsLst>
              <a:lin ang="2700000" scaled="1"/>
            </a:gradFill>
            <a:ln w="28575" cap="flat" cmpd="sng" algn="ctr">
              <a:solidFill>
                <a:srgbClr val="4668C5"/>
              </a:solidFill>
              <a:prstDash val="solid"/>
              <a:round/>
              <a:headEnd type="triangle"/>
              <a:tailEnd type="triangle"/>
            </a:ln>
            <a:effectLst/>
          </p:spPr>
        </p:cxnSp>
        <p:cxnSp>
          <p:nvCxnSpPr>
            <p:cNvPr id="12" name="Straight Arrow Connector 11">
              <a:extLst>
                <a:ext uri="{FF2B5EF4-FFF2-40B4-BE49-F238E27FC236}">
                  <a16:creationId xmlns:a16="http://schemas.microsoft.com/office/drawing/2014/main" id="{EE77A3F1-5A85-46EA-9073-49D9C219676E}"/>
                </a:ext>
              </a:extLst>
            </p:cNvPr>
            <p:cNvCxnSpPr>
              <a:stCxn id="217" idx="5"/>
              <a:endCxn id="23" idx="2"/>
            </p:cNvCxnSpPr>
            <p:nvPr/>
          </p:nvCxnSpPr>
          <p:spPr bwMode="auto">
            <a:xfrm flipV="1">
              <a:off x="3453946" y="2003214"/>
              <a:ext cx="9602" cy="1393189"/>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3" name="Straight Arrow Connector 12">
              <a:extLst>
                <a:ext uri="{FF2B5EF4-FFF2-40B4-BE49-F238E27FC236}">
                  <a16:creationId xmlns:a16="http://schemas.microsoft.com/office/drawing/2014/main" id="{26AA2F97-100F-46A4-BDDA-1C999F92EC34}"/>
                </a:ext>
              </a:extLst>
            </p:cNvPr>
            <p:cNvCxnSpPr/>
            <p:nvPr/>
          </p:nvCxnSpPr>
          <p:spPr bwMode="auto">
            <a:xfrm flipV="1">
              <a:off x="5304611" y="1946103"/>
              <a:ext cx="0" cy="3085765"/>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cxnSp>
          <p:nvCxnSpPr>
            <p:cNvPr id="14" name="Straight Arrow Connector 13">
              <a:extLst>
                <a:ext uri="{FF2B5EF4-FFF2-40B4-BE49-F238E27FC236}">
                  <a16:creationId xmlns:a16="http://schemas.microsoft.com/office/drawing/2014/main" id="{42EE3228-B697-473C-BB33-EDC06C95190F}"/>
                </a:ext>
              </a:extLst>
            </p:cNvPr>
            <p:cNvCxnSpPr/>
            <p:nvPr/>
          </p:nvCxnSpPr>
          <p:spPr bwMode="auto">
            <a:xfrm flipV="1">
              <a:off x="7242139" y="1857653"/>
              <a:ext cx="0" cy="1133222"/>
            </a:xfrm>
            <a:prstGeom prst="straightConnector1">
              <a:avLst/>
            </a:prstGeom>
            <a:gradFill rotWithShape="1">
              <a:gsLst>
                <a:gs pos="0">
                  <a:srgbClr val="E4CD9A"/>
                </a:gs>
                <a:gs pos="100000">
                  <a:srgbClr val="EEEFD7"/>
                </a:gs>
              </a:gsLst>
              <a:lin ang="2700000" scaled="1"/>
            </a:gradFill>
            <a:ln w="28575" cap="flat" cmpd="sng" algn="ctr">
              <a:solidFill>
                <a:srgbClr val="0072C6"/>
              </a:solidFill>
              <a:prstDash val="solid"/>
              <a:round/>
              <a:headEnd type="triangle"/>
              <a:tailEnd type="triangle"/>
            </a:ln>
            <a:effectLst/>
          </p:spPr>
        </p:cxnSp>
        <p:sp>
          <p:nvSpPr>
            <p:cNvPr id="15" name="Rectangle 14">
              <a:extLst>
                <a:ext uri="{FF2B5EF4-FFF2-40B4-BE49-F238E27FC236}">
                  <a16:creationId xmlns:a16="http://schemas.microsoft.com/office/drawing/2014/main" id="{B239ED84-6768-4EEF-B256-9F9E02DA69E9}"/>
                </a:ext>
              </a:extLst>
            </p:cNvPr>
            <p:cNvSpPr/>
            <p:nvPr/>
          </p:nvSpPr>
          <p:spPr bwMode="auto">
            <a:xfrm>
              <a:off x="3069186" y="3673659"/>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6" name="Rectangle 15">
              <a:extLst>
                <a:ext uri="{FF2B5EF4-FFF2-40B4-BE49-F238E27FC236}">
                  <a16:creationId xmlns:a16="http://schemas.microsoft.com/office/drawing/2014/main" id="{E12855A2-888F-4689-9715-6CED8E82512A}"/>
                </a:ext>
              </a:extLst>
            </p:cNvPr>
            <p:cNvSpPr/>
            <p:nvPr/>
          </p:nvSpPr>
          <p:spPr bwMode="auto">
            <a:xfrm>
              <a:off x="6159573" y="3056872"/>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7" name="Rectangle 16">
              <a:extLst>
                <a:ext uri="{FF2B5EF4-FFF2-40B4-BE49-F238E27FC236}">
                  <a16:creationId xmlns:a16="http://schemas.microsoft.com/office/drawing/2014/main" id="{AE910097-FD7F-4FF5-9113-0419F97685B0}"/>
                </a:ext>
              </a:extLst>
            </p:cNvPr>
            <p:cNvSpPr/>
            <p:nvPr/>
          </p:nvSpPr>
          <p:spPr bwMode="auto">
            <a:xfrm>
              <a:off x="4803073" y="5276535"/>
              <a:ext cx="1486338" cy="1000839"/>
            </a:xfrm>
            <a:prstGeom prst="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grpSp>
          <p:nvGrpSpPr>
            <p:cNvPr id="18" name="Group 17">
              <a:extLst>
                <a:ext uri="{FF2B5EF4-FFF2-40B4-BE49-F238E27FC236}">
                  <a16:creationId xmlns:a16="http://schemas.microsoft.com/office/drawing/2014/main" id="{3C7620F6-F491-4F7F-AA9C-71C6CF924288}"/>
                </a:ext>
              </a:extLst>
            </p:cNvPr>
            <p:cNvGrpSpPr/>
            <p:nvPr/>
          </p:nvGrpSpPr>
          <p:grpSpPr>
            <a:xfrm>
              <a:off x="3201003" y="3669355"/>
              <a:ext cx="1206239" cy="1006184"/>
              <a:chOff x="3266907" y="3786551"/>
              <a:chExt cx="966981" cy="806607"/>
            </a:xfrm>
          </p:grpSpPr>
          <p:grpSp>
            <p:nvGrpSpPr>
              <p:cNvPr id="168" name="Group 167">
                <a:extLst>
                  <a:ext uri="{FF2B5EF4-FFF2-40B4-BE49-F238E27FC236}">
                    <a16:creationId xmlns:a16="http://schemas.microsoft.com/office/drawing/2014/main" id="{817FF27E-D5B2-4709-92D8-5A49A4BEE0F9}"/>
                  </a:ext>
                </a:extLst>
              </p:cNvPr>
              <p:cNvGrpSpPr>
                <a:grpSpLocks noChangeAspect="1"/>
              </p:cNvGrpSpPr>
              <p:nvPr/>
            </p:nvGrpSpPr>
            <p:grpSpPr>
              <a:xfrm>
                <a:off x="3573905" y="3786551"/>
                <a:ext cx="294337" cy="469425"/>
                <a:chOff x="8822083" y="2100326"/>
                <a:chExt cx="914400" cy="1458337"/>
              </a:xfrm>
            </p:grpSpPr>
            <p:grpSp>
              <p:nvGrpSpPr>
                <p:cNvPr id="201" name="Group 4">
                  <a:extLst>
                    <a:ext uri="{FF2B5EF4-FFF2-40B4-BE49-F238E27FC236}">
                      <a16:creationId xmlns:a16="http://schemas.microsoft.com/office/drawing/2014/main" id="{2F7754F1-DE55-4030-8FCA-1E9DB0853756}"/>
                    </a:ext>
                  </a:extLst>
                </p:cNvPr>
                <p:cNvGrpSpPr>
                  <a:grpSpLocks noChangeAspect="1"/>
                </p:cNvGrpSpPr>
                <p:nvPr/>
              </p:nvGrpSpPr>
              <p:grpSpPr bwMode="auto">
                <a:xfrm>
                  <a:off x="9068949" y="2230438"/>
                  <a:ext cx="530226" cy="1174751"/>
                  <a:chOff x="5855" y="1405"/>
                  <a:chExt cx="334" cy="740"/>
                </a:xfrm>
              </p:grpSpPr>
              <p:sp>
                <p:nvSpPr>
                  <p:cNvPr id="203" name="AutoShape 3">
                    <a:extLst>
                      <a:ext uri="{FF2B5EF4-FFF2-40B4-BE49-F238E27FC236}">
                        <a16:creationId xmlns:a16="http://schemas.microsoft.com/office/drawing/2014/main" id="{2EAB4386-736B-42B6-8AD6-DAEFBB9F61A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5">
                    <a:extLst>
                      <a:ext uri="{FF2B5EF4-FFF2-40B4-BE49-F238E27FC236}">
                        <a16:creationId xmlns:a16="http://schemas.microsoft.com/office/drawing/2014/main" id="{BD64F369-0DCA-43AA-A45B-1CFD9DC8DB8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Rectangle 6">
                    <a:extLst>
                      <a:ext uri="{FF2B5EF4-FFF2-40B4-BE49-F238E27FC236}">
                        <a16:creationId xmlns:a16="http://schemas.microsoft.com/office/drawing/2014/main" id="{A68050DE-F2B2-45A6-AFC0-969E98E36F7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7">
                    <a:extLst>
                      <a:ext uri="{FF2B5EF4-FFF2-40B4-BE49-F238E27FC236}">
                        <a16:creationId xmlns:a16="http://schemas.microsoft.com/office/drawing/2014/main" id="{FFAB3F85-FD3F-4410-8B93-6FC7A8DB93C7}"/>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Rectangle 8">
                    <a:extLst>
                      <a:ext uri="{FF2B5EF4-FFF2-40B4-BE49-F238E27FC236}">
                        <a16:creationId xmlns:a16="http://schemas.microsoft.com/office/drawing/2014/main" id="{656322FA-05B8-47FF-B397-F28C2AC66DD7}"/>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9">
                    <a:extLst>
                      <a:ext uri="{FF2B5EF4-FFF2-40B4-BE49-F238E27FC236}">
                        <a16:creationId xmlns:a16="http://schemas.microsoft.com/office/drawing/2014/main" id="{B15CE7E9-379E-4FC5-803B-072255F18EDE}"/>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Rectangle 10">
                    <a:extLst>
                      <a:ext uri="{FF2B5EF4-FFF2-40B4-BE49-F238E27FC236}">
                        <a16:creationId xmlns:a16="http://schemas.microsoft.com/office/drawing/2014/main" id="{2D9CF673-45DF-4CBA-B522-6C5A0BBA516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11">
                    <a:extLst>
                      <a:ext uri="{FF2B5EF4-FFF2-40B4-BE49-F238E27FC236}">
                        <a16:creationId xmlns:a16="http://schemas.microsoft.com/office/drawing/2014/main" id="{1AA44CDD-5718-41DA-95A2-D1BEBA014B7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Rectangle 12">
                    <a:extLst>
                      <a:ext uri="{FF2B5EF4-FFF2-40B4-BE49-F238E27FC236}">
                        <a16:creationId xmlns:a16="http://schemas.microsoft.com/office/drawing/2014/main" id="{14B34C33-810E-44A2-9C82-D2EB448988E2}"/>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13">
                    <a:extLst>
                      <a:ext uri="{FF2B5EF4-FFF2-40B4-BE49-F238E27FC236}">
                        <a16:creationId xmlns:a16="http://schemas.microsoft.com/office/drawing/2014/main" id="{E773F035-E30A-4478-BC28-AD87B6E909BF}"/>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Oval 14">
                    <a:extLst>
                      <a:ext uri="{FF2B5EF4-FFF2-40B4-BE49-F238E27FC236}">
                        <a16:creationId xmlns:a16="http://schemas.microsoft.com/office/drawing/2014/main" id="{6A5BE761-E8EB-4A2C-ACD9-4EFEF226AD8A}"/>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15">
                    <a:extLst>
                      <a:ext uri="{FF2B5EF4-FFF2-40B4-BE49-F238E27FC236}">
                        <a16:creationId xmlns:a16="http://schemas.microsoft.com/office/drawing/2014/main" id="{A9949A97-4215-4827-89F4-8611695043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Rectangle 16">
                    <a:extLst>
                      <a:ext uri="{FF2B5EF4-FFF2-40B4-BE49-F238E27FC236}">
                        <a16:creationId xmlns:a16="http://schemas.microsoft.com/office/drawing/2014/main" id="{0DC82E97-FD7B-487F-9FC5-C38E1FB155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2" name="Rectangle 201">
                  <a:extLst>
                    <a:ext uri="{FF2B5EF4-FFF2-40B4-BE49-F238E27FC236}">
                      <a16:creationId xmlns:a16="http://schemas.microsoft.com/office/drawing/2014/main" id="{769D5DA3-D5D4-4722-977B-C839ED46C8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9" name="Group 168">
                <a:extLst>
                  <a:ext uri="{FF2B5EF4-FFF2-40B4-BE49-F238E27FC236}">
                    <a16:creationId xmlns:a16="http://schemas.microsoft.com/office/drawing/2014/main" id="{F9545170-544F-4892-8CB0-E6727145E45A}"/>
                  </a:ext>
                </a:extLst>
              </p:cNvPr>
              <p:cNvGrpSpPr>
                <a:grpSpLocks noChangeAspect="1"/>
              </p:cNvGrpSpPr>
              <p:nvPr/>
            </p:nvGrpSpPr>
            <p:grpSpPr>
              <a:xfrm>
                <a:off x="3939551" y="4121564"/>
                <a:ext cx="294337" cy="469425"/>
                <a:chOff x="8822083" y="2100326"/>
                <a:chExt cx="914400" cy="1458337"/>
              </a:xfrm>
            </p:grpSpPr>
            <p:grpSp>
              <p:nvGrpSpPr>
                <p:cNvPr id="186" name="Group 4">
                  <a:extLst>
                    <a:ext uri="{FF2B5EF4-FFF2-40B4-BE49-F238E27FC236}">
                      <a16:creationId xmlns:a16="http://schemas.microsoft.com/office/drawing/2014/main" id="{E6EFCFEE-90A2-4A2F-9BB5-9ACE8D6485E5}"/>
                    </a:ext>
                  </a:extLst>
                </p:cNvPr>
                <p:cNvGrpSpPr>
                  <a:grpSpLocks noChangeAspect="1"/>
                </p:cNvGrpSpPr>
                <p:nvPr/>
              </p:nvGrpSpPr>
              <p:grpSpPr bwMode="auto">
                <a:xfrm>
                  <a:off x="9068949" y="2230438"/>
                  <a:ext cx="530226" cy="1174751"/>
                  <a:chOff x="5855" y="1405"/>
                  <a:chExt cx="334" cy="740"/>
                </a:xfrm>
              </p:grpSpPr>
              <p:sp>
                <p:nvSpPr>
                  <p:cNvPr id="188" name="AutoShape 3">
                    <a:extLst>
                      <a:ext uri="{FF2B5EF4-FFF2-40B4-BE49-F238E27FC236}">
                        <a16:creationId xmlns:a16="http://schemas.microsoft.com/office/drawing/2014/main" id="{36551905-3186-42A6-B260-E8BBC7DF7061}"/>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5">
                    <a:extLst>
                      <a:ext uri="{FF2B5EF4-FFF2-40B4-BE49-F238E27FC236}">
                        <a16:creationId xmlns:a16="http://schemas.microsoft.com/office/drawing/2014/main" id="{0C08644A-9E18-41CF-B38A-8BE2D2598C8F}"/>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Rectangle 6">
                    <a:extLst>
                      <a:ext uri="{FF2B5EF4-FFF2-40B4-BE49-F238E27FC236}">
                        <a16:creationId xmlns:a16="http://schemas.microsoft.com/office/drawing/2014/main" id="{6BF8268D-CED0-4E4B-A081-0C5740A622A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7">
                    <a:extLst>
                      <a:ext uri="{FF2B5EF4-FFF2-40B4-BE49-F238E27FC236}">
                        <a16:creationId xmlns:a16="http://schemas.microsoft.com/office/drawing/2014/main" id="{47079EDE-8766-4CDF-8140-B07312646560}"/>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Rectangle 8">
                    <a:extLst>
                      <a:ext uri="{FF2B5EF4-FFF2-40B4-BE49-F238E27FC236}">
                        <a16:creationId xmlns:a16="http://schemas.microsoft.com/office/drawing/2014/main" id="{3A3AE50B-1FBD-463A-A20F-30C7B2CB378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9">
                    <a:extLst>
                      <a:ext uri="{FF2B5EF4-FFF2-40B4-BE49-F238E27FC236}">
                        <a16:creationId xmlns:a16="http://schemas.microsoft.com/office/drawing/2014/main" id="{7FA9850E-FA00-4D90-8BAB-4E6AE87AD555}"/>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Rectangle 10">
                    <a:extLst>
                      <a:ext uri="{FF2B5EF4-FFF2-40B4-BE49-F238E27FC236}">
                        <a16:creationId xmlns:a16="http://schemas.microsoft.com/office/drawing/2014/main" id="{BC581243-86A5-494E-95A9-4C9EBA67E526}"/>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11">
                    <a:extLst>
                      <a:ext uri="{FF2B5EF4-FFF2-40B4-BE49-F238E27FC236}">
                        <a16:creationId xmlns:a16="http://schemas.microsoft.com/office/drawing/2014/main" id="{50B68D71-6566-4DAA-AE01-3F3E3EA409EF}"/>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Rectangle 12">
                    <a:extLst>
                      <a:ext uri="{FF2B5EF4-FFF2-40B4-BE49-F238E27FC236}">
                        <a16:creationId xmlns:a16="http://schemas.microsoft.com/office/drawing/2014/main" id="{FF8921CA-C327-4A34-AC3B-497CD7B2371B}"/>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13">
                    <a:extLst>
                      <a:ext uri="{FF2B5EF4-FFF2-40B4-BE49-F238E27FC236}">
                        <a16:creationId xmlns:a16="http://schemas.microsoft.com/office/drawing/2014/main" id="{E2336E0F-ADC4-4B08-9437-55580EF303C3}"/>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Oval 14">
                    <a:extLst>
                      <a:ext uri="{FF2B5EF4-FFF2-40B4-BE49-F238E27FC236}">
                        <a16:creationId xmlns:a16="http://schemas.microsoft.com/office/drawing/2014/main" id="{B135BB8D-FD4B-4677-89CF-A21CA02D3172}"/>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15">
                    <a:extLst>
                      <a:ext uri="{FF2B5EF4-FFF2-40B4-BE49-F238E27FC236}">
                        <a16:creationId xmlns:a16="http://schemas.microsoft.com/office/drawing/2014/main" id="{21EED1F3-7F4E-4D58-AF99-B29257FB7B3B}"/>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Rectangle 16">
                    <a:extLst>
                      <a:ext uri="{FF2B5EF4-FFF2-40B4-BE49-F238E27FC236}">
                        <a16:creationId xmlns:a16="http://schemas.microsoft.com/office/drawing/2014/main" id="{B8A0DF31-480F-4A34-A124-34981BC41F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87" name="Rectangle 186">
                  <a:extLst>
                    <a:ext uri="{FF2B5EF4-FFF2-40B4-BE49-F238E27FC236}">
                      <a16:creationId xmlns:a16="http://schemas.microsoft.com/office/drawing/2014/main" id="{A526A2CF-0545-4A1F-9A1C-73F50FF445B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0" name="Group 169">
                <a:extLst>
                  <a:ext uri="{FF2B5EF4-FFF2-40B4-BE49-F238E27FC236}">
                    <a16:creationId xmlns:a16="http://schemas.microsoft.com/office/drawing/2014/main" id="{F86EDBEB-2809-46C4-A76A-C5B2B9950751}"/>
                  </a:ext>
                </a:extLst>
              </p:cNvPr>
              <p:cNvGrpSpPr>
                <a:grpSpLocks noChangeAspect="1"/>
              </p:cNvGrpSpPr>
              <p:nvPr/>
            </p:nvGrpSpPr>
            <p:grpSpPr>
              <a:xfrm>
                <a:off x="3266907" y="4123733"/>
                <a:ext cx="294337" cy="469425"/>
                <a:chOff x="8822083" y="2100326"/>
                <a:chExt cx="914400" cy="1458337"/>
              </a:xfrm>
            </p:grpSpPr>
            <p:grpSp>
              <p:nvGrpSpPr>
                <p:cNvPr id="171" name="Group 4">
                  <a:extLst>
                    <a:ext uri="{FF2B5EF4-FFF2-40B4-BE49-F238E27FC236}">
                      <a16:creationId xmlns:a16="http://schemas.microsoft.com/office/drawing/2014/main" id="{86B04F97-B231-4DE1-999A-E3EC14228F25}"/>
                    </a:ext>
                  </a:extLst>
                </p:cNvPr>
                <p:cNvGrpSpPr>
                  <a:grpSpLocks noChangeAspect="1"/>
                </p:cNvGrpSpPr>
                <p:nvPr/>
              </p:nvGrpSpPr>
              <p:grpSpPr bwMode="auto">
                <a:xfrm>
                  <a:off x="9068949" y="2230438"/>
                  <a:ext cx="530226" cy="1174751"/>
                  <a:chOff x="5855" y="1405"/>
                  <a:chExt cx="334" cy="740"/>
                </a:xfrm>
              </p:grpSpPr>
              <p:sp>
                <p:nvSpPr>
                  <p:cNvPr id="173" name="AutoShape 3">
                    <a:extLst>
                      <a:ext uri="{FF2B5EF4-FFF2-40B4-BE49-F238E27FC236}">
                        <a16:creationId xmlns:a16="http://schemas.microsoft.com/office/drawing/2014/main" id="{C6D4C443-12C8-4D5E-B38D-13D55C406A6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5">
                    <a:extLst>
                      <a:ext uri="{FF2B5EF4-FFF2-40B4-BE49-F238E27FC236}">
                        <a16:creationId xmlns:a16="http://schemas.microsoft.com/office/drawing/2014/main" id="{152D0C68-57D1-40BF-AC9A-120EA5F7284C}"/>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Rectangle 6">
                    <a:extLst>
                      <a:ext uri="{FF2B5EF4-FFF2-40B4-BE49-F238E27FC236}">
                        <a16:creationId xmlns:a16="http://schemas.microsoft.com/office/drawing/2014/main" id="{870EE111-AB6B-4F79-9568-0929ECF6876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7">
                    <a:extLst>
                      <a:ext uri="{FF2B5EF4-FFF2-40B4-BE49-F238E27FC236}">
                        <a16:creationId xmlns:a16="http://schemas.microsoft.com/office/drawing/2014/main" id="{2291228E-BF6D-4955-A1AE-25E848B245FC}"/>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Rectangle 8">
                    <a:extLst>
                      <a:ext uri="{FF2B5EF4-FFF2-40B4-BE49-F238E27FC236}">
                        <a16:creationId xmlns:a16="http://schemas.microsoft.com/office/drawing/2014/main" id="{81F5BC38-D74E-4D14-B937-6D888EC7872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9">
                    <a:extLst>
                      <a:ext uri="{FF2B5EF4-FFF2-40B4-BE49-F238E27FC236}">
                        <a16:creationId xmlns:a16="http://schemas.microsoft.com/office/drawing/2014/main" id="{3789A293-F8E1-414A-9C0D-AF52FBA3BE4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Rectangle 10">
                    <a:extLst>
                      <a:ext uri="{FF2B5EF4-FFF2-40B4-BE49-F238E27FC236}">
                        <a16:creationId xmlns:a16="http://schemas.microsoft.com/office/drawing/2014/main" id="{C7DE1C9A-B535-4856-BA5D-0F93C3BF66E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11">
                    <a:extLst>
                      <a:ext uri="{FF2B5EF4-FFF2-40B4-BE49-F238E27FC236}">
                        <a16:creationId xmlns:a16="http://schemas.microsoft.com/office/drawing/2014/main" id="{2F7A4921-FF3D-4084-B774-EC2BF796C38C}"/>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Rectangle 12">
                    <a:extLst>
                      <a:ext uri="{FF2B5EF4-FFF2-40B4-BE49-F238E27FC236}">
                        <a16:creationId xmlns:a16="http://schemas.microsoft.com/office/drawing/2014/main" id="{56115D55-6EE7-4C2F-8CA9-B990A0AA07C9}"/>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13">
                    <a:extLst>
                      <a:ext uri="{FF2B5EF4-FFF2-40B4-BE49-F238E27FC236}">
                        <a16:creationId xmlns:a16="http://schemas.microsoft.com/office/drawing/2014/main" id="{CF3A374B-1438-4FC1-81F2-CFDE95C066EE}"/>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Oval 14">
                    <a:extLst>
                      <a:ext uri="{FF2B5EF4-FFF2-40B4-BE49-F238E27FC236}">
                        <a16:creationId xmlns:a16="http://schemas.microsoft.com/office/drawing/2014/main" id="{943B0C71-20A6-4566-A515-2DCD97A88D3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15">
                    <a:extLst>
                      <a:ext uri="{FF2B5EF4-FFF2-40B4-BE49-F238E27FC236}">
                        <a16:creationId xmlns:a16="http://schemas.microsoft.com/office/drawing/2014/main" id="{31D2336C-17AE-4659-AFAF-EFB30A293A0D}"/>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Rectangle 16">
                    <a:extLst>
                      <a:ext uri="{FF2B5EF4-FFF2-40B4-BE49-F238E27FC236}">
                        <a16:creationId xmlns:a16="http://schemas.microsoft.com/office/drawing/2014/main" id="{84585868-430E-477A-B319-34DB213AC8A2}"/>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2" name="Rectangle 171">
                  <a:extLst>
                    <a:ext uri="{FF2B5EF4-FFF2-40B4-BE49-F238E27FC236}">
                      <a16:creationId xmlns:a16="http://schemas.microsoft.com/office/drawing/2014/main" id="{B9D43923-6996-4BE6-92C3-4A8CA6B0745D}"/>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9" name="Group 18">
              <a:extLst>
                <a:ext uri="{FF2B5EF4-FFF2-40B4-BE49-F238E27FC236}">
                  <a16:creationId xmlns:a16="http://schemas.microsoft.com/office/drawing/2014/main" id="{1A65870F-A513-446E-9CEF-02618467AD54}"/>
                </a:ext>
              </a:extLst>
            </p:cNvPr>
            <p:cNvGrpSpPr>
              <a:grpSpLocks noChangeAspect="1"/>
            </p:cNvGrpSpPr>
            <p:nvPr/>
          </p:nvGrpSpPr>
          <p:grpSpPr>
            <a:xfrm>
              <a:off x="5514606" y="2611824"/>
              <a:ext cx="580939" cy="926514"/>
              <a:chOff x="8822083" y="2100326"/>
              <a:chExt cx="914400" cy="1458337"/>
            </a:xfrm>
          </p:grpSpPr>
          <p:grpSp>
            <p:nvGrpSpPr>
              <p:cNvPr id="153" name="Group 4">
                <a:extLst>
                  <a:ext uri="{FF2B5EF4-FFF2-40B4-BE49-F238E27FC236}">
                    <a16:creationId xmlns:a16="http://schemas.microsoft.com/office/drawing/2014/main" id="{B5F8A099-60C4-4778-93EC-36B4F02A018D}"/>
                  </a:ext>
                </a:extLst>
              </p:cNvPr>
              <p:cNvGrpSpPr>
                <a:grpSpLocks noChangeAspect="1"/>
              </p:cNvGrpSpPr>
              <p:nvPr/>
            </p:nvGrpSpPr>
            <p:grpSpPr bwMode="auto">
              <a:xfrm>
                <a:off x="9068949" y="2230438"/>
                <a:ext cx="530226" cy="1174751"/>
                <a:chOff x="5855" y="1405"/>
                <a:chExt cx="334" cy="740"/>
              </a:xfrm>
            </p:grpSpPr>
            <p:sp>
              <p:nvSpPr>
                <p:cNvPr id="155" name="AutoShape 3">
                  <a:extLst>
                    <a:ext uri="{FF2B5EF4-FFF2-40B4-BE49-F238E27FC236}">
                      <a16:creationId xmlns:a16="http://schemas.microsoft.com/office/drawing/2014/main" id="{BEFB2ED8-8AE2-4BB8-8818-20222F840483}"/>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5">
                  <a:extLst>
                    <a:ext uri="{FF2B5EF4-FFF2-40B4-BE49-F238E27FC236}">
                      <a16:creationId xmlns:a16="http://schemas.microsoft.com/office/drawing/2014/main" id="{6CD2FBCB-56BF-4D17-ACAB-612EFF30F3D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Rectangle 6">
                  <a:extLst>
                    <a:ext uri="{FF2B5EF4-FFF2-40B4-BE49-F238E27FC236}">
                      <a16:creationId xmlns:a16="http://schemas.microsoft.com/office/drawing/2014/main" id="{446A2AD2-4A1B-4F62-B8B2-A7601954FADB}"/>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7">
                  <a:extLst>
                    <a:ext uri="{FF2B5EF4-FFF2-40B4-BE49-F238E27FC236}">
                      <a16:creationId xmlns:a16="http://schemas.microsoft.com/office/drawing/2014/main" id="{E5466413-ED8B-465C-8524-A548C145DD4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Rectangle 8">
                  <a:extLst>
                    <a:ext uri="{FF2B5EF4-FFF2-40B4-BE49-F238E27FC236}">
                      <a16:creationId xmlns:a16="http://schemas.microsoft.com/office/drawing/2014/main" id="{72472942-9CA5-471A-98BB-D5D293DD995D}"/>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9">
                  <a:extLst>
                    <a:ext uri="{FF2B5EF4-FFF2-40B4-BE49-F238E27FC236}">
                      <a16:creationId xmlns:a16="http://schemas.microsoft.com/office/drawing/2014/main" id="{9F132D0E-F226-4826-8BDD-05C6B59F96EB}"/>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Rectangle 10">
                  <a:extLst>
                    <a:ext uri="{FF2B5EF4-FFF2-40B4-BE49-F238E27FC236}">
                      <a16:creationId xmlns:a16="http://schemas.microsoft.com/office/drawing/2014/main" id="{352603AE-B720-4E6D-B15B-5634794B1F6A}"/>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11">
                  <a:extLst>
                    <a:ext uri="{FF2B5EF4-FFF2-40B4-BE49-F238E27FC236}">
                      <a16:creationId xmlns:a16="http://schemas.microsoft.com/office/drawing/2014/main" id="{98E51EBA-6EC4-4F71-A29D-66BEF167E943}"/>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Rectangle 12">
                  <a:extLst>
                    <a:ext uri="{FF2B5EF4-FFF2-40B4-BE49-F238E27FC236}">
                      <a16:creationId xmlns:a16="http://schemas.microsoft.com/office/drawing/2014/main" id="{DAFD3E98-910C-4CB6-9999-196B2B94B96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13">
                  <a:extLst>
                    <a:ext uri="{FF2B5EF4-FFF2-40B4-BE49-F238E27FC236}">
                      <a16:creationId xmlns:a16="http://schemas.microsoft.com/office/drawing/2014/main" id="{32E8FA62-F916-4AC9-868D-CB26079A8190}"/>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Oval 14">
                  <a:extLst>
                    <a:ext uri="{FF2B5EF4-FFF2-40B4-BE49-F238E27FC236}">
                      <a16:creationId xmlns:a16="http://schemas.microsoft.com/office/drawing/2014/main" id="{8AF70A31-FF88-4A37-AC00-EED91288B4C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15">
                  <a:extLst>
                    <a:ext uri="{FF2B5EF4-FFF2-40B4-BE49-F238E27FC236}">
                      <a16:creationId xmlns:a16="http://schemas.microsoft.com/office/drawing/2014/main" id="{7363BA2C-1772-4B6F-9B68-24609CCBE05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Rectangle 16">
                  <a:extLst>
                    <a:ext uri="{FF2B5EF4-FFF2-40B4-BE49-F238E27FC236}">
                      <a16:creationId xmlns:a16="http://schemas.microsoft.com/office/drawing/2014/main" id="{11507BD9-59DF-4C68-94BD-93560F990176}"/>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54" name="Rectangle 153">
                <a:extLst>
                  <a:ext uri="{FF2B5EF4-FFF2-40B4-BE49-F238E27FC236}">
                    <a16:creationId xmlns:a16="http://schemas.microsoft.com/office/drawing/2014/main" id="{3E530CD6-C4BF-4385-88E4-FF5653004A2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FB88060B-7800-427C-A916-4A7967D7E747}"/>
                </a:ext>
              </a:extLst>
            </p:cNvPr>
            <p:cNvGrpSpPr/>
            <p:nvPr/>
          </p:nvGrpSpPr>
          <p:grpSpPr>
            <a:xfrm>
              <a:off x="6326228" y="3050754"/>
              <a:ext cx="1206239" cy="1006184"/>
              <a:chOff x="3266907" y="3786551"/>
              <a:chExt cx="966981" cy="806607"/>
            </a:xfrm>
          </p:grpSpPr>
          <p:grpSp>
            <p:nvGrpSpPr>
              <p:cNvPr id="105" name="Group 104">
                <a:extLst>
                  <a:ext uri="{FF2B5EF4-FFF2-40B4-BE49-F238E27FC236}">
                    <a16:creationId xmlns:a16="http://schemas.microsoft.com/office/drawing/2014/main" id="{00E548AF-039D-4DC2-A128-0D99E4C0EBBB}"/>
                  </a:ext>
                </a:extLst>
              </p:cNvPr>
              <p:cNvGrpSpPr>
                <a:grpSpLocks noChangeAspect="1"/>
              </p:cNvGrpSpPr>
              <p:nvPr/>
            </p:nvGrpSpPr>
            <p:grpSpPr>
              <a:xfrm>
                <a:off x="3573905" y="3786551"/>
                <a:ext cx="294337" cy="469425"/>
                <a:chOff x="8822083" y="2100326"/>
                <a:chExt cx="914400" cy="1458337"/>
              </a:xfrm>
            </p:grpSpPr>
            <p:grpSp>
              <p:nvGrpSpPr>
                <p:cNvPr id="138" name="Group 4">
                  <a:extLst>
                    <a:ext uri="{FF2B5EF4-FFF2-40B4-BE49-F238E27FC236}">
                      <a16:creationId xmlns:a16="http://schemas.microsoft.com/office/drawing/2014/main" id="{C002C5AA-5587-45AC-8DDA-FDE5EBB78D38}"/>
                    </a:ext>
                  </a:extLst>
                </p:cNvPr>
                <p:cNvGrpSpPr>
                  <a:grpSpLocks noChangeAspect="1"/>
                </p:cNvGrpSpPr>
                <p:nvPr/>
              </p:nvGrpSpPr>
              <p:grpSpPr bwMode="auto">
                <a:xfrm>
                  <a:off x="9068949" y="2230438"/>
                  <a:ext cx="530226" cy="1174751"/>
                  <a:chOff x="5855" y="1405"/>
                  <a:chExt cx="334" cy="740"/>
                </a:xfrm>
              </p:grpSpPr>
              <p:sp>
                <p:nvSpPr>
                  <p:cNvPr id="140" name="AutoShape 3">
                    <a:extLst>
                      <a:ext uri="{FF2B5EF4-FFF2-40B4-BE49-F238E27FC236}">
                        <a16:creationId xmlns:a16="http://schemas.microsoft.com/office/drawing/2014/main" id="{99968A82-81E0-4983-A96B-1669523E926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5">
                    <a:extLst>
                      <a:ext uri="{FF2B5EF4-FFF2-40B4-BE49-F238E27FC236}">
                        <a16:creationId xmlns:a16="http://schemas.microsoft.com/office/drawing/2014/main" id="{403C9BDE-BDAA-4BBA-94AF-B9488963CDC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Rectangle 6">
                    <a:extLst>
                      <a:ext uri="{FF2B5EF4-FFF2-40B4-BE49-F238E27FC236}">
                        <a16:creationId xmlns:a16="http://schemas.microsoft.com/office/drawing/2014/main" id="{35B44ACA-99B3-4118-8407-83CC391B59CA}"/>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7">
                    <a:extLst>
                      <a:ext uri="{FF2B5EF4-FFF2-40B4-BE49-F238E27FC236}">
                        <a16:creationId xmlns:a16="http://schemas.microsoft.com/office/drawing/2014/main" id="{FA64816F-0A66-407E-8DA5-22F6BB726E72}"/>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Rectangle 8">
                    <a:extLst>
                      <a:ext uri="{FF2B5EF4-FFF2-40B4-BE49-F238E27FC236}">
                        <a16:creationId xmlns:a16="http://schemas.microsoft.com/office/drawing/2014/main" id="{8B0B37C4-F877-4291-B69D-9F89D0B8296A}"/>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9">
                    <a:extLst>
                      <a:ext uri="{FF2B5EF4-FFF2-40B4-BE49-F238E27FC236}">
                        <a16:creationId xmlns:a16="http://schemas.microsoft.com/office/drawing/2014/main" id="{61DC58C3-7D53-4827-B6EC-A7BE46B1497A}"/>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Rectangle 10">
                    <a:extLst>
                      <a:ext uri="{FF2B5EF4-FFF2-40B4-BE49-F238E27FC236}">
                        <a16:creationId xmlns:a16="http://schemas.microsoft.com/office/drawing/2014/main" id="{7B3BA801-719F-45D7-BD38-185D1C3E69CC}"/>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11">
                    <a:extLst>
                      <a:ext uri="{FF2B5EF4-FFF2-40B4-BE49-F238E27FC236}">
                        <a16:creationId xmlns:a16="http://schemas.microsoft.com/office/drawing/2014/main" id="{42217D15-C573-455A-B897-B596406E545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Rectangle 12">
                    <a:extLst>
                      <a:ext uri="{FF2B5EF4-FFF2-40B4-BE49-F238E27FC236}">
                        <a16:creationId xmlns:a16="http://schemas.microsoft.com/office/drawing/2014/main" id="{9C8C239F-34C1-4689-B495-27C89CC84AD3}"/>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13">
                    <a:extLst>
                      <a:ext uri="{FF2B5EF4-FFF2-40B4-BE49-F238E27FC236}">
                        <a16:creationId xmlns:a16="http://schemas.microsoft.com/office/drawing/2014/main" id="{CA454637-0176-44E3-98A0-F6E693E35B19}"/>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Oval 14">
                    <a:extLst>
                      <a:ext uri="{FF2B5EF4-FFF2-40B4-BE49-F238E27FC236}">
                        <a16:creationId xmlns:a16="http://schemas.microsoft.com/office/drawing/2014/main" id="{07E0884B-7420-4210-9908-251129E5F997}"/>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15">
                    <a:extLst>
                      <a:ext uri="{FF2B5EF4-FFF2-40B4-BE49-F238E27FC236}">
                        <a16:creationId xmlns:a16="http://schemas.microsoft.com/office/drawing/2014/main" id="{E7FB9053-37BA-4021-A77D-4BEC30BFE845}"/>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Rectangle 16">
                    <a:extLst>
                      <a:ext uri="{FF2B5EF4-FFF2-40B4-BE49-F238E27FC236}">
                        <a16:creationId xmlns:a16="http://schemas.microsoft.com/office/drawing/2014/main" id="{E6747F9C-8DD9-4AC7-8E55-0768FBF87813}"/>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9" name="Rectangle 138">
                  <a:extLst>
                    <a:ext uri="{FF2B5EF4-FFF2-40B4-BE49-F238E27FC236}">
                      <a16:creationId xmlns:a16="http://schemas.microsoft.com/office/drawing/2014/main" id="{FD49906A-2E8D-438E-899A-A2C2C8FEF8F9}"/>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EB8F86B1-558D-4FAB-99C8-2DD8DDF3ACD5}"/>
                  </a:ext>
                </a:extLst>
              </p:cNvPr>
              <p:cNvGrpSpPr>
                <a:grpSpLocks noChangeAspect="1"/>
              </p:cNvGrpSpPr>
              <p:nvPr/>
            </p:nvGrpSpPr>
            <p:grpSpPr>
              <a:xfrm>
                <a:off x="3939551" y="4121564"/>
                <a:ext cx="294337" cy="469425"/>
                <a:chOff x="8822083" y="2100326"/>
                <a:chExt cx="914400" cy="1458337"/>
              </a:xfrm>
            </p:grpSpPr>
            <p:grpSp>
              <p:nvGrpSpPr>
                <p:cNvPr id="123" name="Group 4">
                  <a:extLst>
                    <a:ext uri="{FF2B5EF4-FFF2-40B4-BE49-F238E27FC236}">
                      <a16:creationId xmlns:a16="http://schemas.microsoft.com/office/drawing/2014/main" id="{61D8A425-D217-4CEE-A4A2-85F35F202D6D}"/>
                    </a:ext>
                  </a:extLst>
                </p:cNvPr>
                <p:cNvGrpSpPr>
                  <a:grpSpLocks noChangeAspect="1"/>
                </p:cNvGrpSpPr>
                <p:nvPr/>
              </p:nvGrpSpPr>
              <p:grpSpPr bwMode="auto">
                <a:xfrm>
                  <a:off x="9068949" y="2230438"/>
                  <a:ext cx="530226" cy="1174751"/>
                  <a:chOff x="5855" y="1405"/>
                  <a:chExt cx="334" cy="740"/>
                </a:xfrm>
              </p:grpSpPr>
              <p:sp>
                <p:nvSpPr>
                  <p:cNvPr id="125" name="AutoShape 3">
                    <a:extLst>
                      <a:ext uri="{FF2B5EF4-FFF2-40B4-BE49-F238E27FC236}">
                        <a16:creationId xmlns:a16="http://schemas.microsoft.com/office/drawing/2014/main" id="{249A5A47-1177-4D3A-B5ED-95ED0913AC1A}"/>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5">
                    <a:extLst>
                      <a:ext uri="{FF2B5EF4-FFF2-40B4-BE49-F238E27FC236}">
                        <a16:creationId xmlns:a16="http://schemas.microsoft.com/office/drawing/2014/main" id="{A6F16A0E-BB59-44DB-828B-2462720C920B}"/>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Rectangle 6">
                    <a:extLst>
                      <a:ext uri="{FF2B5EF4-FFF2-40B4-BE49-F238E27FC236}">
                        <a16:creationId xmlns:a16="http://schemas.microsoft.com/office/drawing/2014/main" id="{66720CB0-EA9D-4269-B50B-69CE89054331}"/>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7">
                    <a:extLst>
                      <a:ext uri="{FF2B5EF4-FFF2-40B4-BE49-F238E27FC236}">
                        <a16:creationId xmlns:a16="http://schemas.microsoft.com/office/drawing/2014/main" id="{0B9BA66D-0B79-4C53-A469-C67E17C4E87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Rectangle 8">
                    <a:extLst>
                      <a:ext uri="{FF2B5EF4-FFF2-40B4-BE49-F238E27FC236}">
                        <a16:creationId xmlns:a16="http://schemas.microsoft.com/office/drawing/2014/main" id="{A8B97D63-576F-475B-A3BC-DEFE5A00D25B}"/>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9">
                    <a:extLst>
                      <a:ext uri="{FF2B5EF4-FFF2-40B4-BE49-F238E27FC236}">
                        <a16:creationId xmlns:a16="http://schemas.microsoft.com/office/drawing/2014/main" id="{ABAE4BB7-3482-445A-9B54-12DD3855AA81}"/>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Rectangle 10">
                    <a:extLst>
                      <a:ext uri="{FF2B5EF4-FFF2-40B4-BE49-F238E27FC236}">
                        <a16:creationId xmlns:a16="http://schemas.microsoft.com/office/drawing/2014/main" id="{BD68E29E-98B4-4887-880C-6A5E91CE8B0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11">
                    <a:extLst>
                      <a:ext uri="{FF2B5EF4-FFF2-40B4-BE49-F238E27FC236}">
                        <a16:creationId xmlns:a16="http://schemas.microsoft.com/office/drawing/2014/main" id="{7D748258-58DB-4A9F-9BEE-D472CAADF26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Rectangle 12">
                    <a:extLst>
                      <a:ext uri="{FF2B5EF4-FFF2-40B4-BE49-F238E27FC236}">
                        <a16:creationId xmlns:a16="http://schemas.microsoft.com/office/drawing/2014/main" id="{2291D5E5-5B22-45E9-AEF4-4F95E0F4CCA1}"/>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13">
                    <a:extLst>
                      <a:ext uri="{FF2B5EF4-FFF2-40B4-BE49-F238E27FC236}">
                        <a16:creationId xmlns:a16="http://schemas.microsoft.com/office/drawing/2014/main" id="{1DB369F8-501F-42A8-A1C4-4B1D19BCB20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Oval 14">
                    <a:extLst>
                      <a:ext uri="{FF2B5EF4-FFF2-40B4-BE49-F238E27FC236}">
                        <a16:creationId xmlns:a16="http://schemas.microsoft.com/office/drawing/2014/main" id="{1EE261E8-5013-45F0-BD86-395530EB203D}"/>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15">
                    <a:extLst>
                      <a:ext uri="{FF2B5EF4-FFF2-40B4-BE49-F238E27FC236}">
                        <a16:creationId xmlns:a16="http://schemas.microsoft.com/office/drawing/2014/main" id="{2AD602E9-ADA7-40D3-8E11-387B0A70B933}"/>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Rectangle 16">
                    <a:extLst>
                      <a:ext uri="{FF2B5EF4-FFF2-40B4-BE49-F238E27FC236}">
                        <a16:creationId xmlns:a16="http://schemas.microsoft.com/office/drawing/2014/main" id="{5A28584E-8C61-41AA-B147-15722DAF5FEA}"/>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24" name="Rectangle 123">
                  <a:extLst>
                    <a:ext uri="{FF2B5EF4-FFF2-40B4-BE49-F238E27FC236}">
                      <a16:creationId xmlns:a16="http://schemas.microsoft.com/office/drawing/2014/main" id="{8983894E-9819-4AFB-86D1-96A2D3D50AB0}"/>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07" name="Group 106">
                <a:extLst>
                  <a:ext uri="{FF2B5EF4-FFF2-40B4-BE49-F238E27FC236}">
                    <a16:creationId xmlns:a16="http://schemas.microsoft.com/office/drawing/2014/main" id="{17ACF5A5-BC5D-4815-83AE-1D6720489C0B}"/>
                  </a:ext>
                </a:extLst>
              </p:cNvPr>
              <p:cNvGrpSpPr>
                <a:grpSpLocks noChangeAspect="1"/>
              </p:cNvGrpSpPr>
              <p:nvPr/>
            </p:nvGrpSpPr>
            <p:grpSpPr>
              <a:xfrm>
                <a:off x="3266907" y="4123733"/>
                <a:ext cx="294337" cy="469425"/>
                <a:chOff x="8822083" y="2100326"/>
                <a:chExt cx="914400" cy="1458337"/>
              </a:xfrm>
            </p:grpSpPr>
            <p:grpSp>
              <p:nvGrpSpPr>
                <p:cNvPr id="108" name="Group 4">
                  <a:extLst>
                    <a:ext uri="{FF2B5EF4-FFF2-40B4-BE49-F238E27FC236}">
                      <a16:creationId xmlns:a16="http://schemas.microsoft.com/office/drawing/2014/main" id="{CE37030D-31B7-48F7-BFC4-4777EE87442F}"/>
                    </a:ext>
                  </a:extLst>
                </p:cNvPr>
                <p:cNvGrpSpPr>
                  <a:grpSpLocks noChangeAspect="1"/>
                </p:cNvGrpSpPr>
                <p:nvPr/>
              </p:nvGrpSpPr>
              <p:grpSpPr bwMode="auto">
                <a:xfrm>
                  <a:off x="9068949" y="2230438"/>
                  <a:ext cx="530226" cy="1174751"/>
                  <a:chOff x="5855" y="1405"/>
                  <a:chExt cx="334" cy="740"/>
                </a:xfrm>
              </p:grpSpPr>
              <p:sp>
                <p:nvSpPr>
                  <p:cNvPr id="110" name="AutoShape 3">
                    <a:extLst>
                      <a:ext uri="{FF2B5EF4-FFF2-40B4-BE49-F238E27FC236}">
                        <a16:creationId xmlns:a16="http://schemas.microsoft.com/office/drawing/2014/main" id="{17FF21AF-C772-4CCD-8865-5167E118D1B0}"/>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5">
                    <a:extLst>
                      <a:ext uri="{FF2B5EF4-FFF2-40B4-BE49-F238E27FC236}">
                        <a16:creationId xmlns:a16="http://schemas.microsoft.com/office/drawing/2014/main" id="{803E8382-8B14-43AE-AA00-C5F304137832}"/>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Rectangle 6">
                    <a:extLst>
                      <a:ext uri="{FF2B5EF4-FFF2-40B4-BE49-F238E27FC236}">
                        <a16:creationId xmlns:a16="http://schemas.microsoft.com/office/drawing/2014/main" id="{86B6F475-398F-4F42-9A6E-6BCA8526FFE7}"/>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7">
                    <a:extLst>
                      <a:ext uri="{FF2B5EF4-FFF2-40B4-BE49-F238E27FC236}">
                        <a16:creationId xmlns:a16="http://schemas.microsoft.com/office/drawing/2014/main" id="{E9D586A7-C990-43C3-8E49-564ACDACB2D1}"/>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Rectangle 8">
                    <a:extLst>
                      <a:ext uri="{FF2B5EF4-FFF2-40B4-BE49-F238E27FC236}">
                        <a16:creationId xmlns:a16="http://schemas.microsoft.com/office/drawing/2014/main" id="{5CD78A5D-54DA-40CE-A401-21F4100DDDC3}"/>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9">
                    <a:extLst>
                      <a:ext uri="{FF2B5EF4-FFF2-40B4-BE49-F238E27FC236}">
                        <a16:creationId xmlns:a16="http://schemas.microsoft.com/office/drawing/2014/main" id="{BA9322F9-8035-403E-A587-3671E2B941C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Rectangle 10">
                    <a:extLst>
                      <a:ext uri="{FF2B5EF4-FFF2-40B4-BE49-F238E27FC236}">
                        <a16:creationId xmlns:a16="http://schemas.microsoft.com/office/drawing/2014/main" id="{A5EA075D-942F-4D06-B609-856E0DAD5F32}"/>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11">
                    <a:extLst>
                      <a:ext uri="{FF2B5EF4-FFF2-40B4-BE49-F238E27FC236}">
                        <a16:creationId xmlns:a16="http://schemas.microsoft.com/office/drawing/2014/main" id="{B48AF446-0268-4DC5-9EC5-6387D6978549}"/>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Rectangle 12">
                    <a:extLst>
                      <a:ext uri="{FF2B5EF4-FFF2-40B4-BE49-F238E27FC236}">
                        <a16:creationId xmlns:a16="http://schemas.microsoft.com/office/drawing/2014/main" id="{ABB67EF7-A56E-4AC2-8151-C57FA7647E2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13">
                    <a:extLst>
                      <a:ext uri="{FF2B5EF4-FFF2-40B4-BE49-F238E27FC236}">
                        <a16:creationId xmlns:a16="http://schemas.microsoft.com/office/drawing/2014/main" id="{118C5314-DF68-4033-BD5D-CEA5264FEFAB}"/>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Oval 14">
                    <a:extLst>
                      <a:ext uri="{FF2B5EF4-FFF2-40B4-BE49-F238E27FC236}">
                        <a16:creationId xmlns:a16="http://schemas.microsoft.com/office/drawing/2014/main" id="{93B6E66C-2325-441D-BEFD-53B5F09F949E}"/>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15">
                    <a:extLst>
                      <a:ext uri="{FF2B5EF4-FFF2-40B4-BE49-F238E27FC236}">
                        <a16:creationId xmlns:a16="http://schemas.microsoft.com/office/drawing/2014/main" id="{5F4AFB06-4049-4A02-94CA-83DA952BD3A0}"/>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Rectangle 16">
                    <a:extLst>
                      <a:ext uri="{FF2B5EF4-FFF2-40B4-BE49-F238E27FC236}">
                        <a16:creationId xmlns:a16="http://schemas.microsoft.com/office/drawing/2014/main" id="{6878A1F7-331D-411F-9DDF-2E3B8406EDD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09" name="Rectangle 108">
                  <a:extLst>
                    <a:ext uri="{FF2B5EF4-FFF2-40B4-BE49-F238E27FC236}">
                      <a16:creationId xmlns:a16="http://schemas.microsoft.com/office/drawing/2014/main" id="{8FC5FBC0-BE62-4246-AEAC-93C8448ADDBC}"/>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1" name="Group 20">
              <a:extLst>
                <a:ext uri="{FF2B5EF4-FFF2-40B4-BE49-F238E27FC236}">
                  <a16:creationId xmlns:a16="http://schemas.microsoft.com/office/drawing/2014/main" id="{B4B0B433-1221-4558-BEF5-5BD4F3004E3F}"/>
                </a:ext>
              </a:extLst>
            </p:cNvPr>
            <p:cNvGrpSpPr/>
            <p:nvPr/>
          </p:nvGrpSpPr>
          <p:grpSpPr>
            <a:xfrm>
              <a:off x="4941265" y="5271949"/>
              <a:ext cx="1206239" cy="1006184"/>
              <a:chOff x="3266907" y="3786551"/>
              <a:chExt cx="966981" cy="806607"/>
            </a:xfrm>
          </p:grpSpPr>
          <p:grpSp>
            <p:nvGrpSpPr>
              <p:cNvPr id="57" name="Group 56">
                <a:extLst>
                  <a:ext uri="{FF2B5EF4-FFF2-40B4-BE49-F238E27FC236}">
                    <a16:creationId xmlns:a16="http://schemas.microsoft.com/office/drawing/2014/main" id="{07D2CFFE-5FE3-4EF1-B0B8-AD18F1BD7ADD}"/>
                  </a:ext>
                </a:extLst>
              </p:cNvPr>
              <p:cNvGrpSpPr>
                <a:grpSpLocks noChangeAspect="1"/>
              </p:cNvGrpSpPr>
              <p:nvPr/>
            </p:nvGrpSpPr>
            <p:grpSpPr>
              <a:xfrm>
                <a:off x="3573905" y="3786551"/>
                <a:ext cx="294337" cy="469425"/>
                <a:chOff x="8822083" y="2100326"/>
                <a:chExt cx="914400" cy="1458337"/>
              </a:xfrm>
            </p:grpSpPr>
            <p:grpSp>
              <p:nvGrpSpPr>
                <p:cNvPr id="90" name="Group 4">
                  <a:extLst>
                    <a:ext uri="{FF2B5EF4-FFF2-40B4-BE49-F238E27FC236}">
                      <a16:creationId xmlns:a16="http://schemas.microsoft.com/office/drawing/2014/main" id="{9C90F53A-A4CE-4048-9AE7-F91C69160958}"/>
                    </a:ext>
                  </a:extLst>
                </p:cNvPr>
                <p:cNvGrpSpPr>
                  <a:grpSpLocks noChangeAspect="1"/>
                </p:cNvGrpSpPr>
                <p:nvPr/>
              </p:nvGrpSpPr>
              <p:grpSpPr bwMode="auto">
                <a:xfrm>
                  <a:off x="9068949" y="2230438"/>
                  <a:ext cx="530226" cy="1174751"/>
                  <a:chOff x="5855" y="1405"/>
                  <a:chExt cx="334" cy="740"/>
                </a:xfrm>
              </p:grpSpPr>
              <p:sp>
                <p:nvSpPr>
                  <p:cNvPr id="92" name="AutoShape 3">
                    <a:extLst>
                      <a:ext uri="{FF2B5EF4-FFF2-40B4-BE49-F238E27FC236}">
                        <a16:creationId xmlns:a16="http://schemas.microsoft.com/office/drawing/2014/main" id="{2889E8FF-17F4-491B-97C8-0AF90DDDEF6C}"/>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5">
                    <a:extLst>
                      <a:ext uri="{FF2B5EF4-FFF2-40B4-BE49-F238E27FC236}">
                        <a16:creationId xmlns:a16="http://schemas.microsoft.com/office/drawing/2014/main" id="{DD9A9BEF-9214-48F1-822F-47C5FAD767B7}"/>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6">
                    <a:extLst>
                      <a:ext uri="{FF2B5EF4-FFF2-40B4-BE49-F238E27FC236}">
                        <a16:creationId xmlns:a16="http://schemas.microsoft.com/office/drawing/2014/main" id="{D2783C55-050C-4B8D-98F2-C4C867FA945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7">
                    <a:extLst>
                      <a:ext uri="{FF2B5EF4-FFF2-40B4-BE49-F238E27FC236}">
                        <a16:creationId xmlns:a16="http://schemas.microsoft.com/office/drawing/2014/main" id="{C8434E49-2328-48E5-A3AA-7CCAFFDB3F7E}"/>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Rectangle 8">
                    <a:extLst>
                      <a:ext uri="{FF2B5EF4-FFF2-40B4-BE49-F238E27FC236}">
                        <a16:creationId xmlns:a16="http://schemas.microsoft.com/office/drawing/2014/main" id="{D99B1184-95ED-4FAB-9501-AAF89C0A304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9">
                    <a:extLst>
                      <a:ext uri="{FF2B5EF4-FFF2-40B4-BE49-F238E27FC236}">
                        <a16:creationId xmlns:a16="http://schemas.microsoft.com/office/drawing/2014/main" id="{F017B13C-7C76-4477-A482-87B4012B8D9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Rectangle 10">
                    <a:extLst>
                      <a:ext uri="{FF2B5EF4-FFF2-40B4-BE49-F238E27FC236}">
                        <a16:creationId xmlns:a16="http://schemas.microsoft.com/office/drawing/2014/main" id="{AA3F1CD5-D35C-4DDD-A4A4-C351DE8D488E}"/>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11">
                    <a:extLst>
                      <a:ext uri="{FF2B5EF4-FFF2-40B4-BE49-F238E27FC236}">
                        <a16:creationId xmlns:a16="http://schemas.microsoft.com/office/drawing/2014/main" id="{31A6885F-1DC7-4EB0-B1DB-B7F3D95347EA}"/>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Rectangle 12">
                    <a:extLst>
                      <a:ext uri="{FF2B5EF4-FFF2-40B4-BE49-F238E27FC236}">
                        <a16:creationId xmlns:a16="http://schemas.microsoft.com/office/drawing/2014/main" id="{8E4D938D-B82E-4B55-A022-D1A3C72C38B7}"/>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13">
                    <a:extLst>
                      <a:ext uri="{FF2B5EF4-FFF2-40B4-BE49-F238E27FC236}">
                        <a16:creationId xmlns:a16="http://schemas.microsoft.com/office/drawing/2014/main" id="{2BF71CB0-851B-44A0-A179-F1768D8999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Oval 14">
                    <a:extLst>
                      <a:ext uri="{FF2B5EF4-FFF2-40B4-BE49-F238E27FC236}">
                        <a16:creationId xmlns:a16="http://schemas.microsoft.com/office/drawing/2014/main" id="{EDA91378-B20A-4299-9F4E-6A22D9B9912F}"/>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15">
                    <a:extLst>
                      <a:ext uri="{FF2B5EF4-FFF2-40B4-BE49-F238E27FC236}">
                        <a16:creationId xmlns:a16="http://schemas.microsoft.com/office/drawing/2014/main" id="{6C35942E-A399-4457-82EE-AEB14FE76674}"/>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Rectangle 16">
                    <a:extLst>
                      <a:ext uri="{FF2B5EF4-FFF2-40B4-BE49-F238E27FC236}">
                        <a16:creationId xmlns:a16="http://schemas.microsoft.com/office/drawing/2014/main" id="{7B7FB5C3-25DE-43D6-925B-6498594DFB85}"/>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1" name="Rectangle 90">
                  <a:extLst>
                    <a:ext uri="{FF2B5EF4-FFF2-40B4-BE49-F238E27FC236}">
                      <a16:creationId xmlns:a16="http://schemas.microsoft.com/office/drawing/2014/main" id="{8291DF49-731F-4C7D-801C-A247D06F37FF}"/>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57">
                <a:extLst>
                  <a:ext uri="{FF2B5EF4-FFF2-40B4-BE49-F238E27FC236}">
                    <a16:creationId xmlns:a16="http://schemas.microsoft.com/office/drawing/2014/main" id="{E37CD7DC-092A-41B4-9784-B415B0AE5AA2}"/>
                  </a:ext>
                </a:extLst>
              </p:cNvPr>
              <p:cNvGrpSpPr>
                <a:grpSpLocks noChangeAspect="1"/>
              </p:cNvGrpSpPr>
              <p:nvPr/>
            </p:nvGrpSpPr>
            <p:grpSpPr>
              <a:xfrm>
                <a:off x="3939551" y="4121564"/>
                <a:ext cx="294337" cy="469425"/>
                <a:chOff x="8822083" y="2100326"/>
                <a:chExt cx="914400" cy="1458337"/>
              </a:xfrm>
            </p:grpSpPr>
            <p:grpSp>
              <p:nvGrpSpPr>
                <p:cNvPr id="75" name="Group 4">
                  <a:extLst>
                    <a:ext uri="{FF2B5EF4-FFF2-40B4-BE49-F238E27FC236}">
                      <a16:creationId xmlns:a16="http://schemas.microsoft.com/office/drawing/2014/main" id="{7F7DCC38-99A0-4F95-9A2B-E36528DB535E}"/>
                    </a:ext>
                  </a:extLst>
                </p:cNvPr>
                <p:cNvGrpSpPr>
                  <a:grpSpLocks noChangeAspect="1"/>
                </p:cNvGrpSpPr>
                <p:nvPr/>
              </p:nvGrpSpPr>
              <p:grpSpPr bwMode="auto">
                <a:xfrm>
                  <a:off x="9068949" y="2230438"/>
                  <a:ext cx="530226" cy="1174751"/>
                  <a:chOff x="5855" y="1405"/>
                  <a:chExt cx="334" cy="740"/>
                </a:xfrm>
              </p:grpSpPr>
              <p:sp>
                <p:nvSpPr>
                  <p:cNvPr id="77" name="AutoShape 3">
                    <a:extLst>
                      <a:ext uri="{FF2B5EF4-FFF2-40B4-BE49-F238E27FC236}">
                        <a16:creationId xmlns:a16="http://schemas.microsoft.com/office/drawing/2014/main" id="{0BAE31BA-6B1E-4F29-A438-9936100DAA4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5">
                    <a:extLst>
                      <a:ext uri="{FF2B5EF4-FFF2-40B4-BE49-F238E27FC236}">
                        <a16:creationId xmlns:a16="http://schemas.microsoft.com/office/drawing/2014/main" id="{33B97931-888A-4A34-90C0-4E55F25367FA}"/>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6">
                    <a:extLst>
                      <a:ext uri="{FF2B5EF4-FFF2-40B4-BE49-F238E27FC236}">
                        <a16:creationId xmlns:a16="http://schemas.microsoft.com/office/drawing/2014/main" id="{760FE138-ABEC-4CCD-AFB1-6FEC06D76D92}"/>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7">
                    <a:extLst>
                      <a:ext uri="{FF2B5EF4-FFF2-40B4-BE49-F238E27FC236}">
                        <a16:creationId xmlns:a16="http://schemas.microsoft.com/office/drawing/2014/main" id="{8897FDA4-2D27-4744-91D8-33DFAD0FE039}"/>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Rectangle 8">
                    <a:extLst>
                      <a:ext uri="{FF2B5EF4-FFF2-40B4-BE49-F238E27FC236}">
                        <a16:creationId xmlns:a16="http://schemas.microsoft.com/office/drawing/2014/main" id="{33C28C17-4A85-4840-AF55-CB793E8DBC31}"/>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9">
                    <a:extLst>
                      <a:ext uri="{FF2B5EF4-FFF2-40B4-BE49-F238E27FC236}">
                        <a16:creationId xmlns:a16="http://schemas.microsoft.com/office/drawing/2014/main" id="{9AC536EE-7D33-437C-86E1-B22C852C355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10">
                    <a:extLst>
                      <a:ext uri="{FF2B5EF4-FFF2-40B4-BE49-F238E27FC236}">
                        <a16:creationId xmlns:a16="http://schemas.microsoft.com/office/drawing/2014/main" id="{46A469F2-9D7E-4F61-B01F-A3180848A07F}"/>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11">
                    <a:extLst>
                      <a:ext uri="{FF2B5EF4-FFF2-40B4-BE49-F238E27FC236}">
                        <a16:creationId xmlns:a16="http://schemas.microsoft.com/office/drawing/2014/main" id="{AB38B1DE-1F77-4258-9620-0E7268A824E5}"/>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Rectangle 12">
                    <a:extLst>
                      <a:ext uri="{FF2B5EF4-FFF2-40B4-BE49-F238E27FC236}">
                        <a16:creationId xmlns:a16="http://schemas.microsoft.com/office/drawing/2014/main" id="{CEC07847-1915-4BE1-9AFA-47C3B9B6AC80}"/>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13">
                    <a:extLst>
                      <a:ext uri="{FF2B5EF4-FFF2-40B4-BE49-F238E27FC236}">
                        <a16:creationId xmlns:a16="http://schemas.microsoft.com/office/drawing/2014/main" id="{DD2E2B4B-2C6E-48F5-9F88-6E7D3303805D}"/>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Oval 14">
                    <a:extLst>
                      <a:ext uri="{FF2B5EF4-FFF2-40B4-BE49-F238E27FC236}">
                        <a16:creationId xmlns:a16="http://schemas.microsoft.com/office/drawing/2014/main" id="{8EE1CF25-2836-4257-A9CB-18CB1CA64E91}"/>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15">
                    <a:extLst>
                      <a:ext uri="{FF2B5EF4-FFF2-40B4-BE49-F238E27FC236}">
                        <a16:creationId xmlns:a16="http://schemas.microsoft.com/office/drawing/2014/main" id="{EFE92603-86AB-454D-88D1-2527812A0A22}"/>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Rectangle 16">
                    <a:extLst>
                      <a:ext uri="{FF2B5EF4-FFF2-40B4-BE49-F238E27FC236}">
                        <a16:creationId xmlns:a16="http://schemas.microsoft.com/office/drawing/2014/main" id="{1CCE6F2E-FEA5-4024-A82A-9860AAF6F054}"/>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6" name="Rectangle 75">
                  <a:extLst>
                    <a:ext uri="{FF2B5EF4-FFF2-40B4-BE49-F238E27FC236}">
                      <a16:creationId xmlns:a16="http://schemas.microsoft.com/office/drawing/2014/main" id="{21EB9413-3EC2-4686-9B44-2C40A6275C9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a:extLst>
                  <a:ext uri="{FF2B5EF4-FFF2-40B4-BE49-F238E27FC236}">
                    <a16:creationId xmlns:a16="http://schemas.microsoft.com/office/drawing/2014/main" id="{DAB6B53F-7295-4261-9B59-0CAECD5C3268}"/>
                  </a:ext>
                </a:extLst>
              </p:cNvPr>
              <p:cNvGrpSpPr>
                <a:grpSpLocks noChangeAspect="1"/>
              </p:cNvGrpSpPr>
              <p:nvPr/>
            </p:nvGrpSpPr>
            <p:grpSpPr>
              <a:xfrm>
                <a:off x="3266907" y="4123733"/>
                <a:ext cx="294337" cy="469425"/>
                <a:chOff x="8822083" y="2100326"/>
                <a:chExt cx="914400" cy="1458337"/>
              </a:xfrm>
            </p:grpSpPr>
            <p:grpSp>
              <p:nvGrpSpPr>
                <p:cNvPr id="60" name="Group 4">
                  <a:extLst>
                    <a:ext uri="{FF2B5EF4-FFF2-40B4-BE49-F238E27FC236}">
                      <a16:creationId xmlns:a16="http://schemas.microsoft.com/office/drawing/2014/main" id="{9F362D95-1BA4-49F1-8D3C-F29FB95BDD92}"/>
                    </a:ext>
                  </a:extLst>
                </p:cNvPr>
                <p:cNvGrpSpPr>
                  <a:grpSpLocks noChangeAspect="1"/>
                </p:cNvGrpSpPr>
                <p:nvPr/>
              </p:nvGrpSpPr>
              <p:grpSpPr bwMode="auto">
                <a:xfrm>
                  <a:off x="9068949" y="2230438"/>
                  <a:ext cx="530226" cy="1174751"/>
                  <a:chOff x="5855" y="1405"/>
                  <a:chExt cx="334" cy="740"/>
                </a:xfrm>
              </p:grpSpPr>
              <p:sp>
                <p:nvSpPr>
                  <p:cNvPr id="62" name="AutoShape 3">
                    <a:extLst>
                      <a:ext uri="{FF2B5EF4-FFF2-40B4-BE49-F238E27FC236}">
                        <a16:creationId xmlns:a16="http://schemas.microsoft.com/office/drawing/2014/main" id="{8163C0BD-82C2-4745-8E32-BD748956A034}"/>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5">
                    <a:extLst>
                      <a:ext uri="{FF2B5EF4-FFF2-40B4-BE49-F238E27FC236}">
                        <a16:creationId xmlns:a16="http://schemas.microsoft.com/office/drawing/2014/main" id="{929D394A-C709-4B14-9F28-5629A835E801}"/>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FFFFFF">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Rectangle 6">
                    <a:extLst>
                      <a:ext uri="{FF2B5EF4-FFF2-40B4-BE49-F238E27FC236}">
                        <a16:creationId xmlns:a16="http://schemas.microsoft.com/office/drawing/2014/main" id="{921D43D6-DAD8-47F8-B530-A4E2F1BCD66E}"/>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7">
                    <a:extLst>
                      <a:ext uri="{FF2B5EF4-FFF2-40B4-BE49-F238E27FC236}">
                        <a16:creationId xmlns:a16="http://schemas.microsoft.com/office/drawing/2014/main" id="{0861E41B-3E00-4DA0-BBFF-1AC0FB71A77F}"/>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Rectangle 8">
                    <a:extLst>
                      <a:ext uri="{FF2B5EF4-FFF2-40B4-BE49-F238E27FC236}">
                        <a16:creationId xmlns:a16="http://schemas.microsoft.com/office/drawing/2014/main" id="{C96F5C42-5E80-452A-BCA9-003F9E461398}"/>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9">
                    <a:extLst>
                      <a:ext uri="{FF2B5EF4-FFF2-40B4-BE49-F238E27FC236}">
                        <a16:creationId xmlns:a16="http://schemas.microsoft.com/office/drawing/2014/main" id="{33D4CC61-5846-4CDB-8CD5-AACA53D29104}"/>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Rectangle 10">
                    <a:extLst>
                      <a:ext uri="{FF2B5EF4-FFF2-40B4-BE49-F238E27FC236}">
                        <a16:creationId xmlns:a16="http://schemas.microsoft.com/office/drawing/2014/main" id="{BDB05AFC-2CBC-4570-9B5A-951F15616DA3}"/>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11">
                    <a:extLst>
                      <a:ext uri="{FF2B5EF4-FFF2-40B4-BE49-F238E27FC236}">
                        <a16:creationId xmlns:a16="http://schemas.microsoft.com/office/drawing/2014/main" id="{DAF0A6E2-47F7-459F-8739-8708D6849174}"/>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Rectangle 12">
                    <a:extLst>
                      <a:ext uri="{FF2B5EF4-FFF2-40B4-BE49-F238E27FC236}">
                        <a16:creationId xmlns:a16="http://schemas.microsoft.com/office/drawing/2014/main" id="{C58AB95A-2003-42D0-8961-100AFE2854CA}"/>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13">
                    <a:extLst>
                      <a:ext uri="{FF2B5EF4-FFF2-40B4-BE49-F238E27FC236}">
                        <a16:creationId xmlns:a16="http://schemas.microsoft.com/office/drawing/2014/main" id="{08AA3FBB-CCE7-4458-A04C-1D2F6AFE304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Oval 14">
                    <a:extLst>
                      <a:ext uri="{FF2B5EF4-FFF2-40B4-BE49-F238E27FC236}">
                        <a16:creationId xmlns:a16="http://schemas.microsoft.com/office/drawing/2014/main" id="{AD7C2CD1-A72A-41EB-9158-35913BDB5F0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15">
                    <a:extLst>
                      <a:ext uri="{FF2B5EF4-FFF2-40B4-BE49-F238E27FC236}">
                        <a16:creationId xmlns:a16="http://schemas.microsoft.com/office/drawing/2014/main" id="{2156B96D-7F68-41D0-B5C3-9F09E28B4ED8}"/>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Rectangle 16">
                    <a:extLst>
                      <a:ext uri="{FF2B5EF4-FFF2-40B4-BE49-F238E27FC236}">
                        <a16:creationId xmlns:a16="http://schemas.microsoft.com/office/drawing/2014/main" id="{11D69DAC-6611-442B-AD82-0DB6E7015BF8}"/>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1" name="Rectangle 60">
                  <a:extLst>
                    <a:ext uri="{FF2B5EF4-FFF2-40B4-BE49-F238E27FC236}">
                      <a16:creationId xmlns:a16="http://schemas.microsoft.com/office/drawing/2014/main" id="{0239E427-0C59-4CD5-8F02-FB508F4E1808}"/>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22" name="Picture 21">
              <a:extLst>
                <a:ext uri="{FF2B5EF4-FFF2-40B4-BE49-F238E27FC236}">
                  <a16:creationId xmlns:a16="http://schemas.microsoft.com/office/drawing/2014/main" id="{1FCB899D-CF53-44DB-AF00-577BED2ADC9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12622" y="1167757"/>
              <a:ext cx="796069" cy="778346"/>
            </a:xfrm>
            <a:prstGeom prst="rect">
              <a:avLst/>
            </a:prstGeom>
          </p:spPr>
        </p:pic>
        <p:pic>
          <p:nvPicPr>
            <p:cNvPr id="23" name="Picture 22">
              <a:extLst>
                <a:ext uri="{FF2B5EF4-FFF2-40B4-BE49-F238E27FC236}">
                  <a16:creationId xmlns:a16="http://schemas.microsoft.com/office/drawing/2014/main" id="{D7538626-5954-47B6-8EE0-FF4843F68C7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7431" y="1110647"/>
              <a:ext cx="1112233" cy="892567"/>
            </a:xfrm>
            <a:prstGeom prst="rect">
              <a:avLst/>
            </a:prstGeom>
          </p:spPr>
        </p:pic>
        <p:pic>
          <p:nvPicPr>
            <p:cNvPr id="24" name="Picture 23">
              <a:extLst>
                <a:ext uri="{FF2B5EF4-FFF2-40B4-BE49-F238E27FC236}">
                  <a16:creationId xmlns:a16="http://schemas.microsoft.com/office/drawing/2014/main" id="{8C3A149D-8DFB-452C-9214-294D672A50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3840" y="1256208"/>
              <a:ext cx="1456593" cy="601445"/>
            </a:xfrm>
            <a:prstGeom prst="rect">
              <a:avLst/>
            </a:prstGeom>
          </p:spPr>
        </p:pic>
        <p:grpSp>
          <p:nvGrpSpPr>
            <p:cNvPr id="25" name="Group 24">
              <a:extLst>
                <a:ext uri="{FF2B5EF4-FFF2-40B4-BE49-F238E27FC236}">
                  <a16:creationId xmlns:a16="http://schemas.microsoft.com/office/drawing/2014/main" id="{A586D507-5FDE-4EED-8C2B-491E815BE6DA}"/>
                </a:ext>
              </a:extLst>
            </p:cNvPr>
            <p:cNvGrpSpPr>
              <a:grpSpLocks noChangeAspect="1"/>
            </p:cNvGrpSpPr>
            <p:nvPr/>
          </p:nvGrpSpPr>
          <p:grpSpPr>
            <a:xfrm>
              <a:off x="2407288" y="3237909"/>
              <a:ext cx="580939" cy="926514"/>
              <a:chOff x="8822083" y="2100326"/>
              <a:chExt cx="914400" cy="1458337"/>
            </a:xfrm>
          </p:grpSpPr>
          <p:grpSp>
            <p:nvGrpSpPr>
              <p:cNvPr id="42" name="Group 4">
                <a:extLst>
                  <a:ext uri="{FF2B5EF4-FFF2-40B4-BE49-F238E27FC236}">
                    <a16:creationId xmlns:a16="http://schemas.microsoft.com/office/drawing/2014/main" id="{3F5B04DD-B454-4980-BACD-175E5E27B168}"/>
                  </a:ext>
                </a:extLst>
              </p:cNvPr>
              <p:cNvGrpSpPr>
                <a:grpSpLocks noChangeAspect="1"/>
              </p:cNvGrpSpPr>
              <p:nvPr/>
            </p:nvGrpSpPr>
            <p:grpSpPr bwMode="auto">
              <a:xfrm>
                <a:off x="9068949" y="2230438"/>
                <a:ext cx="530226" cy="1174751"/>
                <a:chOff x="5855" y="1405"/>
                <a:chExt cx="334" cy="740"/>
              </a:xfrm>
            </p:grpSpPr>
            <p:sp>
              <p:nvSpPr>
                <p:cNvPr id="44" name="AutoShape 3">
                  <a:extLst>
                    <a:ext uri="{FF2B5EF4-FFF2-40B4-BE49-F238E27FC236}">
                      <a16:creationId xmlns:a16="http://schemas.microsoft.com/office/drawing/2014/main" id="{7A119BEF-D2DA-4B68-874D-D1E210FF6F56}"/>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5">
                  <a:extLst>
                    <a:ext uri="{FF2B5EF4-FFF2-40B4-BE49-F238E27FC236}">
                      <a16:creationId xmlns:a16="http://schemas.microsoft.com/office/drawing/2014/main" id="{348893FA-823D-47ED-860D-0B55B3F56674}"/>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6">
                  <a:extLst>
                    <a:ext uri="{FF2B5EF4-FFF2-40B4-BE49-F238E27FC236}">
                      <a16:creationId xmlns:a16="http://schemas.microsoft.com/office/drawing/2014/main" id="{D9873474-C39B-4A36-BFA6-D0743D2604DF}"/>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7">
                  <a:extLst>
                    <a:ext uri="{FF2B5EF4-FFF2-40B4-BE49-F238E27FC236}">
                      <a16:creationId xmlns:a16="http://schemas.microsoft.com/office/drawing/2014/main" id="{F3C38733-6DD1-4BDD-A15E-4153C1BDE244}"/>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8">
                  <a:extLst>
                    <a:ext uri="{FF2B5EF4-FFF2-40B4-BE49-F238E27FC236}">
                      <a16:creationId xmlns:a16="http://schemas.microsoft.com/office/drawing/2014/main" id="{E89F6FA3-0B1D-4C85-A3AD-56A7D4832ABF}"/>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9">
                  <a:extLst>
                    <a:ext uri="{FF2B5EF4-FFF2-40B4-BE49-F238E27FC236}">
                      <a16:creationId xmlns:a16="http://schemas.microsoft.com/office/drawing/2014/main" id="{D7CE4818-9DD2-4C55-A2C4-17ECB5E6EEB6}"/>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Rectangle 10">
                  <a:extLst>
                    <a:ext uri="{FF2B5EF4-FFF2-40B4-BE49-F238E27FC236}">
                      <a16:creationId xmlns:a16="http://schemas.microsoft.com/office/drawing/2014/main" id="{9D2DA63D-B311-4B0A-BF3C-EDBB907B03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11">
                  <a:extLst>
                    <a:ext uri="{FF2B5EF4-FFF2-40B4-BE49-F238E27FC236}">
                      <a16:creationId xmlns:a16="http://schemas.microsoft.com/office/drawing/2014/main" id="{D7E12075-4214-4DF1-8435-3B34D331CAF8}"/>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12">
                  <a:extLst>
                    <a:ext uri="{FF2B5EF4-FFF2-40B4-BE49-F238E27FC236}">
                      <a16:creationId xmlns:a16="http://schemas.microsoft.com/office/drawing/2014/main" id="{6D048C6B-F0CC-4F23-8EAE-D17D583B6954}"/>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13">
                  <a:extLst>
                    <a:ext uri="{FF2B5EF4-FFF2-40B4-BE49-F238E27FC236}">
                      <a16:creationId xmlns:a16="http://schemas.microsoft.com/office/drawing/2014/main" id="{A98A56EC-CB58-432B-87CD-D024E8E690AA}"/>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Oval 14">
                  <a:extLst>
                    <a:ext uri="{FF2B5EF4-FFF2-40B4-BE49-F238E27FC236}">
                      <a16:creationId xmlns:a16="http://schemas.microsoft.com/office/drawing/2014/main" id="{D8538F56-3016-48E4-8D8E-F0A70BBF5925}"/>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15">
                  <a:extLst>
                    <a:ext uri="{FF2B5EF4-FFF2-40B4-BE49-F238E27FC236}">
                      <a16:creationId xmlns:a16="http://schemas.microsoft.com/office/drawing/2014/main" id="{F04EC0E7-0312-43DC-9E55-7120204DD00A}"/>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16">
                  <a:extLst>
                    <a:ext uri="{FF2B5EF4-FFF2-40B4-BE49-F238E27FC236}">
                      <a16:creationId xmlns:a16="http://schemas.microsoft.com/office/drawing/2014/main" id="{2DF77691-997A-428C-A56B-E09487EC80E7}"/>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3" name="Rectangle 42">
                <a:extLst>
                  <a:ext uri="{FF2B5EF4-FFF2-40B4-BE49-F238E27FC236}">
                    <a16:creationId xmlns:a16="http://schemas.microsoft.com/office/drawing/2014/main" id="{4FE1378C-A8A8-4BF0-9DB9-3FB4C7128117}"/>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6" name="Group 25">
              <a:extLst>
                <a:ext uri="{FF2B5EF4-FFF2-40B4-BE49-F238E27FC236}">
                  <a16:creationId xmlns:a16="http://schemas.microsoft.com/office/drawing/2014/main" id="{BCC8F044-0D29-4BEF-8241-B6A2A706488E}"/>
                </a:ext>
              </a:extLst>
            </p:cNvPr>
            <p:cNvGrpSpPr>
              <a:grpSpLocks noChangeAspect="1"/>
            </p:cNvGrpSpPr>
            <p:nvPr/>
          </p:nvGrpSpPr>
          <p:grpSpPr>
            <a:xfrm>
              <a:off x="4157597" y="4815855"/>
              <a:ext cx="580939" cy="926514"/>
              <a:chOff x="8822083" y="2100326"/>
              <a:chExt cx="914400" cy="1458337"/>
            </a:xfrm>
          </p:grpSpPr>
          <p:grpSp>
            <p:nvGrpSpPr>
              <p:cNvPr id="27" name="Group 4">
                <a:extLst>
                  <a:ext uri="{FF2B5EF4-FFF2-40B4-BE49-F238E27FC236}">
                    <a16:creationId xmlns:a16="http://schemas.microsoft.com/office/drawing/2014/main" id="{40256DEB-C3BC-4978-A5E3-83AAD44E84AA}"/>
                  </a:ext>
                </a:extLst>
              </p:cNvPr>
              <p:cNvGrpSpPr>
                <a:grpSpLocks noChangeAspect="1"/>
              </p:cNvGrpSpPr>
              <p:nvPr/>
            </p:nvGrpSpPr>
            <p:grpSpPr bwMode="auto">
              <a:xfrm>
                <a:off x="9068949" y="2230438"/>
                <a:ext cx="530226" cy="1174751"/>
                <a:chOff x="5855" y="1405"/>
                <a:chExt cx="334" cy="740"/>
              </a:xfrm>
            </p:grpSpPr>
            <p:sp>
              <p:nvSpPr>
                <p:cNvPr id="29" name="AutoShape 3">
                  <a:extLst>
                    <a:ext uri="{FF2B5EF4-FFF2-40B4-BE49-F238E27FC236}">
                      <a16:creationId xmlns:a16="http://schemas.microsoft.com/office/drawing/2014/main" id="{9F6AAC63-DEF4-4AE0-B942-BB96DD5912D8}"/>
                    </a:ext>
                  </a:extLst>
                </p:cNvPr>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5">
                  <a:extLst>
                    <a:ext uri="{FF2B5EF4-FFF2-40B4-BE49-F238E27FC236}">
                      <a16:creationId xmlns:a16="http://schemas.microsoft.com/office/drawing/2014/main" id="{ED863035-ABE1-4369-B5E0-02BB43B7FD70}"/>
                    </a:ext>
                  </a:extLst>
                </p:cNvPr>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6">
                  <a:extLst>
                    <a:ext uri="{FF2B5EF4-FFF2-40B4-BE49-F238E27FC236}">
                      <a16:creationId xmlns:a16="http://schemas.microsoft.com/office/drawing/2014/main" id="{10916EA9-EF95-4D53-8659-42382499EC63}"/>
                    </a:ext>
                  </a:extLst>
                </p:cNvPr>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7">
                  <a:extLst>
                    <a:ext uri="{FF2B5EF4-FFF2-40B4-BE49-F238E27FC236}">
                      <a16:creationId xmlns:a16="http://schemas.microsoft.com/office/drawing/2014/main" id="{533DC5B0-BF93-41E0-AA6A-70F4B3C8F9F8}"/>
                    </a:ext>
                  </a:extLst>
                </p:cNvPr>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8">
                  <a:extLst>
                    <a:ext uri="{FF2B5EF4-FFF2-40B4-BE49-F238E27FC236}">
                      <a16:creationId xmlns:a16="http://schemas.microsoft.com/office/drawing/2014/main" id="{8D94E57A-FC76-454B-88A9-A94ED10713E9}"/>
                    </a:ext>
                  </a:extLst>
                </p:cNvPr>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9">
                  <a:extLst>
                    <a:ext uri="{FF2B5EF4-FFF2-40B4-BE49-F238E27FC236}">
                      <a16:creationId xmlns:a16="http://schemas.microsoft.com/office/drawing/2014/main" id="{2FD2616A-316E-436B-A215-F9510017EBED}"/>
                    </a:ext>
                  </a:extLst>
                </p:cNvPr>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Rectangle 10">
                  <a:extLst>
                    <a:ext uri="{FF2B5EF4-FFF2-40B4-BE49-F238E27FC236}">
                      <a16:creationId xmlns:a16="http://schemas.microsoft.com/office/drawing/2014/main" id="{33958AE9-2D53-4B25-BAA3-AF02A6425174}"/>
                    </a:ext>
                  </a:extLst>
                </p:cNvPr>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1">
                  <a:extLst>
                    <a:ext uri="{FF2B5EF4-FFF2-40B4-BE49-F238E27FC236}">
                      <a16:creationId xmlns:a16="http://schemas.microsoft.com/office/drawing/2014/main" id="{206A14E3-5A73-491A-BB2C-891E8301E4FE}"/>
                    </a:ext>
                  </a:extLst>
                </p:cNvPr>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12">
                  <a:extLst>
                    <a:ext uri="{FF2B5EF4-FFF2-40B4-BE49-F238E27FC236}">
                      <a16:creationId xmlns:a16="http://schemas.microsoft.com/office/drawing/2014/main" id="{0165BB96-8FFB-4F73-B61C-668E320DBECC}"/>
                    </a:ext>
                  </a:extLst>
                </p:cNvPr>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13">
                  <a:extLst>
                    <a:ext uri="{FF2B5EF4-FFF2-40B4-BE49-F238E27FC236}">
                      <a16:creationId xmlns:a16="http://schemas.microsoft.com/office/drawing/2014/main" id="{7D8F3940-B3C9-4AA1-84B3-E1ABEA618A85}"/>
                    </a:ext>
                  </a:extLst>
                </p:cNvPr>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Oval 14">
                  <a:extLst>
                    <a:ext uri="{FF2B5EF4-FFF2-40B4-BE49-F238E27FC236}">
                      <a16:creationId xmlns:a16="http://schemas.microsoft.com/office/drawing/2014/main" id="{20F13779-6147-4749-A250-79AC1F4EF3E4}"/>
                    </a:ext>
                  </a:extLst>
                </p:cNvPr>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15">
                  <a:extLst>
                    <a:ext uri="{FF2B5EF4-FFF2-40B4-BE49-F238E27FC236}">
                      <a16:creationId xmlns:a16="http://schemas.microsoft.com/office/drawing/2014/main" id="{B75C1140-6A78-406D-B629-2CA3E5EABCC1}"/>
                    </a:ext>
                  </a:extLst>
                </p:cNvPr>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16">
                  <a:extLst>
                    <a:ext uri="{FF2B5EF4-FFF2-40B4-BE49-F238E27FC236}">
                      <a16:creationId xmlns:a16="http://schemas.microsoft.com/office/drawing/2014/main" id="{973C81C9-6C5F-40E1-B0BC-13180A8878CF}"/>
                    </a:ext>
                  </a:extLst>
                </p:cNvPr>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8" name="Rectangle 27">
                <a:extLst>
                  <a:ext uri="{FF2B5EF4-FFF2-40B4-BE49-F238E27FC236}">
                    <a16:creationId xmlns:a16="http://schemas.microsoft.com/office/drawing/2014/main" id="{DC98C952-C322-4F69-919E-040A0BD42031}"/>
                  </a:ext>
                </a:extLst>
              </p:cNvPr>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spTree>
    <p:custDataLst>
      <p:tags r:id="rId1"/>
    </p:custDataLst>
    <p:extLst>
      <p:ext uri="{BB962C8B-B14F-4D97-AF65-F5344CB8AC3E}">
        <p14:creationId xmlns:p14="http://schemas.microsoft.com/office/powerpoint/2010/main" val="2462593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Docker Swarm cluster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Docker Swarm cluster in ACS:</a:t>
            </a:r>
          </a:p>
          <a:p>
            <a:pPr lvl="2"/>
            <a:r>
              <a:rPr lang="en-US" kern="0" dirty="0">
                <a:solidFill>
                  <a:srgbClr val="000000"/>
                </a:solidFill>
              </a:rPr>
              <a:t>Requires an SSH RSA key</a:t>
            </a:r>
          </a:p>
          <a:p>
            <a:pPr lvl="2"/>
            <a:r>
              <a:rPr lang="en-US" kern="0" dirty="0">
                <a:solidFill>
                  <a:srgbClr val="000000"/>
                </a:solidFill>
              </a:rPr>
              <a:t>Specify the master and agent counts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Docker Swarm cluster:</a:t>
            </a:r>
          </a:p>
          <a:p>
            <a:pPr lvl="2"/>
            <a:r>
              <a:rPr lang="en-US" kern="0" dirty="0">
                <a:solidFill>
                  <a:srgbClr val="000000"/>
                </a:solidFill>
              </a:rPr>
              <a:t>Establish an SSH tunnel to the master FQDN</a:t>
            </a:r>
          </a:p>
          <a:p>
            <a:pPr lvl="2"/>
            <a:r>
              <a:rPr lang="en-US" kern="0" dirty="0">
                <a:solidFill>
                  <a:srgbClr val="000000"/>
                </a:solidFill>
              </a:rPr>
              <a:t>Set </a:t>
            </a:r>
            <a:r>
              <a:rPr lang="en-US" b="1" kern="0" dirty="0">
                <a:solidFill>
                  <a:srgbClr val="000000"/>
                </a:solidFill>
              </a:rPr>
              <a:t>DOCKER_HOST </a:t>
            </a:r>
            <a:r>
              <a:rPr lang="en-US" kern="0" dirty="0">
                <a:solidFill>
                  <a:srgbClr val="000000"/>
                </a:solidFill>
              </a:rPr>
              <a:t>to 172.16.0.5:2375</a:t>
            </a:r>
          </a:p>
          <a:p>
            <a:pPr marL="514350" lvl="0" indent="-514350">
              <a:buFont typeface="+mj-lt"/>
              <a:buAutoNum type="arabicPeriod"/>
            </a:pPr>
            <a:r>
              <a:rPr lang="en-US" kern="0" dirty="0">
                <a:solidFill>
                  <a:srgbClr val="000000"/>
                </a:solidFill>
              </a:rPr>
              <a:t>Deploy containers to the Docker Swarm cluster:</a:t>
            </a:r>
          </a:p>
          <a:p>
            <a:pPr lvl="2"/>
            <a:r>
              <a:rPr lang="en-US" kern="0" dirty="0">
                <a:solidFill>
                  <a:srgbClr val="000000"/>
                </a:solidFill>
              </a:rPr>
              <a:t>Use </a:t>
            </a:r>
            <a:r>
              <a:rPr lang="en-US" b="1" kern="0" dirty="0">
                <a:solidFill>
                  <a:srgbClr val="000000"/>
                </a:solidFill>
              </a:rPr>
              <a:t>docker run </a:t>
            </a:r>
            <a:r>
              <a:rPr lang="en-US" kern="0" dirty="0">
                <a:solidFill>
                  <a:srgbClr val="000000"/>
                </a:solidFill>
              </a:rPr>
              <a:t>for individual containers</a:t>
            </a:r>
          </a:p>
          <a:p>
            <a:pPr lvl="2"/>
            <a:r>
              <a:rPr lang="en-US" kern="0" dirty="0">
                <a:solidFill>
                  <a:srgbClr val="000000"/>
                </a:solidFill>
              </a:rPr>
              <a:t>Use </a:t>
            </a:r>
            <a:r>
              <a:rPr lang="en-US" b="1" kern="0" dirty="0">
                <a:solidFill>
                  <a:srgbClr val="000000"/>
                </a:solidFill>
              </a:rPr>
              <a:t>docker-compose </a:t>
            </a:r>
            <a:r>
              <a:rPr lang="en-US" kern="0" dirty="0">
                <a:solidFill>
                  <a:srgbClr val="000000"/>
                </a:solidFill>
              </a:rPr>
              <a:t>for multicontainer applications</a:t>
            </a:r>
          </a:p>
        </p:txBody>
      </p:sp>
    </p:spTree>
    <p:custDataLst>
      <p:tags r:id="rId1"/>
    </p:custDataLst>
    <p:extLst>
      <p:ext uri="{BB962C8B-B14F-4D97-AF65-F5344CB8AC3E}">
        <p14:creationId xmlns:p14="http://schemas.microsoft.com/office/powerpoint/2010/main" val="3940630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IN" dirty="0"/>
              <a:t>Creating and managing an ACS Kubernetes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Kubernetes cluster in ACS:</a:t>
            </a:r>
          </a:p>
          <a:p>
            <a:pPr lvl="2"/>
            <a:r>
              <a:rPr lang="en-US" kern="0" dirty="0">
                <a:solidFill>
                  <a:srgbClr val="000000"/>
                </a:solidFill>
              </a:rPr>
              <a:t>Requires an SSH RSA key</a:t>
            </a:r>
          </a:p>
          <a:p>
            <a:pPr lvl="2"/>
            <a:r>
              <a:rPr lang="en-US" kern="0" dirty="0">
                <a:solidFill>
                  <a:srgbClr val="000000"/>
                </a:solidFill>
              </a:rPr>
              <a:t>Requires an Azure AD service principal with the Contributor role to cluster resources</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Kubernetes cluster:</a:t>
            </a:r>
          </a:p>
          <a:p>
            <a:pPr lvl="2"/>
            <a:r>
              <a:rPr lang="en-US" kern="0" dirty="0">
                <a:solidFill>
                  <a:srgbClr val="000000"/>
                </a:solidFill>
              </a:rPr>
              <a:t>Install kubectl</a:t>
            </a:r>
          </a:p>
          <a:p>
            <a:pPr lvl="2"/>
            <a:r>
              <a:rPr lang="en-US" kern="0" dirty="0">
                <a:solidFill>
                  <a:srgbClr val="000000"/>
                </a:solidFill>
              </a:rPr>
              <a:t>Authenticate via SSH and download Kubernetes credentials</a:t>
            </a:r>
          </a:p>
          <a:p>
            <a:pPr marL="514350" lvl="0" indent="-514350">
              <a:buFont typeface="+mj-lt"/>
              <a:buAutoNum type="arabicPeriod"/>
            </a:pPr>
            <a:r>
              <a:rPr lang="en-US" kern="0" dirty="0">
                <a:solidFill>
                  <a:srgbClr val="000000"/>
                </a:solidFill>
              </a:rPr>
              <a:t>Deploy containers to the Kubernetes cluster:</a:t>
            </a:r>
          </a:p>
          <a:p>
            <a:pPr lvl="2"/>
            <a:r>
              <a:rPr lang="en-US" kern="0" dirty="0">
                <a:solidFill>
                  <a:srgbClr val="000000"/>
                </a:solidFill>
              </a:rPr>
              <a:t>Create a YAML-formatted manifest file</a:t>
            </a:r>
          </a:p>
          <a:p>
            <a:pPr lvl="2"/>
            <a:r>
              <a:rPr lang="en-US" kern="0" dirty="0">
                <a:solidFill>
                  <a:srgbClr val="000000"/>
                </a:solidFill>
              </a:rPr>
              <a:t>Run </a:t>
            </a:r>
            <a:r>
              <a:rPr lang="en-US" b="1" kern="0" dirty="0">
                <a:solidFill>
                  <a:srgbClr val="000000"/>
                </a:solidFill>
              </a:rPr>
              <a:t>kubectl create </a:t>
            </a:r>
            <a:r>
              <a:rPr lang="en-US" kern="0" dirty="0">
                <a:solidFill>
                  <a:srgbClr val="000000"/>
                </a:solidFill>
              </a:rPr>
              <a:t>and reference the manifest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383621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and managing an ACS DC/OS cluster</a:t>
            </a:r>
          </a:p>
        </p:txBody>
      </p:sp>
      <p:sp>
        <p:nvSpPr>
          <p:cNvPr id="4" name="Content Placeholder 2"/>
          <p:cNvSpPr txBox="1">
            <a:spLocks/>
          </p:cNvSpPr>
          <p:nvPr/>
        </p:nvSpPr>
        <p:spPr>
          <a:xfrm>
            <a:off x="233465" y="1021215"/>
            <a:ext cx="86576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kern="0" dirty="0">
                <a:solidFill>
                  <a:srgbClr val="000000"/>
                </a:solidFill>
              </a:rPr>
              <a:t>Create a DC/OS cluster in ACS:</a:t>
            </a:r>
          </a:p>
          <a:p>
            <a:pPr lvl="2"/>
            <a:r>
              <a:rPr lang="en-US" kern="0" dirty="0">
                <a:solidFill>
                  <a:srgbClr val="000000"/>
                </a:solidFill>
              </a:rPr>
              <a:t>Requires an SSH RSA key</a:t>
            </a:r>
          </a:p>
          <a:p>
            <a:pPr lvl="2"/>
            <a:r>
              <a:rPr lang="en-US" kern="0" dirty="0">
                <a:solidFill>
                  <a:srgbClr val="000000"/>
                </a:solidFill>
              </a:rPr>
              <a:t>Specify the number of master and agent nodes</a:t>
            </a:r>
          </a:p>
          <a:p>
            <a:pPr lvl="2"/>
            <a:r>
              <a:rPr lang="en-US" kern="0" dirty="0">
                <a:solidFill>
                  <a:srgbClr val="000000"/>
                </a:solidFill>
              </a:rPr>
              <a:t>Specify the agent VM size</a:t>
            </a:r>
          </a:p>
          <a:p>
            <a:pPr marL="514350" lvl="0" indent="-514350">
              <a:buFont typeface="+mj-lt"/>
              <a:buAutoNum type="arabicPeriod"/>
            </a:pPr>
            <a:r>
              <a:rPr lang="en-US" kern="0" dirty="0">
                <a:solidFill>
                  <a:srgbClr val="000000"/>
                </a:solidFill>
              </a:rPr>
              <a:t>Connect to the DC/OS cluster:</a:t>
            </a:r>
          </a:p>
          <a:p>
            <a:pPr lvl="2"/>
            <a:r>
              <a:rPr lang="en-US" kern="0" dirty="0">
                <a:solidFill>
                  <a:srgbClr val="000000"/>
                </a:solidFill>
              </a:rPr>
              <a:t>Establish an SSH tunnel</a:t>
            </a:r>
          </a:p>
          <a:p>
            <a:pPr lvl="2"/>
            <a:r>
              <a:rPr lang="en-US" kern="0" dirty="0">
                <a:solidFill>
                  <a:srgbClr val="000000"/>
                </a:solidFill>
              </a:rPr>
              <a:t>Connect to the DC/OS web portal via http://localhost</a:t>
            </a:r>
          </a:p>
          <a:p>
            <a:pPr lvl="2"/>
            <a:r>
              <a:rPr lang="en-US" kern="0" dirty="0">
                <a:solidFill>
                  <a:srgbClr val="000000"/>
                </a:solidFill>
              </a:rPr>
              <a:t>Install DC/OS CLI</a:t>
            </a:r>
          </a:p>
          <a:p>
            <a:pPr marL="514350" lvl="0" indent="-514350">
              <a:buFont typeface="+mj-lt"/>
              <a:buAutoNum type="arabicPeriod"/>
            </a:pPr>
            <a:r>
              <a:rPr lang="en-US" kern="0" dirty="0">
                <a:solidFill>
                  <a:srgbClr val="000000"/>
                </a:solidFill>
              </a:rPr>
              <a:t>Deploy containers to the DC/OS cluster:</a:t>
            </a:r>
          </a:p>
          <a:p>
            <a:pPr lvl="2"/>
            <a:r>
              <a:rPr lang="en-US" kern="0" dirty="0">
                <a:solidFill>
                  <a:srgbClr val="000000"/>
                </a:solidFill>
              </a:rPr>
              <a:t>Create a YAML-formatted Marathon configuration file</a:t>
            </a:r>
          </a:p>
          <a:p>
            <a:pPr lvl="2"/>
            <a:r>
              <a:rPr lang="en-US" kern="0" dirty="0">
                <a:solidFill>
                  <a:srgbClr val="000000"/>
                </a:solidFill>
              </a:rPr>
              <a:t>Run </a:t>
            </a:r>
            <a:r>
              <a:rPr lang="en-US" b="1" kern="0" dirty="0">
                <a:solidFill>
                  <a:srgbClr val="000000"/>
                </a:solidFill>
              </a:rPr>
              <a:t>dcos marathon app add </a:t>
            </a:r>
            <a:r>
              <a:rPr lang="en-US" kern="0" dirty="0">
                <a:solidFill>
                  <a:srgbClr val="000000"/>
                </a:solidFill>
              </a:rPr>
              <a:t>and reference the file name</a:t>
            </a:r>
            <a:endParaRPr lang="en-US" b="1" kern="0" dirty="0">
              <a:solidFill>
                <a:srgbClr val="000000"/>
              </a:solidFill>
            </a:endParaRPr>
          </a:p>
        </p:txBody>
      </p:sp>
    </p:spTree>
    <p:custDataLst>
      <p:tags r:id="rId1"/>
    </p:custDataLst>
    <p:extLst>
      <p:ext uri="{BB962C8B-B14F-4D97-AF65-F5344CB8AC3E}">
        <p14:creationId xmlns:p14="http://schemas.microsoft.com/office/powerpoint/2010/main" val="109210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Demonstration: Viewing and deploying a GitHub Azure Quickstart template</a:t>
            </a:r>
          </a:p>
        </p:txBody>
      </p:sp>
      <p:sp>
        <p:nvSpPr>
          <p:cNvPr id="3" name="Subtitle 2">
            <a:extLst>
              <a:ext uri="{FF2B5EF4-FFF2-40B4-BE49-F238E27FC236}">
                <a16:creationId xmlns:a16="http://schemas.microsoft.com/office/drawing/2014/main" id="{0B088148-DCC8-4F71-B2F1-000F5745FBD4}"/>
              </a:ext>
            </a:extLst>
          </p:cNvPr>
          <p:cNvSpPr>
            <a:spLocks noGrp="1"/>
          </p:cNvSpPr>
          <p:nvPr>
            <p:ph type="subTitle" sz="quarter" idx="1"/>
          </p:nvPr>
        </p:nvSpPr>
        <p:spPr/>
        <p:txBody>
          <a:bodyPr/>
          <a:lstStyle/>
          <a:p>
            <a:pPr marL="631825" lvl="1" indent="-342900">
              <a:buFont typeface="Wingdings" panose="05000000000000000000" pitchFamily="2" charset="2"/>
              <a:buChar char="Ø"/>
            </a:pPr>
            <a:r>
              <a:rPr lang="en-US" sz="2800" dirty="0">
                <a:solidFill>
                  <a:schemeClr val="bg1"/>
                </a:solidFill>
              </a:rPr>
              <a:t>Visualize an Azure Resource Manager template</a:t>
            </a:r>
          </a:p>
          <a:p>
            <a:pPr marL="631825" lvl="1" indent="-342900">
              <a:buFont typeface="Wingdings" panose="05000000000000000000" pitchFamily="2" charset="2"/>
              <a:buChar char="Ø"/>
            </a:pPr>
            <a:r>
              <a:rPr lang="en-US" sz="2800" dirty="0">
                <a:solidFill>
                  <a:schemeClr val="bg1"/>
                </a:solidFill>
              </a:rPr>
              <a:t>Deploy an Azure Resource Manager template from GitHub</a:t>
            </a:r>
          </a:p>
          <a:p>
            <a:pPr marL="631825" lvl="1" indent="-342900">
              <a:buFont typeface="Wingdings" panose="05000000000000000000" pitchFamily="2" charset="2"/>
              <a:buChar char="Ø"/>
            </a:pPr>
            <a:r>
              <a:rPr lang="en-US" sz="2800" dirty="0">
                <a:solidFill>
                  <a:schemeClr val="bg1"/>
                </a:solidFill>
              </a:rPr>
              <a:t>Review Automation Script &amp;  ARM Template</a:t>
            </a:r>
          </a:p>
          <a:p>
            <a:endParaRPr lang="en-US" dirty="0"/>
          </a:p>
        </p:txBody>
      </p:sp>
      <p:sp>
        <p:nvSpPr>
          <p:cNvPr id="5" name="Text Placeholder 4">
            <a:extLst>
              <a:ext uri="{FF2B5EF4-FFF2-40B4-BE49-F238E27FC236}">
                <a16:creationId xmlns:a16="http://schemas.microsoft.com/office/drawing/2014/main" id="{4F0D0903-99BD-4AB2-8E1A-5885FE2836E9}"/>
              </a:ext>
            </a:extLst>
          </p:cNvPr>
          <p:cNvSpPr>
            <a:spLocks noGrp="1"/>
          </p:cNvSpPr>
          <p:nvPr>
            <p:ph type="body" sz="quarter" idx="10"/>
          </p:nvPr>
        </p:nvSpPr>
        <p:spPr/>
        <p:txBody>
          <a:bodyPr/>
          <a:lstStyle/>
          <a:p>
            <a:pPr marL="0" indent="0">
              <a:buNone/>
            </a:pPr>
            <a:r>
              <a:rPr lang="en-US" sz="2800" dirty="0"/>
              <a:t>In this demonstration, you will see how to:</a:t>
            </a:r>
          </a:p>
          <a:p>
            <a:pPr marL="0" indent="0">
              <a:buNone/>
            </a:pPr>
            <a:endParaRPr lang="en-US" sz="2800" dirty="0"/>
          </a:p>
          <a:p>
            <a:pPr marL="0" indent="0">
              <a:buNone/>
            </a:pPr>
            <a:r>
              <a:rPr lang="en-US" sz="1400" dirty="0">
                <a:solidFill>
                  <a:schemeClr val="tx1"/>
                </a:solidFill>
              </a:rPr>
              <a:t>https://github.com/Azure/azure-quickstart-templates/tree/master/201-2-vms-loadbalancer-lbrules</a:t>
            </a:r>
          </a:p>
          <a:p>
            <a:pPr marL="0" indent="0">
              <a:buNone/>
            </a:pPr>
            <a:endParaRPr lang="en-US" sz="2800" dirty="0"/>
          </a:p>
          <a:p>
            <a:endParaRPr lang="en-US" dirty="0"/>
          </a:p>
        </p:txBody>
      </p:sp>
      <p:sp>
        <p:nvSpPr>
          <p:cNvPr id="6" name="Text Placeholder 5">
            <a:extLst>
              <a:ext uri="{FF2B5EF4-FFF2-40B4-BE49-F238E27FC236}">
                <a16:creationId xmlns:a16="http://schemas.microsoft.com/office/drawing/2014/main" id="{49F7FAA8-CE91-44B5-9A41-3867A92A9269}"/>
              </a:ext>
            </a:extLst>
          </p:cNvPr>
          <p:cNvSpPr>
            <a:spLocks noGrp="1"/>
          </p:cNvSpPr>
          <p:nvPr>
            <p:ph type="body" sz="quarter" idx="11"/>
          </p:nvPr>
        </p:nvSpPr>
        <p:spPr>
          <a:xfrm>
            <a:off x="261938" y="6018239"/>
            <a:ext cx="8714421" cy="552243"/>
          </a:xfrm>
        </p:spPr>
        <p:txBody>
          <a:bodyPr/>
          <a:lstStyle/>
          <a:p>
            <a:r>
              <a:rPr lang="en-US" dirty="0">
                <a:hlinkClick r:id="rId3"/>
              </a:rPr>
              <a:t>https://github.com/Azure/azure-quickstart-templates</a:t>
            </a:r>
            <a:endParaRPr lang="en-US" dirty="0"/>
          </a:p>
          <a:p>
            <a:r>
              <a:rPr lang="en-US" dirty="0">
                <a:solidFill>
                  <a:srgbClr val="0070C0"/>
                </a:solidFill>
                <a:highlight>
                  <a:srgbClr val="FFFF00"/>
                </a:highlight>
              </a:rPr>
              <a:t>https://github.com/Azure/azure-quickstart-templates/tree/master/201-2-vms-loadbalancer-lbrules</a:t>
            </a:r>
          </a:p>
          <a:p>
            <a:endParaRPr lang="en-US" dirty="0"/>
          </a:p>
        </p:txBody>
      </p:sp>
    </p:spTree>
    <p:extLst>
      <p:ext uri="{BB962C8B-B14F-4D97-AF65-F5344CB8AC3E}">
        <p14:creationId xmlns:p14="http://schemas.microsoft.com/office/powerpoint/2010/main" val="3462809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A8149-BFFC-421D-B829-2780DED1AF25}"/>
              </a:ext>
            </a:extLst>
          </p:cNvPr>
          <p:cNvSpPr>
            <a:spLocks noGrp="1"/>
          </p:cNvSpPr>
          <p:nvPr>
            <p:ph type="title"/>
          </p:nvPr>
        </p:nvSpPr>
        <p:spPr/>
        <p:txBody>
          <a:bodyPr/>
          <a:lstStyle/>
          <a:p>
            <a:r>
              <a:rPr lang="en-US" sz="4000" dirty="0"/>
              <a:t>Deploy an Azure Resource Manager template from GitHub</a:t>
            </a:r>
            <a:endParaRPr lang="en-US" dirty="0"/>
          </a:p>
        </p:txBody>
      </p:sp>
      <p:sp>
        <p:nvSpPr>
          <p:cNvPr id="3" name="Subtitle 2">
            <a:extLst>
              <a:ext uri="{FF2B5EF4-FFF2-40B4-BE49-F238E27FC236}">
                <a16:creationId xmlns:a16="http://schemas.microsoft.com/office/drawing/2014/main" id="{FD417ACB-A506-458D-9419-F29EE848383A}"/>
              </a:ext>
            </a:extLst>
          </p:cNvPr>
          <p:cNvSpPr>
            <a:spLocks noGrp="1"/>
          </p:cNvSpPr>
          <p:nvPr>
            <p:ph idx="1"/>
          </p:nvPr>
        </p:nvSpPr>
        <p:spPr/>
        <p:txBody>
          <a:bodyPr/>
          <a:lstStyle/>
          <a:p>
            <a:r>
              <a:rPr lang="en-US" sz="2800" dirty="0"/>
              <a:t>Deploy an Azure Resource Manager template from GitHub</a:t>
            </a:r>
          </a:p>
          <a:p>
            <a:r>
              <a:rPr lang="en-US" sz="2800" dirty="0"/>
              <a:t>Review Automation Script &amp;  ARM Template: Resource Group -&gt; Automation Script</a:t>
            </a:r>
          </a:p>
          <a:p>
            <a:endParaRPr lang="en-US" sz="2800" dirty="0"/>
          </a:p>
        </p:txBody>
      </p:sp>
      <p:sp>
        <p:nvSpPr>
          <p:cNvPr id="6" name="Text Placeholder 5">
            <a:extLst>
              <a:ext uri="{FF2B5EF4-FFF2-40B4-BE49-F238E27FC236}">
                <a16:creationId xmlns:a16="http://schemas.microsoft.com/office/drawing/2014/main" id="{D4B95C92-D969-4C08-94B1-811EB54464DA}"/>
              </a:ext>
            </a:extLst>
          </p:cNvPr>
          <p:cNvSpPr>
            <a:spLocks noGrp="1"/>
          </p:cNvSpPr>
          <p:nvPr>
            <p:ph type="body" sz="quarter" idx="10"/>
          </p:nvPr>
        </p:nvSpPr>
        <p:spPr/>
        <p:txBody>
          <a:bodyPr/>
          <a:lstStyle/>
          <a:p>
            <a:r>
              <a:rPr lang="en-US" dirty="0"/>
              <a:t>https://github.com/Azure/azure-quickstart-templates/tree/master/201-2-vms-loadbalancer-lbrules</a:t>
            </a:r>
          </a:p>
          <a:p>
            <a:endParaRPr lang="en-US" dirty="0"/>
          </a:p>
        </p:txBody>
      </p:sp>
    </p:spTree>
    <p:extLst>
      <p:ext uri="{BB962C8B-B14F-4D97-AF65-F5344CB8AC3E}">
        <p14:creationId xmlns:p14="http://schemas.microsoft.com/office/powerpoint/2010/main" val="3281688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8327</Words>
  <Application>Microsoft Office PowerPoint</Application>
  <PresentationFormat>On-screen Show (4:3)</PresentationFormat>
  <Paragraphs>1286</Paragraphs>
  <Slides>79</Slides>
  <Notes>79</Notes>
  <HiddenSlides>20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79</vt:i4>
      </vt:variant>
    </vt:vector>
  </HeadingPairs>
  <TitlesOfParts>
    <vt:vector size="92" baseType="lpstr">
      <vt:lpstr>Symbol</vt:lpstr>
      <vt:lpstr>Lucida Sans Typewriter</vt:lpstr>
      <vt:lpstr>Lucida Sans Unicode</vt:lpstr>
      <vt:lpstr>Verdana</vt:lpstr>
      <vt:lpstr>Consolas</vt:lpstr>
      <vt:lpstr>Courier New</vt:lpstr>
      <vt:lpstr>Times New Roman</vt:lpstr>
      <vt:lpstr>Arial</vt:lpstr>
      <vt:lpstr>Segoe UI Light</vt:lpstr>
      <vt:lpstr>Calibri</vt:lpstr>
      <vt:lpstr>Segoe UI</vt:lpstr>
      <vt:lpstr>Wingdings</vt:lpstr>
      <vt:lpstr>NG_MOC_Core_ModuleNew2</vt:lpstr>
      <vt:lpstr>Exam 70-533 Implementing Microsoft Azure Infrastructure Solutions</vt:lpstr>
      <vt:lpstr>Create and Manage Compute Resources (20-25%)</vt:lpstr>
      <vt:lpstr>PowerPoint Presentation</vt:lpstr>
      <vt:lpstr>Create and Manage Compute Resources (20-25%)</vt:lpstr>
      <vt:lpstr>Deploy workloads on Azure Resource Manager (ARM) virtual machines (VMs)</vt:lpstr>
      <vt:lpstr>Introduction to Azure Resource Manager templates</vt:lpstr>
      <vt:lpstr>Exploring the syntax of Azure Resource Manager templates</vt:lpstr>
      <vt:lpstr>Demonstration: Viewing and deploying a GitHub Azure Quickstart template</vt:lpstr>
      <vt:lpstr>Deploy an Azure Resource Manager template from GitHub</vt:lpstr>
      <vt:lpstr>Identifying workloads for Azure VMs</vt:lpstr>
      <vt:lpstr>Virtual machine sizing</vt:lpstr>
      <vt:lpstr>Azure VM availability</vt:lpstr>
      <vt:lpstr>Determining the deployment method</vt:lpstr>
      <vt:lpstr>Using the Azure portal to create virtual machines</vt:lpstr>
      <vt:lpstr>Using Azure PowerShell to create an Azure VM with managed disks</vt:lpstr>
      <vt:lpstr>Using Azure CLI to create an Azure VM with managed disks</vt:lpstr>
      <vt:lpstr>Creating VMs by using a deployment template</vt:lpstr>
      <vt:lpstr>Demonstration: Creating a VM by using the Azure portal</vt:lpstr>
      <vt:lpstr>Creating a VM by using the Azure portal</vt:lpstr>
      <vt:lpstr>Connecting to an Azure VM</vt:lpstr>
      <vt:lpstr>Demonstration: Connecting to a Linux Azure VM via SSH</vt:lpstr>
      <vt:lpstr>Connecting to a Linux Azure VM via SSH</vt:lpstr>
      <vt:lpstr>Configuring security of Azure VMs</vt:lpstr>
      <vt:lpstr>Configuring VM security</vt:lpstr>
      <vt:lpstr>Perform Configuration Management </vt:lpstr>
      <vt:lpstr>Azure PowerShell modules</vt:lpstr>
      <vt:lpstr>Authenticating to Azure by using Windows PowerShell</vt:lpstr>
      <vt:lpstr>Azure PowerShell cmdlets for Azure classic deployment model and Azure Resource Manager</vt:lpstr>
      <vt:lpstr>Demonstration: Using Azure PowerShell</vt:lpstr>
      <vt:lpstr>PowerPoint Presentation</vt:lpstr>
      <vt:lpstr>Azure CLI versions</vt:lpstr>
      <vt:lpstr>Installing Azure CLI</vt:lpstr>
      <vt:lpstr>Using Azure CLI to access your Azure subscription</vt:lpstr>
      <vt:lpstr>Overview of VM Agent and VM extensions</vt:lpstr>
      <vt:lpstr>What is the VM Agent Custom Script extension?</vt:lpstr>
      <vt:lpstr>What is the VM Agent DSC extension?</vt:lpstr>
      <vt:lpstr>Configuration Management: Implementing Azure Automation</vt:lpstr>
      <vt:lpstr>Introducing Azure Automation</vt:lpstr>
      <vt:lpstr>Azure Automation as a component of Azure</vt:lpstr>
      <vt:lpstr>Creating Azure Automation accounts and assets</vt:lpstr>
      <vt:lpstr>Using Automation runbooks on-premises</vt:lpstr>
      <vt:lpstr>Introduction to Azure Automation runbooks</vt:lpstr>
      <vt:lpstr>Graphical authoring of Automation runbooks</vt:lpstr>
      <vt:lpstr>Overview of PowerShell workflows</vt:lpstr>
      <vt:lpstr>Textual authoring of PowerShell workflow runbooks</vt:lpstr>
      <vt:lpstr>Textual authoring of PowerShell runbooks</vt:lpstr>
      <vt:lpstr>Implementing Automation DSC</vt:lpstr>
      <vt:lpstr>Design and implement VM storage  </vt:lpstr>
      <vt:lpstr>Azure VM Disk Sizing</vt:lpstr>
      <vt:lpstr>Virtual machine storage</vt:lpstr>
      <vt:lpstr>Overview of unmanaged and managed disks</vt:lpstr>
      <vt:lpstr>Managing VM disks</vt:lpstr>
      <vt:lpstr>Azure VM disk mobility</vt:lpstr>
      <vt:lpstr>Managing disk volumes in Azure VMs</vt:lpstr>
      <vt:lpstr>Monitor ARM VMs  </vt:lpstr>
      <vt:lpstr>Monitoring Azure VMs</vt:lpstr>
      <vt:lpstr>Manage ARM VM availability   </vt:lpstr>
      <vt:lpstr>Scale ARM VMs    </vt:lpstr>
      <vt:lpstr>Scaling Azure VMs</vt:lpstr>
      <vt:lpstr>Vertical scaling of Azure VMs</vt:lpstr>
      <vt:lpstr>Manage Containers with Azure Container Services (ACS) </vt:lpstr>
      <vt:lpstr>Module Overview</vt:lpstr>
      <vt:lpstr>Implementing Windows and Linux containers in Azure</vt:lpstr>
      <vt:lpstr>Demonstration: Preparing the lab environment for the remainder of this module</vt:lpstr>
      <vt:lpstr>Introduction to containers</vt:lpstr>
      <vt:lpstr>Introduction to Docker</vt:lpstr>
      <vt:lpstr>Implementing Docker hosts in Azure</vt:lpstr>
      <vt:lpstr>Deploying containers on Azure VMs</vt:lpstr>
      <vt:lpstr>Demonstration: Installing a Docker host and containers on an Azure VM</vt:lpstr>
      <vt:lpstr>Creating multicontainer applications with Docker Compose</vt:lpstr>
      <vt:lpstr>Implementing Azure Container Registry</vt:lpstr>
      <vt:lpstr>Lab A: Implementing containers on Azure VMs</vt:lpstr>
      <vt:lpstr>Lab Scenario</vt:lpstr>
      <vt:lpstr>Lab Review</vt:lpstr>
      <vt:lpstr>Implementing ACS</vt:lpstr>
      <vt:lpstr>Overview of container-clustering solutions in Azure</vt:lpstr>
      <vt:lpstr>Creating and managing an ACS Docker Swarm cluster</vt:lpstr>
      <vt:lpstr>Creating and managing an ACS Kubernetes cluster</vt:lpstr>
      <vt:lpstr>Creating and managing an ACS DC/OS cluster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2018-02-06T12:27:29Z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