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7"/>
  </p:notesMasterIdLst>
  <p:handoutMasterIdLst>
    <p:handoutMasterId r:id="rId48"/>
  </p:handoutMasterIdLst>
  <p:sldIdLst>
    <p:sldId id="256" r:id="rId2"/>
    <p:sldId id="311" r:id="rId3"/>
    <p:sldId id="312" r:id="rId4"/>
    <p:sldId id="313" r:id="rId5"/>
    <p:sldId id="317" r:id="rId6"/>
    <p:sldId id="318" r:id="rId7"/>
    <p:sldId id="319" r:id="rId8"/>
    <p:sldId id="321" r:id="rId9"/>
    <p:sldId id="322" r:id="rId10"/>
    <p:sldId id="323" r:id="rId11"/>
    <p:sldId id="320" r:id="rId12"/>
    <p:sldId id="324" r:id="rId13"/>
    <p:sldId id="325" r:id="rId14"/>
    <p:sldId id="326" r:id="rId15"/>
    <p:sldId id="327" r:id="rId16"/>
    <p:sldId id="328" r:id="rId17"/>
    <p:sldId id="315" r:id="rId18"/>
    <p:sldId id="350" r:id="rId19"/>
    <p:sldId id="329" r:id="rId20"/>
    <p:sldId id="330" r:id="rId21"/>
    <p:sldId id="331" r:id="rId22"/>
    <p:sldId id="332" r:id="rId23"/>
    <p:sldId id="333" r:id="rId24"/>
    <p:sldId id="334" r:id="rId25"/>
    <p:sldId id="335" r:id="rId26"/>
    <p:sldId id="336" r:id="rId27"/>
    <p:sldId id="337" r:id="rId28"/>
    <p:sldId id="316" r:id="rId29"/>
    <p:sldId id="338" r:id="rId30"/>
    <p:sldId id="339" r:id="rId31"/>
    <p:sldId id="347" r:id="rId32"/>
    <p:sldId id="348" r:id="rId33"/>
    <p:sldId id="349" r:id="rId34"/>
    <p:sldId id="340" r:id="rId35"/>
    <p:sldId id="341" r:id="rId36"/>
    <p:sldId id="342" r:id="rId37"/>
    <p:sldId id="351" r:id="rId38"/>
    <p:sldId id="343" r:id="rId39"/>
    <p:sldId id="352" r:id="rId40"/>
    <p:sldId id="344" r:id="rId41"/>
    <p:sldId id="353" r:id="rId42"/>
    <p:sldId id="346" r:id="rId43"/>
    <p:sldId id="354" r:id="rId44"/>
    <p:sldId id="355" r:id="rId45"/>
    <p:sldId id="345" r:id="rId46"/>
  </p:sldIdLst>
  <p:sldSz cx="9144000" cy="6858000" type="screen4x3"/>
  <p:notesSz cx="6858000" cy="9144000"/>
  <p:embeddedFontLst>
    <p:embeddedFont>
      <p:font typeface="Consolas" panose="020B0609020204030204" pitchFamily="49" charset="0"/>
      <p:regular r:id="rId49"/>
      <p:bold r:id="rId50"/>
      <p:italic r:id="rId51"/>
      <p:boldItalic r:id="rId52"/>
    </p:embeddedFont>
    <p:embeddedFont>
      <p:font typeface="Calibri" panose="020F0502020204030204" pitchFamily="34" charset="0"/>
      <p:regular r:id="rId53"/>
      <p:bold r:id="rId54"/>
      <p:italic r:id="rId55"/>
      <p:boldItalic r:id="rId56"/>
    </p:embeddedFont>
    <p:embeddedFont>
      <p:font typeface="Segoe UI Light" panose="020B0502040204020203" pitchFamily="34" charset="0"/>
      <p:regular r:id="rId57"/>
      <p:italic r:id="rId58"/>
    </p:embeddedFont>
    <p:embeddedFont>
      <p:font typeface="Segoe UI" panose="020B0502040204020203" pitchFamily="34" charset="0"/>
      <p:regular r:id="rId59"/>
      <p:bold r:id="rId60"/>
      <p:italic r:id="rId61"/>
      <p:boldItalic r:id="rId62"/>
    </p:embeddedFont>
    <p:embeddedFont>
      <p:font typeface="Verdana" panose="020B0604030504040204" pitchFamily="34" charset="0"/>
      <p:regular r:id="rId63"/>
      <p:bold r:id="rId64"/>
      <p:italic r:id="rId65"/>
      <p:boldItalic r:id="rId6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Implement ARM templates" id="{C6B6578B-F5CF-418D-991A-F24A0340D180}">
          <p14:sldIdLst>
            <p14:sldId id="313"/>
            <p14:sldId id="317"/>
            <p14:sldId id="318"/>
            <p14:sldId id="319"/>
            <p14:sldId id="321"/>
            <p14:sldId id="322"/>
            <p14:sldId id="323"/>
            <p14:sldId id="320"/>
            <p14:sldId id="324"/>
            <p14:sldId id="325"/>
            <p14:sldId id="326"/>
            <p14:sldId id="327"/>
            <p14:sldId id="328"/>
          </p14:sldIdLst>
        </p14:section>
        <p14:section name="Control access" id="{B92904DA-AD65-48A7-82FB-BA4D438E899A}">
          <p14:sldIdLst>
            <p14:sldId id="315"/>
            <p14:sldId id="350"/>
            <p14:sldId id="329"/>
            <p14:sldId id="330"/>
            <p14:sldId id="331"/>
            <p14:sldId id="332"/>
            <p14:sldId id="333"/>
            <p14:sldId id="334"/>
            <p14:sldId id="335"/>
            <p14:sldId id="336"/>
            <p14:sldId id="337"/>
          </p14:sldIdLst>
        </p14:section>
        <p14:section name="Design role-based access control (RBAC)" id="{CA5ED27E-6529-4197-AC63-77A7AD34E2E9}">
          <p14:sldIdLst>
            <p14:sldId id="316"/>
            <p14:sldId id="338"/>
            <p14:sldId id="339"/>
            <p14:sldId id="347"/>
            <p14:sldId id="348"/>
            <p14:sldId id="349"/>
            <p14:sldId id="340"/>
            <p14:sldId id="341"/>
            <p14:sldId id="342"/>
            <p14:sldId id="351"/>
            <p14:sldId id="343"/>
            <p14:sldId id="352"/>
            <p14:sldId id="344"/>
            <p14:sldId id="353"/>
            <p14:sldId id="346"/>
            <p14:sldId id="354"/>
            <p14:sldId id="355"/>
            <p14:sldId id="34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4" autoAdjust="0"/>
  </p:normalViewPr>
  <p:slideViewPr>
    <p:cSldViewPr snapToGrid="0">
      <p:cViewPr varScale="1">
        <p:scale>
          <a:sx n="122" d="100"/>
          <a:sy n="122" d="100"/>
        </p:scale>
        <p:origin x="816" y="6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EF5DC-0180-4E6D-9390-0765EC08370B}" type="doc">
      <dgm:prSet loTypeId="urn:microsoft.com/office/officeart/2005/8/layout/hierarchy3" loCatId="hierarchy" qsTypeId="urn:microsoft.com/office/officeart/2005/8/quickstyle/3d3" qsCatId="3D" csTypeId="urn:microsoft.com/office/officeart/2005/8/colors/accent4_2" csCatId="accent4"/>
      <dgm:spPr/>
      <dgm:t>
        <a:bodyPr/>
        <a:lstStyle/>
        <a:p>
          <a:endParaRPr lang="en-US"/>
        </a:p>
      </dgm:t>
    </dgm:pt>
    <dgm:pt modelId="{694E8578-5F9C-4817-8603-BC1A6237EF6F}">
      <dgm:prSet/>
      <dgm:spPr/>
      <dgm:t>
        <a:bodyPr/>
        <a:lstStyle/>
        <a:p>
          <a:r>
            <a:rPr lang="en-US"/>
            <a:t>Can be locked </a:t>
          </a:r>
        </a:p>
      </dgm:t>
    </dgm:pt>
    <dgm:pt modelId="{F9FB2170-C31C-45D9-8075-8E36EDFB524A}" type="parTrans" cxnId="{2B1C4917-1B08-4ED1-9279-3EA4BAA97290}">
      <dgm:prSet/>
      <dgm:spPr/>
      <dgm:t>
        <a:bodyPr/>
        <a:lstStyle/>
        <a:p>
          <a:endParaRPr lang="en-US"/>
        </a:p>
      </dgm:t>
    </dgm:pt>
    <dgm:pt modelId="{9C7533A0-5344-4F55-8564-641B92BDA2D5}" type="sibTrans" cxnId="{2B1C4917-1B08-4ED1-9279-3EA4BAA97290}">
      <dgm:prSet/>
      <dgm:spPr/>
      <dgm:t>
        <a:bodyPr/>
        <a:lstStyle/>
        <a:p>
          <a:endParaRPr lang="en-US"/>
        </a:p>
      </dgm:t>
    </dgm:pt>
    <dgm:pt modelId="{B7BAF12D-4D2F-44FB-9A47-23DD67BE7A24}">
      <dgm:prSet/>
      <dgm:spPr/>
      <dgm:t>
        <a:bodyPr/>
        <a:lstStyle/>
        <a:p>
          <a:r>
            <a:rPr lang="en-US"/>
            <a:t>Subscription </a:t>
          </a:r>
        </a:p>
      </dgm:t>
    </dgm:pt>
    <dgm:pt modelId="{97B63D7E-1B32-4235-88B6-6C2998CCE89A}" type="parTrans" cxnId="{70410DBB-C0E1-4A8A-B55D-DC808324CAAC}">
      <dgm:prSet/>
      <dgm:spPr/>
      <dgm:t>
        <a:bodyPr/>
        <a:lstStyle/>
        <a:p>
          <a:endParaRPr lang="en-US"/>
        </a:p>
      </dgm:t>
    </dgm:pt>
    <dgm:pt modelId="{5958F054-E5A5-419C-A957-DAB80954D9DF}" type="sibTrans" cxnId="{70410DBB-C0E1-4A8A-B55D-DC808324CAAC}">
      <dgm:prSet/>
      <dgm:spPr/>
      <dgm:t>
        <a:bodyPr/>
        <a:lstStyle/>
        <a:p>
          <a:endParaRPr lang="en-US"/>
        </a:p>
      </dgm:t>
    </dgm:pt>
    <dgm:pt modelId="{338375BA-D262-4CB0-986E-F29D26010375}">
      <dgm:prSet/>
      <dgm:spPr/>
      <dgm:t>
        <a:bodyPr/>
        <a:lstStyle/>
        <a:p>
          <a:r>
            <a:rPr lang="en-US"/>
            <a:t>Resource group </a:t>
          </a:r>
        </a:p>
      </dgm:t>
    </dgm:pt>
    <dgm:pt modelId="{DB51D441-D7A7-44D1-BFDA-A01A92B8313B}" type="parTrans" cxnId="{742A5AE4-B6C4-4327-AE04-5F05B0C09550}">
      <dgm:prSet/>
      <dgm:spPr/>
      <dgm:t>
        <a:bodyPr/>
        <a:lstStyle/>
        <a:p>
          <a:endParaRPr lang="en-US"/>
        </a:p>
      </dgm:t>
    </dgm:pt>
    <dgm:pt modelId="{1578F1CF-1BC4-4779-BC26-828A09B7F01C}" type="sibTrans" cxnId="{742A5AE4-B6C4-4327-AE04-5F05B0C09550}">
      <dgm:prSet/>
      <dgm:spPr/>
      <dgm:t>
        <a:bodyPr/>
        <a:lstStyle/>
        <a:p>
          <a:endParaRPr lang="en-US"/>
        </a:p>
      </dgm:t>
    </dgm:pt>
    <dgm:pt modelId="{16823737-9D13-4C20-90CB-B9FECB99A353}">
      <dgm:prSet/>
      <dgm:spPr/>
      <dgm:t>
        <a:bodyPr/>
        <a:lstStyle/>
        <a:p>
          <a:r>
            <a:rPr lang="en-US"/>
            <a:t>Resource </a:t>
          </a:r>
        </a:p>
      </dgm:t>
    </dgm:pt>
    <dgm:pt modelId="{95C87DD6-A514-4958-9136-3CEB1CE54C96}" type="parTrans" cxnId="{47722AA7-78BD-4B3B-83D9-2405816492BF}">
      <dgm:prSet/>
      <dgm:spPr/>
      <dgm:t>
        <a:bodyPr/>
        <a:lstStyle/>
        <a:p>
          <a:endParaRPr lang="en-US"/>
        </a:p>
      </dgm:t>
    </dgm:pt>
    <dgm:pt modelId="{2800BAE4-B410-4FB5-BC0F-DC89F7CFA302}" type="sibTrans" cxnId="{47722AA7-78BD-4B3B-83D9-2405816492BF}">
      <dgm:prSet/>
      <dgm:spPr/>
      <dgm:t>
        <a:bodyPr/>
        <a:lstStyle/>
        <a:p>
          <a:endParaRPr lang="en-US"/>
        </a:p>
      </dgm:t>
    </dgm:pt>
    <dgm:pt modelId="{8B2D13A1-7B07-49DD-BEAA-7D398DB5C9D6}">
      <dgm:prSet/>
      <dgm:spPr/>
      <dgm:t>
        <a:bodyPr/>
        <a:lstStyle/>
        <a:p>
          <a:r>
            <a:rPr lang="en-US"/>
            <a:t>Lock Level </a:t>
          </a:r>
        </a:p>
      </dgm:t>
    </dgm:pt>
    <dgm:pt modelId="{B537D279-0E20-4F89-8DDD-02E4D56CA37F}" type="parTrans" cxnId="{F7569849-B4AC-4A08-B363-E4B116D4205D}">
      <dgm:prSet/>
      <dgm:spPr/>
      <dgm:t>
        <a:bodyPr/>
        <a:lstStyle/>
        <a:p>
          <a:endParaRPr lang="en-US"/>
        </a:p>
      </dgm:t>
    </dgm:pt>
    <dgm:pt modelId="{86B10288-A7C0-4B29-A614-F0AD80FC331C}" type="sibTrans" cxnId="{F7569849-B4AC-4A08-B363-E4B116D4205D}">
      <dgm:prSet/>
      <dgm:spPr/>
      <dgm:t>
        <a:bodyPr/>
        <a:lstStyle/>
        <a:p>
          <a:endParaRPr lang="en-US"/>
        </a:p>
      </dgm:t>
    </dgm:pt>
    <dgm:pt modelId="{B31969B6-20C5-4C56-AE64-6900BD905BD6}">
      <dgm:prSet/>
      <dgm:spPr/>
      <dgm:t>
        <a:bodyPr/>
        <a:lstStyle/>
        <a:p>
          <a:r>
            <a:rPr lang="en-US"/>
            <a:t>CanNotDelete </a:t>
          </a:r>
        </a:p>
      </dgm:t>
    </dgm:pt>
    <dgm:pt modelId="{C6040EE7-CA42-4D28-AF94-4254247DD296}" type="parTrans" cxnId="{AD61F5C9-C210-4D9E-AC0C-ADB2B5A0FD55}">
      <dgm:prSet/>
      <dgm:spPr/>
      <dgm:t>
        <a:bodyPr/>
        <a:lstStyle/>
        <a:p>
          <a:endParaRPr lang="en-US"/>
        </a:p>
      </dgm:t>
    </dgm:pt>
    <dgm:pt modelId="{44D3ACFA-F4B2-4E2F-913A-D1B5502A108C}" type="sibTrans" cxnId="{AD61F5C9-C210-4D9E-AC0C-ADB2B5A0FD55}">
      <dgm:prSet/>
      <dgm:spPr/>
      <dgm:t>
        <a:bodyPr/>
        <a:lstStyle/>
        <a:p>
          <a:endParaRPr lang="en-US"/>
        </a:p>
      </dgm:t>
    </dgm:pt>
    <dgm:pt modelId="{8DE91AE7-CFCC-49F6-B8F9-83629183982E}">
      <dgm:prSet/>
      <dgm:spPr/>
      <dgm:t>
        <a:bodyPr/>
        <a:lstStyle/>
        <a:p>
          <a:r>
            <a:rPr lang="en-US"/>
            <a:t>ReadOnly </a:t>
          </a:r>
        </a:p>
      </dgm:t>
    </dgm:pt>
    <dgm:pt modelId="{B17220CB-CE52-40EA-B5FC-8979F9716A49}" type="parTrans" cxnId="{147FC4C4-5AE2-45CD-B174-CFE57A9C1BC7}">
      <dgm:prSet/>
      <dgm:spPr/>
      <dgm:t>
        <a:bodyPr/>
        <a:lstStyle/>
        <a:p>
          <a:endParaRPr lang="en-US"/>
        </a:p>
      </dgm:t>
    </dgm:pt>
    <dgm:pt modelId="{64B2C611-11C5-4FBD-8447-A8B0183A4CF3}" type="sibTrans" cxnId="{147FC4C4-5AE2-45CD-B174-CFE57A9C1BC7}">
      <dgm:prSet/>
      <dgm:spPr/>
      <dgm:t>
        <a:bodyPr/>
        <a:lstStyle/>
        <a:p>
          <a:endParaRPr lang="en-US"/>
        </a:p>
      </dgm:t>
    </dgm:pt>
    <dgm:pt modelId="{1401CDD1-9A92-4299-887C-82FF125D800E}" type="pres">
      <dgm:prSet presAssocID="{1E0EF5DC-0180-4E6D-9390-0765EC08370B}" presName="diagram" presStyleCnt="0">
        <dgm:presLayoutVars>
          <dgm:chPref val="1"/>
          <dgm:dir/>
          <dgm:animOne val="branch"/>
          <dgm:animLvl val="lvl"/>
          <dgm:resizeHandles/>
        </dgm:presLayoutVars>
      </dgm:prSet>
      <dgm:spPr/>
    </dgm:pt>
    <dgm:pt modelId="{7014BA08-F367-414D-95C8-67140A0C22F0}" type="pres">
      <dgm:prSet presAssocID="{694E8578-5F9C-4817-8603-BC1A6237EF6F}" presName="root" presStyleCnt="0"/>
      <dgm:spPr/>
    </dgm:pt>
    <dgm:pt modelId="{DECA1D61-DAE3-4701-807A-8863762E7F13}" type="pres">
      <dgm:prSet presAssocID="{694E8578-5F9C-4817-8603-BC1A6237EF6F}" presName="rootComposite" presStyleCnt="0"/>
      <dgm:spPr/>
    </dgm:pt>
    <dgm:pt modelId="{11A647DC-78C5-4E99-8427-6CDA852FD695}" type="pres">
      <dgm:prSet presAssocID="{694E8578-5F9C-4817-8603-BC1A6237EF6F}" presName="rootText" presStyleLbl="node1" presStyleIdx="0" presStyleCnt="2"/>
      <dgm:spPr/>
    </dgm:pt>
    <dgm:pt modelId="{7CD95127-008E-4317-9D98-7DC5A1BC9B1B}" type="pres">
      <dgm:prSet presAssocID="{694E8578-5F9C-4817-8603-BC1A6237EF6F}" presName="rootConnector" presStyleLbl="node1" presStyleIdx="0" presStyleCnt="2"/>
      <dgm:spPr/>
    </dgm:pt>
    <dgm:pt modelId="{5C1B164B-3E42-4B38-92F8-F09AA5AF1495}" type="pres">
      <dgm:prSet presAssocID="{694E8578-5F9C-4817-8603-BC1A6237EF6F}" presName="childShape" presStyleCnt="0"/>
      <dgm:spPr/>
    </dgm:pt>
    <dgm:pt modelId="{10166130-4B4B-422D-8CE6-403E4CEE8E64}" type="pres">
      <dgm:prSet presAssocID="{97B63D7E-1B32-4235-88B6-6C2998CCE89A}" presName="Name13" presStyleLbl="parChTrans1D2" presStyleIdx="0" presStyleCnt="5"/>
      <dgm:spPr/>
    </dgm:pt>
    <dgm:pt modelId="{86B2AE91-676F-4518-AA8A-A72AF1D4A597}" type="pres">
      <dgm:prSet presAssocID="{B7BAF12D-4D2F-44FB-9A47-23DD67BE7A24}" presName="childText" presStyleLbl="bgAcc1" presStyleIdx="0" presStyleCnt="5">
        <dgm:presLayoutVars>
          <dgm:bulletEnabled val="1"/>
        </dgm:presLayoutVars>
      </dgm:prSet>
      <dgm:spPr/>
    </dgm:pt>
    <dgm:pt modelId="{EFB32EE4-5FC7-4A70-99C9-5C4E2A2C4667}" type="pres">
      <dgm:prSet presAssocID="{DB51D441-D7A7-44D1-BFDA-A01A92B8313B}" presName="Name13" presStyleLbl="parChTrans1D2" presStyleIdx="1" presStyleCnt="5"/>
      <dgm:spPr/>
    </dgm:pt>
    <dgm:pt modelId="{0026AF00-157E-4D1E-9B09-98EA772CCAB5}" type="pres">
      <dgm:prSet presAssocID="{338375BA-D262-4CB0-986E-F29D26010375}" presName="childText" presStyleLbl="bgAcc1" presStyleIdx="1" presStyleCnt="5">
        <dgm:presLayoutVars>
          <dgm:bulletEnabled val="1"/>
        </dgm:presLayoutVars>
      </dgm:prSet>
      <dgm:spPr/>
    </dgm:pt>
    <dgm:pt modelId="{DB55DCE4-5F33-4A1D-BBAB-D6426C882F89}" type="pres">
      <dgm:prSet presAssocID="{95C87DD6-A514-4958-9136-3CEB1CE54C96}" presName="Name13" presStyleLbl="parChTrans1D2" presStyleIdx="2" presStyleCnt="5"/>
      <dgm:spPr/>
    </dgm:pt>
    <dgm:pt modelId="{A07ACE20-3FE9-4364-8F90-6F52F1C0C234}" type="pres">
      <dgm:prSet presAssocID="{16823737-9D13-4C20-90CB-B9FECB99A353}" presName="childText" presStyleLbl="bgAcc1" presStyleIdx="2" presStyleCnt="5">
        <dgm:presLayoutVars>
          <dgm:bulletEnabled val="1"/>
        </dgm:presLayoutVars>
      </dgm:prSet>
      <dgm:spPr/>
    </dgm:pt>
    <dgm:pt modelId="{EEF6AB92-87B8-4DAB-B57B-44FB3D0FD6E3}" type="pres">
      <dgm:prSet presAssocID="{8B2D13A1-7B07-49DD-BEAA-7D398DB5C9D6}" presName="root" presStyleCnt="0"/>
      <dgm:spPr/>
    </dgm:pt>
    <dgm:pt modelId="{A8970C5B-BB94-4D1A-BA8F-687372F4817B}" type="pres">
      <dgm:prSet presAssocID="{8B2D13A1-7B07-49DD-BEAA-7D398DB5C9D6}" presName="rootComposite" presStyleCnt="0"/>
      <dgm:spPr/>
    </dgm:pt>
    <dgm:pt modelId="{75DAEAAD-CE56-46DF-B9DD-F60EC56E5247}" type="pres">
      <dgm:prSet presAssocID="{8B2D13A1-7B07-49DD-BEAA-7D398DB5C9D6}" presName="rootText" presStyleLbl="node1" presStyleIdx="1" presStyleCnt="2"/>
      <dgm:spPr/>
    </dgm:pt>
    <dgm:pt modelId="{AF1B4859-7DF2-4984-8BAB-3639C5E77184}" type="pres">
      <dgm:prSet presAssocID="{8B2D13A1-7B07-49DD-BEAA-7D398DB5C9D6}" presName="rootConnector" presStyleLbl="node1" presStyleIdx="1" presStyleCnt="2"/>
      <dgm:spPr/>
    </dgm:pt>
    <dgm:pt modelId="{13146B51-5937-44B2-8CD8-662E51547798}" type="pres">
      <dgm:prSet presAssocID="{8B2D13A1-7B07-49DD-BEAA-7D398DB5C9D6}" presName="childShape" presStyleCnt="0"/>
      <dgm:spPr/>
    </dgm:pt>
    <dgm:pt modelId="{4679944C-8527-4036-B120-09FE524954A2}" type="pres">
      <dgm:prSet presAssocID="{C6040EE7-CA42-4D28-AF94-4254247DD296}" presName="Name13" presStyleLbl="parChTrans1D2" presStyleIdx="3" presStyleCnt="5"/>
      <dgm:spPr/>
    </dgm:pt>
    <dgm:pt modelId="{B4AC2D54-4299-4588-83EE-7E06B34753B4}" type="pres">
      <dgm:prSet presAssocID="{B31969B6-20C5-4C56-AE64-6900BD905BD6}" presName="childText" presStyleLbl="bgAcc1" presStyleIdx="3" presStyleCnt="5">
        <dgm:presLayoutVars>
          <dgm:bulletEnabled val="1"/>
        </dgm:presLayoutVars>
      </dgm:prSet>
      <dgm:spPr/>
    </dgm:pt>
    <dgm:pt modelId="{374D36B0-2B9A-4100-9389-11FC5C4627C3}" type="pres">
      <dgm:prSet presAssocID="{B17220CB-CE52-40EA-B5FC-8979F9716A49}" presName="Name13" presStyleLbl="parChTrans1D2" presStyleIdx="4" presStyleCnt="5"/>
      <dgm:spPr/>
    </dgm:pt>
    <dgm:pt modelId="{408DDC9B-3F99-44A9-ABC5-9ECC08E61F84}" type="pres">
      <dgm:prSet presAssocID="{8DE91AE7-CFCC-49F6-B8F9-83629183982E}" presName="childText" presStyleLbl="bgAcc1" presStyleIdx="4" presStyleCnt="5">
        <dgm:presLayoutVars>
          <dgm:bulletEnabled val="1"/>
        </dgm:presLayoutVars>
      </dgm:prSet>
      <dgm:spPr/>
    </dgm:pt>
  </dgm:ptLst>
  <dgm:cxnLst>
    <dgm:cxn modelId="{665AA002-0F2B-4F2A-BE21-BAC52DB43009}" type="presOf" srcId="{95C87DD6-A514-4958-9136-3CEB1CE54C96}" destId="{DB55DCE4-5F33-4A1D-BBAB-D6426C882F89}" srcOrd="0" destOrd="0" presId="urn:microsoft.com/office/officeart/2005/8/layout/hierarchy3"/>
    <dgm:cxn modelId="{2B1C4917-1B08-4ED1-9279-3EA4BAA97290}" srcId="{1E0EF5DC-0180-4E6D-9390-0765EC08370B}" destId="{694E8578-5F9C-4817-8603-BC1A6237EF6F}" srcOrd="0" destOrd="0" parTransId="{F9FB2170-C31C-45D9-8075-8E36EDFB524A}" sibTransId="{9C7533A0-5344-4F55-8564-641B92BDA2D5}"/>
    <dgm:cxn modelId="{7F40FF1C-3E6D-4826-A353-84BA27DDC05A}" type="presOf" srcId="{B31969B6-20C5-4C56-AE64-6900BD905BD6}" destId="{B4AC2D54-4299-4588-83EE-7E06B34753B4}" srcOrd="0" destOrd="0" presId="urn:microsoft.com/office/officeart/2005/8/layout/hierarchy3"/>
    <dgm:cxn modelId="{A2E9661F-DE04-4A2B-B6E7-D51889B8E5CB}" type="presOf" srcId="{338375BA-D262-4CB0-986E-F29D26010375}" destId="{0026AF00-157E-4D1E-9B09-98EA772CCAB5}" srcOrd="0" destOrd="0" presId="urn:microsoft.com/office/officeart/2005/8/layout/hierarchy3"/>
    <dgm:cxn modelId="{157FC226-02F3-4DC6-9918-A9C402FB0A16}" type="presOf" srcId="{694E8578-5F9C-4817-8603-BC1A6237EF6F}" destId="{11A647DC-78C5-4E99-8427-6CDA852FD695}" srcOrd="0" destOrd="0" presId="urn:microsoft.com/office/officeart/2005/8/layout/hierarchy3"/>
    <dgm:cxn modelId="{17EABA5B-0D6A-4D17-84E9-CE91C509F1FD}" type="presOf" srcId="{8B2D13A1-7B07-49DD-BEAA-7D398DB5C9D6}" destId="{AF1B4859-7DF2-4984-8BAB-3639C5E77184}" srcOrd="1" destOrd="0" presId="urn:microsoft.com/office/officeart/2005/8/layout/hierarchy3"/>
    <dgm:cxn modelId="{47814865-5CB9-48B2-BDB4-9546F32934E2}" type="presOf" srcId="{DB51D441-D7A7-44D1-BFDA-A01A92B8313B}" destId="{EFB32EE4-5FC7-4A70-99C9-5C4E2A2C4667}" srcOrd="0" destOrd="0" presId="urn:microsoft.com/office/officeart/2005/8/layout/hierarchy3"/>
    <dgm:cxn modelId="{F7569849-B4AC-4A08-B363-E4B116D4205D}" srcId="{1E0EF5DC-0180-4E6D-9390-0765EC08370B}" destId="{8B2D13A1-7B07-49DD-BEAA-7D398DB5C9D6}" srcOrd="1" destOrd="0" parTransId="{B537D279-0E20-4F89-8DDD-02E4D56CA37F}" sibTransId="{86B10288-A7C0-4B29-A614-F0AD80FC331C}"/>
    <dgm:cxn modelId="{95D15553-18B7-405B-AB8C-4C2D362D68EC}" type="presOf" srcId="{C6040EE7-CA42-4D28-AF94-4254247DD296}" destId="{4679944C-8527-4036-B120-09FE524954A2}" srcOrd="0" destOrd="0" presId="urn:microsoft.com/office/officeart/2005/8/layout/hierarchy3"/>
    <dgm:cxn modelId="{ED9EDF53-1C54-47AD-A39C-9BE8D4F7A00B}" type="presOf" srcId="{97B63D7E-1B32-4235-88B6-6C2998CCE89A}" destId="{10166130-4B4B-422D-8CE6-403E4CEE8E64}" srcOrd="0" destOrd="0" presId="urn:microsoft.com/office/officeart/2005/8/layout/hierarchy3"/>
    <dgm:cxn modelId="{E3A3795A-5371-44F6-90E1-C434F54549FF}" type="presOf" srcId="{694E8578-5F9C-4817-8603-BC1A6237EF6F}" destId="{7CD95127-008E-4317-9D98-7DC5A1BC9B1B}" srcOrd="1" destOrd="0" presId="urn:microsoft.com/office/officeart/2005/8/layout/hierarchy3"/>
    <dgm:cxn modelId="{5D065E7B-4E8E-4576-91BD-D2A9A628AD8E}" type="presOf" srcId="{8B2D13A1-7B07-49DD-BEAA-7D398DB5C9D6}" destId="{75DAEAAD-CE56-46DF-B9DD-F60EC56E5247}" srcOrd="0" destOrd="0" presId="urn:microsoft.com/office/officeart/2005/8/layout/hierarchy3"/>
    <dgm:cxn modelId="{9CECF381-0F12-4198-875D-969458705394}" type="presOf" srcId="{8DE91AE7-CFCC-49F6-B8F9-83629183982E}" destId="{408DDC9B-3F99-44A9-ABC5-9ECC08E61F84}" srcOrd="0" destOrd="0" presId="urn:microsoft.com/office/officeart/2005/8/layout/hierarchy3"/>
    <dgm:cxn modelId="{2CFCAE8A-E1DE-4FE7-85C2-0C075099AB41}" type="presOf" srcId="{B17220CB-CE52-40EA-B5FC-8979F9716A49}" destId="{374D36B0-2B9A-4100-9389-11FC5C4627C3}" srcOrd="0" destOrd="0" presId="urn:microsoft.com/office/officeart/2005/8/layout/hierarchy3"/>
    <dgm:cxn modelId="{47722AA7-78BD-4B3B-83D9-2405816492BF}" srcId="{694E8578-5F9C-4817-8603-BC1A6237EF6F}" destId="{16823737-9D13-4C20-90CB-B9FECB99A353}" srcOrd="2" destOrd="0" parTransId="{95C87DD6-A514-4958-9136-3CEB1CE54C96}" sibTransId="{2800BAE4-B410-4FB5-BC0F-DC89F7CFA302}"/>
    <dgm:cxn modelId="{70410DBB-C0E1-4A8A-B55D-DC808324CAAC}" srcId="{694E8578-5F9C-4817-8603-BC1A6237EF6F}" destId="{B7BAF12D-4D2F-44FB-9A47-23DD67BE7A24}" srcOrd="0" destOrd="0" parTransId="{97B63D7E-1B32-4235-88B6-6C2998CCE89A}" sibTransId="{5958F054-E5A5-419C-A957-DAB80954D9DF}"/>
    <dgm:cxn modelId="{147FC4C4-5AE2-45CD-B174-CFE57A9C1BC7}" srcId="{8B2D13A1-7B07-49DD-BEAA-7D398DB5C9D6}" destId="{8DE91AE7-CFCC-49F6-B8F9-83629183982E}" srcOrd="1" destOrd="0" parTransId="{B17220CB-CE52-40EA-B5FC-8979F9716A49}" sibTransId="{64B2C611-11C5-4FBD-8447-A8B0183A4CF3}"/>
    <dgm:cxn modelId="{AD61F5C9-C210-4D9E-AC0C-ADB2B5A0FD55}" srcId="{8B2D13A1-7B07-49DD-BEAA-7D398DB5C9D6}" destId="{B31969B6-20C5-4C56-AE64-6900BD905BD6}" srcOrd="0" destOrd="0" parTransId="{C6040EE7-CA42-4D28-AF94-4254247DD296}" sibTransId="{44D3ACFA-F4B2-4E2F-913A-D1B5502A108C}"/>
    <dgm:cxn modelId="{0D3736CA-E418-4972-98ED-95CCC19C5B8D}" type="presOf" srcId="{1E0EF5DC-0180-4E6D-9390-0765EC08370B}" destId="{1401CDD1-9A92-4299-887C-82FF125D800E}" srcOrd="0" destOrd="0" presId="urn:microsoft.com/office/officeart/2005/8/layout/hierarchy3"/>
    <dgm:cxn modelId="{5B11E0DE-E3EC-4E06-AD38-92A61C3CE9FC}" type="presOf" srcId="{16823737-9D13-4C20-90CB-B9FECB99A353}" destId="{A07ACE20-3FE9-4364-8F90-6F52F1C0C234}" srcOrd="0" destOrd="0" presId="urn:microsoft.com/office/officeart/2005/8/layout/hierarchy3"/>
    <dgm:cxn modelId="{742A5AE4-B6C4-4327-AE04-5F05B0C09550}" srcId="{694E8578-5F9C-4817-8603-BC1A6237EF6F}" destId="{338375BA-D262-4CB0-986E-F29D26010375}" srcOrd="1" destOrd="0" parTransId="{DB51D441-D7A7-44D1-BFDA-A01A92B8313B}" sibTransId="{1578F1CF-1BC4-4779-BC26-828A09B7F01C}"/>
    <dgm:cxn modelId="{FD1277E6-F2AA-42DA-BEB1-E2AAC071C618}" type="presOf" srcId="{B7BAF12D-4D2F-44FB-9A47-23DD67BE7A24}" destId="{86B2AE91-676F-4518-AA8A-A72AF1D4A597}" srcOrd="0" destOrd="0" presId="urn:microsoft.com/office/officeart/2005/8/layout/hierarchy3"/>
    <dgm:cxn modelId="{630DBE95-275E-4953-8B93-756F61C88CBE}" type="presParOf" srcId="{1401CDD1-9A92-4299-887C-82FF125D800E}" destId="{7014BA08-F367-414D-95C8-67140A0C22F0}" srcOrd="0" destOrd="0" presId="urn:microsoft.com/office/officeart/2005/8/layout/hierarchy3"/>
    <dgm:cxn modelId="{85645643-D9C7-41A4-A7D9-53A55CAEC615}" type="presParOf" srcId="{7014BA08-F367-414D-95C8-67140A0C22F0}" destId="{DECA1D61-DAE3-4701-807A-8863762E7F13}" srcOrd="0" destOrd="0" presId="urn:microsoft.com/office/officeart/2005/8/layout/hierarchy3"/>
    <dgm:cxn modelId="{720745E0-57ED-41AF-B302-09BEACC61831}" type="presParOf" srcId="{DECA1D61-DAE3-4701-807A-8863762E7F13}" destId="{11A647DC-78C5-4E99-8427-6CDA852FD695}" srcOrd="0" destOrd="0" presId="urn:microsoft.com/office/officeart/2005/8/layout/hierarchy3"/>
    <dgm:cxn modelId="{1F7BAD19-99AB-485B-9FDA-900F53E1590F}" type="presParOf" srcId="{DECA1D61-DAE3-4701-807A-8863762E7F13}" destId="{7CD95127-008E-4317-9D98-7DC5A1BC9B1B}" srcOrd="1" destOrd="0" presId="urn:microsoft.com/office/officeart/2005/8/layout/hierarchy3"/>
    <dgm:cxn modelId="{182E9809-0496-4513-A930-E744CB1A76B0}" type="presParOf" srcId="{7014BA08-F367-414D-95C8-67140A0C22F0}" destId="{5C1B164B-3E42-4B38-92F8-F09AA5AF1495}" srcOrd="1" destOrd="0" presId="urn:microsoft.com/office/officeart/2005/8/layout/hierarchy3"/>
    <dgm:cxn modelId="{AE6E76ED-C766-4DAB-9E0E-7AD8B421E068}" type="presParOf" srcId="{5C1B164B-3E42-4B38-92F8-F09AA5AF1495}" destId="{10166130-4B4B-422D-8CE6-403E4CEE8E64}" srcOrd="0" destOrd="0" presId="urn:microsoft.com/office/officeart/2005/8/layout/hierarchy3"/>
    <dgm:cxn modelId="{56ADDCC1-437A-4A81-B313-46051B6A96F6}" type="presParOf" srcId="{5C1B164B-3E42-4B38-92F8-F09AA5AF1495}" destId="{86B2AE91-676F-4518-AA8A-A72AF1D4A597}" srcOrd="1" destOrd="0" presId="urn:microsoft.com/office/officeart/2005/8/layout/hierarchy3"/>
    <dgm:cxn modelId="{5422E658-5435-45D7-9AB9-C2697066B5C1}" type="presParOf" srcId="{5C1B164B-3E42-4B38-92F8-F09AA5AF1495}" destId="{EFB32EE4-5FC7-4A70-99C9-5C4E2A2C4667}" srcOrd="2" destOrd="0" presId="urn:microsoft.com/office/officeart/2005/8/layout/hierarchy3"/>
    <dgm:cxn modelId="{BC1250DE-D3ED-4B34-B953-069B90F60E9D}" type="presParOf" srcId="{5C1B164B-3E42-4B38-92F8-F09AA5AF1495}" destId="{0026AF00-157E-4D1E-9B09-98EA772CCAB5}" srcOrd="3" destOrd="0" presId="urn:microsoft.com/office/officeart/2005/8/layout/hierarchy3"/>
    <dgm:cxn modelId="{3022BDFA-9D40-442B-AD56-A74AD15F9357}" type="presParOf" srcId="{5C1B164B-3E42-4B38-92F8-F09AA5AF1495}" destId="{DB55DCE4-5F33-4A1D-BBAB-D6426C882F89}" srcOrd="4" destOrd="0" presId="urn:microsoft.com/office/officeart/2005/8/layout/hierarchy3"/>
    <dgm:cxn modelId="{AC1FDFBD-1D20-480E-AE19-3A2357C44F93}" type="presParOf" srcId="{5C1B164B-3E42-4B38-92F8-F09AA5AF1495}" destId="{A07ACE20-3FE9-4364-8F90-6F52F1C0C234}" srcOrd="5" destOrd="0" presId="urn:microsoft.com/office/officeart/2005/8/layout/hierarchy3"/>
    <dgm:cxn modelId="{59C48B7F-8AAD-474D-94CD-6D2BB0D49B54}" type="presParOf" srcId="{1401CDD1-9A92-4299-887C-82FF125D800E}" destId="{EEF6AB92-87B8-4DAB-B57B-44FB3D0FD6E3}" srcOrd="1" destOrd="0" presId="urn:microsoft.com/office/officeart/2005/8/layout/hierarchy3"/>
    <dgm:cxn modelId="{810D2E39-9B0A-49E6-A4A5-7BC9C7624738}" type="presParOf" srcId="{EEF6AB92-87B8-4DAB-B57B-44FB3D0FD6E3}" destId="{A8970C5B-BB94-4D1A-BA8F-687372F4817B}" srcOrd="0" destOrd="0" presId="urn:microsoft.com/office/officeart/2005/8/layout/hierarchy3"/>
    <dgm:cxn modelId="{39D843C4-9616-4FC4-9716-96780F778B51}" type="presParOf" srcId="{A8970C5B-BB94-4D1A-BA8F-687372F4817B}" destId="{75DAEAAD-CE56-46DF-B9DD-F60EC56E5247}" srcOrd="0" destOrd="0" presId="urn:microsoft.com/office/officeart/2005/8/layout/hierarchy3"/>
    <dgm:cxn modelId="{CAE39044-0E46-42B2-B7E4-9714D56D93CD}" type="presParOf" srcId="{A8970C5B-BB94-4D1A-BA8F-687372F4817B}" destId="{AF1B4859-7DF2-4984-8BAB-3639C5E77184}" srcOrd="1" destOrd="0" presId="urn:microsoft.com/office/officeart/2005/8/layout/hierarchy3"/>
    <dgm:cxn modelId="{A0E745E5-9DD0-4805-9874-D81B95B5F490}" type="presParOf" srcId="{EEF6AB92-87B8-4DAB-B57B-44FB3D0FD6E3}" destId="{13146B51-5937-44B2-8CD8-662E51547798}" srcOrd="1" destOrd="0" presId="urn:microsoft.com/office/officeart/2005/8/layout/hierarchy3"/>
    <dgm:cxn modelId="{66AA2709-3FFC-431A-8684-8010A408305E}" type="presParOf" srcId="{13146B51-5937-44B2-8CD8-662E51547798}" destId="{4679944C-8527-4036-B120-09FE524954A2}" srcOrd="0" destOrd="0" presId="urn:microsoft.com/office/officeart/2005/8/layout/hierarchy3"/>
    <dgm:cxn modelId="{2850FE86-5DE2-4076-95C9-5A230BA9AF00}" type="presParOf" srcId="{13146B51-5937-44B2-8CD8-662E51547798}" destId="{B4AC2D54-4299-4588-83EE-7E06B34753B4}" srcOrd="1" destOrd="0" presId="urn:microsoft.com/office/officeart/2005/8/layout/hierarchy3"/>
    <dgm:cxn modelId="{B9B595F6-C1FF-4022-9C40-B01B9AEB98B3}" type="presParOf" srcId="{13146B51-5937-44B2-8CD8-662E51547798}" destId="{374D36B0-2B9A-4100-9389-11FC5C4627C3}" srcOrd="2" destOrd="0" presId="urn:microsoft.com/office/officeart/2005/8/layout/hierarchy3"/>
    <dgm:cxn modelId="{A9A78F3D-0115-4027-94F0-235E90AF9E6B}" type="presParOf" srcId="{13146B51-5937-44B2-8CD8-662E51547798}" destId="{408DDC9B-3F99-44A9-ABC5-9ECC08E61F8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DB6803-C573-41AD-9F23-58E5E348B5A9}" type="doc">
      <dgm:prSet loTypeId="urn:microsoft.com/office/officeart/2005/8/layout/vList2" loCatId="list" qsTypeId="urn:microsoft.com/office/officeart/2005/8/quickstyle/3d1" qsCatId="3D" csTypeId="urn:microsoft.com/office/officeart/2005/8/colors/accent2_2" csCatId="accent2"/>
      <dgm:spPr/>
      <dgm:t>
        <a:bodyPr/>
        <a:lstStyle/>
        <a:p>
          <a:endParaRPr lang="en-US"/>
        </a:p>
      </dgm:t>
    </dgm:pt>
    <dgm:pt modelId="{B84E65DE-BB77-4186-ABEF-8B5B85428A75}">
      <dgm:prSet/>
      <dgm:spPr/>
      <dgm:t>
        <a:bodyPr/>
        <a:lstStyle/>
        <a:p>
          <a:r>
            <a:rPr lang="en-US" dirty="0"/>
            <a:t>Can be applied </a:t>
          </a:r>
        </a:p>
      </dgm:t>
    </dgm:pt>
    <dgm:pt modelId="{ED57666F-38C1-413F-A35C-3B0CA3C64AF5}" type="parTrans" cxnId="{9D236C73-3212-446C-8E83-8C260CAB688A}">
      <dgm:prSet/>
      <dgm:spPr/>
      <dgm:t>
        <a:bodyPr/>
        <a:lstStyle/>
        <a:p>
          <a:endParaRPr lang="en-US"/>
        </a:p>
      </dgm:t>
    </dgm:pt>
    <dgm:pt modelId="{3A2BDCAC-AF01-4F38-B09F-5DC746EAFD26}" type="sibTrans" cxnId="{9D236C73-3212-446C-8E83-8C260CAB688A}">
      <dgm:prSet/>
      <dgm:spPr/>
      <dgm:t>
        <a:bodyPr/>
        <a:lstStyle/>
        <a:p>
          <a:endParaRPr lang="en-US"/>
        </a:p>
      </dgm:t>
    </dgm:pt>
    <dgm:pt modelId="{EF564D9A-9F69-465D-B17B-CB0DED151787}">
      <dgm:prSet/>
      <dgm:spPr/>
      <dgm:t>
        <a:bodyPr/>
        <a:lstStyle/>
        <a:p>
          <a:r>
            <a:rPr lang="en-US"/>
            <a:t>Azure AD users, groups, applications </a:t>
          </a:r>
        </a:p>
      </dgm:t>
    </dgm:pt>
    <dgm:pt modelId="{76D1D42E-CCD2-48E2-BB0E-89EE9A78D87A}" type="parTrans" cxnId="{BBC93838-0189-4BC8-ABF1-AB648CE2E0B6}">
      <dgm:prSet/>
      <dgm:spPr/>
      <dgm:t>
        <a:bodyPr/>
        <a:lstStyle/>
        <a:p>
          <a:endParaRPr lang="en-US"/>
        </a:p>
      </dgm:t>
    </dgm:pt>
    <dgm:pt modelId="{8A6E5807-B9B0-46CA-BDF2-3DD042F53043}" type="sibTrans" cxnId="{BBC93838-0189-4BC8-ABF1-AB648CE2E0B6}">
      <dgm:prSet/>
      <dgm:spPr/>
      <dgm:t>
        <a:bodyPr/>
        <a:lstStyle/>
        <a:p>
          <a:endParaRPr lang="en-US"/>
        </a:p>
      </dgm:t>
    </dgm:pt>
    <dgm:pt modelId="{70992153-CF72-45FD-8462-7601FA8B086B}">
      <dgm:prSet/>
      <dgm:spPr/>
      <dgm:t>
        <a:bodyPr/>
        <a:lstStyle/>
        <a:p>
          <a:r>
            <a:rPr lang="en-US"/>
            <a:t>Virtual Machines</a:t>
          </a:r>
        </a:p>
      </dgm:t>
    </dgm:pt>
    <dgm:pt modelId="{467B5283-EF1C-4F90-A94A-9B0462ECE646}" type="parTrans" cxnId="{2C7F36A2-D6F6-4597-9FCA-F5DEABBEA2C5}">
      <dgm:prSet/>
      <dgm:spPr/>
      <dgm:t>
        <a:bodyPr/>
        <a:lstStyle/>
        <a:p>
          <a:endParaRPr lang="en-US"/>
        </a:p>
      </dgm:t>
    </dgm:pt>
    <dgm:pt modelId="{2991EA6B-0E9D-42F2-B7CC-CA5FCD31808C}" type="sibTrans" cxnId="{2C7F36A2-D6F6-4597-9FCA-F5DEABBEA2C5}">
      <dgm:prSet/>
      <dgm:spPr/>
      <dgm:t>
        <a:bodyPr/>
        <a:lstStyle/>
        <a:p>
          <a:endParaRPr lang="en-US"/>
        </a:p>
      </dgm:t>
    </dgm:pt>
    <dgm:pt modelId="{DD7E2194-7ACB-4E8D-99AE-A9E9D7CB3928}" type="pres">
      <dgm:prSet presAssocID="{38DB6803-C573-41AD-9F23-58E5E348B5A9}" presName="linear" presStyleCnt="0">
        <dgm:presLayoutVars>
          <dgm:animLvl val="lvl"/>
          <dgm:resizeHandles val="exact"/>
        </dgm:presLayoutVars>
      </dgm:prSet>
      <dgm:spPr/>
    </dgm:pt>
    <dgm:pt modelId="{C958C946-81A6-4939-90E8-3207A43B4803}" type="pres">
      <dgm:prSet presAssocID="{B84E65DE-BB77-4186-ABEF-8B5B85428A75}" presName="parentText" presStyleLbl="node1" presStyleIdx="0" presStyleCnt="1">
        <dgm:presLayoutVars>
          <dgm:chMax val="0"/>
          <dgm:bulletEnabled val="1"/>
        </dgm:presLayoutVars>
      </dgm:prSet>
      <dgm:spPr/>
    </dgm:pt>
    <dgm:pt modelId="{AFE88EF1-D0D7-4DCC-B13A-45E5CDC7FC38}" type="pres">
      <dgm:prSet presAssocID="{B84E65DE-BB77-4186-ABEF-8B5B85428A75}" presName="childText" presStyleLbl="revTx" presStyleIdx="0" presStyleCnt="1">
        <dgm:presLayoutVars>
          <dgm:bulletEnabled val="1"/>
        </dgm:presLayoutVars>
      </dgm:prSet>
      <dgm:spPr/>
    </dgm:pt>
  </dgm:ptLst>
  <dgm:cxnLst>
    <dgm:cxn modelId="{1F57A317-0762-4FDB-9A8E-4627DFC33048}" type="presOf" srcId="{EF564D9A-9F69-465D-B17B-CB0DED151787}" destId="{AFE88EF1-D0D7-4DCC-B13A-45E5CDC7FC38}" srcOrd="0" destOrd="0" presId="urn:microsoft.com/office/officeart/2005/8/layout/vList2"/>
    <dgm:cxn modelId="{BBC93838-0189-4BC8-ABF1-AB648CE2E0B6}" srcId="{B84E65DE-BB77-4186-ABEF-8B5B85428A75}" destId="{EF564D9A-9F69-465D-B17B-CB0DED151787}" srcOrd="0" destOrd="0" parTransId="{76D1D42E-CCD2-48E2-BB0E-89EE9A78D87A}" sibTransId="{8A6E5807-B9B0-46CA-BDF2-3DD042F53043}"/>
    <dgm:cxn modelId="{DB21BF5D-1B84-4D79-A9DD-03E1B592E0FF}" type="presOf" srcId="{70992153-CF72-45FD-8462-7601FA8B086B}" destId="{AFE88EF1-D0D7-4DCC-B13A-45E5CDC7FC38}" srcOrd="0" destOrd="1" presId="urn:microsoft.com/office/officeart/2005/8/layout/vList2"/>
    <dgm:cxn modelId="{9D236C73-3212-446C-8E83-8C260CAB688A}" srcId="{38DB6803-C573-41AD-9F23-58E5E348B5A9}" destId="{B84E65DE-BB77-4186-ABEF-8B5B85428A75}" srcOrd="0" destOrd="0" parTransId="{ED57666F-38C1-413F-A35C-3B0CA3C64AF5}" sibTransId="{3A2BDCAC-AF01-4F38-B09F-5DC746EAFD26}"/>
    <dgm:cxn modelId="{2C7F36A2-D6F6-4597-9FCA-F5DEABBEA2C5}" srcId="{B84E65DE-BB77-4186-ABEF-8B5B85428A75}" destId="{70992153-CF72-45FD-8462-7601FA8B086B}" srcOrd="1" destOrd="0" parTransId="{467B5283-EF1C-4F90-A94A-9B0462ECE646}" sibTransId="{2991EA6B-0E9D-42F2-B7CC-CA5FCD31808C}"/>
    <dgm:cxn modelId="{C9AC31CE-3647-4662-97C4-EBC5F8EB4563}" type="presOf" srcId="{B84E65DE-BB77-4186-ABEF-8B5B85428A75}" destId="{C958C946-81A6-4939-90E8-3207A43B4803}" srcOrd="0" destOrd="0" presId="urn:microsoft.com/office/officeart/2005/8/layout/vList2"/>
    <dgm:cxn modelId="{ADDEC4EF-BEC8-4B2D-9173-0BCEADC9D4A1}" type="presOf" srcId="{38DB6803-C573-41AD-9F23-58E5E348B5A9}" destId="{DD7E2194-7ACB-4E8D-99AE-A9E9D7CB3928}" srcOrd="0" destOrd="0" presId="urn:microsoft.com/office/officeart/2005/8/layout/vList2"/>
    <dgm:cxn modelId="{3538ACA0-ABA6-4062-B485-B8A14D2B0AC9}" type="presParOf" srcId="{DD7E2194-7ACB-4E8D-99AE-A9E9D7CB3928}" destId="{C958C946-81A6-4939-90E8-3207A43B4803}" srcOrd="0" destOrd="0" presId="urn:microsoft.com/office/officeart/2005/8/layout/vList2"/>
    <dgm:cxn modelId="{65DFEA62-B794-46E0-88C0-D10B7DDCF230}" type="presParOf" srcId="{DD7E2194-7ACB-4E8D-99AE-A9E9D7CB3928}" destId="{AFE88EF1-D0D7-4DCC-B13A-45E5CDC7FC38}"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647DC-78C5-4E99-8427-6CDA852FD695}">
      <dsp:nvSpPr>
        <dsp:cNvPr id="0" name=""/>
        <dsp:cNvSpPr/>
      </dsp:nvSpPr>
      <dsp:spPr>
        <a:xfrm>
          <a:off x="1852194"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a:t>Can be locked </a:t>
          </a:r>
        </a:p>
      </dsp:txBody>
      <dsp:txXfrm>
        <a:off x="1883894" y="34863"/>
        <a:ext cx="2101243" cy="1018921"/>
      </dsp:txXfrm>
    </dsp:sp>
    <dsp:sp modelId="{10166130-4B4B-422D-8CE6-403E4CEE8E64}">
      <dsp:nvSpPr>
        <dsp:cNvPr id="0" name=""/>
        <dsp:cNvSpPr/>
      </dsp:nvSpPr>
      <dsp:spPr>
        <a:xfrm>
          <a:off x="2068658"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6B2AE91-676F-4518-AA8A-A72AF1D4A597}">
      <dsp:nvSpPr>
        <dsp:cNvPr id="0" name=""/>
        <dsp:cNvSpPr/>
      </dsp:nvSpPr>
      <dsp:spPr>
        <a:xfrm>
          <a:off x="2285122"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Subscription </a:t>
          </a:r>
        </a:p>
      </dsp:txBody>
      <dsp:txXfrm>
        <a:off x="2316822" y="1387765"/>
        <a:ext cx="1668315" cy="1018921"/>
      </dsp:txXfrm>
    </dsp:sp>
    <dsp:sp modelId="{EFB32EE4-5FC7-4A70-99C9-5C4E2A2C4667}">
      <dsp:nvSpPr>
        <dsp:cNvPr id="0" name=""/>
        <dsp:cNvSpPr/>
      </dsp:nvSpPr>
      <dsp:spPr>
        <a:xfrm>
          <a:off x="2068658"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026AF00-157E-4D1E-9B09-98EA772CCAB5}">
      <dsp:nvSpPr>
        <dsp:cNvPr id="0" name=""/>
        <dsp:cNvSpPr/>
      </dsp:nvSpPr>
      <dsp:spPr>
        <a:xfrm>
          <a:off x="2285122"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Resource group </a:t>
          </a:r>
        </a:p>
      </dsp:txBody>
      <dsp:txXfrm>
        <a:off x="2316822" y="2740668"/>
        <a:ext cx="1668315" cy="1018921"/>
      </dsp:txXfrm>
    </dsp:sp>
    <dsp:sp modelId="{DB55DCE4-5F33-4A1D-BBAB-D6426C882F89}">
      <dsp:nvSpPr>
        <dsp:cNvPr id="0" name=""/>
        <dsp:cNvSpPr/>
      </dsp:nvSpPr>
      <dsp:spPr>
        <a:xfrm>
          <a:off x="2068658" y="1085485"/>
          <a:ext cx="216464" cy="3517546"/>
        </a:xfrm>
        <a:custGeom>
          <a:avLst/>
          <a:gdLst/>
          <a:ahLst/>
          <a:cxnLst/>
          <a:rect l="0" t="0" r="0" b="0"/>
          <a:pathLst>
            <a:path>
              <a:moveTo>
                <a:pt x="0" y="0"/>
              </a:moveTo>
              <a:lnTo>
                <a:pt x="0" y="3517546"/>
              </a:lnTo>
              <a:lnTo>
                <a:pt x="216464" y="3517546"/>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07ACE20-3FE9-4364-8F90-6F52F1C0C234}">
      <dsp:nvSpPr>
        <dsp:cNvPr id="0" name=""/>
        <dsp:cNvSpPr/>
      </dsp:nvSpPr>
      <dsp:spPr>
        <a:xfrm>
          <a:off x="2285122" y="4061870"/>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Resource </a:t>
          </a:r>
        </a:p>
      </dsp:txBody>
      <dsp:txXfrm>
        <a:off x="2316822" y="4093570"/>
        <a:ext cx="1668315" cy="1018921"/>
      </dsp:txXfrm>
    </dsp:sp>
    <dsp:sp modelId="{75DAEAAD-CE56-46DF-B9DD-F60EC56E5247}">
      <dsp:nvSpPr>
        <dsp:cNvPr id="0" name=""/>
        <dsp:cNvSpPr/>
      </dsp:nvSpPr>
      <dsp:spPr>
        <a:xfrm>
          <a:off x="4557998"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a:t>Lock Level </a:t>
          </a:r>
        </a:p>
      </dsp:txBody>
      <dsp:txXfrm>
        <a:off x="4589698" y="34863"/>
        <a:ext cx="2101243" cy="1018921"/>
      </dsp:txXfrm>
    </dsp:sp>
    <dsp:sp modelId="{4679944C-8527-4036-B120-09FE524954A2}">
      <dsp:nvSpPr>
        <dsp:cNvPr id="0" name=""/>
        <dsp:cNvSpPr/>
      </dsp:nvSpPr>
      <dsp:spPr>
        <a:xfrm>
          <a:off x="4774463"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4AC2D54-4299-4588-83EE-7E06B34753B4}">
      <dsp:nvSpPr>
        <dsp:cNvPr id="0" name=""/>
        <dsp:cNvSpPr/>
      </dsp:nvSpPr>
      <dsp:spPr>
        <a:xfrm>
          <a:off x="4990927"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CanNotDelete </a:t>
          </a:r>
        </a:p>
      </dsp:txBody>
      <dsp:txXfrm>
        <a:off x="5022627" y="1387765"/>
        <a:ext cx="1668315" cy="1018921"/>
      </dsp:txXfrm>
    </dsp:sp>
    <dsp:sp modelId="{374D36B0-2B9A-4100-9389-11FC5C4627C3}">
      <dsp:nvSpPr>
        <dsp:cNvPr id="0" name=""/>
        <dsp:cNvSpPr/>
      </dsp:nvSpPr>
      <dsp:spPr>
        <a:xfrm>
          <a:off x="4774463"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8DDC9B-3F99-44A9-ABC5-9ECC08E61F84}">
      <dsp:nvSpPr>
        <dsp:cNvPr id="0" name=""/>
        <dsp:cNvSpPr/>
      </dsp:nvSpPr>
      <dsp:spPr>
        <a:xfrm>
          <a:off x="4990927"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ReadOnly </a:t>
          </a:r>
        </a:p>
      </dsp:txBody>
      <dsp:txXfrm>
        <a:off x="5022627" y="2740668"/>
        <a:ext cx="1668315" cy="1018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8C946-81A6-4939-90E8-3207A43B4803}">
      <dsp:nvSpPr>
        <dsp:cNvPr id="0" name=""/>
        <dsp:cNvSpPr/>
      </dsp:nvSpPr>
      <dsp:spPr>
        <a:xfrm>
          <a:off x="0" y="79198"/>
          <a:ext cx="5667596" cy="64759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Can be applied </a:t>
          </a:r>
        </a:p>
      </dsp:txBody>
      <dsp:txXfrm>
        <a:off x="31613" y="110811"/>
        <a:ext cx="5604370" cy="584369"/>
      </dsp:txXfrm>
    </dsp:sp>
    <dsp:sp modelId="{AFE88EF1-D0D7-4DCC-B13A-45E5CDC7FC38}">
      <dsp:nvSpPr>
        <dsp:cNvPr id="0" name=""/>
        <dsp:cNvSpPr/>
      </dsp:nvSpPr>
      <dsp:spPr>
        <a:xfrm>
          <a:off x="0" y="726793"/>
          <a:ext cx="5667596"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94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Azure AD users, groups, applications </a:t>
          </a:r>
        </a:p>
        <a:p>
          <a:pPr marL="228600" lvl="1" indent="-228600" algn="l" defTabSz="933450">
            <a:lnSpc>
              <a:spcPct val="90000"/>
            </a:lnSpc>
            <a:spcBef>
              <a:spcPct val="0"/>
            </a:spcBef>
            <a:spcAft>
              <a:spcPct val="20000"/>
            </a:spcAft>
            <a:buChar char="•"/>
          </a:pPr>
          <a:r>
            <a:rPr lang="en-US" sz="2100" kern="1200"/>
            <a:t>Virtual Machines</a:t>
          </a:r>
        </a:p>
      </dsp:txBody>
      <dsp:txXfrm>
        <a:off x="0" y="726793"/>
        <a:ext cx="5667596" cy="72657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2/7/2018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2/7/2018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1202332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37064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287773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321013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50478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84228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2312306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345802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3856776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4236399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2312366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1041892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4099177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3407890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4205241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336079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3357517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986685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500444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814790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1792223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863471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3356902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836828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36</a:t>
            </a:fld>
            <a:endParaRPr lang="en-US" dirty="0"/>
          </a:p>
        </p:txBody>
      </p:sp>
    </p:spTree>
    <p:extLst>
      <p:ext uri="{BB962C8B-B14F-4D97-AF65-F5344CB8AC3E}">
        <p14:creationId xmlns:p14="http://schemas.microsoft.com/office/powerpoint/2010/main" val="3191825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17527713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38</a:t>
            </a:fld>
            <a:endParaRPr lang="en-US" dirty="0"/>
          </a:p>
        </p:txBody>
      </p:sp>
    </p:spTree>
    <p:extLst>
      <p:ext uri="{BB962C8B-B14F-4D97-AF65-F5344CB8AC3E}">
        <p14:creationId xmlns:p14="http://schemas.microsoft.com/office/powerpoint/2010/main" val="2912997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52604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6773151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41</a:t>
            </a:fld>
            <a:endParaRPr lang="en-US" dirty="0"/>
          </a:p>
        </p:txBody>
      </p:sp>
    </p:spTree>
    <p:extLst>
      <p:ext uri="{BB962C8B-B14F-4D97-AF65-F5344CB8AC3E}">
        <p14:creationId xmlns:p14="http://schemas.microsoft.com/office/powerpoint/2010/main" val="3576153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40581533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29228373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44</a:t>
            </a:fld>
            <a:endParaRPr lang="en-US" dirty="0"/>
          </a:p>
        </p:txBody>
      </p:sp>
    </p:spTree>
    <p:extLst>
      <p:ext uri="{BB962C8B-B14F-4D97-AF65-F5344CB8AC3E}">
        <p14:creationId xmlns:p14="http://schemas.microsoft.com/office/powerpoint/2010/main" val="21225484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45</a:t>
            </a:fld>
            <a:endParaRPr lang="en-US" dirty="0"/>
          </a:p>
        </p:txBody>
      </p:sp>
    </p:spTree>
    <p:extLst>
      <p:ext uri="{BB962C8B-B14F-4D97-AF65-F5344CB8AC3E}">
        <p14:creationId xmlns:p14="http://schemas.microsoft.com/office/powerpoint/2010/main" val="309378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3120101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81261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681336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2801374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98875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84398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sz="2400">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7298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9834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75753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309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7" r:id="rId1"/>
    <p:sldLayoutId id="2147483661" r:id="rId2"/>
    <p:sldLayoutId id="2147483672" r:id="rId3"/>
    <p:sldLayoutId id="2147483666" r:id="rId4"/>
    <p:sldLayoutId id="2147483701" r:id="rId5"/>
    <p:sldLayoutId id="2147483708" r:id="rId6"/>
    <p:sldLayoutId id="2147483709" r:id="rId7"/>
    <p:sldLayoutId id="2147483710" r:id="rId8"/>
    <p:sldLayoutId id="2147483711"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cli"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docs.microsoft.com/en-us/azure/azure-resource-manager/resource-group-template-deplo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lock-resource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lock-resource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docs.microsoft.com/en-us/powershell/module/azurerm.resources/get-azurermroledefinition" TargetMode="External"/><Relationship Id="rId4" Type="http://schemas.openxmlformats.org/officeDocument/2006/relationships/hyperlink" Target="https://docs.microsoft.com/en-us/azure/active-directory/role-based-access-control-configur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12.png"/><Relationship Id="rId4" Type="http://schemas.openxmlformats.org/officeDocument/2006/relationships/diagramData" Target="../diagrams/data2.xml"/><Relationship Id="rId9"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solidFill>
                  <a:srgbClr val="FFC000"/>
                </a:solidFill>
              </a:rPr>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4" end="4"/>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9BF8-36E8-4EDA-98A8-A730D85036FD}"/>
              </a:ext>
            </a:extLst>
          </p:cNvPr>
          <p:cNvSpPr>
            <a:spLocks noGrp="1"/>
          </p:cNvSpPr>
          <p:nvPr>
            <p:ph type="title"/>
          </p:nvPr>
        </p:nvSpPr>
        <p:spPr/>
        <p:txBody>
          <a:bodyPr/>
          <a:lstStyle/>
          <a:p>
            <a:r>
              <a:rPr lang="en-US" dirty="0"/>
              <a:t>Connect your File Storage </a:t>
            </a:r>
          </a:p>
        </p:txBody>
      </p:sp>
      <p:sp>
        <p:nvSpPr>
          <p:cNvPr id="3" name="Text Placeholder 2">
            <a:extLst>
              <a:ext uri="{FF2B5EF4-FFF2-40B4-BE49-F238E27FC236}">
                <a16:creationId xmlns:a16="http://schemas.microsoft.com/office/drawing/2014/main" id="{C6276EA9-F826-4DBB-9714-2D190C6BCFF5}"/>
              </a:ext>
            </a:extLst>
          </p:cNvPr>
          <p:cNvSpPr>
            <a:spLocks noGrp="1"/>
          </p:cNvSpPr>
          <p:nvPr>
            <p:ph type="body" idx="1"/>
          </p:nvPr>
        </p:nvSpPr>
        <p:spPr>
          <a:xfrm>
            <a:off x="261253" y="1021215"/>
            <a:ext cx="3428245" cy="5147356"/>
          </a:xfrm>
        </p:spPr>
        <p:txBody>
          <a:bodyPr/>
          <a:lstStyle/>
          <a:p>
            <a:r>
              <a:rPr lang="en-US" sz="1800" dirty="0"/>
              <a:t>Cloud Shell Machines are temporary</a:t>
            </a:r>
          </a:p>
          <a:p>
            <a:r>
              <a:rPr lang="en-US" sz="1800" dirty="0"/>
              <a:t>Require </a:t>
            </a:r>
            <a:r>
              <a:rPr lang="en-US" sz="1800" dirty="0" err="1"/>
              <a:t>clouddrive</a:t>
            </a:r>
            <a:r>
              <a:rPr lang="en-US" sz="1800" dirty="0"/>
              <a:t> mount point</a:t>
            </a:r>
          </a:p>
          <a:p>
            <a:r>
              <a:rPr lang="en-US" sz="1800" dirty="0"/>
              <a:t>First launch will configure </a:t>
            </a:r>
          </a:p>
          <a:p>
            <a:pPr lvl="1"/>
            <a:r>
              <a:rPr lang="en-US" sz="1600" dirty="0"/>
              <a:t>Resource group: cloud-shell-storage-&lt;region&gt; </a:t>
            </a:r>
          </a:p>
          <a:p>
            <a:pPr lvl="1"/>
            <a:r>
              <a:rPr lang="en-US" sz="1600" dirty="0"/>
              <a:t>Storage account: </a:t>
            </a:r>
            <a:r>
              <a:rPr lang="en-US" sz="1600" dirty="0" err="1"/>
              <a:t>cs</a:t>
            </a:r>
            <a:r>
              <a:rPr lang="en-US" sz="1600" dirty="0"/>
              <a:t>-&lt;</a:t>
            </a:r>
            <a:r>
              <a:rPr lang="en-US" sz="1600" dirty="0" err="1"/>
              <a:t>uniqueGuid</a:t>
            </a:r>
            <a:r>
              <a:rPr lang="en-US" sz="1600" dirty="0"/>
              <a:t>&gt;</a:t>
            </a:r>
          </a:p>
          <a:p>
            <a:pPr lvl="1"/>
            <a:r>
              <a:rPr lang="en-US" sz="1600" dirty="0"/>
              <a:t>Azure file share: &lt;</a:t>
            </a:r>
            <a:r>
              <a:rPr lang="en-US" sz="1600" dirty="0" err="1"/>
              <a:t>cs</a:t>
            </a:r>
            <a:r>
              <a:rPr lang="en-US" sz="1600" dirty="0"/>
              <a:t>-&lt;user&gt;-&lt;domain&gt;-com-&lt;</a:t>
            </a:r>
            <a:r>
              <a:rPr lang="en-US" sz="1600" dirty="0" err="1"/>
              <a:t>uniqueGuid</a:t>
            </a:r>
            <a:r>
              <a:rPr lang="en-US" sz="1600" dirty="0"/>
              <a:t>&gt;</a:t>
            </a:r>
          </a:p>
          <a:p>
            <a:r>
              <a:rPr lang="en-US" sz="2000" dirty="0"/>
              <a:t>Pricing </a:t>
            </a:r>
          </a:p>
          <a:p>
            <a:pPr lvl="1"/>
            <a:r>
              <a:rPr lang="en-US" sz="1600" dirty="0"/>
              <a:t>Machine hosting is required (Free)</a:t>
            </a:r>
          </a:p>
          <a:p>
            <a:pPr lvl="1"/>
            <a:r>
              <a:rPr lang="en-US" sz="1600" dirty="0"/>
              <a:t>Storage account is required (costs apply)</a:t>
            </a:r>
          </a:p>
        </p:txBody>
      </p:sp>
      <p:sp>
        <p:nvSpPr>
          <p:cNvPr id="4" name="Text Placeholder 3">
            <a:extLst>
              <a:ext uri="{FF2B5EF4-FFF2-40B4-BE49-F238E27FC236}">
                <a16:creationId xmlns:a16="http://schemas.microsoft.com/office/drawing/2014/main" id="{DB70072E-6201-468F-AF55-18B51927A65E}"/>
              </a:ext>
            </a:extLst>
          </p:cNvPr>
          <p:cNvSpPr>
            <a:spLocks noGrp="1"/>
          </p:cNvSpPr>
          <p:nvPr>
            <p:ph type="body" sz="quarter" idx="10"/>
          </p:nvPr>
        </p:nvSpPr>
        <p:spPr/>
        <p:txBody>
          <a:bodyPr/>
          <a:lstStyle/>
          <a:p>
            <a:r>
              <a:rPr lang="en-US" dirty="0"/>
              <a:t>https://docs.microsoft.com/en-us/azure/cloud-shell/persisting-shell-storage</a:t>
            </a:r>
          </a:p>
        </p:txBody>
      </p:sp>
      <p:pic>
        <p:nvPicPr>
          <p:cNvPr id="5" name="Picture 4">
            <a:extLst>
              <a:ext uri="{FF2B5EF4-FFF2-40B4-BE49-F238E27FC236}">
                <a16:creationId xmlns:a16="http://schemas.microsoft.com/office/drawing/2014/main" id="{E5D3876A-D8AF-4C80-BEF2-182E643FBBE0}"/>
              </a:ext>
            </a:extLst>
          </p:cNvPr>
          <p:cNvPicPr>
            <a:picLocks noChangeAspect="1"/>
          </p:cNvPicPr>
          <p:nvPr/>
        </p:nvPicPr>
        <p:blipFill>
          <a:blip r:embed="rId3"/>
          <a:stretch>
            <a:fillRect/>
          </a:stretch>
        </p:blipFill>
        <p:spPr>
          <a:xfrm>
            <a:off x="3949208" y="1264408"/>
            <a:ext cx="4631635" cy="17339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F1A02B50-C7C2-4EA1-B67A-F4678029D09B}"/>
              </a:ext>
            </a:extLst>
          </p:cNvPr>
          <p:cNvPicPr>
            <a:picLocks noChangeAspect="1"/>
          </p:cNvPicPr>
          <p:nvPr/>
        </p:nvPicPr>
        <p:blipFill>
          <a:blip r:embed="rId4"/>
          <a:stretch>
            <a:fillRect/>
          </a:stretch>
        </p:blipFill>
        <p:spPr>
          <a:xfrm>
            <a:off x="3884342" y="1167514"/>
            <a:ext cx="4696501" cy="19478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3EDD84B-F653-446D-8AE8-A56345669018}"/>
              </a:ext>
            </a:extLst>
          </p:cNvPr>
          <p:cNvPicPr>
            <a:picLocks noChangeAspect="1"/>
          </p:cNvPicPr>
          <p:nvPr/>
        </p:nvPicPr>
        <p:blipFill>
          <a:blip r:embed="rId5"/>
          <a:stretch>
            <a:fillRect/>
          </a:stretch>
        </p:blipFill>
        <p:spPr>
          <a:xfrm>
            <a:off x="3767888" y="1057924"/>
            <a:ext cx="5068137" cy="2167005"/>
          </a:xfrm>
          <a:prstGeom prst="rect">
            <a:avLst/>
          </a:prstGeom>
        </p:spPr>
      </p:pic>
      <p:sp>
        <p:nvSpPr>
          <p:cNvPr id="8" name="TextBox 7">
            <a:extLst>
              <a:ext uri="{FF2B5EF4-FFF2-40B4-BE49-F238E27FC236}">
                <a16:creationId xmlns:a16="http://schemas.microsoft.com/office/drawing/2014/main" id="{91E8ECA4-803D-430D-9532-896507E32088}"/>
              </a:ext>
            </a:extLst>
          </p:cNvPr>
          <p:cNvSpPr txBox="1"/>
          <p:nvPr/>
        </p:nvSpPr>
        <p:spPr>
          <a:xfrm>
            <a:off x="3689498" y="3429000"/>
            <a:ext cx="5305646" cy="2462213"/>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400" b="0" dirty="0"/>
              <a:t>Things to remember about Cloud Shell </a:t>
            </a:r>
          </a:p>
          <a:p>
            <a:pPr marL="285750" indent="-285750">
              <a:buFont typeface="Arial" panose="020B0604020202020204" pitchFamily="34" charset="0"/>
              <a:buChar char="•"/>
            </a:pPr>
            <a:r>
              <a:rPr lang="en-US" sz="1400" b="0" dirty="0"/>
              <a:t>Runs on a temporary host provided on a per-session, per-user-basis</a:t>
            </a:r>
          </a:p>
          <a:p>
            <a:pPr marL="285750" indent="-285750">
              <a:buFont typeface="Arial" panose="020B0604020202020204" pitchFamily="34" charset="0"/>
              <a:buChar char="•"/>
            </a:pPr>
            <a:r>
              <a:rPr lang="en-US" sz="1400" b="0" dirty="0"/>
              <a:t>Times out after 20 minutes of inactivity</a:t>
            </a:r>
          </a:p>
          <a:p>
            <a:pPr marL="285750" indent="-285750">
              <a:buFont typeface="Arial" panose="020B0604020202020204" pitchFamily="34" charset="0"/>
              <a:buChar char="•"/>
            </a:pPr>
            <a:r>
              <a:rPr lang="en-US" sz="1400" b="0" dirty="0"/>
              <a:t>Requires an Azure file share to be mounted </a:t>
            </a:r>
          </a:p>
          <a:p>
            <a:pPr marL="285750" indent="-285750">
              <a:buFont typeface="Arial" panose="020B0604020202020204" pitchFamily="34" charset="0"/>
              <a:buChar char="•"/>
            </a:pPr>
            <a:r>
              <a:rPr lang="en-US" sz="1400" b="0" dirty="0"/>
              <a:t>Uses the same Azure file share for Bash or PowerShell </a:t>
            </a:r>
          </a:p>
          <a:p>
            <a:pPr marL="285750" indent="-285750">
              <a:buFont typeface="Arial" panose="020B0604020202020204" pitchFamily="34" charset="0"/>
              <a:buChar char="•"/>
            </a:pPr>
            <a:r>
              <a:rPr lang="en-US" sz="1400" b="0" dirty="0"/>
              <a:t>Is assigned one machine per user account </a:t>
            </a:r>
          </a:p>
          <a:p>
            <a:pPr marL="285750" indent="-285750">
              <a:buFont typeface="Arial" panose="020B0604020202020204" pitchFamily="34" charset="0"/>
              <a:buChar char="•"/>
            </a:pPr>
            <a:r>
              <a:rPr lang="en-US" sz="1400" b="0" dirty="0"/>
              <a:t>Bash persists $Home using a 5GB image held in your file share </a:t>
            </a:r>
          </a:p>
          <a:p>
            <a:pPr marL="285750" indent="-285750">
              <a:buFont typeface="Arial" panose="020B0604020202020204" pitchFamily="34" charset="0"/>
              <a:buChar char="•"/>
            </a:pPr>
            <a:r>
              <a:rPr lang="en-US" sz="1400" b="0" dirty="0"/>
              <a:t>Permissions are set as a regular Linux user in Bash</a:t>
            </a:r>
          </a:p>
        </p:txBody>
      </p:sp>
    </p:spTree>
    <p:extLst>
      <p:ext uri="{BB962C8B-B14F-4D97-AF65-F5344CB8AC3E}">
        <p14:creationId xmlns:p14="http://schemas.microsoft.com/office/powerpoint/2010/main" val="59332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7D40-AB3C-4ED0-A141-E915621A2914}"/>
              </a:ext>
            </a:extLst>
          </p:cNvPr>
          <p:cNvSpPr>
            <a:spLocks noGrp="1"/>
          </p:cNvSpPr>
          <p:nvPr>
            <p:ph type="title"/>
          </p:nvPr>
        </p:nvSpPr>
        <p:spPr/>
        <p:txBody>
          <a:bodyPr/>
          <a:lstStyle/>
          <a:p>
            <a:r>
              <a:rPr lang="en-US" dirty="0"/>
              <a:t>Deploy template from Cloud Shell </a:t>
            </a:r>
          </a:p>
        </p:txBody>
      </p:sp>
      <p:sp>
        <p:nvSpPr>
          <p:cNvPr id="3" name="Text Placeholder 2">
            <a:extLst>
              <a:ext uri="{FF2B5EF4-FFF2-40B4-BE49-F238E27FC236}">
                <a16:creationId xmlns:a16="http://schemas.microsoft.com/office/drawing/2014/main" id="{31AE45EC-E36F-4D4A-8939-B001AD364726}"/>
              </a:ext>
            </a:extLst>
          </p:cNvPr>
          <p:cNvSpPr>
            <a:spLocks noGrp="1"/>
          </p:cNvSpPr>
          <p:nvPr>
            <p:ph type="body" idx="1"/>
          </p:nvPr>
        </p:nvSpPr>
        <p:spPr/>
        <p:txBody>
          <a:bodyPr/>
          <a:lstStyle/>
          <a:p>
            <a:pPr marL="514350" indent="-514350">
              <a:buFont typeface="+mj-lt"/>
              <a:buAutoNum type="arabicPeriod"/>
            </a:pPr>
            <a:r>
              <a:rPr lang="en-US" dirty="0"/>
              <a:t>Login to Azure portal </a:t>
            </a:r>
          </a:p>
          <a:p>
            <a:pPr marL="514350" indent="-514350">
              <a:buFont typeface="+mj-lt"/>
              <a:buAutoNum type="arabicPeriod"/>
            </a:pPr>
            <a:r>
              <a:rPr lang="en-US" dirty="0"/>
              <a:t>Select Resource Group </a:t>
            </a:r>
          </a:p>
          <a:p>
            <a:pPr marL="514350" indent="-514350">
              <a:buFont typeface="+mj-lt"/>
              <a:buAutoNum type="arabicPeriod"/>
            </a:pPr>
            <a:r>
              <a:rPr lang="en-US" dirty="0"/>
              <a:t>Select Storage Account </a:t>
            </a:r>
          </a:p>
          <a:p>
            <a:pPr marL="514350" indent="-514350">
              <a:buFont typeface="+mj-lt"/>
              <a:buAutoNum type="arabicPeriod"/>
            </a:pPr>
            <a:r>
              <a:rPr lang="en-US" dirty="0"/>
              <a:t>Select Files </a:t>
            </a:r>
          </a:p>
          <a:p>
            <a:pPr marL="514350" indent="-514350">
              <a:buFont typeface="+mj-lt"/>
              <a:buAutoNum type="arabicPeriod"/>
            </a:pPr>
            <a:r>
              <a:rPr lang="en-US" dirty="0"/>
              <a:t>Select the file share for Cloud Shell </a:t>
            </a:r>
          </a:p>
          <a:p>
            <a:pPr marL="514350" indent="-514350">
              <a:buFont typeface="+mj-lt"/>
              <a:buAutoNum type="arabicPeriod"/>
            </a:pPr>
            <a:r>
              <a:rPr lang="en-US" dirty="0"/>
              <a:t>Add a Directory </a:t>
            </a:r>
          </a:p>
          <a:p>
            <a:pPr marL="514350" indent="-514350">
              <a:buFont typeface="+mj-lt"/>
              <a:buAutoNum type="arabicPeriod"/>
            </a:pPr>
            <a:r>
              <a:rPr lang="en-US" dirty="0"/>
              <a:t>Select your directory </a:t>
            </a:r>
          </a:p>
          <a:p>
            <a:pPr marL="514350" indent="-514350">
              <a:buFont typeface="+mj-lt"/>
              <a:buAutoNum type="arabicPeriod"/>
            </a:pPr>
            <a:r>
              <a:rPr lang="en-US" dirty="0"/>
              <a:t>Select Upload </a:t>
            </a:r>
          </a:p>
          <a:p>
            <a:pPr marL="514350" indent="-514350">
              <a:buFont typeface="+mj-lt"/>
              <a:buAutoNum type="arabicPeriod"/>
            </a:pPr>
            <a:r>
              <a:rPr lang="en-US" dirty="0"/>
              <a:t>Find and upload your template file </a:t>
            </a:r>
          </a:p>
          <a:p>
            <a:pPr marL="514350" indent="-514350">
              <a:buFont typeface="+mj-lt"/>
              <a:buAutoNum type="arabicPeriod"/>
            </a:pPr>
            <a:r>
              <a:rPr lang="en-US" dirty="0"/>
              <a:t>Open Cloud Shell </a:t>
            </a:r>
          </a:p>
        </p:txBody>
      </p:sp>
      <p:sp>
        <p:nvSpPr>
          <p:cNvPr id="4" name="Text Placeholder 3">
            <a:extLst>
              <a:ext uri="{FF2B5EF4-FFF2-40B4-BE49-F238E27FC236}">
                <a16:creationId xmlns:a16="http://schemas.microsoft.com/office/drawing/2014/main" id="{1861F236-AA54-43D1-BC94-596625231D78}"/>
              </a:ext>
            </a:extLst>
          </p:cNvPr>
          <p:cNvSpPr>
            <a:spLocks noGrp="1"/>
          </p:cNvSpPr>
          <p:nvPr>
            <p:ph type="body" sz="quarter" idx="10"/>
          </p:nvPr>
        </p:nvSpPr>
        <p:spPr>
          <a:xfrm>
            <a:off x="270197" y="6090924"/>
            <a:ext cx="8574837" cy="410903"/>
          </a:xfrm>
        </p:spPr>
        <p:txBody>
          <a:bodyPr/>
          <a:lstStyle/>
          <a:p>
            <a:r>
              <a:rPr lang="en-US" sz="1200" dirty="0"/>
              <a:t>CLI: </a:t>
            </a:r>
            <a:r>
              <a:rPr lang="en-US" sz="1200" dirty="0">
                <a:hlinkClick r:id="rId3"/>
              </a:rPr>
              <a:t>https://docs.microsoft.com/en-us/azure/azure-resource-manager/resource-group-template-deploy-cli</a:t>
            </a:r>
            <a:r>
              <a:rPr lang="en-US" sz="1200" dirty="0"/>
              <a:t> </a:t>
            </a:r>
          </a:p>
          <a:p>
            <a:r>
              <a:rPr lang="en-US" sz="1200" dirty="0"/>
              <a:t>PowerShell: </a:t>
            </a:r>
            <a:r>
              <a:rPr lang="en-US" sz="1200" dirty="0">
                <a:hlinkClick r:id="rId4"/>
              </a:rPr>
              <a:t>https://docs.microsoft.com/en-us/azure/azure-resource-manager/resource-group-template-deploy</a:t>
            </a:r>
            <a:r>
              <a:rPr lang="en-US" sz="1200" dirty="0"/>
              <a:t> </a:t>
            </a:r>
          </a:p>
        </p:txBody>
      </p:sp>
    </p:spTree>
    <p:extLst>
      <p:ext uri="{BB962C8B-B14F-4D97-AF65-F5344CB8AC3E}">
        <p14:creationId xmlns:p14="http://schemas.microsoft.com/office/powerpoint/2010/main" val="192753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6FCF-1446-4B6B-BD4E-AB6DDE3DC4E7}"/>
              </a:ext>
            </a:extLst>
          </p:cNvPr>
          <p:cNvSpPr>
            <a:spLocks noGrp="1"/>
          </p:cNvSpPr>
          <p:nvPr>
            <p:ph type="title"/>
          </p:nvPr>
        </p:nvSpPr>
        <p:spPr/>
        <p:txBody>
          <a:bodyPr/>
          <a:lstStyle/>
          <a:p>
            <a:r>
              <a:rPr lang="en-US" dirty="0"/>
              <a:t>Parameterize a template</a:t>
            </a:r>
          </a:p>
        </p:txBody>
      </p:sp>
      <p:sp>
        <p:nvSpPr>
          <p:cNvPr id="3" name="Text Placeholder 2">
            <a:extLst>
              <a:ext uri="{FF2B5EF4-FFF2-40B4-BE49-F238E27FC236}">
                <a16:creationId xmlns:a16="http://schemas.microsoft.com/office/drawing/2014/main" id="{37979D51-0A02-4724-BA41-B1AFE08B3D3F}"/>
              </a:ext>
            </a:extLst>
          </p:cNvPr>
          <p:cNvSpPr>
            <a:spLocks noGrp="1"/>
          </p:cNvSpPr>
          <p:nvPr>
            <p:ph type="body" idx="1"/>
          </p:nvPr>
        </p:nvSpPr>
        <p:spPr/>
        <p:txBody>
          <a:bodyPr/>
          <a:lstStyle/>
          <a:p>
            <a:r>
              <a:rPr lang="en-US" sz="2400" dirty="0"/>
              <a:t>Parameters </a:t>
            </a:r>
          </a:p>
          <a:p>
            <a:pPr marL="288925" lvl="1" indent="0">
              <a:buNone/>
            </a:pPr>
            <a:r>
              <a:rPr lang="en-US" sz="1600" dirty="0"/>
              <a:t>"parameters": {</a:t>
            </a:r>
          </a:p>
          <a:p>
            <a:pPr marL="288925" lvl="1" indent="0">
              <a:buNone/>
            </a:pPr>
            <a:r>
              <a:rPr lang="en-US" sz="1600" dirty="0"/>
              <a:t>  "</a:t>
            </a:r>
            <a:r>
              <a:rPr lang="en-US" sz="1600" dirty="0" err="1"/>
              <a:t>storageSKU</a:t>
            </a:r>
            <a:r>
              <a:rPr lang="en-US" sz="1600" dirty="0"/>
              <a:t>": {</a:t>
            </a:r>
          </a:p>
          <a:p>
            <a:pPr marL="288925" lvl="1" indent="0">
              <a:buNone/>
            </a:pPr>
            <a:r>
              <a:rPr lang="en-US" sz="1600" dirty="0"/>
              <a:t>    "type": "string",</a:t>
            </a:r>
          </a:p>
          <a:p>
            <a:pPr marL="288925" lvl="1" indent="0">
              <a:buNone/>
            </a:pPr>
            <a:r>
              <a:rPr lang="en-US" sz="1600" dirty="0"/>
              <a:t>    "</a:t>
            </a:r>
            <a:r>
              <a:rPr lang="en-US" sz="1600" dirty="0" err="1"/>
              <a:t>allowedValues</a:t>
            </a:r>
            <a:r>
              <a:rPr lang="en-US" sz="1600" dirty="0"/>
              <a:t>": [</a:t>
            </a:r>
          </a:p>
          <a:p>
            <a:pPr marL="288925" lvl="1" indent="0">
              <a:buNone/>
            </a:pPr>
            <a:r>
              <a:rPr lang="en-US" sz="1600" dirty="0"/>
              <a:t>      "</a:t>
            </a:r>
            <a:r>
              <a:rPr lang="en-US" sz="1600" dirty="0" err="1"/>
              <a:t>Standard_LRS</a:t>
            </a:r>
            <a:r>
              <a:rPr lang="en-US" sz="1600" dirty="0"/>
              <a:t>",</a:t>
            </a:r>
          </a:p>
          <a:p>
            <a:pPr marL="288925" lvl="1" indent="0">
              <a:buNone/>
            </a:pPr>
            <a:r>
              <a:rPr lang="en-US" sz="1600" dirty="0"/>
              <a:t>      "</a:t>
            </a:r>
            <a:r>
              <a:rPr lang="en-US" sz="1600" dirty="0" err="1"/>
              <a:t>Standard_ZRS</a:t>
            </a:r>
            <a:r>
              <a:rPr lang="en-US" sz="1600" dirty="0"/>
              <a:t>",</a:t>
            </a:r>
          </a:p>
          <a:p>
            <a:pPr marL="288925" lvl="1" indent="0">
              <a:buNone/>
            </a:pPr>
            <a:r>
              <a:rPr lang="en-US" sz="1600" dirty="0"/>
              <a:t>      "</a:t>
            </a:r>
            <a:r>
              <a:rPr lang="en-US" sz="1600" dirty="0" err="1"/>
              <a:t>Standard_GRS</a:t>
            </a:r>
            <a:r>
              <a:rPr lang="en-US" sz="1600" dirty="0"/>
              <a:t>",</a:t>
            </a:r>
          </a:p>
          <a:p>
            <a:pPr marL="288925" lvl="1" indent="0">
              <a:buNone/>
            </a:pPr>
            <a:r>
              <a:rPr lang="en-US" sz="1600" dirty="0"/>
              <a:t>      "</a:t>
            </a:r>
            <a:r>
              <a:rPr lang="en-US" sz="1600" dirty="0" err="1"/>
              <a:t>Standard_RAGRS</a:t>
            </a:r>
            <a:r>
              <a:rPr lang="en-US" sz="1600" dirty="0"/>
              <a:t>",</a:t>
            </a:r>
          </a:p>
          <a:p>
            <a:pPr marL="288925" lvl="1" indent="0">
              <a:buNone/>
            </a:pPr>
            <a:r>
              <a:rPr lang="en-US" sz="1600" dirty="0"/>
              <a:t>      "</a:t>
            </a:r>
            <a:r>
              <a:rPr lang="en-US" sz="1600" dirty="0" err="1"/>
              <a:t>Premium_LRS</a:t>
            </a:r>
            <a:r>
              <a:rPr lang="en-US" sz="1600" dirty="0"/>
              <a:t>"</a:t>
            </a:r>
          </a:p>
          <a:p>
            <a:pPr marL="288925" lvl="1" indent="0">
              <a:buNone/>
            </a:pPr>
            <a:r>
              <a:rPr lang="en-US" sz="1600" dirty="0"/>
              <a:t>    ],</a:t>
            </a:r>
          </a:p>
          <a:p>
            <a:pPr marL="288925" lvl="1" indent="0">
              <a:buNone/>
            </a:pPr>
            <a:r>
              <a:rPr lang="en-US" sz="1600" dirty="0"/>
              <a:t>    "</a:t>
            </a:r>
            <a:r>
              <a:rPr lang="en-US" sz="1600" dirty="0" err="1"/>
              <a:t>defaultValue</a:t>
            </a:r>
            <a:r>
              <a:rPr lang="en-US" sz="1600" dirty="0"/>
              <a:t>": "</a:t>
            </a:r>
            <a:r>
              <a:rPr lang="en-US" sz="1600" dirty="0" err="1"/>
              <a:t>Standard_LRS</a:t>
            </a:r>
            <a:r>
              <a:rPr lang="en-US" sz="1600" dirty="0"/>
              <a:t>",</a:t>
            </a:r>
          </a:p>
          <a:p>
            <a:pPr marL="288925" lvl="1" indent="0">
              <a:buNone/>
            </a:pPr>
            <a:r>
              <a:rPr lang="en-US" sz="1600" dirty="0"/>
              <a:t>    "metadata": {</a:t>
            </a:r>
          </a:p>
          <a:p>
            <a:pPr marL="288925" lvl="1" indent="0">
              <a:buNone/>
            </a:pPr>
            <a:r>
              <a:rPr lang="en-US" sz="1600" dirty="0"/>
              <a:t>      "description": "The type of replication to use for the storage account."</a:t>
            </a:r>
          </a:p>
          <a:p>
            <a:pPr marL="288925" lvl="1" indent="0">
              <a:buNone/>
            </a:pPr>
            <a:r>
              <a:rPr lang="en-US" sz="1600" dirty="0"/>
              <a:t>    }</a:t>
            </a:r>
          </a:p>
          <a:p>
            <a:pPr marL="288925" lvl="1" indent="0">
              <a:buNone/>
            </a:pPr>
            <a:r>
              <a:rPr lang="en-US" sz="1600" dirty="0"/>
              <a:t>}</a:t>
            </a:r>
          </a:p>
          <a:p>
            <a:pPr marL="288925" lvl="1" indent="0">
              <a:buNone/>
            </a:pPr>
            <a:r>
              <a:rPr lang="en-US" sz="1600" dirty="0"/>
              <a:t>},</a:t>
            </a:r>
            <a:endParaRPr lang="en-US" sz="2000" dirty="0"/>
          </a:p>
        </p:txBody>
      </p:sp>
      <p:sp>
        <p:nvSpPr>
          <p:cNvPr id="4" name="Text Placeholder 3">
            <a:extLst>
              <a:ext uri="{FF2B5EF4-FFF2-40B4-BE49-F238E27FC236}">
                <a16:creationId xmlns:a16="http://schemas.microsoft.com/office/drawing/2014/main" id="{F1B493CD-F43E-4D54-A190-04F6CBCE58B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6252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1F40-9AED-475C-AD1E-30E01451241B}"/>
              </a:ext>
            </a:extLst>
          </p:cNvPr>
          <p:cNvSpPr>
            <a:spLocks noGrp="1"/>
          </p:cNvSpPr>
          <p:nvPr>
            <p:ph type="title"/>
          </p:nvPr>
        </p:nvSpPr>
        <p:spPr/>
        <p:txBody>
          <a:bodyPr/>
          <a:lstStyle/>
          <a:p>
            <a:r>
              <a:rPr lang="en-US" dirty="0"/>
              <a:t>Add variables to a template</a:t>
            </a:r>
          </a:p>
        </p:txBody>
      </p:sp>
      <p:sp>
        <p:nvSpPr>
          <p:cNvPr id="3" name="Text Placeholder 2">
            <a:extLst>
              <a:ext uri="{FF2B5EF4-FFF2-40B4-BE49-F238E27FC236}">
                <a16:creationId xmlns:a16="http://schemas.microsoft.com/office/drawing/2014/main" id="{65B08B30-930C-4878-B3C0-FC90D3C62325}"/>
              </a:ext>
            </a:extLst>
          </p:cNvPr>
          <p:cNvSpPr>
            <a:spLocks noGrp="1"/>
          </p:cNvSpPr>
          <p:nvPr>
            <p:ph type="body" idx="1"/>
          </p:nvPr>
        </p:nvSpPr>
        <p:spPr/>
        <p:txBody>
          <a:bodyPr/>
          <a:lstStyle/>
          <a:p>
            <a:pPr marL="0" indent="0">
              <a:buNone/>
            </a:pPr>
            <a:r>
              <a:rPr lang="en-US" sz="2400" dirty="0"/>
              <a:t>"variables": {</a:t>
            </a:r>
          </a:p>
          <a:p>
            <a:pPr marL="0" indent="0">
              <a:buNone/>
            </a:pPr>
            <a:r>
              <a:rPr lang="en-US" sz="2400" dirty="0"/>
              <a:t>  "</a:t>
            </a:r>
            <a:r>
              <a:rPr lang="en-US" sz="2400" dirty="0" err="1"/>
              <a:t>storageName</a:t>
            </a:r>
            <a:r>
              <a:rPr lang="en-US" sz="2400" dirty="0"/>
              <a:t>": "[</a:t>
            </a:r>
            <a:r>
              <a:rPr lang="en-US" sz="2400" dirty="0" err="1"/>
              <a:t>concat</a:t>
            </a:r>
            <a:r>
              <a:rPr lang="en-US" sz="2400" dirty="0"/>
              <a:t>(</a:t>
            </a:r>
            <a:r>
              <a:rPr lang="en-US" sz="2400" dirty="0" err="1"/>
              <a:t>toLower</a:t>
            </a:r>
            <a:r>
              <a:rPr lang="en-US" sz="2400" dirty="0"/>
              <a:t>(parameters('</a:t>
            </a:r>
            <a:r>
              <a:rPr lang="en-US" sz="2400" dirty="0" err="1"/>
              <a:t>storageNamePrefix</a:t>
            </a:r>
            <a:r>
              <a:rPr lang="en-US" sz="2400" dirty="0"/>
              <a:t>')), </a:t>
            </a:r>
            <a:r>
              <a:rPr lang="en-US" sz="2400" dirty="0" err="1"/>
              <a:t>uniqueString</a:t>
            </a:r>
            <a:r>
              <a:rPr lang="en-US" sz="2400" dirty="0"/>
              <a:t>(</a:t>
            </a:r>
            <a:r>
              <a:rPr lang="en-US" sz="2400" dirty="0" err="1"/>
              <a:t>resourceGroup</a:t>
            </a:r>
            <a:r>
              <a:rPr lang="en-US" sz="2400" dirty="0"/>
              <a:t>().id))]"</a:t>
            </a:r>
          </a:p>
          <a:p>
            <a:pPr marL="0" indent="0">
              <a:buNone/>
            </a:pPr>
            <a:r>
              <a:rPr lang="en-US" sz="2400" dirty="0"/>
              <a:t>},</a:t>
            </a:r>
          </a:p>
        </p:txBody>
      </p:sp>
      <p:sp>
        <p:nvSpPr>
          <p:cNvPr id="4" name="Text Placeholder 3">
            <a:extLst>
              <a:ext uri="{FF2B5EF4-FFF2-40B4-BE49-F238E27FC236}">
                <a16:creationId xmlns:a16="http://schemas.microsoft.com/office/drawing/2014/main" id="{7EDEF9E1-E7B7-4AC5-ADCB-92824440984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72187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08A8-08A7-4EDF-9C7E-DECEECDEF355}"/>
              </a:ext>
            </a:extLst>
          </p:cNvPr>
          <p:cNvSpPr>
            <a:spLocks noGrp="1"/>
          </p:cNvSpPr>
          <p:nvPr>
            <p:ph type="title"/>
          </p:nvPr>
        </p:nvSpPr>
        <p:spPr/>
        <p:txBody>
          <a:bodyPr/>
          <a:lstStyle/>
          <a:p>
            <a:r>
              <a:rPr lang="en-US" dirty="0"/>
              <a:t>Change the Resources section</a:t>
            </a:r>
          </a:p>
        </p:txBody>
      </p:sp>
      <p:sp>
        <p:nvSpPr>
          <p:cNvPr id="3" name="Text Placeholder 2">
            <a:extLst>
              <a:ext uri="{FF2B5EF4-FFF2-40B4-BE49-F238E27FC236}">
                <a16:creationId xmlns:a16="http://schemas.microsoft.com/office/drawing/2014/main" id="{855911EB-3B89-4B20-83D6-31B68DBE214A}"/>
              </a:ext>
            </a:extLst>
          </p:cNvPr>
          <p:cNvSpPr>
            <a:spLocks noGrp="1"/>
          </p:cNvSpPr>
          <p:nvPr>
            <p:ph type="body" idx="1"/>
          </p:nvPr>
        </p:nvSpPr>
        <p:spPr/>
        <p:txBody>
          <a:bodyPr/>
          <a:lstStyle/>
          <a:p>
            <a:pPr marL="0" indent="0">
              <a:buNone/>
            </a:pPr>
            <a:r>
              <a:rPr lang="en-US" sz="1800" dirty="0"/>
              <a:t>"resources": [</a:t>
            </a:r>
          </a:p>
          <a:p>
            <a:pPr marL="0" indent="0">
              <a:buNone/>
            </a:pPr>
            <a:r>
              <a:rPr lang="en-US" sz="1800" dirty="0"/>
              <a:t>  {</a:t>
            </a:r>
          </a:p>
          <a:p>
            <a:pPr marL="0" indent="0">
              <a:buNone/>
            </a:pPr>
            <a:r>
              <a:rPr lang="en-US" sz="1800" dirty="0"/>
              <a:t>    "name": "[variables('</a:t>
            </a:r>
            <a:r>
              <a:rPr lang="en-US" sz="1800" dirty="0" err="1"/>
              <a:t>storageName</a:t>
            </a:r>
            <a:r>
              <a:rPr lang="en-US" sz="1800" dirty="0"/>
              <a:t>')]",</a:t>
            </a:r>
          </a:p>
          <a:p>
            <a:pPr marL="0" indent="0">
              <a:buNone/>
            </a:pPr>
            <a:r>
              <a:rPr lang="en-US" sz="1800" dirty="0"/>
              <a:t>    "type": "</a:t>
            </a:r>
            <a:r>
              <a:rPr lang="en-US" sz="1800" dirty="0" err="1"/>
              <a:t>Microsoft.Storage</a:t>
            </a:r>
            <a:r>
              <a:rPr lang="en-US" sz="1800" dirty="0"/>
              <a:t>/</a:t>
            </a:r>
            <a:r>
              <a:rPr lang="en-US" sz="1800" dirty="0" err="1"/>
              <a:t>storageAccounts</a:t>
            </a:r>
            <a:r>
              <a:rPr lang="en-US" sz="1800" dirty="0"/>
              <a:t>",</a:t>
            </a:r>
          </a:p>
          <a:p>
            <a:pPr marL="0" indent="0">
              <a:buNone/>
            </a:pPr>
            <a:r>
              <a:rPr lang="en-US" sz="1800" dirty="0"/>
              <a:t>    "</a:t>
            </a:r>
            <a:r>
              <a:rPr lang="en-US" sz="1800" dirty="0" err="1"/>
              <a:t>apiVersion</a:t>
            </a:r>
            <a:r>
              <a:rPr lang="en-US" sz="1800" dirty="0"/>
              <a:t>": "2016-01-01",</a:t>
            </a:r>
          </a:p>
          <a:p>
            <a:pPr marL="0" indent="0">
              <a:buNone/>
            </a:pPr>
            <a:r>
              <a:rPr lang="en-US" sz="1800" dirty="0"/>
              <a:t>    "</a:t>
            </a:r>
            <a:r>
              <a:rPr lang="en-US" sz="1800" dirty="0" err="1"/>
              <a:t>sku</a:t>
            </a:r>
            <a:r>
              <a:rPr lang="en-US" sz="1800" dirty="0"/>
              <a:t>": {</a:t>
            </a:r>
          </a:p>
          <a:p>
            <a:pPr marL="0" indent="0">
              <a:buNone/>
            </a:pPr>
            <a:r>
              <a:rPr lang="en-US" sz="1800" dirty="0"/>
              <a:t>      "name": "[parameters('</a:t>
            </a:r>
            <a:r>
              <a:rPr lang="en-US" sz="1800" dirty="0" err="1"/>
              <a:t>storageSKU</a:t>
            </a:r>
            <a:r>
              <a:rPr lang="en-US" sz="1800" dirty="0"/>
              <a:t>')]"</a:t>
            </a:r>
          </a:p>
          <a:p>
            <a:pPr marL="0" indent="0">
              <a:buNone/>
            </a:pPr>
            <a:r>
              <a:rPr lang="en-US" sz="1800" dirty="0"/>
              <a:t>    },</a:t>
            </a:r>
          </a:p>
          <a:p>
            <a:pPr marL="0" indent="0">
              <a:buNone/>
            </a:pPr>
            <a:r>
              <a:rPr lang="en-US" sz="1800" dirty="0"/>
              <a:t>    "kind": "Storage",</a:t>
            </a:r>
          </a:p>
          <a:p>
            <a:pPr marL="0" indent="0">
              <a:buNone/>
            </a:pPr>
            <a:r>
              <a:rPr lang="en-US" sz="1800" dirty="0"/>
              <a:t>    "location": "[</a:t>
            </a:r>
            <a:r>
              <a:rPr lang="en-US" sz="1800" dirty="0" err="1"/>
              <a:t>resourceGroup</a:t>
            </a:r>
            <a:r>
              <a:rPr lang="en-US" sz="1800" dirty="0"/>
              <a:t>().location]",</a:t>
            </a:r>
          </a:p>
          <a:p>
            <a:pPr marL="0" indent="0">
              <a:buNone/>
            </a:pPr>
            <a:r>
              <a:rPr lang="en-US" sz="1800" dirty="0"/>
              <a:t>    "tags": {},</a:t>
            </a:r>
          </a:p>
          <a:p>
            <a:pPr marL="0" indent="0">
              <a:buNone/>
            </a:pPr>
            <a:r>
              <a:rPr lang="en-US" sz="1800" dirty="0"/>
              <a:t>    "properties": {}</a:t>
            </a:r>
          </a:p>
          <a:p>
            <a:pPr marL="0" indent="0">
              <a:buNone/>
            </a:pPr>
            <a:r>
              <a:rPr lang="en-US" sz="1800" dirty="0"/>
              <a:t>  }</a:t>
            </a:r>
          </a:p>
          <a:p>
            <a:pPr marL="0" indent="0">
              <a:buNone/>
            </a:pPr>
            <a:r>
              <a:rPr lang="en-US" sz="1800" dirty="0"/>
              <a:t>],</a:t>
            </a:r>
          </a:p>
        </p:txBody>
      </p:sp>
      <p:sp>
        <p:nvSpPr>
          <p:cNvPr id="4" name="Text Placeholder 3">
            <a:extLst>
              <a:ext uri="{FF2B5EF4-FFF2-40B4-BE49-F238E27FC236}">
                <a16:creationId xmlns:a16="http://schemas.microsoft.com/office/drawing/2014/main" id="{A412EAB0-4E00-4964-B44C-704E3B0F62A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4952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FA69-6E61-49AF-9000-A4420E229FD5}"/>
              </a:ext>
            </a:extLst>
          </p:cNvPr>
          <p:cNvSpPr>
            <a:spLocks noGrp="1"/>
          </p:cNvSpPr>
          <p:nvPr>
            <p:ph type="title"/>
          </p:nvPr>
        </p:nvSpPr>
        <p:spPr/>
        <p:txBody>
          <a:bodyPr/>
          <a:lstStyle/>
          <a:p>
            <a:r>
              <a:rPr lang="en-US" dirty="0"/>
              <a:t>ARM template basic structure </a:t>
            </a:r>
          </a:p>
        </p:txBody>
      </p:sp>
      <p:sp>
        <p:nvSpPr>
          <p:cNvPr id="4" name="Text Placeholder 3">
            <a:extLst>
              <a:ext uri="{FF2B5EF4-FFF2-40B4-BE49-F238E27FC236}">
                <a16:creationId xmlns:a16="http://schemas.microsoft.com/office/drawing/2014/main" id="{E1C401D2-FAC1-4E66-BC19-8D34902A9895}"/>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721C360C-DF43-48D4-A3BC-1B9D8B4DE946}"/>
              </a:ext>
            </a:extLst>
          </p:cNvPr>
          <p:cNvGraphicFramePr>
            <a:graphicFrameLocks noGrp="1"/>
          </p:cNvGraphicFramePr>
          <p:nvPr>
            <p:extLst>
              <p:ext uri="{D42A27DB-BD31-4B8C-83A1-F6EECF244321}">
                <p14:modId xmlns:p14="http://schemas.microsoft.com/office/powerpoint/2010/main" val="3182230109"/>
              </p:ext>
            </p:extLst>
          </p:nvPr>
        </p:nvGraphicFramePr>
        <p:xfrm>
          <a:off x="384544" y="2981250"/>
          <a:ext cx="8374911" cy="2545908"/>
        </p:xfrm>
        <a:graphic>
          <a:graphicData uri="http://schemas.openxmlformats.org/drawingml/2006/table">
            <a:tbl>
              <a:tblPr firstRow="1" bandRow="1">
                <a:tableStyleId>{00A15C55-8517-42AA-B614-E9B94910E393}</a:tableStyleId>
              </a:tblPr>
              <a:tblGrid>
                <a:gridCol w="2791637">
                  <a:extLst>
                    <a:ext uri="{9D8B030D-6E8A-4147-A177-3AD203B41FA5}">
                      <a16:colId xmlns:a16="http://schemas.microsoft.com/office/drawing/2014/main" val="525390047"/>
                    </a:ext>
                  </a:extLst>
                </a:gridCol>
                <a:gridCol w="1043172">
                  <a:extLst>
                    <a:ext uri="{9D8B030D-6E8A-4147-A177-3AD203B41FA5}">
                      <a16:colId xmlns:a16="http://schemas.microsoft.com/office/drawing/2014/main" val="1204050260"/>
                    </a:ext>
                  </a:extLst>
                </a:gridCol>
                <a:gridCol w="4540102">
                  <a:extLst>
                    <a:ext uri="{9D8B030D-6E8A-4147-A177-3AD203B41FA5}">
                      <a16:colId xmlns:a16="http://schemas.microsoft.com/office/drawing/2014/main" val="2300591279"/>
                    </a:ext>
                  </a:extLst>
                </a:gridCol>
              </a:tblGrid>
              <a:tr h="293577">
                <a:tc>
                  <a:txBody>
                    <a:bodyPr/>
                    <a:lstStyle/>
                    <a:p>
                      <a:r>
                        <a:rPr lang="en-US" sz="1200" dirty="0"/>
                        <a:t>Element name</a:t>
                      </a:r>
                    </a:p>
                  </a:txBody>
                  <a:tcPr>
                    <a:cell3D prstMaterial="dkEdge">
                      <a:bevel/>
                      <a:lightRig rig="flood" dir="t"/>
                    </a:cell3D>
                  </a:tcPr>
                </a:tc>
                <a:tc>
                  <a:txBody>
                    <a:bodyPr/>
                    <a:lstStyle/>
                    <a:p>
                      <a:r>
                        <a:rPr lang="en-US" sz="1200" dirty="0"/>
                        <a:t>Required</a:t>
                      </a:r>
                    </a:p>
                  </a:txBody>
                  <a:tcPr>
                    <a:cell3D prstMaterial="dkEdge">
                      <a:bevel/>
                      <a:lightRig rig="flood" dir="t"/>
                    </a:cell3D>
                  </a:tcPr>
                </a:tc>
                <a:tc>
                  <a:txBody>
                    <a:bodyPr/>
                    <a:lstStyle/>
                    <a:p>
                      <a:r>
                        <a:rPr lang="en-US" sz="1200" dirty="0"/>
                        <a:t>Description</a:t>
                      </a:r>
                    </a:p>
                  </a:txBody>
                  <a:tcPr>
                    <a:cell3D prstMaterial="dkEdge">
                      <a:bevel/>
                      <a:lightRig rig="flood" dir="t"/>
                    </a:cell3D>
                  </a:tcPr>
                </a:tc>
                <a:extLst>
                  <a:ext uri="{0D108BD9-81ED-4DB2-BD59-A6C34878D82A}">
                    <a16:rowId xmlns:a16="http://schemas.microsoft.com/office/drawing/2014/main" val="4271929094"/>
                  </a:ext>
                </a:extLst>
              </a:tr>
              <a:tr h="293577">
                <a:tc>
                  <a:txBody>
                    <a:bodyPr/>
                    <a:lstStyle/>
                    <a:p>
                      <a:r>
                        <a:rPr lang="en-US" sz="1200" dirty="0"/>
                        <a:t>$schema</a:t>
                      </a:r>
                    </a:p>
                  </a:txBody>
                  <a:tcPr>
                    <a:cell3D prstMaterial="dkEdge">
                      <a:bevel/>
                      <a:lightRig rig="flood" dir="t"/>
                    </a:cell3D>
                  </a:tcPr>
                </a:tc>
                <a:tc>
                  <a:txBody>
                    <a:bodyPr/>
                    <a:lstStyle/>
                    <a:p>
                      <a:r>
                        <a:rPr lang="en-US" sz="1200" dirty="0"/>
                        <a:t>Yes</a:t>
                      </a:r>
                    </a:p>
                  </a:txBody>
                  <a:tcPr>
                    <a:cell3D prstMaterial="dkEdge">
                      <a:bevel/>
                      <a:lightRig rig="flood" dir="t"/>
                    </a:cell3D>
                  </a:tcPr>
                </a:tc>
                <a:tc>
                  <a:txBody>
                    <a:bodyPr/>
                    <a:lstStyle/>
                    <a:p>
                      <a:r>
                        <a:rPr lang="en-US" sz="1200" dirty="0"/>
                        <a:t>Location of the JSON schema file that describes the version of the template language. </a:t>
                      </a:r>
                    </a:p>
                  </a:txBody>
                  <a:tcPr>
                    <a:cell3D prstMaterial="dkEdge">
                      <a:bevel/>
                      <a:lightRig rig="flood" dir="t"/>
                    </a:cell3D>
                  </a:tcPr>
                </a:tc>
                <a:extLst>
                  <a:ext uri="{0D108BD9-81ED-4DB2-BD59-A6C34878D82A}">
                    <a16:rowId xmlns:a16="http://schemas.microsoft.com/office/drawing/2014/main" val="2986571451"/>
                  </a:ext>
                </a:extLst>
              </a:tr>
              <a:tr h="293577">
                <a:tc>
                  <a:txBody>
                    <a:bodyPr/>
                    <a:lstStyle/>
                    <a:p>
                      <a:r>
                        <a:rPr lang="en-US" sz="1200" dirty="0" err="1"/>
                        <a:t>contentVersion</a:t>
                      </a:r>
                      <a:endParaRPr lang="en-US" sz="1200" dirty="0"/>
                    </a:p>
                  </a:txBody>
                  <a:tcPr>
                    <a:cell3D prstMaterial="dkEdge">
                      <a:bevel/>
                      <a:lightRig rig="flood" dir="t"/>
                    </a:cell3D>
                  </a:tcPr>
                </a:tc>
                <a:tc>
                  <a:txBody>
                    <a:bodyPr/>
                    <a:lstStyle/>
                    <a:p>
                      <a:r>
                        <a:rPr lang="en-US" sz="1200" dirty="0"/>
                        <a:t>Yes</a:t>
                      </a:r>
                    </a:p>
                  </a:txBody>
                  <a:tcPr>
                    <a:cell3D prstMaterial="dkEdge">
                      <a:bevel/>
                      <a:lightRig rig="flood" dir="t"/>
                    </a:cell3D>
                  </a:tcPr>
                </a:tc>
                <a:tc>
                  <a:txBody>
                    <a:bodyPr/>
                    <a:lstStyle/>
                    <a:p>
                      <a:r>
                        <a:rPr lang="en-US" sz="1200" dirty="0"/>
                        <a:t>Use for tracking updates to a template.</a:t>
                      </a:r>
                    </a:p>
                  </a:txBody>
                  <a:tcPr>
                    <a:cell3D prstMaterial="dkEdge">
                      <a:bevel/>
                      <a:lightRig rig="flood" dir="t"/>
                    </a:cell3D>
                  </a:tcPr>
                </a:tc>
                <a:extLst>
                  <a:ext uri="{0D108BD9-81ED-4DB2-BD59-A6C34878D82A}">
                    <a16:rowId xmlns:a16="http://schemas.microsoft.com/office/drawing/2014/main" val="808545250"/>
                  </a:ext>
                </a:extLst>
              </a:tr>
              <a:tr h="293577">
                <a:tc>
                  <a:txBody>
                    <a:bodyPr/>
                    <a:lstStyle/>
                    <a:p>
                      <a:r>
                        <a:rPr lang="en-US" sz="1200" dirty="0"/>
                        <a:t>parameters</a:t>
                      </a:r>
                    </a:p>
                  </a:txBody>
                  <a:tcPr>
                    <a:cell3D prstMaterial="dkEdge">
                      <a:bevel/>
                      <a:lightRig rig="flood" dir="t"/>
                    </a:cell3D>
                  </a:tcPr>
                </a:tc>
                <a:tc>
                  <a:txBody>
                    <a:bodyPr/>
                    <a:lstStyle/>
                    <a:p>
                      <a:r>
                        <a:rPr lang="en-US" sz="1200" dirty="0"/>
                        <a:t>No</a:t>
                      </a:r>
                    </a:p>
                  </a:txBody>
                  <a:tcPr>
                    <a:cell3D prstMaterial="dkEdge">
                      <a:bevel/>
                      <a:lightRig rig="flood" dir="t"/>
                    </a:cell3D>
                  </a:tcPr>
                </a:tc>
                <a:tc>
                  <a:txBody>
                    <a:bodyPr/>
                    <a:lstStyle/>
                    <a:p>
                      <a:r>
                        <a:rPr lang="en-US" sz="1200" dirty="0"/>
                        <a:t>Used to customize deployment </a:t>
                      </a:r>
                    </a:p>
                  </a:txBody>
                  <a:tcPr>
                    <a:cell3D prstMaterial="dkEdge">
                      <a:bevel/>
                      <a:lightRig rig="flood" dir="t"/>
                    </a:cell3D>
                  </a:tcPr>
                </a:tc>
                <a:extLst>
                  <a:ext uri="{0D108BD9-81ED-4DB2-BD59-A6C34878D82A}">
                    <a16:rowId xmlns:a16="http://schemas.microsoft.com/office/drawing/2014/main" val="610289480"/>
                  </a:ext>
                </a:extLst>
              </a:tr>
              <a:tr h="293577">
                <a:tc>
                  <a:txBody>
                    <a:bodyPr/>
                    <a:lstStyle/>
                    <a:p>
                      <a:r>
                        <a:rPr lang="en-US" sz="1200" dirty="0"/>
                        <a:t>variables</a:t>
                      </a:r>
                    </a:p>
                  </a:txBody>
                  <a:tcPr>
                    <a:cell3D prstMaterial="dkEdge">
                      <a:bevel/>
                      <a:lightRig rig="flood" dir="t"/>
                    </a:cell3D>
                  </a:tcPr>
                </a:tc>
                <a:tc>
                  <a:txBody>
                    <a:bodyPr/>
                    <a:lstStyle/>
                    <a:p>
                      <a:r>
                        <a:rPr lang="en-US" sz="1200" dirty="0"/>
                        <a:t>No</a:t>
                      </a:r>
                    </a:p>
                  </a:txBody>
                  <a:tcPr>
                    <a:cell3D prstMaterial="dkEdge">
                      <a:bevel/>
                      <a:lightRig rig="flood" dir="t"/>
                    </a:cell3D>
                  </a:tcPr>
                </a:tc>
                <a:tc>
                  <a:txBody>
                    <a:bodyPr/>
                    <a:lstStyle/>
                    <a:p>
                      <a:r>
                        <a:rPr lang="en-US" sz="1200" dirty="0"/>
                        <a:t>Values that are used as JSON fragments in the template to simplify template language expressions</a:t>
                      </a:r>
                    </a:p>
                  </a:txBody>
                  <a:tcPr>
                    <a:cell3D prstMaterial="dkEdge">
                      <a:bevel/>
                      <a:lightRig rig="flood" dir="t"/>
                    </a:cell3D>
                  </a:tcPr>
                </a:tc>
                <a:extLst>
                  <a:ext uri="{0D108BD9-81ED-4DB2-BD59-A6C34878D82A}">
                    <a16:rowId xmlns:a16="http://schemas.microsoft.com/office/drawing/2014/main" val="877185167"/>
                  </a:ext>
                </a:extLst>
              </a:tr>
              <a:tr h="293577">
                <a:tc>
                  <a:txBody>
                    <a:bodyPr/>
                    <a:lstStyle/>
                    <a:p>
                      <a:r>
                        <a:rPr lang="en-US" sz="1200" dirty="0"/>
                        <a:t>resources</a:t>
                      </a:r>
                    </a:p>
                  </a:txBody>
                  <a:tcPr>
                    <a:cell3D prstMaterial="dkEdge">
                      <a:bevel/>
                      <a:lightRig rig="flood" dir="t"/>
                    </a:cell3D>
                  </a:tcPr>
                </a:tc>
                <a:tc>
                  <a:txBody>
                    <a:bodyPr/>
                    <a:lstStyle/>
                    <a:p>
                      <a:r>
                        <a:rPr lang="en-US" sz="1200" dirty="0"/>
                        <a:t>Yes</a:t>
                      </a:r>
                    </a:p>
                  </a:txBody>
                  <a:tcPr>
                    <a:cell3D prstMaterial="dkEdge">
                      <a:bevel/>
                      <a:lightRig rig="flood" dir="t"/>
                    </a:cell3D>
                  </a:tcPr>
                </a:tc>
                <a:tc>
                  <a:txBody>
                    <a:bodyPr/>
                    <a:lstStyle/>
                    <a:p>
                      <a:r>
                        <a:rPr lang="en-US" sz="1200" dirty="0"/>
                        <a:t>Resource types that are deployed or updated in a resource group </a:t>
                      </a:r>
                    </a:p>
                  </a:txBody>
                  <a:tcPr>
                    <a:cell3D prstMaterial="dkEdge">
                      <a:bevel/>
                      <a:lightRig rig="flood" dir="t"/>
                    </a:cell3D>
                  </a:tcPr>
                </a:tc>
                <a:extLst>
                  <a:ext uri="{0D108BD9-81ED-4DB2-BD59-A6C34878D82A}">
                    <a16:rowId xmlns:a16="http://schemas.microsoft.com/office/drawing/2014/main" val="2267735330"/>
                  </a:ext>
                </a:extLst>
              </a:tr>
              <a:tr h="293577">
                <a:tc>
                  <a:txBody>
                    <a:bodyPr/>
                    <a:lstStyle/>
                    <a:p>
                      <a:r>
                        <a:rPr lang="en-US" sz="1200" dirty="0"/>
                        <a:t>outputs</a:t>
                      </a:r>
                    </a:p>
                  </a:txBody>
                  <a:tcPr>
                    <a:cell3D prstMaterial="dkEdge">
                      <a:bevel/>
                      <a:lightRig rig="flood" dir="t"/>
                    </a:cell3D>
                  </a:tcPr>
                </a:tc>
                <a:tc>
                  <a:txBody>
                    <a:bodyPr/>
                    <a:lstStyle/>
                    <a:p>
                      <a:r>
                        <a:rPr lang="en-US" sz="1200" dirty="0"/>
                        <a:t>No</a:t>
                      </a:r>
                    </a:p>
                  </a:txBody>
                  <a:tcPr>
                    <a:cell3D prstMaterial="dkEdge">
                      <a:bevel/>
                      <a:lightRig rig="flood" dir="t"/>
                    </a:cell3D>
                  </a:tcPr>
                </a:tc>
                <a:tc>
                  <a:txBody>
                    <a:bodyPr/>
                    <a:lstStyle/>
                    <a:p>
                      <a:r>
                        <a:rPr lang="en-US" sz="1200" dirty="0"/>
                        <a:t>Values that are returned after deployment</a:t>
                      </a:r>
                    </a:p>
                  </a:txBody>
                  <a:tcPr>
                    <a:cell3D prstMaterial="dkEdge">
                      <a:bevel/>
                      <a:lightRig rig="flood" dir="t"/>
                    </a:cell3D>
                  </a:tcPr>
                </a:tc>
                <a:extLst>
                  <a:ext uri="{0D108BD9-81ED-4DB2-BD59-A6C34878D82A}">
                    <a16:rowId xmlns:a16="http://schemas.microsoft.com/office/drawing/2014/main" val="3914192106"/>
                  </a:ext>
                </a:extLst>
              </a:tr>
            </a:tbl>
          </a:graphicData>
        </a:graphic>
      </p:graphicFrame>
      <p:sp>
        <p:nvSpPr>
          <p:cNvPr id="6" name="TextBox 5">
            <a:extLst>
              <a:ext uri="{FF2B5EF4-FFF2-40B4-BE49-F238E27FC236}">
                <a16:creationId xmlns:a16="http://schemas.microsoft.com/office/drawing/2014/main" id="{31E306A6-F681-4A4C-8815-B64FCD43742B}"/>
              </a:ext>
            </a:extLst>
          </p:cNvPr>
          <p:cNvSpPr txBox="1"/>
          <p:nvPr/>
        </p:nvSpPr>
        <p:spPr>
          <a:xfrm>
            <a:off x="461114" y="983793"/>
            <a:ext cx="8374911" cy="1754326"/>
          </a:xfrm>
          <a:prstGeom prst="rect">
            <a:avLst/>
          </a:prstGeom>
          <a:noFill/>
        </p:spPr>
        <p:txBody>
          <a:bodyPr wrap="square" rtlCol="0">
            <a:spAutoFit/>
          </a:bodyPr>
          <a:lstStyle/>
          <a:p>
            <a:r>
              <a:rPr lang="en-US" sz="1200" dirty="0"/>
              <a:t>{</a:t>
            </a:r>
          </a:p>
          <a:p>
            <a:r>
              <a:rPr lang="en-US" sz="1200" dirty="0"/>
              <a:t>    "$schema": "http://schema.management.azure.com/schemas/2015-01-01/</a:t>
            </a:r>
            <a:r>
              <a:rPr lang="en-US" sz="1200" dirty="0" err="1"/>
              <a:t>deploymentTemplate.json</a:t>
            </a:r>
            <a:r>
              <a:rPr lang="en-US" sz="1200" dirty="0"/>
              <a:t>#",</a:t>
            </a:r>
          </a:p>
          <a:p>
            <a:r>
              <a:rPr lang="en-US" sz="1200" dirty="0"/>
              <a:t>    "</a:t>
            </a:r>
            <a:r>
              <a:rPr lang="en-US" sz="1200" dirty="0" err="1"/>
              <a:t>contentVersion</a:t>
            </a:r>
            <a:r>
              <a:rPr lang="en-US" sz="1200" dirty="0"/>
              <a:t>": "",</a:t>
            </a:r>
          </a:p>
          <a:p>
            <a:r>
              <a:rPr lang="en-US" sz="1200" dirty="0"/>
              <a:t>    "parameters": {  },</a:t>
            </a:r>
          </a:p>
          <a:p>
            <a:r>
              <a:rPr lang="en-US" sz="1200" dirty="0"/>
              <a:t>    "variables": {  },</a:t>
            </a:r>
          </a:p>
          <a:p>
            <a:r>
              <a:rPr lang="en-US" sz="1200" dirty="0"/>
              <a:t>    "resources": [  ],</a:t>
            </a:r>
          </a:p>
          <a:p>
            <a:r>
              <a:rPr lang="en-US" sz="1200" dirty="0"/>
              <a:t>    "outputs": {  }</a:t>
            </a:r>
          </a:p>
          <a:p>
            <a:r>
              <a:rPr lang="en-US" sz="1200" dirty="0"/>
              <a:t>}</a:t>
            </a:r>
          </a:p>
        </p:txBody>
      </p:sp>
    </p:spTree>
    <p:extLst>
      <p:ext uri="{BB962C8B-B14F-4D97-AF65-F5344CB8AC3E}">
        <p14:creationId xmlns:p14="http://schemas.microsoft.com/office/powerpoint/2010/main" val="277173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32D0-1DD1-4B7C-8C00-FFA85D6D9554}"/>
              </a:ext>
            </a:extLst>
          </p:cNvPr>
          <p:cNvSpPr>
            <a:spLocks noGrp="1"/>
          </p:cNvSpPr>
          <p:nvPr>
            <p:ph type="title"/>
          </p:nvPr>
        </p:nvSpPr>
        <p:spPr/>
        <p:txBody>
          <a:bodyPr/>
          <a:lstStyle/>
          <a:p>
            <a:r>
              <a:rPr lang="en-US" dirty="0"/>
              <a:t>Create multiple instances of a resource</a:t>
            </a:r>
          </a:p>
        </p:txBody>
      </p:sp>
      <p:sp>
        <p:nvSpPr>
          <p:cNvPr id="3" name="Text Placeholder 2">
            <a:extLst>
              <a:ext uri="{FF2B5EF4-FFF2-40B4-BE49-F238E27FC236}">
                <a16:creationId xmlns:a16="http://schemas.microsoft.com/office/drawing/2014/main" id="{E795553E-F729-49A7-BC31-66689362EAF0}"/>
              </a:ext>
            </a:extLst>
          </p:cNvPr>
          <p:cNvSpPr>
            <a:spLocks noGrp="1"/>
          </p:cNvSpPr>
          <p:nvPr>
            <p:ph type="body" idx="1"/>
          </p:nvPr>
        </p:nvSpPr>
        <p:spPr/>
        <p:txBody>
          <a:bodyPr/>
          <a:lstStyle/>
          <a:p>
            <a:pPr marL="0" indent="0">
              <a:buNone/>
            </a:pPr>
            <a:r>
              <a:rPr lang="en-US" sz="1050" dirty="0"/>
              <a:t>{</a:t>
            </a:r>
          </a:p>
          <a:p>
            <a:pPr marL="0" indent="0">
              <a:buNone/>
            </a:pPr>
            <a:r>
              <a:rPr lang="en-US" sz="1050" dirty="0"/>
              <a:t>    "$schema": "https://schema.management.azure.com/schemas/2015-01-01/</a:t>
            </a:r>
            <a:r>
              <a:rPr lang="en-US" sz="1050" dirty="0" err="1"/>
              <a:t>deploymentTemplate.json</a:t>
            </a:r>
            <a:r>
              <a:rPr lang="en-US" sz="1050" dirty="0"/>
              <a:t>#",</a:t>
            </a:r>
          </a:p>
          <a:p>
            <a:pPr marL="0" indent="0">
              <a:buNone/>
            </a:pPr>
            <a:r>
              <a:rPr lang="en-US" sz="1050" dirty="0"/>
              <a:t>    "</a:t>
            </a:r>
            <a:r>
              <a:rPr lang="en-US" sz="1050" dirty="0" err="1"/>
              <a:t>contentVersion</a:t>
            </a:r>
            <a:r>
              <a:rPr lang="en-US" sz="1050" dirty="0"/>
              <a:t>": "1.0.0.0",</a:t>
            </a:r>
          </a:p>
          <a:p>
            <a:pPr marL="0" indent="0">
              <a:buNone/>
            </a:pPr>
            <a:r>
              <a:rPr lang="en-US" sz="1050" dirty="0"/>
              <a:t>    "resources": [</a:t>
            </a:r>
          </a:p>
          <a:p>
            <a:pPr marL="0" indent="0">
              <a:buNone/>
            </a:pPr>
            <a:r>
              <a:rPr lang="en-US" sz="1050" dirty="0"/>
              <a:t>        {</a:t>
            </a:r>
          </a:p>
          <a:p>
            <a:pPr marL="0" indent="0">
              <a:buNone/>
            </a:pPr>
            <a:r>
              <a:rPr lang="en-US" sz="1050" dirty="0"/>
              <a:t>            "</a:t>
            </a:r>
            <a:r>
              <a:rPr lang="en-US" sz="1050" dirty="0" err="1"/>
              <a:t>apiVersion</a:t>
            </a:r>
            <a:r>
              <a:rPr lang="en-US" sz="1050" dirty="0"/>
              <a:t>": "2016-01-01",</a:t>
            </a:r>
          </a:p>
          <a:p>
            <a:pPr marL="0" indent="0">
              <a:buNone/>
            </a:pPr>
            <a:r>
              <a:rPr lang="en-US" sz="1050" dirty="0"/>
              <a:t>            "type": "</a:t>
            </a:r>
            <a:r>
              <a:rPr lang="en-US" sz="1050" dirty="0" err="1"/>
              <a:t>Microsoft.Storage</a:t>
            </a:r>
            <a:r>
              <a:rPr lang="en-US" sz="1050" dirty="0"/>
              <a:t>/</a:t>
            </a:r>
            <a:r>
              <a:rPr lang="en-US" sz="1050" dirty="0" err="1"/>
              <a:t>storageAccounts</a:t>
            </a:r>
            <a:r>
              <a:rPr lang="en-US" sz="1050" dirty="0"/>
              <a:t>",</a:t>
            </a:r>
          </a:p>
          <a:p>
            <a:pPr marL="0" indent="0">
              <a:buNone/>
            </a:pPr>
            <a:r>
              <a:rPr lang="en-US" sz="1050" dirty="0"/>
              <a:t>            "name": "[</a:t>
            </a:r>
            <a:r>
              <a:rPr lang="en-US" sz="1050" dirty="0" err="1"/>
              <a:t>concat</a:t>
            </a:r>
            <a:r>
              <a:rPr lang="en-US" sz="1050" dirty="0"/>
              <a:t>(</a:t>
            </a:r>
            <a:r>
              <a:rPr lang="en-US" sz="1050" dirty="0" err="1"/>
              <a:t>copyIndex</a:t>
            </a:r>
            <a:r>
              <a:rPr lang="en-US" sz="1050" dirty="0"/>
              <a:t>(),'storage', </a:t>
            </a:r>
            <a:r>
              <a:rPr lang="en-US" sz="1050" dirty="0" err="1"/>
              <a:t>uniqueString</a:t>
            </a:r>
            <a:r>
              <a:rPr lang="en-US" sz="1050" dirty="0"/>
              <a:t>(</a:t>
            </a:r>
            <a:r>
              <a:rPr lang="en-US" sz="1050" dirty="0" err="1"/>
              <a:t>resourceGroup</a:t>
            </a:r>
            <a:r>
              <a:rPr lang="en-US" sz="1050" dirty="0"/>
              <a:t>().id))]",</a:t>
            </a:r>
          </a:p>
          <a:p>
            <a:pPr marL="0" indent="0">
              <a:buNone/>
            </a:pPr>
            <a:r>
              <a:rPr lang="en-US" sz="1050" dirty="0"/>
              <a:t>            "location": "[</a:t>
            </a:r>
            <a:r>
              <a:rPr lang="en-US" sz="1050" dirty="0" err="1"/>
              <a:t>resourceGroup</a:t>
            </a:r>
            <a:r>
              <a:rPr lang="en-US" sz="1050" dirty="0"/>
              <a:t>().location]",</a:t>
            </a:r>
          </a:p>
          <a:p>
            <a:pPr marL="0" indent="0">
              <a:buNone/>
            </a:pPr>
            <a:r>
              <a:rPr lang="en-US" sz="1050" dirty="0"/>
              <a:t>            "</a:t>
            </a:r>
            <a:r>
              <a:rPr lang="en-US" sz="1050" dirty="0" err="1"/>
              <a:t>sku</a:t>
            </a:r>
            <a:r>
              <a:rPr lang="en-US" sz="1050" dirty="0"/>
              <a:t>": {</a:t>
            </a:r>
          </a:p>
          <a:p>
            <a:pPr marL="0" indent="0">
              <a:buNone/>
            </a:pPr>
            <a:r>
              <a:rPr lang="en-US" sz="1050" dirty="0"/>
              <a:t>                "name": "</a:t>
            </a:r>
            <a:r>
              <a:rPr lang="en-US" sz="1050" dirty="0" err="1"/>
              <a:t>Standard_LRS</a:t>
            </a:r>
            <a:r>
              <a:rPr lang="en-US" sz="1050" dirty="0"/>
              <a:t>"</a:t>
            </a:r>
          </a:p>
          <a:p>
            <a:pPr marL="0" indent="0">
              <a:buNone/>
            </a:pPr>
            <a:r>
              <a:rPr lang="en-US" sz="1050" dirty="0"/>
              <a:t>            },</a:t>
            </a:r>
          </a:p>
          <a:p>
            <a:pPr marL="0" indent="0">
              <a:buNone/>
            </a:pPr>
            <a:r>
              <a:rPr lang="en-US" sz="1050" dirty="0"/>
              <a:t>            "kind": "Storage",</a:t>
            </a:r>
          </a:p>
          <a:p>
            <a:pPr marL="0" indent="0">
              <a:buNone/>
            </a:pPr>
            <a:r>
              <a:rPr lang="en-US" sz="1050" dirty="0"/>
              <a:t>            "properties": {},</a:t>
            </a:r>
          </a:p>
          <a:p>
            <a:pPr marL="0" indent="0">
              <a:buNone/>
            </a:pPr>
            <a:r>
              <a:rPr lang="en-US" sz="1050" dirty="0"/>
              <a:t>            "copy": {</a:t>
            </a:r>
          </a:p>
          <a:p>
            <a:pPr marL="0" indent="0">
              <a:buNone/>
            </a:pPr>
            <a:r>
              <a:rPr lang="en-US" sz="1050" dirty="0"/>
              <a:t>                "name": "</a:t>
            </a:r>
            <a:r>
              <a:rPr lang="en-US" sz="1050" dirty="0" err="1"/>
              <a:t>storagecopy</a:t>
            </a:r>
            <a:r>
              <a:rPr lang="en-US" sz="1050" dirty="0"/>
              <a:t>",</a:t>
            </a:r>
          </a:p>
          <a:p>
            <a:pPr marL="0" indent="0">
              <a:buNone/>
            </a:pPr>
            <a:r>
              <a:rPr lang="en-US" sz="1050" dirty="0"/>
              <a:t>                "count": 3</a:t>
            </a:r>
          </a:p>
          <a:p>
            <a:pPr marL="0" indent="0">
              <a:buNone/>
            </a:pPr>
            <a:r>
              <a:rPr lang="en-US" sz="1050" dirty="0"/>
              <a:t>            }</a:t>
            </a:r>
          </a:p>
          <a:p>
            <a:pPr marL="0" indent="0">
              <a:buNone/>
            </a:pPr>
            <a:r>
              <a:rPr lang="en-US" sz="1050" dirty="0"/>
              <a:t>        }</a:t>
            </a:r>
          </a:p>
          <a:p>
            <a:pPr marL="0" indent="0">
              <a:buNone/>
            </a:pPr>
            <a:r>
              <a:rPr lang="en-US" sz="1050" dirty="0"/>
              <a:t>    ],</a:t>
            </a:r>
          </a:p>
          <a:p>
            <a:pPr marL="0" indent="0">
              <a:buNone/>
            </a:pPr>
            <a:r>
              <a:rPr lang="en-US" sz="1050" dirty="0"/>
              <a:t>    "outputs": {}</a:t>
            </a:r>
          </a:p>
          <a:p>
            <a:pPr marL="0" indent="0">
              <a:buNone/>
            </a:pPr>
            <a:r>
              <a:rPr lang="en-US" sz="1050" dirty="0"/>
              <a:t>}</a:t>
            </a:r>
          </a:p>
        </p:txBody>
      </p:sp>
      <p:sp>
        <p:nvSpPr>
          <p:cNvPr id="4" name="Text Placeholder 3">
            <a:extLst>
              <a:ext uri="{FF2B5EF4-FFF2-40B4-BE49-F238E27FC236}">
                <a16:creationId xmlns:a16="http://schemas.microsoft.com/office/drawing/2014/main" id="{22C8F0D7-3586-4CFD-A078-C9D336137C9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2921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6" end="1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Control access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Leverage service principals with ARM authentication; use Azure Directory Authentication with ARM; set management policies; lock resources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ECC-C600-4867-865F-72FAFE185EE3}"/>
              </a:ext>
            </a:extLst>
          </p:cNvPr>
          <p:cNvSpPr>
            <a:spLocks noGrp="1"/>
          </p:cNvSpPr>
          <p:nvPr>
            <p:ph type="title"/>
          </p:nvPr>
        </p:nvSpPr>
        <p:spPr/>
        <p:txBody>
          <a:bodyPr/>
          <a:lstStyle/>
          <a:p>
            <a:r>
              <a:rPr lang="en-US" dirty="0"/>
              <a:t>Register and application in Azure AD</a:t>
            </a:r>
          </a:p>
        </p:txBody>
      </p:sp>
      <p:sp>
        <p:nvSpPr>
          <p:cNvPr id="3" name="Text Placeholder 2">
            <a:extLst>
              <a:ext uri="{FF2B5EF4-FFF2-40B4-BE49-F238E27FC236}">
                <a16:creationId xmlns:a16="http://schemas.microsoft.com/office/drawing/2014/main" id="{9FC92E1F-5009-4EC5-826C-374997AFCCA3}"/>
              </a:ext>
            </a:extLst>
          </p:cNvPr>
          <p:cNvSpPr>
            <a:spLocks noGrp="1"/>
          </p:cNvSpPr>
          <p:nvPr>
            <p:ph type="body" idx="1"/>
          </p:nvPr>
        </p:nvSpPr>
        <p:spPr/>
        <p:txBody>
          <a:bodyPr/>
          <a:lstStyle/>
          <a:p>
            <a:r>
              <a:rPr lang="en-US" dirty="0"/>
              <a:t>First thing </a:t>
            </a:r>
          </a:p>
          <a:p>
            <a:r>
              <a:rPr lang="en-US" dirty="0"/>
              <a:t>Tells Azure AD the type of application will be authenticating </a:t>
            </a:r>
          </a:p>
          <a:p>
            <a:r>
              <a:rPr lang="en-US" dirty="0"/>
              <a:t>OAuth2 protocol flow </a:t>
            </a:r>
          </a:p>
          <a:p>
            <a:r>
              <a:rPr lang="en-US" dirty="0"/>
              <a:t>Two types applications</a:t>
            </a:r>
          </a:p>
          <a:p>
            <a:pPr lvl="1"/>
            <a:r>
              <a:rPr lang="en-US" dirty="0"/>
              <a:t>Web App/API (browser based)</a:t>
            </a:r>
          </a:p>
          <a:p>
            <a:pPr lvl="1"/>
            <a:r>
              <a:rPr lang="en-US" dirty="0"/>
              <a:t>Native (does not use a browser)</a:t>
            </a:r>
          </a:p>
          <a:p>
            <a:r>
              <a:rPr lang="en-US" dirty="0"/>
              <a:t>Done using </a:t>
            </a:r>
          </a:p>
          <a:p>
            <a:pPr lvl="1"/>
            <a:r>
              <a:rPr lang="en-US" dirty="0"/>
              <a:t>Azure CLI </a:t>
            </a:r>
          </a:p>
          <a:p>
            <a:pPr lvl="1"/>
            <a:r>
              <a:rPr lang="en-US" dirty="0"/>
              <a:t>PowerShell </a:t>
            </a:r>
          </a:p>
          <a:p>
            <a:pPr lvl="1"/>
            <a:endParaRPr lang="en-US" dirty="0"/>
          </a:p>
        </p:txBody>
      </p:sp>
      <p:sp>
        <p:nvSpPr>
          <p:cNvPr id="4" name="Text Placeholder 3">
            <a:extLst>
              <a:ext uri="{FF2B5EF4-FFF2-40B4-BE49-F238E27FC236}">
                <a16:creationId xmlns:a16="http://schemas.microsoft.com/office/drawing/2014/main" id="{6196EDCE-0CC9-403C-9DEC-84EEA17BA31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5043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2A3C-A979-45BD-8127-30026ED98A01}"/>
              </a:ext>
            </a:extLst>
          </p:cNvPr>
          <p:cNvSpPr>
            <a:spLocks noGrp="1"/>
          </p:cNvSpPr>
          <p:nvPr>
            <p:ph type="title"/>
          </p:nvPr>
        </p:nvSpPr>
        <p:spPr/>
        <p:txBody>
          <a:bodyPr/>
          <a:lstStyle/>
          <a:p>
            <a:r>
              <a:rPr lang="en-US" dirty="0"/>
              <a:t>Service principals</a:t>
            </a:r>
          </a:p>
        </p:txBody>
      </p:sp>
      <p:sp>
        <p:nvSpPr>
          <p:cNvPr id="3" name="Text Placeholder 2">
            <a:extLst>
              <a:ext uri="{FF2B5EF4-FFF2-40B4-BE49-F238E27FC236}">
                <a16:creationId xmlns:a16="http://schemas.microsoft.com/office/drawing/2014/main" id="{B3CCC063-8308-4DCC-9EB2-20AA0D456E6F}"/>
              </a:ext>
            </a:extLst>
          </p:cNvPr>
          <p:cNvSpPr>
            <a:spLocks noGrp="1"/>
          </p:cNvSpPr>
          <p:nvPr>
            <p:ph type="body" idx="1"/>
          </p:nvPr>
        </p:nvSpPr>
        <p:spPr/>
        <p:txBody>
          <a:bodyPr/>
          <a:lstStyle/>
          <a:p>
            <a:r>
              <a:rPr lang="en-US" dirty="0"/>
              <a:t>Identity for an app </a:t>
            </a:r>
          </a:p>
          <a:p>
            <a:r>
              <a:rPr lang="en-US" dirty="0"/>
              <a:t>Authentication through own credentials </a:t>
            </a:r>
          </a:p>
          <a:p>
            <a:r>
              <a:rPr lang="en-US" dirty="0"/>
              <a:t>Enables you to </a:t>
            </a:r>
          </a:p>
          <a:p>
            <a:pPr lvl="1"/>
            <a:r>
              <a:rPr lang="en-US" dirty="0"/>
              <a:t>Assign permissions to the app apart from your own (impersonation)</a:t>
            </a:r>
          </a:p>
          <a:p>
            <a:pPr lvl="1"/>
            <a:r>
              <a:rPr lang="en-US" dirty="0"/>
              <a:t>Use a certificate for authentication when executing an unattended script</a:t>
            </a:r>
          </a:p>
        </p:txBody>
      </p:sp>
      <p:sp>
        <p:nvSpPr>
          <p:cNvPr id="4" name="Text Placeholder 3">
            <a:extLst>
              <a:ext uri="{FF2B5EF4-FFF2-40B4-BE49-F238E27FC236}">
                <a16:creationId xmlns:a16="http://schemas.microsoft.com/office/drawing/2014/main" id="{F7C1F0EA-FFC2-41D6-BD65-FF83F49AC63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8643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Deploy ARM Templates(10-15%)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Implement ARM templates</a:t>
            </a:r>
          </a:p>
          <a:p>
            <a:r>
              <a:rPr lang="en-US" dirty="0"/>
              <a:t>Control access</a:t>
            </a:r>
          </a:p>
          <a:p>
            <a:r>
              <a:rPr lang="en-US" dirty="0"/>
              <a:t>Design role-based access control (RBAC)</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89E9-9C6B-4E04-BA5D-0CD5D7367C87}"/>
              </a:ext>
            </a:extLst>
          </p:cNvPr>
          <p:cNvSpPr>
            <a:spLocks noGrp="1"/>
          </p:cNvSpPr>
          <p:nvPr>
            <p:ph type="title"/>
          </p:nvPr>
        </p:nvSpPr>
        <p:spPr/>
        <p:txBody>
          <a:bodyPr/>
          <a:lstStyle/>
          <a:p>
            <a:r>
              <a:rPr lang="en-US" dirty="0"/>
              <a:t>Service principal using a password (PowerShell)</a:t>
            </a:r>
          </a:p>
        </p:txBody>
      </p:sp>
      <p:sp>
        <p:nvSpPr>
          <p:cNvPr id="3" name="Text Placeholder 2">
            <a:extLst>
              <a:ext uri="{FF2B5EF4-FFF2-40B4-BE49-F238E27FC236}">
                <a16:creationId xmlns:a16="http://schemas.microsoft.com/office/drawing/2014/main" id="{B4F75E3A-B934-4D3F-ABD6-D08180AA2623}"/>
              </a:ext>
            </a:extLst>
          </p:cNvPr>
          <p:cNvSpPr>
            <a:spLocks noGrp="1"/>
          </p:cNvSpPr>
          <p:nvPr>
            <p:ph type="body" idx="1"/>
          </p:nvPr>
        </p:nvSpPr>
        <p:spPr/>
        <p:txBody>
          <a:bodyPr/>
          <a:lstStyle/>
          <a:p>
            <a:pPr marL="0" indent="0">
              <a:buNone/>
            </a:pPr>
            <a:r>
              <a:rPr lang="en-US" sz="2000" dirty="0"/>
              <a:t>Login-</a:t>
            </a:r>
            <a:r>
              <a:rPr lang="en-US" sz="2000" dirty="0" err="1"/>
              <a:t>AzureRmAccount</a:t>
            </a:r>
            <a:endParaRPr lang="en-US" sz="2000" dirty="0"/>
          </a:p>
          <a:p>
            <a:pPr marL="0" indent="0">
              <a:buNone/>
            </a:pPr>
            <a:r>
              <a:rPr lang="en-US" sz="2000" dirty="0"/>
              <a:t>$password = </a:t>
            </a:r>
            <a:r>
              <a:rPr lang="en-US" sz="2000" dirty="0" err="1"/>
              <a:t>convertto-securestring</a:t>
            </a:r>
            <a:r>
              <a:rPr lang="en-US" sz="2000" dirty="0"/>
              <a:t> {provide-password} -</a:t>
            </a:r>
            <a:r>
              <a:rPr lang="en-US" sz="2000" dirty="0" err="1"/>
              <a:t>asplaintext</a:t>
            </a:r>
            <a:r>
              <a:rPr lang="en-US" sz="2000" dirty="0"/>
              <a:t> -force</a:t>
            </a:r>
          </a:p>
          <a:p>
            <a:pPr marL="0" indent="0">
              <a:buNone/>
            </a:pPr>
            <a:r>
              <a:rPr lang="en-US" sz="2000" dirty="0"/>
              <a:t>$</a:t>
            </a:r>
            <a:r>
              <a:rPr lang="en-US" sz="2000" dirty="0" err="1"/>
              <a:t>sp</a:t>
            </a:r>
            <a:r>
              <a:rPr lang="en-US" sz="2000" dirty="0"/>
              <a:t> = New-</a:t>
            </a:r>
            <a:r>
              <a:rPr lang="en-US" sz="2000" dirty="0" err="1"/>
              <a:t>AzureRmADServicePrincipal</a:t>
            </a:r>
            <a:r>
              <a:rPr lang="en-US" sz="2000" dirty="0"/>
              <a:t> -</a:t>
            </a:r>
            <a:r>
              <a:rPr lang="en-US" sz="2000" dirty="0" err="1"/>
              <a:t>DisplayName</a:t>
            </a:r>
            <a:r>
              <a:rPr lang="en-US" sz="2000" dirty="0"/>
              <a:t> </a:t>
            </a:r>
            <a:r>
              <a:rPr lang="en-US" sz="2000" dirty="0" err="1"/>
              <a:t>exampleapp</a:t>
            </a:r>
            <a:r>
              <a:rPr lang="en-US" sz="2000" dirty="0"/>
              <a:t> -Password $password</a:t>
            </a:r>
          </a:p>
          <a:p>
            <a:pPr marL="0" indent="0">
              <a:buNone/>
            </a:pPr>
            <a:r>
              <a:rPr lang="en-US" sz="2000" dirty="0"/>
              <a:t>Sleep 20</a:t>
            </a:r>
          </a:p>
          <a:p>
            <a:pPr marL="0" indent="0">
              <a:buNone/>
            </a:pPr>
            <a:r>
              <a:rPr lang="en-US" sz="2000" dirty="0"/>
              <a:t>New-</a:t>
            </a:r>
            <a:r>
              <a:rPr lang="en-US" sz="2000" dirty="0" err="1"/>
              <a:t>AzureRmRoleAssignment</a:t>
            </a:r>
            <a:r>
              <a:rPr lang="en-US" sz="2000" dirty="0"/>
              <a:t> -</a:t>
            </a:r>
            <a:r>
              <a:rPr lang="en-US" sz="2000" dirty="0" err="1"/>
              <a:t>RoleDefinitionName</a:t>
            </a:r>
            <a:r>
              <a:rPr lang="en-US" sz="2000" dirty="0"/>
              <a:t> Contributor -</a:t>
            </a:r>
            <a:r>
              <a:rPr lang="en-US" sz="2000" dirty="0" err="1"/>
              <a:t>ServicePrincipalName</a:t>
            </a:r>
            <a:r>
              <a:rPr lang="en-US" sz="2000" dirty="0"/>
              <a:t> $</a:t>
            </a:r>
            <a:r>
              <a:rPr lang="en-US" sz="2000" dirty="0" err="1"/>
              <a:t>sp.ApplicationId</a:t>
            </a:r>
            <a:endParaRPr lang="en-US" sz="2000" dirty="0"/>
          </a:p>
        </p:txBody>
      </p:sp>
      <p:sp>
        <p:nvSpPr>
          <p:cNvPr id="4" name="Text Placeholder 3">
            <a:extLst>
              <a:ext uri="{FF2B5EF4-FFF2-40B4-BE49-F238E27FC236}">
                <a16:creationId xmlns:a16="http://schemas.microsoft.com/office/drawing/2014/main" id="{0CEB8536-514C-4A51-9464-F7A71F8E863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390762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230C-3121-48D5-8444-3284BF2A1793}"/>
              </a:ext>
            </a:extLst>
          </p:cNvPr>
          <p:cNvSpPr>
            <a:spLocks noGrp="1"/>
          </p:cNvSpPr>
          <p:nvPr>
            <p:ph type="title"/>
          </p:nvPr>
        </p:nvSpPr>
        <p:spPr/>
        <p:txBody>
          <a:bodyPr/>
          <a:lstStyle/>
          <a:p>
            <a:r>
              <a:rPr lang="en-US" dirty="0"/>
              <a:t>Service principal using a self-signed certificate (PowerShell)</a:t>
            </a:r>
          </a:p>
        </p:txBody>
      </p:sp>
      <p:sp>
        <p:nvSpPr>
          <p:cNvPr id="3" name="Text Placeholder 2">
            <a:extLst>
              <a:ext uri="{FF2B5EF4-FFF2-40B4-BE49-F238E27FC236}">
                <a16:creationId xmlns:a16="http://schemas.microsoft.com/office/drawing/2014/main" id="{049B8D4C-6F4C-4E5D-9FF1-EE2BAA0E4EA6}"/>
              </a:ext>
            </a:extLst>
          </p:cNvPr>
          <p:cNvSpPr>
            <a:spLocks noGrp="1"/>
          </p:cNvSpPr>
          <p:nvPr>
            <p:ph type="body" idx="1"/>
          </p:nvPr>
        </p:nvSpPr>
        <p:spPr/>
        <p:txBody>
          <a:bodyPr/>
          <a:lstStyle/>
          <a:p>
            <a:pPr marL="0" indent="0">
              <a:buNone/>
            </a:pPr>
            <a:r>
              <a:rPr lang="en-US" sz="1800" dirty="0"/>
              <a:t>Login-</a:t>
            </a:r>
            <a:r>
              <a:rPr lang="en-US" sz="1800" dirty="0" err="1"/>
              <a:t>AzureRmAccount</a:t>
            </a:r>
            <a:endParaRPr lang="en-US" sz="1800" dirty="0"/>
          </a:p>
          <a:p>
            <a:pPr marL="0" indent="0">
              <a:buNone/>
            </a:pPr>
            <a:r>
              <a:rPr lang="en-US" sz="1800" dirty="0"/>
              <a:t>$cert = New-</a:t>
            </a:r>
            <a:r>
              <a:rPr lang="en-US" sz="1800" dirty="0" err="1"/>
              <a:t>SelfSignedCertificate</a:t>
            </a:r>
            <a:r>
              <a:rPr lang="en-US" sz="1800" dirty="0"/>
              <a:t> -</a:t>
            </a:r>
            <a:r>
              <a:rPr lang="en-US" sz="1800" dirty="0" err="1"/>
              <a:t>CertStoreLocation</a:t>
            </a:r>
            <a:r>
              <a:rPr lang="en-US" sz="1800" dirty="0"/>
              <a:t> "cert:\</a:t>
            </a:r>
            <a:r>
              <a:rPr lang="en-US" sz="1800" dirty="0" err="1"/>
              <a:t>CurrentUser</a:t>
            </a:r>
            <a:r>
              <a:rPr lang="en-US" sz="1800" dirty="0"/>
              <a:t>\My" -Subject "CN=</a:t>
            </a:r>
            <a:r>
              <a:rPr lang="en-US" sz="1800" dirty="0" err="1"/>
              <a:t>exampleappScriptCert</a:t>
            </a:r>
            <a:r>
              <a:rPr lang="en-US" sz="1800" dirty="0"/>
              <a:t>" -</a:t>
            </a:r>
            <a:r>
              <a:rPr lang="en-US" sz="1800" dirty="0" err="1"/>
              <a:t>KeySpec</a:t>
            </a:r>
            <a:r>
              <a:rPr lang="en-US" sz="1800" dirty="0"/>
              <a:t> </a:t>
            </a:r>
            <a:r>
              <a:rPr lang="en-US" sz="1800" dirty="0" err="1"/>
              <a:t>KeyExchange</a:t>
            </a:r>
            <a:endParaRPr lang="en-US" sz="1800" dirty="0"/>
          </a:p>
          <a:p>
            <a:pPr marL="0" indent="0">
              <a:buNone/>
            </a:pPr>
            <a:r>
              <a:rPr lang="en-US" sz="1800" dirty="0"/>
              <a:t>$</a:t>
            </a:r>
            <a:r>
              <a:rPr lang="en-US" sz="1800" dirty="0" err="1"/>
              <a:t>keyValue</a:t>
            </a:r>
            <a:r>
              <a:rPr lang="en-US" sz="1800" dirty="0"/>
              <a:t> = [</a:t>
            </a:r>
            <a:r>
              <a:rPr lang="en-US" sz="1800" dirty="0" err="1"/>
              <a:t>System.Convert</a:t>
            </a:r>
            <a:r>
              <a:rPr lang="en-US" sz="1800" dirty="0"/>
              <a:t>]::ToBase64String($</a:t>
            </a:r>
            <a:r>
              <a:rPr lang="en-US" sz="1800" dirty="0" err="1"/>
              <a:t>cert.GetRawCertData</a:t>
            </a:r>
            <a:r>
              <a:rPr lang="en-US" sz="1800" dirty="0"/>
              <a:t>())</a:t>
            </a:r>
          </a:p>
          <a:p>
            <a:pPr marL="0" indent="0">
              <a:buNone/>
            </a:pPr>
            <a:endParaRPr lang="en-US" sz="1800" dirty="0"/>
          </a:p>
          <a:p>
            <a:pPr marL="0" indent="0">
              <a:buNone/>
            </a:pPr>
            <a:r>
              <a:rPr lang="en-US" sz="1800" dirty="0"/>
              <a:t>$</a:t>
            </a:r>
            <a:r>
              <a:rPr lang="en-US" sz="1800" dirty="0" err="1"/>
              <a:t>sp</a:t>
            </a:r>
            <a:r>
              <a:rPr lang="en-US" sz="1800" dirty="0"/>
              <a:t> = New-</a:t>
            </a:r>
            <a:r>
              <a:rPr lang="en-US" sz="1800" dirty="0" err="1"/>
              <a:t>AzureRMADServicePrincipal</a:t>
            </a:r>
            <a:r>
              <a:rPr lang="en-US" sz="1800" dirty="0"/>
              <a:t> -</a:t>
            </a:r>
            <a:r>
              <a:rPr lang="en-US" sz="1800" dirty="0" err="1"/>
              <a:t>DisplayName</a:t>
            </a:r>
            <a:r>
              <a:rPr lang="en-US" sz="1800" dirty="0"/>
              <a:t> </a:t>
            </a:r>
            <a:r>
              <a:rPr lang="en-US" sz="1800" dirty="0" err="1"/>
              <a:t>exampleapp</a:t>
            </a:r>
            <a:r>
              <a:rPr lang="en-US" sz="1800" dirty="0"/>
              <a:t> -</a:t>
            </a:r>
            <a:r>
              <a:rPr lang="en-US" sz="1800" dirty="0" err="1"/>
              <a:t>CertValue</a:t>
            </a:r>
            <a:r>
              <a:rPr lang="en-US" sz="1800" dirty="0"/>
              <a:t> $</a:t>
            </a:r>
            <a:r>
              <a:rPr lang="en-US" sz="1800" dirty="0" err="1"/>
              <a:t>keyValue</a:t>
            </a:r>
            <a:r>
              <a:rPr lang="en-US" sz="1800" dirty="0"/>
              <a:t> -</a:t>
            </a:r>
            <a:r>
              <a:rPr lang="en-US" sz="1800" dirty="0" err="1"/>
              <a:t>EndDate</a:t>
            </a:r>
            <a:r>
              <a:rPr lang="en-US" sz="1800" dirty="0"/>
              <a:t> $</a:t>
            </a:r>
            <a:r>
              <a:rPr lang="en-US" sz="1800" dirty="0" err="1"/>
              <a:t>cert.NotAfter</a:t>
            </a:r>
            <a:r>
              <a:rPr lang="en-US" sz="1800" dirty="0"/>
              <a:t> -</a:t>
            </a:r>
            <a:r>
              <a:rPr lang="en-US" sz="1800" dirty="0" err="1"/>
              <a:t>StartDate</a:t>
            </a:r>
            <a:r>
              <a:rPr lang="en-US" sz="1800" dirty="0"/>
              <a:t> $</a:t>
            </a:r>
            <a:r>
              <a:rPr lang="en-US" sz="1800" dirty="0" err="1"/>
              <a:t>cert.NotBefore</a:t>
            </a:r>
            <a:endParaRPr lang="en-US" sz="1800" dirty="0"/>
          </a:p>
          <a:p>
            <a:pPr marL="0" indent="0">
              <a:buNone/>
            </a:pPr>
            <a:r>
              <a:rPr lang="en-US" sz="1800" dirty="0"/>
              <a:t>Sleep 20</a:t>
            </a:r>
          </a:p>
          <a:p>
            <a:pPr marL="0" indent="0">
              <a:buNone/>
            </a:pPr>
            <a:r>
              <a:rPr lang="en-US" sz="1800" dirty="0"/>
              <a:t>New-</a:t>
            </a:r>
            <a:r>
              <a:rPr lang="en-US" sz="1800" dirty="0" err="1"/>
              <a:t>AzureRmRoleAssignment</a:t>
            </a:r>
            <a:r>
              <a:rPr lang="en-US" sz="1800" dirty="0"/>
              <a:t> -</a:t>
            </a:r>
            <a:r>
              <a:rPr lang="en-US" sz="1800" dirty="0" err="1"/>
              <a:t>RoleDefinitionName</a:t>
            </a:r>
            <a:r>
              <a:rPr lang="en-US" sz="1800" dirty="0"/>
              <a:t> Contributor -</a:t>
            </a:r>
            <a:r>
              <a:rPr lang="en-US" sz="1800" dirty="0" err="1"/>
              <a:t>ServicePrincipalName</a:t>
            </a:r>
            <a:r>
              <a:rPr lang="en-US" sz="1800" dirty="0"/>
              <a:t> $</a:t>
            </a:r>
            <a:r>
              <a:rPr lang="en-US" sz="1800" dirty="0" err="1"/>
              <a:t>sp.ApplicationId</a:t>
            </a:r>
            <a:endParaRPr lang="en-US" sz="1800" dirty="0"/>
          </a:p>
        </p:txBody>
      </p:sp>
      <p:sp>
        <p:nvSpPr>
          <p:cNvPr id="4" name="Text Placeholder 3">
            <a:extLst>
              <a:ext uri="{FF2B5EF4-FFF2-40B4-BE49-F238E27FC236}">
                <a16:creationId xmlns:a16="http://schemas.microsoft.com/office/drawing/2014/main" id="{4D2F2CE6-E28E-47E0-8663-8E050BBF268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266858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4" end="4"/>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5" end="5"/>
                                            </p:txEl>
                                          </p:spTgt>
                                        </p:tgtEl>
                                        <p:attrNameLst>
                                          <p:attrName>style.color</p:attrName>
                                        </p:attrNameLst>
                                      </p:cBhvr>
                                      <p:to>
                                        <a:srgbClr val="0000FF"/>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3">
                                            <p:txEl>
                                              <p:pRg st="6" end="6"/>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F42D-61B4-480D-B1BD-F6170ACF3462}"/>
              </a:ext>
            </a:extLst>
          </p:cNvPr>
          <p:cNvSpPr>
            <a:spLocks noGrp="1"/>
          </p:cNvSpPr>
          <p:nvPr>
            <p:ph type="title"/>
          </p:nvPr>
        </p:nvSpPr>
        <p:spPr/>
        <p:txBody>
          <a:bodyPr/>
          <a:lstStyle/>
          <a:p>
            <a:r>
              <a:rPr lang="en-US" dirty="0"/>
              <a:t>Lock resources</a:t>
            </a:r>
          </a:p>
        </p:txBody>
      </p:sp>
      <p:graphicFrame>
        <p:nvGraphicFramePr>
          <p:cNvPr id="5" name="Diagram 4">
            <a:extLst>
              <a:ext uri="{FF2B5EF4-FFF2-40B4-BE49-F238E27FC236}">
                <a16:creationId xmlns:a16="http://schemas.microsoft.com/office/drawing/2014/main" id="{34889E5A-3E6B-4B54-ADE8-EAD8B5D39148}"/>
              </a:ext>
            </a:extLst>
          </p:cNvPr>
          <p:cNvGraphicFramePr/>
          <p:nvPr>
            <p:extLst>
              <p:ext uri="{D42A27DB-BD31-4B8C-83A1-F6EECF244321}">
                <p14:modId xmlns:p14="http://schemas.microsoft.com/office/powerpoint/2010/main" val="2580922327"/>
              </p:ext>
            </p:extLst>
          </p:nvPr>
        </p:nvGraphicFramePr>
        <p:xfrm>
          <a:off x="261253" y="1021215"/>
          <a:ext cx="8574837" cy="5147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FA6E3EF1-46B4-4CC6-8D6A-D329E2987A2A}"/>
              </a:ext>
            </a:extLst>
          </p:cNvPr>
          <p:cNvSpPr>
            <a:spLocks noGrp="1"/>
          </p:cNvSpPr>
          <p:nvPr>
            <p:ph type="body" sz="quarter" idx="10"/>
          </p:nvPr>
        </p:nvSpPr>
        <p:spPr/>
        <p:txBody>
          <a:bodyPr/>
          <a:lstStyle/>
          <a:p>
            <a:r>
              <a:rPr lang="en-US" dirty="0">
                <a:hlinkClick r:id="rId8"/>
              </a:rPr>
              <a:t>https://docs.microsoft.com/en-us/azure/azure-resource-manager/resource-group-lock-resources</a:t>
            </a:r>
            <a:r>
              <a:rPr lang="en-US" dirty="0"/>
              <a:t> </a:t>
            </a:r>
          </a:p>
        </p:txBody>
      </p:sp>
    </p:spTree>
    <p:extLst>
      <p:ext uri="{BB962C8B-B14F-4D97-AF65-F5344CB8AC3E}">
        <p14:creationId xmlns:p14="http://schemas.microsoft.com/office/powerpoint/2010/main" val="3484854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B266-D02A-411B-AB91-B81EC8445860}"/>
              </a:ext>
            </a:extLst>
          </p:cNvPr>
          <p:cNvSpPr>
            <a:spLocks noGrp="1"/>
          </p:cNvSpPr>
          <p:nvPr>
            <p:ph type="title"/>
          </p:nvPr>
        </p:nvSpPr>
        <p:spPr/>
        <p:txBody>
          <a:bodyPr/>
          <a:lstStyle/>
          <a:p>
            <a:r>
              <a:rPr lang="en-US" dirty="0"/>
              <a:t>How are locks applied</a:t>
            </a:r>
          </a:p>
        </p:txBody>
      </p:sp>
      <p:sp>
        <p:nvSpPr>
          <p:cNvPr id="3" name="Text Placeholder 2">
            <a:extLst>
              <a:ext uri="{FF2B5EF4-FFF2-40B4-BE49-F238E27FC236}">
                <a16:creationId xmlns:a16="http://schemas.microsoft.com/office/drawing/2014/main" id="{E46A7941-AD32-45D1-8702-60160DD7AD94}"/>
              </a:ext>
            </a:extLst>
          </p:cNvPr>
          <p:cNvSpPr>
            <a:spLocks noGrp="1"/>
          </p:cNvSpPr>
          <p:nvPr>
            <p:ph type="body" idx="1"/>
          </p:nvPr>
        </p:nvSpPr>
        <p:spPr/>
        <p:txBody>
          <a:bodyPr/>
          <a:lstStyle/>
          <a:p>
            <a:r>
              <a:rPr lang="en-US" dirty="0"/>
              <a:t>Parent Scope </a:t>
            </a:r>
          </a:p>
          <a:p>
            <a:pPr lvl="1"/>
            <a:r>
              <a:rPr lang="en-US" dirty="0"/>
              <a:t>All resources are locked from the top </a:t>
            </a:r>
          </a:p>
          <a:p>
            <a:pPr lvl="1"/>
            <a:r>
              <a:rPr lang="en-US" dirty="0"/>
              <a:t>New resources will inherit the lock setting </a:t>
            </a:r>
          </a:p>
          <a:p>
            <a:r>
              <a:rPr lang="en-US" dirty="0"/>
              <a:t>Most restrictive takes place </a:t>
            </a:r>
          </a:p>
          <a:p>
            <a:r>
              <a:rPr lang="en-US" dirty="0"/>
              <a:t>Resource Manager locks apply across all users and roles </a:t>
            </a:r>
          </a:p>
          <a:p>
            <a:pPr lvl="1"/>
            <a:r>
              <a:rPr lang="en-US" dirty="0"/>
              <a:t>Apply to management.azure.com</a:t>
            </a:r>
          </a:p>
          <a:p>
            <a:pPr lvl="1"/>
            <a:r>
              <a:rPr lang="en-US" dirty="0"/>
              <a:t>Resource changes are restricted but operations are not </a:t>
            </a:r>
          </a:p>
        </p:txBody>
      </p:sp>
      <p:sp>
        <p:nvSpPr>
          <p:cNvPr id="4" name="Text Placeholder 3">
            <a:extLst>
              <a:ext uri="{FF2B5EF4-FFF2-40B4-BE49-F238E27FC236}">
                <a16:creationId xmlns:a16="http://schemas.microsoft.com/office/drawing/2014/main" id="{01BFA635-8C95-4549-8D49-A5C125A02E3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74179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C127-5ADB-44E3-A984-B7E9FFB60D58}"/>
              </a:ext>
            </a:extLst>
          </p:cNvPr>
          <p:cNvSpPr>
            <a:spLocks noGrp="1"/>
          </p:cNvSpPr>
          <p:nvPr>
            <p:ph type="title"/>
          </p:nvPr>
        </p:nvSpPr>
        <p:spPr/>
        <p:txBody>
          <a:bodyPr/>
          <a:lstStyle/>
          <a:p>
            <a:r>
              <a:rPr lang="en-US" dirty="0"/>
              <a:t>Who can create and delete locks </a:t>
            </a:r>
          </a:p>
        </p:txBody>
      </p:sp>
      <p:sp>
        <p:nvSpPr>
          <p:cNvPr id="3" name="Text Placeholder 2">
            <a:extLst>
              <a:ext uri="{FF2B5EF4-FFF2-40B4-BE49-F238E27FC236}">
                <a16:creationId xmlns:a16="http://schemas.microsoft.com/office/drawing/2014/main" id="{5AE3D0C1-9593-47DE-A514-CA909D92C6D6}"/>
              </a:ext>
            </a:extLst>
          </p:cNvPr>
          <p:cNvSpPr>
            <a:spLocks noGrp="1"/>
          </p:cNvSpPr>
          <p:nvPr>
            <p:ph type="body" idx="1"/>
          </p:nvPr>
        </p:nvSpPr>
        <p:spPr/>
        <p:txBody>
          <a:bodyPr/>
          <a:lstStyle/>
          <a:p>
            <a:r>
              <a:rPr lang="en-US" dirty="0" err="1"/>
              <a:t>Microsoft.Authorization</a:t>
            </a:r>
            <a:r>
              <a:rPr lang="en-US" dirty="0"/>
              <a:t>/*</a:t>
            </a:r>
          </a:p>
          <a:p>
            <a:r>
              <a:rPr lang="en-US" dirty="0" err="1"/>
              <a:t>Microsoft.Authorization</a:t>
            </a:r>
            <a:r>
              <a:rPr lang="en-US" dirty="0"/>
              <a:t>/locks/*</a:t>
            </a:r>
          </a:p>
          <a:p>
            <a:r>
              <a:rPr lang="en-US" dirty="0"/>
              <a:t>Owner </a:t>
            </a:r>
          </a:p>
          <a:p>
            <a:r>
              <a:rPr lang="en-US" dirty="0"/>
              <a:t>User Access Administrator</a:t>
            </a:r>
          </a:p>
        </p:txBody>
      </p:sp>
      <p:sp>
        <p:nvSpPr>
          <p:cNvPr id="4" name="Text Placeholder 3">
            <a:extLst>
              <a:ext uri="{FF2B5EF4-FFF2-40B4-BE49-F238E27FC236}">
                <a16:creationId xmlns:a16="http://schemas.microsoft.com/office/drawing/2014/main" id="{553BF9A8-5657-472A-846D-FDCA896F3C5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15537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3D4D-C592-46FC-886E-5185F3169F80}"/>
              </a:ext>
            </a:extLst>
          </p:cNvPr>
          <p:cNvSpPr>
            <a:spLocks noGrp="1"/>
          </p:cNvSpPr>
          <p:nvPr>
            <p:ph type="title"/>
          </p:nvPr>
        </p:nvSpPr>
        <p:spPr/>
        <p:txBody>
          <a:bodyPr/>
          <a:lstStyle/>
          <a:p>
            <a:r>
              <a:rPr lang="en-US" dirty="0"/>
              <a:t>Locks through portal</a:t>
            </a:r>
          </a:p>
        </p:txBody>
      </p:sp>
      <p:pic>
        <p:nvPicPr>
          <p:cNvPr id="5" name="Picture 4">
            <a:extLst>
              <a:ext uri="{FF2B5EF4-FFF2-40B4-BE49-F238E27FC236}">
                <a16:creationId xmlns:a16="http://schemas.microsoft.com/office/drawing/2014/main" id="{078B4EF8-C20E-4454-BF1D-4FE461A70598}"/>
              </a:ext>
            </a:extLst>
          </p:cNvPr>
          <p:cNvPicPr>
            <a:picLocks noChangeAspect="1"/>
          </p:cNvPicPr>
          <p:nvPr/>
        </p:nvPicPr>
        <p:blipFill>
          <a:blip r:embed="rId3"/>
          <a:stretch>
            <a:fillRect/>
          </a:stretch>
        </p:blipFill>
        <p:spPr>
          <a:xfrm>
            <a:off x="329031" y="964905"/>
            <a:ext cx="4219575" cy="2971800"/>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7DB3C841-7924-4402-93B8-AF770F18A70C}"/>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D0663AB4-EF71-42E4-B987-512DD486F0CD}"/>
              </a:ext>
            </a:extLst>
          </p:cNvPr>
          <p:cNvPicPr>
            <a:picLocks noChangeAspect="1"/>
          </p:cNvPicPr>
          <p:nvPr/>
        </p:nvPicPr>
        <p:blipFill>
          <a:blip r:embed="rId4"/>
          <a:stretch>
            <a:fillRect/>
          </a:stretch>
        </p:blipFill>
        <p:spPr>
          <a:xfrm>
            <a:off x="4818209" y="964905"/>
            <a:ext cx="4143375" cy="199072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7D9CF20-0971-4CD2-BA8C-E873CD3DEEB7}"/>
              </a:ext>
            </a:extLst>
          </p:cNvPr>
          <p:cNvPicPr>
            <a:picLocks noChangeAspect="1"/>
          </p:cNvPicPr>
          <p:nvPr/>
        </p:nvPicPr>
        <p:blipFill>
          <a:blip r:embed="rId5"/>
          <a:stretch>
            <a:fillRect/>
          </a:stretch>
        </p:blipFill>
        <p:spPr>
          <a:xfrm>
            <a:off x="2438818" y="4092169"/>
            <a:ext cx="4143375" cy="2000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31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ED71-AAEB-4D9C-BAB8-C3A0B12856CE}"/>
              </a:ext>
            </a:extLst>
          </p:cNvPr>
          <p:cNvSpPr>
            <a:spLocks noGrp="1"/>
          </p:cNvSpPr>
          <p:nvPr>
            <p:ph type="title"/>
          </p:nvPr>
        </p:nvSpPr>
        <p:spPr/>
        <p:txBody>
          <a:bodyPr/>
          <a:lstStyle/>
          <a:p>
            <a:r>
              <a:rPr lang="en-US" dirty="0"/>
              <a:t>Locks through templates</a:t>
            </a:r>
          </a:p>
        </p:txBody>
      </p:sp>
      <p:pic>
        <p:nvPicPr>
          <p:cNvPr id="5" name="Picture 4">
            <a:extLst>
              <a:ext uri="{FF2B5EF4-FFF2-40B4-BE49-F238E27FC236}">
                <a16:creationId xmlns:a16="http://schemas.microsoft.com/office/drawing/2014/main" id="{4D6F3037-B634-42BC-B88F-A0BA351F6618}"/>
              </a:ext>
            </a:extLst>
          </p:cNvPr>
          <p:cNvPicPr>
            <a:picLocks noChangeAspect="1"/>
          </p:cNvPicPr>
          <p:nvPr/>
        </p:nvPicPr>
        <p:blipFill>
          <a:blip r:embed="rId3"/>
          <a:stretch>
            <a:fillRect/>
          </a:stretch>
        </p:blipFill>
        <p:spPr>
          <a:xfrm>
            <a:off x="360358" y="956931"/>
            <a:ext cx="8423284" cy="2393986"/>
          </a:xfrm>
          <a:prstGeom prst="rect">
            <a:avLst/>
          </a:prstGeom>
        </p:spPr>
      </p:pic>
      <p:sp>
        <p:nvSpPr>
          <p:cNvPr id="4" name="Text Placeholder 3">
            <a:extLst>
              <a:ext uri="{FF2B5EF4-FFF2-40B4-BE49-F238E27FC236}">
                <a16:creationId xmlns:a16="http://schemas.microsoft.com/office/drawing/2014/main" id="{F7441DB6-0CBE-4F07-A940-4DE50B454B12}"/>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00A4F51F-4EAB-4C64-8F7E-0CB5FE47B50A}"/>
              </a:ext>
            </a:extLst>
          </p:cNvPr>
          <p:cNvSpPr/>
          <p:nvPr/>
        </p:nvSpPr>
        <p:spPr bwMode="auto">
          <a:xfrm>
            <a:off x="1041991" y="1148316"/>
            <a:ext cx="4082902" cy="255182"/>
          </a:xfrm>
          <a:prstGeom prst="rect">
            <a:avLst/>
          </a:prstGeom>
          <a:noFill/>
          <a:ln w="9525" cap="flat" cmpd="sng" algn="ctr">
            <a:solidFill>
              <a:schemeClr val="tx1">
                <a:lumMod val="75000"/>
                <a:lumOff val="25000"/>
              </a:schemeClr>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19782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50AF-DCC9-4B0D-B1E0-68BB4678D11E}"/>
              </a:ext>
            </a:extLst>
          </p:cNvPr>
          <p:cNvSpPr>
            <a:spLocks noGrp="1"/>
          </p:cNvSpPr>
          <p:nvPr>
            <p:ph type="title"/>
          </p:nvPr>
        </p:nvSpPr>
        <p:spPr/>
        <p:txBody>
          <a:bodyPr/>
          <a:lstStyle/>
          <a:p>
            <a:r>
              <a:rPr lang="en-US" dirty="0"/>
              <a:t>Applying locks through PowerShell</a:t>
            </a:r>
          </a:p>
        </p:txBody>
      </p:sp>
      <p:sp>
        <p:nvSpPr>
          <p:cNvPr id="3" name="Text Placeholder 2">
            <a:extLst>
              <a:ext uri="{FF2B5EF4-FFF2-40B4-BE49-F238E27FC236}">
                <a16:creationId xmlns:a16="http://schemas.microsoft.com/office/drawing/2014/main" id="{F05536F8-B13B-4F0A-8F4C-768D12DF21F5}"/>
              </a:ext>
            </a:extLst>
          </p:cNvPr>
          <p:cNvSpPr>
            <a:spLocks noGrp="1"/>
          </p:cNvSpPr>
          <p:nvPr>
            <p:ph type="body" idx="1"/>
          </p:nvPr>
        </p:nvSpPr>
        <p:spPr/>
        <p:txBody>
          <a:bodyPr/>
          <a:lstStyle/>
          <a:p>
            <a:pPr marL="0" indent="0">
              <a:buNone/>
            </a:pPr>
            <a:r>
              <a:rPr lang="en-US" sz="2000" dirty="0"/>
              <a:t>New-</a:t>
            </a:r>
            <a:r>
              <a:rPr lang="en-US" sz="2000" dirty="0" err="1"/>
              <a:t>AzureRmResourceLock</a:t>
            </a:r>
            <a:r>
              <a:rPr lang="en-US" sz="2000" dirty="0"/>
              <a:t> -</a:t>
            </a:r>
            <a:r>
              <a:rPr lang="en-US" sz="2000" dirty="0" err="1"/>
              <a:t>LockLevel</a:t>
            </a:r>
            <a:r>
              <a:rPr lang="en-US" sz="2000" dirty="0"/>
              <a:t> </a:t>
            </a:r>
            <a:r>
              <a:rPr lang="en-US" sz="2000" dirty="0" err="1"/>
              <a:t>CanNotDelete</a:t>
            </a:r>
            <a:r>
              <a:rPr lang="en-US" sz="2000" dirty="0"/>
              <a:t> -</a:t>
            </a:r>
            <a:r>
              <a:rPr lang="en-US" sz="2000" dirty="0" err="1"/>
              <a:t>LockName</a:t>
            </a:r>
            <a:r>
              <a:rPr lang="en-US" sz="2000" dirty="0"/>
              <a:t> </a:t>
            </a:r>
            <a:r>
              <a:rPr lang="en-US" sz="2000" dirty="0" err="1"/>
              <a:t>LockSite</a:t>
            </a:r>
            <a:r>
              <a:rPr lang="en-US" sz="2000" dirty="0"/>
              <a:t> -</a:t>
            </a:r>
            <a:r>
              <a:rPr lang="en-US" sz="2000" dirty="0" err="1"/>
              <a:t>ResourceName</a:t>
            </a:r>
            <a:r>
              <a:rPr lang="en-US" sz="2000" dirty="0"/>
              <a:t> </a:t>
            </a:r>
            <a:r>
              <a:rPr lang="en-US" sz="2000" dirty="0" err="1"/>
              <a:t>examplesite</a:t>
            </a:r>
            <a:r>
              <a:rPr lang="en-US" sz="2000" dirty="0"/>
              <a:t> -</a:t>
            </a:r>
            <a:r>
              <a:rPr lang="en-US" sz="2000" dirty="0" err="1"/>
              <a:t>ResourceType</a:t>
            </a:r>
            <a:r>
              <a:rPr lang="en-US" sz="2000" dirty="0"/>
              <a:t> </a:t>
            </a:r>
            <a:r>
              <a:rPr lang="en-US" sz="2000" dirty="0" err="1"/>
              <a:t>Microsoft.Web</a:t>
            </a:r>
            <a:r>
              <a:rPr lang="en-US" sz="2000" dirty="0"/>
              <a:t>/sites -</a:t>
            </a:r>
            <a:r>
              <a:rPr lang="en-US" sz="2000" dirty="0" err="1"/>
              <a:t>ResourceGroupName</a:t>
            </a:r>
            <a:r>
              <a:rPr lang="en-US" sz="2000" dirty="0"/>
              <a:t> </a:t>
            </a:r>
            <a:r>
              <a:rPr lang="en-US" sz="2000" dirty="0" err="1"/>
              <a:t>exampleresourcegroup</a:t>
            </a:r>
            <a:endParaRPr lang="en-US" sz="2000" dirty="0"/>
          </a:p>
          <a:p>
            <a:pPr marL="0" indent="0">
              <a:buNone/>
            </a:pPr>
            <a:endParaRPr lang="en-US" sz="2000" dirty="0"/>
          </a:p>
          <a:p>
            <a:pPr marL="0" indent="0">
              <a:buNone/>
            </a:pPr>
            <a:r>
              <a:rPr lang="en-US" sz="1800" dirty="0"/>
              <a:t>New-</a:t>
            </a:r>
            <a:r>
              <a:rPr lang="en-US" sz="1800" dirty="0" err="1"/>
              <a:t>AzureRmResourceLock</a:t>
            </a:r>
            <a:r>
              <a:rPr lang="en-US" sz="1800" dirty="0"/>
              <a:t> -</a:t>
            </a:r>
            <a:r>
              <a:rPr lang="en-US" sz="1800" dirty="0" err="1"/>
              <a:t>LockName</a:t>
            </a:r>
            <a:r>
              <a:rPr lang="en-US" sz="1800" dirty="0"/>
              <a:t> </a:t>
            </a:r>
            <a:r>
              <a:rPr lang="en-US" sz="1800" dirty="0" err="1"/>
              <a:t>LockGroup</a:t>
            </a:r>
            <a:r>
              <a:rPr lang="en-US" sz="1800" dirty="0"/>
              <a:t> -</a:t>
            </a:r>
            <a:r>
              <a:rPr lang="en-US" sz="1800" dirty="0" err="1"/>
              <a:t>LockLevel</a:t>
            </a:r>
            <a:r>
              <a:rPr lang="en-US" sz="1800" dirty="0"/>
              <a:t> </a:t>
            </a:r>
            <a:r>
              <a:rPr lang="en-US" sz="1800" dirty="0" err="1"/>
              <a:t>CanNotDelete</a:t>
            </a:r>
            <a:r>
              <a:rPr lang="en-US" sz="1800" dirty="0"/>
              <a:t>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Get-</a:t>
            </a:r>
            <a:r>
              <a:rPr lang="en-US" sz="1800" dirty="0" err="1"/>
              <a:t>AzureRmResourceLock</a:t>
            </a:r>
            <a:endParaRPr lang="en-US" sz="1800" dirty="0"/>
          </a:p>
          <a:p>
            <a:pPr marL="0" indent="0">
              <a:buNone/>
            </a:pPr>
            <a:endParaRPr lang="en-US" sz="1800" dirty="0"/>
          </a:p>
          <a:p>
            <a:pPr marL="0" indent="0">
              <a:buNone/>
            </a:pPr>
            <a:r>
              <a:rPr lang="en-US" sz="1800" dirty="0"/>
              <a:t>Get-</a:t>
            </a:r>
            <a:r>
              <a:rPr lang="en-US" sz="1800" dirty="0" err="1"/>
              <a:t>AzureRmResourceLock</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a:t>
            </a:r>
            <a:r>
              <a:rPr lang="en-US" sz="1800" dirty="0" err="1"/>
              <a:t>lockId</a:t>
            </a:r>
            <a:r>
              <a:rPr lang="en-US" sz="1800" dirty="0"/>
              <a:t> = (Get-</a:t>
            </a:r>
            <a:r>
              <a:rPr lang="en-US" sz="1800" dirty="0" err="1"/>
              <a:t>AzureRmResourceLock</a:t>
            </a:r>
            <a:r>
              <a:rPr lang="en-US" sz="1800" dirty="0"/>
              <a:t> -</a:t>
            </a:r>
            <a:r>
              <a:rPr lang="en-US" sz="1800" dirty="0" err="1"/>
              <a:t>ResourceGroupName</a:t>
            </a:r>
            <a:r>
              <a:rPr lang="en-US" sz="1800" dirty="0"/>
              <a:t> </a:t>
            </a:r>
            <a:r>
              <a:rPr lang="en-US" sz="1800" dirty="0" err="1"/>
              <a:t>exampleresourcegroup</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a:t>
            </a:r>
            <a:r>
              <a:rPr lang="en-US" sz="1800" dirty="0" err="1"/>
              <a:t>LockId</a:t>
            </a:r>
            <a:endParaRPr lang="en-US" sz="1800" dirty="0"/>
          </a:p>
          <a:p>
            <a:pPr marL="0" indent="0">
              <a:buNone/>
            </a:pPr>
            <a:r>
              <a:rPr lang="en-US" sz="1800" dirty="0"/>
              <a:t>Remove-</a:t>
            </a:r>
            <a:r>
              <a:rPr lang="en-US" sz="1800" dirty="0" err="1"/>
              <a:t>AzureRmResourceLock</a:t>
            </a:r>
            <a:r>
              <a:rPr lang="en-US" sz="1800" dirty="0"/>
              <a:t> -</a:t>
            </a:r>
            <a:r>
              <a:rPr lang="en-US" sz="1800" dirty="0" err="1"/>
              <a:t>LockId</a:t>
            </a:r>
            <a:r>
              <a:rPr lang="en-US" sz="1800" dirty="0"/>
              <a:t> $</a:t>
            </a:r>
            <a:r>
              <a:rPr lang="en-US" sz="1800" dirty="0" err="1"/>
              <a:t>lockId</a:t>
            </a:r>
            <a:endParaRPr lang="en-US" sz="1800" dirty="0"/>
          </a:p>
        </p:txBody>
      </p:sp>
      <p:sp>
        <p:nvSpPr>
          <p:cNvPr id="4" name="Text Placeholder 3">
            <a:extLst>
              <a:ext uri="{FF2B5EF4-FFF2-40B4-BE49-F238E27FC236}">
                <a16:creationId xmlns:a16="http://schemas.microsoft.com/office/drawing/2014/main" id="{2C963A87-8B32-472D-9A17-CBE3C863B527}"/>
              </a:ext>
            </a:extLst>
          </p:cNvPr>
          <p:cNvSpPr>
            <a:spLocks noGrp="1"/>
          </p:cNvSpPr>
          <p:nvPr>
            <p:ph type="body" sz="quarter" idx="10"/>
          </p:nvPr>
        </p:nvSpPr>
        <p:spPr/>
        <p:txBody>
          <a:bodyPr/>
          <a:lstStyle/>
          <a:p>
            <a:r>
              <a:rPr lang="en-US" dirty="0">
                <a:hlinkClick r:id="rId3"/>
              </a:rPr>
              <a:t>https://docs.microsoft.com/en-us/azure/azure-resource-manager/resource-group-lock-resources</a:t>
            </a:r>
            <a:r>
              <a:rPr lang="en-US" dirty="0"/>
              <a:t> </a:t>
            </a:r>
          </a:p>
        </p:txBody>
      </p:sp>
      <p:sp>
        <p:nvSpPr>
          <p:cNvPr id="5" name="Rectangle 4">
            <a:extLst>
              <a:ext uri="{FF2B5EF4-FFF2-40B4-BE49-F238E27FC236}">
                <a16:creationId xmlns:a16="http://schemas.microsoft.com/office/drawing/2014/main" id="{C0674AC0-92A5-465E-B629-3650777DF702}"/>
              </a:ext>
            </a:extLst>
          </p:cNvPr>
          <p:cNvSpPr/>
          <p:nvPr/>
        </p:nvSpPr>
        <p:spPr bwMode="auto">
          <a:xfrm>
            <a:off x="3498112" y="988828"/>
            <a:ext cx="2870790"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9657A7F9-788C-4005-9FE8-6C310A25307B}"/>
              </a:ext>
            </a:extLst>
          </p:cNvPr>
          <p:cNvSpPr/>
          <p:nvPr/>
        </p:nvSpPr>
        <p:spPr bwMode="auto">
          <a:xfrm>
            <a:off x="3498112" y="1329559"/>
            <a:ext cx="4231758"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 name="Rectangle 6">
            <a:extLst>
              <a:ext uri="{FF2B5EF4-FFF2-40B4-BE49-F238E27FC236}">
                <a16:creationId xmlns:a16="http://schemas.microsoft.com/office/drawing/2014/main" id="{5FD5AC89-A393-4B5A-987B-2BA3A3EB853C}"/>
              </a:ext>
            </a:extLst>
          </p:cNvPr>
          <p:cNvSpPr/>
          <p:nvPr/>
        </p:nvSpPr>
        <p:spPr bwMode="auto">
          <a:xfrm>
            <a:off x="5613991" y="2395870"/>
            <a:ext cx="2498651"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6753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role-based access control (RBAC)</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Secure resource scopes such as the ability to create VMs and Azure Web Apps; Implement Azure RBAC standard roles; design Azure RBAC custom roles</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3870-C75D-4C2B-9A45-317EAED519B5}"/>
              </a:ext>
            </a:extLst>
          </p:cNvPr>
          <p:cNvSpPr>
            <a:spLocks noGrp="1"/>
          </p:cNvSpPr>
          <p:nvPr>
            <p:ph type="title"/>
          </p:nvPr>
        </p:nvSpPr>
        <p:spPr/>
        <p:txBody>
          <a:bodyPr/>
          <a:lstStyle/>
          <a:p>
            <a:r>
              <a:rPr lang="en-US" dirty="0"/>
              <a:t>Role-Based Access Control (RBAC)</a:t>
            </a:r>
          </a:p>
        </p:txBody>
      </p:sp>
      <p:sp>
        <p:nvSpPr>
          <p:cNvPr id="3" name="Text Placeholder 2">
            <a:extLst>
              <a:ext uri="{FF2B5EF4-FFF2-40B4-BE49-F238E27FC236}">
                <a16:creationId xmlns:a16="http://schemas.microsoft.com/office/drawing/2014/main" id="{2E8E407F-A79B-4334-90ED-70F034D8667B}"/>
              </a:ext>
            </a:extLst>
          </p:cNvPr>
          <p:cNvSpPr>
            <a:spLocks noGrp="1"/>
          </p:cNvSpPr>
          <p:nvPr>
            <p:ph type="body" idx="1"/>
          </p:nvPr>
        </p:nvSpPr>
        <p:spPr/>
        <p:txBody>
          <a:bodyPr/>
          <a:lstStyle/>
          <a:p>
            <a:r>
              <a:rPr lang="en-US" dirty="0"/>
              <a:t>Fine grained access management </a:t>
            </a:r>
          </a:p>
          <a:p>
            <a:r>
              <a:rPr lang="en-US" dirty="0"/>
              <a:t>Theory “Least Privilege”</a:t>
            </a:r>
          </a:p>
          <a:p>
            <a:r>
              <a:rPr lang="en-US" dirty="0"/>
              <a:t>2000 role assignments per subscription </a:t>
            </a:r>
          </a:p>
          <a:p>
            <a:pPr lvl="1"/>
            <a:r>
              <a:rPr lang="en-US" dirty="0"/>
              <a:t>Examples Owner, Contributor, Reader, View access, Add Access </a:t>
            </a:r>
          </a:p>
          <a:p>
            <a:r>
              <a:rPr lang="en-US" dirty="0"/>
              <a:t>Built-in roles for Azure role-based access control</a:t>
            </a:r>
          </a:p>
          <a:p>
            <a:pPr lvl="1"/>
            <a:r>
              <a:rPr lang="en-US" dirty="0">
                <a:hlinkClick r:id="rId3"/>
              </a:rPr>
              <a:t>https://docs.microsoft.com/en-us/azure/active-directory/role-based-access-built-in-roles</a:t>
            </a:r>
            <a:r>
              <a:rPr lang="en-US" dirty="0"/>
              <a:t> </a:t>
            </a:r>
          </a:p>
        </p:txBody>
      </p:sp>
      <p:sp>
        <p:nvSpPr>
          <p:cNvPr id="4" name="Text Placeholder 3">
            <a:extLst>
              <a:ext uri="{FF2B5EF4-FFF2-40B4-BE49-F238E27FC236}">
                <a16:creationId xmlns:a16="http://schemas.microsoft.com/office/drawing/2014/main" id="{30817281-45ED-479E-A6A6-6CDF776B3F6A}"/>
              </a:ext>
            </a:extLst>
          </p:cNvPr>
          <p:cNvSpPr>
            <a:spLocks noGrp="1"/>
          </p:cNvSpPr>
          <p:nvPr>
            <p:ph type="body" sz="quarter" idx="10"/>
          </p:nvPr>
        </p:nvSpPr>
        <p:spPr/>
        <p:txBody>
          <a:bodyPr/>
          <a:lstStyle/>
          <a:p>
            <a:r>
              <a:rPr lang="en-US" dirty="0">
                <a:hlinkClick r:id="rId4"/>
              </a:rPr>
              <a:t>https://docs.microsoft.com/en-us/azure/active-directory/role-based-access-control-configure</a:t>
            </a:r>
            <a:r>
              <a:rPr lang="en-US" dirty="0"/>
              <a:t> </a:t>
            </a:r>
          </a:p>
        </p:txBody>
      </p:sp>
      <p:sp>
        <p:nvSpPr>
          <p:cNvPr id="5" name="Rectangle 4">
            <a:extLst>
              <a:ext uri="{FF2B5EF4-FFF2-40B4-BE49-F238E27FC236}">
                <a16:creationId xmlns:a16="http://schemas.microsoft.com/office/drawing/2014/main" id="{6E5B2783-A323-46B8-9265-6B3A1F29C0E9}"/>
              </a:ext>
            </a:extLst>
          </p:cNvPr>
          <p:cNvSpPr/>
          <p:nvPr/>
        </p:nvSpPr>
        <p:spPr>
          <a:xfrm>
            <a:off x="150898" y="5516845"/>
            <a:ext cx="8826438" cy="369332"/>
          </a:xfrm>
          <a:prstGeom prst="rect">
            <a:avLst/>
          </a:prstGeom>
        </p:spPr>
        <p:txBody>
          <a:bodyPr wrap="square">
            <a:spAutoFit/>
          </a:bodyPr>
          <a:lstStyle/>
          <a:p>
            <a:r>
              <a:rPr lang="en-US" dirty="0"/>
              <a:t>Use the </a:t>
            </a:r>
            <a:r>
              <a:rPr lang="en-US" u="sng" dirty="0">
                <a:hlinkClick r:id="rId5"/>
              </a:rPr>
              <a:t>Get-</a:t>
            </a:r>
            <a:r>
              <a:rPr lang="en-US" u="sng" dirty="0" err="1">
                <a:hlinkClick r:id="rId5"/>
              </a:rPr>
              <a:t>AzureRmRoleDefinition</a:t>
            </a:r>
            <a:r>
              <a:rPr lang="en-US" dirty="0"/>
              <a:t> cmdlet to list all current roles</a:t>
            </a:r>
          </a:p>
        </p:txBody>
      </p:sp>
    </p:spTree>
    <p:extLst>
      <p:ext uri="{BB962C8B-B14F-4D97-AF65-F5344CB8AC3E}">
        <p14:creationId xmlns:p14="http://schemas.microsoft.com/office/powerpoint/2010/main" val="182139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Deploy ARM Templates (10-15%)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Implement ARM templates</a:t>
            </a:r>
          </a:p>
          <a:p>
            <a:pPr lvl="1"/>
            <a:r>
              <a:rPr lang="en-US" sz="1050" dirty="0"/>
              <a:t>Author ARM templates; create ARM templates to deploy multiple ARM Resource Providers resources of different types with count loops and Marketplace items; deploy templates with PowerShell; Azure CLI; Azure Portal and REST API</a:t>
            </a:r>
          </a:p>
          <a:p>
            <a:r>
              <a:rPr lang="en-US" sz="1800" dirty="0"/>
              <a:t>Control access</a:t>
            </a:r>
          </a:p>
          <a:p>
            <a:pPr lvl="1"/>
            <a:r>
              <a:rPr lang="en-US" sz="1050" dirty="0"/>
              <a:t>Leverage service principals with ARM authentication; use Azure Active Directory Authentication with ARM; set management policies; lock resources  </a:t>
            </a:r>
          </a:p>
          <a:p>
            <a:r>
              <a:rPr lang="en-US" sz="1800" dirty="0"/>
              <a:t>Design role-based access control (RBAC)</a:t>
            </a:r>
          </a:p>
          <a:p>
            <a:pPr lvl="1"/>
            <a:r>
              <a:rPr lang="en-US" sz="1050" dirty="0"/>
              <a:t>Secure resource scopes such as the ability to create VMs and Azure Web Apps; implement Azure RBAC standard roles; design RBAC custom roles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76EC-963F-41C9-936E-DAD45C3CEF9E}"/>
              </a:ext>
            </a:extLst>
          </p:cNvPr>
          <p:cNvSpPr>
            <a:spLocks noGrp="1"/>
          </p:cNvSpPr>
          <p:nvPr>
            <p:ph type="title"/>
          </p:nvPr>
        </p:nvSpPr>
        <p:spPr/>
        <p:txBody>
          <a:bodyPr/>
          <a:lstStyle/>
          <a:p>
            <a:r>
              <a:rPr lang="en-US" dirty="0"/>
              <a:t>Viewing and assigning roles </a:t>
            </a:r>
          </a:p>
        </p:txBody>
      </p:sp>
      <p:pic>
        <p:nvPicPr>
          <p:cNvPr id="5" name="Picture 4">
            <a:extLst>
              <a:ext uri="{FF2B5EF4-FFF2-40B4-BE49-F238E27FC236}">
                <a16:creationId xmlns:a16="http://schemas.microsoft.com/office/drawing/2014/main" id="{6C8DCB60-4D56-4650-AAD5-12B3B721B425}"/>
              </a:ext>
            </a:extLst>
          </p:cNvPr>
          <p:cNvPicPr>
            <a:picLocks noChangeAspect="1"/>
          </p:cNvPicPr>
          <p:nvPr/>
        </p:nvPicPr>
        <p:blipFill>
          <a:blip r:embed="rId3"/>
          <a:stretch>
            <a:fillRect/>
          </a:stretch>
        </p:blipFill>
        <p:spPr>
          <a:xfrm>
            <a:off x="0" y="852579"/>
            <a:ext cx="9144000" cy="3671513"/>
          </a:xfrm>
          <a:prstGeom prst="rect">
            <a:avLst/>
          </a:prstGeom>
        </p:spPr>
      </p:pic>
      <p:graphicFrame>
        <p:nvGraphicFramePr>
          <p:cNvPr id="9" name="Diagram 8">
            <a:extLst>
              <a:ext uri="{FF2B5EF4-FFF2-40B4-BE49-F238E27FC236}">
                <a16:creationId xmlns:a16="http://schemas.microsoft.com/office/drawing/2014/main" id="{D7E9A5E1-B418-41FD-AFDC-72A6026DA905}"/>
              </a:ext>
            </a:extLst>
          </p:cNvPr>
          <p:cNvGraphicFramePr/>
          <p:nvPr>
            <p:extLst>
              <p:ext uri="{D42A27DB-BD31-4B8C-83A1-F6EECF244321}">
                <p14:modId xmlns:p14="http://schemas.microsoft.com/office/powerpoint/2010/main" val="2200167239"/>
              </p:ext>
            </p:extLst>
          </p:nvPr>
        </p:nvGraphicFramePr>
        <p:xfrm>
          <a:off x="180753" y="4636009"/>
          <a:ext cx="5667597" cy="15325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a16="http://schemas.microsoft.com/office/drawing/2014/main" id="{90CC87AA-E28B-4D06-8E8C-45D2D2609559}"/>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10562130-6360-4016-A2F0-7218913115AD}"/>
              </a:ext>
            </a:extLst>
          </p:cNvPr>
          <p:cNvPicPr>
            <a:picLocks noChangeAspect="1"/>
          </p:cNvPicPr>
          <p:nvPr/>
        </p:nvPicPr>
        <p:blipFill>
          <a:blip r:embed="rId9"/>
          <a:stretch>
            <a:fillRect/>
          </a:stretch>
        </p:blipFill>
        <p:spPr>
          <a:xfrm>
            <a:off x="5848350" y="852579"/>
            <a:ext cx="3295650" cy="4905375"/>
          </a:xfrm>
          <a:prstGeom prst="rect">
            <a:avLst/>
          </a:prstGeom>
        </p:spPr>
      </p:pic>
      <p:pic>
        <p:nvPicPr>
          <p:cNvPr id="8" name="Picture 7">
            <a:extLst>
              <a:ext uri="{FF2B5EF4-FFF2-40B4-BE49-F238E27FC236}">
                <a16:creationId xmlns:a16="http://schemas.microsoft.com/office/drawing/2014/main" id="{5D897F90-AF7C-4B67-9CED-4180000E1E79}"/>
              </a:ext>
            </a:extLst>
          </p:cNvPr>
          <p:cNvPicPr>
            <a:picLocks noChangeAspect="1"/>
          </p:cNvPicPr>
          <p:nvPr/>
        </p:nvPicPr>
        <p:blipFill>
          <a:blip r:embed="rId10"/>
          <a:stretch>
            <a:fillRect/>
          </a:stretch>
        </p:blipFill>
        <p:spPr>
          <a:xfrm>
            <a:off x="5848350" y="1185954"/>
            <a:ext cx="3409950" cy="4572000"/>
          </a:xfrm>
          <a:prstGeom prst="rect">
            <a:avLst/>
          </a:prstGeom>
        </p:spPr>
      </p:pic>
    </p:spTree>
    <p:extLst>
      <p:ext uri="{BB962C8B-B14F-4D97-AF65-F5344CB8AC3E}">
        <p14:creationId xmlns:p14="http://schemas.microsoft.com/office/powerpoint/2010/main" val="29014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5D38-8E7A-4588-9A6F-A8B584F0889D}"/>
              </a:ext>
            </a:extLst>
          </p:cNvPr>
          <p:cNvSpPr>
            <a:spLocks noGrp="1"/>
          </p:cNvSpPr>
          <p:nvPr>
            <p:ph type="title"/>
          </p:nvPr>
        </p:nvSpPr>
        <p:spPr/>
        <p:txBody>
          <a:bodyPr/>
          <a:lstStyle/>
          <a:p>
            <a:r>
              <a:rPr lang="en-US" dirty="0"/>
              <a:t>Owner built-in role</a:t>
            </a:r>
          </a:p>
        </p:txBody>
      </p:sp>
      <p:sp>
        <p:nvSpPr>
          <p:cNvPr id="3" name="Text Placeholder 2">
            <a:extLst>
              <a:ext uri="{FF2B5EF4-FFF2-40B4-BE49-F238E27FC236}">
                <a16:creationId xmlns:a16="http://schemas.microsoft.com/office/drawing/2014/main" id="{550AD0C1-2A2D-4B77-8C02-27F957AC3D5A}"/>
              </a:ext>
            </a:extLst>
          </p:cNvPr>
          <p:cNvSpPr>
            <a:spLocks noGrp="1"/>
          </p:cNvSpPr>
          <p:nvPr>
            <p:ph type="body" idx="1"/>
          </p:nvPr>
        </p:nvSpPr>
        <p:spPr/>
        <p:txBody>
          <a:bodyPr/>
          <a:lstStyle/>
          <a:p>
            <a:r>
              <a:rPr lang="en-US" dirty="0"/>
              <a:t>Unrestricted permissions - Can manage everything, including access</a:t>
            </a:r>
          </a:p>
          <a:p>
            <a:r>
              <a:rPr lang="en-US" dirty="0"/>
              <a:t>Assigned to any </a:t>
            </a:r>
          </a:p>
          <a:p>
            <a:pPr lvl="1"/>
            <a:r>
              <a:rPr lang="en-US" dirty="0"/>
              <a:t>Subscription</a:t>
            </a:r>
          </a:p>
          <a:p>
            <a:pPr lvl="1"/>
            <a:r>
              <a:rPr lang="en-US" dirty="0"/>
              <a:t>Resource group</a:t>
            </a:r>
          </a:p>
          <a:p>
            <a:pPr lvl="1"/>
            <a:r>
              <a:rPr lang="en-US" dirty="0"/>
              <a:t>Resource</a:t>
            </a:r>
          </a:p>
        </p:txBody>
      </p:sp>
      <p:sp>
        <p:nvSpPr>
          <p:cNvPr id="4" name="Text Placeholder 3">
            <a:extLst>
              <a:ext uri="{FF2B5EF4-FFF2-40B4-BE49-F238E27FC236}">
                <a16:creationId xmlns:a16="http://schemas.microsoft.com/office/drawing/2014/main" id="{519796D1-A152-4039-ACBB-DB803A11FFE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8908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0CBF-034D-4DA3-BCF8-EDD98EA5E5D0}"/>
              </a:ext>
            </a:extLst>
          </p:cNvPr>
          <p:cNvSpPr>
            <a:spLocks noGrp="1"/>
          </p:cNvSpPr>
          <p:nvPr>
            <p:ph type="title"/>
          </p:nvPr>
        </p:nvSpPr>
        <p:spPr/>
        <p:txBody>
          <a:bodyPr/>
          <a:lstStyle/>
          <a:p>
            <a:r>
              <a:rPr lang="en-US" dirty="0"/>
              <a:t>Contributor built-in role</a:t>
            </a:r>
          </a:p>
        </p:txBody>
      </p:sp>
      <p:sp>
        <p:nvSpPr>
          <p:cNvPr id="3" name="Text Placeholder 2">
            <a:extLst>
              <a:ext uri="{FF2B5EF4-FFF2-40B4-BE49-F238E27FC236}">
                <a16:creationId xmlns:a16="http://schemas.microsoft.com/office/drawing/2014/main" id="{C6306191-2A6B-429E-91D2-5B252009D271}"/>
              </a:ext>
            </a:extLst>
          </p:cNvPr>
          <p:cNvSpPr>
            <a:spLocks noGrp="1"/>
          </p:cNvSpPr>
          <p:nvPr>
            <p:ph type="body" idx="1"/>
          </p:nvPr>
        </p:nvSpPr>
        <p:spPr/>
        <p:txBody>
          <a:bodyPr/>
          <a:lstStyle/>
          <a:p>
            <a:r>
              <a:rPr lang="en-US" sz="2400" dirty="0"/>
              <a:t>Same as Owner </a:t>
            </a:r>
          </a:p>
          <a:p>
            <a:r>
              <a:rPr lang="en-US" sz="2400" dirty="0"/>
              <a:t>Three actions not allowed </a:t>
            </a:r>
          </a:p>
          <a:p>
            <a:pPr lvl="1"/>
            <a:r>
              <a:rPr lang="en-US" sz="2000" dirty="0" err="1"/>
              <a:t>Microsoft.Authorization</a:t>
            </a:r>
            <a:r>
              <a:rPr lang="en-US" sz="2000" dirty="0"/>
              <a:t>/*/Delete</a:t>
            </a:r>
          </a:p>
          <a:p>
            <a:pPr lvl="1"/>
            <a:r>
              <a:rPr lang="en-US" sz="2000" dirty="0" err="1"/>
              <a:t>Microsoft.Authorization</a:t>
            </a:r>
            <a:r>
              <a:rPr lang="en-US" sz="2000" dirty="0"/>
              <a:t>/*/Write</a:t>
            </a:r>
          </a:p>
          <a:p>
            <a:pPr lvl="1"/>
            <a:r>
              <a:rPr lang="en-US" sz="2000" dirty="0" err="1"/>
              <a:t>Microsoft.Authorization</a:t>
            </a:r>
            <a:r>
              <a:rPr lang="en-US" sz="2000" dirty="0"/>
              <a:t>/</a:t>
            </a:r>
            <a:r>
              <a:rPr lang="en-US" sz="2000" dirty="0" err="1"/>
              <a:t>elevateAccess</a:t>
            </a:r>
            <a:r>
              <a:rPr lang="en-US" sz="2000" dirty="0"/>
              <a:t>/Action</a:t>
            </a:r>
          </a:p>
          <a:p>
            <a:r>
              <a:rPr lang="en-US" sz="2400" dirty="0"/>
              <a:t>They cannot </a:t>
            </a:r>
          </a:p>
          <a:p>
            <a:pPr lvl="1"/>
            <a:r>
              <a:rPr lang="en-US" sz="2000" dirty="0"/>
              <a:t>Create, modify or delete classic </a:t>
            </a:r>
            <a:r>
              <a:rPr lang="en-US" sz="2000" dirty="0" err="1"/>
              <a:t>adminstrators</a:t>
            </a:r>
            <a:r>
              <a:rPr lang="en-US" sz="2000" dirty="0"/>
              <a:t> </a:t>
            </a:r>
          </a:p>
          <a:p>
            <a:pPr lvl="1"/>
            <a:r>
              <a:rPr lang="en-US" sz="2000" dirty="0"/>
              <a:t>Create, modify or delete locks </a:t>
            </a:r>
          </a:p>
          <a:p>
            <a:pPr lvl="1"/>
            <a:r>
              <a:rPr lang="en-US" sz="2000" dirty="0"/>
              <a:t>Create, modify or delete policy definitions or role definitions</a:t>
            </a:r>
          </a:p>
          <a:p>
            <a:pPr lvl="1"/>
            <a:r>
              <a:rPr lang="en-US" sz="2000" dirty="0"/>
              <a:t>Create, modify or delete policy assignments or role assignments </a:t>
            </a:r>
          </a:p>
          <a:p>
            <a:pPr lvl="1"/>
            <a:r>
              <a:rPr lang="en-US" sz="2000" dirty="0"/>
              <a:t>Elevate access as an Azure AD tenant administrator (i.e. manage access for others)</a:t>
            </a:r>
          </a:p>
        </p:txBody>
      </p:sp>
      <p:sp>
        <p:nvSpPr>
          <p:cNvPr id="4" name="Text Placeholder 3">
            <a:extLst>
              <a:ext uri="{FF2B5EF4-FFF2-40B4-BE49-F238E27FC236}">
                <a16:creationId xmlns:a16="http://schemas.microsoft.com/office/drawing/2014/main" id="{0844E529-61A8-47DA-9EB0-61F9E0371E4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7150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523D-D936-4619-949C-D8503DA58A2A}"/>
              </a:ext>
            </a:extLst>
          </p:cNvPr>
          <p:cNvSpPr>
            <a:spLocks noGrp="1"/>
          </p:cNvSpPr>
          <p:nvPr>
            <p:ph type="title"/>
          </p:nvPr>
        </p:nvSpPr>
        <p:spPr/>
        <p:txBody>
          <a:bodyPr/>
          <a:lstStyle/>
          <a:p>
            <a:r>
              <a:rPr lang="en-US" dirty="0"/>
              <a:t>Reader built-in role</a:t>
            </a:r>
          </a:p>
        </p:txBody>
      </p:sp>
      <p:sp>
        <p:nvSpPr>
          <p:cNvPr id="3" name="Text Placeholder 2">
            <a:extLst>
              <a:ext uri="{FF2B5EF4-FFF2-40B4-BE49-F238E27FC236}">
                <a16:creationId xmlns:a16="http://schemas.microsoft.com/office/drawing/2014/main" id="{5C3F8770-8B53-43CB-8338-6F3FCD17CEB7}"/>
              </a:ext>
            </a:extLst>
          </p:cNvPr>
          <p:cNvSpPr>
            <a:spLocks noGrp="1"/>
          </p:cNvSpPr>
          <p:nvPr>
            <p:ph type="body" idx="1"/>
          </p:nvPr>
        </p:nvSpPr>
        <p:spPr/>
        <p:txBody>
          <a:bodyPr/>
          <a:lstStyle/>
          <a:p>
            <a:r>
              <a:rPr lang="en-US" dirty="0"/>
              <a:t>Can read any resource which is ‘/’</a:t>
            </a:r>
          </a:p>
        </p:txBody>
      </p:sp>
      <p:sp>
        <p:nvSpPr>
          <p:cNvPr id="4" name="Text Placeholder 3">
            <a:extLst>
              <a:ext uri="{FF2B5EF4-FFF2-40B4-BE49-F238E27FC236}">
                <a16:creationId xmlns:a16="http://schemas.microsoft.com/office/drawing/2014/main" id="{814E22F6-8594-473D-A773-1D1FBBDA8CE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63360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DA06-D9CA-4227-83AE-40B6E2885602}"/>
              </a:ext>
            </a:extLst>
          </p:cNvPr>
          <p:cNvSpPr>
            <a:spLocks noGrp="1"/>
          </p:cNvSpPr>
          <p:nvPr>
            <p:ph type="title"/>
          </p:nvPr>
        </p:nvSpPr>
        <p:spPr/>
        <p:txBody>
          <a:bodyPr/>
          <a:lstStyle/>
          <a:p>
            <a:r>
              <a:rPr lang="en-US" dirty="0"/>
              <a:t>Create custom roles for Azure RBAC</a:t>
            </a:r>
          </a:p>
        </p:txBody>
      </p:sp>
      <p:sp>
        <p:nvSpPr>
          <p:cNvPr id="3" name="Text Placeholder 2">
            <a:extLst>
              <a:ext uri="{FF2B5EF4-FFF2-40B4-BE49-F238E27FC236}">
                <a16:creationId xmlns:a16="http://schemas.microsoft.com/office/drawing/2014/main" id="{0D20538E-EF51-40F2-AB8F-7C2649EB619E}"/>
              </a:ext>
            </a:extLst>
          </p:cNvPr>
          <p:cNvSpPr>
            <a:spLocks noGrp="1"/>
          </p:cNvSpPr>
          <p:nvPr>
            <p:ph type="body" idx="1"/>
          </p:nvPr>
        </p:nvSpPr>
        <p:spPr>
          <a:xfrm>
            <a:off x="261188" y="950221"/>
            <a:ext cx="3991770" cy="5147356"/>
          </a:xfrm>
        </p:spPr>
        <p:txBody>
          <a:bodyPr/>
          <a:lstStyle/>
          <a:p>
            <a:r>
              <a:rPr lang="en-US" sz="2400" dirty="0"/>
              <a:t>None of built-in fit need</a:t>
            </a:r>
          </a:p>
          <a:p>
            <a:r>
              <a:rPr lang="en-US" sz="2400" dirty="0"/>
              <a:t>Created using </a:t>
            </a:r>
          </a:p>
          <a:p>
            <a:pPr lvl="1"/>
            <a:r>
              <a:rPr lang="en-US" sz="2000" dirty="0"/>
              <a:t>Azure PowerShell </a:t>
            </a:r>
          </a:p>
          <a:p>
            <a:pPr lvl="1"/>
            <a:r>
              <a:rPr lang="en-US" sz="2000" dirty="0"/>
              <a:t>Azure CLI </a:t>
            </a:r>
          </a:p>
          <a:p>
            <a:pPr lvl="1"/>
            <a:r>
              <a:rPr lang="en-US" sz="2000" dirty="0"/>
              <a:t>REST API</a:t>
            </a:r>
          </a:p>
          <a:p>
            <a:r>
              <a:rPr lang="en-US" sz="2400" dirty="0"/>
              <a:t>2000 custom roles </a:t>
            </a:r>
          </a:p>
        </p:txBody>
      </p:sp>
      <p:sp>
        <p:nvSpPr>
          <p:cNvPr id="4" name="Text Placeholder 3">
            <a:extLst>
              <a:ext uri="{FF2B5EF4-FFF2-40B4-BE49-F238E27FC236}">
                <a16:creationId xmlns:a16="http://schemas.microsoft.com/office/drawing/2014/main" id="{B965CAD1-F95B-4436-838E-522D7899AA26}"/>
              </a:ext>
            </a:extLst>
          </p:cNvPr>
          <p:cNvSpPr>
            <a:spLocks noGrp="1"/>
          </p:cNvSpPr>
          <p:nvPr>
            <p:ph type="body" sz="quarter" idx="10"/>
          </p:nvPr>
        </p:nvSpPr>
        <p:spPr/>
        <p:txBody>
          <a:bodyPr/>
          <a:lstStyle/>
          <a:p>
            <a:endParaRPr lang="en-US"/>
          </a:p>
        </p:txBody>
      </p:sp>
      <p:sp>
        <p:nvSpPr>
          <p:cNvPr id="7" name="TextBox 6">
            <a:extLst>
              <a:ext uri="{FF2B5EF4-FFF2-40B4-BE49-F238E27FC236}">
                <a16:creationId xmlns:a16="http://schemas.microsoft.com/office/drawing/2014/main" id="{99F3FCF2-8DD8-4DFD-924C-9B38762AD910}"/>
              </a:ext>
            </a:extLst>
          </p:cNvPr>
          <p:cNvSpPr txBox="1"/>
          <p:nvPr/>
        </p:nvSpPr>
        <p:spPr>
          <a:xfrm>
            <a:off x="4347369" y="819196"/>
            <a:ext cx="4724370" cy="4093428"/>
          </a:xfrm>
          <a:prstGeom prst="rect">
            <a:avLst/>
          </a:prstGeom>
          <a:noFill/>
        </p:spPr>
        <p:txBody>
          <a:bodyPr wrap="none" rtlCol="0">
            <a:spAutoFit/>
          </a:bodyPr>
          <a:lstStyle/>
          <a:p>
            <a:r>
              <a:rPr lang="en-US" sz="1000" dirty="0"/>
              <a:t>{</a:t>
            </a:r>
          </a:p>
          <a:p>
            <a:r>
              <a:rPr lang="en-US" sz="1000" dirty="0"/>
              <a:t>  "Name": "Virtual Machine Operator",</a:t>
            </a:r>
          </a:p>
          <a:p>
            <a:r>
              <a:rPr lang="en-US" sz="1000" dirty="0"/>
              <a:t>  "Id": "cadb4a5a-4e7a-47be-84db-05cad13b6769",</a:t>
            </a:r>
          </a:p>
          <a:p>
            <a:r>
              <a:rPr lang="en-US" sz="1000" dirty="0"/>
              <a:t>  "</a:t>
            </a:r>
            <a:r>
              <a:rPr lang="en-US" sz="1000" dirty="0" err="1"/>
              <a:t>IsCustom</a:t>
            </a:r>
            <a:r>
              <a:rPr lang="en-US" sz="1000" dirty="0"/>
              <a:t>": true,</a:t>
            </a:r>
          </a:p>
          <a:p>
            <a:r>
              <a:rPr lang="en-US" sz="1000" dirty="0"/>
              <a:t>  "Description": "Can monitor and restart virtual machines.",</a:t>
            </a:r>
          </a:p>
          <a:p>
            <a:r>
              <a:rPr lang="en-US" sz="1000" dirty="0"/>
              <a:t>  "Actions": [</a:t>
            </a:r>
          </a:p>
          <a:p>
            <a:r>
              <a:rPr lang="en-US" sz="1000" dirty="0"/>
              <a:t>    "</a:t>
            </a:r>
            <a:r>
              <a:rPr lang="en-US" sz="1000" dirty="0" err="1"/>
              <a:t>Microsoft.Storage</a:t>
            </a:r>
            <a:r>
              <a:rPr lang="en-US" sz="1000" dirty="0"/>
              <a:t>/*/read",</a:t>
            </a:r>
          </a:p>
          <a:p>
            <a:r>
              <a:rPr lang="en-US" sz="1000" dirty="0"/>
              <a:t>    "</a:t>
            </a:r>
            <a:r>
              <a:rPr lang="en-US" sz="1000" dirty="0" err="1"/>
              <a:t>Microsoft.Network</a:t>
            </a:r>
            <a:r>
              <a:rPr lang="en-US" sz="1000" dirty="0"/>
              <a:t>/*/read",</a:t>
            </a:r>
          </a:p>
          <a:p>
            <a:r>
              <a:rPr lang="en-US" sz="1000" dirty="0"/>
              <a:t>    "</a:t>
            </a:r>
            <a:r>
              <a:rPr lang="en-US" sz="1000" dirty="0" err="1"/>
              <a:t>Microsoft.Compute</a:t>
            </a:r>
            <a:r>
              <a:rPr lang="en-US" sz="1000" dirty="0"/>
              <a:t>/*/read",</a:t>
            </a:r>
          </a:p>
          <a:p>
            <a:r>
              <a:rPr lang="en-US" sz="1000" dirty="0"/>
              <a:t>    "</a:t>
            </a:r>
            <a:r>
              <a:rPr lang="en-US" sz="1000" dirty="0" err="1"/>
              <a:t>Microsoft.Compute</a:t>
            </a:r>
            <a:r>
              <a:rPr lang="en-US" sz="1000" dirty="0"/>
              <a:t>/</a:t>
            </a:r>
            <a:r>
              <a:rPr lang="en-US" sz="1000" dirty="0" err="1"/>
              <a:t>virtualMachines</a:t>
            </a:r>
            <a:r>
              <a:rPr lang="en-US" sz="1000" dirty="0"/>
              <a:t>/start/action",</a:t>
            </a:r>
          </a:p>
          <a:p>
            <a:r>
              <a:rPr lang="en-US" sz="1000" dirty="0"/>
              <a:t>    "</a:t>
            </a:r>
            <a:r>
              <a:rPr lang="en-US" sz="1000" dirty="0" err="1"/>
              <a:t>Microsoft.Compute</a:t>
            </a:r>
            <a:r>
              <a:rPr lang="en-US" sz="1000" dirty="0"/>
              <a:t>/</a:t>
            </a:r>
            <a:r>
              <a:rPr lang="en-US" sz="1000" dirty="0" err="1"/>
              <a:t>virtualMachines</a:t>
            </a:r>
            <a:r>
              <a:rPr lang="en-US" sz="1000" dirty="0"/>
              <a:t>/restart/action",</a:t>
            </a:r>
          </a:p>
          <a:p>
            <a:r>
              <a:rPr lang="en-US" sz="1000" dirty="0"/>
              <a:t>    "</a:t>
            </a:r>
            <a:r>
              <a:rPr lang="en-US" sz="1000" dirty="0" err="1"/>
              <a:t>Microsoft.Authorization</a:t>
            </a:r>
            <a:r>
              <a:rPr lang="en-US" sz="1000" dirty="0"/>
              <a:t>/*/read",</a:t>
            </a:r>
          </a:p>
          <a:p>
            <a:r>
              <a:rPr lang="en-US" sz="1000" dirty="0"/>
              <a:t>    "</a:t>
            </a:r>
            <a:r>
              <a:rPr lang="en-US" sz="1000" dirty="0" err="1"/>
              <a:t>Microsoft.Resources</a:t>
            </a:r>
            <a:r>
              <a:rPr lang="en-US" sz="1000" dirty="0"/>
              <a:t>/subscriptions/</a:t>
            </a:r>
            <a:r>
              <a:rPr lang="en-US" sz="1000" dirty="0" err="1"/>
              <a:t>resourceGroups</a:t>
            </a:r>
            <a:r>
              <a:rPr lang="en-US" sz="1000" dirty="0"/>
              <a:t>/read",</a:t>
            </a:r>
          </a:p>
          <a:p>
            <a:r>
              <a:rPr lang="en-US" sz="1000" dirty="0"/>
              <a:t>    "</a:t>
            </a:r>
            <a:r>
              <a:rPr lang="en-US" sz="1000" dirty="0" err="1"/>
              <a:t>Microsoft.Insights</a:t>
            </a:r>
            <a:r>
              <a:rPr lang="en-US" sz="1000" dirty="0"/>
              <a:t>/</a:t>
            </a:r>
            <a:r>
              <a:rPr lang="en-US" sz="1000" dirty="0" err="1"/>
              <a:t>alertRules</a:t>
            </a:r>
            <a:r>
              <a:rPr lang="en-US" sz="1000" dirty="0"/>
              <a:t>/*",</a:t>
            </a:r>
          </a:p>
          <a:p>
            <a:r>
              <a:rPr lang="en-US" sz="1000" dirty="0"/>
              <a:t>    "</a:t>
            </a:r>
            <a:r>
              <a:rPr lang="en-US" sz="1000" dirty="0" err="1"/>
              <a:t>Microsoft.Insights</a:t>
            </a:r>
            <a:r>
              <a:rPr lang="en-US" sz="1000" dirty="0"/>
              <a:t>/</a:t>
            </a:r>
            <a:r>
              <a:rPr lang="en-US" sz="1000" dirty="0" err="1"/>
              <a:t>diagnosticSettings</a:t>
            </a:r>
            <a:r>
              <a:rPr lang="en-US" sz="1000" dirty="0"/>
              <a:t>/*",</a:t>
            </a:r>
          </a:p>
          <a:p>
            <a:r>
              <a:rPr lang="en-US" sz="1000" dirty="0"/>
              <a:t>    "</a:t>
            </a:r>
            <a:r>
              <a:rPr lang="en-US" sz="1000" dirty="0" err="1"/>
              <a:t>Microsoft.Support</a:t>
            </a:r>
            <a:r>
              <a:rPr lang="en-US" sz="1000" dirty="0"/>
              <a:t>/*"</a:t>
            </a:r>
          </a:p>
          <a:p>
            <a:r>
              <a:rPr lang="en-US" sz="1000" dirty="0"/>
              <a:t>  ],</a:t>
            </a:r>
          </a:p>
          <a:p>
            <a:r>
              <a:rPr lang="en-US" sz="1000" dirty="0"/>
              <a:t>  "</a:t>
            </a:r>
            <a:r>
              <a:rPr lang="en-US" sz="1000" dirty="0" err="1"/>
              <a:t>NotActions</a:t>
            </a:r>
            <a:r>
              <a:rPr lang="en-US" sz="1000" dirty="0"/>
              <a:t>": [</a:t>
            </a:r>
          </a:p>
          <a:p>
            <a:endParaRPr lang="en-US" sz="1000" dirty="0"/>
          </a:p>
          <a:p>
            <a:r>
              <a:rPr lang="en-US" sz="1000" dirty="0"/>
              <a:t>  ],</a:t>
            </a:r>
          </a:p>
          <a:p>
            <a:r>
              <a:rPr lang="en-US" sz="1000" dirty="0"/>
              <a:t>  "</a:t>
            </a:r>
            <a:r>
              <a:rPr lang="en-US" sz="1000" dirty="0" err="1"/>
              <a:t>AssignableScopes</a:t>
            </a:r>
            <a:r>
              <a:rPr lang="en-US" sz="1000" dirty="0"/>
              <a:t>": [</a:t>
            </a:r>
          </a:p>
          <a:p>
            <a:r>
              <a:rPr lang="en-US" sz="1000" dirty="0"/>
              <a:t>    "/subscriptions/c276fc76-9cd4-44c9-99a7-4fd71546436e",</a:t>
            </a:r>
          </a:p>
          <a:p>
            <a:r>
              <a:rPr lang="en-US" sz="1000" dirty="0"/>
              <a:t>    "/subscriptions/e91d47c4-76f3-4271-a796-21b4ecfe3624",</a:t>
            </a:r>
          </a:p>
          <a:p>
            <a:r>
              <a:rPr lang="en-US" sz="1000" dirty="0"/>
              <a:t>    "/subscriptions/34370e90-ac4a-4bf9-821f-85eeedeae1a2"</a:t>
            </a:r>
          </a:p>
          <a:p>
            <a:r>
              <a:rPr lang="en-US" sz="1000" dirty="0"/>
              <a:t>  ]</a:t>
            </a:r>
          </a:p>
          <a:p>
            <a:r>
              <a:rPr lang="en-US" sz="1000" dirty="0"/>
              <a:t>}</a:t>
            </a:r>
          </a:p>
        </p:txBody>
      </p:sp>
    </p:spTree>
    <p:extLst>
      <p:ext uri="{BB962C8B-B14F-4D97-AF65-F5344CB8AC3E}">
        <p14:creationId xmlns:p14="http://schemas.microsoft.com/office/powerpoint/2010/main" val="6249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61E5-EE2E-40A1-9843-98BD47D44650}"/>
              </a:ext>
            </a:extLst>
          </p:cNvPr>
          <p:cNvSpPr>
            <a:spLocks noGrp="1"/>
          </p:cNvSpPr>
          <p:nvPr>
            <p:ph type="title"/>
          </p:nvPr>
        </p:nvSpPr>
        <p:spPr/>
        <p:txBody>
          <a:bodyPr/>
          <a:lstStyle/>
          <a:p>
            <a:r>
              <a:rPr lang="en-US" dirty="0"/>
              <a:t>Action property</a:t>
            </a:r>
          </a:p>
        </p:txBody>
      </p:sp>
      <p:sp>
        <p:nvSpPr>
          <p:cNvPr id="3" name="Text Placeholder 2">
            <a:extLst>
              <a:ext uri="{FF2B5EF4-FFF2-40B4-BE49-F238E27FC236}">
                <a16:creationId xmlns:a16="http://schemas.microsoft.com/office/drawing/2014/main" id="{C95F8BF0-42AD-420C-ADF4-5108CF4FA28B}"/>
              </a:ext>
            </a:extLst>
          </p:cNvPr>
          <p:cNvSpPr>
            <a:spLocks noGrp="1"/>
          </p:cNvSpPr>
          <p:nvPr>
            <p:ph type="body" idx="1"/>
          </p:nvPr>
        </p:nvSpPr>
        <p:spPr/>
        <p:txBody>
          <a:bodyPr/>
          <a:lstStyle/>
          <a:p>
            <a:r>
              <a:rPr lang="en-US" dirty="0"/>
              <a:t>Azure operations that are allowed </a:t>
            </a:r>
          </a:p>
          <a:p>
            <a:r>
              <a:rPr lang="en-US" dirty="0"/>
              <a:t>Look like </a:t>
            </a:r>
          </a:p>
          <a:p>
            <a:pPr marL="288925" lvl="1" indent="0">
              <a:buNone/>
            </a:pPr>
            <a:r>
              <a:rPr lang="en-US" dirty="0"/>
              <a:t>Microsoft.&lt;</a:t>
            </a:r>
            <a:r>
              <a:rPr lang="en-US" dirty="0" err="1"/>
              <a:t>ProviderName</a:t>
            </a:r>
            <a:r>
              <a:rPr lang="en-US" dirty="0"/>
              <a:t>&gt;/&lt;</a:t>
            </a:r>
            <a:r>
              <a:rPr lang="en-US" dirty="0" err="1"/>
              <a:t>ChildResourceType</a:t>
            </a:r>
            <a:r>
              <a:rPr lang="en-US" dirty="0"/>
              <a:t>&gt;/&lt;Action&gt;’</a:t>
            </a:r>
          </a:p>
          <a:p>
            <a:r>
              <a:rPr lang="en-US" dirty="0"/>
              <a:t>Get-</a:t>
            </a:r>
            <a:r>
              <a:rPr lang="en-US" dirty="0" err="1"/>
              <a:t>AzureRmProviderOperation</a:t>
            </a:r>
            <a:endParaRPr lang="en-US" dirty="0"/>
          </a:p>
          <a:p>
            <a:pPr lvl="1"/>
            <a:r>
              <a:rPr lang="en-US" dirty="0"/>
              <a:t>PowerShell </a:t>
            </a:r>
          </a:p>
          <a:p>
            <a:pPr lvl="1"/>
            <a:r>
              <a:rPr lang="en-US" dirty="0"/>
              <a:t>List operations of Azure resource providers </a:t>
            </a:r>
          </a:p>
          <a:p>
            <a:r>
              <a:rPr lang="en-US" dirty="0"/>
              <a:t>azure provider operations show</a:t>
            </a:r>
          </a:p>
          <a:p>
            <a:pPr lvl="1"/>
            <a:r>
              <a:rPr lang="en-US" dirty="0"/>
              <a:t>Azure CLI</a:t>
            </a:r>
          </a:p>
        </p:txBody>
      </p:sp>
      <p:sp>
        <p:nvSpPr>
          <p:cNvPr id="4" name="Text Placeholder 3">
            <a:extLst>
              <a:ext uri="{FF2B5EF4-FFF2-40B4-BE49-F238E27FC236}">
                <a16:creationId xmlns:a16="http://schemas.microsoft.com/office/drawing/2014/main" id="{B6DC3D7B-64C6-44F6-82E6-E6E7BF5B41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42133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dirty="0"/>
              <a:t>A developer creates an application that needs access to external resources.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p:txBody>
          <a:bodyPr/>
          <a:lstStyle/>
          <a:p>
            <a:r>
              <a:rPr lang="en-US" sz="2400" dirty="0"/>
              <a:t>You need to use Azure Command-Line Interface (CLI) to create a service principle.  How should you configure the command? </a:t>
            </a:r>
          </a:p>
          <a:p>
            <a:endParaRPr lang="en-US" sz="24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3" name="Text Placeholder 2">
            <a:extLst>
              <a:ext uri="{FF2B5EF4-FFF2-40B4-BE49-F238E27FC236}">
                <a16:creationId xmlns:a16="http://schemas.microsoft.com/office/drawing/2014/main" id="{9069AF42-414D-42D9-AC6A-FD6631B0CBF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58200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dirty="0"/>
              <a:t>A developer creates an application that needs access to external resources.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p:txBody>
          <a:bodyPr/>
          <a:lstStyle/>
          <a:p>
            <a:r>
              <a:rPr lang="en-US" sz="2400" dirty="0"/>
              <a:t>You need to use Azure Command-Line Interface (CLI) to create a service principle.  How should you configure the command? </a:t>
            </a:r>
          </a:p>
          <a:p>
            <a:endParaRPr lang="en-US" sz="24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3" name="Text Placeholder 2">
            <a:extLst>
              <a:ext uri="{FF2B5EF4-FFF2-40B4-BE49-F238E27FC236}">
                <a16:creationId xmlns:a16="http://schemas.microsoft.com/office/drawing/2014/main" id="{4C841724-12A8-4795-992C-5A3333F4974E}"/>
              </a:ext>
            </a:extLst>
          </p:cNvPr>
          <p:cNvSpPr>
            <a:spLocks noGrp="1"/>
          </p:cNvSpPr>
          <p:nvPr>
            <p:ph type="body" sz="quarter" idx="10"/>
          </p:nvPr>
        </p:nvSpPr>
        <p:spPr/>
        <p:txBody>
          <a:bodyPr/>
          <a:lstStyle/>
          <a:p>
            <a:endParaRPr lang="en-US"/>
          </a:p>
        </p:txBody>
      </p:sp>
      <p:sp>
        <p:nvSpPr>
          <p:cNvPr id="11" name="Rectangle 10">
            <a:extLst>
              <a:ext uri="{FF2B5EF4-FFF2-40B4-BE49-F238E27FC236}">
                <a16:creationId xmlns:a16="http://schemas.microsoft.com/office/drawing/2014/main" id="{2A67C32F-B909-4693-8DAA-F7D0385A884C}"/>
              </a:ext>
            </a:extLst>
          </p:cNvPr>
          <p:cNvSpPr/>
          <p:nvPr/>
        </p:nvSpPr>
        <p:spPr bwMode="auto">
          <a:xfrm>
            <a:off x="4763386" y="3827721"/>
            <a:ext cx="1722474"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2" name="Rectangle 11">
            <a:extLst>
              <a:ext uri="{FF2B5EF4-FFF2-40B4-BE49-F238E27FC236}">
                <a16:creationId xmlns:a16="http://schemas.microsoft.com/office/drawing/2014/main" id="{CDC8FD5B-4E61-418A-B1EB-7F734F0CBCB9}"/>
              </a:ext>
            </a:extLst>
          </p:cNvPr>
          <p:cNvSpPr/>
          <p:nvPr/>
        </p:nvSpPr>
        <p:spPr bwMode="auto">
          <a:xfrm>
            <a:off x="4763386" y="5139070"/>
            <a:ext cx="1722474"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50750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dirty="0"/>
            </a:br>
            <a:endParaRPr lang="en-US" dirty="0"/>
          </a:p>
          <a:p>
            <a:pPr marL="514350" indent="-514350">
              <a:buFont typeface="+mj-lt"/>
              <a:buAutoNum type="alphaUcPeriod"/>
            </a:pPr>
            <a:r>
              <a:rPr lang="en-US" dirty="0"/>
              <a:t>$schema </a:t>
            </a:r>
          </a:p>
          <a:p>
            <a:pPr marL="514350" indent="-514350">
              <a:buFont typeface="+mj-lt"/>
              <a:buAutoNum type="alphaUcPeriod"/>
            </a:pPr>
            <a:r>
              <a:rPr lang="en-US" dirty="0"/>
              <a:t>variables </a:t>
            </a:r>
          </a:p>
          <a:p>
            <a:pPr marL="514350" indent="-514350">
              <a:buFont typeface="+mj-lt"/>
              <a:buAutoNum type="alphaUcPeriod"/>
            </a:pPr>
            <a:r>
              <a:rPr lang="en-US" dirty="0"/>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6" name="Text Placeholder 5">
            <a:extLst>
              <a:ext uri="{FF2B5EF4-FFF2-40B4-BE49-F238E27FC236}">
                <a16:creationId xmlns:a16="http://schemas.microsoft.com/office/drawing/2014/main" id="{AAF85362-515F-488D-A7C0-8C9DBD7CABD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30212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dirty="0"/>
            </a:br>
            <a:endParaRPr lang="en-US" dirty="0"/>
          </a:p>
          <a:p>
            <a:pPr marL="514350" indent="-514350">
              <a:buFont typeface="+mj-lt"/>
              <a:buAutoNum type="alphaUcPeriod"/>
            </a:pPr>
            <a:r>
              <a:rPr lang="en-US" dirty="0">
                <a:solidFill>
                  <a:schemeClr val="bg1">
                    <a:lumMod val="75000"/>
                  </a:schemeClr>
                </a:solidFill>
              </a:rPr>
              <a:t>$schema </a:t>
            </a:r>
          </a:p>
          <a:p>
            <a:pPr marL="514350" indent="-514350">
              <a:buFont typeface="+mj-lt"/>
              <a:buAutoNum type="alphaUcPeriod"/>
            </a:pPr>
            <a:r>
              <a:rPr lang="en-US" dirty="0">
                <a:solidFill>
                  <a:schemeClr val="bg1">
                    <a:lumMod val="75000"/>
                  </a:schemeClr>
                </a:solidFill>
              </a:rPr>
              <a:t>variables </a:t>
            </a:r>
          </a:p>
          <a:p>
            <a:pPr marL="514350" indent="-514350">
              <a:buFont typeface="+mj-lt"/>
              <a:buAutoNum type="alphaUcPeriod"/>
            </a:pPr>
            <a:r>
              <a:rPr lang="en-US" dirty="0">
                <a:solidFill>
                  <a:schemeClr val="bg1">
                    <a:lumMod val="75000"/>
                  </a:schemeClr>
                </a:solidFill>
              </a:rPr>
              <a:t>resources</a:t>
            </a:r>
          </a:p>
          <a:p>
            <a:pPr marL="514350" indent="-514350">
              <a:buFont typeface="+mj-lt"/>
              <a:buAutoNum type="alphaUcPeriod"/>
            </a:pPr>
            <a:r>
              <a:rPr lang="en-US" dirty="0">
                <a:solidFill>
                  <a:srgbClr val="0070C0"/>
                </a:solidFill>
              </a:rPr>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4" name="Text Placeholder 3">
            <a:extLst>
              <a:ext uri="{FF2B5EF4-FFF2-40B4-BE49-F238E27FC236}">
                <a16:creationId xmlns:a16="http://schemas.microsoft.com/office/drawing/2014/main" id="{C6D2B5F7-3872-4A5F-8615-CBC38E0FB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845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Implement ARM templates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Author ARM templates; create ARM templates to deploy multiple ARM Resource Providers resources of different types with count loops and Marketplace items; deploy templates with PowerShell ; Azure CLI; Azure Portal and REST API</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id="{C38B9EF5-0F46-4912-8719-460AA476637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70337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solidFill>
                  <a:srgbClr val="0070C0"/>
                </a:solidFill>
              </a:rPr>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EB70C40B-9C58-42B1-B267-081ABD27F39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74568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id="{3494BB91-604E-4489-9E94-11A05EC1C0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27584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solidFill>
                  <a:srgbClr val="0070C0"/>
                </a:solidFill>
              </a:rPr>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9172D8FF-4334-450A-8678-B1C59CBE5F7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12075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pPr marL="514350" indent="-514350">
              <a:buFont typeface="+mj-lt"/>
              <a:buAutoNum type="alphaUcPeriod"/>
            </a:pPr>
            <a:r>
              <a:rPr lang="en-US" dirty="0"/>
              <a:t>Azure CLI</a:t>
            </a:r>
          </a:p>
          <a:p>
            <a:pPr marL="514350" indent="-514350">
              <a:buFont typeface="+mj-lt"/>
              <a:buAutoNum type="alphaUcPeriod"/>
            </a:pPr>
            <a:r>
              <a:rPr lang="en-US" dirty="0"/>
              <a:t>REST API </a:t>
            </a:r>
          </a:p>
          <a:p>
            <a:pPr marL="514350" indent="-514350">
              <a:buFont typeface="+mj-lt"/>
              <a:buAutoNum type="alphaUcPeriod"/>
            </a:pPr>
            <a:r>
              <a:rPr lang="en-US" dirty="0"/>
              <a:t>Python</a:t>
            </a:r>
          </a:p>
          <a:p>
            <a:pPr marL="514350" indent="-514350">
              <a:buFont typeface="+mj-lt"/>
              <a:buAutoNum type="alphaUcPeriod"/>
            </a:pPr>
            <a:r>
              <a:rPr lang="en-US" dirty="0"/>
              <a:t>Azure PowerShell </a:t>
            </a:r>
            <a:br>
              <a:rPr lang="en-US" dirty="0"/>
            </a:br>
            <a:endParaRPr lang="en-US" dirty="0"/>
          </a:p>
        </p:txBody>
      </p:sp>
      <p:sp>
        <p:nvSpPr>
          <p:cNvPr id="5" name="Text Placeholder 4">
            <a:extLst>
              <a:ext uri="{FF2B5EF4-FFF2-40B4-BE49-F238E27FC236}">
                <a16:creationId xmlns:a16="http://schemas.microsoft.com/office/drawing/2014/main" id="{DAC7202F-4607-412C-83CD-41CF1518BAF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60087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pPr marL="514350" indent="-514350">
              <a:buFont typeface="+mj-lt"/>
              <a:buAutoNum type="alphaUcPeriod"/>
            </a:pPr>
            <a:r>
              <a:rPr lang="en-US" dirty="0">
                <a:solidFill>
                  <a:srgbClr val="0070C0"/>
                </a:solidFill>
              </a:rPr>
              <a:t>Azure CLI</a:t>
            </a:r>
          </a:p>
          <a:p>
            <a:pPr marL="514350" indent="-514350">
              <a:buFont typeface="+mj-lt"/>
              <a:buAutoNum type="alphaUcPeriod"/>
            </a:pPr>
            <a:r>
              <a:rPr lang="en-US" dirty="0">
                <a:solidFill>
                  <a:schemeClr val="bg1">
                    <a:lumMod val="75000"/>
                  </a:schemeClr>
                </a:solidFill>
              </a:rPr>
              <a:t>REST API </a:t>
            </a:r>
          </a:p>
          <a:p>
            <a:pPr marL="514350" indent="-514350">
              <a:buFont typeface="+mj-lt"/>
              <a:buAutoNum type="alphaUcPeriod"/>
            </a:pPr>
            <a:r>
              <a:rPr lang="en-US" dirty="0">
                <a:solidFill>
                  <a:schemeClr val="bg1">
                    <a:lumMod val="75000"/>
                  </a:schemeClr>
                </a:solidFill>
              </a:rPr>
              <a:t>Python</a:t>
            </a:r>
          </a:p>
          <a:p>
            <a:pPr marL="514350" indent="-514350">
              <a:buFont typeface="+mj-lt"/>
              <a:buAutoNum type="alphaUcPeriod"/>
            </a:pPr>
            <a:r>
              <a:rPr lang="en-US" dirty="0">
                <a:solidFill>
                  <a:srgbClr val="0070C0"/>
                </a:solidFill>
              </a:rPr>
              <a:t>Azure PowerShell </a:t>
            </a:r>
            <a:br>
              <a:rPr lang="en-US" dirty="0"/>
            </a:br>
            <a:endParaRPr lang="en-US" dirty="0"/>
          </a:p>
        </p:txBody>
      </p:sp>
      <p:sp>
        <p:nvSpPr>
          <p:cNvPr id="4" name="Text Placeholder 3">
            <a:extLst>
              <a:ext uri="{FF2B5EF4-FFF2-40B4-BE49-F238E27FC236}">
                <a16:creationId xmlns:a16="http://schemas.microsoft.com/office/drawing/2014/main" id="{559973D9-DF70-499C-A865-7D80D08A7B5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427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D567-473E-4EFA-A655-10AE93342040}"/>
              </a:ext>
            </a:extLst>
          </p:cNvPr>
          <p:cNvSpPr>
            <a:spLocks noGrp="1"/>
          </p:cNvSpPr>
          <p:nvPr>
            <p:ph type="title"/>
          </p:nvPr>
        </p:nvSpPr>
        <p:spPr/>
        <p:txBody>
          <a:bodyPr/>
          <a:lstStyle/>
          <a:p>
            <a:r>
              <a:rPr lang="en-US" dirty="0"/>
              <a:t>Azure Resource Manager template</a:t>
            </a:r>
          </a:p>
        </p:txBody>
      </p:sp>
      <p:sp>
        <p:nvSpPr>
          <p:cNvPr id="3" name="Text Placeholder 2">
            <a:extLst>
              <a:ext uri="{FF2B5EF4-FFF2-40B4-BE49-F238E27FC236}">
                <a16:creationId xmlns:a16="http://schemas.microsoft.com/office/drawing/2014/main" id="{3C3E3982-5FC3-4849-8075-C84F16E3060C}"/>
              </a:ext>
            </a:extLst>
          </p:cNvPr>
          <p:cNvSpPr>
            <a:spLocks noGrp="1"/>
          </p:cNvSpPr>
          <p:nvPr>
            <p:ph type="body" idx="1"/>
          </p:nvPr>
        </p:nvSpPr>
        <p:spPr/>
        <p:txBody>
          <a:bodyPr/>
          <a:lstStyle/>
          <a:p>
            <a:r>
              <a:rPr lang="en-US" dirty="0"/>
              <a:t>JSON files </a:t>
            </a:r>
          </a:p>
          <a:p>
            <a:r>
              <a:rPr lang="en-US" dirty="0"/>
              <a:t>Define resources to be deployed </a:t>
            </a:r>
          </a:p>
          <a:p>
            <a:r>
              <a:rPr lang="en-US" dirty="0"/>
              <a:t>JSON editor (Visual Studio Code)</a:t>
            </a:r>
          </a:p>
          <a:p>
            <a:r>
              <a:rPr lang="en-US" dirty="0"/>
              <a:t>Visual Studio Code </a:t>
            </a:r>
          </a:p>
          <a:p>
            <a:pPr lvl="1"/>
            <a:r>
              <a:rPr lang="en-US" dirty="0"/>
              <a:t>Lightweight </a:t>
            </a:r>
          </a:p>
          <a:p>
            <a:pPr lvl="1"/>
            <a:r>
              <a:rPr lang="en-US" dirty="0"/>
              <a:t>Open source </a:t>
            </a:r>
          </a:p>
          <a:p>
            <a:pPr lvl="1"/>
            <a:r>
              <a:rPr lang="en-US" dirty="0"/>
              <a:t>Cross-platform code editor</a:t>
            </a:r>
          </a:p>
          <a:p>
            <a:pPr lvl="1"/>
            <a:r>
              <a:rPr lang="en-US" dirty="0">
                <a:hlinkClick r:id="rId3"/>
              </a:rPr>
              <a:t>https://code.visualstudio.com</a:t>
            </a:r>
            <a:endParaRPr lang="en-US" dirty="0"/>
          </a:p>
          <a:p>
            <a:pPr lvl="1"/>
            <a:endParaRPr lang="en-US" dirty="0"/>
          </a:p>
        </p:txBody>
      </p:sp>
      <p:sp>
        <p:nvSpPr>
          <p:cNvPr id="4" name="Text Placeholder 3">
            <a:extLst>
              <a:ext uri="{FF2B5EF4-FFF2-40B4-BE49-F238E27FC236}">
                <a16:creationId xmlns:a16="http://schemas.microsoft.com/office/drawing/2014/main" id="{717C415C-A2CD-425B-AFDD-8A0EF37BCC7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876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36C2-DFDE-4A94-89E8-E83EEBDA9968}"/>
              </a:ext>
            </a:extLst>
          </p:cNvPr>
          <p:cNvSpPr>
            <a:spLocks noGrp="1"/>
          </p:cNvSpPr>
          <p:nvPr>
            <p:ph type="title"/>
          </p:nvPr>
        </p:nvSpPr>
        <p:spPr/>
        <p:txBody>
          <a:bodyPr/>
          <a:lstStyle/>
          <a:p>
            <a:r>
              <a:rPr lang="en-US" dirty="0"/>
              <a:t>Create template</a:t>
            </a:r>
          </a:p>
        </p:txBody>
      </p:sp>
      <p:pic>
        <p:nvPicPr>
          <p:cNvPr id="5" name="Picture 4">
            <a:extLst>
              <a:ext uri="{FF2B5EF4-FFF2-40B4-BE49-F238E27FC236}">
                <a16:creationId xmlns:a16="http://schemas.microsoft.com/office/drawing/2014/main" id="{58C95A07-8510-42A7-BCD3-1AB6EA2659F4}"/>
              </a:ext>
            </a:extLst>
          </p:cNvPr>
          <p:cNvPicPr>
            <a:picLocks noChangeAspect="1"/>
          </p:cNvPicPr>
          <p:nvPr/>
        </p:nvPicPr>
        <p:blipFill>
          <a:blip r:embed="rId3"/>
          <a:stretch>
            <a:fillRect/>
          </a:stretch>
        </p:blipFill>
        <p:spPr>
          <a:xfrm>
            <a:off x="237885" y="740662"/>
            <a:ext cx="8218967" cy="4285663"/>
          </a:xfrm>
          <a:prstGeom prst="rect">
            <a:avLst/>
          </a:prstGeom>
        </p:spPr>
      </p:pic>
      <p:sp>
        <p:nvSpPr>
          <p:cNvPr id="3" name="Text Placeholder 2">
            <a:extLst>
              <a:ext uri="{FF2B5EF4-FFF2-40B4-BE49-F238E27FC236}">
                <a16:creationId xmlns:a16="http://schemas.microsoft.com/office/drawing/2014/main" id="{5869CD30-4EF5-48B8-ADF0-E713035A5308}"/>
              </a:ext>
            </a:extLst>
          </p:cNvPr>
          <p:cNvSpPr>
            <a:spLocks noGrp="1"/>
          </p:cNvSpPr>
          <p:nvPr>
            <p:ph type="body" idx="1"/>
          </p:nvPr>
        </p:nvSpPr>
        <p:spPr>
          <a:xfrm>
            <a:off x="284581" y="5133380"/>
            <a:ext cx="8574837" cy="983958"/>
          </a:xfrm>
        </p:spPr>
        <p:txBody>
          <a:bodyPr/>
          <a:lstStyle/>
          <a:p>
            <a:r>
              <a:rPr lang="en-US" dirty="0"/>
              <a:t>File-New to create a new template </a:t>
            </a:r>
          </a:p>
          <a:p>
            <a:r>
              <a:rPr lang="en-US" dirty="0"/>
              <a:t>Save as .</a:t>
            </a:r>
            <a:r>
              <a:rPr lang="en-US" dirty="0" err="1"/>
              <a:t>json</a:t>
            </a:r>
            <a:r>
              <a:rPr lang="en-US" dirty="0"/>
              <a:t> file </a:t>
            </a:r>
          </a:p>
        </p:txBody>
      </p:sp>
      <p:sp>
        <p:nvSpPr>
          <p:cNvPr id="4" name="Text Placeholder 3">
            <a:extLst>
              <a:ext uri="{FF2B5EF4-FFF2-40B4-BE49-F238E27FC236}">
                <a16:creationId xmlns:a16="http://schemas.microsoft.com/office/drawing/2014/main" id="{E5675198-D879-4D15-9E55-FBE7A3299FA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5006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9497-7833-4915-BBC1-19CEE7F705B9}"/>
              </a:ext>
            </a:extLst>
          </p:cNvPr>
          <p:cNvSpPr>
            <a:spLocks noGrp="1"/>
          </p:cNvSpPr>
          <p:nvPr>
            <p:ph type="title"/>
          </p:nvPr>
        </p:nvSpPr>
        <p:spPr/>
        <p:txBody>
          <a:bodyPr/>
          <a:lstStyle/>
          <a:p>
            <a:r>
              <a:rPr lang="en-US" dirty="0"/>
              <a:t>Deploy template</a:t>
            </a:r>
          </a:p>
        </p:txBody>
      </p:sp>
      <p:sp>
        <p:nvSpPr>
          <p:cNvPr id="3" name="Text Placeholder 2">
            <a:extLst>
              <a:ext uri="{FF2B5EF4-FFF2-40B4-BE49-F238E27FC236}">
                <a16:creationId xmlns:a16="http://schemas.microsoft.com/office/drawing/2014/main" id="{89BC8FF6-B6FE-4FD8-95AF-F2675E8734EB}"/>
              </a:ext>
            </a:extLst>
          </p:cNvPr>
          <p:cNvSpPr>
            <a:spLocks noGrp="1"/>
          </p:cNvSpPr>
          <p:nvPr>
            <p:ph type="body" idx="1"/>
          </p:nvPr>
        </p:nvSpPr>
        <p:spPr/>
        <p:txBody>
          <a:bodyPr/>
          <a:lstStyle/>
          <a:p>
            <a:r>
              <a:rPr lang="en-US" dirty="0"/>
              <a:t>PowerShell </a:t>
            </a:r>
          </a:p>
          <a:p>
            <a:pPr marL="288925" lvl="1" indent="0">
              <a:buNone/>
            </a:pPr>
            <a:r>
              <a:rPr lang="en-US" sz="1400" dirty="0"/>
              <a:t>Login-</a:t>
            </a:r>
            <a:r>
              <a:rPr lang="en-US" sz="1400" dirty="0" err="1"/>
              <a:t>AzureRMAccount</a:t>
            </a:r>
            <a:r>
              <a:rPr lang="en-US" sz="1400" dirty="0"/>
              <a:t> </a:t>
            </a:r>
          </a:p>
          <a:p>
            <a:pPr marL="288925" lvl="1" indent="0">
              <a:buNone/>
            </a:pPr>
            <a:endParaRPr lang="en-US" sz="1400" dirty="0"/>
          </a:p>
          <a:p>
            <a:pPr marL="288925" lvl="1" indent="0">
              <a:buNone/>
            </a:pPr>
            <a:r>
              <a:rPr lang="en-US" sz="1400" dirty="0"/>
              <a:t>New-</a:t>
            </a:r>
            <a:r>
              <a:rPr lang="en-US" sz="1400" dirty="0" err="1"/>
              <a:t>AzureRmResourceGroup</a:t>
            </a:r>
            <a:r>
              <a:rPr lang="en-US" sz="1400" dirty="0"/>
              <a:t> –name </a:t>
            </a:r>
            <a:r>
              <a:rPr lang="en-US" sz="1400" dirty="0" err="1"/>
              <a:t>webapp</a:t>
            </a:r>
            <a:r>
              <a:rPr lang="en-US" sz="1400" dirty="0"/>
              <a:t> ‘South Central US’</a:t>
            </a:r>
          </a:p>
          <a:p>
            <a:pPr marL="288925" lvl="1" indent="0">
              <a:buNone/>
            </a:pPr>
            <a:r>
              <a:rPr lang="en-US" sz="1400" dirty="0"/>
              <a:t>New-</a:t>
            </a:r>
            <a:r>
              <a:rPr lang="en-US" sz="1400" dirty="0" err="1"/>
              <a:t>AzureRmResourceGroupDeployment</a:t>
            </a:r>
            <a:r>
              <a:rPr lang="en-US" sz="1400" dirty="0"/>
              <a:t> –location </a:t>
            </a:r>
            <a:r>
              <a:rPr lang="en-US" sz="1400" dirty="0" err="1"/>
              <a:t>webapp</a:t>
            </a:r>
            <a:r>
              <a:rPr lang="en-US" sz="1400" dirty="0"/>
              <a:t> –</a:t>
            </a:r>
            <a:r>
              <a:rPr lang="en-US" sz="1400" dirty="0" err="1"/>
              <a:t>TemplateFile</a:t>
            </a:r>
            <a:r>
              <a:rPr lang="en-US" sz="1400" dirty="0"/>
              <a:t> </a:t>
            </a:r>
            <a:r>
              <a:rPr lang="en-US" sz="1400" dirty="0" err="1"/>
              <a:t>azuredeploy.json</a:t>
            </a:r>
            <a:endParaRPr lang="en-US" sz="1400" dirty="0"/>
          </a:p>
          <a:p>
            <a:pPr marL="288925" lvl="1" indent="0">
              <a:buNone/>
            </a:pPr>
            <a:endParaRPr lang="en-US" sz="1800" dirty="0"/>
          </a:p>
          <a:p>
            <a:r>
              <a:rPr lang="en-US" sz="2200" dirty="0"/>
              <a:t>Azure CLI </a:t>
            </a:r>
          </a:p>
          <a:p>
            <a:pPr marL="288925" lvl="1" indent="0">
              <a:buNone/>
            </a:pPr>
            <a:r>
              <a:rPr lang="en-US" sz="1600" dirty="0" err="1"/>
              <a:t>az</a:t>
            </a:r>
            <a:r>
              <a:rPr lang="en-US" sz="1600" dirty="0"/>
              <a:t> login</a:t>
            </a:r>
          </a:p>
          <a:p>
            <a:pPr marL="288925" lvl="1" indent="0">
              <a:buNone/>
            </a:pPr>
            <a:endParaRPr lang="en-US" sz="1600" dirty="0"/>
          </a:p>
          <a:p>
            <a:pPr marL="288925" lvl="1" indent="0">
              <a:buNone/>
            </a:pPr>
            <a:r>
              <a:rPr lang="en-US" sz="1600" dirty="0" err="1"/>
              <a:t>az</a:t>
            </a:r>
            <a:r>
              <a:rPr lang="en-US" sz="1600" dirty="0"/>
              <a:t> group create –name </a:t>
            </a:r>
            <a:r>
              <a:rPr lang="en-US" sz="1600" dirty="0" err="1"/>
              <a:t>webapp</a:t>
            </a:r>
            <a:r>
              <a:rPr lang="en-US" sz="1600" dirty="0"/>
              <a:t> –location ‘South Central US’</a:t>
            </a:r>
          </a:p>
          <a:p>
            <a:pPr marL="288925" lvl="1" indent="0">
              <a:buNone/>
            </a:pPr>
            <a:r>
              <a:rPr lang="en-US" sz="1600" dirty="0" err="1"/>
              <a:t>az</a:t>
            </a:r>
            <a:r>
              <a:rPr lang="en-US" sz="1600" dirty="0"/>
              <a:t> group deployment create –resource-group </a:t>
            </a:r>
            <a:r>
              <a:rPr lang="en-US" sz="1600" dirty="0" err="1"/>
              <a:t>webapp</a:t>
            </a:r>
            <a:r>
              <a:rPr lang="en-US" sz="1600" dirty="0"/>
              <a:t> –template-file </a:t>
            </a:r>
            <a:r>
              <a:rPr lang="en-US" sz="1600" dirty="0" err="1"/>
              <a:t>azuredeploy.json</a:t>
            </a:r>
            <a:endParaRPr lang="en-US" sz="1600" dirty="0"/>
          </a:p>
        </p:txBody>
      </p:sp>
      <p:sp>
        <p:nvSpPr>
          <p:cNvPr id="4" name="Text Placeholder 3">
            <a:extLst>
              <a:ext uri="{FF2B5EF4-FFF2-40B4-BE49-F238E27FC236}">
                <a16:creationId xmlns:a16="http://schemas.microsoft.com/office/drawing/2014/main" id="{380C9AB6-E8EE-4317-8F5C-33D68AB848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836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68B5-5772-46B1-8389-ECA1E87A426C}"/>
              </a:ext>
            </a:extLst>
          </p:cNvPr>
          <p:cNvSpPr>
            <a:spLocks noGrp="1"/>
          </p:cNvSpPr>
          <p:nvPr>
            <p:ph type="title"/>
          </p:nvPr>
        </p:nvSpPr>
        <p:spPr/>
        <p:txBody>
          <a:bodyPr/>
          <a:lstStyle/>
          <a:p>
            <a:r>
              <a:rPr lang="en-US" dirty="0"/>
              <a:t>Azure Cloud Shell </a:t>
            </a:r>
          </a:p>
        </p:txBody>
      </p:sp>
      <p:sp>
        <p:nvSpPr>
          <p:cNvPr id="3" name="Text Placeholder 2">
            <a:extLst>
              <a:ext uri="{FF2B5EF4-FFF2-40B4-BE49-F238E27FC236}">
                <a16:creationId xmlns:a16="http://schemas.microsoft.com/office/drawing/2014/main" id="{937E02A4-F2B9-441E-8BD9-D0D33844C13C}"/>
              </a:ext>
            </a:extLst>
          </p:cNvPr>
          <p:cNvSpPr>
            <a:spLocks noGrp="1"/>
          </p:cNvSpPr>
          <p:nvPr>
            <p:ph type="body" idx="1"/>
          </p:nvPr>
        </p:nvSpPr>
        <p:spPr/>
        <p:txBody>
          <a:bodyPr/>
          <a:lstStyle/>
          <a:p>
            <a:r>
              <a:rPr lang="en-US" dirty="0"/>
              <a:t>Interactive browser accessible shell </a:t>
            </a:r>
          </a:p>
          <a:p>
            <a:r>
              <a:rPr lang="en-US" dirty="0"/>
              <a:t>Flexible selection of workloads </a:t>
            </a:r>
          </a:p>
          <a:p>
            <a:r>
              <a:rPr lang="en-US" dirty="0"/>
              <a:t>Linux </a:t>
            </a:r>
          </a:p>
          <a:p>
            <a:pPr lvl="1"/>
            <a:r>
              <a:rPr lang="en-US" dirty="0"/>
              <a:t>Bash </a:t>
            </a:r>
          </a:p>
          <a:p>
            <a:r>
              <a:rPr lang="en-US" dirty="0"/>
              <a:t>Windows </a:t>
            </a:r>
          </a:p>
          <a:p>
            <a:pPr lvl="1"/>
            <a:r>
              <a:rPr lang="en-US" dirty="0"/>
              <a:t>PowerShell </a:t>
            </a:r>
          </a:p>
          <a:p>
            <a:r>
              <a:rPr lang="en-US" dirty="0"/>
              <a:t>Azure portal access </a:t>
            </a:r>
          </a:p>
          <a:p>
            <a:pPr marL="288925" lvl="1" indent="0">
              <a:buNone/>
            </a:pPr>
            <a:endParaRPr lang="en-US" dirty="0"/>
          </a:p>
        </p:txBody>
      </p:sp>
      <p:sp>
        <p:nvSpPr>
          <p:cNvPr id="4" name="Text Placeholder 3">
            <a:extLst>
              <a:ext uri="{FF2B5EF4-FFF2-40B4-BE49-F238E27FC236}">
                <a16:creationId xmlns:a16="http://schemas.microsoft.com/office/drawing/2014/main" id="{A098B3B9-07C0-48F2-B7C0-CB9526773719}"/>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E80FD1B9-3A92-4E31-B96B-3D92AB63D85E}"/>
              </a:ext>
            </a:extLst>
          </p:cNvPr>
          <p:cNvPicPr>
            <a:picLocks noChangeAspect="1"/>
          </p:cNvPicPr>
          <p:nvPr/>
        </p:nvPicPr>
        <p:blipFill>
          <a:blip r:embed="rId3"/>
          <a:stretch>
            <a:fillRect/>
          </a:stretch>
        </p:blipFill>
        <p:spPr>
          <a:xfrm>
            <a:off x="783043" y="4463791"/>
            <a:ext cx="4093655" cy="863120"/>
          </a:xfrm>
          <a:prstGeom prst="rect">
            <a:avLst/>
          </a:prstGeom>
        </p:spPr>
      </p:pic>
      <p:sp>
        <p:nvSpPr>
          <p:cNvPr id="6" name="Rectangle 5">
            <a:extLst>
              <a:ext uri="{FF2B5EF4-FFF2-40B4-BE49-F238E27FC236}">
                <a16:creationId xmlns:a16="http://schemas.microsoft.com/office/drawing/2014/main" id="{51F66684-05FD-4D96-BF89-571279EDAC58}"/>
              </a:ext>
            </a:extLst>
          </p:cNvPr>
          <p:cNvSpPr/>
          <p:nvPr/>
        </p:nvSpPr>
        <p:spPr bwMode="auto">
          <a:xfrm>
            <a:off x="1605516" y="4463791"/>
            <a:ext cx="797442" cy="863120"/>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04833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24AE-5C55-4691-B372-351C49D828B2}"/>
              </a:ext>
            </a:extLst>
          </p:cNvPr>
          <p:cNvSpPr>
            <a:spLocks noGrp="1"/>
          </p:cNvSpPr>
          <p:nvPr>
            <p:ph type="title"/>
          </p:nvPr>
        </p:nvSpPr>
        <p:spPr/>
        <p:txBody>
          <a:bodyPr/>
          <a:lstStyle/>
          <a:p>
            <a:r>
              <a:rPr lang="en-US" dirty="0"/>
              <a:t>Cloud Shell features</a:t>
            </a:r>
          </a:p>
        </p:txBody>
      </p:sp>
      <p:sp>
        <p:nvSpPr>
          <p:cNvPr id="3" name="Text Placeholder 2">
            <a:extLst>
              <a:ext uri="{FF2B5EF4-FFF2-40B4-BE49-F238E27FC236}">
                <a16:creationId xmlns:a16="http://schemas.microsoft.com/office/drawing/2014/main" id="{F5E35C96-B7A6-4E47-BBFE-543F7DA9919C}"/>
              </a:ext>
            </a:extLst>
          </p:cNvPr>
          <p:cNvSpPr>
            <a:spLocks noGrp="1"/>
          </p:cNvSpPr>
          <p:nvPr>
            <p:ph type="body" idx="1"/>
          </p:nvPr>
        </p:nvSpPr>
        <p:spPr/>
        <p:txBody>
          <a:bodyPr/>
          <a:lstStyle/>
          <a:p>
            <a:r>
              <a:rPr lang="en-US" dirty="0"/>
              <a:t>Browser based shell experience </a:t>
            </a:r>
          </a:p>
          <a:p>
            <a:r>
              <a:rPr lang="en-US" dirty="0"/>
              <a:t>Choice of preferred shell experience </a:t>
            </a:r>
          </a:p>
          <a:p>
            <a:pPr lvl="1"/>
            <a:r>
              <a:rPr lang="en-US" dirty="0"/>
              <a:t>Bash </a:t>
            </a:r>
          </a:p>
          <a:p>
            <a:pPr lvl="1"/>
            <a:r>
              <a:rPr lang="en-US" dirty="0"/>
              <a:t>PowerShell </a:t>
            </a:r>
          </a:p>
          <a:p>
            <a:r>
              <a:rPr lang="en-US" dirty="0"/>
              <a:t>Managed by Microsoft </a:t>
            </a:r>
          </a:p>
          <a:p>
            <a:r>
              <a:rPr lang="en-US" dirty="0"/>
              <a:t>Command-line tools and language support </a:t>
            </a:r>
          </a:p>
          <a:p>
            <a:r>
              <a:rPr lang="en-US" dirty="0"/>
              <a:t>Automatically authenticates giving access to </a:t>
            </a:r>
          </a:p>
          <a:p>
            <a:pPr lvl="1"/>
            <a:r>
              <a:rPr lang="en-US" dirty="0"/>
              <a:t>Azure CLI 2.0</a:t>
            </a:r>
          </a:p>
          <a:p>
            <a:pPr lvl="1"/>
            <a:r>
              <a:rPr lang="en-US" dirty="0"/>
              <a:t>PowerShell </a:t>
            </a:r>
          </a:p>
        </p:txBody>
      </p:sp>
      <p:sp>
        <p:nvSpPr>
          <p:cNvPr id="4" name="Text Placeholder 3">
            <a:extLst>
              <a:ext uri="{FF2B5EF4-FFF2-40B4-BE49-F238E27FC236}">
                <a16:creationId xmlns:a16="http://schemas.microsoft.com/office/drawing/2014/main" id="{D8326A0A-6371-46E0-AAAB-CADA43D4B91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9780693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2673</Words>
  <Application>Microsoft Office PowerPoint</Application>
  <PresentationFormat>On-screen Show (4:3)</PresentationFormat>
  <Paragraphs>492</Paragraphs>
  <Slides>45</Slides>
  <Notes>45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Consolas</vt:lpstr>
      <vt:lpstr>Courier New</vt:lpstr>
      <vt:lpstr>Calibri</vt:lpstr>
      <vt:lpstr>Wingdings</vt:lpstr>
      <vt:lpstr>Segoe UI Light</vt:lpstr>
      <vt:lpstr>Segoe UI</vt:lpstr>
      <vt:lpstr>Times New Roman</vt:lpstr>
      <vt:lpstr>Symbol</vt:lpstr>
      <vt:lpstr>Verdana</vt:lpstr>
      <vt:lpstr>Arial</vt:lpstr>
      <vt:lpstr>NG_MOC_Core_ModuleNew2</vt:lpstr>
      <vt:lpstr>Exam 70-533 Implementing Microsoft Azure Infrastructure Solutions</vt:lpstr>
      <vt:lpstr>Design and Deploy ARM Templates(10-15%)</vt:lpstr>
      <vt:lpstr>Design and Deploy ARM Templates (10-15%)</vt:lpstr>
      <vt:lpstr>Implement ARM templates</vt:lpstr>
      <vt:lpstr>Azure Resource Manager template</vt:lpstr>
      <vt:lpstr>Create template</vt:lpstr>
      <vt:lpstr>Deploy template</vt:lpstr>
      <vt:lpstr>Azure Cloud Shell </vt:lpstr>
      <vt:lpstr>Cloud Shell features</vt:lpstr>
      <vt:lpstr>Connect your File Storage </vt:lpstr>
      <vt:lpstr>Deploy template from Cloud Shell </vt:lpstr>
      <vt:lpstr>Parameterize a template</vt:lpstr>
      <vt:lpstr>Add variables to a template</vt:lpstr>
      <vt:lpstr>Change the Resources section</vt:lpstr>
      <vt:lpstr>ARM template basic structure </vt:lpstr>
      <vt:lpstr>Create multiple instances of a resource</vt:lpstr>
      <vt:lpstr>Control access</vt:lpstr>
      <vt:lpstr>Register and application in Azure AD</vt:lpstr>
      <vt:lpstr>Service principals</vt:lpstr>
      <vt:lpstr>Service principal using a password (PowerShell)</vt:lpstr>
      <vt:lpstr>Service principal using a self-signed certificate (PowerShell)</vt:lpstr>
      <vt:lpstr>Lock resources</vt:lpstr>
      <vt:lpstr>How are locks applied</vt:lpstr>
      <vt:lpstr>Who can create and delete locks </vt:lpstr>
      <vt:lpstr>Locks through portal</vt:lpstr>
      <vt:lpstr>Locks through templates</vt:lpstr>
      <vt:lpstr>Applying locks through PowerShell</vt:lpstr>
      <vt:lpstr>Design role-based access control (RBAC) </vt:lpstr>
      <vt:lpstr>Role-Based Access Control (RBAC)</vt:lpstr>
      <vt:lpstr>Viewing and assigning roles </vt:lpstr>
      <vt:lpstr>Owner built-in role</vt:lpstr>
      <vt:lpstr>Contributor built-in role</vt:lpstr>
      <vt:lpstr>Reader built-in role</vt:lpstr>
      <vt:lpstr>Create custom roles for Azure RBAC</vt:lpstr>
      <vt:lpstr>Action property</vt:lpstr>
      <vt:lpstr>A developer creates an application that needs access to external resources.  This application will be deployed in the domain.  </vt:lpstr>
      <vt:lpstr>A developer creates an application that needs access to external resources.  This application will be deployed in the domain.  </vt:lpstr>
      <vt:lpstr>You are updating an Azure Resource Manager (ARM) template.  </vt:lpstr>
      <vt:lpstr>You are updating an Azure Resource Manager (ARM) template.  </vt:lpstr>
      <vt:lpstr>You use ARM templates to deploy resources.  </vt:lpstr>
      <vt:lpstr>You use ARM templates to deploy resources.  </vt:lpstr>
      <vt:lpstr>You use ARM templates to deploy resources.  </vt:lpstr>
      <vt:lpstr>You use ARM templates to deploy resources.  </vt:lpstr>
      <vt:lpstr>You created an application to authenticate using Azure AD.  </vt:lpstr>
      <vt:lpstr>You created an application to authenticate using Azure AD.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2018-02-07T13:32:31Z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