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4"/>
  </p:notesMasterIdLst>
  <p:handoutMasterIdLst>
    <p:handoutMasterId r:id="rId45"/>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43" r:id="rId38"/>
    <p:sldId id="344" r:id="rId39"/>
    <p:sldId id="346" r:id="rId40"/>
    <p:sldId id="345" r:id="rId41"/>
    <p:sldId id="309" r:id="rId42"/>
    <p:sldId id="310" r:id="rId43"/>
  </p:sldIdLst>
  <p:sldSz cx="9144000" cy="6858000" type="screen4x3"/>
  <p:notesSz cx="6858000" cy="9144000"/>
  <p:embeddedFontLst>
    <p:embeddedFont>
      <p:font typeface="Segoe UI" panose="020B0502040204020203" pitchFamily="34" charset="0"/>
      <p:regular r:id="rId46"/>
      <p:bold r:id="rId47"/>
      <p:italic r:id="rId48"/>
      <p:boldItalic r:id="rId49"/>
    </p:embeddedFont>
    <p:embeddedFont>
      <p:font typeface="Segoe UI Light" panose="020B0502040204020203" pitchFamily="34" charset="0"/>
      <p:regular r:id="rId50"/>
      <p:italic r:id="rId51"/>
    </p:embeddedFont>
    <p:embeddedFont>
      <p:font typeface="Verdana" panose="020B0604030504040204" pitchFamily="34" charset="0"/>
      <p:regular r:id="rId52"/>
      <p:bold r:id="rId53"/>
      <p:italic r:id="rId54"/>
      <p:boldItalic r:id="rId55"/>
    </p:embeddedFont>
    <p:embeddedFont>
      <p:font typeface="Segoe" panose="020B0604020202020204" charset="0"/>
      <p:regular r:id="rId56"/>
      <p:bold r:id="rId57"/>
      <p:italic r:id="rId58"/>
      <p:boldItalic r:id="rId59"/>
    </p:embeddedFont>
    <p:embeddedFont>
      <p:font typeface="Consolas" panose="020B0609020204030204" pitchFamily="49" charset="0"/>
      <p:regular r:id="rId60"/>
      <p:bold r:id="rId61"/>
      <p:italic r:id="rId62"/>
      <p:boldItalic r:id="rId63"/>
    </p:embeddedFont>
    <p:embeddedFont>
      <p:font typeface="Calibri" panose="020F0502020204030204" pitchFamily="34"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43"/>
            <p14:sldId id="344"/>
            <p14:sldId id="346"/>
            <p14:sldId id="345"/>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4" autoAdjust="0"/>
  </p:normalViewPr>
  <p:slideViewPr>
    <p:cSldViewPr snapToGrid="0">
      <p:cViewPr varScale="1">
        <p:scale>
          <a:sx n="90" d="100"/>
          <a:sy n="90" d="100"/>
        </p:scale>
        <p:origin x="87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t>Can be locked </a:t>
          </a:r>
        </a:p>
      </dgm:t>
    </dgm:pt>
    <dgm:pt modelId="{F9FB2170-C31C-45D9-8075-8E36EDFB524A}" type="parTrans" cxnId="{2B1C4917-1B08-4ED1-9279-3EA4BAA97290}">
      <dgm:prSet/>
      <dgm:spPr/>
      <dgm:t>
        <a:bodyPr/>
        <a:lstStyle/>
        <a:p>
          <a:endParaRPr lang="en-US"/>
        </a:p>
      </dgm:t>
    </dgm:pt>
    <dgm:pt modelId="{9C7533A0-5344-4F55-8564-641B92BDA2D5}" type="sibTrans" cxnId="{2B1C4917-1B08-4ED1-9279-3EA4BAA97290}">
      <dgm:prSet/>
      <dgm:spPr/>
      <dgm:t>
        <a:bodyPr/>
        <a:lstStyle/>
        <a:p>
          <a:endParaRPr lang="en-US"/>
        </a:p>
      </dgm:t>
    </dgm:pt>
    <dgm:pt modelId="{B7BAF12D-4D2F-44FB-9A47-23DD67BE7A24}">
      <dgm:prSet/>
      <dgm:spPr/>
      <dgm:t>
        <a:bodyPr/>
        <a:lstStyle/>
        <a:p>
          <a:r>
            <a:rPr lang="en-US"/>
            <a:t>Subscription </a:t>
          </a:r>
        </a:p>
      </dgm:t>
    </dgm:pt>
    <dgm:pt modelId="{97B63D7E-1B32-4235-88B6-6C2998CCE89A}" type="parTrans" cxnId="{70410DBB-C0E1-4A8A-B55D-DC808324CAAC}">
      <dgm:prSet/>
      <dgm:spPr/>
      <dgm:t>
        <a:bodyPr/>
        <a:lstStyle/>
        <a:p>
          <a:endParaRPr lang="en-US"/>
        </a:p>
      </dgm:t>
    </dgm:pt>
    <dgm:pt modelId="{5958F054-E5A5-419C-A957-DAB80954D9DF}" type="sibTrans" cxnId="{70410DBB-C0E1-4A8A-B55D-DC808324CAAC}">
      <dgm:prSet/>
      <dgm:spPr/>
      <dgm:t>
        <a:bodyPr/>
        <a:lstStyle/>
        <a:p>
          <a:endParaRPr lang="en-US"/>
        </a:p>
      </dgm:t>
    </dgm:pt>
    <dgm:pt modelId="{338375BA-D262-4CB0-986E-F29D26010375}">
      <dgm:prSet/>
      <dgm:spPr/>
      <dgm:t>
        <a:bodyPr/>
        <a:lstStyle/>
        <a:p>
          <a:r>
            <a:rPr lang="en-US"/>
            <a:t>Resource group </a:t>
          </a:r>
        </a:p>
      </dgm:t>
    </dgm:pt>
    <dgm:pt modelId="{DB51D441-D7A7-44D1-BFDA-A01A92B8313B}" type="parTrans" cxnId="{742A5AE4-B6C4-4327-AE04-5F05B0C09550}">
      <dgm:prSet/>
      <dgm:spPr/>
      <dgm:t>
        <a:bodyPr/>
        <a:lstStyle/>
        <a:p>
          <a:endParaRPr lang="en-US"/>
        </a:p>
      </dgm:t>
    </dgm:pt>
    <dgm:pt modelId="{1578F1CF-1BC4-4779-BC26-828A09B7F01C}" type="sibTrans" cxnId="{742A5AE4-B6C4-4327-AE04-5F05B0C09550}">
      <dgm:prSet/>
      <dgm:spPr/>
      <dgm:t>
        <a:bodyPr/>
        <a:lstStyle/>
        <a:p>
          <a:endParaRPr lang="en-US"/>
        </a:p>
      </dgm:t>
    </dgm:pt>
    <dgm:pt modelId="{16823737-9D13-4C20-90CB-B9FECB99A353}">
      <dgm:prSet/>
      <dgm:spPr/>
      <dgm:t>
        <a:bodyPr/>
        <a:lstStyle/>
        <a:p>
          <a:r>
            <a:rPr lang="en-US"/>
            <a:t>Resource </a:t>
          </a:r>
        </a:p>
      </dgm:t>
    </dgm:pt>
    <dgm:pt modelId="{95C87DD6-A514-4958-9136-3CEB1CE54C96}" type="parTrans" cxnId="{47722AA7-78BD-4B3B-83D9-2405816492BF}">
      <dgm:prSet/>
      <dgm:spPr/>
      <dgm:t>
        <a:bodyPr/>
        <a:lstStyle/>
        <a:p>
          <a:endParaRPr lang="en-US"/>
        </a:p>
      </dgm:t>
    </dgm:pt>
    <dgm:pt modelId="{2800BAE4-B410-4FB5-BC0F-DC89F7CFA302}" type="sibTrans" cxnId="{47722AA7-78BD-4B3B-83D9-2405816492BF}">
      <dgm:prSet/>
      <dgm:spPr/>
      <dgm:t>
        <a:bodyPr/>
        <a:lstStyle/>
        <a:p>
          <a:endParaRPr lang="en-US"/>
        </a:p>
      </dgm:t>
    </dgm:pt>
    <dgm:pt modelId="{8B2D13A1-7B07-49DD-BEAA-7D398DB5C9D6}">
      <dgm:prSet/>
      <dgm:spPr/>
      <dgm:t>
        <a:bodyPr/>
        <a:lstStyle/>
        <a:p>
          <a:r>
            <a:rPr lang="en-US"/>
            <a:t>Lock Level </a:t>
          </a:r>
        </a:p>
      </dgm:t>
    </dgm:pt>
    <dgm:pt modelId="{B537D279-0E20-4F89-8DDD-02E4D56CA37F}" type="parTrans" cxnId="{F7569849-B4AC-4A08-B363-E4B116D4205D}">
      <dgm:prSet/>
      <dgm:spPr/>
      <dgm:t>
        <a:bodyPr/>
        <a:lstStyle/>
        <a:p>
          <a:endParaRPr lang="en-US"/>
        </a:p>
      </dgm:t>
    </dgm:pt>
    <dgm:pt modelId="{86B10288-A7C0-4B29-A614-F0AD80FC331C}" type="sibTrans" cxnId="{F7569849-B4AC-4A08-B363-E4B116D4205D}">
      <dgm:prSet/>
      <dgm:spPr/>
      <dgm:t>
        <a:bodyPr/>
        <a:lstStyle/>
        <a:p>
          <a:endParaRPr lang="en-US"/>
        </a:p>
      </dgm:t>
    </dgm:pt>
    <dgm:pt modelId="{B31969B6-20C5-4C56-AE64-6900BD905BD6}">
      <dgm:prSet/>
      <dgm:spPr/>
      <dgm:t>
        <a:bodyPr/>
        <a:lstStyle/>
        <a:p>
          <a:r>
            <a:rPr lang="en-US"/>
            <a:t>CanNotDelete </a:t>
          </a:r>
        </a:p>
      </dgm:t>
    </dgm:pt>
    <dgm:pt modelId="{C6040EE7-CA42-4D28-AF94-4254247DD296}" type="parTrans" cxnId="{AD61F5C9-C210-4D9E-AC0C-ADB2B5A0FD55}">
      <dgm:prSet/>
      <dgm:spPr/>
      <dgm:t>
        <a:bodyPr/>
        <a:lstStyle/>
        <a:p>
          <a:endParaRPr lang="en-US"/>
        </a:p>
      </dgm:t>
    </dgm:pt>
    <dgm:pt modelId="{44D3ACFA-F4B2-4E2F-913A-D1B5502A108C}" type="sibTrans" cxnId="{AD61F5C9-C210-4D9E-AC0C-ADB2B5A0FD55}">
      <dgm:prSet/>
      <dgm:spPr/>
      <dgm:t>
        <a:bodyPr/>
        <a:lstStyle/>
        <a:p>
          <a:endParaRPr lang="en-US"/>
        </a:p>
      </dgm:t>
    </dgm:pt>
    <dgm:pt modelId="{8DE91AE7-CFCC-49F6-B8F9-83629183982E}">
      <dgm:prSet/>
      <dgm:spPr/>
      <dgm:t>
        <a:bodyPr/>
        <a:lstStyle/>
        <a:p>
          <a:r>
            <a:rPr lang="en-US"/>
            <a:t>ReadOnly </a:t>
          </a:r>
        </a:p>
      </dgm:t>
    </dgm:pt>
    <dgm:pt modelId="{B17220CB-CE52-40EA-B5FC-8979F9716A49}" type="parTrans" cxnId="{147FC4C4-5AE2-45CD-B174-CFE57A9C1BC7}">
      <dgm:prSet/>
      <dgm:spPr/>
      <dgm:t>
        <a:bodyPr/>
        <a:lstStyle/>
        <a:p>
          <a:endParaRPr lang="en-US"/>
        </a:p>
      </dgm:t>
    </dgm:pt>
    <dgm:pt modelId="{64B2C611-11C5-4FBD-8447-A8B0183A4CF3}" type="sibTrans" cxnId="{147FC4C4-5AE2-45CD-B174-CFE57A9C1BC7}">
      <dgm:prSet/>
      <dgm:spPr/>
      <dgm:t>
        <a:bodyPr/>
        <a:lstStyle/>
        <a:p>
          <a:endParaRPr lang="en-US"/>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79198"/>
          <a:ext cx="5667596" cy="64759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Can be applied </a:t>
          </a:r>
        </a:p>
      </dsp:txBody>
      <dsp:txXfrm>
        <a:off x="31613" y="110811"/>
        <a:ext cx="5604370" cy="584369"/>
      </dsp:txXfrm>
    </dsp:sp>
    <dsp:sp modelId="{AFE88EF1-D0D7-4DCC-B13A-45E5CDC7FC38}">
      <dsp:nvSpPr>
        <dsp:cNvPr id="0" name=""/>
        <dsp:cNvSpPr/>
      </dsp:nvSpPr>
      <dsp:spPr>
        <a:xfrm>
          <a:off x="0" y="726793"/>
          <a:ext cx="5667596"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Azure AD users, groups, applications </a:t>
          </a:r>
        </a:p>
        <a:p>
          <a:pPr marL="228600" lvl="1" indent="-228600" algn="l" defTabSz="933450">
            <a:lnSpc>
              <a:spcPct val="90000"/>
            </a:lnSpc>
            <a:spcBef>
              <a:spcPct val="0"/>
            </a:spcBef>
            <a:spcAft>
              <a:spcPct val="20000"/>
            </a:spcAft>
            <a:buChar char="•"/>
          </a:pPr>
          <a:r>
            <a:rPr lang="en-US" sz="2100" kern="1200"/>
            <a:t>Virtual Machines</a:t>
          </a:r>
        </a:p>
      </dsp:txBody>
      <dsp:txXfrm>
        <a:off x="0" y="726793"/>
        <a:ext cx="5667596"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41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42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2"/>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3"/>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4"/>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46221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400" b="0" dirty="0"/>
              <a:t>Things to remember about Cloud Shell </a:t>
            </a:r>
          </a:p>
          <a:p>
            <a:pPr marL="285750" indent="-285750">
              <a:buFont typeface="Arial" panose="020B0604020202020204" pitchFamily="34" charset="0"/>
              <a:buChar char="•"/>
            </a:pPr>
            <a:r>
              <a:rPr lang="en-US" sz="1400" b="0" dirty="0"/>
              <a:t>Runs on a temporary host provided on a per-session, per-user-basis</a:t>
            </a:r>
          </a:p>
          <a:p>
            <a:pPr marL="285750" indent="-285750">
              <a:buFont typeface="Arial" panose="020B0604020202020204" pitchFamily="34" charset="0"/>
              <a:buChar char="•"/>
            </a:pPr>
            <a:r>
              <a:rPr lang="en-US" sz="1400" b="0" dirty="0"/>
              <a:t>Times out after 20 minutes of inactivity</a:t>
            </a:r>
          </a:p>
          <a:p>
            <a:pPr marL="285750" indent="-285750">
              <a:buFont typeface="Arial" panose="020B0604020202020204" pitchFamily="34" charset="0"/>
              <a:buChar char="•"/>
            </a:pPr>
            <a:r>
              <a:rPr lang="en-US" sz="1400" b="0" dirty="0"/>
              <a:t>Requires an Azure file share to be mounted </a:t>
            </a:r>
          </a:p>
          <a:p>
            <a:pPr marL="285750" indent="-285750">
              <a:buFont typeface="Arial" panose="020B0604020202020204" pitchFamily="34" charset="0"/>
              <a:buChar char="•"/>
            </a:pPr>
            <a:r>
              <a:rPr lang="en-US" sz="1400" b="0" dirty="0"/>
              <a:t>Uses the same Azure file share for Bash or PowerShell </a:t>
            </a:r>
          </a:p>
          <a:p>
            <a:pPr marL="285750" indent="-285750">
              <a:buFont typeface="Arial" panose="020B0604020202020204" pitchFamily="34" charset="0"/>
              <a:buChar char="•"/>
            </a:pPr>
            <a:r>
              <a:rPr lang="en-US" sz="1400" b="0" dirty="0"/>
              <a:t>Is assigned one machine per user account </a:t>
            </a:r>
          </a:p>
          <a:p>
            <a:pPr marL="285750" indent="-285750">
              <a:buFont typeface="Arial" panose="020B0604020202020204" pitchFamily="34" charset="0"/>
              <a:buChar char="•"/>
            </a:pPr>
            <a:r>
              <a:rPr lang="en-US" sz="1400" b="0" dirty="0"/>
              <a:t>Bash persists $Home using a 5GB image held in your file share </a:t>
            </a:r>
          </a:p>
          <a:p>
            <a:pPr marL="285750" indent="-285750">
              <a:buFont typeface="Arial" panose="020B0604020202020204" pitchFamily="34" charset="0"/>
              <a:buChar char="•"/>
            </a:pPr>
            <a:r>
              <a:rPr lang="en-US" sz="1400" b="0" dirty="0"/>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p:txBody>
          <a:bodyPr/>
          <a:lstStyle/>
          <a:p>
            <a:pPr marL="514350" indent="-514350">
              <a:buFont typeface="+mj-lt"/>
              <a:buAutoNum type="arabicPeriod"/>
            </a:pPr>
            <a:r>
              <a:rPr lang="en-US" dirty="0"/>
              <a:t>Login to Azure portal </a:t>
            </a:r>
          </a:p>
          <a:p>
            <a:pPr marL="514350" indent="-514350">
              <a:buFont typeface="+mj-lt"/>
              <a:buAutoNum type="arabicPeriod"/>
            </a:pPr>
            <a:r>
              <a:rPr lang="en-US" dirty="0"/>
              <a:t>Select Resource Group </a:t>
            </a:r>
          </a:p>
          <a:p>
            <a:pPr marL="514350" indent="-514350">
              <a:buFont typeface="+mj-lt"/>
              <a:buAutoNum type="arabicPeriod"/>
            </a:pPr>
            <a:r>
              <a:rPr lang="en-US" dirty="0"/>
              <a:t>Select Storage Account </a:t>
            </a:r>
          </a:p>
          <a:p>
            <a:pPr marL="514350" indent="-514350">
              <a:buFont typeface="+mj-lt"/>
              <a:buAutoNum type="arabicPeriod"/>
            </a:pPr>
            <a:r>
              <a:rPr lang="en-US" dirty="0"/>
              <a:t>Select Files </a:t>
            </a:r>
          </a:p>
          <a:p>
            <a:pPr marL="514350" indent="-514350">
              <a:buFont typeface="+mj-lt"/>
              <a:buAutoNum type="arabicPeriod"/>
            </a:pPr>
            <a:r>
              <a:rPr lang="en-US" dirty="0"/>
              <a:t>Select the file share for Cloud Shell </a:t>
            </a:r>
          </a:p>
          <a:p>
            <a:pPr marL="514350" indent="-514350">
              <a:buFont typeface="+mj-lt"/>
              <a:buAutoNum type="arabicPeriod"/>
            </a:pPr>
            <a:r>
              <a:rPr lang="en-US" dirty="0"/>
              <a:t>Add a Directory </a:t>
            </a:r>
          </a:p>
          <a:p>
            <a:pPr marL="514350" indent="-514350">
              <a:buFont typeface="+mj-lt"/>
              <a:buAutoNum type="arabicPeriod"/>
            </a:pPr>
            <a:r>
              <a:rPr lang="en-US" dirty="0"/>
              <a:t>Select your directory </a:t>
            </a:r>
          </a:p>
          <a:p>
            <a:pPr marL="514350" indent="-514350">
              <a:buFont typeface="+mj-lt"/>
              <a:buAutoNum type="arabicPeriod"/>
            </a:pPr>
            <a:r>
              <a:rPr lang="en-US" dirty="0"/>
              <a:t>Select Upload </a:t>
            </a:r>
          </a:p>
          <a:p>
            <a:pPr marL="514350" indent="-514350">
              <a:buFont typeface="+mj-lt"/>
              <a:buAutoNum type="arabicPeriod"/>
            </a:pPr>
            <a:r>
              <a:rPr lang="en-US" dirty="0"/>
              <a:t>Find and upload your template file </a:t>
            </a:r>
          </a:p>
          <a:p>
            <a:pPr marL="514350" indent="-514350">
              <a:buFont typeface="+mj-lt"/>
              <a:buAutoNum type="arabicPeriod"/>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182230109"/>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t>Element name</a:t>
                      </a:r>
                    </a:p>
                  </a:txBody>
                  <a:tcPr>
                    <a:cell3D prstMaterial="dkEdge">
                      <a:bevel/>
                      <a:lightRig rig="flood" dir="t"/>
                    </a:cell3D>
                  </a:tcPr>
                </a:tc>
                <a:tc>
                  <a:txBody>
                    <a:bodyPr/>
                    <a:lstStyle/>
                    <a:p>
                      <a:r>
                        <a:rPr lang="en-US" sz="1200" dirty="0"/>
                        <a:t>Required</a:t>
                      </a:r>
                    </a:p>
                  </a:txBody>
                  <a:tcPr>
                    <a:cell3D prstMaterial="dkEdge">
                      <a:bevel/>
                      <a:lightRig rig="flood" dir="t"/>
                    </a:cell3D>
                  </a:tcPr>
                </a:tc>
                <a:tc>
                  <a:txBody>
                    <a:bodyPr/>
                    <a:lstStyle/>
                    <a:p>
                      <a:r>
                        <a:rPr lang="en-US" sz="1200" dirty="0"/>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t>$schema</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t>contentVersion</a:t>
                      </a:r>
                      <a:endParaRPr lang="en-US" sz="1200" dirty="0"/>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t>parameters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t>variables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t>resources</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t>outputs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754326"/>
          </a:xfrm>
          <a:prstGeom prst="rect">
            <a:avLst/>
          </a:prstGeom>
          <a:noFill/>
        </p:spPr>
        <p:txBody>
          <a:bodyPr wrap="square" rtlCol="0">
            <a:spAutoFit/>
          </a:bodyPr>
          <a:lstStyle/>
          <a:p>
            <a:r>
              <a:rPr lang="en-US" sz="1200" dirty="0"/>
              <a:t>{</a:t>
            </a:r>
          </a:p>
          <a:p>
            <a:r>
              <a:rPr lang="en-US" sz="1200" dirty="0"/>
              <a:t>    "$schema": "http://schema.management.azure.com/schemas/2015-01-01/</a:t>
            </a:r>
            <a:r>
              <a:rPr lang="en-US" sz="1200" dirty="0" err="1"/>
              <a:t>deploymentTemplate.json</a:t>
            </a:r>
            <a:r>
              <a:rPr lang="en-US" sz="1200" dirty="0"/>
              <a:t>#",</a:t>
            </a:r>
          </a:p>
          <a:p>
            <a:r>
              <a:rPr lang="en-US" sz="1200" dirty="0"/>
              <a:t>    "</a:t>
            </a:r>
            <a:r>
              <a:rPr lang="en-US" sz="1200" dirty="0" err="1"/>
              <a:t>contentVersion</a:t>
            </a:r>
            <a:r>
              <a:rPr lang="en-US" sz="1200" dirty="0"/>
              <a:t>": "",</a:t>
            </a:r>
          </a:p>
          <a:p>
            <a:r>
              <a:rPr lang="en-US" sz="1200" dirty="0"/>
              <a:t>    "parameters": {  },</a:t>
            </a:r>
          </a:p>
          <a:p>
            <a:r>
              <a:rPr lang="en-US" sz="1200" dirty="0"/>
              <a:t>    "variables": {  },</a:t>
            </a:r>
          </a:p>
          <a:p>
            <a:r>
              <a:rPr lang="en-US" sz="1200" dirty="0"/>
              <a:t>    "resources": [  ],</a:t>
            </a:r>
          </a:p>
          <a:p>
            <a:r>
              <a:rPr lang="en-US" sz="1200" dirty="0"/>
              <a:t>    "outputs": {  }</a:t>
            </a:r>
          </a:p>
          <a:p>
            <a:r>
              <a:rPr lang="en-US" sz="1200" dirty="0"/>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050" dirty="0"/>
              <a:t>{</a:t>
            </a:r>
          </a:p>
          <a:p>
            <a:pPr marL="0" indent="0">
              <a:buNone/>
            </a:pPr>
            <a:r>
              <a:rPr lang="en-US" sz="1050" dirty="0"/>
              <a:t>    "$schema": "https://schema.management.azure.com/schemas/2015-01-01/</a:t>
            </a:r>
            <a:r>
              <a:rPr lang="en-US" sz="1050" dirty="0" err="1"/>
              <a:t>deploymentTemplate.json</a:t>
            </a:r>
            <a:r>
              <a:rPr lang="en-US" sz="1050" dirty="0"/>
              <a:t>#",</a:t>
            </a:r>
          </a:p>
          <a:p>
            <a:pPr marL="0" indent="0">
              <a:buNone/>
            </a:pPr>
            <a:r>
              <a:rPr lang="en-US" sz="1050" dirty="0"/>
              <a:t>    "</a:t>
            </a:r>
            <a:r>
              <a:rPr lang="en-US" sz="1050" dirty="0" err="1"/>
              <a:t>contentVersion</a:t>
            </a:r>
            <a:r>
              <a:rPr lang="en-US" sz="1050" dirty="0"/>
              <a:t>": "1.0.0.0",</a:t>
            </a:r>
          </a:p>
          <a:p>
            <a:pPr marL="0" indent="0">
              <a:buNone/>
            </a:pPr>
            <a:r>
              <a:rPr lang="en-US" sz="1050" dirty="0"/>
              <a:t>    "resources": [</a:t>
            </a:r>
          </a:p>
          <a:p>
            <a:pPr marL="0" indent="0">
              <a:buNone/>
            </a:pPr>
            <a:r>
              <a:rPr lang="en-US" sz="1050" dirty="0"/>
              <a:t>        {</a:t>
            </a:r>
          </a:p>
          <a:p>
            <a:pPr marL="0" indent="0">
              <a:buNone/>
            </a:pPr>
            <a:r>
              <a:rPr lang="en-US" sz="1050" dirty="0"/>
              <a:t>            "</a:t>
            </a:r>
            <a:r>
              <a:rPr lang="en-US" sz="1050" dirty="0" err="1"/>
              <a:t>apiVersion</a:t>
            </a:r>
            <a:r>
              <a:rPr lang="en-US" sz="1050" dirty="0"/>
              <a:t>": "2016-01-01",</a:t>
            </a:r>
          </a:p>
          <a:p>
            <a:pPr marL="0" indent="0">
              <a:buNone/>
            </a:pPr>
            <a:r>
              <a:rPr lang="en-US" sz="1050" dirty="0"/>
              <a:t>            "type": "</a:t>
            </a:r>
            <a:r>
              <a:rPr lang="en-US" sz="1050" dirty="0" err="1"/>
              <a:t>Microsoft.Storage</a:t>
            </a:r>
            <a:r>
              <a:rPr lang="en-US" sz="1050" dirty="0"/>
              <a:t>/</a:t>
            </a:r>
            <a:r>
              <a:rPr lang="en-US" sz="1050" dirty="0" err="1"/>
              <a:t>storageAccounts</a:t>
            </a:r>
            <a:r>
              <a:rPr lang="en-US" sz="1050" dirty="0"/>
              <a:t>",</a:t>
            </a:r>
          </a:p>
          <a:p>
            <a:pPr marL="0" indent="0">
              <a:buNone/>
            </a:pPr>
            <a:r>
              <a:rPr lang="en-US" sz="1050" dirty="0"/>
              <a:t>            "name": "[</a:t>
            </a:r>
            <a:r>
              <a:rPr lang="en-US" sz="1050" dirty="0" err="1"/>
              <a:t>concat</a:t>
            </a:r>
            <a:r>
              <a:rPr lang="en-US" sz="1050" dirty="0"/>
              <a:t>(</a:t>
            </a:r>
            <a:r>
              <a:rPr lang="en-US" sz="1050" dirty="0" err="1"/>
              <a:t>copyIndex</a:t>
            </a:r>
            <a:r>
              <a:rPr lang="en-US" sz="1050" dirty="0"/>
              <a:t>(),'storage', </a:t>
            </a:r>
            <a:r>
              <a:rPr lang="en-US" sz="1050" dirty="0" err="1"/>
              <a:t>uniqueString</a:t>
            </a:r>
            <a:r>
              <a:rPr lang="en-US" sz="1050" dirty="0"/>
              <a:t>(</a:t>
            </a:r>
            <a:r>
              <a:rPr lang="en-US" sz="1050" dirty="0" err="1"/>
              <a:t>resourceGroup</a:t>
            </a:r>
            <a:r>
              <a:rPr lang="en-US" sz="1050" dirty="0"/>
              <a:t>().id))]",</a:t>
            </a:r>
          </a:p>
          <a:p>
            <a:pPr marL="0" indent="0">
              <a:buNone/>
            </a:pPr>
            <a:r>
              <a:rPr lang="en-US" sz="1050" dirty="0"/>
              <a:t>            "location": "[</a:t>
            </a:r>
            <a:r>
              <a:rPr lang="en-US" sz="1050" dirty="0" err="1"/>
              <a:t>resourceGroup</a:t>
            </a:r>
            <a:r>
              <a:rPr lang="en-US" sz="1050" dirty="0"/>
              <a:t>().location]",</a:t>
            </a:r>
          </a:p>
          <a:p>
            <a:pPr marL="0" indent="0">
              <a:buNone/>
            </a:pPr>
            <a:r>
              <a:rPr lang="en-US" sz="1050" dirty="0"/>
              <a:t>            "</a:t>
            </a:r>
            <a:r>
              <a:rPr lang="en-US" sz="1050" dirty="0" err="1"/>
              <a:t>sku</a:t>
            </a:r>
            <a:r>
              <a:rPr lang="en-US" sz="1050" dirty="0"/>
              <a:t>": {</a:t>
            </a:r>
          </a:p>
          <a:p>
            <a:pPr marL="0" indent="0">
              <a:buNone/>
            </a:pPr>
            <a:r>
              <a:rPr lang="en-US" sz="1050" dirty="0"/>
              <a:t>                "name": "</a:t>
            </a:r>
            <a:r>
              <a:rPr lang="en-US" sz="1050" dirty="0" err="1"/>
              <a:t>Standard_LRS</a:t>
            </a:r>
            <a:r>
              <a:rPr lang="en-US" sz="1050" dirty="0"/>
              <a:t>"</a:t>
            </a:r>
          </a:p>
          <a:p>
            <a:pPr marL="0" indent="0">
              <a:buNone/>
            </a:pPr>
            <a:r>
              <a:rPr lang="en-US" sz="1050" dirty="0"/>
              <a:t>            },</a:t>
            </a:r>
          </a:p>
          <a:p>
            <a:pPr marL="0" indent="0">
              <a:buNone/>
            </a:pPr>
            <a:r>
              <a:rPr lang="en-US" sz="1050" dirty="0"/>
              <a:t>            "kind": "Storage",</a:t>
            </a:r>
          </a:p>
          <a:p>
            <a:pPr marL="0" indent="0">
              <a:buNone/>
            </a:pPr>
            <a:r>
              <a:rPr lang="en-US" sz="1050" dirty="0"/>
              <a:t>            "properties": {},</a:t>
            </a:r>
          </a:p>
          <a:p>
            <a:pPr marL="0" indent="0">
              <a:buNone/>
            </a:pPr>
            <a:r>
              <a:rPr lang="en-US" sz="1050" dirty="0"/>
              <a:t>            "copy": {</a:t>
            </a:r>
          </a:p>
          <a:p>
            <a:pPr marL="0" indent="0">
              <a:buNone/>
            </a:pPr>
            <a:r>
              <a:rPr lang="en-US" sz="1050" dirty="0"/>
              <a:t>                "name": "</a:t>
            </a:r>
            <a:r>
              <a:rPr lang="en-US" sz="1050" dirty="0" err="1"/>
              <a:t>storagecopy</a:t>
            </a:r>
            <a:r>
              <a:rPr lang="en-US" sz="1050" dirty="0"/>
              <a:t>",</a:t>
            </a:r>
          </a:p>
          <a:p>
            <a:pPr marL="0" indent="0">
              <a:buNone/>
            </a:pPr>
            <a:r>
              <a:rPr lang="en-US" sz="1050" dirty="0"/>
              <a:t>                "count": 3</a:t>
            </a:r>
          </a:p>
          <a:p>
            <a:pPr marL="0" indent="0">
              <a:buNone/>
            </a:pPr>
            <a:r>
              <a:rPr lang="en-US" sz="1050" dirty="0"/>
              <a:t>            }</a:t>
            </a:r>
          </a:p>
          <a:p>
            <a:pPr marL="0" indent="0">
              <a:buNone/>
            </a:pPr>
            <a:r>
              <a:rPr lang="en-US" sz="1050" dirty="0"/>
              <a:t>        }</a:t>
            </a:r>
          </a:p>
          <a:p>
            <a:pPr marL="0" indent="0">
              <a:buNone/>
            </a:pPr>
            <a:r>
              <a:rPr lang="en-US" sz="1050" dirty="0"/>
              <a:t>    ],</a:t>
            </a:r>
          </a:p>
          <a:p>
            <a:pPr marL="0" indent="0">
              <a:buNone/>
            </a:pPr>
            <a:r>
              <a:rPr lang="en-US" sz="1050" dirty="0"/>
              <a:t>    "outputs": {}</a:t>
            </a:r>
          </a:p>
          <a:p>
            <a:pPr marL="0" indent="0">
              <a:buNone/>
            </a:pPr>
            <a:r>
              <a:rPr lang="en-US" sz="105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2580922327"/>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2"/>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3"/>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4"/>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2"/>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endParaRPr lang="en-US"/>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Secure resource scopes such as the ability to create VMs and Azure Web Apps; Implement Azure RBAC standard roles; design Azure RBAC custom roles</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ARM templates</a:t>
            </a:r>
          </a:p>
          <a:p>
            <a:pPr lvl="1"/>
            <a:r>
              <a:rPr lang="en-US" sz="1050" dirty="0"/>
              <a:t>Author ARM templates; create ARM templates to deploy multiple ARM Resource Providers resources of different types with count loops and Marketplace items; deploy templates with PowerShell; Azure CLI; Azure Portal and REST API</a:t>
            </a:r>
          </a:p>
          <a:p>
            <a:r>
              <a:rPr lang="en-US" sz="1800" dirty="0"/>
              <a:t>Control access</a:t>
            </a:r>
          </a:p>
          <a:p>
            <a:pPr lvl="1"/>
            <a:r>
              <a:rPr lang="en-US" sz="1050" dirty="0"/>
              <a:t>Leverage service principals with ARM authentication; use Azure Active Directory Authentication with ARM; set management policies; lock resources  </a:t>
            </a:r>
          </a:p>
          <a:p>
            <a:r>
              <a:rPr lang="en-US" sz="1800" dirty="0"/>
              <a:t>Design role-based access control (RBAC)</a:t>
            </a:r>
          </a:p>
          <a:p>
            <a:pPr lvl="1"/>
            <a:r>
              <a:rPr lang="en-US" sz="105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2"/>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2200167239"/>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8"/>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9"/>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err="1"/>
              <a:t>az</a:t>
            </a:r>
            <a:r>
              <a:rPr lang="en-US" dirty="0"/>
              <a:t> role definition</a:t>
            </a:r>
          </a:p>
          <a:p>
            <a:r>
              <a:rPr lang="en-US" dirty="0"/>
              <a:t>Unrestricted permissions</a:t>
            </a:r>
          </a:p>
          <a:p>
            <a:r>
              <a:rPr lang="en-US" dirty="0"/>
              <a:t>Assigned to any </a:t>
            </a:r>
          </a:p>
          <a:p>
            <a:pPr lvl="1"/>
            <a:r>
              <a:rPr lang="en-US" dirty="0"/>
              <a:t>Subscription</a:t>
            </a:r>
          </a:p>
          <a:p>
            <a:pPr lvl="1"/>
            <a:r>
              <a:rPr lang="en-US" dirty="0"/>
              <a:t>Resource group</a:t>
            </a:r>
          </a:p>
          <a:p>
            <a:pPr lvl="1"/>
            <a:r>
              <a:rPr lang="en-US" dirty="0"/>
              <a:t>Resource</a:t>
            </a:r>
          </a:p>
          <a:p>
            <a:pPr lvl="1"/>
            <a:endParaRPr lang="en-US" dirty="0"/>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a:t>
            </a:r>
            <a:r>
              <a:rPr lang="en-US" dirty="0" err="1"/>
              <a:t>reosource</a:t>
            </a:r>
            <a:r>
              <a:rPr lang="en-US" dirty="0"/>
              <a:t>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724370" cy="4093428"/>
          </a:xfrm>
          <a:prstGeom prst="rect">
            <a:avLst/>
          </a:prstGeom>
          <a:noFill/>
        </p:spPr>
        <p:txBody>
          <a:bodyPr wrap="none" rtlCol="0">
            <a:spAutoFit/>
          </a:bodyPr>
          <a:lstStyle/>
          <a:p>
            <a:r>
              <a:rPr lang="en-US" sz="1000" dirty="0"/>
              <a:t>{</a:t>
            </a:r>
          </a:p>
          <a:p>
            <a:r>
              <a:rPr lang="en-US" sz="1000" dirty="0"/>
              <a:t>  "Name": "Virtual Machine Operator",</a:t>
            </a:r>
          </a:p>
          <a:p>
            <a:r>
              <a:rPr lang="en-US" sz="1000" dirty="0"/>
              <a:t>  "Id": "cadb4a5a-4e7a-47be-84db-05cad13b6769",</a:t>
            </a:r>
          </a:p>
          <a:p>
            <a:r>
              <a:rPr lang="en-US" sz="1000" dirty="0"/>
              <a:t>  "</a:t>
            </a:r>
            <a:r>
              <a:rPr lang="en-US" sz="1000" dirty="0" err="1"/>
              <a:t>IsCustom</a:t>
            </a:r>
            <a:r>
              <a:rPr lang="en-US" sz="1000" dirty="0"/>
              <a:t>": true,</a:t>
            </a:r>
          </a:p>
          <a:p>
            <a:r>
              <a:rPr lang="en-US" sz="1000" dirty="0"/>
              <a:t>  "Description": "Can monitor and restart virtual machines.",</a:t>
            </a:r>
          </a:p>
          <a:p>
            <a:r>
              <a:rPr lang="en-US" sz="1000" dirty="0"/>
              <a:t>  "Actions": [</a:t>
            </a:r>
          </a:p>
          <a:p>
            <a:r>
              <a:rPr lang="en-US" sz="1000" dirty="0"/>
              <a:t>    "</a:t>
            </a:r>
            <a:r>
              <a:rPr lang="en-US" sz="1000" dirty="0" err="1"/>
              <a:t>Microsoft.Storage</a:t>
            </a:r>
            <a:r>
              <a:rPr lang="en-US" sz="1000" dirty="0"/>
              <a:t>/*/read",</a:t>
            </a:r>
          </a:p>
          <a:p>
            <a:r>
              <a:rPr lang="en-US" sz="1000" dirty="0"/>
              <a:t>    "</a:t>
            </a:r>
            <a:r>
              <a:rPr lang="en-US" sz="1000" dirty="0" err="1"/>
              <a:t>Microsoft.Network</a:t>
            </a:r>
            <a:r>
              <a:rPr lang="en-US" sz="1000" dirty="0"/>
              <a:t>/*/read",</a:t>
            </a:r>
          </a:p>
          <a:p>
            <a:r>
              <a:rPr lang="en-US" sz="1000" dirty="0"/>
              <a:t>    "</a:t>
            </a:r>
            <a:r>
              <a:rPr lang="en-US" sz="1000" dirty="0" err="1"/>
              <a:t>Microsoft.Compute</a:t>
            </a:r>
            <a:r>
              <a:rPr lang="en-US" sz="1000" dirty="0"/>
              <a:t>/*/read",</a:t>
            </a:r>
          </a:p>
          <a:p>
            <a:r>
              <a:rPr lang="en-US" sz="1000" dirty="0"/>
              <a:t>    "</a:t>
            </a:r>
            <a:r>
              <a:rPr lang="en-US" sz="1000" dirty="0" err="1"/>
              <a:t>Microsoft.Compute</a:t>
            </a:r>
            <a:r>
              <a:rPr lang="en-US" sz="1000" dirty="0"/>
              <a:t>/</a:t>
            </a:r>
            <a:r>
              <a:rPr lang="en-US" sz="1000" dirty="0" err="1"/>
              <a:t>virtualMachines</a:t>
            </a:r>
            <a:r>
              <a:rPr lang="en-US" sz="1000" dirty="0"/>
              <a:t>/start/action",</a:t>
            </a:r>
          </a:p>
          <a:p>
            <a:r>
              <a:rPr lang="en-US" sz="1000" dirty="0"/>
              <a:t>    "</a:t>
            </a:r>
            <a:r>
              <a:rPr lang="en-US" sz="1000" dirty="0" err="1"/>
              <a:t>Microsoft.Compute</a:t>
            </a:r>
            <a:r>
              <a:rPr lang="en-US" sz="1000" dirty="0"/>
              <a:t>/</a:t>
            </a:r>
            <a:r>
              <a:rPr lang="en-US" sz="1000" dirty="0" err="1"/>
              <a:t>virtualMachines</a:t>
            </a:r>
            <a:r>
              <a:rPr lang="en-US" sz="1000" dirty="0"/>
              <a:t>/restart/action",</a:t>
            </a:r>
          </a:p>
          <a:p>
            <a:r>
              <a:rPr lang="en-US" sz="1000" dirty="0"/>
              <a:t>    "</a:t>
            </a:r>
            <a:r>
              <a:rPr lang="en-US" sz="1000" dirty="0" err="1"/>
              <a:t>Microsoft.Authorization</a:t>
            </a:r>
            <a:r>
              <a:rPr lang="en-US" sz="1000" dirty="0"/>
              <a:t>/*/read",</a:t>
            </a:r>
          </a:p>
          <a:p>
            <a:r>
              <a:rPr lang="en-US" sz="1000" dirty="0"/>
              <a:t>    "</a:t>
            </a:r>
            <a:r>
              <a:rPr lang="en-US" sz="1000" dirty="0" err="1"/>
              <a:t>Microsoft.Resources</a:t>
            </a:r>
            <a:r>
              <a:rPr lang="en-US" sz="1000" dirty="0"/>
              <a:t>/subscriptions/</a:t>
            </a:r>
            <a:r>
              <a:rPr lang="en-US" sz="1000" dirty="0" err="1"/>
              <a:t>resourceGroups</a:t>
            </a:r>
            <a:r>
              <a:rPr lang="en-US" sz="1000" dirty="0"/>
              <a:t>/read",</a:t>
            </a:r>
          </a:p>
          <a:p>
            <a:r>
              <a:rPr lang="en-US" sz="1000" dirty="0"/>
              <a:t>    "</a:t>
            </a:r>
            <a:r>
              <a:rPr lang="en-US" sz="1000" dirty="0" err="1"/>
              <a:t>Microsoft.Insights</a:t>
            </a:r>
            <a:r>
              <a:rPr lang="en-US" sz="1000" dirty="0"/>
              <a:t>/</a:t>
            </a:r>
            <a:r>
              <a:rPr lang="en-US" sz="1000" dirty="0" err="1"/>
              <a:t>alertRules</a:t>
            </a:r>
            <a:r>
              <a:rPr lang="en-US" sz="1000" dirty="0"/>
              <a:t>/*",</a:t>
            </a:r>
          </a:p>
          <a:p>
            <a:r>
              <a:rPr lang="en-US" sz="1000" dirty="0"/>
              <a:t>    "</a:t>
            </a:r>
            <a:r>
              <a:rPr lang="en-US" sz="1000" dirty="0" err="1"/>
              <a:t>Microsoft.Insights</a:t>
            </a:r>
            <a:r>
              <a:rPr lang="en-US" sz="1000" dirty="0"/>
              <a:t>/</a:t>
            </a:r>
            <a:r>
              <a:rPr lang="en-US" sz="1000" dirty="0" err="1"/>
              <a:t>diagnosticSettings</a:t>
            </a:r>
            <a:r>
              <a:rPr lang="en-US" sz="1000" dirty="0"/>
              <a:t>/*",</a:t>
            </a:r>
          </a:p>
          <a:p>
            <a:r>
              <a:rPr lang="en-US" sz="1000" dirty="0"/>
              <a:t>    "</a:t>
            </a:r>
            <a:r>
              <a:rPr lang="en-US" sz="1000" dirty="0" err="1"/>
              <a:t>Microsoft.Support</a:t>
            </a:r>
            <a:r>
              <a:rPr lang="en-US" sz="1000" dirty="0"/>
              <a:t>/*"</a:t>
            </a:r>
          </a:p>
          <a:p>
            <a:r>
              <a:rPr lang="en-US" sz="1000" dirty="0"/>
              <a:t>  ],</a:t>
            </a:r>
          </a:p>
          <a:p>
            <a:r>
              <a:rPr lang="en-US" sz="1000" dirty="0"/>
              <a:t>  "</a:t>
            </a:r>
            <a:r>
              <a:rPr lang="en-US" sz="1000" dirty="0" err="1"/>
              <a:t>NotActions</a:t>
            </a:r>
            <a:r>
              <a:rPr lang="en-US" sz="1000" dirty="0"/>
              <a:t>": [</a:t>
            </a:r>
          </a:p>
          <a:p>
            <a:endParaRPr lang="en-US" sz="1000" dirty="0"/>
          </a:p>
          <a:p>
            <a:r>
              <a:rPr lang="en-US" sz="1000" dirty="0"/>
              <a:t>  ],</a:t>
            </a:r>
          </a:p>
          <a:p>
            <a:r>
              <a:rPr lang="en-US" sz="1000" dirty="0"/>
              <a:t>  "</a:t>
            </a:r>
            <a:r>
              <a:rPr lang="en-US" sz="1000" dirty="0" err="1"/>
              <a:t>AssignableScopes</a:t>
            </a:r>
            <a:r>
              <a:rPr lang="en-US" sz="1000" dirty="0"/>
              <a:t>": [</a:t>
            </a:r>
          </a:p>
          <a:p>
            <a:r>
              <a:rPr lang="en-US" sz="1000" dirty="0"/>
              <a:t>    "/subscriptions/c276fc76-9cd4-44c9-99a7-4fd71546436e",</a:t>
            </a:r>
          </a:p>
          <a:p>
            <a:r>
              <a:rPr lang="en-US" sz="1000" dirty="0"/>
              <a:t>    "/subscriptions/e91d47c4-76f3-4271-a796-21b4ecfe3624",</a:t>
            </a:r>
          </a:p>
          <a:p>
            <a:r>
              <a:rPr lang="en-US" sz="1000" dirty="0"/>
              <a:t>    "/subscriptions/34370e90-ac4a-4bf9-821f-85eeedeae1a2"</a:t>
            </a:r>
          </a:p>
          <a:p>
            <a:r>
              <a:rPr lang="en-US" sz="1000" dirty="0"/>
              <a:t>  ]</a:t>
            </a:r>
          </a:p>
          <a:p>
            <a:r>
              <a:rPr lang="en-US" sz="1000" dirty="0"/>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10" name="Text Placeholder 9">
            <a:extLst>
              <a:ext uri="{FF2B5EF4-FFF2-40B4-BE49-F238E27FC236}">
                <a16:creationId xmlns:a16="http://schemas.microsoft.com/office/drawing/2014/main" id="{83B6A522-28EE-4309-99DD-97DA56272723}"/>
              </a:ext>
            </a:extLst>
          </p:cNvPr>
          <p:cNvSpPr>
            <a:spLocks noGrp="1"/>
          </p:cNvSpPr>
          <p:nvPr>
            <p:ph type="body" sz="quarter" idx="10"/>
          </p:nvPr>
        </p:nvSpPr>
        <p:spPr/>
        <p:txBody>
          <a:bodyPr/>
          <a:lstStyle/>
          <a:p>
            <a:endParaRPr lang="en-US"/>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63386" y="3827721"/>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139070"/>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582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7B6A381F-4692-4C36-95C6-60D26316E19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125271E6-0583-45F8-B52C-5467D2FC7D8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9" end="9"/>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125271E6-0583-45F8-B52C-5467D2FC7D8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9" end="9"/>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pPr marL="514350" indent="-514350">
              <a:buFont typeface="+mj-lt"/>
              <a:buAutoNum type="alphaUcPeriod"/>
            </a:pPr>
            <a:r>
              <a:rPr lang="en-US" dirty="0"/>
              <a:t>Azure CLI</a:t>
            </a:r>
          </a:p>
          <a:p>
            <a:pPr marL="514350" indent="-514350">
              <a:buFont typeface="+mj-lt"/>
              <a:buAutoNum type="alphaUcPeriod"/>
            </a:pPr>
            <a:r>
              <a:rPr lang="en-US" dirty="0"/>
              <a:t>REST API </a:t>
            </a:r>
          </a:p>
          <a:p>
            <a:pPr marL="514350" indent="-514350">
              <a:buFont typeface="+mj-lt"/>
              <a:buAutoNum type="alphaUcPeriod"/>
            </a:pPr>
            <a:r>
              <a:rPr lang="en-US" dirty="0"/>
              <a:t>Python</a:t>
            </a:r>
          </a:p>
          <a:p>
            <a:pPr marL="514350" indent="-514350">
              <a:buFont typeface="+mj-lt"/>
              <a:buAutoNum type="alphaUcPeriod"/>
            </a:pPr>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id="{AD74FC1F-4078-48B7-B411-7D2C3A775E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2"/>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2"/>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400" dirty="0"/>
              <a:t>Login-</a:t>
            </a:r>
            <a:r>
              <a:rPr lang="en-US" sz="1400" dirty="0" err="1"/>
              <a:t>AzureRMAccount</a:t>
            </a:r>
            <a:r>
              <a:rPr lang="en-US" sz="1400" dirty="0"/>
              <a:t> </a:t>
            </a:r>
          </a:p>
          <a:p>
            <a:pPr marL="288925" lvl="1" indent="0">
              <a:buNone/>
            </a:pPr>
            <a:endParaRPr lang="en-US" sz="1400" dirty="0"/>
          </a:p>
          <a:p>
            <a:pPr marL="288925" lvl="1" indent="0">
              <a:buNone/>
            </a:pPr>
            <a:r>
              <a:rPr lang="en-US" sz="1400" dirty="0"/>
              <a:t>New-</a:t>
            </a:r>
            <a:r>
              <a:rPr lang="en-US" sz="1400" dirty="0" err="1"/>
              <a:t>AzureRmResourceGroup</a:t>
            </a:r>
            <a:r>
              <a:rPr lang="en-US" sz="1400" dirty="0"/>
              <a:t> –name </a:t>
            </a:r>
            <a:r>
              <a:rPr lang="en-US" sz="1400" dirty="0" err="1"/>
              <a:t>webapp</a:t>
            </a:r>
            <a:r>
              <a:rPr lang="en-US" sz="1400" dirty="0"/>
              <a:t> ‘South Central US’</a:t>
            </a:r>
          </a:p>
          <a:p>
            <a:pPr marL="288925" lvl="1" indent="0">
              <a:buNone/>
            </a:pPr>
            <a:r>
              <a:rPr lang="en-US" sz="1400" dirty="0"/>
              <a:t>New-</a:t>
            </a:r>
            <a:r>
              <a:rPr lang="en-US" sz="1400" dirty="0" err="1"/>
              <a:t>AzureRmResourceGroupDeployment</a:t>
            </a:r>
            <a:r>
              <a:rPr lang="en-US" sz="1400" dirty="0"/>
              <a:t> –location </a:t>
            </a:r>
            <a:r>
              <a:rPr lang="en-US" sz="1400" dirty="0" err="1"/>
              <a:t>webapp</a:t>
            </a:r>
            <a:r>
              <a:rPr lang="en-US" sz="1400" dirty="0"/>
              <a:t> –</a:t>
            </a:r>
            <a:r>
              <a:rPr lang="en-US" sz="1400" dirty="0" err="1"/>
              <a:t>TemplateFile</a:t>
            </a:r>
            <a:r>
              <a:rPr lang="en-US" sz="1400" dirty="0"/>
              <a:t> </a:t>
            </a:r>
            <a:r>
              <a:rPr lang="en-US" sz="1400" dirty="0" err="1"/>
              <a:t>azuredeploy.json</a:t>
            </a:r>
            <a:endParaRPr lang="en-US" sz="1400" dirty="0"/>
          </a:p>
          <a:p>
            <a:pPr marL="288925" lvl="1" indent="0">
              <a:buNone/>
            </a:pPr>
            <a:endParaRPr lang="en-US" sz="1800" dirty="0"/>
          </a:p>
          <a:p>
            <a:r>
              <a:rPr lang="en-US" sz="2200" dirty="0"/>
              <a:t>Azure CLI </a:t>
            </a:r>
          </a:p>
          <a:p>
            <a:pPr marL="288925" lvl="1" indent="0">
              <a:buNone/>
            </a:pPr>
            <a:r>
              <a:rPr lang="en-US" sz="1600" dirty="0" err="1"/>
              <a:t>az</a:t>
            </a:r>
            <a:r>
              <a:rPr lang="en-US" sz="1600" dirty="0"/>
              <a:t> login</a:t>
            </a:r>
          </a:p>
          <a:p>
            <a:pPr marL="288925" lvl="1" indent="0">
              <a:buNone/>
            </a:pPr>
            <a:endParaRPr lang="en-US" sz="1600" dirty="0"/>
          </a:p>
          <a:p>
            <a:pPr marL="288925" lvl="1" indent="0">
              <a:buNone/>
            </a:pPr>
            <a:r>
              <a:rPr lang="en-US" sz="1600" dirty="0" err="1"/>
              <a:t>az</a:t>
            </a:r>
            <a:r>
              <a:rPr lang="en-US" sz="1600" dirty="0"/>
              <a:t> group create –name </a:t>
            </a:r>
            <a:r>
              <a:rPr lang="en-US" sz="1600" dirty="0" err="1"/>
              <a:t>webapp</a:t>
            </a:r>
            <a:r>
              <a:rPr lang="en-US" sz="1600" dirty="0"/>
              <a:t> –location ‘South Central US’</a:t>
            </a:r>
          </a:p>
          <a:p>
            <a:pPr marL="288925" lvl="1" indent="0">
              <a:buNone/>
            </a:pPr>
            <a:r>
              <a:rPr lang="en-US" sz="1600" dirty="0" err="1"/>
              <a:t>az</a:t>
            </a:r>
            <a:r>
              <a:rPr lang="en-US" sz="1600" dirty="0"/>
              <a:t> group deployment create –resource-group </a:t>
            </a:r>
            <a:r>
              <a:rPr lang="en-US" sz="1600" dirty="0" err="1"/>
              <a:t>webapp</a:t>
            </a:r>
            <a:r>
              <a:rPr lang="en-US" sz="1600" dirty="0"/>
              <a:t> –template-file </a:t>
            </a:r>
            <a:r>
              <a:rPr lang="en-US" sz="1600" dirty="0" err="1"/>
              <a:t>azuredeploy.json</a:t>
            </a:r>
            <a:endParaRPr lang="en-US" sz="16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2"/>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2380</Words>
  <Application>Microsoft Office PowerPoint</Application>
  <PresentationFormat>On-screen Show (4:3)</PresentationFormat>
  <Paragraphs>435</Paragraphs>
  <Slides>42</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Segoe UI</vt:lpstr>
      <vt:lpstr>Segoe UI Light</vt:lpstr>
      <vt:lpstr>Wingdings</vt:lpstr>
      <vt:lpstr>Times New Roman</vt:lpstr>
      <vt:lpstr>Arial</vt:lpstr>
      <vt:lpstr>Symbol</vt:lpstr>
      <vt:lpstr>Courier New</vt:lpstr>
      <vt:lpstr>Verdana</vt:lpstr>
      <vt:lpstr>Segoe</vt:lpstr>
      <vt:lpstr>Consolas</vt:lpstr>
      <vt:lpstr>Calibri</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You are updating an Azure Resource Manager (ARM) template.  </vt:lpstr>
      <vt:lpstr>You use ARM templates to deploy resources.  </vt:lpstr>
      <vt:lpstr>You use ARM templates to deploy resources.  </vt:lpstr>
      <vt:lpstr>You created an application to authenticate using Azure AD.  </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2018-01-29T22:23:13Z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