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1" r:id="rId2"/>
  </p:sldMasterIdLst>
  <p:notesMasterIdLst>
    <p:notesMasterId r:id="rId35"/>
  </p:notesMasterIdLst>
  <p:handoutMasterIdLst>
    <p:handoutMasterId r:id="rId36"/>
  </p:handoutMasterIdLst>
  <p:sldIdLst>
    <p:sldId id="256" r:id="rId3"/>
    <p:sldId id="311" r:id="rId4"/>
    <p:sldId id="321" r:id="rId5"/>
    <p:sldId id="339" r:id="rId6"/>
    <p:sldId id="313" r:id="rId7"/>
    <p:sldId id="322" r:id="rId8"/>
    <p:sldId id="323" r:id="rId9"/>
    <p:sldId id="324" r:id="rId10"/>
    <p:sldId id="325" r:id="rId11"/>
    <p:sldId id="326" r:id="rId12"/>
    <p:sldId id="327" r:id="rId13"/>
    <p:sldId id="328" r:id="rId14"/>
    <p:sldId id="329" r:id="rId15"/>
    <p:sldId id="330" r:id="rId16"/>
    <p:sldId id="331" r:id="rId17"/>
    <p:sldId id="332" r:id="rId18"/>
    <p:sldId id="335" r:id="rId19"/>
    <p:sldId id="336" r:id="rId20"/>
    <p:sldId id="337" r:id="rId21"/>
    <p:sldId id="338" r:id="rId22"/>
    <p:sldId id="315" r:id="rId23"/>
    <p:sldId id="340" r:id="rId24"/>
    <p:sldId id="341" r:id="rId25"/>
    <p:sldId id="344" r:id="rId26"/>
    <p:sldId id="343" r:id="rId27"/>
    <p:sldId id="345" r:id="rId28"/>
    <p:sldId id="317" r:id="rId29"/>
    <p:sldId id="318" r:id="rId30"/>
    <p:sldId id="319" r:id="rId31"/>
    <p:sldId id="333" r:id="rId32"/>
    <p:sldId id="334" r:id="rId33"/>
    <p:sldId id="342" r:id="rId34"/>
  </p:sldIdLst>
  <p:sldSz cx="9144000" cy="6858000" type="screen4x3"/>
  <p:notesSz cx="6858000" cy="9144000"/>
  <p:embeddedFontLst>
    <p:embeddedFont>
      <p:font typeface="Calibri" panose="020F0502020204030204" pitchFamily="34" charset="0"/>
      <p:regular r:id="rId37"/>
      <p:bold r:id="rId38"/>
      <p:italic r:id="rId39"/>
      <p:boldItalic r:id="rId40"/>
    </p:embeddedFont>
    <p:embeddedFont>
      <p:font typeface="Verdana" panose="020B0604030504040204" pitchFamily="34" charset="0"/>
      <p:regular r:id="rId41"/>
      <p:bold r:id="rId42"/>
      <p:italic r:id="rId43"/>
      <p:boldItalic r:id="rId44"/>
    </p:embeddedFont>
    <p:embeddedFont>
      <p:font typeface="Calibri Light" panose="020F0302020204030204" pitchFamily="34" charset="0"/>
      <p:regular r:id="rId45"/>
      <p:italic r:id="rId46"/>
    </p:embeddedFont>
    <p:embeddedFont>
      <p:font typeface="Segoe UI Light" panose="020B0502040204020203" pitchFamily="34" charset="0"/>
      <p:regular r:id="rId47"/>
      <p:italic r:id="rId48"/>
    </p:embeddedFont>
    <p:embeddedFont>
      <p:font typeface="Lucida Sans Unicode" panose="020B0602030504020204" pitchFamily="34" charset="0"/>
      <p:regular r:id="rId49"/>
    </p:embeddedFont>
    <p:embeddedFont>
      <p:font typeface="Segoe UI Semilight" panose="020B0402040204020203" pitchFamily="34" charset="0"/>
      <p:regular r:id="rId50"/>
      <p:italic r:id="rId51"/>
    </p:embeddedFont>
    <p:embeddedFont>
      <p:font typeface="Segoe UI" panose="020B0502040204020203" pitchFamily="34" charset="0"/>
      <p:regular r:id="rId52"/>
      <p:bold r:id="rId53"/>
      <p:italic r:id="rId54"/>
      <p:boldItalic r:id="rId55"/>
    </p:embeddedFont>
    <p:embeddedFont>
      <p:font typeface="Arial Black" panose="020B0A04020102020204" pitchFamily="34" charset="0"/>
      <p:bold r:id="rId56"/>
    </p:embeddedFont>
    <p:embeddedFont>
      <p:font typeface="Consolas" panose="020B0609020204030204" pitchFamily="49" charset="0"/>
      <p:regular r:id="rId57"/>
      <p:bold r:id="rId58"/>
      <p:italic r:id="rId59"/>
      <p:boldItalic r:id="rId6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Operations" id="{EE7F45B0-A6AD-411D-A512-DBBFEC401377}">
          <p14:sldIdLst>
            <p14:sldId id="311"/>
            <p14:sldId id="321"/>
            <p14:sldId id="339"/>
          </p14:sldIdLst>
        </p14:section>
        <p14:section name="Enhance cloud management with automation" id="{C6B6578B-F5CF-418D-991A-F24A0340D180}">
          <p14:sldIdLst>
            <p14:sldId id="313"/>
            <p14:sldId id="322"/>
            <p14:sldId id="323"/>
            <p14:sldId id="324"/>
            <p14:sldId id="325"/>
            <p14:sldId id="326"/>
            <p14:sldId id="327"/>
            <p14:sldId id="328"/>
            <p14:sldId id="329"/>
            <p14:sldId id="330"/>
            <p14:sldId id="331"/>
            <p14:sldId id="332"/>
            <p14:sldId id="335"/>
            <p14:sldId id="336"/>
            <p14:sldId id="337"/>
            <p14:sldId id="338"/>
          </p14:sldIdLst>
        </p14:section>
        <p14:section name="Collect and analyze data generated by resources in cloud and on-premises environments" id="{B92904DA-AD65-48A7-82FB-BA4D438E899A}">
          <p14:sldIdLst>
            <p14:sldId id="315"/>
            <p14:sldId id="340"/>
            <p14:sldId id="341"/>
            <p14:sldId id="344"/>
            <p14:sldId id="343"/>
            <p14:sldId id="345"/>
          </p14:sldIdLst>
        </p14:section>
        <p14:section name="Labs &amp; Q&amp;A" id="{474D7B6C-CF56-4E4D-B534-95C2D5BEFC34}">
          <p14:sldIdLst>
            <p14:sldId id="317"/>
            <p14:sldId id="318"/>
            <p14:sldId id="319"/>
            <p14:sldId id="333"/>
            <p14:sldId id="334"/>
            <p14:sldId id="342"/>
          </p14:sldIdLst>
        </p14:section>
        <p14:section name="Manage Containers with Azure Container Services (ACS)" id="{8462B454-DCB7-4718-BC7C-16D8C399AB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57" d="100"/>
          <a:sy n="57" d="100"/>
        </p:scale>
        <p:origin x="52" y="9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2/2/2018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85750" indent="-285750">
              <a:lnSpc>
                <a:spcPct val="115000"/>
              </a:lnSpc>
              <a:spcAft>
                <a:spcPts val="995"/>
              </a:spcAft>
              <a:buFont typeface="+mj-lt"/>
              <a:buAutoNum type="arabicPeriod" startAt="2"/>
            </a:pPr>
            <a:r>
              <a:rPr lang="en-US" sz="1000" dirty="0">
                <a:latin typeface="Arial"/>
                <a:ea typeface="Times New Roman"/>
                <a:cs typeface="Times New Roman"/>
              </a:rPr>
              <a:t>Create another Automation variable in </a:t>
            </a:r>
            <a:r>
              <a:rPr lang="en-US" sz="1000" b="1" dirty="0">
                <a:latin typeface="Arial"/>
                <a:ea typeface="Times New Roman"/>
                <a:cs typeface="Times New Roman"/>
              </a:rPr>
              <a:t>DemoAutomationAccount </a:t>
            </a:r>
            <a:r>
              <a:rPr lang="en-US" sz="1000" dirty="0">
                <a:latin typeface="Arial"/>
                <a:ea typeface="Times New Roman"/>
                <a:cs typeface="Times New Roman"/>
              </a:rPr>
              <a:t>by using the following settings: </a:t>
            </a:r>
            <a:endParaRPr lang="en-IN" sz="1000" dirty="0">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Name: </a:t>
            </a:r>
            <a:r>
              <a:rPr lang="en-US" sz="1000" b="1" dirty="0">
                <a:solidFill>
                  <a:prstClr val="black"/>
                </a:solidFill>
                <a:latin typeface="Arial"/>
                <a:ea typeface="Times New Roman"/>
                <a:cs typeface="Times New Roman"/>
              </a:rPr>
              <a:t>VM0Name</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Description: </a:t>
            </a:r>
            <a:r>
              <a:rPr lang="en-US" sz="1000" b="1" dirty="0">
                <a:solidFill>
                  <a:prstClr val="black"/>
                </a:solidFill>
                <a:latin typeface="Arial"/>
                <a:ea typeface="Times New Roman"/>
                <a:cs typeface="Times New Roman"/>
              </a:rPr>
              <a:t>VM0 Name</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Type: </a:t>
            </a:r>
            <a:r>
              <a:rPr lang="en-US" sz="1000" b="1" dirty="0">
                <a:solidFill>
                  <a:prstClr val="black"/>
                </a:solidFill>
                <a:latin typeface="Arial"/>
                <a:ea typeface="Times New Roman"/>
                <a:cs typeface="Times New Roman"/>
              </a:rPr>
              <a:t>String</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Value: </a:t>
            </a:r>
            <a:r>
              <a:rPr lang="en-US" sz="1000" b="1" dirty="0">
                <a:solidFill>
                  <a:prstClr val="black"/>
                </a:solidFill>
                <a:latin typeface="Arial"/>
                <a:ea typeface="Times New Roman"/>
                <a:cs typeface="Times New Roman"/>
              </a:rPr>
              <a:t>myVM0</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Encrypted: </a:t>
            </a:r>
            <a:r>
              <a:rPr lang="en-US" sz="1000" b="1" dirty="0">
                <a:solidFill>
                  <a:prstClr val="black"/>
                </a:solidFill>
                <a:latin typeface="Arial"/>
                <a:ea typeface="Times New Roman"/>
                <a:cs typeface="Times New Roman"/>
              </a:rPr>
              <a:t>No</a:t>
            </a:r>
            <a:r>
              <a:rPr lang="en-US" sz="1000" dirty="0">
                <a:solidFill>
                  <a:srgbClr val="000000"/>
                </a:solidFill>
                <a:latin typeface="Arial"/>
                <a:ea typeface="Times New Roman"/>
                <a:cs typeface="Times New Roman"/>
              </a:rPr>
              <a:t> </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Create one more Automation variable asset in </a:t>
            </a:r>
            <a:r>
              <a:rPr lang="en-US" sz="1000" b="1" dirty="0">
                <a:solidFill>
                  <a:prstClr val="black"/>
                </a:solidFill>
                <a:latin typeface="Arial"/>
                <a:ea typeface="Times New Roman"/>
                <a:cs typeface="Times New Roman"/>
              </a:rPr>
              <a:t>DemoAutomationAccount </a:t>
            </a:r>
            <a:r>
              <a:rPr lang="en-US" sz="1000" dirty="0">
                <a:solidFill>
                  <a:prstClr val="black"/>
                </a:solidFill>
                <a:latin typeface="Arial"/>
                <a:ea typeface="Times New Roman"/>
                <a:cs typeface="Times New Roman"/>
              </a:rPr>
              <a:t>by using the following settings:</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Name: </a:t>
            </a:r>
            <a:r>
              <a:rPr lang="en-US" sz="1000" b="1" dirty="0">
                <a:solidFill>
                  <a:prstClr val="black"/>
                </a:solidFill>
                <a:latin typeface="Arial"/>
                <a:ea typeface="Times New Roman"/>
                <a:cs typeface="Times New Roman"/>
              </a:rPr>
              <a:t>ResourceGroupName</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Description: </a:t>
            </a:r>
            <a:r>
              <a:rPr lang="en-US" sz="1000" b="1" dirty="0">
                <a:solidFill>
                  <a:prstClr val="black"/>
                </a:solidFill>
                <a:latin typeface="Arial"/>
                <a:ea typeface="Times New Roman"/>
                <a:cs typeface="Times New Roman"/>
              </a:rPr>
              <a:t>Resource Group Name</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Type: </a:t>
            </a:r>
            <a:r>
              <a:rPr lang="en-US" sz="1000" b="1" dirty="0">
                <a:solidFill>
                  <a:prstClr val="black"/>
                </a:solidFill>
                <a:latin typeface="Arial"/>
                <a:ea typeface="Times New Roman"/>
                <a:cs typeface="Times New Roman"/>
              </a:rPr>
              <a:t>String</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Value: </a:t>
            </a:r>
            <a:r>
              <a:rPr lang="en-US" sz="1000" b="1" dirty="0">
                <a:solidFill>
                  <a:prstClr val="black"/>
                </a:solidFill>
                <a:latin typeface="Arial"/>
                <a:ea typeface="Times New Roman"/>
                <a:cs typeface="Times New Roman"/>
              </a:rPr>
              <a:t>20533D1101-LabRG</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Encrypted: </a:t>
            </a:r>
            <a:r>
              <a:rPr lang="en-US" sz="1000" b="1" dirty="0">
                <a:solidFill>
                  <a:prstClr val="black"/>
                </a:solidFill>
                <a:latin typeface="Arial"/>
                <a:ea typeface="Times New Roman"/>
                <a:cs typeface="Times New Roman"/>
              </a:rPr>
              <a:t>No</a:t>
            </a:r>
            <a:endParaRPr lang="en-IN"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Create an Azure Automation Schedule asset</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Create a new Automation schedule in </a:t>
            </a:r>
            <a:r>
              <a:rPr lang="en-US" sz="1000" b="1" dirty="0">
                <a:solidFill>
                  <a:prstClr val="black"/>
                </a:solidFill>
                <a:latin typeface="Arial"/>
                <a:ea typeface="Times New Roman"/>
                <a:cs typeface="Times New Roman"/>
              </a:rPr>
              <a:t>DemoAutomationAccount </a:t>
            </a:r>
            <a:r>
              <a:rPr lang="en-US" sz="1000" dirty="0">
                <a:solidFill>
                  <a:prstClr val="black"/>
                </a:solidFill>
                <a:latin typeface="Arial"/>
                <a:ea typeface="Times New Roman"/>
                <a:cs typeface="Times New Roman"/>
              </a:rPr>
              <a:t>by using the following settings:</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Name: </a:t>
            </a:r>
            <a:r>
              <a:rPr lang="en-US" sz="1000" b="1" dirty="0">
                <a:solidFill>
                  <a:prstClr val="black"/>
                </a:solidFill>
                <a:latin typeface="Arial"/>
                <a:ea typeface="Times New Roman"/>
                <a:cs typeface="Times New Roman"/>
              </a:rPr>
              <a:t>EndOfDay</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Description: </a:t>
            </a:r>
            <a:r>
              <a:rPr lang="en-US" sz="1000" b="1" dirty="0">
                <a:solidFill>
                  <a:prstClr val="black"/>
                </a:solidFill>
                <a:latin typeface="Arial"/>
                <a:ea typeface="Times New Roman"/>
                <a:cs typeface="Times New Roman"/>
              </a:rPr>
              <a:t>End of Day</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Starts: Specify tomorrow’s date</a:t>
            </a:r>
            <a:r>
              <a:rPr lang="en-US" sz="1000" i="1" dirty="0">
                <a:solidFill>
                  <a:prstClr val="black"/>
                </a:solidFill>
                <a:latin typeface="Arial"/>
                <a:ea typeface="Times New Roman"/>
                <a:cs typeface="Times New Roman"/>
              </a:rPr>
              <a:t> </a:t>
            </a:r>
            <a:r>
              <a:rPr lang="en-US" sz="1000" dirty="0">
                <a:solidFill>
                  <a:srgbClr val="000000"/>
                </a:solidFill>
                <a:latin typeface="Arial"/>
                <a:ea typeface="Times New Roman"/>
                <a:cs typeface="Times New Roman"/>
              </a:rPr>
              <a:t>at </a:t>
            </a:r>
            <a:r>
              <a:rPr lang="en-US" sz="1000" b="1" dirty="0">
                <a:solidFill>
                  <a:prstClr val="black"/>
                </a:solidFill>
                <a:latin typeface="Arial"/>
                <a:ea typeface="Times New Roman"/>
                <a:cs typeface="Times New Roman"/>
              </a:rPr>
              <a:t>6:00:00 PM</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Recurrence: </a:t>
            </a:r>
            <a:r>
              <a:rPr lang="en-US" sz="1000" b="1" dirty="0">
                <a:solidFill>
                  <a:prstClr val="black"/>
                </a:solidFill>
                <a:latin typeface="Arial"/>
                <a:ea typeface="Times New Roman"/>
                <a:cs typeface="Times New Roman"/>
              </a:rPr>
              <a:t>Recurring</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Recur every: </a:t>
            </a:r>
            <a:r>
              <a:rPr lang="en-US" sz="1000" b="1" dirty="0">
                <a:solidFill>
                  <a:prstClr val="black"/>
                </a:solidFill>
                <a:latin typeface="Arial"/>
                <a:ea typeface="Times New Roman"/>
                <a:cs typeface="Times New Roman"/>
              </a:rPr>
              <a:t>1 Day</a:t>
            </a:r>
            <a:endParaRPr lang="en-IN"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srgbClr val="000000"/>
                </a:solidFill>
                <a:latin typeface="Arial"/>
                <a:ea typeface="Times New Roman"/>
                <a:cs typeface="Times New Roman"/>
              </a:rPr>
              <a:t>Set expiration: </a:t>
            </a:r>
            <a:r>
              <a:rPr lang="en-US" sz="1000" b="1" dirty="0">
                <a:solidFill>
                  <a:prstClr val="black"/>
                </a:solidFill>
                <a:latin typeface="Arial"/>
                <a:ea typeface="Times New Roman"/>
                <a:cs typeface="Times New Roman"/>
              </a:rPr>
              <a:t>No</a:t>
            </a:r>
            <a:endParaRPr lang="en-IN" dirty="0"/>
          </a:p>
        </p:txBody>
      </p:sp>
      <p:sp>
        <p:nvSpPr>
          <p:cNvPr id="4" name="Slide Number Placeholder 3"/>
          <p:cNvSpPr>
            <a:spLocks noGrp="1"/>
          </p:cNvSpPr>
          <p:nvPr>
            <p:ph type="sldNum" sz="quarter" idx="10"/>
          </p:nvPr>
        </p:nvSpPr>
        <p:spPr/>
        <p:txBody>
          <a:bodyPr/>
          <a:lstStyle/>
          <a:p>
            <a:fld id="{B8BA401F-B88A-4E10-B52D-EBA08B33E2A9}" type="slidenum">
              <a:rPr lang="en-IN" smtClean="0"/>
              <a:t>10</a:t>
            </a:fld>
            <a:endParaRPr lang="en-IN"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15543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907982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449685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4288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884750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73934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87555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concept of the authoring status in the context of Automation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020056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tasks involved in testing, publishing, and executing Automation runbooks. Emphasize the considerations regarding testing.</a:t>
            </a:r>
          </a:p>
        </p:txBody>
      </p:sp>
      <p:sp>
        <p:nvSpPr>
          <p:cNvPr id="4" name="Slide Number Placeholder 3"/>
          <p:cNvSpPr>
            <a:spLocks noGrp="1"/>
          </p:cNvSpPr>
          <p:nvPr>
            <p:ph type="sldNum" sz="quarter" idx="10"/>
          </p:nvPr>
        </p:nvSpPr>
        <p:spPr/>
        <p:txBody>
          <a:bodyPr/>
          <a:lstStyle/>
          <a:p>
            <a:fld id="{B8BA401F-B88A-4E10-B52D-EBA08B33E2A9}"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821588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describe each of the possible job execution states.</a:t>
            </a:r>
          </a:p>
        </p:txBody>
      </p:sp>
      <p:sp>
        <p:nvSpPr>
          <p:cNvPr id="4" name="Slide Number Placeholder 3"/>
          <p:cNvSpPr>
            <a:spLocks noGrp="1"/>
          </p:cNvSpPr>
          <p:nvPr>
            <p:ph type="sldNum" sz="quarter" idx="10"/>
          </p:nvPr>
        </p:nvSpPr>
        <p:spPr/>
        <p:txBody>
          <a:bodyPr/>
          <a:lstStyle/>
          <a:p>
            <a:fld id="{B8BA401F-B88A-4E10-B52D-EBA08B33E2A9}"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323205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built-in and custom mechanisms that facilitate resiliency of Automation accounts.</a:t>
            </a:r>
          </a:p>
        </p:txBody>
      </p:sp>
      <p:sp>
        <p:nvSpPr>
          <p:cNvPr id="4" name="Slide Number Placeholder 3"/>
          <p:cNvSpPr>
            <a:spLocks noGrp="1"/>
          </p:cNvSpPr>
          <p:nvPr>
            <p:ph type="sldNum" sz="quarter" idx="10"/>
          </p:nvPr>
        </p:nvSpPr>
        <p:spPr/>
        <p:txBody>
          <a:bodyPr/>
          <a:lstStyle/>
          <a:p>
            <a:fld id="{B8BA401F-B88A-4E10-B52D-EBA08B33E2A9}"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10926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2/2/2018 5:26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173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 Real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Sub-second end-to-end latency in the </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99</a:t>
            </a:r>
            <a:r>
              <a:rPr lang="en-US" b="1" baseline="30000"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th</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 percentile</a:t>
            </a:r>
          </a:p>
          <a:p>
            <a:endParaRPr lang="en-US" dirty="0"/>
          </a:p>
          <a:p>
            <a:r>
              <a:rPr lang="en-US" dirty="0"/>
              <a:t>Massive Scale Out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10,000,000</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events per second per region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Highly</a:t>
            </a:r>
            <a:r>
              <a:rPr lang="en-US" baseline="0" dirty="0"/>
              <a:t> Reliability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24-hour</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retry with exponential back off for events not delivered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9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the investments of what MSFT/Azure sees as important for enterprise cloud management platform</a:t>
            </a:r>
          </a:p>
          <a:p>
            <a:pPr lvl="0"/>
            <a:r>
              <a:rPr lang="en-US" dirty="0"/>
              <a:t>The combination together is powerful. Truly integrated capabilities SaaS management and security.</a:t>
            </a:r>
          </a:p>
          <a:p>
            <a:pPr lvl="0"/>
            <a:r>
              <a:rPr lang="en-US" dirty="0"/>
              <a:t>To be successful in the Cloud era, enterprises must have visibility/metrics and controls on every component to pinpoint issues efficiently, optimize and scale effectively, while having the assurance the security, compliance and polices are in place to ensure the velocity.</a:t>
            </a:r>
          </a:p>
          <a:p>
            <a:pPr lvl="0"/>
            <a:r>
              <a:rPr lang="en-US" b="1" dirty="0"/>
              <a:t>Native Security and Management in Azure</a:t>
            </a:r>
            <a:endParaRPr lang="en-US" dirty="0"/>
          </a:p>
          <a:p>
            <a:pPr lvl="1"/>
            <a:r>
              <a:rPr lang="en-US" dirty="0"/>
              <a:t>Enterprise grade capabilities natively from the cloud provider Azure</a:t>
            </a:r>
          </a:p>
          <a:p>
            <a:pPr lvl="1"/>
            <a:r>
              <a:rPr lang="en-US" dirty="0"/>
              <a:t>Integrated and interconnected across data and experiences</a:t>
            </a:r>
          </a:p>
          <a:p>
            <a:pPr lvl="1"/>
            <a:r>
              <a:rPr lang="en-US" dirty="0"/>
              <a:t>Management capabilities included with the flexibility to increase or choose 3</a:t>
            </a:r>
            <a:r>
              <a:rPr lang="en-US" baseline="30000" dirty="0"/>
              <a:t>rd</a:t>
            </a:r>
            <a:r>
              <a:rPr lang="en-US" dirty="0"/>
              <a:t> party</a:t>
            </a:r>
          </a:p>
          <a:p>
            <a:pPr lvl="0"/>
            <a:endParaRPr lang="en-US" dirty="0"/>
          </a:p>
          <a:p>
            <a:pPr lvl="0"/>
            <a:r>
              <a:rPr lang="en-US" dirty="0"/>
              <a:t>Can make the point that for those familiar with OMS these were the foundation for what we now have natively within Azure.</a:t>
            </a:r>
          </a:p>
          <a:p>
            <a:endParaRPr lang="en-US" dirty="0"/>
          </a:p>
          <a:p>
            <a:r>
              <a:rPr lang="en-US" dirty="0"/>
              <a:t>5 main areas:</a:t>
            </a:r>
          </a:p>
          <a:p>
            <a:pPr marL="232943" indent="-232943">
              <a:buAutoNum type="arabicPeriod"/>
            </a:pPr>
            <a:r>
              <a:rPr lang="en-US" b="1" dirty="0"/>
              <a:t>Secure: </a:t>
            </a:r>
            <a:r>
              <a:rPr lang="en-US" dirty="0"/>
              <a:t>While Azure is trusted and secure platform, you as a customer have your own security settings you need to manage.  You also need to be able to protect your individual machines against threats and monitor the security posture of your system. </a:t>
            </a:r>
          </a:p>
          <a:p>
            <a:pPr marL="232943" indent="-232943">
              <a:buAutoNum type="arabicPeriod"/>
            </a:pPr>
            <a:r>
              <a:rPr lang="en-US" b="1" dirty="0"/>
              <a:t>Protect: </a:t>
            </a:r>
            <a:r>
              <a:rPr lang="en-US" dirty="0"/>
              <a:t>Your VMs and applications in the cloud need to be backed up and protected in the event of data loss. With disaster recovery from on-</a:t>
            </a:r>
            <a:r>
              <a:rPr lang="en-US" dirty="0" err="1"/>
              <a:t>prem</a:t>
            </a:r>
            <a:r>
              <a:rPr lang="en-US" dirty="0"/>
              <a:t> to the cloud, or from one cloud to another, you can avoid downtime and keep your applications up and running.</a:t>
            </a:r>
          </a:p>
          <a:p>
            <a:pPr marL="232943" indent="-232943">
              <a:buAutoNum type="arabicPeriod"/>
            </a:pPr>
            <a:r>
              <a:rPr lang="en-US" b="1" dirty="0"/>
              <a:t>Monitor: </a:t>
            </a:r>
            <a:r>
              <a:rPr lang="en-US" dirty="0"/>
              <a:t>Every operations manager and every developer needs to be able to see the health and performance of their applications, infrastructure, and network. And seeing insights across all three together in a single dashboard can save time and resources in troubleshooting and preventing issues in the future.</a:t>
            </a:r>
          </a:p>
          <a:p>
            <a:pPr marL="232943" indent="-232943">
              <a:buAutoNum type="arabicPeriod"/>
            </a:pPr>
            <a:r>
              <a:rPr lang="en-US" b="1" dirty="0"/>
              <a:t>Configure: </a:t>
            </a:r>
            <a:r>
              <a:rPr lang="en-US" dirty="0"/>
              <a:t>For managing Azure and hybrid workloads at scale, automation and configuration capabilities help you create runbooks to automate tasks, manage the configuration settings and track changes, and monitor and deploy missing updates. Additionally in Azure you can use PowerShell and Cloud Shell for command line scripting.</a:t>
            </a:r>
          </a:p>
          <a:p>
            <a:pPr marL="232943" indent="-232943">
              <a:buAutoNum type="arabicPeriod"/>
            </a:pPr>
            <a:r>
              <a:rPr lang="en-US" b="1" dirty="0"/>
              <a:t>Govern: </a:t>
            </a:r>
            <a:r>
              <a:rPr lang="en-US" b="0" dirty="0"/>
              <a:t>Many customers need a way to look across cloud resources to assess and enforce enterprise-wide standards and policy compliance for security and management. In addition, they need to manage and monitor costs for the cloud. We recently acquired </a:t>
            </a:r>
            <a:r>
              <a:rPr lang="en-US" b="0" dirty="0" err="1"/>
              <a:t>Cloudyn</a:t>
            </a:r>
            <a:r>
              <a:rPr lang="en-US" b="0" dirty="0"/>
              <a:t>, a multi-cloud cost management solution to help our customers with this challenge. </a:t>
            </a: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fld id="{7EF46881-0CD0-4730-B19B-096431EF232C}" type="slidenum">
              <a:rPr lang="en-US" smtClean="0"/>
              <a:t>24</a:t>
            </a:fld>
            <a:endParaRPr lang="en-US"/>
          </a:p>
        </p:txBody>
      </p:sp>
    </p:spTree>
    <p:extLst>
      <p:ext uri="{BB962C8B-B14F-4D97-AF65-F5344CB8AC3E}">
        <p14:creationId xmlns:p14="http://schemas.microsoft.com/office/powerpoint/2010/main" val="3880605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https://docs.microsoft.com/en-us/azure/security-center/security-center-intro</a:t>
            </a:r>
          </a:p>
          <a:p>
            <a:r>
              <a:rPr lang="en-US" sz="1200" b="1" i="0" u="none" strike="noStrike" kern="1200" dirty="0">
                <a:solidFill>
                  <a:schemeClr val="tx1"/>
                </a:solidFill>
                <a:effectLst/>
                <a:latin typeface="+mn-lt"/>
                <a:ea typeface="+mn-ea"/>
                <a:cs typeface="+mn-cs"/>
              </a:rPr>
              <a:t>Centralized policy management</a:t>
            </a:r>
            <a:r>
              <a:rPr lang="en-US" sz="1200" b="0" i="0" u="none" strike="noStrike" kern="1200" dirty="0">
                <a:solidFill>
                  <a:schemeClr val="tx1"/>
                </a:solidFill>
                <a:effectLst/>
                <a:latin typeface="+mn-lt"/>
                <a:ea typeface="+mn-ea"/>
                <a:cs typeface="+mn-cs"/>
              </a:rPr>
              <a:t> – Ensure compliance with company or regulatory security requirements by centrally managing security policies across all your hybrid cloud workloads.</a:t>
            </a:r>
          </a:p>
          <a:p>
            <a:r>
              <a:rPr lang="en-US" sz="1200" b="1" i="0" u="none" strike="noStrike" kern="1200" dirty="0">
                <a:solidFill>
                  <a:schemeClr val="tx1"/>
                </a:solidFill>
                <a:effectLst/>
                <a:latin typeface="+mn-lt"/>
                <a:ea typeface="+mn-ea"/>
                <a:cs typeface="+mn-cs"/>
              </a:rPr>
              <a:t>Continuous security assessment</a:t>
            </a:r>
            <a:r>
              <a:rPr lang="en-US" sz="1200" b="0" i="0" u="none" strike="noStrike" kern="1200" dirty="0">
                <a:solidFill>
                  <a:schemeClr val="tx1"/>
                </a:solidFill>
                <a:effectLst/>
                <a:latin typeface="+mn-lt"/>
                <a:ea typeface="+mn-ea"/>
                <a:cs typeface="+mn-cs"/>
              </a:rPr>
              <a:t> – Monitor the security of machines, networks, storage and data services, and applications to discover potential security issues.</a:t>
            </a:r>
          </a:p>
          <a:p>
            <a:r>
              <a:rPr lang="en-US" sz="1200" b="1" i="0" u="none" strike="noStrike" kern="1200" dirty="0">
                <a:solidFill>
                  <a:schemeClr val="tx1"/>
                </a:solidFill>
                <a:effectLst/>
                <a:latin typeface="+mn-lt"/>
                <a:ea typeface="+mn-ea"/>
                <a:cs typeface="+mn-cs"/>
              </a:rPr>
              <a:t>Actionable recommendations</a:t>
            </a:r>
            <a:r>
              <a:rPr lang="en-US" sz="1200" b="0" i="0" u="none" strike="noStrike" kern="1200" dirty="0">
                <a:solidFill>
                  <a:schemeClr val="tx1"/>
                </a:solidFill>
                <a:effectLst/>
                <a:latin typeface="+mn-lt"/>
                <a:ea typeface="+mn-ea"/>
                <a:cs typeface="+mn-cs"/>
              </a:rPr>
              <a:t> – Remediate security vulnerabilities before they can be exploited by attackers with prioritized and actionable security recommendations.</a:t>
            </a:r>
          </a:p>
          <a:p>
            <a:r>
              <a:rPr lang="en-US" sz="1200" b="1" i="0" u="none" strike="noStrike" kern="1200" dirty="0">
                <a:solidFill>
                  <a:schemeClr val="tx1"/>
                </a:solidFill>
                <a:effectLst/>
                <a:latin typeface="+mn-lt"/>
                <a:ea typeface="+mn-ea"/>
                <a:cs typeface="+mn-cs"/>
              </a:rPr>
              <a:t>Advanced cloud defenses</a:t>
            </a:r>
            <a:r>
              <a:rPr lang="en-US" sz="1200" b="0" i="0" u="none" strike="noStrike" kern="1200" dirty="0">
                <a:solidFill>
                  <a:schemeClr val="tx1"/>
                </a:solidFill>
                <a:effectLst/>
                <a:latin typeface="+mn-lt"/>
                <a:ea typeface="+mn-ea"/>
                <a:cs typeface="+mn-cs"/>
              </a:rPr>
              <a:t> – Reduce threats with just in time access to management ports and whitelisting to control applications running on your VMs.</a:t>
            </a:r>
          </a:p>
          <a:p>
            <a:r>
              <a:rPr lang="en-US" sz="1200" b="1" i="0" u="none" strike="noStrike" kern="1200" dirty="0">
                <a:solidFill>
                  <a:schemeClr val="tx1"/>
                </a:solidFill>
                <a:effectLst/>
                <a:latin typeface="+mn-lt"/>
                <a:ea typeface="+mn-ea"/>
                <a:cs typeface="+mn-cs"/>
              </a:rPr>
              <a:t>Prioritized alerts and incidents</a:t>
            </a:r>
            <a:r>
              <a:rPr lang="en-US" sz="1200" b="0" i="0" u="none" strike="noStrike" kern="1200" dirty="0">
                <a:solidFill>
                  <a:schemeClr val="tx1"/>
                </a:solidFill>
                <a:effectLst/>
                <a:latin typeface="+mn-lt"/>
                <a:ea typeface="+mn-ea"/>
                <a:cs typeface="+mn-cs"/>
              </a:rPr>
              <a:t> - Focus on the most critical threats first with prioritized security alerts and incidents.</a:t>
            </a:r>
          </a:p>
          <a:p>
            <a:r>
              <a:rPr lang="en-US" sz="1200" b="1" i="0" u="none" strike="noStrike" kern="1200" dirty="0">
                <a:solidFill>
                  <a:schemeClr val="tx1"/>
                </a:solidFill>
                <a:effectLst/>
                <a:latin typeface="+mn-lt"/>
                <a:ea typeface="+mn-ea"/>
                <a:cs typeface="+mn-cs"/>
              </a:rPr>
              <a:t>Integrated security solutions</a:t>
            </a:r>
            <a:r>
              <a:rPr lang="en-US" sz="1200" b="0" i="0" u="none" strike="noStrike" kern="1200" dirty="0">
                <a:solidFill>
                  <a:schemeClr val="tx1"/>
                </a:solidFill>
                <a:effectLst/>
                <a:latin typeface="+mn-lt"/>
                <a:ea typeface="+mn-ea"/>
                <a:cs typeface="+mn-cs"/>
              </a:rPr>
              <a:t> - Collect, search, and analyze security data from a variety of sources, including connected partner solutions.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1043093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25" y="850900"/>
            <a:ext cx="2246313" cy="1684338"/>
          </a:xfrm>
        </p:spPr>
      </p:sp>
      <p:sp>
        <p:nvSpPr>
          <p:cNvPr id="3" name="Notes Placeholder 2"/>
          <p:cNvSpPr>
            <a:spLocks noGrp="1"/>
          </p:cNvSpPr>
          <p:nvPr>
            <p:ph type="body" idx="1"/>
          </p:nvPr>
        </p:nvSpPr>
        <p:spPr/>
        <p:txBody>
          <a:bodyPr/>
          <a:lstStyle/>
          <a:p>
            <a:pPr algn="l"/>
            <a:r>
              <a:rPr lang="en-US" b="0" i="0" dirty="0">
                <a:solidFill>
                  <a:srgbClr val="FFFFFF"/>
                </a:solidFill>
                <a:effectLst/>
                <a:latin typeface="Segoe UI" panose="020B0502040204020203" pitchFamily="34" charset="0"/>
              </a:rPr>
              <a:t>Transform your log data into insights and action</a:t>
            </a:r>
          </a:p>
          <a:p>
            <a:pPr algn="l">
              <a:buFont typeface="Arial" panose="020B0604020202020204" pitchFamily="34" charset="0"/>
              <a:buChar char="•"/>
            </a:pPr>
            <a:r>
              <a:rPr lang="en-US" b="0" i="0" dirty="0">
                <a:solidFill>
                  <a:srgbClr val="FFFFFF"/>
                </a:solidFill>
                <a:effectLst/>
                <a:latin typeface="Segoe UI" panose="020B0502040204020203" pitchFamily="34" charset="0"/>
              </a:rPr>
              <a:t>Quickly connect and collect log data from multiple sources</a:t>
            </a:r>
          </a:p>
          <a:p>
            <a:pPr algn="l">
              <a:buFont typeface="Arial" panose="020B0604020202020204" pitchFamily="34" charset="0"/>
              <a:buChar char="•"/>
            </a:pPr>
            <a:r>
              <a:rPr lang="en-US" b="0" i="0" dirty="0">
                <a:solidFill>
                  <a:srgbClr val="FFFFFF"/>
                </a:solidFill>
                <a:effectLst/>
                <a:latin typeface="Segoe UI" panose="020B0502040204020203" pitchFamily="34" charset="0"/>
              </a:rPr>
              <a:t>Correlate and analyze using powerful machine learning constructs</a:t>
            </a:r>
          </a:p>
          <a:p>
            <a:pPr algn="l">
              <a:buFont typeface="Arial" panose="020B0604020202020204" pitchFamily="34" charset="0"/>
              <a:buChar char="•"/>
            </a:pPr>
            <a:r>
              <a:rPr lang="en-US" b="0" i="0" dirty="0">
                <a:solidFill>
                  <a:srgbClr val="FFFFFF"/>
                </a:solidFill>
                <a:effectLst/>
                <a:latin typeface="Segoe UI" panose="020B0502040204020203" pitchFamily="34" charset="0"/>
              </a:rPr>
              <a:t>Search and query interactively using an expressive language</a:t>
            </a:r>
          </a:p>
          <a:p>
            <a:pPr algn="l">
              <a:buFont typeface="Arial" panose="020B0604020202020204" pitchFamily="34" charset="0"/>
              <a:buChar char="•"/>
            </a:pPr>
            <a:r>
              <a:rPr lang="en-US" b="0" i="0" dirty="0">
                <a:solidFill>
                  <a:srgbClr val="FFFFFF"/>
                </a:solidFill>
                <a:effectLst/>
                <a:latin typeface="Segoe UI" panose="020B0502040204020203" pitchFamily="34" charset="0"/>
              </a:rPr>
              <a:t>Develop deep insights using purpose-built management solutions</a:t>
            </a:r>
          </a:p>
          <a:p>
            <a:pPr algn="l">
              <a:buFont typeface="Arial" panose="020B0604020202020204" pitchFamily="34" charset="0"/>
              <a:buNone/>
            </a:pPr>
            <a:endParaRPr lang="en-US" sz="1200" b="0" i="0" kern="1200" dirty="0">
              <a:solidFill>
                <a:schemeClr val="tx1"/>
              </a:solidFill>
              <a:effectLst/>
              <a:latin typeface="+mn-lt"/>
              <a:ea typeface="+mn-ea"/>
              <a:cs typeface="+mn-cs"/>
            </a:endParaRPr>
          </a:p>
          <a:p>
            <a:pPr algn="l">
              <a:buFont typeface="Arial" panose="020B0604020202020204" pitchFamily="34" charset="0"/>
              <a:buNone/>
            </a:pPr>
            <a:r>
              <a:rPr lang="en-US" sz="1200" b="0" i="0" kern="1200" dirty="0">
                <a:solidFill>
                  <a:schemeClr val="tx1"/>
                </a:solidFill>
                <a:effectLst/>
                <a:latin typeface="+mn-lt"/>
                <a:ea typeface="+mn-ea"/>
                <a:cs typeface="+mn-cs"/>
              </a:rPr>
              <a:t>formerly known as OMS Log Analytics, is an Azure service that ingests log and metric data from Azure services (via Azure Monitor), Azure VMs, and on-premises or other cloud infrastructure and offers flexible log search and out-of-the box analytics on top of this data. It provides rich tools to analyze data across sources, allows complex queries across all logs, and can proactively alert on specified conditions. You can even collect custom data into its central repository so you can query and visualize it. You can also take advantage of Log </a:t>
            </a:r>
            <a:r>
              <a:rPr lang="en-US" sz="1200" b="0" i="0" kern="1200" dirty="0" err="1">
                <a:solidFill>
                  <a:schemeClr val="tx1"/>
                </a:solidFill>
                <a:effectLst/>
                <a:latin typeface="+mn-lt"/>
                <a:ea typeface="+mn-ea"/>
                <a:cs typeface="+mn-cs"/>
              </a:rPr>
              <a:t>Analytic's</a:t>
            </a:r>
            <a:r>
              <a:rPr lang="en-US" sz="1200" b="0" i="0" kern="1200" dirty="0">
                <a:solidFill>
                  <a:schemeClr val="tx1"/>
                </a:solidFill>
                <a:effectLst/>
                <a:latin typeface="+mn-lt"/>
                <a:ea typeface="+mn-ea"/>
                <a:cs typeface="+mn-cs"/>
              </a:rPr>
              <a:t> built-in solutions to immediately gain insights into the security and functionality of your infrastructure.</a:t>
            </a:r>
            <a:endParaRPr lang="en-US" b="0" i="0" dirty="0">
              <a:solidFill>
                <a:srgbClr val="FFFFFF"/>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
        <p:nvSpPr>
          <p:cNvPr id="5" name="Footer Placeholder 5"/>
          <p:cNvSpPr>
            <a:spLocks noGrp="1"/>
          </p:cNvSpPr>
          <p:nvPr>
            <p:ph type="ftr" sz="quarter" idx="4"/>
          </p:nvPr>
        </p:nvSpPr>
        <p:spPr>
          <a:xfrm>
            <a:off x="0" y="8686800"/>
            <a:ext cx="5920740" cy="355964"/>
          </a:xfrm>
        </p:spPr>
        <p:txBody>
          <a:bodyPr/>
          <a:lstStyle/>
          <a:p>
            <a:r>
              <a:rPr lang="en-US" sz="400" dirty="0">
                <a:solidFill>
                  <a:srgbClr val="000000"/>
                </a:solidFill>
              </a:rPr>
              <a:t>© 2010 Microsoft Corporation. All rights reserved. Microsoft, Windows, Windows Vista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586019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501848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5054079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76665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4107773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1200924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1741548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53087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868203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966987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391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779251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7853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02.02.2018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3351390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40314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96754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DE"/>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02.02.2018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962441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02.02.2018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526780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DE"/>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02.02.2018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7052312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02.02.2018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8141664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503EBAF-BB52-4FEC-9EE9-8BBEE62A6D43}" type="datetimeFigureOut">
              <a:rPr lang="de-DE" smtClean="0">
                <a:solidFill>
                  <a:prstClr val="black">
                    <a:tint val="75000"/>
                  </a:prstClr>
                </a:solidFill>
              </a:rPr>
              <a:pPr/>
              <a:t>02.02.2018</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818165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503EBAF-BB52-4FEC-9EE9-8BBEE62A6D43}" type="datetimeFigureOut">
              <a:rPr lang="de-DE" smtClean="0">
                <a:solidFill>
                  <a:prstClr val="black">
                    <a:tint val="75000"/>
                  </a:prstClr>
                </a:solidFill>
              </a:rPr>
              <a:pPr/>
              <a:t>02.02.2018</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173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02.02.2018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46777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02.02.2018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4653783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02.02.2018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852742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02.02.2018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37401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02.02.2018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3350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8915"/>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Font typeface="+mj-lt"/>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97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a16="http://schemas.microsoft.com/office/drawing/2014/main" id="{A221B66F-2E32-4BE4-B954-973DAFD6A051}"/>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08" r:id="rId21"/>
    <p:sldLayoutId id="2147483709" r:id="rId22"/>
    <p:sldLayoutId id="2147483710"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A503EBAF-BB52-4FEC-9EE9-8BBEE62A6D43}" type="datetimeFigureOut">
              <a:rPr lang="de-DE" smtClean="0">
                <a:solidFill>
                  <a:prstClr val="black">
                    <a:tint val="75000"/>
                  </a:prstClr>
                </a:solidFill>
              </a:rPr>
              <a:pPr defTabSz="685800"/>
              <a:t>02.02.2018</a:t>
            </a:fld>
            <a:endParaRPr lang="de-DE">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de-DE">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78737CF5-2D32-48D6-9100-749DEC1D6F62}" type="slidenum">
              <a:rPr lang="de-DE" smtClean="0">
                <a:solidFill>
                  <a:prstClr val="black">
                    <a:tint val="75000"/>
                  </a:prstClr>
                </a:solidFill>
              </a:rPr>
              <a:pPr defTabSz="685800"/>
              <a:t>‹#›</a:t>
            </a:fld>
            <a:endParaRPr lang="de-DE">
              <a:solidFill>
                <a:prstClr val="black">
                  <a:tint val="75000"/>
                </a:prstClr>
              </a:solidFill>
            </a:endParaRPr>
          </a:p>
        </p:txBody>
      </p:sp>
    </p:spTree>
    <p:extLst>
      <p:ext uri="{BB962C8B-B14F-4D97-AF65-F5344CB8AC3E}">
        <p14:creationId xmlns:p14="http://schemas.microsoft.com/office/powerpoint/2010/main" val="179280016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40.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9.emf"/><Relationship Id="rId2" Type="http://schemas.openxmlformats.org/officeDocument/2006/relationships/notesSlide" Target="../notesSlides/notesSlide22.xml"/><Relationship Id="rId16" Type="http://schemas.openxmlformats.org/officeDocument/2006/relationships/image" Target="../media/image43.png"/><Relationship Id="rId1" Type="http://schemas.openxmlformats.org/officeDocument/2006/relationships/slideLayout" Target="../slideLayouts/slideLayout29.xml"/><Relationship Id="rId6" Type="http://schemas.openxmlformats.org/officeDocument/2006/relationships/image" Target="../media/image34.png"/><Relationship Id="rId11" Type="http://schemas.openxmlformats.org/officeDocument/2006/relationships/image" Target="../media/image38.emf"/><Relationship Id="rId5" Type="http://schemas.openxmlformats.org/officeDocument/2006/relationships/image" Target="../media/image33.png"/><Relationship Id="rId15" Type="http://schemas.openxmlformats.org/officeDocument/2006/relationships/image" Target="../media/image42.png"/><Relationship Id="rId10" Type="http://schemas.microsoft.com/office/2007/relationships/hdphoto" Target="../media/hdphoto1.wdp"/><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1.png"/></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9.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emf"/><Relationship Id="rId9" Type="http://schemas.openxmlformats.org/officeDocument/2006/relationships/image" Target="../media/image5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29.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28.png"/><Relationship Id="rId3" Type="http://schemas.openxmlformats.org/officeDocument/2006/relationships/image" Target="../media/image22.emf"/><Relationship Id="rId7" Type="http://schemas.openxmlformats.org/officeDocument/2006/relationships/image" Target="../media/image24.emf"/><Relationship Id="rId12"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b="1" dirty="0">
                <a:solidFill>
                  <a:srgbClr val="FFC000"/>
                </a:solidFill>
              </a:rPr>
              <a:t>Manage Azure Operations (5-10%)</a:t>
            </a:r>
          </a:p>
          <a:p>
            <a:r>
              <a:rPr lang="en-US" sz="1600" dirty="0"/>
              <a:t>Manage Azure Identities (5-10%)</a:t>
            </a:r>
          </a:p>
        </p:txBody>
      </p:sp>
      <p:sp>
        <p:nvSpPr>
          <p:cNvPr id="3" name="Subtitle 2"/>
          <p:cNvSpPr>
            <a:spLocks noGrp="1"/>
          </p:cNvSpPr>
          <p:nvPr>
            <p:ph type="body" sz="quarter" idx="10"/>
          </p:nvPr>
        </p:nvSpPr>
        <p:spPr>
          <a:solidFill>
            <a:schemeClr val="bg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20853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Graphical runbooks:</a:t>
            </a:r>
          </a:p>
          <a:p>
            <a:pPr marL="365760" lvl="1"/>
            <a:r>
              <a:rPr lang="en-CA" dirty="0"/>
              <a:t>Based on PowerShell workflows or PowerShell scripts</a:t>
            </a:r>
          </a:p>
          <a:p>
            <a:pPr marL="365760" lvl="1"/>
            <a:r>
              <a:rPr lang="en-CA" dirty="0"/>
              <a:t>Edited by using the graphical editor in the Azure portal</a:t>
            </a:r>
          </a:p>
          <a:p>
            <a:r>
              <a:rPr lang="en-CA" dirty="0"/>
              <a:t>Textual runbooks:</a:t>
            </a:r>
          </a:p>
          <a:p>
            <a:pPr marL="365760" lvl="1"/>
            <a:r>
              <a:rPr lang="en-CA" dirty="0"/>
              <a:t>Based on PowerShell workflows or PowerShell scripts</a:t>
            </a:r>
          </a:p>
          <a:p>
            <a:pPr marL="365760" lvl="1"/>
            <a:r>
              <a:rPr lang="en-CA" dirty="0"/>
              <a:t>Edited by using the textual editor in the Azure portal or imported from workflows and scripts created on-premises</a:t>
            </a:r>
          </a:p>
          <a:p>
            <a:r>
              <a:rPr lang="en-CA" dirty="0"/>
              <a:t>Converting runbook types:</a:t>
            </a:r>
          </a:p>
          <a:p>
            <a:pPr lvl="1"/>
            <a:r>
              <a:rPr lang="en-CA" dirty="0"/>
              <a:t>No support for converting between graphical and textual</a:t>
            </a:r>
          </a:p>
          <a:p>
            <a:pPr lvl="1"/>
            <a:r>
              <a:rPr lang="en-CA" dirty="0"/>
              <a:t>Support for converting between graphical workflows and runbooks during import</a:t>
            </a:r>
          </a:p>
          <a:p>
            <a:endParaRPr lang="en-US" dirty="0"/>
          </a:p>
        </p:txBody>
      </p:sp>
    </p:spTree>
    <p:extLst>
      <p:ext uri="{BB962C8B-B14F-4D97-AF65-F5344CB8AC3E}">
        <p14:creationId xmlns:p14="http://schemas.microsoft.com/office/powerpoint/2010/main" val="11178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Workflows support:</a:t>
            </a:r>
          </a:p>
          <a:p>
            <a:r>
              <a:rPr lang="en-CA" dirty="0"/>
              <a:t>Long-running activities</a:t>
            </a:r>
          </a:p>
          <a:p>
            <a:r>
              <a:rPr lang="en-CA" dirty="0"/>
              <a:t>Repeatable activities</a:t>
            </a:r>
          </a:p>
          <a:p>
            <a:r>
              <a:rPr lang="en-CA" dirty="0"/>
              <a:t>Frequently executed activities</a:t>
            </a:r>
          </a:p>
          <a:p>
            <a:r>
              <a:rPr lang="en-CA" dirty="0"/>
              <a:t>Running activities in parallel across one or more machines</a:t>
            </a:r>
          </a:p>
          <a:p>
            <a:r>
              <a:rPr lang="en-CA" dirty="0"/>
              <a:t>Interruptible activities that you can stop and restart</a:t>
            </a:r>
          </a:p>
          <a:p>
            <a:endParaRPr lang="en-US" dirty="0"/>
          </a:p>
        </p:txBody>
      </p:sp>
    </p:spTree>
    <p:extLst>
      <p:ext uri="{BB962C8B-B14F-4D97-AF65-F5344CB8AC3E}">
        <p14:creationId xmlns:p14="http://schemas.microsoft.com/office/powerpoint/2010/main" val="58983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workflow test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InlineScript { Code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parallel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A</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B</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sequence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C</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D</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a:t>
            </a:r>
            <a:endParaRPr lang="en-GB" sz="2000" b="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create Automation PowerShell scripts:</a:t>
            </a:r>
            <a:endParaRPr lang="en-CA" dirty="0"/>
          </a:p>
          <a:p>
            <a:r>
              <a:rPr lang="en-US" dirty="0"/>
              <a:t>Write code in textual editor</a:t>
            </a:r>
            <a:endParaRPr lang="en-CA" dirty="0"/>
          </a:p>
          <a:p>
            <a:r>
              <a:rPr lang="en-US" dirty="0"/>
              <a:t>Add PowerShell cmdlets from integration modules imported into the Automation account</a:t>
            </a:r>
            <a:endParaRPr lang="en-CA" dirty="0"/>
          </a:p>
          <a:p>
            <a:r>
              <a:rPr lang="en-US" dirty="0"/>
              <a:t>Reference Automation assets</a:t>
            </a:r>
            <a:endParaRPr lang="en-CA" dirty="0"/>
          </a:p>
          <a:p>
            <a:r>
              <a:rPr lang="en-US" dirty="0"/>
              <a:t>Add runbooks</a:t>
            </a:r>
            <a:endParaRPr lang="en-CA" dirty="0"/>
          </a:p>
          <a:p>
            <a:endParaRPr lang="en-US" dirty="0"/>
          </a:p>
        </p:txBody>
      </p:sp>
    </p:spTree>
    <p:extLst>
      <p:ext uri="{BB962C8B-B14F-4D97-AF65-F5344CB8AC3E}">
        <p14:creationId xmlns:p14="http://schemas.microsoft.com/office/powerpoint/2010/main" val="458318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Automation runbook lifecycle</a:t>
            </a:r>
          </a:p>
        </p:txBody>
      </p:sp>
      <p:grpSp>
        <p:nvGrpSpPr>
          <p:cNvPr id="57" name="Group 56" descr="Illustration depicting the three different states of a runbook residing in an Automation account. Three rectangles with lines connecting them represent each runbook. To the left, there is a runbook labeled New, which has an icon of a blank document next to it. It connects to a runbook labeled Published on the right, which has a check mark next to it. In the middle, there is a runbook labeled In edit, which has next to it a processing icon with a gear inside it. An arrow from the In edit runbook to the Published runbook is labeled Publish. Another arrow from the Published runbook to the In edit runbook is labeled Revert."/>
          <p:cNvGrpSpPr/>
          <p:nvPr/>
        </p:nvGrpSpPr>
        <p:grpSpPr>
          <a:xfrm>
            <a:off x="515946" y="1471991"/>
            <a:ext cx="7789854" cy="4166809"/>
            <a:chOff x="628657" y="1204063"/>
            <a:chExt cx="7789854" cy="4166809"/>
          </a:xfrm>
        </p:grpSpPr>
        <p:grpSp>
          <p:nvGrpSpPr>
            <p:cNvPr id="58" name="Group 57"/>
            <p:cNvGrpSpPr/>
            <p:nvPr/>
          </p:nvGrpSpPr>
          <p:grpSpPr>
            <a:xfrm>
              <a:off x="786269" y="1460255"/>
              <a:ext cx="1345455" cy="1044988"/>
              <a:chOff x="4191000" y="846803"/>
              <a:chExt cx="462116" cy="382228"/>
            </a:xfrm>
          </p:grpSpPr>
          <p:cxnSp>
            <p:nvCxnSpPr>
              <p:cNvPr id="102" name="Straight Connector 101"/>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103" name="Straight Connector 102"/>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104" name="Group 103"/>
              <p:cNvGrpSpPr/>
              <p:nvPr/>
            </p:nvGrpSpPr>
            <p:grpSpPr>
              <a:xfrm>
                <a:off x="4191000" y="846803"/>
                <a:ext cx="462116" cy="382228"/>
                <a:chOff x="3266768" y="828368"/>
                <a:chExt cx="462116" cy="382228"/>
              </a:xfrm>
            </p:grpSpPr>
            <p:sp>
              <p:nvSpPr>
                <p:cNvPr id="105" name="Rectangle 104"/>
                <p:cNvSpPr/>
                <p:nvPr/>
              </p:nvSpPr>
              <p:spPr>
                <a:xfrm>
                  <a:off x="3427162"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6" name="Rectangle 10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7" name="Rectangle 10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8" name="Straight Connector 107"/>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9" name="Straight Connector 108"/>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59" name="Group 58"/>
            <p:cNvGrpSpPr/>
            <p:nvPr/>
          </p:nvGrpSpPr>
          <p:grpSpPr>
            <a:xfrm>
              <a:off x="3639344" y="1460255"/>
              <a:ext cx="1345455" cy="1044988"/>
              <a:chOff x="4191000" y="846803"/>
              <a:chExt cx="462116" cy="382228"/>
            </a:xfrm>
          </p:grpSpPr>
          <p:cxnSp>
            <p:nvCxnSpPr>
              <p:cNvPr id="94" name="Straight Connector 93"/>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95" name="Straight Connector 94"/>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96" name="Group 95"/>
              <p:cNvGrpSpPr/>
              <p:nvPr/>
            </p:nvGrpSpPr>
            <p:grpSpPr>
              <a:xfrm>
                <a:off x="4191000" y="846803"/>
                <a:ext cx="462116" cy="382228"/>
                <a:chOff x="3266768" y="828368"/>
                <a:chExt cx="462116" cy="382228"/>
              </a:xfrm>
            </p:grpSpPr>
            <p:sp>
              <p:nvSpPr>
                <p:cNvPr id="97" name="Rectangle 96"/>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8" name="Rectangle 9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9" name="Rectangle 9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0" name="Straight Connector 99"/>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1" name="Straight Connector 100"/>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0" name="Group 59"/>
            <p:cNvGrpSpPr/>
            <p:nvPr/>
          </p:nvGrpSpPr>
          <p:grpSpPr>
            <a:xfrm>
              <a:off x="6630194" y="1485809"/>
              <a:ext cx="1345455" cy="1044988"/>
              <a:chOff x="4191000" y="846803"/>
              <a:chExt cx="462116" cy="382228"/>
            </a:xfrm>
          </p:grpSpPr>
          <p:cxnSp>
            <p:nvCxnSpPr>
              <p:cNvPr id="86" name="Straight Connector 85"/>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87" name="Straight Connector 86"/>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88" name="Group 87"/>
              <p:cNvGrpSpPr/>
              <p:nvPr/>
            </p:nvGrpSpPr>
            <p:grpSpPr>
              <a:xfrm>
                <a:off x="4191000" y="846803"/>
                <a:ext cx="462116" cy="382228"/>
                <a:chOff x="3266768" y="828368"/>
                <a:chExt cx="462116" cy="382228"/>
              </a:xfrm>
            </p:grpSpPr>
            <p:sp>
              <p:nvSpPr>
                <p:cNvPr id="89" name="Rectangle 88"/>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0" name="Rectangle 8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1" name="Rectangle 9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92" name="Straight Connector 91"/>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93" name="Straight Connector 92"/>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1" name="Group 20"/>
            <p:cNvGrpSpPr>
              <a:grpSpLocks noChangeAspect="1"/>
            </p:cNvGrpSpPr>
            <p:nvPr/>
          </p:nvGrpSpPr>
          <p:grpSpPr bwMode="auto">
            <a:xfrm>
              <a:off x="1980610" y="1661176"/>
              <a:ext cx="343752" cy="454567"/>
              <a:chOff x="3915" y="2947"/>
              <a:chExt cx="456" cy="603"/>
            </a:xfrm>
            <a:solidFill>
              <a:srgbClr val="8064A2">
                <a:lumMod val="20000"/>
                <a:lumOff val="80000"/>
              </a:srgbClr>
            </a:solidFill>
          </p:grpSpPr>
          <p:sp>
            <p:nvSpPr>
              <p:cNvPr id="8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nvGrpSpPr>
            <p:cNvPr id="62" name="Group 57"/>
            <p:cNvGrpSpPr>
              <a:grpSpLocks noChangeAspect="1"/>
            </p:cNvGrpSpPr>
            <p:nvPr/>
          </p:nvGrpSpPr>
          <p:grpSpPr bwMode="auto">
            <a:xfrm rot="16200000">
              <a:off x="4933485" y="1681726"/>
              <a:ext cx="384515" cy="497886"/>
              <a:chOff x="2737" y="2380"/>
              <a:chExt cx="407" cy="527"/>
            </a:xfrm>
          </p:grpSpPr>
          <p:sp>
            <p:nvSpPr>
              <p:cNvPr id="80"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1"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2"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3"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grpSp>
        <p:grpSp>
          <p:nvGrpSpPr>
            <p:cNvPr id="63" name="Group 62"/>
            <p:cNvGrpSpPr>
              <a:grpSpLocks noChangeAspect="1"/>
            </p:cNvGrpSpPr>
            <p:nvPr/>
          </p:nvGrpSpPr>
          <p:grpSpPr>
            <a:xfrm>
              <a:off x="7848600" y="1748981"/>
              <a:ext cx="367293" cy="367293"/>
              <a:chOff x="9659407" y="1948784"/>
              <a:chExt cx="1371600" cy="1371600"/>
            </a:xfrm>
          </p:grpSpPr>
          <p:sp>
            <p:nvSpPr>
              <p:cNvPr id="78" name="Oval 77"/>
              <p:cNvSpPr/>
              <p:nvPr/>
            </p:nvSpPr>
            <p:spPr bwMode="auto">
              <a:xfrm>
                <a:off x="9659407" y="1948784"/>
                <a:ext cx="1371600" cy="1371600"/>
              </a:xfrm>
              <a:prstGeom prst="ellipse">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9" name="Picture 7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sp>
          <p:nvSpPr>
            <p:cNvPr id="64" name="Rounded Rectangle 812107"/>
            <p:cNvSpPr>
              <a:spLocks noChangeArrowheads="1"/>
            </p:cNvSpPr>
            <p:nvPr/>
          </p:nvSpPr>
          <p:spPr bwMode="auto">
            <a:xfrm>
              <a:off x="1106489" y="25146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New </a:t>
              </a:r>
            </a:p>
          </p:txBody>
        </p:sp>
        <p:sp>
          <p:nvSpPr>
            <p:cNvPr id="65" name="Rounded Rectangle 812107"/>
            <p:cNvSpPr>
              <a:spLocks noChangeArrowheads="1"/>
            </p:cNvSpPr>
            <p:nvPr/>
          </p:nvSpPr>
          <p:spPr bwMode="auto">
            <a:xfrm>
              <a:off x="3849689" y="2494936"/>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 edit</a:t>
              </a:r>
            </a:p>
          </p:txBody>
        </p:sp>
        <p:sp>
          <p:nvSpPr>
            <p:cNvPr id="66" name="Rounded Rectangle 812107"/>
            <p:cNvSpPr>
              <a:spLocks noChangeArrowheads="1"/>
            </p:cNvSpPr>
            <p:nvPr/>
          </p:nvSpPr>
          <p:spPr bwMode="auto">
            <a:xfrm>
              <a:off x="6705600" y="24384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Published </a:t>
              </a:r>
            </a:p>
          </p:txBody>
        </p:sp>
        <p:cxnSp>
          <p:nvCxnSpPr>
            <p:cNvPr id="67" name="Straight Arrow Connector 66"/>
            <p:cNvCxnSpPr/>
            <p:nvPr/>
          </p:nvCxnSpPr>
          <p:spPr>
            <a:xfrm>
              <a:off x="5487194" y="2031157"/>
              <a:ext cx="1143000" cy="0"/>
            </a:xfrm>
            <a:prstGeom prst="straightConnector1">
              <a:avLst/>
            </a:prstGeom>
            <a:noFill/>
            <a:ln w="28575" cap="flat" cmpd="sng" algn="ctr">
              <a:solidFill>
                <a:srgbClr val="FF0000"/>
              </a:solidFill>
              <a:prstDash val="solid"/>
              <a:tailEnd type="arrow"/>
            </a:ln>
            <a:effectLst/>
          </p:spPr>
        </p:cxnSp>
        <p:sp>
          <p:nvSpPr>
            <p:cNvPr id="68" name="Rounded Rectangle 812107"/>
            <p:cNvSpPr>
              <a:spLocks noChangeArrowheads="1"/>
            </p:cNvSpPr>
            <p:nvPr/>
          </p:nvSpPr>
          <p:spPr bwMode="auto">
            <a:xfrm>
              <a:off x="5060843" y="168311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69" name="Straight Connector 68"/>
            <p:cNvCxnSpPr/>
            <p:nvPr/>
          </p:nvCxnSpPr>
          <p:spPr>
            <a:xfrm flipV="1">
              <a:off x="2089163" y="3041339"/>
              <a:ext cx="4616437" cy="19664"/>
            </a:xfrm>
            <a:prstGeom prst="line">
              <a:avLst/>
            </a:prstGeom>
            <a:noFill/>
            <a:ln w="28575" cap="flat" cmpd="sng" algn="ctr">
              <a:solidFill>
                <a:srgbClr val="FF0000"/>
              </a:solidFill>
              <a:prstDash val="solid"/>
            </a:ln>
            <a:effectLst/>
          </p:spPr>
        </p:cxnSp>
        <p:cxnSp>
          <p:nvCxnSpPr>
            <p:cNvPr id="70" name="Straight Arrow Connector 69"/>
            <p:cNvCxnSpPr/>
            <p:nvPr/>
          </p:nvCxnSpPr>
          <p:spPr>
            <a:xfrm flipV="1">
              <a:off x="6690852" y="2538514"/>
              <a:ext cx="0" cy="500378"/>
            </a:xfrm>
            <a:prstGeom prst="straightConnector1">
              <a:avLst/>
            </a:prstGeom>
            <a:noFill/>
            <a:ln w="28575" cap="flat" cmpd="sng" algn="ctr">
              <a:solidFill>
                <a:srgbClr val="FF0000"/>
              </a:solidFill>
              <a:prstDash val="solid"/>
              <a:tailEnd type="arrow"/>
            </a:ln>
            <a:effectLst/>
          </p:spPr>
        </p:cxnSp>
        <p:cxnSp>
          <p:nvCxnSpPr>
            <p:cNvPr id="71" name="Straight Connector 70"/>
            <p:cNvCxnSpPr/>
            <p:nvPr/>
          </p:nvCxnSpPr>
          <p:spPr>
            <a:xfrm>
              <a:off x="2098995" y="2514600"/>
              <a:ext cx="0" cy="546403"/>
            </a:xfrm>
            <a:prstGeom prst="line">
              <a:avLst/>
            </a:prstGeom>
            <a:noFill/>
            <a:ln w="28575" cap="flat" cmpd="sng" algn="ctr">
              <a:solidFill>
                <a:srgbClr val="FF0000"/>
              </a:solidFill>
              <a:prstDash val="solid"/>
            </a:ln>
            <a:effectLst/>
          </p:spPr>
        </p:cxnSp>
        <p:sp>
          <p:nvSpPr>
            <p:cNvPr id="72" name="Rounded Rectangle 812107"/>
            <p:cNvSpPr>
              <a:spLocks noChangeArrowheads="1"/>
            </p:cNvSpPr>
            <p:nvPr/>
          </p:nvSpPr>
          <p:spPr bwMode="auto">
            <a:xfrm>
              <a:off x="4764089" y="296447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73" name="Straight Arrow Connector 72"/>
            <p:cNvCxnSpPr/>
            <p:nvPr/>
          </p:nvCxnSpPr>
          <p:spPr>
            <a:xfrm flipH="1">
              <a:off x="5444409" y="1595448"/>
              <a:ext cx="1174377" cy="0"/>
            </a:xfrm>
            <a:prstGeom prst="straightConnector1">
              <a:avLst/>
            </a:prstGeom>
            <a:noFill/>
            <a:ln w="28575" cap="flat" cmpd="sng" algn="ctr">
              <a:solidFill>
                <a:srgbClr val="FF0000"/>
              </a:solidFill>
              <a:prstDash val="solid"/>
              <a:tailEnd type="arrow"/>
            </a:ln>
            <a:effectLst/>
          </p:spPr>
        </p:cxnSp>
        <p:sp>
          <p:nvSpPr>
            <p:cNvPr id="74" name="Rounded Rectangle 812107"/>
            <p:cNvSpPr>
              <a:spLocks noChangeArrowheads="1"/>
            </p:cNvSpPr>
            <p:nvPr/>
          </p:nvSpPr>
          <p:spPr bwMode="auto">
            <a:xfrm>
              <a:off x="5029200" y="120406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Revert </a:t>
              </a:r>
            </a:p>
          </p:txBody>
        </p:sp>
        <p:sp>
          <p:nvSpPr>
            <p:cNvPr id="75" name="Rounded Rectangle 812107"/>
            <p:cNvSpPr>
              <a:spLocks noChangeArrowheads="1"/>
            </p:cNvSpPr>
            <p:nvPr/>
          </p:nvSpPr>
          <p:spPr bwMode="auto">
            <a:xfrm>
              <a:off x="628657" y="3375635"/>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New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a:t>
              </a:r>
            </a:p>
          </p:txBody>
        </p:sp>
        <p:sp>
          <p:nvSpPr>
            <p:cNvPr id="76" name="Rounded Rectangle 812107"/>
            <p:cNvSpPr>
              <a:spLocks noChangeArrowheads="1"/>
            </p:cNvSpPr>
            <p:nvPr/>
          </p:nvSpPr>
          <p:spPr bwMode="auto">
            <a:xfrm>
              <a:off x="3505200" y="3542072"/>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In edit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(overwrite </a:t>
              </a:r>
            </a:p>
            <a:p>
              <a:pPr eaLnBrk="0" fontAlgn="auto" hangingPunct="0">
                <a:lnSpc>
                  <a:spcPct val="90000"/>
                </a:lnSpc>
                <a:spcBef>
                  <a:spcPct val="40000"/>
                </a:spcBef>
                <a:spcAft>
                  <a:spcPts val="0"/>
                </a:spcAft>
                <a:buClr>
                  <a:srgbClr val="0070C0"/>
                </a:buClr>
              </a:pPr>
              <a:r>
                <a:rPr lang="en-US" b="0" dirty="0">
                  <a:solidFill>
                    <a:prstClr val="black"/>
                  </a:solidFill>
                  <a:latin typeface="Segoe UI"/>
                  <a:ea typeface="Segoe UI" panose="020B0502040204020203" pitchFamily="34" charset="0"/>
                  <a:cs typeface="Segoe UI" panose="020B0502040204020203" pitchFamily="34" charset="0"/>
                </a:rPr>
                <a:t>     published runbook)</a:t>
              </a:r>
            </a:p>
          </p:txBody>
        </p:sp>
        <p:sp>
          <p:nvSpPr>
            <p:cNvPr id="77" name="Rounded Rectangle 812107"/>
            <p:cNvSpPr>
              <a:spLocks noChangeArrowheads="1"/>
            </p:cNvSpPr>
            <p:nvPr/>
          </p:nvSpPr>
          <p:spPr bwMode="auto">
            <a:xfrm>
              <a:off x="6675479" y="3352800"/>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Published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via Webhook</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on schedule</a:t>
              </a:r>
            </a:p>
          </p:txBody>
        </p:sp>
      </p:grpSp>
    </p:spTree>
    <p:extLst>
      <p:ext uri="{BB962C8B-B14F-4D97-AF65-F5344CB8AC3E}">
        <p14:creationId xmlns:p14="http://schemas.microsoft.com/office/powerpoint/2010/main" val="2651521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publishing, and executing Automation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Testing validates a new or newly modified runbook operation before publishing</a:t>
            </a:r>
            <a:endParaRPr lang="en-CA" dirty="0"/>
          </a:p>
          <a:p>
            <a:pPr marL="365760" lvl="1"/>
            <a:r>
              <a:rPr lang="en-US" dirty="0"/>
              <a:t>Not equivalent to the PowerShell </a:t>
            </a:r>
            <a:r>
              <a:rPr lang="en-US" b="1" dirty="0"/>
              <a:t>WhatIf</a:t>
            </a:r>
            <a:r>
              <a:rPr lang="en-US" dirty="0"/>
              <a:t> switch</a:t>
            </a:r>
            <a:endParaRPr lang="en-CA" dirty="0"/>
          </a:p>
          <a:p>
            <a:pPr marL="365760" lvl="1"/>
            <a:r>
              <a:rPr lang="en-US" dirty="0"/>
              <a:t>Consider running in a dedicated test environment</a:t>
            </a:r>
            <a:endParaRPr lang="en-CA" dirty="0"/>
          </a:p>
          <a:p>
            <a:r>
              <a:rPr lang="en-US" dirty="0"/>
              <a:t>Publishing designates runbook as production-ready</a:t>
            </a:r>
            <a:endParaRPr lang="en-CA" dirty="0"/>
          </a:p>
          <a:p>
            <a:pPr marL="365760" lvl="1"/>
            <a:r>
              <a:rPr lang="en-US" dirty="0"/>
              <a:t>Can be scheduled</a:t>
            </a:r>
            <a:endParaRPr lang="en-CA" dirty="0"/>
          </a:p>
          <a:p>
            <a:pPr marL="365760" lvl="1"/>
            <a:r>
              <a:rPr lang="en-US" dirty="0"/>
              <a:t>Can be called via Webhook</a:t>
            </a:r>
            <a:endParaRPr lang="en-CA" dirty="0"/>
          </a:p>
        </p:txBody>
      </p:sp>
    </p:spTree>
    <p:extLst>
      <p:ext uri="{BB962C8B-B14F-4D97-AF65-F5344CB8AC3E}">
        <p14:creationId xmlns:p14="http://schemas.microsoft.com/office/powerpoint/2010/main" val="2365535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Monitoring and troubleshooting Automation jobs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Possible job states:</a:t>
            </a:r>
          </a:p>
          <a:p>
            <a:r>
              <a:rPr lang="en-US" sz="2400" dirty="0"/>
              <a:t>Completed</a:t>
            </a:r>
            <a:endParaRPr lang="en-CA" sz="2400" dirty="0"/>
          </a:p>
          <a:p>
            <a:r>
              <a:rPr lang="en-US" sz="2400" dirty="0"/>
              <a:t>Failed</a:t>
            </a:r>
            <a:endParaRPr lang="en-CA" sz="2400" dirty="0"/>
          </a:p>
          <a:p>
            <a:r>
              <a:rPr lang="en-US" sz="2400" dirty="0"/>
              <a:t>Failed, waiting for resources</a:t>
            </a:r>
            <a:endParaRPr lang="en-CA" sz="2400" dirty="0"/>
          </a:p>
          <a:p>
            <a:r>
              <a:rPr lang="en-US" sz="2400" dirty="0"/>
              <a:t>Queued</a:t>
            </a:r>
            <a:endParaRPr lang="en-CA" sz="2400" dirty="0"/>
          </a:p>
          <a:p>
            <a:r>
              <a:rPr lang="en-US" sz="2400" dirty="0"/>
              <a:t>Starting</a:t>
            </a:r>
            <a:endParaRPr lang="en-CA" sz="2400" dirty="0"/>
          </a:p>
          <a:p>
            <a:r>
              <a:rPr lang="en-US" sz="2400" dirty="0"/>
              <a:t>Running</a:t>
            </a:r>
            <a:endParaRPr lang="en-CA" sz="2400" dirty="0"/>
          </a:p>
          <a:p>
            <a:r>
              <a:rPr lang="en-US" sz="2400" dirty="0"/>
              <a:t>Running, waiting for resources</a:t>
            </a:r>
            <a:endParaRPr lang="en-CA" sz="2400" dirty="0"/>
          </a:p>
          <a:p>
            <a:r>
              <a:rPr lang="en-US" sz="2400" dirty="0"/>
              <a:t>Stopped</a:t>
            </a:r>
            <a:endParaRPr lang="en-CA" sz="2400" dirty="0"/>
          </a:p>
          <a:p>
            <a:r>
              <a:rPr lang="en-US" sz="2400" dirty="0"/>
              <a:t>Stopping</a:t>
            </a:r>
            <a:endParaRPr lang="en-CA" sz="2400" dirty="0"/>
          </a:p>
          <a:p>
            <a:r>
              <a:rPr lang="en-US" sz="2400" dirty="0"/>
              <a:t>Suspended</a:t>
            </a:r>
            <a:endParaRPr lang="en-CA" sz="2400" dirty="0"/>
          </a:p>
          <a:p>
            <a:r>
              <a:rPr lang="en-US" sz="2400" dirty="0"/>
              <a:t>Suspending</a:t>
            </a:r>
            <a:endParaRPr lang="en-CA" sz="2400" dirty="0"/>
          </a:p>
          <a:p>
            <a:r>
              <a:rPr lang="en-US" sz="2400" dirty="0"/>
              <a:t>Resuming</a:t>
            </a:r>
            <a:endParaRPr lang="en-CA" sz="2400" dirty="0"/>
          </a:p>
          <a:p>
            <a:endParaRPr lang="en-US" dirty="0"/>
          </a:p>
        </p:txBody>
      </p:sp>
    </p:spTree>
    <p:extLst>
      <p:ext uri="{BB962C8B-B14F-4D97-AF65-F5344CB8AC3E}">
        <p14:creationId xmlns:p14="http://schemas.microsoft.com/office/powerpoint/2010/main" val="72288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Operations (5-10%)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Enhance cloud management with automation </a:t>
            </a:r>
          </a:p>
          <a:p>
            <a:r>
              <a:rPr lang="en-US" dirty="0"/>
              <a:t>Collect and analyze data generated by resources in cloud and on-premises environments</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Protecting the Azure Automation environment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Built-in geo-replication of Automation accounts</a:t>
            </a:r>
            <a:endParaRPr lang="en-CA" dirty="0"/>
          </a:p>
          <a:p>
            <a:r>
              <a:rPr lang="en-US" dirty="0"/>
              <a:t>90-day log retention period</a:t>
            </a:r>
            <a:endParaRPr lang="en-CA" dirty="0"/>
          </a:p>
          <a:p>
            <a:r>
              <a:rPr lang="en-US" dirty="0"/>
              <a:t>Custom backup options for:</a:t>
            </a:r>
            <a:endParaRPr lang="en-CA" dirty="0"/>
          </a:p>
          <a:p>
            <a:pPr marL="365760" lvl="1"/>
            <a:r>
              <a:rPr lang="en-US" dirty="0"/>
              <a:t>Runbooks</a:t>
            </a:r>
            <a:endParaRPr lang="en-CA" dirty="0"/>
          </a:p>
          <a:p>
            <a:pPr marL="365760" lvl="1"/>
            <a:r>
              <a:rPr lang="en-US" dirty="0"/>
              <a:t>Assets</a:t>
            </a:r>
            <a:endParaRPr lang="en-CA" dirty="0"/>
          </a:p>
          <a:p>
            <a:pPr marL="365760" lvl="1"/>
            <a:r>
              <a:rPr lang="en-US" dirty="0"/>
              <a:t>DSC configurations</a:t>
            </a:r>
            <a:endParaRPr lang="en-CA" dirty="0"/>
          </a:p>
          <a:p>
            <a:endParaRPr lang="en-US" dirty="0"/>
          </a:p>
        </p:txBody>
      </p:sp>
    </p:spTree>
    <p:extLst>
      <p:ext uri="{BB962C8B-B14F-4D97-AF65-F5344CB8AC3E}">
        <p14:creationId xmlns:p14="http://schemas.microsoft.com/office/powerpoint/2010/main" val="427925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2800" dirty="0"/>
              <a:t>Collect and analyze data generated by resources in cloud and on-premises environments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a:xfrm>
            <a:off x="3685592" y="1709929"/>
            <a:ext cx="5290768" cy="4122946"/>
          </a:xfrm>
        </p:spPr>
        <p:txBody>
          <a:bodyPr/>
          <a:lstStyle/>
          <a:p>
            <a:r>
              <a:rPr lang="en-US" sz="2400"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p>
          <a:p>
            <a:endParaRPr lang="en-US" sz="2400" dirty="0"/>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0C65D312-58AE-4EE7-AEA4-5FC107C07D03}"/>
              </a:ext>
            </a:extLst>
          </p:cNvPr>
          <p:cNvSpPr/>
          <p:nvPr/>
        </p:nvSpPr>
        <p:spPr bwMode="auto">
          <a:xfrm>
            <a:off x="28610" y="1624669"/>
            <a:ext cx="9144000" cy="4376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6" tIns="107556" rIns="134446" bIns="107556" numCol="1" spcCol="0" rtlCol="0" fromWordArt="0" anchor="t" anchorCtr="0" forceAA="0" compatLnSpc="1">
            <a:prstTxWarp prst="textNoShape">
              <a:avLst/>
            </a:prstTxWarp>
            <a:noAutofit/>
          </a:bodyPr>
          <a:lstStyle/>
          <a:p>
            <a:pPr algn="ctr" defTabSz="685512">
              <a:lnSpc>
                <a:spcPct val="90000"/>
              </a:lnSpc>
              <a:defRPr/>
            </a:pPr>
            <a:endParaRPr lang="en-US"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7" name="Title 3">
            <a:extLst>
              <a:ext uri="{FF2B5EF4-FFF2-40B4-BE49-F238E27FC236}">
                <a16:creationId xmlns:a16="http://schemas.microsoft.com/office/drawing/2014/main" id="{3B07448D-2061-43B1-8F8C-528E3F8CFE2E}"/>
              </a:ext>
            </a:extLst>
          </p:cNvPr>
          <p:cNvSpPr txBox="1">
            <a:spLocks/>
          </p:cNvSpPr>
          <p:nvPr/>
        </p:nvSpPr>
        <p:spPr>
          <a:xfrm>
            <a:off x="201930" y="1074384"/>
            <a:ext cx="8741880" cy="674749"/>
          </a:xfrm>
          <a:prstGeom prst="rect">
            <a:avLst/>
          </a:prstGeom>
        </p:spPr>
        <p:txBody>
          <a:bodyPr vert="horz" wrap="square" lIns="107556" tIns="67223" rIns="107556" bIns="67223"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11" fontAlgn="auto">
              <a:spcAft>
                <a:spcPts val="0"/>
              </a:spcAft>
              <a:defRPr/>
            </a:pPr>
            <a:r>
              <a:rPr lang="en-US" sz="3600" spc="-77">
                <a:gradFill>
                  <a:gsLst>
                    <a:gs pos="1250">
                      <a:srgbClr val="353535"/>
                    </a:gs>
                    <a:gs pos="100000">
                      <a:srgbClr val="353535"/>
                    </a:gs>
                  </a:gsLst>
                  <a:lin ang="5400000" scaled="0"/>
                </a:gradFill>
                <a:latin typeface="Segoe UI Light"/>
              </a:rPr>
              <a:t>Architecture</a:t>
            </a:r>
          </a:p>
        </p:txBody>
      </p:sp>
      <p:sp>
        <p:nvSpPr>
          <p:cNvPr id="208" name="Arrow: Pentagon 207">
            <a:extLst>
              <a:ext uri="{FF2B5EF4-FFF2-40B4-BE49-F238E27FC236}">
                <a16:creationId xmlns:a16="http://schemas.microsoft.com/office/drawing/2014/main" id="{1DB74E03-3F68-482A-B5F4-3A732194C1DF}"/>
              </a:ext>
            </a:extLst>
          </p:cNvPr>
          <p:cNvSpPr/>
          <p:nvPr/>
        </p:nvSpPr>
        <p:spPr bwMode="auto">
          <a:xfrm>
            <a:off x="2466272" y="3310703"/>
            <a:ext cx="1545624" cy="610005"/>
          </a:xfrm>
          <a:prstGeom prst="homePlate">
            <a:avLst/>
          </a:prstGeom>
          <a:noFill/>
          <a:ln w="38100" cap="flat" cmpd="sng" algn="ctr">
            <a:noFill/>
            <a:prstDash val="solid"/>
            <a:headEnd type="none" w="med" len="med"/>
            <a:tailEnd type="none" w="med" len="med"/>
          </a:ln>
          <a:effectLst/>
        </p:spPr>
        <p:txBody>
          <a:bodyPr rot="0" spcFirstLastPara="0" vertOverflow="overflow" horzOverflow="overflow" vert="horz" wrap="square" lIns="134446" tIns="107556" rIns="134446" bIns="107556" numCol="1" spcCol="0" rtlCol="0" fromWordArt="0" anchor="b" anchorCtr="0" forceAA="0" compatLnSpc="1">
            <a:prstTxWarp prst="textNoShape">
              <a:avLst/>
            </a:prstTxWarp>
            <a:noAutofit/>
          </a:bodyPr>
          <a:lstStyle/>
          <a:p>
            <a:pP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 name="Group 2">
            <a:extLst>
              <a:ext uri="{FF2B5EF4-FFF2-40B4-BE49-F238E27FC236}">
                <a16:creationId xmlns:a16="http://schemas.microsoft.com/office/drawing/2014/main" id="{80AE610D-AD50-46A9-B801-EFB842874A58}"/>
              </a:ext>
            </a:extLst>
          </p:cNvPr>
          <p:cNvGrpSpPr/>
          <p:nvPr/>
        </p:nvGrpSpPr>
        <p:grpSpPr>
          <a:xfrm>
            <a:off x="6081232" y="2461658"/>
            <a:ext cx="2893109" cy="3406000"/>
            <a:chOff x="8270895" y="2181796"/>
            <a:chExt cx="3934830" cy="4631739"/>
          </a:xfrm>
        </p:grpSpPr>
        <p:cxnSp>
          <p:nvCxnSpPr>
            <p:cNvPr id="226" name="Straight Connector 225">
              <a:extLst>
                <a:ext uri="{FF2B5EF4-FFF2-40B4-BE49-F238E27FC236}">
                  <a16:creationId xmlns:a16="http://schemas.microsoft.com/office/drawing/2014/main" id="{2EA52E85-6E62-42B7-8302-B56C746A30B9}"/>
                </a:ext>
              </a:extLst>
            </p:cNvPr>
            <p:cNvCxnSpPr>
              <a:cxnSpLocks/>
            </p:cNvCxnSpPr>
            <p:nvPr/>
          </p:nvCxnSpPr>
          <p:spPr>
            <a:xfrm>
              <a:off x="9635763" y="5205178"/>
              <a:ext cx="0" cy="340442"/>
            </a:xfrm>
            <a:prstGeom prst="line">
              <a:avLst/>
            </a:prstGeom>
            <a:noFill/>
            <a:ln w="38100" cap="flat" cmpd="sng" algn="ctr">
              <a:solidFill>
                <a:srgbClr val="737373"/>
              </a:solidFill>
              <a:prstDash val="solid"/>
              <a:headEnd type="none" w="med" len="med"/>
              <a:tailEnd type="triangle" w="med" len="sm"/>
            </a:ln>
            <a:effectLst/>
          </p:spPr>
        </p:cxnSp>
        <p:cxnSp>
          <p:nvCxnSpPr>
            <p:cNvPr id="227" name="Straight Connector 226">
              <a:extLst>
                <a:ext uri="{FF2B5EF4-FFF2-40B4-BE49-F238E27FC236}">
                  <a16:creationId xmlns:a16="http://schemas.microsoft.com/office/drawing/2014/main" id="{8AFF45FC-6992-4226-BECE-913D3C34DCDC}"/>
                </a:ext>
              </a:extLst>
            </p:cNvPr>
            <p:cNvCxnSpPr>
              <a:cxnSpLocks/>
            </p:cNvCxnSpPr>
            <p:nvPr/>
          </p:nvCxnSpPr>
          <p:spPr>
            <a:xfrm>
              <a:off x="10637837" y="5214220"/>
              <a:ext cx="0" cy="340442"/>
            </a:xfrm>
            <a:prstGeom prst="line">
              <a:avLst/>
            </a:prstGeom>
            <a:noFill/>
            <a:ln w="38100" cap="flat" cmpd="sng" algn="ctr">
              <a:solidFill>
                <a:srgbClr val="737373"/>
              </a:solidFill>
              <a:prstDash val="solid"/>
              <a:headEnd type="none" w="med" len="med"/>
              <a:tailEnd type="triangle" w="med" len="sm"/>
            </a:ln>
            <a:effectLst/>
          </p:spPr>
        </p:cxnSp>
        <p:cxnSp>
          <p:nvCxnSpPr>
            <p:cNvPr id="228" name="Straight Connector 227">
              <a:extLst>
                <a:ext uri="{FF2B5EF4-FFF2-40B4-BE49-F238E27FC236}">
                  <a16:creationId xmlns:a16="http://schemas.microsoft.com/office/drawing/2014/main" id="{887E20EB-B9B3-44F8-8E62-90FFEDFE7DC2}"/>
                </a:ext>
              </a:extLst>
            </p:cNvPr>
            <p:cNvCxnSpPr>
              <a:cxnSpLocks/>
            </p:cNvCxnSpPr>
            <p:nvPr/>
          </p:nvCxnSpPr>
          <p:spPr>
            <a:xfrm>
              <a:off x="11704637" y="5209913"/>
              <a:ext cx="0" cy="340442"/>
            </a:xfrm>
            <a:prstGeom prst="line">
              <a:avLst/>
            </a:prstGeom>
            <a:noFill/>
            <a:ln w="38100" cap="flat" cmpd="sng" algn="ctr">
              <a:solidFill>
                <a:srgbClr val="737373"/>
              </a:solidFill>
              <a:prstDash val="solid"/>
              <a:headEnd type="none" w="med" len="med"/>
              <a:tailEnd type="triangle" w="med" len="sm"/>
            </a:ln>
            <a:effectLst/>
          </p:spPr>
        </p:cxnSp>
        <p:cxnSp>
          <p:nvCxnSpPr>
            <p:cNvPr id="215" name="Straight Connector 214">
              <a:extLst>
                <a:ext uri="{FF2B5EF4-FFF2-40B4-BE49-F238E27FC236}">
                  <a16:creationId xmlns:a16="http://schemas.microsoft.com/office/drawing/2014/main" id="{04526CE9-C390-48DD-842F-AFD7BE6B552B}"/>
                </a:ext>
              </a:extLst>
            </p:cNvPr>
            <p:cNvCxnSpPr>
              <a:cxnSpLocks/>
            </p:cNvCxnSpPr>
            <p:nvPr/>
          </p:nvCxnSpPr>
          <p:spPr>
            <a:xfrm>
              <a:off x="8270895" y="3734916"/>
              <a:ext cx="839610" cy="13036"/>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16" name="TextBox 215">
              <a:extLst>
                <a:ext uri="{FF2B5EF4-FFF2-40B4-BE49-F238E27FC236}">
                  <a16:creationId xmlns:a16="http://schemas.microsoft.com/office/drawing/2014/main" id="{04FFEA7E-AEC0-40D6-8DED-006BC67F142B}"/>
                </a:ext>
              </a:extLst>
            </p:cNvPr>
            <p:cNvSpPr txBox="1"/>
            <p:nvPr/>
          </p:nvSpPr>
          <p:spPr>
            <a:xfrm>
              <a:off x="11231447" y="5563703"/>
              <a:ext cx="874822" cy="1015595"/>
            </a:xfrm>
            <a:prstGeom prst="rect">
              <a:avLst/>
            </a:prstGeom>
            <a:noFill/>
            <a:ln w="38100" cap="flat" cmpd="sng" algn="ctr">
              <a:solidFill>
                <a:schemeClr val="accent1"/>
              </a:solid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17" name="TextBox 216">
              <a:extLst>
                <a:ext uri="{FF2B5EF4-FFF2-40B4-BE49-F238E27FC236}">
                  <a16:creationId xmlns:a16="http://schemas.microsoft.com/office/drawing/2014/main" id="{978FA12F-BD0A-42AE-8AB7-1EC349979462}"/>
                </a:ext>
              </a:extLst>
            </p:cNvPr>
            <p:cNvSpPr txBox="1"/>
            <p:nvPr/>
          </p:nvSpPr>
          <p:spPr>
            <a:xfrm>
              <a:off x="10234803" y="2664401"/>
              <a:ext cx="1871465" cy="816149"/>
            </a:xfrm>
            <a:prstGeom prst="rect">
              <a:avLst/>
            </a:prstGeom>
            <a:noFill/>
          </p:spPr>
          <p:txBody>
            <a:bodyPr wrap="square" rtlCol="0">
              <a:spAutoFit/>
            </a:bodyPr>
            <a:lstStyle/>
            <a:p>
              <a:pPr defTabSz="672227" fontAlgn="auto">
                <a:spcBef>
                  <a:spcPts val="0"/>
                </a:spcBef>
                <a:spcAft>
                  <a:spcPts val="0"/>
                </a:spcAft>
                <a:defRPr/>
              </a:pPr>
              <a:r>
                <a:rPr lang="en-US" sz="825" b="0" kern="0">
                  <a:solidFill>
                    <a:srgbClr val="353535">
                      <a:lumMod val="85000"/>
                      <a:lumOff val="15000"/>
                    </a:srgbClr>
                  </a:solidFill>
                  <a:latin typeface="Calibri" panose="020F0502020204030204"/>
                  <a:cs typeface="+mn-cs"/>
                </a:rPr>
                <a:t>Security Dashboards</a:t>
              </a:r>
              <a:br>
                <a:rPr lang="en-US" sz="825" b="0" kern="0">
                  <a:solidFill>
                    <a:srgbClr val="353535">
                      <a:lumMod val="85000"/>
                      <a:lumOff val="15000"/>
                    </a:srgbClr>
                  </a:solidFill>
                  <a:latin typeface="Calibri" panose="020F0502020204030204"/>
                  <a:cs typeface="+mn-cs"/>
                </a:rPr>
              </a:br>
              <a:r>
                <a:rPr lang="en-US" sz="825" b="0" kern="0">
                  <a:solidFill>
                    <a:srgbClr val="353535">
                      <a:lumMod val="85000"/>
                      <a:lumOff val="15000"/>
                    </a:srgbClr>
                  </a:solidFill>
                  <a:latin typeface="Calibri" panose="020F0502020204030204"/>
                  <a:cs typeface="+mn-cs"/>
                </a:rPr>
                <a:t>Deliver Rapid Insights into Security State Across All Workloads</a:t>
              </a:r>
            </a:p>
          </p:txBody>
        </p:sp>
        <p:sp>
          <p:nvSpPr>
            <p:cNvPr id="218" name="Rectangle 217">
              <a:extLst>
                <a:ext uri="{FF2B5EF4-FFF2-40B4-BE49-F238E27FC236}">
                  <a16:creationId xmlns:a16="http://schemas.microsoft.com/office/drawing/2014/main" id="{988B329C-261E-4B32-AEE5-CCFFC48D398B}"/>
                </a:ext>
              </a:extLst>
            </p:cNvPr>
            <p:cNvSpPr/>
            <p:nvPr/>
          </p:nvSpPr>
          <p:spPr>
            <a:xfrm>
              <a:off x="9183427" y="2181796"/>
              <a:ext cx="2899772" cy="3023382"/>
            </a:xfrm>
            <a:prstGeom prst="rect">
              <a:avLst/>
            </a:prstGeom>
            <a:solidFill>
              <a:schemeClr val="accent1"/>
            </a:solidFill>
            <a:ln w="57150"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219" name="TextBox 218">
              <a:extLst>
                <a:ext uri="{FF2B5EF4-FFF2-40B4-BE49-F238E27FC236}">
                  <a16:creationId xmlns:a16="http://schemas.microsoft.com/office/drawing/2014/main" id="{EE032D3F-D277-4E8E-8449-86310F6D2FDC}"/>
                </a:ext>
              </a:extLst>
            </p:cNvPr>
            <p:cNvSpPr txBox="1"/>
            <p:nvPr/>
          </p:nvSpPr>
          <p:spPr>
            <a:xfrm>
              <a:off x="9174859" y="6329194"/>
              <a:ext cx="878060" cy="298209"/>
            </a:xfrm>
            <a:prstGeom prst="rect">
              <a:avLst/>
            </a:prstGeom>
            <a:noFill/>
          </p:spPr>
          <p:txBody>
            <a:bodyPr wrap="square" rtlCol="0">
              <a:spAutoFit/>
            </a:bodyPr>
            <a:lstStyle/>
            <a:p>
              <a:pPr algn="ctr" defTabSz="672227" fontAlgn="auto">
                <a:spcBef>
                  <a:spcPts val="0"/>
                </a:spcBef>
                <a:spcAft>
                  <a:spcPts val="0"/>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REST APIs</a:t>
              </a:r>
            </a:p>
          </p:txBody>
        </p:sp>
        <p:sp>
          <p:nvSpPr>
            <p:cNvPr id="220" name="TextBox 219">
              <a:extLst>
                <a:ext uri="{FF2B5EF4-FFF2-40B4-BE49-F238E27FC236}">
                  <a16:creationId xmlns:a16="http://schemas.microsoft.com/office/drawing/2014/main" id="{AB04BF0C-2A75-4A6C-BF88-9C0AB1129265}"/>
                </a:ext>
              </a:extLst>
            </p:cNvPr>
            <p:cNvSpPr txBox="1"/>
            <p:nvPr/>
          </p:nvSpPr>
          <p:spPr>
            <a:xfrm>
              <a:off x="11186622" y="6316662"/>
              <a:ext cx="1019103" cy="470856"/>
            </a:xfrm>
            <a:prstGeom prst="rect">
              <a:avLst/>
            </a:prstGeom>
            <a:noFill/>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Notifications</a:t>
              </a:r>
            </a:p>
          </p:txBody>
        </p:sp>
        <p:sp>
          <p:nvSpPr>
            <p:cNvPr id="221" name="TextBox 220">
              <a:extLst>
                <a:ext uri="{FF2B5EF4-FFF2-40B4-BE49-F238E27FC236}">
                  <a16:creationId xmlns:a16="http://schemas.microsoft.com/office/drawing/2014/main" id="{517C2427-0158-4118-B995-96DFD826849D}"/>
                </a:ext>
              </a:extLst>
            </p:cNvPr>
            <p:cNvSpPr txBox="1"/>
            <p:nvPr/>
          </p:nvSpPr>
          <p:spPr>
            <a:xfrm>
              <a:off x="10185449" y="6342679"/>
              <a:ext cx="918382" cy="470856"/>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Automation</a:t>
              </a:r>
            </a:p>
          </p:txBody>
        </p:sp>
        <p:sp>
          <p:nvSpPr>
            <p:cNvPr id="225" name="TextBox 224">
              <a:extLst>
                <a:ext uri="{FF2B5EF4-FFF2-40B4-BE49-F238E27FC236}">
                  <a16:creationId xmlns:a16="http://schemas.microsoft.com/office/drawing/2014/main" id="{B088082D-B6F5-416A-B503-306D60B6CBC3}"/>
                </a:ext>
              </a:extLst>
            </p:cNvPr>
            <p:cNvSpPr txBox="1"/>
            <p:nvPr/>
          </p:nvSpPr>
          <p:spPr>
            <a:xfrm>
              <a:off x="10196534" y="5588146"/>
              <a:ext cx="891298" cy="1020319"/>
            </a:xfrm>
            <a:prstGeom prst="rect">
              <a:avLst/>
            </a:prstGeom>
            <a:noFill/>
            <a:ln w="38100" cap="flat" cmpd="sng" algn="ctr">
              <a:solidFill>
                <a:schemeClr val="accent1"/>
              </a:solid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672227" fontAlgn="auto">
                <a:spcBef>
                  <a:spcPts val="0"/>
                </a:spcBef>
                <a:spcAft>
                  <a:spcPts val="0"/>
                </a:spcAft>
                <a:defRPr/>
              </a:pPr>
              <a:endParaRPr lang="en-US" sz="900" b="0" kern="0" cap="all" dirty="0">
                <a:solidFill>
                  <a:srgbClr val="353535">
                    <a:lumMod val="85000"/>
                    <a:lumOff val="15000"/>
                  </a:srgbClr>
                </a:solidFill>
                <a:latin typeface="Segoe UI Semilight"/>
                <a:cs typeface="+mn-cs"/>
              </a:endParaRPr>
            </a:p>
          </p:txBody>
        </p:sp>
        <p:sp>
          <p:nvSpPr>
            <p:cNvPr id="222" name="TextBox 221">
              <a:extLst>
                <a:ext uri="{FF2B5EF4-FFF2-40B4-BE49-F238E27FC236}">
                  <a16:creationId xmlns:a16="http://schemas.microsoft.com/office/drawing/2014/main" id="{E0D51060-13C2-4316-B7B5-8A418806016A}"/>
                </a:ext>
              </a:extLst>
            </p:cNvPr>
            <p:cNvSpPr txBox="1"/>
            <p:nvPr/>
          </p:nvSpPr>
          <p:spPr>
            <a:xfrm>
              <a:off x="9259628" y="2255758"/>
              <a:ext cx="2823570" cy="565026"/>
            </a:xfrm>
            <a:prstGeom prst="rect">
              <a:avLst/>
            </a:prstGeom>
            <a:noFill/>
          </p:spPr>
          <p:txBody>
            <a:bodyPr wrap="square" rtlCol="0">
              <a:spAutoFit/>
            </a:bodyPr>
            <a:lstStyle/>
            <a:p>
              <a:pPr algn="ctr" defTabSz="838181">
                <a:spcBef>
                  <a:spcPts val="0"/>
                </a:spcBef>
                <a:defRPr/>
              </a:pPr>
              <a: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 SECURITY CENTER</a:t>
              </a:r>
              <a:b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endPar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223" name="Straight Connector 222">
              <a:extLst>
                <a:ext uri="{FF2B5EF4-FFF2-40B4-BE49-F238E27FC236}">
                  <a16:creationId xmlns:a16="http://schemas.microsoft.com/office/drawing/2014/main" id="{7711A602-0FB8-4406-B402-E7D26A01976D}"/>
                </a:ext>
              </a:extLst>
            </p:cNvPr>
            <p:cNvCxnSpPr>
              <a:cxnSpLocks/>
            </p:cNvCxnSpPr>
            <p:nvPr/>
          </p:nvCxnSpPr>
          <p:spPr>
            <a:xfrm>
              <a:off x="8295761" y="2320606"/>
              <a:ext cx="814744" cy="8306"/>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24" name="TextBox 223">
              <a:extLst>
                <a:ext uri="{FF2B5EF4-FFF2-40B4-BE49-F238E27FC236}">
                  <a16:creationId xmlns:a16="http://schemas.microsoft.com/office/drawing/2014/main" id="{1A939B74-D2A8-40F3-BFBA-23C867D5D19A}"/>
                </a:ext>
              </a:extLst>
            </p:cNvPr>
            <p:cNvSpPr txBox="1"/>
            <p:nvPr/>
          </p:nvSpPr>
          <p:spPr>
            <a:xfrm>
              <a:off x="9161621" y="5563703"/>
              <a:ext cx="891298" cy="1020318"/>
            </a:xfrm>
            <a:prstGeom prst="rect">
              <a:avLst/>
            </a:prstGeom>
            <a:noFill/>
            <a:ln w="38100" cap="flat" cmpd="sng" algn="ctr">
              <a:solidFill>
                <a:schemeClr val="accent1"/>
              </a:solid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29" name="TextBox 228">
              <a:extLst>
                <a:ext uri="{FF2B5EF4-FFF2-40B4-BE49-F238E27FC236}">
                  <a16:creationId xmlns:a16="http://schemas.microsoft.com/office/drawing/2014/main" id="{8076208B-0EEB-464B-A185-28A6A4094C2A}"/>
                </a:ext>
              </a:extLst>
            </p:cNvPr>
            <p:cNvSpPr txBox="1"/>
            <p:nvPr/>
          </p:nvSpPr>
          <p:spPr>
            <a:xfrm>
              <a:off x="9931828" y="3483400"/>
              <a:ext cx="1670799" cy="439464"/>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Actionable Security Recommendations</a:t>
              </a:r>
            </a:p>
          </p:txBody>
        </p:sp>
        <p:sp>
          <p:nvSpPr>
            <p:cNvPr id="230" name="TextBox 229">
              <a:extLst>
                <a:ext uri="{FF2B5EF4-FFF2-40B4-BE49-F238E27FC236}">
                  <a16:creationId xmlns:a16="http://schemas.microsoft.com/office/drawing/2014/main" id="{403DAA0F-B5AF-42F8-947B-80766CF7864D}"/>
                </a:ext>
              </a:extLst>
            </p:cNvPr>
            <p:cNvSpPr txBox="1"/>
            <p:nvPr/>
          </p:nvSpPr>
          <p:spPr>
            <a:xfrm>
              <a:off x="9931828" y="4652795"/>
              <a:ext cx="1535428" cy="439464"/>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Investigation Tools</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and Log Search</a:t>
              </a:r>
            </a:p>
          </p:txBody>
        </p:sp>
        <p:sp>
          <p:nvSpPr>
            <p:cNvPr id="231" name="TextBox 230">
              <a:extLst>
                <a:ext uri="{FF2B5EF4-FFF2-40B4-BE49-F238E27FC236}">
                  <a16:creationId xmlns:a16="http://schemas.microsoft.com/office/drawing/2014/main" id="{3BF0401F-E59B-42FC-9D76-13A49AFB9A0C}"/>
                </a:ext>
              </a:extLst>
            </p:cNvPr>
            <p:cNvSpPr txBox="1"/>
            <p:nvPr/>
          </p:nvSpPr>
          <p:spPr>
            <a:xfrm>
              <a:off x="9931828" y="4068098"/>
              <a:ext cx="1670799" cy="439464"/>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Curated, Prioritized Security Alerts</a:t>
              </a:r>
            </a:p>
          </p:txBody>
        </p:sp>
        <p:sp>
          <p:nvSpPr>
            <p:cNvPr id="232" name="TextBox 231">
              <a:extLst>
                <a:ext uri="{FF2B5EF4-FFF2-40B4-BE49-F238E27FC236}">
                  <a16:creationId xmlns:a16="http://schemas.microsoft.com/office/drawing/2014/main" id="{07DFF9A5-A432-45EF-90C0-FF17A6A5E623}"/>
                </a:ext>
              </a:extLst>
            </p:cNvPr>
            <p:cNvSpPr txBox="1"/>
            <p:nvPr/>
          </p:nvSpPr>
          <p:spPr>
            <a:xfrm>
              <a:off x="9931828" y="2737119"/>
              <a:ext cx="2134711" cy="596417"/>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Security Dashboards Deliver Rapid Insights into Security </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State Across All Workloads</a:t>
              </a:r>
            </a:p>
          </p:txBody>
        </p:sp>
        <p:sp>
          <p:nvSpPr>
            <p:cNvPr id="233" name="Shape 2836">
              <a:extLst>
                <a:ext uri="{FF2B5EF4-FFF2-40B4-BE49-F238E27FC236}">
                  <a16:creationId xmlns:a16="http://schemas.microsoft.com/office/drawing/2014/main" id="{1DA1C081-DB5A-4A44-BBA6-842B13ECF7FA}"/>
                </a:ext>
              </a:extLst>
            </p:cNvPr>
            <p:cNvSpPr/>
            <p:nvPr/>
          </p:nvSpPr>
          <p:spPr>
            <a:xfrm>
              <a:off x="11467257" y="5804119"/>
              <a:ext cx="416834" cy="303152"/>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rgbClr val="D83B01"/>
            </a:solidFill>
            <a:ln w="12700">
              <a:miter lim="400000"/>
            </a:ln>
          </p:spPr>
          <p:txBody>
            <a:bodyPr lIns="14567" tIns="14567" rIns="14567" bIns="14567" anchor="ctr"/>
            <a:lstStyle/>
            <a:p>
              <a:pPr defTabSz="171350" fontAlgn="auto">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b="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234" name="Group 233">
              <a:extLst>
                <a:ext uri="{FF2B5EF4-FFF2-40B4-BE49-F238E27FC236}">
                  <a16:creationId xmlns:a16="http://schemas.microsoft.com/office/drawing/2014/main" id="{AC52DDFE-47CF-4DAD-B09D-FC5084659438}"/>
                </a:ext>
              </a:extLst>
            </p:cNvPr>
            <p:cNvGrpSpPr/>
            <p:nvPr/>
          </p:nvGrpSpPr>
          <p:grpSpPr>
            <a:xfrm>
              <a:off x="9348001" y="5782379"/>
              <a:ext cx="469024" cy="420011"/>
              <a:chOff x="9330613" y="5716972"/>
              <a:chExt cx="585449" cy="524269"/>
            </a:xfrm>
          </p:grpSpPr>
          <p:sp>
            <p:nvSpPr>
              <p:cNvPr id="236" name="TextBox 235">
                <a:extLst>
                  <a:ext uri="{FF2B5EF4-FFF2-40B4-BE49-F238E27FC236}">
                    <a16:creationId xmlns:a16="http://schemas.microsoft.com/office/drawing/2014/main" id="{E224AF95-3D48-4F6F-80B6-E799E95F60A0}"/>
                  </a:ext>
                </a:extLst>
              </p:cNvPr>
              <p:cNvSpPr txBox="1"/>
              <p:nvPr/>
            </p:nvSpPr>
            <p:spPr>
              <a:xfrm>
                <a:off x="9406054" y="5740648"/>
                <a:ext cx="484385" cy="470187"/>
              </a:xfrm>
              <a:prstGeom prst="rect">
                <a:avLst/>
              </a:prstGeom>
              <a:noFill/>
            </p:spPr>
            <p:txBody>
              <a:bodyPr wrap="square" rtlCol="0">
                <a:spAutoFit/>
              </a:bodyPr>
              <a:lstStyle/>
              <a:p>
                <a:pPr defTabSz="672227" fontAlgn="auto">
                  <a:spcBef>
                    <a:spcPts val="0"/>
                  </a:spcBef>
                  <a:spcAft>
                    <a:spcPts val="0"/>
                  </a:spcAft>
                  <a:defRPr/>
                </a:pPr>
                <a:r>
                  <a:rPr lang="en-US" sz="600" kern="0" dirty="0">
                    <a:solidFill>
                      <a:srgbClr val="D83B01"/>
                    </a:solidFill>
                    <a:latin typeface="Arial Black" panose="020B0A04020102020204" pitchFamily="34" charset="0"/>
                    <a:cs typeface="+mn-cs"/>
                  </a:rPr>
                  <a:t>API</a:t>
                </a:r>
              </a:p>
            </p:txBody>
          </p:sp>
          <p:sp>
            <p:nvSpPr>
              <p:cNvPr id="237" name="Rectangle: Rounded Corners 236">
                <a:extLst>
                  <a:ext uri="{FF2B5EF4-FFF2-40B4-BE49-F238E27FC236}">
                    <a16:creationId xmlns:a16="http://schemas.microsoft.com/office/drawing/2014/main" id="{BA87F02D-79D9-4645-9EEC-99FE21DEE554}"/>
                  </a:ext>
                </a:extLst>
              </p:cNvPr>
              <p:cNvSpPr/>
              <p:nvPr/>
            </p:nvSpPr>
            <p:spPr bwMode="auto">
              <a:xfrm>
                <a:off x="9330613" y="5716972"/>
                <a:ext cx="585449" cy="390299"/>
              </a:xfrm>
              <a:prstGeom prst="roundRect">
                <a:avLst/>
              </a:prstGeom>
              <a:noFill/>
              <a:ln w="28575" cap="flat" cmpd="sng" algn="ctr">
                <a:solidFill>
                  <a:schemeClr val="accent1"/>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sz="900"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38" name="Picture 237">
                <a:extLst>
                  <a:ext uri="{FF2B5EF4-FFF2-40B4-BE49-F238E27FC236}">
                    <a16:creationId xmlns:a16="http://schemas.microsoft.com/office/drawing/2014/main" id="{05D7BDAF-5F23-40DD-897E-53D3BEB5DD71}"/>
                  </a:ext>
                </a:extLst>
              </p:cNvPr>
              <p:cNvPicPr>
                <a:picLocks noChangeAspect="1"/>
              </p:cNvPicPr>
              <p:nvPr/>
            </p:nvPicPr>
            <p:blipFill>
              <a:blip r:embed="rId3">
                <a:duotone>
                  <a:schemeClr val="accent1">
                    <a:shade val="45000"/>
                    <a:satMod val="135000"/>
                  </a:schemeClr>
                  <a:prstClr val="white"/>
                </a:duotone>
              </a:blip>
              <a:stretch>
                <a:fillRect/>
              </a:stretch>
            </p:blipFill>
            <p:spPr>
              <a:xfrm>
                <a:off x="9597779" y="5954704"/>
                <a:ext cx="262151" cy="286537"/>
              </a:xfrm>
              <a:prstGeom prst="rect">
                <a:avLst/>
              </a:prstGeom>
            </p:spPr>
          </p:pic>
        </p:grpSp>
        <p:sp>
          <p:nvSpPr>
            <p:cNvPr id="235" name="Freeform 187">
              <a:extLst>
                <a:ext uri="{FF2B5EF4-FFF2-40B4-BE49-F238E27FC236}">
                  <a16:creationId xmlns:a16="http://schemas.microsoft.com/office/drawing/2014/main" id="{42E94A34-12B6-4F91-BCA8-62A1F7DACD32}"/>
                </a:ext>
              </a:extLst>
            </p:cNvPr>
            <p:cNvSpPr>
              <a:spLocks noEditPoints="1"/>
            </p:cNvSpPr>
            <p:nvPr/>
          </p:nvSpPr>
          <p:spPr bwMode="auto">
            <a:xfrm>
              <a:off x="10402573" y="5770225"/>
              <a:ext cx="461480" cy="368957"/>
            </a:xfrm>
            <a:custGeom>
              <a:avLst/>
              <a:gdLst>
                <a:gd name="T0" fmla="*/ 289 w 341"/>
                <a:gd name="T1" fmla="*/ 169 h 272"/>
                <a:gd name="T2" fmla="*/ 280 w 341"/>
                <a:gd name="T3" fmla="*/ 175 h 272"/>
                <a:gd name="T4" fmla="*/ 280 w 341"/>
                <a:gd name="T5" fmla="*/ 176 h 272"/>
                <a:gd name="T6" fmla="*/ 170 w 341"/>
                <a:gd name="T7" fmla="*/ 253 h 272"/>
                <a:gd name="T8" fmla="*/ 53 w 341"/>
                <a:gd name="T9" fmla="*/ 139 h 272"/>
                <a:gd name="T10" fmla="*/ 53 w 341"/>
                <a:gd name="T11" fmla="*/ 139 h 272"/>
                <a:gd name="T12" fmla="*/ 70 w 341"/>
                <a:gd name="T13" fmla="*/ 156 h 272"/>
                <a:gd name="T14" fmla="*/ 84 w 341"/>
                <a:gd name="T15" fmla="*/ 156 h 272"/>
                <a:gd name="T16" fmla="*/ 84 w 341"/>
                <a:gd name="T17" fmla="*/ 142 h 272"/>
                <a:gd name="T18" fmla="*/ 55 w 341"/>
                <a:gd name="T19" fmla="*/ 114 h 272"/>
                <a:gd name="T20" fmla="*/ 54 w 341"/>
                <a:gd name="T21" fmla="*/ 112 h 272"/>
                <a:gd name="T22" fmla="*/ 51 w 341"/>
                <a:gd name="T23" fmla="*/ 110 h 272"/>
                <a:gd name="T24" fmla="*/ 38 w 341"/>
                <a:gd name="T25" fmla="*/ 110 h 272"/>
                <a:gd name="T26" fmla="*/ 36 w 341"/>
                <a:gd name="T27" fmla="*/ 112 h 272"/>
                <a:gd name="T28" fmla="*/ 35 w 341"/>
                <a:gd name="T29" fmla="*/ 113 h 272"/>
                <a:gd name="T30" fmla="*/ 4 w 341"/>
                <a:gd name="T31" fmla="*/ 142 h 272"/>
                <a:gd name="T32" fmla="*/ 3 w 341"/>
                <a:gd name="T33" fmla="*/ 156 h 272"/>
                <a:gd name="T34" fmla="*/ 10 w 341"/>
                <a:gd name="T35" fmla="*/ 159 h 272"/>
                <a:gd name="T36" fmla="*/ 16 w 341"/>
                <a:gd name="T37" fmla="*/ 156 h 272"/>
                <a:gd name="T38" fmla="*/ 34 w 341"/>
                <a:gd name="T39" fmla="*/ 140 h 272"/>
                <a:gd name="T40" fmla="*/ 170 w 341"/>
                <a:gd name="T41" fmla="*/ 272 h 272"/>
                <a:gd name="T42" fmla="*/ 298 w 341"/>
                <a:gd name="T43" fmla="*/ 183 h 272"/>
                <a:gd name="T44" fmla="*/ 298 w 341"/>
                <a:gd name="T45" fmla="*/ 181 h 272"/>
                <a:gd name="T46" fmla="*/ 299 w 341"/>
                <a:gd name="T47" fmla="*/ 178 h 272"/>
                <a:gd name="T48" fmla="*/ 289 w 341"/>
                <a:gd name="T49" fmla="*/ 169 h 272"/>
                <a:gd name="T50" fmla="*/ 338 w 341"/>
                <a:gd name="T51" fmla="*/ 110 h 272"/>
                <a:gd name="T52" fmla="*/ 331 w 341"/>
                <a:gd name="T53" fmla="*/ 107 h 272"/>
                <a:gd name="T54" fmla="*/ 324 w 341"/>
                <a:gd name="T55" fmla="*/ 110 h 272"/>
                <a:gd name="T56" fmla="*/ 306 w 341"/>
                <a:gd name="T57" fmla="*/ 127 h 272"/>
                <a:gd name="T58" fmla="*/ 170 w 341"/>
                <a:gd name="T59" fmla="*/ 0 h 272"/>
                <a:gd name="T60" fmla="*/ 45 w 341"/>
                <a:gd name="T61" fmla="*/ 83 h 272"/>
                <a:gd name="T62" fmla="*/ 44 w 341"/>
                <a:gd name="T63" fmla="*/ 84 h 272"/>
                <a:gd name="T64" fmla="*/ 44 w 341"/>
                <a:gd name="T65" fmla="*/ 88 h 272"/>
                <a:gd name="T66" fmla="*/ 53 w 341"/>
                <a:gd name="T67" fmla="*/ 97 h 272"/>
                <a:gd name="T68" fmla="*/ 62 w 341"/>
                <a:gd name="T69" fmla="*/ 92 h 272"/>
                <a:gd name="T70" fmla="*/ 62 w 341"/>
                <a:gd name="T71" fmla="*/ 91 h 272"/>
                <a:gd name="T72" fmla="*/ 170 w 341"/>
                <a:gd name="T73" fmla="*/ 19 h 272"/>
                <a:gd name="T74" fmla="*/ 287 w 341"/>
                <a:gd name="T75" fmla="*/ 128 h 272"/>
                <a:gd name="T76" fmla="*/ 287 w 341"/>
                <a:gd name="T77" fmla="*/ 128 h 272"/>
                <a:gd name="T78" fmla="*/ 270 w 341"/>
                <a:gd name="T79" fmla="*/ 111 h 272"/>
                <a:gd name="T80" fmla="*/ 256 w 341"/>
                <a:gd name="T81" fmla="*/ 111 h 272"/>
                <a:gd name="T82" fmla="*/ 256 w 341"/>
                <a:gd name="T83" fmla="*/ 124 h 272"/>
                <a:gd name="T84" fmla="*/ 286 w 341"/>
                <a:gd name="T85" fmla="*/ 154 h 272"/>
                <a:gd name="T86" fmla="*/ 287 w 341"/>
                <a:gd name="T87" fmla="*/ 154 h 272"/>
                <a:gd name="T88" fmla="*/ 289 w 341"/>
                <a:gd name="T89" fmla="*/ 156 h 272"/>
                <a:gd name="T90" fmla="*/ 302 w 341"/>
                <a:gd name="T91" fmla="*/ 156 h 272"/>
                <a:gd name="T92" fmla="*/ 306 w 341"/>
                <a:gd name="T93" fmla="*/ 154 h 272"/>
                <a:gd name="T94" fmla="*/ 306 w 341"/>
                <a:gd name="T95" fmla="*/ 153 h 272"/>
                <a:gd name="T96" fmla="*/ 337 w 341"/>
                <a:gd name="T97" fmla="*/ 124 h 272"/>
                <a:gd name="T98" fmla="*/ 338 w 341"/>
                <a:gd name="T99" fmla="*/ 11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1" h="272">
                  <a:moveTo>
                    <a:pt x="289" y="169"/>
                  </a:moveTo>
                  <a:cubicBezTo>
                    <a:pt x="285" y="169"/>
                    <a:pt x="282" y="172"/>
                    <a:pt x="280" y="175"/>
                  </a:cubicBezTo>
                  <a:cubicBezTo>
                    <a:pt x="280" y="175"/>
                    <a:pt x="280" y="176"/>
                    <a:pt x="280" y="176"/>
                  </a:cubicBezTo>
                  <a:cubicBezTo>
                    <a:pt x="264" y="221"/>
                    <a:pt x="221" y="253"/>
                    <a:pt x="170" y="253"/>
                  </a:cubicBezTo>
                  <a:cubicBezTo>
                    <a:pt x="106" y="253"/>
                    <a:pt x="54" y="202"/>
                    <a:pt x="53" y="139"/>
                  </a:cubicBezTo>
                  <a:cubicBezTo>
                    <a:pt x="53" y="139"/>
                    <a:pt x="53" y="139"/>
                    <a:pt x="53" y="139"/>
                  </a:cubicBezTo>
                  <a:cubicBezTo>
                    <a:pt x="70" y="156"/>
                    <a:pt x="70" y="156"/>
                    <a:pt x="70" y="156"/>
                  </a:cubicBezTo>
                  <a:cubicBezTo>
                    <a:pt x="74" y="160"/>
                    <a:pt x="80" y="160"/>
                    <a:pt x="84" y="156"/>
                  </a:cubicBezTo>
                  <a:cubicBezTo>
                    <a:pt x="88" y="152"/>
                    <a:pt x="88" y="146"/>
                    <a:pt x="84" y="142"/>
                  </a:cubicBezTo>
                  <a:cubicBezTo>
                    <a:pt x="55" y="114"/>
                    <a:pt x="55" y="114"/>
                    <a:pt x="55" y="114"/>
                  </a:cubicBezTo>
                  <a:cubicBezTo>
                    <a:pt x="54" y="112"/>
                    <a:pt x="54" y="112"/>
                    <a:pt x="54" y="112"/>
                  </a:cubicBezTo>
                  <a:cubicBezTo>
                    <a:pt x="51" y="110"/>
                    <a:pt x="51" y="110"/>
                    <a:pt x="51" y="110"/>
                  </a:cubicBezTo>
                  <a:cubicBezTo>
                    <a:pt x="48" y="106"/>
                    <a:pt x="42" y="106"/>
                    <a:pt x="38" y="110"/>
                  </a:cubicBezTo>
                  <a:cubicBezTo>
                    <a:pt x="36" y="112"/>
                    <a:pt x="36" y="112"/>
                    <a:pt x="36" y="112"/>
                  </a:cubicBezTo>
                  <a:cubicBezTo>
                    <a:pt x="35" y="113"/>
                    <a:pt x="35" y="113"/>
                    <a:pt x="35" y="113"/>
                  </a:cubicBezTo>
                  <a:cubicBezTo>
                    <a:pt x="4" y="142"/>
                    <a:pt x="4" y="142"/>
                    <a:pt x="4" y="142"/>
                  </a:cubicBezTo>
                  <a:cubicBezTo>
                    <a:pt x="0" y="146"/>
                    <a:pt x="0" y="152"/>
                    <a:pt x="3" y="156"/>
                  </a:cubicBezTo>
                  <a:cubicBezTo>
                    <a:pt x="5" y="158"/>
                    <a:pt x="8" y="159"/>
                    <a:pt x="10" y="159"/>
                  </a:cubicBezTo>
                  <a:cubicBezTo>
                    <a:pt x="12" y="159"/>
                    <a:pt x="15" y="158"/>
                    <a:pt x="16" y="156"/>
                  </a:cubicBezTo>
                  <a:cubicBezTo>
                    <a:pt x="34" y="140"/>
                    <a:pt x="34" y="140"/>
                    <a:pt x="34" y="140"/>
                  </a:cubicBezTo>
                  <a:cubicBezTo>
                    <a:pt x="36" y="213"/>
                    <a:pt x="96" y="272"/>
                    <a:pt x="170" y="272"/>
                  </a:cubicBezTo>
                  <a:cubicBezTo>
                    <a:pt x="228" y="272"/>
                    <a:pt x="279" y="235"/>
                    <a:pt x="298" y="183"/>
                  </a:cubicBezTo>
                  <a:cubicBezTo>
                    <a:pt x="298" y="182"/>
                    <a:pt x="298" y="182"/>
                    <a:pt x="298" y="181"/>
                  </a:cubicBezTo>
                  <a:cubicBezTo>
                    <a:pt x="299" y="180"/>
                    <a:pt x="299" y="180"/>
                    <a:pt x="299" y="178"/>
                  </a:cubicBezTo>
                  <a:cubicBezTo>
                    <a:pt x="299" y="174"/>
                    <a:pt x="294" y="169"/>
                    <a:pt x="289" y="169"/>
                  </a:cubicBezTo>
                  <a:close/>
                  <a:moveTo>
                    <a:pt x="338" y="110"/>
                  </a:moveTo>
                  <a:cubicBezTo>
                    <a:pt x="336" y="108"/>
                    <a:pt x="333" y="107"/>
                    <a:pt x="331" y="107"/>
                  </a:cubicBezTo>
                  <a:cubicBezTo>
                    <a:pt x="328" y="107"/>
                    <a:pt x="326" y="108"/>
                    <a:pt x="324" y="110"/>
                  </a:cubicBezTo>
                  <a:cubicBezTo>
                    <a:pt x="306" y="127"/>
                    <a:pt x="306" y="127"/>
                    <a:pt x="306" y="127"/>
                  </a:cubicBezTo>
                  <a:cubicBezTo>
                    <a:pt x="301" y="56"/>
                    <a:pt x="242" y="0"/>
                    <a:pt x="170" y="0"/>
                  </a:cubicBezTo>
                  <a:cubicBezTo>
                    <a:pt x="114" y="0"/>
                    <a:pt x="66" y="34"/>
                    <a:pt x="45" y="83"/>
                  </a:cubicBezTo>
                  <a:cubicBezTo>
                    <a:pt x="44" y="83"/>
                    <a:pt x="44" y="84"/>
                    <a:pt x="44" y="84"/>
                  </a:cubicBezTo>
                  <a:cubicBezTo>
                    <a:pt x="44" y="85"/>
                    <a:pt x="44" y="86"/>
                    <a:pt x="44" y="88"/>
                  </a:cubicBezTo>
                  <a:cubicBezTo>
                    <a:pt x="44" y="93"/>
                    <a:pt x="48" y="97"/>
                    <a:pt x="53" y="97"/>
                  </a:cubicBezTo>
                  <a:cubicBezTo>
                    <a:pt x="57" y="97"/>
                    <a:pt x="60" y="95"/>
                    <a:pt x="62" y="92"/>
                  </a:cubicBezTo>
                  <a:cubicBezTo>
                    <a:pt x="62" y="91"/>
                    <a:pt x="62" y="91"/>
                    <a:pt x="62" y="91"/>
                  </a:cubicBezTo>
                  <a:cubicBezTo>
                    <a:pt x="80" y="49"/>
                    <a:pt x="122" y="19"/>
                    <a:pt x="170" y="19"/>
                  </a:cubicBezTo>
                  <a:cubicBezTo>
                    <a:pt x="232" y="19"/>
                    <a:pt x="282" y="67"/>
                    <a:pt x="287" y="128"/>
                  </a:cubicBezTo>
                  <a:cubicBezTo>
                    <a:pt x="287" y="128"/>
                    <a:pt x="287" y="128"/>
                    <a:pt x="287" y="128"/>
                  </a:cubicBezTo>
                  <a:cubicBezTo>
                    <a:pt x="270" y="111"/>
                    <a:pt x="270" y="111"/>
                    <a:pt x="270" y="111"/>
                  </a:cubicBezTo>
                  <a:cubicBezTo>
                    <a:pt x="266" y="107"/>
                    <a:pt x="260" y="107"/>
                    <a:pt x="256" y="111"/>
                  </a:cubicBezTo>
                  <a:cubicBezTo>
                    <a:pt x="252" y="114"/>
                    <a:pt x="252" y="120"/>
                    <a:pt x="256" y="124"/>
                  </a:cubicBezTo>
                  <a:cubicBezTo>
                    <a:pt x="286" y="154"/>
                    <a:pt x="286" y="154"/>
                    <a:pt x="286" y="154"/>
                  </a:cubicBezTo>
                  <a:cubicBezTo>
                    <a:pt x="287" y="154"/>
                    <a:pt x="287" y="154"/>
                    <a:pt x="287" y="154"/>
                  </a:cubicBezTo>
                  <a:cubicBezTo>
                    <a:pt x="289" y="156"/>
                    <a:pt x="289" y="156"/>
                    <a:pt x="289" y="156"/>
                  </a:cubicBezTo>
                  <a:cubicBezTo>
                    <a:pt x="293" y="160"/>
                    <a:pt x="298" y="160"/>
                    <a:pt x="302" y="156"/>
                  </a:cubicBezTo>
                  <a:cubicBezTo>
                    <a:pt x="306" y="154"/>
                    <a:pt x="306" y="154"/>
                    <a:pt x="306" y="154"/>
                  </a:cubicBezTo>
                  <a:cubicBezTo>
                    <a:pt x="306" y="153"/>
                    <a:pt x="306" y="153"/>
                    <a:pt x="306" y="153"/>
                  </a:cubicBezTo>
                  <a:cubicBezTo>
                    <a:pt x="337" y="124"/>
                    <a:pt x="337" y="124"/>
                    <a:pt x="337" y="124"/>
                  </a:cubicBezTo>
                  <a:cubicBezTo>
                    <a:pt x="341" y="120"/>
                    <a:pt x="341" y="114"/>
                    <a:pt x="338" y="110"/>
                  </a:cubicBezTo>
                  <a:close/>
                </a:path>
              </a:pathLst>
            </a:custGeom>
            <a:solidFill>
              <a:srgbClr val="D83B01"/>
            </a:solidFill>
            <a:ln>
              <a:noFill/>
            </a:ln>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211" name="Picture 210">
              <a:extLst>
                <a:ext uri="{FF2B5EF4-FFF2-40B4-BE49-F238E27FC236}">
                  <a16:creationId xmlns:a16="http://schemas.microsoft.com/office/drawing/2014/main" id="{5BF3FEBB-931C-4D13-BB36-B8DC01CF934F}"/>
                </a:ext>
              </a:extLst>
            </p:cNvPr>
            <p:cNvPicPr>
              <a:picLocks noChangeAspect="1"/>
            </p:cNvPicPr>
            <p:nvPr/>
          </p:nvPicPr>
          <p:blipFill>
            <a:blip r:embed="rId4"/>
            <a:stretch>
              <a:fillRect/>
            </a:stretch>
          </p:blipFill>
          <p:spPr>
            <a:xfrm>
              <a:off x="9419199" y="4100653"/>
              <a:ext cx="360141" cy="360141"/>
            </a:xfrm>
            <a:prstGeom prst="rect">
              <a:avLst/>
            </a:prstGeom>
          </p:spPr>
        </p:pic>
        <p:pic>
          <p:nvPicPr>
            <p:cNvPr id="212" name="Picture 211">
              <a:extLst>
                <a:ext uri="{FF2B5EF4-FFF2-40B4-BE49-F238E27FC236}">
                  <a16:creationId xmlns:a16="http://schemas.microsoft.com/office/drawing/2014/main" id="{8965BB97-3D84-4580-A068-DF7865B320BC}"/>
                </a:ext>
              </a:extLst>
            </p:cNvPr>
            <p:cNvPicPr>
              <a:picLocks noChangeAspect="1"/>
            </p:cNvPicPr>
            <p:nvPr/>
          </p:nvPicPr>
          <p:blipFill>
            <a:blip r:embed="rId5"/>
            <a:stretch>
              <a:fillRect/>
            </a:stretch>
          </p:blipFill>
          <p:spPr>
            <a:xfrm>
              <a:off x="9377733" y="3477350"/>
              <a:ext cx="417501" cy="417501"/>
            </a:xfrm>
            <a:prstGeom prst="rect">
              <a:avLst/>
            </a:prstGeom>
          </p:spPr>
        </p:pic>
        <p:pic>
          <p:nvPicPr>
            <p:cNvPr id="213" name="Picture 212">
              <a:extLst>
                <a:ext uri="{FF2B5EF4-FFF2-40B4-BE49-F238E27FC236}">
                  <a16:creationId xmlns:a16="http://schemas.microsoft.com/office/drawing/2014/main" id="{45A855A9-3E96-4E39-9B76-9D11E34CE953}"/>
                </a:ext>
              </a:extLst>
            </p:cNvPr>
            <p:cNvPicPr>
              <a:picLocks noChangeAspect="1"/>
            </p:cNvPicPr>
            <p:nvPr/>
          </p:nvPicPr>
          <p:blipFill>
            <a:blip r:embed="rId6"/>
            <a:stretch>
              <a:fillRect/>
            </a:stretch>
          </p:blipFill>
          <p:spPr>
            <a:xfrm>
              <a:off x="9419199" y="4676046"/>
              <a:ext cx="344370" cy="344370"/>
            </a:xfrm>
            <a:prstGeom prst="rect">
              <a:avLst/>
            </a:prstGeom>
          </p:spPr>
        </p:pic>
        <p:sp>
          <p:nvSpPr>
            <p:cNvPr id="214" name="GenericApp_EB3B">
              <a:extLst>
                <a:ext uri="{FF2B5EF4-FFF2-40B4-BE49-F238E27FC236}">
                  <a16:creationId xmlns:a16="http://schemas.microsoft.com/office/drawing/2014/main" id="{171992FC-994D-47CA-8E34-DF1F9478C58E}"/>
                </a:ext>
              </a:extLst>
            </p:cNvPr>
            <p:cNvSpPr>
              <a:spLocks noChangeAspect="1" noEditPoints="1"/>
            </p:cNvSpPr>
            <p:nvPr/>
          </p:nvSpPr>
          <p:spPr bwMode="auto">
            <a:xfrm>
              <a:off x="9371634" y="2842966"/>
              <a:ext cx="457020" cy="365760"/>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nvGrpSpPr>
          <p:cNvPr id="239" name="Group 238">
            <a:extLst>
              <a:ext uri="{FF2B5EF4-FFF2-40B4-BE49-F238E27FC236}">
                <a16:creationId xmlns:a16="http://schemas.microsoft.com/office/drawing/2014/main" id="{2692AAEE-5E64-4FC3-99F4-84408E783409}"/>
              </a:ext>
            </a:extLst>
          </p:cNvPr>
          <p:cNvGrpSpPr/>
          <p:nvPr/>
        </p:nvGrpSpPr>
        <p:grpSpPr>
          <a:xfrm>
            <a:off x="2089741" y="2205544"/>
            <a:ext cx="2375452" cy="598974"/>
            <a:chOff x="2842191" y="1833511"/>
            <a:chExt cx="3230779" cy="814531"/>
          </a:xfrm>
        </p:grpSpPr>
        <p:cxnSp>
          <p:nvCxnSpPr>
            <p:cNvPr id="240" name="Straight Connector 239">
              <a:extLst>
                <a:ext uri="{FF2B5EF4-FFF2-40B4-BE49-F238E27FC236}">
                  <a16:creationId xmlns:a16="http://schemas.microsoft.com/office/drawing/2014/main" id="{D93145A2-879F-4C27-9FB9-F2500F439BC8}"/>
                </a:ext>
              </a:extLst>
            </p:cNvPr>
            <p:cNvCxnSpPr>
              <a:cxnSpLocks/>
            </p:cNvCxnSpPr>
            <p:nvPr/>
          </p:nvCxnSpPr>
          <p:spPr>
            <a:xfrm>
              <a:off x="3203531" y="2347224"/>
              <a:ext cx="322965" cy="0"/>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41" name="TextBox 240">
              <a:extLst>
                <a:ext uri="{FF2B5EF4-FFF2-40B4-BE49-F238E27FC236}">
                  <a16:creationId xmlns:a16="http://schemas.microsoft.com/office/drawing/2014/main" id="{42FAB8E1-39D8-4876-A9C5-F90225F15B5C}"/>
                </a:ext>
              </a:extLst>
            </p:cNvPr>
            <p:cNvSpPr txBox="1"/>
            <p:nvPr/>
          </p:nvSpPr>
          <p:spPr>
            <a:xfrm>
              <a:off x="3526496" y="1833511"/>
              <a:ext cx="1631353" cy="814531"/>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42" name="TextBox 241">
              <a:extLst>
                <a:ext uri="{FF2B5EF4-FFF2-40B4-BE49-F238E27FC236}">
                  <a16:creationId xmlns:a16="http://schemas.microsoft.com/office/drawing/2014/main" id="{F58779AC-E36A-4157-BEEF-508E10C414EC}"/>
                </a:ext>
              </a:extLst>
            </p:cNvPr>
            <p:cNvSpPr txBox="1"/>
            <p:nvPr/>
          </p:nvSpPr>
          <p:spPr>
            <a:xfrm>
              <a:off x="3562875" y="1904907"/>
              <a:ext cx="1685005" cy="643502"/>
            </a:xfrm>
            <a:prstGeom prst="rect">
              <a:avLst/>
            </a:prstGeom>
            <a:noFill/>
            <a:ln>
              <a:noFill/>
            </a:ln>
          </p:spPr>
          <p:txBody>
            <a:bodyPr wrap="square" rtlCol="0">
              <a:spAutoFit/>
            </a:bodyPr>
            <a:lstStyle/>
            <a:p>
              <a:pPr defTabSz="672227" fontAlgn="auto">
                <a:spcBef>
                  <a:spcPts val="0"/>
                </a:spcBef>
                <a:spcAft>
                  <a:spcPts val="0"/>
                </a:spcAft>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NETWORK &amp; PAAS</a:t>
              </a:r>
              <a:br>
                <a:rPr lang="en-US" sz="900" b="0" kern="0">
                  <a:solidFill>
                    <a:srgbClr val="353535">
                      <a:lumMod val="85000"/>
                      <a:lumOff val="15000"/>
                    </a:srgbClr>
                  </a:solidFill>
                  <a:latin typeface="Calibri" panose="020F0502020204030204"/>
                  <a:cs typeface="+mn-cs"/>
                </a:rPr>
              </a:b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Netflow, SQL DB </a:t>
              </a:r>
              <a:b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Storage Logs, …</a:t>
              </a:r>
            </a:p>
          </p:txBody>
        </p:sp>
        <p:cxnSp>
          <p:nvCxnSpPr>
            <p:cNvPr id="243" name="Straight Connector 242">
              <a:extLst>
                <a:ext uri="{FF2B5EF4-FFF2-40B4-BE49-F238E27FC236}">
                  <a16:creationId xmlns:a16="http://schemas.microsoft.com/office/drawing/2014/main" id="{C0DA3DCA-6031-4AE1-9922-EB677CB49440}"/>
                </a:ext>
              </a:extLst>
            </p:cNvPr>
            <p:cNvCxnSpPr>
              <a:cxnSpLocks/>
            </p:cNvCxnSpPr>
            <p:nvPr/>
          </p:nvCxnSpPr>
          <p:spPr>
            <a:xfrm>
              <a:off x="2842191" y="2052873"/>
              <a:ext cx="684305" cy="0"/>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44" name="Straight Connector 243">
              <a:extLst>
                <a:ext uri="{FF2B5EF4-FFF2-40B4-BE49-F238E27FC236}">
                  <a16:creationId xmlns:a16="http://schemas.microsoft.com/office/drawing/2014/main" id="{243F95FE-744F-4267-8856-AE9551D15F81}"/>
                </a:ext>
              </a:extLst>
            </p:cNvPr>
            <p:cNvCxnSpPr>
              <a:cxnSpLocks/>
            </p:cNvCxnSpPr>
            <p:nvPr/>
          </p:nvCxnSpPr>
          <p:spPr>
            <a:xfrm>
              <a:off x="5157849" y="2320080"/>
              <a:ext cx="915121" cy="1"/>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5" name="Group 244">
            <a:extLst>
              <a:ext uri="{FF2B5EF4-FFF2-40B4-BE49-F238E27FC236}">
                <a16:creationId xmlns:a16="http://schemas.microsoft.com/office/drawing/2014/main" id="{A2CA2D51-EACD-4C54-98D0-AC438F8C596F}"/>
              </a:ext>
            </a:extLst>
          </p:cNvPr>
          <p:cNvGrpSpPr/>
          <p:nvPr/>
        </p:nvGrpSpPr>
        <p:grpSpPr>
          <a:xfrm>
            <a:off x="3806195" y="1512695"/>
            <a:ext cx="2243104" cy="2257621"/>
            <a:chOff x="5247881" y="503377"/>
            <a:chExt cx="3050777" cy="3070085"/>
          </a:xfrm>
        </p:grpSpPr>
        <p:grpSp>
          <p:nvGrpSpPr>
            <p:cNvPr id="246" name="Group 245">
              <a:extLst>
                <a:ext uri="{FF2B5EF4-FFF2-40B4-BE49-F238E27FC236}">
                  <a16:creationId xmlns:a16="http://schemas.microsoft.com/office/drawing/2014/main" id="{F54E9879-4A2C-469F-96FE-5710F19E2F58}"/>
                </a:ext>
              </a:extLst>
            </p:cNvPr>
            <p:cNvGrpSpPr/>
            <p:nvPr/>
          </p:nvGrpSpPr>
          <p:grpSpPr>
            <a:xfrm>
              <a:off x="5247881" y="503377"/>
              <a:ext cx="3050777" cy="3070085"/>
              <a:chOff x="5247881" y="503377"/>
              <a:chExt cx="3050777" cy="3070085"/>
            </a:xfrm>
          </p:grpSpPr>
          <p:grpSp>
            <p:nvGrpSpPr>
              <p:cNvPr id="253" name="Group 252">
                <a:extLst>
                  <a:ext uri="{FF2B5EF4-FFF2-40B4-BE49-F238E27FC236}">
                    <a16:creationId xmlns:a16="http://schemas.microsoft.com/office/drawing/2014/main" id="{5EB8ABDA-56BB-46E0-B515-3EE295DFAE3A}"/>
                  </a:ext>
                </a:extLst>
              </p:cNvPr>
              <p:cNvGrpSpPr/>
              <p:nvPr/>
            </p:nvGrpSpPr>
            <p:grpSpPr>
              <a:xfrm>
                <a:off x="6072970" y="1453831"/>
                <a:ext cx="2225688" cy="1443749"/>
                <a:chOff x="3859322" y="3518834"/>
                <a:chExt cx="2225688" cy="1282163"/>
              </a:xfrm>
              <a:solidFill>
                <a:srgbClr val="FFFFFF"/>
              </a:solidFill>
            </p:grpSpPr>
            <p:sp>
              <p:nvSpPr>
                <p:cNvPr id="258" name="Freeform 95">
                  <a:extLst>
                    <a:ext uri="{FF2B5EF4-FFF2-40B4-BE49-F238E27FC236}">
                      <a16:creationId xmlns:a16="http://schemas.microsoft.com/office/drawing/2014/main" id="{F3E6CB5E-10E1-4F77-B058-5125D33D2D08}"/>
                    </a:ext>
                  </a:extLst>
                </p:cNvPr>
                <p:cNvSpPr>
                  <a:spLocks/>
                </p:cNvSpPr>
                <p:nvPr/>
              </p:nvSpPr>
              <p:spPr bwMode="auto">
                <a:xfrm flipH="1">
                  <a:off x="3859322" y="3518834"/>
                  <a:ext cx="2225688" cy="1138688"/>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59" name="Rectangle 258">
                  <a:extLst>
                    <a:ext uri="{FF2B5EF4-FFF2-40B4-BE49-F238E27FC236}">
                      <a16:creationId xmlns:a16="http://schemas.microsoft.com/office/drawing/2014/main" id="{34FEC5B5-EE06-41B0-B32D-D59CB11AEC85}"/>
                    </a:ext>
                  </a:extLst>
                </p:cNvPr>
                <p:cNvSpPr/>
                <p:nvPr/>
              </p:nvSpPr>
              <p:spPr>
                <a:xfrm>
                  <a:off x="3982638" y="4076192"/>
                  <a:ext cx="2086188" cy="724805"/>
                </a:xfrm>
                <a:prstGeom prst="rect">
                  <a:avLst/>
                </a:prstGeom>
                <a:noFill/>
                <a:ln>
                  <a:noFill/>
                </a:ln>
              </p:spPr>
              <p:txBody>
                <a:bodyPr wrap="square">
                  <a:spAutoFit/>
                </a:bodyPr>
                <a:lstStyle/>
                <a:p>
                  <a:pPr defTabSz="672227" fontAlgn="auto">
                    <a:spcBef>
                      <a:spcPts val="0"/>
                    </a:spcBef>
                    <a:spcAft>
                      <a:spcPts val="0"/>
                    </a:spcAft>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SECURITY ANALYTICS</a:t>
                  </a:r>
                  <a:endParaRPr lang="en-US" sz="900" b="0" kern="0">
                    <a:solidFill>
                      <a:srgbClr val="353535"/>
                    </a:solidFill>
                    <a:latin typeface="Calibri" panose="020F0502020204030204"/>
                    <a:cs typeface="+mn-cs"/>
                  </a:endParaRPr>
                </a:p>
                <a:p>
                  <a:pPr defTabSz="672227" fontAlgn="auto">
                    <a:spcBef>
                      <a:spcPts val="0"/>
                    </a:spcBef>
                    <a:spcAft>
                      <a:spcPts val="441"/>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Threat Detections, Prescriptive Recommendations</a:t>
                  </a:r>
                </a:p>
              </p:txBody>
            </p:sp>
          </p:grpSp>
          <p:sp>
            <p:nvSpPr>
              <p:cNvPr id="254" name="TextBox 253">
                <a:extLst>
                  <a:ext uri="{FF2B5EF4-FFF2-40B4-BE49-F238E27FC236}">
                    <a16:creationId xmlns:a16="http://schemas.microsoft.com/office/drawing/2014/main" id="{4344CD18-EECB-46FF-A486-A2AB33B410FA}"/>
                  </a:ext>
                </a:extLst>
              </p:cNvPr>
              <p:cNvSpPr txBox="1"/>
              <p:nvPr/>
            </p:nvSpPr>
            <p:spPr>
              <a:xfrm>
                <a:off x="6370637" y="503377"/>
                <a:ext cx="1429224" cy="635800"/>
              </a:xfrm>
              <a:prstGeom prst="rect">
                <a:avLst/>
              </a:prstGeom>
              <a:noFill/>
              <a:ln w="38100" cap="flat" cmpd="sng" algn="ctr">
                <a:noFill/>
                <a:prstDash val="solid"/>
              </a:ln>
              <a:effectLst/>
            </p:spPr>
            <p:txBody>
              <a:bodyPr lIns="6858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THREAT</a:t>
                </a:r>
              </a:p>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INTELLIGENCE</a:t>
                </a:r>
              </a:p>
            </p:txBody>
          </p:sp>
          <p:cxnSp>
            <p:nvCxnSpPr>
              <p:cNvPr id="255" name="Straight Connector 254">
                <a:extLst>
                  <a:ext uri="{FF2B5EF4-FFF2-40B4-BE49-F238E27FC236}">
                    <a16:creationId xmlns:a16="http://schemas.microsoft.com/office/drawing/2014/main" id="{AE0B49A7-6897-4B17-921C-7B3828D94D06}"/>
                  </a:ext>
                </a:extLst>
              </p:cNvPr>
              <p:cNvCxnSpPr>
                <a:cxnSpLocks/>
                <a:endCxn id="258" idx="2"/>
              </p:cNvCxnSpPr>
              <p:nvPr/>
            </p:nvCxnSpPr>
            <p:spPr>
              <a:xfrm>
                <a:off x="7043683" y="1098529"/>
                <a:ext cx="1" cy="355301"/>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6" name="Straight Connector 255">
                <a:extLst>
                  <a:ext uri="{FF2B5EF4-FFF2-40B4-BE49-F238E27FC236}">
                    <a16:creationId xmlns:a16="http://schemas.microsoft.com/office/drawing/2014/main" id="{848E437C-DA75-4E6F-BDB3-D457E08EFD04}"/>
                  </a:ext>
                </a:extLst>
              </p:cNvPr>
              <p:cNvCxnSpPr>
                <a:cxnSpLocks/>
              </p:cNvCxnSpPr>
              <p:nvPr/>
            </p:nvCxnSpPr>
            <p:spPr>
              <a:xfrm>
                <a:off x="7153308" y="2749535"/>
                <a:ext cx="0" cy="252632"/>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7" name="Straight Connector 256">
                <a:extLst>
                  <a:ext uri="{FF2B5EF4-FFF2-40B4-BE49-F238E27FC236}">
                    <a16:creationId xmlns:a16="http://schemas.microsoft.com/office/drawing/2014/main" id="{1FE9E847-7FFC-40B7-9807-FA38A8CD392B}"/>
                  </a:ext>
                </a:extLst>
              </p:cNvPr>
              <p:cNvCxnSpPr>
                <a:cxnSpLocks/>
              </p:cNvCxnSpPr>
              <p:nvPr/>
            </p:nvCxnSpPr>
            <p:spPr>
              <a:xfrm flipV="1">
                <a:off x="5247881" y="2648042"/>
                <a:ext cx="970356" cy="925420"/>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7" name="Group 4">
              <a:extLst>
                <a:ext uri="{FF2B5EF4-FFF2-40B4-BE49-F238E27FC236}">
                  <a16:creationId xmlns:a16="http://schemas.microsoft.com/office/drawing/2014/main" id="{BEBAF64F-CDE2-40A3-837D-D737B79E9097}"/>
                </a:ext>
              </a:extLst>
            </p:cNvPr>
            <p:cNvGrpSpPr>
              <a:grpSpLocks noChangeAspect="1"/>
            </p:cNvGrpSpPr>
            <p:nvPr/>
          </p:nvGrpSpPr>
          <p:grpSpPr bwMode="auto">
            <a:xfrm>
              <a:off x="6871403" y="1721869"/>
              <a:ext cx="344561" cy="316948"/>
              <a:chOff x="490" y="250"/>
              <a:chExt cx="574" cy="528"/>
            </a:xfrm>
            <a:solidFill>
              <a:srgbClr val="0078D7"/>
            </a:solidFill>
          </p:grpSpPr>
          <p:sp>
            <p:nvSpPr>
              <p:cNvPr id="248" name="Freeform 5">
                <a:extLst>
                  <a:ext uri="{FF2B5EF4-FFF2-40B4-BE49-F238E27FC236}">
                    <a16:creationId xmlns:a16="http://schemas.microsoft.com/office/drawing/2014/main" id="{C250636D-DDE5-4DCA-B2D7-306F3C447457}"/>
                  </a:ext>
                </a:extLst>
              </p:cNvPr>
              <p:cNvSpPr>
                <a:spLocks/>
              </p:cNvSpPr>
              <p:nvPr/>
            </p:nvSpPr>
            <p:spPr bwMode="auto">
              <a:xfrm>
                <a:off x="490" y="260"/>
                <a:ext cx="574" cy="518"/>
              </a:xfrm>
              <a:custGeom>
                <a:avLst/>
                <a:gdLst>
                  <a:gd name="T0" fmla="*/ 236 w 240"/>
                  <a:gd name="T1" fmla="*/ 216 h 216"/>
                  <a:gd name="T2" fmla="*/ 0 w 240"/>
                  <a:gd name="T3" fmla="*/ 216 h 216"/>
                  <a:gd name="T4" fmla="*/ 0 w 240"/>
                  <a:gd name="T5" fmla="*/ 4 h 216"/>
                  <a:gd name="T6" fmla="*/ 4 w 240"/>
                  <a:gd name="T7" fmla="*/ 0 h 216"/>
                  <a:gd name="T8" fmla="*/ 8 w 240"/>
                  <a:gd name="T9" fmla="*/ 4 h 216"/>
                  <a:gd name="T10" fmla="*/ 8 w 240"/>
                  <a:gd name="T11" fmla="*/ 208 h 216"/>
                  <a:gd name="T12" fmla="*/ 236 w 240"/>
                  <a:gd name="T13" fmla="*/ 208 h 216"/>
                  <a:gd name="T14" fmla="*/ 240 w 240"/>
                  <a:gd name="T15" fmla="*/ 212 h 216"/>
                  <a:gd name="T16" fmla="*/ 236 w 240"/>
                  <a:gd name="T17"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16">
                    <a:moveTo>
                      <a:pt x="236" y="216"/>
                    </a:moveTo>
                    <a:cubicBezTo>
                      <a:pt x="0" y="216"/>
                      <a:pt x="0" y="216"/>
                      <a:pt x="0" y="216"/>
                    </a:cubicBezTo>
                    <a:cubicBezTo>
                      <a:pt x="0" y="4"/>
                      <a:pt x="0" y="4"/>
                      <a:pt x="0" y="4"/>
                    </a:cubicBezTo>
                    <a:cubicBezTo>
                      <a:pt x="0" y="2"/>
                      <a:pt x="2" y="0"/>
                      <a:pt x="4" y="0"/>
                    </a:cubicBezTo>
                    <a:cubicBezTo>
                      <a:pt x="6" y="0"/>
                      <a:pt x="8" y="2"/>
                      <a:pt x="8" y="4"/>
                    </a:cubicBezTo>
                    <a:cubicBezTo>
                      <a:pt x="8" y="208"/>
                      <a:pt x="8" y="208"/>
                      <a:pt x="8" y="208"/>
                    </a:cubicBezTo>
                    <a:cubicBezTo>
                      <a:pt x="236" y="208"/>
                      <a:pt x="236" y="208"/>
                      <a:pt x="236" y="208"/>
                    </a:cubicBezTo>
                    <a:cubicBezTo>
                      <a:pt x="238" y="208"/>
                      <a:pt x="240" y="210"/>
                      <a:pt x="240" y="212"/>
                    </a:cubicBezTo>
                    <a:cubicBezTo>
                      <a:pt x="240" y="214"/>
                      <a:pt x="238" y="216"/>
                      <a:pt x="236" y="216"/>
                    </a:cubicBez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49" name="Freeform 6">
                <a:extLst>
                  <a:ext uri="{FF2B5EF4-FFF2-40B4-BE49-F238E27FC236}">
                    <a16:creationId xmlns:a16="http://schemas.microsoft.com/office/drawing/2014/main" id="{E6B9EE10-5EF3-4D08-99A8-6A8B4C9337CF}"/>
                  </a:ext>
                </a:extLst>
              </p:cNvPr>
              <p:cNvSpPr>
                <a:spLocks noEditPoints="1"/>
              </p:cNvSpPr>
              <p:nvPr/>
            </p:nvSpPr>
            <p:spPr bwMode="auto">
              <a:xfrm>
                <a:off x="547" y="663"/>
                <a:ext cx="96" cy="76"/>
              </a:xfrm>
              <a:custGeom>
                <a:avLst/>
                <a:gdLst>
                  <a:gd name="T0" fmla="*/ 36 w 40"/>
                  <a:gd name="T1" fmla="*/ 32 h 32"/>
                  <a:gd name="T2" fmla="*/ 4 w 40"/>
                  <a:gd name="T3" fmla="*/ 32 h 32"/>
                  <a:gd name="T4" fmla="*/ 0 w 40"/>
                  <a:gd name="T5" fmla="*/ 28 h 32"/>
                  <a:gd name="T6" fmla="*/ 0 w 40"/>
                  <a:gd name="T7" fmla="*/ 4 h 32"/>
                  <a:gd name="T8" fmla="*/ 4 w 40"/>
                  <a:gd name="T9" fmla="*/ 0 h 32"/>
                  <a:gd name="T10" fmla="*/ 36 w 40"/>
                  <a:gd name="T11" fmla="*/ 0 h 32"/>
                  <a:gd name="T12" fmla="*/ 40 w 40"/>
                  <a:gd name="T13" fmla="*/ 4 h 32"/>
                  <a:gd name="T14" fmla="*/ 40 w 40"/>
                  <a:gd name="T15" fmla="*/ 28 h 32"/>
                  <a:gd name="T16" fmla="*/ 36 w 40"/>
                  <a:gd name="T17" fmla="*/ 32 h 32"/>
                  <a:gd name="T18" fmla="*/ 8 w 40"/>
                  <a:gd name="T19" fmla="*/ 24 h 32"/>
                  <a:gd name="T20" fmla="*/ 32 w 40"/>
                  <a:gd name="T21" fmla="*/ 24 h 32"/>
                  <a:gd name="T22" fmla="*/ 32 w 40"/>
                  <a:gd name="T23" fmla="*/ 8 h 32"/>
                  <a:gd name="T24" fmla="*/ 8 w 40"/>
                  <a:gd name="T25" fmla="*/ 8 h 32"/>
                  <a:gd name="T26" fmla="*/ 8 w 40"/>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32">
                    <a:moveTo>
                      <a:pt x="36" y="32"/>
                    </a:moveTo>
                    <a:cubicBezTo>
                      <a:pt x="4" y="32"/>
                      <a:pt x="4" y="32"/>
                      <a:pt x="4" y="32"/>
                    </a:cubicBezTo>
                    <a:cubicBezTo>
                      <a:pt x="2" y="32"/>
                      <a:pt x="0" y="30"/>
                      <a:pt x="0" y="28"/>
                    </a:cubicBezTo>
                    <a:cubicBezTo>
                      <a:pt x="0" y="4"/>
                      <a:pt x="0" y="4"/>
                      <a:pt x="0" y="4"/>
                    </a:cubicBezTo>
                    <a:cubicBezTo>
                      <a:pt x="0" y="2"/>
                      <a:pt x="2" y="0"/>
                      <a:pt x="4" y="0"/>
                    </a:cubicBezTo>
                    <a:cubicBezTo>
                      <a:pt x="36" y="0"/>
                      <a:pt x="36" y="0"/>
                      <a:pt x="36" y="0"/>
                    </a:cubicBezTo>
                    <a:cubicBezTo>
                      <a:pt x="38" y="0"/>
                      <a:pt x="40" y="2"/>
                      <a:pt x="40" y="4"/>
                    </a:cubicBezTo>
                    <a:cubicBezTo>
                      <a:pt x="40" y="28"/>
                      <a:pt x="40" y="28"/>
                      <a:pt x="40" y="28"/>
                    </a:cubicBezTo>
                    <a:cubicBezTo>
                      <a:pt x="40" y="30"/>
                      <a:pt x="38" y="32"/>
                      <a:pt x="36" y="32"/>
                    </a:cubicBezTo>
                    <a:close/>
                    <a:moveTo>
                      <a:pt x="8" y="24"/>
                    </a:moveTo>
                    <a:cubicBezTo>
                      <a:pt x="32" y="24"/>
                      <a:pt x="32" y="24"/>
                      <a:pt x="32" y="24"/>
                    </a:cubicBezTo>
                    <a:cubicBezTo>
                      <a:pt x="32" y="8"/>
                      <a:pt x="32" y="8"/>
                      <a:pt x="32" y="8"/>
                    </a:cubicBezTo>
                    <a:cubicBezTo>
                      <a:pt x="8" y="8"/>
                      <a:pt x="8" y="8"/>
                      <a:pt x="8" y="8"/>
                    </a:cubicBezTo>
                    <a:lnTo>
                      <a:pt x="8" y="24"/>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0" name="Freeform 7">
                <a:extLst>
                  <a:ext uri="{FF2B5EF4-FFF2-40B4-BE49-F238E27FC236}">
                    <a16:creationId xmlns:a16="http://schemas.microsoft.com/office/drawing/2014/main" id="{2072BC5B-4233-4923-8798-C99895F71ED4}"/>
                  </a:ext>
                </a:extLst>
              </p:cNvPr>
              <p:cNvSpPr>
                <a:spLocks noEditPoints="1"/>
              </p:cNvSpPr>
              <p:nvPr/>
            </p:nvSpPr>
            <p:spPr bwMode="auto">
              <a:xfrm>
                <a:off x="681" y="442"/>
                <a:ext cx="96" cy="297"/>
              </a:xfrm>
              <a:custGeom>
                <a:avLst/>
                <a:gdLst>
                  <a:gd name="T0" fmla="*/ 36 w 40"/>
                  <a:gd name="T1" fmla="*/ 124 h 124"/>
                  <a:gd name="T2" fmla="*/ 4 w 40"/>
                  <a:gd name="T3" fmla="*/ 124 h 124"/>
                  <a:gd name="T4" fmla="*/ 0 w 40"/>
                  <a:gd name="T5" fmla="*/ 120 h 124"/>
                  <a:gd name="T6" fmla="*/ 0 w 40"/>
                  <a:gd name="T7" fmla="*/ 4 h 124"/>
                  <a:gd name="T8" fmla="*/ 4 w 40"/>
                  <a:gd name="T9" fmla="*/ 0 h 124"/>
                  <a:gd name="T10" fmla="*/ 36 w 40"/>
                  <a:gd name="T11" fmla="*/ 0 h 124"/>
                  <a:gd name="T12" fmla="*/ 40 w 40"/>
                  <a:gd name="T13" fmla="*/ 4 h 124"/>
                  <a:gd name="T14" fmla="*/ 40 w 40"/>
                  <a:gd name="T15" fmla="*/ 120 h 124"/>
                  <a:gd name="T16" fmla="*/ 36 w 40"/>
                  <a:gd name="T17" fmla="*/ 124 h 124"/>
                  <a:gd name="T18" fmla="*/ 8 w 40"/>
                  <a:gd name="T19" fmla="*/ 116 h 124"/>
                  <a:gd name="T20" fmla="*/ 32 w 40"/>
                  <a:gd name="T21" fmla="*/ 116 h 124"/>
                  <a:gd name="T22" fmla="*/ 32 w 40"/>
                  <a:gd name="T23" fmla="*/ 8 h 124"/>
                  <a:gd name="T24" fmla="*/ 8 w 40"/>
                  <a:gd name="T25" fmla="*/ 8 h 124"/>
                  <a:gd name="T26" fmla="*/ 8 w 40"/>
                  <a:gd name="T27"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4">
                    <a:moveTo>
                      <a:pt x="36" y="124"/>
                    </a:moveTo>
                    <a:cubicBezTo>
                      <a:pt x="4" y="124"/>
                      <a:pt x="4" y="124"/>
                      <a:pt x="4" y="124"/>
                    </a:cubicBezTo>
                    <a:cubicBezTo>
                      <a:pt x="2" y="124"/>
                      <a:pt x="0" y="122"/>
                      <a:pt x="0" y="120"/>
                    </a:cubicBezTo>
                    <a:cubicBezTo>
                      <a:pt x="0" y="4"/>
                      <a:pt x="0" y="4"/>
                      <a:pt x="0" y="4"/>
                    </a:cubicBezTo>
                    <a:cubicBezTo>
                      <a:pt x="0" y="2"/>
                      <a:pt x="2" y="0"/>
                      <a:pt x="4" y="0"/>
                    </a:cubicBezTo>
                    <a:cubicBezTo>
                      <a:pt x="36" y="0"/>
                      <a:pt x="36" y="0"/>
                      <a:pt x="36" y="0"/>
                    </a:cubicBezTo>
                    <a:cubicBezTo>
                      <a:pt x="38" y="0"/>
                      <a:pt x="40" y="2"/>
                      <a:pt x="40" y="4"/>
                    </a:cubicBezTo>
                    <a:cubicBezTo>
                      <a:pt x="40" y="120"/>
                      <a:pt x="40" y="120"/>
                      <a:pt x="40" y="120"/>
                    </a:cubicBezTo>
                    <a:cubicBezTo>
                      <a:pt x="40" y="122"/>
                      <a:pt x="38" y="124"/>
                      <a:pt x="36" y="124"/>
                    </a:cubicBezTo>
                    <a:close/>
                    <a:moveTo>
                      <a:pt x="8" y="116"/>
                    </a:moveTo>
                    <a:cubicBezTo>
                      <a:pt x="32" y="116"/>
                      <a:pt x="32" y="116"/>
                      <a:pt x="32" y="116"/>
                    </a:cubicBezTo>
                    <a:cubicBezTo>
                      <a:pt x="32" y="8"/>
                      <a:pt x="32" y="8"/>
                      <a:pt x="32" y="8"/>
                    </a:cubicBezTo>
                    <a:cubicBezTo>
                      <a:pt x="8" y="8"/>
                      <a:pt x="8" y="8"/>
                      <a:pt x="8" y="8"/>
                    </a:cubicBezTo>
                    <a:lnTo>
                      <a:pt x="8" y="11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1" name="Freeform 8">
                <a:extLst>
                  <a:ext uri="{FF2B5EF4-FFF2-40B4-BE49-F238E27FC236}">
                    <a16:creationId xmlns:a16="http://schemas.microsoft.com/office/drawing/2014/main" id="{76F052A1-11F1-46B9-B14B-34C405E1F94C}"/>
                  </a:ext>
                </a:extLst>
              </p:cNvPr>
              <p:cNvSpPr>
                <a:spLocks noEditPoints="1"/>
              </p:cNvSpPr>
              <p:nvPr/>
            </p:nvSpPr>
            <p:spPr bwMode="auto">
              <a:xfrm>
                <a:off x="815" y="519"/>
                <a:ext cx="96" cy="220"/>
              </a:xfrm>
              <a:custGeom>
                <a:avLst/>
                <a:gdLst>
                  <a:gd name="T0" fmla="*/ 36 w 40"/>
                  <a:gd name="T1" fmla="*/ 92 h 92"/>
                  <a:gd name="T2" fmla="*/ 4 w 40"/>
                  <a:gd name="T3" fmla="*/ 92 h 92"/>
                  <a:gd name="T4" fmla="*/ 0 w 40"/>
                  <a:gd name="T5" fmla="*/ 88 h 92"/>
                  <a:gd name="T6" fmla="*/ 0 w 40"/>
                  <a:gd name="T7" fmla="*/ 4 h 92"/>
                  <a:gd name="T8" fmla="*/ 4 w 40"/>
                  <a:gd name="T9" fmla="*/ 0 h 92"/>
                  <a:gd name="T10" fmla="*/ 36 w 40"/>
                  <a:gd name="T11" fmla="*/ 0 h 92"/>
                  <a:gd name="T12" fmla="*/ 40 w 40"/>
                  <a:gd name="T13" fmla="*/ 4 h 92"/>
                  <a:gd name="T14" fmla="*/ 40 w 40"/>
                  <a:gd name="T15" fmla="*/ 88 h 92"/>
                  <a:gd name="T16" fmla="*/ 36 w 40"/>
                  <a:gd name="T17" fmla="*/ 92 h 92"/>
                  <a:gd name="T18" fmla="*/ 8 w 40"/>
                  <a:gd name="T19" fmla="*/ 84 h 92"/>
                  <a:gd name="T20" fmla="*/ 32 w 40"/>
                  <a:gd name="T21" fmla="*/ 84 h 92"/>
                  <a:gd name="T22" fmla="*/ 32 w 40"/>
                  <a:gd name="T23" fmla="*/ 8 h 92"/>
                  <a:gd name="T24" fmla="*/ 8 w 40"/>
                  <a:gd name="T25" fmla="*/ 8 h 92"/>
                  <a:gd name="T26" fmla="*/ 8 w 40"/>
                  <a:gd name="T27"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92">
                    <a:moveTo>
                      <a:pt x="36" y="92"/>
                    </a:moveTo>
                    <a:cubicBezTo>
                      <a:pt x="4" y="92"/>
                      <a:pt x="4" y="92"/>
                      <a:pt x="4" y="92"/>
                    </a:cubicBezTo>
                    <a:cubicBezTo>
                      <a:pt x="2" y="92"/>
                      <a:pt x="0" y="90"/>
                      <a:pt x="0" y="88"/>
                    </a:cubicBezTo>
                    <a:cubicBezTo>
                      <a:pt x="0" y="4"/>
                      <a:pt x="0" y="4"/>
                      <a:pt x="0" y="4"/>
                    </a:cubicBezTo>
                    <a:cubicBezTo>
                      <a:pt x="0" y="2"/>
                      <a:pt x="2" y="0"/>
                      <a:pt x="4" y="0"/>
                    </a:cubicBezTo>
                    <a:cubicBezTo>
                      <a:pt x="36" y="0"/>
                      <a:pt x="36" y="0"/>
                      <a:pt x="36" y="0"/>
                    </a:cubicBezTo>
                    <a:cubicBezTo>
                      <a:pt x="38" y="0"/>
                      <a:pt x="40" y="2"/>
                      <a:pt x="40" y="4"/>
                    </a:cubicBezTo>
                    <a:cubicBezTo>
                      <a:pt x="40" y="88"/>
                      <a:pt x="40" y="88"/>
                      <a:pt x="40" y="88"/>
                    </a:cubicBezTo>
                    <a:cubicBezTo>
                      <a:pt x="40" y="90"/>
                      <a:pt x="38" y="92"/>
                      <a:pt x="36" y="92"/>
                    </a:cubicBezTo>
                    <a:close/>
                    <a:moveTo>
                      <a:pt x="8" y="84"/>
                    </a:moveTo>
                    <a:cubicBezTo>
                      <a:pt x="32" y="84"/>
                      <a:pt x="32" y="84"/>
                      <a:pt x="32" y="84"/>
                    </a:cubicBezTo>
                    <a:cubicBezTo>
                      <a:pt x="32" y="8"/>
                      <a:pt x="32" y="8"/>
                      <a:pt x="32" y="8"/>
                    </a:cubicBezTo>
                    <a:cubicBezTo>
                      <a:pt x="8" y="8"/>
                      <a:pt x="8" y="8"/>
                      <a:pt x="8" y="8"/>
                    </a:cubicBezTo>
                    <a:lnTo>
                      <a:pt x="8" y="84"/>
                    </a:ln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2" name="Freeform 9">
                <a:extLst>
                  <a:ext uri="{FF2B5EF4-FFF2-40B4-BE49-F238E27FC236}">
                    <a16:creationId xmlns:a16="http://schemas.microsoft.com/office/drawing/2014/main" id="{BC547C0A-4B20-4F44-9BA8-CCD84A901298}"/>
                  </a:ext>
                </a:extLst>
              </p:cNvPr>
              <p:cNvSpPr>
                <a:spLocks noEditPoints="1"/>
              </p:cNvSpPr>
              <p:nvPr/>
            </p:nvSpPr>
            <p:spPr bwMode="auto">
              <a:xfrm>
                <a:off x="949" y="250"/>
                <a:ext cx="96" cy="489"/>
              </a:xfrm>
              <a:custGeom>
                <a:avLst/>
                <a:gdLst>
                  <a:gd name="T0" fmla="*/ 36 w 40"/>
                  <a:gd name="T1" fmla="*/ 204 h 204"/>
                  <a:gd name="T2" fmla="*/ 4 w 40"/>
                  <a:gd name="T3" fmla="*/ 204 h 204"/>
                  <a:gd name="T4" fmla="*/ 0 w 40"/>
                  <a:gd name="T5" fmla="*/ 200 h 204"/>
                  <a:gd name="T6" fmla="*/ 0 w 40"/>
                  <a:gd name="T7" fmla="*/ 4 h 204"/>
                  <a:gd name="T8" fmla="*/ 4 w 40"/>
                  <a:gd name="T9" fmla="*/ 0 h 204"/>
                  <a:gd name="T10" fmla="*/ 36 w 40"/>
                  <a:gd name="T11" fmla="*/ 0 h 204"/>
                  <a:gd name="T12" fmla="*/ 40 w 40"/>
                  <a:gd name="T13" fmla="*/ 4 h 204"/>
                  <a:gd name="T14" fmla="*/ 40 w 40"/>
                  <a:gd name="T15" fmla="*/ 200 h 204"/>
                  <a:gd name="T16" fmla="*/ 36 w 40"/>
                  <a:gd name="T17" fmla="*/ 204 h 204"/>
                  <a:gd name="T18" fmla="*/ 8 w 40"/>
                  <a:gd name="T19" fmla="*/ 196 h 204"/>
                  <a:gd name="T20" fmla="*/ 32 w 40"/>
                  <a:gd name="T21" fmla="*/ 196 h 204"/>
                  <a:gd name="T22" fmla="*/ 32 w 40"/>
                  <a:gd name="T23" fmla="*/ 8 h 204"/>
                  <a:gd name="T24" fmla="*/ 8 w 40"/>
                  <a:gd name="T25" fmla="*/ 8 h 204"/>
                  <a:gd name="T26" fmla="*/ 8 w 40"/>
                  <a:gd name="T2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04">
                    <a:moveTo>
                      <a:pt x="36" y="204"/>
                    </a:moveTo>
                    <a:cubicBezTo>
                      <a:pt x="4" y="204"/>
                      <a:pt x="4" y="204"/>
                      <a:pt x="4" y="204"/>
                    </a:cubicBezTo>
                    <a:cubicBezTo>
                      <a:pt x="2" y="204"/>
                      <a:pt x="0" y="202"/>
                      <a:pt x="0" y="200"/>
                    </a:cubicBezTo>
                    <a:cubicBezTo>
                      <a:pt x="0" y="4"/>
                      <a:pt x="0" y="4"/>
                      <a:pt x="0" y="4"/>
                    </a:cubicBezTo>
                    <a:cubicBezTo>
                      <a:pt x="0" y="2"/>
                      <a:pt x="2" y="0"/>
                      <a:pt x="4" y="0"/>
                    </a:cubicBezTo>
                    <a:cubicBezTo>
                      <a:pt x="36" y="0"/>
                      <a:pt x="36" y="0"/>
                      <a:pt x="36" y="0"/>
                    </a:cubicBezTo>
                    <a:cubicBezTo>
                      <a:pt x="38" y="0"/>
                      <a:pt x="40" y="2"/>
                      <a:pt x="40" y="4"/>
                    </a:cubicBezTo>
                    <a:cubicBezTo>
                      <a:pt x="40" y="200"/>
                      <a:pt x="40" y="200"/>
                      <a:pt x="40" y="200"/>
                    </a:cubicBezTo>
                    <a:cubicBezTo>
                      <a:pt x="40" y="202"/>
                      <a:pt x="38" y="204"/>
                      <a:pt x="36" y="204"/>
                    </a:cubicBezTo>
                    <a:close/>
                    <a:moveTo>
                      <a:pt x="8" y="196"/>
                    </a:moveTo>
                    <a:cubicBezTo>
                      <a:pt x="32" y="196"/>
                      <a:pt x="32" y="196"/>
                      <a:pt x="32" y="196"/>
                    </a:cubicBezTo>
                    <a:cubicBezTo>
                      <a:pt x="32" y="8"/>
                      <a:pt x="32" y="8"/>
                      <a:pt x="32" y="8"/>
                    </a:cubicBezTo>
                    <a:cubicBezTo>
                      <a:pt x="8" y="8"/>
                      <a:pt x="8" y="8"/>
                      <a:pt x="8" y="8"/>
                    </a:cubicBezTo>
                    <a:lnTo>
                      <a:pt x="8" y="19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grpSp>
        <p:nvGrpSpPr>
          <p:cNvPr id="260" name="Group 259">
            <a:extLst>
              <a:ext uri="{FF2B5EF4-FFF2-40B4-BE49-F238E27FC236}">
                <a16:creationId xmlns:a16="http://schemas.microsoft.com/office/drawing/2014/main" id="{1C59ED55-66A6-42F0-80E6-C20D767C557C}"/>
              </a:ext>
            </a:extLst>
          </p:cNvPr>
          <p:cNvGrpSpPr/>
          <p:nvPr/>
        </p:nvGrpSpPr>
        <p:grpSpPr>
          <a:xfrm>
            <a:off x="4682486" y="4275593"/>
            <a:ext cx="1239587" cy="702380"/>
            <a:chOff x="6389213" y="4342652"/>
            <a:chExt cx="1685925" cy="955149"/>
          </a:xfrm>
        </p:grpSpPr>
        <p:sp>
          <p:nvSpPr>
            <p:cNvPr id="261" name="TextBox 260">
              <a:extLst>
                <a:ext uri="{FF2B5EF4-FFF2-40B4-BE49-F238E27FC236}">
                  <a16:creationId xmlns:a16="http://schemas.microsoft.com/office/drawing/2014/main" id="{FC160C47-9244-4B86-ABE7-74511542AC87}"/>
                </a:ext>
              </a:extLst>
            </p:cNvPr>
            <p:cNvSpPr txBox="1"/>
            <p:nvPr/>
          </p:nvSpPr>
          <p:spPr>
            <a:xfrm>
              <a:off x="6389213" y="4609354"/>
              <a:ext cx="1685925" cy="608444"/>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62" name="TextBox 261">
              <a:extLst>
                <a:ext uri="{FF2B5EF4-FFF2-40B4-BE49-F238E27FC236}">
                  <a16:creationId xmlns:a16="http://schemas.microsoft.com/office/drawing/2014/main" id="{C837A818-A9D3-45BF-A487-76415D398BAC}"/>
                </a:ext>
              </a:extLst>
            </p:cNvPr>
            <p:cNvSpPr txBox="1"/>
            <p:nvPr/>
          </p:nvSpPr>
          <p:spPr>
            <a:xfrm>
              <a:off x="6682353" y="4826946"/>
              <a:ext cx="1171100" cy="470855"/>
            </a:xfrm>
            <a:prstGeom prst="rect">
              <a:avLst/>
            </a:prstGeom>
            <a:noFill/>
            <a:ln>
              <a:noFill/>
            </a:ln>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Export to Excel </a:t>
              </a:r>
              <a:b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Power BI</a:t>
              </a:r>
            </a:p>
          </p:txBody>
        </p:sp>
        <p:cxnSp>
          <p:nvCxnSpPr>
            <p:cNvPr id="263" name="Straight Connector 262">
              <a:extLst>
                <a:ext uri="{FF2B5EF4-FFF2-40B4-BE49-F238E27FC236}">
                  <a16:creationId xmlns:a16="http://schemas.microsoft.com/office/drawing/2014/main" id="{7E6813C2-BFFC-4C6A-A8CE-7D1AED94765B}"/>
                </a:ext>
              </a:extLst>
            </p:cNvPr>
            <p:cNvCxnSpPr>
              <a:cxnSpLocks/>
            </p:cNvCxnSpPr>
            <p:nvPr/>
          </p:nvCxnSpPr>
          <p:spPr>
            <a:xfrm>
              <a:off x="7153308" y="4342652"/>
              <a:ext cx="0" cy="488811"/>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64" name="arrow_3">
              <a:extLst>
                <a:ext uri="{FF2B5EF4-FFF2-40B4-BE49-F238E27FC236}">
                  <a16:creationId xmlns:a16="http://schemas.microsoft.com/office/drawing/2014/main" id="{F3FB1A79-F1F1-4F3B-88B3-634C1A4765CD}"/>
                </a:ext>
              </a:extLst>
            </p:cNvPr>
            <p:cNvSpPr>
              <a:spLocks noChangeAspect="1" noEditPoints="1"/>
            </p:cNvSpPr>
            <p:nvPr/>
          </p:nvSpPr>
          <p:spPr bwMode="auto">
            <a:xfrm>
              <a:off x="6533088" y="4913855"/>
              <a:ext cx="149265" cy="257067"/>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5875" cap="sq">
              <a:solidFill>
                <a:srgbClr val="0078D7"/>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675" b="0" kern="0">
                <a:gradFill>
                  <a:gsLst>
                    <a:gs pos="0">
                      <a:srgbClr val="505050"/>
                    </a:gs>
                    <a:gs pos="100000">
                      <a:srgbClr val="505050"/>
                    </a:gs>
                  </a:gsLst>
                  <a:lin ang="5400000" scaled="1"/>
                </a:gradFill>
                <a:latin typeface="Calibri" panose="020F0502020204030204"/>
                <a:cs typeface="+mn-cs"/>
              </a:endParaRPr>
            </a:p>
          </p:txBody>
        </p:sp>
      </p:grpSp>
      <p:grpSp>
        <p:nvGrpSpPr>
          <p:cNvPr id="265" name="Group 264">
            <a:extLst>
              <a:ext uri="{FF2B5EF4-FFF2-40B4-BE49-F238E27FC236}">
                <a16:creationId xmlns:a16="http://schemas.microsoft.com/office/drawing/2014/main" id="{37D582E0-8968-48F2-BB63-BAAB0CCA8055}"/>
              </a:ext>
            </a:extLst>
          </p:cNvPr>
          <p:cNvGrpSpPr/>
          <p:nvPr/>
        </p:nvGrpSpPr>
        <p:grpSpPr>
          <a:xfrm>
            <a:off x="1602535" y="3348729"/>
            <a:ext cx="4624748" cy="977767"/>
            <a:chOff x="2139056" y="3002167"/>
            <a:chExt cx="6289978" cy="1329642"/>
          </a:xfrm>
        </p:grpSpPr>
        <p:grpSp>
          <p:nvGrpSpPr>
            <p:cNvPr id="266" name="Group 265">
              <a:extLst>
                <a:ext uri="{FF2B5EF4-FFF2-40B4-BE49-F238E27FC236}">
                  <a16:creationId xmlns:a16="http://schemas.microsoft.com/office/drawing/2014/main" id="{A3910D06-A934-4147-9F9B-FB1177D854CA}"/>
                </a:ext>
              </a:extLst>
            </p:cNvPr>
            <p:cNvGrpSpPr/>
            <p:nvPr/>
          </p:nvGrpSpPr>
          <p:grpSpPr>
            <a:xfrm>
              <a:off x="2139056" y="3002167"/>
              <a:ext cx="6289978" cy="1329642"/>
              <a:chOff x="2139056" y="3002167"/>
              <a:chExt cx="6289978" cy="1329642"/>
            </a:xfrm>
          </p:grpSpPr>
          <p:sp>
            <p:nvSpPr>
              <p:cNvPr id="268" name="Rectangle 267">
                <a:extLst>
                  <a:ext uri="{FF2B5EF4-FFF2-40B4-BE49-F238E27FC236}">
                    <a16:creationId xmlns:a16="http://schemas.microsoft.com/office/drawing/2014/main" id="{C7B5E9A8-5EC8-45D9-9FD2-1D23E1CE9174}"/>
                  </a:ext>
                </a:extLst>
              </p:cNvPr>
              <p:cNvSpPr/>
              <p:nvPr/>
            </p:nvSpPr>
            <p:spPr>
              <a:xfrm>
                <a:off x="3484684" y="3362016"/>
                <a:ext cx="1656253" cy="643502"/>
              </a:xfrm>
              <a:prstGeom prst="rect">
                <a:avLst/>
              </a:prstGeom>
            </p:spPr>
            <p:txBody>
              <a:bodyPr wrap="square">
                <a:spAutoFit/>
              </a:body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NORMALIZATION </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&amp; ENRICHMENT</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b="0" kern="0" dirty="0">
                    <a:ln>
                      <a:solidFill>
                        <a:srgbClr val="FFFFFF">
                          <a:alpha val="0"/>
                        </a:srgbClr>
                      </a:solidFill>
                    </a:ln>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IP Geotagging, …</a:t>
                </a:r>
                <a:endParaRPr lang="en-US" sz="825" b="0"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endParaRPr>
              </a:p>
            </p:txBody>
          </p:sp>
          <p:cxnSp>
            <p:nvCxnSpPr>
              <p:cNvPr id="269" name="Straight Connector 268">
                <a:extLst>
                  <a:ext uri="{FF2B5EF4-FFF2-40B4-BE49-F238E27FC236}">
                    <a16:creationId xmlns:a16="http://schemas.microsoft.com/office/drawing/2014/main" id="{2FEAD7F7-3A99-4BB8-BE2B-41A766BBE4A1}"/>
                  </a:ext>
                </a:extLst>
              </p:cNvPr>
              <p:cNvCxnSpPr>
                <a:cxnSpLocks/>
                <a:stCxn id="287" idx="3"/>
              </p:cNvCxnSpPr>
              <p:nvPr/>
            </p:nvCxnSpPr>
            <p:spPr>
              <a:xfrm flipV="1">
                <a:off x="2139056" y="3530165"/>
                <a:ext cx="1231139" cy="101357"/>
              </a:xfrm>
              <a:prstGeom prst="line">
                <a:avLst/>
              </a:prstGeom>
              <a:noFill/>
              <a:ln w="38100" cap="flat" cmpd="sng" algn="ctr">
                <a:solidFill>
                  <a:srgbClr val="E6E6E6">
                    <a:lumMod val="50000"/>
                  </a:srgbClr>
                </a:solidFill>
                <a:prstDash val="solid"/>
                <a:headEnd type="none" w="med" len="med"/>
                <a:tailEnd type="triangle" w="med" len="sm"/>
              </a:ln>
              <a:effectLst/>
            </p:spPr>
          </p:cxnSp>
          <p:grpSp>
            <p:nvGrpSpPr>
              <p:cNvPr id="270" name="Group 269">
                <a:extLst>
                  <a:ext uri="{FF2B5EF4-FFF2-40B4-BE49-F238E27FC236}">
                    <a16:creationId xmlns:a16="http://schemas.microsoft.com/office/drawing/2014/main" id="{6B97E5E8-34D9-4CA9-AF6F-7BB6FDCE507C}"/>
                  </a:ext>
                </a:extLst>
              </p:cNvPr>
              <p:cNvGrpSpPr/>
              <p:nvPr/>
            </p:nvGrpSpPr>
            <p:grpSpPr>
              <a:xfrm>
                <a:off x="6052345" y="3002167"/>
                <a:ext cx="2376689" cy="1329642"/>
                <a:chOff x="4418498" y="5280602"/>
                <a:chExt cx="2376689" cy="1329642"/>
              </a:xfrm>
            </p:grpSpPr>
            <p:sp>
              <p:nvSpPr>
                <p:cNvPr id="272" name="Freeform 95">
                  <a:extLst>
                    <a:ext uri="{FF2B5EF4-FFF2-40B4-BE49-F238E27FC236}">
                      <a16:creationId xmlns:a16="http://schemas.microsoft.com/office/drawing/2014/main" id="{3DB56CE6-4A47-4823-B162-701AD3135C79}"/>
                    </a:ext>
                  </a:extLst>
                </p:cNvPr>
                <p:cNvSpPr>
                  <a:spLocks/>
                </p:cNvSpPr>
                <p:nvPr/>
              </p:nvSpPr>
              <p:spPr bwMode="auto">
                <a:xfrm flipH="1">
                  <a:off x="4418498" y="5280602"/>
                  <a:ext cx="2240096" cy="13296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73" name="Rectangle 272">
                  <a:extLst>
                    <a:ext uri="{FF2B5EF4-FFF2-40B4-BE49-F238E27FC236}">
                      <a16:creationId xmlns:a16="http://schemas.microsoft.com/office/drawing/2014/main" id="{124C7D15-BCDD-421F-B046-EB33AF4B099D}"/>
                    </a:ext>
                  </a:extLst>
                </p:cNvPr>
                <p:cNvSpPr/>
                <p:nvPr/>
              </p:nvSpPr>
              <p:spPr>
                <a:xfrm>
                  <a:off x="4614232" y="6091521"/>
                  <a:ext cx="2180955" cy="470856"/>
                </a:xfrm>
                <a:prstGeom prst="rect">
                  <a:avLst/>
                </a:prstGeom>
                <a:ln>
                  <a:noFill/>
                </a:ln>
              </p:spPr>
              <p:txBody>
                <a:bodyPr wrap="square">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SCALABLE LOG ANALYTICS</a:t>
                  </a:r>
                </a:p>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PLATFORM</a:t>
                  </a:r>
                </a:p>
              </p:txBody>
            </p:sp>
          </p:grpSp>
          <p:cxnSp>
            <p:nvCxnSpPr>
              <p:cNvPr id="271" name="Straight Connector 270">
                <a:extLst>
                  <a:ext uri="{FF2B5EF4-FFF2-40B4-BE49-F238E27FC236}">
                    <a16:creationId xmlns:a16="http://schemas.microsoft.com/office/drawing/2014/main" id="{C187CB89-0889-49B4-8CE3-889CCE3A5364}"/>
                  </a:ext>
                </a:extLst>
              </p:cNvPr>
              <p:cNvCxnSpPr>
                <a:cxnSpLocks/>
              </p:cNvCxnSpPr>
              <p:nvPr/>
            </p:nvCxnSpPr>
            <p:spPr>
              <a:xfrm>
                <a:off x="5247881" y="3764896"/>
                <a:ext cx="825089" cy="0"/>
              </a:xfrm>
              <a:prstGeom prst="line">
                <a:avLst/>
              </a:prstGeom>
              <a:noFill/>
              <a:ln w="38100" cap="flat" cmpd="sng" algn="ctr">
                <a:solidFill>
                  <a:srgbClr val="E6E6E6">
                    <a:lumMod val="50000"/>
                  </a:srgbClr>
                </a:solidFill>
                <a:prstDash val="solid"/>
                <a:headEnd type="none" w="med" len="med"/>
                <a:tailEnd type="triangle" w="med" len="sm"/>
              </a:ln>
              <a:effectLst/>
            </p:spPr>
          </p:cxnSp>
        </p:grpSp>
        <p:pic>
          <p:nvPicPr>
            <p:cNvPr id="267" name="Picture 266">
              <a:extLst>
                <a:ext uri="{FF2B5EF4-FFF2-40B4-BE49-F238E27FC236}">
                  <a16:creationId xmlns:a16="http://schemas.microsoft.com/office/drawing/2014/main" id="{B3C2362E-A8E3-40E8-8CDA-188A9221FA33}"/>
                </a:ext>
              </a:extLst>
            </p:cNvPr>
            <p:cNvPicPr>
              <a:picLocks noChangeAspect="1"/>
            </p:cNvPicPr>
            <p:nvPr/>
          </p:nvPicPr>
          <p:blipFill>
            <a:blip r:embed="rId7">
              <a:duotone>
                <a:srgbClr val="0078D7">
                  <a:shade val="45000"/>
                  <a:satMod val="135000"/>
                </a:srgbClr>
                <a:prstClr val="white"/>
              </a:duotone>
            </a:blip>
            <a:stretch>
              <a:fillRect/>
            </a:stretch>
          </p:blipFill>
          <p:spPr>
            <a:xfrm>
              <a:off x="6860224" y="3278757"/>
              <a:ext cx="470166" cy="470166"/>
            </a:xfrm>
            <a:prstGeom prst="rect">
              <a:avLst/>
            </a:prstGeom>
            <a:ln>
              <a:noFill/>
            </a:ln>
          </p:spPr>
        </p:pic>
      </p:grpSp>
      <p:grpSp>
        <p:nvGrpSpPr>
          <p:cNvPr id="274" name="Group 273">
            <a:extLst>
              <a:ext uri="{FF2B5EF4-FFF2-40B4-BE49-F238E27FC236}">
                <a16:creationId xmlns:a16="http://schemas.microsoft.com/office/drawing/2014/main" id="{ACAC33D2-CAA7-46E0-8B01-6214DAEFA78E}"/>
              </a:ext>
            </a:extLst>
          </p:cNvPr>
          <p:cNvGrpSpPr/>
          <p:nvPr/>
        </p:nvGrpSpPr>
        <p:grpSpPr>
          <a:xfrm>
            <a:off x="222960" y="1774301"/>
            <a:ext cx="2226350" cy="4144528"/>
            <a:chOff x="303319" y="1089632"/>
            <a:chExt cx="3027990" cy="5636046"/>
          </a:xfrm>
        </p:grpSpPr>
        <p:grpSp>
          <p:nvGrpSpPr>
            <p:cNvPr id="275" name="Group 274">
              <a:extLst>
                <a:ext uri="{FF2B5EF4-FFF2-40B4-BE49-F238E27FC236}">
                  <a16:creationId xmlns:a16="http://schemas.microsoft.com/office/drawing/2014/main" id="{2BE2D1B2-E76B-4906-9615-03BC457DFF44}"/>
                </a:ext>
              </a:extLst>
            </p:cNvPr>
            <p:cNvGrpSpPr/>
            <p:nvPr/>
          </p:nvGrpSpPr>
          <p:grpSpPr>
            <a:xfrm>
              <a:off x="303319" y="1089632"/>
              <a:ext cx="3027990" cy="5636046"/>
              <a:chOff x="303319" y="1089632"/>
              <a:chExt cx="3027990" cy="5636046"/>
            </a:xfrm>
          </p:grpSpPr>
          <p:sp>
            <p:nvSpPr>
              <p:cNvPr id="278" name="Freeform 95">
                <a:extLst>
                  <a:ext uri="{FF2B5EF4-FFF2-40B4-BE49-F238E27FC236}">
                    <a16:creationId xmlns:a16="http://schemas.microsoft.com/office/drawing/2014/main" id="{585B7718-F099-45B8-9B6E-5113E3FA6DB1}"/>
                  </a:ext>
                </a:extLst>
              </p:cNvPr>
              <p:cNvSpPr>
                <a:spLocks/>
              </p:cNvSpPr>
              <p:nvPr/>
            </p:nvSpPr>
            <p:spPr bwMode="auto">
              <a:xfrm flipH="1">
                <a:off x="303319" y="1089632"/>
                <a:ext cx="2900212" cy="178812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8D7"/>
              </a:solidFill>
              <a:ln w="38100">
                <a:solidFill>
                  <a:srgbClr val="0078D7"/>
                </a:solid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grpSp>
            <p:nvGrpSpPr>
              <p:cNvPr id="279" name="Group 278">
                <a:extLst>
                  <a:ext uri="{FF2B5EF4-FFF2-40B4-BE49-F238E27FC236}">
                    <a16:creationId xmlns:a16="http://schemas.microsoft.com/office/drawing/2014/main" id="{E2CDCFDD-033F-4241-89E7-9528F52C8691}"/>
                  </a:ext>
                </a:extLst>
              </p:cNvPr>
              <p:cNvGrpSpPr/>
              <p:nvPr/>
            </p:nvGrpSpPr>
            <p:grpSpPr>
              <a:xfrm>
                <a:off x="1140713" y="2361499"/>
                <a:ext cx="461215" cy="461215"/>
                <a:chOff x="2789237" y="1642042"/>
                <a:chExt cx="461215" cy="461215"/>
              </a:xfrm>
            </p:grpSpPr>
            <p:sp>
              <p:nvSpPr>
                <p:cNvPr id="307" name="Rectangle 306">
                  <a:extLst>
                    <a:ext uri="{FF2B5EF4-FFF2-40B4-BE49-F238E27FC236}">
                      <a16:creationId xmlns:a16="http://schemas.microsoft.com/office/drawing/2014/main" id="{DEFD094A-86DA-4254-9804-363596B2A453}"/>
                    </a:ext>
                  </a:extLst>
                </p:cNvPr>
                <p:cNvSpPr/>
                <p:nvPr/>
              </p:nvSpPr>
              <p:spPr>
                <a:xfrm>
                  <a:off x="2789237" y="1642042"/>
                  <a:ext cx="461215" cy="461215"/>
                </a:xfrm>
                <a:prstGeom prst="rect">
                  <a:avLst/>
                </a:prstGeom>
                <a:solidFill>
                  <a:srgbClr val="0072C6"/>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8" name="Picture 31">
                  <a:extLst>
                    <a:ext uri="{FF2B5EF4-FFF2-40B4-BE49-F238E27FC236}">
                      <a16:creationId xmlns:a16="http://schemas.microsoft.com/office/drawing/2014/main" id="{60881100-881E-4ED2-ABDE-35BCB38A644E}"/>
                    </a:ext>
                  </a:extLst>
                </p:cNvPr>
                <p:cNvPicPr>
                  <a:picLocks noChangeAspect="1"/>
                </p:cNvPicPr>
                <p:nvPr/>
              </p:nvPicPr>
              <p:blipFill>
                <a:blip r:embed="rId8">
                  <a:biLevel thresh="25000"/>
                  <a:extLst>
                    <a:ext uri="{28A0092B-C50C-407E-A947-70E740481C1C}">
                      <a14:useLocalDpi xmlns:a14="http://schemas.microsoft.com/office/drawing/2010/main" val="0"/>
                    </a:ext>
                  </a:extLst>
                </a:blip>
                <a:srcRect/>
                <a:stretch>
                  <a:fillRect/>
                </a:stretch>
              </p:blipFill>
              <p:spPr bwMode="auto">
                <a:xfrm>
                  <a:off x="2822472" y="1744240"/>
                  <a:ext cx="424515" cy="27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0" name="Rectangle 279">
                <a:extLst>
                  <a:ext uri="{FF2B5EF4-FFF2-40B4-BE49-F238E27FC236}">
                    <a16:creationId xmlns:a16="http://schemas.microsoft.com/office/drawing/2014/main" id="{94B5DD20-D55A-4592-A52B-899CD194BA1D}"/>
                  </a:ext>
                </a:extLst>
              </p:cNvPr>
              <p:cNvSpPr/>
              <p:nvPr/>
            </p:nvSpPr>
            <p:spPr>
              <a:xfrm>
                <a:off x="374562" y="1369374"/>
                <a:ext cx="1497939" cy="219733"/>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838181">
                  <a:spcBef>
                    <a:spcPts val="0"/>
                  </a:spcBef>
                  <a:defRPr/>
                </a:pPr>
                <a:r>
                  <a:rPr lang="en-US" sz="105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sp>
            <p:nvSpPr>
              <p:cNvPr id="281" name="Rectangle 280">
                <a:extLst>
                  <a:ext uri="{FF2B5EF4-FFF2-40B4-BE49-F238E27FC236}">
                    <a16:creationId xmlns:a16="http://schemas.microsoft.com/office/drawing/2014/main" id="{9795A6C2-62A0-40EA-A8D3-B355C28F289D}"/>
                  </a:ext>
                </a:extLst>
              </p:cNvPr>
              <p:cNvSpPr/>
              <p:nvPr/>
            </p:nvSpPr>
            <p:spPr bwMode="auto">
              <a:xfrm>
                <a:off x="464950" y="1719928"/>
                <a:ext cx="1212822" cy="1243934"/>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82" name="Group 281">
                <a:extLst>
                  <a:ext uri="{FF2B5EF4-FFF2-40B4-BE49-F238E27FC236}">
                    <a16:creationId xmlns:a16="http://schemas.microsoft.com/office/drawing/2014/main" id="{D873632D-25F2-4D96-92C0-F444A9DC3FB6}"/>
                  </a:ext>
                </a:extLst>
              </p:cNvPr>
              <p:cNvGrpSpPr/>
              <p:nvPr/>
            </p:nvGrpSpPr>
            <p:grpSpPr>
              <a:xfrm>
                <a:off x="1084938" y="1896678"/>
                <a:ext cx="501577" cy="457708"/>
                <a:chOff x="6251144" y="971379"/>
                <a:chExt cx="2438400" cy="2225132"/>
              </a:xfrm>
            </p:grpSpPr>
            <p:sp>
              <p:nvSpPr>
                <p:cNvPr id="305" name="Freeform 5">
                  <a:extLst>
                    <a:ext uri="{FF2B5EF4-FFF2-40B4-BE49-F238E27FC236}">
                      <a16:creationId xmlns:a16="http://schemas.microsoft.com/office/drawing/2014/main" id="{C78E2F56-96F6-4CC2-A7C2-1898A8C78C3A}"/>
                    </a:ext>
                  </a:extLst>
                </p:cNvPr>
                <p:cNvSpPr>
                  <a:spLocks noEditPoints="1"/>
                </p:cNvSpPr>
                <p:nvPr/>
              </p:nvSpPr>
              <p:spPr bwMode="auto">
                <a:xfrm>
                  <a:off x="6251144" y="971379"/>
                  <a:ext cx="2438400" cy="222513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306" name="Picture 305">
                  <a:extLst>
                    <a:ext uri="{FF2B5EF4-FFF2-40B4-BE49-F238E27FC236}">
                      <a16:creationId xmlns:a16="http://schemas.microsoft.com/office/drawing/2014/main" id="{080B6B5D-657F-4BFA-BCBA-646A2B251CF0}"/>
                    </a:ext>
                  </a:extLst>
                </p:cNvPr>
                <p:cNvPicPr>
                  <a:picLocks noChangeAspect="1"/>
                </p:cNvPicPr>
                <p:nvPr/>
              </p:nvPicPr>
              <p:blipFill rotWithShape="1">
                <a:blip r:embed="rId9">
                  <a:duotone>
                    <a:srgbClr val="0078D7">
                      <a:shade val="45000"/>
                      <a:satMod val="135000"/>
                    </a:srgbClr>
                    <a:prstClr val="white"/>
                  </a:duotone>
                  <a:extLst>
                    <a:ext uri="{BEBA8EAE-BF5A-486C-A8C5-ECC9F3942E4B}">
                      <a14:imgProps xmlns:a14="http://schemas.microsoft.com/office/drawing/2010/main">
                        <a14:imgLayer r:embed="rId10">
                          <a14:imgEffect>
                            <a14:saturation sat="66000"/>
                          </a14:imgEffect>
                        </a14:imgLayer>
                      </a14:imgProps>
                    </a:ext>
                  </a:extLst>
                </a:blip>
                <a:srcRect l="10169" t="7042" r="3549" b="12982"/>
                <a:stretch/>
              </p:blipFill>
              <p:spPr>
                <a:xfrm>
                  <a:off x="6419011" y="1120583"/>
                  <a:ext cx="2118131" cy="1426894"/>
                </a:xfrm>
                <a:prstGeom prst="rect">
                  <a:avLst/>
                </a:prstGeom>
                <a:solidFill>
                  <a:srgbClr val="0078D7"/>
                </a:solidFill>
              </p:spPr>
            </p:pic>
          </p:grpSp>
          <p:grpSp>
            <p:nvGrpSpPr>
              <p:cNvPr id="283" name="Group 282">
                <a:extLst>
                  <a:ext uri="{FF2B5EF4-FFF2-40B4-BE49-F238E27FC236}">
                    <a16:creationId xmlns:a16="http://schemas.microsoft.com/office/drawing/2014/main" id="{4EA8B3A1-59F1-436D-B80F-EB66EF311EC7}"/>
                  </a:ext>
                </a:extLst>
              </p:cNvPr>
              <p:cNvGrpSpPr/>
              <p:nvPr/>
            </p:nvGrpSpPr>
            <p:grpSpPr>
              <a:xfrm>
                <a:off x="623007" y="2414035"/>
                <a:ext cx="476890" cy="435180"/>
                <a:chOff x="3875698" y="2985881"/>
                <a:chExt cx="1851848" cy="1689881"/>
              </a:xfrm>
            </p:grpSpPr>
            <p:sp>
              <p:nvSpPr>
                <p:cNvPr id="302" name="Rectangle 301">
                  <a:extLst>
                    <a:ext uri="{FF2B5EF4-FFF2-40B4-BE49-F238E27FC236}">
                      <a16:creationId xmlns:a16="http://schemas.microsoft.com/office/drawing/2014/main" id="{51219077-0741-486F-9DBD-D105A60C0116}"/>
                    </a:ext>
                  </a:extLst>
                </p:cNvPr>
                <p:cNvSpPr/>
                <p:nvPr/>
              </p:nvSpPr>
              <p:spPr>
                <a:xfrm>
                  <a:off x="3962136" y="3088676"/>
                  <a:ext cx="1646501" cy="1131196"/>
                </a:xfrm>
                <a:prstGeom prst="rect">
                  <a:avLst/>
                </a:prstGeom>
                <a:solidFill>
                  <a:srgbClr val="0078D7"/>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3" name="Picture 46">
                  <a:extLst>
                    <a:ext uri="{FF2B5EF4-FFF2-40B4-BE49-F238E27FC236}">
                      <a16:creationId xmlns:a16="http://schemas.microsoft.com/office/drawing/2014/main" id="{27FBD476-6FA7-4247-A01B-7417E15DF26C}"/>
                    </a:ext>
                  </a:extLst>
                </p:cNvPr>
                <p:cNvPicPr>
                  <a:picLocks noChangeAspect="1"/>
                </p:cNvPicPr>
                <p:nvPr/>
              </p:nvPicPr>
              <p:blipFill rotWithShape="1">
                <a:blip r:embed="rId11">
                  <a:biLevel thresh="50000"/>
                  <a:extLst>
                    <a:ext uri="{28A0092B-C50C-407E-A947-70E740481C1C}">
                      <a14:useLocalDpi xmlns:a14="http://schemas.microsoft.com/office/drawing/2010/main" val="0"/>
                    </a:ext>
                  </a:extLst>
                </a:blip>
                <a:srcRect l="29094" t="18489" r="30580" b="33441"/>
                <a:stretch/>
              </p:blipFill>
              <p:spPr bwMode="auto">
                <a:xfrm>
                  <a:off x="4425998" y="3349098"/>
                  <a:ext cx="779311" cy="72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5">
                  <a:extLst>
                    <a:ext uri="{FF2B5EF4-FFF2-40B4-BE49-F238E27FC236}">
                      <a16:creationId xmlns:a16="http://schemas.microsoft.com/office/drawing/2014/main" id="{3A283FEB-CEC1-425D-B1E5-2396418F6491}"/>
                    </a:ext>
                  </a:extLst>
                </p:cNvPr>
                <p:cNvSpPr>
                  <a:spLocks noEditPoints="1"/>
                </p:cNvSpPr>
                <p:nvPr/>
              </p:nvSpPr>
              <p:spPr bwMode="auto">
                <a:xfrm>
                  <a:off x="3875698" y="2985881"/>
                  <a:ext cx="1851848" cy="1689881"/>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nvGrpSpPr>
              <p:cNvPr id="284" name="Group 283">
                <a:extLst>
                  <a:ext uri="{FF2B5EF4-FFF2-40B4-BE49-F238E27FC236}">
                    <a16:creationId xmlns:a16="http://schemas.microsoft.com/office/drawing/2014/main" id="{75ECCE66-54E4-48F9-A463-13FEAC2F407D}"/>
                  </a:ext>
                </a:extLst>
              </p:cNvPr>
              <p:cNvGrpSpPr/>
              <p:nvPr/>
            </p:nvGrpSpPr>
            <p:grpSpPr>
              <a:xfrm>
                <a:off x="527848" y="4487862"/>
                <a:ext cx="2803461" cy="2237816"/>
                <a:chOff x="6544492" y="479682"/>
                <a:chExt cx="2803461" cy="2237816"/>
              </a:xfrm>
            </p:grpSpPr>
            <p:grpSp>
              <p:nvGrpSpPr>
                <p:cNvPr id="288" name="Group 287">
                  <a:extLst>
                    <a:ext uri="{FF2B5EF4-FFF2-40B4-BE49-F238E27FC236}">
                      <a16:creationId xmlns:a16="http://schemas.microsoft.com/office/drawing/2014/main" id="{EBFDBE99-E12D-499F-A58C-A286ED368D70}"/>
                    </a:ext>
                  </a:extLst>
                </p:cNvPr>
                <p:cNvGrpSpPr/>
                <p:nvPr/>
              </p:nvGrpSpPr>
              <p:grpSpPr>
                <a:xfrm>
                  <a:off x="6544492" y="479682"/>
                  <a:ext cx="2776513" cy="2237816"/>
                  <a:chOff x="8877619" y="-322895"/>
                  <a:chExt cx="2776513" cy="2237816"/>
                </a:xfrm>
              </p:grpSpPr>
              <p:sp>
                <p:nvSpPr>
                  <p:cNvPr id="290" name="Rectangle 289">
                    <a:extLst>
                      <a:ext uri="{FF2B5EF4-FFF2-40B4-BE49-F238E27FC236}">
                        <a16:creationId xmlns:a16="http://schemas.microsoft.com/office/drawing/2014/main" id="{7C8A7294-1171-4899-8B29-80A586F26FA0}"/>
                      </a:ext>
                    </a:extLst>
                  </p:cNvPr>
                  <p:cNvSpPr/>
                  <p:nvPr/>
                </p:nvSpPr>
                <p:spPr>
                  <a:xfrm>
                    <a:off x="9396234" y="-322895"/>
                    <a:ext cx="2257898" cy="2229091"/>
                  </a:xfrm>
                  <a:prstGeom prst="rect">
                    <a:avLst/>
                  </a:prstGeom>
                  <a:solidFill>
                    <a:srgbClr val="FFFFFF"/>
                  </a:solidFill>
                  <a:ln w="38100" cap="flat" cmpd="sng" algn="ctr">
                    <a:solidFill>
                      <a:srgbClr val="0078D7"/>
                    </a:solid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291" name="Freeform 207">
                    <a:extLst>
                      <a:ext uri="{FF2B5EF4-FFF2-40B4-BE49-F238E27FC236}">
                        <a16:creationId xmlns:a16="http://schemas.microsoft.com/office/drawing/2014/main" id="{A52E9B1A-2E79-4488-A713-508314E3B133}"/>
                      </a:ext>
                    </a:extLst>
                  </p:cNvPr>
                  <p:cNvSpPr>
                    <a:spLocks/>
                  </p:cNvSpPr>
                  <p:nvPr/>
                </p:nvSpPr>
                <p:spPr bwMode="auto">
                  <a:xfrm>
                    <a:off x="11002707" y="20706"/>
                    <a:ext cx="549907" cy="356441"/>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sp>
                <p:nvSpPr>
                  <p:cNvPr id="292" name="Freeform 206">
                    <a:extLst>
                      <a:ext uri="{FF2B5EF4-FFF2-40B4-BE49-F238E27FC236}">
                        <a16:creationId xmlns:a16="http://schemas.microsoft.com/office/drawing/2014/main" id="{E865F7D2-E60B-4E03-9082-11636978802E}"/>
                      </a:ext>
                    </a:extLst>
                  </p:cNvPr>
                  <p:cNvSpPr>
                    <a:spLocks/>
                  </p:cNvSpPr>
                  <p:nvPr/>
                </p:nvSpPr>
                <p:spPr bwMode="auto">
                  <a:xfrm>
                    <a:off x="10098943" y="248882"/>
                    <a:ext cx="712030" cy="467758"/>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pic>
                <p:nvPicPr>
                  <p:cNvPr id="293" name="Picture 292">
                    <a:extLst>
                      <a:ext uri="{FF2B5EF4-FFF2-40B4-BE49-F238E27FC236}">
                        <a16:creationId xmlns:a16="http://schemas.microsoft.com/office/drawing/2014/main" id="{833904B2-1559-4BAB-88DA-7B5DC04E50FF}"/>
                      </a:ext>
                    </a:extLst>
                  </p:cNvPr>
                  <p:cNvPicPr>
                    <a:picLocks noChangeAspect="1"/>
                  </p:cNvPicPr>
                  <p:nvPr/>
                </p:nvPicPr>
                <p:blipFill>
                  <a:blip r:embed="rId12">
                    <a:duotone>
                      <a:srgbClr val="E6E6E6">
                        <a:shade val="45000"/>
                        <a:satMod val="135000"/>
                      </a:srgbClr>
                      <a:prstClr val="white"/>
                    </a:duotone>
                  </a:blip>
                  <a:stretch>
                    <a:fillRect/>
                  </a:stretch>
                </p:blipFill>
                <p:spPr>
                  <a:xfrm>
                    <a:off x="10236072" y="231632"/>
                    <a:ext cx="1264406" cy="1683289"/>
                  </a:xfrm>
                  <a:prstGeom prst="rect">
                    <a:avLst/>
                  </a:prstGeom>
                </p:spPr>
              </p:pic>
              <p:sp>
                <p:nvSpPr>
                  <p:cNvPr id="294" name="Rectangle 293">
                    <a:extLst>
                      <a:ext uri="{FF2B5EF4-FFF2-40B4-BE49-F238E27FC236}">
                        <a16:creationId xmlns:a16="http://schemas.microsoft.com/office/drawing/2014/main" id="{8BED44D3-D595-40D0-B6C4-9898EE2BA40E}"/>
                      </a:ext>
                    </a:extLst>
                  </p:cNvPr>
                  <p:cNvSpPr/>
                  <p:nvPr/>
                </p:nvSpPr>
                <p:spPr bwMode="auto">
                  <a:xfrm>
                    <a:off x="8877619" y="340065"/>
                    <a:ext cx="1168404" cy="1252197"/>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5" name="Freeform 5">
                    <a:extLst>
                      <a:ext uri="{FF2B5EF4-FFF2-40B4-BE49-F238E27FC236}">
                        <a16:creationId xmlns:a16="http://schemas.microsoft.com/office/drawing/2014/main" id="{C9BF0629-31B5-41E5-9B14-0CA7CCB67DD8}"/>
                      </a:ext>
                    </a:extLst>
                  </p:cNvPr>
                  <p:cNvSpPr>
                    <a:spLocks noEditPoints="1"/>
                  </p:cNvSpPr>
                  <p:nvPr/>
                </p:nvSpPr>
                <p:spPr bwMode="auto">
                  <a:xfrm>
                    <a:off x="8979175" y="463663"/>
                    <a:ext cx="417059" cy="38058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296" name="Picture 295">
                    <a:extLst>
                      <a:ext uri="{FF2B5EF4-FFF2-40B4-BE49-F238E27FC236}">
                        <a16:creationId xmlns:a16="http://schemas.microsoft.com/office/drawing/2014/main" id="{71A69A36-BDBF-4CAB-BC07-FA6AA47191BC}"/>
                      </a:ext>
                    </a:extLst>
                  </p:cNvPr>
                  <p:cNvPicPr>
                    <a:picLocks noChangeAspect="1"/>
                  </p:cNvPicPr>
                  <p:nvPr/>
                </p:nvPicPr>
                <p:blipFill>
                  <a:blip r:embed="rId13"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8966175" y="903425"/>
                    <a:ext cx="556407" cy="556407"/>
                  </a:xfrm>
                  <a:prstGeom prst="rect">
                    <a:avLst/>
                  </a:prstGeom>
                </p:spPr>
              </p:pic>
              <p:grpSp>
                <p:nvGrpSpPr>
                  <p:cNvPr id="297" name="Group 296">
                    <a:extLst>
                      <a:ext uri="{FF2B5EF4-FFF2-40B4-BE49-F238E27FC236}">
                        <a16:creationId xmlns:a16="http://schemas.microsoft.com/office/drawing/2014/main" id="{3B8EEF6B-3FD9-4431-A20A-C07208316FD5}"/>
                      </a:ext>
                    </a:extLst>
                  </p:cNvPr>
                  <p:cNvGrpSpPr/>
                  <p:nvPr/>
                </p:nvGrpSpPr>
                <p:grpSpPr>
                  <a:xfrm>
                    <a:off x="9413645" y="643239"/>
                    <a:ext cx="577019" cy="548716"/>
                    <a:chOff x="2315114" y="-301375"/>
                    <a:chExt cx="3166233" cy="3010928"/>
                  </a:xfrm>
                </p:grpSpPr>
                <p:pic>
                  <p:nvPicPr>
                    <p:cNvPr id="298" name="Picture 297">
                      <a:extLst>
                        <a:ext uri="{FF2B5EF4-FFF2-40B4-BE49-F238E27FC236}">
                          <a16:creationId xmlns:a16="http://schemas.microsoft.com/office/drawing/2014/main" id="{7B3B631C-8067-4654-BEA3-1CA7AD717C4A}"/>
                        </a:ext>
                      </a:extLst>
                    </p:cNvPr>
                    <p:cNvPicPr>
                      <a:picLocks noChangeAspect="1"/>
                    </p:cNvPicPr>
                    <p:nvPr/>
                  </p:nvPicPr>
                  <p:blipFill>
                    <a:blip r:embed="rId14"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2315114" y="-301375"/>
                      <a:ext cx="3010928" cy="3010928"/>
                    </a:xfrm>
                    <a:prstGeom prst="rect">
                      <a:avLst/>
                    </a:prstGeom>
                  </p:spPr>
                </p:pic>
                <p:grpSp>
                  <p:nvGrpSpPr>
                    <p:cNvPr id="299" name="Group 298">
                      <a:extLst>
                        <a:ext uri="{FF2B5EF4-FFF2-40B4-BE49-F238E27FC236}">
                          <a16:creationId xmlns:a16="http://schemas.microsoft.com/office/drawing/2014/main" id="{78405251-F95B-4039-9EE7-8A833AD8CE62}"/>
                        </a:ext>
                      </a:extLst>
                    </p:cNvPr>
                    <p:cNvGrpSpPr/>
                    <p:nvPr/>
                  </p:nvGrpSpPr>
                  <p:grpSpPr>
                    <a:xfrm>
                      <a:off x="4031538" y="1226142"/>
                      <a:ext cx="1449809" cy="1298655"/>
                      <a:chOff x="5224439" y="951373"/>
                      <a:chExt cx="1449809" cy="1298655"/>
                    </a:xfrm>
                  </p:grpSpPr>
                  <p:sp>
                    <p:nvSpPr>
                      <p:cNvPr id="300" name="Rectangle 299">
                        <a:extLst>
                          <a:ext uri="{FF2B5EF4-FFF2-40B4-BE49-F238E27FC236}">
                            <a16:creationId xmlns:a16="http://schemas.microsoft.com/office/drawing/2014/main" id="{59BE986C-4126-4645-B312-28E261ACF1E9}"/>
                          </a:ext>
                        </a:extLst>
                      </p:cNvPr>
                      <p:cNvSpPr/>
                      <p:nvPr/>
                    </p:nvSpPr>
                    <p:spPr bwMode="auto">
                      <a:xfrm>
                        <a:off x="5224439" y="951373"/>
                        <a:ext cx="1449809" cy="12986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01" name="Picture 300">
                        <a:extLst>
                          <a:ext uri="{FF2B5EF4-FFF2-40B4-BE49-F238E27FC236}">
                            <a16:creationId xmlns:a16="http://schemas.microsoft.com/office/drawing/2014/main" id="{2BE3F378-9B19-4CDC-BBF7-8A2B80EBB94C}"/>
                          </a:ext>
                        </a:extLst>
                      </p:cNvPr>
                      <p:cNvPicPr>
                        <a:picLocks noChangeAspect="1"/>
                      </p:cNvPicPr>
                      <p:nvPr/>
                    </p:nvPicPr>
                    <p:blipFill>
                      <a:blip r:embed="rId15">
                        <a:duotone>
                          <a:srgbClr val="0078D7">
                            <a:shade val="45000"/>
                            <a:satMod val="135000"/>
                          </a:srgbClr>
                          <a:prstClr val="white"/>
                        </a:duotone>
                      </a:blip>
                      <a:stretch>
                        <a:fillRect/>
                      </a:stretch>
                    </p:blipFill>
                    <p:spPr>
                      <a:xfrm>
                        <a:off x="5315988" y="999918"/>
                        <a:ext cx="1250107" cy="1250110"/>
                      </a:xfrm>
                      <a:prstGeom prst="rect">
                        <a:avLst/>
                      </a:prstGeom>
                    </p:spPr>
                  </p:pic>
                </p:grpSp>
              </p:grpSp>
            </p:grpSp>
            <p:sp>
              <p:nvSpPr>
                <p:cNvPr id="289" name="Rectangle 288">
                  <a:extLst>
                    <a:ext uri="{FF2B5EF4-FFF2-40B4-BE49-F238E27FC236}">
                      <a16:creationId xmlns:a16="http://schemas.microsoft.com/office/drawing/2014/main" id="{27D48CBE-CB91-4954-99BE-143B72D50016}"/>
                    </a:ext>
                  </a:extLst>
                </p:cNvPr>
                <p:cNvSpPr/>
                <p:nvPr/>
              </p:nvSpPr>
              <p:spPr>
                <a:xfrm>
                  <a:off x="6926524" y="566468"/>
                  <a:ext cx="2421429" cy="439465"/>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38181">
                    <a:spcBef>
                      <a:spcPts val="0"/>
                    </a:spcBef>
                    <a:defRPr/>
                  </a:pP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ON-PREMISES, PRIVATE </a:t>
                  </a:r>
                  <a:b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AND PUBLIC CLOUDS</a:t>
                  </a:r>
                </a:p>
              </p:txBody>
            </p:sp>
          </p:grpSp>
          <p:cxnSp>
            <p:nvCxnSpPr>
              <p:cNvPr id="285" name="Straight Connector 284">
                <a:extLst>
                  <a:ext uri="{FF2B5EF4-FFF2-40B4-BE49-F238E27FC236}">
                    <a16:creationId xmlns:a16="http://schemas.microsoft.com/office/drawing/2014/main" id="{DB60AA29-851C-4F43-9B6A-C0E7F56DC117}"/>
                  </a:ext>
                </a:extLst>
              </p:cNvPr>
              <p:cNvCxnSpPr>
                <a:cxnSpLocks/>
              </p:cNvCxnSpPr>
              <p:nvPr/>
            </p:nvCxnSpPr>
            <p:spPr>
              <a:xfrm>
                <a:off x="732824" y="2963862"/>
                <a:ext cx="0" cy="2186959"/>
              </a:xfrm>
              <a:prstGeom prst="line">
                <a:avLst/>
              </a:prstGeom>
              <a:noFill/>
              <a:ln w="38100" cap="flat" cmpd="sng" algn="ctr">
                <a:solidFill>
                  <a:srgbClr val="E6E6E6">
                    <a:lumMod val="50000"/>
                  </a:srgbClr>
                </a:solidFill>
                <a:prstDash val="solid"/>
                <a:headEnd type="none"/>
                <a:tailEnd type="none"/>
              </a:ln>
              <a:effectLst/>
            </p:spPr>
          </p:cxnSp>
          <p:sp>
            <p:nvSpPr>
              <p:cNvPr id="286" name="TextBox 285">
                <a:extLst>
                  <a:ext uri="{FF2B5EF4-FFF2-40B4-BE49-F238E27FC236}">
                    <a16:creationId xmlns:a16="http://schemas.microsoft.com/office/drawing/2014/main" id="{DA4E0A2C-AE0C-44FC-AC6E-55F6DE78242D}"/>
                  </a:ext>
                </a:extLst>
              </p:cNvPr>
              <p:cNvSpPr txBox="1"/>
              <p:nvPr/>
            </p:nvSpPr>
            <p:spPr>
              <a:xfrm>
                <a:off x="493192" y="3351390"/>
                <a:ext cx="1896591" cy="814531"/>
              </a:xfrm>
              <a:prstGeom prst="rect">
                <a:avLst/>
              </a:prstGeom>
              <a:solidFill>
                <a:srgbClr val="E6E6E6"/>
              </a:solid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87" name="TextBox 286">
                <a:extLst>
                  <a:ext uri="{FF2B5EF4-FFF2-40B4-BE49-F238E27FC236}">
                    <a16:creationId xmlns:a16="http://schemas.microsoft.com/office/drawing/2014/main" id="{FEC81856-5FC4-44F1-B469-E4ABACAE2E5E}"/>
                  </a:ext>
                </a:extLst>
              </p:cNvPr>
              <p:cNvSpPr txBox="1"/>
              <p:nvPr/>
            </p:nvSpPr>
            <p:spPr>
              <a:xfrm>
                <a:off x="493191" y="3365616"/>
                <a:ext cx="1686445" cy="988796"/>
              </a:xfrm>
              <a:prstGeom prst="rect">
                <a:avLst/>
              </a:prstGeom>
              <a:noFill/>
              <a:ln>
                <a:noFill/>
              </a:ln>
            </p:spPr>
            <p:txBody>
              <a:bodyPr wrap="square" rtlCol="0">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WINDOWS &amp;</a:t>
                </a:r>
                <a:b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LINUX AGENTS</a:t>
                </a:r>
              </a:p>
              <a:p>
                <a:pPr defTabSz="672227" fontAlgn="auto">
                  <a:spcBef>
                    <a:spcPts val="0"/>
                  </a:spcBef>
                  <a:spcAft>
                    <a:spcPts val="0"/>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Windows Events, Syslog, CEF, Configurations</a:t>
                </a:r>
                <a:endParaRPr lang="en-US" sz="900"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endParaRPr>
              </a:p>
            </p:txBody>
          </p:sp>
        </p:grpSp>
        <p:sp>
          <p:nvSpPr>
            <p:cNvPr id="276" name="Rectangle 275">
              <a:extLst>
                <a:ext uri="{FF2B5EF4-FFF2-40B4-BE49-F238E27FC236}">
                  <a16:creationId xmlns:a16="http://schemas.microsoft.com/office/drawing/2014/main" id="{F3117691-E8DD-4163-9817-5A7E5EDA4BAB}"/>
                </a:ext>
              </a:extLst>
            </p:cNvPr>
            <p:cNvSpPr/>
            <p:nvPr/>
          </p:nvSpPr>
          <p:spPr bwMode="auto">
            <a:xfrm>
              <a:off x="1760671" y="1770266"/>
              <a:ext cx="1094548" cy="1002788"/>
            </a:xfrm>
            <a:prstGeom prst="rect">
              <a:avLst/>
            </a:prstGeom>
            <a:solidFill>
              <a:srgbClr val="0078D7"/>
            </a:solidFill>
            <a:ln w="28575" cap="flat" cmpd="sng" algn="ctr">
              <a:solidFill>
                <a:srgbClr val="FFFFFF"/>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77" name="Picture 276">
              <a:extLst>
                <a:ext uri="{FF2B5EF4-FFF2-40B4-BE49-F238E27FC236}">
                  <a16:creationId xmlns:a16="http://schemas.microsoft.com/office/drawing/2014/main" id="{4375FF19-2AEE-465D-BA33-82F6FEA1BD10}"/>
                </a:ext>
              </a:extLst>
            </p:cNvPr>
            <p:cNvPicPr>
              <a:picLocks noChangeAspect="1"/>
            </p:cNvPicPr>
            <p:nvPr/>
          </p:nvPicPr>
          <p:blipFill>
            <a:blip r:embed="rId16"/>
            <a:stretch>
              <a:fillRect/>
            </a:stretch>
          </p:blipFill>
          <p:spPr>
            <a:xfrm>
              <a:off x="1951037" y="1921278"/>
              <a:ext cx="780356" cy="743776"/>
            </a:xfrm>
            <a:prstGeom prst="rect">
              <a:avLst/>
            </a:prstGeom>
          </p:spPr>
        </p:pic>
      </p:grpSp>
    </p:spTree>
    <p:extLst>
      <p:ext uri="{BB962C8B-B14F-4D97-AF65-F5344CB8AC3E}">
        <p14:creationId xmlns:p14="http://schemas.microsoft.com/office/powerpoint/2010/main" val="244420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4030711" y="1882422"/>
            <a:ext cx="2285858" cy="3900001"/>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4030711" y="1882422"/>
            <a:ext cx="2285858" cy="3900001"/>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01930" y="1074384"/>
            <a:ext cx="8741880" cy="674749"/>
          </a:xfrm>
        </p:spPr>
        <p:txBody>
          <a:bodyPr/>
          <a:lstStyle/>
          <a:p>
            <a:pPr>
              <a:defRPr/>
            </a:pPr>
            <a:r>
              <a:rPr lang="en-US"/>
              <a:t>Manage all events in one place</a:t>
            </a:r>
          </a:p>
        </p:txBody>
      </p:sp>
      <p:grpSp>
        <p:nvGrpSpPr>
          <p:cNvPr id="16" name="Group 15">
            <a:extLst>
              <a:ext uri="{FF2B5EF4-FFF2-40B4-BE49-F238E27FC236}">
                <a16:creationId xmlns:a16="http://schemas.microsoft.com/office/drawing/2014/main" id="{E3590C2C-1860-4F5E-A436-3DFB980AC3FB}"/>
              </a:ext>
            </a:extLst>
          </p:cNvPr>
          <p:cNvGrpSpPr/>
          <p:nvPr/>
        </p:nvGrpSpPr>
        <p:grpSpPr>
          <a:xfrm>
            <a:off x="6414938" y="2999318"/>
            <a:ext cx="486107" cy="1815518"/>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2587468" y="3232939"/>
            <a:ext cx="1519439" cy="819455"/>
            <a:chOff x="3584978" y="3230643"/>
            <a:chExt cx="2066542" cy="111435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1" cy="1114359"/>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2587468" y="4083278"/>
            <a:ext cx="1519439" cy="674031"/>
            <a:chOff x="3584978" y="4386998"/>
            <a:chExt cx="2066542" cy="916597"/>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1" cy="916597"/>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2587468" y="4958587"/>
            <a:ext cx="1519439" cy="528606"/>
            <a:chOff x="3584978" y="5577314"/>
            <a:chExt cx="2066542" cy="718838"/>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1" cy="718838"/>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69609" y="2016946"/>
            <a:ext cx="2016956" cy="476921"/>
          </a:xfrm>
          <a:prstGeom prst="rect">
            <a:avLst/>
          </a:prstGeom>
          <a:noFill/>
          <a:ln>
            <a:noFill/>
          </a:ln>
        </p:spPr>
        <p:txBody>
          <a:bodyPr wrap="squar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publishers</a:t>
            </a:r>
          </a:p>
        </p:txBody>
      </p:sp>
      <p:grpSp>
        <p:nvGrpSpPr>
          <p:cNvPr id="44" name="Group 43">
            <a:extLst>
              <a:ext uri="{FF2B5EF4-FFF2-40B4-BE49-F238E27FC236}">
                <a16:creationId xmlns:a16="http://schemas.microsoft.com/office/drawing/2014/main" id="{0FEFE59A-A912-413A-B282-19A791EE6F48}"/>
              </a:ext>
            </a:extLst>
          </p:cNvPr>
          <p:cNvGrpSpPr/>
          <p:nvPr/>
        </p:nvGrpSpPr>
        <p:grpSpPr>
          <a:xfrm>
            <a:off x="2076667" y="2495005"/>
            <a:ext cx="482549" cy="2824139"/>
            <a:chOff x="4261969" y="2227145"/>
            <a:chExt cx="656299" cy="3840480"/>
          </a:xfrm>
        </p:grpSpPr>
        <p:sp>
          <p:nvSpPr>
            <p:cNvPr id="45"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46"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47" name="Group 46">
            <a:extLst>
              <a:ext uri="{FF2B5EF4-FFF2-40B4-BE49-F238E27FC236}">
                <a16:creationId xmlns:a16="http://schemas.microsoft.com/office/drawing/2014/main" id="{D932B88A-9652-4DC4-82A3-6C9565AC5CCC}"/>
              </a:ext>
            </a:extLst>
          </p:cNvPr>
          <p:cNvGrpSpPr/>
          <p:nvPr/>
        </p:nvGrpSpPr>
        <p:grpSpPr>
          <a:xfrm>
            <a:off x="169609" y="2568981"/>
            <a:ext cx="2016956" cy="2676190"/>
            <a:chOff x="1646290" y="2327742"/>
            <a:chExt cx="2743200" cy="3639288"/>
          </a:xfrm>
        </p:grpSpPr>
        <p:sp>
          <p:nvSpPr>
            <p:cNvPr id="48" name="Rectangle 47">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0" name="Rectangle 49">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4" name="Rectangle 53">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5" name="Rectangle 54">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9" name="Rectangle 58">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61" name="Group 60">
            <a:extLst>
              <a:ext uri="{FF2B5EF4-FFF2-40B4-BE49-F238E27FC236}">
                <a16:creationId xmlns:a16="http://schemas.microsoft.com/office/drawing/2014/main" id="{765B14C9-3992-4098-89C2-40174474D10C}"/>
              </a:ext>
            </a:extLst>
          </p:cNvPr>
          <p:cNvGrpSpPr/>
          <p:nvPr/>
        </p:nvGrpSpPr>
        <p:grpSpPr>
          <a:xfrm>
            <a:off x="169607" y="2748123"/>
            <a:ext cx="1815263" cy="2317906"/>
            <a:chOff x="1646287" y="2571354"/>
            <a:chExt cx="2468883" cy="3152066"/>
          </a:xfrm>
        </p:grpSpPr>
        <p:sp>
          <p:nvSpPr>
            <p:cNvPr id="63" name="TextBox 62"/>
            <p:cNvSpPr txBox="1"/>
            <p:nvPr/>
          </p:nvSpPr>
          <p:spPr>
            <a:xfrm>
              <a:off x="1646288" y="3302875"/>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Resource Groups</a:t>
              </a:r>
            </a:p>
          </p:txBody>
        </p:sp>
        <p:sp>
          <p:nvSpPr>
            <p:cNvPr id="64" name="TextBox 63"/>
            <p:cNvSpPr txBox="1"/>
            <p:nvPr/>
          </p:nvSpPr>
          <p:spPr>
            <a:xfrm>
              <a:off x="1646290" y="476590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Event Hubs</a:t>
              </a:r>
            </a:p>
          </p:txBody>
        </p:sp>
        <p:sp>
          <p:nvSpPr>
            <p:cNvPr id="67" name="TextBox 66"/>
            <p:cNvSpPr txBox="1"/>
            <p:nvPr/>
          </p:nvSpPr>
          <p:spPr>
            <a:xfrm>
              <a:off x="1646290" y="4034387"/>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Subscriptions</a:t>
              </a:r>
            </a:p>
          </p:txBody>
        </p:sp>
        <p:sp>
          <p:nvSpPr>
            <p:cNvPr id="71" name="TextBox 70"/>
            <p:cNvSpPr txBox="1"/>
            <p:nvPr/>
          </p:nvSpPr>
          <p:spPr>
            <a:xfrm>
              <a:off x="1646287" y="549741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Custom Events</a:t>
              </a:r>
            </a:p>
          </p:txBody>
        </p:sp>
        <p:sp>
          <p:nvSpPr>
            <p:cNvPr id="74" name="TextBox 73"/>
            <p:cNvSpPr txBox="1"/>
            <p:nvPr/>
          </p:nvSpPr>
          <p:spPr>
            <a:xfrm>
              <a:off x="1646290" y="25713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Blob Storage</a:t>
              </a:r>
            </a:p>
          </p:txBody>
        </p:sp>
      </p:grpSp>
      <p:grpSp>
        <p:nvGrpSpPr>
          <p:cNvPr id="75" name="Group 74">
            <a:extLst>
              <a:ext uri="{FF2B5EF4-FFF2-40B4-BE49-F238E27FC236}">
                <a16:creationId xmlns:a16="http://schemas.microsoft.com/office/drawing/2014/main" id="{393536B3-83E9-4175-A7C3-A24CC551DC03}"/>
              </a:ext>
            </a:extLst>
          </p:cNvPr>
          <p:cNvGrpSpPr/>
          <p:nvPr/>
        </p:nvGrpSpPr>
        <p:grpSpPr>
          <a:xfrm>
            <a:off x="291787" y="2714290"/>
            <a:ext cx="233831" cy="2375549"/>
            <a:chOff x="1812459" y="2525345"/>
            <a:chExt cx="318027" cy="3230454"/>
          </a:xfrm>
        </p:grpSpPr>
        <p:pic>
          <p:nvPicPr>
            <p:cNvPr id="76" name="Picture 75"/>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79" name="Picture 78"/>
            <p:cNvPicPr>
              <a:picLocks noChangeAspect="1"/>
            </p:cNvPicPr>
            <p:nvPr/>
          </p:nvPicPr>
          <p:blipFill>
            <a:blip r:embed="rId5"/>
            <a:stretch>
              <a:fillRect/>
            </a:stretch>
          </p:blipFill>
          <p:spPr>
            <a:xfrm>
              <a:off x="1812459" y="3256865"/>
              <a:ext cx="318027" cy="318027"/>
            </a:xfrm>
            <a:prstGeom prst="rect">
              <a:avLst/>
            </a:prstGeom>
            <a:ln>
              <a:noFill/>
            </a:ln>
          </p:spPr>
        </p:pic>
        <p:pic>
          <p:nvPicPr>
            <p:cNvPr id="80" name="Picture 79"/>
            <p:cNvPicPr>
              <a:picLocks noChangeAspect="1"/>
            </p:cNvPicPr>
            <p:nvPr/>
          </p:nvPicPr>
          <p:blipFill>
            <a:blip r:embed="rId6"/>
            <a:stretch>
              <a:fillRect/>
            </a:stretch>
          </p:blipFill>
          <p:spPr>
            <a:xfrm>
              <a:off x="1819273" y="3995191"/>
              <a:ext cx="304398" cy="304398"/>
            </a:xfrm>
            <a:prstGeom prst="rect">
              <a:avLst/>
            </a:prstGeom>
            <a:ln>
              <a:noFill/>
            </a:ln>
          </p:spPr>
        </p:pic>
        <p:pic>
          <p:nvPicPr>
            <p:cNvPr id="81" name="Picture 80"/>
            <p:cNvPicPr>
              <a:picLocks noChangeAspect="1"/>
            </p:cNvPicPr>
            <p:nvPr/>
          </p:nvPicPr>
          <p:blipFill>
            <a:blip r:embed="rId7"/>
            <a:stretch>
              <a:fillRect/>
            </a:stretch>
          </p:blipFill>
          <p:spPr>
            <a:xfrm>
              <a:off x="1826087" y="5465029"/>
              <a:ext cx="290770" cy="290770"/>
            </a:xfrm>
            <a:prstGeom prst="rect">
              <a:avLst/>
            </a:prstGeom>
            <a:ln>
              <a:noFill/>
            </a:ln>
          </p:spPr>
        </p:pic>
        <p:pic>
          <p:nvPicPr>
            <p:cNvPr id="82" name="Picture 81"/>
            <p:cNvPicPr>
              <a:picLocks noChangeAspect="1"/>
            </p:cNvPicPr>
            <p:nvPr/>
          </p:nvPicPr>
          <p:blipFill>
            <a:blip r:embed="rId8"/>
            <a:stretch>
              <a:fillRect/>
            </a:stretch>
          </p:blipFill>
          <p:spPr>
            <a:xfrm>
              <a:off x="1812459" y="2525345"/>
              <a:ext cx="318027" cy="318027"/>
            </a:xfrm>
            <a:prstGeom prst="rect">
              <a:avLst/>
            </a:prstGeom>
            <a:ln>
              <a:noFill/>
            </a:ln>
          </p:spPr>
        </p:pic>
      </p:grpSp>
      <p:sp>
        <p:nvSpPr>
          <p:cNvPr id="83" name="TextBox 82"/>
          <p:cNvSpPr txBox="1"/>
          <p:nvPr/>
        </p:nvSpPr>
        <p:spPr>
          <a:xfrm>
            <a:off x="7073548" y="2213292"/>
            <a:ext cx="1784777" cy="476921"/>
          </a:xfrm>
          <a:prstGeom prst="rect">
            <a:avLst/>
          </a:prstGeom>
          <a:noFill/>
          <a:ln>
            <a:noFill/>
          </a:ln>
        </p:spPr>
        <p:txBody>
          <a:bodyPr wrap="non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handlers</a:t>
            </a:r>
          </a:p>
        </p:txBody>
      </p:sp>
      <p:grpSp>
        <p:nvGrpSpPr>
          <p:cNvPr id="84" name="Group 83">
            <a:extLst>
              <a:ext uri="{FF2B5EF4-FFF2-40B4-BE49-F238E27FC236}">
                <a16:creationId xmlns:a16="http://schemas.microsoft.com/office/drawing/2014/main" id="{85352EA2-E345-47A8-B979-D2F2D70F5AF4}"/>
              </a:ext>
            </a:extLst>
          </p:cNvPr>
          <p:cNvGrpSpPr/>
          <p:nvPr/>
        </p:nvGrpSpPr>
        <p:grpSpPr>
          <a:xfrm>
            <a:off x="6957459" y="2765327"/>
            <a:ext cx="2016956" cy="2138265"/>
            <a:chOff x="8047017" y="2693498"/>
            <a:chExt cx="2743200" cy="2907776"/>
          </a:xfrm>
        </p:grpSpPr>
        <p:sp>
          <p:nvSpPr>
            <p:cNvPr id="85" name="Rectangle 84">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6" name="Rectangle 85">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7" name="Rectangle 8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8" name="Rectangle 8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89" name="Group 88">
            <a:extLst>
              <a:ext uri="{FF2B5EF4-FFF2-40B4-BE49-F238E27FC236}">
                <a16:creationId xmlns:a16="http://schemas.microsoft.com/office/drawing/2014/main" id="{E8AD474A-D44D-4068-9AC0-E075C4A15FB1}"/>
              </a:ext>
            </a:extLst>
          </p:cNvPr>
          <p:cNvGrpSpPr/>
          <p:nvPr/>
        </p:nvGrpSpPr>
        <p:grpSpPr>
          <a:xfrm>
            <a:off x="6957460" y="2944469"/>
            <a:ext cx="1815260" cy="1779980"/>
            <a:chOff x="8047017" y="2937111"/>
            <a:chExt cx="2468880" cy="2420553"/>
          </a:xfrm>
        </p:grpSpPr>
        <p:sp>
          <p:nvSpPr>
            <p:cNvPr id="90" name="TextBox 89">
              <a:extLst>
                <a:ext uri="{FF2B5EF4-FFF2-40B4-BE49-F238E27FC236}">
                  <a16:creationId xmlns:a16="http://schemas.microsoft.com/office/drawing/2014/main" id="{FB218A8C-0032-4D10-9AA8-9B7816410325}"/>
                </a:ext>
              </a:extLst>
            </p:cNvPr>
            <p:cNvSpPr txBox="1"/>
            <p:nvPr/>
          </p:nvSpPr>
          <p:spPr>
            <a:xfrm>
              <a:off x="8047017" y="293711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Functions</a:t>
              </a:r>
            </a:p>
          </p:txBody>
        </p:sp>
        <p:sp>
          <p:nvSpPr>
            <p:cNvPr id="91" name="TextBox 90">
              <a:extLst>
                <a:ext uri="{FF2B5EF4-FFF2-40B4-BE49-F238E27FC236}">
                  <a16:creationId xmlns:a16="http://schemas.microsoft.com/office/drawing/2014/main" id="{ACF3C21B-22D1-474D-B696-373FC1C5250A}"/>
                </a:ext>
              </a:extLst>
            </p:cNvPr>
            <p:cNvSpPr txBox="1"/>
            <p:nvPr/>
          </p:nvSpPr>
          <p:spPr>
            <a:xfrm>
              <a:off x="8047017" y="4400143"/>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Automation</a:t>
              </a:r>
            </a:p>
          </p:txBody>
        </p:sp>
        <p:sp>
          <p:nvSpPr>
            <p:cNvPr id="92" name="TextBox 91">
              <a:extLst>
                <a:ext uri="{FF2B5EF4-FFF2-40B4-BE49-F238E27FC236}">
                  <a16:creationId xmlns:a16="http://schemas.microsoft.com/office/drawing/2014/main" id="{5132851C-5C6B-487F-B36C-5FABED0EBCF8}"/>
                </a:ext>
              </a:extLst>
            </p:cNvPr>
            <p:cNvSpPr txBox="1"/>
            <p:nvPr/>
          </p:nvSpPr>
          <p:spPr>
            <a:xfrm>
              <a:off x="8047017" y="366863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Logic Apps</a:t>
              </a:r>
            </a:p>
          </p:txBody>
        </p:sp>
        <p:sp>
          <p:nvSpPr>
            <p:cNvPr id="93" name="TextBox 92">
              <a:extLst>
                <a:ext uri="{FF2B5EF4-FFF2-40B4-BE49-F238E27FC236}">
                  <a16:creationId xmlns:a16="http://schemas.microsoft.com/office/drawing/2014/main" id="{E6ECB19F-78B2-4F77-83D6-D1CA12618F6D}"/>
                </a:ext>
              </a:extLst>
            </p:cNvPr>
            <p:cNvSpPr txBox="1"/>
            <p:nvPr/>
          </p:nvSpPr>
          <p:spPr>
            <a:xfrm>
              <a:off x="8047017" y="51316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err="1">
                  <a:gradFill>
                    <a:gsLst>
                      <a:gs pos="1250">
                        <a:srgbClr val="353535"/>
                      </a:gs>
                      <a:gs pos="100000">
                        <a:srgbClr val="353535"/>
                      </a:gs>
                    </a:gsLst>
                    <a:lin ang="5400000" scaled="0"/>
                  </a:gradFill>
                  <a:latin typeface="Segoe UI"/>
                  <a:cs typeface="+mn-cs"/>
                </a:rPr>
                <a:t>WebHooks</a:t>
              </a:r>
              <a:endParaRPr lang="en-US" sz="1200" b="0" kern="0">
                <a:gradFill>
                  <a:gsLst>
                    <a:gs pos="1250">
                      <a:srgbClr val="353535"/>
                    </a:gs>
                    <a:gs pos="100000">
                      <a:srgbClr val="353535"/>
                    </a:gs>
                  </a:gsLst>
                  <a:lin ang="5400000" scaled="0"/>
                </a:gradFill>
                <a:latin typeface="Segoe UI"/>
                <a:cs typeface="+mn-cs"/>
              </a:endParaRPr>
            </a:p>
          </p:txBody>
        </p:sp>
      </p:grpSp>
      <p:grpSp>
        <p:nvGrpSpPr>
          <p:cNvPr id="94" name="Group 93">
            <a:extLst>
              <a:ext uri="{FF2B5EF4-FFF2-40B4-BE49-F238E27FC236}">
                <a16:creationId xmlns:a16="http://schemas.microsoft.com/office/drawing/2014/main" id="{B45EC93F-AE7A-4524-BFD8-A11B62F34E5B}"/>
              </a:ext>
            </a:extLst>
          </p:cNvPr>
          <p:cNvGrpSpPr/>
          <p:nvPr/>
        </p:nvGrpSpPr>
        <p:grpSpPr>
          <a:xfrm>
            <a:off x="7085831" y="2910466"/>
            <a:ext cx="234173" cy="1847987"/>
            <a:chOff x="8221612" y="2890869"/>
            <a:chExt cx="318491" cy="2513035"/>
          </a:xfrm>
        </p:grpSpPr>
        <p:pic>
          <p:nvPicPr>
            <p:cNvPr id="95" name="Picture 94"/>
            <p:cNvPicPr>
              <a:picLocks noChangeAspect="1"/>
            </p:cNvPicPr>
            <p:nvPr/>
          </p:nvPicPr>
          <p:blipFill>
            <a:blip r:embed="rId9"/>
            <a:stretch>
              <a:fillRect/>
            </a:stretch>
          </p:blipFill>
          <p:spPr>
            <a:xfrm>
              <a:off x="8221612" y="2890869"/>
              <a:ext cx="318491" cy="318491"/>
            </a:xfrm>
            <a:prstGeom prst="rect">
              <a:avLst/>
            </a:prstGeom>
            <a:ln>
              <a:noFill/>
            </a:ln>
          </p:spPr>
        </p:pic>
        <p:pic>
          <p:nvPicPr>
            <p:cNvPr id="96" name="Picture 95"/>
            <p:cNvPicPr>
              <a:picLocks noChangeAspect="1"/>
            </p:cNvPicPr>
            <p:nvPr/>
          </p:nvPicPr>
          <p:blipFill>
            <a:blip r:embed="rId10"/>
            <a:stretch>
              <a:fillRect/>
            </a:stretch>
          </p:blipFill>
          <p:spPr>
            <a:xfrm>
              <a:off x="8221612" y="4353901"/>
              <a:ext cx="318491" cy="318491"/>
            </a:xfrm>
            <a:prstGeom prst="rect">
              <a:avLst/>
            </a:prstGeom>
            <a:ln>
              <a:noFill/>
            </a:ln>
          </p:spPr>
        </p:pic>
        <p:pic>
          <p:nvPicPr>
            <p:cNvPr id="97" name="Picture 96"/>
            <p:cNvPicPr>
              <a:picLocks noChangeAspect="1"/>
            </p:cNvPicPr>
            <p:nvPr/>
          </p:nvPicPr>
          <p:blipFill>
            <a:blip r:embed="rId11"/>
            <a:stretch>
              <a:fillRect/>
            </a:stretch>
          </p:blipFill>
          <p:spPr>
            <a:xfrm>
              <a:off x="8221612" y="5085413"/>
              <a:ext cx="318491" cy="318491"/>
            </a:xfrm>
            <a:prstGeom prst="rect">
              <a:avLst/>
            </a:prstGeom>
            <a:ln>
              <a:noFill/>
            </a:ln>
          </p:spPr>
        </p:pic>
        <p:pic>
          <p:nvPicPr>
            <p:cNvPr id="98" name="Picture 9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224642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63" presetClass="path" presetSubtype="0" decel="100000" fill="hold" grpId="1" nodeType="withEffect">
                                  <p:stCondLst>
                                    <p:cond delay="0"/>
                                  </p:stCondLst>
                                  <p:childTnLst>
                                    <p:animMotion origin="layout" path="M -9.9566E-8 4.1035E-6 L -0.02578 4.1035E-6 " pathEditMode="relative" rAng="0" ptsTypes="AA">
                                      <p:cBhvr>
                                        <p:cTn id="27" dur="500" spd="-100000" fill="hold"/>
                                        <p:tgtEl>
                                          <p:spTgt spid="43"/>
                                        </p:tgtEl>
                                        <p:attrNameLst>
                                          <p:attrName>ppt_x</p:attrName>
                                          <p:attrName>ppt_y</p:attrName>
                                        </p:attrNameLst>
                                      </p:cBhvr>
                                      <p:rCtr x="-1289" y="0"/>
                                    </p:animMotion>
                                  </p:childTnLst>
                                </p:cTn>
                              </p:par>
                              <p:par>
                                <p:cTn id="28" presetID="10"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63" presetClass="path" presetSubtype="0" decel="100000" fill="hold" nodeType="withEffect">
                                  <p:stCondLst>
                                    <p:cond delay="0"/>
                                  </p:stCondLst>
                                  <p:childTnLst>
                                    <p:animMotion origin="layout" path="M -9.9566E-8 4.1035E-6 L -0.02578 4.1035E-6 " pathEditMode="relative" rAng="0" ptsTypes="AA">
                                      <p:cBhvr>
                                        <p:cTn id="32" dur="500" spd="-100000" fill="hold"/>
                                        <p:tgtEl>
                                          <p:spTgt spid="47"/>
                                        </p:tgtEl>
                                        <p:attrNameLst>
                                          <p:attrName>ppt_x</p:attrName>
                                          <p:attrName>ppt_y</p:attrName>
                                        </p:attrNameLst>
                                      </p:cBhvr>
                                      <p:rCtr x="-1289" y="0"/>
                                    </p:animMotion>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63" presetClass="path" presetSubtype="0" decel="100000" fill="hold" nodeType="withEffect">
                                  <p:stCondLst>
                                    <p:cond delay="0"/>
                                  </p:stCondLst>
                                  <p:childTnLst>
                                    <p:animMotion origin="layout" path="M -9.9566E-8 4.1035E-6 L -0.02578 4.1035E-6 " pathEditMode="relative" rAng="0" ptsTypes="AA">
                                      <p:cBhvr>
                                        <p:cTn id="37" dur="500" spd="-100000" fill="hold"/>
                                        <p:tgtEl>
                                          <p:spTgt spid="75"/>
                                        </p:tgtEl>
                                        <p:attrNameLst>
                                          <p:attrName>ppt_x</p:attrName>
                                          <p:attrName>ppt_y</p:attrName>
                                        </p:attrNameLst>
                                      </p:cBhvr>
                                      <p:rCtr x="-1289" y="0"/>
                                    </p:animMotion>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63" presetClass="path" presetSubtype="0" decel="100000" fill="hold" nodeType="withEffect">
                                  <p:stCondLst>
                                    <p:cond delay="0"/>
                                  </p:stCondLst>
                                  <p:childTnLst>
                                    <p:animMotion origin="layout" path="M -9.9566E-8 4.1035E-6 L -0.02578 4.1035E-6 " pathEditMode="relative" rAng="0" ptsTypes="AA">
                                      <p:cBhvr>
                                        <p:cTn id="42" dur="500" spd="-100000" fill="hold"/>
                                        <p:tgtEl>
                                          <p:spTgt spid="61"/>
                                        </p:tgtEl>
                                        <p:attrNameLst>
                                          <p:attrName>ppt_x</p:attrName>
                                          <p:attrName>ppt_y</p:attrName>
                                        </p:attrNameLst>
                                      </p:cBhvr>
                                      <p:rCtr x="-1289" y="0"/>
                                    </p:animMotion>
                                  </p:childTnLst>
                                </p:cTn>
                              </p:par>
                              <p:par>
                                <p:cTn id="43" presetID="10" presetClass="entr" presetSubtype="0" fill="hold" nodeType="withEffect">
                                  <p:stCondLst>
                                    <p:cond delay="10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63" presetClass="path" presetSubtype="0" decel="100000" fill="hold" nodeType="withEffect">
                                  <p:stCondLst>
                                    <p:cond delay="100"/>
                                  </p:stCondLst>
                                  <p:childTnLst>
                                    <p:animMotion origin="layout" path="M -9.9566E-8 4.1035E-6 L -0.02578 4.1035E-6 " pathEditMode="relative" rAng="0" ptsTypes="AA">
                                      <p:cBhvr>
                                        <p:cTn id="47" dur="500" spd="-100000" fill="hold"/>
                                        <p:tgtEl>
                                          <p:spTgt spid="44"/>
                                        </p:tgtEl>
                                        <p:attrNameLst>
                                          <p:attrName>ppt_x</p:attrName>
                                          <p:attrName>ppt_y</p:attrName>
                                        </p:attrNameLst>
                                      </p:cBhvr>
                                      <p:rCtr x="-1289" y="0"/>
                                    </p:animMotion>
                                  </p:childTnLst>
                                </p:cTn>
                              </p:par>
                              <p:par>
                                <p:cTn id="48" presetID="10" presetClass="entr" presetSubtype="0" fill="hold" grpId="0" nodeType="withEffect">
                                  <p:stCondLst>
                                    <p:cond delay="40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63" presetClass="path" presetSubtype="0" decel="100000" fill="hold" grpId="1" nodeType="withEffect">
                                  <p:stCondLst>
                                    <p:cond delay="400"/>
                                  </p:stCondLst>
                                  <p:childTnLst>
                                    <p:animMotion origin="layout" path="M -9.9566E-8 4.1035E-6 L -0.02578 4.1035E-6 " pathEditMode="relative" rAng="0" ptsTypes="AA">
                                      <p:cBhvr>
                                        <p:cTn id="52" dur="500" spd="-100000" fill="hold"/>
                                        <p:tgtEl>
                                          <p:spTgt spid="83"/>
                                        </p:tgtEl>
                                        <p:attrNameLst>
                                          <p:attrName>ppt_x</p:attrName>
                                          <p:attrName>ppt_y</p:attrName>
                                        </p:attrNameLst>
                                      </p:cBhvr>
                                      <p:rCtr x="-1289" y="0"/>
                                    </p:animMotion>
                                  </p:childTnLst>
                                </p:cTn>
                              </p:par>
                              <p:par>
                                <p:cTn id="53" presetID="10" presetClass="entr" presetSubtype="0" fill="hold" nodeType="withEffect">
                                  <p:stCondLst>
                                    <p:cond delay="40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63" presetClass="path" presetSubtype="0" decel="100000" fill="hold" nodeType="withEffect">
                                  <p:stCondLst>
                                    <p:cond delay="400"/>
                                  </p:stCondLst>
                                  <p:childTnLst>
                                    <p:animMotion origin="layout" path="M -9.9566E-8 4.1035E-6 L -0.02578 4.1035E-6 " pathEditMode="relative" rAng="0" ptsTypes="AA">
                                      <p:cBhvr>
                                        <p:cTn id="57" dur="500" spd="-100000" fill="hold"/>
                                        <p:tgtEl>
                                          <p:spTgt spid="84"/>
                                        </p:tgtEl>
                                        <p:attrNameLst>
                                          <p:attrName>ppt_x</p:attrName>
                                          <p:attrName>ppt_y</p:attrName>
                                        </p:attrNameLst>
                                      </p:cBhvr>
                                      <p:rCtr x="-1289" y="0"/>
                                    </p:animMotion>
                                  </p:childTnLst>
                                </p:cTn>
                              </p:par>
                              <p:par>
                                <p:cTn id="58" presetID="10" presetClass="entr" presetSubtype="0" fill="hold" nodeType="withEffect">
                                  <p:stCondLst>
                                    <p:cond delay="40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par>
                                <p:cTn id="61" presetID="63" presetClass="path" presetSubtype="0" decel="100000" fill="hold" nodeType="withEffect">
                                  <p:stCondLst>
                                    <p:cond delay="400"/>
                                  </p:stCondLst>
                                  <p:childTnLst>
                                    <p:animMotion origin="layout" path="M -9.9566E-8 4.1035E-6 L -0.02578 4.1035E-6 " pathEditMode="relative" rAng="0" ptsTypes="AA">
                                      <p:cBhvr>
                                        <p:cTn id="62" dur="500" spd="-100000" fill="hold"/>
                                        <p:tgtEl>
                                          <p:spTgt spid="94"/>
                                        </p:tgtEl>
                                        <p:attrNameLst>
                                          <p:attrName>ppt_x</p:attrName>
                                          <p:attrName>ppt_y</p:attrName>
                                        </p:attrNameLst>
                                      </p:cBhvr>
                                      <p:rCtr x="-1289" y="0"/>
                                    </p:animMotion>
                                  </p:childTnLst>
                                </p:cTn>
                              </p:par>
                              <p:par>
                                <p:cTn id="63" presetID="10" presetClass="entr" presetSubtype="0" fill="hold" nodeType="withEffect">
                                  <p:stCondLst>
                                    <p:cond delay="40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par>
                                <p:cTn id="66" presetID="63" presetClass="path" presetSubtype="0" decel="100000" fill="hold" nodeType="withEffect">
                                  <p:stCondLst>
                                    <p:cond delay="400"/>
                                  </p:stCondLst>
                                  <p:childTnLst>
                                    <p:animMotion origin="layout" path="M -9.9566E-8 4.1035E-6 L -0.02578 4.1035E-6 " pathEditMode="relative" rAng="0" ptsTypes="AA">
                                      <p:cBhvr>
                                        <p:cTn id="67" dur="500" spd="-100000" fill="hold"/>
                                        <p:tgtEl>
                                          <p:spTgt spid="89"/>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83" grpId="0"/>
      <p:bldP spid="8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326EF179-CD10-4530-87CC-E6713018ED2C}"/>
              </a:ext>
            </a:extLst>
          </p:cNvPr>
          <p:cNvGrpSpPr>
            <a:grpSpLocks noChangeAspect="1"/>
          </p:cNvGrpSpPr>
          <p:nvPr/>
        </p:nvGrpSpPr>
        <p:grpSpPr bwMode="auto">
          <a:xfrm flipV="1">
            <a:off x="3341244" y="2159573"/>
            <a:ext cx="2428880" cy="2390332"/>
            <a:chOff x="8085" y="74"/>
            <a:chExt cx="2998" cy="2950"/>
          </a:xfrm>
        </p:grpSpPr>
        <p:sp>
          <p:nvSpPr>
            <p:cNvPr id="6" name="Freeform 5">
              <a:extLst>
                <a:ext uri="{FF2B5EF4-FFF2-40B4-BE49-F238E27FC236}">
                  <a16:creationId xmlns:a16="http://schemas.microsoft.com/office/drawing/2014/main" id="{D7D7C372-5A59-4198-95DE-48C262290373}"/>
                </a:ext>
              </a:extLst>
            </p:cNvPr>
            <p:cNvSpPr>
              <a:spLocks/>
            </p:cNvSpPr>
            <p:nvPr/>
          </p:nvSpPr>
          <p:spPr bwMode="auto">
            <a:xfrm>
              <a:off x="8779" y="74"/>
              <a:ext cx="1615" cy="244"/>
            </a:xfrm>
            <a:custGeom>
              <a:avLst/>
              <a:gdLst>
                <a:gd name="T0" fmla="*/ 0 w 410"/>
                <a:gd name="T1" fmla="*/ 61 h 62"/>
                <a:gd name="T2" fmla="*/ 205 w 410"/>
                <a:gd name="T3" fmla="*/ 0 h 62"/>
                <a:gd name="T4" fmla="*/ 410 w 410"/>
                <a:gd name="T5" fmla="*/ 62 h 62"/>
              </a:gdLst>
              <a:ahLst/>
              <a:cxnLst>
                <a:cxn ang="0">
                  <a:pos x="T0" y="T1"/>
                </a:cxn>
                <a:cxn ang="0">
                  <a:pos x="T2" y="T3"/>
                </a:cxn>
                <a:cxn ang="0">
                  <a:pos x="T4" y="T5"/>
                </a:cxn>
              </a:cxnLst>
              <a:rect l="0" t="0" r="r" b="b"/>
              <a:pathLst>
                <a:path w="410" h="62">
                  <a:moveTo>
                    <a:pt x="0" y="61"/>
                  </a:moveTo>
                  <a:cubicBezTo>
                    <a:pt x="59" y="23"/>
                    <a:pt x="129" y="0"/>
                    <a:pt x="205" y="0"/>
                  </a:cubicBezTo>
                  <a:cubicBezTo>
                    <a:pt x="280" y="0"/>
                    <a:pt x="350" y="23"/>
                    <a:pt x="410" y="62"/>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E60A974E-C14D-49A3-80FD-DF7E34606088}"/>
                </a:ext>
              </a:extLst>
            </p:cNvPr>
            <p:cNvSpPr>
              <a:spLocks/>
            </p:cNvSpPr>
            <p:nvPr/>
          </p:nvSpPr>
          <p:spPr bwMode="auto">
            <a:xfrm>
              <a:off x="8085" y="401"/>
              <a:ext cx="575" cy="1532"/>
            </a:xfrm>
            <a:custGeom>
              <a:avLst/>
              <a:gdLst>
                <a:gd name="T0" fmla="*/ 19 w 146"/>
                <a:gd name="T1" fmla="*/ 389 h 389"/>
                <a:gd name="T2" fmla="*/ 24 w 146"/>
                <a:gd name="T3" fmla="*/ 176 h 389"/>
                <a:gd name="T4" fmla="*/ 146 w 146"/>
                <a:gd name="T5" fmla="*/ 0 h 389"/>
              </a:gdLst>
              <a:ahLst/>
              <a:cxnLst>
                <a:cxn ang="0">
                  <a:pos x="T0" y="T1"/>
                </a:cxn>
                <a:cxn ang="0">
                  <a:pos x="T2" y="T3"/>
                </a:cxn>
                <a:cxn ang="0">
                  <a:pos x="T4" y="T5"/>
                </a:cxn>
              </a:cxnLst>
              <a:rect l="0" t="0" r="r" b="b"/>
              <a:pathLst>
                <a:path w="146" h="389">
                  <a:moveTo>
                    <a:pt x="19" y="389"/>
                  </a:moveTo>
                  <a:cubicBezTo>
                    <a:pt x="0" y="321"/>
                    <a:pt x="1" y="248"/>
                    <a:pt x="24" y="176"/>
                  </a:cubicBezTo>
                  <a:cubicBezTo>
                    <a:pt x="47" y="104"/>
                    <a:pt x="91" y="44"/>
                    <a:pt x="146"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221A6BDC-DB22-49B9-A7C6-B0FE7FD6B18B}"/>
                </a:ext>
              </a:extLst>
            </p:cNvPr>
            <p:cNvSpPr>
              <a:spLocks/>
            </p:cNvSpPr>
            <p:nvPr/>
          </p:nvSpPr>
          <p:spPr bwMode="auto">
            <a:xfrm>
              <a:off x="10512" y="405"/>
              <a:ext cx="571" cy="1532"/>
            </a:xfrm>
            <a:custGeom>
              <a:avLst/>
              <a:gdLst>
                <a:gd name="T0" fmla="*/ 0 w 145"/>
                <a:gd name="T1" fmla="*/ 0 h 389"/>
                <a:gd name="T2" fmla="*/ 121 w 145"/>
                <a:gd name="T3" fmla="*/ 175 h 389"/>
                <a:gd name="T4" fmla="*/ 126 w 145"/>
                <a:gd name="T5" fmla="*/ 389 h 389"/>
              </a:gdLst>
              <a:ahLst/>
              <a:cxnLst>
                <a:cxn ang="0">
                  <a:pos x="T0" y="T1"/>
                </a:cxn>
                <a:cxn ang="0">
                  <a:pos x="T2" y="T3"/>
                </a:cxn>
                <a:cxn ang="0">
                  <a:pos x="T4" y="T5"/>
                </a:cxn>
              </a:cxnLst>
              <a:rect l="0" t="0" r="r" b="b"/>
              <a:pathLst>
                <a:path w="145" h="389">
                  <a:moveTo>
                    <a:pt x="0" y="0"/>
                  </a:moveTo>
                  <a:cubicBezTo>
                    <a:pt x="55" y="44"/>
                    <a:pt x="98" y="104"/>
                    <a:pt x="121" y="175"/>
                  </a:cubicBezTo>
                  <a:cubicBezTo>
                    <a:pt x="144" y="247"/>
                    <a:pt x="145" y="321"/>
                    <a:pt x="126" y="389"/>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8F5A1C75-EFB9-4B80-80E0-5DDAFB38C09B}"/>
                </a:ext>
              </a:extLst>
            </p:cNvPr>
            <p:cNvSpPr>
              <a:spLocks/>
            </p:cNvSpPr>
            <p:nvPr/>
          </p:nvSpPr>
          <p:spPr bwMode="auto">
            <a:xfrm>
              <a:off x="8203" y="2075"/>
              <a:ext cx="1304" cy="949"/>
            </a:xfrm>
            <a:custGeom>
              <a:avLst/>
              <a:gdLst>
                <a:gd name="T0" fmla="*/ 331 w 331"/>
                <a:gd name="T1" fmla="*/ 241 h 241"/>
                <a:gd name="T2" fmla="*/ 130 w 331"/>
                <a:gd name="T3" fmla="*/ 170 h 241"/>
                <a:gd name="T4" fmla="*/ 0 w 331"/>
                <a:gd name="T5" fmla="*/ 0 h 241"/>
              </a:gdLst>
              <a:ahLst/>
              <a:cxnLst>
                <a:cxn ang="0">
                  <a:pos x="T0" y="T1"/>
                </a:cxn>
                <a:cxn ang="0">
                  <a:pos x="T2" y="T3"/>
                </a:cxn>
                <a:cxn ang="0">
                  <a:pos x="T4" y="T5"/>
                </a:cxn>
              </a:cxnLst>
              <a:rect l="0" t="0" r="r" b="b"/>
              <a:pathLst>
                <a:path w="331" h="241">
                  <a:moveTo>
                    <a:pt x="331" y="241"/>
                  </a:moveTo>
                  <a:cubicBezTo>
                    <a:pt x="261" y="238"/>
                    <a:pt x="191" y="215"/>
                    <a:pt x="130" y="170"/>
                  </a:cubicBezTo>
                  <a:cubicBezTo>
                    <a:pt x="69" y="126"/>
                    <a:pt x="25" y="66"/>
                    <a:pt x="0"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2BF0C3A8-6893-4FDD-B3B1-AA6332FE418F}"/>
                </a:ext>
              </a:extLst>
            </p:cNvPr>
            <p:cNvSpPr>
              <a:spLocks/>
            </p:cNvSpPr>
            <p:nvPr/>
          </p:nvSpPr>
          <p:spPr bwMode="auto">
            <a:xfrm>
              <a:off x="9657" y="2079"/>
              <a:ext cx="1304" cy="945"/>
            </a:xfrm>
            <a:custGeom>
              <a:avLst/>
              <a:gdLst>
                <a:gd name="T0" fmla="*/ 331 w 331"/>
                <a:gd name="T1" fmla="*/ 0 h 240"/>
                <a:gd name="T2" fmla="*/ 202 w 331"/>
                <a:gd name="T3" fmla="*/ 169 h 240"/>
                <a:gd name="T4" fmla="*/ 0 w 331"/>
                <a:gd name="T5" fmla="*/ 240 h 240"/>
              </a:gdLst>
              <a:ahLst/>
              <a:cxnLst>
                <a:cxn ang="0">
                  <a:pos x="T0" y="T1"/>
                </a:cxn>
                <a:cxn ang="0">
                  <a:pos x="T2" y="T3"/>
                </a:cxn>
                <a:cxn ang="0">
                  <a:pos x="T4" y="T5"/>
                </a:cxn>
              </a:cxnLst>
              <a:rect l="0" t="0" r="r" b="b"/>
              <a:pathLst>
                <a:path w="331" h="240">
                  <a:moveTo>
                    <a:pt x="331" y="0"/>
                  </a:moveTo>
                  <a:cubicBezTo>
                    <a:pt x="306" y="66"/>
                    <a:pt x="263" y="125"/>
                    <a:pt x="202" y="169"/>
                  </a:cubicBezTo>
                  <a:cubicBezTo>
                    <a:pt x="141" y="214"/>
                    <a:pt x="70" y="237"/>
                    <a:pt x="0" y="24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115" name="TextBox 114">
            <a:extLst>
              <a:ext uri="{FF2B5EF4-FFF2-40B4-BE49-F238E27FC236}">
                <a16:creationId xmlns:a16="http://schemas.microsoft.com/office/drawing/2014/main" id="{DC4E8956-08D9-4434-8523-BAB5D3015396}"/>
              </a:ext>
            </a:extLst>
          </p:cNvPr>
          <p:cNvSpPr txBox="1">
            <a:spLocks noChangeAspect="1"/>
          </p:cNvSpPr>
          <p:nvPr/>
        </p:nvSpPr>
        <p:spPr>
          <a:xfrm>
            <a:off x="6627787" y="3302961"/>
            <a:ext cx="1014759"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PROTECT</a:t>
            </a:r>
          </a:p>
        </p:txBody>
      </p:sp>
      <p:sp>
        <p:nvSpPr>
          <p:cNvPr id="114" name="TextBox 113">
            <a:extLst>
              <a:ext uri="{FF2B5EF4-FFF2-40B4-BE49-F238E27FC236}">
                <a16:creationId xmlns:a16="http://schemas.microsoft.com/office/drawing/2014/main" id="{DAD90C09-5A97-490F-925A-47C03AF63936}"/>
              </a:ext>
            </a:extLst>
          </p:cNvPr>
          <p:cNvSpPr txBox="1">
            <a:spLocks noChangeAspect="1"/>
          </p:cNvSpPr>
          <p:nvPr/>
        </p:nvSpPr>
        <p:spPr>
          <a:xfrm>
            <a:off x="6322666" y="1975795"/>
            <a:ext cx="89831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SECURE</a:t>
            </a:r>
          </a:p>
        </p:txBody>
      </p:sp>
      <p:sp>
        <p:nvSpPr>
          <p:cNvPr id="117" name="TextBox 116">
            <a:extLst>
              <a:ext uri="{FF2B5EF4-FFF2-40B4-BE49-F238E27FC236}">
                <a16:creationId xmlns:a16="http://schemas.microsoft.com/office/drawing/2014/main" id="{2BD4A911-0EEE-4801-8A84-3CABE0E29E20}"/>
              </a:ext>
            </a:extLst>
          </p:cNvPr>
          <p:cNvSpPr txBox="1">
            <a:spLocks noChangeAspect="1"/>
          </p:cNvSpPr>
          <p:nvPr/>
        </p:nvSpPr>
        <p:spPr>
          <a:xfrm>
            <a:off x="3984434" y="5131691"/>
            <a:ext cx="113190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MONITOR</a:t>
            </a:r>
          </a:p>
        </p:txBody>
      </p:sp>
      <p:sp>
        <p:nvSpPr>
          <p:cNvPr id="118" name="TextBox 117">
            <a:extLst>
              <a:ext uri="{FF2B5EF4-FFF2-40B4-BE49-F238E27FC236}">
                <a16:creationId xmlns:a16="http://schemas.microsoft.com/office/drawing/2014/main" id="{8C064420-0A6B-43D4-8485-1B0C9111008C}"/>
              </a:ext>
            </a:extLst>
          </p:cNvPr>
          <p:cNvSpPr txBox="1">
            <a:spLocks noChangeAspect="1"/>
          </p:cNvSpPr>
          <p:nvPr/>
        </p:nvSpPr>
        <p:spPr>
          <a:xfrm>
            <a:off x="1190407" y="3302961"/>
            <a:ext cx="1285153"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CONFIGURE</a:t>
            </a:r>
          </a:p>
        </p:txBody>
      </p:sp>
      <p:sp>
        <p:nvSpPr>
          <p:cNvPr id="119" name="TextBox 118">
            <a:extLst>
              <a:ext uri="{FF2B5EF4-FFF2-40B4-BE49-F238E27FC236}">
                <a16:creationId xmlns:a16="http://schemas.microsoft.com/office/drawing/2014/main" id="{393C3F61-F05B-439C-84D4-788899A4DEA7}"/>
              </a:ext>
            </a:extLst>
          </p:cNvPr>
          <p:cNvSpPr txBox="1">
            <a:spLocks noChangeAspect="1"/>
          </p:cNvSpPr>
          <p:nvPr/>
        </p:nvSpPr>
        <p:spPr>
          <a:xfrm>
            <a:off x="1797876" y="1975795"/>
            <a:ext cx="983276"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GOVERN</a:t>
            </a:r>
          </a:p>
        </p:txBody>
      </p:sp>
      <p:sp>
        <p:nvSpPr>
          <p:cNvPr id="3" name="Title 2">
            <a:extLst>
              <a:ext uri="{FF2B5EF4-FFF2-40B4-BE49-F238E27FC236}">
                <a16:creationId xmlns:a16="http://schemas.microsoft.com/office/drawing/2014/main" id="{586211BB-14A8-4DD6-9EC1-AA10873F5C30}"/>
              </a:ext>
            </a:extLst>
          </p:cNvPr>
          <p:cNvSpPr>
            <a:spLocks noGrp="1"/>
          </p:cNvSpPr>
          <p:nvPr>
            <p:ph type="title"/>
          </p:nvPr>
        </p:nvSpPr>
        <p:spPr/>
        <p:txBody>
          <a:bodyPr/>
          <a:lstStyle/>
          <a:p>
            <a:r>
              <a:rPr lang="en-US" dirty="0"/>
              <a:t>Full set of cloud management capabilities</a:t>
            </a:r>
          </a:p>
        </p:txBody>
      </p:sp>
      <p:sp>
        <p:nvSpPr>
          <p:cNvPr id="61" name="Oval 60">
            <a:extLst>
              <a:ext uri="{FF2B5EF4-FFF2-40B4-BE49-F238E27FC236}">
                <a16:creationId xmlns:a16="http://schemas.microsoft.com/office/drawing/2014/main" id="{D682F5A2-11ED-48D8-92D6-E55B8D55F010}"/>
              </a:ext>
            </a:extLst>
          </p:cNvPr>
          <p:cNvSpPr/>
          <p:nvPr/>
        </p:nvSpPr>
        <p:spPr bwMode="auto">
          <a:xfrm>
            <a:off x="3609728" y="2409364"/>
            <a:ext cx="1896490" cy="189675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FED4E6E8-A1ED-4E82-8245-6C9A38084113}"/>
              </a:ext>
            </a:extLst>
          </p:cNvPr>
          <p:cNvSpPr txBox="1"/>
          <p:nvPr/>
        </p:nvSpPr>
        <p:spPr>
          <a:xfrm>
            <a:off x="6327838" y="2196534"/>
            <a:ext cx="1658140"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Security Management</a:t>
            </a:r>
          </a:p>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Threat Protection</a:t>
            </a:r>
          </a:p>
        </p:txBody>
      </p:sp>
      <p:sp>
        <p:nvSpPr>
          <p:cNvPr id="124" name="TextBox 123">
            <a:extLst>
              <a:ext uri="{FF2B5EF4-FFF2-40B4-BE49-F238E27FC236}">
                <a16:creationId xmlns:a16="http://schemas.microsoft.com/office/drawing/2014/main" id="{D4E887AA-E930-47A0-A7B5-C1E244CAAA7F}"/>
              </a:ext>
            </a:extLst>
          </p:cNvPr>
          <p:cNvSpPr txBox="1"/>
          <p:nvPr/>
        </p:nvSpPr>
        <p:spPr>
          <a:xfrm>
            <a:off x="6634701" y="3542661"/>
            <a:ext cx="1392042"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Backup</a:t>
            </a:r>
          </a:p>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Disaster Recovery</a:t>
            </a:r>
          </a:p>
        </p:txBody>
      </p:sp>
      <p:sp>
        <p:nvSpPr>
          <p:cNvPr id="126" name="TextBox 125">
            <a:extLst>
              <a:ext uri="{FF2B5EF4-FFF2-40B4-BE49-F238E27FC236}">
                <a16:creationId xmlns:a16="http://schemas.microsoft.com/office/drawing/2014/main" id="{F5B1C3BE-F9AF-433F-81E8-DE3EE67B829F}"/>
              </a:ext>
            </a:extLst>
          </p:cNvPr>
          <p:cNvSpPr txBox="1"/>
          <p:nvPr/>
        </p:nvSpPr>
        <p:spPr>
          <a:xfrm>
            <a:off x="1247468" y="2196534"/>
            <a:ext cx="1526694" cy="533732"/>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Policy Management</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Cost Management</a:t>
            </a:r>
          </a:p>
        </p:txBody>
      </p:sp>
      <p:sp>
        <p:nvSpPr>
          <p:cNvPr id="131" name="TextBox 130">
            <a:extLst>
              <a:ext uri="{FF2B5EF4-FFF2-40B4-BE49-F238E27FC236}">
                <a16:creationId xmlns:a16="http://schemas.microsoft.com/office/drawing/2014/main" id="{84143235-4DD0-48F5-9F5C-A234E5C7A7C8}"/>
              </a:ext>
            </a:extLst>
          </p:cNvPr>
          <p:cNvSpPr txBox="1"/>
          <p:nvPr/>
        </p:nvSpPr>
        <p:spPr>
          <a:xfrm>
            <a:off x="856817" y="3542662"/>
            <a:ext cx="1610050" cy="875877"/>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Configuration</a:t>
            </a:r>
          </a:p>
          <a:p>
            <a:pPr algn="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Update Management</a:t>
            </a:r>
          </a:p>
          <a:p>
            <a:pPr algn="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Automation</a:t>
            </a:r>
          </a:p>
          <a:p>
            <a:pPr algn="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Scripting</a:t>
            </a:r>
          </a:p>
        </p:txBody>
      </p:sp>
      <p:grpSp>
        <p:nvGrpSpPr>
          <p:cNvPr id="27" name="Group 26">
            <a:extLst>
              <a:ext uri="{FF2B5EF4-FFF2-40B4-BE49-F238E27FC236}">
                <a16:creationId xmlns:a16="http://schemas.microsoft.com/office/drawing/2014/main" id="{CBF4707C-D978-46A8-9384-64BC502A7B85}"/>
              </a:ext>
            </a:extLst>
          </p:cNvPr>
          <p:cNvGrpSpPr/>
          <p:nvPr/>
        </p:nvGrpSpPr>
        <p:grpSpPr>
          <a:xfrm>
            <a:off x="5489323" y="3466891"/>
            <a:ext cx="537855" cy="537932"/>
            <a:chOff x="431800" y="3725863"/>
            <a:chExt cx="731520" cy="731520"/>
          </a:xfrm>
        </p:grpSpPr>
        <p:sp>
          <p:nvSpPr>
            <p:cNvPr id="28" name="Oval 27">
              <a:extLst>
                <a:ext uri="{FF2B5EF4-FFF2-40B4-BE49-F238E27FC236}">
                  <a16:creationId xmlns:a16="http://schemas.microsoft.com/office/drawing/2014/main" id="{F8AB32B3-730F-4584-A6D5-CD3F07775064}"/>
                </a:ext>
              </a:extLst>
            </p:cNvPr>
            <p:cNvSpPr/>
            <p:nvPr/>
          </p:nvSpPr>
          <p:spPr bwMode="auto">
            <a:xfrm>
              <a:off x="431800" y="37258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812440D3-20E6-428F-99E6-46432EA7DA33}"/>
                </a:ext>
              </a:extLst>
            </p:cNvPr>
            <p:cNvSpPr/>
            <p:nvPr/>
          </p:nvSpPr>
          <p:spPr bwMode="auto">
            <a:xfrm>
              <a:off x="467531" y="3771650"/>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0" name="server_2">
              <a:extLst>
                <a:ext uri="{FF2B5EF4-FFF2-40B4-BE49-F238E27FC236}">
                  <a16:creationId xmlns:a16="http://schemas.microsoft.com/office/drawing/2014/main" id="{F749B5E9-FC6C-444B-BA10-8D816567159C}"/>
                </a:ext>
              </a:extLst>
            </p:cNvPr>
            <p:cNvSpPr>
              <a:spLocks noChangeAspect="1" noEditPoints="1"/>
            </p:cNvSpPr>
            <p:nvPr/>
          </p:nvSpPr>
          <p:spPr bwMode="auto">
            <a:xfrm>
              <a:off x="672552" y="3948728"/>
              <a:ext cx="260467" cy="323283"/>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gradFill>
              </a:endParaRPr>
            </a:p>
          </p:txBody>
        </p:sp>
      </p:grpSp>
      <p:grpSp>
        <p:nvGrpSpPr>
          <p:cNvPr id="40" name="Group 39">
            <a:extLst>
              <a:ext uri="{FF2B5EF4-FFF2-40B4-BE49-F238E27FC236}">
                <a16:creationId xmlns:a16="http://schemas.microsoft.com/office/drawing/2014/main" id="{3B98E7D8-8987-4F56-ADFE-7F52CC67E6FC}"/>
              </a:ext>
            </a:extLst>
          </p:cNvPr>
          <p:cNvGrpSpPr/>
          <p:nvPr/>
        </p:nvGrpSpPr>
        <p:grpSpPr>
          <a:xfrm>
            <a:off x="3528514" y="2092331"/>
            <a:ext cx="537855" cy="537932"/>
            <a:chOff x="431800" y="2925763"/>
            <a:chExt cx="731520" cy="731520"/>
          </a:xfrm>
        </p:grpSpPr>
        <p:sp>
          <p:nvSpPr>
            <p:cNvPr id="41" name="Oval 40">
              <a:extLst>
                <a:ext uri="{FF2B5EF4-FFF2-40B4-BE49-F238E27FC236}">
                  <a16:creationId xmlns:a16="http://schemas.microsoft.com/office/drawing/2014/main" id="{E4867B24-EB8E-4C9F-9B07-2808B2FD4165}"/>
                </a:ext>
              </a:extLst>
            </p:cNvPr>
            <p:cNvSpPr/>
            <p:nvPr/>
          </p:nvSpPr>
          <p:spPr bwMode="auto">
            <a:xfrm>
              <a:off x="431800" y="29257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EA67B464-216E-407C-B193-334F12851C42}"/>
                </a:ext>
              </a:extLst>
            </p:cNvPr>
            <p:cNvSpPr/>
            <p:nvPr/>
          </p:nvSpPr>
          <p:spPr bwMode="auto">
            <a:xfrm>
              <a:off x="460496" y="2954459"/>
              <a:ext cx="675042" cy="67504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3" name="Compare_F057">
              <a:extLst>
                <a:ext uri="{FF2B5EF4-FFF2-40B4-BE49-F238E27FC236}">
                  <a16:creationId xmlns:a16="http://schemas.microsoft.com/office/drawing/2014/main" id="{B672988F-46BE-46A7-807E-FAFBB509901F}"/>
                </a:ext>
              </a:extLst>
            </p:cNvPr>
            <p:cNvSpPr>
              <a:spLocks noChangeAspect="1" noEditPoints="1"/>
            </p:cNvSpPr>
            <p:nvPr/>
          </p:nvSpPr>
          <p:spPr bwMode="auto">
            <a:xfrm>
              <a:off x="637591" y="3132172"/>
              <a:ext cx="313834" cy="324074"/>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lin ang="5400000" scaled="1"/>
                </a:gradFill>
              </a:endParaRPr>
            </a:p>
          </p:txBody>
        </p:sp>
      </p:grpSp>
      <p:cxnSp>
        <p:nvCxnSpPr>
          <p:cNvPr id="24" name="Connector: Elbow 23">
            <a:extLst>
              <a:ext uri="{FF2B5EF4-FFF2-40B4-BE49-F238E27FC236}">
                <a16:creationId xmlns:a16="http://schemas.microsoft.com/office/drawing/2014/main" id="{8B959DF2-9DE7-4087-81AD-6186804239F9}"/>
              </a:ext>
            </a:extLst>
          </p:cNvPr>
          <p:cNvCxnSpPr>
            <a:stCxn id="28" idx="6"/>
            <a:endCxn id="115" idx="1"/>
          </p:cNvCxnSpPr>
          <p:nvPr/>
        </p:nvCxnSpPr>
        <p:spPr>
          <a:xfrm flipV="1">
            <a:off x="6027178" y="3505066"/>
            <a:ext cx="600609" cy="230791"/>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986E01E-B0CB-42C8-8A40-B9B574249CCC}"/>
              </a:ext>
            </a:extLst>
          </p:cNvPr>
          <p:cNvCxnSpPr>
            <a:endCxn id="118" idx="3"/>
          </p:cNvCxnSpPr>
          <p:nvPr/>
        </p:nvCxnSpPr>
        <p:spPr>
          <a:xfrm rot="10800000">
            <a:off x="2475560" y="3505067"/>
            <a:ext cx="547978" cy="230793"/>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42500034-4DEA-4C18-A7F3-FC23EE46FE23}"/>
              </a:ext>
            </a:extLst>
          </p:cNvPr>
          <p:cNvCxnSpPr>
            <a:stCxn id="32" idx="6"/>
            <a:endCxn id="114" idx="1"/>
          </p:cNvCxnSpPr>
          <p:nvPr/>
        </p:nvCxnSpPr>
        <p:spPr>
          <a:xfrm flipV="1">
            <a:off x="5572130" y="2177900"/>
            <a:ext cx="750536"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A3513CF1-80B1-42EC-928D-6EAB861AD35D}"/>
              </a:ext>
            </a:extLst>
          </p:cNvPr>
          <p:cNvCxnSpPr>
            <a:stCxn id="41" idx="2"/>
            <a:endCxn id="119" idx="3"/>
          </p:cNvCxnSpPr>
          <p:nvPr/>
        </p:nvCxnSpPr>
        <p:spPr>
          <a:xfrm rot="10800000">
            <a:off x="2781152" y="2177901"/>
            <a:ext cx="747362"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90F3157-6C9E-4186-A0EB-A10EE74B1392}"/>
              </a:ext>
            </a:extLst>
          </p:cNvPr>
          <p:cNvCxnSpPr>
            <a:stCxn id="37" idx="4"/>
            <a:endCxn id="117" idx="0"/>
          </p:cNvCxnSpPr>
          <p:nvPr/>
        </p:nvCxnSpPr>
        <p:spPr>
          <a:xfrm flipH="1">
            <a:off x="4550388" y="4933952"/>
            <a:ext cx="396" cy="197739"/>
          </a:xfrm>
          <a:prstGeom prst="line">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BD64EFC-81A6-4DDF-B422-BE758F8FBB7E}"/>
              </a:ext>
            </a:extLst>
          </p:cNvPr>
          <p:cNvGrpSpPr/>
          <p:nvPr/>
        </p:nvGrpSpPr>
        <p:grpSpPr>
          <a:xfrm>
            <a:off x="3073928" y="3466891"/>
            <a:ext cx="537855" cy="537932"/>
            <a:chOff x="4180755" y="3548790"/>
            <a:chExt cx="731520" cy="731520"/>
          </a:xfrm>
        </p:grpSpPr>
        <p:sp>
          <p:nvSpPr>
            <p:cNvPr id="45" name="Oval 44">
              <a:extLst>
                <a:ext uri="{FF2B5EF4-FFF2-40B4-BE49-F238E27FC236}">
                  <a16:creationId xmlns:a16="http://schemas.microsoft.com/office/drawing/2014/main" id="{3CFDDF8B-5104-4988-8546-B50E8A7FEB25}"/>
                </a:ext>
              </a:extLst>
            </p:cNvPr>
            <p:cNvSpPr/>
            <p:nvPr/>
          </p:nvSpPr>
          <p:spPr bwMode="auto">
            <a:xfrm>
              <a:off x="4180755" y="3548790"/>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E66F5343-C9B8-4AF1-AC0A-00491B6FCD40}"/>
                </a:ext>
              </a:extLst>
            </p:cNvPr>
            <p:cNvSpPr/>
            <p:nvPr/>
          </p:nvSpPr>
          <p:spPr bwMode="auto">
            <a:xfrm>
              <a:off x="4220755" y="3583003"/>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50" name="Processing_E9F5">
              <a:extLst>
                <a:ext uri="{FF2B5EF4-FFF2-40B4-BE49-F238E27FC236}">
                  <a16:creationId xmlns:a16="http://schemas.microsoft.com/office/drawing/2014/main" id="{5EC28FC5-77D2-4773-A252-771734421A8F}"/>
                </a:ext>
              </a:extLst>
            </p:cNvPr>
            <p:cNvSpPr>
              <a:spLocks noChangeAspect="1" noEditPoints="1"/>
            </p:cNvSpPr>
            <p:nvPr/>
          </p:nvSpPr>
          <p:spPr bwMode="auto">
            <a:xfrm>
              <a:off x="4359029" y="3756092"/>
              <a:ext cx="375768" cy="327271"/>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95FE535D-6FBE-4A38-92CB-35EA27337062}"/>
              </a:ext>
            </a:extLst>
          </p:cNvPr>
          <p:cNvGrpSpPr/>
          <p:nvPr/>
        </p:nvGrpSpPr>
        <p:grpSpPr>
          <a:xfrm>
            <a:off x="5034275" y="2092331"/>
            <a:ext cx="537855" cy="537932"/>
            <a:chOff x="6846963" y="1679558"/>
            <a:chExt cx="731520" cy="731520"/>
          </a:xfrm>
        </p:grpSpPr>
        <p:grpSp>
          <p:nvGrpSpPr>
            <p:cNvPr id="25" name="Group 24">
              <a:extLst>
                <a:ext uri="{FF2B5EF4-FFF2-40B4-BE49-F238E27FC236}">
                  <a16:creationId xmlns:a16="http://schemas.microsoft.com/office/drawing/2014/main" id="{506F8D0F-53E1-4FC1-A0D7-054602DCFBEC}"/>
                </a:ext>
              </a:extLst>
            </p:cNvPr>
            <p:cNvGrpSpPr/>
            <p:nvPr/>
          </p:nvGrpSpPr>
          <p:grpSpPr>
            <a:xfrm>
              <a:off x="6846963" y="1679558"/>
              <a:ext cx="731520" cy="731520"/>
              <a:chOff x="6846963" y="1679558"/>
              <a:chExt cx="731520" cy="731520"/>
            </a:xfrm>
          </p:grpSpPr>
          <p:sp>
            <p:nvSpPr>
              <p:cNvPr id="32" name="Oval 31">
                <a:extLst>
                  <a:ext uri="{FF2B5EF4-FFF2-40B4-BE49-F238E27FC236}">
                    <a16:creationId xmlns:a16="http://schemas.microsoft.com/office/drawing/2014/main" id="{F40EB588-1D02-476A-A134-047BEFACDB7D}"/>
                  </a:ext>
                </a:extLst>
              </p:cNvPr>
              <p:cNvSpPr/>
              <p:nvPr/>
            </p:nvSpPr>
            <p:spPr bwMode="auto">
              <a:xfrm>
                <a:off x="6846963" y="1679558"/>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3F5B627F-EDB3-4C36-A79B-1004A4D206C4}"/>
                  </a:ext>
                </a:extLst>
              </p:cNvPr>
              <p:cNvSpPr/>
              <p:nvPr/>
            </p:nvSpPr>
            <p:spPr bwMode="auto">
              <a:xfrm>
                <a:off x="6874833" y="1713211"/>
                <a:ext cx="664297" cy="66429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 name="Shield_EA18">
              <a:extLst>
                <a:ext uri="{FF2B5EF4-FFF2-40B4-BE49-F238E27FC236}">
                  <a16:creationId xmlns:a16="http://schemas.microsoft.com/office/drawing/2014/main" id="{E95AF515-5C11-4924-8E0B-38708C5E6651}"/>
                </a:ext>
              </a:extLst>
            </p:cNvPr>
            <p:cNvSpPr>
              <a:spLocks noChangeAspect="1"/>
            </p:cNvSpPr>
            <p:nvPr/>
          </p:nvSpPr>
          <p:spPr bwMode="auto">
            <a:xfrm>
              <a:off x="7059411" y="1897083"/>
              <a:ext cx="307874" cy="3277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2" name="Group 1">
            <a:extLst>
              <a:ext uri="{FF2B5EF4-FFF2-40B4-BE49-F238E27FC236}">
                <a16:creationId xmlns:a16="http://schemas.microsoft.com/office/drawing/2014/main" id="{0F3A66BE-C6E9-4FB2-8D98-65578C64E627}"/>
              </a:ext>
            </a:extLst>
          </p:cNvPr>
          <p:cNvGrpSpPr/>
          <p:nvPr/>
        </p:nvGrpSpPr>
        <p:grpSpPr>
          <a:xfrm>
            <a:off x="4281856" y="4396020"/>
            <a:ext cx="537855" cy="537932"/>
            <a:chOff x="5823621" y="4812291"/>
            <a:chExt cx="731520" cy="731520"/>
          </a:xfrm>
        </p:grpSpPr>
        <p:grpSp>
          <p:nvGrpSpPr>
            <p:cNvPr id="36" name="Group 35">
              <a:extLst>
                <a:ext uri="{FF2B5EF4-FFF2-40B4-BE49-F238E27FC236}">
                  <a16:creationId xmlns:a16="http://schemas.microsoft.com/office/drawing/2014/main" id="{B09C2E05-B49C-4ED0-A9ED-872B40566800}"/>
                </a:ext>
              </a:extLst>
            </p:cNvPr>
            <p:cNvGrpSpPr/>
            <p:nvPr/>
          </p:nvGrpSpPr>
          <p:grpSpPr>
            <a:xfrm>
              <a:off x="5823621" y="4812291"/>
              <a:ext cx="731520" cy="731520"/>
              <a:chOff x="431800" y="4525963"/>
              <a:chExt cx="731520" cy="731520"/>
            </a:xfrm>
          </p:grpSpPr>
          <p:sp>
            <p:nvSpPr>
              <p:cNvPr id="37" name="Oval 36">
                <a:extLst>
                  <a:ext uri="{FF2B5EF4-FFF2-40B4-BE49-F238E27FC236}">
                    <a16:creationId xmlns:a16="http://schemas.microsoft.com/office/drawing/2014/main" id="{17214C49-3E9C-4144-9DED-0CBEF3401AA0}"/>
                  </a:ext>
                </a:extLst>
              </p:cNvPr>
              <p:cNvSpPr/>
              <p:nvPr/>
            </p:nvSpPr>
            <p:spPr bwMode="auto">
              <a:xfrm>
                <a:off x="431800" y="45259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a:extLst>
                  <a:ext uri="{FF2B5EF4-FFF2-40B4-BE49-F238E27FC236}">
                    <a16:creationId xmlns:a16="http://schemas.microsoft.com/office/drawing/2014/main" id="{8EA61342-9E6B-4A40-AA8E-DD18944ACE67}"/>
                  </a:ext>
                </a:extLst>
              </p:cNvPr>
              <p:cNvSpPr/>
              <p:nvPr/>
            </p:nvSpPr>
            <p:spPr bwMode="auto">
              <a:xfrm>
                <a:off x="478096" y="4572259"/>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56" name="magnify">
              <a:extLst>
                <a:ext uri="{FF2B5EF4-FFF2-40B4-BE49-F238E27FC236}">
                  <a16:creationId xmlns:a16="http://schemas.microsoft.com/office/drawing/2014/main" id="{FF7B2A4F-8052-44DD-84A2-DAB5D56653F9}"/>
                </a:ext>
              </a:extLst>
            </p:cNvPr>
            <p:cNvSpPr>
              <a:spLocks noChangeAspect="1" noEditPoints="1"/>
            </p:cNvSpPr>
            <p:nvPr/>
          </p:nvSpPr>
          <p:spPr bwMode="auto">
            <a:xfrm flipH="1">
              <a:off x="6041981" y="5036887"/>
              <a:ext cx="306731" cy="30086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59" name="Freeform: Shape 58">
            <a:extLst>
              <a:ext uri="{FF2B5EF4-FFF2-40B4-BE49-F238E27FC236}">
                <a16:creationId xmlns:a16="http://schemas.microsoft.com/office/drawing/2014/main" id="{7D1131E9-D076-4215-BD84-5090C242A8D0}"/>
              </a:ext>
            </a:extLst>
          </p:cNvPr>
          <p:cNvSpPr/>
          <p:nvPr/>
        </p:nvSpPr>
        <p:spPr bwMode="auto">
          <a:xfrm>
            <a:off x="3866289" y="2925290"/>
            <a:ext cx="1356467" cy="748776"/>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22225" cap="sq">
            <a:solidFill>
              <a:schemeClr val="accent1"/>
            </a:solidFill>
            <a:prstDash val="solid"/>
            <a:miter lim="800000"/>
            <a:headEnd/>
            <a:tailEnd/>
          </a:ln>
        </p:spPr>
        <p:txBody>
          <a:bodyPr vert="horz" wrap="square" lIns="67229" tIns="33614" rIns="67229" bIns="33614" numCol="1" anchor="t" anchorCtr="0" compatLnSpc="1">
            <a:prstTxWarp prst="textNoShape">
              <a:avLst/>
            </a:prstTxWarp>
          </a:bodyPr>
          <a:lstStyle/>
          <a:p>
            <a:pPr defTabSz="685775"/>
            <a:endParaRPr lang="en-US" sz="675" err="1">
              <a:gradFill>
                <a:gsLst>
                  <a:gs pos="0">
                    <a:srgbClr val="505050"/>
                  </a:gs>
                  <a:gs pos="100000">
                    <a:srgbClr val="505050"/>
                  </a:gs>
                </a:gsLst>
              </a:gradFill>
              <a:latin typeface="Segoe UI Semilight"/>
            </a:endParaRPr>
          </a:p>
        </p:txBody>
      </p:sp>
      <p:sp>
        <p:nvSpPr>
          <p:cNvPr id="60" name="MS cloud text">
            <a:extLst>
              <a:ext uri="{FF2B5EF4-FFF2-40B4-BE49-F238E27FC236}">
                <a16:creationId xmlns:a16="http://schemas.microsoft.com/office/drawing/2014/main" id="{2ED75611-8509-4028-B2B9-299958E9BEDF}"/>
              </a:ext>
            </a:extLst>
          </p:cNvPr>
          <p:cNvSpPr txBox="1">
            <a:spLocks/>
          </p:cNvSpPr>
          <p:nvPr/>
        </p:nvSpPr>
        <p:spPr>
          <a:xfrm>
            <a:off x="3955159" y="3297534"/>
            <a:ext cx="1309832" cy="203028"/>
          </a:xfrm>
          <a:prstGeom prst="rect">
            <a:avLst/>
          </a:prstGeom>
        </p:spPr>
        <p:txBody>
          <a:bodyPr vert="horz" wrap="square" lIns="107567" tIns="67229" rIns="107567" bIns="6722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672290">
              <a:defRPr/>
            </a:pPr>
            <a:r>
              <a:rPr lang="en-US" sz="1200" kern="0" spc="0">
                <a:solidFill>
                  <a:schemeClr val="accent1"/>
                </a:solidFill>
                <a:latin typeface="Segoe UI Semilight"/>
                <a:cs typeface="Segoe UI Semilight" panose="020B0402040204020203" pitchFamily="34" charset="0"/>
              </a:rPr>
              <a:t>Microsoft Azure</a:t>
            </a:r>
            <a:endParaRPr lang="en-US" sz="1200" kern="0" spc="0">
              <a:solidFill>
                <a:schemeClr val="accent1"/>
              </a:solidFill>
              <a:latin typeface="Segoe UI Light"/>
              <a:cs typeface="Segoe UI Semilight" panose="020B0402040204020203" pitchFamily="34" charset="0"/>
            </a:endParaRPr>
          </a:p>
        </p:txBody>
      </p:sp>
      <p:sp>
        <p:nvSpPr>
          <p:cNvPr id="62" name="Rectangle 61">
            <a:extLst>
              <a:ext uri="{FF2B5EF4-FFF2-40B4-BE49-F238E27FC236}">
                <a16:creationId xmlns:a16="http://schemas.microsoft.com/office/drawing/2014/main" id="{C63DD6F0-A9BF-43C1-B9AC-BC695607A60C}"/>
              </a:ext>
            </a:extLst>
          </p:cNvPr>
          <p:cNvSpPr/>
          <p:nvPr/>
        </p:nvSpPr>
        <p:spPr>
          <a:xfrm>
            <a:off x="3528514" y="5550097"/>
            <a:ext cx="2158277"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Log Analytics and Diagnostics</a:t>
            </a:r>
          </a:p>
        </p:txBody>
      </p:sp>
      <p:sp>
        <p:nvSpPr>
          <p:cNvPr id="64" name="Rectangle 63">
            <a:extLst>
              <a:ext uri="{FF2B5EF4-FFF2-40B4-BE49-F238E27FC236}">
                <a16:creationId xmlns:a16="http://schemas.microsoft.com/office/drawing/2014/main" id="{4F665637-05CF-423C-AF80-6FCFD5196801}"/>
              </a:ext>
            </a:extLst>
          </p:cNvPr>
          <p:cNvSpPr/>
          <p:nvPr/>
        </p:nvSpPr>
        <p:spPr>
          <a:xfrm>
            <a:off x="3433328" y="5387295"/>
            <a:ext cx="2438802"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App, Infra, &amp; Network Monitoring</a:t>
            </a:r>
          </a:p>
        </p:txBody>
      </p:sp>
    </p:spTree>
    <p:extLst>
      <p:ext uri="{BB962C8B-B14F-4D97-AF65-F5344CB8AC3E}">
        <p14:creationId xmlns:p14="http://schemas.microsoft.com/office/powerpoint/2010/main" val="250824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35" presetClass="path" presetSubtype="0" decel="100000" fill="hold" grpId="1" nodeType="withEffect">
                                  <p:stCondLst>
                                    <p:cond delay="0"/>
                                  </p:stCondLst>
                                  <p:childTnLst>
                                    <p:animMotion origin="layout" path="M 4.94001E-6 2.51929E-6 L 0.01467 2.51929E-6 " pathEditMode="relative" rAng="0" ptsTypes="AA">
                                      <p:cBhvr>
                                        <p:cTn id="9" dur="500" spd="-100000" fill="hold"/>
                                        <p:tgtEl>
                                          <p:spTgt spid="123"/>
                                        </p:tgtEl>
                                        <p:attrNameLst>
                                          <p:attrName>ppt_x</p:attrName>
                                          <p:attrName>ppt_y</p:attrName>
                                        </p:attrNameLst>
                                      </p:cBhvr>
                                      <p:rCtr x="728" y="0"/>
                                    </p:animMotion>
                                  </p:childTnLst>
                                </p:cTn>
                              </p:par>
                              <p:par>
                                <p:cTn id="10" presetID="10"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500"/>
                                        <p:tgtEl>
                                          <p:spTgt spid="124"/>
                                        </p:tgtEl>
                                      </p:cBhvr>
                                    </p:animEffect>
                                  </p:childTnLst>
                                </p:cTn>
                              </p:par>
                              <p:par>
                                <p:cTn id="13" presetID="35" presetClass="path" presetSubtype="0" decel="100000" fill="hold" grpId="1" nodeType="withEffect">
                                  <p:stCondLst>
                                    <p:cond delay="0"/>
                                  </p:stCondLst>
                                  <p:childTnLst>
                                    <p:animMotion origin="layout" path="M 4.23283E-6 2.67817E-6 L 0.01468 2.67817E-6 " pathEditMode="relative" rAng="0" ptsTypes="AA">
                                      <p:cBhvr>
                                        <p:cTn id="14" dur="500" spd="-100000" fill="hold"/>
                                        <p:tgtEl>
                                          <p:spTgt spid="124"/>
                                        </p:tgtEl>
                                        <p:attrNameLst>
                                          <p:attrName>ppt_x</p:attrName>
                                          <p:attrName>ppt_y</p:attrName>
                                        </p:attrNameLst>
                                      </p:cBhvr>
                                      <p:rCtr x="728" y="0"/>
                                    </p:animMotion>
                                  </p:childTnLst>
                                </p:cTn>
                              </p:par>
                              <p:par>
                                <p:cTn id="15" presetID="10"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500"/>
                                        <p:tgtEl>
                                          <p:spTgt spid="126"/>
                                        </p:tgtEl>
                                      </p:cBhvr>
                                    </p:animEffect>
                                  </p:childTnLst>
                                </p:cTn>
                              </p:par>
                              <p:par>
                                <p:cTn id="18" presetID="35" presetClass="path" presetSubtype="0" decel="100000" fill="hold" grpId="1" nodeType="withEffect">
                                  <p:stCondLst>
                                    <p:cond delay="0"/>
                                  </p:stCondLst>
                                  <p:childTnLst>
                                    <p:animMotion origin="layout" path="M 7.27598E-7 2.51929E-6 L -0.01532 2.51929E-6 " pathEditMode="relative" rAng="0" ptsTypes="AA">
                                      <p:cBhvr>
                                        <p:cTn id="19" dur="500" spd="-100000" fill="hold"/>
                                        <p:tgtEl>
                                          <p:spTgt spid="126"/>
                                        </p:tgtEl>
                                        <p:attrNameLst>
                                          <p:attrName>ppt_x</p:attrName>
                                          <p:attrName>ppt_y</p:attrName>
                                        </p:attrNameLst>
                                      </p:cBhvr>
                                      <p:rCtr x="-766" y="0"/>
                                    </p:animMotion>
                                  </p:childTnLst>
                                </p:cTn>
                              </p:par>
                              <p:par>
                                <p:cTn id="20" presetID="10" presetClass="entr" presetSubtype="0"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500"/>
                                        <p:tgtEl>
                                          <p:spTgt spid="131"/>
                                        </p:tgtEl>
                                      </p:cBhvr>
                                    </p:animEffect>
                                  </p:childTnLst>
                                </p:cTn>
                              </p:par>
                              <p:par>
                                <p:cTn id="23" presetID="35" presetClass="path" presetSubtype="0" decel="100000" fill="hold" grpId="1" nodeType="withEffect">
                                  <p:stCondLst>
                                    <p:cond delay="0"/>
                                  </p:stCondLst>
                                  <p:childTnLst>
                                    <p:animMotion origin="layout" path="M -4.91703E-6 4.26691E-6 L -0.01531 4.26691E-6 " pathEditMode="relative" rAng="0" ptsTypes="AA">
                                      <p:cBhvr>
                                        <p:cTn id="24" dur="500" spd="-100000" fill="hold"/>
                                        <p:tgtEl>
                                          <p:spTgt spid="131"/>
                                        </p:tgtEl>
                                        <p:attrNameLst>
                                          <p:attrName>ppt_x</p:attrName>
                                          <p:attrName>ppt_y</p:attrName>
                                        </p:attrNameLst>
                                      </p:cBhvr>
                                      <p:rCtr x="-766" y="0"/>
                                    </p:animMotion>
                                  </p:childTnLst>
                                </p:cTn>
                              </p:par>
                              <p:par>
                                <p:cTn id="25" presetID="10" presetClass="entr" presetSubtype="0"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500"/>
                                        <p:tgtEl>
                                          <p:spTgt spid="118"/>
                                        </p:tgtEl>
                                      </p:cBhvr>
                                    </p:animEffect>
                                  </p:childTnLst>
                                </p:cTn>
                              </p:par>
                              <p:par>
                                <p:cTn id="28" presetID="35" presetClass="path" presetSubtype="0" decel="100000" fill="hold" grpId="1" nodeType="withEffect">
                                  <p:stCondLst>
                                    <p:cond delay="0"/>
                                  </p:stCondLst>
                                  <p:childTnLst>
                                    <p:animMotion origin="layout" path="M -4.91703E-6 4.26691E-6 L -0.01531 4.26691E-6 " pathEditMode="relative" rAng="0" ptsTypes="AA">
                                      <p:cBhvr>
                                        <p:cTn id="29" dur="500" spd="-100000" fill="hold"/>
                                        <p:tgtEl>
                                          <p:spTgt spid="118"/>
                                        </p:tgtEl>
                                        <p:attrNameLst>
                                          <p:attrName>ppt_x</p:attrName>
                                          <p:attrName>ppt_y</p:attrName>
                                        </p:attrNameLst>
                                      </p:cBhvr>
                                      <p:rCtr x="-766" y="0"/>
                                    </p:animMotion>
                                  </p:childTnLst>
                                </p:cTn>
                              </p:par>
                              <p:par>
                                <p:cTn id="30" presetID="10" presetClass="entr" presetSubtype="0" fill="hold" grpId="0" nodeType="with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childTnLst>
                                </p:cTn>
                              </p:par>
                              <p:par>
                                <p:cTn id="33" presetID="35" presetClass="path" presetSubtype="0" decel="100000" fill="hold" grpId="1" nodeType="withEffect">
                                  <p:stCondLst>
                                    <p:cond delay="0"/>
                                  </p:stCondLst>
                                  <p:childTnLst>
                                    <p:animMotion origin="layout" path="M 7.27598E-7 2.51929E-6 L -0.01532 2.51929E-6 " pathEditMode="relative" rAng="0" ptsTypes="AA">
                                      <p:cBhvr>
                                        <p:cTn id="34" dur="500" spd="-100000" fill="hold"/>
                                        <p:tgtEl>
                                          <p:spTgt spid="119"/>
                                        </p:tgtEl>
                                        <p:attrNameLst>
                                          <p:attrName>ppt_x</p:attrName>
                                          <p:attrName>ppt_y</p:attrName>
                                        </p:attrNameLst>
                                      </p:cBhvr>
                                      <p:rCtr x="-766" y="0"/>
                                    </p:animMotion>
                                  </p:childTnLst>
                                </p:cTn>
                              </p:par>
                              <p:par>
                                <p:cTn id="35" presetID="10" presetClass="entr" presetSubtype="0"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500"/>
                                        <p:tgtEl>
                                          <p:spTgt spid="114"/>
                                        </p:tgtEl>
                                      </p:cBhvr>
                                    </p:animEffect>
                                  </p:childTnLst>
                                </p:cTn>
                              </p:par>
                              <p:par>
                                <p:cTn id="38" presetID="35" presetClass="path" presetSubtype="0" decel="100000" fill="hold" grpId="1" nodeType="withEffect">
                                  <p:stCondLst>
                                    <p:cond delay="0"/>
                                  </p:stCondLst>
                                  <p:childTnLst>
                                    <p:animMotion origin="layout" path="M 4.94001E-6 2.51929E-6 L 0.01467 2.51929E-6 " pathEditMode="relative" rAng="0" ptsTypes="AA">
                                      <p:cBhvr>
                                        <p:cTn id="39" dur="500" spd="-100000" fill="hold"/>
                                        <p:tgtEl>
                                          <p:spTgt spid="114"/>
                                        </p:tgtEl>
                                        <p:attrNameLst>
                                          <p:attrName>ppt_x</p:attrName>
                                          <p:attrName>ppt_y</p:attrName>
                                        </p:attrNameLst>
                                      </p:cBhvr>
                                      <p:rCtr x="728" y="0"/>
                                    </p:animMotion>
                                  </p:childTnLst>
                                </p:cTn>
                              </p:par>
                              <p:par>
                                <p:cTn id="40" presetID="10" presetClass="entr" presetSubtype="0" fill="hold" grpId="0"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par>
                                <p:cTn id="43" presetID="35" presetClass="path" presetSubtype="0" decel="100000" fill="hold" grpId="1" nodeType="withEffect">
                                  <p:stCondLst>
                                    <p:cond delay="0"/>
                                  </p:stCondLst>
                                  <p:childTnLst>
                                    <p:animMotion origin="layout" path="M 4.94001E-6 2.51929E-6 L 0.01467 2.51929E-6 " pathEditMode="relative" rAng="0" ptsTypes="AA">
                                      <p:cBhvr>
                                        <p:cTn id="44" dur="500" spd="-100000" fill="hold"/>
                                        <p:tgtEl>
                                          <p:spTgt spid="115"/>
                                        </p:tgtEl>
                                        <p:attrNameLst>
                                          <p:attrName>ppt_x</p:attrName>
                                          <p:attrName>ppt_y</p:attrName>
                                        </p:attrNameLst>
                                      </p:cBhvr>
                                      <p:rCtr x="728" y="0"/>
                                    </p:animMotion>
                                  </p:childTnLst>
                                </p:cTn>
                              </p:par>
                              <p:par>
                                <p:cTn id="45" presetID="10" presetClass="entr" presetSubtype="0" fill="hold" grpId="0" nodeType="withEffect">
                                  <p:stCondLst>
                                    <p:cond delay="0"/>
                                  </p:stCondLst>
                                  <p:childTnLst>
                                    <p:set>
                                      <p:cBhvr>
                                        <p:cTn id="46" dur="1" fill="hold">
                                          <p:stCondLst>
                                            <p:cond delay="0"/>
                                          </p:stCondLst>
                                        </p:cTn>
                                        <p:tgtEl>
                                          <p:spTgt spid="117"/>
                                        </p:tgtEl>
                                        <p:attrNameLst>
                                          <p:attrName>style.visibility</p:attrName>
                                        </p:attrNameLst>
                                      </p:cBhvr>
                                      <p:to>
                                        <p:strVal val="visible"/>
                                      </p:to>
                                    </p:set>
                                    <p:animEffect transition="in" filter="fade">
                                      <p:cBhvr>
                                        <p:cTn id="47" dur="500"/>
                                        <p:tgtEl>
                                          <p:spTgt spid="117"/>
                                        </p:tgtEl>
                                      </p:cBhvr>
                                    </p:animEffect>
                                  </p:childTnLst>
                                </p:cTn>
                              </p:par>
                              <p:par>
                                <p:cTn id="48" presetID="35" presetClass="path" presetSubtype="0" decel="100000" fill="hold" grpId="1" nodeType="withEffect">
                                  <p:stCondLst>
                                    <p:cond delay="0"/>
                                  </p:stCondLst>
                                  <p:childTnLst>
                                    <p:animMotion origin="layout" path="M 1.21777E-6 -4.25783E-6 L -0.01532 -4.25783E-6 " pathEditMode="relative" rAng="0" ptsTypes="AA">
                                      <p:cBhvr>
                                        <p:cTn id="49" dur="500" spd="-100000" fill="hold"/>
                                        <p:tgtEl>
                                          <p:spTgt spid="117"/>
                                        </p:tgtEl>
                                        <p:attrNameLst>
                                          <p:attrName>ppt_x</p:attrName>
                                          <p:attrName>ppt_y</p:attrName>
                                        </p:attrNameLst>
                                      </p:cBhvr>
                                      <p:rCtr x="-766" y="0"/>
                                    </p:animMotion>
                                  </p:childTnLst>
                                </p:cTn>
                              </p:par>
                              <p:par>
                                <p:cTn id="50" presetID="22" presetClass="entr" presetSubtype="2" fill="hold"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right)">
                                      <p:cBhvr>
                                        <p:cTn id="52" dur="500"/>
                                        <p:tgtEl>
                                          <p:spTgt spid="53"/>
                                        </p:tgtEl>
                                      </p:cBhvr>
                                    </p:animEffect>
                                  </p:childTnLst>
                                </p:cTn>
                              </p:par>
                              <p:par>
                                <p:cTn id="53" presetID="22" presetClass="entr" presetSubtype="2"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right)">
                                      <p:cBhvr>
                                        <p:cTn id="55" dur="500"/>
                                        <p:tgtEl>
                                          <p:spTgt spid="48"/>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par>
                                <p:cTn id="59" presetID="22" presetClass="entr" presetSubtype="8"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1"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wipe(up)">
                                      <p:cBhvr>
                                        <p:cTn id="64" dur="500"/>
                                        <p:tgtEl>
                                          <p:spTgt spid="58"/>
                                        </p:tgtEl>
                                      </p:cBhvr>
                                    </p:animEffect>
                                  </p:childTnLst>
                                </p:cTn>
                              </p:par>
                              <p:par>
                                <p:cTn id="65" presetID="53" presetClass="entr" presetSubtype="16"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p:cTn id="67" dur="500" fill="hold"/>
                                        <p:tgtEl>
                                          <p:spTgt spid="40"/>
                                        </p:tgtEl>
                                        <p:attrNameLst>
                                          <p:attrName>ppt_w</p:attrName>
                                        </p:attrNameLst>
                                      </p:cBhvr>
                                      <p:tavLst>
                                        <p:tav tm="0">
                                          <p:val>
                                            <p:fltVal val="0"/>
                                          </p:val>
                                        </p:tav>
                                        <p:tav tm="100000">
                                          <p:val>
                                            <p:strVal val="#ppt_w"/>
                                          </p:val>
                                        </p:tav>
                                      </p:tavLst>
                                    </p:anim>
                                    <p:anim calcmode="lin" valueType="num">
                                      <p:cBhvr>
                                        <p:cTn id="68" dur="500" fill="hold"/>
                                        <p:tgtEl>
                                          <p:spTgt spid="40"/>
                                        </p:tgtEl>
                                        <p:attrNameLst>
                                          <p:attrName>ppt_h</p:attrName>
                                        </p:attrNameLst>
                                      </p:cBhvr>
                                      <p:tavLst>
                                        <p:tav tm="0">
                                          <p:val>
                                            <p:fltVal val="0"/>
                                          </p:val>
                                        </p:tav>
                                        <p:tav tm="100000">
                                          <p:val>
                                            <p:strVal val="#ppt_h"/>
                                          </p:val>
                                        </p:tav>
                                      </p:tavLst>
                                    </p:anim>
                                    <p:animEffect transition="in" filter="fade">
                                      <p:cBhvr>
                                        <p:cTn id="69" dur="500"/>
                                        <p:tgtEl>
                                          <p:spTgt spid="40"/>
                                        </p:tgtEl>
                                      </p:cBhvr>
                                    </p:animEffect>
                                  </p:childTnLst>
                                </p:cTn>
                              </p:par>
                              <p:par>
                                <p:cTn id="70" presetID="53" presetClass="entr" presetSubtype="16"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500" fill="hold"/>
                                        <p:tgtEl>
                                          <p:spTgt spid="27"/>
                                        </p:tgtEl>
                                        <p:attrNameLst>
                                          <p:attrName>ppt_w</p:attrName>
                                        </p:attrNameLst>
                                      </p:cBhvr>
                                      <p:tavLst>
                                        <p:tav tm="0">
                                          <p:val>
                                            <p:fltVal val="0"/>
                                          </p:val>
                                        </p:tav>
                                        <p:tav tm="100000">
                                          <p:val>
                                            <p:strVal val="#ppt_w"/>
                                          </p:val>
                                        </p:tav>
                                      </p:tavLst>
                                    </p:anim>
                                    <p:anim calcmode="lin" valueType="num">
                                      <p:cBhvr>
                                        <p:cTn id="73" dur="500" fill="hold"/>
                                        <p:tgtEl>
                                          <p:spTgt spid="27"/>
                                        </p:tgtEl>
                                        <p:attrNameLst>
                                          <p:attrName>ppt_h</p:attrName>
                                        </p:attrNameLst>
                                      </p:cBhvr>
                                      <p:tavLst>
                                        <p:tav tm="0">
                                          <p:val>
                                            <p:fltVal val="0"/>
                                          </p:val>
                                        </p:tav>
                                        <p:tav tm="100000">
                                          <p:val>
                                            <p:strVal val="#ppt_h"/>
                                          </p:val>
                                        </p:tav>
                                      </p:tavLst>
                                    </p:anim>
                                    <p:animEffect transition="in" filter="fade">
                                      <p:cBhvr>
                                        <p:cTn id="74" dur="500"/>
                                        <p:tgtEl>
                                          <p:spTgt spid="27"/>
                                        </p:tgtEl>
                                      </p:cBhvr>
                                    </p:animEffect>
                                  </p:childTnLst>
                                </p:cTn>
                              </p:par>
                              <p:par>
                                <p:cTn id="75" presetID="53" presetClass="entr" presetSubtype="16"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p:cTn id="77" dur="500" fill="hold"/>
                                        <p:tgtEl>
                                          <p:spTgt spid="31"/>
                                        </p:tgtEl>
                                        <p:attrNameLst>
                                          <p:attrName>ppt_w</p:attrName>
                                        </p:attrNameLst>
                                      </p:cBhvr>
                                      <p:tavLst>
                                        <p:tav tm="0">
                                          <p:val>
                                            <p:fltVal val="0"/>
                                          </p:val>
                                        </p:tav>
                                        <p:tav tm="100000">
                                          <p:val>
                                            <p:strVal val="#ppt_w"/>
                                          </p:val>
                                        </p:tav>
                                      </p:tavLst>
                                    </p:anim>
                                    <p:anim calcmode="lin" valueType="num">
                                      <p:cBhvr>
                                        <p:cTn id="78" dur="500" fill="hold"/>
                                        <p:tgtEl>
                                          <p:spTgt spid="31"/>
                                        </p:tgtEl>
                                        <p:attrNameLst>
                                          <p:attrName>ppt_h</p:attrName>
                                        </p:attrNameLst>
                                      </p:cBhvr>
                                      <p:tavLst>
                                        <p:tav tm="0">
                                          <p:val>
                                            <p:fltVal val="0"/>
                                          </p:val>
                                        </p:tav>
                                        <p:tav tm="100000">
                                          <p:val>
                                            <p:strVal val="#ppt_h"/>
                                          </p:val>
                                        </p:tav>
                                      </p:tavLst>
                                    </p:anim>
                                    <p:animEffect transition="in" filter="fade">
                                      <p:cBhvr>
                                        <p:cTn id="79" dur="500"/>
                                        <p:tgtEl>
                                          <p:spTgt spid="31"/>
                                        </p:tgtEl>
                                      </p:cBhvr>
                                    </p:animEffect>
                                  </p:childTnLst>
                                </p:cTn>
                              </p:par>
                              <p:par>
                                <p:cTn id="80" presetID="21" presetClass="entr" presetSubtype="1" fill="hold" nodeType="with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wheel(1)">
                                      <p:cBhvr>
                                        <p:cTn id="8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5" grpId="1"/>
      <p:bldP spid="114" grpId="0"/>
      <p:bldP spid="114" grpId="1"/>
      <p:bldP spid="117" grpId="0"/>
      <p:bldP spid="117" grpId="1"/>
      <p:bldP spid="118" grpId="0"/>
      <p:bldP spid="118" grpId="1"/>
      <p:bldP spid="119" grpId="0"/>
      <p:bldP spid="119" grpId="1"/>
      <p:bldP spid="123" grpId="0"/>
      <p:bldP spid="123" grpId="1"/>
      <p:bldP spid="124" grpId="0"/>
      <p:bldP spid="124" grpId="1"/>
      <p:bldP spid="126" grpId="0"/>
      <p:bldP spid="126" grpId="1"/>
      <p:bldP spid="131" grpId="0"/>
      <p:bldP spid="131"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602" y="1000074"/>
            <a:ext cx="6578797" cy="4404449"/>
          </a:xfrm>
          <a:prstGeom prst="rect">
            <a:avLst/>
          </a:prstGeom>
        </p:spPr>
      </p:pic>
      <p:sp>
        <p:nvSpPr>
          <p:cNvPr id="3" name="Rectangle 2"/>
          <p:cNvSpPr/>
          <p:nvPr/>
        </p:nvSpPr>
        <p:spPr>
          <a:xfrm>
            <a:off x="1282603" y="5453804"/>
            <a:ext cx="6578796" cy="646331"/>
          </a:xfrm>
          <a:prstGeom prst="rect">
            <a:avLst/>
          </a:prstGeom>
        </p:spPr>
        <p:txBody>
          <a:bodyPr wrap="square">
            <a:spAutoFit/>
          </a:bodyPr>
          <a:lstStyle/>
          <a:p>
            <a:r>
              <a:rPr lang="en-US" dirty="0"/>
              <a:t>https://docs.microsoft.com/en-us/azure/security-center/security-center-intro</a:t>
            </a:r>
          </a:p>
        </p:txBody>
      </p:sp>
    </p:spTree>
    <p:extLst>
      <p:ext uri="{BB962C8B-B14F-4D97-AF65-F5344CB8AC3E}">
        <p14:creationId xmlns:p14="http://schemas.microsoft.com/office/powerpoint/2010/main" val="3190868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761587" y="2362068"/>
            <a:ext cx="5250299" cy="3157788"/>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505050"/>
                </a:solidFill>
                <a:latin typeface="Segoe UI" panose="020B0502040204020203" pitchFamily="34" charset="0"/>
              </a:rPr>
              <a:t>Collect and correlate data from multiple sources</a:t>
            </a:r>
          </a:p>
          <a:p>
            <a:r>
              <a:rPr lang="en-US" sz="1800" dirty="0">
                <a:solidFill>
                  <a:srgbClr val="505050"/>
                </a:solidFill>
                <a:latin typeface="Segoe UI" panose="020B0502040204020203" pitchFamily="34" charset="0"/>
              </a:rPr>
              <a:t>Collect and analyze Azure activity logs</a:t>
            </a:r>
          </a:p>
          <a:p>
            <a:r>
              <a:rPr lang="en-US" sz="1800" dirty="0">
                <a:solidFill>
                  <a:srgbClr val="505050"/>
                </a:solidFill>
                <a:latin typeface="Segoe UI" panose="020B0502040204020203" pitchFamily="34" charset="0"/>
              </a:rPr>
              <a:t>Customize dashboards to focus on what matters most to you</a:t>
            </a:r>
          </a:p>
          <a:p>
            <a:r>
              <a:rPr lang="en-US" sz="1800" dirty="0">
                <a:solidFill>
                  <a:srgbClr val="505050"/>
                </a:solidFill>
                <a:latin typeface="Segoe UI" panose="020B0502040204020203" pitchFamily="34" charset="0"/>
              </a:rPr>
              <a:t>Perform rich data exploration with interactive queries</a:t>
            </a:r>
          </a:p>
          <a:p>
            <a:r>
              <a:rPr lang="en-US" sz="1800" dirty="0">
                <a:solidFill>
                  <a:srgbClr val="505050"/>
                </a:solidFill>
                <a:latin typeface="Segoe UI" panose="020B0502040204020203" pitchFamily="34" charset="0"/>
              </a:rPr>
              <a:t>Use smart analytics powered by machine learning</a:t>
            </a:r>
          </a:p>
          <a:p>
            <a:r>
              <a:rPr lang="en-US" sz="1800" dirty="0">
                <a:solidFill>
                  <a:srgbClr val="505050"/>
                </a:solidFill>
                <a:latin typeface="Segoe UI" panose="020B0502040204020203" pitchFamily="34" charset="0"/>
              </a:rPr>
              <a:t>Turn insights into action with built-in notification and automation</a:t>
            </a:r>
          </a:p>
          <a:p>
            <a:endParaRPr lang="en-US" sz="1800" dirty="0">
              <a:solidFill>
                <a:srgbClr val="5F5F5F">
                  <a:alpha val="99000"/>
                </a:srgbClr>
              </a:solidFill>
              <a:latin typeface="Segoe UI"/>
            </a:endParaRPr>
          </a:p>
          <a:p>
            <a:pPr marL="2381" indent="0">
              <a:lnSpc>
                <a:spcPct val="100000"/>
              </a:lnSpc>
              <a:buNone/>
            </a:pPr>
            <a:endParaRPr lang="en-US" sz="1800" dirty="0">
              <a:solidFill>
                <a:srgbClr val="5F5F5F">
                  <a:alpha val="99000"/>
                </a:srgbClr>
              </a:solidFill>
              <a:latin typeface="Segoe UI"/>
            </a:endParaRPr>
          </a:p>
        </p:txBody>
      </p:sp>
      <p:sp>
        <p:nvSpPr>
          <p:cNvPr id="2" name="Title 1"/>
          <p:cNvSpPr>
            <a:spLocks noGrp="1"/>
          </p:cNvSpPr>
          <p:nvPr>
            <p:ph type="title"/>
          </p:nvPr>
        </p:nvSpPr>
        <p:spPr>
          <a:xfrm>
            <a:off x="284636" y="1168517"/>
            <a:ext cx="8643324" cy="797615"/>
          </a:xfrm>
        </p:spPr>
        <p:txBody>
          <a:bodyPr/>
          <a:lstStyle/>
          <a:p>
            <a:r>
              <a:rPr lang="en-GB" dirty="0"/>
              <a:t>Log Analytics</a:t>
            </a:r>
          </a:p>
        </p:txBody>
      </p:sp>
      <p:pic>
        <p:nvPicPr>
          <p:cNvPr id="2050" name="Picture 2" descr="https://azurecomcdn.azureedge.net/cvt-0977e077c364093de92527097be01c8146690f9a69e7b78112c7db59e9f730c8/images/page/services/operational-insights/00-overview.png">
            <a:extLst>
              <a:ext uri="{FF2B5EF4-FFF2-40B4-BE49-F238E27FC236}">
                <a16:creationId xmlns:a16="http://schemas.microsoft.com/office/drawing/2014/main" id="{C590A83E-3F81-4DB3-BAF5-CCE992A46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6" y="2553961"/>
            <a:ext cx="2250281"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comcdn.azureedge.net/cvt-3fc01a0e37054acaf8f55d320dae6fcc78c149ce68244e35321c217d57b656e5/images/page/services/operational-insights/turn-insights.png">
            <a:extLst>
              <a:ext uri="{FF2B5EF4-FFF2-40B4-BE49-F238E27FC236}">
                <a16:creationId xmlns:a16="http://schemas.microsoft.com/office/drawing/2014/main" id="{CC9B1064-A517-4188-87C3-6C3CE882B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327" y="4891869"/>
            <a:ext cx="1657350" cy="170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52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9B6487-200B-49C9-8AEF-FCA080B512D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F7402EE-2477-49E0-ADBE-A94C4784A5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690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60375" y="-3"/>
            <a:ext cx="7773988" cy="1605779"/>
          </a:xfrm>
        </p:spPr>
        <p:txBody>
          <a:bodyPr/>
          <a:lstStyle/>
          <a:p>
            <a:r>
              <a:rPr lang="en-IN" sz="2400" dirty="0">
                <a:latin typeface="Arial"/>
                <a:ea typeface="Calibri"/>
                <a:cs typeface="Times New Roman"/>
              </a:rPr>
              <a:t>You plan to author an Automation runbook that, according to your estimates, will take seven hours to complete. What should you do to ensure that the runbook successfully executes?</a:t>
            </a:r>
            <a:br>
              <a:rPr lang="en-IN" sz="2400" dirty="0">
                <a:latin typeface="Arial"/>
                <a:ea typeface="Calibri"/>
                <a:cs typeface="Times New Roman"/>
              </a:rPr>
            </a:br>
            <a:endParaRPr lang="en-US" sz="2400"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000" dirty="0">
                <a:latin typeface="Arial"/>
                <a:ea typeface="Calibri"/>
                <a:cs typeface="Times New Roman"/>
              </a:rPr>
              <a:t>Create a PowerShell script–based runbook</a:t>
            </a:r>
          </a:p>
          <a:p>
            <a:pPr>
              <a:lnSpc>
                <a:spcPct val="115000"/>
              </a:lnSpc>
              <a:spcAft>
                <a:spcPts val="1000"/>
              </a:spcAft>
            </a:pPr>
            <a:r>
              <a:rPr lang="en-IN" sz="2000" dirty="0">
                <a:latin typeface="Arial"/>
                <a:ea typeface="Calibri"/>
                <a:cs typeface="Times New Roman"/>
              </a:rPr>
              <a:t>Create a PowerShell workflow–based runbook with a single checkpoint</a:t>
            </a:r>
          </a:p>
          <a:p>
            <a:pPr>
              <a:lnSpc>
                <a:spcPct val="115000"/>
              </a:lnSpc>
              <a:spcAft>
                <a:spcPts val="1000"/>
              </a:spcAft>
            </a:pPr>
            <a:r>
              <a:rPr lang="en-IN" sz="2000" dirty="0">
                <a:latin typeface="Arial"/>
                <a:ea typeface="Calibri"/>
                <a:cs typeface="Times New Roman"/>
              </a:rPr>
              <a:t>Create a PowerShell workflow–based runbook with two checkpoints</a:t>
            </a:r>
          </a:p>
          <a:p>
            <a:pPr>
              <a:lnSpc>
                <a:spcPct val="115000"/>
              </a:lnSpc>
              <a:spcAft>
                <a:spcPts val="1000"/>
              </a:spcAft>
            </a:pPr>
            <a:r>
              <a:rPr lang="en-IN" sz="2000" dirty="0">
                <a:latin typeface="Arial"/>
                <a:ea typeface="Calibri"/>
                <a:cs typeface="Times New Roman"/>
              </a:rPr>
              <a:t>Create a PowerShell workflow–based runbook with a single </a:t>
            </a:r>
            <a:r>
              <a:rPr lang="en-IN" sz="2000" dirty="0" err="1">
                <a:latin typeface="Arial"/>
                <a:ea typeface="Calibri"/>
                <a:cs typeface="Times New Roman"/>
              </a:rPr>
              <a:t>InlineScript</a:t>
            </a:r>
            <a:endParaRPr lang="en-IN" sz="2000" dirty="0">
              <a:latin typeface="Arial"/>
              <a:ea typeface="Calibri"/>
              <a:cs typeface="Times New Roman"/>
            </a:endParaRPr>
          </a:p>
          <a:p>
            <a:pPr>
              <a:lnSpc>
                <a:spcPct val="115000"/>
              </a:lnSpc>
              <a:spcAft>
                <a:spcPts val="1000"/>
              </a:spcAft>
            </a:pPr>
            <a:r>
              <a:rPr lang="en-IN" sz="2000" dirty="0">
                <a:latin typeface="Arial"/>
                <a:ea typeface="Calibri"/>
                <a:cs typeface="Times New Roman"/>
              </a:rPr>
              <a:t>Create a PowerShell workflow–based runbook with two </a:t>
            </a:r>
            <a:r>
              <a:rPr lang="en-IN" sz="2000" dirty="0" err="1">
                <a:latin typeface="Arial"/>
                <a:ea typeface="Calibri"/>
                <a:cs typeface="Times New Roman"/>
              </a:rPr>
              <a:t>InlineScript</a:t>
            </a:r>
            <a:r>
              <a:rPr lang="en-IN" sz="2000" dirty="0">
                <a:latin typeface="Arial"/>
                <a:ea typeface="Calibri"/>
                <a:cs typeface="Times New Roman"/>
              </a:rPr>
              <a:t> elements</a:t>
            </a:r>
            <a:endParaRPr lang="en-US" sz="2000" dirty="0"/>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96608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buFont typeface="+mj-lt"/>
              <a:buAutoNum type="arabicParenR" startAt="3"/>
            </a:pPr>
            <a:r>
              <a:rPr lang="en-IN" dirty="0">
                <a:latin typeface="Arial"/>
                <a:ea typeface="Calibri"/>
                <a:cs typeface="Times New Roman"/>
              </a:rPr>
              <a:t>Create a PowerShell workflow–based runbook with two checkpoints</a:t>
            </a:r>
            <a:endParaRPr lang="en-US" dirty="0"/>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9134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47713" y="5395233"/>
            <a:ext cx="7690247" cy="569799"/>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60375" y="-3"/>
            <a:ext cx="7773988" cy="1605779"/>
          </a:xfrm>
        </p:spPr>
        <p:txBody>
          <a:bodyPr/>
          <a:lstStyle/>
          <a:p>
            <a:r>
              <a:rPr lang="en-IN" sz="2400" dirty="0">
                <a:latin typeface="Arial"/>
                <a:ea typeface="Calibri"/>
                <a:cs typeface="Times New Roman"/>
              </a:rPr>
              <a:t>What actions are available for a runbook in the </a:t>
            </a:r>
            <a:r>
              <a:rPr lang="en-IN" sz="2400" b="1" dirty="0">
                <a:latin typeface="Arial"/>
                <a:ea typeface="Calibri"/>
                <a:cs typeface="Times New Roman"/>
              </a:rPr>
              <a:t>New</a:t>
            </a:r>
            <a:r>
              <a:rPr lang="en-IN" sz="2400" dirty="0">
                <a:latin typeface="Arial"/>
                <a:ea typeface="Calibri"/>
                <a:cs typeface="Times New Roman"/>
              </a:rPr>
              <a:t> authoring status?</a:t>
            </a:r>
            <a:br>
              <a:rPr lang="en-IN" sz="2400" dirty="0">
                <a:latin typeface="Arial"/>
                <a:ea typeface="Calibri"/>
                <a:cs typeface="Times New Roman"/>
              </a:rPr>
            </a:br>
            <a:br>
              <a:rPr lang="en-IN" sz="2400" dirty="0">
                <a:latin typeface="Arial"/>
                <a:ea typeface="Calibri"/>
                <a:cs typeface="Times New Roman"/>
              </a:rPr>
            </a:br>
            <a:endParaRPr lang="en-US" sz="2400"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000" dirty="0">
                <a:latin typeface="Arial"/>
                <a:ea typeface="Calibri"/>
                <a:cs typeface="Times New Roman"/>
              </a:rPr>
              <a:t>Testing</a:t>
            </a:r>
          </a:p>
          <a:p>
            <a:pPr>
              <a:lnSpc>
                <a:spcPct val="115000"/>
              </a:lnSpc>
              <a:spcAft>
                <a:spcPts val="1000"/>
              </a:spcAft>
            </a:pPr>
            <a:r>
              <a:rPr lang="en-IN" sz="2000" dirty="0">
                <a:latin typeface="Arial"/>
                <a:ea typeface="Calibri"/>
                <a:cs typeface="Times New Roman"/>
              </a:rPr>
              <a:t>Scheduling</a:t>
            </a:r>
          </a:p>
          <a:p>
            <a:pPr>
              <a:lnSpc>
                <a:spcPct val="115000"/>
              </a:lnSpc>
              <a:spcAft>
                <a:spcPts val="1000"/>
              </a:spcAft>
            </a:pPr>
            <a:r>
              <a:rPr lang="en-IN" sz="2000" dirty="0">
                <a:latin typeface="Arial"/>
                <a:ea typeface="Calibri"/>
                <a:cs typeface="Times New Roman"/>
              </a:rPr>
              <a:t>Creating a </a:t>
            </a:r>
            <a:r>
              <a:rPr lang="en-IN" sz="2000" dirty="0" err="1">
                <a:latin typeface="Arial"/>
                <a:ea typeface="Calibri"/>
                <a:cs typeface="Times New Roman"/>
              </a:rPr>
              <a:t>webhook</a:t>
            </a:r>
            <a:endParaRPr lang="en-IN" sz="2000" dirty="0">
              <a:latin typeface="Arial"/>
              <a:ea typeface="Calibri"/>
              <a:cs typeface="Times New Roman"/>
            </a:endParaRPr>
          </a:p>
          <a:p>
            <a:pPr>
              <a:lnSpc>
                <a:spcPct val="115000"/>
              </a:lnSpc>
              <a:spcAft>
                <a:spcPts val="1000"/>
              </a:spcAft>
            </a:pPr>
            <a:r>
              <a:rPr lang="en-IN" sz="2000" dirty="0">
                <a:latin typeface="Arial"/>
                <a:ea typeface="Calibri"/>
                <a:cs typeface="Times New Roman"/>
              </a:rPr>
              <a:t>Reverting to the published version</a:t>
            </a:r>
          </a:p>
          <a:p>
            <a:pPr>
              <a:lnSpc>
                <a:spcPct val="115000"/>
              </a:lnSpc>
              <a:spcAft>
                <a:spcPts val="1000"/>
              </a:spcAft>
            </a:pPr>
            <a:r>
              <a:rPr lang="en-IN" sz="2000" dirty="0">
                <a:latin typeface="Arial"/>
                <a:ea typeface="Calibri"/>
                <a:cs typeface="Times New Roman"/>
              </a:rPr>
              <a:t>Editing</a:t>
            </a:r>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65758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lnSpc>
                <a:spcPct val="115000"/>
              </a:lnSpc>
              <a:spcAft>
                <a:spcPts val="1000"/>
              </a:spcAft>
            </a:pPr>
            <a:r>
              <a:rPr lang="en-IN" dirty="0">
                <a:latin typeface="Arial"/>
                <a:ea typeface="Calibri"/>
                <a:cs typeface="Times New Roman"/>
              </a:rPr>
              <a:t>Testing</a:t>
            </a:r>
          </a:p>
          <a:p>
            <a:pPr>
              <a:lnSpc>
                <a:spcPct val="115000"/>
              </a:lnSpc>
              <a:spcAft>
                <a:spcPts val="1000"/>
              </a:spcAft>
              <a:buFont typeface="+mj-lt"/>
              <a:buAutoNum type="arabicParenR" startAt="5"/>
            </a:pPr>
            <a:r>
              <a:rPr lang="en-IN" dirty="0">
                <a:latin typeface="Arial"/>
                <a:ea typeface="Calibri"/>
                <a:cs typeface="Times New Roman"/>
              </a:rPr>
              <a:t>Editing</a:t>
            </a:r>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6402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F072B36-7D30-4840-89F7-283616241575}"/>
              </a:ext>
            </a:extLst>
          </p:cNvPr>
          <p:cNvSpPr>
            <a:spLocks noGrp="1"/>
          </p:cNvSpPr>
          <p:nvPr>
            <p:ph type="title"/>
          </p:nvPr>
        </p:nvSpPr>
        <p:spPr/>
        <p:txBody>
          <a:bodyPr>
            <a:normAutofit/>
          </a:bodyPr>
          <a:lstStyle/>
          <a:p>
            <a:r>
              <a:rPr lang="en-US" dirty="0"/>
              <a:t>Hybrid Azure Automation - DSC</a:t>
            </a:r>
          </a:p>
        </p:txBody>
      </p:sp>
      <p:sp>
        <p:nvSpPr>
          <p:cNvPr id="10" name="Text Placeholder 9">
            <a:extLst>
              <a:ext uri="{FF2B5EF4-FFF2-40B4-BE49-F238E27FC236}">
                <a16:creationId xmlns:a16="http://schemas.microsoft.com/office/drawing/2014/main" id="{0713C4AD-8562-4073-A080-B150E938A93B}"/>
              </a:ext>
            </a:extLst>
          </p:cNvPr>
          <p:cNvSpPr>
            <a:spLocks noGrp="1"/>
          </p:cNvSpPr>
          <p:nvPr>
            <p:ph type="body" sz="quarter" idx="11"/>
          </p:nvPr>
        </p:nvSpPr>
        <p:spPr>
          <a:xfrm>
            <a:off x="201060" y="1810653"/>
            <a:ext cx="4777740" cy="3481437"/>
          </a:xfrm>
        </p:spPr>
        <p:txBody>
          <a:bodyPr/>
          <a:lstStyle/>
          <a:p>
            <a:r>
              <a:rPr lang="en-US" sz="1800" dirty="0"/>
              <a:t>DSC configurations stored in Azure Automation can be directly applied to Azure virtual machines. Other physical and virtual machines can request configurations from the Azure Automation DSC pull server.</a:t>
            </a:r>
          </a:p>
          <a:p>
            <a:r>
              <a:rPr lang="en-US" sz="1800" dirty="0"/>
              <a:t>Note </a:t>
            </a:r>
          </a:p>
          <a:p>
            <a:pPr marL="257175" indent="-257175">
              <a:buFont typeface="Arial" panose="020B0604020202020204" pitchFamily="34" charset="0"/>
              <a:buChar char="•"/>
            </a:pPr>
            <a:r>
              <a:rPr lang="en-US" sz="1500" dirty="0"/>
              <a:t>TCP 443 from local to Azure</a:t>
            </a:r>
          </a:p>
          <a:p>
            <a:pPr marL="257175" indent="-257175">
              <a:buFont typeface="Arial" panose="020B0604020202020204" pitchFamily="34" charset="0"/>
              <a:buChar char="•"/>
            </a:pPr>
            <a:r>
              <a:rPr lang="en-US" sz="1500" dirty="0"/>
              <a:t>TCP 5985/5986 Hybrid Runbook Worker to local machines and resources</a:t>
            </a:r>
          </a:p>
          <a:p>
            <a:pPr marL="257175" indent="-257175">
              <a:buFont typeface="Arial" panose="020B0604020202020204" pitchFamily="34" charset="0"/>
              <a:buChar char="•"/>
            </a:pPr>
            <a:r>
              <a:rPr lang="en-US" sz="1500" dirty="0"/>
              <a:t>Hybrid Runbook worker is running locally and managing local resources</a:t>
            </a:r>
            <a:endParaRPr lang="en-US" sz="2700" dirty="0"/>
          </a:p>
        </p:txBody>
      </p:sp>
      <p:sp>
        <p:nvSpPr>
          <p:cNvPr id="8" name="Text Placeholder 7">
            <a:extLst>
              <a:ext uri="{FF2B5EF4-FFF2-40B4-BE49-F238E27FC236}">
                <a16:creationId xmlns:a16="http://schemas.microsoft.com/office/drawing/2014/main" id="{B41E7C49-A395-4F83-9DD7-4912E40D972D}"/>
              </a:ext>
            </a:extLst>
          </p:cNvPr>
          <p:cNvSpPr>
            <a:spLocks noGrp="1"/>
          </p:cNvSpPr>
          <p:nvPr>
            <p:ph type="body" sz="quarter" idx="10"/>
          </p:nvPr>
        </p:nvSpPr>
        <p:spPr/>
        <p:txBody>
          <a:bodyPr/>
          <a:lstStyle/>
          <a:p>
            <a:r>
              <a:rPr lang="en-US" dirty="0"/>
              <a:t>https://docs.microsoft.com/en-us/azure/automation/automation-offering-get-started</a:t>
            </a:r>
          </a:p>
        </p:txBody>
      </p:sp>
      <p:pic>
        <p:nvPicPr>
          <p:cNvPr id="6" name="Content Placeholder 5">
            <a:extLst>
              <a:ext uri="{FF2B5EF4-FFF2-40B4-BE49-F238E27FC236}">
                <a16:creationId xmlns:a16="http://schemas.microsoft.com/office/drawing/2014/main" id="{31E2352B-5EFA-4989-8488-C80C9084BB0B}"/>
              </a:ext>
            </a:extLst>
          </p:cNvPr>
          <p:cNvPicPr>
            <a:picLocks noGrp="1" noChangeAspect="1"/>
          </p:cNvPicPr>
          <p:nvPr>
            <p:ph type="pic" idx="4294967295"/>
          </p:nvPr>
        </p:nvPicPr>
        <p:blipFill>
          <a:blip r:embed="rId3"/>
          <a:srcRect l="749" r="749"/>
          <a:stretch>
            <a:fillRect/>
          </a:stretch>
        </p:blipFill>
        <p:spPr>
          <a:xfrm>
            <a:off x="5108400" y="1948819"/>
            <a:ext cx="3900600" cy="3079949"/>
          </a:xfrm>
        </p:spPr>
      </p:pic>
    </p:spTree>
    <p:extLst>
      <p:ext uri="{BB962C8B-B14F-4D97-AF65-F5344CB8AC3E}">
        <p14:creationId xmlns:p14="http://schemas.microsoft.com/office/powerpoint/2010/main" val="970054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Azure Operations (5-10%)</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Enhance cloud management with automation </a:t>
            </a:r>
          </a:p>
          <a:p>
            <a:pPr lvl="1"/>
            <a:r>
              <a:rPr lang="en-US" sz="1400"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a:p>
            <a:r>
              <a:rPr lang="en-US" sz="1800" dirty="0"/>
              <a:t>Collect and analyze data generated by resources in cloud and on-premises environments. </a:t>
            </a:r>
          </a:p>
          <a:p>
            <a:pPr lvl="1"/>
            <a:r>
              <a:rPr lang="en-US" sz="1400"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endParaRPr lang="en-US" sz="10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144649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Enhance Cloud Management with Automation</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Create an Automation account by using:</a:t>
            </a:r>
          </a:p>
          <a:p>
            <a:pPr lvl="1"/>
            <a:r>
              <a:rPr lang="en-US" dirty="0"/>
              <a:t>Automation &amp; Control from the Azure Marketplace</a:t>
            </a:r>
          </a:p>
          <a:p>
            <a:pPr lvl="1"/>
            <a:r>
              <a:rPr lang="en-US" dirty="0"/>
              <a:t>Automation service from the Azure Marketplace</a:t>
            </a:r>
          </a:p>
          <a:p>
            <a:pPr lvl="1"/>
            <a:r>
              <a:rPr lang="en-US" dirty="0"/>
              <a:t>OMS Management solutions</a:t>
            </a:r>
          </a:p>
          <a:p>
            <a:pPr marL="0" indent="0">
              <a:buNone/>
            </a:pPr>
            <a:r>
              <a:rPr lang="en-US" dirty="0"/>
              <a:t>Azure Automation assets are grouped into the following categories:</a:t>
            </a:r>
          </a:p>
          <a:p>
            <a:pPr lvl="1"/>
            <a:r>
              <a:rPr lang="en-US" dirty="0"/>
              <a:t>Modules</a:t>
            </a:r>
          </a:p>
          <a:p>
            <a:pPr lvl="1"/>
            <a:r>
              <a:rPr lang="en-US" dirty="0"/>
              <a:t>Schedules</a:t>
            </a:r>
          </a:p>
          <a:p>
            <a:pPr lvl="1"/>
            <a:r>
              <a:rPr lang="en-US" dirty="0"/>
              <a:t>Certificates</a:t>
            </a:r>
            <a:endParaRPr lang="en-CA" dirty="0"/>
          </a:p>
          <a:p>
            <a:pPr lvl="1"/>
            <a:r>
              <a:rPr lang="en-US" dirty="0"/>
              <a:t>Connections</a:t>
            </a:r>
          </a:p>
          <a:p>
            <a:pPr lvl="1"/>
            <a:r>
              <a:rPr lang="en-US" dirty="0"/>
              <a:t>Variables</a:t>
            </a:r>
          </a:p>
          <a:p>
            <a:pPr lvl="1"/>
            <a:r>
              <a:rPr lang="en-US" dirty="0"/>
              <a:t>Credentials</a:t>
            </a:r>
          </a:p>
        </p:txBody>
      </p:sp>
    </p:spTree>
    <p:extLst>
      <p:ext uri="{BB962C8B-B14F-4D97-AF65-F5344CB8AC3E}">
        <p14:creationId xmlns:p14="http://schemas.microsoft.com/office/powerpoint/2010/main" val="359128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Creating an Azure Automation account and assets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a:t>
            </a:r>
          </a:p>
          <a:p>
            <a:r>
              <a:rPr lang="en-CA" dirty="0"/>
              <a:t>Create an Azure Automation account</a:t>
            </a:r>
          </a:p>
          <a:p>
            <a:r>
              <a:rPr lang="en-CA" dirty="0"/>
              <a:t>Create an Azure Automation Variable asset</a:t>
            </a:r>
          </a:p>
          <a:p>
            <a:r>
              <a:rPr lang="en-CA" dirty="0"/>
              <a:t>Create an Azure Automation Schedule asset</a:t>
            </a:r>
          </a:p>
          <a:p>
            <a:pPr marL="0" indent="0">
              <a:buNone/>
            </a:pPr>
            <a:endParaRPr lang="en-US" dirty="0"/>
          </a:p>
        </p:txBody>
      </p:sp>
    </p:spTree>
    <p:extLst>
      <p:ext uri="{BB962C8B-B14F-4D97-AF65-F5344CB8AC3E}">
        <p14:creationId xmlns:p14="http://schemas.microsoft.com/office/powerpoint/2010/main" val="403079704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3093</Words>
  <Application>Microsoft Office PowerPoint</Application>
  <PresentationFormat>On-screen Show (4:3)</PresentationFormat>
  <Paragraphs>514</Paragraphs>
  <Slides>32</Slides>
  <Notes>32</Notes>
  <HiddenSlides>1</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32</vt:i4>
      </vt:variant>
    </vt:vector>
  </HeadingPairs>
  <TitlesOfParts>
    <vt:vector size="49" baseType="lpstr">
      <vt:lpstr>Wingdings</vt:lpstr>
      <vt:lpstr>Calibri</vt:lpstr>
      <vt:lpstr>Verdana</vt:lpstr>
      <vt:lpstr>Calibri Light</vt:lpstr>
      <vt:lpstr>Segoe UI Light</vt:lpstr>
      <vt:lpstr>Courier New</vt:lpstr>
      <vt:lpstr>Times New Roman</vt:lpstr>
      <vt:lpstr>Lucida Sans Unicode</vt:lpstr>
      <vt:lpstr>Arial</vt:lpstr>
      <vt:lpstr>Segoe UI Semilight</vt:lpstr>
      <vt:lpstr>Symbol</vt:lpstr>
      <vt:lpstr>Segoe UI</vt:lpstr>
      <vt:lpstr>Arial Black</vt:lpstr>
      <vt:lpstr>Consolas</vt:lpstr>
      <vt:lpstr>Gill Sans</vt:lpstr>
      <vt:lpstr>NG_MOC_Core_ModuleNew2</vt:lpstr>
      <vt:lpstr>2_Office Theme</vt:lpstr>
      <vt:lpstr>Exam 70-533 Implementing Microsoft Azure Infrastructure Solutions</vt:lpstr>
      <vt:lpstr>Manage Azure Operations (5-10%)</vt:lpstr>
      <vt:lpstr>PowerPoint Presentation</vt:lpstr>
      <vt:lpstr>Manage Azure Operations (5-10%)</vt:lpstr>
      <vt:lpstr>Enhance Cloud Management with Automation</vt:lpstr>
      <vt:lpstr>Introducing Azure Automation</vt:lpstr>
      <vt:lpstr>Creating Azure Automation accounts and assets</vt:lpstr>
      <vt:lpstr>Using Automation runbooks on-premises</vt:lpstr>
      <vt:lpstr>Demonstration: Creating an Azure Automation account and assets</vt:lpstr>
      <vt:lpstr>PowerPoint Presentation</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Automation runbook lifecycle</vt:lpstr>
      <vt:lpstr>Testing, publishing, and executing Automation runbooks</vt:lpstr>
      <vt:lpstr>Monitoring and troubleshooting Automation jobs</vt:lpstr>
      <vt:lpstr>Protecting the Azure Automation environment</vt:lpstr>
      <vt:lpstr>Collect and analyze data generated by resources in cloud and on-premises environments</vt:lpstr>
      <vt:lpstr>PowerPoint Presentation</vt:lpstr>
      <vt:lpstr>Manage all events in one place</vt:lpstr>
      <vt:lpstr>Full set of cloud management capabilities</vt:lpstr>
      <vt:lpstr>PowerPoint Presentation</vt:lpstr>
      <vt:lpstr>Log Analytics</vt:lpstr>
      <vt:lpstr>PowerPoint Presentation</vt:lpstr>
      <vt:lpstr>You plan to author an Automation runbook that, according to your estimates, will take seven hours to complete. What should you do to ensure that the runbook successfully executes? </vt:lpstr>
      <vt:lpstr>PowerPoint Presentation</vt:lpstr>
      <vt:lpstr>What actions are available for a runbook in the New authoring status?  </vt:lpstr>
      <vt:lpstr>PowerPoint Presentation</vt:lpstr>
      <vt:lpstr>Hybrid Azure Automation - DSC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2018-02-02T22:32:59Z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