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/>
    <p:restoredTop sz="94615"/>
  </p:normalViewPr>
  <p:slideViewPr>
    <p:cSldViewPr snapToGrid="0" snapToObjects="1">
      <p:cViewPr varScale="1">
        <p:scale>
          <a:sx n="142" d="100"/>
          <a:sy n="142" d="100"/>
        </p:scale>
        <p:origin x="1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statisticssolutions.com/directory-of-statistical-analyses/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reindex_like.html" TargetMode="External"/><Relationship Id="rId2" Type="http://schemas.openxmlformats.org/officeDocument/2006/relationships/hyperlink" Target="https://pandas.pydata.org/pandas-docs/stable/reference/api/pandas.DataFrame.reindex.html" TargetMode="External"/><Relationship Id="rId1" Type="http://schemas.openxmlformats.org/officeDocument/2006/relationships/hyperlink" Target="https://pandas.pydata.org/pandas-docs/stable/reference/api/pandas.DataFrame.reset_index.html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statisticssolutions.com/directory-of-statistical-analyses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reindex_like.html" TargetMode="External"/><Relationship Id="rId2" Type="http://schemas.openxmlformats.org/officeDocument/2006/relationships/hyperlink" Target="https://pandas.pydata.org/pandas-docs/stable/reference/api/pandas.DataFrame.reindex.html" TargetMode="External"/><Relationship Id="rId1" Type="http://schemas.openxmlformats.org/officeDocument/2006/relationships/hyperlink" Target="https://pandas.pydata.org/pandas-docs/stable/reference/api/pandas.DataFrame.reset_index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E457EF-FB93-4CDC-8BC8-DF24FD80E0C2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62E7886-45E6-42F7-BF33-2BA80672E041}">
      <dgm:prSet/>
      <dgm:spPr/>
      <dgm:t>
        <a:bodyPr/>
        <a:lstStyle/>
        <a:p>
          <a:r>
            <a:rPr lang="en-GB" b="0" i="0">
              <a:latin typeface="Candara" panose="020E0502030303020204" pitchFamily="34" charset="0"/>
            </a:rPr>
            <a:t>Time series analysis is a </a:t>
          </a:r>
          <a:r>
            <a:rPr lang="en-GB" b="0" i="0">
              <a:latin typeface="Candara" panose="020E0502030303020204" pitchFamily="34" charset="0"/>
              <a:hlinkClick xmlns:r="http://schemas.openxmlformats.org/officeDocument/2006/relationships" r:id="rId1"/>
            </a:rPr>
            <a:t>statistical technique</a:t>
          </a:r>
          <a:r>
            <a:rPr lang="en-GB" b="0" i="0">
              <a:latin typeface="Candara" panose="020E0502030303020204" pitchFamily="34" charset="0"/>
            </a:rPr>
            <a:t> that deals with time series data, or trend analysis.  </a:t>
          </a:r>
          <a:endParaRPr lang="en-US" b="0" i="0">
            <a:latin typeface="Candara" panose="020E0502030303020204" pitchFamily="34" charset="0"/>
          </a:endParaRPr>
        </a:p>
      </dgm:t>
    </dgm:pt>
    <dgm:pt modelId="{713E3BC7-62CF-4ED0-84FB-51D53AD831D1}" type="parTrans" cxnId="{79833770-8BD8-475B-A5A6-2D751BDB3E50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E4BCF81D-12E2-4159-AEEB-E3DBF671B583}" type="sibTrans" cxnId="{79833770-8BD8-475B-A5A6-2D751BDB3E50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9358BDA3-1649-4E1A-883F-916C7F889220}">
      <dgm:prSet/>
      <dgm:spPr/>
      <dgm:t>
        <a:bodyPr/>
        <a:lstStyle/>
        <a:p>
          <a:r>
            <a:rPr lang="en-GB" b="0" i="0">
              <a:latin typeface="Candara" panose="020E0502030303020204" pitchFamily="34" charset="0"/>
            </a:rPr>
            <a:t>Time series data means that data is in a series of  particular time periods or intervals.  </a:t>
          </a:r>
          <a:endParaRPr lang="en-US" b="0" i="0">
            <a:latin typeface="Candara" panose="020E0502030303020204" pitchFamily="34" charset="0"/>
          </a:endParaRPr>
        </a:p>
      </dgm:t>
    </dgm:pt>
    <dgm:pt modelId="{87842711-29F2-4D04-9A39-57F65B92CF8D}" type="parTrans" cxnId="{A7A982DA-D387-41A2-A88B-36DEFD99A16B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70427ABF-C2F7-4EDF-9F0F-2C8CA8C59610}" type="sibTrans" cxnId="{A7A982DA-D387-41A2-A88B-36DEFD99A16B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24E32E73-77A3-4925-944A-7C3922830F12}">
      <dgm:prSet/>
      <dgm:spPr/>
      <dgm:t>
        <a:bodyPr/>
        <a:lstStyle/>
        <a:p>
          <a:r>
            <a:rPr lang="en-GB" b="0" i="0">
              <a:latin typeface="Candara" panose="020E0502030303020204" pitchFamily="34" charset="0"/>
            </a:rPr>
            <a:t>The data is considered in three types:</a:t>
          </a:r>
          <a:endParaRPr lang="en-US" b="0" i="0">
            <a:latin typeface="Candara" panose="020E0502030303020204" pitchFamily="34" charset="0"/>
          </a:endParaRPr>
        </a:p>
      </dgm:t>
    </dgm:pt>
    <dgm:pt modelId="{0A0512D6-0177-46E7-8E09-3ED57AA6C916}" type="parTrans" cxnId="{2AA7D7CE-E394-43AC-831D-8C77F38A324F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F1E69B87-ACEF-4E86-8563-BAACD0439331}" type="sibTrans" cxnId="{2AA7D7CE-E394-43AC-831D-8C77F38A324F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990409B6-8AFD-4095-B228-C14F4F4378E3}">
      <dgm:prSet/>
      <dgm:spPr/>
      <dgm:t>
        <a:bodyPr/>
        <a:lstStyle/>
        <a:p>
          <a:r>
            <a:rPr lang="en-GB" b="1" i="0" dirty="0">
              <a:latin typeface="Candara" panose="020E0502030303020204" pitchFamily="34" charset="0"/>
            </a:rPr>
            <a:t>Time series data: </a:t>
          </a:r>
          <a:r>
            <a:rPr lang="en-GB" b="0" i="0" dirty="0">
              <a:latin typeface="Candara" panose="020E0502030303020204" pitchFamily="34" charset="0"/>
            </a:rPr>
            <a:t>A set of observations on the values that a variable takes at different times.</a:t>
          </a:r>
          <a:endParaRPr lang="en-US" b="0" i="0" dirty="0">
            <a:latin typeface="Candara" panose="020E0502030303020204" pitchFamily="34" charset="0"/>
          </a:endParaRPr>
        </a:p>
      </dgm:t>
    </dgm:pt>
    <dgm:pt modelId="{7926A62A-53BB-452B-BE18-4A41FD54C59D}" type="parTrans" cxnId="{EDEB52B0-EE3E-4185-8530-6EF005A5149E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A3B4AE48-B8F2-44CE-A9A8-37BC14A666D8}" type="sibTrans" cxnId="{EDEB52B0-EE3E-4185-8530-6EF005A5149E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1D5A47C4-AF00-40AB-BF5F-04BBF6497F1E}">
      <dgm:prSet/>
      <dgm:spPr/>
      <dgm:t>
        <a:bodyPr/>
        <a:lstStyle/>
        <a:p>
          <a:r>
            <a:rPr lang="en-GB" b="1" i="0" dirty="0">
              <a:latin typeface="Candara" panose="020E0502030303020204" pitchFamily="34" charset="0"/>
            </a:rPr>
            <a:t>Cross-sectional data: </a:t>
          </a:r>
          <a:r>
            <a:rPr lang="en-GB" b="0" i="0" dirty="0">
              <a:latin typeface="Candara" panose="020E0502030303020204" pitchFamily="34" charset="0"/>
            </a:rPr>
            <a:t>Data of one or more variables, collected at the same point in time.</a:t>
          </a:r>
          <a:endParaRPr lang="en-US" b="0" i="0" dirty="0">
            <a:latin typeface="Candara" panose="020E0502030303020204" pitchFamily="34" charset="0"/>
          </a:endParaRPr>
        </a:p>
      </dgm:t>
    </dgm:pt>
    <dgm:pt modelId="{27021C95-A653-4527-BB7C-E70DECA40405}" type="parTrans" cxnId="{A3DD5943-FC3A-44FA-8C16-9CEFD1705FAB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3BDF90C5-6F13-4FFB-8180-479FED30178E}" type="sibTrans" cxnId="{A3DD5943-FC3A-44FA-8C16-9CEFD1705FAB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A6167C33-F877-45ED-A8EC-A25245C8759D}">
      <dgm:prSet/>
      <dgm:spPr/>
      <dgm:t>
        <a:bodyPr/>
        <a:lstStyle/>
        <a:p>
          <a:r>
            <a:rPr lang="en-GB" b="1" i="0" dirty="0">
              <a:latin typeface="Candara" panose="020E0502030303020204" pitchFamily="34" charset="0"/>
            </a:rPr>
            <a:t>Pooled data: </a:t>
          </a:r>
          <a:r>
            <a:rPr lang="en-GB" b="0" i="0" dirty="0">
              <a:latin typeface="Candara" panose="020E0502030303020204" pitchFamily="34" charset="0"/>
            </a:rPr>
            <a:t>A combination of time series data and cross-sectional data.</a:t>
          </a:r>
          <a:endParaRPr lang="en-US" b="0" i="0" dirty="0">
            <a:latin typeface="Candara" panose="020E0502030303020204" pitchFamily="34" charset="0"/>
          </a:endParaRPr>
        </a:p>
      </dgm:t>
    </dgm:pt>
    <dgm:pt modelId="{1DCF8028-8656-4B21-AD62-BB5618FA1D91}" type="parTrans" cxnId="{23515950-4F01-471C-8F0D-10D5BD362DD6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D2B30DEB-973C-4AB5-94D9-64180D5948C2}" type="sibTrans" cxnId="{23515950-4F01-471C-8F0D-10D5BD362DD6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9356C410-4012-F043-AE9C-534FB54B79D8}" type="pres">
      <dgm:prSet presAssocID="{94E457EF-FB93-4CDC-8BC8-DF24FD80E0C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773CE6D-091E-B842-9F0E-06686E6EA9B1}" type="pres">
      <dgm:prSet presAssocID="{462E7886-45E6-42F7-BF33-2BA80672E041}" presName="root1" presStyleCnt="0"/>
      <dgm:spPr/>
    </dgm:pt>
    <dgm:pt modelId="{917387A9-1A44-064C-88A3-B9CAAFD94148}" type="pres">
      <dgm:prSet presAssocID="{462E7886-45E6-42F7-BF33-2BA80672E041}" presName="LevelOneTextNode" presStyleLbl="node0" presStyleIdx="0" presStyleCnt="3">
        <dgm:presLayoutVars>
          <dgm:chPref val="3"/>
        </dgm:presLayoutVars>
      </dgm:prSet>
      <dgm:spPr/>
    </dgm:pt>
    <dgm:pt modelId="{B0FFC6A7-31BD-9749-A4F5-36382E96E043}" type="pres">
      <dgm:prSet presAssocID="{462E7886-45E6-42F7-BF33-2BA80672E041}" presName="level2hierChild" presStyleCnt="0"/>
      <dgm:spPr/>
    </dgm:pt>
    <dgm:pt modelId="{263F8131-F422-8340-A343-A7E4B21C4946}" type="pres">
      <dgm:prSet presAssocID="{9358BDA3-1649-4E1A-883F-916C7F889220}" presName="root1" presStyleCnt="0"/>
      <dgm:spPr/>
    </dgm:pt>
    <dgm:pt modelId="{0DFDADB5-8859-FE4F-9746-20D755AD11EC}" type="pres">
      <dgm:prSet presAssocID="{9358BDA3-1649-4E1A-883F-916C7F889220}" presName="LevelOneTextNode" presStyleLbl="node0" presStyleIdx="1" presStyleCnt="3">
        <dgm:presLayoutVars>
          <dgm:chPref val="3"/>
        </dgm:presLayoutVars>
      </dgm:prSet>
      <dgm:spPr/>
    </dgm:pt>
    <dgm:pt modelId="{1B5C06D2-79F9-9448-9B81-77B4FDA79E1D}" type="pres">
      <dgm:prSet presAssocID="{9358BDA3-1649-4E1A-883F-916C7F889220}" presName="level2hierChild" presStyleCnt="0"/>
      <dgm:spPr/>
    </dgm:pt>
    <dgm:pt modelId="{84483D67-7ED6-E444-8036-2C98276BD5A3}" type="pres">
      <dgm:prSet presAssocID="{24E32E73-77A3-4925-944A-7C3922830F12}" presName="root1" presStyleCnt="0"/>
      <dgm:spPr/>
    </dgm:pt>
    <dgm:pt modelId="{BB2FE994-4DF5-FF41-9C2F-E05B3082EF6F}" type="pres">
      <dgm:prSet presAssocID="{24E32E73-77A3-4925-944A-7C3922830F12}" presName="LevelOneTextNode" presStyleLbl="node0" presStyleIdx="2" presStyleCnt="3">
        <dgm:presLayoutVars>
          <dgm:chPref val="3"/>
        </dgm:presLayoutVars>
      </dgm:prSet>
      <dgm:spPr/>
    </dgm:pt>
    <dgm:pt modelId="{36048849-363B-884A-B59B-A2AEADBE637B}" type="pres">
      <dgm:prSet presAssocID="{24E32E73-77A3-4925-944A-7C3922830F12}" presName="level2hierChild" presStyleCnt="0"/>
      <dgm:spPr/>
    </dgm:pt>
    <dgm:pt modelId="{BA6E200C-7C2E-8141-834E-50CA57D809EE}" type="pres">
      <dgm:prSet presAssocID="{7926A62A-53BB-452B-BE18-4A41FD54C59D}" presName="conn2-1" presStyleLbl="parChTrans1D2" presStyleIdx="0" presStyleCnt="3"/>
      <dgm:spPr/>
    </dgm:pt>
    <dgm:pt modelId="{A4CA549A-7FDA-B34A-872B-FCBE0D7D5DBF}" type="pres">
      <dgm:prSet presAssocID="{7926A62A-53BB-452B-BE18-4A41FD54C59D}" presName="connTx" presStyleLbl="parChTrans1D2" presStyleIdx="0" presStyleCnt="3"/>
      <dgm:spPr/>
    </dgm:pt>
    <dgm:pt modelId="{A9C12B37-877B-7F4E-ACF8-7F1A37403CDE}" type="pres">
      <dgm:prSet presAssocID="{990409B6-8AFD-4095-B228-C14F4F4378E3}" presName="root2" presStyleCnt="0"/>
      <dgm:spPr/>
    </dgm:pt>
    <dgm:pt modelId="{F2A725BA-8FC3-CA47-917F-7976620DFB41}" type="pres">
      <dgm:prSet presAssocID="{990409B6-8AFD-4095-B228-C14F4F4378E3}" presName="LevelTwoTextNode" presStyleLbl="node2" presStyleIdx="0" presStyleCnt="3">
        <dgm:presLayoutVars>
          <dgm:chPref val="3"/>
        </dgm:presLayoutVars>
      </dgm:prSet>
      <dgm:spPr/>
    </dgm:pt>
    <dgm:pt modelId="{EF1D3341-8EAD-0148-A2C8-99ACC56E1995}" type="pres">
      <dgm:prSet presAssocID="{990409B6-8AFD-4095-B228-C14F4F4378E3}" presName="level3hierChild" presStyleCnt="0"/>
      <dgm:spPr/>
    </dgm:pt>
    <dgm:pt modelId="{06E98D96-0637-944C-A656-C46AFDD7762C}" type="pres">
      <dgm:prSet presAssocID="{27021C95-A653-4527-BB7C-E70DECA40405}" presName="conn2-1" presStyleLbl="parChTrans1D2" presStyleIdx="1" presStyleCnt="3"/>
      <dgm:spPr/>
    </dgm:pt>
    <dgm:pt modelId="{BB6D56C9-F439-1D4E-98F6-C51961CC37A1}" type="pres">
      <dgm:prSet presAssocID="{27021C95-A653-4527-BB7C-E70DECA40405}" presName="connTx" presStyleLbl="parChTrans1D2" presStyleIdx="1" presStyleCnt="3"/>
      <dgm:spPr/>
    </dgm:pt>
    <dgm:pt modelId="{778D9B47-4C1E-4742-9B95-462FF787A6BF}" type="pres">
      <dgm:prSet presAssocID="{1D5A47C4-AF00-40AB-BF5F-04BBF6497F1E}" presName="root2" presStyleCnt="0"/>
      <dgm:spPr/>
    </dgm:pt>
    <dgm:pt modelId="{A626DB17-00F0-8B4B-BD53-D77B21460440}" type="pres">
      <dgm:prSet presAssocID="{1D5A47C4-AF00-40AB-BF5F-04BBF6497F1E}" presName="LevelTwoTextNode" presStyleLbl="node2" presStyleIdx="1" presStyleCnt="3">
        <dgm:presLayoutVars>
          <dgm:chPref val="3"/>
        </dgm:presLayoutVars>
      </dgm:prSet>
      <dgm:spPr/>
    </dgm:pt>
    <dgm:pt modelId="{7AA86A47-EC9A-5B48-93C2-BF90E73CB919}" type="pres">
      <dgm:prSet presAssocID="{1D5A47C4-AF00-40AB-BF5F-04BBF6497F1E}" presName="level3hierChild" presStyleCnt="0"/>
      <dgm:spPr/>
    </dgm:pt>
    <dgm:pt modelId="{5A4CFD65-A4D7-664A-A61F-24CA3FF48B3A}" type="pres">
      <dgm:prSet presAssocID="{1DCF8028-8656-4B21-AD62-BB5618FA1D91}" presName="conn2-1" presStyleLbl="parChTrans1D2" presStyleIdx="2" presStyleCnt="3"/>
      <dgm:spPr/>
    </dgm:pt>
    <dgm:pt modelId="{C11DB23B-554C-D349-8367-C977A182B52B}" type="pres">
      <dgm:prSet presAssocID="{1DCF8028-8656-4B21-AD62-BB5618FA1D91}" presName="connTx" presStyleLbl="parChTrans1D2" presStyleIdx="2" presStyleCnt="3"/>
      <dgm:spPr/>
    </dgm:pt>
    <dgm:pt modelId="{F456DAB1-A18D-F042-B53F-3FEF13AA3F7A}" type="pres">
      <dgm:prSet presAssocID="{A6167C33-F877-45ED-A8EC-A25245C8759D}" presName="root2" presStyleCnt="0"/>
      <dgm:spPr/>
    </dgm:pt>
    <dgm:pt modelId="{D2DA2ECD-4F36-C548-8207-23F11C58C927}" type="pres">
      <dgm:prSet presAssocID="{A6167C33-F877-45ED-A8EC-A25245C8759D}" presName="LevelTwoTextNode" presStyleLbl="node2" presStyleIdx="2" presStyleCnt="3">
        <dgm:presLayoutVars>
          <dgm:chPref val="3"/>
        </dgm:presLayoutVars>
      </dgm:prSet>
      <dgm:spPr/>
    </dgm:pt>
    <dgm:pt modelId="{F690F3B1-0C99-8640-9119-9FEDE869E759}" type="pres">
      <dgm:prSet presAssocID="{A6167C33-F877-45ED-A8EC-A25245C8759D}" presName="level3hierChild" presStyleCnt="0"/>
      <dgm:spPr/>
    </dgm:pt>
  </dgm:ptLst>
  <dgm:cxnLst>
    <dgm:cxn modelId="{E1BC6F0B-0DAE-9445-9FC8-4425352CB332}" type="presOf" srcId="{27021C95-A653-4527-BB7C-E70DECA40405}" destId="{BB6D56C9-F439-1D4E-98F6-C51961CC37A1}" srcOrd="1" destOrd="0" presId="urn:microsoft.com/office/officeart/2005/8/layout/hierarchy2"/>
    <dgm:cxn modelId="{3FD10C0C-D216-9D4B-BEFA-7C9DFA80015D}" type="presOf" srcId="{24E32E73-77A3-4925-944A-7C3922830F12}" destId="{BB2FE994-4DF5-FF41-9C2F-E05B3082EF6F}" srcOrd="0" destOrd="0" presId="urn:microsoft.com/office/officeart/2005/8/layout/hierarchy2"/>
    <dgm:cxn modelId="{B2CFA326-81B7-EA4C-B111-FFD13BB2AFFD}" type="presOf" srcId="{1DCF8028-8656-4B21-AD62-BB5618FA1D91}" destId="{C11DB23B-554C-D349-8367-C977A182B52B}" srcOrd="1" destOrd="0" presId="urn:microsoft.com/office/officeart/2005/8/layout/hierarchy2"/>
    <dgm:cxn modelId="{AD8F363A-1161-C64F-947C-8328EF21DA56}" type="presOf" srcId="{27021C95-A653-4527-BB7C-E70DECA40405}" destId="{06E98D96-0637-944C-A656-C46AFDD7762C}" srcOrd="0" destOrd="0" presId="urn:microsoft.com/office/officeart/2005/8/layout/hierarchy2"/>
    <dgm:cxn modelId="{96332E3B-99FC-7547-9E4B-D8BF5941BBB8}" type="presOf" srcId="{7926A62A-53BB-452B-BE18-4A41FD54C59D}" destId="{BA6E200C-7C2E-8141-834E-50CA57D809EE}" srcOrd="0" destOrd="0" presId="urn:microsoft.com/office/officeart/2005/8/layout/hierarchy2"/>
    <dgm:cxn modelId="{A3DD5943-FC3A-44FA-8C16-9CEFD1705FAB}" srcId="{24E32E73-77A3-4925-944A-7C3922830F12}" destId="{1D5A47C4-AF00-40AB-BF5F-04BBF6497F1E}" srcOrd="1" destOrd="0" parTransId="{27021C95-A653-4527-BB7C-E70DECA40405}" sibTransId="{3BDF90C5-6F13-4FFB-8180-479FED30178E}"/>
    <dgm:cxn modelId="{23515950-4F01-471C-8F0D-10D5BD362DD6}" srcId="{24E32E73-77A3-4925-944A-7C3922830F12}" destId="{A6167C33-F877-45ED-A8EC-A25245C8759D}" srcOrd="2" destOrd="0" parTransId="{1DCF8028-8656-4B21-AD62-BB5618FA1D91}" sibTransId="{D2B30DEB-973C-4AB5-94D9-64180D5948C2}"/>
    <dgm:cxn modelId="{67DF0852-3F2D-1D4D-84ED-8E6BA59402A1}" type="presOf" srcId="{1D5A47C4-AF00-40AB-BF5F-04BBF6497F1E}" destId="{A626DB17-00F0-8B4B-BD53-D77B21460440}" srcOrd="0" destOrd="0" presId="urn:microsoft.com/office/officeart/2005/8/layout/hierarchy2"/>
    <dgm:cxn modelId="{8A94CE69-119C-274D-895F-2D9522BFE148}" type="presOf" srcId="{990409B6-8AFD-4095-B228-C14F4F4378E3}" destId="{F2A725BA-8FC3-CA47-917F-7976620DFB41}" srcOrd="0" destOrd="0" presId="urn:microsoft.com/office/officeart/2005/8/layout/hierarchy2"/>
    <dgm:cxn modelId="{C4590F6A-BB43-0345-A6EA-7824862CE73F}" type="presOf" srcId="{7926A62A-53BB-452B-BE18-4A41FD54C59D}" destId="{A4CA549A-7FDA-B34A-872B-FCBE0D7D5DBF}" srcOrd="1" destOrd="0" presId="urn:microsoft.com/office/officeart/2005/8/layout/hierarchy2"/>
    <dgm:cxn modelId="{79833770-8BD8-475B-A5A6-2D751BDB3E50}" srcId="{94E457EF-FB93-4CDC-8BC8-DF24FD80E0C2}" destId="{462E7886-45E6-42F7-BF33-2BA80672E041}" srcOrd="0" destOrd="0" parTransId="{713E3BC7-62CF-4ED0-84FB-51D53AD831D1}" sibTransId="{E4BCF81D-12E2-4159-AEEB-E3DBF671B583}"/>
    <dgm:cxn modelId="{7DDDCB89-A2DC-5740-8DC3-761061DC5A66}" type="presOf" srcId="{9358BDA3-1649-4E1A-883F-916C7F889220}" destId="{0DFDADB5-8859-FE4F-9746-20D755AD11EC}" srcOrd="0" destOrd="0" presId="urn:microsoft.com/office/officeart/2005/8/layout/hierarchy2"/>
    <dgm:cxn modelId="{81A2F08A-6438-764D-A325-F01D7CF8B9E3}" type="presOf" srcId="{94E457EF-FB93-4CDC-8BC8-DF24FD80E0C2}" destId="{9356C410-4012-F043-AE9C-534FB54B79D8}" srcOrd="0" destOrd="0" presId="urn:microsoft.com/office/officeart/2005/8/layout/hierarchy2"/>
    <dgm:cxn modelId="{21DE9E9A-5A38-8049-BAB9-1B02E67D0433}" type="presOf" srcId="{A6167C33-F877-45ED-A8EC-A25245C8759D}" destId="{D2DA2ECD-4F36-C548-8207-23F11C58C927}" srcOrd="0" destOrd="0" presId="urn:microsoft.com/office/officeart/2005/8/layout/hierarchy2"/>
    <dgm:cxn modelId="{F13316AE-2DCE-0741-9D71-8ACDEF9314BD}" type="presOf" srcId="{1DCF8028-8656-4B21-AD62-BB5618FA1D91}" destId="{5A4CFD65-A4D7-664A-A61F-24CA3FF48B3A}" srcOrd="0" destOrd="0" presId="urn:microsoft.com/office/officeart/2005/8/layout/hierarchy2"/>
    <dgm:cxn modelId="{EDEB52B0-EE3E-4185-8530-6EF005A5149E}" srcId="{24E32E73-77A3-4925-944A-7C3922830F12}" destId="{990409B6-8AFD-4095-B228-C14F4F4378E3}" srcOrd="0" destOrd="0" parTransId="{7926A62A-53BB-452B-BE18-4A41FD54C59D}" sibTransId="{A3B4AE48-B8F2-44CE-A9A8-37BC14A666D8}"/>
    <dgm:cxn modelId="{2AA7D7CE-E394-43AC-831D-8C77F38A324F}" srcId="{94E457EF-FB93-4CDC-8BC8-DF24FD80E0C2}" destId="{24E32E73-77A3-4925-944A-7C3922830F12}" srcOrd="2" destOrd="0" parTransId="{0A0512D6-0177-46E7-8E09-3ED57AA6C916}" sibTransId="{F1E69B87-ACEF-4E86-8563-BAACD0439331}"/>
    <dgm:cxn modelId="{A7A982DA-D387-41A2-A88B-36DEFD99A16B}" srcId="{94E457EF-FB93-4CDC-8BC8-DF24FD80E0C2}" destId="{9358BDA3-1649-4E1A-883F-916C7F889220}" srcOrd="1" destOrd="0" parTransId="{87842711-29F2-4D04-9A39-57F65B92CF8D}" sibTransId="{70427ABF-C2F7-4EDF-9F0F-2C8CA8C59610}"/>
    <dgm:cxn modelId="{2D4582E4-FA5B-994B-B490-C1914DE54813}" type="presOf" srcId="{462E7886-45E6-42F7-BF33-2BA80672E041}" destId="{917387A9-1A44-064C-88A3-B9CAAFD94148}" srcOrd="0" destOrd="0" presId="urn:microsoft.com/office/officeart/2005/8/layout/hierarchy2"/>
    <dgm:cxn modelId="{10BF99FB-CA06-4A49-9A62-0C2BA4BB6166}" type="presParOf" srcId="{9356C410-4012-F043-AE9C-534FB54B79D8}" destId="{E773CE6D-091E-B842-9F0E-06686E6EA9B1}" srcOrd="0" destOrd="0" presId="urn:microsoft.com/office/officeart/2005/8/layout/hierarchy2"/>
    <dgm:cxn modelId="{86A4D484-408B-3E4B-AD21-EBC9030AAE7E}" type="presParOf" srcId="{E773CE6D-091E-B842-9F0E-06686E6EA9B1}" destId="{917387A9-1A44-064C-88A3-B9CAAFD94148}" srcOrd="0" destOrd="0" presId="urn:microsoft.com/office/officeart/2005/8/layout/hierarchy2"/>
    <dgm:cxn modelId="{9E146296-346A-494A-BF6F-566A9962ED3F}" type="presParOf" srcId="{E773CE6D-091E-B842-9F0E-06686E6EA9B1}" destId="{B0FFC6A7-31BD-9749-A4F5-36382E96E043}" srcOrd="1" destOrd="0" presId="urn:microsoft.com/office/officeart/2005/8/layout/hierarchy2"/>
    <dgm:cxn modelId="{215579BC-C931-A145-B5A8-556FD7F2494A}" type="presParOf" srcId="{9356C410-4012-F043-AE9C-534FB54B79D8}" destId="{263F8131-F422-8340-A343-A7E4B21C4946}" srcOrd="1" destOrd="0" presId="urn:microsoft.com/office/officeart/2005/8/layout/hierarchy2"/>
    <dgm:cxn modelId="{7B3EF1BE-220D-0848-B1AB-A950585CD043}" type="presParOf" srcId="{263F8131-F422-8340-A343-A7E4B21C4946}" destId="{0DFDADB5-8859-FE4F-9746-20D755AD11EC}" srcOrd="0" destOrd="0" presId="urn:microsoft.com/office/officeart/2005/8/layout/hierarchy2"/>
    <dgm:cxn modelId="{064F05F8-053A-0246-8F93-F3F1B40756F4}" type="presParOf" srcId="{263F8131-F422-8340-A343-A7E4B21C4946}" destId="{1B5C06D2-79F9-9448-9B81-77B4FDA79E1D}" srcOrd="1" destOrd="0" presId="urn:microsoft.com/office/officeart/2005/8/layout/hierarchy2"/>
    <dgm:cxn modelId="{76A5FE96-2C79-D642-A3C3-48A02B24D7D5}" type="presParOf" srcId="{9356C410-4012-F043-AE9C-534FB54B79D8}" destId="{84483D67-7ED6-E444-8036-2C98276BD5A3}" srcOrd="2" destOrd="0" presId="urn:microsoft.com/office/officeart/2005/8/layout/hierarchy2"/>
    <dgm:cxn modelId="{E9C359CA-FB34-F344-8967-805D6A4E841A}" type="presParOf" srcId="{84483D67-7ED6-E444-8036-2C98276BD5A3}" destId="{BB2FE994-4DF5-FF41-9C2F-E05B3082EF6F}" srcOrd="0" destOrd="0" presId="urn:microsoft.com/office/officeart/2005/8/layout/hierarchy2"/>
    <dgm:cxn modelId="{57EEBD6D-2FE4-E24A-A04D-94981675871F}" type="presParOf" srcId="{84483D67-7ED6-E444-8036-2C98276BD5A3}" destId="{36048849-363B-884A-B59B-A2AEADBE637B}" srcOrd="1" destOrd="0" presId="urn:microsoft.com/office/officeart/2005/8/layout/hierarchy2"/>
    <dgm:cxn modelId="{21AC80E1-ABBD-2945-A66D-29E5879F0ED2}" type="presParOf" srcId="{36048849-363B-884A-B59B-A2AEADBE637B}" destId="{BA6E200C-7C2E-8141-834E-50CA57D809EE}" srcOrd="0" destOrd="0" presId="urn:microsoft.com/office/officeart/2005/8/layout/hierarchy2"/>
    <dgm:cxn modelId="{F3D14FDD-E6F8-6642-A3F1-5A3B561B9D48}" type="presParOf" srcId="{BA6E200C-7C2E-8141-834E-50CA57D809EE}" destId="{A4CA549A-7FDA-B34A-872B-FCBE0D7D5DBF}" srcOrd="0" destOrd="0" presId="urn:microsoft.com/office/officeart/2005/8/layout/hierarchy2"/>
    <dgm:cxn modelId="{B1DDC572-1CB7-A44B-AB4F-3F61D0C17058}" type="presParOf" srcId="{36048849-363B-884A-B59B-A2AEADBE637B}" destId="{A9C12B37-877B-7F4E-ACF8-7F1A37403CDE}" srcOrd="1" destOrd="0" presId="urn:microsoft.com/office/officeart/2005/8/layout/hierarchy2"/>
    <dgm:cxn modelId="{5A5F38D3-4D9F-2B4E-9042-8EA33FFFEB2B}" type="presParOf" srcId="{A9C12B37-877B-7F4E-ACF8-7F1A37403CDE}" destId="{F2A725BA-8FC3-CA47-917F-7976620DFB41}" srcOrd="0" destOrd="0" presId="urn:microsoft.com/office/officeart/2005/8/layout/hierarchy2"/>
    <dgm:cxn modelId="{BDF5B815-19E4-9146-986D-C43B1F21B7D3}" type="presParOf" srcId="{A9C12B37-877B-7F4E-ACF8-7F1A37403CDE}" destId="{EF1D3341-8EAD-0148-A2C8-99ACC56E1995}" srcOrd="1" destOrd="0" presId="urn:microsoft.com/office/officeart/2005/8/layout/hierarchy2"/>
    <dgm:cxn modelId="{41888FA2-CA7D-414F-8902-44B5E654D931}" type="presParOf" srcId="{36048849-363B-884A-B59B-A2AEADBE637B}" destId="{06E98D96-0637-944C-A656-C46AFDD7762C}" srcOrd="2" destOrd="0" presId="urn:microsoft.com/office/officeart/2005/8/layout/hierarchy2"/>
    <dgm:cxn modelId="{EA9E7AB0-C297-2C44-A13A-82C771350C05}" type="presParOf" srcId="{06E98D96-0637-944C-A656-C46AFDD7762C}" destId="{BB6D56C9-F439-1D4E-98F6-C51961CC37A1}" srcOrd="0" destOrd="0" presId="urn:microsoft.com/office/officeart/2005/8/layout/hierarchy2"/>
    <dgm:cxn modelId="{41D8796D-EBEC-7841-97EA-7DA045B072DD}" type="presParOf" srcId="{36048849-363B-884A-B59B-A2AEADBE637B}" destId="{778D9B47-4C1E-4742-9B95-462FF787A6BF}" srcOrd="3" destOrd="0" presId="urn:microsoft.com/office/officeart/2005/8/layout/hierarchy2"/>
    <dgm:cxn modelId="{E10755A7-F040-4F4F-B7BD-C78AF653AAD5}" type="presParOf" srcId="{778D9B47-4C1E-4742-9B95-462FF787A6BF}" destId="{A626DB17-00F0-8B4B-BD53-D77B21460440}" srcOrd="0" destOrd="0" presId="urn:microsoft.com/office/officeart/2005/8/layout/hierarchy2"/>
    <dgm:cxn modelId="{052A8575-CC02-B842-8115-2EBF777D1573}" type="presParOf" srcId="{778D9B47-4C1E-4742-9B95-462FF787A6BF}" destId="{7AA86A47-EC9A-5B48-93C2-BF90E73CB919}" srcOrd="1" destOrd="0" presId="urn:microsoft.com/office/officeart/2005/8/layout/hierarchy2"/>
    <dgm:cxn modelId="{A0527FC1-1F68-9B42-A218-1A8163943499}" type="presParOf" srcId="{36048849-363B-884A-B59B-A2AEADBE637B}" destId="{5A4CFD65-A4D7-664A-A61F-24CA3FF48B3A}" srcOrd="4" destOrd="0" presId="urn:microsoft.com/office/officeart/2005/8/layout/hierarchy2"/>
    <dgm:cxn modelId="{3884B99F-AC95-EE4E-9B9F-1B8F10774CCA}" type="presParOf" srcId="{5A4CFD65-A4D7-664A-A61F-24CA3FF48B3A}" destId="{C11DB23B-554C-D349-8367-C977A182B52B}" srcOrd="0" destOrd="0" presId="urn:microsoft.com/office/officeart/2005/8/layout/hierarchy2"/>
    <dgm:cxn modelId="{403D0A1A-A2D2-534E-9F2B-2EADCEDC0D41}" type="presParOf" srcId="{36048849-363B-884A-B59B-A2AEADBE637B}" destId="{F456DAB1-A18D-F042-B53F-3FEF13AA3F7A}" srcOrd="5" destOrd="0" presId="urn:microsoft.com/office/officeart/2005/8/layout/hierarchy2"/>
    <dgm:cxn modelId="{E88B2C57-2913-4445-BC7F-42DDFAF5EE11}" type="presParOf" srcId="{F456DAB1-A18D-F042-B53F-3FEF13AA3F7A}" destId="{D2DA2ECD-4F36-C548-8207-23F11C58C927}" srcOrd="0" destOrd="0" presId="urn:microsoft.com/office/officeart/2005/8/layout/hierarchy2"/>
    <dgm:cxn modelId="{D48B450B-A46A-6B42-A5EA-71FAEBCB939A}" type="presParOf" srcId="{F456DAB1-A18D-F042-B53F-3FEF13AA3F7A}" destId="{F690F3B1-0C99-8640-9119-9FEDE869E75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7A9380-97C0-439B-90F8-FF5112AC50B1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FE55585-004B-44FF-8EC3-20E56C3CE5BE}">
      <dgm:prSet/>
      <dgm:spPr/>
      <dgm:t>
        <a:bodyPr/>
        <a:lstStyle/>
        <a:p>
          <a:r>
            <a:rPr lang="en-GB" b="0" i="0">
              <a:latin typeface="Candara" panose="020E0502030303020204" pitchFamily="34" charset="0"/>
            </a:rPr>
            <a:t>Set the DataFrame index using existing columns.</a:t>
          </a:r>
          <a:endParaRPr lang="en-US" b="0" i="0">
            <a:latin typeface="Candara" panose="020E0502030303020204" pitchFamily="34" charset="0"/>
          </a:endParaRPr>
        </a:p>
      </dgm:t>
    </dgm:pt>
    <dgm:pt modelId="{6E85D451-B35E-478E-A590-1DB5A8B043F2}" type="parTrans" cxnId="{0848EB8C-3640-4B8D-A365-194931DBF33F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0AAB1188-015C-478C-B311-C99F92CEFB3A}" type="sibTrans" cxnId="{0848EB8C-3640-4B8D-A365-194931DBF33F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E38BA8A9-C09D-475E-9597-BEF8154B17F4}">
      <dgm:prSet/>
      <dgm:spPr/>
      <dgm:t>
        <a:bodyPr/>
        <a:lstStyle/>
        <a:p>
          <a:r>
            <a:rPr lang="en-GB" b="0" i="0">
              <a:latin typeface="Candara" panose="020E0502030303020204" pitchFamily="34" charset="0"/>
            </a:rPr>
            <a:t>Set the DataFrame index (row labels) using one or more existing columns or arrays (of the correct length). The index can replace the existing index or expand on it.</a:t>
          </a:r>
          <a:endParaRPr lang="en-US" b="0" i="0">
            <a:latin typeface="Candara" panose="020E0502030303020204" pitchFamily="34" charset="0"/>
          </a:endParaRPr>
        </a:p>
      </dgm:t>
    </dgm:pt>
    <dgm:pt modelId="{0A232F22-88D4-48CB-8B1F-35675D51ED0B}" type="parTrans" cxnId="{43CCE1A7-B1FC-4E37-9F5A-26BCCB0DD8F6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7ED4ED39-7FBF-415D-98B7-06ACD0AFC92B}" type="sibTrans" cxnId="{43CCE1A7-B1FC-4E37-9F5A-26BCCB0DD8F6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AD6DACA4-333C-4CCC-B0C3-0C761D975893}">
      <dgm:prSet/>
      <dgm:spPr/>
      <dgm:t>
        <a:bodyPr/>
        <a:lstStyle/>
        <a:p>
          <a:r>
            <a:rPr lang="en-GB" b="0" i="0">
              <a:latin typeface="Candara" panose="020E0502030303020204" pitchFamily="34" charset="0"/>
              <a:hlinkClick xmlns:r="http://schemas.openxmlformats.org/officeDocument/2006/relationships" r:id="rId1"/>
            </a:rPr>
            <a:t>DataFrame.reset_index</a:t>
          </a:r>
          <a:r>
            <a:rPr lang="en-GB" b="0" i="0">
              <a:latin typeface="Candara" panose="020E0502030303020204" pitchFamily="34" charset="0"/>
            </a:rPr>
            <a:t> : Opposite of set_index.</a:t>
          </a:r>
          <a:endParaRPr lang="en-US" b="0" i="0">
            <a:latin typeface="Candara" panose="020E0502030303020204" pitchFamily="34" charset="0"/>
          </a:endParaRPr>
        </a:p>
      </dgm:t>
    </dgm:pt>
    <dgm:pt modelId="{E7DB50F2-89EF-471B-9F97-9B47D7A7D677}" type="parTrans" cxnId="{539C911B-F9E5-4DCC-A5B8-834351891312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8181B067-CCB4-4D55-9074-6AF088A7325A}" type="sibTrans" cxnId="{539C911B-F9E5-4DCC-A5B8-834351891312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D05010A2-9E5D-4C4C-A278-B988686EB0FD}">
      <dgm:prSet/>
      <dgm:spPr/>
      <dgm:t>
        <a:bodyPr/>
        <a:lstStyle/>
        <a:p>
          <a:r>
            <a:rPr lang="en-GB" b="0" i="0">
              <a:latin typeface="Candara" panose="020E0502030303020204" pitchFamily="34" charset="0"/>
              <a:hlinkClick xmlns:r="http://schemas.openxmlformats.org/officeDocument/2006/relationships" r:id="rId2"/>
            </a:rPr>
            <a:t>DataFrame.reindex</a:t>
          </a:r>
          <a:r>
            <a:rPr lang="en-GB" b="0" i="0">
              <a:latin typeface="Candara" panose="020E0502030303020204" pitchFamily="34" charset="0"/>
            </a:rPr>
            <a:t> : Change to new indices or expand indices.</a:t>
          </a:r>
          <a:endParaRPr lang="en-US" b="0" i="0">
            <a:latin typeface="Candara" panose="020E0502030303020204" pitchFamily="34" charset="0"/>
          </a:endParaRPr>
        </a:p>
      </dgm:t>
    </dgm:pt>
    <dgm:pt modelId="{EB581F7B-EEA1-4F5B-A9B4-7C2EA7FF1D00}" type="parTrans" cxnId="{402C9B8D-F0B1-4714-BE23-F8C0B9576248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3C4768DF-92E1-4712-8A32-ECC9A5535F70}" type="sibTrans" cxnId="{402C9B8D-F0B1-4714-BE23-F8C0B9576248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D7218BF5-AFA9-4E91-93BF-AEECC76AD837}">
      <dgm:prSet/>
      <dgm:spPr/>
      <dgm:t>
        <a:bodyPr/>
        <a:lstStyle/>
        <a:p>
          <a:r>
            <a:rPr lang="en-GB" b="0" i="0">
              <a:latin typeface="Candara" panose="020E0502030303020204" pitchFamily="34" charset="0"/>
              <a:hlinkClick xmlns:r="http://schemas.openxmlformats.org/officeDocument/2006/relationships" r:id="rId3"/>
            </a:rPr>
            <a:t>DataFrame.reindex_like</a:t>
          </a:r>
          <a:r>
            <a:rPr lang="en-GB" b="0" i="0">
              <a:latin typeface="Candara" panose="020E0502030303020204" pitchFamily="34" charset="0"/>
            </a:rPr>
            <a:t> : Change to same indices as other DataFrame.</a:t>
          </a:r>
          <a:endParaRPr lang="en-US" b="0" i="0">
            <a:latin typeface="Candara" panose="020E0502030303020204" pitchFamily="34" charset="0"/>
          </a:endParaRPr>
        </a:p>
      </dgm:t>
    </dgm:pt>
    <dgm:pt modelId="{1B32032B-C5F1-4131-9A87-0E6A33DAF1B1}" type="parTrans" cxnId="{200DEB27-E370-46A2-97D0-C0C9F32574CC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253D479D-2303-4B13-BA57-A28D69CA3FBA}" type="sibTrans" cxnId="{200DEB27-E370-46A2-97D0-C0C9F32574CC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646BB172-A2AE-904F-A97B-7CFA3FE4A2E7}" type="pres">
      <dgm:prSet presAssocID="{FC7A9380-97C0-439B-90F8-FF5112AC50B1}" presName="Name0" presStyleCnt="0">
        <dgm:presLayoutVars>
          <dgm:dir/>
          <dgm:animLvl val="lvl"/>
          <dgm:resizeHandles val="exact"/>
        </dgm:presLayoutVars>
      </dgm:prSet>
      <dgm:spPr/>
    </dgm:pt>
    <dgm:pt modelId="{70BB8F62-07C4-2D4C-A3FA-6AB45FCC3C37}" type="pres">
      <dgm:prSet presAssocID="{E38BA8A9-C09D-475E-9597-BEF8154B17F4}" presName="boxAndChildren" presStyleCnt="0"/>
      <dgm:spPr/>
    </dgm:pt>
    <dgm:pt modelId="{AF554539-672C-6740-B31B-DE034A2C7781}" type="pres">
      <dgm:prSet presAssocID="{E38BA8A9-C09D-475E-9597-BEF8154B17F4}" presName="parentTextBox" presStyleLbl="node1" presStyleIdx="0" presStyleCnt="2"/>
      <dgm:spPr/>
    </dgm:pt>
    <dgm:pt modelId="{723CB2BC-1F45-5046-AF08-2834E2D3B7E0}" type="pres">
      <dgm:prSet presAssocID="{E38BA8A9-C09D-475E-9597-BEF8154B17F4}" presName="entireBox" presStyleLbl="node1" presStyleIdx="0" presStyleCnt="2"/>
      <dgm:spPr/>
    </dgm:pt>
    <dgm:pt modelId="{3DF23D4E-293F-504C-A5BB-12E208BC7F99}" type="pres">
      <dgm:prSet presAssocID="{E38BA8A9-C09D-475E-9597-BEF8154B17F4}" presName="descendantBox" presStyleCnt="0"/>
      <dgm:spPr/>
    </dgm:pt>
    <dgm:pt modelId="{167A3051-281A-E449-B944-5CC3C10D0468}" type="pres">
      <dgm:prSet presAssocID="{AD6DACA4-333C-4CCC-B0C3-0C761D975893}" presName="childTextBox" presStyleLbl="fgAccFollowNode1" presStyleIdx="0" presStyleCnt="3">
        <dgm:presLayoutVars>
          <dgm:bulletEnabled val="1"/>
        </dgm:presLayoutVars>
      </dgm:prSet>
      <dgm:spPr/>
    </dgm:pt>
    <dgm:pt modelId="{8D75D8D1-91EE-C849-857C-0249048D765D}" type="pres">
      <dgm:prSet presAssocID="{D05010A2-9E5D-4C4C-A278-B988686EB0FD}" presName="childTextBox" presStyleLbl="fgAccFollowNode1" presStyleIdx="1" presStyleCnt="3">
        <dgm:presLayoutVars>
          <dgm:bulletEnabled val="1"/>
        </dgm:presLayoutVars>
      </dgm:prSet>
      <dgm:spPr/>
    </dgm:pt>
    <dgm:pt modelId="{C9D2D1F4-68FA-B949-8BA2-1DE8CD388DBE}" type="pres">
      <dgm:prSet presAssocID="{D7218BF5-AFA9-4E91-93BF-AEECC76AD837}" presName="childTextBox" presStyleLbl="fgAccFollowNode1" presStyleIdx="2" presStyleCnt="3">
        <dgm:presLayoutVars>
          <dgm:bulletEnabled val="1"/>
        </dgm:presLayoutVars>
      </dgm:prSet>
      <dgm:spPr/>
    </dgm:pt>
    <dgm:pt modelId="{D6B02E59-5A40-2149-AAC1-353F10A0028B}" type="pres">
      <dgm:prSet presAssocID="{0AAB1188-015C-478C-B311-C99F92CEFB3A}" presName="sp" presStyleCnt="0"/>
      <dgm:spPr/>
    </dgm:pt>
    <dgm:pt modelId="{9B05F113-DBB7-144A-BC1D-6F553C66AF9F}" type="pres">
      <dgm:prSet presAssocID="{FFE55585-004B-44FF-8EC3-20E56C3CE5BE}" presName="arrowAndChildren" presStyleCnt="0"/>
      <dgm:spPr/>
    </dgm:pt>
    <dgm:pt modelId="{8352BC67-BA32-0141-A3F2-CC60DFC33E43}" type="pres">
      <dgm:prSet presAssocID="{FFE55585-004B-44FF-8EC3-20E56C3CE5BE}" presName="parentTextArrow" presStyleLbl="node1" presStyleIdx="1" presStyleCnt="2"/>
      <dgm:spPr/>
    </dgm:pt>
  </dgm:ptLst>
  <dgm:cxnLst>
    <dgm:cxn modelId="{EEF8B102-93A6-3543-8A35-534D60923B98}" type="presOf" srcId="{E38BA8A9-C09D-475E-9597-BEF8154B17F4}" destId="{AF554539-672C-6740-B31B-DE034A2C7781}" srcOrd="0" destOrd="0" presId="urn:microsoft.com/office/officeart/2005/8/layout/process4"/>
    <dgm:cxn modelId="{539C911B-F9E5-4DCC-A5B8-834351891312}" srcId="{E38BA8A9-C09D-475E-9597-BEF8154B17F4}" destId="{AD6DACA4-333C-4CCC-B0C3-0C761D975893}" srcOrd="0" destOrd="0" parTransId="{E7DB50F2-89EF-471B-9F97-9B47D7A7D677}" sibTransId="{8181B067-CCB4-4D55-9074-6AF088A7325A}"/>
    <dgm:cxn modelId="{200DEB27-E370-46A2-97D0-C0C9F32574CC}" srcId="{E38BA8A9-C09D-475E-9597-BEF8154B17F4}" destId="{D7218BF5-AFA9-4E91-93BF-AEECC76AD837}" srcOrd="2" destOrd="0" parTransId="{1B32032B-C5F1-4131-9A87-0E6A33DAF1B1}" sibTransId="{253D479D-2303-4B13-BA57-A28D69CA3FBA}"/>
    <dgm:cxn modelId="{7EE7474A-46B4-1043-BAE9-F09F828A2FBA}" type="presOf" srcId="{FC7A9380-97C0-439B-90F8-FF5112AC50B1}" destId="{646BB172-A2AE-904F-A97B-7CFA3FE4A2E7}" srcOrd="0" destOrd="0" presId="urn:microsoft.com/office/officeart/2005/8/layout/process4"/>
    <dgm:cxn modelId="{AAC07D5F-342C-EF45-AC9C-552D906DE150}" type="presOf" srcId="{E38BA8A9-C09D-475E-9597-BEF8154B17F4}" destId="{723CB2BC-1F45-5046-AF08-2834E2D3B7E0}" srcOrd="1" destOrd="0" presId="urn:microsoft.com/office/officeart/2005/8/layout/process4"/>
    <dgm:cxn modelId="{C2B4FB83-AA0F-B445-9753-2FD31B246424}" type="presOf" srcId="{AD6DACA4-333C-4CCC-B0C3-0C761D975893}" destId="{167A3051-281A-E449-B944-5CC3C10D0468}" srcOrd="0" destOrd="0" presId="urn:microsoft.com/office/officeart/2005/8/layout/process4"/>
    <dgm:cxn modelId="{0848EB8C-3640-4B8D-A365-194931DBF33F}" srcId="{FC7A9380-97C0-439B-90F8-FF5112AC50B1}" destId="{FFE55585-004B-44FF-8EC3-20E56C3CE5BE}" srcOrd="0" destOrd="0" parTransId="{6E85D451-B35E-478E-A590-1DB5A8B043F2}" sibTransId="{0AAB1188-015C-478C-B311-C99F92CEFB3A}"/>
    <dgm:cxn modelId="{402C9B8D-F0B1-4714-BE23-F8C0B9576248}" srcId="{E38BA8A9-C09D-475E-9597-BEF8154B17F4}" destId="{D05010A2-9E5D-4C4C-A278-B988686EB0FD}" srcOrd="1" destOrd="0" parTransId="{EB581F7B-EEA1-4F5B-A9B4-7C2EA7FF1D00}" sibTransId="{3C4768DF-92E1-4712-8A32-ECC9A5535F70}"/>
    <dgm:cxn modelId="{43CCE1A7-B1FC-4E37-9F5A-26BCCB0DD8F6}" srcId="{FC7A9380-97C0-439B-90F8-FF5112AC50B1}" destId="{E38BA8A9-C09D-475E-9597-BEF8154B17F4}" srcOrd="1" destOrd="0" parTransId="{0A232F22-88D4-48CB-8B1F-35675D51ED0B}" sibTransId="{7ED4ED39-7FBF-415D-98B7-06ACD0AFC92B}"/>
    <dgm:cxn modelId="{7EC743B4-6A61-DE45-9945-75B7A10A88F4}" type="presOf" srcId="{D05010A2-9E5D-4C4C-A278-B988686EB0FD}" destId="{8D75D8D1-91EE-C849-857C-0249048D765D}" srcOrd="0" destOrd="0" presId="urn:microsoft.com/office/officeart/2005/8/layout/process4"/>
    <dgm:cxn modelId="{71E090DC-CD79-704E-9127-232CC616C621}" type="presOf" srcId="{FFE55585-004B-44FF-8EC3-20E56C3CE5BE}" destId="{8352BC67-BA32-0141-A3F2-CC60DFC33E43}" srcOrd="0" destOrd="0" presId="urn:microsoft.com/office/officeart/2005/8/layout/process4"/>
    <dgm:cxn modelId="{3889ACDD-1209-F446-9F17-06C655FE78DB}" type="presOf" srcId="{D7218BF5-AFA9-4E91-93BF-AEECC76AD837}" destId="{C9D2D1F4-68FA-B949-8BA2-1DE8CD388DBE}" srcOrd="0" destOrd="0" presId="urn:microsoft.com/office/officeart/2005/8/layout/process4"/>
    <dgm:cxn modelId="{5EA4EED3-C454-664B-8B9E-69BF473A24F7}" type="presParOf" srcId="{646BB172-A2AE-904F-A97B-7CFA3FE4A2E7}" destId="{70BB8F62-07C4-2D4C-A3FA-6AB45FCC3C37}" srcOrd="0" destOrd="0" presId="urn:microsoft.com/office/officeart/2005/8/layout/process4"/>
    <dgm:cxn modelId="{931DDA17-116C-F240-8F7A-4142F6D3F626}" type="presParOf" srcId="{70BB8F62-07C4-2D4C-A3FA-6AB45FCC3C37}" destId="{AF554539-672C-6740-B31B-DE034A2C7781}" srcOrd="0" destOrd="0" presId="urn:microsoft.com/office/officeart/2005/8/layout/process4"/>
    <dgm:cxn modelId="{7F42F4DA-B61A-544B-9102-38767A893D86}" type="presParOf" srcId="{70BB8F62-07C4-2D4C-A3FA-6AB45FCC3C37}" destId="{723CB2BC-1F45-5046-AF08-2834E2D3B7E0}" srcOrd="1" destOrd="0" presId="urn:microsoft.com/office/officeart/2005/8/layout/process4"/>
    <dgm:cxn modelId="{63ED2F96-976C-574A-B6BE-69A6F8EDB0F4}" type="presParOf" srcId="{70BB8F62-07C4-2D4C-A3FA-6AB45FCC3C37}" destId="{3DF23D4E-293F-504C-A5BB-12E208BC7F99}" srcOrd="2" destOrd="0" presId="urn:microsoft.com/office/officeart/2005/8/layout/process4"/>
    <dgm:cxn modelId="{5FDED4C6-5A63-1844-8171-E7FC4A4F8A39}" type="presParOf" srcId="{3DF23D4E-293F-504C-A5BB-12E208BC7F99}" destId="{167A3051-281A-E449-B944-5CC3C10D0468}" srcOrd="0" destOrd="0" presId="urn:microsoft.com/office/officeart/2005/8/layout/process4"/>
    <dgm:cxn modelId="{98B5251B-2C1E-5147-A087-A33309721490}" type="presParOf" srcId="{3DF23D4E-293F-504C-A5BB-12E208BC7F99}" destId="{8D75D8D1-91EE-C849-857C-0249048D765D}" srcOrd="1" destOrd="0" presId="urn:microsoft.com/office/officeart/2005/8/layout/process4"/>
    <dgm:cxn modelId="{A30AFC01-D51C-4D47-AF80-A9747DA97940}" type="presParOf" srcId="{3DF23D4E-293F-504C-A5BB-12E208BC7F99}" destId="{C9D2D1F4-68FA-B949-8BA2-1DE8CD388DBE}" srcOrd="2" destOrd="0" presId="urn:microsoft.com/office/officeart/2005/8/layout/process4"/>
    <dgm:cxn modelId="{ED2423EA-6C99-FE42-9901-3910BE98E143}" type="presParOf" srcId="{646BB172-A2AE-904F-A97B-7CFA3FE4A2E7}" destId="{D6B02E59-5A40-2149-AAC1-353F10A0028B}" srcOrd="1" destOrd="0" presId="urn:microsoft.com/office/officeart/2005/8/layout/process4"/>
    <dgm:cxn modelId="{8C072BDA-2E46-3C49-ABA5-C8394F7B7373}" type="presParOf" srcId="{646BB172-A2AE-904F-A97B-7CFA3FE4A2E7}" destId="{9B05F113-DBB7-144A-BC1D-6F553C66AF9F}" srcOrd="2" destOrd="0" presId="urn:microsoft.com/office/officeart/2005/8/layout/process4"/>
    <dgm:cxn modelId="{DB6B0742-0933-EE4A-8981-A827DAE7AECF}" type="presParOf" srcId="{9B05F113-DBB7-144A-BC1D-6F553C66AF9F}" destId="{8352BC67-BA32-0141-A3F2-CC60DFC33E4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7A9-1A44-064C-88A3-B9CAAFD94148}">
      <dsp:nvSpPr>
        <dsp:cNvPr id="0" name=""/>
        <dsp:cNvSpPr/>
      </dsp:nvSpPr>
      <dsp:spPr>
        <a:xfrm>
          <a:off x="3953" y="53816"/>
          <a:ext cx="3033159" cy="1516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>
              <a:latin typeface="Candara" panose="020E0502030303020204" pitchFamily="34" charset="0"/>
            </a:rPr>
            <a:t>Time series analysis is a </a:t>
          </a:r>
          <a:r>
            <a:rPr lang="en-GB" sz="2000" b="0" i="0" kern="1200">
              <a:latin typeface="Candara" panose="020E0502030303020204" pitchFamily="34" charset="0"/>
              <a:hlinkClick xmlns:r="http://schemas.openxmlformats.org/officeDocument/2006/relationships" r:id="rId1"/>
            </a:rPr>
            <a:t>statistical technique</a:t>
          </a:r>
          <a:r>
            <a:rPr lang="en-GB" sz="2000" b="0" i="0" kern="1200">
              <a:latin typeface="Candara" panose="020E0502030303020204" pitchFamily="34" charset="0"/>
            </a:rPr>
            <a:t> that deals with time series data, or trend analysis.  </a:t>
          </a:r>
          <a:endParaRPr lang="en-US" sz="2000" b="0" i="0" kern="1200">
            <a:latin typeface="Candara" panose="020E0502030303020204" pitchFamily="34" charset="0"/>
          </a:endParaRPr>
        </a:p>
      </dsp:txBody>
      <dsp:txXfrm>
        <a:off x="48372" y="98235"/>
        <a:ext cx="2944321" cy="1427741"/>
      </dsp:txXfrm>
    </dsp:sp>
    <dsp:sp modelId="{0DFDADB5-8859-FE4F-9746-20D755AD11EC}">
      <dsp:nvSpPr>
        <dsp:cNvPr id="0" name=""/>
        <dsp:cNvSpPr/>
      </dsp:nvSpPr>
      <dsp:spPr>
        <a:xfrm>
          <a:off x="3953" y="1797883"/>
          <a:ext cx="3033159" cy="1516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>
              <a:latin typeface="Candara" panose="020E0502030303020204" pitchFamily="34" charset="0"/>
            </a:rPr>
            <a:t>Time series data means that data is in a series of  particular time periods or intervals.  </a:t>
          </a:r>
          <a:endParaRPr lang="en-US" sz="2000" b="0" i="0" kern="1200">
            <a:latin typeface="Candara" panose="020E0502030303020204" pitchFamily="34" charset="0"/>
          </a:endParaRPr>
        </a:p>
      </dsp:txBody>
      <dsp:txXfrm>
        <a:off x="48372" y="1842302"/>
        <a:ext cx="2944321" cy="1427741"/>
      </dsp:txXfrm>
    </dsp:sp>
    <dsp:sp modelId="{BB2FE994-4DF5-FF41-9C2F-E05B3082EF6F}">
      <dsp:nvSpPr>
        <dsp:cNvPr id="0" name=""/>
        <dsp:cNvSpPr/>
      </dsp:nvSpPr>
      <dsp:spPr>
        <a:xfrm>
          <a:off x="3953" y="3541949"/>
          <a:ext cx="3033159" cy="1516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>
              <a:latin typeface="Candara" panose="020E0502030303020204" pitchFamily="34" charset="0"/>
            </a:rPr>
            <a:t>The data is considered in three types:</a:t>
          </a:r>
          <a:endParaRPr lang="en-US" sz="2000" b="0" i="0" kern="1200">
            <a:latin typeface="Candara" panose="020E0502030303020204" pitchFamily="34" charset="0"/>
          </a:endParaRPr>
        </a:p>
      </dsp:txBody>
      <dsp:txXfrm>
        <a:off x="48372" y="3586368"/>
        <a:ext cx="2944321" cy="1427741"/>
      </dsp:txXfrm>
    </dsp:sp>
    <dsp:sp modelId="{BA6E200C-7C2E-8141-834E-50CA57D809EE}">
      <dsp:nvSpPr>
        <dsp:cNvPr id="0" name=""/>
        <dsp:cNvSpPr/>
      </dsp:nvSpPr>
      <dsp:spPr>
        <a:xfrm rot="18289469">
          <a:off x="2581462" y="3408299"/>
          <a:ext cx="2124565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2124565" y="1990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b="0" i="0" kern="1200">
            <a:latin typeface="Candara" panose="020E0502030303020204" pitchFamily="34" charset="0"/>
          </a:endParaRPr>
        </a:p>
      </dsp:txBody>
      <dsp:txXfrm>
        <a:off x="3590630" y="3375092"/>
        <a:ext cx="106228" cy="106228"/>
      </dsp:txXfrm>
    </dsp:sp>
    <dsp:sp modelId="{F2A725BA-8FC3-CA47-917F-7976620DFB41}">
      <dsp:nvSpPr>
        <dsp:cNvPr id="0" name=""/>
        <dsp:cNvSpPr/>
      </dsp:nvSpPr>
      <dsp:spPr>
        <a:xfrm>
          <a:off x="4250376" y="1797883"/>
          <a:ext cx="3033159" cy="15165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>
              <a:latin typeface="Candara" panose="020E0502030303020204" pitchFamily="34" charset="0"/>
            </a:rPr>
            <a:t>Time series data: </a:t>
          </a:r>
          <a:r>
            <a:rPr lang="en-GB" sz="2000" b="0" i="0" kern="1200" dirty="0">
              <a:latin typeface="Candara" panose="020E0502030303020204" pitchFamily="34" charset="0"/>
            </a:rPr>
            <a:t>A set of observations on the values that a variable takes at different times.</a:t>
          </a:r>
          <a:endParaRPr lang="en-US" sz="2000" b="0" i="0" kern="1200" dirty="0">
            <a:latin typeface="Candara" panose="020E0502030303020204" pitchFamily="34" charset="0"/>
          </a:endParaRPr>
        </a:p>
      </dsp:txBody>
      <dsp:txXfrm>
        <a:off x="4294795" y="1842302"/>
        <a:ext cx="2944321" cy="1427741"/>
      </dsp:txXfrm>
    </dsp:sp>
    <dsp:sp modelId="{06E98D96-0637-944C-A656-C46AFDD7762C}">
      <dsp:nvSpPr>
        <dsp:cNvPr id="0" name=""/>
        <dsp:cNvSpPr/>
      </dsp:nvSpPr>
      <dsp:spPr>
        <a:xfrm>
          <a:off x="3037113" y="4280332"/>
          <a:ext cx="1213263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1213263" y="1990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i="0" kern="1200">
            <a:latin typeface="Candara" panose="020E0502030303020204" pitchFamily="34" charset="0"/>
          </a:endParaRPr>
        </a:p>
      </dsp:txBody>
      <dsp:txXfrm>
        <a:off x="3613413" y="4269908"/>
        <a:ext cx="60663" cy="60663"/>
      </dsp:txXfrm>
    </dsp:sp>
    <dsp:sp modelId="{A626DB17-00F0-8B4B-BD53-D77B21460440}">
      <dsp:nvSpPr>
        <dsp:cNvPr id="0" name=""/>
        <dsp:cNvSpPr/>
      </dsp:nvSpPr>
      <dsp:spPr>
        <a:xfrm>
          <a:off x="4250376" y="3541949"/>
          <a:ext cx="3033159" cy="15165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>
              <a:latin typeface="Candara" panose="020E0502030303020204" pitchFamily="34" charset="0"/>
            </a:rPr>
            <a:t>Cross-sectional data: </a:t>
          </a:r>
          <a:r>
            <a:rPr lang="en-GB" sz="2000" b="0" i="0" kern="1200" dirty="0">
              <a:latin typeface="Candara" panose="020E0502030303020204" pitchFamily="34" charset="0"/>
            </a:rPr>
            <a:t>Data of one or more variables, collected at the same point in time.</a:t>
          </a:r>
          <a:endParaRPr lang="en-US" sz="2000" b="0" i="0" kern="1200" dirty="0">
            <a:latin typeface="Candara" panose="020E0502030303020204" pitchFamily="34" charset="0"/>
          </a:endParaRPr>
        </a:p>
      </dsp:txBody>
      <dsp:txXfrm>
        <a:off x="4294795" y="3586368"/>
        <a:ext cx="2944321" cy="1427741"/>
      </dsp:txXfrm>
    </dsp:sp>
    <dsp:sp modelId="{5A4CFD65-A4D7-664A-A61F-24CA3FF48B3A}">
      <dsp:nvSpPr>
        <dsp:cNvPr id="0" name=""/>
        <dsp:cNvSpPr/>
      </dsp:nvSpPr>
      <dsp:spPr>
        <a:xfrm rot="3310531">
          <a:off x="2581462" y="5152365"/>
          <a:ext cx="2124565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2124565" y="1990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b="0" i="0" kern="1200">
            <a:latin typeface="Candara" panose="020E0502030303020204" pitchFamily="34" charset="0"/>
          </a:endParaRPr>
        </a:p>
      </dsp:txBody>
      <dsp:txXfrm>
        <a:off x="3590630" y="5119158"/>
        <a:ext cx="106228" cy="106228"/>
      </dsp:txXfrm>
    </dsp:sp>
    <dsp:sp modelId="{D2DA2ECD-4F36-C548-8207-23F11C58C927}">
      <dsp:nvSpPr>
        <dsp:cNvPr id="0" name=""/>
        <dsp:cNvSpPr/>
      </dsp:nvSpPr>
      <dsp:spPr>
        <a:xfrm>
          <a:off x="4250376" y="5286016"/>
          <a:ext cx="3033159" cy="15165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>
              <a:latin typeface="Candara" panose="020E0502030303020204" pitchFamily="34" charset="0"/>
            </a:rPr>
            <a:t>Pooled data: </a:t>
          </a:r>
          <a:r>
            <a:rPr lang="en-GB" sz="2000" b="0" i="0" kern="1200" dirty="0">
              <a:latin typeface="Candara" panose="020E0502030303020204" pitchFamily="34" charset="0"/>
            </a:rPr>
            <a:t>A combination of time series data and cross-sectional data.</a:t>
          </a:r>
          <a:endParaRPr lang="en-US" sz="2000" b="0" i="0" kern="1200" dirty="0">
            <a:latin typeface="Candara" panose="020E0502030303020204" pitchFamily="34" charset="0"/>
          </a:endParaRPr>
        </a:p>
      </dsp:txBody>
      <dsp:txXfrm>
        <a:off x="4294795" y="5330435"/>
        <a:ext cx="2944321" cy="1427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CB2BC-1F45-5046-AF08-2834E2D3B7E0}">
      <dsp:nvSpPr>
        <dsp:cNvPr id="0" name=""/>
        <dsp:cNvSpPr/>
      </dsp:nvSpPr>
      <dsp:spPr>
        <a:xfrm>
          <a:off x="0" y="4138208"/>
          <a:ext cx="7875855" cy="27151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kern="1200">
              <a:latin typeface="Candara" panose="020E0502030303020204" pitchFamily="34" charset="0"/>
            </a:rPr>
            <a:t>Set the DataFrame index (row labels) using one or more existing columns or arrays (of the correct length). The index can replace the existing index or expand on it.</a:t>
          </a:r>
          <a:endParaRPr lang="en-US" sz="2500" b="0" i="0" kern="1200">
            <a:latin typeface="Candara" panose="020E0502030303020204" pitchFamily="34" charset="0"/>
          </a:endParaRPr>
        </a:p>
      </dsp:txBody>
      <dsp:txXfrm>
        <a:off x="0" y="4138208"/>
        <a:ext cx="7875855" cy="1466160"/>
      </dsp:txXfrm>
    </dsp:sp>
    <dsp:sp modelId="{167A3051-281A-E449-B944-5CC3C10D0468}">
      <dsp:nvSpPr>
        <dsp:cNvPr id="0" name=""/>
        <dsp:cNvSpPr/>
      </dsp:nvSpPr>
      <dsp:spPr>
        <a:xfrm>
          <a:off x="3845" y="5550067"/>
          <a:ext cx="2622721" cy="124895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>
              <a:latin typeface="Candara" panose="020E0502030303020204" pitchFamily="34" charset="0"/>
              <a:hlinkClick xmlns:r="http://schemas.openxmlformats.org/officeDocument/2006/relationships" r:id="rId1"/>
            </a:rPr>
            <a:t>DataFrame.reset_index</a:t>
          </a:r>
          <a:r>
            <a:rPr lang="en-GB" sz="1800" b="0" i="0" kern="1200">
              <a:latin typeface="Candara" panose="020E0502030303020204" pitchFamily="34" charset="0"/>
            </a:rPr>
            <a:t> : Opposite of set_index.</a:t>
          </a:r>
          <a:endParaRPr lang="en-US" sz="1800" b="0" i="0" kern="1200">
            <a:latin typeface="Candara" panose="020E0502030303020204" pitchFamily="34" charset="0"/>
          </a:endParaRPr>
        </a:p>
      </dsp:txBody>
      <dsp:txXfrm>
        <a:off x="3845" y="5550067"/>
        <a:ext cx="2622721" cy="1248951"/>
      </dsp:txXfrm>
    </dsp:sp>
    <dsp:sp modelId="{8D75D8D1-91EE-C849-857C-0249048D765D}">
      <dsp:nvSpPr>
        <dsp:cNvPr id="0" name=""/>
        <dsp:cNvSpPr/>
      </dsp:nvSpPr>
      <dsp:spPr>
        <a:xfrm>
          <a:off x="2626566" y="5550067"/>
          <a:ext cx="2622721" cy="1248951"/>
        </a:xfrm>
        <a:prstGeom prst="rect">
          <a:avLst/>
        </a:prstGeom>
        <a:solidFill>
          <a:schemeClr val="accent2">
            <a:tint val="40000"/>
            <a:alpha val="90000"/>
            <a:hueOff val="-10302092"/>
            <a:satOff val="530"/>
            <a:lumOff val="2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0302092"/>
              <a:satOff val="530"/>
              <a:lumOff val="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>
              <a:latin typeface="Candara" panose="020E0502030303020204" pitchFamily="34" charset="0"/>
              <a:hlinkClick xmlns:r="http://schemas.openxmlformats.org/officeDocument/2006/relationships" r:id="rId2"/>
            </a:rPr>
            <a:t>DataFrame.reindex</a:t>
          </a:r>
          <a:r>
            <a:rPr lang="en-GB" sz="1800" b="0" i="0" kern="1200">
              <a:latin typeface="Candara" panose="020E0502030303020204" pitchFamily="34" charset="0"/>
            </a:rPr>
            <a:t> : Change to new indices or expand indices.</a:t>
          </a:r>
          <a:endParaRPr lang="en-US" sz="1800" b="0" i="0" kern="1200">
            <a:latin typeface="Candara" panose="020E0502030303020204" pitchFamily="34" charset="0"/>
          </a:endParaRPr>
        </a:p>
      </dsp:txBody>
      <dsp:txXfrm>
        <a:off x="2626566" y="5550067"/>
        <a:ext cx="2622721" cy="1248951"/>
      </dsp:txXfrm>
    </dsp:sp>
    <dsp:sp modelId="{C9D2D1F4-68FA-B949-8BA2-1DE8CD388DBE}">
      <dsp:nvSpPr>
        <dsp:cNvPr id="0" name=""/>
        <dsp:cNvSpPr/>
      </dsp:nvSpPr>
      <dsp:spPr>
        <a:xfrm>
          <a:off x="5249288" y="5550067"/>
          <a:ext cx="2622721" cy="1248951"/>
        </a:xfrm>
        <a:prstGeom prst="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>
              <a:latin typeface="Candara" panose="020E0502030303020204" pitchFamily="34" charset="0"/>
              <a:hlinkClick xmlns:r="http://schemas.openxmlformats.org/officeDocument/2006/relationships" r:id="rId3"/>
            </a:rPr>
            <a:t>DataFrame.reindex_like</a:t>
          </a:r>
          <a:r>
            <a:rPr lang="en-GB" sz="1800" b="0" i="0" kern="1200">
              <a:latin typeface="Candara" panose="020E0502030303020204" pitchFamily="34" charset="0"/>
            </a:rPr>
            <a:t> : Change to same indices as other DataFrame.</a:t>
          </a:r>
          <a:endParaRPr lang="en-US" sz="1800" b="0" i="0" kern="1200">
            <a:latin typeface="Candara" panose="020E0502030303020204" pitchFamily="34" charset="0"/>
          </a:endParaRPr>
        </a:p>
      </dsp:txBody>
      <dsp:txXfrm>
        <a:off x="5249288" y="5550067"/>
        <a:ext cx="2622721" cy="1248951"/>
      </dsp:txXfrm>
    </dsp:sp>
    <dsp:sp modelId="{8352BC67-BA32-0141-A3F2-CC60DFC33E43}">
      <dsp:nvSpPr>
        <dsp:cNvPr id="0" name=""/>
        <dsp:cNvSpPr/>
      </dsp:nvSpPr>
      <dsp:spPr>
        <a:xfrm rot="10800000">
          <a:off x="0" y="3091"/>
          <a:ext cx="7875855" cy="4175843"/>
        </a:xfrm>
        <a:prstGeom prst="upArrowCallou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kern="1200">
              <a:latin typeface="Candara" panose="020E0502030303020204" pitchFamily="34" charset="0"/>
            </a:rPr>
            <a:t>Set the DataFrame index using existing columns.</a:t>
          </a:r>
          <a:endParaRPr lang="en-US" sz="2500" b="0" i="0" kern="1200">
            <a:latin typeface="Candara" panose="020E0502030303020204" pitchFamily="34" charset="0"/>
          </a:endParaRPr>
        </a:p>
      </dsp:txBody>
      <dsp:txXfrm rot="10800000">
        <a:off x="0" y="3091"/>
        <a:ext cx="7875855" cy="2713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8E98660-31F7-7540-94C8-AA825AC7F55E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4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7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01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14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00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41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3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8E98660-31F7-7540-94C8-AA825AC7F55E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98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8E98660-31F7-7540-94C8-AA825AC7F55E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1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9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9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6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5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0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8E98660-31F7-7540-94C8-AA825AC7F55E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9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CSSEGISandData/COVID-19/tree/master/csse_covid_19_data/csse_covid_19_time_se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3.1.0/api/_as_gen/matplotlib.pyplot.figure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3.1.1/api/_as_gen/matplotlib.axes.Axes.grid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A57518-1DFD-A44E-80EA-C68C5FA7E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293845"/>
            <a:ext cx="9154801" cy="26812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Covid 19 Predictions with 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FFC30-F403-CD49-9544-771ADB0D3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98730"/>
            <a:ext cx="9154800" cy="14765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andara" panose="020E0502030303020204" pitchFamily="34" charset="0"/>
              </a:rPr>
              <a:t>#DataScienceJourneyWithANR</a:t>
            </a:r>
          </a:p>
        </p:txBody>
      </p:sp>
    </p:spTree>
    <p:extLst>
      <p:ext uri="{BB962C8B-B14F-4D97-AF65-F5344CB8AC3E}">
        <p14:creationId xmlns:p14="http://schemas.microsoft.com/office/powerpoint/2010/main" val="707306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57">
            <a:extLst>
              <a:ext uri="{FF2B5EF4-FFF2-40B4-BE49-F238E27FC236}">
                <a16:creationId xmlns:a16="http://schemas.microsoft.com/office/drawing/2014/main" id="{3EA8FC14-66B9-4B89-8A1A-B9DD527C4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FACC9E27-5F4A-4983-A2FD-83CFCD069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26449-43A4-BA49-86F1-341F3958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0" y="823784"/>
            <a:ext cx="3305351" cy="5212172"/>
          </a:xfrm>
        </p:spPr>
        <p:txBody>
          <a:bodyPr>
            <a:normAutofit/>
          </a:bodyPr>
          <a:lstStyle/>
          <a:p>
            <a:br>
              <a:rPr lang="en-GB" sz="4000">
                <a:solidFill>
                  <a:srgbClr val="FFFFFE"/>
                </a:solidFill>
              </a:rPr>
            </a:br>
            <a:r>
              <a:rPr lang="en-GB" sz="4000">
                <a:solidFill>
                  <a:srgbClr val="FFFFFE"/>
                </a:solidFill>
                <a:latin typeface="Candara" panose="020E0502030303020204" pitchFamily="34" charset="0"/>
              </a:rPr>
              <a:t>pandas.melt</a:t>
            </a:r>
            <a:br>
              <a:rPr lang="en-GB" sz="4000">
                <a:solidFill>
                  <a:srgbClr val="FFFFFE"/>
                </a:solidFill>
              </a:rPr>
            </a:br>
            <a:endParaRPr lang="en-US" sz="4000">
              <a:solidFill>
                <a:srgbClr val="FFFFFE"/>
              </a:solidFill>
            </a:endParaRPr>
          </a:p>
        </p:txBody>
      </p:sp>
      <p:sp>
        <p:nvSpPr>
          <p:cNvPr id="74" name="Rectangle 61">
            <a:extLst>
              <a:ext uri="{FF2B5EF4-FFF2-40B4-BE49-F238E27FC236}">
                <a16:creationId xmlns:a16="http://schemas.microsoft.com/office/drawing/2014/main" id="{AA3A77EB-D201-42BF-9FF2-6EC0E5C26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DFCEB-1B75-9049-A6D7-D8035B8E9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219" y="582484"/>
            <a:ext cx="6574593" cy="2414708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dirty="0">
                <a:solidFill>
                  <a:srgbClr val="FFFFFE"/>
                </a:solidFill>
                <a:latin typeface="Candara" panose="020E0502030303020204" pitchFamily="34" charset="0"/>
              </a:rPr>
              <a:t>This function is useful to massage a DataFrame into a format </a:t>
            </a:r>
            <a:r>
              <a:rPr lang="en-GB" u="sng" dirty="0">
                <a:solidFill>
                  <a:srgbClr val="FFFFFE"/>
                </a:solidFill>
                <a:latin typeface="Candara" panose="020E0502030303020204" pitchFamily="34" charset="0"/>
              </a:rPr>
              <a:t>where one or more columns are identifier variables (</a:t>
            </a:r>
            <a:r>
              <a:rPr lang="en-GB" u="sng" dirty="0" err="1">
                <a:solidFill>
                  <a:srgbClr val="FFFFFE"/>
                </a:solidFill>
                <a:latin typeface="Candara" panose="020E0502030303020204" pitchFamily="34" charset="0"/>
              </a:rPr>
              <a:t>id_vars</a:t>
            </a:r>
            <a:r>
              <a:rPr lang="en-GB" u="sng" dirty="0">
                <a:solidFill>
                  <a:srgbClr val="FFFFFE"/>
                </a:solidFill>
                <a:latin typeface="Candara" panose="020E0502030303020204" pitchFamily="34" charset="0"/>
              </a:rPr>
              <a:t>), while all other columns, considered measured variables</a:t>
            </a:r>
            <a:endParaRPr lang="en-US" u="sng" dirty="0">
              <a:solidFill>
                <a:srgbClr val="FFFFFE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F928D-67A4-8A40-B78C-E0613B411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21" y="4405744"/>
            <a:ext cx="6117443" cy="1939638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674A00-D954-FE48-86D6-BF4633F83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64" y="2558473"/>
            <a:ext cx="5119915" cy="3786909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2714730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443CBB-2670-404A-A770-7AFE080BB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1856"/>
          <a:stretch/>
        </p:blipFill>
        <p:spPr>
          <a:xfrm>
            <a:off x="477085" y="466162"/>
            <a:ext cx="11237832" cy="3937502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8C1E7-6038-714F-9C54-99FD6DE17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Candara" panose="020E0502030303020204" pitchFamily="34" charset="0"/>
              </a:rPr>
              <a:t>DataFrame rename for convenience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68CA-C662-E044-98E7-6C07C78FA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94" y="4110824"/>
            <a:ext cx="4772509" cy="190897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I have renamed the  variable to date and value to confirmed for my ease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7201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000C36E-AAFD-4188-BB55-FAE4A8272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CB6D4A-4ADE-4BAF-BB67-7E9E8AB2C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343043" y="402165"/>
            <a:ext cx="673865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65753A-F15B-43F6-B811-03D54342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9519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219AED55-7F29-4A42-9B4E-43EA0551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6355223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3394EDF3-F539-40F8-9354-FE0288582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512068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5236E71-242B-4CE7-96BC-B66F91F9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1884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683A5930-ABB0-4C7A-8E96-AB945DFB0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1E3AF-A0E4-3347-92C0-0EB77E19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1130" y="973667"/>
            <a:ext cx="3582029" cy="4833745"/>
          </a:xfrm>
        </p:spPr>
        <p:txBody>
          <a:bodyPr>
            <a:normAutofit/>
          </a:bodyPr>
          <a:lstStyle/>
          <a:p>
            <a:br>
              <a:rPr lang="en-GB" sz="1700" dirty="0">
                <a:solidFill>
                  <a:srgbClr val="EBEBEB"/>
                </a:solidFill>
              </a:rPr>
            </a:br>
            <a:r>
              <a:rPr lang="en-GB" sz="2000" dirty="0" err="1">
                <a:solidFill>
                  <a:srgbClr val="EBEBEB"/>
                </a:solidFill>
                <a:latin typeface="Candara" panose="020E0502030303020204" pitchFamily="34" charset="0"/>
              </a:rPr>
              <a:t>pandas.DataFrame.set_index</a:t>
            </a:r>
            <a:br>
              <a:rPr lang="en-GB" sz="1700" dirty="0">
                <a:solidFill>
                  <a:srgbClr val="EBEBEB"/>
                </a:solidFill>
              </a:rPr>
            </a:br>
            <a:endParaRPr lang="en-US" sz="1700" dirty="0">
              <a:solidFill>
                <a:srgbClr val="EBEBEB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E51D9F-DA72-49DE-9183-76B062B38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ACF2D46-40B4-48DC-A024-04A7E9EE6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553214"/>
              </p:ext>
            </p:extLst>
          </p:nvPr>
        </p:nvGraphicFramePr>
        <p:xfrm>
          <a:off x="5802" y="0"/>
          <a:ext cx="7875855" cy="6856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5358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8F65-D507-F246-8863-4031A20D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59" y="532770"/>
            <a:ext cx="9936107" cy="706964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Implementing pandas melt &amp; </a:t>
            </a:r>
            <a:r>
              <a:rPr lang="en-US" dirty="0" err="1">
                <a:latin typeface="Candara" panose="020E0502030303020204" pitchFamily="34" charset="0"/>
              </a:rPr>
              <a:t>set_index</a:t>
            </a:r>
            <a:r>
              <a:rPr lang="en-US" dirty="0">
                <a:latin typeface="Candara" panose="020E0502030303020204" pitchFamily="34" charset="0"/>
              </a:rPr>
              <a:t>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AD011-8518-1949-A17D-8202A39FA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904" y="2428673"/>
            <a:ext cx="6507737" cy="4009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EABA5D-4B08-F34E-B3B8-2CFCE3FA4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59" y="2428673"/>
            <a:ext cx="4165539" cy="389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4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465DB-6FA0-B845-B003-5F6F4EE75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GB" sz="3100">
                <a:solidFill>
                  <a:schemeClr val="tx1"/>
                </a:solidFill>
              </a:rPr>
            </a:br>
            <a:r>
              <a:rPr lang="en-GB" sz="3100">
                <a:solidFill>
                  <a:schemeClr val="tx1"/>
                </a:solidFill>
                <a:latin typeface="Candara" panose="020E0502030303020204" pitchFamily="34" charset="0"/>
              </a:rPr>
              <a:t>pandas.DataFrame.combine</a:t>
            </a:r>
            <a:br>
              <a:rPr lang="en-GB" sz="3100">
                <a:solidFill>
                  <a:schemeClr val="tx1"/>
                </a:solidFill>
              </a:rPr>
            </a:br>
            <a:endParaRPr lang="en-US" sz="31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E48EF-5876-FA40-886C-1CEE438F1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>
                <a:solidFill>
                  <a:schemeClr val="tx1"/>
                </a:solidFill>
                <a:latin typeface="Candara" panose="020E0502030303020204" pitchFamily="34" charset="0"/>
              </a:rPr>
              <a:t>Perform column-wise combine with another DataFrame.</a:t>
            </a:r>
          </a:p>
          <a:p>
            <a:pPr>
              <a:buFont typeface="Wingdings" pitchFamily="2" charset="2"/>
              <a:buChar char="Ø"/>
            </a:pPr>
            <a:r>
              <a:rPr lang="en-GB">
                <a:solidFill>
                  <a:schemeClr val="tx1"/>
                </a:solidFill>
                <a:latin typeface="Candara" panose="020E0502030303020204" pitchFamily="34" charset="0"/>
              </a:rPr>
              <a:t>Combines a DataFrame with other DataFrame using func to element-wise combine columns. </a:t>
            </a:r>
          </a:p>
          <a:p>
            <a:pPr>
              <a:buFont typeface="Wingdings" pitchFamily="2" charset="2"/>
              <a:buChar char="Ø"/>
            </a:pPr>
            <a:r>
              <a:rPr lang="en-GB">
                <a:solidFill>
                  <a:schemeClr val="tx1"/>
                </a:solidFill>
                <a:latin typeface="Candara" panose="020E0502030303020204" pitchFamily="34" charset="0"/>
              </a:rPr>
              <a:t>The row and column indexes of the resulting DataFrame will be the union of the two.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14CB8-026C-D146-9BC5-D19CF26FC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059" y="407532"/>
            <a:ext cx="5177761" cy="3068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8DC74C-E828-8C44-A31F-DC7B705AB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828" y="3520085"/>
            <a:ext cx="5103288" cy="313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35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B9CC3E5-EA42-4393-A2C0-5192B91BD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61223-9DAD-2B4E-A151-1EBB91A490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866" b="2"/>
          <a:stretch/>
        </p:blipFill>
        <p:spPr>
          <a:xfrm>
            <a:off x="133213" y="259977"/>
            <a:ext cx="5620276" cy="3565374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AE2D2D-C480-1B41-ABA0-1C030AE930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94" b="-2"/>
          <a:stretch/>
        </p:blipFill>
        <p:spPr>
          <a:xfrm>
            <a:off x="6172946" y="403411"/>
            <a:ext cx="5652677" cy="3510337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6FFF64E-1FE4-4AE0-9D62-567AA183C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6CF84-4467-7C4E-8E0D-BF56B1AC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2"/>
                </a:solidFill>
                <a:latin typeface="Candara" panose="020E0502030303020204" pitchFamily="34" charset="0"/>
              </a:rPr>
              <a:t>Observe the difference : </a:t>
            </a:r>
          </a:p>
        </p:txBody>
      </p:sp>
    </p:spTree>
    <p:extLst>
      <p:ext uri="{BB962C8B-B14F-4D97-AF65-F5344CB8AC3E}">
        <p14:creationId xmlns:p14="http://schemas.microsoft.com/office/powerpoint/2010/main" val="1836408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94F07-14DE-9E4F-8BE0-8F9975E2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61" y="484239"/>
            <a:ext cx="6072776" cy="961821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GB" dirty="0">
                <a:solidFill>
                  <a:srgbClr val="EBEBEB"/>
                </a:solidFill>
              </a:rPr>
            </a:br>
            <a:r>
              <a:rPr lang="en-GB" dirty="0" err="1">
                <a:solidFill>
                  <a:srgbClr val="EBEBEB"/>
                </a:solidFill>
                <a:latin typeface="Candara" panose="020E0502030303020204" pitchFamily="34" charset="0"/>
              </a:rPr>
              <a:t>pandas.DataFrame.plot</a:t>
            </a:r>
            <a:br>
              <a:rPr lang="en-GB" dirty="0">
                <a:solidFill>
                  <a:srgbClr val="EBEBEB"/>
                </a:solidFill>
              </a:rPr>
            </a:b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849C3-D700-0048-993D-C9505937E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86" r="35656" b="-2"/>
          <a:stretch/>
        </p:blipFill>
        <p:spPr>
          <a:xfrm>
            <a:off x="7418226" y="1624760"/>
            <a:ext cx="4631051" cy="39976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4F122-7BFE-7540-BE66-C6707B86F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61" y="1446060"/>
            <a:ext cx="6321059" cy="4784415"/>
          </a:xfrm>
        </p:spPr>
        <p:txBody>
          <a:bodyPr anchor="ctr"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Make plots of Series or DataFrame.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Parameters :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dataSeries or DataFrame</a:t>
            </a:r>
          </a:p>
          <a:p>
            <a:pPr lvl="2"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The object for which the method is called.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X : label or position, default,  </a:t>
            </a:r>
          </a:p>
          <a:p>
            <a:pPr lvl="2"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NoneOnly used if data is a DataFrame.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Y : label, position or list of label, positions, default</a:t>
            </a:r>
          </a:p>
          <a:p>
            <a:pPr lvl="2"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NoneAllows plotting of one column versus another. 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Only used if data is a DataFrame.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88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0A431F-8BFA-0946-850F-416AE215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293845"/>
            <a:ext cx="9154801" cy="26812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Candara" panose="020E0502030303020204" pitchFamily="34" charset="0"/>
              </a:rPr>
              <a:t>&amp; Now Part II  - Exponential &amp; Logistic Modelling</a:t>
            </a:r>
          </a:p>
        </p:txBody>
      </p:sp>
    </p:spTree>
    <p:extLst>
      <p:ext uri="{BB962C8B-B14F-4D97-AF65-F5344CB8AC3E}">
        <p14:creationId xmlns:p14="http://schemas.microsoft.com/office/powerpoint/2010/main" val="2172953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D105174-071A-4257-860A-5EE2D11D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E17B217C-3C66-46B3-9E9D-2771AA2A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1622-54B4-B044-B407-607E4EE7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3421623" cy="560121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andara" panose="020E0502030303020204" pitchFamily="34" charset="0"/>
              </a:rPr>
              <a:t>Our Business Approach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848D99-5D8B-49F5-97E9-AA7C3F5F2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98672-83E6-CE4B-BF5C-6D7EB42E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3" y="629265"/>
            <a:ext cx="6813755" cy="3811740"/>
          </a:xfrm>
        </p:spPr>
        <p:txBody>
          <a:bodyPr anchor="ctr"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Look at the big picture.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Get the data.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Discover and visualize the data to gain insights.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Prepare the data for Machine Learning algorithms.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Select a model and train it.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Fine-tune your model.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Present your solution.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Launch, monitor, and maintain your system.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BB8A0AFB-B75E-42EA-8B61-36AC350F6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9485" y="4552335"/>
            <a:ext cx="1678140" cy="167814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504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3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6" name="Group 27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0C9D45-8479-984F-B149-79BE20B0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32" y="467397"/>
            <a:ext cx="9230185" cy="862639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  <a:latin typeface="Candara" panose="020E0502030303020204" pitchFamily="34" charset="0"/>
              </a:rPr>
              <a:t>Big Picture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F46F9-78C4-9044-AD75-085B98484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32" y="1625600"/>
            <a:ext cx="10538907" cy="4760913"/>
          </a:xfrm>
        </p:spPr>
        <p:txBody>
          <a:bodyPr anchor="t">
            <a:normAutofit/>
          </a:bodyPr>
          <a:lstStyle/>
          <a:p>
            <a:pPr fontAlgn="base">
              <a:buFont typeface="Wingdings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Candara" panose="020E0502030303020204" pitchFamily="34" charset="0"/>
              </a:rPr>
              <a:t>Epidemiologists are teaming up with data scientists to stem the spread of the novel coronavirus by tapping big data, machine learning and other digital tools.</a:t>
            </a:r>
          </a:p>
          <a:p>
            <a:pPr fontAlgn="base">
              <a:buFont typeface="Wingdings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Candara" panose="020E0502030303020204" pitchFamily="34" charset="0"/>
              </a:rPr>
              <a:t>The goal is to get real-time forecasts and other critical information to front-line health-care workers and public policy makers as the outbreak unfolds.</a:t>
            </a:r>
          </a:p>
          <a:p>
            <a:pPr fontAlgn="base">
              <a:buFont typeface="Wingdings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Candara" panose="020E0502030303020204" pitchFamily="34" charset="0"/>
              </a:rPr>
              <a:t>Known as outbreak analytics, the approach attempts to go beyond confirmed cases and fatalities to gauge the total number of people who are likely to be infected by a virus—</a:t>
            </a:r>
          </a:p>
          <a:p>
            <a:pPr fontAlgn="base">
              <a:buFont typeface="Wingdings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Candara" panose="020E0502030303020204" pitchFamily="34" charset="0"/>
              </a:rPr>
              <a:t>whether or not they show any symptoms.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12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2A5C-B9E8-574D-AE1D-A0EE51AC5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93" y="459791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andara" panose="020E0502030303020204" pitchFamily="34" charset="0"/>
              </a:rPr>
              <a:t>Get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02AB4-2943-2845-A1CF-390F7A210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62909"/>
            <a:ext cx="8841719" cy="459509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Candara" panose="020E0502030303020204" pitchFamily="34" charset="0"/>
              </a:rPr>
              <a:t>Source : </a:t>
            </a:r>
            <a:r>
              <a:rPr lang="en-GB" sz="2400" dirty="0">
                <a:latin typeface="Candara" panose="020E0502030303020204" pitchFamily="34" charset="0"/>
                <a:hlinkClick r:id="rId2"/>
              </a:rPr>
              <a:t>https://github.com/CSSEGISandData/COVID-19/tree/master/csse_covid_19_data/csse_covid_19_time_series</a:t>
            </a:r>
            <a:endParaRPr lang="en-GB" sz="2400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400" dirty="0">
                <a:latin typeface="Candara" panose="020E0502030303020204" pitchFamily="34" charset="0"/>
              </a:rPr>
              <a:t>1. Where is the data?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400" dirty="0">
                <a:latin typeface="Candara" panose="020E0502030303020204" pitchFamily="34" charset="0"/>
              </a:rPr>
              <a:t>2. Do you need to change the data?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400" dirty="0">
                <a:latin typeface="Candara" panose="020E0502030303020204" pitchFamily="34" charset="0"/>
              </a:rPr>
              <a:t>3. How will you connect the data?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400" dirty="0">
                <a:latin typeface="Candara" panose="020E0502030303020204" pitchFamily="34" charset="0"/>
              </a:rPr>
              <a:t>4. Do you need to further consolidate the data?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400" dirty="0">
                <a:latin typeface="Candara" panose="020E0502030303020204" pitchFamily="34" charset="0"/>
              </a:rPr>
              <a:t>5. How will you import the data?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400" dirty="0">
                <a:latin typeface="Candara" panose="020E0502030303020204" pitchFamily="34" charset="0"/>
              </a:rPr>
              <a:t>6. How will you verify the results?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400" dirty="0">
                <a:latin typeface="Candara" panose="020E0502030303020204" pitchFamily="34" charset="0"/>
              </a:rPr>
              <a:t>Start analysing!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7" name="Graphic 6" descr="Report Add">
            <a:extLst>
              <a:ext uri="{FF2B5EF4-FFF2-40B4-BE49-F238E27FC236}">
                <a16:creationId xmlns:a16="http://schemas.microsoft.com/office/drawing/2014/main" id="{65E6C6BC-AD04-4AD7-8535-3FB261CFB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4182" y="2904420"/>
            <a:ext cx="306716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710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98720B-21D0-934B-ABD6-D918B5F6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br>
              <a:rPr lang="en-GB">
                <a:solidFill>
                  <a:srgbClr val="EBEBEB"/>
                </a:solidFill>
                <a:latin typeface="Candara" panose="020E0502030303020204" pitchFamily="34" charset="0"/>
              </a:rPr>
            </a:br>
            <a:r>
              <a:rPr lang="en-GB">
                <a:solidFill>
                  <a:srgbClr val="EBEBEB"/>
                </a:solidFill>
                <a:latin typeface="Candara" panose="020E0502030303020204" pitchFamily="34" charset="0"/>
              </a:rPr>
              <a:t>Time Series Analysis</a:t>
            </a:r>
            <a:br>
              <a:rPr lang="en-GB">
                <a:solidFill>
                  <a:srgbClr val="EBEBEB"/>
                </a:solidFill>
                <a:latin typeface="Candara" panose="020E0502030303020204" pitchFamily="34" charset="0"/>
              </a:rPr>
            </a:br>
            <a:endParaRPr lang="en-US">
              <a:solidFill>
                <a:srgbClr val="EBEBEB"/>
              </a:solidFill>
              <a:latin typeface="Candara" panose="020E0502030303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E121EA-E850-4DD5-A5C7-419EA8101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398133"/>
              </p:ext>
            </p:extLst>
          </p:nvPr>
        </p:nvGraphicFramePr>
        <p:xfrm>
          <a:off x="4904510" y="0"/>
          <a:ext cx="7287490" cy="6856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088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2D6A-09E2-9949-9A7E-BB08F2A7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72" y="484718"/>
            <a:ext cx="9854792" cy="706964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Importing Libraries &amp; Get to know them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5AA9A6-BADD-F044-AC85-93C2A901C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0900" y="4155858"/>
            <a:ext cx="6261100" cy="2628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BAB9E7-19A4-5446-843D-39BF238E16B2}"/>
              </a:ext>
            </a:extLst>
          </p:cNvPr>
          <p:cNvSpPr txBox="1"/>
          <p:nvPr/>
        </p:nvSpPr>
        <p:spPr>
          <a:xfrm>
            <a:off x="0" y="2309092"/>
            <a:ext cx="1209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matplotlib.pyplot.figure</a:t>
            </a:r>
          </a:p>
          <a:p>
            <a:endParaRPr lang="en-GB" dirty="0">
              <a:latin typeface="Candara" panose="020E0502030303020204" pitchFamily="34" charset="0"/>
            </a:endParaRPr>
          </a:p>
          <a:p>
            <a:r>
              <a:rPr lang="en-GB" dirty="0">
                <a:latin typeface="Candara" panose="020E0502030303020204" pitchFamily="34" charset="0"/>
                <a:hlinkClick r:id="rId3"/>
              </a:rPr>
              <a:t>https://matplotlib.org/3.1.0/api/_as_gen/matplotlib.pyplot.figure.html</a:t>
            </a:r>
            <a:endParaRPr lang="en-GB" dirty="0">
              <a:latin typeface="Candara" panose="020E0502030303020204" pitchFamily="34" charset="0"/>
            </a:endParaRPr>
          </a:p>
          <a:p>
            <a:r>
              <a:rPr lang="en-GB" dirty="0">
                <a:latin typeface="Candara" panose="020E0502030303020204" pitchFamily="34" charset="0"/>
                <a:hlinkClick r:id="rId4"/>
              </a:rPr>
              <a:t>https://matplotlib.org/3.1.1/api/_as_gen/matplotlib.axes.Axes.grid.html</a:t>
            </a:r>
            <a:endParaRPr lang="en-GB" dirty="0">
              <a:latin typeface="Candara" panose="020E05020303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9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4119-6B2B-1946-BEDA-F7C1F71A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93" y="484718"/>
            <a:ext cx="9916087" cy="706964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Loading the data into a DataFrame and Analyzing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F4D23A-7C16-8A40-B00E-178DCDB41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092606"/>
            <a:ext cx="12192000" cy="3362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89057-B8F6-E346-B96F-7DAFDA629CA5}"/>
              </a:ext>
            </a:extLst>
          </p:cNvPr>
          <p:cNvSpPr txBox="1"/>
          <p:nvPr/>
        </p:nvSpPr>
        <p:spPr>
          <a:xfrm>
            <a:off x="75570" y="2448476"/>
            <a:ext cx="866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First, lets Analyze the Confirmed cases and get to know the data points </a:t>
            </a:r>
          </a:p>
        </p:txBody>
      </p:sp>
    </p:spTree>
    <p:extLst>
      <p:ext uri="{BB962C8B-B14F-4D97-AF65-F5344CB8AC3E}">
        <p14:creationId xmlns:p14="http://schemas.microsoft.com/office/powerpoint/2010/main" val="171523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5FC1-5B51-8541-877E-B98B153D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6" y="498764"/>
            <a:ext cx="11222180" cy="1181868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Loading the data into a DataFrame and Analyzing - Cont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EBBB0E-0626-2243-93F6-916AA285D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69" y="3045481"/>
            <a:ext cx="11350650" cy="3210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217399-2162-A14C-ABAB-D47B10E36482}"/>
              </a:ext>
            </a:extLst>
          </p:cNvPr>
          <p:cNvSpPr txBox="1"/>
          <p:nvPr/>
        </p:nvSpPr>
        <p:spPr>
          <a:xfrm>
            <a:off x="169613" y="2335121"/>
            <a:ext cx="6994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Second, lets Analyze the Death cases and get to know the data points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9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DDFC-497B-B142-B5C7-5747CEE3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936" y="484718"/>
            <a:ext cx="11185667" cy="706964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Loading the data into a DataFrame and Analyzing - 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7DBEF-7170-4A42-A3EA-D2127EBE7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27564"/>
            <a:ext cx="12192000" cy="45304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ndara" panose="020E0502030303020204" pitchFamily="34" charset="0"/>
              </a:rPr>
              <a:t>Third , lets Analyze the Recovered  cases and get to know the data points</a:t>
            </a:r>
          </a:p>
          <a:p>
            <a:pPr marL="0" indent="0">
              <a:buNone/>
            </a:pPr>
            <a:r>
              <a:rPr lang="en-US" dirty="0">
                <a:latin typeface="Candara" panose="020E0502030303020204" pitchFamily="34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9873F-4062-C941-BD29-B13833E38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4" y="3061069"/>
            <a:ext cx="12192000" cy="34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43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Microsoft Macintosh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Candara</vt:lpstr>
      <vt:lpstr>Century Gothic</vt:lpstr>
      <vt:lpstr>Wingdings</vt:lpstr>
      <vt:lpstr>Wingdings 3</vt:lpstr>
      <vt:lpstr>Ion Boardroom</vt:lpstr>
      <vt:lpstr>Covid 19 Predictions with  Data Science</vt:lpstr>
      <vt:lpstr>Our Business Approach</vt:lpstr>
      <vt:lpstr>Big Picture </vt:lpstr>
      <vt:lpstr>Get the Data </vt:lpstr>
      <vt:lpstr> Time Series Analysis </vt:lpstr>
      <vt:lpstr>Importing Libraries &amp; Get to know them</vt:lpstr>
      <vt:lpstr>Loading the data into a DataFrame and Analyzing </vt:lpstr>
      <vt:lpstr>Loading the data into a DataFrame and Analyzing - Cont</vt:lpstr>
      <vt:lpstr>Loading the data into a DataFrame and Analyzing - Cont</vt:lpstr>
      <vt:lpstr> pandas.melt </vt:lpstr>
      <vt:lpstr>DataFrame rename for convenience</vt:lpstr>
      <vt:lpstr> pandas.DataFrame.set_index </vt:lpstr>
      <vt:lpstr>Implementing pandas melt &amp; set_index  </vt:lpstr>
      <vt:lpstr> pandas.DataFrame.combine </vt:lpstr>
      <vt:lpstr>Observe the difference : </vt:lpstr>
      <vt:lpstr> pandas.DataFrame.plot </vt:lpstr>
      <vt:lpstr>&amp; Now Part II  - Exponential &amp; Logistic Modelling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Predictions with  Data Science</dc:title>
  <dc:creator>Amarnath Kallam</dc:creator>
  <cp:lastModifiedBy>Amarnath Kallam</cp:lastModifiedBy>
  <cp:revision>2</cp:revision>
  <dcterms:created xsi:type="dcterms:W3CDTF">2020-03-21T16:51:46Z</dcterms:created>
  <dcterms:modified xsi:type="dcterms:W3CDTF">2020-03-21T16:52:13Z</dcterms:modified>
</cp:coreProperties>
</file>