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7" r:id="rId8"/>
    <p:sldId id="268" r:id="rId9"/>
    <p:sldId id="262" r:id="rId10"/>
    <p:sldId id="263" r:id="rId11"/>
    <p:sldId id="264" r:id="rId12"/>
    <p:sldId id="265"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299209-A1DF-4FE3-B443-E2BE212A7B7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263575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299209-A1DF-4FE3-B443-E2BE212A7B7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257748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299209-A1DF-4FE3-B443-E2BE212A7B7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164282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299209-A1DF-4FE3-B443-E2BE212A7B7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238265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99209-A1DF-4FE3-B443-E2BE212A7B7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151392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299209-A1DF-4FE3-B443-E2BE212A7B7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271244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299209-A1DF-4FE3-B443-E2BE212A7B74}"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72496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299209-A1DF-4FE3-B443-E2BE212A7B74}"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98470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99209-A1DF-4FE3-B443-E2BE212A7B74}"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14139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99209-A1DF-4FE3-B443-E2BE212A7B7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12029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99209-A1DF-4FE3-B443-E2BE212A7B7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97143-9A2A-42C8-AAB6-A076F970E771}" type="slidenum">
              <a:rPr lang="en-IN" smtClean="0"/>
              <a:t>‹#›</a:t>
            </a:fld>
            <a:endParaRPr lang="en-IN"/>
          </a:p>
        </p:txBody>
      </p:sp>
    </p:spTree>
    <p:extLst>
      <p:ext uri="{BB962C8B-B14F-4D97-AF65-F5344CB8AC3E}">
        <p14:creationId xmlns:p14="http://schemas.microsoft.com/office/powerpoint/2010/main" val="3879936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99209-A1DF-4FE3-B443-E2BE212A7B74}" type="datetimeFigureOut">
              <a:rPr lang="en-IN" smtClean="0"/>
              <a:t>29-03-2023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97143-9A2A-42C8-AAB6-A076F970E771}" type="slidenum">
              <a:rPr lang="en-IN" smtClean="0"/>
              <a:t>‹#›</a:t>
            </a:fld>
            <a:endParaRPr lang="en-IN"/>
          </a:p>
        </p:txBody>
      </p:sp>
    </p:spTree>
    <p:extLst>
      <p:ext uri="{BB962C8B-B14F-4D97-AF65-F5344CB8AC3E}">
        <p14:creationId xmlns:p14="http://schemas.microsoft.com/office/powerpoint/2010/main" val="286149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BITCOIN  PRICE PREDICTION</a:t>
            </a:r>
            <a:endParaRPr lang="en-IN" dirty="0"/>
          </a:p>
        </p:txBody>
      </p:sp>
      <p:sp>
        <p:nvSpPr>
          <p:cNvPr id="3" name="Subtitle 2"/>
          <p:cNvSpPr>
            <a:spLocks noGrp="1"/>
          </p:cNvSpPr>
          <p:nvPr>
            <p:ph type="subTitle" idx="1"/>
          </p:nvPr>
        </p:nvSpPr>
        <p:spPr/>
        <p:txBody>
          <a:bodyPr/>
          <a:lstStyle/>
          <a:p>
            <a:r>
              <a:rPr lang="en-US" sz="2000" dirty="0"/>
              <a:t>TEAM MEMBERS:</a:t>
            </a:r>
          </a:p>
          <a:p>
            <a:r>
              <a:rPr lang="en-US" sz="2000" dirty="0"/>
              <a:t>JANAPATI SARATH CHANDRA-20BCE1138</a:t>
            </a:r>
          </a:p>
          <a:p>
            <a:r>
              <a:rPr lang="en-US" sz="2000" dirty="0"/>
              <a:t>GUGGILAM AMARNATH-20BCE1543</a:t>
            </a:r>
          </a:p>
          <a:p>
            <a:r>
              <a:rPr lang="en-US" sz="2000" dirty="0"/>
              <a:t>ASHWIN K S – 20BCE1733</a:t>
            </a:r>
          </a:p>
          <a:p>
            <a:endParaRPr lang="en-IN" dirty="0"/>
          </a:p>
        </p:txBody>
      </p:sp>
    </p:spTree>
    <p:extLst>
      <p:ext uri="{BB962C8B-B14F-4D97-AF65-F5344CB8AC3E}">
        <p14:creationId xmlns:p14="http://schemas.microsoft.com/office/powerpoint/2010/main" val="260759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92696"/>
            <a:ext cx="9036496" cy="5616624"/>
          </a:xfrm>
        </p:spPr>
        <p:txBody>
          <a:bodyPr/>
          <a:lstStyle/>
          <a:p>
            <a:pPr marL="0" indent="0">
              <a:buNone/>
            </a:pPr>
            <a:r>
              <a:rPr lang="en-US" sz="2400" b="1" dirty="0"/>
              <a:t>ARIMA:(Autoregressive integrated moving average)</a:t>
            </a:r>
          </a:p>
          <a:p>
            <a:pPr marL="0" indent="0">
              <a:buNone/>
            </a:pPr>
            <a:r>
              <a:rPr lang="en-US" sz="2000" dirty="0" err="1"/>
              <a:t>Arima</a:t>
            </a:r>
            <a:r>
              <a:rPr lang="en-US" sz="2000" dirty="0"/>
              <a:t> explains a given time series based on its own past data which is lagged of its forecast errors. ARIMA, is a statistical analysis model that uses time series data to better understand a set of data or predict future trends. The mathematical model is autoregressive when predicting future values based on past values.</a:t>
            </a:r>
            <a:endParaRPr lang="en-US" sz="2000" b="1" dirty="0"/>
          </a:p>
          <a:p>
            <a:pPr marL="0" indent="0">
              <a:buNone/>
            </a:pPr>
            <a:endParaRPr lang="en-US" dirty="0"/>
          </a:p>
          <a:p>
            <a:pPr marL="0" indent="0">
              <a:buNone/>
            </a:pPr>
            <a:endParaRPr lang="en-US" sz="2400" dirty="0"/>
          </a:p>
          <a:p>
            <a:pPr marL="0" indent="0">
              <a:buNone/>
            </a:pPr>
            <a:r>
              <a:rPr lang="en-US" sz="2400" b="1" dirty="0"/>
              <a:t>SUPPORT VECTOR MACHINE:</a:t>
            </a:r>
          </a:p>
          <a:p>
            <a:pPr marL="0" indent="0">
              <a:buNone/>
            </a:pPr>
            <a:r>
              <a:rPr lang="en-US" sz="2400" dirty="0"/>
              <a:t>Generally, it is used for predictive analysis which assigns new data elements to one of </a:t>
            </a:r>
            <a:r>
              <a:rPr lang="en-US" sz="2400" dirty="0" err="1"/>
              <a:t>labelled</a:t>
            </a:r>
            <a:r>
              <a:rPr lang="en-US" sz="2400" dirty="0"/>
              <a:t> categories in data we are </a:t>
            </a:r>
            <a:r>
              <a:rPr lang="en-US" sz="2400" dirty="0" err="1"/>
              <a:t>performing.It</a:t>
            </a:r>
            <a:r>
              <a:rPr lang="en-US" sz="2400" dirty="0"/>
              <a:t> is combination of supervised learning methods used for classification of data regression analysis and detecting outliers of data.</a:t>
            </a:r>
            <a:r>
              <a:rPr lang="en-US" sz="2400" b="1"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636912"/>
            <a:ext cx="4464497" cy="67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73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855" y="764704"/>
            <a:ext cx="9036496" cy="5400600"/>
          </a:xfrm>
        </p:spPr>
        <p:txBody>
          <a:bodyPr/>
          <a:lstStyle/>
          <a:p>
            <a:pPr marL="0" indent="0">
              <a:buNone/>
            </a:pPr>
            <a:r>
              <a:rPr lang="en-US" sz="2400" b="1" dirty="0"/>
              <a:t>REGRESSION:</a:t>
            </a:r>
          </a:p>
          <a:p>
            <a:pPr marL="0" indent="0">
              <a:buNone/>
            </a:pPr>
            <a:r>
              <a:rPr lang="en-US" sz="2000" dirty="0"/>
              <a:t>Generally, for better data analytics we need to determine the strength and character of the relationship between one dependent variables. So this can be performed by the regression. Regression can value assets and tells us commodity prices.</a:t>
            </a:r>
          </a:p>
          <a:p>
            <a:pPr marL="0" indent="0">
              <a:buNone/>
            </a:pPr>
            <a:endParaRPr lang="en-US" sz="2000" b="1" dirty="0"/>
          </a:p>
          <a:p>
            <a:pPr marL="0" indent="0">
              <a:buNone/>
            </a:pPr>
            <a:r>
              <a:rPr lang="en-US" sz="2400" b="1" dirty="0"/>
              <a:t>RIDGE REGRESSION: </a:t>
            </a:r>
          </a:p>
          <a:p>
            <a:pPr marL="0" indent="0">
              <a:buNone/>
            </a:pPr>
            <a:r>
              <a:rPr lang="en-US" sz="2000" dirty="0"/>
              <a:t>It is a method of estimating the coefficients of multiple-regression models in scenarios where impartial variables are relatively correlated. </a:t>
            </a:r>
          </a:p>
          <a:p>
            <a:pPr marL="0" indent="0">
              <a:buNone/>
            </a:pPr>
            <a:endParaRPr lang="en-US" sz="2000" b="1" dirty="0"/>
          </a:p>
          <a:p>
            <a:pPr marL="0" indent="0">
              <a:buNone/>
            </a:pPr>
            <a:endParaRPr lang="en-IN" dirty="0"/>
          </a:p>
        </p:txBody>
      </p:sp>
    </p:spTree>
    <p:extLst>
      <p:ext uri="{BB962C8B-B14F-4D97-AF65-F5344CB8AC3E}">
        <p14:creationId xmlns:p14="http://schemas.microsoft.com/office/powerpoint/2010/main" val="1358228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a:bodyPr>
          <a:lstStyle/>
          <a:p>
            <a:r>
              <a:rPr lang="en-US" sz="3200" dirty="0"/>
              <a:t>IMPLEMENTATION</a:t>
            </a:r>
            <a:endParaRPr lang="en-IN" sz="3200" dirty="0"/>
          </a:p>
        </p:txBody>
      </p:sp>
      <p:sp>
        <p:nvSpPr>
          <p:cNvPr id="3" name="Content Placeholder 2"/>
          <p:cNvSpPr>
            <a:spLocks noGrp="1"/>
          </p:cNvSpPr>
          <p:nvPr>
            <p:ph idx="1"/>
          </p:nvPr>
        </p:nvSpPr>
        <p:spPr/>
        <p:txBody>
          <a:bodyPr>
            <a:normAutofit/>
          </a:bodyPr>
          <a:lstStyle/>
          <a:p>
            <a:pPr marL="0" indent="0">
              <a:buNone/>
            </a:pPr>
            <a:r>
              <a:rPr lang="en-US" sz="2000" dirty="0"/>
              <a:t>Models we taken: </a:t>
            </a:r>
          </a:p>
          <a:p>
            <a:pPr marL="0" indent="0">
              <a:buNone/>
            </a:pPr>
            <a:r>
              <a:rPr lang="en-US" sz="2000" dirty="0"/>
              <a:t>• Assigning model1 for low and high </a:t>
            </a:r>
          </a:p>
          <a:p>
            <a:pPr marL="0" indent="0">
              <a:buNone/>
            </a:pPr>
            <a:r>
              <a:rPr lang="en-US" sz="2000" dirty="0"/>
              <a:t>• Assigning model2 for open and close </a:t>
            </a:r>
          </a:p>
          <a:p>
            <a:pPr marL="0" indent="0">
              <a:buNone/>
            </a:pPr>
            <a:r>
              <a:rPr lang="en-US" sz="2000" dirty="0"/>
              <a:t>• Assigning model3 for date and open</a:t>
            </a:r>
            <a:endParaRPr lang="en-IN" sz="2000" dirty="0"/>
          </a:p>
        </p:txBody>
      </p:sp>
    </p:spTree>
    <p:extLst>
      <p:ext uri="{BB962C8B-B14F-4D97-AF65-F5344CB8AC3E}">
        <p14:creationId xmlns:p14="http://schemas.microsoft.com/office/powerpoint/2010/main" val="227479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9F26-80C3-F5DB-96E7-B06820E583C2}"/>
              </a:ext>
            </a:extLst>
          </p:cNvPr>
          <p:cNvSpPr>
            <a:spLocks noGrp="1"/>
          </p:cNvSpPr>
          <p:nvPr>
            <p:ph type="title"/>
          </p:nvPr>
        </p:nvSpPr>
        <p:spPr/>
        <p:txBody>
          <a:bodyPr/>
          <a:lstStyle/>
          <a:p>
            <a:r>
              <a:rPr lang="en-IN" dirty="0"/>
              <a:t>DATA VISUALIZATION</a:t>
            </a:r>
          </a:p>
        </p:txBody>
      </p:sp>
      <p:pic>
        <p:nvPicPr>
          <p:cNvPr id="5" name="Content Placeholder 4">
            <a:extLst>
              <a:ext uri="{FF2B5EF4-FFF2-40B4-BE49-F238E27FC236}">
                <a16:creationId xmlns:a16="http://schemas.microsoft.com/office/drawing/2014/main" id="{5987D0ED-1AB0-44CC-E76F-4756494285B6}"/>
              </a:ext>
            </a:extLst>
          </p:cNvPr>
          <p:cNvPicPr>
            <a:picLocks noGrp="1" noChangeAspect="1"/>
          </p:cNvPicPr>
          <p:nvPr>
            <p:ph idx="1"/>
          </p:nvPr>
        </p:nvPicPr>
        <p:blipFill>
          <a:blip r:embed="rId2"/>
          <a:stretch>
            <a:fillRect/>
          </a:stretch>
        </p:blipFill>
        <p:spPr>
          <a:xfrm>
            <a:off x="1547664" y="1797287"/>
            <a:ext cx="6048672" cy="4131792"/>
          </a:xfrm>
        </p:spPr>
      </p:pic>
    </p:spTree>
    <p:extLst>
      <p:ext uri="{BB962C8B-B14F-4D97-AF65-F5344CB8AC3E}">
        <p14:creationId xmlns:p14="http://schemas.microsoft.com/office/powerpoint/2010/main" val="199147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7130D0-452A-286C-B6A4-14D550B30430}"/>
              </a:ext>
            </a:extLst>
          </p:cNvPr>
          <p:cNvPicPr>
            <a:picLocks noChangeAspect="1"/>
          </p:cNvPicPr>
          <p:nvPr/>
        </p:nvPicPr>
        <p:blipFill>
          <a:blip r:embed="rId2"/>
          <a:stretch>
            <a:fillRect/>
          </a:stretch>
        </p:blipFill>
        <p:spPr>
          <a:xfrm>
            <a:off x="1403647" y="1319125"/>
            <a:ext cx="6264697" cy="4171798"/>
          </a:xfrm>
          <a:prstGeom prst="rect">
            <a:avLst/>
          </a:prstGeom>
        </p:spPr>
      </p:pic>
    </p:spTree>
    <p:extLst>
      <p:ext uri="{BB962C8B-B14F-4D97-AF65-F5344CB8AC3E}">
        <p14:creationId xmlns:p14="http://schemas.microsoft.com/office/powerpoint/2010/main" val="412862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928389-707D-3F7C-2DD9-7C51883868E9}"/>
              </a:ext>
            </a:extLst>
          </p:cNvPr>
          <p:cNvPicPr>
            <a:picLocks noChangeAspect="1"/>
          </p:cNvPicPr>
          <p:nvPr/>
        </p:nvPicPr>
        <p:blipFill>
          <a:blip r:embed="rId2"/>
          <a:stretch>
            <a:fillRect/>
          </a:stretch>
        </p:blipFill>
        <p:spPr>
          <a:xfrm>
            <a:off x="1173185" y="1112319"/>
            <a:ext cx="6797629" cy="4633362"/>
          </a:xfrm>
          <a:prstGeom prst="rect">
            <a:avLst/>
          </a:prstGeom>
        </p:spPr>
      </p:pic>
    </p:spTree>
    <p:extLst>
      <p:ext uri="{BB962C8B-B14F-4D97-AF65-F5344CB8AC3E}">
        <p14:creationId xmlns:p14="http://schemas.microsoft.com/office/powerpoint/2010/main" val="3020110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69C780-435F-E026-1EE9-CF6A186E7DD5}"/>
              </a:ext>
            </a:extLst>
          </p:cNvPr>
          <p:cNvPicPr>
            <a:picLocks noChangeAspect="1"/>
          </p:cNvPicPr>
          <p:nvPr/>
        </p:nvPicPr>
        <p:blipFill>
          <a:blip r:embed="rId2"/>
          <a:stretch>
            <a:fillRect/>
          </a:stretch>
        </p:blipFill>
        <p:spPr>
          <a:xfrm>
            <a:off x="1306547" y="1268543"/>
            <a:ext cx="6530906" cy="4320914"/>
          </a:xfrm>
          <a:prstGeom prst="rect">
            <a:avLst/>
          </a:prstGeom>
        </p:spPr>
      </p:pic>
    </p:spTree>
    <p:extLst>
      <p:ext uri="{BB962C8B-B14F-4D97-AF65-F5344CB8AC3E}">
        <p14:creationId xmlns:p14="http://schemas.microsoft.com/office/powerpoint/2010/main" val="384788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F5623F-FE8A-A699-441F-68D6CCEF10C8}"/>
              </a:ext>
            </a:extLst>
          </p:cNvPr>
          <p:cNvPicPr>
            <a:picLocks noChangeAspect="1"/>
          </p:cNvPicPr>
          <p:nvPr/>
        </p:nvPicPr>
        <p:blipFill>
          <a:blip r:embed="rId2"/>
          <a:stretch>
            <a:fillRect/>
          </a:stretch>
        </p:blipFill>
        <p:spPr>
          <a:xfrm>
            <a:off x="1131272" y="1180905"/>
            <a:ext cx="6881456" cy="4496190"/>
          </a:xfrm>
          <a:prstGeom prst="rect">
            <a:avLst/>
          </a:prstGeom>
        </p:spPr>
      </p:pic>
    </p:spTree>
    <p:extLst>
      <p:ext uri="{BB962C8B-B14F-4D97-AF65-F5344CB8AC3E}">
        <p14:creationId xmlns:p14="http://schemas.microsoft.com/office/powerpoint/2010/main" val="404656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8124AD-9F27-0E46-C6E6-E60CB3862B61}"/>
              </a:ext>
            </a:extLst>
          </p:cNvPr>
          <p:cNvPicPr>
            <a:picLocks noChangeAspect="1"/>
          </p:cNvPicPr>
          <p:nvPr/>
        </p:nvPicPr>
        <p:blipFill>
          <a:blip r:embed="rId2"/>
          <a:stretch>
            <a:fillRect/>
          </a:stretch>
        </p:blipFill>
        <p:spPr>
          <a:xfrm>
            <a:off x="1306547" y="1192336"/>
            <a:ext cx="6530906" cy="4473328"/>
          </a:xfrm>
          <a:prstGeom prst="rect">
            <a:avLst/>
          </a:prstGeom>
        </p:spPr>
      </p:pic>
    </p:spTree>
    <p:extLst>
      <p:ext uri="{BB962C8B-B14F-4D97-AF65-F5344CB8AC3E}">
        <p14:creationId xmlns:p14="http://schemas.microsoft.com/office/powerpoint/2010/main" val="3853899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4F6D97-68DD-0BB4-5E38-892EBCCE81D6}"/>
              </a:ext>
            </a:extLst>
          </p:cNvPr>
          <p:cNvPicPr>
            <a:picLocks noChangeAspect="1"/>
          </p:cNvPicPr>
          <p:nvPr/>
        </p:nvPicPr>
        <p:blipFill>
          <a:blip r:embed="rId2"/>
          <a:stretch>
            <a:fillRect/>
          </a:stretch>
        </p:blipFill>
        <p:spPr>
          <a:xfrm>
            <a:off x="1047444" y="1207577"/>
            <a:ext cx="7049111" cy="4442845"/>
          </a:xfrm>
          <a:prstGeom prst="rect">
            <a:avLst/>
          </a:prstGeom>
        </p:spPr>
      </p:pic>
    </p:spTree>
    <p:extLst>
      <p:ext uri="{BB962C8B-B14F-4D97-AF65-F5344CB8AC3E}">
        <p14:creationId xmlns:p14="http://schemas.microsoft.com/office/powerpoint/2010/main" val="60503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ABSTRACT</a:t>
            </a:r>
            <a:endParaRPr lang="en-IN" sz="3200" dirty="0"/>
          </a:p>
        </p:txBody>
      </p:sp>
      <p:sp>
        <p:nvSpPr>
          <p:cNvPr id="3" name="Content Placeholder 2"/>
          <p:cNvSpPr>
            <a:spLocks noGrp="1"/>
          </p:cNvSpPr>
          <p:nvPr>
            <p:ph idx="1"/>
          </p:nvPr>
        </p:nvSpPr>
        <p:spPr/>
        <p:txBody>
          <a:bodyPr>
            <a:normAutofit/>
          </a:bodyPr>
          <a:lstStyle/>
          <a:p>
            <a:r>
              <a:rPr lang="en-US" sz="2000" dirty="0"/>
              <a:t>In this project, we are going to predict the price of </a:t>
            </a:r>
            <a:r>
              <a:rPr lang="en-US" sz="2000" dirty="0" err="1"/>
              <a:t>bitcoin</a:t>
            </a:r>
            <a:r>
              <a:rPr lang="en-US" sz="2000" dirty="0"/>
              <a:t>  with maximum possible accuracy taking into consideration of various parameters that are affecting the price of </a:t>
            </a:r>
            <a:r>
              <a:rPr lang="en-US" sz="2000" dirty="0" err="1"/>
              <a:t>bitcoin</a:t>
            </a:r>
            <a:r>
              <a:rPr lang="en-US" sz="2000" dirty="0"/>
              <a:t> day by day. </a:t>
            </a:r>
          </a:p>
          <a:p>
            <a:r>
              <a:rPr lang="en-US" sz="2000" dirty="0"/>
              <a:t>We have used different machine learning algorithms in our work to predict the future prices of the </a:t>
            </a:r>
            <a:r>
              <a:rPr lang="en-US" sz="2000" dirty="0" err="1"/>
              <a:t>bitcoin</a:t>
            </a:r>
            <a:r>
              <a:rPr lang="en-US" sz="2000" dirty="0"/>
              <a:t> .  The algorithms used are: ARIMA, Facebook’s Prophet, Support vector machine (SVM),ridge  regression, regression.</a:t>
            </a:r>
          </a:p>
          <a:p>
            <a:pPr marL="0" indent="0">
              <a:buNone/>
            </a:pPr>
            <a:endParaRPr lang="en-IN" sz="1600" dirty="0"/>
          </a:p>
        </p:txBody>
      </p:sp>
    </p:spTree>
    <p:extLst>
      <p:ext uri="{BB962C8B-B14F-4D97-AF65-F5344CB8AC3E}">
        <p14:creationId xmlns:p14="http://schemas.microsoft.com/office/powerpoint/2010/main" val="327198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6B607-6442-B0B8-A9BB-12928488890D}"/>
              </a:ext>
            </a:extLst>
          </p:cNvPr>
          <p:cNvPicPr>
            <a:picLocks noChangeAspect="1"/>
          </p:cNvPicPr>
          <p:nvPr/>
        </p:nvPicPr>
        <p:blipFill>
          <a:blip r:embed="rId2"/>
          <a:stretch>
            <a:fillRect/>
          </a:stretch>
        </p:blipFill>
        <p:spPr>
          <a:xfrm>
            <a:off x="1272254" y="1257112"/>
            <a:ext cx="6599492" cy="4343776"/>
          </a:xfrm>
          <a:prstGeom prst="rect">
            <a:avLst/>
          </a:prstGeom>
        </p:spPr>
      </p:pic>
    </p:spTree>
    <p:extLst>
      <p:ext uri="{BB962C8B-B14F-4D97-AF65-F5344CB8AC3E}">
        <p14:creationId xmlns:p14="http://schemas.microsoft.com/office/powerpoint/2010/main" val="1460956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6961-639E-A28F-49AB-CFB252665AF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610949A-86D7-AD90-C97D-6D2E05417042}"/>
              </a:ext>
            </a:extLst>
          </p:cNvPr>
          <p:cNvSpPr>
            <a:spLocks noGrp="1"/>
          </p:cNvSpPr>
          <p:nvPr>
            <p:ph idx="1"/>
          </p:nvPr>
        </p:nvSpPr>
        <p:spPr/>
        <p:txBody>
          <a:bodyPr>
            <a:normAutofit fontScale="47500" lnSpcReduction="20000"/>
          </a:bodyPr>
          <a:lstStyle/>
          <a:p>
            <a:pPr marL="514350" indent="-514350">
              <a:buAutoNum type="arabicPeriod"/>
            </a:pPr>
            <a:r>
              <a:rPr lang="en-IN" dirty="0"/>
              <a:t>Bitcoin Price Prediction and Analysis Using Deep Learning Models :</a:t>
            </a:r>
            <a:r>
              <a:rPr lang="en-IN" dirty="0" err="1"/>
              <a:t>Temesgen</a:t>
            </a:r>
            <a:r>
              <a:rPr lang="en-IN" dirty="0"/>
              <a:t> Awoke, Minakshi Rout, </a:t>
            </a:r>
            <a:r>
              <a:rPr lang="en-IN" dirty="0" err="1"/>
              <a:t>Lipika</a:t>
            </a:r>
            <a:r>
              <a:rPr lang="en-IN" dirty="0"/>
              <a:t> Mohanty, and Suresh Chandra </a:t>
            </a:r>
            <a:r>
              <a:rPr lang="en-IN" dirty="0" err="1"/>
              <a:t>Satapathy</a:t>
            </a:r>
            <a:r>
              <a:rPr lang="en-IN" dirty="0"/>
              <a:t> (LINK) </a:t>
            </a:r>
          </a:p>
          <a:p>
            <a:pPr marL="514350" indent="-514350">
              <a:buAutoNum type="arabicPeriod"/>
            </a:pPr>
            <a:r>
              <a:rPr lang="en-IN" dirty="0"/>
              <a:t> Bitcoin Forecasting Using ARIMA and PROPHETIs ¸ </a:t>
            </a:r>
            <a:r>
              <a:rPr lang="en-IN" dirty="0" err="1"/>
              <a:t>ıl</a:t>
            </a:r>
            <a:r>
              <a:rPr lang="en-IN" dirty="0"/>
              <a:t> </a:t>
            </a:r>
            <a:r>
              <a:rPr lang="en-IN" dirty="0" err="1"/>
              <a:t>Yenido˘gan</a:t>
            </a:r>
            <a:r>
              <a:rPr lang="en-IN" dirty="0"/>
              <a:t>, </a:t>
            </a:r>
            <a:r>
              <a:rPr lang="en-IN" dirty="0" err="1"/>
              <a:t>Aykut</a:t>
            </a:r>
            <a:r>
              <a:rPr lang="en-IN" dirty="0"/>
              <a:t> C¸ </a:t>
            </a:r>
            <a:r>
              <a:rPr lang="en-IN" dirty="0" err="1"/>
              <a:t>ayırMIS</a:t>
            </a:r>
            <a:r>
              <a:rPr lang="en-IN" dirty="0"/>
              <a:t> </a:t>
            </a:r>
            <a:r>
              <a:rPr lang="en-IN" dirty="0" err="1"/>
              <a:t>DepartmentKadir</a:t>
            </a:r>
            <a:r>
              <a:rPr lang="en-IN" dirty="0"/>
              <a:t> Has University, Istanbul, Turkey{</a:t>
            </a:r>
            <a:r>
              <a:rPr lang="en-IN" dirty="0" err="1"/>
              <a:t>isil.yenidogan</a:t>
            </a:r>
            <a:r>
              <a:rPr lang="en-IN" dirty="0"/>
              <a:t>, </a:t>
            </a:r>
            <a:r>
              <a:rPr lang="en-IN" dirty="0" err="1"/>
              <a:t>aykut.cayir</a:t>
            </a:r>
            <a:r>
              <a:rPr lang="en-IN" dirty="0"/>
              <a:t>}@khas.edu.trOzan </a:t>
            </a:r>
            <a:r>
              <a:rPr lang="en-IN" dirty="0" err="1"/>
              <a:t>Kozan</a:t>
            </a:r>
            <a:r>
              <a:rPr lang="en-IN" dirty="0"/>
              <a:t>, </a:t>
            </a:r>
            <a:r>
              <a:rPr lang="en-IN" dirty="0" err="1"/>
              <a:t>Tu˘gceDa˘g</a:t>
            </a:r>
            <a:r>
              <a:rPr lang="en-IN" dirty="0"/>
              <a:t>, C¸ </a:t>
            </a:r>
            <a:r>
              <a:rPr lang="en-IN" dirty="0" err="1"/>
              <a:t>i˘gdem</a:t>
            </a:r>
            <a:r>
              <a:rPr lang="en-IN" dirty="0"/>
              <a:t> Arslan MIS Department Kadir Has University, Istanbul, Turkey{</a:t>
            </a:r>
            <a:r>
              <a:rPr lang="en-IN" dirty="0" err="1"/>
              <a:t>sukruozan.kozan</a:t>
            </a:r>
            <a:r>
              <a:rPr lang="en-IN" dirty="0"/>
              <a:t>, </a:t>
            </a:r>
            <a:r>
              <a:rPr lang="en-IN" dirty="0" err="1"/>
              <a:t>tugce.dag,cigdem.arslan</a:t>
            </a:r>
            <a:r>
              <a:rPr lang="en-IN" dirty="0"/>
              <a:t>}@stu.khas.edu.tr(LINK)</a:t>
            </a:r>
          </a:p>
          <a:p>
            <a:pPr marL="514350" indent="-514350">
              <a:buAutoNum type="arabicPeriod"/>
            </a:pPr>
            <a:r>
              <a:rPr lang="en-IN" dirty="0"/>
              <a:t>  A Comparative Study of Bitcoin Price Prediction Using Deep Learning </a:t>
            </a:r>
            <a:r>
              <a:rPr lang="en-IN" dirty="0" err="1"/>
              <a:t>Suhwan</a:t>
            </a:r>
            <a:r>
              <a:rPr lang="en-IN" dirty="0"/>
              <a:t> Ji, Jong min Kim and Hyeon </a:t>
            </a:r>
            <a:r>
              <a:rPr lang="en-IN" dirty="0" err="1"/>
              <a:t>seung</a:t>
            </a:r>
            <a:r>
              <a:rPr lang="en-IN" dirty="0"/>
              <a:t> </a:t>
            </a:r>
            <a:r>
              <a:rPr lang="en-IN" dirty="0" err="1"/>
              <a:t>Im</a:t>
            </a:r>
            <a:r>
              <a:rPr lang="en-IN" dirty="0"/>
              <a:t> (LINK)</a:t>
            </a:r>
          </a:p>
          <a:p>
            <a:pPr marL="514350" indent="-514350">
              <a:buAutoNum type="arabicPeriod"/>
            </a:pPr>
            <a:r>
              <a:rPr lang="en-IN" dirty="0"/>
              <a:t>  Predicting Stock Market Price: A Logical Strategy using Deep Learning </a:t>
            </a:r>
            <a:r>
              <a:rPr lang="en-IN" dirty="0" err="1"/>
              <a:t>Milon</a:t>
            </a:r>
            <a:r>
              <a:rPr lang="en-IN" dirty="0"/>
              <a:t> Biswas Computer Science and Engineering Bangladesh University of Business and Technology, Dhaka, Bangladeshmilonbiswas4702@gmail.comAtanu 5. Garcia, D. &amp; Schweitzer, F. (2015). Social signals and algorithmic trading of Bitcoin. Royal Society Open Science 2(9), 150288. Retrieved from https://dx.doi.org/10.1098/rsos.150288 10.1098/rsos.150288 </a:t>
            </a:r>
          </a:p>
          <a:p>
            <a:pPr marL="514350" indent="-514350">
              <a:buAutoNum type="arabicPeriod"/>
            </a:pPr>
            <a:r>
              <a:rPr lang="en-US" dirty="0"/>
              <a:t>Kathyayini, R. S., Jyothi, D. G. &amp; Crypto, ”. Currency Price Prediction using Machine Learning”. International Journal of Advanced Research in Computer and Communication Engineering. 7. Nakamoto, S. &amp; Shah, ;. D. (2017). Trading Bitcoin and Online Time Series Prediction. NIPS 2016 Time Series Workshop . 8. Santhosh, &amp;., S. G. &amp; ”. A Relative Study on Bitcoin Mining. Relative Study on Bitcoin Mining”, Imperial Journal of Interdisciplinary Research </a:t>
            </a:r>
            <a:endParaRPr lang="en-IN" dirty="0"/>
          </a:p>
        </p:txBody>
      </p:sp>
    </p:spTree>
    <p:extLst>
      <p:ext uri="{BB962C8B-B14F-4D97-AF65-F5344CB8AC3E}">
        <p14:creationId xmlns:p14="http://schemas.microsoft.com/office/powerpoint/2010/main" val="330975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MOTIVATION</a:t>
            </a:r>
            <a:endParaRPr lang="en-IN" sz="3200" dirty="0"/>
          </a:p>
        </p:txBody>
      </p:sp>
      <p:sp>
        <p:nvSpPr>
          <p:cNvPr id="3" name="Content Placeholder 2"/>
          <p:cNvSpPr>
            <a:spLocks noGrp="1"/>
          </p:cNvSpPr>
          <p:nvPr>
            <p:ph idx="1"/>
          </p:nvPr>
        </p:nvSpPr>
        <p:spPr/>
        <p:txBody>
          <a:bodyPr/>
          <a:lstStyle/>
          <a:p>
            <a:r>
              <a:rPr lang="en-US" sz="2000" dirty="0"/>
              <a:t>The ARIMA and PROPHET packages in R were found to be quite important factors for the job at hand. </a:t>
            </a:r>
          </a:p>
          <a:p>
            <a:r>
              <a:rPr lang="en-US" sz="2000" dirty="0"/>
              <a:t>While the PROPHET model that we are using makes predictions quite close to reality, that is it can make up to 94.5% precision and the ARIMA model provided only 68% precision.</a:t>
            </a:r>
          </a:p>
          <a:p>
            <a:r>
              <a:rPr lang="en-US" sz="2000" dirty="0"/>
              <a:t>In the given below tables first is for support vector machine and second for linear regression which clearly says support vector machine is much better than linear regression </a:t>
            </a:r>
          </a:p>
          <a:p>
            <a:pPr marL="0" indent="0">
              <a:buNone/>
            </a:pPr>
            <a:r>
              <a:rPr lang="en-US" sz="2000" dirty="0"/>
              <a:t> </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509120"/>
            <a:ext cx="38671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81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OBJECTIVE</a:t>
            </a:r>
            <a:endParaRPr lang="en-IN" sz="2800" dirty="0"/>
          </a:p>
        </p:txBody>
      </p:sp>
      <p:sp>
        <p:nvSpPr>
          <p:cNvPr id="3" name="Content Placeholder 2"/>
          <p:cNvSpPr>
            <a:spLocks noGrp="1"/>
          </p:cNvSpPr>
          <p:nvPr>
            <p:ph idx="1"/>
          </p:nvPr>
        </p:nvSpPr>
        <p:spPr/>
        <p:txBody>
          <a:bodyPr>
            <a:normAutofit/>
          </a:bodyPr>
          <a:lstStyle/>
          <a:p>
            <a:r>
              <a:rPr lang="en-US" sz="2000" dirty="0"/>
              <a:t>This project deal ever changing price of </a:t>
            </a:r>
            <a:r>
              <a:rPr lang="en-US" sz="2000" dirty="0" err="1"/>
              <a:t>bitcoins</a:t>
            </a:r>
            <a:r>
              <a:rPr lang="en-US" sz="2000" dirty="0"/>
              <a:t> or in general </a:t>
            </a:r>
            <a:r>
              <a:rPr lang="en-US" sz="2000" dirty="0" err="1"/>
              <a:t>cryptocurrency</a:t>
            </a:r>
            <a:r>
              <a:rPr lang="en-US" sz="2000" dirty="0"/>
              <a:t>. This can be seen in recent years when practically non existing </a:t>
            </a:r>
            <a:r>
              <a:rPr lang="en-US" sz="2000" dirty="0" err="1"/>
              <a:t>cryptocurrency</a:t>
            </a:r>
            <a:r>
              <a:rPr lang="en-US" sz="2000" dirty="0"/>
              <a:t> like </a:t>
            </a:r>
            <a:r>
              <a:rPr lang="en-US" sz="2000" dirty="0" err="1"/>
              <a:t>dogecoin</a:t>
            </a:r>
            <a:r>
              <a:rPr lang="en-US" sz="2000" dirty="0"/>
              <a:t> by some tweets from </a:t>
            </a:r>
            <a:r>
              <a:rPr lang="en-US" sz="2000" dirty="0" err="1"/>
              <a:t>Elon</a:t>
            </a:r>
            <a:r>
              <a:rPr lang="en-US" sz="2000" dirty="0"/>
              <a:t> Musk sore higher prices. </a:t>
            </a:r>
          </a:p>
          <a:p>
            <a:r>
              <a:rPr lang="en-US" sz="2000" dirty="0" err="1"/>
              <a:t>Bitcoin</a:t>
            </a:r>
            <a:r>
              <a:rPr lang="en-US" sz="2000" dirty="0"/>
              <a:t> is the world’s leading crypto currency, allowing users to make transactions securely and anonymously over the Internet. </a:t>
            </a:r>
          </a:p>
          <a:p>
            <a:r>
              <a:rPr lang="en-US" sz="2000" dirty="0"/>
              <a:t>In our work we are going to focus mainly on </a:t>
            </a:r>
            <a:r>
              <a:rPr lang="en-US" sz="2000" dirty="0" err="1"/>
              <a:t>Bitcoin</a:t>
            </a:r>
            <a:r>
              <a:rPr lang="en-US" sz="2000" dirty="0"/>
              <a:t> which s most popular among the virtual currencies and has a great acceptance by different bodies like investors etc. So, in this project we will perform different prediction algorithms on </a:t>
            </a:r>
            <a:r>
              <a:rPr lang="en-US" sz="2000" dirty="0" err="1"/>
              <a:t>bitcoin</a:t>
            </a:r>
            <a:r>
              <a:rPr lang="en-US" sz="2000" dirty="0"/>
              <a:t> data and find which one is performing better. </a:t>
            </a:r>
            <a:endParaRPr lang="en-IN" sz="2000" dirty="0"/>
          </a:p>
        </p:txBody>
      </p:sp>
    </p:spTree>
    <p:extLst>
      <p:ext uri="{BB962C8B-B14F-4D97-AF65-F5344CB8AC3E}">
        <p14:creationId xmlns:p14="http://schemas.microsoft.com/office/powerpoint/2010/main" val="298642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EXISTING SYSTEM</a:t>
            </a:r>
            <a:endParaRPr lang="en-IN" sz="3200" dirty="0"/>
          </a:p>
        </p:txBody>
      </p:sp>
      <p:sp>
        <p:nvSpPr>
          <p:cNvPr id="3" name="Content Placeholder 2"/>
          <p:cNvSpPr>
            <a:spLocks noGrp="1"/>
          </p:cNvSpPr>
          <p:nvPr>
            <p:ph idx="1"/>
          </p:nvPr>
        </p:nvSpPr>
        <p:spPr/>
        <p:txBody>
          <a:bodyPr>
            <a:normAutofit/>
          </a:bodyPr>
          <a:lstStyle/>
          <a:p>
            <a:pPr marL="0" indent="0">
              <a:buNone/>
            </a:pPr>
            <a:r>
              <a:rPr lang="en-US" sz="2000" dirty="0"/>
              <a:t>Normally, We have implemented the general machine learning algorithms like SVM, </a:t>
            </a:r>
            <a:r>
              <a:rPr lang="en-US" sz="2000" dirty="0" err="1"/>
              <a:t>Arima</a:t>
            </a:r>
            <a:r>
              <a:rPr lang="en-US" sz="2000" dirty="0"/>
              <a:t>, Regression models to predict the prices of a </a:t>
            </a:r>
            <a:r>
              <a:rPr lang="en-US" sz="2000" dirty="0" err="1"/>
              <a:t>bitcoin</a:t>
            </a:r>
            <a:r>
              <a:rPr lang="en-US" sz="2000" dirty="0"/>
              <a:t>. We have mentioned the above discussed models in our project in order to compare the accuracy of the new model we have implemented in our project.</a:t>
            </a:r>
            <a:endParaRPr lang="en-IN" sz="2000" dirty="0"/>
          </a:p>
        </p:txBody>
      </p:sp>
    </p:spTree>
    <p:extLst>
      <p:ext uri="{BB962C8B-B14F-4D97-AF65-F5344CB8AC3E}">
        <p14:creationId xmlns:p14="http://schemas.microsoft.com/office/powerpoint/2010/main" val="212861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ARCHITECTURE OF PROPOSED SYSTEM</a:t>
            </a:r>
            <a:endParaRPr lang="en-IN" sz="3200" dirty="0"/>
          </a:p>
        </p:txBody>
      </p:sp>
      <p:sp>
        <p:nvSpPr>
          <p:cNvPr id="3" name="Content Placeholder 2"/>
          <p:cNvSpPr>
            <a:spLocks noGrp="1"/>
          </p:cNvSpPr>
          <p:nvPr>
            <p:ph idx="1"/>
          </p:nvPr>
        </p:nvSpPr>
        <p:spPr/>
        <p:txBody>
          <a:bodyPr/>
          <a:lstStyle/>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39627"/>
            <a:ext cx="581977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22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B4C0-0F0D-5A31-65C8-72439AAFF5B1}"/>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E35BB6F0-CA43-B0CC-286C-D48454544029}"/>
              </a:ext>
            </a:extLst>
          </p:cNvPr>
          <p:cNvSpPr>
            <a:spLocks noGrp="1"/>
          </p:cNvSpPr>
          <p:nvPr>
            <p:ph idx="1"/>
          </p:nvPr>
        </p:nvSpPr>
        <p:spPr/>
        <p:txBody>
          <a:bodyPr>
            <a:normAutofit/>
          </a:bodyPr>
          <a:lstStyle/>
          <a:p>
            <a:pPr marL="0" indent="0">
              <a:buNone/>
            </a:pPr>
            <a:r>
              <a:rPr lang="en-US" sz="2000" u="sng" dirty="0">
                <a:cs typeface="Bookman Old Style" panose="02050604050505020204" charset="0"/>
              </a:rPr>
              <a:t>Data Preprocessing Module</a:t>
            </a:r>
            <a:r>
              <a:rPr lang="en-US" sz="2000" dirty="0">
                <a:cs typeface="Bookman Old Style" panose="02050604050505020204" charset="0"/>
              </a:rPr>
              <a:t>: This module is responsible for collecting and preprocessing the data required for Bitcoin prediction. It includes tasks such as data cleaning , normalizing , splitting and training the data . This module prepares the data for use in the machine learning models.</a:t>
            </a:r>
          </a:p>
          <a:p>
            <a:pPr marL="0" indent="0">
              <a:buNone/>
            </a:pPr>
            <a:endParaRPr lang="en-US" sz="2000" dirty="0">
              <a:cs typeface="Bookman Old Style" panose="02050604050505020204" charset="0"/>
            </a:endParaRPr>
          </a:p>
          <a:p>
            <a:pPr marL="0" indent="0">
              <a:buNone/>
            </a:pPr>
            <a:endParaRPr lang="en-US" sz="2000" dirty="0">
              <a:cs typeface="Bookman Old Style" panose="02050604050505020204" charset="0"/>
            </a:endParaRPr>
          </a:p>
          <a:p>
            <a:pPr marL="0" indent="0">
              <a:buNone/>
            </a:pPr>
            <a:r>
              <a:rPr lang="en-US" sz="2000" u="sng" dirty="0">
                <a:cs typeface="Bookman Old Style" panose="02050604050505020204" charset="0"/>
              </a:rPr>
              <a:t>Model selection and training  Module:</a:t>
            </a:r>
          </a:p>
          <a:p>
            <a:pPr marL="0" indent="0">
              <a:buNone/>
            </a:pPr>
            <a:r>
              <a:rPr lang="en-US" sz="2000" dirty="0">
                <a:cs typeface="Bookman Old Style" panose="02050604050505020204" charset="0"/>
              </a:rPr>
              <a:t>Here we are going to apply  machine learning algorithms like support vector machine ,</a:t>
            </a:r>
            <a:r>
              <a:rPr lang="en-US" sz="2000" dirty="0" err="1">
                <a:cs typeface="Bookman Old Style" panose="02050604050505020204" charset="0"/>
              </a:rPr>
              <a:t>arima</a:t>
            </a:r>
            <a:r>
              <a:rPr lang="en-US" sz="2000" dirty="0">
                <a:cs typeface="Bookman Old Style" panose="02050604050505020204" charset="0"/>
              </a:rPr>
              <a:t> , </a:t>
            </a:r>
            <a:r>
              <a:rPr lang="en-US" sz="2000" dirty="0" err="1">
                <a:cs typeface="Bookman Old Style" panose="02050604050505020204" charset="0"/>
              </a:rPr>
              <a:t>facebook’s</a:t>
            </a:r>
            <a:r>
              <a:rPr lang="en-US" sz="2000" dirty="0">
                <a:cs typeface="Bookman Old Style" panose="02050604050505020204" charset="0"/>
              </a:rPr>
              <a:t> prophet ,ridge regression and regression for the dataset and we are going to train the models on the preprocessed </a:t>
            </a:r>
            <a:r>
              <a:rPr lang="en-US" sz="2000" dirty="0" err="1">
                <a:cs typeface="Bookman Old Style" panose="02050604050505020204" charset="0"/>
              </a:rPr>
              <a:t>data.</a:t>
            </a:r>
            <a:r>
              <a:rPr lang="en-US" sz="2000" dirty="0" err="1">
                <a:cs typeface="Bookman Old Style" panose="02050604050505020204" charset="0"/>
                <a:sym typeface="+mn-ea"/>
              </a:rPr>
              <a:t>It</a:t>
            </a:r>
            <a:r>
              <a:rPr lang="en-US" sz="2000" dirty="0">
                <a:cs typeface="Bookman Old Style" panose="02050604050505020204" charset="0"/>
                <a:sym typeface="+mn-ea"/>
              </a:rPr>
              <a:t> involves tasks such as selecting the training algorithm, splitting the data into training and validation sets, and adjusting the model's parameters to optimize its performance.</a:t>
            </a:r>
            <a:endParaRPr lang="en-US" sz="2000" dirty="0">
              <a:cs typeface="Bookman Old Style" panose="02050604050505020204" charset="0"/>
            </a:endParaRPr>
          </a:p>
          <a:p>
            <a:pPr marL="0" indent="0">
              <a:buNone/>
            </a:pPr>
            <a:endParaRPr lang="en-US" sz="2000" dirty="0">
              <a:cs typeface="Bookman Old Style" panose="02050604050505020204" charset="0"/>
            </a:endParaRPr>
          </a:p>
          <a:p>
            <a:pPr marL="0" indent="0">
              <a:buNone/>
            </a:pPr>
            <a:endParaRPr lang="en-US" sz="2000" u="sng" dirty="0">
              <a:cs typeface="Bookman Old Style" panose="02050604050505020204" charset="0"/>
            </a:endParaRPr>
          </a:p>
          <a:p>
            <a:pPr marL="0" indent="0">
              <a:buNone/>
            </a:pPr>
            <a:endParaRPr lang="en-US" sz="2000" dirty="0">
              <a:cs typeface="Bookman Old Style" panose="02050604050505020204" charset="0"/>
            </a:endParaRPr>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3578761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B873B0-5685-1337-3476-AEEAD91AA5BE}"/>
              </a:ext>
            </a:extLst>
          </p:cNvPr>
          <p:cNvSpPr>
            <a:spLocks noGrp="1"/>
          </p:cNvSpPr>
          <p:nvPr>
            <p:ph idx="1"/>
          </p:nvPr>
        </p:nvSpPr>
        <p:spPr>
          <a:xfrm>
            <a:off x="457200" y="908050"/>
            <a:ext cx="8229600" cy="5218113"/>
          </a:xfrm>
        </p:spPr>
        <p:txBody>
          <a:bodyPr/>
          <a:lstStyle/>
          <a:p>
            <a:pPr marL="0" indent="0">
              <a:buNone/>
            </a:pPr>
            <a:endParaRPr lang="en-US" sz="2000" u="sng" dirty="0">
              <a:cs typeface="Bookman Old Style" panose="02050604050505020204" charset="0"/>
              <a:sym typeface="+mn-ea"/>
            </a:endParaRPr>
          </a:p>
          <a:p>
            <a:pPr marL="0" indent="0">
              <a:buNone/>
            </a:pPr>
            <a:r>
              <a:rPr lang="en-US" sz="2000" u="sng" dirty="0">
                <a:cs typeface="Bookman Old Style" panose="02050604050505020204" charset="0"/>
              </a:rPr>
              <a:t>Finding the accurate algorithm for the bitcoin price prediction:</a:t>
            </a:r>
          </a:p>
          <a:p>
            <a:pPr marL="0" indent="0">
              <a:buNone/>
            </a:pPr>
            <a:r>
              <a:rPr lang="en-US" sz="2000" dirty="0">
                <a:cs typeface="Bookman Old Style" panose="02050604050505020204" charset="0"/>
              </a:rPr>
              <a:t>By finding  the accuracy of the machine learning algorithms , we are going to find which algorithm has more accuracy and fit for bitcoin price prediction</a:t>
            </a:r>
            <a:endParaRPr lang="en-US" sz="2000" u="sng" dirty="0">
              <a:cs typeface="Bookman Old Style" panose="02050604050505020204" charset="0"/>
              <a:sym typeface="+mn-ea"/>
            </a:endParaRPr>
          </a:p>
          <a:p>
            <a:pPr marL="0" indent="0">
              <a:buNone/>
            </a:pPr>
            <a:endParaRPr lang="en-US" sz="2000" u="sng" dirty="0">
              <a:cs typeface="Bookman Old Style" panose="02050604050505020204" charset="0"/>
              <a:sym typeface="+mn-ea"/>
            </a:endParaRPr>
          </a:p>
          <a:p>
            <a:pPr marL="0" indent="0">
              <a:buNone/>
            </a:pPr>
            <a:endParaRPr lang="en-US" sz="2000" u="sng" dirty="0">
              <a:cs typeface="Bookman Old Style" panose="02050604050505020204" charset="0"/>
              <a:sym typeface="+mn-ea"/>
            </a:endParaRPr>
          </a:p>
          <a:p>
            <a:pPr marL="0" indent="0">
              <a:buNone/>
            </a:pPr>
            <a:endParaRPr lang="en-US" sz="2000" u="sng" dirty="0">
              <a:cs typeface="Bookman Old Style" panose="02050604050505020204" charset="0"/>
              <a:sym typeface="+mn-ea"/>
            </a:endParaRPr>
          </a:p>
          <a:p>
            <a:pPr marL="0" indent="0">
              <a:buNone/>
            </a:pPr>
            <a:r>
              <a:rPr lang="en-US" sz="2000" u="sng" dirty="0">
                <a:cs typeface="Bookman Old Style" panose="02050604050505020204" charset="0"/>
                <a:sym typeface="+mn-ea"/>
              </a:rPr>
              <a:t>Model Evaluation Module</a:t>
            </a:r>
            <a:r>
              <a:rPr lang="en-US" sz="2000" dirty="0">
                <a:cs typeface="Bookman Old Style" panose="02050604050505020204" charset="0"/>
                <a:sym typeface="+mn-ea"/>
              </a:rPr>
              <a:t>: This module is responsible for evaluating the performance of the trained machine learning model on the validation data. It involves tasks such as computing various evaluation metrics, such as accuracy, precision.</a:t>
            </a:r>
            <a:endParaRPr lang="en-US" sz="2000" dirty="0">
              <a:cs typeface="Bookman Old Style" panose="02050604050505020204" charset="0"/>
            </a:endParaRPr>
          </a:p>
          <a:p>
            <a:endParaRPr lang="en-IN" dirty="0"/>
          </a:p>
        </p:txBody>
      </p:sp>
    </p:spTree>
    <p:extLst>
      <p:ext uri="{BB962C8B-B14F-4D97-AF65-F5344CB8AC3E}">
        <p14:creationId xmlns:p14="http://schemas.microsoft.com/office/powerpoint/2010/main" val="289751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ALGORITHMS:</a:t>
            </a:r>
          </a:p>
        </p:txBody>
      </p:sp>
      <p:sp>
        <p:nvSpPr>
          <p:cNvPr id="3" name="Content Placeholder 2"/>
          <p:cNvSpPr>
            <a:spLocks noGrp="1"/>
          </p:cNvSpPr>
          <p:nvPr>
            <p:ph idx="1"/>
          </p:nvPr>
        </p:nvSpPr>
        <p:spPr>
          <a:xfrm>
            <a:off x="480767" y="1580536"/>
            <a:ext cx="8229600" cy="4525963"/>
          </a:xfrm>
        </p:spPr>
        <p:txBody>
          <a:bodyPr>
            <a:normAutofit/>
          </a:bodyPr>
          <a:lstStyle/>
          <a:p>
            <a:pPr marL="0" indent="0">
              <a:buNone/>
            </a:pPr>
            <a:r>
              <a:rPr lang="en-US" sz="2400" b="1" dirty="0"/>
              <a:t>FACEBOOK PROPHET:</a:t>
            </a:r>
          </a:p>
          <a:p>
            <a:pPr marL="0" indent="0">
              <a:buNone/>
            </a:pPr>
            <a:r>
              <a:rPr lang="en-US" sz="2400" dirty="0"/>
              <a:t>The trends nowadays are nonlinear and changes day to day basis. So, to forecast this change which happening in time series, the Facebook prophet is the best choice. This prophet deals the outliers well and the robustness the missing data to trends.</a:t>
            </a:r>
          </a:p>
          <a:p>
            <a:pPr marL="0" indent="0">
              <a:buNone/>
            </a:pPr>
            <a:endParaRPr lang="en-US" sz="2400" dirty="0"/>
          </a:p>
          <a:p>
            <a:pPr marL="0" indent="0">
              <a:buNone/>
            </a:pP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843518"/>
            <a:ext cx="55626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61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1112</Words>
  <Application>Microsoft Office PowerPoint</Application>
  <PresentationFormat>On-screen Show (4:3)</PresentationFormat>
  <Paragraphs>62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BITCOIN  PRICE PREDICTION</vt:lpstr>
      <vt:lpstr>ABSTRACT</vt:lpstr>
      <vt:lpstr>MOTIVATION</vt:lpstr>
      <vt:lpstr>OBJECTIVE</vt:lpstr>
      <vt:lpstr>EXISTING SYSTEM</vt:lpstr>
      <vt:lpstr>ARCHITECTURE OF PROPOSED SYSTEM</vt:lpstr>
      <vt:lpstr>MODULE DESCRIPTION</vt:lpstr>
      <vt:lpstr>PowerPoint Presentation</vt:lpstr>
      <vt:lpstr>ALGORITHMS:</vt:lpstr>
      <vt:lpstr>PowerPoint Presentation</vt:lpstr>
      <vt:lpstr>PowerPoint Presentation</vt:lpstr>
      <vt:lpstr>IMPLEMENTATION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 PREDICTION</dc:title>
  <dc:creator>student</dc:creator>
  <cp:lastModifiedBy>GUGGILAM AMARNATH</cp:lastModifiedBy>
  <cp:revision>7</cp:revision>
  <dcterms:created xsi:type="dcterms:W3CDTF">2023-03-29T03:09:53Z</dcterms:created>
  <dcterms:modified xsi:type="dcterms:W3CDTF">2023-03-29T05:44:50Z</dcterms:modified>
</cp:coreProperties>
</file>