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83" r:id="rId3"/>
    <p:sldId id="284" r:id="rId4"/>
    <p:sldId id="286" r:id="rId5"/>
    <p:sldId id="285" r:id="rId6"/>
    <p:sldId id="287" r:id="rId7"/>
    <p:sldId id="281" r:id="rId8"/>
    <p:sldId id="292" r:id="rId9"/>
    <p:sldId id="288" r:id="rId10"/>
    <p:sldId id="290"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93" r:id="rId33"/>
    <p:sldId id="294" r:id="rId34"/>
    <p:sldId id="295" r:id="rId35"/>
    <p:sldId id="296" r:id="rId36"/>
    <p:sldId id="297" r:id="rId37"/>
    <p:sldId id="298" r:id="rId38"/>
    <p:sldId id="299" r:id="rId39"/>
    <p:sldId id="300" r:id="rId40"/>
    <p:sldId id="278" r:id="rId41"/>
    <p:sldId id="27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13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F50D9B-7283-4A59-96F4-DD85EEBFF682}" type="datetimeFigureOut">
              <a:rPr lang="en-US" smtClean="0"/>
              <a:pPr/>
              <a:t>29-Jun-21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DE47B-63ED-4F8E-ADB9-F634F965AC0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F50D9B-7283-4A59-96F4-DD85EEBFF682}" type="datetimeFigureOut">
              <a:rPr lang="en-US" smtClean="0"/>
              <a:pPr/>
              <a:t>29-Jun-21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DE47B-63ED-4F8E-ADB9-F634F965AC0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F50D9B-7283-4A59-96F4-DD85EEBFF682}" type="datetimeFigureOut">
              <a:rPr lang="en-US" smtClean="0"/>
              <a:pPr/>
              <a:t>29-Jun-21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DE47B-63ED-4F8E-ADB9-F634F965AC0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F50D9B-7283-4A59-96F4-DD85EEBFF682}" type="datetimeFigureOut">
              <a:rPr lang="en-US" smtClean="0"/>
              <a:pPr/>
              <a:t>29-Jun-21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DE47B-63ED-4F8E-ADB9-F634F965AC0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F50D9B-7283-4A59-96F4-DD85EEBFF682}" type="datetimeFigureOut">
              <a:rPr lang="en-US" smtClean="0"/>
              <a:pPr/>
              <a:t>29-Jun-21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DE47B-63ED-4F8E-ADB9-F634F965AC0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F50D9B-7283-4A59-96F4-DD85EEBFF682}" type="datetimeFigureOut">
              <a:rPr lang="en-US" smtClean="0"/>
              <a:pPr/>
              <a:t>29-Jun-21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5DE47B-63ED-4F8E-ADB9-F634F965AC0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F50D9B-7283-4A59-96F4-DD85EEBFF682}" type="datetimeFigureOut">
              <a:rPr lang="en-US" smtClean="0"/>
              <a:pPr/>
              <a:t>29-Jun-21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5DE47B-63ED-4F8E-ADB9-F634F965AC0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F50D9B-7283-4A59-96F4-DD85EEBFF682}" type="datetimeFigureOut">
              <a:rPr lang="en-US" smtClean="0"/>
              <a:pPr/>
              <a:t>29-Jun-21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5DE47B-63ED-4F8E-ADB9-F634F965AC0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F50D9B-7283-4A59-96F4-DD85EEBFF682}" type="datetimeFigureOut">
              <a:rPr lang="en-US" smtClean="0"/>
              <a:pPr/>
              <a:t>29-Jun-21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5DE47B-63ED-4F8E-ADB9-F634F965AC0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F50D9B-7283-4A59-96F4-DD85EEBFF682}" type="datetimeFigureOut">
              <a:rPr lang="en-US" smtClean="0"/>
              <a:pPr/>
              <a:t>29-Jun-21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5DE47B-63ED-4F8E-ADB9-F634F965AC0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F50D9B-7283-4A59-96F4-DD85EEBFF682}" type="datetimeFigureOut">
              <a:rPr lang="en-US" smtClean="0"/>
              <a:pPr/>
              <a:t>29-Jun-21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5DE47B-63ED-4F8E-ADB9-F634F965AC0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F50D9B-7283-4A59-96F4-DD85EEBFF682}" type="datetimeFigureOut">
              <a:rPr lang="en-US" smtClean="0"/>
              <a:pPr/>
              <a:t>29-Jun-21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5DE47B-63ED-4F8E-ADB9-F634F965AC0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electronicsdesk.com/antenna.html"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electronicsdesk.com/reflector-antennas.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electronicsdesk.com/slot-antenna.html" TargetMode="External"/><Relationship Id="rId2" Type="http://schemas.openxmlformats.org/officeDocument/2006/relationships/hyperlink" Target="https://electronicsdesk.com/half-wave-dipole-antenna.html"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7.xml"/><Relationship Id="rId1" Type="http://schemas.openxmlformats.org/officeDocument/2006/relationships/vmlDrawing" Target="../drawings/vmlDrawing10.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electronicsdesk.com/antenna.html" TargetMode="External"/><Relationship Id="rId2" Type="http://schemas.openxmlformats.org/officeDocument/2006/relationships/hyperlink" Target="https://electronicsdesk.com/reflector-antennas.html"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electronicsdesk.com/parabolic-reflector.html"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electronicsdesk.com/horn-antenna.html" TargetMode="External"/><Relationship Id="rId2" Type="http://schemas.openxmlformats.org/officeDocument/2006/relationships/hyperlink" Target="https://electronicsdesk.com/half-wave-dipole-antenna.html"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0.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FEYE 12dbi 4G Network Signal Antenna for Jio Router, Mobile, Data Card with  15 Meter Cable &amp;amp; Big Adapter for All Network Operators: Amazon.in:  Computers &amp;amp; Accessories"/>
          <p:cNvPicPr>
            <a:picLocks noChangeAspect="1" noChangeArrowheads="1"/>
          </p:cNvPicPr>
          <p:nvPr/>
        </p:nvPicPr>
        <p:blipFill>
          <a:blip r:embed="rId3" cstate="print"/>
          <a:srcRect b="7200"/>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2" descr="Untitle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6084" name="AutoShape 4" descr="Untitle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6085" name="Picture 5"/>
          <p:cNvPicPr>
            <a:picLocks noChangeAspect="1" noChangeArrowheads="1"/>
          </p:cNvPicPr>
          <p:nvPr/>
        </p:nvPicPr>
        <p:blipFill>
          <a:blip r:embed="rId2" cstate="print"/>
          <a:srcRect/>
          <a:stretch>
            <a:fillRect/>
          </a:stretch>
        </p:blipFill>
        <p:spPr bwMode="auto">
          <a:xfrm>
            <a:off x="609600" y="1143000"/>
            <a:ext cx="8305800" cy="3676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3343992" cy="584775"/>
          </a:xfrm>
          <a:prstGeom prst="rect">
            <a:avLst/>
          </a:prstGeom>
        </p:spPr>
        <p:txBody>
          <a:bodyPr wrap="none">
            <a:spAutoFit/>
          </a:bodyPr>
          <a:lstStyle/>
          <a:p>
            <a:pPr fontAlgn="base"/>
            <a:r>
              <a:rPr lang="en-US" sz="3200" dirty="0">
                <a:latin typeface="Times New Roman" pitchFamily="18" charset="0"/>
                <a:cs typeface="Times New Roman" pitchFamily="18" charset="0"/>
              </a:rPr>
              <a:t>Reflector Antennas</a:t>
            </a:r>
          </a:p>
        </p:txBody>
      </p:sp>
      <p:sp>
        <p:nvSpPr>
          <p:cNvPr id="3" name="Rectangle 2"/>
          <p:cNvSpPr/>
          <p:nvPr/>
        </p:nvSpPr>
        <p:spPr>
          <a:xfrm>
            <a:off x="228600" y="1828800"/>
            <a:ext cx="8382000" cy="1754326"/>
          </a:xfrm>
          <a:prstGeom prst="rect">
            <a:avLst/>
          </a:prstGeom>
        </p:spPr>
        <p:txBody>
          <a:bodyPr wrap="square">
            <a:spAutoFit/>
          </a:bodyPr>
          <a:lstStyle/>
          <a:p>
            <a:pPr fontAlgn="base">
              <a:lnSpc>
                <a:spcPct val="150000"/>
              </a:lnSpc>
            </a:pPr>
            <a:r>
              <a:rPr lang="en-US" dirty="0" smtClean="0">
                <a:latin typeface="Times New Roman" pitchFamily="18" charset="0"/>
                <a:cs typeface="Times New Roman" pitchFamily="18" charset="0"/>
                <a:hlinkClick r:id="rId2"/>
              </a:rPr>
              <a:t>Antennas</a:t>
            </a:r>
            <a:r>
              <a:rPr lang="en-US" dirty="0">
                <a:latin typeface="Times New Roman" pitchFamily="18" charset="0"/>
                <a:cs typeface="Times New Roman" pitchFamily="18" charset="0"/>
              </a:rPr>
              <a:t> that are designed to reflect the incident electromagnetic waves originating from a separate source are known as </a:t>
            </a:r>
            <a:r>
              <a:rPr lang="en-US" b="1" dirty="0">
                <a:latin typeface="Times New Roman" pitchFamily="18" charset="0"/>
                <a:cs typeface="Times New Roman" pitchFamily="18" charset="0"/>
              </a:rPr>
              <a:t>reflector antennas</a:t>
            </a:r>
            <a:r>
              <a:rPr lang="en-US" dirty="0">
                <a:latin typeface="Times New Roman" pitchFamily="18" charset="0"/>
                <a:cs typeface="Times New Roman" pitchFamily="18" charset="0"/>
              </a:rPr>
              <a:t>. It is designed to operate at high microwave frequency.</a:t>
            </a:r>
          </a:p>
          <a:p>
            <a:pPr fontAlgn="base">
              <a:lnSpc>
                <a:spcPct val="150000"/>
              </a:lnSpc>
            </a:pPr>
            <a:r>
              <a:rPr lang="en-US" dirty="0">
                <a:latin typeface="Times New Roman" pitchFamily="18" charset="0"/>
                <a:cs typeface="Times New Roman" pitchFamily="18" charset="0"/>
              </a:rPr>
              <a:t>These antennas belong to the category that offers high directionality while radiating.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762000"/>
            <a:ext cx="7239000" cy="5016758"/>
          </a:xfrm>
          <a:prstGeom prst="rect">
            <a:avLst/>
          </a:prstGeom>
        </p:spPr>
        <p:txBody>
          <a:bodyPr wrap="square">
            <a:spAutoFit/>
          </a:bodyPr>
          <a:lstStyle/>
          <a:p>
            <a:pPr fontAlgn="base">
              <a:lnSpc>
                <a:spcPct val="200000"/>
              </a:lnSpc>
            </a:pPr>
            <a:r>
              <a:rPr lang="en-US" sz="3200" b="1" dirty="0">
                <a:latin typeface="Times New Roman" pitchFamily="18" charset="0"/>
                <a:cs typeface="Times New Roman" pitchFamily="18" charset="0"/>
              </a:rPr>
              <a:t>Content: Reflector Antennas</a:t>
            </a:r>
          </a:p>
          <a:p>
            <a:pPr marL="514350" indent="-514350" fontAlgn="base">
              <a:lnSpc>
                <a:spcPct val="200000"/>
              </a:lnSpc>
              <a:buFont typeface="+mj-lt"/>
              <a:buAutoNum type="arabicPeriod"/>
            </a:pPr>
            <a:r>
              <a:rPr lang="en-US" sz="3200" b="1" dirty="0">
                <a:latin typeface="Times New Roman" pitchFamily="18" charset="0"/>
                <a:cs typeface="Times New Roman" pitchFamily="18" charset="0"/>
                <a:hlinkClick r:id="rId2"/>
              </a:rPr>
              <a:t>Introduction</a:t>
            </a:r>
            <a:endParaRPr lang="en-US" sz="3200" b="1" dirty="0">
              <a:latin typeface="Times New Roman" pitchFamily="18" charset="0"/>
              <a:cs typeface="Times New Roman" pitchFamily="18" charset="0"/>
            </a:endParaRPr>
          </a:p>
          <a:p>
            <a:pPr marL="514350" indent="-514350" fontAlgn="base">
              <a:lnSpc>
                <a:spcPct val="200000"/>
              </a:lnSpc>
              <a:buFont typeface="+mj-lt"/>
              <a:buAutoNum type="arabicPeriod"/>
            </a:pPr>
            <a:r>
              <a:rPr lang="en-US" sz="3200" b="1" dirty="0">
                <a:latin typeface="Times New Roman" pitchFamily="18" charset="0"/>
                <a:cs typeface="Times New Roman" pitchFamily="18" charset="0"/>
                <a:hlinkClick r:id="rId2"/>
              </a:rPr>
              <a:t>Operating Principle</a:t>
            </a:r>
            <a:endParaRPr lang="en-US" sz="3200" b="1" dirty="0">
              <a:latin typeface="Times New Roman" pitchFamily="18" charset="0"/>
              <a:cs typeface="Times New Roman" pitchFamily="18" charset="0"/>
            </a:endParaRPr>
          </a:p>
          <a:p>
            <a:pPr marL="514350" indent="-514350" fontAlgn="base">
              <a:lnSpc>
                <a:spcPct val="200000"/>
              </a:lnSpc>
              <a:buFont typeface="+mj-lt"/>
              <a:buAutoNum type="arabicPeriod"/>
            </a:pPr>
            <a:r>
              <a:rPr lang="en-US" sz="3200" b="1" dirty="0">
                <a:latin typeface="Times New Roman" pitchFamily="18" charset="0"/>
                <a:cs typeface="Times New Roman" pitchFamily="18" charset="0"/>
                <a:hlinkClick r:id="rId2"/>
              </a:rPr>
              <a:t>Types of Reflector</a:t>
            </a:r>
            <a:endParaRPr lang="en-US" sz="3200" b="1" dirty="0">
              <a:latin typeface="Times New Roman" pitchFamily="18" charset="0"/>
              <a:cs typeface="Times New Roman" pitchFamily="18" charset="0"/>
            </a:endParaRPr>
          </a:p>
          <a:p>
            <a:pPr marL="514350" indent="-514350" fontAlgn="base">
              <a:lnSpc>
                <a:spcPct val="200000"/>
              </a:lnSpc>
              <a:buFont typeface="+mj-lt"/>
              <a:buAutoNum type="arabicPeriod"/>
            </a:pPr>
            <a:r>
              <a:rPr lang="en-US" sz="3200" b="1" dirty="0">
                <a:latin typeface="Times New Roman" pitchFamily="18" charset="0"/>
                <a:cs typeface="Times New Roman" pitchFamily="18" charset="0"/>
                <a:hlinkClick r:id="rId2"/>
              </a:rPr>
              <a:t>Applications</a:t>
            </a:r>
            <a:endParaRPr lang="en-US" sz="3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09600"/>
            <a:ext cx="8763000" cy="3739485"/>
          </a:xfrm>
          <a:prstGeom prst="rect">
            <a:avLst/>
          </a:prstGeom>
        </p:spPr>
        <p:txBody>
          <a:bodyPr wrap="square">
            <a:spAutoFit/>
          </a:bodyPr>
          <a:lstStyle/>
          <a:p>
            <a:pPr fontAlgn="base">
              <a:lnSpc>
                <a:spcPct val="150000"/>
              </a:lnSpc>
            </a:pPr>
            <a:r>
              <a:rPr lang="en-US" sz="3200" b="1" dirty="0" smtClean="0">
                <a:latin typeface="Times New Roman" pitchFamily="18" charset="0"/>
                <a:cs typeface="Times New Roman" pitchFamily="18" charset="0"/>
              </a:rPr>
              <a:t>Introduction</a:t>
            </a:r>
            <a:endParaRPr lang="en-US" sz="3200" b="1" dirty="0">
              <a:latin typeface="Times New Roman" pitchFamily="18" charset="0"/>
              <a:cs typeface="Times New Roman" pitchFamily="18" charset="0"/>
            </a:endParaRPr>
          </a:p>
          <a:p>
            <a:pPr fontAlgn="base">
              <a:lnSpc>
                <a:spcPct val="150000"/>
              </a:lnSpc>
            </a:pPr>
            <a:r>
              <a:rPr lang="en-US" dirty="0" smtClean="0">
                <a:latin typeface="Times New Roman" pitchFamily="18" charset="0"/>
                <a:cs typeface="Times New Roman" pitchFamily="18" charset="0"/>
              </a:rPr>
              <a:t>	Reflector </a:t>
            </a:r>
            <a:r>
              <a:rPr lang="en-US" dirty="0">
                <a:latin typeface="Times New Roman" pitchFamily="18" charset="0"/>
                <a:cs typeface="Times New Roman" pitchFamily="18" charset="0"/>
              </a:rPr>
              <a:t>antennas hold great importance when we deal with signals operating in microwave frequency ranges. Initially, it is in use since the time electromagnetic wave propagation came into existence</a:t>
            </a:r>
            <a:r>
              <a:rPr lang="en-US" dirty="0" smtClean="0">
                <a:latin typeface="Times New Roman" pitchFamily="18" charset="0"/>
                <a:cs typeface="Times New Roman" pitchFamily="18" charset="0"/>
              </a:rPr>
              <a:t>.</a:t>
            </a:r>
          </a:p>
          <a:p>
            <a:pPr fontAlgn="base">
              <a:lnSpc>
                <a:spcPct val="150000"/>
              </a:lnSpc>
            </a:pPr>
            <a:endParaRPr lang="en-US" dirty="0">
              <a:latin typeface="Times New Roman" pitchFamily="18" charset="0"/>
              <a:cs typeface="Times New Roman" pitchFamily="18" charset="0"/>
            </a:endParaRPr>
          </a:p>
          <a:p>
            <a:pPr fontAlgn="base">
              <a:lnSpc>
                <a:spcPct val="150000"/>
              </a:lnSpc>
            </a:pPr>
            <a:r>
              <a:rPr lang="en-US" dirty="0">
                <a:latin typeface="Times New Roman" pitchFamily="18" charset="0"/>
                <a:cs typeface="Times New Roman" pitchFamily="18" charset="0"/>
              </a:rPr>
              <a:t>Hertz proposed the idea of electromagnetic wave propagation in the year 1888.</a:t>
            </a:r>
          </a:p>
          <a:p>
            <a:pPr fontAlgn="base">
              <a:lnSpc>
                <a:spcPct val="150000"/>
              </a:lnSpc>
            </a:pPr>
            <a:r>
              <a:rPr lang="en-US" dirty="0">
                <a:latin typeface="Times New Roman" pitchFamily="18" charset="0"/>
                <a:cs typeface="Times New Roman" pitchFamily="18" charset="0"/>
              </a:rPr>
              <a:t>However, these antennas gained their major presence in radar systems at the time of World War II.</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7346"/>
            <a:ext cx="9144000" cy="6555641"/>
          </a:xfrm>
          <a:prstGeom prst="rect">
            <a:avLst/>
          </a:prstGeom>
        </p:spPr>
        <p:txBody>
          <a:bodyPr wrap="square">
            <a:spAutoFit/>
          </a:bodyPr>
          <a:lstStyle/>
          <a:p>
            <a:pPr fontAlgn="base">
              <a:lnSpc>
                <a:spcPct val="150000"/>
              </a:lnSpc>
            </a:pPr>
            <a:r>
              <a:rPr lang="en-US" sz="2800" b="1" dirty="0">
                <a:latin typeface="Times New Roman" pitchFamily="18" charset="0"/>
                <a:cs typeface="Times New Roman" pitchFamily="18" charset="0"/>
              </a:rPr>
              <a:t>Operating Principle of Reflector Antennas</a:t>
            </a:r>
          </a:p>
          <a:p>
            <a:pPr fontAlgn="base">
              <a:lnSpc>
                <a:spcPct val="150000"/>
              </a:lnSpc>
            </a:pPr>
            <a:r>
              <a:rPr lang="en-US" dirty="0" smtClean="0">
                <a:latin typeface="Times New Roman" pitchFamily="18" charset="0"/>
                <a:cs typeface="Times New Roman" pitchFamily="18" charset="0"/>
              </a:rPr>
              <a:t>`	We </a:t>
            </a:r>
            <a:r>
              <a:rPr lang="en-US" dirty="0">
                <a:latin typeface="Times New Roman" pitchFamily="18" charset="0"/>
                <a:cs typeface="Times New Roman" pitchFamily="18" charset="0"/>
              </a:rPr>
              <a:t>are already aware of the fact that this operates at a high range of microwave frequencies. Also, at this frequency, the electromagnetic wave behaves as a light wave. Hence, it gets reflected when strikes a polished surface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fontAlgn="base">
              <a:lnSpc>
                <a:spcPct val="150000"/>
              </a:lnSpc>
            </a:pPr>
            <a:r>
              <a:rPr lang="en-US" i="1" dirty="0">
                <a:latin typeface="Times New Roman" pitchFamily="18" charset="0"/>
                <a:cs typeface="Times New Roman" pitchFamily="18" charset="0"/>
              </a:rPr>
              <a:t>This is the principle of operation of a reflector </a:t>
            </a:r>
            <a:r>
              <a:rPr lang="en-US" sz="1600" i="1" dirty="0">
                <a:latin typeface="Times New Roman" pitchFamily="18" charset="0"/>
                <a:cs typeface="Times New Roman" pitchFamily="18" charset="0"/>
              </a:rPr>
              <a:t>antenna</a:t>
            </a:r>
            <a:r>
              <a:rPr lang="en-US" dirty="0">
                <a:latin typeface="Times New Roman" pitchFamily="18" charset="0"/>
                <a:cs typeface="Times New Roman" pitchFamily="18" charset="0"/>
              </a:rPr>
              <a:t>.</a:t>
            </a:r>
          </a:p>
          <a:p>
            <a:pPr fontAlgn="base">
              <a:lnSpc>
                <a:spcPct val="150000"/>
              </a:lnSpc>
            </a:pPr>
            <a:r>
              <a:rPr lang="en-US" dirty="0">
                <a:latin typeface="Times New Roman" pitchFamily="18" charset="0"/>
                <a:cs typeface="Times New Roman" pitchFamily="18" charset="0"/>
              </a:rPr>
              <a:t>However, a crucial point over here is that a reflector antenna is a combination of feed element and a reflecting surface</a:t>
            </a:r>
            <a:r>
              <a:rPr lang="en-US" dirty="0" smtClean="0">
                <a:latin typeface="Times New Roman" pitchFamily="18" charset="0"/>
                <a:cs typeface="Times New Roman" pitchFamily="18" charset="0"/>
              </a:rPr>
              <a:t>.</a:t>
            </a:r>
          </a:p>
          <a:p>
            <a:pPr fontAlgn="base">
              <a:lnSpc>
                <a:spcPct val="150000"/>
              </a:lnSpc>
            </a:pPr>
            <a:endParaRPr lang="en-US" dirty="0">
              <a:latin typeface="Times New Roman" pitchFamily="18" charset="0"/>
              <a:cs typeface="Times New Roman" pitchFamily="18" charset="0"/>
            </a:endParaRPr>
          </a:p>
          <a:p>
            <a:pPr fontAlgn="base">
              <a:lnSpc>
                <a:spcPct val="150000"/>
              </a:lnSpc>
            </a:pPr>
            <a:r>
              <a:rPr lang="en-US" dirty="0" smtClean="0">
                <a:latin typeface="Times New Roman" pitchFamily="18" charset="0"/>
                <a:cs typeface="Times New Roman" pitchFamily="18" charset="0"/>
              </a:rPr>
              <a:t>	This </a:t>
            </a:r>
            <a:r>
              <a:rPr lang="en-US" dirty="0">
                <a:latin typeface="Times New Roman" pitchFamily="18" charset="0"/>
                <a:cs typeface="Times New Roman" pitchFamily="18" charset="0"/>
              </a:rPr>
              <a:t>means in case of reflector antenna a reflecting surface along with an antenna element is required in order to provide excitation to the reflecting element. This means that it is composed of an active and a passive element</a:t>
            </a:r>
            <a:r>
              <a:rPr lang="en-US" dirty="0" smtClean="0">
                <a:latin typeface="Times New Roman" pitchFamily="18" charset="0"/>
                <a:cs typeface="Times New Roman" pitchFamily="18" charset="0"/>
              </a:rPr>
              <a:t>.</a:t>
            </a:r>
          </a:p>
          <a:p>
            <a:pPr fontAlgn="base">
              <a:lnSpc>
                <a:spcPct val="150000"/>
              </a:lnSpc>
            </a:pPr>
            <a:endParaRPr lang="en-US" dirty="0">
              <a:latin typeface="Times New Roman" pitchFamily="18" charset="0"/>
              <a:cs typeface="Times New Roman" pitchFamily="18" charset="0"/>
            </a:endParaRPr>
          </a:p>
          <a:p>
            <a:pPr fontAlgn="base">
              <a:lnSpc>
                <a:spcPct val="150000"/>
              </a:lnSpc>
            </a:pPr>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antenna that is used to provide excitation is known as the </a:t>
            </a:r>
            <a:r>
              <a:rPr lang="en-US" b="1" dirty="0">
                <a:latin typeface="Times New Roman" pitchFamily="18" charset="0"/>
                <a:cs typeface="Times New Roman" pitchFamily="18" charset="0"/>
              </a:rPr>
              <a:t>active element</a:t>
            </a:r>
            <a:r>
              <a:rPr lang="en-US" dirty="0">
                <a:latin typeface="Times New Roman" pitchFamily="18" charset="0"/>
                <a:cs typeface="Times New Roman" pitchFamily="18" charset="0"/>
              </a:rPr>
              <a:t>. While the one that re-radiates the energy emitted by the active element is the </a:t>
            </a:r>
            <a:r>
              <a:rPr lang="en-US" b="1" dirty="0">
                <a:latin typeface="Times New Roman" pitchFamily="18" charset="0"/>
                <a:cs typeface="Times New Roman" pitchFamily="18" charset="0"/>
              </a:rPr>
              <a:t>passive element</a:t>
            </a:r>
            <a:r>
              <a:rPr lang="en-US" dirty="0">
                <a:latin typeface="Times New Roman" pitchFamily="18" charset="0"/>
                <a:cs typeface="Times New Roman" pitchFamily="18" charset="0"/>
              </a:rPr>
              <a:t> which is nothing but the reflecting surface.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458200" cy="6690550"/>
          </a:xfrm>
          <a:prstGeom prst="rect">
            <a:avLst/>
          </a:prstGeom>
        </p:spPr>
        <p:txBody>
          <a:bodyPr wrap="square">
            <a:spAutoFit/>
          </a:bodyPr>
          <a:lstStyle/>
          <a:p>
            <a:pPr fontAlgn="base">
              <a:lnSpc>
                <a:spcPct val="150000"/>
              </a:lnSpc>
            </a:pPr>
            <a:r>
              <a:rPr lang="en-US" dirty="0">
                <a:latin typeface="Times New Roman" pitchFamily="18" charset="0"/>
                <a:cs typeface="Times New Roman" pitchFamily="18" charset="0"/>
              </a:rPr>
              <a:t>So, simply we can infer that the feed is the active element while the reflector is the passive element</a:t>
            </a:r>
            <a:r>
              <a:rPr lang="en-US" dirty="0" smtClean="0">
                <a:latin typeface="Times New Roman" pitchFamily="18" charset="0"/>
                <a:cs typeface="Times New Roman" pitchFamily="18" charset="0"/>
              </a:rPr>
              <a:t>.</a:t>
            </a:r>
          </a:p>
          <a:p>
            <a:pPr fontAlgn="base">
              <a:lnSpc>
                <a:spcPct val="150000"/>
              </a:lnSpc>
            </a:pPr>
            <a:endParaRPr lang="en-US" dirty="0">
              <a:latin typeface="Times New Roman" pitchFamily="18" charset="0"/>
              <a:cs typeface="Times New Roman" pitchFamily="18" charset="0"/>
            </a:endParaRPr>
          </a:p>
          <a:p>
            <a:pPr fontAlgn="base">
              <a:lnSpc>
                <a:spcPct val="150000"/>
              </a:lnSpc>
            </a:pPr>
            <a:r>
              <a:rPr lang="en-US" dirty="0" smtClean="0">
                <a:latin typeface="Times New Roman" pitchFamily="18" charset="0"/>
                <a:cs typeface="Times New Roman" pitchFamily="18" charset="0"/>
              </a:rPr>
              <a:t>	Generally</a:t>
            </a:r>
            <a:r>
              <a:rPr lang="en-US" dirty="0">
                <a:latin typeface="Times New Roman" pitchFamily="18" charset="0"/>
                <a:cs typeface="Times New Roman" pitchFamily="18" charset="0"/>
              </a:rPr>
              <a:t>, </a:t>
            </a:r>
            <a:r>
              <a:rPr lang="en-US" dirty="0">
                <a:latin typeface="Times New Roman" pitchFamily="18" charset="0"/>
                <a:cs typeface="Times New Roman" pitchFamily="18" charset="0"/>
                <a:hlinkClick r:id="rId2"/>
              </a:rPr>
              <a:t>dipole</a:t>
            </a:r>
            <a:r>
              <a:rPr lang="en-US" dirty="0">
                <a:latin typeface="Times New Roman" pitchFamily="18" charset="0"/>
                <a:cs typeface="Times New Roman" pitchFamily="18" charset="0"/>
              </a:rPr>
              <a:t>, horn or </a:t>
            </a:r>
            <a:r>
              <a:rPr lang="en-US" dirty="0">
                <a:latin typeface="Times New Roman" pitchFamily="18" charset="0"/>
                <a:cs typeface="Times New Roman" pitchFamily="18" charset="0"/>
                <a:hlinkClick r:id="rId3"/>
              </a:rPr>
              <a:t>slot antennas</a:t>
            </a:r>
            <a:r>
              <a:rPr lang="en-US" dirty="0">
                <a:latin typeface="Times New Roman" pitchFamily="18" charset="0"/>
                <a:cs typeface="Times New Roman" pitchFamily="18" charset="0"/>
              </a:rPr>
              <a:t> are used as the active elements for providing excitation to the reflector antenna. Sometimes the active element is also known as the primary antenna whereas the passive element is called the secondary antenna</a:t>
            </a:r>
            <a:r>
              <a:rPr lang="en-US" dirty="0" smtClean="0">
                <a:latin typeface="Times New Roman" pitchFamily="18" charset="0"/>
                <a:cs typeface="Times New Roman" pitchFamily="18" charset="0"/>
              </a:rPr>
              <a:t>.</a:t>
            </a:r>
          </a:p>
          <a:p>
            <a:pPr fontAlgn="base">
              <a:lnSpc>
                <a:spcPct val="150000"/>
              </a:lnSpc>
            </a:pPr>
            <a:endParaRPr lang="en-US" dirty="0">
              <a:latin typeface="Times New Roman" pitchFamily="18" charset="0"/>
              <a:cs typeface="Times New Roman" pitchFamily="18" charset="0"/>
            </a:endParaRPr>
          </a:p>
          <a:p>
            <a:pPr fontAlgn="base">
              <a:lnSpc>
                <a:spcPct val="150000"/>
              </a:lnSpc>
            </a:pPr>
            <a:r>
              <a:rPr lang="en-US" dirty="0" smtClean="0">
                <a:latin typeface="Times New Roman" pitchFamily="18" charset="0"/>
                <a:cs typeface="Times New Roman" pitchFamily="18" charset="0"/>
              </a:rPr>
              <a:t>	Reflector </a:t>
            </a:r>
            <a:r>
              <a:rPr lang="en-US" dirty="0">
                <a:latin typeface="Times New Roman" pitchFamily="18" charset="0"/>
                <a:cs typeface="Times New Roman" pitchFamily="18" charset="0"/>
              </a:rPr>
              <a:t>antenna plays a very crucial role in radio wave propagation as it </a:t>
            </a:r>
            <a:r>
              <a:rPr lang="en-US" b="1" dirty="0">
                <a:latin typeface="Times New Roman" pitchFamily="18" charset="0"/>
                <a:cs typeface="Times New Roman" pitchFamily="18" charset="0"/>
              </a:rPr>
              <a:t>modifies the radiation pattern</a:t>
            </a:r>
            <a:r>
              <a:rPr lang="en-US" dirty="0">
                <a:latin typeface="Times New Roman" pitchFamily="18" charset="0"/>
                <a:cs typeface="Times New Roman" pitchFamily="18" charset="0"/>
              </a:rPr>
              <a:t> of the radiating elements</a:t>
            </a:r>
            <a:r>
              <a:rPr lang="en-US" dirty="0" smtClean="0">
                <a:latin typeface="Times New Roman" pitchFamily="18" charset="0"/>
                <a:cs typeface="Times New Roman" pitchFamily="18" charset="0"/>
              </a:rPr>
              <a:t>.</a:t>
            </a:r>
          </a:p>
          <a:p>
            <a:pPr fontAlgn="base">
              <a:lnSpc>
                <a:spcPct val="150000"/>
              </a:lnSpc>
            </a:pPr>
            <a:endParaRPr lang="en-US" dirty="0">
              <a:latin typeface="Times New Roman" pitchFamily="18" charset="0"/>
              <a:cs typeface="Times New Roman" pitchFamily="18" charset="0"/>
            </a:endParaRPr>
          </a:p>
          <a:p>
            <a:pPr fontAlgn="base">
              <a:lnSpc>
                <a:spcPct val="150000"/>
              </a:lnSpc>
            </a:pPr>
            <a:r>
              <a:rPr lang="en-US" dirty="0" smtClean="0">
                <a:latin typeface="Times New Roman" pitchFamily="18" charset="0"/>
                <a:cs typeface="Times New Roman" pitchFamily="18" charset="0"/>
              </a:rPr>
              <a:t>	It </a:t>
            </a:r>
            <a:r>
              <a:rPr lang="en-US" dirty="0">
                <a:latin typeface="Times New Roman" pitchFamily="18" charset="0"/>
                <a:cs typeface="Times New Roman" pitchFamily="18" charset="0"/>
              </a:rPr>
              <a:t>operates in a way that energy from the feed is directed towards the reflecting surface placed at an appropriate position. The reflector on gaining the energy further guides it in a particular direction</a:t>
            </a:r>
            <a:r>
              <a:rPr lang="en-US" dirty="0" smtClean="0">
                <a:latin typeface="Times New Roman" pitchFamily="18" charset="0"/>
                <a:cs typeface="Times New Roman" pitchFamily="18" charset="0"/>
              </a:rPr>
              <a:t>.</a:t>
            </a:r>
          </a:p>
          <a:p>
            <a:pPr fontAlgn="base">
              <a:lnSpc>
                <a:spcPct val="150000"/>
              </a:lnSpc>
            </a:pPr>
            <a:endParaRPr lang="en-US" dirty="0">
              <a:latin typeface="Times New Roman" pitchFamily="18" charset="0"/>
              <a:cs typeface="Times New Roman" pitchFamily="18" charset="0"/>
            </a:endParaRPr>
          </a:p>
          <a:p>
            <a:pPr fontAlgn="base">
              <a:lnSpc>
                <a:spcPct val="150000"/>
              </a:lnSpc>
            </a:pPr>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radiation pattern of the feed is referred as a </a:t>
            </a:r>
            <a:r>
              <a:rPr lang="en-US" b="1" dirty="0">
                <a:latin typeface="Times New Roman" pitchFamily="18" charset="0"/>
                <a:cs typeface="Times New Roman" pitchFamily="18" charset="0"/>
              </a:rPr>
              <a:t>primary pattern</a:t>
            </a:r>
            <a:r>
              <a:rPr lang="en-US" dirty="0">
                <a:latin typeface="Times New Roman" pitchFamily="18" charset="0"/>
                <a:cs typeface="Times New Roman" pitchFamily="18" charset="0"/>
              </a:rPr>
              <a:t> but that originating from the reflector is referred as a </a:t>
            </a:r>
            <a:r>
              <a:rPr lang="en-US" b="1" dirty="0">
                <a:latin typeface="Times New Roman" pitchFamily="18" charset="0"/>
                <a:cs typeface="Times New Roman" pitchFamily="18" charset="0"/>
              </a:rPr>
              <a:t>secondary pattern</a:t>
            </a:r>
            <a:r>
              <a:rPr lang="en-US" dirty="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3394071" cy="584775"/>
          </a:xfrm>
          <a:prstGeom prst="rect">
            <a:avLst/>
          </a:prstGeom>
        </p:spPr>
        <p:txBody>
          <a:bodyPr wrap="none">
            <a:spAutoFit/>
          </a:bodyPr>
          <a:lstStyle/>
          <a:p>
            <a:pPr fontAlgn="base"/>
            <a:r>
              <a:rPr lang="en-US" sz="3200" dirty="0">
                <a:latin typeface="Times New Roman" pitchFamily="18" charset="0"/>
                <a:cs typeface="Times New Roman" pitchFamily="18" charset="0"/>
              </a:rPr>
              <a:t>Types of Reflectors</a:t>
            </a:r>
          </a:p>
        </p:txBody>
      </p:sp>
      <p:pic>
        <p:nvPicPr>
          <p:cNvPr id="3074" name="Picture 2" descr="types of reflector"/>
          <p:cNvPicPr>
            <a:picLocks noChangeAspect="1" noChangeArrowheads="1"/>
          </p:cNvPicPr>
          <p:nvPr/>
        </p:nvPicPr>
        <p:blipFill>
          <a:blip r:embed="rId3" cstate="print"/>
          <a:srcRect/>
          <a:stretch>
            <a:fillRect/>
          </a:stretch>
        </p:blipFill>
        <p:spPr bwMode="auto">
          <a:xfrm>
            <a:off x="2438400" y="2286000"/>
            <a:ext cx="5353050" cy="4200526"/>
          </a:xfrm>
          <a:prstGeom prst="rect">
            <a:avLst/>
          </a:prstGeom>
          <a:noFill/>
        </p:spPr>
      </p:pic>
      <p:sp>
        <p:nvSpPr>
          <p:cNvPr id="4" name="Rectangle 3"/>
          <p:cNvSpPr/>
          <p:nvPr/>
        </p:nvSpPr>
        <p:spPr>
          <a:xfrm>
            <a:off x="685800" y="1143000"/>
            <a:ext cx="8229600" cy="646331"/>
          </a:xfrm>
          <a:prstGeom prst="rect">
            <a:avLst/>
          </a:prstGeom>
        </p:spPr>
        <p:txBody>
          <a:bodyPr wrap="square">
            <a:spAutoFit/>
          </a:bodyPr>
          <a:lstStyle/>
          <a:p>
            <a:r>
              <a:rPr lang="en-US" dirty="0">
                <a:latin typeface="Times New Roman" pitchFamily="18" charset="0"/>
                <a:cs typeface="Times New Roman" pitchFamily="18" charset="0"/>
              </a:rPr>
              <a:t>Depending on the geometrical shape possessed by the reflecting surface, the reflector antennas are classified into the following categories: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09600"/>
            <a:ext cx="7772400" cy="3647152"/>
          </a:xfrm>
          <a:prstGeom prst="rect">
            <a:avLst/>
          </a:prstGeom>
        </p:spPr>
        <p:txBody>
          <a:bodyPr wrap="square">
            <a:spAutoFit/>
          </a:bodyPr>
          <a:lstStyle/>
          <a:p>
            <a:pPr fontAlgn="base">
              <a:lnSpc>
                <a:spcPct val="150000"/>
              </a:lnSpc>
            </a:pPr>
            <a:r>
              <a:rPr lang="en-US" sz="2800" b="1" dirty="0">
                <a:latin typeface="Times New Roman" pitchFamily="18" charset="0"/>
                <a:cs typeface="Times New Roman" pitchFamily="18" charset="0"/>
              </a:rPr>
              <a:t>Plane Reflector</a:t>
            </a:r>
            <a:r>
              <a:rPr lang="en-US" dirty="0" smtClean="0">
                <a:latin typeface="Times New Roman" pitchFamily="18" charset="0"/>
                <a:cs typeface="Times New Roman" pitchFamily="18" charset="0"/>
              </a:rPr>
              <a:t>:</a:t>
            </a:r>
          </a:p>
          <a:p>
            <a:pPr fontAlgn="base">
              <a:lnSpc>
                <a:spcPct val="150000"/>
              </a:lnSpc>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It is also referred as flat sheet reflector and is regarded as one of the simplest reflectors that direct the electromagnetic wave in the appropriate direction</a:t>
            </a:r>
            <a:r>
              <a:rPr lang="en-US" dirty="0" smtClean="0">
                <a:latin typeface="Times New Roman" pitchFamily="18" charset="0"/>
                <a:cs typeface="Times New Roman" pitchFamily="18" charset="0"/>
              </a:rPr>
              <a:t>.</a:t>
            </a:r>
          </a:p>
          <a:p>
            <a:pPr fontAlgn="base">
              <a:lnSpc>
                <a:spcPct val="150000"/>
              </a:lnSpc>
            </a:pPr>
            <a:endParaRPr lang="en-US" dirty="0">
              <a:latin typeface="Times New Roman" pitchFamily="18" charset="0"/>
              <a:cs typeface="Times New Roman" pitchFamily="18" charset="0"/>
            </a:endParaRPr>
          </a:p>
          <a:p>
            <a:pPr fontAlgn="base">
              <a:lnSpc>
                <a:spcPct val="150000"/>
              </a:lnSpc>
            </a:pPr>
            <a:r>
              <a:rPr lang="en-US" dirty="0" smtClean="0">
                <a:latin typeface="Times New Roman" pitchFamily="18" charset="0"/>
                <a:cs typeface="Times New Roman" pitchFamily="18" charset="0"/>
              </a:rPr>
              <a:t>	It </a:t>
            </a:r>
            <a:r>
              <a:rPr lang="en-US" dirty="0">
                <a:latin typeface="Times New Roman" pitchFamily="18" charset="0"/>
                <a:cs typeface="Times New Roman" pitchFamily="18" charset="0"/>
              </a:rPr>
              <a:t>is nothing but a plane metallic sheet that is located at a certain distance from the feed. For the incoming radio waves, it acts as a plane mirror and allows them to undergo reflection through it.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ane reflector"/>
          <p:cNvPicPr>
            <a:picLocks noChangeAspect="1" noChangeArrowheads="1"/>
          </p:cNvPicPr>
          <p:nvPr/>
        </p:nvPicPr>
        <p:blipFill>
          <a:blip r:embed="rId3" cstate="print"/>
          <a:srcRect/>
          <a:stretch>
            <a:fillRect/>
          </a:stretch>
        </p:blipFill>
        <p:spPr bwMode="auto">
          <a:xfrm>
            <a:off x="1828800" y="685800"/>
            <a:ext cx="5638800" cy="44958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371600"/>
            <a:ext cx="8610600" cy="2585323"/>
          </a:xfrm>
          <a:prstGeom prst="rect">
            <a:avLst/>
          </a:prstGeom>
        </p:spPr>
        <p:txBody>
          <a:bodyPr wrap="square">
            <a:spAutoFit/>
          </a:bodyPr>
          <a:lstStyle/>
          <a:p>
            <a:pPr fontAlgn="base">
              <a:lnSpc>
                <a:spcPct val="150000"/>
              </a:lnSpc>
            </a:pPr>
            <a:r>
              <a:rPr lang="en-US" dirty="0" smtClean="0">
                <a:latin typeface="Times New Roman" pitchFamily="18" charset="0"/>
                <a:cs typeface="Times New Roman" pitchFamily="18" charset="0"/>
              </a:rPr>
              <a:t>	It </a:t>
            </a:r>
            <a:r>
              <a:rPr lang="en-US" dirty="0">
                <a:latin typeface="Times New Roman" pitchFamily="18" charset="0"/>
                <a:cs typeface="Times New Roman" pitchFamily="18" charset="0"/>
              </a:rPr>
              <a:t>is to be noted that a plane reflector possesses difficulty in collimating the overall energy in the forward direction</a:t>
            </a:r>
            <a:r>
              <a:rPr lang="en-US" dirty="0" smtClean="0">
                <a:latin typeface="Times New Roman" pitchFamily="18" charset="0"/>
                <a:cs typeface="Times New Roman" pitchFamily="18" charset="0"/>
              </a:rPr>
              <a:t>.</a:t>
            </a:r>
          </a:p>
          <a:p>
            <a:pPr fontAlgn="base">
              <a:lnSpc>
                <a:spcPct val="150000"/>
              </a:lnSpc>
            </a:pPr>
            <a:endParaRPr lang="en-US" dirty="0">
              <a:latin typeface="Times New Roman" pitchFamily="18" charset="0"/>
              <a:cs typeface="Times New Roman" pitchFamily="18" charset="0"/>
            </a:endParaRPr>
          </a:p>
          <a:p>
            <a:pPr fontAlgn="base">
              <a:lnSpc>
                <a:spcPct val="150000"/>
              </a:lnSpc>
            </a:pPr>
            <a:r>
              <a:rPr lang="en-US" dirty="0">
                <a:latin typeface="Times New Roman" pitchFamily="18" charset="0"/>
                <a:cs typeface="Times New Roman" pitchFamily="18" charset="0"/>
              </a:rPr>
              <a:t>Thus, to handle the impedance, pattern characteristics, gain and directivity of the system, the polarization of the active element along with its position in reference to the reflecting surface is used.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A Telecommunication Tower Setup On A Hilltop In Rural India. Stock Photo,  Picture And Royalty Free Image. Image 8983081."/>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8382000" cy="2616101"/>
          </a:xfrm>
          <a:prstGeom prst="rect">
            <a:avLst/>
          </a:prstGeom>
        </p:spPr>
        <p:txBody>
          <a:bodyPr wrap="square">
            <a:spAutoFit/>
          </a:bodyPr>
          <a:lstStyle/>
          <a:p>
            <a:pPr fontAlgn="base"/>
            <a:r>
              <a:rPr lang="en-US" sz="2800" b="1" dirty="0">
                <a:latin typeface="Times New Roman" pitchFamily="18" charset="0"/>
                <a:cs typeface="Times New Roman" pitchFamily="18" charset="0"/>
              </a:rPr>
              <a:t>Corner Reflector: </a:t>
            </a:r>
            <a:endParaRPr lang="en-US" sz="2800" b="1" dirty="0" smtClean="0">
              <a:latin typeface="Times New Roman" pitchFamily="18" charset="0"/>
              <a:cs typeface="Times New Roman" pitchFamily="18" charset="0"/>
            </a:endParaRPr>
          </a:p>
          <a:p>
            <a:pPr fontAlgn="base"/>
            <a:endParaRPr lang="en-US" sz="2800" b="1" dirty="0" smtClean="0">
              <a:latin typeface="Times New Roman" pitchFamily="18" charset="0"/>
              <a:cs typeface="Times New Roman" pitchFamily="18" charset="0"/>
            </a:endParaRPr>
          </a:p>
          <a:p>
            <a:pPr fontAlgn="base">
              <a:lnSpc>
                <a:spcPct val="150000"/>
              </a:lnSpc>
            </a:pPr>
            <a:r>
              <a:rPr lang="en-US" dirty="0" smtClean="0">
                <a:latin typeface="Times New Roman" pitchFamily="18" charset="0"/>
                <a:cs typeface="Times New Roman" pitchFamily="18" charset="0"/>
              </a:rPr>
              <a:t>	It </a:t>
            </a:r>
            <a:r>
              <a:rPr lang="en-US" dirty="0">
                <a:latin typeface="Times New Roman" pitchFamily="18" charset="0"/>
                <a:cs typeface="Times New Roman" pitchFamily="18" charset="0"/>
              </a:rPr>
              <a:t>is regarded as a modified version of the plane reflector so as to guide most of the radiation in the forward direction. Basically, the shape of a plane reflector is changed by joining two flat sheets in order to form a corner. There can also be three mutually perpendicular conducting plane surfaces.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orner reflector"/>
          <p:cNvPicPr>
            <a:picLocks noChangeAspect="1" noChangeArrowheads="1"/>
          </p:cNvPicPr>
          <p:nvPr/>
        </p:nvPicPr>
        <p:blipFill>
          <a:blip r:embed="rId2" cstate="print"/>
          <a:srcRect/>
          <a:stretch>
            <a:fillRect/>
          </a:stretch>
        </p:blipFill>
        <p:spPr bwMode="auto">
          <a:xfrm>
            <a:off x="1295400" y="526397"/>
            <a:ext cx="6096000" cy="4474229"/>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762000"/>
            <a:ext cx="2736647" cy="461665"/>
          </a:xfrm>
          <a:prstGeom prst="rect">
            <a:avLst/>
          </a:prstGeom>
        </p:spPr>
        <p:txBody>
          <a:bodyPr wrap="none">
            <a:spAutoFit/>
          </a:bodyPr>
          <a:lstStyle/>
          <a:p>
            <a:pPr fontAlgn="base"/>
            <a:r>
              <a:rPr lang="en-US" sz="2400" b="1" dirty="0">
                <a:latin typeface="Times New Roman" pitchFamily="18" charset="0"/>
                <a:cs typeface="Times New Roman" pitchFamily="18" charset="0"/>
              </a:rPr>
              <a:t>Parabolic Reflector</a:t>
            </a:r>
          </a:p>
        </p:txBody>
      </p:sp>
      <p:sp>
        <p:nvSpPr>
          <p:cNvPr id="3" name="Rectangle 2"/>
          <p:cNvSpPr/>
          <p:nvPr/>
        </p:nvSpPr>
        <p:spPr>
          <a:xfrm>
            <a:off x="0" y="2136339"/>
            <a:ext cx="8763000" cy="3000821"/>
          </a:xfrm>
          <a:prstGeom prst="rect">
            <a:avLst/>
          </a:prstGeom>
        </p:spPr>
        <p:txBody>
          <a:bodyPr wrap="square">
            <a:spAutoFit/>
          </a:bodyPr>
          <a:lstStyle/>
          <a:p>
            <a:pPr fontAlgn="base">
              <a:lnSpc>
                <a:spcPct val="150000"/>
              </a:lnSpc>
            </a:pPr>
            <a:r>
              <a:rPr lang="en-US" dirty="0" smtClean="0">
                <a:latin typeface="Times New Roman" pitchFamily="18" charset="0"/>
                <a:cs typeface="Times New Roman" pitchFamily="18" charset="0"/>
              </a:rPr>
              <a:t>	A </a:t>
            </a:r>
            <a:r>
              <a:rPr lang="en-US" dirty="0">
                <a:latin typeface="Times New Roman" pitchFamily="18" charset="0"/>
                <a:cs typeface="Times New Roman" pitchFamily="18" charset="0"/>
              </a:rPr>
              <a:t>type of reflector which has a reflecting surface having the shape of a </a:t>
            </a:r>
            <a:r>
              <a:rPr lang="en-US" dirty="0" err="1">
                <a:latin typeface="Times New Roman" pitchFamily="18" charset="0"/>
                <a:cs typeface="Times New Roman" pitchFamily="18" charset="0"/>
              </a:rPr>
              <a:t>paraboloid</a:t>
            </a:r>
            <a:r>
              <a:rPr lang="en-US" dirty="0">
                <a:latin typeface="Times New Roman" pitchFamily="18" charset="0"/>
                <a:cs typeface="Times New Roman" pitchFamily="18" charset="0"/>
              </a:rPr>
              <a:t> that is used to collect and re-radiated the electromagnetic energy is known as </a:t>
            </a:r>
            <a:r>
              <a:rPr lang="en-US" b="1" dirty="0">
                <a:latin typeface="Times New Roman" pitchFamily="18" charset="0"/>
                <a:cs typeface="Times New Roman" pitchFamily="18" charset="0"/>
              </a:rPr>
              <a:t>Parabolic Reflector</a:t>
            </a:r>
            <a:r>
              <a:rPr lang="en-US" dirty="0" smtClean="0">
                <a:latin typeface="Times New Roman" pitchFamily="18" charset="0"/>
                <a:cs typeface="Times New Roman" pitchFamily="18" charset="0"/>
              </a:rPr>
              <a:t>.</a:t>
            </a:r>
          </a:p>
          <a:p>
            <a:pPr fontAlgn="base">
              <a:lnSpc>
                <a:spcPct val="150000"/>
              </a:lnSpc>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It is regarded as the simplest and popular form of </a:t>
            </a:r>
            <a:r>
              <a:rPr lang="en-US" dirty="0">
                <a:latin typeface="Times New Roman" pitchFamily="18" charset="0"/>
                <a:cs typeface="Times New Roman" pitchFamily="18" charset="0"/>
                <a:hlinkClick r:id="rId2"/>
              </a:rPr>
              <a:t>reflector antenna</a:t>
            </a:r>
            <a:r>
              <a:rPr lang="en-US" dirty="0" smtClean="0">
                <a:latin typeface="Times New Roman" pitchFamily="18" charset="0"/>
                <a:cs typeface="Times New Roman" pitchFamily="18" charset="0"/>
              </a:rPr>
              <a:t>.</a:t>
            </a:r>
          </a:p>
          <a:p>
            <a:pPr fontAlgn="base">
              <a:lnSpc>
                <a:spcPct val="150000"/>
              </a:lnSpc>
            </a:pPr>
            <a:endParaRPr lang="en-US" dirty="0">
              <a:latin typeface="Times New Roman" pitchFamily="18" charset="0"/>
              <a:cs typeface="Times New Roman" pitchFamily="18" charset="0"/>
            </a:endParaRPr>
          </a:p>
          <a:p>
            <a:pPr fontAlgn="base">
              <a:lnSpc>
                <a:spcPct val="150000"/>
              </a:lnSpc>
            </a:pPr>
            <a:r>
              <a:rPr lang="en-US" dirty="0">
                <a:latin typeface="Times New Roman" pitchFamily="18" charset="0"/>
                <a:cs typeface="Times New Roman" pitchFamily="18" charset="0"/>
              </a:rPr>
              <a:t>These are known as microwave </a:t>
            </a:r>
            <a:r>
              <a:rPr lang="en-US" dirty="0">
                <a:latin typeface="Times New Roman" pitchFamily="18" charset="0"/>
                <a:cs typeface="Times New Roman" pitchFamily="18" charset="0"/>
                <a:hlinkClick r:id="rId3"/>
              </a:rPr>
              <a:t>antennas</a:t>
            </a:r>
            <a:r>
              <a:rPr lang="en-US" dirty="0">
                <a:latin typeface="Times New Roman" pitchFamily="18" charset="0"/>
                <a:cs typeface="Times New Roman" pitchFamily="18" charset="0"/>
              </a:rPr>
              <a:t> as exhibit a wide range of use at microwave frequencies in terms of communication.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304800"/>
            <a:ext cx="5943600" cy="5078313"/>
          </a:xfrm>
          <a:prstGeom prst="rect">
            <a:avLst/>
          </a:prstGeom>
        </p:spPr>
        <p:txBody>
          <a:bodyPr wrap="square">
            <a:spAutoFit/>
          </a:bodyPr>
          <a:lstStyle/>
          <a:p>
            <a:pPr fontAlgn="base">
              <a:lnSpc>
                <a:spcPct val="150000"/>
              </a:lnSpc>
            </a:pPr>
            <a:r>
              <a:rPr lang="en-US" sz="2400" b="1" dirty="0">
                <a:latin typeface="Times New Roman" pitchFamily="18" charset="0"/>
                <a:cs typeface="Times New Roman" pitchFamily="18" charset="0"/>
              </a:rPr>
              <a:t>Content: Parabolic Reflector</a:t>
            </a:r>
          </a:p>
          <a:p>
            <a:pPr marL="457200" indent="-457200" fontAlgn="base">
              <a:lnSpc>
                <a:spcPct val="150000"/>
              </a:lnSpc>
              <a:buFont typeface="+mj-lt"/>
              <a:buAutoNum type="arabicPeriod"/>
            </a:pPr>
            <a:r>
              <a:rPr lang="en-US" sz="2400" b="1" dirty="0">
                <a:latin typeface="Times New Roman" pitchFamily="18" charset="0"/>
                <a:cs typeface="Times New Roman" pitchFamily="18" charset="0"/>
                <a:hlinkClick r:id="rId2"/>
              </a:rPr>
              <a:t>Introduction</a:t>
            </a:r>
            <a:endParaRPr lang="en-US" sz="2400" b="1" dirty="0">
              <a:latin typeface="Times New Roman" pitchFamily="18" charset="0"/>
              <a:cs typeface="Times New Roman" pitchFamily="18" charset="0"/>
            </a:endParaRPr>
          </a:p>
          <a:p>
            <a:pPr marL="457200" indent="-457200" fontAlgn="base">
              <a:lnSpc>
                <a:spcPct val="150000"/>
              </a:lnSpc>
              <a:buFont typeface="+mj-lt"/>
              <a:buAutoNum type="arabicPeriod"/>
            </a:pPr>
            <a:r>
              <a:rPr lang="en-US" sz="2400" b="1" dirty="0">
                <a:latin typeface="Times New Roman" pitchFamily="18" charset="0"/>
                <a:cs typeface="Times New Roman" pitchFamily="18" charset="0"/>
                <a:hlinkClick r:id="rId2"/>
              </a:rPr>
              <a:t>Parabola</a:t>
            </a:r>
            <a:endParaRPr lang="en-US" sz="2400" b="1" dirty="0">
              <a:latin typeface="Times New Roman" pitchFamily="18" charset="0"/>
              <a:cs typeface="Times New Roman" pitchFamily="18" charset="0"/>
            </a:endParaRPr>
          </a:p>
          <a:p>
            <a:pPr marL="457200" indent="-457200" fontAlgn="base">
              <a:lnSpc>
                <a:spcPct val="150000"/>
              </a:lnSpc>
              <a:buFont typeface="+mj-lt"/>
              <a:buAutoNum type="arabicPeriod"/>
            </a:pPr>
            <a:r>
              <a:rPr lang="en-US" sz="2400" b="1" dirty="0">
                <a:latin typeface="Times New Roman" pitchFamily="18" charset="0"/>
                <a:cs typeface="Times New Roman" pitchFamily="18" charset="0"/>
                <a:hlinkClick r:id="rId2"/>
              </a:rPr>
              <a:t>Working Principle</a:t>
            </a:r>
            <a:endParaRPr lang="en-US" sz="2400" b="1" dirty="0">
              <a:latin typeface="Times New Roman" pitchFamily="18" charset="0"/>
              <a:cs typeface="Times New Roman" pitchFamily="18" charset="0"/>
            </a:endParaRPr>
          </a:p>
          <a:p>
            <a:pPr marL="457200" indent="-457200" fontAlgn="base">
              <a:lnSpc>
                <a:spcPct val="150000"/>
              </a:lnSpc>
              <a:buFont typeface="+mj-lt"/>
              <a:buAutoNum type="arabicPeriod"/>
            </a:pPr>
            <a:r>
              <a:rPr lang="en-US" sz="2400" b="1" dirty="0">
                <a:latin typeface="Times New Roman" pitchFamily="18" charset="0"/>
                <a:cs typeface="Times New Roman" pitchFamily="18" charset="0"/>
                <a:hlinkClick r:id="rId2"/>
              </a:rPr>
              <a:t>Design Consideration</a:t>
            </a:r>
            <a:endParaRPr lang="en-US" sz="2400" b="1" dirty="0">
              <a:latin typeface="Times New Roman" pitchFamily="18" charset="0"/>
              <a:cs typeface="Times New Roman" pitchFamily="18" charset="0"/>
            </a:endParaRPr>
          </a:p>
          <a:p>
            <a:pPr marL="457200" indent="-457200" fontAlgn="base">
              <a:lnSpc>
                <a:spcPct val="150000"/>
              </a:lnSpc>
              <a:buFont typeface="+mj-lt"/>
              <a:buAutoNum type="arabicPeriod"/>
            </a:pPr>
            <a:r>
              <a:rPr lang="en-US" sz="2400" b="1" dirty="0">
                <a:latin typeface="Times New Roman" pitchFamily="18" charset="0"/>
                <a:cs typeface="Times New Roman" pitchFamily="18" charset="0"/>
                <a:hlinkClick r:id="rId2"/>
              </a:rPr>
              <a:t>Radiation Pattern</a:t>
            </a:r>
            <a:endParaRPr lang="en-US" sz="2400" b="1" dirty="0">
              <a:latin typeface="Times New Roman" pitchFamily="18" charset="0"/>
              <a:cs typeface="Times New Roman" pitchFamily="18" charset="0"/>
            </a:endParaRPr>
          </a:p>
          <a:p>
            <a:pPr marL="457200" indent="-457200" fontAlgn="base">
              <a:lnSpc>
                <a:spcPct val="150000"/>
              </a:lnSpc>
              <a:buFont typeface="+mj-lt"/>
              <a:buAutoNum type="arabicPeriod"/>
            </a:pPr>
            <a:r>
              <a:rPr lang="en-US" sz="2400" b="1" dirty="0">
                <a:latin typeface="Times New Roman" pitchFamily="18" charset="0"/>
                <a:cs typeface="Times New Roman" pitchFamily="18" charset="0"/>
                <a:hlinkClick r:id="rId2"/>
              </a:rPr>
              <a:t>Advantages</a:t>
            </a:r>
            <a:endParaRPr lang="en-US" sz="2400" b="1" dirty="0">
              <a:latin typeface="Times New Roman" pitchFamily="18" charset="0"/>
              <a:cs typeface="Times New Roman" pitchFamily="18" charset="0"/>
            </a:endParaRPr>
          </a:p>
          <a:p>
            <a:pPr marL="457200" indent="-457200" fontAlgn="base">
              <a:lnSpc>
                <a:spcPct val="150000"/>
              </a:lnSpc>
              <a:buFont typeface="+mj-lt"/>
              <a:buAutoNum type="arabicPeriod"/>
            </a:pPr>
            <a:r>
              <a:rPr lang="en-US" sz="2400" b="1" dirty="0">
                <a:latin typeface="Times New Roman" pitchFamily="18" charset="0"/>
                <a:cs typeface="Times New Roman" pitchFamily="18" charset="0"/>
                <a:hlinkClick r:id="rId2"/>
              </a:rPr>
              <a:t>Disadvantages</a:t>
            </a:r>
            <a:endParaRPr lang="en-US" sz="2400" b="1" dirty="0">
              <a:latin typeface="Times New Roman" pitchFamily="18" charset="0"/>
              <a:cs typeface="Times New Roman" pitchFamily="18" charset="0"/>
            </a:endParaRPr>
          </a:p>
          <a:p>
            <a:pPr marL="457200" indent="-457200" fontAlgn="base">
              <a:lnSpc>
                <a:spcPct val="150000"/>
              </a:lnSpc>
              <a:buFont typeface="+mj-lt"/>
              <a:buAutoNum type="arabicPeriod"/>
            </a:pPr>
            <a:r>
              <a:rPr lang="en-US" sz="2400" b="1" dirty="0">
                <a:latin typeface="Times New Roman" pitchFamily="18" charset="0"/>
                <a:cs typeface="Times New Roman" pitchFamily="18" charset="0"/>
                <a:hlinkClick r:id="rId2"/>
              </a:rPr>
              <a:t>Applications</a:t>
            </a:r>
            <a:endParaRPr lang="en-US" sz="2400" b="1"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153400" cy="3323987"/>
          </a:xfrm>
          <a:prstGeom prst="rect">
            <a:avLst/>
          </a:prstGeom>
        </p:spPr>
        <p:txBody>
          <a:bodyPr wrap="square">
            <a:spAutoFit/>
          </a:bodyPr>
          <a:lstStyle/>
          <a:p>
            <a:pPr fontAlgn="base"/>
            <a:r>
              <a:rPr lang="en-US" sz="2400" b="1" dirty="0" smtClean="0">
                <a:latin typeface="Times New Roman" pitchFamily="18" charset="0"/>
                <a:cs typeface="Times New Roman" pitchFamily="18" charset="0"/>
              </a:rPr>
              <a:t>Introduction</a:t>
            </a:r>
          </a:p>
          <a:p>
            <a:pPr fontAlgn="base"/>
            <a:endParaRPr lang="en-US" sz="2400" b="1" dirty="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We </a:t>
            </a:r>
            <a:r>
              <a:rPr lang="en-US" dirty="0">
                <a:latin typeface="Times New Roman" pitchFamily="18" charset="0"/>
                <a:cs typeface="Times New Roman" pitchFamily="18" charset="0"/>
              </a:rPr>
              <a:t>have already discussed in our previous article of reflector antenna that energy from the feed element when strikes the polished surface then it is re-radiated in a particular direction</a:t>
            </a:r>
            <a:r>
              <a:rPr lang="en-US" dirty="0" smtClean="0">
                <a:latin typeface="Times New Roman" pitchFamily="18" charset="0"/>
                <a:cs typeface="Times New Roman" pitchFamily="18" charset="0"/>
              </a:rPr>
              <a:t>.</a:t>
            </a:r>
          </a:p>
          <a:p>
            <a:pPr fontAlgn="base"/>
            <a:endParaRPr lang="en-US" dirty="0">
              <a:latin typeface="Times New Roman" pitchFamily="18" charset="0"/>
              <a:cs typeface="Times New Roman" pitchFamily="18" charset="0"/>
            </a:endParaRPr>
          </a:p>
          <a:p>
            <a:pPr fontAlgn="base"/>
            <a:r>
              <a:rPr lang="en-US" dirty="0">
                <a:latin typeface="Times New Roman" pitchFamily="18" charset="0"/>
                <a:cs typeface="Times New Roman" pitchFamily="18" charset="0"/>
              </a:rPr>
              <a:t>The parabolic reflector is sometimes referred as a dish antenna and its distinctive shape offers high gain and narrow bandwidth</a:t>
            </a:r>
            <a:r>
              <a:rPr lang="en-US" dirty="0" smtClean="0">
                <a:latin typeface="Times New Roman" pitchFamily="18" charset="0"/>
                <a:cs typeface="Times New Roman" pitchFamily="18" charset="0"/>
              </a:rPr>
              <a:t>.</a:t>
            </a:r>
          </a:p>
          <a:p>
            <a:pPr fontAlgn="base"/>
            <a:endParaRPr lang="en-US" dirty="0">
              <a:latin typeface="Times New Roman" pitchFamily="18" charset="0"/>
              <a:cs typeface="Times New Roman" pitchFamily="18" charset="0"/>
            </a:endParaRPr>
          </a:p>
          <a:p>
            <a:pPr fontAlgn="base"/>
            <a:r>
              <a:rPr lang="en-US" dirty="0">
                <a:latin typeface="Times New Roman" pitchFamily="18" charset="0"/>
                <a:cs typeface="Times New Roman" pitchFamily="18" charset="0"/>
              </a:rPr>
              <a:t>It is regarded as a reflective device that is used both at transmitting as well as receiving antenna.</a:t>
            </a:r>
          </a:p>
        </p:txBody>
      </p:sp>
      <p:pic>
        <p:nvPicPr>
          <p:cNvPr id="21506" name="Picture 2" descr="parabolic reflector antenna"/>
          <p:cNvPicPr>
            <a:picLocks noChangeAspect="1" noChangeArrowheads="1"/>
          </p:cNvPicPr>
          <p:nvPr/>
        </p:nvPicPr>
        <p:blipFill>
          <a:blip r:embed="rId2" cstate="print"/>
          <a:srcRect/>
          <a:stretch>
            <a:fillRect/>
          </a:stretch>
        </p:blipFill>
        <p:spPr bwMode="auto">
          <a:xfrm>
            <a:off x="4572000" y="3200400"/>
            <a:ext cx="4286250" cy="36576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686800" cy="3877985"/>
          </a:xfrm>
          <a:prstGeom prst="rect">
            <a:avLst/>
          </a:prstGeom>
        </p:spPr>
        <p:txBody>
          <a:bodyPr wrap="square">
            <a:spAutoFit/>
          </a:bodyPr>
          <a:lstStyle/>
          <a:p>
            <a:pPr fontAlgn="base"/>
            <a:r>
              <a:rPr lang="en-US" sz="2400" b="1" dirty="0">
                <a:latin typeface="Times New Roman" pitchFamily="18" charset="0"/>
                <a:cs typeface="Times New Roman" pitchFamily="18" charset="0"/>
              </a:rPr>
              <a:t>What is a parabola</a:t>
            </a:r>
            <a:r>
              <a:rPr lang="en-US" sz="2400" b="1" dirty="0" smtClean="0">
                <a:latin typeface="Times New Roman" pitchFamily="18" charset="0"/>
                <a:cs typeface="Times New Roman" pitchFamily="18" charset="0"/>
              </a:rPr>
              <a:t>?</a:t>
            </a:r>
          </a:p>
          <a:p>
            <a:pPr fontAlgn="base"/>
            <a:endParaRPr lang="en-US" sz="2400" b="1" dirty="0">
              <a:latin typeface="Times New Roman" pitchFamily="18" charset="0"/>
              <a:cs typeface="Times New Roman" pitchFamily="18" charset="0"/>
            </a:endParaRPr>
          </a:p>
          <a:p>
            <a:pPr fontAlgn="base"/>
            <a:r>
              <a:rPr lang="en-US" dirty="0">
                <a:latin typeface="Times New Roman" pitchFamily="18" charset="0"/>
                <a:cs typeface="Times New Roman" pitchFamily="18" charset="0"/>
              </a:rPr>
              <a:t>A parabola is regarded as a two-dimensional plane curve. While a reflector antenna must possess a three-dimensional </a:t>
            </a:r>
            <a:r>
              <a:rPr lang="en-US" dirty="0" smtClean="0">
                <a:latin typeface="Times New Roman" pitchFamily="18" charset="0"/>
                <a:cs typeface="Times New Roman" pitchFamily="18" charset="0"/>
              </a:rPr>
              <a:t>structure</a:t>
            </a:r>
          </a:p>
          <a:p>
            <a:pPr fontAlgn="base"/>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fontAlgn="base"/>
            <a:r>
              <a:rPr lang="en-US" dirty="0">
                <a:latin typeface="Times New Roman" pitchFamily="18" charset="0"/>
                <a:cs typeface="Times New Roman" pitchFamily="18" charset="0"/>
              </a:rPr>
              <a:t>Thus, to form a parabolic reflector, a parabola is rotated about its axis. After rotating the parabola about its axis, a </a:t>
            </a:r>
            <a:r>
              <a:rPr lang="en-US" dirty="0" err="1">
                <a:latin typeface="Times New Roman" pitchFamily="18" charset="0"/>
                <a:cs typeface="Times New Roman" pitchFamily="18" charset="0"/>
              </a:rPr>
              <a:t>paraboloid</a:t>
            </a:r>
            <a:r>
              <a:rPr lang="en-US" dirty="0">
                <a:latin typeface="Times New Roman" pitchFamily="18" charset="0"/>
                <a:cs typeface="Times New Roman" pitchFamily="18" charset="0"/>
              </a:rPr>
              <a:t> is generated. This </a:t>
            </a:r>
            <a:r>
              <a:rPr lang="en-US" dirty="0" err="1">
                <a:latin typeface="Times New Roman" pitchFamily="18" charset="0"/>
                <a:cs typeface="Times New Roman" pitchFamily="18" charset="0"/>
              </a:rPr>
              <a:t>paraboloid</a:t>
            </a:r>
            <a:r>
              <a:rPr lang="en-US" dirty="0">
                <a:latin typeface="Times New Roman" pitchFamily="18" charset="0"/>
                <a:cs typeface="Times New Roman" pitchFamily="18" charset="0"/>
              </a:rPr>
              <a:t> acts as a</a:t>
            </a:r>
            <a:r>
              <a:rPr lang="en-US" b="1" dirty="0">
                <a:latin typeface="Times New Roman" pitchFamily="18" charset="0"/>
                <a:cs typeface="Times New Roman" pitchFamily="18" charset="0"/>
              </a:rPr>
              <a:t> parabolic reflector</a:t>
            </a:r>
            <a:r>
              <a:rPr lang="en-US" dirty="0" smtClean="0">
                <a:latin typeface="Times New Roman" pitchFamily="18" charset="0"/>
                <a:cs typeface="Times New Roman" pitchFamily="18" charset="0"/>
              </a:rPr>
              <a:t>.</a:t>
            </a:r>
          </a:p>
          <a:p>
            <a:pPr fontAlgn="base"/>
            <a:endParaRPr lang="en-US" dirty="0">
              <a:latin typeface="Times New Roman" pitchFamily="18" charset="0"/>
              <a:cs typeface="Times New Roman" pitchFamily="18" charset="0"/>
            </a:endParaRPr>
          </a:p>
          <a:p>
            <a:pPr fontAlgn="base"/>
            <a:r>
              <a:rPr lang="en-US" dirty="0">
                <a:latin typeface="Times New Roman" pitchFamily="18" charset="0"/>
                <a:cs typeface="Times New Roman" pitchFamily="18" charset="0"/>
              </a:rPr>
              <a:t>The feed is located at point F, which is referred as the focus</a:t>
            </a:r>
            <a:r>
              <a:rPr lang="en-US" dirty="0" smtClean="0">
                <a:latin typeface="Times New Roman" pitchFamily="18" charset="0"/>
                <a:cs typeface="Times New Roman" pitchFamily="18" charset="0"/>
              </a:rPr>
              <a:t>.</a:t>
            </a:r>
          </a:p>
          <a:p>
            <a:pPr fontAlgn="base"/>
            <a:endParaRPr lang="en-US" dirty="0">
              <a:latin typeface="Times New Roman" pitchFamily="18" charset="0"/>
              <a:cs typeface="Times New Roman" pitchFamily="18" charset="0"/>
            </a:endParaRPr>
          </a:p>
          <a:p>
            <a:pPr fontAlgn="base"/>
            <a:r>
              <a:rPr lang="en-US" dirty="0">
                <a:latin typeface="Times New Roman" pitchFamily="18" charset="0"/>
                <a:cs typeface="Times New Roman" pitchFamily="18" charset="0"/>
              </a:rPr>
              <a:t>As the opening of the </a:t>
            </a:r>
            <a:r>
              <a:rPr lang="en-US" dirty="0" err="1">
                <a:latin typeface="Times New Roman" pitchFamily="18" charset="0"/>
                <a:cs typeface="Times New Roman" pitchFamily="18" charset="0"/>
              </a:rPr>
              <a:t>paraboloid</a:t>
            </a:r>
            <a:r>
              <a:rPr lang="en-US" dirty="0">
                <a:latin typeface="Times New Roman" pitchFamily="18" charset="0"/>
                <a:cs typeface="Times New Roman" pitchFamily="18" charset="0"/>
              </a:rPr>
              <a:t> is circular therefore, it produces a beam of the circular cross-section.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028343"/>
            <a:ext cx="8610600" cy="4431983"/>
          </a:xfrm>
          <a:prstGeom prst="rect">
            <a:avLst/>
          </a:prstGeom>
        </p:spPr>
        <p:txBody>
          <a:bodyPr wrap="square">
            <a:spAutoFit/>
          </a:bodyPr>
          <a:lstStyle/>
          <a:p>
            <a:pPr fontAlgn="base"/>
            <a:r>
              <a:rPr lang="en-US" sz="2400" b="1" dirty="0">
                <a:latin typeface="Times New Roman" pitchFamily="18" charset="0"/>
                <a:cs typeface="Times New Roman" pitchFamily="18" charset="0"/>
              </a:rPr>
              <a:t>Working Principle of Parabolic </a:t>
            </a:r>
            <a:r>
              <a:rPr lang="en-US" sz="2400" b="1" dirty="0" smtClean="0">
                <a:latin typeface="Times New Roman" pitchFamily="18" charset="0"/>
                <a:cs typeface="Times New Roman" pitchFamily="18" charset="0"/>
              </a:rPr>
              <a:t>Reflector</a:t>
            </a:r>
          </a:p>
          <a:p>
            <a:pPr fontAlgn="base"/>
            <a:endParaRPr lang="en-US" sz="2400" b="1" dirty="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Consider </a:t>
            </a:r>
            <a:r>
              <a:rPr lang="en-US" dirty="0">
                <a:latin typeface="Times New Roman" pitchFamily="18" charset="0"/>
                <a:cs typeface="Times New Roman" pitchFamily="18" charset="0"/>
              </a:rPr>
              <a:t>having a parabolic reflector in receiving mode and where the feed element is present at the focus. The crucial function of the parabolic reflector is to change the spherical wave into a plane wave</a:t>
            </a:r>
            <a:r>
              <a:rPr lang="en-US" dirty="0" smtClean="0">
                <a:latin typeface="Times New Roman" pitchFamily="18" charset="0"/>
                <a:cs typeface="Times New Roman" pitchFamily="18" charset="0"/>
              </a:rPr>
              <a:t>.</a:t>
            </a:r>
          </a:p>
          <a:p>
            <a:pPr fontAlgn="base"/>
            <a:endParaRPr lang="en-US" dirty="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So</a:t>
            </a:r>
            <a:r>
              <a:rPr lang="en-US" dirty="0">
                <a:latin typeface="Times New Roman" pitchFamily="18" charset="0"/>
                <a:cs typeface="Times New Roman" pitchFamily="18" charset="0"/>
              </a:rPr>
              <a:t>, at the focus when a feed antenna is placed which is nothing but an isotropic source then the waves are emitted from the source</a:t>
            </a:r>
            <a:r>
              <a:rPr lang="en-US" dirty="0" smtClean="0">
                <a:latin typeface="Times New Roman" pitchFamily="18" charset="0"/>
                <a:cs typeface="Times New Roman" pitchFamily="18" charset="0"/>
              </a:rPr>
              <a:t>.</a:t>
            </a:r>
          </a:p>
          <a:p>
            <a:pPr fontAlgn="base"/>
            <a:endParaRPr lang="en-US" dirty="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radiating element used at the focus is generally </a:t>
            </a:r>
            <a:r>
              <a:rPr lang="en-US" dirty="0">
                <a:latin typeface="Times New Roman" pitchFamily="18" charset="0"/>
                <a:cs typeface="Times New Roman" pitchFamily="18" charset="0"/>
                <a:hlinkClick r:id="rId2"/>
              </a:rPr>
              <a:t>dipole</a:t>
            </a:r>
            <a:r>
              <a:rPr lang="en-US" dirty="0">
                <a:latin typeface="Times New Roman" pitchFamily="18" charset="0"/>
                <a:cs typeface="Times New Roman" pitchFamily="18" charset="0"/>
              </a:rPr>
              <a:t> or </a:t>
            </a:r>
            <a:r>
              <a:rPr lang="en-US" dirty="0">
                <a:latin typeface="Times New Roman" pitchFamily="18" charset="0"/>
                <a:cs typeface="Times New Roman" pitchFamily="18" charset="0"/>
                <a:hlinkClick r:id="rId3"/>
              </a:rPr>
              <a:t>horn antenna</a:t>
            </a:r>
            <a:r>
              <a:rPr lang="en-US" dirty="0">
                <a:latin typeface="Times New Roman" pitchFamily="18" charset="0"/>
                <a:cs typeface="Times New Roman" pitchFamily="18" charset="0"/>
              </a:rPr>
              <a:t>, which are used to illuminate the reflecting surface</a:t>
            </a:r>
            <a:r>
              <a:rPr lang="en-US" dirty="0" smtClean="0">
                <a:latin typeface="Times New Roman" pitchFamily="18" charset="0"/>
                <a:cs typeface="Times New Roman" pitchFamily="18" charset="0"/>
              </a:rPr>
              <a:t>.</a:t>
            </a:r>
          </a:p>
          <a:p>
            <a:pPr fontAlgn="base"/>
            <a:endParaRPr lang="en-US" dirty="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Thus</a:t>
            </a:r>
            <a:r>
              <a:rPr lang="en-US" dirty="0">
                <a:latin typeface="Times New Roman" pitchFamily="18" charset="0"/>
                <a:cs typeface="Times New Roman" pitchFamily="18" charset="0"/>
              </a:rPr>
              <a:t>, the waves emitted from the source, incident on the surface of the reflector and are further reflected back as a plane wave of circular cross-section. This is represented below:</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ray representation through parabolic reflector"/>
          <p:cNvPicPr>
            <a:picLocks noChangeAspect="1" noChangeArrowheads="1"/>
          </p:cNvPicPr>
          <p:nvPr/>
        </p:nvPicPr>
        <p:blipFill>
          <a:blip r:embed="rId2" cstate="print"/>
          <a:srcRect/>
          <a:stretch>
            <a:fillRect/>
          </a:stretch>
        </p:blipFill>
        <p:spPr bwMode="auto">
          <a:xfrm>
            <a:off x="1676400" y="427959"/>
            <a:ext cx="5410200" cy="5825403"/>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28343"/>
            <a:ext cx="8382000" cy="4613058"/>
          </a:xfrm>
          <a:prstGeom prst="rect">
            <a:avLst/>
          </a:prstGeom>
        </p:spPr>
        <p:txBody>
          <a:bodyPr wrap="square">
            <a:spAutoFit/>
          </a:bodyPr>
          <a:lstStyle/>
          <a:p>
            <a:pPr fontAlgn="base">
              <a:lnSpc>
                <a:spcPct val="150000"/>
              </a:lnSpc>
            </a:pPr>
            <a:r>
              <a:rPr lang="en-US" dirty="0" smtClean="0">
                <a:latin typeface="Times New Roman" pitchFamily="18" charset="0"/>
                <a:cs typeface="Times New Roman" pitchFamily="18" charset="0"/>
              </a:rPr>
              <a:t>	As </a:t>
            </a:r>
            <a:r>
              <a:rPr lang="en-US" dirty="0">
                <a:latin typeface="Times New Roman" pitchFamily="18" charset="0"/>
                <a:cs typeface="Times New Roman" pitchFamily="18" charset="0"/>
              </a:rPr>
              <a:t>we can see clearly in the above figure that the waves from the feed incidents at different points on the parabolic surface. However, all the waves after reflection are collimated and the plane waves travel in the direction parallel to the axis.</a:t>
            </a:r>
          </a:p>
          <a:p>
            <a:pPr fontAlgn="base">
              <a:lnSpc>
                <a:spcPct val="150000"/>
              </a:lnSpc>
            </a:pPr>
            <a:r>
              <a:rPr lang="en-US" dirty="0">
                <a:latin typeface="Times New Roman" pitchFamily="18" charset="0"/>
                <a:cs typeface="Times New Roman" pitchFamily="18" charset="0"/>
              </a:rPr>
              <a:t>It is to be noted here that, if there is any deviation of the surface of the reflector from an actual </a:t>
            </a:r>
            <a:r>
              <a:rPr lang="en-US" dirty="0" err="1">
                <a:latin typeface="Times New Roman" pitchFamily="18" charset="0"/>
                <a:cs typeface="Times New Roman" pitchFamily="18" charset="0"/>
              </a:rPr>
              <a:t>paraboloid</a:t>
            </a:r>
            <a:r>
              <a:rPr lang="en-US" dirty="0">
                <a:latin typeface="Times New Roman" pitchFamily="18" charset="0"/>
                <a:cs typeface="Times New Roman" pitchFamily="18" charset="0"/>
              </a:rPr>
              <a:t> then it must not be more than </a:t>
            </a:r>
            <a:r>
              <a:rPr lang="en-US" b="1" dirty="0">
                <a:latin typeface="Times New Roman" pitchFamily="18" charset="0"/>
                <a:cs typeface="Times New Roman" pitchFamily="18" charset="0"/>
              </a:rPr>
              <a:t>some fraction of wavelength</a:t>
            </a:r>
            <a:r>
              <a:rPr lang="en-US" dirty="0" smtClean="0">
                <a:latin typeface="Times New Roman" pitchFamily="18" charset="0"/>
                <a:cs typeface="Times New Roman" pitchFamily="18" charset="0"/>
              </a:rPr>
              <a:t>.</a:t>
            </a:r>
          </a:p>
          <a:p>
            <a:pPr fontAlgn="base">
              <a:lnSpc>
                <a:spcPct val="150000"/>
              </a:lnSpc>
            </a:pPr>
            <a:endParaRPr lang="en-US" dirty="0">
              <a:latin typeface="Times New Roman" pitchFamily="18" charset="0"/>
              <a:cs typeface="Times New Roman" pitchFamily="18" charset="0"/>
            </a:endParaRPr>
          </a:p>
          <a:p>
            <a:pPr fontAlgn="base">
              <a:lnSpc>
                <a:spcPct val="150000"/>
              </a:lnSpc>
            </a:pPr>
            <a:r>
              <a:rPr lang="en-US" dirty="0">
                <a:latin typeface="Times New Roman" pitchFamily="18" charset="0"/>
                <a:cs typeface="Times New Roman" pitchFamily="18" charset="0"/>
              </a:rPr>
              <a:t>Thus, all the collimated waves from the reflecting surface have equal path length i.e., twice the focal length with a similar phase</a:t>
            </a:r>
            <a:r>
              <a:rPr lang="en-US" dirty="0" smtClean="0">
                <a:latin typeface="Times New Roman" pitchFamily="18" charset="0"/>
                <a:cs typeface="Times New Roman" pitchFamily="18" charset="0"/>
              </a:rPr>
              <a:t>.</a:t>
            </a:r>
          </a:p>
          <a:p>
            <a:pPr fontAlgn="base">
              <a:lnSpc>
                <a:spcPct val="150000"/>
              </a:lnSpc>
            </a:pPr>
            <a:endParaRPr lang="en-US" dirty="0">
              <a:latin typeface="Times New Roman" pitchFamily="18" charset="0"/>
              <a:cs typeface="Times New Roman" pitchFamily="18" charset="0"/>
            </a:endParaRPr>
          </a:p>
          <a:p>
            <a:pPr fontAlgn="base">
              <a:lnSpc>
                <a:spcPct val="150000"/>
              </a:lnSpc>
            </a:pPr>
            <a:r>
              <a:rPr lang="en-US" dirty="0">
                <a:latin typeface="Times New Roman" pitchFamily="18" charset="0"/>
                <a:cs typeface="Times New Roman" pitchFamily="18" charset="0"/>
              </a:rPr>
              <a:t>This will lead to provide very high radiation in the direction of the parabolic axis. In this way, the spherical wave from the feed is converted into a plane wave.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8458200" cy="2893100"/>
          </a:xfrm>
          <a:prstGeom prst="rect">
            <a:avLst/>
          </a:prstGeom>
        </p:spPr>
        <p:txBody>
          <a:bodyPr wrap="square">
            <a:spAutoFit/>
          </a:bodyPr>
          <a:lstStyle/>
          <a:p>
            <a:pPr fontAlgn="base"/>
            <a:r>
              <a:rPr lang="en-US" sz="2800" b="1" dirty="0">
                <a:latin typeface="Times New Roman" pitchFamily="18" charset="0"/>
                <a:cs typeface="Times New Roman" pitchFamily="18" charset="0"/>
              </a:rPr>
              <a:t>Design </a:t>
            </a:r>
            <a:r>
              <a:rPr lang="en-US" sz="2800" b="1" dirty="0" smtClean="0">
                <a:latin typeface="Times New Roman" pitchFamily="18" charset="0"/>
                <a:cs typeface="Times New Roman" pitchFamily="18" charset="0"/>
              </a:rPr>
              <a:t>Consideration</a:t>
            </a:r>
          </a:p>
          <a:p>
            <a:pPr fontAlgn="base"/>
            <a:endParaRPr lang="en-US" sz="2800" b="1" dirty="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We </a:t>
            </a:r>
            <a:r>
              <a:rPr lang="en-US" dirty="0">
                <a:latin typeface="Times New Roman" pitchFamily="18" charset="0"/>
                <a:cs typeface="Times New Roman" pitchFamily="18" charset="0"/>
              </a:rPr>
              <a:t>have already discussed that reflector helps to eliminate the direct radiation from the source. But while designing a parabolic reflector the point of focus where the feed is present is to be decided carefully</a:t>
            </a:r>
            <a:r>
              <a:rPr lang="en-US" dirty="0" smtClean="0">
                <a:latin typeface="Times New Roman" pitchFamily="18" charset="0"/>
                <a:cs typeface="Times New Roman" pitchFamily="18" charset="0"/>
              </a:rPr>
              <a:t>.</a:t>
            </a:r>
          </a:p>
          <a:p>
            <a:pPr fontAlgn="base"/>
            <a:endParaRPr lang="en-US" dirty="0">
              <a:latin typeface="Times New Roman" pitchFamily="18" charset="0"/>
              <a:cs typeface="Times New Roman" pitchFamily="18" charset="0"/>
            </a:endParaRPr>
          </a:p>
          <a:p>
            <a:pPr fontAlgn="base"/>
            <a:r>
              <a:rPr lang="en-US" dirty="0">
                <a:latin typeface="Times New Roman" pitchFamily="18" charset="0"/>
                <a:cs typeface="Times New Roman" pitchFamily="18" charset="0"/>
              </a:rPr>
              <a:t>This is so because if:</a:t>
            </a:r>
          </a:p>
          <a:p>
            <a:pPr fontAlgn="base"/>
            <a:r>
              <a:rPr lang="en-US" dirty="0">
                <a:latin typeface="Times New Roman" pitchFamily="18" charset="0"/>
                <a:cs typeface="Times New Roman" pitchFamily="18" charset="0"/>
              </a:rPr>
              <a:t>The focus is present inside the aperture i.e., the focal length is very small then it will be difficult to provide adequate uniform aperture to the source.</a:t>
            </a:r>
          </a:p>
        </p:txBody>
      </p:sp>
      <p:sp>
        <p:nvSpPr>
          <p:cNvPr id="3" name="Rectangle 2"/>
          <p:cNvSpPr/>
          <p:nvPr/>
        </p:nvSpPr>
        <p:spPr>
          <a:xfrm>
            <a:off x="533400" y="3352801"/>
            <a:ext cx="8229600" cy="646331"/>
          </a:xfrm>
          <a:prstGeom prst="rect">
            <a:avLst/>
          </a:prstGeom>
        </p:spPr>
        <p:txBody>
          <a:bodyPr wrap="square">
            <a:spAutoFit/>
          </a:bodyPr>
          <a:lstStyle/>
          <a:p>
            <a:pPr fontAlgn="base"/>
            <a:r>
              <a:rPr lang="en-US" dirty="0"/>
              <a:t>The focal length is quite large i.e., the focus is far beyond the aperture, then it will cause difficulty in focusing the radiation from source to the surface.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2" descr="How harmful is living/staying under some mobile phone towers? - Quo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4" name="AutoShape 4" descr="How harmful is living/staying under some mobile phone towers? - Quo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6" name="AutoShape 6" descr="Broadcasting building dish antenna tower wireless Vecto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8" name="AutoShape 8" descr="Broadcasting building dish antenna tower wireless Vecto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70" name="AutoShape 10" descr="Broadcasting building dish antenna tower wireless Vecto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72" name="AutoShape 12" descr="Mobile Tower Installation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76" name="Picture 16" descr="Telecommunication, telephone pole or communication tower with antennas on  the top of building outdoor on beautiful blue sky. 4G or 5G  telecommunication tower antenna concept. Poster ID:304263664"/>
          <p:cNvPicPr>
            <a:picLocks noChangeAspect="1" noChangeArrowheads="1"/>
          </p:cNvPicPr>
          <p:nvPr/>
        </p:nvPicPr>
        <p:blipFill>
          <a:blip r:embed="rId2" cstate="print"/>
          <a:srcRect b="7059"/>
          <a:stretch>
            <a:fillRect/>
          </a:stretch>
        </p:blipFill>
        <p:spPr bwMode="auto">
          <a:xfrm>
            <a:off x="0" y="0"/>
            <a:ext cx="9108279" cy="68580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85800"/>
            <a:ext cx="8763000" cy="2585323"/>
          </a:xfrm>
          <a:prstGeom prst="rect">
            <a:avLst/>
          </a:prstGeom>
        </p:spPr>
        <p:txBody>
          <a:bodyPr wrap="square">
            <a:spAutoFit/>
          </a:bodyPr>
          <a:lstStyle/>
          <a:p>
            <a:pPr fontAlgn="base">
              <a:lnSpc>
                <a:spcPct val="150000"/>
              </a:lnSpc>
            </a:pPr>
            <a:r>
              <a:rPr lang="en-US" dirty="0" smtClean="0">
                <a:latin typeface="Times New Roman" pitchFamily="18" charset="0"/>
                <a:cs typeface="Times New Roman" pitchFamily="18" charset="0"/>
              </a:rPr>
              <a:t>	For </a:t>
            </a:r>
            <a:r>
              <a:rPr lang="en-US" dirty="0">
                <a:latin typeface="Times New Roman" pitchFamily="18" charset="0"/>
                <a:cs typeface="Times New Roman" pitchFamily="18" charset="0"/>
              </a:rPr>
              <a:t>the focal point in the plane of aperture, the focal length offered by the geometry of parabola is </a:t>
            </a:r>
            <a:r>
              <a:rPr lang="en-US" b="1" dirty="0">
                <a:latin typeface="Times New Roman" pitchFamily="18" charset="0"/>
                <a:cs typeface="Times New Roman" pitchFamily="18" charset="0"/>
              </a:rPr>
              <a:t>one-fourth of the diameter</a:t>
            </a:r>
            <a:r>
              <a:rPr lang="en-US" dirty="0">
                <a:latin typeface="Times New Roman" pitchFamily="18" charset="0"/>
                <a:cs typeface="Times New Roman" pitchFamily="18" charset="0"/>
              </a:rPr>
              <a:t> of the aperture</a:t>
            </a:r>
            <a:r>
              <a:rPr lang="en-US" dirty="0" smtClean="0">
                <a:latin typeface="Times New Roman" pitchFamily="18" charset="0"/>
                <a:cs typeface="Times New Roman" pitchFamily="18" charset="0"/>
              </a:rPr>
              <a:t>.</a:t>
            </a:r>
          </a:p>
          <a:p>
            <a:pPr fontAlgn="base">
              <a:lnSpc>
                <a:spcPct val="150000"/>
              </a:lnSpc>
            </a:pPr>
            <a:endParaRPr lang="en-US" dirty="0">
              <a:latin typeface="Times New Roman" pitchFamily="18" charset="0"/>
              <a:cs typeface="Times New Roman" pitchFamily="18" charset="0"/>
            </a:endParaRPr>
          </a:p>
          <a:p>
            <a:pPr fontAlgn="base">
              <a:lnSpc>
                <a:spcPct val="150000"/>
              </a:lnSpc>
            </a:pPr>
            <a:r>
              <a:rPr lang="en-US" dirty="0">
                <a:latin typeface="Times New Roman" pitchFamily="18" charset="0"/>
                <a:cs typeface="Times New Roman" pitchFamily="18" charset="0"/>
              </a:rPr>
              <a:t>A noteworthy point over here is that practically, there is not at all complete uniformity in the illumination. This is so because, it relies on the method through which the </a:t>
            </a:r>
            <a:r>
              <a:rPr lang="en-US" dirty="0" err="1">
                <a:latin typeface="Times New Roman" pitchFamily="18" charset="0"/>
                <a:cs typeface="Times New Roman" pitchFamily="18" charset="0"/>
              </a:rPr>
              <a:t>paraboloid</a:t>
            </a:r>
            <a:r>
              <a:rPr lang="en-US" dirty="0">
                <a:latin typeface="Times New Roman" pitchFamily="18" charset="0"/>
                <a:cs typeface="Times New Roman" pitchFamily="18" charset="0"/>
              </a:rPr>
              <a:t> is fed thus there is generally, tapering towards the outside edge.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focus inside aperture"/>
          <p:cNvPicPr>
            <a:picLocks noChangeAspect="1" noChangeArrowheads="1"/>
          </p:cNvPicPr>
          <p:nvPr/>
        </p:nvPicPr>
        <p:blipFill>
          <a:blip r:embed="rId2" cstate="print"/>
          <a:srcRect/>
          <a:stretch>
            <a:fillRect/>
          </a:stretch>
        </p:blipFill>
        <p:spPr bwMode="auto">
          <a:xfrm>
            <a:off x="685800" y="228600"/>
            <a:ext cx="2667000" cy="3086101"/>
          </a:xfrm>
          <a:prstGeom prst="rect">
            <a:avLst/>
          </a:prstGeom>
          <a:noFill/>
        </p:spPr>
      </p:pic>
      <p:pic>
        <p:nvPicPr>
          <p:cNvPr id="30724" name="Picture 4" descr="focus outside aperture"/>
          <p:cNvPicPr>
            <a:picLocks noChangeAspect="1" noChangeArrowheads="1"/>
          </p:cNvPicPr>
          <p:nvPr/>
        </p:nvPicPr>
        <p:blipFill>
          <a:blip r:embed="rId3" cstate="print"/>
          <a:srcRect/>
          <a:stretch>
            <a:fillRect/>
          </a:stretch>
        </p:blipFill>
        <p:spPr bwMode="auto">
          <a:xfrm>
            <a:off x="4648200" y="304800"/>
            <a:ext cx="2667000" cy="3076575"/>
          </a:xfrm>
          <a:prstGeom prst="rect">
            <a:avLst/>
          </a:prstGeom>
          <a:noFill/>
        </p:spPr>
      </p:pic>
      <p:pic>
        <p:nvPicPr>
          <p:cNvPr id="30726" name="Picture 6" descr="focus in the aperture"/>
          <p:cNvPicPr>
            <a:picLocks noChangeAspect="1" noChangeArrowheads="1"/>
          </p:cNvPicPr>
          <p:nvPr/>
        </p:nvPicPr>
        <p:blipFill>
          <a:blip r:embed="rId4" cstate="print"/>
          <a:srcRect/>
          <a:stretch>
            <a:fillRect/>
          </a:stretch>
        </p:blipFill>
        <p:spPr bwMode="auto">
          <a:xfrm>
            <a:off x="2667000" y="3724274"/>
            <a:ext cx="3581400" cy="2905126"/>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Advantages and disadvantages of Parabolic Reflector Antenna"/>
          <p:cNvPicPr>
            <a:picLocks noChangeAspect="1" noChangeArrowheads="1"/>
          </p:cNvPicPr>
          <p:nvPr/>
        </p:nvPicPr>
        <p:blipFill>
          <a:blip r:embed="rId2" cstate="print"/>
          <a:srcRect/>
          <a:stretch>
            <a:fillRect/>
          </a:stretch>
        </p:blipFill>
        <p:spPr bwMode="auto">
          <a:xfrm>
            <a:off x="457200" y="228600"/>
            <a:ext cx="8305800" cy="60198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descr="The most common feed types of parabolic antennas"/>
          <p:cNvPicPr>
            <a:picLocks noChangeAspect="1" noChangeArrowheads="1"/>
          </p:cNvPicPr>
          <p:nvPr/>
        </p:nvPicPr>
        <p:blipFill>
          <a:blip r:embed="rId2" cstate="print"/>
          <a:srcRect/>
          <a:stretch>
            <a:fillRect/>
          </a:stretch>
        </p:blipFill>
        <p:spPr bwMode="auto">
          <a:xfrm>
            <a:off x="685800" y="685800"/>
            <a:ext cx="7935103" cy="518160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8610600" cy="4001095"/>
          </a:xfrm>
          <a:prstGeom prst="rect">
            <a:avLst/>
          </a:prstGeom>
        </p:spPr>
        <p:txBody>
          <a:bodyPr wrap="square">
            <a:spAutoFit/>
          </a:bodyPr>
          <a:lstStyle/>
          <a:p>
            <a:pPr fontAlgn="base"/>
            <a:r>
              <a:rPr lang="en-US" sz="2800" b="1" dirty="0" smtClean="0">
                <a:latin typeface="Times New Roman" pitchFamily="18" charset="0"/>
                <a:cs typeface="Times New Roman" pitchFamily="18" charset="0"/>
              </a:rPr>
              <a:t>Parabolic reflector feed </a:t>
            </a:r>
            <a:r>
              <a:rPr lang="en-US" sz="2800" b="1" dirty="0" smtClean="0">
                <a:latin typeface="Times New Roman" pitchFamily="18" charset="0"/>
                <a:cs typeface="Times New Roman" pitchFamily="18" charset="0"/>
              </a:rPr>
              <a:t>types</a:t>
            </a:r>
          </a:p>
          <a:p>
            <a:pPr fontAlgn="base"/>
            <a:endParaRPr lang="en-US" sz="2800" b="1" dirty="0" smtClean="0">
              <a:latin typeface="Times New Roman" pitchFamily="18" charset="0"/>
              <a:cs typeface="Times New Roman" pitchFamily="18" charset="0"/>
            </a:endParaRPr>
          </a:p>
          <a:p>
            <a:pPr fontAlgn="base">
              <a:lnSpc>
                <a:spcPct val="150000"/>
              </a:lnSpc>
            </a:pPr>
            <a:r>
              <a:rPr lang="en-US" dirty="0" smtClean="0">
                <a:latin typeface="Times New Roman" pitchFamily="18" charset="0"/>
                <a:cs typeface="Times New Roman" pitchFamily="18" charset="0"/>
              </a:rPr>
              <a:t>There are several different types of parabolic reflector feed systems that can be used. Each has its own characteristics that can be matched to the requirements of the application.</a:t>
            </a:r>
          </a:p>
          <a:p>
            <a:pPr marL="342900" indent="-342900" fontAlgn="base">
              <a:lnSpc>
                <a:spcPct val="150000"/>
              </a:lnSpc>
              <a:buFont typeface="+mj-lt"/>
              <a:buAutoNum type="arabicPeriod"/>
            </a:pPr>
            <a:r>
              <a:rPr lang="en-US" sz="2400" b="1" dirty="0" smtClean="0">
                <a:latin typeface="Times New Roman" pitchFamily="18" charset="0"/>
                <a:cs typeface="Times New Roman" pitchFamily="18" charset="0"/>
              </a:rPr>
              <a:t>Focal feed - often also known as axial or front feed system</a:t>
            </a:r>
          </a:p>
          <a:p>
            <a:pPr marL="342900" indent="-342900" fontAlgn="base">
              <a:lnSpc>
                <a:spcPct val="150000"/>
              </a:lnSpc>
              <a:buFont typeface="+mj-lt"/>
              <a:buAutoNum type="arabicPeriod"/>
            </a:pPr>
            <a:r>
              <a:rPr lang="en-US" sz="2400" b="1" dirty="0" smtClean="0">
                <a:latin typeface="Times New Roman" pitchFamily="18" charset="0"/>
                <a:cs typeface="Times New Roman" pitchFamily="18" charset="0"/>
              </a:rPr>
              <a:t>Cassegrain feed system</a:t>
            </a:r>
          </a:p>
          <a:p>
            <a:pPr marL="342900" indent="-342900" fontAlgn="base">
              <a:lnSpc>
                <a:spcPct val="150000"/>
              </a:lnSpc>
              <a:buFont typeface="+mj-lt"/>
              <a:buAutoNum type="arabicPeriod"/>
            </a:pPr>
            <a:r>
              <a:rPr lang="en-US" sz="2400" b="1" dirty="0" smtClean="0">
                <a:latin typeface="Times New Roman" pitchFamily="18" charset="0"/>
                <a:cs typeface="Times New Roman" pitchFamily="18" charset="0"/>
              </a:rPr>
              <a:t>Gregorian feed system</a:t>
            </a:r>
          </a:p>
          <a:p>
            <a:pPr marL="342900" indent="-342900" fontAlgn="base">
              <a:lnSpc>
                <a:spcPct val="150000"/>
              </a:lnSpc>
              <a:buFont typeface="+mj-lt"/>
              <a:buAutoNum type="arabicPeriod"/>
            </a:pPr>
            <a:r>
              <a:rPr lang="en-US" sz="2400" b="1" dirty="0" smtClean="0">
                <a:latin typeface="Times New Roman" pitchFamily="18" charset="0"/>
                <a:cs typeface="Times New Roman" pitchFamily="18" charset="0"/>
              </a:rPr>
              <a:t>Off Axis or offset feed</a:t>
            </a:r>
            <a:endParaRPr lang="en-US" sz="2400" b="1"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2" descr="Focal feed form of parabolic reflector, showing the primary radiating element at the focal point of the parabolic reflect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3972" name="AutoShape 4" descr="Focal feed form of parabolic reflector, showing the primary radiating element at the focal point of the parabolic reflect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0" y="152400"/>
            <a:ext cx="8839200" cy="4278094"/>
          </a:xfrm>
          <a:prstGeom prst="rect">
            <a:avLst/>
          </a:prstGeom>
        </p:spPr>
        <p:txBody>
          <a:bodyPr wrap="square">
            <a:spAutoFit/>
          </a:bodyPr>
          <a:lstStyle/>
          <a:p>
            <a:pPr fontAlgn="base"/>
            <a:r>
              <a:rPr lang="en-US" sz="2800" b="1" dirty="0" smtClean="0">
                <a:latin typeface="Times New Roman" pitchFamily="18" charset="0"/>
                <a:cs typeface="Times New Roman" pitchFamily="18" charset="0"/>
              </a:rPr>
              <a:t>Focal feed </a:t>
            </a:r>
            <a:r>
              <a:rPr lang="en-US" sz="2800" b="1" dirty="0" smtClean="0">
                <a:latin typeface="Times New Roman" pitchFamily="18" charset="0"/>
                <a:cs typeface="Times New Roman" pitchFamily="18" charset="0"/>
              </a:rPr>
              <a:t>system</a:t>
            </a:r>
          </a:p>
          <a:p>
            <a:pPr fontAlgn="base"/>
            <a:endParaRPr lang="en-US" sz="2800" b="1"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The </a:t>
            </a:r>
            <a:r>
              <a:rPr lang="en-US" dirty="0" smtClean="0">
                <a:latin typeface="Times New Roman" pitchFamily="18" charset="0"/>
                <a:cs typeface="Times New Roman" pitchFamily="18" charset="0"/>
              </a:rPr>
              <a:t>parabolic reflector or dish antenna consists of a radiating element which may be a simple dipole or a waveguide horn antenna. This is placed at the focal point of the parabolic reflecting surface. The energy from the radiating element is arranged so that it illuminates the reflecting surface. Once the energy is reflected it leaves the antenna system in a narrow beam. As a result considerable levels of gain can be achieved</a:t>
            </a:r>
            <a:r>
              <a:rPr lang="en-US" dirty="0" smtClean="0">
                <a:latin typeface="Times New Roman" pitchFamily="18" charset="0"/>
                <a:cs typeface="Times New Roman" pitchFamily="18" charset="0"/>
              </a:rPr>
              <a:t>.</a:t>
            </a:r>
          </a:p>
          <a:p>
            <a:pPr fontAlgn="base"/>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Achieving </a:t>
            </a:r>
            <a:r>
              <a:rPr lang="en-US" dirty="0" smtClean="0">
                <a:latin typeface="Times New Roman" pitchFamily="18" charset="0"/>
                <a:cs typeface="Times New Roman" pitchFamily="18" charset="0"/>
              </a:rPr>
              <a:t>this is not always easy because it is dependent upon the radiator that is used. For lower frequencies a dipole element is often employed whereas at higher frequencies a circular waveguide may be used. In fact the circular waveguide provides one of the optimum sources of illumination.</a:t>
            </a:r>
          </a:p>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5" name="Rectangle 4"/>
          <p:cNvSpPr/>
          <p:nvPr/>
        </p:nvSpPr>
        <p:spPr>
          <a:xfrm>
            <a:off x="0" y="4267200"/>
            <a:ext cx="8915400" cy="1200329"/>
          </a:xfrm>
          <a:prstGeom prst="rect">
            <a:avLst/>
          </a:prstGeom>
        </p:spPr>
        <p:txBody>
          <a:bodyPr wrap="square">
            <a:spAutoFit/>
          </a:bodyPr>
          <a:lstStyle/>
          <a:p>
            <a:r>
              <a:rPr lang="en-US" dirty="0" smtClean="0">
                <a:latin typeface="Times New Roman" pitchFamily="18" charset="0"/>
                <a:cs typeface="Times New Roman" pitchFamily="18" charset="0"/>
              </a:rPr>
              <a:t>	The </a:t>
            </a:r>
            <a:r>
              <a:rPr lang="en-US" dirty="0" smtClean="0">
                <a:latin typeface="Times New Roman" pitchFamily="18" charset="0"/>
                <a:cs typeface="Times New Roman" pitchFamily="18" charset="0"/>
              </a:rPr>
              <a:t>focal feed system is one of the most widely used feed system for larger parabolic reflector antennas as it is straightforward. The major disadvantage is that the feed and its supports block some of the beam, and this typically limits the aperture efficiency to only about 55 to 60%.</a:t>
            </a:r>
            <a:endParaRPr lang="en-US"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AutoShape 2" descr="Focal feed form of parabolic reflector, showing the primary radiating element at the focal point of the parabolic reflect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6020" name="AutoShape 4" descr="Focal feed form of parabolic reflector, showing the primary radiating element at the focal point of the parabolic reflect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6022" name="AutoShape 6" descr="Cassegrain feed for a parabolic reflector antenn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6024" name="AutoShape 8" descr="Cassegrain feed for a parabolic reflector antenn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0" y="0"/>
            <a:ext cx="9144000" cy="6217087"/>
          </a:xfrm>
          <a:prstGeom prst="rect">
            <a:avLst/>
          </a:prstGeom>
        </p:spPr>
        <p:txBody>
          <a:bodyPr wrap="square">
            <a:spAutoFit/>
          </a:bodyPr>
          <a:lstStyle/>
          <a:p>
            <a:pPr fontAlgn="base"/>
            <a:r>
              <a:rPr lang="en-US" sz="2800" b="1" dirty="0" smtClean="0">
                <a:latin typeface="Times New Roman" pitchFamily="18" charset="0"/>
                <a:cs typeface="Times New Roman" pitchFamily="18" charset="0"/>
              </a:rPr>
              <a:t>Cassegrain feed </a:t>
            </a:r>
            <a:r>
              <a:rPr lang="en-US" sz="2800" b="1" dirty="0" smtClean="0">
                <a:latin typeface="Times New Roman" pitchFamily="18" charset="0"/>
                <a:cs typeface="Times New Roman" pitchFamily="18" charset="0"/>
              </a:rPr>
              <a:t>system</a:t>
            </a:r>
          </a:p>
          <a:p>
            <a:pPr fontAlgn="base"/>
            <a:endParaRPr lang="en-US" sz="2800" b="1"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The </a:t>
            </a:r>
            <a:r>
              <a:rPr lang="en-US" dirty="0" smtClean="0">
                <a:latin typeface="Times New Roman" pitchFamily="18" charset="0"/>
                <a:cs typeface="Times New Roman" pitchFamily="18" charset="0"/>
              </a:rPr>
              <a:t>Cassegrain feed system, although requiring a second reflecting surface has the advantage that the overall length of the dish antenna between the two reflectors is shorter than the length between the radiating element and the parabolic reflector. This is because there is a reflection in the focusing of the signal which shortens the physical length. This can be an advantage in some systems</a:t>
            </a:r>
            <a:r>
              <a:rPr lang="en-US" dirty="0" smtClean="0">
                <a:latin typeface="Times New Roman" pitchFamily="18" charset="0"/>
                <a:cs typeface="Times New Roman" pitchFamily="18" charset="0"/>
              </a:rPr>
              <a:t>.</a:t>
            </a:r>
          </a:p>
          <a:p>
            <a:pPr fontAlgn="base"/>
            <a:endParaRPr lang="en-US" dirty="0" smtClean="0">
              <a:latin typeface="Times New Roman" pitchFamily="18" charset="0"/>
              <a:cs typeface="Times New Roman" pitchFamily="18" charset="0"/>
            </a:endParaRPr>
          </a:p>
          <a:p>
            <a:pPr fontAlgn="base"/>
            <a:endParaRPr lang="en-US" dirty="0" smtClean="0">
              <a:latin typeface="Times New Roman" pitchFamily="18" charset="0"/>
              <a:cs typeface="Times New Roman" pitchFamily="18" charset="0"/>
            </a:endParaRPr>
          </a:p>
          <a:p>
            <a:pPr fontAlgn="base"/>
            <a:endParaRPr lang="en-US" dirty="0" smtClean="0">
              <a:latin typeface="Times New Roman" pitchFamily="18" charset="0"/>
              <a:cs typeface="Times New Roman" pitchFamily="18" charset="0"/>
            </a:endParaRPr>
          </a:p>
          <a:p>
            <a:pPr fontAlgn="base"/>
            <a:endParaRPr lang="en-US" dirty="0" smtClean="0">
              <a:latin typeface="Times New Roman" pitchFamily="18" charset="0"/>
              <a:cs typeface="Times New Roman" pitchFamily="18" charset="0"/>
            </a:endParaRPr>
          </a:p>
          <a:p>
            <a:pPr fontAlgn="base"/>
            <a:endParaRPr lang="en-US" dirty="0" smtClean="0">
              <a:latin typeface="Times New Roman" pitchFamily="18" charset="0"/>
              <a:cs typeface="Times New Roman" pitchFamily="18" charset="0"/>
            </a:endParaRPr>
          </a:p>
          <a:p>
            <a:pPr fontAlgn="base"/>
            <a:endParaRPr lang="en-US" dirty="0" smtClean="0">
              <a:latin typeface="Times New Roman" pitchFamily="18" charset="0"/>
              <a:cs typeface="Times New Roman" pitchFamily="18" charset="0"/>
            </a:endParaRPr>
          </a:p>
          <a:p>
            <a:pPr fontAlgn="base"/>
            <a:endParaRPr lang="en-US" dirty="0" smtClean="0">
              <a:latin typeface="Times New Roman" pitchFamily="18" charset="0"/>
              <a:cs typeface="Times New Roman" pitchFamily="18" charset="0"/>
            </a:endParaRPr>
          </a:p>
          <a:p>
            <a:pPr fontAlgn="base"/>
            <a:endParaRPr lang="en-US" dirty="0" smtClean="0">
              <a:latin typeface="Times New Roman" pitchFamily="18" charset="0"/>
              <a:cs typeface="Times New Roman" pitchFamily="18" charset="0"/>
            </a:endParaRPr>
          </a:p>
          <a:p>
            <a:pPr fontAlgn="base"/>
            <a:endParaRPr lang="en-US" dirty="0" smtClean="0">
              <a:latin typeface="Times New Roman" pitchFamily="18" charset="0"/>
              <a:cs typeface="Times New Roman" pitchFamily="18" charset="0"/>
            </a:endParaRPr>
          </a:p>
          <a:p>
            <a:pPr fontAlgn="base"/>
            <a:endParaRPr lang="en-US" dirty="0" smtClean="0">
              <a:latin typeface="Times New Roman" pitchFamily="18" charset="0"/>
              <a:cs typeface="Times New Roman" pitchFamily="18" charset="0"/>
            </a:endParaRPr>
          </a:p>
          <a:p>
            <a:pPr fontAlgn="base"/>
            <a:endParaRPr lang="en-US" dirty="0" smtClean="0">
              <a:latin typeface="Times New Roman" pitchFamily="18" charset="0"/>
              <a:cs typeface="Times New Roman" pitchFamily="18" charset="0"/>
            </a:endParaRPr>
          </a:p>
          <a:p>
            <a:pPr fontAlgn="base"/>
            <a:endParaRPr lang="en-US" dirty="0" smtClean="0">
              <a:latin typeface="Times New Roman" pitchFamily="18" charset="0"/>
              <a:cs typeface="Times New Roman" pitchFamily="18" charset="0"/>
            </a:endParaRPr>
          </a:p>
          <a:p>
            <a:pPr fontAlgn="base"/>
            <a:endParaRPr lang="en-US" dirty="0" smtClean="0">
              <a:latin typeface="Times New Roman" pitchFamily="18" charset="0"/>
              <a:cs typeface="Times New Roman" pitchFamily="18" charset="0"/>
            </a:endParaRPr>
          </a:p>
          <a:p>
            <a:pPr fontAlgn="base"/>
            <a:endParaRPr lang="en-US" dirty="0">
              <a:latin typeface="Times New Roman" pitchFamily="18" charset="0"/>
              <a:cs typeface="Times New Roman" pitchFamily="18" charset="0"/>
            </a:endParaRPr>
          </a:p>
        </p:txBody>
      </p:sp>
      <p:sp>
        <p:nvSpPr>
          <p:cNvPr id="7" name="Rectangle 6"/>
          <p:cNvSpPr/>
          <p:nvPr/>
        </p:nvSpPr>
        <p:spPr>
          <a:xfrm>
            <a:off x="0" y="2819400"/>
            <a:ext cx="8839200" cy="2031325"/>
          </a:xfrm>
          <a:prstGeom prst="rect">
            <a:avLst/>
          </a:prstGeom>
        </p:spPr>
        <p:txBody>
          <a:bodyPr wrap="square">
            <a:spAutoFit/>
          </a:bodyPr>
          <a:lstStyle/>
          <a:p>
            <a:pPr fontAlgn="base"/>
            <a:r>
              <a:rPr lang="en-US" dirty="0" smtClean="0">
                <a:latin typeface="Times New Roman" pitchFamily="18" charset="0"/>
                <a:cs typeface="Times New Roman" pitchFamily="18" charset="0"/>
              </a:rPr>
              <a:t>	Typical </a:t>
            </a:r>
            <a:r>
              <a:rPr lang="en-US" dirty="0" smtClean="0">
                <a:latin typeface="Times New Roman" pitchFamily="18" charset="0"/>
                <a:cs typeface="Times New Roman" pitchFamily="18" charset="0"/>
              </a:rPr>
              <a:t>efficiency levels of 65 to 70% can be achieved using this form of parabolic reflector feed </a:t>
            </a:r>
            <a:r>
              <a:rPr lang="en-US" dirty="0" smtClean="0">
                <a:latin typeface="Times New Roman" pitchFamily="18" charset="0"/>
                <a:cs typeface="Times New Roman" pitchFamily="18" charset="0"/>
              </a:rPr>
              <a:t>system</a:t>
            </a:r>
          </a:p>
          <a:p>
            <a:pPr fontAlgn="base"/>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The </a:t>
            </a:r>
            <a:r>
              <a:rPr lang="en-US" dirty="0" smtClean="0">
                <a:latin typeface="Times New Roman" pitchFamily="18" charset="0"/>
                <a:cs typeface="Times New Roman" pitchFamily="18" charset="0"/>
              </a:rPr>
              <a:t>Cassegrain parabolic reflector antenna design and feed system gains its name because the basic concept was adapted from the Cassegrain telescope. This was reflecting telescope which was developed around 1672 and attributed to French priest Laurent Cassegrain.</a:t>
            </a:r>
            <a:endParaRPr lang="en-US"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8686800" cy="2339102"/>
          </a:xfrm>
          <a:prstGeom prst="rect">
            <a:avLst/>
          </a:prstGeom>
        </p:spPr>
        <p:txBody>
          <a:bodyPr wrap="square">
            <a:spAutoFit/>
          </a:bodyPr>
          <a:lstStyle/>
          <a:p>
            <a:pPr fontAlgn="base"/>
            <a:r>
              <a:rPr lang="en-US" sz="2800" b="1" dirty="0" smtClean="0">
                <a:latin typeface="Times New Roman" pitchFamily="18" charset="0"/>
                <a:cs typeface="Times New Roman" pitchFamily="18" charset="0"/>
              </a:rPr>
              <a:t>Gregorian parabolic reflector </a:t>
            </a:r>
            <a:r>
              <a:rPr lang="en-US" sz="2800" b="1" dirty="0" smtClean="0">
                <a:latin typeface="Times New Roman" pitchFamily="18" charset="0"/>
                <a:cs typeface="Times New Roman" pitchFamily="18" charset="0"/>
              </a:rPr>
              <a:t>feed</a:t>
            </a:r>
          </a:p>
          <a:p>
            <a:pPr fontAlgn="base"/>
            <a:endParaRPr lang="en-US" sz="2800" b="1"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The </a:t>
            </a:r>
            <a:r>
              <a:rPr lang="en-US" dirty="0" smtClean="0">
                <a:latin typeface="Times New Roman" pitchFamily="18" charset="0"/>
                <a:cs typeface="Times New Roman" pitchFamily="18" charset="0"/>
              </a:rPr>
              <a:t>Gregorian parabolic reflector feed technique is very similar to the Cassegrain design. The major difference is that except that the secondary reflector is concave or more correctly ellipsoidal in shape.</a:t>
            </a:r>
          </a:p>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Rectangle 2"/>
          <p:cNvSpPr/>
          <p:nvPr/>
        </p:nvSpPr>
        <p:spPr>
          <a:xfrm>
            <a:off x="0" y="2819400"/>
            <a:ext cx="9144000" cy="646331"/>
          </a:xfrm>
          <a:prstGeom prst="rect">
            <a:avLst/>
          </a:prstGeom>
        </p:spPr>
        <p:txBody>
          <a:bodyPr wrap="square">
            <a:spAutoFit/>
          </a:bodyPr>
          <a:lstStyle/>
          <a:p>
            <a:r>
              <a:rPr lang="en-US" dirty="0" smtClean="0">
                <a:latin typeface="Times New Roman" pitchFamily="18" charset="0"/>
                <a:cs typeface="Times New Roman" pitchFamily="18" charset="0"/>
              </a:rPr>
              <a:t>	Typical </a:t>
            </a:r>
            <a:r>
              <a:rPr lang="en-US" dirty="0" smtClean="0">
                <a:latin typeface="Times New Roman" pitchFamily="18" charset="0"/>
                <a:cs typeface="Times New Roman" pitchFamily="18" charset="0"/>
              </a:rPr>
              <a:t>aperture efficiency levels of over 70% can be achieved because the system is able to provide a better illumination of all of the reflector surface..</a:t>
            </a:r>
            <a:endParaRPr lang="en-US"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71600"/>
            <a:ext cx="9144000" cy="1754326"/>
          </a:xfrm>
          <a:prstGeom prst="rect">
            <a:avLst/>
          </a:prstGeom>
        </p:spPr>
        <p:txBody>
          <a:bodyPr wrap="square">
            <a:spAutoFit/>
          </a:bodyPr>
          <a:lstStyle/>
          <a:p>
            <a:pPr fontAlgn="base"/>
            <a:r>
              <a:rPr lang="en-US" dirty="0" smtClean="0">
                <a:latin typeface="Times New Roman" pitchFamily="18" charset="0"/>
                <a:cs typeface="Times New Roman" pitchFamily="18" charset="0"/>
              </a:rPr>
              <a:t>	As </a:t>
            </a:r>
            <a:r>
              <a:rPr lang="en-US" dirty="0" smtClean="0">
                <a:latin typeface="Times New Roman" pitchFamily="18" charset="0"/>
                <a:cs typeface="Times New Roman" pitchFamily="18" charset="0"/>
              </a:rPr>
              <a:t>the name indicates this form of parabolic reflector antenna feed is offset from the centre of the actual antenna dish used</a:t>
            </a:r>
            <a:r>
              <a:rPr lang="en-US" dirty="0" smtClean="0">
                <a:latin typeface="Times New Roman" pitchFamily="18" charset="0"/>
                <a:cs typeface="Times New Roman" pitchFamily="18" charset="0"/>
              </a:rPr>
              <a:t>.</a:t>
            </a:r>
          </a:p>
          <a:p>
            <a:pPr fontAlgn="base"/>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The </a:t>
            </a:r>
            <a:r>
              <a:rPr lang="en-US" dirty="0" smtClean="0">
                <a:latin typeface="Times New Roman" pitchFamily="18" charset="0"/>
                <a:cs typeface="Times New Roman" pitchFamily="18" charset="0"/>
              </a:rPr>
              <a:t>reflector used in this type of feed system is an asymmetrical segment of the parabolic shape normally used. In this way the focus, and the feed antenna are located to one side of the reflector surface.</a:t>
            </a:r>
            <a:endParaRPr lang="en-US" dirty="0">
              <a:latin typeface="Times New Roman" pitchFamily="18" charset="0"/>
              <a:cs typeface="Times New Roman" pitchFamily="18" charset="0"/>
            </a:endParaRPr>
          </a:p>
        </p:txBody>
      </p:sp>
      <p:sp>
        <p:nvSpPr>
          <p:cNvPr id="5" name="Rectangle 4"/>
          <p:cNvSpPr/>
          <p:nvPr/>
        </p:nvSpPr>
        <p:spPr>
          <a:xfrm>
            <a:off x="0" y="3441680"/>
            <a:ext cx="9144000" cy="3416320"/>
          </a:xfrm>
          <a:prstGeom prst="rect">
            <a:avLst/>
          </a:prstGeom>
        </p:spPr>
        <p:txBody>
          <a:bodyPr wrap="square">
            <a:spAutoFit/>
          </a:bodyPr>
          <a:lstStyle/>
          <a:p>
            <a:pPr fontAlgn="base"/>
            <a:r>
              <a:rPr lang="en-US" dirty="0" smtClean="0">
                <a:latin typeface="Times New Roman" pitchFamily="18" charset="0"/>
                <a:cs typeface="Times New Roman" pitchFamily="18" charset="0"/>
              </a:rPr>
              <a:t>	The </a:t>
            </a:r>
            <a:r>
              <a:rPr lang="en-US" dirty="0" smtClean="0">
                <a:latin typeface="Times New Roman" pitchFamily="18" charset="0"/>
                <a:cs typeface="Times New Roman" pitchFamily="18" charset="0"/>
              </a:rPr>
              <a:t>advantage of using this approach to the parabolic reflector feed system is to move the feed structure out of the beam path. In this way it does not block the beam</a:t>
            </a:r>
            <a:r>
              <a:rPr lang="en-US" dirty="0" smtClean="0">
                <a:latin typeface="Times New Roman" pitchFamily="18" charset="0"/>
                <a:cs typeface="Times New Roman" pitchFamily="18" charset="0"/>
              </a:rPr>
              <a:t>.</a:t>
            </a:r>
          </a:p>
          <a:p>
            <a:pPr fontAlgn="base"/>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This </a:t>
            </a:r>
            <a:r>
              <a:rPr lang="en-US" dirty="0" smtClean="0">
                <a:latin typeface="Times New Roman" pitchFamily="18" charset="0"/>
                <a:cs typeface="Times New Roman" pitchFamily="18" charset="0"/>
              </a:rPr>
              <a:t>approach is widely used in home satellite television antennas, which are often relatively small and this would mean that any the feed structure including the low noise box (amplifier, etc) would otherwise block a significant percentage of the beam and thereby reduce the antenna efficiency and signal level</a:t>
            </a:r>
            <a:r>
              <a:rPr lang="en-US" dirty="0" smtClean="0">
                <a:latin typeface="Times New Roman" pitchFamily="18" charset="0"/>
                <a:cs typeface="Times New Roman" pitchFamily="18" charset="0"/>
              </a:rPr>
              <a:t>.</a:t>
            </a:r>
          </a:p>
          <a:p>
            <a:pPr fontAlgn="base"/>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The </a:t>
            </a:r>
            <a:r>
              <a:rPr lang="en-US" dirty="0" smtClean="0">
                <a:latin typeface="Times New Roman" pitchFamily="18" charset="0"/>
                <a:cs typeface="Times New Roman" pitchFamily="18" charset="0"/>
              </a:rPr>
              <a:t>offset feed is also used in multiple reflector designs such as the Cassegrain and Gregorian because the small reflector would also suffer the same issues.</a:t>
            </a:r>
          </a:p>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6" name="Rectangle 5"/>
          <p:cNvSpPr/>
          <p:nvPr/>
        </p:nvSpPr>
        <p:spPr>
          <a:xfrm>
            <a:off x="609600" y="304800"/>
            <a:ext cx="3529492" cy="661207"/>
          </a:xfrm>
          <a:prstGeom prst="rect">
            <a:avLst/>
          </a:prstGeom>
        </p:spPr>
        <p:txBody>
          <a:bodyPr wrap="none">
            <a:spAutoFit/>
          </a:bodyPr>
          <a:lstStyle/>
          <a:p>
            <a:pPr marL="342900" indent="-342900" fontAlgn="base">
              <a:lnSpc>
                <a:spcPct val="150000"/>
              </a:lnSpc>
            </a:pPr>
            <a:r>
              <a:rPr lang="en-US" sz="2800" b="1" dirty="0" smtClean="0">
                <a:latin typeface="Times New Roman" pitchFamily="18" charset="0"/>
                <a:cs typeface="Times New Roman" pitchFamily="18" charset="0"/>
              </a:rPr>
              <a:t>Off Axis or offset feed</a:t>
            </a:r>
            <a:endParaRPr lang="en-US" sz="2800" b="1"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descr="File:Parabolic antenna types.svg - Wikipedia"/>
          <p:cNvPicPr>
            <a:picLocks noChangeAspect="1" noChangeArrowheads="1"/>
          </p:cNvPicPr>
          <p:nvPr/>
        </p:nvPicPr>
        <p:blipFill>
          <a:blip r:embed="rId2" cstate="print"/>
          <a:srcRect/>
          <a:stretch>
            <a:fillRect/>
          </a:stretch>
        </p:blipFill>
        <p:spPr bwMode="auto">
          <a:xfrm>
            <a:off x="304800" y="609600"/>
            <a:ext cx="8355688" cy="526732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95400"/>
            <a:ext cx="8915400" cy="3724096"/>
          </a:xfrm>
          <a:prstGeom prst="rect">
            <a:avLst/>
          </a:prstGeom>
        </p:spPr>
        <p:txBody>
          <a:bodyPr wrap="square">
            <a:spAutoFit/>
          </a:bodyPr>
          <a:lstStyle/>
          <a:p>
            <a:pPr algn="ctr">
              <a:lnSpc>
                <a:spcPct val="200000"/>
              </a:lnSpc>
            </a:pPr>
            <a:r>
              <a:rPr lang="en-US" sz="2800" b="1" dirty="0" smtClean="0">
                <a:latin typeface="Times New Roman" pitchFamily="18" charset="0"/>
                <a:cs typeface="Times New Roman" pitchFamily="18" charset="0"/>
              </a:rPr>
              <a:t>UNIT - IV </a:t>
            </a:r>
          </a:p>
          <a:p>
            <a:pPr>
              <a:lnSpc>
                <a:spcPct val="200000"/>
              </a:lnSpc>
            </a:pPr>
            <a:r>
              <a:rPr lang="en-US" dirty="0" smtClean="0">
                <a:latin typeface="Times New Roman" pitchFamily="18" charset="0"/>
                <a:cs typeface="Times New Roman" pitchFamily="18" charset="0"/>
              </a:rPr>
              <a:t>VHF, UHF and Microwave Antennas - II: </a:t>
            </a:r>
            <a:r>
              <a:rPr lang="en-US" dirty="0" err="1" smtClean="0">
                <a:latin typeface="Times New Roman" pitchFamily="18" charset="0"/>
                <a:cs typeface="Times New Roman" pitchFamily="18" charset="0"/>
              </a:rPr>
              <a:t>Microstrip</a:t>
            </a:r>
            <a:r>
              <a:rPr lang="en-US" dirty="0" smtClean="0">
                <a:latin typeface="Times New Roman" pitchFamily="18" charset="0"/>
                <a:cs typeface="Times New Roman" pitchFamily="18" charset="0"/>
              </a:rPr>
              <a:t> Antennas – Introduction, Features, Advantages and Limitations, Rectangular Patch Antennas – Geometry and Parameters, Characteristics of </a:t>
            </a:r>
            <a:r>
              <a:rPr lang="en-US" dirty="0" err="1" smtClean="0">
                <a:latin typeface="Times New Roman" pitchFamily="18" charset="0"/>
                <a:cs typeface="Times New Roman" pitchFamily="18" charset="0"/>
              </a:rPr>
              <a:t>Microstrip</a:t>
            </a:r>
            <a:r>
              <a:rPr lang="en-US" dirty="0" smtClean="0">
                <a:latin typeface="Times New Roman" pitchFamily="18" charset="0"/>
                <a:cs typeface="Times New Roman" pitchFamily="18" charset="0"/>
              </a:rPr>
              <a:t> Antennas. Reflector Antennas – Introduction, Flat Sheet and Corner Reflectors, </a:t>
            </a:r>
            <a:r>
              <a:rPr lang="en-US" dirty="0" err="1" smtClean="0">
                <a:latin typeface="Times New Roman" pitchFamily="18" charset="0"/>
                <a:cs typeface="Times New Roman" pitchFamily="18" charset="0"/>
              </a:rPr>
              <a:t>Paraboloidal</a:t>
            </a:r>
            <a:r>
              <a:rPr lang="en-US" dirty="0" smtClean="0">
                <a:latin typeface="Times New Roman" pitchFamily="18" charset="0"/>
                <a:cs typeface="Times New Roman" pitchFamily="18" charset="0"/>
              </a:rPr>
              <a:t> Reflectors – Geometry, Pattern Characteristics, Feed Methods, Reflector Types – Related Features.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1371600"/>
            <a:ext cx="7696200" cy="4385816"/>
          </a:xfrm>
          <a:prstGeom prst="rect">
            <a:avLst/>
          </a:prstGeom>
        </p:spPr>
        <p:txBody>
          <a:bodyPr wrap="square">
            <a:spAutoFit/>
          </a:bodyPr>
          <a:lstStyle/>
          <a:p>
            <a:pPr fontAlgn="base"/>
            <a:r>
              <a:rPr lang="en-US" b="1" dirty="0">
                <a:latin typeface="Times New Roman" pitchFamily="18" charset="0"/>
                <a:cs typeface="Times New Roman" pitchFamily="18" charset="0"/>
              </a:rPr>
              <a:t>Advantages</a:t>
            </a:r>
          </a:p>
          <a:p>
            <a:pPr marL="342900" indent="-342900" fontAlgn="base">
              <a:lnSpc>
                <a:spcPct val="150000"/>
              </a:lnSpc>
              <a:buFont typeface="+mj-lt"/>
              <a:buAutoNum type="arabicPeriod"/>
            </a:pPr>
            <a:r>
              <a:rPr lang="en-US" dirty="0">
                <a:latin typeface="Times New Roman" pitchFamily="18" charset="0"/>
                <a:cs typeface="Times New Roman" pitchFamily="18" charset="0"/>
              </a:rPr>
              <a:t>The use of parabolic reflectors reduces minor lobes.</a:t>
            </a:r>
          </a:p>
          <a:p>
            <a:pPr marL="342900" indent="-342900" fontAlgn="base">
              <a:lnSpc>
                <a:spcPct val="150000"/>
              </a:lnSpc>
              <a:buFont typeface="+mj-lt"/>
              <a:buAutoNum type="arabicPeriod"/>
            </a:pPr>
            <a:r>
              <a:rPr lang="en-US" dirty="0">
                <a:latin typeface="Times New Roman" pitchFamily="18" charset="0"/>
                <a:cs typeface="Times New Roman" pitchFamily="18" charset="0"/>
              </a:rPr>
              <a:t>It offers high gain and directivity.</a:t>
            </a:r>
          </a:p>
          <a:p>
            <a:pPr marL="342900" indent="-342900" fontAlgn="base">
              <a:lnSpc>
                <a:spcPct val="150000"/>
              </a:lnSpc>
              <a:buFont typeface="+mj-lt"/>
              <a:buAutoNum type="arabicPeriod"/>
            </a:pPr>
            <a:r>
              <a:rPr lang="en-US" dirty="0">
                <a:latin typeface="Times New Roman" pitchFamily="18" charset="0"/>
                <a:cs typeface="Times New Roman" pitchFamily="18" charset="0"/>
              </a:rPr>
              <a:t>The amount of power wastage is comparatively less than other antennas.</a:t>
            </a:r>
          </a:p>
          <a:p>
            <a:pPr marL="342900" indent="-342900" fontAlgn="base">
              <a:lnSpc>
                <a:spcPct val="150000"/>
              </a:lnSpc>
              <a:buFont typeface="+mj-lt"/>
              <a:buAutoNum type="arabicPeriod"/>
            </a:pPr>
            <a:r>
              <a:rPr lang="en-US" dirty="0">
                <a:latin typeface="Times New Roman" pitchFamily="18" charset="0"/>
                <a:cs typeface="Times New Roman" pitchFamily="18" charset="0"/>
              </a:rPr>
              <a:t>It provides flexibility in positioning the feed element.</a:t>
            </a:r>
          </a:p>
          <a:p>
            <a:pPr marL="342900" indent="-342900" fontAlgn="base">
              <a:lnSpc>
                <a:spcPct val="150000"/>
              </a:lnSpc>
              <a:buFont typeface="+mj-lt"/>
              <a:buAutoNum type="arabicPeriod"/>
            </a:pPr>
            <a:r>
              <a:rPr lang="en-US" dirty="0">
                <a:latin typeface="Times New Roman" pitchFamily="18" charset="0"/>
                <a:cs typeface="Times New Roman" pitchFamily="18" charset="0"/>
              </a:rPr>
              <a:t>The use of parabolic reflector helps to provide easy beam adjustment</a:t>
            </a:r>
            <a:r>
              <a:rPr lang="en-US" dirty="0" smtClean="0">
                <a:latin typeface="Times New Roman" pitchFamily="18" charset="0"/>
                <a:cs typeface="Times New Roman" pitchFamily="18" charset="0"/>
              </a:rPr>
              <a:t>.</a:t>
            </a:r>
          </a:p>
          <a:p>
            <a:pPr marL="342900" indent="-342900" fontAlgn="base">
              <a:lnSpc>
                <a:spcPct val="150000"/>
              </a:lnSpc>
            </a:pPr>
            <a:endParaRPr lang="en-US" dirty="0">
              <a:latin typeface="Times New Roman" pitchFamily="18" charset="0"/>
              <a:cs typeface="Times New Roman" pitchFamily="18" charset="0"/>
            </a:endParaRPr>
          </a:p>
          <a:p>
            <a:pPr fontAlgn="base"/>
            <a:r>
              <a:rPr lang="en-US" b="1" dirty="0">
                <a:latin typeface="Times New Roman" pitchFamily="18" charset="0"/>
                <a:cs typeface="Times New Roman" pitchFamily="18" charset="0"/>
              </a:rPr>
              <a:t>Disadvantages</a:t>
            </a:r>
          </a:p>
          <a:p>
            <a:pPr marL="342900" indent="-342900" fontAlgn="base">
              <a:lnSpc>
                <a:spcPct val="150000"/>
              </a:lnSpc>
              <a:buFont typeface="+mj-lt"/>
              <a:buAutoNum type="arabicPeriod"/>
            </a:pPr>
            <a:r>
              <a:rPr lang="en-US" dirty="0">
                <a:latin typeface="Times New Roman" pitchFamily="18" charset="0"/>
                <a:cs typeface="Times New Roman" pitchFamily="18" charset="0"/>
              </a:rPr>
              <a:t>The size of the structure quite large.</a:t>
            </a:r>
          </a:p>
          <a:p>
            <a:pPr marL="342900" indent="-342900" fontAlgn="base">
              <a:lnSpc>
                <a:spcPct val="150000"/>
              </a:lnSpc>
              <a:buFont typeface="+mj-lt"/>
              <a:buAutoNum type="arabicPeriod"/>
            </a:pPr>
            <a:r>
              <a:rPr lang="en-US" dirty="0">
                <a:latin typeface="Times New Roman" pitchFamily="18" charset="0"/>
                <a:cs typeface="Times New Roman" pitchFamily="18" charset="0"/>
              </a:rPr>
              <a:t>The overall cost of the system is high.</a:t>
            </a:r>
          </a:p>
          <a:p>
            <a:pPr marL="342900" indent="-342900" fontAlgn="base">
              <a:lnSpc>
                <a:spcPct val="150000"/>
              </a:lnSpc>
              <a:buFont typeface="+mj-lt"/>
              <a:buAutoNum type="arabicPeriod"/>
            </a:pPr>
            <a:r>
              <a:rPr lang="en-US" dirty="0">
                <a:latin typeface="Times New Roman" pitchFamily="18" charset="0"/>
                <a:cs typeface="Times New Roman" pitchFamily="18" charset="0"/>
              </a:rPr>
              <a:t>The small element of </a:t>
            </a:r>
            <a:r>
              <a:rPr lang="en-US" dirty="0" err="1">
                <a:latin typeface="Times New Roman" pitchFamily="18" charset="0"/>
                <a:cs typeface="Times New Roman" pitchFamily="18" charset="0"/>
              </a:rPr>
              <a:t>paraboloid</a:t>
            </a:r>
            <a:r>
              <a:rPr lang="en-US" dirty="0">
                <a:latin typeface="Times New Roman" pitchFamily="18" charset="0"/>
                <a:cs typeface="Times New Roman" pitchFamily="18" charset="0"/>
              </a:rPr>
              <a:t> causes some amount of power obstruction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914400"/>
            <a:ext cx="7467600" cy="3831818"/>
          </a:xfrm>
          <a:prstGeom prst="rect">
            <a:avLst/>
          </a:prstGeom>
        </p:spPr>
        <p:txBody>
          <a:bodyPr wrap="square">
            <a:spAutoFit/>
          </a:bodyPr>
          <a:lstStyle/>
          <a:p>
            <a:pPr fontAlgn="base">
              <a:lnSpc>
                <a:spcPct val="150000"/>
              </a:lnSpc>
            </a:pPr>
            <a:r>
              <a:rPr lang="en-US" b="1" dirty="0">
                <a:latin typeface="Times New Roman" pitchFamily="18" charset="0"/>
                <a:cs typeface="Times New Roman" pitchFamily="18" charset="0"/>
              </a:rPr>
              <a:t>Applications of Parabolic Reflector</a:t>
            </a:r>
          </a:p>
          <a:p>
            <a:pPr marL="342900" indent="-342900" fontAlgn="base">
              <a:lnSpc>
                <a:spcPct val="150000"/>
              </a:lnSpc>
              <a:buFont typeface="+mj-lt"/>
              <a:buAutoNum type="arabicPeriod"/>
            </a:pPr>
            <a:r>
              <a:rPr lang="en-US" dirty="0">
                <a:latin typeface="Times New Roman" pitchFamily="18" charset="0"/>
                <a:cs typeface="Times New Roman" pitchFamily="18" charset="0"/>
              </a:rPr>
              <a:t>The high directive gain offered by these antennas makes it suitable for various applications like:</a:t>
            </a:r>
          </a:p>
          <a:p>
            <a:pPr marL="342900" indent="-342900" fontAlgn="base">
              <a:lnSpc>
                <a:spcPct val="150000"/>
              </a:lnSpc>
              <a:buFont typeface="+mj-lt"/>
              <a:buAutoNum type="arabicPeriod"/>
            </a:pPr>
            <a:r>
              <a:rPr lang="en-US" dirty="0">
                <a:latin typeface="Times New Roman" pitchFamily="18" charset="0"/>
                <a:cs typeface="Times New Roman" pitchFamily="18" charset="0"/>
              </a:rPr>
              <a:t>Satellite communication</a:t>
            </a:r>
          </a:p>
          <a:p>
            <a:pPr marL="342900" indent="-342900" fontAlgn="base">
              <a:lnSpc>
                <a:spcPct val="150000"/>
              </a:lnSpc>
              <a:buFont typeface="+mj-lt"/>
              <a:buAutoNum type="arabicPeriod"/>
            </a:pPr>
            <a:r>
              <a:rPr lang="en-US" dirty="0">
                <a:latin typeface="Times New Roman" pitchFamily="18" charset="0"/>
                <a:cs typeface="Times New Roman" pitchFamily="18" charset="0"/>
              </a:rPr>
              <a:t>TV signal broadcasting</a:t>
            </a:r>
          </a:p>
          <a:p>
            <a:pPr marL="342900" indent="-342900" fontAlgn="base">
              <a:lnSpc>
                <a:spcPct val="150000"/>
              </a:lnSpc>
              <a:buFont typeface="+mj-lt"/>
              <a:buAutoNum type="arabicPeriod"/>
            </a:pPr>
            <a:r>
              <a:rPr lang="en-US" dirty="0">
                <a:latin typeface="Times New Roman" pitchFamily="18" charset="0"/>
                <a:cs typeface="Times New Roman" pitchFamily="18" charset="0"/>
              </a:rPr>
              <a:t>Wireless communication</a:t>
            </a:r>
          </a:p>
          <a:p>
            <a:pPr marL="342900" indent="-342900" fontAlgn="base">
              <a:lnSpc>
                <a:spcPct val="150000"/>
              </a:lnSpc>
              <a:buFont typeface="+mj-lt"/>
              <a:buAutoNum type="arabicPeriod"/>
            </a:pPr>
            <a:r>
              <a:rPr lang="en-US" dirty="0">
                <a:latin typeface="Times New Roman" pitchFamily="18" charset="0"/>
                <a:cs typeface="Times New Roman" pitchFamily="18" charset="0"/>
              </a:rPr>
              <a:t>Radio astronomy</a:t>
            </a:r>
          </a:p>
          <a:p>
            <a:pPr marL="342900" indent="-342900" fontAlgn="base">
              <a:lnSpc>
                <a:spcPct val="150000"/>
              </a:lnSpc>
              <a:buFont typeface="+mj-lt"/>
              <a:buAutoNum type="arabicPeriod"/>
            </a:pPr>
            <a:r>
              <a:rPr lang="en-US" dirty="0">
                <a:latin typeface="Times New Roman" pitchFamily="18" charset="0"/>
                <a:cs typeface="Times New Roman" pitchFamily="18" charset="0"/>
              </a:rPr>
              <a:t>Parabolic microphones and</a:t>
            </a:r>
          </a:p>
          <a:p>
            <a:pPr marL="342900" indent="-342900" fontAlgn="base">
              <a:lnSpc>
                <a:spcPct val="150000"/>
              </a:lnSpc>
              <a:buFont typeface="+mj-lt"/>
              <a:buAutoNum type="arabicPeriod"/>
            </a:pPr>
            <a:r>
              <a:rPr lang="en-US" dirty="0">
                <a:latin typeface="Times New Roman" pitchFamily="18" charset="0"/>
                <a:cs typeface="Times New Roman" pitchFamily="18" charset="0"/>
              </a:rPr>
              <a:t>Lighting devices such as car headlights, 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Parabolic Antenna - Radartutorial"/>
          <p:cNvPicPr>
            <a:picLocks noChangeAspect="1" noChangeArrowheads="1"/>
          </p:cNvPicPr>
          <p:nvPr/>
        </p:nvPicPr>
        <p:blipFill>
          <a:blip r:embed="rId3" cstate="print"/>
          <a:srcRect/>
          <a:stretch>
            <a:fillRect/>
          </a:stretch>
        </p:blipFill>
        <p:spPr bwMode="auto">
          <a:xfrm>
            <a:off x="0" y="685800"/>
            <a:ext cx="4038600" cy="4648200"/>
          </a:xfrm>
          <a:prstGeom prst="rect">
            <a:avLst/>
          </a:prstGeom>
          <a:noFill/>
        </p:spPr>
      </p:pic>
      <p:pic>
        <p:nvPicPr>
          <p:cNvPr id="43012" name="Picture 4" descr="Antenna Theory - Parabolic Reflector - Tutorialspoint"/>
          <p:cNvPicPr>
            <a:picLocks noChangeAspect="1" noChangeArrowheads="1"/>
          </p:cNvPicPr>
          <p:nvPr/>
        </p:nvPicPr>
        <p:blipFill>
          <a:blip r:embed="rId4" cstate="print"/>
          <a:srcRect/>
          <a:stretch>
            <a:fillRect/>
          </a:stretch>
        </p:blipFill>
        <p:spPr bwMode="auto">
          <a:xfrm>
            <a:off x="4191000" y="0"/>
            <a:ext cx="4953000" cy="64770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Parabolic antenna | electronics | Britannica"/>
          <p:cNvPicPr>
            <a:picLocks noChangeAspect="1" noChangeArrowheads="1"/>
          </p:cNvPicPr>
          <p:nvPr/>
        </p:nvPicPr>
        <p:blipFill>
          <a:blip r:embed="rId3" cstate="print"/>
          <a:srcRect/>
          <a:stretch>
            <a:fillRect/>
          </a:stretch>
        </p:blipFill>
        <p:spPr bwMode="auto">
          <a:xfrm>
            <a:off x="0" y="0"/>
            <a:ext cx="9162698" cy="68580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Half Wave Dipole Antenna? Working Principle, Radiation Pattern,  Advantages, Disadvantages and Applications of Half Wave Dipole Antenna -  Electronics Desk"/>
          <p:cNvPicPr>
            <a:picLocks noChangeAspect="1" noChangeArrowheads="1"/>
          </p:cNvPicPr>
          <p:nvPr/>
        </p:nvPicPr>
        <p:blipFill>
          <a:blip r:embed="rId3" cstate="print"/>
          <a:srcRect/>
          <a:stretch>
            <a:fillRect/>
          </a:stretch>
        </p:blipFill>
        <p:spPr bwMode="auto">
          <a:xfrm>
            <a:off x="381000" y="762000"/>
            <a:ext cx="2819400" cy="48006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ダイポールが作る電磁界と指向性"/>
          <p:cNvPicPr>
            <a:picLocks noChangeAspect="1" noChangeArrowheads="1"/>
          </p:cNvPicPr>
          <p:nvPr/>
        </p:nvPicPr>
        <p:blipFill>
          <a:blip r:embed="rId3" cstate="print"/>
          <a:srcRect/>
          <a:stretch>
            <a:fillRect/>
          </a:stretch>
        </p:blipFill>
        <p:spPr bwMode="auto">
          <a:xfrm>
            <a:off x="1491959" y="1447800"/>
            <a:ext cx="5823241" cy="4219576"/>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60" name="Picture 4" descr="Horn Antenna"/>
          <p:cNvPicPr>
            <a:picLocks noChangeAspect="1" noChangeArrowheads="1"/>
          </p:cNvPicPr>
          <p:nvPr/>
        </p:nvPicPr>
        <p:blipFill>
          <a:blip r:embed="rId3" cstate="print"/>
          <a:srcRect/>
          <a:stretch>
            <a:fillRect/>
          </a:stretch>
        </p:blipFill>
        <p:spPr bwMode="auto">
          <a:xfrm>
            <a:off x="685800" y="304800"/>
            <a:ext cx="4419600" cy="4572000"/>
          </a:xfrm>
          <a:prstGeom prst="rect">
            <a:avLst/>
          </a:prstGeom>
          <a:noFill/>
        </p:spPr>
      </p:pic>
      <p:pic>
        <p:nvPicPr>
          <p:cNvPr id="45062" name="Picture 6" descr="Horn Antennas - everything RF"/>
          <p:cNvPicPr>
            <a:picLocks noChangeAspect="1" noChangeArrowheads="1"/>
          </p:cNvPicPr>
          <p:nvPr/>
        </p:nvPicPr>
        <p:blipFill>
          <a:blip r:embed="rId4" cstate="print"/>
          <a:srcRect/>
          <a:stretch>
            <a:fillRect/>
          </a:stretch>
        </p:blipFill>
        <p:spPr bwMode="auto">
          <a:xfrm>
            <a:off x="5715000" y="685800"/>
            <a:ext cx="3000375" cy="41148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TotalTime>
  <Words>444</Words>
  <Application>Microsoft Office PowerPoint</Application>
  <PresentationFormat>On-screen Show (4:3)</PresentationFormat>
  <Paragraphs>165</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ece</dc:creator>
  <cp:lastModifiedBy>ece</cp:lastModifiedBy>
  <cp:revision>35</cp:revision>
  <dcterms:created xsi:type="dcterms:W3CDTF">2021-06-25T07:45:47Z</dcterms:created>
  <dcterms:modified xsi:type="dcterms:W3CDTF">2021-06-29T09:41:04Z</dcterms:modified>
</cp:coreProperties>
</file>