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62" r:id="rId3"/>
    <p:sldId id="263" r:id="rId4"/>
    <p:sldId id="265" r:id="rId5"/>
    <p:sldId id="266" r:id="rId6"/>
    <p:sldId id="267" r:id="rId7"/>
    <p:sldId id="268" r:id="rId8"/>
    <p:sldId id="269" r:id="rId9"/>
    <p:sldId id="270" r:id="rId10"/>
    <p:sldId id="271" r:id="rId11"/>
    <p:sldId id="272" r:id="rId12"/>
    <p:sldId id="273" r:id="rId13"/>
    <p:sldId id="275" r:id="rId14"/>
    <p:sldId id="277" r:id="rId15"/>
    <p:sldId id="276" r:id="rId16"/>
    <p:sldId id="278" r:id="rId17"/>
    <p:sldId id="279" r:id="rId18"/>
    <p:sldId id="280" r:id="rId19"/>
    <p:sldId id="281" r:id="rId20"/>
    <p:sldId id="282" r:id="rId21"/>
    <p:sldId id="283" r:id="rId22"/>
    <p:sldId id="284" r:id="rId23"/>
    <p:sldId id="285" r:id="rId24"/>
    <p:sldId id="286" r:id="rId25"/>
    <p:sldId id="287" r:id="rId26"/>
    <p:sldId id="297" r:id="rId27"/>
    <p:sldId id="288" r:id="rId28"/>
    <p:sldId id="292" r:id="rId29"/>
    <p:sldId id="294" r:id="rId30"/>
    <p:sldId id="289" r:id="rId31"/>
    <p:sldId id="290" r:id="rId32"/>
    <p:sldId id="293" r:id="rId33"/>
    <p:sldId id="295" r:id="rId34"/>
    <p:sldId id="29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5" d="100"/>
          <a:sy n="85" d="100"/>
        </p:scale>
        <p:origin x="45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14BC82-1442-43B8-B9A0-9F70469E444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BB9B-01CC-4766-B50E-1395337489AB}" type="slidenum">
              <a:rPr lang="en-US" smtClean="0"/>
              <a:t>‹#›</a:t>
            </a:fld>
            <a:endParaRPr lang="en-US"/>
          </a:p>
        </p:txBody>
      </p:sp>
    </p:spTree>
    <p:extLst>
      <p:ext uri="{BB962C8B-B14F-4D97-AF65-F5344CB8AC3E}">
        <p14:creationId xmlns:p14="http://schemas.microsoft.com/office/powerpoint/2010/main" val="3001016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4BC82-1442-43B8-B9A0-9F70469E444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BB9B-01CC-4766-B50E-1395337489AB}" type="slidenum">
              <a:rPr lang="en-US" smtClean="0"/>
              <a:t>‹#›</a:t>
            </a:fld>
            <a:endParaRPr lang="en-US"/>
          </a:p>
        </p:txBody>
      </p:sp>
    </p:spTree>
    <p:extLst>
      <p:ext uri="{BB962C8B-B14F-4D97-AF65-F5344CB8AC3E}">
        <p14:creationId xmlns:p14="http://schemas.microsoft.com/office/powerpoint/2010/main" val="5484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4BC82-1442-43B8-B9A0-9F70469E444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BB9B-01CC-4766-B50E-1395337489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044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4BC82-1442-43B8-B9A0-9F70469E444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BB9B-01CC-4766-B50E-1395337489AB}" type="slidenum">
              <a:rPr lang="en-US" smtClean="0"/>
              <a:t>‹#›</a:t>
            </a:fld>
            <a:endParaRPr lang="en-US"/>
          </a:p>
        </p:txBody>
      </p:sp>
    </p:spTree>
    <p:extLst>
      <p:ext uri="{BB962C8B-B14F-4D97-AF65-F5344CB8AC3E}">
        <p14:creationId xmlns:p14="http://schemas.microsoft.com/office/powerpoint/2010/main" val="24731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4BC82-1442-43B8-B9A0-9F70469E444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BB9B-01CC-4766-B50E-1395337489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6895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4BC82-1442-43B8-B9A0-9F70469E444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BB9B-01CC-4766-B50E-1395337489AB}" type="slidenum">
              <a:rPr lang="en-US" smtClean="0"/>
              <a:t>‹#›</a:t>
            </a:fld>
            <a:endParaRPr lang="en-US"/>
          </a:p>
        </p:txBody>
      </p:sp>
    </p:spTree>
    <p:extLst>
      <p:ext uri="{BB962C8B-B14F-4D97-AF65-F5344CB8AC3E}">
        <p14:creationId xmlns:p14="http://schemas.microsoft.com/office/powerpoint/2010/main" val="3951205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4BC82-1442-43B8-B9A0-9F70469E444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BB9B-01CC-4766-B50E-1395337489AB}" type="slidenum">
              <a:rPr lang="en-US" smtClean="0"/>
              <a:t>‹#›</a:t>
            </a:fld>
            <a:endParaRPr lang="en-US"/>
          </a:p>
        </p:txBody>
      </p:sp>
    </p:spTree>
    <p:extLst>
      <p:ext uri="{BB962C8B-B14F-4D97-AF65-F5344CB8AC3E}">
        <p14:creationId xmlns:p14="http://schemas.microsoft.com/office/powerpoint/2010/main" val="2660874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4BC82-1442-43B8-B9A0-9F70469E444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BB9B-01CC-4766-B50E-1395337489AB}" type="slidenum">
              <a:rPr lang="en-US" smtClean="0"/>
              <a:t>‹#›</a:t>
            </a:fld>
            <a:endParaRPr lang="en-US"/>
          </a:p>
        </p:txBody>
      </p:sp>
    </p:spTree>
    <p:extLst>
      <p:ext uri="{BB962C8B-B14F-4D97-AF65-F5344CB8AC3E}">
        <p14:creationId xmlns:p14="http://schemas.microsoft.com/office/powerpoint/2010/main" val="4289602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4BC82-1442-43B8-B9A0-9F70469E444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BB9B-01CC-4766-B50E-1395337489AB}" type="slidenum">
              <a:rPr lang="en-US" smtClean="0"/>
              <a:t>‹#›</a:t>
            </a:fld>
            <a:endParaRPr lang="en-US"/>
          </a:p>
        </p:txBody>
      </p:sp>
    </p:spTree>
    <p:extLst>
      <p:ext uri="{BB962C8B-B14F-4D97-AF65-F5344CB8AC3E}">
        <p14:creationId xmlns:p14="http://schemas.microsoft.com/office/powerpoint/2010/main" val="53201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4BC82-1442-43B8-B9A0-9F70469E4449}"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8BB9B-01CC-4766-B50E-1395337489AB}" type="slidenum">
              <a:rPr lang="en-US" smtClean="0"/>
              <a:t>‹#›</a:t>
            </a:fld>
            <a:endParaRPr lang="en-US"/>
          </a:p>
        </p:txBody>
      </p:sp>
    </p:spTree>
    <p:extLst>
      <p:ext uri="{BB962C8B-B14F-4D97-AF65-F5344CB8AC3E}">
        <p14:creationId xmlns:p14="http://schemas.microsoft.com/office/powerpoint/2010/main" val="339413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14BC82-1442-43B8-B9A0-9F70469E4449}"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8BB9B-01CC-4766-B50E-1395337489AB}" type="slidenum">
              <a:rPr lang="en-US" smtClean="0"/>
              <a:t>‹#›</a:t>
            </a:fld>
            <a:endParaRPr lang="en-US"/>
          </a:p>
        </p:txBody>
      </p:sp>
    </p:spTree>
    <p:extLst>
      <p:ext uri="{BB962C8B-B14F-4D97-AF65-F5344CB8AC3E}">
        <p14:creationId xmlns:p14="http://schemas.microsoft.com/office/powerpoint/2010/main" val="180970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14BC82-1442-43B8-B9A0-9F70469E4449}"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8BB9B-01CC-4766-B50E-1395337489AB}" type="slidenum">
              <a:rPr lang="en-US" smtClean="0"/>
              <a:t>‹#›</a:t>
            </a:fld>
            <a:endParaRPr lang="en-US"/>
          </a:p>
        </p:txBody>
      </p:sp>
    </p:spTree>
    <p:extLst>
      <p:ext uri="{BB962C8B-B14F-4D97-AF65-F5344CB8AC3E}">
        <p14:creationId xmlns:p14="http://schemas.microsoft.com/office/powerpoint/2010/main" val="47942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14BC82-1442-43B8-B9A0-9F70469E4449}"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8BB9B-01CC-4766-B50E-1395337489AB}" type="slidenum">
              <a:rPr lang="en-US" smtClean="0"/>
              <a:t>‹#›</a:t>
            </a:fld>
            <a:endParaRPr lang="en-US"/>
          </a:p>
        </p:txBody>
      </p:sp>
    </p:spTree>
    <p:extLst>
      <p:ext uri="{BB962C8B-B14F-4D97-AF65-F5344CB8AC3E}">
        <p14:creationId xmlns:p14="http://schemas.microsoft.com/office/powerpoint/2010/main" val="284518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4BC82-1442-43B8-B9A0-9F70469E4449}"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A8BB9B-01CC-4766-B50E-1395337489AB}" type="slidenum">
              <a:rPr lang="en-US" smtClean="0"/>
              <a:t>‹#›</a:t>
            </a:fld>
            <a:endParaRPr lang="en-US"/>
          </a:p>
        </p:txBody>
      </p:sp>
    </p:spTree>
    <p:extLst>
      <p:ext uri="{BB962C8B-B14F-4D97-AF65-F5344CB8AC3E}">
        <p14:creationId xmlns:p14="http://schemas.microsoft.com/office/powerpoint/2010/main" val="191075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14BC82-1442-43B8-B9A0-9F70469E4449}"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8BB9B-01CC-4766-B50E-1395337489AB}" type="slidenum">
              <a:rPr lang="en-US" smtClean="0"/>
              <a:t>‹#›</a:t>
            </a:fld>
            <a:endParaRPr lang="en-US"/>
          </a:p>
        </p:txBody>
      </p:sp>
    </p:spTree>
    <p:extLst>
      <p:ext uri="{BB962C8B-B14F-4D97-AF65-F5344CB8AC3E}">
        <p14:creationId xmlns:p14="http://schemas.microsoft.com/office/powerpoint/2010/main" val="282314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14BC82-1442-43B8-B9A0-9F70469E4449}"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8BB9B-01CC-4766-B50E-1395337489AB}" type="slidenum">
              <a:rPr lang="en-US" smtClean="0"/>
              <a:t>‹#›</a:t>
            </a:fld>
            <a:endParaRPr lang="en-US"/>
          </a:p>
        </p:txBody>
      </p:sp>
    </p:spTree>
    <p:extLst>
      <p:ext uri="{BB962C8B-B14F-4D97-AF65-F5344CB8AC3E}">
        <p14:creationId xmlns:p14="http://schemas.microsoft.com/office/powerpoint/2010/main" val="427984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14BC82-1442-43B8-B9A0-9F70469E4449}" type="datetimeFigureOut">
              <a:rPr lang="en-US" smtClean="0"/>
              <a:t>4/24/2022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A8BB9B-01CC-4766-B50E-1395337489AB}" type="slidenum">
              <a:rPr lang="en-US" smtClean="0"/>
              <a:t>‹#›</a:t>
            </a:fld>
            <a:endParaRPr lang="en-US"/>
          </a:p>
        </p:txBody>
      </p:sp>
    </p:spTree>
    <p:extLst>
      <p:ext uri="{BB962C8B-B14F-4D97-AF65-F5344CB8AC3E}">
        <p14:creationId xmlns:p14="http://schemas.microsoft.com/office/powerpoint/2010/main" val="24808981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09" y="722702"/>
            <a:ext cx="10058400" cy="737525"/>
          </a:xfrm>
        </p:spPr>
        <p:txBody>
          <a:bodyPr/>
          <a:lstStyle/>
          <a:p>
            <a:r>
              <a:rPr lang="en-US" sz="3600" dirty="0"/>
              <a:t>UNIT - III</a:t>
            </a:r>
            <a:r>
              <a:rPr lang="en-US" dirty="0"/>
              <a:t>	</a:t>
            </a:r>
          </a:p>
        </p:txBody>
      </p:sp>
      <p:sp>
        <p:nvSpPr>
          <p:cNvPr id="5" name="Content Placeholder 2"/>
          <p:cNvSpPr txBox="1">
            <a:spLocks/>
          </p:cNvSpPr>
          <p:nvPr/>
        </p:nvSpPr>
        <p:spPr>
          <a:xfrm>
            <a:off x="304800" y="1569720"/>
            <a:ext cx="10058400" cy="478536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800" dirty="0"/>
              <a:t>Disaster Impacts - Disaster impacts </a:t>
            </a:r>
            <a:r>
              <a:rPr lang="en-US" sz="2800" dirty="0">
                <a:solidFill>
                  <a:srgbClr val="FF0000"/>
                </a:solidFill>
              </a:rPr>
              <a:t>(environmental, physical, social, ecological, economic, political, etc.); </a:t>
            </a:r>
          </a:p>
          <a:p>
            <a:pPr algn="just"/>
            <a:r>
              <a:rPr lang="en-US" sz="2800" dirty="0">
                <a:solidFill>
                  <a:srgbClr val="FF0000"/>
                </a:solidFill>
              </a:rPr>
              <a:t>health, psycho-social issues; </a:t>
            </a:r>
          </a:p>
          <a:p>
            <a:pPr algn="just"/>
            <a:r>
              <a:rPr lang="en-US" sz="2800" dirty="0">
                <a:solidFill>
                  <a:srgbClr val="FF0000"/>
                </a:solidFill>
              </a:rPr>
              <a:t>demographic aspects (gender, age, special needs);</a:t>
            </a:r>
          </a:p>
          <a:p>
            <a:pPr algn="just"/>
            <a:r>
              <a:rPr lang="en-US" sz="2800" dirty="0"/>
              <a:t>hazard locations; </a:t>
            </a:r>
          </a:p>
          <a:p>
            <a:pPr algn="just"/>
            <a:r>
              <a:rPr lang="en-US" sz="2800" dirty="0"/>
              <a:t>global and national disaster trends; </a:t>
            </a:r>
          </a:p>
          <a:p>
            <a:pPr algn="just"/>
            <a:r>
              <a:rPr lang="en-US" sz="2800" dirty="0"/>
              <a:t>climate change and urban disasters.</a:t>
            </a:r>
          </a:p>
        </p:txBody>
      </p:sp>
    </p:spTree>
    <p:extLst>
      <p:ext uri="{BB962C8B-B14F-4D97-AF65-F5344CB8AC3E}">
        <p14:creationId xmlns:p14="http://schemas.microsoft.com/office/powerpoint/2010/main" val="118022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CDE0-8949-4FFA-B806-71403DF115D3}"/>
              </a:ext>
            </a:extLst>
          </p:cNvPr>
          <p:cNvSpPr>
            <a:spLocks noGrp="1"/>
          </p:cNvSpPr>
          <p:nvPr>
            <p:ph type="title"/>
          </p:nvPr>
        </p:nvSpPr>
        <p:spPr>
          <a:xfrm>
            <a:off x="677334" y="0"/>
            <a:ext cx="8596668" cy="750849"/>
          </a:xfrm>
        </p:spPr>
        <p:txBody>
          <a:bodyPr/>
          <a:lstStyle/>
          <a:p>
            <a:r>
              <a:rPr lang="en-IN" dirty="0"/>
              <a:t>Hazardous location </a:t>
            </a:r>
          </a:p>
        </p:txBody>
      </p:sp>
      <p:sp>
        <p:nvSpPr>
          <p:cNvPr id="3" name="Content Placeholder 2">
            <a:extLst>
              <a:ext uri="{FF2B5EF4-FFF2-40B4-BE49-F238E27FC236}">
                <a16:creationId xmlns:a16="http://schemas.microsoft.com/office/drawing/2014/main" id="{113B6750-7870-4207-93EC-B6146A0DF922}"/>
              </a:ext>
            </a:extLst>
          </p:cNvPr>
          <p:cNvSpPr>
            <a:spLocks noGrp="1"/>
          </p:cNvSpPr>
          <p:nvPr>
            <p:ph idx="1"/>
          </p:nvPr>
        </p:nvSpPr>
        <p:spPr>
          <a:xfrm>
            <a:off x="677334" y="1561171"/>
            <a:ext cx="3106875" cy="4480191"/>
          </a:xfrm>
        </p:spPr>
        <p:txBody>
          <a:bodyPr>
            <a:normAutofit/>
          </a:bodyPr>
          <a:lstStyle/>
          <a:p>
            <a:r>
              <a:rPr lang="en-IN" sz="2200" dirty="0"/>
              <a:t>3 fire extinguishers are used in the form of triangle to put out the fire</a:t>
            </a:r>
          </a:p>
        </p:txBody>
      </p:sp>
      <p:pic>
        <p:nvPicPr>
          <p:cNvPr id="5" name="Picture 4">
            <a:extLst>
              <a:ext uri="{FF2B5EF4-FFF2-40B4-BE49-F238E27FC236}">
                <a16:creationId xmlns:a16="http://schemas.microsoft.com/office/drawing/2014/main" id="{ABA80517-6599-4A19-8C4C-6C95226FF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557" y="644097"/>
            <a:ext cx="8058443" cy="5569806"/>
          </a:xfrm>
          <a:prstGeom prst="rect">
            <a:avLst/>
          </a:prstGeom>
        </p:spPr>
      </p:pic>
    </p:spTree>
    <p:extLst>
      <p:ext uri="{BB962C8B-B14F-4D97-AF65-F5344CB8AC3E}">
        <p14:creationId xmlns:p14="http://schemas.microsoft.com/office/powerpoint/2010/main" val="382137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02E57-A7F0-4049-A0AF-A0AD43340F93}"/>
              </a:ext>
            </a:extLst>
          </p:cNvPr>
          <p:cNvSpPr>
            <a:spLocks noGrp="1"/>
          </p:cNvSpPr>
          <p:nvPr>
            <p:ph type="title"/>
          </p:nvPr>
        </p:nvSpPr>
        <p:spPr>
          <a:xfrm>
            <a:off x="677334" y="609600"/>
            <a:ext cx="8596668" cy="706244"/>
          </a:xfrm>
        </p:spPr>
        <p:txBody>
          <a:bodyPr/>
          <a:lstStyle/>
          <a:p>
            <a:r>
              <a:rPr lang="en-IN" dirty="0"/>
              <a:t>Global &amp; national disaster trends</a:t>
            </a:r>
          </a:p>
        </p:txBody>
      </p:sp>
      <p:sp>
        <p:nvSpPr>
          <p:cNvPr id="3" name="Content Placeholder 2">
            <a:extLst>
              <a:ext uri="{FF2B5EF4-FFF2-40B4-BE49-F238E27FC236}">
                <a16:creationId xmlns:a16="http://schemas.microsoft.com/office/drawing/2014/main" id="{1BFAE445-8CED-46BB-BD9C-0D5E3C6E6C54}"/>
              </a:ext>
            </a:extLst>
          </p:cNvPr>
          <p:cNvSpPr>
            <a:spLocks noGrp="1"/>
          </p:cNvSpPr>
          <p:nvPr>
            <p:ph idx="1"/>
          </p:nvPr>
        </p:nvSpPr>
        <p:spPr>
          <a:xfrm>
            <a:off x="677334" y="1315845"/>
            <a:ext cx="8596668" cy="4725518"/>
          </a:xfrm>
        </p:spPr>
        <p:txBody>
          <a:bodyPr>
            <a:normAutofit lnSpcReduction="10000"/>
          </a:bodyPr>
          <a:lstStyle/>
          <a:p>
            <a:r>
              <a:rPr lang="en-IN" dirty="0"/>
              <a:t>Development &amp; relief agencies have long recognized the important role played by data and information in mitigating the impacts of disasters on vulnerable population</a:t>
            </a:r>
          </a:p>
          <a:p>
            <a:r>
              <a:rPr lang="en-IN" dirty="0"/>
              <a:t>Systematic collection and analysis of these data provides invaluable information to governments and agencies in charge of relief and recovery activities </a:t>
            </a:r>
          </a:p>
          <a:p>
            <a:r>
              <a:rPr lang="en-IN" dirty="0"/>
              <a:t>It also aids the integration of health components in development and poverty alleviation programs</a:t>
            </a:r>
          </a:p>
          <a:p>
            <a:r>
              <a:rPr lang="en-IN" dirty="0"/>
              <a:t>However there is a lack of international consensus regarding best practices for collecting these data</a:t>
            </a:r>
          </a:p>
          <a:p>
            <a:r>
              <a:rPr lang="en-IN" dirty="0"/>
              <a:t>Together with the complexity of collecting reliable information, there remains huge variability in definitions, methodologies, tools and sourcing</a:t>
            </a:r>
          </a:p>
          <a:p>
            <a:r>
              <a:rPr lang="en-IN" dirty="0"/>
              <a:t>CRED has a long history of standardized data compilation, validation and analysis</a:t>
            </a:r>
          </a:p>
          <a:p>
            <a:r>
              <a:rPr lang="en-IN" dirty="0"/>
              <a:t>It provides free and open access to its data through its website</a:t>
            </a:r>
          </a:p>
        </p:txBody>
      </p:sp>
    </p:spTree>
    <p:extLst>
      <p:ext uri="{BB962C8B-B14F-4D97-AF65-F5344CB8AC3E}">
        <p14:creationId xmlns:p14="http://schemas.microsoft.com/office/powerpoint/2010/main" val="231711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70166-CBDD-46FA-A963-81B09D70DFC5}"/>
              </a:ext>
            </a:extLst>
          </p:cNvPr>
          <p:cNvSpPr>
            <a:spLocks noGrp="1"/>
          </p:cNvSpPr>
          <p:nvPr>
            <p:ph idx="1"/>
          </p:nvPr>
        </p:nvSpPr>
        <p:spPr>
          <a:xfrm>
            <a:off x="677334" y="464235"/>
            <a:ext cx="8596668" cy="5577128"/>
          </a:xfrm>
        </p:spPr>
        <p:txBody>
          <a:bodyPr/>
          <a:lstStyle/>
          <a:p>
            <a:r>
              <a:rPr lang="en-IN" dirty="0"/>
              <a:t>One of CRED’s core data products is EM-DAT the International disaster data</a:t>
            </a:r>
          </a:p>
          <a:p>
            <a:r>
              <a:rPr lang="en-IN" dirty="0"/>
              <a:t>EM-DAT provides an objective basis vulnerability assessment and rational decision-making in disaster situations</a:t>
            </a:r>
          </a:p>
          <a:p>
            <a:r>
              <a:rPr lang="en-IN" dirty="0"/>
              <a:t>For example – it helps policy makers identify disaster types that are most common in a given country and have had significant historical impacts on specific human populations</a:t>
            </a:r>
          </a:p>
          <a:p>
            <a:r>
              <a:rPr lang="en-IN" dirty="0"/>
              <a:t>In additional to providing information on the human impacts of disaster such as the number of people killed, injured or affected EM-DAT provides disaster related economic damage estimates and disaster specific international aid contributions </a:t>
            </a:r>
          </a:p>
        </p:txBody>
      </p:sp>
    </p:spTree>
    <p:extLst>
      <p:ext uri="{BB962C8B-B14F-4D97-AF65-F5344CB8AC3E}">
        <p14:creationId xmlns:p14="http://schemas.microsoft.com/office/powerpoint/2010/main" val="26951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02E57-A7F0-4049-A0AF-A0AD43340F93}"/>
              </a:ext>
            </a:extLst>
          </p:cNvPr>
          <p:cNvSpPr>
            <a:spLocks noGrp="1"/>
          </p:cNvSpPr>
          <p:nvPr>
            <p:ph type="title"/>
          </p:nvPr>
        </p:nvSpPr>
        <p:spPr>
          <a:xfrm>
            <a:off x="677334" y="609600"/>
            <a:ext cx="8596668" cy="706244"/>
          </a:xfrm>
        </p:spPr>
        <p:txBody>
          <a:bodyPr/>
          <a:lstStyle/>
          <a:p>
            <a:r>
              <a:rPr lang="en-IN" dirty="0"/>
              <a:t>CLIMATE CHANGE</a:t>
            </a:r>
          </a:p>
        </p:txBody>
      </p:sp>
      <p:sp>
        <p:nvSpPr>
          <p:cNvPr id="3" name="Content Placeholder 2">
            <a:extLst>
              <a:ext uri="{FF2B5EF4-FFF2-40B4-BE49-F238E27FC236}">
                <a16:creationId xmlns:a16="http://schemas.microsoft.com/office/drawing/2014/main" id="{1BFAE445-8CED-46BB-BD9C-0D5E3C6E6C54}"/>
              </a:ext>
            </a:extLst>
          </p:cNvPr>
          <p:cNvSpPr>
            <a:spLocks noGrp="1"/>
          </p:cNvSpPr>
          <p:nvPr>
            <p:ph idx="1"/>
          </p:nvPr>
        </p:nvSpPr>
        <p:spPr>
          <a:xfrm>
            <a:off x="677334" y="1315845"/>
            <a:ext cx="8596668" cy="4725518"/>
          </a:xfrm>
        </p:spPr>
        <p:txBody>
          <a:bodyPr>
            <a:normAutofit fontScale="92500" lnSpcReduction="10000"/>
          </a:bodyPr>
          <a:lstStyle/>
          <a:p>
            <a:r>
              <a:rPr lang="en-IN" dirty="0"/>
              <a:t>Climate change is a phrase that is essentially self explanatory,, it is the change in the climate of a country, region or the world over and is believed to be caused either directly or indirectly by the activity of the human race</a:t>
            </a:r>
          </a:p>
          <a:p>
            <a:r>
              <a:rPr lang="en-IN" dirty="0"/>
              <a:t>They type of climate we experience now might be prevailing over the last 1000 </a:t>
            </a:r>
            <a:r>
              <a:rPr lang="en-IN" dirty="0" err="1"/>
              <a:t>yrs</a:t>
            </a:r>
            <a:r>
              <a:rPr lang="en-IN" dirty="0"/>
              <a:t> with minor and occasionally wide fluctuations. </a:t>
            </a:r>
          </a:p>
          <a:p>
            <a:r>
              <a:rPr lang="en-IN" dirty="0"/>
              <a:t>The planet earth has witnessed many variations in climate since the beginning</a:t>
            </a:r>
          </a:p>
          <a:p>
            <a:r>
              <a:rPr lang="en-IN" dirty="0"/>
              <a:t>Geological records show alternation of glaciers and inter glacial periods</a:t>
            </a:r>
          </a:p>
          <a:p>
            <a:r>
              <a:rPr lang="en-IN" dirty="0"/>
              <a:t>The geomorphological gestures, especially in high altitudes, exhibit traces of advances and retreats of glaciers.</a:t>
            </a:r>
          </a:p>
          <a:p>
            <a:r>
              <a:rPr lang="en-IN" dirty="0"/>
              <a:t>The sediment deposits in glacial lakes also reveal the </a:t>
            </a:r>
            <a:r>
              <a:rPr lang="en-IN" dirty="0" err="1"/>
              <a:t>occurance</a:t>
            </a:r>
            <a:r>
              <a:rPr lang="en-IN" dirty="0"/>
              <a:t> of warm and cold periods</a:t>
            </a:r>
          </a:p>
          <a:p>
            <a:r>
              <a:rPr lang="en-IN" dirty="0"/>
              <a:t>The rings in the trees also provide clues about we &amp; dry periods</a:t>
            </a:r>
          </a:p>
          <a:p>
            <a:r>
              <a:rPr lang="en-IN" dirty="0"/>
              <a:t>Historical records describe the vagaries in climate</a:t>
            </a:r>
          </a:p>
          <a:p>
            <a:r>
              <a:rPr lang="en-IN" dirty="0"/>
              <a:t>All these evidences indicate that change in climate is a natural and continuous process</a:t>
            </a:r>
          </a:p>
        </p:txBody>
      </p:sp>
    </p:spTree>
    <p:extLst>
      <p:ext uri="{BB962C8B-B14F-4D97-AF65-F5344CB8AC3E}">
        <p14:creationId xmlns:p14="http://schemas.microsoft.com/office/powerpoint/2010/main" val="131696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02E57-A7F0-4049-A0AF-A0AD43340F93}"/>
              </a:ext>
            </a:extLst>
          </p:cNvPr>
          <p:cNvSpPr>
            <a:spLocks noGrp="1"/>
          </p:cNvSpPr>
          <p:nvPr>
            <p:ph type="title"/>
          </p:nvPr>
        </p:nvSpPr>
        <p:spPr>
          <a:xfrm>
            <a:off x="677334" y="609600"/>
            <a:ext cx="8596668" cy="706244"/>
          </a:xfrm>
        </p:spPr>
        <p:txBody>
          <a:bodyPr/>
          <a:lstStyle/>
          <a:p>
            <a:r>
              <a:rPr lang="en-IN" dirty="0"/>
              <a:t>CLIMATE CHANGE</a:t>
            </a:r>
          </a:p>
        </p:txBody>
      </p:sp>
      <p:sp>
        <p:nvSpPr>
          <p:cNvPr id="3" name="Content Placeholder 2">
            <a:extLst>
              <a:ext uri="{FF2B5EF4-FFF2-40B4-BE49-F238E27FC236}">
                <a16:creationId xmlns:a16="http://schemas.microsoft.com/office/drawing/2014/main" id="{1BFAE445-8CED-46BB-BD9C-0D5E3C6E6C54}"/>
              </a:ext>
            </a:extLst>
          </p:cNvPr>
          <p:cNvSpPr>
            <a:spLocks noGrp="1"/>
          </p:cNvSpPr>
          <p:nvPr>
            <p:ph idx="1"/>
          </p:nvPr>
        </p:nvSpPr>
        <p:spPr>
          <a:xfrm>
            <a:off x="677334" y="1315845"/>
            <a:ext cx="8596668" cy="4725518"/>
          </a:xfrm>
        </p:spPr>
        <p:txBody>
          <a:bodyPr>
            <a:normAutofit fontScale="92500" lnSpcReduction="10000"/>
          </a:bodyPr>
          <a:lstStyle/>
          <a:p>
            <a:r>
              <a:rPr lang="en-IN" dirty="0"/>
              <a:t>Climate change is a phrase that is essentially self explanatory,, it is the change in the climate of a country, region or the world over and is believed to be caused either directly or indirectly by the activity of the human race</a:t>
            </a:r>
          </a:p>
          <a:p>
            <a:r>
              <a:rPr lang="en-IN" dirty="0"/>
              <a:t>They type of climate we experience now might be prevailing over the last 1000 </a:t>
            </a:r>
            <a:r>
              <a:rPr lang="en-IN" dirty="0" err="1"/>
              <a:t>yrs</a:t>
            </a:r>
            <a:r>
              <a:rPr lang="en-IN" dirty="0"/>
              <a:t> with minor and occasionally wide fluctuations. </a:t>
            </a:r>
          </a:p>
          <a:p>
            <a:r>
              <a:rPr lang="en-IN" dirty="0"/>
              <a:t>The planet earth has witnessed many variations in climate since the beginning</a:t>
            </a:r>
          </a:p>
          <a:p>
            <a:r>
              <a:rPr lang="en-IN" dirty="0"/>
              <a:t>Geological records show alternation of glaciers and inter glacial periods</a:t>
            </a:r>
          </a:p>
          <a:p>
            <a:r>
              <a:rPr lang="en-IN" dirty="0"/>
              <a:t>The geomorphological gestures, especially in high altitudes, exhibit traces of advances and retreats of glaciers.</a:t>
            </a:r>
          </a:p>
          <a:p>
            <a:r>
              <a:rPr lang="en-IN" dirty="0"/>
              <a:t>The sediment deposits in glacial lakes also reveal the </a:t>
            </a:r>
            <a:r>
              <a:rPr lang="en-IN" dirty="0" err="1"/>
              <a:t>occurance</a:t>
            </a:r>
            <a:r>
              <a:rPr lang="en-IN" dirty="0"/>
              <a:t> of warm and cold periods</a:t>
            </a:r>
          </a:p>
          <a:p>
            <a:r>
              <a:rPr lang="en-IN" dirty="0"/>
              <a:t>The rings in the trees also provide clues about we &amp; dry periods</a:t>
            </a:r>
          </a:p>
          <a:p>
            <a:r>
              <a:rPr lang="en-IN" dirty="0"/>
              <a:t>Historical records describe the vagaries in climate</a:t>
            </a:r>
          </a:p>
          <a:p>
            <a:r>
              <a:rPr lang="en-IN" dirty="0"/>
              <a:t>All these evidences indicate that change in climate is a natural and continuous process</a:t>
            </a:r>
          </a:p>
        </p:txBody>
      </p:sp>
    </p:spTree>
    <p:extLst>
      <p:ext uri="{BB962C8B-B14F-4D97-AF65-F5344CB8AC3E}">
        <p14:creationId xmlns:p14="http://schemas.microsoft.com/office/powerpoint/2010/main" val="157637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4115C-9044-4389-ABFF-FEF832436CD8}"/>
              </a:ext>
            </a:extLst>
          </p:cNvPr>
          <p:cNvSpPr>
            <a:spLocks noGrp="1"/>
          </p:cNvSpPr>
          <p:nvPr>
            <p:ph idx="1"/>
          </p:nvPr>
        </p:nvSpPr>
        <p:spPr>
          <a:xfrm>
            <a:off x="677334" y="647701"/>
            <a:ext cx="8596668" cy="2266950"/>
          </a:xfrm>
        </p:spPr>
        <p:txBody>
          <a:bodyPr/>
          <a:lstStyle/>
          <a:p>
            <a:r>
              <a:rPr lang="en-IN" dirty="0"/>
              <a:t>India also witnessed alternate wet &amp; dry periods</a:t>
            </a:r>
          </a:p>
          <a:p>
            <a:r>
              <a:rPr lang="en-IN" dirty="0"/>
              <a:t>Archaeological findings show that Rajasthan desert experienced wet and cold climate around 8,000 BC </a:t>
            </a:r>
          </a:p>
          <a:p>
            <a:r>
              <a:rPr lang="en-IN" dirty="0"/>
              <a:t>The period 3000 to 1700 BC had higher rainfall</a:t>
            </a:r>
          </a:p>
          <a:p>
            <a:r>
              <a:rPr lang="en-IN" dirty="0"/>
              <a:t>From 2000 to 1700 BC this region was the centre of Harapan civilisation </a:t>
            </a:r>
          </a:p>
        </p:txBody>
      </p:sp>
    </p:spTree>
    <p:extLst>
      <p:ext uri="{BB962C8B-B14F-4D97-AF65-F5344CB8AC3E}">
        <p14:creationId xmlns:p14="http://schemas.microsoft.com/office/powerpoint/2010/main" val="209818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9A9-BEDC-426E-A8A2-A46408D39733}"/>
              </a:ext>
            </a:extLst>
          </p:cNvPr>
          <p:cNvSpPr>
            <a:spLocks noGrp="1"/>
          </p:cNvSpPr>
          <p:nvPr>
            <p:ph type="title"/>
          </p:nvPr>
        </p:nvSpPr>
        <p:spPr>
          <a:xfrm>
            <a:off x="677334" y="266700"/>
            <a:ext cx="8596668" cy="800100"/>
          </a:xfrm>
        </p:spPr>
        <p:txBody>
          <a:bodyPr/>
          <a:lstStyle/>
          <a:p>
            <a:r>
              <a:rPr lang="en-IN" dirty="0"/>
              <a:t>Climate in recent past</a:t>
            </a:r>
          </a:p>
        </p:txBody>
      </p:sp>
      <p:sp>
        <p:nvSpPr>
          <p:cNvPr id="4" name="Content Placeholder 2">
            <a:extLst>
              <a:ext uri="{FF2B5EF4-FFF2-40B4-BE49-F238E27FC236}">
                <a16:creationId xmlns:a16="http://schemas.microsoft.com/office/drawing/2014/main" id="{C75218D9-8885-4306-AB29-058DA9202591}"/>
              </a:ext>
            </a:extLst>
          </p:cNvPr>
          <p:cNvSpPr txBox="1">
            <a:spLocks/>
          </p:cNvSpPr>
          <p:nvPr/>
        </p:nvSpPr>
        <p:spPr>
          <a:xfrm>
            <a:off x="677334" y="1066800"/>
            <a:ext cx="8596668" cy="49149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Variability in climate occurs all the time</a:t>
            </a:r>
          </a:p>
          <a:p>
            <a:r>
              <a:rPr lang="en-IN" dirty="0"/>
              <a:t>The nineties decade of the last century witnessed extreme weather events.</a:t>
            </a:r>
          </a:p>
          <a:p>
            <a:r>
              <a:rPr lang="en-IN" dirty="0"/>
              <a:t>The 1990’s recorded the warmest temperatures of the century &amp; some of the worst floods around the world</a:t>
            </a:r>
          </a:p>
          <a:p>
            <a:r>
              <a:rPr lang="en-IN" dirty="0"/>
              <a:t>The worst devastating drought in the Sahel region, south of Sahara desert from 1967-77 is one such variability </a:t>
            </a:r>
          </a:p>
          <a:p>
            <a:r>
              <a:rPr lang="en-IN" dirty="0"/>
              <a:t>During the 1930’s severe drought occurred</a:t>
            </a:r>
          </a:p>
          <a:p>
            <a:r>
              <a:rPr lang="en-IN" dirty="0"/>
              <a:t>Great plains of the united states, described as the dust bowl</a:t>
            </a:r>
          </a:p>
          <a:p>
            <a:r>
              <a:rPr lang="en-IN" dirty="0"/>
              <a:t>Historical records of crop yield or crop failures of floods and migration of people tell about the effects of changing climate</a:t>
            </a:r>
          </a:p>
        </p:txBody>
      </p:sp>
    </p:spTree>
    <p:extLst>
      <p:ext uri="{BB962C8B-B14F-4D97-AF65-F5344CB8AC3E}">
        <p14:creationId xmlns:p14="http://schemas.microsoft.com/office/powerpoint/2010/main" val="215069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F86D-5B43-44EA-BBDB-D6EA0B6B1B73}"/>
              </a:ext>
            </a:extLst>
          </p:cNvPr>
          <p:cNvSpPr>
            <a:spLocks noGrp="1"/>
          </p:cNvSpPr>
          <p:nvPr>
            <p:ph type="title"/>
          </p:nvPr>
        </p:nvSpPr>
        <p:spPr>
          <a:xfrm>
            <a:off x="677334" y="609600"/>
            <a:ext cx="8596668" cy="723900"/>
          </a:xfrm>
        </p:spPr>
        <p:txBody>
          <a:bodyPr/>
          <a:lstStyle/>
          <a:p>
            <a:r>
              <a:rPr lang="en-IN" dirty="0"/>
              <a:t>CAUSES OF CLIMATE CHANGE</a:t>
            </a:r>
          </a:p>
        </p:txBody>
      </p:sp>
      <p:sp>
        <p:nvSpPr>
          <p:cNvPr id="3" name="Content Placeholder 2">
            <a:extLst>
              <a:ext uri="{FF2B5EF4-FFF2-40B4-BE49-F238E27FC236}">
                <a16:creationId xmlns:a16="http://schemas.microsoft.com/office/drawing/2014/main" id="{A9D924C0-EF25-425F-9A73-88B30B6E0394}"/>
              </a:ext>
            </a:extLst>
          </p:cNvPr>
          <p:cNvSpPr>
            <a:spLocks noGrp="1"/>
          </p:cNvSpPr>
          <p:nvPr>
            <p:ph idx="1"/>
          </p:nvPr>
        </p:nvSpPr>
        <p:spPr>
          <a:xfrm>
            <a:off x="677334" y="1333501"/>
            <a:ext cx="8596668" cy="4707862"/>
          </a:xfrm>
        </p:spPr>
        <p:txBody>
          <a:bodyPr/>
          <a:lstStyle/>
          <a:p>
            <a:r>
              <a:rPr lang="en-IN" dirty="0"/>
              <a:t>Climate refers to the long term average of the aggregation of all components of weather precipitation temperature and cloudiness </a:t>
            </a:r>
          </a:p>
          <a:p>
            <a:r>
              <a:rPr lang="en-IN" dirty="0"/>
              <a:t>The climate system includes processes involving ocean, land and sea ice in addition to the atmosphere</a:t>
            </a:r>
          </a:p>
          <a:p>
            <a:r>
              <a:rPr lang="en-IN" dirty="0"/>
              <a:t>The earth system encompasses the climate system </a:t>
            </a:r>
          </a:p>
          <a:p>
            <a:r>
              <a:rPr lang="en-IN" dirty="0"/>
              <a:t>Many changes in earth system functioning directly involve changes in climate</a:t>
            </a:r>
          </a:p>
          <a:p>
            <a:r>
              <a:rPr lang="en-IN" dirty="0"/>
              <a:t>However the earth system includes other components and processes, biophysical and human those are important for its functioning.</a:t>
            </a:r>
          </a:p>
          <a:p>
            <a:r>
              <a:rPr lang="en-IN" dirty="0"/>
              <a:t>Some earth system changes, natural or driven by humans, can have significant consequences without involving changes in climate</a:t>
            </a:r>
          </a:p>
          <a:p>
            <a:r>
              <a:rPr lang="en-IN" dirty="0"/>
              <a:t>Global change should not be confused with climate change</a:t>
            </a:r>
          </a:p>
          <a:p>
            <a:r>
              <a:rPr lang="en-IN" dirty="0"/>
              <a:t>It is significantly more indeed, climate change is part of this much larger </a:t>
            </a:r>
            <a:r>
              <a:rPr lang="en-IN" dirty="0" err="1"/>
              <a:t>challange</a:t>
            </a:r>
            <a:endParaRPr lang="en-IN" dirty="0"/>
          </a:p>
        </p:txBody>
      </p:sp>
    </p:spTree>
    <p:extLst>
      <p:ext uri="{BB962C8B-B14F-4D97-AF65-F5344CB8AC3E}">
        <p14:creationId xmlns:p14="http://schemas.microsoft.com/office/powerpoint/2010/main" val="406278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3" y="222250"/>
            <a:ext cx="9616923" cy="1320800"/>
          </a:xfrm>
        </p:spPr>
        <p:txBody>
          <a:bodyPr>
            <a:normAutofit fontScale="90000"/>
          </a:bodyPr>
          <a:lstStyle/>
          <a:p>
            <a:r>
              <a:rPr lang="en-IN" dirty="0">
                <a:hlinkClick r:id="rId2" tooltip="Environmental migrant"/>
              </a:rPr>
              <a:t>Environmental migration</a:t>
            </a:r>
            <a:r>
              <a:rPr lang="en-IN" dirty="0"/>
              <a:t>. Sparser rainfall leads to </a:t>
            </a:r>
            <a:r>
              <a:rPr lang="en-IN" dirty="0">
                <a:hlinkClick r:id="rId2" tooltip="Desertification"/>
              </a:rPr>
              <a:t>desertification</a:t>
            </a:r>
            <a:r>
              <a:rPr lang="en-IN" dirty="0"/>
              <a:t> that harms agriculture and can displace populations.</a:t>
            </a:r>
          </a:p>
        </p:txBody>
      </p:sp>
      <p:pic>
        <p:nvPicPr>
          <p:cNvPr id="1026" name="Picture 2" descr="C:\Users\user\Desktop\1024px-Village_Telly_in_Mal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314" y="1734853"/>
            <a:ext cx="7465786" cy="4979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985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9943"/>
            <a:ext cx="9927771" cy="1320800"/>
          </a:xfrm>
        </p:spPr>
        <p:txBody>
          <a:bodyPr>
            <a:normAutofit fontScale="90000"/>
          </a:bodyPr>
          <a:lstStyle/>
          <a:p>
            <a:r>
              <a:rPr lang="en-IN" dirty="0">
                <a:hlinkClick r:id="rId2" tooltip="Climate change and agriculture"/>
              </a:rPr>
              <a:t>Agricultural changes</a:t>
            </a:r>
            <a:r>
              <a:rPr lang="en-IN" dirty="0"/>
              <a:t>. Droughts, rising temperatures, and extreme weather negatively impact agriculture. </a:t>
            </a:r>
          </a:p>
        </p:txBody>
      </p:sp>
      <p:pic>
        <p:nvPicPr>
          <p:cNvPr id="2050" name="Picture 2" descr="C:\Users\user\Desktop\Corn_shows_the_affect_of_drou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72" y="1698171"/>
            <a:ext cx="8810171" cy="4538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81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689" y="676982"/>
            <a:ext cx="10058400" cy="737525"/>
          </a:xfrm>
        </p:spPr>
        <p:txBody>
          <a:bodyPr/>
          <a:lstStyle/>
          <a:p>
            <a:r>
              <a:rPr lang="en-US" sz="3600" dirty="0"/>
              <a:t>Disaster Impacts</a:t>
            </a:r>
            <a:endParaRPr lang="en-US" dirty="0"/>
          </a:p>
        </p:txBody>
      </p:sp>
      <p:sp>
        <p:nvSpPr>
          <p:cNvPr id="5" name="Content Placeholder 2"/>
          <p:cNvSpPr txBox="1">
            <a:spLocks/>
          </p:cNvSpPr>
          <p:nvPr/>
        </p:nvSpPr>
        <p:spPr>
          <a:xfrm>
            <a:off x="304801" y="1920240"/>
            <a:ext cx="2621280" cy="461772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000" dirty="0"/>
              <a:t> Disaster impacts </a:t>
            </a:r>
          </a:p>
          <a:p>
            <a:pPr algn="just"/>
            <a:r>
              <a:rPr lang="en-US" sz="2000" dirty="0"/>
              <a:t>environmental </a:t>
            </a:r>
          </a:p>
          <a:p>
            <a:pPr algn="just"/>
            <a:r>
              <a:rPr lang="en-US" sz="2000" dirty="0"/>
              <a:t>physical</a:t>
            </a:r>
          </a:p>
          <a:p>
            <a:pPr algn="just"/>
            <a:r>
              <a:rPr lang="en-US" sz="2000" dirty="0"/>
              <a:t>social</a:t>
            </a:r>
          </a:p>
          <a:p>
            <a:pPr algn="just"/>
            <a:r>
              <a:rPr lang="en-US" sz="2000" dirty="0"/>
              <a:t>ecological</a:t>
            </a:r>
          </a:p>
          <a:p>
            <a:pPr algn="just"/>
            <a:r>
              <a:rPr lang="en-US" sz="2000" dirty="0"/>
              <a:t>economic</a:t>
            </a:r>
          </a:p>
          <a:p>
            <a:pPr algn="just"/>
            <a:r>
              <a:rPr lang="en-US" sz="2000" dirty="0"/>
              <a:t>political</a:t>
            </a:r>
          </a:p>
          <a:p>
            <a:pPr algn="just"/>
            <a:r>
              <a:rPr lang="en-US" sz="2000" dirty="0"/>
              <a:t>health</a:t>
            </a:r>
          </a:p>
        </p:txBody>
      </p:sp>
      <p:sp>
        <p:nvSpPr>
          <p:cNvPr id="4" name="Content Placeholder 2">
            <a:extLst>
              <a:ext uri="{FF2B5EF4-FFF2-40B4-BE49-F238E27FC236}">
                <a16:creationId xmlns:a16="http://schemas.microsoft.com/office/drawing/2014/main" id="{E7062CCF-CD81-4CF0-8148-F9FF273DCCA2}"/>
              </a:ext>
            </a:extLst>
          </p:cNvPr>
          <p:cNvSpPr txBox="1">
            <a:spLocks/>
          </p:cNvSpPr>
          <p:nvPr/>
        </p:nvSpPr>
        <p:spPr>
          <a:xfrm>
            <a:off x="3226191" y="1920240"/>
            <a:ext cx="8965809" cy="461772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t>psycho-social issues</a:t>
            </a:r>
          </a:p>
          <a:p>
            <a:pPr algn="just"/>
            <a:r>
              <a:rPr lang="en-US" sz="2000" dirty="0"/>
              <a:t>demographic aspects </a:t>
            </a:r>
          </a:p>
          <a:p>
            <a:pPr algn="just"/>
            <a:r>
              <a:rPr lang="en-US" sz="2000" dirty="0"/>
              <a:t>gender, age, special needs</a:t>
            </a:r>
          </a:p>
          <a:p>
            <a:pPr algn="just"/>
            <a:r>
              <a:rPr lang="en-US" sz="2000" dirty="0"/>
              <a:t>hazard locations</a:t>
            </a:r>
          </a:p>
          <a:p>
            <a:pPr algn="just"/>
            <a:r>
              <a:rPr lang="en-US" sz="2000" dirty="0"/>
              <a:t>global and national disaster trends </a:t>
            </a:r>
          </a:p>
          <a:p>
            <a:pPr algn="just"/>
            <a:r>
              <a:rPr lang="en-US" sz="2000" dirty="0"/>
              <a:t>climate change </a:t>
            </a:r>
          </a:p>
          <a:p>
            <a:pPr algn="just"/>
            <a:r>
              <a:rPr lang="en-US" sz="2000" dirty="0"/>
              <a:t>urban disasters</a:t>
            </a:r>
          </a:p>
        </p:txBody>
      </p:sp>
    </p:spTree>
    <p:extLst>
      <p:ext uri="{BB962C8B-B14F-4D97-AF65-F5344CB8AC3E}">
        <p14:creationId xmlns:p14="http://schemas.microsoft.com/office/powerpoint/2010/main" val="216095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609600"/>
            <a:ext cx="9390742" cy="1320800"/>
          </a:xfrm>
        </p:spPr>
        <p:txBody>
          <a:bodyPr>
            <a:normAutofit fontScale="90000"/>
          </a:bodyPr>
          <a:lstStyle/>
          <a:p>
            <a:r>
              <a:rPr lang="en-IN" dirty="0">
                <a:hlinkClick r:id="rId2" tooltip="Tidal flooding"/>
              </a:rPr>
              <a:t>Tidal flooding</a:t>
            </a:r>
            <a:r>
              <a:rPr lang="en-IN" dirty="0"/>
              <a:t>. Sea-level rise increases flooding in low-lying coastal regions. Shown: </a:t>
            </a:r>
            <a:r>
              <a:rPr lang="en-IN" dirty="0">
                <a:hlinkClick r:id="rId2" tooltip="Venice"/>
              </a:rPr>
              <a:t>Venice, Italy</a:t>
            </a:r>
            <a:r>
              <a:rPr lang="en-IN" dirty="0"/>
              <a:t>.</a:t>
            </a:r>
          </a:p>
        </p:txBody>
      </p:sp>
      <p:pic>
        <p:nvPicPr>
          <p:cNvPr id="3074" name="Picture 2" descr="C:\Users\user\Desktop\800px-Acqua_alta_in_Piazza_San_Marco-original.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6401" y="2049322"/>
            <a:ext cx="8940800" cy="4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57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9314"/>
            <a:ext cx="10000342" cy="1320800"/>
          </a:xfrm>
        </p:spPr>
        <p:txBody>
          <a:bodyPr>
            <a:noAutofit/>
          </a:bodyPr>
          <a:lstStyle/>
          <a:p>
            <a:r>
              <a:rPr lang="en-IN" sz="3100" dirty="0">
                <a:hlinkClick r:id="rId2" tooltip="Tropical cyclones and climate change"/>
              </a:rPr>
              <a:t>Storm intensification</a:t>
            </a:r>
            <a:r>
              <a:rPr lang="en-IN" sz="3100" dirty="0"/>
              <a:t>. Bangladesh after </a:t>
            </a:r>
            <a:r>
              <a:rPr lang="en-IN" sz="3100" dirty="0">
                <a:hlinkClick r:id="rId2" tooltip="Cyclone Sidr"/>
              </a:rPr>
              <a:t>Cyclone </a:t>
            </a:r>
            <a:r>
              <a:rPr lang="en-IN" sz="3100" dirty="0" err="1">
                <a:hlinkClick r:id="rId2" tooltip="Cyclone Sidr"/>
              </a:rPr>
              <a:t>Sidr</a:t>
            </a:r>
            <a:r>
              <a:rPr lang="en-IN" sz="3100" dirty="0"/>
              <a:t> </a:t>
            </a:r>
            <a:br>
              <a:rPr lang="en-IN" sz="3100" dirty="0"/>
            </a:br>
            <a:r>
              <a:rPr lang="en-IN" sz="3100" dirty="0"/>
              <a:t>is an example of catastrophic flooding from increased rainfall.</a:t>
            </a:r>
          </a:p>
        </p:txBody>
      </p:sp>
      <p:pic>
        <p:nvPicPr>
          <p:cNvPr id="4098" name="Picture 2" descr="C:\Users\user\Desktop\800px-US_Navy_071120-M-8966H-005_An_aerial_view_over_southern_Bangladesh_reveals_extensive_flooding_as_a_result_of_Cyclone_Sidr.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6400" y="1828800"/>
            <a:ext cx="9187543" cy="421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309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85"/>
            <a:ext cx="9768114" cy="1320800"/>
          </a:xfrm>
        </p:spPr>
        <p:txBody>
          <a:bodyPr>
            <a:normAutofit fontScale="90000"/>
          </a:bodyPr>
          <a:lstStyle/>
          <a:p>
            <a:r>
              <a:rPr lang="en-IN" dirty="0"/>
              <a:t>Heat wave intensification. Events like the </a:t>
            </a:r>
            <a:r>
              <a:rPr lang="en-IN" dirty="0">
                <a:hlinkClick r:id="rId2" tooltip="June 2019 European heat wave"/>
              </a:rPr>
              <a:t>June 2019 European heat wave</a:t>
            </a:r>
            <a:r>
              <a:rPr lang="en-IN" dirty="0"/>
              <a:t> are becoming more common.</a:t>
            </a:r>
          </a:p>
        </p:txBody>
      </p:sp>
      <p:pic>
        <p:nvPicPr>
          <p:cNvPr id="5122" name="Picture 2" descr="C:\Users\user\Desktop\800px-The_heat_is_on_ESA19461898.jpe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1887" y="1770744"/>
            <a:ext cx="9173028" cy="427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724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7" y="217714"/>
            <a:ext cx="9206894" cy="1320800"/>
          </a:xfrm>
        </p:spPr>
        <p:txBody>
          <a:bodyPr>
            <a:normAutofit fontScale="90000"/>
          </a:bodyPr>
          <a:lstStyle/>
          <a:p>
            <a:r>
              <a:rPr lang="en-IN" dirty="0">
                <a:hlinkClick r:id="rId2" tooltip="Extreme weather"/>
              </a:rPr>
              <a:t>Extreme weather</a:t>
            </a:r>
            <a:r>
              <a:rPr lang="en-IN" dirty="0"/>
              <a:t>. Drought and high temperatures worsened the </a:t>
            </a:r>
            <a:r>
              <a:rPr lang="en-IN" dirty="0">
                <a:hlinkClick r:id="rId2" tooltip="2019–20 Australian bushfire season"/>
              </a:rPr>
              <a:t>2020 bushfires in Australia</a:t>
            </a:r>
            <a:r>
              <a:rPr lang="en-IN" dirty="0"/>
              <a:t>.</a:t>
            </a:r>
          </a:p>
        </p:txBody>
      </p:sp>
      <p:pic>
        <p:nvPicPr>
          <p:cNvPr id="6146" name="Picture 2" descr="C:\Users\user\Desktop\800px-Orroral_Valley_Fire_viewed_from_Tuggeranong_January_202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0913" y="1828800"/>
            <a:ext cx="9158515" cy="421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404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63" y="232229"/>
            <a:ext cx="8596668" cy="1320800"/>
          </a:xfrm>
        </p:spPr>
        <p:txBody>
          <a:bodyPr>
            <a:normAutofit fontScale="90000"/>
          </a:bodyPr>
          <a:lstStyle/>
          <a:p>
            <a:r>
              <a:rPr lang="en-IN" dirty="0">
                <a:hlinkClick r:id="rId2" tooltip="Habitat destruction"/>
              </a:rPr>
              <a:t>Habitat destruction</a:t>
            </a:r>
            <a:r>
              <a:rPr lang="en-IN" dirty="0"/>
              <a:t>. Many arctic animals rely on sea ice, which has been disappearing in a warming Arctic.</a:t>
            </a:r>
          </a:p>
        </p:txBody>
      </p:sp>
      <p:pic>
        <p:nvPicPr>
          <p:cNvPr id="7170" name="Picture 2" descr="C:\Users\user\Desktop\800px-Endangered_arctic_-_starving_polar_bear_edit.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8629" y="2018563"/>
            <a:ext cx="8273142" cy="472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758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Urban disasters</a:t>
            </a:r>
          </a:p>
        </p:txBody>
      </p:sp>
      <p:sp>
        <p:nvSpPr>
          <p:cNvPr id="3" name="Content Placeholder 2"/>
          <p:cNvSpPr>
            <a:spLocks noGrp="1"/>
          </p:cNvSpPr>
          <p:nvPr>
            <p:ph idx="1"/>
          </p:nvPr>
        </p:nvSpPr>
        <p:spPr/>
        <p:txBody>
          <a:bodyPr/>
          <a:lstStyle/>
          <a:p>
            <a:r>
              <a:rPr lang="en-IN" dirty="0"/>
              <a:t>When </a:t>
            </a:r>
            <a:r>
              <a:rPr lang="en-IN" b="1" dirty="0"/>
              <a:t>disasters</a:t>
            </a:r>
            <a:r>
              <a:rPr lang="en-IN" dirty="0"/>
              <a:t> affect cities or </a:t>
            </a:r>
            <a:r>
              <a:rPr lang="en-IN" b="1" dirty="0"/>
              <a:t>urban</a:t>
            </a:r>
            <a:r>
              <a:rPr lang="en-IN" dirty="0"/>
              <a:t> areas (non rural contexts) they are referred to as </a:t>
            </a:r>
            <a:r>
              <a:rPr lang="en-IN" b="1" dirty="0"/>
              <a:t>urban disasters</a:t>
            </a:r>
          </a:p>
          <a:p>
            <a:r>
              <a:rPr lang="en-IN" dirty="0"/>
              <a:t>Recently, torrential rains that took place in Hyderabad have caused massive </a:t>
            </a:r>
            <a:r>
              <a:rPr lang="en-IN" b="1" dirty="0"/>
              <a:t>urban</a:t>
            </a:r>
            <a:r>
              <a:rPr lang="en-IN" dirty="0"/>
              <a:t> floods. In many </a:t>
            </a:r>
            <a:r>
              <a:rPr lang="en-IN" b="1" dirty="0"/>
              <a:t>Indian</a:t>
            </a:r>
            <a:r>
              <a:rPr lang="en-IN" dirty="0"/>
              <a:t> cities, the </a:t>
            </a:r>
            <a:r>
              <a:rPr lang="en-IN" b="1" dirty="0"/>
              <a:t>urban</a:t>
            </a:r>
            <a:r>
              <a:rPr lang="en-IN" dirty="0"/>
              <a:t> floods have become a frequent phenomenon in recent years. As the incidence of climate variability and extreme weather events increases, </a:t>
            </a:r>
            <a:r>
              <a:rPr lang="en-IN" b="1" dirty="0"/>
              <a:t>urban</a:t>
            </a:r>
            <a:r>
              <a:rPr lang="en-IN" dirty="0"/>
              <a:t> flooding becomes more and more common.</a:t>
            </a:r>
          </a:p>
        </p:txBody>
      </p:sp>
    </p:spTree>
    <p:extLst>
      <p:ext uri="{BB962C8B-B14F-4D97-AF65-F5344CB8AC3E}">
        <p14:creationId xmlns:p14="http://schemas.microsoft.com/office/powerpoint/2010/main" val="282927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Impact of urban disasters</a:t>
            </a:r>
          </a:p>
        </p:txBody>
      </p:sp>
      <p:sp>
        <p:nvSpPr>
          <p:cNvPr id="3" name="Content Placeholder 2"/>
          <p:cNvSpPr>
            <a:spLocks noGrp="1"/>
          </p:cNvSpPr>
          <p:nvPr>
            <p:ph idx="1"/>
          </p:nvPr>
        </p:nvSpPr>
        <p:spPr/>
        <p:txBody>
          <a:bodyPr/>
          <a:lstStyle/>
          <a:p>
            <a:r>
              <a:rPr lang="en-IN" dirty="0"/>
              <a:t>Human life</a:t>
            </a:r>
          </a:p>
          <a:p>
            <a:r>
              <a:rPr lang="en-IN" dirty="0"/>
              <a:t>Destruction of buildings &amp; infrastructure</a:t>
            </a:r>
          </a:p>
          <a:p>
            <a:r>
              <a:rPr lang="en-IN" dirty="0"/>
              <a:t>Water contamination</a:t>
            </a:r>
          </a:p>
          <a:p>
            <a:r>
              <a:rPr lang="en-IN" dirty="0"/>
              <a:t>Disorganization of services &amp; economic activity</a:t>
            </a:r>
          </a:p>
          <a:p>
            <a:r>
              <a:rPr lang="en-IN" dirty="0"/>
              <a:t>Damage of economic facilities( factories, storage, agriculture etc.,)</a:t>
            </a:r>
          </a:p>
          <a:p>
            <a:endParaRPr lang="en-IN" dirty="0"/>
          </a:p>
          <a:p>
            <a:pPr marL="0" indent="0">
              <a:buNone/>
            </a:pPr>
            <a:endParaRPr lang="en-IN" dirty="0"/>
          </a:p>
        </p:txBody>
      </p:sp>
    </p:spTree>
    <p:extLst>
      <p:ext uri="{BB962C8B-B14F-4D97-AF65-F5344CB8AC3E}">
        <p14:creationId xmlns:p14="http://schemas.microsoft.com/office/powerpoint/2010/main" val="1439052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5771"/>
            <a:ext cx="8596668" cy="5765591"/>
          </a:xfrm>
        </p:spPr>
        <p:txBody>
          <a:bodyPr>
            <a:normAutofit lnSpcReduction="10000"/>
          </a:bodyPr>
          <a:lstStyle/>
          <a:p>
            <a:pPr marL="0" indent="0">
              <a:buNone/>
            </a:pPr>
            <a:r>
              <a:rPr lang="en-IN" b="1" dirty="0"/>
              <a:t>Who is most vulnerable?</a:t>
            </a:r>
          </a:p>
          <a:p>
            <a:pPr>
              <a:buFont typeface="Wingdings" pitchFamily="2" charset="2"/>
              <a:buChar char="Ø"/>
            </a:pPr>
            <a:r>
              <a:rPr lang="en-IN" dirty="0"/>
              <a:t>When a city starts flooding after intense rainfall, the focus is on the breakdown of public services, the closing of schools, and difficulty in transportation, among others.</a:t>
            </a:r>
          </a:p>
          <a:p>
            <a:pPr>
              <a:buFont typeface="Wingdings" pitchFamily="2" charset="2"/>
              <a:buChar char="Ø"/>
            </a:pPr>
            <a:r>
              <a:rPr lang="en-IN" dirty="0"/>
              <a:t>While these problems bring the city to a halt and make news for a few days, what is missed is the focus on who gets worst hit and how?</a:t>
            </a:r>
          </a:p>
          <a:p>
            <a:pPr>
              <a:buFont typeface="Wingdings" pitchFamily="2" charset="2"/>
              <a:buChar char="Ø"/>
            </a:pPr>
            <a:r>
              <a:rPr lang="en-IN" dirty="0"/>
              <a:t>Mumbai, for instance, is often referred as a prime example when it comes to discussing urban floods in India. </a:t>
            </a:r>
          </a:p>
          <a:p>
            <a:pPr>
              <a:buFont typeface="Wingdings" pitchFamily="2" charset="2"/>
              <a:buChar char="Ø"/>
            </a:pPr>
            <a:r>
              <a:rPr lang="en-IN" dirty="0"/>
              <a:t>A United Nations Habitat </a:t>
            </a:r>
            <a:r>
              <a:rPr lang="en-IN" dirty="0">
                <a:hlinkClick r:id="rId2"/>
              </a:rPr>
              <a:t>paper</a:t>
            </a:r>
            <a:r>
              <a:rPr lang="en-IN" dirty="0"/>
              <a:t> on monsoon floods in Mumbai mentions that even after 10 days of intense rainfall, the suburban and low-lying areas near the </a:t>
            </a:r>
            <a:r>
              <a:rPr lang="en-IN" dirty="0" err="1"/>
              <a:t>Mithi</a:t>
            </a:r>
            <a:r>
              <a:rPr lang="en-IN" dirty="0"/>
              <a:t> river remain waterlogged without services, appropriate shelter, potable water or food.</a:t>
            </a:r>
            <a:endParaRPr lang="en-IN" b="1" dirty="0"/>
          </a:p>
          <a:p>
            <a:pPr>
              <a:buFont typeface="Wingdings" pitchFamily="2" charset="2"/>
              <a:buChar char="Ø"/>
            </a:pPr>
            <a:r>
              <a:rPr lang="en-IN" dirty="0"/>
              <a:t>This area is estimated to have 70 per cent occupancy by slums and pavement dwellers, including one of the largest slums in the world — </a:t>
            </a:r>
            <a:r>
              <a:rPr lang="en-IN" dirty="0" err="1"/>
              <a:t>Dharavi</a:t>
            </a:r>
            <a:r>
              <a:rPr lang="en-IN" dirty="0"/>
              <a:t>.</a:t>
            </a:r>
          </a:p>
          <a:p>
            <a:pPr>
              <a:buFont typeface="Wingdings" pitchFamily="2" charset="2"/>
              <a:buChar char="Ø"/>
            </a:pPr>
            <a:r>
              <a:rPr lang="en-IN" dirty="0"/>
              <a:t>In any city, the low-lying regions like </a:t>
            </a:r>
            <a:r>
              <a:rPr lang="en-IN" dirty="0" err="1"/>
              <a:t>nallahs</a:t>
            </a:r>
            <a:r>
              <a:rPr lang="en-IN" dirty="0"/>
              <a:t>, railway lines, roads and highways — where squatter settlements pop-up — are the areas, which are most prone to flooding. Built </a:t>
            </a:r>
            <a:r>
              <a:rPr lang="en-IN" dirty="0" err="1"/>
              <a:t>uninformedly</a:t>
            </a:r>
            <a:r>
              <a:rPr lang="en-IN" dirty="0"/>
              <a:t> and with makeshift materials, many people lose their residence with recurring floods, which never gets accounted for.</a:t>
            </a:r>
          </a:p>
        </p:txBody>
      </p:sp>
    </p:spTree>
    <p:extLst>
      <p:ext uri="{BB962C8B-B14F-4D97-AF65-F5344CB8AC3E}">
        <p14:creationId xmlns:p14="http://schemas.microsoft.com/office/powerpoint/2010/main" val="535609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877" y="232229"/>
            <a:ext cx="8596668" cy="6625772"/>
          </a:xfrm>
        </p:spPr>
        <p:txBody>
          <a:bodyPr>
            <a:normAutofit lnSpcReduction="10000"/>
          </a:bodyPr>
          <a:lstStyle/>
          <a:p>
            <a:pPr marL="0" indent="0">
              <a:buNone/>
            </a:pPr>
            <a:r>
              <a:rPr lang="en-IN" b="1" dirty="0">
                <a:solidFill>
                  <a:srgbClr val="FF0000"/>
                </a:solidFill>
              </a:rPr>
              <a:t>Causes :</a:t>
            </a:r>
          </a:p>
          <a:p>
            <a:pPr marL="0" indent="0">
              <a:buNone/>
            </a:pPr>
            <a:r>
              <a:rPr lang="en-IN" b="1" dirty="0"/>
              <a:t>Inadequate Drainage Infrastructure:</a:t>
            </a:r>
            <a:r>
              <a:rPr lang="en-IN" dirty="0"/>
              <a:t> Cities like Hyderabad, Mumbai rely on a century-old drainage system, covering only a small part of the core city.</a:t>
            </a:r>
          </a:p>
          <a:p>
            <a:pPr>
              <a:buFont typeface="Wingdings" pitchFamily="2" charset="2"/>
              <a:buChar char="Ø"/>
            </a:pPr>
            <a:r>
              <a:rPr lang="en-IN" dirty="0"/>
              <a:t>In the last 20 years, the Indian cities have grown manifold with its original built-up area.</a:t>
            </a:r>
          </a:p>
          <a:p>
            <a:pPr>
              <a:buFont typeface="Wingdings" pitchFamily="2" charset="2"/>
              <a:buChar char="Ø"/>
            </a:pPr>
            <a:r>
              <a:rPr lang="en-IN" dirty="0"/>
              <a:t>As the city grew beyond its original limits, not much was done to address the absence of adequate drainage systems.</a:t>
            </a:r>
          </a:p>
          <a:p>
            <a:pPr marL="0" indent="0">
              <a:buNone/>
            </a:pPr>
            <a:r>
              <a:rPr lang="en-IN" b="1" dirty="0"/>
              <a:t>Terrain Alteration:</a:t>
            </a:r>
            <a:r>
              <a:rPr lang="en-IN" dirty="0"/>
              <a:t> Lasting irreversible damage has been done to the city by property builders, property owners, and public agencies by flattening terrain and altering natural drainage routes.</a:t>
            </a:r>
          </a:p>
          <a:p>
            <a:pPr marL="0" indent="0">
              <a:buNone/>
            </a:pPr>
            <a:r>
              <a:rPr lang="en-IN" b="1" dirty="0"/>
              <a:t>Reducing Seepage:</a:t>
            </a:r>
            <a:r>
              <a:rPr lang="en-IN" dirty="0"/>
              <a:t> Indian cities are becoming increasingly impervious to water, not just because of increasing built up but also because of the nature of materials used (hard, non-porous construction material that makes the soil impervious).</a:t>
            </a:r>
          </a:p>
          <a:p>
            <a:pPr marL="0" indent="0">
              <a:buNone/>
            </a:pPr>
            <a:r>
              <a:rPr lang="en-IN" b="1" dirty="0"/>
              <a:t>Lax Implementation:</a:t>
            </a:r>
            <a:r>
              <a:rPr lang="en-IN" dirty="0"/>
              <a:t> Even with provisions of rainwater harvesting, sustainable urban drainage systems, </a:t>
            </a:r>
            <a:r>
              <a:rPr lang="en-IN" dirty="0" err="1"/>
              <a:t>etc</a:t>
            </a:r>
            <a:r>
              <a:rPr lang="en-IN" dirty="0"/>
              <a:t>, in regulatory mechanisms like the </a:t>
            </a:r>
            <a:r>
              <a:rPr lang="en-IN" b="1" dirty="0">
                <a:hlinkClick r:id="rId2"/>
              </a:rPr>
              <a:t>Environmental Impact Assessment (EIA)</a:t>
            </a:r>
            <a:r>
              <a:rPr lang="en-IN" dirty="0"/>
              <a:t>, adoption at user end as well as enforcement agencies remains weak.</a:t>
            </a:r>
          </a:p>
          <a:p>
            <a:pPr marL="0" indent="0">
              <a:buNone/>
            </a:pPr>
            <a:r>
              <a:rPr lang="en-IN" b="1" dirty="0"/>
              <a:t>Encroaching Natural Spaces:</a:t>
            </a:r>
            <a:r>
              <a:rPr lang="en-IN" dirty="0"/>
              <a:t> The number of wetlands has reduced to 123 in 2018 from 644 in 1956.</a:t>
            </a:r>
          </a:p>
          <a:p>
            <a:pPr>
              <a:buFont typeface="Wingdings" pitchFamily="2" charset="2"/>
              <a:buChar char="Ø"/>
            </a:pPr>
            <a:r>
              <a:rPr lang="en-IN" dirty="0"/>
              <a:t>Green cover is only 9 per cent, which ideally should have been at least 33 per cent.</a:t>
            </a:r>
          </a:p>
          <a:p>
            <a:pPr marL="0" indent="0">
              <a:buNone/>
            </a:pPr>
            <a:endParaRPr lang="en-IN" dirty="0"/>
          </a:p>
          <a:p>
            <a:endParaRPr lang="en-IN" dirty="0"/>
          </a:p>
        </p:txBody>
      </p:sp>
    </p:spTree>
    <p:extLst>
      <p:ext uri="{BB962C8B-B14F-4D97-AF65-F5344CB8AC3E}">
        <p14:creationId xmlns:p14="http://schemas.microsoft.com/office/powerpoint/2010/main" val="3318284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1604145957_image 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262" y="195867"/>
            <a:ext cx="8596312" cy="6022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72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689" y="676982"/>
            <a:ext cx="10058400" cy="737525"/>
          </a:xfrm>
        </p:spPr>
        <p:txBody>
          <a:bodyPr/>
          <a:lstStyle/>
          <a:p>
            <a:r>
              <a:rPr lang="en-US" sz="3600" dirty="0"/>
              <a:t>Disaster Impacts</a:t>
            </a:r>
            <a:endParaRPr lang="en-US" dirty="0"/>
          </a:p>
        </p:txBody>
      </p:sp>
      <p:sp>
        <p:nvSpPr>
          <p:cNvPr id="5" name="Content Placeholder 2"/>
          <p:cNvSpPr txBox="1">
            <a:spLocks/>
          </p:cNvSpPr>
          <p:nvPr/>
        </p:nvSpPr>
        <p:spPr>
          <a:xfrm>
            <a:off x="304800" y="1414507"/>
            <a:ext cx="8976359" cy="51234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000" dirty="0"/>
              <a:t> Disaster impacts </a:t>
            </a:r>
          </a:p>
          <a:p>
            <a:pPr algn="just"/>
            <a:r>
              <a:rPr lang="en-US" sz="2000" dirty="0"/>
              <a:t>There are the physical and social disturbances that a hazard agent inflicts when it strikes a community, </a:t>
            </a:r>
          </a:p>
          <a:p>
            <a:pPr algn="just"/>
            <a:r>
              <a:rPr lang="en-US" sz="2000" dirty="0"/>
              <a:t>physical impacts comprise causalities, (deaths, injuries &amp; illnesses) and damage to agriculture structures, infrastructure and the natural environment. </a:t>
            </a:r>
          </a:p>
          <a:p>
            <a:pPr algn="just"/>
            <a:r>
              <a:rPr lang="en-US" sz="2000" dirty="0"/>
              <a:t>Social impacts comprise psychological impacts demographic impacts, economic impacts &amp; political impacts</a:t>
            </a:r>
          </a:p>
        </p:txBody>
      </p:sp>
    </p:spTree>
    <p:extLst>
      <p:ext uri="{BB962C8B-B14F-4D97-AF65-F5344CB8AC3E}">
        <p14:creationId xmlns:p14="http://schemas.microsoft.com/office/powerpoint/2010/main" val="225089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62857"/>
            <a:ext cx="8596668" cy="6226629"/>
          </a:xfrm>
        </p:spPr>
        <p:txBody>
          <a:bodyPr/>
          <a:lstStyle/>
          <a:p>
            <a:pPr marL="0" indent="0">
              <a:buNone/>
            </a:pPr>
            <a:r>
              <a:rPr lang="en-IN" b="1" dirty="0"/>
              <a:t>Who is responsible?</a:t>
            </a:r>
          </a:p>
          <a:p>
            <a:pPr marL="0" indent="0">
              <a:buNone/>
            </a:pPr>
            <a:r>
              <a:rPr lang="en-IN" b="1" dirty="0"/>
              <a:t>Government and public</a:t>
            </a:r>
          </a:p>
          <a:p>
            <a:r>
              <a:rPr lang="en-IN" dirty="0"/>
              <a:t>he fact is that our cities have been built with little to no regard to the natural topography and severely lacks holistic action. Even with provisions of rainwater harvesting, sustainable urban drainage systems, </a:t>
            </a:r>
            <a:r>
              <a:rPr lang="en-IN" dirty="0" err="1"/>
              <a:t>etc</a:t>
            </a:r>
            <a:r>
              <a:rPr lang="en-IN" dirty="0"/>
              <a:t>, in regulatory mechanisms like the Environmental Impact Assessment (EIA), Notification 2006 or building bylaws of almost every state, adoption at user end as well as enforcement agencies remains weak.</a:t>
            </a:r>
          </a:p>
          <a:p>
            <a:r>
              <a:rPr lang="en-IN" dirty="0"/>
              <a:t>Public bodies’ focus is largely on de-silting of storm water drains before monsoon and expansion of the over-burdened infrastructure, but at a crawling pace. </a:t>
            </a:r>
          </a:p>
          <a:p>
            <a:r>
              <a:rPr lang="en-IN" dirty="0"/>
              <a:t>major factor is the city's old drainage system, which is heavily silted and damaged.</a:t>
            </a:r>
          </a:p>
          <a:p>
            <a:r>
              <a:rPr lang="en-IN" dirty="0"/>
              <a:t>explosive growth in the urban population as well as infrastructure in the recent years. </a:t>
            </a:r>
          </a:p>
          <a:p>
            <a:r>
              <a:rPr lang="en-IN" dirty="0"/>
              <a:t>As a result of poor planning, unregulated construction and mismanagement of environmental resources, water reservoirs and wetlands have vanished over the years.</a:t>
            </a:r>
          </a:p>
        </p:txBody>
      </p:sp>
    </p:spTree>
    <p:extLst>
      <p:ext uri="{BB962C8B-B14F-4D97-AF65-F5344CB8AC3E}">
        <p14:creationId xmlns:p14="http://schemas.microsoft.com/office/powerpoint/2010/main" val="3378034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7371"/>
            <a:ext cx="8596668" cy="5663991"/>
          </a:xfrm>
        </p:spPr>
        <p:txBody>
          <a:bodyPr>
            <a:normAutofit lnSpcReduction="10000"/>
          </a:bodyPr>
          <a:lstStyle/>
          <a:p>
            <a:pPr marL="0" indent="0">
              <a:buNone/>
            </a:pPr>
            <a:r>
              <a:rPr lang="en-IN" b="1" dirty="0"/>
              <a:t>What to do?</a:t>
            </a:r>
          </a:p>
          <a:p>
            <a:r>
              <a:rPr lang="en-IN" dirty="0"/>
              <a:t>As the incidence of climate variability and extreme weather events increases, urban flooding becomes more and more common, it is inevitable that we look at the issue from a broad-based perspective. </a:t>
            </a:r>
          </a:p>
          <a:p>
            <a:r>
              <a:rPr lang="en-IN" dirty="0"/>
              <a:t>Focus has to be on increasing the resilience of communities and adaptive capacity of our infrastructure.</a:t>
            </a:r>
          </a:p>
          <a:p>
            <a:r>
              <a:rPr lang="en-IN" dirty="0"/>
              <a:t>Water sensitive urban design and planning techniques — especially in the context of implementation — are of utmost importance.</a:t>
            </a:r>
          </a:p>
          <a:p>
            <a:r>
              <a:rPr lang="en-IN" dirty="0"/>
              <a:t>These methods take into consideration the topography, types of surfaces (pervious or impervious), natural drainage and leave very less impact on the environment. Vulnerability analyses and risk assessments should form part and parcel of city master plans.</a:t>
            </a:r>
          </a:p>
          <a:p>
            <a:r>
              <a:rPr lang="en-IN" dirty="0"/>
              <a:t>In a changing climate, our proposed infrastructure (especially storm water drainage) has to be built considering the new ‘</a:t>
            </a:r>
            <a:r>
              <a:rPr lang="en-IN" dirty="0" err="1"/>
              <a:t>normals</a:t>
            </a:r>
            <a:r>
              <a:rPr lang="en-IN" dirty="0"/>
              <a:t>’. Tools such as predictive precipitation modelling can help do that and are also able to link it with the adaptive capacity of urban land use.</a:t>
            </a:r>
          </a:p>
          <a:p>
            <a:r>
              <a:rPr lang="en-IN" dirty="0"/>
              <a:t>Most important is strong land use controls. EIAs and enforcement will remain vital to ensure that fragile wetlands and floodplains are not concretised.</a:t>
            </a:r>
          </a:p>
          <a:p>
            <a:endParaRPr lang="en-IN" dirty="0"/>
          </a:p>
        </p:txBody>
      </p:sp>
    </p:spTree>
    <p:extLst>
      <p:ext uri="{BB962C8B-B14F-4D97-AF65-F5344CB8AC3E}">
        <p14:creationId xmlns:p14="http://schemas.microsoft.com/office/powerpoint/2010/main" val="3193085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88686"/>
            <a:ext cx="8596668" cy="6516913"/>
          </a:xfrm>
        </p:spPr>
        <p:txBody>
          <a:bodyPr>
            <a:normAutofit fontScale="92500" lnSpcReduction="20000"/>
          </a:bodyPr>
          <a:lstStyle/>
          <a:p>
            <a:pPr marL="0" indent="0">
              <a:buNone/>
            </a:pPr>
            <a:r>
              <a:rPr lang="en-IN" b="1" dirty="0">
                <a:solidFill>
                  <a:srgbClr val="FF0000"/>
                </a:solidFill>
              </a:rPr>
              <a:t>What to do?</a:t>
            </a:r>
            <a:endParaRPr lang="en-IN" dirty="0">
              <a:solidFill>
                <a:srgbClr val="FF0000"/>
              </a:solidFill>
            </a:endParaRPr>
          </a:p>
          <a:p>
            <a:pPr marL="0" indent="0">
              <a:buNone/>
            </a:pPr>
            <a:r>
              <a:rPr lang="en-IN" b="1" dirty="0"/>
              <a:t>Need For Holistic Engagement:</a:t>
            </a:r>
            <a:r>
              <a:rPr lang="en-IN" dirty="0"/>
              <a:t> Urban floods of this scale cannot be contained by the municipal authorities alone. Floods cannot be managed without concerted and focused investments of energy and resources.</a:t>
            </a:r>
          </a:p>
          <a:p>
            <a:pPr>
              <a:buFont typeface="Wingdings" pitchFamily="2" charset="2"/>
              <a:buChar char="Ø"/>
            </a:pPr>
            <a:r>
              <a:rPr lang="en-IN" dirty="0"/>
              <a:t>The Metropolitan Development Authorities, </a:t>
            </a:r>
            <a:r>
              <a:rPr lang="en-IN" b="1" dirty="0">
                <a:hlinkClick r:id="rId2"/>
              </a:rPr>
              <a:t>National Disaster Management Authority</a:t>
            </a:r>
            <a:r>
              <a:rPr lang="en-IN" dirty="0"/>
              <a:t>, State revenue and irrigation departments along with municipal corporations should be involved in such work together.</a:t>
            </a:r>
          </a:p>
          <a:p>
            <a:pPr>
              <a:buFont typeface="Wingdings" pitchFamily="2" charset="2"/>
              <a:buChar char="Ø"/>
            </a:pPr>
            <a:r>
              <a:rPr lang="en-IN" dirty="0"/>
              <a:t>Such investments can only be done in a mission mode organisation with active participation of civil society organisations at the metropolitan scale.</a:t>
            </a:r>
          </a:p>
          <a:p>
            <a:pPr marL="0" indent="0">
              <a:buNone/>
            </a:pPr>
            <a:r>
              <a:rPr lang="en-IN" b="1" dirty="0"/>
              <a:t>Developing Sponge Cities:</a:t>
            </a:r>
            <a:r>
              <a:rPr lang="en-IN" dirty="0"/>
              <a:t> The idea of a sponge city is to make cities more permeable so as to hold and use the water which falls upon it.</a:t>
            </a:r>
          </a:p>
          <a:p>
            <a:pPr>
              <a:buFont typeface="Wingdings" pitchFamily="2" charset="2"/>
              <a:buChar char="Ø"/>
            </a:pPr>
            <a:r>
              <a:rPr lang="en-IN" dirty="0"/>
              <a:t>Sponge cities absorb the rain water, which is then naturally filtered by the soil and allowed to reach urban aquifers.</a:t>
            </a:r>
          </a:p>
          <a:p>
            <a:pPr>
              <a:buFont typeface="Wingdings" pitchFamily="2" charset="2"/>
              <a:buChar char="Ø"/>
            </a:pPr>
            <a:r>
              <a:rPr lang="en-IN" dirty="0"/>
              <a:t>This allows for the extraction of water from the ground through urban or </a:t>
            </a:r>
            <a:r>
              <a:rPr lang="en-IN" dirty="0" err="1"/>
              <a:t>peri</a:t>
            </a:r>
            <a:r>
              <a:rPr lang="en-IN" dirty="0"/>
              <a:t>-urban </a:t>
            </a:r>
            <a:r>
              <a:rPr lang="en-IN" dirty="0" err="1"/>
              <a:t>wells.This</a:t>
            </a:r>
            <a:r>
              <a:rPr lang="en-IN" dirty="0"/>
              <a:t> water can be treated easily and used for city water supply.</a:t>
            </a:r>
          </a:p>
          <a:p>
            <a:pPr marL="0" indent="0">
              <a:buNone/>
            </a:pPr>
            <a:r>
              <a:rPr lang="en-IN" b="1" dirty="0"/>
              <a:t>Wetland Policy:</a:t>
            </a:r>
            <a:r>
              <a:rPr lang="en-IN" dirty="0"/>
              <a:t> There is a need to start paying attention to the management of wetlands by involving local communities.</a:t>
            </a:r>
          </a:p>
          <a:p>
            <a:pPr>
              <a:buFont typeface="Wingdings" pitchFamily="2" charset="2"/>
              <a:buChar char="Ø"/>
            </a:pPr>
            <a:r>
              <a:rPr lang="en-IN" dirty="0"/>
              <a:t>Without doubt, terrain alteration needs to be strictly regulated and a ban on any further alteration of terrain needs to be introduced.</a:t>
            </a:r>
          </a:p>
          <a:p>
            <a:pPr>
              <a:buFont typeface="Wingdings" pitchFamily="2" charset="2"/>
              <a:buChar char="Ø"/>
            </a:pPr>
            <a:r>
              <a:rPr lang="en-IN" dirty="0"/>
              <a:t>To improve the city’s capacity to absorb water, new porous materials and technologies must be encouraged or mandated across scales.</a:t>
            </a:r>
          </a:p>
          <a:p>
            <a:pPr>
              <a:buFont typeface="Wingdings" pitchFamily="2" charset="2"/>
              <a:buChar char="Ø"/>
            </a:pPr>
            <a:r>
              <a:rPr lang="en-IN" dirty="0"/>
              <a:t>Examples of these technologies are </a:t>
            </a:r>
            <a:r>
              <a:rPr lang="en-IN" dirty="0" err="1"/>
              <a:t>bioswales</a:t>
            </a:r>
            <a:r>
              <a:rPr lang="en-IN" dirty="0"/>
              <a:t> and retention systems, permeable material for roads and pavement, drainage systems which allow storm water to trickle into the ground, green roofs and harvesting systems in buildings.</a:t>
            </a:r>
          </a:p>
          <a:p>
            <a:endParaRPr lang="en-IN" dirty="0"/>
          </a:p>
        </p:txBody>
      </p:sp>
    </p:spTree>
    <p:extLst>
      <p:ext uri="{BB962C8B-B14F-4D97-AF65-F5344CB8AC3E}">
        <p14:creationId xmlns:p14="http://schemas.microsoft.com/office/powerpoint/2010/main" val="4207987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91887"/>
            <a:ext cx="8596668" cy="6154056"/>
          </a:xfrm>
        </p:spPr>
        <p:txBody>
          <a:bodyPr>
            <a:normAutofit lnSpcReduction="10000"/>
          </a:bodyPr>
          <a:lstStyle/>
          <a:p>
            <a:pPr marL="0" indent="0">
              <a:buNone/>
            </a:pPr>
            <a:r>
              <a:rPr lang="en-IN" b="1" dirty="0"/>
              <a:t>Drainage Planning:</a:t>
            </a:r>
            <a:r>
              <a:rPr lang="en-IN" dirty="0"/>
              <a:t> Watershed management and emergency drainage plan should be clearly enunciated in policy and law.</a:t>
            </a:r>
          </a:p>
          <a:p>
            <a:pPr>
              <a:buFont typeface="Wingdings" pitchFamily="2" charset="2"/>
              <a:buChar char="Ø"/>
            </a:pPr>
            <a:r>
              <a:rPr lang="en-IN" dirty="0"/>
              <a:t>Urban watersheds are micro ecological drainage systems, shaped by contours of terrain.</a:t>
            </a:r>
          </a:p>
          <a:p>
            <a:pPr>
              <a:buFont typeface="Wingdings" pitchFamily="2" charset="2"/>
              <a:buChar char="Ø"/>
            </a:pPr>
            <a:r>
              <a:rPr lang="en-IN" dirty="0"/>
              <a:t>Detailed documentation of these must be held by agencies which are not bound by municipal jurisdictions; instead, there is a need to consider natural boundaries such as watersheds instead of governance boundaries like electoral wards for shaping a drainage plan.</a:t>
            </a:r>
          </a:p>
          <a:p>
            <a:pPr marL="0" indent="0">
              <a:buNone/>
            </a:pPr>
            <a:r>
              <a:rPr lang="en-IN" b="1" dirty="0"/>
              <a:t>Water Sensitive Urban Design:</a:t>
            </a:r>
            <a:r>
              <a:rPr lang="en-IN" dirty="0"/>
              <a:t> These methods take into consideration the topography, types of surfaces (permeable or impervious), natural drainage and leave very less impact on the environment.</a:t>
            </a:r>
          </a:p>
          <a:p>
            <a:pPr>
              <a:buFont typeface="Wingdings" pitchFamily="2" charset="2"/>
              <a:buChar char="Ø"/>
            </a:pPr>
            <a:r>
              <a:rPr lang="en-IN" dirty="0"/>
              <a:t>Vulnerability analyses and risk assessments should form part and parcel of city master </a:t>
            </a:r>
            <a:r>
              <a:rPr lang="en-IN" dirty="0" err="1"/>
              <a:t>plans.In</a:t>
            </a:r>
            <a:r>
              <a:rPr lang="en-IN" dirty="0"/>
              <a:t> a changing climate, the drainage infrastructure (especially storm water drainage) has to be built considering the new ‘</a:t>
            </a:r>
            <a:r>
              <a:rPr lang="en-IN" dirty="0" err="1"/>
              <a:t>normals</a:t>
            </a:r>
            <a:r>
              <a:rPr lang="en-IN" dirty="0"/>
              <a:t>’.</a:t>
            </a:r>
          </a:p>
          <a:p>
            <a:pPr>
              <a:buFont typeface="Wingdings" pitchFamily="2" charset="2"/>
              <a:buChar char="Ø"/>
            </a:pPr>
            <a:r>
              <a:rPr lang="en-IN" dirty="0"/>
              <a:t>Tools such as predictive precipitation modelling can help do that and are also able to link it with the adaptive capacity of urban land use.</a:t>
            </a:r>
          </a:p>
          <a:p>
            <a:pPr marL="0" indent="0">
              <a:buNone/>
            </a:pPr>
            <a:r>
              <a:rPr lang="en-IN" b="1" dirty="0"/>
              <a:t>Convergent Approach:</a:t>
            </a:r>
            <a:r>
              <a:rPr lang="en-IN" dirty="0"/>
              <a:t> These can all be delivered effectively through an urban mission along the lines of the </a:t>
            </a:r>
            <a:r>
              <a:rPr lang="en-IN" b="1" dirty="0" err="1">
                <a:hlinkClick r:id="rId2"/>
              </a:rPr>
              <a:t>Atal</a:t>
            </a:r>
            <a:r>
              <a:rPr lang="en-IN" b="1" dirty="0">
                <a:hlinkClick r:id="rId2"/>
              </a:rPr>
              <a:t> Mission for Rejuvenation and Urban Transformation (AMRUT)</a:t>
            </a:r>
            <a:r>
              <a:rPr lang="en-IN" dirty="0"/>
              <a:t>, </a:t>
            </a:r>
            <a:r>
              <a:rPr lang="en-IN" b="1" dirty="0">
                <a:hlinkClick r:id="rId2"/>
              </a:rPr>
              <a:t>National Heritage City Development and Augmentation </a:t>
            </a:r>
            <a:r>
              <a:rPr lang="en-IN" b="1" dirty="0" err="1">
                <a:hlinkClick r:id="rId2"/>
              </a:rPr>
              <a:t>Yojana</a:t>
            </a:r>
            <a:r>
              <a:rPr lang="en-IN" b="1" dirty="0">
                <a:hlinkClick r:id="rId2"/>
              </a:rPr>
              <a:t> (HRIDAY)</a:t>
            </a:r>
            <a:r>
              <a:rPr lang="en-IN" dirty="0"/>
              <a:t> and </a:t>
            </a:r>
            <a:r>
              <a:rPr lang="en-IN" b="1" dirty="0">
                <a:hlinkClick r:id="rId2"/>
              </a:rPr>
              <a:t>Smart Cities Mission.</a:t>
            </a:r>
            <a:endParaRPr lang="en-IN" dirty="0"/>
          </a:p>
        </p:txBody>
      </p:sp>
    </p:spTree>
    <p:extLst>
      <p:ext uri="{BB962C8B-B14F-4D97-AF65-F5344CB8AC3E}">
        <p14:creationId xmlns:p14="http://schemas.microsoft.com/office/powerpoint/2010/main" val="3899480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9238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2286"/>
            <a:ext cx="3412761" cy="1316711"/>
          </a:xfrm>
        </p:spPr>
        <p:txBody>
          <a:bodyPr>
            <a:normAutofit/>
          </a:bodyPr>
          <a:lstStyle/>
          <a:p>
            <a:r>
              <a:rPr lang="en-US" sz="3600" dirty="0"/>
              <a:t>Environmental Impacts </a:t>
            </a:r>
            <a:endParaRPr lang="en-US" dirty="0"/>
          </a:p>
        </p:txBody>
      </p:sp>
      <p:sp>
        <p:nvSpPr>
          <p:cNvPr id="5" name="Content Placeholder 2"/>
          <p:cNvSpPr txBox="1">
            <a:spLocks/>
          </p:cNvSpPr>
          <p:nvPr/>
        </p:nvSpPr>
        <p:spPr>
          <a:xfrm>
            <a:off x="304801" y="1414507"/>
            <a:ext cx="2918460" cy="51234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t>Water </a:t>
            </a:r>
          </a:p>
          <a:p>
            <a:pPr algn="just"/>
            <a:r>
              <a:rPr lang="en-US" sz="2000" dirty="0"/>
              <a:t>Land/soil</a:t>
            </a:r>
          </a:p>
          <a:p>
            <a:pPr algn="just"/>
            <a:r>
              <a:rPr lang="en-US" sz="2000" dirty="0"/>
              <a:t>Land-use</a:t>
            </a:r>
          </a:p>
          <a:p>
            <a:pPr algn="just"/>
            <a:r>
              <a:rPr lang="en-US" sz="2000" dirty="0"/>
              <a:t>Landscape</a:t>
            </a:r>
          </a:p>
          <a:p>
            <a:pPr algn="just"/>
            <a:r>
              <a:rPr lang="en-US" sz="2000" dirty="0"/>
              <a:t>Crops</a:t>
            </a:r>
          </a:p>
          <a:p>
            <a:pPr algn="just"/>
            <a:r>
              <a:rPr lang="en-US" sz="2000" dirty="0"/>
              <a:t>Lake/rivers</a:t>
            </a:r>
          </a:p>
          <a:p>
            <a:pPr algn="just"/>
            <a:r>
              <a:rPr lang="en-US" sz="2000" dirty="0"/>
              <a:t>Aquaculture</a:t>
            </a:r>
          </a:p>
          <a:p>
            <a:pPr algn="just"/>
            <a:r>
              <a:rPr lang="en-US" sz="2000" dirty="0"/>
              <a:t>Forests</a:t>
            </a:r>
          </a:p>
          <a:p>
            <a:pPr algn="just"/>
            <a:r>
              <a:rPr lang="en-US" sz="2000" dirty="0"/>
              <a:t>Animals/livestock</a:t>
            </a:r>
          </a:p>
          <a:p>
            <a:pPr algn="just"/>
            <a:r>
              <a:rPr lang="en-US" sz="2000" dirty="0"/>
              <a:t>Wildfire</a:t>
            </a:r>
          </a:p>
          <a:p>
            <a:pPr algn="just"/>
            <a:r>
              <a:rPr lang="en-US" sz="2000" dirty="0"/>
              <a:t>Atmosphere</a:t>
            </a:r>
          </a:p>
          <a:p>
            <a:pPr algn="just"/>
            <a:r>
              <a:rPr lang="en-US" sz="2000" dirty="0"/>
              <a:t>energy</a:t>
            </a:r>
          </a:p>
        </p:txBody>
      </p:sp>
      <p:sp>
        <p:nvSpPr>
          <p:cNvPr id="4" name="Title 1">
            <a:extLst>
              <a:ext uri="{FF2B5EF4-FFF2-40B4-BE49-F238E27FC236}">
                <a16:creationId xmlns:a16="http://schemas.microsoft.com/office/drawing/2014/main" id="{9C93A1F8-5DFB-4FB4-B4AE-6C0DD2C265CF}"/>
              </a:ext>
            </a:extLst>
          </p:cNvPr>
          <p:cNvSpPr txBox="1">
            <a:spLocks/>
          </p:cNvSpPr>
          <p:nvPr/>
        </p:nvSpPr>
        <p:spPr>
          <a:xfrm>
            <a:off x="5356864" y="212286"/>
            <a:ext cx="3627115" cy="13167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Physical Impacts </a:t>
            </a:r>
          </a:p>
        </p:txBody>
      </p:sp>
      <p:sp>
        <p:nvSpPr>
          <p:cNvPr id="6" name="Content Placeholder 2">
            <a:extLst>
              <a:ext uri="{FF2B5EF4-FFF2-40B4-BE49-F238E27FC236}">
                <a16:creationId xmlns:a16="http://schemas.microsoft.com/office/drawing/2014/main" id="{B849DD77-51B2-45AA-830C-7E55A682FA0C}"/>
              </a:ext>
            </a:extLst>
          </p:cNvPr>
          <p:cNvSpPr txBox="1">
            <a:spLocks/>
          </p:cNvSpPr>
          <p:nvPr/>
        </p:nvSpPr>
        <p:spPr>
          <a:xfrm>
            <a:off x="5356864" y="1414507"/>
            <a:ext cx="3117577" cy="51234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t>Injuries</a:t>
            </a:r>
          </a:p>
          <a:p>
            <a:pPr algn="just"/>
            <a:r>
              <a:rPr lang="en-US" sz="2000" dirty="0"/>
              <a:t>Death</a:t>
            </a:r>
          </a:p>
          <a:p>
            <a:pPr algn="just"/>
            <a:r>
              <a:rPr lang="en-US" sz="2000" dirty="0"/>
              <a:t>Physical disability</a:t>
            </a:r>
          </a:p>
          <a:p>
            <a:pPr algn="just"/>
            <a:r>
              <a:rPr lang="en-US" sz="2000" dirty="0"/>
              <a:t>Burns</a:t>
            </a:r>
          </a:p>
          <a:p>
            <a:pPr algn="just"/>
            <a:r>
              <a:rPr lang="en-US" sz="2000" dirty="0"/>
              <a:t>Epidemics</a:t>
            </a:r>
          </a:p>
          <a:p>
            <a:pPr algn="just"/>
            <a:r>
              <a:rPr lang="en-US" sz="2000" dirty="0"/>
              <a:t>Weakness/uneasiness</a:t>
            </a:r>
          </a:p>
          <a:p>
            <a:pPr algn="just"/>
            <a:r>
              <a:rPr lang="en-US" sz="2000" dirty="0"/>
              <a:t>Physical illness</a:t>
            </a:r>
          </a:p>
          <a:p>
            <a:pPr algn="just"/>
            <a:r>
              <a:rPr lang="en-US" sz="2000" dirty="0"/>
              <a:t>Sanitation</a:t>
            </a:r>
          </a:p>
          <a:p>
            <a:pPr algn="just"/>
            <a:r>
              <a:rPr lang="en-US" sz="2000" dirty="0"/>
              <a:t>Miscarriage</a:t>
            </a:r>
          </a:p>
          <a:p>
            <a:pPr algn="just"/>
            <a:r>
              <a:rPr lang="en-US" sz="2000" dirty="0"/>
              <a:t>Reproductive health</a:t>
            </a:r>
          </a:p>
          <a:p>
            <a:pPr algn="just"/>
            <a:r>
              <a:rPr lang="en-US" sz="2000" dirty="0"/>
              <a:t>Loss of sleep</a:t>
            </a:r>
          </a:p>
          <a:p>
            <a:pPr algn="just"/>
            <a:r>
              <a:rPr lang="en-US" sz="2000" dirty="0"/>
              <a:t>Fatigue </a:t>
            </a:r>
          </a:p>
        </p:txBody>
      </p:sp>
    </p:spTree>
    <p:extLst>
      <p:ext uri="{BB962C8B-B14F-4D97-AF65-F5344CB8AC3E}">
        <p14:creationId xmlns:p14="http://schemas.microsoft.com/office/powerpoint/2010/main" val="248369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fade">
                                      <p:cBhvr>
                                        <p:cTn id="52" dur="500"/>
                                        <p:tgtEl>
                                          <p:spTgt spid="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Effect transition="in" filter="fade">
                                      <p:cBhvr>
                                        <p:cTn id="57" dur="500"/>
                                        <p:tgtEl>
                                          <p:spTgt spid="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0" end="10"/>
                                            </p:txEl>
                                          </p:spTgt>
                                        </p:tgtEl>
                                        <p:attrNameLst>
                                          <p:attrName>style.visibility</p:attrName>
                                        </p:attrNameLst>
                                      </p:cBhvr>
                                      <p:to>
                                        <p:strVal val="visible"/>
                                      </p:to>
                                    </p:set>
                                    <p:animEffect transition="in" filter="fade">
                                      <p:cBhvr>
                                        <p:cTn id="62" dur="500"/>
                                        <p:tgtEl>
                                          <p:spTgt spid="5">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Effect transition="in" filter="fade">
                                      <p:cBhvr>
                                        <p:cTn id="67" dur="500"/>
                                        <p:tgtEl>
                                          <p:spTgt spid="5">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0" end="0"/>
                                            </p:txEl>
                                          </p:spTgt>
                                        </p:tgtEl>
                                        <p:attrNameLst>
                                          <p:attrName>style.visibility</p:attrName>
                                        </p:attrNameLst>
                                      </p:cBhvr>
                                      <p:to>
                                        <p:strVal val="visible"/>
                                      </p:to>
                                    </p:set>
                                    <p:animEffect transition="in" filter="fade">
                                      <p:cBhvr>
                                        <p:cTn id="77" dur="500"/>
                                        <p:tgtEl>
                                          <p:spTgt spid="6">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
                                            <p:txEl>
                                              <p:pRg st="1" end="1"/>
                                            </p:txEl>
                                          </p:spTgt>
                                        </p:tgtEl>
                                        <p:attrNameLst>
                                          <p:attrName>style.visibility</p:attrName>
                                        </p:attrNameLst>
                                      </p:cBhvr>
                                      <p:to>
                                        <p:strVal val="visible"/>
                                      </p:to>
                                    </p:set>
                                    <p:animEffect transition="in" filter="fade">
                                      <p:cBhvr>
                                        <p:cTn id="82" dur="500"/>
                                        <p:tgtEl>
                                          <p:spTgt spid="6">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xEl>
                                              <p:pRg st="2" end="2"/>
                                            </p:txEl>
                                          </p:spTgt>
                                        </p:tgtEl>
                                        <p:attrNameLst>
                                          <p:attrName>style.visibility</p:attrName>
                                        </p:attrNameLst>
                                      </p:cBhvr>
                                      <p:to>
                                        <p:strVal val="visible"/>
                                      </p:to>
                                    </p:set>
                                    <p:animEffect transition="in" filter="fade">
                                      <p:cBhvr>
                                        <p:cTn id="87" dur="500"/>
                                        <p:tgtEl>
                                          <p:spTgt spid="6">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
                                            <p:txEl>
                                              <p:pRg st="3" end="3"/>
                                            </p:txEl>
                                          </p:spTgt>
                                        </p:tgtEl>
                                        <p:attrNameLst>
                                          <p:attrName>style.visibility</p:attrName>
                                        </p:attrNameLst>
                                      </p:cBhvr>
                                      <p:to>
                                        <p:strVal val="visible"/>
                                      </p:to>
                                    </p:set>
                                    <p:animEffect transition="in" filter="fade">
                                      <p:cBhvr>
                                        <p:cTn id="92" dur="500"/>
                                        <p:tgtEl>
                                          <p:spTgt spid="6">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
                                            <p:txEl>
                                              <p:pRg st="4" end="4"/>
                                            </p:txEl>
                                          </p:spTgt>
                                        </p:tgtEl>
                                        <p:attrNameLst>
                                          <p:attrName>style.visibility</p:attrName>
                                        </p:attrNameLst>
                                      </p:cBhvr>
                                      <p:to>
                                        <p:strVal val="visible"/>
                                      </p:to>
                                    </p:set>
                                    <p:animEffect transition="in" filter="fade">
                                      <p:cBhvr>
                                        <p:cTn id="97" dur="500"/>
                                        <p:tgtEl>
                                          <p:spTgt spid="6">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
                                            <p:txEl>
                                              <p:pRg st="5" end="5"/>
                                            </p:txEl>
                                          </p:spTgt>
                                        </p:tgtEl>
                                        <p:attrNameLst>
                                          <p:attrName>style.visibility</p:attrName>
                                        </p:attrNameLst>
                                      </p:cBhvr>
                                      <p:to>
                                        <p:strVal val="visible"/>
                                      </p:to>
                                    </p:set>
                                    <p:animEffect transition="in" filter="fade">
                                      <p:cBhvr>
                                        <p:cTn id="102" dur="500"/>
                                        <p:tgtEl>
                                          <p:spTgt spid="6">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
                                            <p:txEl>
                                              <p:pRg st="6" end="6"/>
                                            </p:txEl>
                                          </p:spTgt>
                                        </p:tgtEl>
                                        <p:attrNameLst>
                                          <p:attrName>style.visibility</p:attrName>
                                        </p:attrNameLst>
                                      </p:cBhvr>
                                      <p:to>
                                        <p:strVal val="visible"/>
                                      </p:to>
                                    </p:set>
                                    <p:animEffect transition="in" filter="fade">
                                      <p:cBhvr>
                                        <p:cTn id="107" dur="500"/>
                                        <p:tgtEl>
                                          <p:spTgt spid="6">
                                            <p:txEl>
                                              <p:pRg st="6" end="6"/>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
                                            <p:txEl>
                                              <p:pRg st="7" end="7"/>
                                            </p:txEl>
                                          </p:spTgt>
                                        </p:tgtEl>
                                        <p:attrNameLst>
                                          <p:attrName>style.visibility</p:attrName>
                                        </p:attrNameLst>
                                      </p:cBhvr>
                                      <p:to>
                                        <p:strVal val="visible"/>
                                      </p:to>
                                    </p:set>
                                    <p:animEffect transition="in" filter="fade">
                                      <p:cBhvr>
                                        <p:cTn id="112" dur="500"/>
                                        <p:tgtEl>
                                          <p:spTgt spid="6">
                                            <p:txEl>
                                              <p:pRg st="7" end="7"/>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6">
                                            <p:txEl>
                                              <p:pRg st="8" end="8"/>
                                            </p:txEl>
                                          </p:spTgt>
                                        </p:tgtEl>
                                        <p:attrNameLst>
                                          <p:attrName>style.visibility</p:attrName>
                                        </p:attrNameLst>
                                      </p:cBhvr>
                                      <p:to>
                                        <p:strVal val="visible"/>
                                      </p:to>
                                    </p:set>
                                    <p:animEffect transition="in" filter="fade">
                                      <p:cBhvr>
                                        <p:cTn id="117" dur="500"/>
                                        <p:tgtEl>
                                          <p:spTgt spid="6">
                                            <p:txEl>
                                              <p:pRg st="8" end="8"/>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6">
                                            <p:txEl>
                                              <p:pRg st="9" end="9"/>
                                            </p:txEl>
                                          </p:spTgt>
                                        </p:tgtEl>
                                        <p:attrNameLst>
                                          <p:attrName>style.visibility</p:attrName>
                                        </p:attrNameLst>
                                      </p:cBhvr>
                                      <p:to>
                                        <p:strVal val="visible"/>
                                      </p:to>
                                    </p:set>
                                    <p:animEffect transition="in" filter="fade">
                                      <p:cBhvr>
                                        <p:cTn id="122" dur="500"/>
                                        <p:tgtEl>
                                          <p:spTgt spid="6">
                                            <p:txEl>
                                              <p:pRg st="9" end="9"/>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6">
                                            <p:txEl>
                                              <p:pRg st="10" end="10"/>
                                            </p:txEl>
                                          </p:spTgt>
                                        </p:tgtEl>
                                        <p:attrNameLst>
                                          <p:attrName>style.visibility</p:attrName>
                                        </p:attrNameLst>
                                      </p:cBhvr>
                                      <p:to>
                                        <p:strVal val="visible"/>
                                      </p:to>
                                    </p:set>
                                    <p:animEffect transition="in" filter="fade">
                                      <p:cBhvr>
                                        <p:cTn id="127" dur="500"/>
                                        <p:tgtEl>
                                          <p:spTgt spid="6">
                                            <p:txEl>
                                              <p:pRg st="10" end="1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6">
                                            <p:txEl>
                                              <p:pRg st="11" end="11"/>
                                            </p:txEl>
                                          </p:spTgt>
                                        </p:tgtEl>
                                        <p:attrNameLst>
                                          <p:attrName>style.visibility</p:attrName>
                                        </p:attrNameLst>
                                      </p:cBhvr>
                                      <p:to>
                                        <p:strVal val="visible"/>
                                      </p:to>
                                    </p:set>
                                    <p:animEffect transition="in" filter="fade">
                                      <p:cBhvr>
                                        <p:cTn id="132"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2286"/>
            <a:ext cx="3412761" cy="1316711"/>
          </a:xfrm>
        </p:spPr>
        <p:txBody>
          <a:bodyPr>
            <a:normAutofit/>
          </a:bodyPr>
          <a:lstStyle/>
          <a:p>
            <a:r>
              <a:rPr lang="en-US" sz="3600" dirty="0"/>
              <a:t>Social Impacts</a:t>
            </a:r>
            <a:endParaRPr lang="en-US" dirty="0"/>
          </a:p>
        </p:txBody>
      </p:sp>
      <p:sp>
        <p:nvSpPr>
          <p:cNvPr id="5" name="Content Placeholder 2"/>
          <p:cNvSpPr txBox="1">
            <a:spLocks/>
          </p:cNvSpPr>
          <p:nvPr/>
        </p:nvSpPr>
        <p:spPr>
          <a:xfrm>
            <a:off x="304800" y="1414507"/>
            <a:ext cx="4999726" cy="51234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t>Loss of life</a:t>
            </a:r>
          </a:p>
          <a:p>
            <a:pPr algn="just"/>
            <a:r>
              <a:rPr lang="en-US" sz="2000" dirty="0"/>
              <a:t>Change in individual’s role</a:t>
            </a:r>
          </a:p>
          <a:p>
            <a:pPr algn="just"/>
            <a:r>
              <a:rPr lang="en-US" sz="2000" dirty="0"/>
              <a:t>Disruption of social fabric</a:t>
            </a:r>
          </a:p>
          <a:p>
            <a:pPr algn="just"/>
            <a:r>
              <a:rPr lang="en-US" sz="2000" dirty="0"/>
              <a:t>Isolation</a:t>
            </a:r>
          </a:p>
          <a:p>
            <a:pPr algn="just"/>
            <a:r>
              <a:rPr lang="en-US" sz="2000" dirty="0"/>
              <a:t>Change in marital status</a:t>
            </a:r>
          </a:p>
          <a:p>
            <a:pPr algn="just"/>
            <a:r>
              <a:rPr lang="en-US" sz="2000" dirty="0"/>
              <a:t>Sexual abuse &amp; domestic violence</a:t>
            </a:r>
          </a:p>
          <a:p>
            <a:pPr algn="just"/>
            <a:r>
              <a:rPr lang="en-US" sz="2000" dirty="0"/>
              <a:t>Orphans</a:t>
            </a:r>
          </a:p>
          <a:p>
            <a:pPr algn="just"/>
            <a:r>
              <a:rPr lang="en-US" sz="2000" dirty="0"/>
              <a:t>Single parent children</a:t>
            </a:r>
          </a:p>
          <a:p>
            <a:pPr algn="just"/>
            <a:r>
              <a:rPr lang="en-US" sz="2000" dirty="0"/>
              <a:t>Family &amp; social disorganization</a:t>
            </a:r>
          </a:p>
          <a:p>
            <a:pPr algn="just"/>
            <a:r>
              <a:rPr lang="en-US" sz="2000" dirty="0"/>
              <a:t>Migration</a:t>
            </a:r>
          </a:p>
          <a:p>
            <a:pPr algn="just"/>
            <a:r>
              <a:rPr lang="en-US" sz="2000" dirty="0"/>
              <a:t>Life style changes</a:t>
            </a:r>
          </a:p>
          <a:p>
            <a:pPr algn="just"/>
            <a:r>
              <a:rPr lang="en-US" sz="2000" dirty="0"/>
              <a:t>Breakdown of traditional social status</a:t>
            </a:r>
          </a:p>
        </p:txBody>
      </p:sp>
      <p:sp>
        <p:nvSpPr>
          <p:cNvPr id="4" name="Title 1">
            <a:extLst>
              <a:ext uri="{FF2B5EF4-FFF2-40B4-BE49-F238E27FC236}">
                <a16:creationId xmlns:a16="http://schemas.microsoft.com/office/drawing/2014/main" id="{9C93A1F8-5DFB-4FB4-B4AE-6C0DD2C265CF}"/>
              </a:ext>
            </a:extLst>
          </p:cNvPr>
          <p:cNvSpPr txBox="1">
            <a:spLocks/>
          </p:cNvSpPr>
          <p:nvPr/>
        </p:nvSpPr>
        <p:spPr>
          <a:xfrm>
            <a:off x="5814064" y="140893"/>
            <a:ext cx="3924296" cy="13167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Economical Impacts </a:t>
            </a:r>
          </a:p>
        </p:txBody>
      </p:sp>
      <p:sp>
        <p:nvSpPr>
          <p:cNvPr id="6" name="Content Placeholder 2">
            <a:extLst>
              <a:ext uri="{FF2B5EF4-FFF2-40B4-BE49-F238E27FC236}">
                <a16:creationId xmlns:a16="http://schemas.microsoft.com/office/drawing/2014/main" id="{B849DD77-51B2-45AA-830C-7E55A682FA0C}"/>
              </a:ext>
            </a:extLst>
          </p:cNvPr>
          <p:cNvSpPr txBox="1">
            <a:spLocks/>
          </p:cNvSpPr>
          <p:nvPr/>
        </p:nvSpPr>
        <p:spPr>
          <a:xfrm>
            <a:off x="5814064" y="1414507"/>
            <a:ext cx="3924296" cy="51234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t>Unemployment</a:t>
            </a:r>
          </a:p>
          <a:p>
            <a:pPr algn="just"/>
            <a:r>
              <a:rPr lang="en-US" sz="2000" dirty="0"/>
              <a:t>Loss of livelihood</a:t>
            </a:r>
          </a:p>
          <a:p>
            <a:pPr algn="just"/>
            <a:r>
              <a:rPr lang="en-US" sz="2000" dirty="0"/>
              <a:t>Loss of property/ land</a:t>
            </a:r>
          </a:p>
          <a:p>
            <a:pPr algn="just"/>
            <a:r>
              <a:rPr lang="en-US" sz="2000" dirty="0"/>
              <a:t>Loss of household articles</a:t>
            </a:r>
          </a:p>
          <a:p>
            <a:pPr algn="just"/>
            <a:r>
              <a:rPr lang="en-US" sz="2000" dirty="0"/>
              <a:t>Loss of crops</a:t>
            </a:r>
          </a:p>
          <a:p>
            <a:pPr algn="just"/>
            <a:r>
              <a:rPr lang="en-US" sz="2000" dirty="0"/>
              <a:t>Loss of public infrastructure</a:t>
            </a:r>
          </a:p>
        </p:txBody>
      </p:sp>
    </p:spTree>
    <p:extLst>
      <p:ext uri="{BB962C8B-B14F-4D97-AF65-F5344CB8AC3E}">
        <p14:creationId xmlns:p14="http://schemas.microsoft.com/office/powerpoint/2010/main" val="379803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fade">
                                      <p:cBhvr>
                                        <p:cTn id="52" dur="500"/>
                                        <p:tgtEl>
                                          <p:spTgt spid="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Effect transition="in" filter="fade">
                                      <p:cBhvr>
                                        <p:cTn id="57" dur="500"/>
                                        <p:tgtEl>
                                          <p:spTgt spid="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0" end="10"/>
                                            </p:txEl>
                                          </p:spTgt>
                                        </p:tgtEl>
                                        <p:attrNameLst>
                                          <p:attrName>style.visibility</p:attrName>
                                        </p:attrNameLst>
                                      </p:cBhvr>
                                      <p:to>
                                        <p:strVal val="visible"/>
                                      </p:to>
                                    </p:set>
                                    <p:animEffect transition="in" filter="fade">
                                      <p:cBhvr>
                                        <p:cTn id="62" dur="500"/>
                                        <p:tgtEl>
                                          <p:spTgt spid="5">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11" end="11"/>
                                            </p:txEl>
                                          </p:spTgt>
                                        </p:tgtEl>
                                        <p:attrNameLst>
                                          <p:attrName>style.visibility</p:attrName>
                                        </p:attrNameLst>
                                      </p:cBhvr>
                                      <p:to>
                                        <p:strVal val="visible"/>
                                      </p:to>
                                    </p:set>
                                    <p:animEffect transition="in" filter="fade">
                                      <p:cBhvr>
                                        <p:cTn id="67" dur="500"/>
                                        <p:tgtEl>
                                          <p:spTgt spid="5">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0" end="0"/>
                                            </p:txEl>
                                          </p:spTgt>
                                        </p:tgtEl>
                                        <p:attrNameLst>
                                          <p:attrName>style.visibility</p:attrName>
                                        </p:attrNameLst>
                                      </p:cBhvr>
                                      <p:to>
                                        <p:strVal val="visible"/>
                                      </p:to>
                                    </p:set>
                                    <p:animEffect transition="in" filter="fade">
                                      <p:cBhvr>
                                        <p:cTn id="77" dur="500"/>
                                        <p:tgtEl>
                                          <p:spTgt spid="6">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
                                            <p:txEl>
                                              <p:pRg st="1" end="1"/>
                                            </p:txEl>
                                          </p:spTgt>
                                        </p:tgtEl>
                                        <p:attrNameLst>
                                          <p:attrName>style.visibility</p:attrName>
                                        </p:attrNameLst>
                                      </p:cBhvr>
                                      <p:to>
                                        <p:strVal val="visible"/>
                                      </p:to>
                                    </p:set>
                                    <p:animEffect transition="in" filter="fade">
                                      <p:cBhvr>
                                        <p:cTn id="82" dur="500"/>
                                        <p:tgtEl>
                                          <p:spTgt spid="6">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xEl>
                                              <p:pRg st="2" end="2"/>
                                            </p:txEl>
                                          </p:spTgt>
                                        </p:tgtEl>
                                        <p:attrNameLst>
                                          <p:attrName>style.visibility</p:attrName>
                                        </p:attrNameLst>
                                      </p:cBhvr>
                                      <p:to>
                                        <p:strVal val="visible"/>
                                      </p:to>
                                    </p:set>
                                    <p:animEffect transition="in" filter="fade">
                                      <p:cBhvr>
                                        <p:cTn id="87" dur="500"/>
                                        <p:tgtEl>
                                          <p:spTgt spid="6">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
                                            <p:txEl>
                                              <p:pRg st="3" end="3"/>
                                            </p:txEl>
                                          </p:spTgt>
                                        </p:tgtEl>
                                        <p:attrNameLst>
                                          <p:attrName>style.visibility</p:attrName>
                                        </p:attrNameLst>
                                      </p:cBhvr>
                                      <p:to>
                                        <p:strVal val="visible"/>
                                      </p:to>
                                    </p:set>
                                    <p:animEffect transition="in" filter="fade">
                                      <p:cBhvr>
                                        <p:cTn id="92" dur="500"/>
                                        <p:tgtEl>
                                          <p:spTgt spid="6">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
                                            <p:txEl>
                                              <p:pRg st="4" end="4"/>
                                            </p:txEl>
                                          </p:spTgt>
                                        </p:tgtEl>
                                        <p:attrNameLst>
                                          <p:attrName>style.visibility</p:attrName>
                                        </p:attrNameLst>
                                      </p:cBhvr>
                                      <p:to>
                                        <p:strVal val="visible"/>
                                      </p:to>
                                    </p:set>
                                    <p:animEffect transition="in" filter="fade">
                                      <p:cBhvr>
                                        <p:cTn id="97" dur="500"/>
                                        <p:tgtEl>
                                          <p:spTgt spid="6">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
                                            <p:txEl>
                                              <p:pRg st="5" end="5"/>
                                            </p:txEl>
                                          </p:spTgt>
                                        </p:tgtEl>
                                        <p:attrNameLst>
                                          <p:attrName>style.visibility</p:attrName>
                                        </p:attrNameLst>
                                      </p:cBhvr>
                                      <p:to>
                                        <p:strVal val="visible"/>
                                      </p:to>
                                    </p:set>
                                    <p:animEffect transition="in" filter="fade">
                                      <p:cBhvr>
                                        <p:cTn id="10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2286"/>
            <a:ext cx="4999726" cy="1202221"/>
          </a:xfrm>
        </p:spPr>
        <p:txBody>
          <a:bodyPr>
            <a:normAutofit/>
          </a:bodyPr>
          <a:lstStyle/>
          <a:p>
            <a:r>
              <a:rPr lang="en-US" sz="3600" dirty="0"/>
              <a:t>Political Impacts</a:t>
            </a:r>
            <a:endParaRPr lang="en-US" dirty="0"/>
          </a:p>
        </p:txBody>
      </p:sp>
      <p:sp>
        <p:nvSpPr>
          <p:cNvPr id="5" name="Content Placeholder 2"/>
          <p:cNvSpPr txBox="1">
            <a:spLocks/>
          </p:cNvSpPr>
          <p:nvPr/>
        </p:nvSpPr>
        <p:spPr>
          <a:xfrm>
            <a:off x="304800" y="1414507"/>
            <a:ext cx="4999726" cy="51234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t>Political disruption</a:t>
            </a:r>
          </a:p>
          <a:p>
            <a:pPr algn="just"/>
            <a:r>
              <a:rPr lang="en-US" sz="2000" dirty="0"/>
              <a:t>Imbalance in the country</a:t>
            </a:r>
          </a:p>
          <a:p>
            <a:pPr algn="just"/>
            <a:r>
              <a:rPr lang="en-US" sz="2000" dirty="0"/>
              <a:t>Riots </a:t>
            </a:r>
          </a:p>
          <a:p>
            <a:pPr algn="just"/>
            <a:endParaRPr lang="en-US" sz="2000" dirty="0"/>
          </a:p>
        </p:txBody>
      </p:sp>
      <p:sp>
        <p:nvSpPr>
          <p:cNvPr id="4" name="Title 1">
            <a:extLst>
              <a:ext uri="{FF2B5EF4-FFF2-40B4-BE49-F238E27FC236}">
                <a16:creationId xmlns:a16="http://schemas.microsoft.com/office/drawing/2014/main" id="{C1097E44-5651-4044-A58B-B359FFA3BB6A}"/>
              </a:ext>
            </a:extLst>
          </p:cNvPr>
          <p:cNvSpPr txBox="1">
            <a:spLocks/>
          </p:cNvSpPr>
          <p:nvPr/>
        </p:nvSpPr>
        <p:spPr>
          <a:xfrm>
            <a:off x="4704080" y="212286"/>
            <a:ext cx="4999726" cy="12022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Ecological Impacts</a:t>
            </a:r>
          </a:p>
        </p:txBody>
      </p:sp>
      <p:sp>
        <p:nvSpPr>
          <p:cNvPr id="6" name="Content Placeholder 2">
            <a:extLst>
              <a:ext uri="{FF2B5EF4-FFF2-40B4-BE49-F238E27FC236}">
                <a16:creationId xmlns:a16="http://schemas.microsoft.com/office/drawing/2014/main" id="{4437ABE0-7572-4307-A942-0E708954F4C2}"/>
              </a:ext>
            </a:extLst>
          </p:cNvPr>
          <p:cNvSpPr txBox="1">
            <a:spLocks/>
          </p:cNvSpPr>
          <p:nvPr/>
        </p:nvSpPr>
        <p:spPr>
          <a:xfrm>
            <a:off x="4704080" y="1414507"/>
            <a:ext cx="4999726" cy="51234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t>Formation of lakes and mountains</a:t>
            </a:r>
          </a:p>
          <a:p>
            <a:pPr algn="just"/>
            <a:r>
              <a:rPr lang="en-US" sz="2000" dirty="0"/>
              <a:t>Destruction of roads,</a:t>
            </a:r>
          </a:p>
          <a:p>
            <a:pPr algn="just"/>
            <a:r>
              <a:rPr lang="en-US" sz="2000" dirty="0"/>
              <a:t>Buildings</a:t>
            </a:r>
          </a:p>
          <a:p>
            <a:pPr algn="just"/>
            <a:r>
              <a:rPr lang="en-US" sz="2000" dirty="0"/>
              <a:t>Infrastructure</a:t>
            </a:r>
          </a:p>
          <a:p>
            <a:pPr algn="just"/>
            <a:r>
              <a:rPr lang="en-US" sz="2000" dirty="0"/>
              <a:t>Damage to dams </a:t>
            </a:r>
          </a:p>
          <a:p>
            <a:pPr algn="just"/>
            <a:r>
              <a:rPr lang="en-US" sz="2000" dirty="0"/>
              <a:t>Loss of life of aquatic life</a:t>
            </a:r>
          </a:p>
          <a:p>
            <a:pPr algn="just"/>
            <a:r>
              <a:rPr lang="en-US" sz="2000" dirty="0"/>
              <a:t>Loss of wild life</a:t>
            </a:r>
          </a:p>
          <a:p>
            <a:pPr algn="just"/>
            <a:r>
              <a:rPr lang="en-US" sz="2000" dirty="0"/>
              <a:t>Loss of vegetation </a:t>
            </a:r>
          </a:p>
          <a:p>
            <a:pPr algn="just"/>
            <a:endParaRPr lang="en-US" sz="2000" dirty="0"/>
          </a:p>
        </p:txBody>
      </p:sp>
    </p:spTree>
    <p:extLst>
      <p:ext uri="{BB962C8B-B14F-4D97-AF65-F5344CB8AC3E}">
        <p14:creationId xmlns:p14="http://schemas.microsoft.com/office/powerpoint/2010/main" val="284444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500"/>
                                        <p:tgtEl>
                                          <p:spTgt spid="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fade">
                                      <p:cBhvr>
                                        <p:cTn id="57" dur="500"/>
                                        <p:tgtEl>
                                          <p:spTgt spid="6">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6" end="6"/>
                                            </p:txEl>
                                          </p:spTgt>
                                        </p:tgtEl>
                                        <p:attrNameLst>
                                          <p:attrName>style.visibility</p:attrName>
                                        </p:attrNameLst>
                                      </p:cBhvr>
                                      <p:to>
                                        <p:strVal val="visible"/>
                                      </p:to>
                                    </p:set>
                                    <p:animEffect transition="in" filter="fade">
                                      <p:cBhvr>
                                        <p:cTn id="62" dur="500"/>
                                        <p:tgtEl>
                                          <p:spTgt spid="6">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animEffect transition="in" filter="fade">
                                      <p:cBhvr>
                                        <p:cTn id="6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2286"/>
            <a:ext cx="4999726" cy="813627"/>
          </a:xfrm>
        </p:spPr>
        <p:txBody>
          <a:bodyPr>
            <a:normAutofit/>
          </a:bodyPr>
          <a:lstStyle/>
          <a:p>
            <a:r>
              <a:rPr lang="en-US" dirty="0"/>
              <a:t>Health</a:t>
            </a:r>
          </a:p>
        </p:txBody>
      </p:sp>
      <p:sp>
        <p:nvSpPr>
          <p:cNvPr id="5" name="Content Placeholder 2"/>
          <p:cNvSpPr txBox="1">
            <a:spLocks/>
          </p:cNvSpPr>
          <p:nvPr/>
        </p:nvSpPr>
        <p:spPr>
          <a:xfrm>
            <a:off x="304800" y="1025913"/>
            <a:ext cx="8749990" cy="551204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t>Epidemic is an outbreak of a contractible disease that spreads through a human population.</a:t>
            </a:r>
          </a:p>
          <a:p>
            <a:pPr algn="just"/>
            <a:r>
              <a:rPr lang="en-US" sz="2000" dirty="0"/>
              <a:t>A pandemic is an epidemic whose spread is global</a:t>
            </a:r>
          </a:p>
          <a:p>
            <a:pPr algn="just"/>
            <a:r>
              <a:rPr lang="en-US" sz="2000" dirty="0"/>
              <a:t>There have been many epidemics through out history, such as black death.</a:t>
            </a:r>
          </a:p>
          <a:p>
            <a:pPr algn="just"/>
            <a:r>
              <a:rPr lang="en-US" sz="2000" dirty="0"/>
              <a:t>In the last hundred years significant pandemics include</a:t>
            </a:r>
          </a:p>
          <a:p>
            <a:pPr lvl="1" algn="just"/>
            <a:r>
              <a:rPr lang="en-US" sz="1800" dirty="0"/>
              <a:t>1918		</a:t>
            </a:r>
            <a:r>
              <a:rPr lang="en-US" sz="1800" dirty="0" err="1"/>
              <a:t>spanish</a:t>
            </a:r>
            <a:r>
              <a:rPr lang="en-US" sz="1800" dirty="0"/>
              <a:t> flu				50million people lost life</a:t>
            </a:r>
          </a:p>
          <a:p>
            <a:pPr lvl="1" algn="just"/>
            <a:r>
              <a:rPr lang="en-US" sz="1800" dirty="0"/>
              <a:t>1957-58	Asian flue				1million people lost life</a:t>
            </a:r>
          </a:p>
          <a:p>
            <a:pPr lvl="1" algn="just"/>
            <a:r>
              <a:rPr lang="en-US" sz="1800" dirty="0"/>
              <a:t>1968-69	</a:t>
            </a:r>
            <a:r>
              <a:rPr lang="en-US" sz="1800" dirty="0" err="1"/>
              <a:t>hongkong</a:t>
            </a:r>
            <a:r>
              <a:rPr lang="en-US" sz="1800" dirty="0"/>
              <a:t> water flu</a:t>
            </a:r>
          </a:p>
          <a:p>
            <a:pPr lvl="1" algn="just"/>
            <a:r>
              <a:rPr lang="en-US" sz="1800" dirty="0"/>
              <a:t>2002-03	SARS pandemic</a:t>
            </a:r>
          </a:p>
          <a:p>
            <a:pPr lvl="1" algn="just"/>
            <a:r>
              <a:rPr lang="en-US" sz="1800" dirty="0"/>
              <a:t>1959		beginning of HIV – AIDS</a:t>
            </a:r>
          </a:p>
          <a:p>
            <a:pPr lvl="1" algn="just"/>
            <a:r>
              <a:rPr lang="en-US" sz="1800" dirty="0"/>
              <a:t>2009-10	H1N1 (Swine Flue)</a:t>
            </a:r>
          </a:p>
          <a:p>
            <a:pPr lvl="1" algn="just"/>
            <a:r>
              <a:rPr lang="en-US" sz="1800" dirty="0"/>
              <a:t>2019		COVID-19</a:t>
            </a:r>
            <a:r>
              <a:rPr lang="en-US" sz="1800"/>
              <a:t>				</a:t>
            </a:r>
            <a:endParaRPr lang="en-US" sz="1800" dirty="0"/>
          </a:p>
          <a:p>
            <a:pPr algn="just"/>
            <a:endParaRPr lang="en-US" sz="2000" dirty="0"/>
          </a:p>
        </p:txBody>
      </p:sp>
    </p:spTree>
    <p:extLst>
      <p:ext uri="{BB962C8B-B14F-4D97-AF65-F5344CB8AC3E}">
        <p14:creationId xmlns:p14="http://schemas.microsoft.com/office/powerpoint/2010/main" val="40629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fade">
                                      <p:cBhvr>
                                        <p:cTn id="52" dur="500"/>
                                        <p:tgtEl>
                                          <p:spTgt spid="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Effect transition="in" filter="fade">
                                      <p:cBhvr>
                                        <p:cTn id="57" dur="500"/>
                                        <p:tgtEl>
                                          <p:spTgt spid="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0" end="10"/>
                                            </p:txEl>
                                          </p:spTgt>
                                        </p:tgtEl>
                                        <p:attrNameLst>
                                          <p:attrName>style.visibility</p:attrName>
                                        </p:attrNameLst>
                                      </p:cBhvr>
                                      <p:to>
                                        <p:strVal val="visible"/>
                                      </p:to>
                                    </p:set>
                                    <p:animEffect transition="in" filter="fade">
                                      <p:cBhvr>
                                        <p:cTn id="6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2286"/>
            <a:ext cx="4999726" cy="1202221"/>
          </a:xfrm>
        </p:spPr>
        <p:txBody>
          <a:bodyPr>
            <a:normAutofit/>
          </a:bodyPr>
          <a:lstStyle/>
          <a:p>
            <a:r>
              <a:rPr lang="en-US" sz="3600" dirty="0"/>
              <a:t>Psycho-Social Issues</a:t>
            </a:r>
            <a:endParaRPr lang="en-US" dirty="0"/>
          </a:p>
        </p:txBody>
      </p:sp>
      <p:sp>
        <p:nvSpPr>
          <p:cNvPr id="5" name="Content Placeholder 2"/>
          <p:cNvSpPr txBox="1">
            <a:spLocks/>
          </p:cNvSpPr>
          <p:nvPr/>
        </p:nvSpPr>
        <p:spPr>
          <a:xfrm>
            <a:off x="304800" y="1414507"/>
            <a:ext cx="4999726" cy="51234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t>Post traumatic symptoms</a:t>
            </a:r>
          </a:p>
          <a:p>
            <a:pPr algn="just"/>
            <a:r>
              <a:rPr lang="en-US" sz="2000" dirty="0"/>
              <a:t>Depression</a:t>
            </a:r>
          </a:p>
          <a:p>
            <a:pPr algn="just"/>
            <a:r>
              <a:rPr lang="en-US" sz="2000" dirty="0"/>
              <a:t>Anxiety</a:t>
            </a:r>
          </a:p>
          <a:p>
            <a:pPr algn="just"/>
            <a:r>
              <a:rPr lang="en-US" sz="2000" dirty="0"/>
              <a:t>Dissociation</a:t>
            </a:r>
          </a:p>
          <a:p>
            <a:pPr algn="just"/>
            <a:r>
              <a:rPr lang="en-US" sz="2000" dirty="0"/>
              <a:t>Suicidality</a:t>
            </a:r>
          </a:p>
          <a:p>
            <a:pPr algn="just"/>
            <a:r>
              <a:rPr lang="en-US" sz="2000" dirty="0"/>
              <a:t>Dissocial behavior</a:t>
            </a:r>
          </a:p>
          <a:p>
            <a:pPr algn="just"/>
            <a:r>
              <a:rPr lang="en-US" sz="2000" dirty="0"/>
              <a:t>Substance abuse were common</a:t>
            </a:r>
          </a:p>
          <a:p>
            <a:pPr algn="just"/>
            <a:endParaRPr lang="en-US" sz="2000" dirty="0"/>
          </a:p>
        </p:txBody>
      </p:sp>
      <p:sp>
        <p:nvSpPr>
          <p:cNvPr id="4" name="Title 1">
            <a:extLst>
              <a:ext uri="{FF2B5EF4-FFF2-40B4-BE49-F238E27FC236}">
                <a16:creationId xmlns:a16="http://schemas.microsoft.com/office/drawing/2014/main" id="{C1097E44-5651-4044-A58B-B359FFA3BB6A}"/>
              </a:ext>
            </a:extLst>
          </p:cNvPr>
          <p:cNvSpPr txBox="1">
            <a:spLocks/>
          </p:cNvSpPr>
          <p:nvPr/>
        </p:nvSpPr>
        <p:spPr>
          <a:xfrm>
            <a:off x="4704080" y="212286"/>
            <a:ext cx="4999726" cy="12022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Demographic Aspects</a:t>
            </a:r>
          </a:p>
        </p:txBody>
      </p:sp>
      <p:sp>
        <p:nvSpPr>
          <p:cNvPr id="6" name="Content Placeholder 2">
            <a:extLst>
              <a:ext uri="{FF2B5EF4-FFF2-40B4-BE49-F238E27FC236}">
                <a16:creationId xmlns:a16="http://schemas.microsoft.com/office/drawing/2014/main" id="{4437ABE0-7572-4307-A942-0E708954F4C2}"/>
              </a:ext>
            </a:extLst>
          </p:cNvPr>
          <p:cNvSpPr txBox="1">
            <a:spLocks/>
          </p:cNvSpPr>
          <p:nvPr/>
        </p:nvSpPr>
        <p:spPr>
          <a:xfrm>
            <a:off x="4704079" y="1414507"/>
            <a:ext cx="5245463" cy="51234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t>Impaired balance</a:t>
            </a:r>
          </a:p>
          <a:p>
            <a:pPr algn="just"/>
            <a:r>
              <a:rPr lang="en-US" sz="2000" dirty="0"/>
              <a:t>Decreased strength</a:t>
            </a:r>
          </a:p>
          <a:p>
            <a:pPr algn="just"/>
            <a:r>
              <a:rPr lang="en-US" sz="2000" dirty="0"/>
              <a:t>Poor exercise tolerance</a:t>
            </a:r>
          </a:p>
          <a:p>
            <a:pPr algn="just"/>
            <a:r>
              <a:rPr lang="en-US" sz="2000" dirty="0"/>
              <a:t>Difficulty in evacuation</a:t>
            </a:r>
          </a:p>
          <a:p>
            <a:pPr algn="just"/>
            <a:r>
              <a:rPr lang="en-US" sz="2000" dirty="0"/>
              <a:t>Difficulty in protection</a:t>
            </a:r>
          </a:p>
          <a:p>
            <a:pPr algn="just"/>
            <a:r>
              <a:rPr lang="en-US" sz="2000" dirty="0"/>
              <a:t>Difficulty in getting access to relief and compensation money</a:t>
            </a:r>
          </a:p>
          <a:p>
            <a:pPr algn="just"/>
            <a:r>
              <a:rPr lang="en-US" sz="2000" dirty="0"/>
              <a:t>Difficulty location avenues of escape</a:t>
            </a:r>
          </a:p>
          <a:p>
            <a:pPr algn="just"/>
            <a:endParaRPr lang="en-US" sz="2000" dirty="0"/>
          </a:p>
        </p:txBody>
      </p:sp>
    </p:spTree>
    <p:extLst>
      <p:ext uri="{BB962C8B-B14F-4D97-AF65-F5344CB8AC3E}">
        <p14:creationId xmlns:p14="http://schemas.microsoft.com/office/powerpoint/2010/main" val="8502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0" end="0"/>
                                            </p:txEl>
                                          </p:spTgt>
                                        </p:tgtEl>
                                        <p:attrNameLst>
                                          <p:attrName>style.visibility</p:attrName>
                                        </p:attrNameLst>
                                      </p:cBhvr>
                                      <p:to>
                                        <p:strVal val="visible"/>
                                      </p:to>
                                    </p:set>
                                    <p:animEffect transition="in" filter="fade">
                                      <p:cBhvr>
                                        <p:cTn id="52" dur="500"/>
                                        <p:tgtEl>
                                          <p:spTgt spid="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fade">
                                      <p:cBhvr>
                                        <p:cTn id="57" dur="500"/>
                                        <p:tgtEl>
                                          <p:spTgt spid="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2" end="2"/>
                                            </p:txEl>
                                          </p:spTgt>
                                        </p:tgtEl>
                                        <p:attrNameLst>
                                          <p:attrName>style.visibility</p:attrName>
                                        </p:attrNameLst>
                                      </p:cBhvr>
                                      <p:to>
                                        <p:strVal val="visible"/>
                                      </p:to>
                                    </p:set>
                                    <p:animEffect transition="in" filter="fade">
                                      <p:cBhvr>
                                        <p:cTn id="62" dur="500"/>
                                        <p:tgtEl>
                                          <p:spTgt spid="6">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3" end="3"/>
                                            </p:txEl>
                                          </p:spTgt>
                                        </p:tgtEl>
                                        <p:attrNameLst>
                                          <p:attrName>style.visibility</p:attrName>
                                        </p:attrNameLst>
                                      </p:cBhvr>
                                      <p:to>
                                        <p:strVal val="visible"/>
                                      </p:to>
                                    </p:set>
                                    <p:animEffect transition="in" filter="fade">
                                      <p:cBhvr>
                                        <p:cTn id="67" dur="500"/>
                                        <p:tgtEl>
                                          <p:spTgt spid="6">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4" end="4"/>
                                            </p:txEl>
                                          </p:spTgt>
                                        </p:tgtEl>
                                        <p:attrNameLst>
                                          <p:attrName>style.visibility</p:attrName>
                                        </p:attrNameLst>
                                      </p:cBhvr>
                                      <p:to>
                                        <p:strVal val="visible"/>
                                      </p:to>
                                    </p:set>
                                    <p:animEffect transition="in" filter="fade">
                                      <p:cBhvr>
                                        <p:cTn id="72" dur="500"/>
                                        <p:tgtEl>
                                          <p:spTgt spid="6">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5" end="5"/>
                                            </p:txEl>
                                          </p:spTgt>
                                        </p:tgtEl>
                                        <p:attrNameLst>
                                          <p:attrName>style.visibility</p:attrName>
                                        </p:attrNameLst>
                                      </p:cBhvr>
                                      <p:to>
                                        <p:strVal val="visible"/>
                                      </p:to>
                                    </p:set>
                                    <p:animEffect transition="in" filter="fade">
                                      <p:cBhvr>
                                        <p:cTn id="77" dur="500"/>
                                        <p:tgtEl>
                                          <p:spTgt spid="6">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
                                            <p:txEl>
                                              <p:pRg st="6" end="6"/>
                                            </p:txEl>
                                          </p:spTgt>
                                        </p:tgtEl>
                                        <p:attrNameLst>
                                          <p:attrName>style.visibility</p:attrName>
                                        </p:attrNameLst>
                                      </p:cBhvr>
                                      <p:to>
                                        <p:strVal val="visible"/>
                                      </p:to>
                                    </p:set>
                                    <p:animEffect transition="in" filter="fade">
                                      <p:cBhvr>
                                        <p:cTn id="8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CDE0-8949-4FFA-B806-71403DF115D3}"/>
              </a:ext>
            </a:extLst>
          </p:cNvPr>
          <p:cNvSpPr>
            <a:spLocks noGrp="1"/>
          </p:cNvSpPr>
          <p:nvPr>
            <p:ph type="title"/>
          </p:nvPr>
        </p:nvSpPr>
        <p:spPr>
          <a:xfrm>
            <a:off x="677334" y="609600"/>
            <a:ext cx="8596668" cy="750849"/>
          </a:xfrm>
        </p:spPr>
        <p:txBody>
          <a:bodyPr/>
          <a:lstStyle/>
          <a:p>
            <a:r>
              <a:rPr lang="en-IN" dirty="0"/>
              <a:t>Hazardous location </a:t>
            </a:r>
          </a:p>
        </p:txBody>
      </p:sp>
      <p:sp>
        <p:nvSpPr>
          <p:cNvPr id="3" name="Content Placeholder 2">
            <a:extLst>
              <a:ext uri="{FF2B5EF4-FFF2-40B4-BE49-F238E27FC236}">
                <a16:creationId xmlns:a16="http://schemas.microsoft.com/office/drawing/2014/main" id="{113B6750-7870-4207-93EC-B6146A0DF922}"/>
              </a:ext>
            </a:extLst>
          </p:cNvPr>
          <p:cNvSpPr>
            <a:spLocks noGrp="1"/>
          </p:cNvSpPr>
          <p:nvPr>
            <p:ph idx="1"/>
          </p:nvPr>
        </p:nvSpPr>
        <p:spPr>
          <a:xfrm>
            <a:off x="677334" y="1561171"/>
            <a:ext cx="8596668" cy="4480191"/>
          </a:xfrm>
        </p:spPr>
        <p:txBody>
          <a:bodyPr>
            <a:normAutofit lnSpcReduction="10000"/>
          </a:bodyPr>
          <a:lstStyle/>
          <a:p>
            <a:r>
              <a:rPr lang="en-IN" sz="2200" dirty="0"/>
              <a:t>Locations consists of areas with high potential for fire or explosion accidents</a:t>
            </a:r>
          </a:p>
          <a:p>
            <a:pPr lvl="1"/>
            <a:r>
              <a:rPr lang="en-IN" sz="2200" dirty="0"/>
              <a:t>due to electrical equipment</a:t>
            </a:r>
          </a:p>
          <a:p>
            <a:pPr lvl="1"/>
            <a:r>
              <a:rPr lang="en-IN" sz="2200" dirty="0"/>
              <a:t>Flammable or ignitable gases, liquids, vapours</a:t>
            </a:r>
          </a:p>
          <a:p>
            <a:pPr lvl="1"/>
            <a:r>
              <a:rPr lang="en-IN" sz="2200" dirty="0"/>
              <a:t>Combustible dusts, </a:t>
            </a:r>
            <a:r>
              <a:rPr lang="en-IN" sz="2200" dirty="0" err="1"/>
              <a:t>fibers</a:t>
            </a:r>
            <a:r>
              <a:rPr lang="en-IN" sz="2200" dirty="0"/>
              <a:t> </a:t>
            </a:r>
          </a:p>
          <a:p>
            <a:r>
              <a:rPr lang="en-IN" sz="2400" dirty="0"/>
              <a:t>Explosion proof equipment arises due to this potential</a:t>
            </a:r>
          </a:p>
          <a:p>
            <a:r>
              <a:rPr lang="en-IN" sz="2400" dirty="0"/>
              <a:t>Guideline for fire safety was given by</a:t>
            </a:r>
          </a:p>
          <a:p>
            <a:pPr lvl="1"/>
            <a:r>
              <a:rPr lang="en-IN" sz="2200" dirty="0"/>
              <a:t>NATIONAL ELECTRIC CODE (NEC) </a:t>
            </a:r>
          </a:p>
          <a:p>
            <a:pPr lvl="1"/>
            <a:r>
              <a:rPr lang="en-IN" sz="2200" dirty="0"/>
              <a:t>NATIONAL FIRE PROTECTION ASSOCIATION (NFPA)</a:t>
            </a:r>
          </a:p>
          <a:p>
            <a:pPr lvl="1"/>
            <a:r>
              <a:rPr lang="en-IN" sz="2200" dirty="0"/>
              <a:t>UNDERWRITERS LABORATORIES (UL)</a:t>
            </a:r>
          </a:p>
        </p:txBody>
      </p:sp>
    </p:spTree>
    <p:extLst>
      <p:ext uri="{BB962C8B-B14F-4D97-AF65-F5344CB8AC3E}">
        <p14:creationId xmlns:p14="http://schemas.microsoft.com/office/powerpoint/2010/main" val="120128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Custom 1">
      <a:dk1>
        <a:sysClr val="windowText" lastClr="000000"/>
      </a:dk1>
      <a:lt1>
        <a:srgbClr val="F2F2F2"/>
      </a:lt1>
      <a:dk2>
        <a:srgbClr val="8496B0"/>
      </a:dk2>
      <a:lt2>
        <a:srgbClr val="D0CECE"/>
      </a:lt2>
      <a:accent1>
        <a:srgbClr val="D36414"/>
      </a:accent1>
      <a:accent2>
        <a:srgbClr val="3B3B3B"/>
      </a:accent2>
      <a:accent3>
        <a:srgbClr val="2B6EA9"/>
      </a:accent3>
      <a:accent4>
        <a:srgbClr val="FFC000"/>
      </a:accent4>
      <a:accent5>
        <a:srgbClr val="2B6EA9"/>
      </a:accent5>
      <a:accent6>
        <a:srgbClr val="5C8F3A"/>
      </a:accent6>
      <a:hlink>
        <a:srgbClr val="0660B9"/>
      </a:hlink>
      <a:folHlink>
        <a:srgbClr val="EBDAE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988</TotalTime>
  <Words>2801</Words>
  <Application>Microsoft Office PowerPoint</Application>
  <PresentationFormat>Widescreen</PresentationFormat>
  <Paragraphs>244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Trebuchet MS</vt:lpstr>
      <vt:lpstr>Wingdings</vt:lpstr>
      <vt:lpstr>Wingdings 3</vt:lpstr>
      <vt:lpstr>Facet</vt:lpstr>
      <vt:lpstr>UNIT - III </vt:lpstr>
      <vt:lpstr>Disaster Impacts</vt:lpstr>
      <vt:lpstr>Disaster Impacts</vt:lpstr>
      <vt:lpstr>Environmental Impacts </vt:lpstr>
      <vt:lpstr>Social Impacts</vt:lpstr>
      <vt:lpstr>Political Impacts</vt:lpstr>
      <vt:lpstr>Health</vt:lpstr>
      <vt:lpstr>Psycho-Social Issues</vt:lpstr>
      <vt:lpstr>Hazardous location </vt:lpstr>
      <vt:lpstr>Hazardous location </vt:lpstr>
      <vt:lpstr>Global &amp; national disaster trends</vt:lpstr>
      <vt:lpstr>PowerPoint Presentation</vt:lpstr>
      <vt:lpstr>CLIMATE CHANGE</vt:lpstr>
      <vt:lpstr>CLIMATE CHANGE</vt:lpstr>
      <vt:lpstr>PowerPoint Presentation</vt:lpstr>
      <vt:lpstr>Climate in recent past</vt:lpstr>
      <vt:lpstr>CAUSES OF CLIMATE CHANGE</vt:lpstr>
      <vt:lpstr>Environmental migration. Sparser rainfall leads to desertification that harms agriculture and can displace populations.</vt:lpstr>
      <vt:lpstr>Agricultural changes. Droughts, rising temperatures, and extreme weather negatively impact agriculture. </vt:lpstr>
      <vt:lpstr>Tidal flooding. Sea-level rise increases flooding in low-lying coastal regions. Shown: Venice, Italy.</vt:lpstr>
      <vt:lpstr>Storm intensification. Bangladesh after Cyclone Sidr  is an example of catastrophic flooding from increased rainfall.</vt:lpstr>
      <vt:lpstr>Heat wave intensification. Events like the June 2019 European heat wave are becoming more common.</vt:lpstr>
      <vt:lpstr>Extreme weather. Drought and high temperatures worsened the 2020 bushfires in Australia.</vt:lpstr>
      <vt:lpstr>Habitat destruction. Many arctic animals rely on sea ice, which has been disappearing in a warming Arctic.</vt:lpstr>
      <vt:lpstr>Urban disasters</vt:lpstr>
      <vt:lpstr>Impact of urban disasters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preparedness &amp; Planning management</dc:title>
  <dc:creator>Kakaraparthi Sravani</dc:creator>
  <cp:lastModifiedBy>mouryadeepak2001@outlook.com</cp:lastModifiedBy>
  <cp:revision>58</cp:revision>
  <dcterms:created xsi:type="dcterms:W3CDTF">2021-03-22T06:19:04Z</dcterms:created>
  <dcterms:modified xsi:type="dcterms:W3CDTF">2022-04-24T11:25:55Z</dcterms:modified>
</cp:coreProperties>
</file>