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8" r:id="rId3"/>
    <p:sldId id="259" r:id="rId4"/>
    <p:sldId id="270" r:id="rId5"/>
    <p:sldId id="271" r:id="rId6"/>
    <p:sldId id="272" r:id="rId7"/>
    <p:sldId id="260" r:id="rId8"/>
    <p:sldId id="261" r:id="rId9"/>
    <p:sldId id="264" r:id="rId10"/>
    <p:sldId id="262" r:id="rId11"/>
    <p:sldId id="263" r:id="rId12"/>
    <p:sldId id="265" r:id="rId13"/>
    <p:sldId id="266" r:id="rId14"/>
    <p:sldId id="267" r:id="rId15"/>
    <p:sldId id="268" r:id="rId16"/>
    <p:sldId id="269"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10" r:id="rId53"/>
    <p:sldId id="311" r:id="rId54"/>
    <p:sldId id="312" r:id="rId55"/>
    <p:sldId id="313" r:id="rId56"/>
    <p:sldId id="314" r:id="rId57"/>
    <p:sldId id="316" r:id="rId58"/>
    <p:sldId id="317" r:id="rId59"/>
    <p:sldId id="318" r:id="rId60"/>
    <p:sldId id="319" r:id="rId61"/>
    <p:sldId id="322" r:id="rId62"/>
    <p:sldId id="320" r:id="rId63"/>
    <p:sldId id="321" r:id="rId64"/>
    <p:sldId id="257" r:id="rId65"/>
    <p:sldId id="315" r:id="rId66"/>
    <p:sldId id="324" r:id="rId67"/>
    <p:sldId id="325" r:id="rId68"/>
    <p:sldId id="328" r:id="rId69"/>
    <p:sldId id="329" r:id="rId70"/>
    <p:sldId id="327" r:id="rId71"/>
    <p:sldId id="330" r:id="rId72"/>
    <p:sldId id="331" r:id="rId73"/>
    <p:sldId id="332"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2" autoAdjust="0"/>
  </p:normalViewPr>
  <p:slideViewPr>
    <p:cSldViewPr snapToGrid="0">
      <p:cViewPr varScale="1">
        <p:scale>
          <a:sx n="68" d="100"/>
          <a:sy n="68" d="100"/>
        </p:scale>
        <p:origin x="894" y="72"/>
      </p:cViewPr>
      <p:guideLst>
        <p:guide orient="horz" pos="2160"/>
        <p:guide pos="3840"/>
      </p:guideLst>
    </p:cSldViewPr>
  </p:slideViewPr>
  <p:notesTextViewPr>
    <p:cViewPr>
      <p:scale>
        <a:sx n="1" d="1"/>
        <a:sy n="1" d="1"/>
      </p:scale>
      <p:origin x="0" y="0"/>
    </p:cViewPr>
  </p:notesTextViewPr>
  <p:sorterViewPr>
    <p:cViewPr>
      <p:scale>
        <a:sx n="100" d="100"/>
        <a:sy n="100" d="100"/>
      </p:scale>
      <p:origin x="0" y="-303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3B554-2422-4564-A196-203D63DD16AF}" type="datetimeFigureOut">
              <a:rPr lang="en-IN" smtClean="0"/>
              <a:t>11-05-2022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9E259-5B05-4F3F-B5E9-33A2E7E20016}" type="slidenum">
              <a:rPr lang="en-IN" smtClean="0"/>
              <a:t>‹#›</a:t>
            </a:fld>
            <a:endParaRPr lang="en-IN"/>
          </a:p>
        </p:txBody>
      </p:sp>
    </p:spTree>
    <p:extLst>
      <p:ext uri="{BB962C8B-B14F-4D97-AF65-F5344CB8AC3E}">
        <p14:creationId xmlns:p14="http://schemas.microsoft.com/office/powerpoint/2010/main" val="324406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E1B2D1-10F1-49B6-848D-BAC8BC8A86FA}" type="slidenum">
              <a:rPr lang="en-IN" smtClean="0"/>
              <a:t>52</a:t>
            </a:fld>
            <a:endParaRPr lang="en-IN"/>
          </a:p>
        </p:txBody>
      </p:sp>
    </p:spTree>
    <p:extLst>
      <p:ext uri="{BB962C8B-B14F-4D97-AF65-F5344CB8AC3E}">
        <p14:creationId xmlns:p14="http://schemas.microsoft.com/office/powerpoint/2010/main" val="1020749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6E9F8-76D6-4BE3-97BF-85A42A53742B}"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FB203-15B9-4B30-AEB3-D4A43888939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38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E9F8-76D6-4BE3-97BF-85A42A53742B}"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422576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E9F8-76D6-4BE3-97BF-85A42A53742B}"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70232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6E9F8-76D6-4BE3-97BF-85A42A53742B}"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541660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6E9F8-76D6-4BE3-97BF-85A42A53742B}"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8FB203-15B9-4B30-AEB3-D4A43888939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96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6E9F8-76D6-4BE3-97BF-85A42A53742B}"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149954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6E9F8-76D6-4BE3-97BF-85A42A53742B}"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343346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6E9F8-76D6-4BE3-97BF-85A42A53742B}"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141819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F6E9F8-76D6-4BE3-97BF-85A42A53742B}" type="datetimeFigureOut">
              <a:rPr lang="en-IN" smtClean="0"/>
              <a:t>11-05-2022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416665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F6E9F8-76D6-4BE3-97BF-85A42A53742B}" type="datetimeFigureOut">
              <a:rPr lang="en-IN" smtClean="0"/>
              <a:t>11-05-2022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8FB203-15B9-4B30-AEB3-D4A438889394}" type="slidenum">
              <a:rPr lang="en-IN" smtClean="0"/>
              <a:t>‹#›</a:t>
            </a:fld>
            <a:endParaRPr lang="en-IN"/>
          </a:p>
        </p:txBody>
      </p:sp>
    </p:spTree>
    <p:extLst>
      <p:ext uri="{BB962C8B-B14F-4D97-AF65-F5344CB8AC3E}">
        <p14:creationId xmlns:p14="http://schemas.microsoft.com/office/powerpoint/2010/main" val="248126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6E9F8-76D6-4BE3-97BF-85A42A53742B}"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8FB203-15B9-4B30-AEB3-D4A438889394}" type="slidenum">
              <a:rPr lang="en-IN" smtClean="0"/>
              <a:t>‹#›</a:t>
            </a:fld>
            <a:endParaRPr lang="en-IN"/>
          </a:p>
        </p:txBody>
      </p:sp>
    </p:spTree>
    <p:extLst>
      <p:ext uri="{BB962C8B-B14F-4D97-AF65-F5344CB8AC3E}">
        <p14:creationId xmlns:p14="http://schemas.microsoft.com/office/powerpoint/2010/main" val="380149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F6E9F8-76D6-4BE3-97BF-85A42A53742B}" type="datetimeFigureOut">
              <a:rPr lang="en-IN" smtClean="0"/>
              <a:t>11-05-2022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8FB203-15B9-4B30-AEB3-D4A43888939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99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image" Target="../media/image18.jpg" /><Relationship Id="rId1" Type="http://schemas.openxmlformats.org/officeDocument/2006/relationships/slideLayout" Target="../slideLayouts/slideLayout2.xml" /><Relationship Id="rId4" Type="http://schemas.openxmlformats.org/officeDocument/2006/relationships/image" Target="../media/image20.jpg" /></Relationships>
</file>

<file path=ppt/slides/_rels/slide25.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21.jp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25.jpg" /><Relationship Id="rId2" Type="http://schemas.openxmlformats.org/officeDocument/2006/relationships/image" Target="../media/image24.jp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27.jpg" /><Relationship Id="rId2" Type="http://schemas.openxmlformats.org/officeDocument/2006/relationships/image" Target="../media/image26.jpg" /><Relationship Id="rId1" Type="http://schemas.openxmlformats.org/officeDocument/2006/relationships/slideLayout" Target="../slideLayouts/slideLayout2.xml" /><Relationship Id="rId4" Type="http://schemas.openxmlformats.org/officeDocument/2006/relationships/image" Target="../media/image28.jp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E8FC-CB2D-4E6E-81C9-0EC0E6F07747}"/>
              </a:ext>
            </a:extLst>
          </p:cNvPr>
          <p:cNvSpPr>
            <a:spLocks noGrp="1"/>
          </p:cNvSpPr>
          <p:nvPr>
            <p:ph type="ctrTitle"/>
          </p:nvPr>
        </p:nvSpPr>
        <p:spPr>
          <a:xfrm>
            <a:off x="518160" y="470630"/>
            <a:ext cx="11200228" cy="3863500"/>
          </a:xfrm>
        </p:spPr>
        <p:txBody>
          <a:bodyPr>
            <a:noAutofit/>
          </a:bodyPr>
          <a:lstStyle/>
          <a:p>
            <a:pPr algn="just"/>
            <a:r>
              <a:rPr lang="en-US" sz="2800" b="1" dirty="0"/>
              <a:t>Disaster Risk Reduction (DRR) - </a:t>
            </a:r>
            <a:r>
              <a:rPr lang="en-US" sz="2800" dirty="0"/>
              <a:t>Disaster management cycle – its phases; prevention, mitigation, preparedness, relief and recovery; structural and non-structural measures; risk analysis, vulnerability and capacity assessment.</a:t>
            </a:r>
            <a:br>
              <a:rPr lang="en-US" sz="2800" dirty="0"/>
            </a:br>
            <a:br>
              <a:rPr lang="en-US" sz="2800" dirty="0"/>
            </a:br>
            <a:r>
              <a:rPr lang="en-US" sz="2800" dirty="0"/>
              <a:t>Early warning systems, Post disaster environmental response (water, sanitation, food safety, waste management, disease control, security, communications).</a:t>
            </a:r>
            <a:br>
              <a:rPr lang="en-US" sz="2800" dirty="0"/>
            </a:br>
            <a:br>
              <a:rPr lang="en-US" sz="2800" dirty="0"/>
            </a:br>
            <a:r>
              <a:rPr lang="en-US" sz="2800" dirty="0"/>
              <a:t>Roles and responsibilities of government, community, local institutions, NGOs and other stakeholders; </a:t>
            </a:r>
            <a:br>
              <a:rPr lang="en-US" sz="2800" dirty="0"/>
            </a:br>
            <a:br>
              <a:rPr lang="en-US" sz="2800" dirty="0"/>
            </a:br>
            <a:r>
              <a:rPr lang="en-US" sz="2800" dirty="0"/>
              <a:t>Policies and legislation for disaster risk reduction, DRR programs in India and the activities of National Disaster Management Authority. </a:t>
            </a:r>
            <a:endParaRPr lang="en-IN" sz="2800" dirty="0"/>
          </a:p>
        </p:txBody>
      </p:sp>
      <p:sp>
        <p:nvSpPr>
          <p:cNvPr id="3" name="Subtitle 2">
            <a:extLst>
              <a:ext uri="{FF2B5EF4-FFF2-40B4-BE49-F238E27FC236}">
                <a16:creationId xmlns:a16="http://schemas.microsoft.com/office/drawing/2014/main" id="{A9F78240-C26F-442E-B110-3DA6E8F5DF60}"/>
              </a:ext>
            </a:extLst>
          </p:cNvPr>
          <p:cNvSpPr>
            <a:spLocks noGrp="1"/>
          </p:cNvSpPr>
          <p:nvPr>
            <p:ph type="subTitle" idx="1"/>
          </p:nvPr>
        </p:nvSpPr>
        <p:spPr/>
        <p:txBody>
          <a:bodyPr>
            <a:normAutofit/>
          </a:bodyPr>
          <a:lstStyle/>
          <a:p>
            <a:pPr algn="ctr"/>
            <a:r>
              <a:rPr lang="en-US" sz="3800" dirty="0">
                <a:solidFill>
                  <a:srgbClr val="FF0000"/>
                </a:solidFill>
              </a:rPr>
              <a:t>UNIT - IV</a:t>
            </a:r>
            <a:endParaRPr lang="en-IN" sz="3800" dirty="0">
              <a:solidFill>
                <a:srgbClr val="FF0000"/>
              </a:solidFill>
            </a:endParaRPr>
          </a:p>
        </p:txBody>
      </p:sp>
    </p:spTree>
    <p:extLst>
      <p:ext uri="{BB962C8B-B14F-4D97-AF65-F5344CB8AC3E}">
        <p14:creationId xmlns:p14="http://schemas.microsoft.com/office/powerpoint/2010/main" val="364671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105815ED-0A16-4918-A54D-93AAA32F10D3}"/>
              </a:ext>
            </a:extLst>
          </p:cNvPr>
          <p:cNvSpPr>
            <a:spLocks noGrp="1" noChangeArrowheads="1"/>
          </p:cNvSpPr>
          <p:nvPr>
            <p:ph type="title"/>
          </p:nvPr>
        </p:nvSpPr>
        <p:spPr/>
        <p:txBody>
          <a:bodyPr/>
          <a:lstStyle/>
          <a:p>
            <a:endParaRPr lang="en-US" altLang="en-US"/>
          </a:p>
        </p:txBody>
      </p:sp>
      <p:pic>
        <p:nvPicPr>
          <p:cNvPr id="9218" name="Content Placeholder 3" descr="7">
            <a:extLst>
              <a:ext uri="{FF2B5EF4-FFF2-40B4-BE49-F238E27FC236}">
                <a16:creationId xmlns:a16="http://schemas.microsoft.com/office/drawing/2014/main" id="{EEDDB488-8279-4842-8A01-6527B8C13D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51001" y="146051"/>
            <a:ext cx="8836025" cy="65754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a:extLst>
              <a:ext uri="{FF2B5EF4-FFF2-40B4-BE49-F238E27FC236}">
                <a16:creationId xmlns:a16="http://schemas.microsoft.com/office/drawing/2014/main" id="{759E95C5-A75A-4016-81C0-1AD596F13C42}"/>
              </a:ext>
            </a:extLst>
          </p:cNvPr>
          <p:cNvSpPr>
            <a:spLocks noGrp="1" noChangeArrowheads="1"/>
          </p:cNvSpPr>
          <p:nvPr>
            <p:ph type="title"/>
          </p:nvPr>
        </p:nvSpPr>
        <p:spPr/>
        <p:txBody>
          <a:bodyPr/>
          <a:lstStyle/>
          <a:p>
            <a:pPr algn="l"/>
            <a:r>
              <a:rPr lang="en-US" altLang="en-US" sz="4000" b="1">
                <a:solidFill>
                  <a:srgbClr val="C00000"/>
                </a:solidFill>
              </a:rPr>
              <a:t>Prevention</a:t>
            </a:r>
          </a:p>
        </p:txBody>
      </p:sp>
      <p:pic>
        <p:nvPicPr>
          <p:cNvPr id="10242" name="Content Placeholder 3" descr="8. Prevention">
            <a:extLst>
              <a:ext uri="{FF2B5EF4-FFF2-40B4-BE49-F238E27FC236}">
                <a16:creationId xmlns:a16="http://schemas.microsoft.com/office/drawing/2014/main" id="{1AD38808-7B0E-4557-BFAA-CA1F68A1F8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97426" y="66675"/>
            <a:ext cx="5692775" cy="67246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411B6222-FC8A-4058-9FF1-A6DA2FBA3FD5}"/>
              </a:ext>
            </a:extLst>
          </p:cNvPr>
          <p:cNvSpPr>
            <a:spLocks noGrp="1" noChangeArrowheads="1"/>
          </p:cNvSpPr>
          <p:nvPr>
            <p:ph type="title"/>
          </p:nvPr>
        </p:nvSpPr>
        <p:spPr/>
        <p:txBody>
          <a:bodyPr/>
          <a:lstStyle/>
          <a:p>
            <a:pPr algn="l"/>
            <a:r>
              <a:rPr lang="en-US" altLang="en-US" b="1">
                <a:solidFill>
                  <a:srgbClr val="C00000"/>
                </a:solidFill>
              </a:rPr>
              <a:t>Mitigation</a:t>
            </a:r>
          </a:p>
        </p:txBody>
      </p:sp>
      <p:pic>
        <p:nvPicPr>
          <p:cNvPr id="11266" name="Content Placeholder 3" descr="9.Mitigation">
            <a:extLst>
              <a:ext uri="{FF2B5EF4-FFF2-40B4-BE49-F238E27FC236}">
                <a16:creationId xmlns:a16="http://schemas.microsoft.com/office/drawing/2014/main" id="{E2C285C9-1619-49E9-9FCD-B20CADBAEC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969001" y="66676"/>
            <a:ext cx="4505325" cy="66833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62A78331-ED2C-4AA7-BD16-0CC838F92E9A}"/>
              </a:ext>
            </a:extLst>
          </p:cNvPr>
          <p:cNvSpPr>
            <a:spLocks noGrp="1" noChangeArrowheads="1"/>
          </p:cNvSpPr>
          <p:nvPr>
            <p:ph type="title"/>
          </p:nvPr>
        </p:nvSpPr>
        <p:spPr/>
        <p:txBody>
          <a:bodyPr/>
          <a:lstStyle/>
          <a:p>
            <a:pPr algn="l"/>
            <a:r>
              <a:rPr lang="en-US" altLang="en-US" b="1">
                <a:solidFill>
                  <a:srgbClr val="C00000"/>
                </a:solidFill>
              </a:rPr>
              <a:t>Preparedness</a:t>
            </a:r>
          </a:p>
        </p:txBody>
      </p:sp>
      <p:pic>
        <p:nvPicPr>
          <p:cNvPr id="12290" name="Content Placeholder 3" descr="10.Prepaidness">
            <a:extLst>
              <a:ext uri="{FF2B5EF4-FFF2-40B4-BE49-F238E27FC236}">
                <a16:creationId xmlns:a16="http://schemas.microsoft.com/office/drawing/2014/main" id="{2F05B99F-6663-4DD5-9477-426BA92A7B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32475" y="146050"/>
            <a:ext cx="4699000" cy="65659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8A6CE8FA-71BC-43F5-9442-19A0C9B815B3}"/>
              </a:ext>
            </a:extLst>
          </p:cNvPr>
          <p:cNvSpPr>
            <a:spLocks noGrp="1" noChangeArrowheads="1"/>
          </p:cNvSpPr>
          <p:nvPr>
            <p:ph type="title"/>
          </p:nvPr>
        </p:nvSpPr>
        <p:spPr/>
        <p:txBody>
          <a:bodyPr/>
          <a:lstStyle/>
          <a:p>
            <a:endParaRPr lang="en-US" altLang="en-US"/>
          </a:p>
        </p:txBody>
      </p:sp>
      <p:pic>
        <p:nvPicPr>
          <p:cNvPr id="13314" name="Content Placeholder 3" descr="11">
            <a:extLst>
              <a:ext uri="{FF2B5EF4-FFF2-40B4-BE49-F238E27FC236}">
                <a16:creationId xmlns:a16="http://schemas.microsoft.com/office/drawing/2014/main" id="{E00CCCD4-01A6-47A9-8B4F-CAEF6B5DA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5450" y="58738"/>
            <a:ext cx="8891588" cy="67548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D896FF22-8C43-45EF-AC9D-63FAD4C3616B}"/>
              </a:ext>
            </a:extLst>
          </p:cNvPr>
          <p:cNvSpPr>
            <a:spLocks noGrp="1" noChangeArrowheads="1"/>
          </p:cNvSpPr>
          <p:nvPr>
            <p:ph type="title"/>
          </p:nvPr>
        </p:nvSpPr>
        <p:spPr/>
        <p:txBody>
          <a:bodyPr/>
          <a:lstStyle/>
          <a:p>
            <a:endParaRPr lang="en-US" altLang="en-US"/>
          </a:p>
        </p:txBody>
      </p:sp>
      <p:pic>
        <p:nvPicPr>
          <p:cNvPr id="14338" name="Content Placeholder 3" descr="12">
            <a:extLst>
              <a:ext uri="{FF2B5EF4-FFF2-40B4-BE49-F238E27FC236}">
                <a16:creationId xmlns:a16="http://schemas.microsoft.com/office/drawing/2014/main" id="{A1A4132C-3470-4447-A7A8-1AAE420C5F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25600" y="109539"/>
            <a:ext cx="8921750" cy="66198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8E2D4140-CC76-423B-844A-2D847E4956D3}"/>
              </a:ext>
            </a:extLst>
          </p:cNvPr>
          <p:cNvSpPr>
            <a:spLocks noGrp="1" noChangeArrowheads="1"/>
          </p:cNvSpPr>
          <p:nvPr>
            <p:ph type="title"/>
          </p:nvPr>
        </p:nvSpPr>
        <p:spPr/>
        <p:txBody>
          <a:bodyPr/>
          <a:lstStyle/>
          <a:p>
            <a:endParaRPr lang="en-US" altLang="en-US"/>
          </a:p>
        </p:txBody>
      </p:sp>
      <p:pic>
        <p:nvPicPr>
          <p:cNvPr id="15362" name="Content Placeholder 3" descr="13">
            <a:extLst>
              <a:ext uri="{FF2B5EF4-FFF2-40B4-BE49-F238E27FC236}">
                <a16:creationId xmlns:a16="http://schemas.microsoft.com/office/drawing/2014/main" id="{9D9665E9-7516-46E6-9ECD-38B1011050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8300" y="146051"/>
            <a:ext cx="8878888" cy="656431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6359-5CCC-4F1B-9591-69ADD0257491}"/>
              </a:ext>
            </a:extLst>
          </p:cNvPr>
          <p:cNvSpPr>
            <a:spLocks noGrp="1"/>
          </p:cNvSpPr>
          <p:nvPr>
            <p:ph type="title"/>
          </p:nvPr>
        </p:nvSpPr>
        <p:spPr/>
        <p:txBody>
          <a:bodyPr/>
          <a:lstStyle/>
          <a:p>
            <a:r>
              <a:rPr lang="en-IN" b="1" spc="-10" dirty="0">
                <a:latin typeface="Arial"/>
                <a:cs typeface="Arial"/>
              </a:rPr>
              <a:t>Risk</a:t>
            </a:r>
            <a:r>
              <a:rPr lang="en-IN" b="1" spc="5" dirty="0">
                <a:latin typeface="Arial"/>
                <a:cs typeface="Arial"/>
              </a:rPr>
              <a:t> </a:t>
            </a:r>
            <a:r>
              <a:rPr lang="en-IN" b="1" spc="-5" dirty="0">
                <a:latin typeface="Arial"/>
                <a:cs typeface="Arial"/>
              </a:rPr>
              <a:t>Reduction</a:t>
            </a:r>
            <a:r>
              <a:rPr lang="en-IN" b="1" spc="-20" dirty="0">
                <a:latin typeface="Arial"/>
                <a:cs typeface="Arial"/>
              </a:rPr>
              <a:t> </a:t>
            </a:r>
            <a:r>
              <a:rPr lang="en-IN" b="1" spc="-5" dirty="0">
                <a:latin typeface="Arial"/>
                <a:cs typeface="Arial"/>
              </a:rPr>
              <a:t>Strategies</a:t>
            </a:r>
            <a:endParaRPr lang="en-IN" dirty="0"/>
          </a:p>
        </p:txBody>
      </p:sp>
      <p:sp>
        <p:nvSpPr>
          <p:cNvPr id="3" name="Content Placeholder 2">
            <a:extLst>
              <a:ext uri="{FF2B5EF4-FFF2-40B4-BE49-F238E27FC236}">
                <a16:creationId xmlns:a16="http://schemas.microsoft.com/office/drawing/2014/main" id="{70CC2D69-C8A2-4990-BE7C-12A540142C6A}"/>
              </a:ext>
            </a:extLst>
          </p:cNvPr>
          <p:cNvSpPr>
            <a:spLocks noGrp="1"/>
          </p:cNvSpPr>
          <p:nvPr>
            <p:ph idx="1"/>
          </p:nvPr>
        </p:nvSpPr>
        <p:spPr/>
        <p:txBody>
          <a:bodyPr>
            <a:normAutofit fontScale="92500" lnSpcReduction="10000"/>
          </a:bodyPr>
          <a:lstStyle/>
          <a:p>
            <a:pPr marL="356870" marR="27940" indent="-344805">
              <a:lnSpc>
                <a:spcPct val="100000"/>
              </a:lnSpc>
              <a:spcBef>
                <a:spcPts val="90"/>
              </a:spcBef>
              <a:buFont typeface="Arial MT"/>
              <a:buChar char="•"/>
              <a:tabLst>
                <a:tab pos="356870" algn="l"/>
                <a:tab pos="357505" algn="l"/>
              </a:tabLst>
            </a:pPr>
            <a:r>
              <a:rPr lang="en-IN" sz="2600" b="1" spc="-10" dirty="0">
                <a:solidFill>
                  <a:srgbClr val="CC0099"/>
                </a:solidFill>
                <a:latin typeface="Arial"/>
                <a:cs typeface="Arial"/>
              </a:rPr>
              <a:t>Disaster</a:t>
            </a:r>
            <a:r>
              <a:rPr lang="en-IN" sz="2600" b="1" spc="25" dirty="0">
                <a:solidFill>
                  <a:srgbClr val="CC0099"/>
                </a:solidFill>
                <a:latin typeface="Arial"/>
                <a:cs typeface="Arial"/>
              </a:rPr>
              <a:t> </a:t>
            </a:r>
            <a:r>
              <a:rPr lang="en-IN" sz="2600" b="1" spc="-10" dirty="0">
                <a:solidFill>
                  <a:srgbClr val="CC0099"/>
                </a:solidFill>
                <a:latin typeface="Arial"/>
                <a:cs typeface="Arial"/>
              </a:rPr>
              <a:t>risk</a:t>
            </a:r>
            <a:r>
              <a:rPr lang="en-IN" sz="2600" b="1" spc="30" dirty="0">
                <a:solidFill>
                  <a:srgbClr val="CC0099"/>
                </a:solidFill>
                <a:latin typeface="Arial"/>
                <a:cs typeface="Arial"/>
              </a:rPr>
              <a:t> </a:t>
            </a:r>
            <a:r>
              <a:rPr lang="en-IN" sz="2600" b="1" spc="-10" dirty="0">
                <a:solidFill>
                  <a:srgbClr val="CC0099"/>
                </a:solidFill>
                <a:latin typeface="Arial"/>
                <a:cs typeface="Arial"/>
              </a:rPr>
              <a:t>reduction</a:t>
            </a:r>
            <a:r>
              <a:rPr lang="en-IN" sz="2600" b="1" spc="35" dirty="0">
                <a:solidFill>
                  <a:srgbClr val="CC0099"/>
                </a:solidFill>
                <a:latin typeface="Arial"/>
                <a:cs typeface="Arial"/>
              </a:rPr>
              <a:t> </a:t>
            </a:r>
            <a:r>
              <a:rPr lang="en-IN" sz="2600" b="1" spc="-10" dirty="0">
                <a:solidFill>
                  <a:srgbClr val="CC0099"/>
                </a:solidFill>
                <a:latin typeface="Arial"/>
                <a:cs typeface="Arial"/>
              </a:rPr>
              <a:t>requires</a:t>
            </a:r>
            <a:r>
              <a:rPr lang="en-IN" sz="2600" b="1" spc="30" dirty="0">
                <a:solidFill>
                  <a:srgbClr val="CC0099"/>
                </a:solidFill>
                <a:latin typeface="Arial"/>
                <a:cs typeface="Arial"/>
              </a:rPr>
              <a:t> </a:t>
            </a:r>
            <a:r>
              <a:rPr lang="en-IN" sz="2600" b="1" spc="-5" dirty="0">
                <a:solidFill>
                  <a:srgbClr val="CC0099"/>
                </a:solidFill>
                <a:latin typeface="Arial"/>
                <a:cs typeface="Arial"/>
              </a:rPr>
              <a:t>a</a:t>
            </a:r>
            <a:r>
              <a:rPr lang="en-IN" sz="2600" b="1" spc="10" dirty="0">
                <a:solidFill>
                  <a:srgbClr val="CC0099"/>
                </a:solidFill>
                <a:latin typeface="Arial"/>
                <a:cs typeface="Arial"/>
              </a:rPr>
              <a:t> </a:t>
            </a:r>
            <a:r>
              <a:rPr lang="en-IN" sz="2600" b="1" spc="-10" dirty="0">
                <a:solidFill>
                  <a:srgbClr val="CC0099"/>
                </a:solidFill>
                <a:latin typeface="Arial"/>
                <a:cs typeface="Arial"/>
              </a:rPr>
              <a:t>combination</a:t>
            </a:r>
            <a:r>
              <a:rPr lang="en-IN" sz="2600" b="1" spc="35" dirty="0">
                <a:solidFill>
                  <a:srgbClr val="CC0099"/>
                </a:solidFill>
                <a:latin typeface="Arial"/>
                <a:cs typeface="Arial"/>
              </a:rPr>
              <a:t> </a:t>
            </a:r>
            <a:r>
              <a:rPr lang="en-IN" sz="2600" b="1" spc="-5" dirty="0">
                <a:solidFill>
                  <a:srgbClr val="CC0099"/>
                </a:solidFill>
                <a:latin typeface="Arial"/>
                <a:cs typeface="Arial"/>
              </a:rPr>
              <a:t>of </a:t>
            </a:r>
            <a:r>
              <a:rPr lang="en-IN" sz="2600" b="1" spc="-705" dirty="0">
                <a:solidFill>
                  <a:srgbClr val="CC0099"/>
                </a:solidFill>
                <a:latin typeface="Arial"/>
                <a:cs typeface="Arial"/>
              </a:rPr>
              <a:t> </a:t>
            </a:r>
            <a:r>
              <a:rPr lang="en-IN" sz="2600" b="1" spc="-10" dirty="0">
                <a:solidFill>
                  <a:srgbClr val="CC0099"/>
                </a:solidFill>
                <a:latin typeface="Arial"/>
                <a:cs typeface="Arial"/>
              </a:rPr>
              <a:t>structural</a:t>
            </a:r>
            <a:r>
              <a:rPr lang="en-IN" sz="2600" b="1" spc="35" dirty="0">
                <a:solidFill>
                  <a:srgbClr val="CC0099"/>
                </a:solidFill>
                <a:latin typeface="Arial"/>
                <a:cs typeface="Arial"/>
              </a:rPr>
              <a:t> </a:t>
            </a:r>
            <a:r>
              <a:rPr lang="en-IN" sz="2600" b="1" spc="-10" dirty="0">
                <a:solidFill>
                  <a:srgbClr val="CC0099"/>
                </a:solidFill>
                <a:latin typeface="Arial"/>
                <a:cs typeface="Arial"/>
              </a:rPr>
              <a:t>and</a:t>
            </a:r>
            <a:r>
              <a:rPr lang="en-IN" sz="2600" b="1" spc="10" dirty="0">
                <a:solidFill>
                  <a:srgbClr val="CC0099"/>
                </a:solidFill>
                <a:latin typeface="Arial"/>
                <a:cs typeface="Arial"/>
              </a:rPr>
              <a:t> </a:t>
            </a:r>
            <a:r>
              <a:rPr lang="en-IN" sz="2600" b="1" spc="-10" dirty="0">
                <a:solidFill>
                  <a:srgbClr val="CC0099"/>
                </a:solidFill>
                <a:latin typeface="Arial"/>
                <a:cs typeface="Arial"/>
              </a:rPr>
              <a:t>non-structural</a:t>
            </a:r>
            <a:r>
              <a:rPr lang="en-IN" sz="2600" b="1" spc="60" dirty="0">
                <a:solidFill>
                  <a:srgbClr val="CC0099"/>
                </a:solidFill>
                <a:latin typeface="Arial"/>
                <a:cs typeface="Arial"/>
              </a:rPr>
              <a:t> </a:t>
            </a:r>
            <a:r>
              <a:rPr lang="en-IN" sz="2600" b="1" spc="-10" dirty="0">
                <a:solidFill>
                  <a:srgbClr val="CC0099"/>
                </a:solidFill>
                <a:latin typeface="Arial"/>
                <a:cs typeface="Arial"/>
              </a:rPr>
              <a:t>measures</a:t>
            </a:r>
            <a:endParaRPr lang="en-IN" sz="2600" dirty="0">
              <a:latin typeface="Arial"/>
              <a:cs typeface="Arial"/>
            </a:endParaRPr>
          </a:p>
          <a:p>
            <a:pPr marL="356870" indent="-344805">
              <a:lnSpc>
                <a:spcPct val="100000"/>
              </a:lnSpc>
              <a:spcBef>
                <a:spcPts val="630"/>
              </a:spcBef>
              <a:buFont typeface="Arial MT"/>
              <a:buChar char="•"/>
              <a:tabLst>
                <a:tab pos="356870" algn="l"/>
                <a:tab pos="357505" algn="l"/>
              </a:tabLst>
            </a:pPr>
            <a:r>
              <a:rPr lang="en-IN" sz="2600" b="1" spc="-5" dirty="0">
                <a:solidFill>
                  <a:srgbClr val="6600CC"/>
                </a:solidFill>
                <a:latin typeface="Arial"/>
                <a:cs typeface="Arial"/>
              </a:rPr>
              <a:t>Structural</a:t>
            </a:r>
            <a:r>
              <a:rPr lang="en-IN" sz="2600" b="1" spc="15" dirty="0">
                <a:solidFill>
                  <a:srgbClr val="6600CC"/>
                </a:solidFill>
                <a:latin typeface="Arial"/>
                <a:cs typeface="Arial"/>
              </a:rPr>
              <a:t> </a:t>
            </a:r>
            <a:r>
              <a:rPr lang="en-IN" sz="2600" b="1" spc="-10" dirty="0">
                <a:solidFill>
                  <a:srgbClr val="6600CC"/>
                </a:solidFill>
                <a:latin typeface="Arial"/>
                <a:cs typeface="Arial"/>
              </a:rPr>
              <a:t>measures</a:t>
            </a:r>
            <a:r>
              <a:rPr lang="en-IN" sz="2600" b="1" spc="35" dirty="0">
                <a:solidFill>
                  <a:srgbClr val="6600CC"/>
                </a:solidFill>
                <a:latin typeface="Arial"/>
                <a:cs typeface="Arial"/>
              </a:rPr>
              <a:t> </a:t>
            </a:r>
            <a:r>
              <a:rPr lang="en-IN" sz="2600" b="1" spc="-5" dirty="0">
                <a:solidFill>
                  <a:srgbClr val="6600CC"/>
                </a:solidFill>
                <a:latin typeface="Arial"/>
                <a:cs typeface="Arial"/>
              </a:rPr>
              <a:t>(examples):</a:t>
            </a:r>
            <a:endParaRPr lang="en-IN" sz="2600" dirty="0">
              <a:latin typeface="Arial"/>
              <a:cs typeface="Arial"/>
            </a:endParaRPr>
          </a:p>
          <a:p>
            <a:pPr marL="756285" lvl="1" indent="-287020">
              <a:lnSpc>
                <a:spcPct val="100000"/>
              </a:lnSpc>
              <a:spcBef>
                <a:spcPts val="545"/>
              </a:spcBef>
              <a:buFont typeface="Arial MT"/>
              <a:buChar char="–"/>
              <a:tabLst>
                <a:tab pos="756285" algn="l"/>
                <a:tab pos="756920" algn="l"/>
              </a:tabLst>
            </a:pPr>
            <a:r>
              <a:rPr lang="en-IN" sz="2200" b="1" spc="-5" dirty="0">
                <a:latin typeface="Arial"/>
                <a:cs typeface="Arial"/>
              </a:rPr>
              <a:t>Improve</a:t>
            </a:r>
            <a:r>
              <a:rPr lang="en-IN" sz="2200" b="1" spc="-35" dirty="0">
                <a:latin typeface="Arial"/>
                <a:cs typeface="Arial"/>
              </a:rPr>
              <a:t> </a:t>
            </a:r>
            <a:r>
              <a:rPr lang="en-IN" sz="2200" b="1" dirty="0">
                <a:latin typeface="Arial"/>
                <a:cs typeface="Arial"/>
              </a:rPr>
              <a:t>construction</a:t>
            </a:r>
            <a:r>
              <a:rPr lang="en-IN" sz="2200" b="1" spc="-10" dirty="0">
                <a:latin typeface="Arial"/>
                <a:cs typeface="Arial"/>
              </a:rPr>
              <a:t> </a:t>
            </a:r>
            <a:r>
              <a:rPr lang="en-IN" sz="2200" b="1" dirty="0">
                <a:latin typeface="Arial"/>
                <a:cs typeface="Arial"/>
              </a:rPr>
              <a:t>practice</a:t>
            </a:r>
            <a:endParaRPr lang="en-IN" sz="2200" dirty="0">
              <a:latin typeface="Arial"/>
              <a:cs typeface="Arial"/>
            </a:endParaRPr>
          </a:p>
          <a:p>
            <a:pPr marL="756285" lvl="1" indent="-287020">
              <a:lnSpc>
                <a:spcPct val="100000"/>
              </a:lnSpc>
              <a:spcBef>
                <a:spcPts val="525"/>
              </a:spcBef>
              <a:buFont typeface="Arial MT"/>
              <a:buChar char="–"/>
              <a:tabLst>
                <a:tab pos="756285" algn="l"/>
                <a:tab pos="756920" algn="l"/>
              </a:tabLst>
            </a:pPr>
            <a:r>
              <a:rPr lang="en-IN" sz="2200" b="1" dirty="0">
                <a:latin typeface="Arial"/>
                <a:cs typeface="Arial"/>
              </a:rPr>
              <a:t>Retrofit</a:t>
            </a:r>
            <a:r>
              <a:rPr lang="en-IN" sz="2200" b="1" spc="-30" dirty="0">
                <a:latin typeface="Arial"/>
                <a:cs typeface="Arial"/>
              </a:rPr>
              <a:t> </a:t>
            </a:r>
            <a:r>
              <a:rPr lang="en-IN" sz="2200" b="1" dirty="0">
                <a:latin typeface="Arial"/>
                <a:cs typeface="Arial"/>
              </a:rPr>
              <a:t>critical</a:t>
            </a:r>
            <a:r>
              <a:rPr lang="en-IN" sz="2200" b="1" spc="-50" dirty="0">
                <a:latin typeface="Arial"/>
                <a:cs typeface="Arial"/>
              </a:rPr>
              <a:t> </a:t>
            </a:r>
            <a:r>
              <a:rPr lang="en-IN" sz="2200" b="1" dirty="0">
                <a:latin typeface="Arial"/>
                <a:cs typeface="Arial"/>
              </a:rPr>
              <a:t>structures</a:t>
            </a:r>
            <a:r>
              <a:rPr lang="en-IN" sz="2200" b="1" spc="-20" dirty="0">
                <a:latin typeface="Arial"/>
                <a:cs typeface="Arial"/>
              </a:rPr>
              <a:t> </a:t>
            </a:r>
            <a:r>
              <a:rPr lang="en-IN" sz="2200" b="1" spc="-5" dirty="0">
                <a:latin typeface="Arial"/>
                <a:cs typeface="Arial"/>
              </a:rPr>
              <a:t>and</a:t>
            </a:r>
            <a:r>
              <a:rPr lang="en-IN" sz="2200" b="1" spc="5" dirty="0">
                <a:latin typeface="Arial"/>
                <a:cs typeface="Arial"/>
              </a:rPr>
              <a:t> </a:t>
            </a:r>
            <a:r>
              <a:rPr lang="en-IN" sz="2200" b="1" dirty="0">
                <a:latin typeface="Arial"/>
                <a:cs typeface="Arial"/>
              </a:rPr>
              <a:t>lifelines</a:t>
            </a:r>
            <a:endParaRPr lang="en-IN" sz="2200" dirty="0">
              <a:latin typeface="Arial"/>
              <a:cs typeface="Arial"/>
            </a:endParaRPr>
          </a:p>
          <a:p>
            <a:pPr marL="356870" indent="-344805">
              <a:lnSpc>
                <a:spcPct val="100000"/>
              </a:lnSpc>
              <a:spcBef>
                <a:spcPts val="610"/>
              </a:spcBef>
              <a:buFont typeface="Arial MT"/>
              <a:buChar char="•"/>
              <a:tabLst>
                <a:tab pos="356870" algn="l"/>
                <a:tab pos="357505" algn="l"/>
              </a:tabLst>
            </a:pPr>
            <a:r>
              <a:rPr lang="en-IN" sz="2600" b="1" spc="-10" dirty="0">
                <a:solidFill>
                  <a:srgbClr val="CC0000"/>
                </a:solidFill>
                <a:latin typeface="Arial"/>
                <a:cs typeface="Arial"/>
              </a:rPr>
              <a:t>Non-structural</a:t>
            </a:r>
            <a:r>
              <a:rPr lang="en-IN" sz="2600" b="1" spc="45" dirty="0">
                <a:solidFill>
                  <a:srgbClr val="CC0000"/>
                </a:solidFill>
                <a:latin typeface="Arial"/>
                <a:cs typeface="Arial"/>
              </a:rPr>
              <a:t> </a:t>
            </a:r>
            <a:r>
              <a:rPr lang="en-IN" sz="2600" b="1" spc="-10" dirty="0">
                <a:solidFill>
                  <a:srgbClr val="CC0000"/>
                </a:solidFill>
                <a:latin typeface="Arial"/>
                <a:cs typeface="Arial"/>
              </a:rPr>
              <a:t>measures</a:t>
            </a:r>
            <a:r>
              <a:rPr lang="en-IN" sz="2600" b="1" spc="40" dirty="0">
                <a:solidFill>
                  <a:srgbClr val="CC0000"/>
                </a:solidFill>
                <a:latin typeface="Arial"/>
                <a:cs typeface="Arial"/>
              </a:rPr>
              <a:t> </a:t>
            </a:r>
            <a:r>
              <a:rPr lang="en-IN" sz="2600" b="1" spc="-5" dirty="0">
                <a:solidFill>
                  <a:srgbClr val="CC0000"/>
                </a:solidFill>
                <a:latin typeface="Arial"/>
                <a:cs typeface="Arial"/>
              </a:rPr>
              <a:t>(examples):</a:t>
            </a:r>
            <a:endParaRPr lang="en-IN" sz="2600" dirty="0">
              <a:latin typeface="Arial"/>
              <a:cs typeface="Arial"/>
            </a:endParaRPr>
          </a:p>
          <a:p>
            <a:pPr marL="756285" lvl="1" indent="-287020">
              <a:lnSpc>
                <a:spcPct val="100000"/>
              </a:lnSpc>
              <a:spcBef>
                <a:spcPts val="550"/>
              </a:spcBef>
              <a:buFont typeface="Arial MT"/>
              <a:buChar char="–"/>
              <a:tabLst>
                <a:tab pos="756285" algn="l"/>
                <a:tab pos="756920" algn="l"/>
              </a:tabLst>
            </a:pPr>
            <a:r>
              <a:rPr lang="en-IN" sz="2200" b="1" spc="-5" dirty="0">
                <a:latin typeface="Arial"/>
                <a:cs typeface="Arial"/>
              </a:rPr>
              <a:t>Improve</a:t>
            </a:r>
            <a:r>
              <a:rPr lang="en-IN" sz="2200" b="1" spc="-35" dirty="0">
                <a:latin typeface="Arial"/>
                <a:cs typeface="Arial"/>
              </a:rPr>
              <a:t> </a:t>
            </a:r>
            <a:r>
              <a:rPr lang="en-IN" sz="2200" b="1" spc="-5" dirty="0">
                <a:latin typeface="Arial"/>
                <a:cs typeface="Arial"/>
              </a:rPr>
              <a:t>response</a:t>
            </a:r>
            <a:r>
              <a:rPr lang="en-IN" sz="2200" b="1" spc="-15" dirty="0">
                <a:latin typeface="Arial"/>
                <a:cs typeface="Arial"/>
              </a:rPr>
              <a:t> </a:t>
            </a:r>
            <a:r>
              <a:rPr lang="en-IN" sz="2200" b="1" dirty="0">
                <a:latin typeface="Arial"/>
                <a:cs typeface="Arial"/>
              </a:rPr>
              <a:t>capacity</a:t>
            </a:r>
            <a:endParaRPr lang="en-IN" sz="2200" dirty="0">
              <a:latin typeface="Arial"/>
              <a:cs typeface="Arial"/>
            </a:endParaRPr>
          </a:p>
          <a:p>
            <a:pPr marL="756285" marR="5080" lvl="1" indent="-287020">
              <a:lnSpc>
                <a:spcPct val="100000"/>
              </a:lnSpc>
              <a:spcBef>
                <a:spcPts val="525"/>
              </a:spcBef>
              <a:buFont typeface="Arial MT"/>
              <a:buChar char="–"/>
              <a:tabLst>
                <a:tab pos="756285" algn="l"/>
                <a:tab pos="756920" algn="l"/>
              </a:tabLst>
            </a:pPr>
            <a:r>
              <a:rPr lang="en-IN" sz="2200" b="1" spc="-5" dirty="0">
                <a:latin typeface="Arial"/>
                <a:cs typeface="Arial"/>
              </a:rPr>
              <a:t>Improve</a:t>
            </a:r>
            <a:r>
              <a:rPr lang="en-IN" sz="2200" b="1" spc="-15" dirty="0">
                <a:latin typeface="Arial"/>
                <a:cs typeface="Arial"/>
              </a:rPr>
              <a:t> </a:t>
            </a:r>
            <a:r>
              <a:rPr lang="en-IN" sz="2200" b="1" dirty="0">
                <a:latin typeface="Arial"/>
                <a:cs typeface="Arial"/>
              </a:rPr>
              <a:t>post-disaster </a:t>
            </a:r>
            <a:r>
              <a:rPr lang="en-IN" sz="2200" b="1" spc="-5" dirty="0">
                <a:latin typeface="Arial"/>
                <a:cs typeface="Arial"/>
              </a:rPr>
              <a:t>assessment</a:t>
            </a:r>
            <a:r>
              <a:rPr lang="en-IN" sz="2200" b="1" dirty="0">
                <a:latin typeface="Arial"/>
                <a:cs typeface="Arial"/>
              </a:rPr>
              <a:t> </a:t>
            </a:r>
            <a:r>
              <a:rPr lang="en-IN" sz="2200" b="1" spc="-5" dirty="0">
                <a:latin typeface="Arial"/>
                <a:cs typeface="Arial"/>
              </a:rPr>
              <a:t>and</a:t>
            </a:r>
            <a:r>
              <a:rPr lang="en-IN" sz="2200" b="1" spc="10" dirty="0">
                <a:latin typeface="Arial"/>
                <a:cs typeface="Arial"/>
              </a:rPr>
              <a:t> </a:t>
            </a:r>
            <a:r>
              <a:rPr lang="en-IN" sz="2200" b="1" dirty="0">
                <a:latin typeface="Arial"/>
                <a:cs typeface="Arial"/>
              </a:rPr>
              <a:t>communication </a:t>
            </a:r>
            <a:r>
              <a:rPr lang="en-IN" sz="2200" b="1" spc="-595" dirty="0">
                <a:latin typeface="Arial"/>
                <a:cs typeface="Arial"/>
              </a:rPr>
              <a:t> </a:t>
            </a:r>
            <a:r>
              <a:rPr lang="en-IN" sz="2200" b="1" dirty="0">
                <a:latin typeface="Arial"/>
                <a:cs typeface="Arial"/>
              </a:rPr>
              <a:t>capacity</a:t>
            </a:r>
            <a:endParaRPr lang="en-IN" sz="2200" dirty="0">
              <a:latin typeface="Arial"/>
              <a:cs typeface="Arial"/>
            </a:endParaRPr>
          </a:p>
          <a:p>
            <a:pPr marL="756285" lvl="1" indent="-287020">
              <a:lnSpc>
                <a:spcPct val="100000"/>
              </a:lnSpc>
              <a:spcBef>
                <a:spcPts val="530"/>
              </a:spcBef>
              <a:buFont typeface="Arial MT"/>
              <a:buChar char="–"/>
              <a:tabLst>
                <a:tab pos="756285" algn="l"/>
                <a:tab pos="756920" algn="l"/>
              </a:tabLst>
            </a:pPr>
            <a:r>
              <a:rPr lang="en-IN" sz="2200" b="1" dirty="0">
                <a:latin typeface="Arial"/>
                <a:cs typeface="Arial"/>
              </a:rPr>
              <a:t>Communicate</a:t>
            </a:r>
            <a:r>
              <a:rPr lang="en-IN" sz="2200" b="1" spc="-40" dirty="0">
                <a:latin typeface="Arial"/>
                <a:cs typeface="Arial"/>
              </a:rPr>
              <a:t> </a:t>
            </a:r>
            <a:r>
              <a:rPr lang="en-IN" sz="2200" b="1" dirty="0">
                <a:latin typeface="Arial"/>
                <a:cs typeface="Arial"/>
              </a:rPr>
              <a:t>risk</a:t>
            </a:r>
            <a:r>
              <a:rPr lang="en-IN" sz="2200" b="1" spc="-20" dirty="0">
                <a:latin typeface="Arial"/>
                <a:cs typeface="Arial"/>
              </a:rPr>
              <a:t> </a:t>
            </a:r>
            <a:r>
              <a:rPr lang="en-IN" sz="2200" b="1" spc="-5" dirty="0">
                <a:latin typeface="Arial"/>
                <a:cs typeface="Arial"/>
              </a:rPr>
              <a:t>and</a:t>
            </a:r>
            <a:r>
              <a:rPr lang="en-IN" sz="2200" b="1" spc="5" dirty="0">
                <a:latin typeface="Arial"/>
                <a:cs typeface="Arial"/>
              </a:rPr>
              <a:t> mitigation</a:t>
            </a:r>
            <a:r>
              <a:rPr lang="en-IN" sz="2200" b="1" spc="-65" dirty="0">
                <a:latin typeface="Arial"/>
                <a:cs typeface="Arial"/>
              </a:rPr>
              <a:t> </a:t>
            </a:r>
            <a:r>
              <a:rPr lang="en-IN" sz="2200" b="1" spc="-5" dirty="0">
                <a:latin typeface="Arial"/>
                <a:cs typeface="Arial"/>
              </a:rPr>
              <a:t>measures</a:t>
            </a:r>
            <a:r>
              <a:rPr lang="en-IN" sz="2200" b="1" spc="-15" dirty="0">
                <a:latin typeface="Arial"/>
                <a:cs typeface="Arial"/>
              </a:rPr>
              <a:t> </a:t>
            </a:r>
            <a:r>
              <a:rPr lang="en-IN" sz="2200" b="1" spc="5" dirty="0">
                <a:latin typeface="Arial"/>
                <a:cs typeface="Arial"/>
              </a:rPr>
              <a:t>to </a:t>
            </a:r>
            <a:r>
              <a:rPr lang="en-IN" sz="2200" b="1" spc="-5" dirty="0">
                <a:latin typeface="Arial"/>
                <a:cs typeface="Arial"/>
              </a:rPr>
              <a:t>various</a:t>
            </a:r>
            <a:endParaRPr lang="en-IN" sz="2200" dirty="0">
              <a:latin typeface="Arial"/>
              <a:cs typeface="Arial"/>
            </a:endParaRPr>
          </a:p>
          <a:p>
            <a:pPr marL="756285">
              <a:lnSpc>
                <a:spcPct val="100000"/>
              </a:lnSpc>
              <a:spcBef>
                <a:spcPts val="5"/>
              </a:spcBef>
            </a:pPr>
            <a:r>
              <a:rPr lang="en-IN" sz="2200" b="1" dirty="0">
                <a:latin typeface="Arial"/>
                <a:cs typeface="Arial"/>
              </a:rPr>
              <a:t>stakeholders</a:t>
            </a:r>
            <a:endParaRPr lang="en-IN" sz="2200" dirty="0">
              <a:latin typeface="Arial"/>
              <a:cs typeface="Arial"/>
            </a:endParaRPr>
          </a:p>
          <a:p>
            <a:endParaRPr lang="en-IN" dirty="0"/>
          </a:p>
          <a:p>
            <a:endParaRPr lang="en-IN" dirty="0"/>
          </a:p>
        </p:txBody>
      </p:sp>
    </p:spTree>
    <p:extLst>
      <p:ext uri="{BB962C8B-B14F-4D97-AF65-F5344CB8AC3E}">
        <p14:creationId xmlns:p14="http://schemas.microsoft.com/office/powerpoint/2010/main" val="295373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7263-DA84-41F0-946C-D54C986790EE}"/>
              </a:ext>
            </a:extLst>
          </p:cNvPr>
          <p:cNvSpPr>
            <a:spLocks noGrp="1"/>
          </p:cNvSpPr>
          <p:nvPr>
            <p:ph type="title"/>
          </p:nvPr>
        </p:nvSpPr>
        <p:spPr/>
        <p:txBody>
          <a:bodyPr/>
          <a:lstStyle/>
          <a:p>
            <a:r>
              <a:rPr lang="en-IN" b="1" spc="-10" dirty="0">
                <a:latin typeface="Times New Roman"/>
                <a:cs typeface="Times New Roman"/>
              </a:rPr>
              <a:t>Construction</a:t>
            </a:r>
            <a:r>
              <a:rPr lang="en-IN" b="1" spc="-40" dirty="0">
                <a:latin typeface="Times New Roman"/>
                <a:cs typeface="Times New Roman"/>
              </a:rPr>
              <a:t> </a:t>
            </a:r>
            <a:r>
              <a:rPr lang="en-IN" b="1" spc="-5" dirty="0">
                <a:latin typeface="Times New Roman"/>
                <a:cs typeface="Times New Roman"/>
              </a:rPr>
              <a:t>Practice</a:t>
            </a:r>
            <a:endParaRPr lang="en-IN" dirty="0"/>
          </a:p>
        </p:txBody>
      </p:sp>
      <p:sp>
        <p:nvSpPr>
          <p:cNvPr id="3" name="Content Placeholder 2">
            <a:extLst>
              <a:ext uri="{FF2B5EF4-FFF2-40B4-BE49-F238E27FC236}">
                <a16:creationId xmlns:a16="http://schemas.microsoft.com/office/drawing/2014/main" id="{30EA8530-5E00-4EFC-BE2E-B513D3893540}"/>
              </a:ext>
            </a:extLst>
          </p:cNvPr>
          <p:cNvSpPr>
            <a:spLocks noGrp="1"/>
          </p:cNvSpPr>
          <p:nvPr>
            <p:ph idx="1"/>
          </p:nvPr>
        </p:nvSpPr>
        <p:spPr/>
        <p:txBody>
          <a:bodyPr/>
          <a:lstStyle/>
          <a:p>
            <a:r>
              <a:rPr lang="en-IN" sz="3000" b="1" spc="-5" dirty="0">
                <a:solidFill>
                  <a:srgbClr val="00FFFF"/>
                </a:solidFill>
                <a:latin typeface="Tahoma"/>
                <a:cs typeface="Tahoma"/>
              </a:rPr>
              <a:t>Engineered</a:t>
            </a:r>
            <a:r>
              <a:rPr lang="en-IN" sz="3000" b="1" spc="-20" dirty="0">
                <a:solidFill>
                  <a:srgbClr val="00FFFF"/>
                </a:solidFill>
                <a:latin typeface="Tahoma"/>
                <a:cs typeface="Tahoma"/>
              </a:rPr>
              <a:t> </a:t>
            </a:r>
            <a:r>
              <a:rPr lang="en-IN" sz="3000" b="1" spc="-10" dirty="0">
                <a:solidFill>
                  <a:srgbClr val="00FFFF"/>
                </a:solidFill>
                <a:latin typeface="Tahoma"/>
                <a:cs typeface="Tahoma"/>
              </a:rPr>
              <a:t>Constructions</a:t>
            </a:r>
            <a:endParaRPr lang="en-IN" sz="3000" dirty="0">
              <a:latin typeface="Tahoma"/>
              <a:cs typeface="Tahoma"/>
            </a:endParaRPr>
          </a:p>
          <a:p>
            <a:pPr>
              <a:lnSpc>
                <a:spcPct val="100000"/>
              </a:lnSpc>
              <a:spcBef>
                <a:spcPts val="100"/>
              </a:spcBef>
            </a:pPr>
            <a:r>
              <a:rPr lang="en-IN" sz="2000" b="1" dirty="0">
                <a:latin typeface="Arial"/>
                <a:cs typeface="Arial"/>
              </a:rPr>
              <a:t>Designed</a:t>
            </a:r>
            <a:r>
              <a:rPr lang="en-IN" sz="2000" b="1" spc="-30" dirty="0">
                <a:latin typeface="Arial"/>
                <a:cs typeface="Arial"/>
              </a:rPr>
              <a:t> </a:t>
            </a:r>
            <a:r>
              <a:rPr lang="en-IN" sz="2000" b="1" dirty="0">
                <a:latin typeface="Arial"/>
                <a:cs typeface="Arial"/>
              </a:rPr>
              <a:t>and</a:t>
            </a:r>
            <a:r>
              <a:rPr lang="en-IN" sz="2000" b="1" spc="-30" dirty="0">
                <a:latin typeface="Arial"/>
                <a:cs typeface="Arial"/>
              </a:rPr>
              <a:t> </a:t>
            </a:r>
            <a:r>
              <a:rPr lang="en-IN" sz="2000" b="1" spc="-5" dirty="0">
                <a:latin typeface="Arial"/>
                <a:cs typeface="Arial"/>
              </a:rPr>
              <a:t>constructed</a:t>
            </a:r>
            <a:r>
              <a:rPr lang="en-IN" sz="2000" b="1" spc="-25" dirty="0">
                <a:latin typeface="Arial"/>
                <a:cs typeface="Arial"/>
              </a:rPr>
              <a:t> </a:t>
            </a:r>
            <a:r>
              <a:rPr lang="en-IN" sz="2000" b="1" spc="10" dirty="0">
                <a:latin typeface="Arial"/>
                <a:cs typeface="Arial"/>
              </a:rPr>
              <a:t>with</a:t>
            </a:r>
            <a:r>
              <a:rPr lang="en-IN" sz="2000" b="1" spc="-80" dirty="0">
                <a:latin typeface="Arial"/>
                <a:cs typeface="Arial"/>
              </a:rPr>
              <a:t> </a:t>
            </a:r>
            <a:r>
              <a:rPr lang="en-IN" sz="2000" b="1" spc="-5" dirty="0">
                <a:latin typeface="Arial"/>
                <a:cs typeface="Arial"/>
              </a:rPr>
              <a:t>the</a:t>
            </a:r>
            <a:r>
              <a:rPr lang="en-IN" sz="2000" b="1" spc="25" dirty="0">
                <a:latin typeface="Arial"/>
                <a:cs typeface="Arial"/>
              </a:rPr>
              <a:t> </a:t>
            </a:r>
            <a:r>
              <a:rPr lang="en-IN" sz="2000" b="1" dirty="0">
                <a:latin typeface="Arial"/>
                <a:cs typeface="Arial"/>
              </a:rPr>
              <a:t>assistance</a:t>
            </a:r>
            <a:r>
              <a:rPr lang="en-IN" sz="2000" b="1" spc="-60" dirty="0">
                <a:latin typeface="Arial"/>
                <a:cs typeface="Arial"/>
              </a:rPr>
              <a:t> </a:t>
            </a:r>
            <a:r>
              <a:rPr lang="en-IN" sz="2000" b="1" dirty="0">
                <a:latin typeface="Arial"/>
                <a:cs typeface="Arial"/>
              </a:rPr>
              <a:t>of</a:t>
            </a:r>
            <a:r>
              <a:rPr lang="en-IN" dirty="0">
                <a:latin typeface="Arial"/>
                <a:cs typeface="Arial"/>
              </a:rPr>
              <a:t> </a:t>
            </a:r>
            <a:r>
              <a:rPr lang="en-IN" sz="2000" b="1" dirty="0">
                <a:latin typeface="Arial"/>
                <a:cs typeface="Arial"/>
              </a:rPr>
              <a:t>qualified</a:t>
            </a:r>
            <a:r>
              <a:rPr lang="en-IN" sz="2000" b="1" spc="-80" dirty="0">
                <a:latin typeface="Arial"/>
                <a:cs typeface="Arial"/>
              </a:rPr>
              <a:t> </a:t>
            </a:r>
            <a:r>
              <a:rPr lang="en-IN" sz="2000" b="1" dirty="0">
                <a:latin typeface="Arial"/>
                <a:cs typeface="Arial"/>
              </a:rPr>
              <a:t>engineers</a:t>
            </a:r>
            <a:endParaRPr lang="en-IN" sz="2000" dirty="0">
              <a:latin typeface="Arial"/>
              <a:cs typeface="Arial"/>
            </a:endParaRPr>
          </a:p>
          <a:p>
            <a:pPr marL="12700">
              <a:lnSpc>
                <a:spcPct val="100000"/>
              </a:lnSpc>
            </a:pPr>
            <a:r>
              <a:rPr lang="en-IN" sz="2000" b="1" dirty="0">
                <a:latin typeface="Arial"/>
                <a:cs typeface="Arial"/>
              </a:rPr>
              <a:t>Design</a:t>
            </a:r>
            <a:r>
              <a:rPr lang="en-IN" sz="2000" b="1" spc="-20" dirty="0">
                <a:latin typeface="Arial"/>
                <a:cs typeface="Arial"/>
              </a:rPr>
              <a:t> </a:t>
            </a:r>
            <a:r>
              <a:rPr lang="en-IN" sz="2000" b="1" dirty="0">
                <a:latin typeface="Arial"/>
                <a:cs typeface="Arial"/>
              </a:rPr>
              <a:t>to</a:t>
            </a:r>
            <a:r>
              <a:rPr lang="en-IN" sz="2000" b="1" spc="-10" dirty="0">
                <a:latin typeface="Arial"/>
                <a:cs typeface="Arial"/>
              </a:rPr>
              <a:t> </a:t>
            </a:r>
            <a:r>
              <a:rPr lang="en-IN" sz="2000" b="1" dirty="0">
                <a:latin typeface="Arial"/>
                <a:cs typeface="Arial"/>
              </a:rPr>
              <a:t>comply</a:t>
            </a:r>
            <a:r>
              <a:rPr lang="en-IN" sz="2000" b="1" spc="-40" dirty="0">
                <a:latin typeface="Arial"/>
                <a:cs typeface="Arial"/>
              </a:rPr>
              <a:t> </a:t>
            </a:r>
            <a:r>
              <a:rPr lang="en-IN" sz="2000" b="1" spc="10" dirty="0">
                <a:latin typeface="Arial"/>
                <a:cs typeface="Arial"/>
              </a:rPr>
              <a:t>with</a:t>
            </a:r>
            <a:r>
              <a:rPr lang="en-IN" sz="2000" b="1" spc="-50" dirty="0">
                <a:latin typeface="Arial"/>
                <a:cs typeface="Arial"/>
              </a:rPr>
              <a:t> </a:t>
            </a:r>
            <a:r>
              <a:rPr lang="en-IN" sz="2000" b="1" spc="-5" dirty="0">
                <a:latin typeface="Arial"/>
                <a:cs typeface="Arial"/>
              </a:rPr>
              <a:t>relevant</a:t>
            </a:r>
            <a:r>
              <a:rPr lang="en-IN" sz="2000" b="1" spc="-15" dirty="0">
                <a:latin typeface="Arial"/>
                <a:cs typeface="Arial"/>
              </a:rPr>
              <a:t> </a:t>
            </a:r>
            <a:r>
              <a:rPr lang="en-IN" sz="2000" b="1" spc="-5" dirty="0">
                <a:latin typeface="Arial"/>
                <a:cs typeface="Arial"/>
              </a:rPr>
              <a:t>BIS</a:t>
            </a:r>
            <a:r>
              <a:rPr lang="en-IN" sz="2000" b="1" spc="-20" dirty="0">
                <a:latin typeface="Arial"/>
                <a:cs typeface="Arial"/>
              </a:rPr>
              <a:t> </a:t>
            </a:r>
            <a:r>
              <a:rPr lang="en-IN" sz="2000" b="1" dirty="0">
                <a:latin typeface="Arial"/>
                <a:cs typeface="Arial"/>
              </a:rPr>
              <a:t>codes</a:t>
            </a:r>
            <a:endParaRPr lang="en-IN" sz="2000" dirty="0">
              <a:latin typeface="Arial"/>
              <a:cs typeface="Arial"/>
            </a:endParaRPr>
          </a:p>
          <a:p>
            <a:endParaRPr lang="en-IN" sz="2000" b="1" spc="-10" dirty="0">
              <a:solidFill>
                <a:srgbClr val="00FFFF"/>
              </a:solidFill>
              <a:latin typeface="Tahoma"/>
              <a:cs typeface="Tahoma"/>
            </a:endParaRPr>
          </a:p>
          <a:p>
            <a:r>
              <a:rPr lang="en-IN" sz="3000" b="1" spc="-10" dirty="0">
                <a:solidFill>
                  <a:srgbClr val="00FFFF"/>
                </a:solidFill>
                <a:latin typeface="Tahoma"/>
                <a:cs typeface="Tahoma"/>
              </a:rPr>
              <a:t>Non-Engineered</a:t>
            </a:r>
            <a:r>
              <a:rPr lang="en-IN" sz="3000" b="1" spc="45" dirty="0">
                <a:solidFill>
                  <a:srgbClr val="00FFFF"/>
                </a:solidFill>
                <a:latin typeface="Tahoma"/>
                <a:cs typeface="Tahoma"/>
              </a:rPr>
              <a:t> </a:t>
            </a:r>
            <a:r>
              <a:rPr lang="en-IN" sz="3000" b="1" spc="-10" dirty="0">
                <a:solidFill>
                  <a:srgbClr val="00FFFF"/>
                </a:solidFill>
                <a:latin typeface="Tahoma"/>
                <a:cs typeface="Tahoma"/>
              </a:rPr>
              <a:t>Constructions</a:t>
            </a:r>
            <a:endParaRPr lang="en-IN" sz="3000" dirty="0">
              <a:latin typeface="Tahoma"/>
              <a:cs typeface="Tahoma"/>
            </a:endParaRPr>
          </a:p>
          <a:p>
            <a:pPr marL="12700">
              <a:lnSpc>
                <a:spcPct val="100000"/>
              </a:lnSpc>
              <a:spcBef>
                <a:spcPts val="100"/>
              </a:spcBef>
            </a:pPr>
            <a:r>
              <a:rPr lang="en-IN" sz="2000" b="1" spc="-5" dirty="0">
                <a:latin typeface="Arial"/>
                <a:cs typeface="Arial"/>
              </a:rPr>
              <a:t>Constructed</a:t>
            </a:r>
            <a:r>
              <a:rPr lang="en-IN" sz="2000" b="1" dirty="0">
                <a:latin typeface="Arial"/>
                <a:cs typeface="Arial"/>
              </a:rPr>
              <a:t> </a:t>
            </a:r>
            <a:r>
              <a:rPr lang="en-IN" sz="2000" b="1" spc="5" dirty="0">
                <a:latin typeface="Arial"/>
                <a:cs typeface="Arial"/>
              </a:rPr>
              <a:t>without</a:t>
            </a:r>
            <a:r>
              <a:rPr lang="en-IN" sz="2000" b="1" spc="-75" dirty="0">
                <a:latin typeface="Arial"/>
                <a:cs typeface="Arial"/>
              </a:rPr>
              <a:t> </a:t>
            </a:r>
            <a:r>
              <a:rPr lang="en-IN" sz="2000" b="1" spc="-5" dirty="0">
                <a:latin typeface="Arial"/>
                <a:cs typeface="Arial"/>
              </a:rPr>
              <a:t>the</a:t>
            </a:r>
            <a:r>
              <a:rPr lang="en-IN" sz="2000" b="1" spc="5" dirty="0">
                <a:latin typeface="Arial"/>
                <a:cs typeface="Arial"/>
              </a:rPr>
              <a:t> </a:t>
            </a:r>
            <a:r>
              <a:rPr lang="en-IN" sz="2000" b="1" dirty="0">
                <a:latin typeface="Arial"/>
                <a:cs typeface="Arial"/>
              </a:rPr>
              <a:t>assistance</a:t>
            </a:r>
            <a:r>
              <a:rPr lang="en-IN" sz="2000" b="1" spc="-60" dirty="0">
                <a:latin typeface="Arial"/>
                <a:cs typeface="Arial"/>
              </a:rPr>
              <a:t> </a:t>
            </a:r>
            <a:r>
              <a:rPr lang="en-IN" sz="2000" b="1" dirty="0">
                <a:latin typeface="Arial"/>
                <a:cs typeface="Arial"/>
              </a:rPr>
              <a:t>of</a:t>
            </a:r>
            <a:r>
              <a:rPr lang="en-IN" sz="2000" b="1" spc="-15" dirty="0">
                <a:latin typeface="Arial"/>
                <a:cs typeface="Arial"/>
              </a:rPr>
              <a:t> </a:t>
            </a:r>
            <a:r>
              <a:rPr lang="en-IN" sz="2000" b="1" dirty="0">
                <a:latin typeface="Arial"/>
                <a:cs typeface="Arial"/>
              </a:rPr>
              <a:t>qualified </a:t>
            </a:r>
          </a:p>
          <a:p>
            <a:pPr marL="12700">
              <a:lnSpc>
                <a:spcPct val="100000"/>
              </a:lnSpc>
              <a:spcBef>
                <a:spcPts val="100"/>
              </a:spcBef>
            </a:pPr>
            <a:r>
              <a:rPr lang="en-IN" sz="2000" b="1" dirty="0">
                <a:latin typeface="Arial"/>
                <a:cs typeface="Arial"/>
              </a:rPr>
              <a:t>engineers</a:t>
            </a:r>
            <a:endParaRPr lang="en-IN" sz="2000" dirty="0">
              <a:latin typeface="Arial"/>
              <a:cs typeface="Arial"/>
            </a:endParaRPr>
          </a:p>
          <a:p>
            <a:pPr marL="12700" marR="803910">
              <a:lnSpc>
                <a:spcPct val="100000"/>
              </a:lnSpc>
            </a:pPr>
            <a:r>
              <a:rPr lang="en-IN" sz="2000" b="1" spc="-5" dirty="0">
                <a:latin typeface="Arial"/>
                <a:cs typeface="Arial"/>
              </a:rPr>
              <a:t>Most</a:t>
            </a:r>
            <a:r>
              <a:rPr lang="en-IN" sz="2000" b="1" spc="-10" dirty="0">
                <a:latin typeface="Arial"/>
                <a:cs typeface="Arial"/>
              </a:rPr>
              <a:t> </a:t>
            </a:r>
            <a:r>
              <a:rPr lang="en-IN" sz="2000" b="1" dirty="0">
                <a:latin typeface="Arial"/>
                <a:cs typeface="Arial"/>
              </a:rPr>
              <a:t>constructions</a:t>
            </a:r>
            <a:r>
              <a:rPr lang="en-IN" sz="2000" b="1" spc="-45" dirty="0">
                <a:latin typeface="Arial"/>
                <a:cs typeface="Arial"/>
              </a:rPr>
              <a:t> </a:t>
            </a:r>
            <a:r>
              <a:rPr lang="en-IN" sz="2000" b="1" dirty="0">
                <a:latin typeface="Arial"/>
                <a:cs typeface="Arial"/>
              </a:rPr>
              <a:t>use</a:t>
            </a:r>
            <a:r>
              <a:rPr lang="en-IN" sz="2000" b="1" spc="-20" dirty="0">
                <a:latin typeface="Arial"/>
                <a:cs typeface="Arial"/>
              </a:rPr>
              <a:t> </a:t>
            </a:r>
            <a:r>
              <a:rPr lang="en-IN" sz="2000" b="1" dirty="0">
                <a:latin typeface="Arial"/>
                <a:cs typeface="Arial"/>
              </a:rPr>
              <a:t>light-weight</a:t>
            </a:r>
            <a:r>
              <a:rPr lang="en-IN" sz="2000" b="1" spc="-75" dirty="0">
                <a:latin typeface="Arial"/>
                <a:cs typeface="Arial"/>
              </a:rPr>
              <a:t> </a:t>
            </a:r>
            <a:r>
              <a:rPr lang="en-IN" sz="2000" b="1" spc="-5" dirty="0">
                <a:latin typeface="Arial"/>
                <a:cs typeface="Arial"/>
              </a:rPr>
              <a:t>roofs </a:t>
            </a:r>
            <a:r>
              <a:rPr lang="en-IN" sz="2000" b="1" spc="-655" dirty="0">
                <a:latin typeface="Arial"/>
                <a:cs typeface="Arial"/>
              </a:rPr>
              <a:t> </a:t>
            </a:r>
            <a:r>
              <a:rPr lang="en-IN" sz="2000" b="1" dirty="0">
                <a:latin typeface="Arial"/>
                <a:cs typeface="Arial"/>
              </a:rPr>
              <a:t>Poor</a:t>
            </a:r>
            <a:r>
              <a:rPr lang="en-IN" sz="2000" b="1" spc="-30" dirty="0">
                <a:latin typeface="Arial"/>
                <a:cs typeface="Arial"/>
              </a:rPr>
              <a:t> </a:t>
            </a:r>
            <a:r>
              <a:rPr lang="en-IN" sz="2000" b="1" dirty="0">
                <a:latin typeface="Arial"/>
                <a:cs typeface="Arial"/>
              </a:rPr>
              <a:t>seismic</a:t>
            </a:r>
            <a:r>
              <a:rPr lang="en-IN" sz="2000" b="1" spc="-40" dirty="0">
                <a:latin typeface="Arial"/>
                <a:cs typeface="Arial"/>
              </a:rPr>
              <a:t> </a:t>
            </a:r>
            <a:r>
              <a:rPr lang="en-IN" sz="2000" b="1" dirty="0">
                <a:latin typeface="Arial"/>
                <a:cs typeface="Arial"/>
              </a:rPr>
              <a:t>resistance</a:t>
            </a:r>
            <a:r>
              <a:rPr lang="en-IN" sz="2000" b="1" spc="-40" dirty="0">
                <a:latin typeface="Arial"/>
                <a:cs typeface="Arial"/>
              </a:rPr>
              <a:t> </a:t>
            </a:r>
            <a:r>
              <a:rPr lang="en-IN" sz="2000" b="1" dirty="0">
                <a:latin typeface="Arial"/>
                <a:cs typeface="Arial"/>
              </a:rPr>
              <a:t>expected</a:t>
            </a:r>
            <a:endParaRPr lang="en-IN" sz="2000" dirty="0">
              <a:latin typeface="Arial"/>
              <a:cs typeface="Arial"/>
            </a:endParaRPr>
          </a:p>
          <a:p>
            <a:endParaRPr lang="en-IN" dirty="0"/>
          </a:p>
        </p:txBody>
      </p:sp>
    </p:spTree>
    <p:extLst>
      <p:ext uri="{BB962C8B-B14F-4D97-AF65-F5344CB8AC3E}">
        <p14:creationId xmlns:p14="http://schemas.microsoft.com/office/powerpoint/2010/main" val="390207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0F1C-BF05-4A14-A764-B04AB6BD1488}"/>
              </a:ext>
            </a:extLst>
          </p:cNvPr>
          <p:cNvSpPr>
            <a:spLocks noGrp="1"/>
          </p:cNvSpPr>
          <p:nvPr>
            <p:ph type="title"/>
          </p:nvPr>
        </p:nvSpPr>
        <p:spPr/>
        <p:txBody>
          <a:bodyPr/>
          <a:lstStyle/>
          <a:p>
            <a:r>
              <a:rPr lang="en-IN" spc="-5" dirty="0"/>
              <a:t>What	is	</a:t>
            </a:r>
            <a:r>
              <a:rPr lang="en-IN" dirty="0"/>
              <a:t>non</a:t>
            </a:r>
            <a:r>
              <a:rPr lang="en-IN" spc="-50" dirty="0"/>
              <a:t> </a:t>
            </a:r>
            <a:r>
              <a:rPr lang="en-IN" spc="-5" dirty="0"/>
              <a:t>-</a:t>
            </a:r>
            <a:r>
              <a:rPr lang="en-IN" spc="-35" dirty="0"/>
              <a:t> </a:t>
            </a:r>
            <a:r>
              <a:rPr lang="en-IN" spc="-5" dirty="0"/>
              <a:t>structure</a:t>
            </a:r>
            <a:endParaRPr lang="en-IN" dirty="0"/>
          </a:p>
        </p:txBody>
      </p:sp>
      <p:sp>
        <p:nvSpPr>
          <p:cNvPr id="3" name="Content Placeholder 2">
            <a:extLst>
              <a:ext uri="{FF2B5EF4-FFF2-40B4-BE49-F238E27FC236}">
                <a16:creationId xmlns:a16="http://schemas.microsoft.com/office/drawing/2014/main" id="{B8305F51-6413-4910-ADB8-879D2700127C}"/>
              </a:ext>
            </a:extLst>
          </p:cNvPr>
          <p:cNvSpPr>
            <a:spLocks noGrp="1"/>
          </p:cNvSpPr>
          <p:nvPr>
            <p:ph idx="1"/>
          </p:nvPr>
        </p:nvSpPr>
        <p:spPr/>
        <p:txBody>
          <a:bodyPr>
            <a:normAutofit/>
          </a:bodyPr>
          <a:lstStyle/>
          <a:p>
            <a:r>
              <a:rPr lang="en-IN" sz="3000" b="1" dirty="0">
                <a:latin typeface="Times New Roman"/>
                <a:cs typeface="Times New Roman"/>
              </a:rPr>
              <a:t>The parts of a </a:t>
            </a:r>
            <a:r>
              <a:rPr lang="en-IN" sz="3000" b="1" spc="5" dirty="0">
                <a:latin typeface="Times New Roman"/>
                <a:cs typeface="Times New Roman"/>
              </a:rPr>
              <a:t>building </a:t>
            </a:r>
            <a:r>
              <a:rPr lang="en-IN" sz="3000" b="1" dirty="0">
                <a:latin typeface="Times New Roman"/>
                <a:cs typeface="Times New Roman"/>
              </a:rPr>
              <a:t>that </a:t>
            </a:r>
            <a:r>
              <a:rPr lang="en-IN" sz="3000" b="1" spc="-5" dirty="0">
                <a:latin typeface="Times New Roman"/>
                <a:cs typeface="Times New Roman"/>
              </a:rPr>
              <a:t>carry </a:t>
            </a:r>
            <a:r>
              <a:rPr lang="en-IN" sz="3000" b="1" dirty="0">
                <a:latin typeface="Times New Roman"/>
                <a:cs typeface="Times New Roman"/>
              </a:rPr>
              <a:t>its weight </a:t>
            </a:r>
            <a:r>
              <a:rPr lang="en-IN" sz="3000" b="1" spc="-20" dirty="0">
                <a:latin typeface="Times New Roman"/>
                <a:cs typeface="Times New Roman"/>
              </a:rPr>
              <a:t>are </a:t>
            </a:r>
            <a:r>
              <a:rPr lang="en-IN" sz="3000" b="1" dirty="0">
                <a:latin typeface="Times New Roman"/>
                <a:cs typeface="Times New Roman"/>
              </a:rPr>
              <a:t>the </a:t>
            </a:r>
            <a:r>
              <a:rPr lang="en-IN" sz="3000" b="1" spc="-10" dirty="0">
                <a:latin typeface="Times New Roman"/>
                <a:cs typeface="Times New Roman"/>
              </a:rPr>
              <a:t>structure. </a:t>
            </a:r>
            <a:r>
              <a:rPr lang="en-IN" sz="3000" b="1" spc="-585" dirty="0">
                <a:latin typeface="Times New Roman"/>
                <a:cs typeface="Times New Roman"/>
              </a:rPr>
              <a:t> </a:t>
            </a:r>
            <a:r>
              <a:rPr lang="en-IN" sz="3000" b="1" dirty="0">
                <a:latin typeface="Times New Roman"/>
                <a:cs typeface="Times New Roman"/>
              </a:rPr>
              <a:t>Everything</a:t>
            </a:r>
            <a:r>
              <a:rPr lang="en-IN" sz="3000" b="1" spc="-5" dirty="0">
                <a:latin typeface="Times New Roman"/>
                <a:cs typeface="Times New Roman"/>
              </a:rPr>
              <a:t> </a:t>
            </a:r>
            <a:r>
              <a:rPr lang="en-IN" sz="3000" b="1" dirty="0">
                <a:latin typeface="Times New Roman"/>
                <a:cs typeface="Times New Roman"/>
              </a:rPr>
              <a:t>else is</a:t>
            </a:r>
            <a:r>
              <a:rPr lang="en-IN" sz="3000" b="1" spc="-15" dirty="0">
                <a:latin typeface="Times New Roman"/>
                <a:cs typeface="Times New Roman"/>
              </a:rPr>
              <a:t> </a:t>
            </a:r>
            <a:r>
              <a:rPr lang="en-IN" sz="3000" b="1" spc="-5" dirty="0">
                <a:latin typeface="Times New Roman"/>
                <a:cs typeface="Times New Roman"/>
              </a:rPr>
              <a:t>non-</a:t>
            </a:r>
            <a:r>
              <a:rPr lang="en-IN" sz="3000" b="1" spc="-10" dirty="0">
                <a:latin typeface="Times New Roman"/>
                <a:cs typeface="Times New Roman"/>
              </a:rPr>
              <a:t> </a:t>
            </a:r>
            <a:r>
              <a:rPr lang="en-IN" sz="3000" b="1" spc="-5" dirty="0">
                <a:latin typeface="Times New Roman"/>
                <a:cs typeface="Times New Roman"/>
              </a:rPr>
              <a:t>structural.</a:t>
            </a:r>
            <a:endParaRPr lang="en-IN" sz="3000" dirty="0">
              <a:latin typeface="Times New Roman"/>
              <a:cs typeface="Times New Roman"/>
            </a:endParaRPr>
          </a:p>
          <a:p>
            <a:endParaRPr lang="en-IN" sz="3000" dirty="0"/>
          </a:p>
        </p:txBody>
      </p:sp>
      <p:pic>
        <p:nvPicPr>
          <p:cNvPr id="4" name="object 3">
            <a:extLst>
              <a:ext uri="{FF2B5EF4-FFF2-40B4-BE49-F238E27FC236}">
                <a16:creationId xmlns:a16="http://schemas.microsoft.com/office/drawing/2014/main" id="{32CC664C-5EA3-43E5-BF61-A86EA9919143}"/>
              </a:ext>
            </a:extLst>
          </p:cNvPr>
          <p:cNvPicPr/>
          <p:nvPr/>
        </p:nvPicPr>
        <p:blipFill>
          <a:blip r:embed="rId2" cstate="print"/>
          <a:stretch>
            <a:fillRect/>
          </a:stretch>
        </p:blipFill>
        <p:spPr>
          <a:xfrm>
            <a:off x="6675120" y="3040380"/>
            <a:ext cx="5250180" cy="2917589"/>
          </a:xfrm>
          <a:prstGeom prst="rect">
            <a:avLst/>
          </a:prstGeom>
        </p:spPr>
      </p:pic>
    </p:spTree>
    <p:extLst>
      <p:ext uri="{BB962C8B-B14F-4D97-AF65-F5344CB8AC3E}">
        <p14:creationId xmlns:p14="http://schemas.microsoft.com/office/powerpoint/2010/main" val="226829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a:extLst>
              <a:ext uri="{FF2B5EF4-FFF2-40B4-BE49-F238E27FC236}">
                <a16:creationId xmlns:a16="http://schemas.microsoft.com/office/drawing/2014/main" id="{9035C34D-D635-488E-A73D-2915256ED98F}"/>
              </a:ext>
            </a:extLst>
          </p:cNvPr>
          <p:cNvSpPr>
            <a:spLocks noGrp="1" noChangeArrowheads="1"/>
          </p:cNvSpPr>
          <p:nvPr>
            <p:ph type="ctrTitle"/>
          </p:nvPr>
        </p:nvSpPr>
        <p:spPr/>
        <p:txBody>
          <a:bodyPr/>
          <a:lstStyle/>
          <a:p>
            <a:r>
              <a:rPr lang="en-US" altLang="en-US"/>
              <a:t>Disaster Management Cycle</a:t>
            </a:r>
          </a:p>
        </p:txBody>
      </p:sp>
      <p:sp>
        <p:nvSpPr>
          <p:cNvPr id="2050" name="Subtitle 2">
            <a:extLst>
              <a:ext uri="{FF2B5EF4-FFF2-40B4-BE49-F238E27FC236}">
                <a16:creationId xmlns:a16="http://schemas.microsoft.com/office/drawing/2014/main" id="{57E24191-E864-4030-BD2A-4A97BBD4A8C6}"/>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DF07-0A44-4843-A00F-38EF2EF5EAD2}"/>
              </a:ext>
            </a:extLst>
          </p:cNvPr>
          <p:cNvSpPr>
            <a:spLocks noGrp="1"/>
          </p:cNvSpPr>
          <p:nvPr>
            <p:ph type="title"/>
          </p:nvPr>
        </p:nvSpPr>
        <p:spPr>
          <a:xfrm>
            <a:off x="1097280" y="286603"/>
            <a:ext cx="10058400" cy="1130715"/>
          </a:xfrm>
        </p:spPr>
        <p:txBody>
          <a:bodyPr/>
          <a:lstStyle/>
          <a:p>
            <a:r>
              <a:rPr lang="en-IN" spc="-5" dirty="0"/>
              <a:t>Non-structural</a:t>
            </a:r>
            <a:r>
              <a:rPr lang="en-IN" spc="-50" dirty="0"/>
              <a:t> </a:t>
            </a:r>
            <a:r>
              <a:rPr lang="en-IN" spc="-10" dirty="0"/>
              <a:t>Elements</a:t>
            </a:r>
            <a:endParaRPr lang="en-IN" dirty="0"/>
          </a:p>
        </p:txBody>
      </p:sp>
      <p:sp>
        <p:nvSpPr>
          <p:cNvPr id="3" name="Content Placeholder 2">
            <a:extLst>
              <a:ext uri="{FF2B5EF4-FFF2-40B4-BE49-F238E27FC236}">
                <a16:creationId xmlns:a16="http://schemas.microsoft.com/office/drawing/2014/main" id="{CD442D73-4271-4B16-B472-2A32CC876DDA}"/>
              </a:ext>
            </a:extLst>
          </p:cNvPr>
          <p:cNvSpPr>
            <a:spLocks noGrp="1"/>
          </p:cNvSpPr>
          <p:nvPr>
            <p:ph idx="1"/>
          </p:nvPr>
        </p:nvSpPr>
        <p:spPr/>
        <p:txBody>
          <a:bodyPr/>
          <a:lstStyle/>
          <a:p>
            <a:endParaRPr lang="en-IN"/>
          </a:p>
        </p:txBody>
      </p:sp>
      <p:pic>
        <p:nvPicPr>
          <p:cNvPr id="4" name="object 3">
            <a:extLst>
              <a:ext uri="{FF2B5EF4-FFF2-40B4-BE49-F238E27FC236}">
                <a16:creationId xmlns:a16="http://schemas.microsoft.com/office/drawing/2014/main" id="{3A91B7B3-FDB6-475E-9EA5-380F7ABFEE5E}"/>
              </a:ext>
            </a:extLst>
          </p:cNvPr>
          <p:cNvPicPr/>
          <p:nvPr/>
        </p:nvPicPr>
        <p:blipFill>
          <a:blip r:embed="rId2" cstate="print"/>
          <a:stretch>
            <a:fillRect/>
          </a:stretch>
        </p:blipFill>
        <p:spPr>
          <a:xfrm>
            <a:off x="1706880" y="1417318"/>
            <a:ext cx="8839200" cy="5440678"/>
          </a:xfrm>
          <a:prstGeom prst="rect">
            <a:avLst/>
          </a:prstGeom>
        </p:spPr>
      </p:pic>
    </p:spTree>
    <p:extLst>
      <p:ext uri="{BB962C8B-B14F-4D97-AF65-F5344CB8AC3E}">
        <p14:creationId xmlns:p14="http://schemas.microsoft.com/office/powerpoint/2010/main" val="96253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3F67-C19C-430F-BDA9-4594196D20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7CFC091-7AE1-4481-8CE7-D3C6D8F9A7B3}"/>
              </a:ext>
            </a:extLst>
          </p:cNvPr>
          <p:cNvSpPr>
            <a:spLocks noGrp="1"/>
          </p:cNvSpPr>
          <p:nvPr>
            <p:ph idx="1"/>
          </p:nvPr>
        </p:nvSpPr>
        <p:spPr/>
        <p:txBody>
          <a:bodyPr>
            <a:normAutofit fontScale="92500" lnSpcReduction="20000"/>
          </a:bodyPr>
          <a:lstStyle/>
          <a:p>
            <a:pPr marL="356870" marR="48895" indent="-344805" algn="just">
              <a:lnSpc>
                <a:spcPct val="100000"/>
              </a:lnSpc>
              <a:spcBef>
                <a:spcPts val="90"/>
              </a:spcBef>
              <a:buChar char="•"/>
              <a:tabLst>
                <a:tab pos="357505" algn="l"/>
              </a:tabLst>
            </a:pPr>
            <a:r>
              <a:rPr lang="en-IN" sz="3000" spc="-10" dirty="0">
                <a:latin typeface="Times New Roman"/>
                <a:cs typeface="Times New Roman"/>
              </a:rPr>
              <a:t>NSM </a:t>
            </a:r>
            <a:r>
              <a:rPr lang="en-IN" sz="3000" spc="-5" dirty="0">
                <a:latin typeface="Times New Roman"/>
                <a:cs typeface="Times New Roman"/>
              </a:rPr>
              <a:t>is a new subject regarding earthquake </a:t>
            </a:r>
            <a:r>
              <a:rPr lang="en-IN" sz="3000" spc="-785" dirty="0">
                <a:latin typeface="Times New Roman"/>
                <a:cs typeface="Times New Roman"/>
              </a:rPr>
              <a:t> </a:t>
            </a:r>
            <a:r>
              <a:rPr lang="en-IN" sz="3000" spc="-5" dirty="0">
                <a:latin typeface="Times New Roman"/>
                <a:cs typeface="Times New Roman"/>
              </a:rPr>
              <a:t>preparedness and </a:t>
            </a:r>
            <a:r>
              <a:rPr lang="en-IN" sz="3000" spc="-10" dirty="0">
                <a:latin typeface="Times New Roman"/>
                <a:cs typeface="Times New Roman"/>
              </a:rPr>
              <a:t>we learn </a:t>
            </a:r>
            <a:r>
              <a:rPr lang="en-IN" sz="3000" spc="-5" dirty="0">
                <a:latin typeface="Times New Roman"/>
                <a:cs typeface="Times New Roman"/>
              </a:rPr>
              <a:t>new </a:t>
            </a:r>
            <a:r>
              <a:rPr lang="en-IN" sz="3000" dirty="0">
                <a:latin typeface="Times New Roman"/>
                <a:cs typeface="Times New Roman"/>
              </a:rPr>
              <a:t>things </a:t>
            </a:r>
            <a:r>
              <a:rPr lang="en-IN" sz="3000" spc="-5" dirty="0">
                <a:latin typeface="Times New Roman"/>
                <a:cs typeface="Times New Roman"/>
              </a:rPr>
              <a:t>every </a:t>
            </a:r>
            <a:r>
              <a:rPr lang="en-IN" sz="3000" spc="-785" dirty="0">
                <a:latin typeface="Times New Roman"/>
                <a:cs typeface="Times New Roman"/>
              </a:rPr>
              <a:t> </a:t>
            </a:r>
            <a:r>
              <a:rPr lang="en-IN" sz="3000" spc="-10" dirty="0">
                <a:latin typeface="Times New Roman"/>
                <a:cs typeface="Times New Roman"/>
              </a:rPr>
              <a:t>day.</a:t>
            </a:r>
            <a:endParaRPr lang="en-IN" sz="3000" dirty="0">
              <a:latin typeface="Times New Roman"/>
              <a:cs typeface="Times New Roman"/>
            </a:endParaRPr>
          </a:p>
          <a:p>
            <a:pPr marL="356870" marR="5080" indent="-344805" algn="just">
              <a:lnSpc>
                <a:spcPct val="100000"/>
              </a:lnSpc>
              <a:spcBef>
                <a:spcPts val="770"/>
              </a:spcBef>
              <a:buChar char="•"/>
              <a:tabLst>
                <a:tab pos="357505" algn="l"/>
              </a:tabLst>
            </a:pPr>
            <a:r>
              <a:rPr lang="en-IN" sz="3000" spc="-5" dirty="0">
                <a:latin typeface="Times New Roman"/>
                <a:cs typeface="Times New Roman"/>
              </a:rPr>
              <a:t>In order </a:t>
            </a:r>
            <a:r>
              <a:rPr lang="en-IN" sz="3000" dirty="0">
                <a:latin typeface="Times New Roman"/>
                <a:cs typeface="Times New Roman"/>
              </a:rPr>
              <a:t>for </a:t>
            </a:r>
            <a:r>
              <a:rPr lang="en-IN" sz="3000" spc="-10" dirty="0">
                <a:latin typeface="Times New Roman"/>
                <a:cs typeface="Times New Roman"/>
              </a:rPr>
              <a:t>NSM </a:t>
            </a:r>
            <a:r>
              <a:rPr lang="en-IN" sz="3000" spc="-5" dirty="0">
                <a:latin typeface="Times New Roman"/>
                <a:cs typeface="Times New Roman"/>
              </a:rPr>
              <a:t>to be successful, everyone </a:t>
            </a:r>
            <a:r>
              <a:rPr lang="en-IN" sz="3000" spc="-785" dirty="0">
                <a:latin typeface="Times New Roman"/>
                <a:cs typeface="Times New Roman"/>
              </a:rPr>
              <a:t> </a:t>
            </a:r>
            <a:r>
              <a:rPr lang="en-IN" sz="3000" spc="-20" dirty="0">
                <a:latin typeface="Times New Roman"/>
                <a:cs typeface="Times New Roman"/>
              </a:rPr>
              <a:t>must</a:t>
            </a:r>
            <a:r>
              <a:rPr lang="en-IN" sz="3000" spc="60" dirty="0">
                <a:latin typeface="Times New Roman"/>
                <a:cs typeface="Times New Roman"/>
              </a:rPr>
              <a:t> </a:t>
            </a:r>
            <a:r>
              <a:rPr lang="en-IN" sz="3000" spc="-5" dirty="0">
                <a:latin typeface="Times New Roman"/>
                <a:cs typeface="Times New Roman"/>
              </a:rPr>
              <a:t>be educated</a:t>
            </a:r>
            <a:r>
              <a:rPr lang="en-IN" sz="3000" spc="20" dirty="0">
                <a:latin typeface="Times New Roman"/>
                <a:cs typeface="Times New Roman"/>
              </a:rPr>
              <a:t> </a:t>
            </a:r>
            <a:r>
              <a:rPr lang="en-IN" sz="3000" spc="-5" dirty="0">
                <a:latin typeface="Times New Roman"/>
                <a:cs typeface="Times New Roman"/>
              </a:rPr>
              <a:t>and</a:t>
            </a:r>
            <a:r>
              <a:rPr lang="en-IN" sz="3000" dirty="0">
                <a:latin typeface="Times New Roman"/>
                <a:cs typeface="Times New Roman"/>
              </a:rPr>
              <a:t> </a:t>
            </a:r>
            <a:r>
              <a:rPr lang="en-IN" sz="3000" spc="-5" dirty="0">
                <a:latin typeface="Times New Roman"/>
                <a:cs typeface="Times New Roman"/>
              </a:rPr>
              <a:t>part</a:t>
            </a:r>
            <a:r>
              <a:rPr lang="en-IN" sz="3000" spc="10" dirty="0">
                <a:latin typeface="Times New Roman"/>
                <a:cs typeface="Times New Roman"/>
              </a:rPr>
              <a:t> </a:t>
            </a:r>
            <a:r>
              <a:rPr lang="en-IN" sz="3000" spc="-5" dirty="0">
                <a:latin typeface="Times New Roman"/>
                <a:cs typeface="Times New Roman"/>
              </a:rPr>
              <a:t>of</a:t>
            </a:r>
            <a:r>
              <a:rPr lang="en-IN" sz="3000" spc="-20" dirty="0">
                <a:latin typeface="Times New Roman"/>
                <a:cs typeface="Times New Roman"/>
              </a:rPr>
              <a:t> </a:t>
            </a:r>
            <a:r>
              <a:rPr lang="en-IN" sz="3000" dirty="0">
                <a:latin typeface="Times New Roman"/>
                <a:cs typeface="Times New Roman"/>
              </a:rPr>
              <a:t>the</a:t>
            </a:r>
            <a:r>
              <a:rPr lang="en-IN" sz="3000" spc="-10" dirty="0">
                <a:latin typeface="Times New Roman"/>
                <a:cs typeface="Times New Roman"/>
              </a:rPr>
              <a:t> </a:t>
            </a:r>
            <a:r>
              <a:rPr lang="en-IN" sz="3000" spc="-5" dirty="0">
                <a:latin typeface="Times New Roman"/>
                <a:cs typeface="Times New Roman"/>
              </a:rPr>
              <a:t>process.</a:t>
            </a:r>
            <a:endParaRPr lang="en-IN" sz="3000" dirty="0">
              <a:latin typeface="Times New Roman"/>
              <a:cs typeface="Times New Roman"/>
            </a:endParaRPr>
          </a:p>
          <a:p>
            <a:pPr marL="356870" indent="-344805" algn="just">
              <a:lnSpc>
                <a:spcPct val="100000"/>
              </a:lnSpc>
              <a:spcBef>
                <a:spcPts val="775"/>
              </a:spcBef>
              <a:buChar char="•"/>
              <a:tabLst>
                <a:tab pos="357505" algn="l"/>
              </a:tabLst>
            </a:pPr>
            <a:r>
              <a:rPr lang="en-IN" sz="3000" spc="-10" dirty="0">
                <a:latin typeface="Times New Roman"/>
                <a:cs typeface="Times New Roman"/>
              </a:rPr>
              <a:t>NSM</a:t>
            </a:r>
            <a:r>
              <a:rPr lang="en-IN" sz="3000" dirty="0">
                <a:latin typeface="Times New Roman"/>
                <a:cs typeface="Times New Roman"/>
              </a:rPr>
              <a:t> </a:t>
            </a:r>
            <a:r>
              <a:rPr lang="en-IN" sz="3000" spc="-5" dirty="0">
                <a:latin typeface="Times New Roman"/>
                <a:cs typeface="Times New Roman"/>
              </a:rPr>
              <a:t>needs</a:t>
            </a:r>
            <a:r>
              <a:rPr lang="en-IN" sz="3000" spc="25" dirty="0">
                <a:latin typeface="Times New Roman"/>
                <a:cs typeface="Times New Roman"/>
              </a:rPr>
              <a:t> </a:t>
            </a:r>
            <a:r>
              <a:rPr lang="en-IN" sz="3000" spc="-5" dirty="0">
                <a:latin typeface="Times New Roman"/>
                <a:cs typeface="Times New Roman"/>
              </a:rPr>
              <a:t>to</a:t>
            </a:r>
            <a:r>
              <a:rPr lang="en-IN" sz="3000" spc="5" dirty="0">
                <a:latin typeface="Times New Roman"/>
                <a:cs typeface="Times New Roman"/>
              </a:rPr>
              <a:t> </a:t>
            </a:r>
            <a:r>
              <a:rPr lang="en-IN" sz="3000" spc="-15" dirty="0">
                <a:latin typeface="Times New Roman"/>
                <a:cs typeface="Times New Roman"/>
              </a:rPr>
              <a:t>become</a:t>
            </a:r>
            <a:r>
              <a:rPr lang="en-IN" sz="3000" spc="55" dirty="0">
                <a:latin typeface="Times New Roman"/>
                <a:cs typeface="Times New Roman"/>
              </a:rPr>
              <a:t> </a:t>
            </a:r>
            <a:r>
              <a:rPr lang="en-IN" sz="3000" spc="-5" dirty="0">
                <a:latin typeface="Times New Roman"/>
                <a:cs typeface="Times New Roman"/>
              </a:rPr>
              <a:t>part</a:t>
            </a:r>
            <a:r>
              <a:rPr lang="en-IN" sz="3000" dirty="0">
                <a:latin typeface="Times New Roman"/>
                <a:cs typeface="Times New Roman"/>
              </a:rPr>
              <a:t> </a:t>
            </a:r>
            <a:r>
              <a:rPr lang="en-IN" sz="3000" spc="-5" dirty="0">
                <a:latin typeface="Times New Roman"/>
                <a:cs typeface="Times New Roman"/>
              </a:rPr>
              <a:t>of</a:t>
            </a:r>
            <a:r>
              <a:rPr lang="en-IN" sz="3000" spc="-20" dirty="0">
                <a:latin typeface="Times New Roman"/>
                <a:cs typeface="Times New Roman"/>
              </a:rPr>
              <a:t> </a:t>
            </a:r>
            <a:r>
              <a:rPr lang="en-IN" sz="3000" spc="-5" dirty="0">
                <a:latin typeface="Times New Roman"/>
                <a:cs typeface="Times New Roman"/>
              </a:rPr>
              <a:t>our</a:t>
            </a:r>
            <a:r>
              <a:rPr lang="en-IN" sz="3000" spc="-15" dirty="0">
                <a:latin typeface="Times New Roman"/>
                <a:cs typeface="Times New Roman"/>
              </a:rPr>
              <a:t> </a:t>
            </a:r>
            <a:r>
              <a:rPr lang="en-IN" sz="3000" spc="-5" dirty="0">
                <a:latin typeface="Times New Roman"/>
                <a:cs typeface="Times New Roman"/>
              </a:rPr>
              <a:t>lives.</a:t>
            </a:r>
          </a:p>
          <a:p>
            <a:pPr marL="356870" indent="-344805">
              <a:lnSpc>
                <a:spcPct val="100000"/>
              </a:lnSpc>
              <a:spcBef>
                <a:spcPts val="869"/>
              </a:spcBef>
              <a:buChar char="•"/>
              <a:tabLst>
                <a:tab pos="356870" algn="l"/>
                <a:tab pos="357505" algn="l"/>
              </a:tabLst>
            </a:pPr>
            <a:r>
              <a:rPr lang="en-IN" sz="2800" spc="-5" dirty="0">
                <a:latin typeface="Times New Roman"/>
                <a:cs typeface="Times New Roman"/>
              </a:rPr>
              <a:t>Non-</a:t>
            </a:r>
            <a:r>
              <a:rPr lang="en-IN" sz="2800" spc="-20" dirty="0">
                <a:latin typeface="Times New Roman"/>
                <a:cs typeface="Times New Roman"/>
              </a:rPr>
              <a:t> </a:t>
            </a:r>
            <a:r>
              <a:rPr lang="en-IN" sz="2800" spc="-5" dirty="0">
                <a:latin typeface="Times New Roman"/>
                <a:cs typeface="Times New Roman"/>
              </a:rPr>
              <a:t>Structural </a:t>
            </a:r>
            <a:r>
              <a:rPr lang="en-IN" sz="2800" spc="-10" dirty="0">
                <a:latin typeface="Times New Roman"/>
                <a:cs typeface="Times New Roman"/>
              </a:rPr>
              <a:t>Hazards</a:t>
            </a:r>
            <a:r>
              <a:rPr lang="en-IN" sz="2800" spc="35" dirty="0">
                <a:latin typeface="Times New Roman"/>
                <a:cs typeface="Times New Roman"/>
              </a:rPr>
              <a:t> </a:t>
            </a:r>
            <a:r>
              <a:rPr lang="en-IN" sz="2800" spc="-5" dirty="0">
                <a:latin typeface="Times New Roman"/>
                <a:cs typeface="Times New Roman"/>
              </a:rPr>
              <a:t>are</a:t>
            </a:r>
            <a:r>
              <a:rPr lang="en-IN" sz="2800" spc="-10" dirty="0">
                <a:latin typeface="Times New Roman"/>
                <a:cs typeface="Times New Roman"/>
              </a:rPr>
              <a:t> </a:t>
            </a:r>
            <a:r>
              <a:rPr lang="en-IN" sz="2800" spc="-5" dirty="0">
                <a:latin typeface="Times New Roman"/>
                <a:cs typeface="Times New Roman"/>
              </a:rPr>
              <a:t>serious</a:t>
            </a:r>
            <a:r>
              <a:rPr lang="en-IN" sz="2800" spc="15" dirty="0">
                <a:latin typeface="Times New Roman"/>
                <a:cs typeface="Times New Roman"/>
              </a:rPr>
              <a:t> </a:t>
            </a:r>
            <a:r>
              <a:rPr lang="en-IN" sz="2800" spc="-5" dirty="0">
                <a:latin typeface="Times New Roman"/>
                <a:cs typeface="Times New Roman"/>
              </a:rPr>
              <a:t>!</a:t>
            </a:r>
            <a:endParaRPr lang="en-IN" sz="2800" dirty="0">
              <a:latin typeface="Times New Roman"/>
              <a:cs typeface="Times New Roman"/>
            </a:endParaRPr>
          </a:p>
          <a:p>
            <a:pPr marL="356870" marR="5080" indent="-344805">
              <a:lnSpc>
                <a:spcPct val="100000"/>
              </a:lnSpc>
              <a:spcBef>
                <a:spcPts val="770"/>
              </a:spcBef>
              <a:buChar char="•"/>
              <a:tabLst>
                <a:tab pos="356870" algn="l"/>
                <a:tab pos="357505" algn="l"/>
              </a:tabLst>
            </a:pPr>
            <a:r>
              <a:rPr lang="en-IN" sz="2800" spc="-5" dirty="0">
                <a:latin typeface="Times New Roman"/>
                <a:cs typeface="Times New Roman"/>
              </a:rPr>
              <a:t>50%</a:t>
            </a:r>
            <a:r>
              <a:rPr lang="en-IN" sz="2800" spc="-10" dirty="0">
                <a:latin typeface="Times New Roman"/>
                <a:cs typeface="Times New Roman"/>
              </a:rPr>
              <a:t> </a:t>
            </a:r>
            <a:r>
              <a:rPr lang="en-IN" sz="2800" spc="-5" dirty="0">
                <a:latin typeface="Times New Roman"/>
                <a:cs typeface="Times New Roman"/>
              </a:rPr>
              <a:t>of</a:t>
            </a:r>
            <a:r>
              <a:rPr lang="en-IN" sz="2800" spc="-20" dirty="0">
                <a:latin typeface="Times New Roman"/>
                <a:cs typeface="Times New Roman"/>
              </a:rPr>
              <a:t> </a:t>
            </a:r>
            <a:r>
              <a:rPr lang="en-IN" sz="2800" dirty="0">
                <a:latin typeface="Times New Roman"/>
                <a:cs typeface="Times New Roman"/>
              </a:rPr>
              <a:t>the</a:t>
            </a:r>
            <a:r>
              <a:rPr lang="en-IN" sz="2800" spc="-5" dirty="0">
                <a:latin typeface="Times New Roman"/>
                <a:cs typeface="Times New Roman"/>
              </a:rPr>
              <a:t> injuries</a:t>
            </a:r>
            <a:r>
              <a:rPr lang="en-IN" sz="2800" spc="10" dirty="0">
                <a:latin typeface="Times New Roman"/>
                <a:cs typeface="Times New Roman"/>
              </a:rPr>
              <a:t> </a:t>
            </a:r>
            <a:r>
              <a:rPr lang="en-IN" sz="2800" spc="-5" dirty="0">
                <a:latin typeface="Times New Roman"/>
                <a:cs typeface="Times New Roman"/>
              </a:rPr>
              <a:t>and</a:t>
            </a:r>
            <a:r>
              <a:rPr lang="en-IN" sz="2800" spc="5" dirty="0">
                <a:latin typeface="Times New Roman"/>
                <a:cs typeface="Times New Roman"/>
              </a:rPr>
              <a:t> </a:t>
            </a:r>
            <a:r>
              <a:rPr lang="en-IN" sz="2800" spc="-10" dirty="0">
                <a:latin typeface="Times New Roman"/>
                <a:cs typeface="Times New Roman"/>
              </a:rPr>
              <a:t>3%</a:t>
            </a:r>
            <a:r>
              <a:rPr lang="en-IN" sz="2800" spc="5" dirty="0">
                <a:latin typeface="Times New Roman"/>
                <a:cs typeface="Times New Roman"/>
              </a:rPr>
              <a:t> </a:t>
            </a:r>
            <a:r>
              <a:rPr lang="en-IN" sz="2800" spc="-5" dirty="0">
                <a:latin typeface="Times New Roman"/>
                <a:cs typeface="Times New Roman"/>
              </a:rPr>
              <a:t>of</a:t>
            </a:r>
            <a:r>
              <a:rPr lang="en-IN" sz="2800" spc="-15" dirty="0">
                <a:latin typeface="Times New Roman"/>
                <a:cs typeface="Times New Roman"/>
              </a:rPr>
              <a:t> </a:t>
            </a:r>
            <a:r>
              <a:rPr lang="en-IN" sz="2800" dirty="0">
                <a:latin typeface="Times New Roman"/>
                <a:cs typeface="Times New Roman"/>
              </a:rPr>
              <a:t>the</a:t>
            </a:r>
            <a:r>
              <a:rPr lang="en-IN" sz="2800" spc="-5" dirty="0">
                <a:latin typeface="Times New Roman"/>
                <a:cs typeface="Times New Roman"/>
              </a:rPr>
              <a:t> deaths</a:t>
            </a:r>
            <a:r>
              <a:rPr lang="en-IN" sz="2800" spc="10" dirty="0">
                <a:latin typeface="Times New Roman"/>
                <a:cs typeface="Times New Roman"/>
              </a:rPr>
              <a:t> </a:t>
            </a:r>
            <a:r>
              <a:rPr lang="en-IN" sz="2800" spc="-5" dirty="0">
                <a:latin typeface="Times New Roman"/>
                <a:cs typeface="Times New Roman"/>
              </a:rPr>
              <a:t>in </a:t>
            </a:r>
            <a:r>
              <a:rPr lang="en-IN" sz="2800" spc="-785" dirty="0">
                <a:latin typeface="Times New Roman"/>
                <a:cs typeface="Times New Roman"/>
              </a:rPr>
              <a:t> </a:t>
            </a:r>
            <a:r>
              <a:rPr lang="en-IN" sz="2800" spc="-5" dirty="0">
                <a:latin typeface="Times New Roman"/>
                <a:cs typeface="Times New Roman"/>
              </a:rPr>
              <a:t>the</a:t>
            </a:r>
            <a:r>
              <a:rPr lang="en-IN" sz="2800" spc="-10" dirty="0">
                <a:latin typeface="Times New Roman"/>
                <a:cs typeface="Times New Roman"/>
              </a:rPr>
              <a:t> </a:t>
            </a:r>
            <a:r>
              <a:rPr lang="en-IN" sz="2800" spc="-5" dirty="0">
                <a:latin typeface="Times New Roman"/>
                <a:cs typeface="Times New Roman"/>
              </a:rPr>
              <a:t>1999</a:t>
            </a:r>
            <a:endParaRPr lang="en-IN" sz="2800" dirty="0">
              <a:latin typeface="Times New Roman"/>
              <a:cs typeface="Times New Roman"/>
            </a:endParaRPr>
          </a:p>
          <a:p>
            <a:pPr marL="356870" marR="351790" indent="-344805">
              <a:lnSpc>
                <a:spcPct val="100000"/>
              </a:lnSpc>
              <a:spcBef>
                <a:spcPts val="770"/>
              </a:spcBef>
              <a:buChar char="•"/>
              <a:tabLst>
                <a:tab pos="356870" algn="l"/>
                <a:tab pos="357505" algn="l"/>
              </a:tabLst>
            </a:pPr>
            <a:r>
              <a:rPr lang="en-IN" sz="2800" spc="-5" dirty="0">
                <a:latin typeface="Times New Roman"/>
                <a:cs typeface="Times New Roman"/>
              </a:rPr>
              <a:t>Turkey earthquake</a:t>
            </a:r>
            <a:r>
              <a:rPr lang="en-IN" sz="2800" spc="15" dirty="0">
                <a:latin typeface="Times New Roman"/>
                <a:cs typeface="Times New Roman"/>
              </a:rPr>
              <a:t> </a:t>
            </a:r>
            <a:r>
              <a:rPr lang="en-IN" sz="2800" spc="-15" dirty="0">
                <a:latin typeface="Times New Roman"/>
                <a:cs typeface="Times New Roman"/>
              </a:rPr>
              <a:t>damages</a:t>
            </a:r>
            <a:r>
              <a:rPr lang="en-IN" sz="2800" spc="95" dirty="0">
                <a:latin typeface="Times New Roman"/>
                <a:cs typeface="Times New Roman"/>
              </a:rPr>
              <a:t> </a:t>
            </a:r>
            <a:r>
              <a:rPr lang="en-IN" sz="2800" spc="-10" dirty="0">
                <a:latin typeface="Times New Roman"/>
                <a:cs typeface="Times New Roman"/>
              </a:rPr>
              <a:t>were</a:t>
            </a:r>
            <a:r>
              <a:rPr lang="en-IN" sz="2800" spc="10" dirty="0">
                <a:latin typeface="Times New Roman"/>
                <a:cs typeface="Times New Roman"/>
              </a:rPr>
              <a:t> </a:t>
            </a:r>
            <a:r>
              <a:rPr lang="en-IN" sz="2800" spc="-5" dirty="0">
                <a:latin typeface="Times New Roman"/>
                <a:cs typeface="Times New Roman"/>
              </a:rPr>
              <a:t>caused </a:t>
            </a:r>
            <a:r>
              <a:rPr lang="en-IN" sz="2800" spc="-785" dirty="0">
                <a:latin typeface="Times New Roman"/>
                <a:cs typeface="Times New Roman"/>
              </a:rPr>
              <a:t> </a:t>
            </a:r>
            <a:r>
              <a:rPr lang="en-IN" sz="2800" spc="-5" dirty="0">
                <a:latin typeface="Times New Roman"/>
                <a:cs typeface="Times New Roman"/>
              </a:rPr>
              <a:t>solely by</a:t>
            </a:r>
            <a:r>
              <a:rPr lang="en-IN" sz="2800" dirty="0">
                <a:latin typeface="Times New Roman"/>
                <a:cs typeface="Times New Roman"/>
              </a:rPr>
              <a:t> </a:t>
            </a:r>
            <a:r>
              <a:rPr lang="en-IN" sz="2800" spc="-5" dirty="0">
                <a:latin typeface="Times New Roman"/>
                <a:cs typeface="Times New Roman"/>
              </a:rPr>
              <a:t>non-structural</a:t>
            </a:r>
            <a:r>
              <a:rPr lang="en-IN" sz="2800" spc="-15" dirty="0">
                <a:latin typeface="Times New Roman"/>
                <a:cs typeface="Times New Roman"/>
              </a:rPr>
              <a:t> </a:t>
            </a:r>
            <a:r>
              <a:rPr lang="en-IN" sz="2800" spc="-5" dirty="0">
                <a:latin typeface="Times New Roman"/>
                <a:cs typeface="Times New Roman"/>
              </a:rPr>
              <a:t>hazards</a:t>
            </a:r>
            <a:r>
              <a:rPr lang="en-IN" sz="2800" spc="15" dirty="0">
                <a:latin typeface="Times New Roman"/>
                <a:cs typeface="Times New Roman"/>
              </a:rPr>
              <a:t> </a:t>
            </a:r>
            <a:r>
              <a:rPr lang="en-IN" sz="2800" spc="-5" dirty="0">
                <a:latin typeface="Times New Roman"/>
                <a:cs typeface="Times New Roman"/>
              </a:rPr>
              <a:t>!</a:t>
            </a:r>
            <a:endParaRPr lang="en-IN" sz="3000" dirty="0">
              <a:latin typeface="Times New Roman"/>
              <a:cs typeface="Times New Roman"/>
            </a:endParaRPr>
          </a:p>
        </p:txBody>
      </p:sp>
    </p:spTree>
    <p:extLst>
      <p:ext uri="{BB962C8B-B14F-4D97-AF65-F5344CB8AC3E}">
        <p14:creationId xmlns:p14="http://schemas.microsoft.com/office/powerpoint/2010/main" val="12061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5D8D-8AC1-4BB8-A649-5FE6F168C9AA}"/>
              </a:ext>
            </a:extLst>
          </p:cNvPr>
          <p:cNvSpPr>
            <a:spLocks noGrp="1"/>
          </p:cNvSpPr>
          <p:nvPr>
            <p:ph type="title"/>
          </p:nvPr>
        </p:nvSpPr>
        <p:spPr/>
        <p:txBody>
          <a:bodyPr/>
          <a:lstStyle/>
          <a:p>
            <a:r>
              <a:rPr lang="en-IN" spc="-10" dirty="0"/>
              <a:t>No</a:t>
            </a:r>
            <a:r>
              <a:rPr lang="en-IN" spc="-5" dirty="0"/>
              <a:t>n</a:t>
            </a:r>
            <a:r>
              <a:rPr lang="en-IN" spc="-10" dirty="0"/>
              <a:t> Str</a:t>
            </a:r>
            <a:r>
              <a:rPr lang="en-IN" spc="5" dirty="0"/>
              <a:t>u</a:t>
            </a:r>
            <a:r>
              <a:rPr lang="en-IN" spc="-5" dirty="0"/>
              <a:t>ctural</a:t>
            </a:r>
            <a:r>
              <a:rPr lang="en-IN" dirty="0"/>
              <a:t>	</a:t>
            </a:r>
            <a:r>
              <a:rPr lang="en-IN" spc="-5" dirty="0"/>
              <a:t>Ele</a:t>
            </a:r>
            <a:r>
              <a:rPr lang="en-IN" spc="-40" dirty="0"/>
              <a:t>m</a:t>
            </a:r>
            <a:r>
              <a:rPr lang="en-IN" spc="-5" dirty="0"/>
              <a:t>ents</a:t>
            </a:r>
            <a:endParaRPr lang="en-IN" dirty="0"/>
          </a:p>
        </p:txBody>
      </p:sp>
      <p:sp>
        <p:nvSpPr>
          <p:cNvPr id="3" name="Content Placeholder 2">
            <a:extLst>
              <a:ext uri="{FF2B5EF4-FFF2-40B4-BE49-F238E27FC236}">
                <a16:creationId xmlns:a16="http://schemas.microsoft.com/office/drawing/2014/main" id="{F4EAEF23-AA85-44D6-9F0B-6DB7ACE3878D}"/>
              </a:ext>
            </a:extLst>
          </p:cNvPr>
          <p:cNvSpPr>
            <a:spLocks noGrp="1"/>
          </p:cNvSpPr>
          <p:nvPr>
            <p:ph idx="1"/>
          </p:nvPr>
        </p:nvSpPr>
        <p:spPr/>
        <p:txBody>
          <a:bodyPr numCol="2">
            <a:noAutofit/>
          </a:bodyPr>
          <a:lstStyle/>
          <a:p>
            <a:pPr marL="12700">
              <a:lnSpc>
                <a:spcPct val="100000"/>
              </a:lnSpc>
              <a:spcBef>
                <a:spcPts val="105"/>
              </a:spcBef>
            </a:pPr>
            <a:r>
              <a:rPr lang="en-IN" sz="3000" b="1" dirty="0">
                <a:latin typeface="Times New Roman"/>
                <a:cs typeface="Times New Roman"/>
              </a:rPr>
              <a:t>Architectural</a:t>
            </a:r>
            <a:r>
              <a:rPr lang="en-IN" sz="3000" b="1" spc="-85" dirty="0">
                <a:latin typeface="Times New Roman"/>
                <a:cs typeface="Times New Roman"/>
              </a:rPr>
              <a:t> </a:t>
            </a:r>
            <a:r>
              <a:rPr lang="en-IN" sz="3000" b="1" dirty="0">
                <a:latin typeface="Times New Roman"/>
                <a:cs typeface="Times New Roman"/>
              </a:rPr>
              <a:t>Elements</a:t>
            </a:r>
            <a:endParaRPr lang="en-IN" sz="3000" dirty="0">
              <a:latin typeface="Times New Roman"/>
              <a:cs typeface="Times New Roman"/>
            </a:endParaRPr>
          </a:p>
          <a:p>
            <a:pPr marL="713740" indent="-244475">
              <a:lnSpc>
                <a:spcPct val="100000"/>
              </a:lnSpc>
              <a:spcBef>
                <a:spcPts val="35"/>
              </a:spcBef>
              <a:buFont typeface="Times New Roman"/>
              <a:buChar char="•"/>
              <a:tabLst>
                <a:tab pos="714375" algn="l"/>
              </a:tabLst>
            </a:pPr>
            <a:r>
              <a:rPr lang="en-IN" sz="3000" b="1" spc="-5" dirty="0">
                <a:latin typeface="Times New Roman"/>
                <a:cs typeface="Times New Roman"/>
              </a:rPr>
              <a:t>False</a:t>
            </a:r>
            <a:r>
              <a:rPr lang="en-IN" sz="3000" b="1" spc="-20" dirty="0">
                <a:latin typeface="Times New Roman"/>
                <a:cs typeface="Times New Roman"/>
              </a:rPr>
              <a:t> </a:t>
            </a:r>
            <a:r>
              <a:rPr lang="en-IN" sz="3000" b="1" spc="-10" dirty="0">
                <a:latin typeface="Times New Roman"/>
                <a:cs typeface="Times New Roman"/>
              </a:rPr>
              <a:t>Ceiling</a:t>
            </a:r>
            <a:endParaRPr lang="en-IN" sz="3000" dirty="0">
              <a:latin typeface="Times New Roman"/>
              <a:cs typeface="Times New Roman"/>
            </a:endParaRPr>
          </a:p>
          <a:p>
            <a:pPr marL="713105" indent="-243840">
              <a:lnSpc>
                <a:spcPct val="100000"/>
              </a:lnSpc>
              <a:buChar char="•"/>
              <a:tabLst>
                <a:tab pos="713740" algn="l"/>
              </a:tabLst>
            </a:pPr>
            <a:r>
              <a:rPr lang="en-IN" sz="3000" b="1" dirty="0">
                <a:latin typeface="Times New Roman"/>
                <a:cs typeface="Times New Roman"/>
              </a:rPr>
              <a:t>Windows</a:t>
            </a:r>
            <a:r>
              <a:rPr lang="en-IN" sz="3000" b="1" spc="-45" dirty="0">
                <a:latin typeface="Times New Roman"/>
                <a:cs typeface="Times New Roman"/>
              </a:rPr>
              <a:t> </a:t>
            </a:r>
            <a:r>
              <a:rPr lang="en-IN" sz="3000" b="1" spc="-5" dirty="0">
                <a:latin typeface="Times New Roman"/>
                <a:cs typeface="Times New Roman"/>
              </a:rPr>
              <a:t>and</a:t>
            </a:r>
            <a:r>
              <a:rPr lang="en-IN" sz="3000" b="1" spc="-15" dirty="0">
                <a:latin typeface="Times New Roman"/>
                <a:cs typeface="Times New Roman"/>
              </a:rPr>
              <a:t> </a:t>
            </a:r>
            <a:r>
              <a:rPr lang="en-IN" sz="3000" b="1" spc="-5" dirty="0">
                <a:latin typeface="Times New Roman"/>
                <a:cs typeface="Times New Roman"/>
              </a:rPr>
              <a:t>partition</a:t>
            </a:r>
            <a:r>
              <a:rPr lang="en-IN" sz="3000" b="1" spc="-20" dirty="0">
                <a:latin typeface="Times New Roman"/>
                <a:cs typeface="Times New Roman"/>
              </a:rPr>
              <a:t> </a:t>
            </a:r>
            <a:r>
              <a:rPr lang="en-IN" sz="3000" b="1" spc="5" dirty="0">
                <a:latin typeface="Times New Roman"/>
                <a:cs typeface="Times New Roman"/>
              </a:rPr>
              <a:t>walls</a:t>
            </a:r>
            <a:endParaRPr lang="en-IN" sz="3000" dirty="0">
              <a:latin typeface="Times New Roman"/>
              <a:cs typeface="Times New Roman"/>
            </a:endParaRPr>
          </a:p>
          <a:p>
            <a:pPr marL="713105" indent="-243840">
              <a:lnSpc>
                <a:spcPct val="100000"/>
              </a:lnSpc>
              <a:spcBef>
                <a:spcPts val="5"/>
              </a:spcBef>
              <a:buChar char="•"/>
              <a:tabLst>
                <a:tab pos="713740" algn="l"/>
              </a:tabLst>
            </a:pPr>
            <a:r>
              <a:rPr lang="en-IN" sz="3000" b="1" spc="-5" dirty="0">
                <a:latin typeface="Times New Roman"/>
                <a:cs typeface="Times New Roman"/>
              </a:rPr>
              <a:t>Parapets and</a:t>
            </a:r>
            <a:r>
              <a:rPr lang="en-IN" sz="3000" b="1" spc="-25" dirty="0">
                <a:latin typeface="Times New Roman"/>
                <a:cs typeface="Times New Roman"/>
              </a:rPr>
              <a:t> </a:t>
            </a:r>
            <a:r>
              <a:rPr lang="en-IN" sz="3000" b="1" spc="-5" dirty="0">
                <a:latin typeface="Times New Roman"/>
                <a:cs typeface="Times New Roman"/>
              </a:rPr>
              <a:t>cornices</a:t>
            </a:r>
            <a:endParaRPr lang="en-IN" sz="3000" dirty="0">
              <a:latin typeface="Times New Roman"/>
              <a:cs typeface="Times New Roman"/>
            </a:endParaRPr>
          </a:p>
          <a:p>
            <a:pPr marL="713105" indent="-243840">
              <a:lnSpc>
                <a:spcPct val="100000"/>
              </a:lnSpc>
              <a:buChar char="•"/>
              <a:tabLst>
                <a:tab pos="713740" algn="l"/>
              </a:tabLst>
            </a:pPr>
            <a:r>
              <a:rPr lang="en-IN" sz="3000" b="1" dirty="0">
                <a:latin typeface="Times New Roman"/>
                <a:cs typeface="Times New Roman"/>
              </a:rPr>
              <a:t>Stairways</a:t>
            </a:r>
            <a:endParaRPr lang="en-IN" sz="3000" dirty="0">
              <a:latin typeface="Times New Roman"/>
              <a:cs typeface="Times New Roman"/>
            </a:endParaRPr>
          </a:p>
          <a:p>
            <a:pPr marL="713105" indent="-243840">
              <a:lnSpc>
                <a:spcPts val="3835"/>
              </a:lnSpc>
              <a:buChar char="•"/>
              <a:tabLst>
                <a:tab pos="713740" algn="l"/>
              </a:tabLst>
            </a:pPr>
            <a:r>
              <a:rPr lang="en-IN" sz="3000" b="1" spc="-5" dirty="0">
                <a:latin typeface="Times New Roman"/>
                <a:cs typeface="Times New Roman"/>
              </a:rPr>
              <a:t>Water</a:t>
            </a:r>
            <a:r>
              <a:rPr lang="en-IN" sz="3000" b="1" spc="-35" dirty="0">
                <a:latin typeface="Times New Roman"/>
                <a:cs typeface="Times New Roman"/>
              </a:rPr>
              <a:t> </a:t>
            </a:r>
            <a:r>
              <a:rPr lang="en-IN" sz="3000" b="1" spc="-10" dirty="0">
                <a:latin typeface="Times New Roman"/>
                <a:cs typeface="Times New Roman"/>
              </a:rPr>
              <a:t>tanks</a:t>
            </a:r>
            <a:endParaRPr lang="en-IN" sz="3000" dirty="0">
              <a:latin typeface="Times New Roman"/>
              <a:cs typeface="Times New Roman"/>
            </a:endParaRPr>
          </a:p>
          <a:p>
            <a:pPr marL="12700">
              <a:lnSpc>
                <a:spcPts val="4315"/>
              </a:lnSpc>
            </a:pPr>
            <a:r>
              <a:rPr lang="en-IN" sz="3000" b="1" dirty="0">
                <a:latin typeface="Times New Roman"/>
                <a:cs typeface="Times New Roman"/>
              </a:rPr>
              <a:t>Electrical</a:t>
            </a:r>
            <a:r>
              <a:rPr lang="en-IN" sz="3000" b="1" spc="-100" dirty="0">
                <a:latin typeface="Times New Roman"/>
                <a:cs typeface="Times New Roman"/>
              </a:rPr>
              <a:t> </a:t>
            </a:r>
            <a:r>
              <a:rPr lang="en-IN" sz="3000" b="1" spc="-5" dirty="0">
                <a:latin typeface="Times New Roman"/>
                <a:cs typeface="Times New Roman"/>
              </a:rPr>
              <a:t>Systems</a:t>
            </a:r>
            <a:endParaRPr lang="en-IN" sz="3000" dirty="0">
              <a:latin typeface="Times New Roman"/>
              <a:cs typeface="Times New Roman"/>
            </a:endParaRPr>
          </a:p>
          <a:p>
            <a:pPr marL="713740" indent="-244475">
              <a:lnSpc>
                <a:spcPct val="100000"/>
              </a:lnSpc>
              <a:spcBef>
                <a:spcPts val="20"/>
              </a:spcBef>
              <a:buFont typeface="Times New Roman"/>
              <a:buChar char="•"/>
              <a:tabLst>
                <a:tab pos="714375" algn="l"/>
              </a:tabLst>
            </a:pPr>
            <a:r>
              <a:rPr lang="en-IN" sz="3000" b="1" spc="-10" dirty="0">
                <a:latin typeface="Times New Roman"/>
                <a:cs typeface="Times New Roman"/>
              </a:rPr>
              <a:t>Transformers</a:t>
            </a:r>
            <a:endParaRPr lang="en-IN" sz="3000" dirty="0">
              <a:latin typeface="Times New Roman"/>
              <a:cs typeface="Times New Roman"/>
            </a:endParaRPr>
          </a:p>
          <a:p>
            <a:pPr marL="713105" indent="-243840">
              <a:lnSpc>
                <a:spcPct val="100000"/>
              </a:lnSpc>
              <a:buChar char="•"/>
              <a:tabLst>
                <a:tab pos="713740" algn="l"/>
              </a:tabLst>
            </a:pPr>
            <a:r>
              <a:rPr lang="en-IN" sz="3000" b="1" spc="-5" dirty="0">
                <a:latin typeface="Times New Roman"/>
                <a:cs typeface="Times New Roman"/>
              </a:rPr>
              <a:t>Lighting</a:t>
            </a:r>
            <a:endParaRPr lang="en-IN" sz="3000" dirty="0">
              <a:latin typeface="Times New Roman"/>
              <a:cs typeface="Times New Roman"/>
            </a:endParaRPr>
          </a:p>
          <a:p>
            <a:pPr marL="713105" indent="-243840">
              <a:lnSpc>
                <a:spcPct val="100000"/>
              </a:lnSpc>
              <a:buChar char="•"/>
              <a:tabLst>
                <a:tab pos="713740" algn="l"/>
              </a:tabLst>
            </a:pPr>
            <a:r>
              <a:rPr lang="en-IN" sz="3000" b="1" spc="-10" dirty="0">
                <a:latin typeface="Times New Roman"/>
                <a:cs typeface="Times New Roman"/>
              </a:rPr>
              <a:t>Emergency</a:t>
            </a:r>
            <a:r>
              <a:rPr lang="en-IN" sz="3000" b="1" spc="40" dirty="0">
                <a:latin typeface="Times New Roman"/>
                <a:cs typeface="Times New Roman"/>
              </a:rPr>
              <a:t> </a:t>
            </a:r>
            <a:r>
              <a:rPr lang="en-IN" sz="3000" b="1" spc="5" dirty="0">
                <a:latin typeface="Times New Roman"/>
                <a:cs typeface="Times New Roman"/>
              </a:rPr>
              <a:t>power</a:t>
            </a:r>
            <a:endParaRPr lang="en-IN" sz="3000" dirty="0">
              <a:latin typeface="Times New Roman"/>
              <a:cs typeface="Times New Roman"/>
            </a:endParaRPr>
          </a:p>
          <a:p>
            <a:endParaRPr lang="en-IN" sz="3000" dirty="0"/>
          </a:p>
        </p:txBody>
      </p:sp>
    </p:spTree>
    <p:extLst>
      <p:ext uri="{BB962C8B-B14F-4D97-AF65-F5344CB8AC3E}">
        <p14:creationId xmlns:p14="http://schemas.microsoft.com/office/powerpoint/2010/main" val="2949341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767E-8B66-4083-83C5-2C10E0D3AEEF}"/>
              </a:ext>
            </a:extLst>
          </p:cNvPr>
          <p:cNvSpPr>
            <a:spLocks noGrp="1"/>
          </p:cNvSpPr>
          <p:nvPr>
            <p:ph type="title"/>
          </p:nvPr>
        </p:nvSpPr>
        <p:spPr/>
        <p:txBody>
          <a:bodyPr/>
          <a:lstStyle/>
          <a:p>
            <a:r>
              <a:rPr lang="en-IN" spc="-10" dirty="0"/>
              <a:t>No</a:t>
            </a:r>
            <a:r>
              <a:rPr lang="en-IN" spc="-5" dirty="0"/>
              <a:t>n</a:t>
            </a:r>
            <a:r>
              <a:rPr lang="en-IN" spc="-10" dirty="0"/>
              <a:t> Str</a:t>
            </a:r>
            <a:r>
              <a:rPr lang="en-IN" spc="5" dirty="0"/>
              <a:t>u</a:t>
            </a:r>
            <a:r>
              <a:rPr lang="en-IN" spc="-5" dirty="0"/>
              <a:t>ctural</a:t>
            </a:r>
            <a:r>
              <a:rPr lang="en-IN" dirty="0"/>
              <a:t>	</a:t>
            </a:r>
            <a:r>
              <a:rPr lang="en-IN" spc="-5" dirty="0"/>
              <a:t>Ele</a:t>
            </a:r>
            <a:r>
              <a:rPr lang="en-IN" spc="-40" dirty="0"/>
              <a:t>m</a:t>
            </a:r>
            <a:r>
              <a:rPr lang="en-IN" spc="-5" dirty="0"/>
              <a:t>ents</a:t>
            </a:r>
            <a:endParaRPr lang="en-IN" dirty="0"/>
          </a:p>
        </p:txBody>
      </p:sp>
      <p:sp>
        <p:nvSpPr>
          <p:cNvPr id="3" name="Content Placeholder 2">
            <a:extLst>
              <a:ext uri="{FF2B5EF4-FFF2-40B4-BE49-F238E27FC236}">
                <a16:creationId xmlns:a16="http://schemas.microsoft.com/office/drawing/2014/main" id="{838208CE-F67B-42BB-956C-B1C81FB3F795}"/>
              </a:ext>
            </a:extLst>
          </p:cNvPr>
          <p:cNvSpPr>
            <a:spLocks noGrp="1"/>
          </p:cNvSpPr>
          <p:nvPr>
            <p:ph idx="1"/>
          </p:nvPr>
        </p:nvSpPr>
        <p:spPr/>
        <p:txBody>
          <a:bodyPr numCol="2">
            <a:noAutofit/>
          </a:bodyPr>
          <a:lstStyle/>
          <a:p>
            <a:pPr marL="12700">
              <a:lnSpc>
                <a:spcPct val="100000"/>
              </a:lnSpc>
              <a:spcBef>
                <a:spcPts val="95"/>
              </a:spcBef>
            </a:pPr>
            <a:r>
              <a:rPr lang="en-IN" sz="3000" b="1" spc="-10" dirty="0">
                <a:latin typeface="Times New Roman" panose="02020603050405020304" pitchFamily="18" charset="0"/>
                <a:cs typeface="Times New Roman" panose="02020603050405020304" pitchFamily="18" charset="0"/>
              </a:rPr>
              <a:t>Furnishing</a:t>
            </a:r>
            <a:r>
              <a:rPr lang="en-IN" sz="3000" b="1" dirty="0">
                <a:latin typeface="Times New Roman" panose="02020603050405020304" pitchFamily="18" charset="0"/>
                <a:cs typeface="Times New Roman" panose="02020603050405020304" pitchFamily="18" charset="0"/>
              </a:rPr>
              <a:t> </a:t>
            </a:r>
            <a:r>
              <a:rPr lang="en-IN" sz="3000" b="1" spc="-5" dirty="0">
                <a:latin typeface="Times New Roman" panose="02020603050405020304" pitchFamily="18" charset="0"/>
                <a:cs typeface="Times New Roman" panose="02020603050405020304" pitchFamily="18" charset="0"/>
              </a:rPr>
              <a:t>and</a:t>
            </a:r>
            <a:r>
              <a:rPr lang="en-IN" sz="3000" b="1" spc="-50" dirty="0">
                <a:latin typeface="Times New Roman" panose="02020603050405020304" pitchFamily="18" charset="0"/>
                <a:cs typeface="Times New Roman" panose="02020603050405020304" pitchFamily="18" charset="0"/>
              </a:rPr>
              <a:t> </a:t>
            </a:r>
            <a:r>
              <a:rPr lang="en-IN" sz="3000" b="1" spc="-10" dirty="0">
                <a:latin typeface="Times New Roman" panose="02020603050405020304" pitchFamily="18" charset="0"/>
                <a:cs typeface="Times New Roman" panose="02020603050405020304" pitchFamily="18" charset="0"/>
              </a:rPr>
              <a:t>Equipment</a:t>
            </a:r>
            <a:endParaRPr lang="en-IN" sz="3000" b="1" dirty="0">
              <a:latin typeface="Times New Roman" panose="02020603050405020304" pitchFamily="18" charset="0"/>
              <a:cs typeface="Times New Roman" panose="02020603050405020304" pitchFamily="18" charset="0"/>
            </a:endParaRPr>
          </a:p>
          <a:p>
            <a:pPr marL="594995" indent="-125730">
              <a:lnSpc>
                <a:spcPct val="100000"/>
              </a:lnSpc>
              <a:spcBef>
                <a:spcPts val="15"/>
              </a:spcBef>
              <a:buSzPct val="96428"/>
              <a:buFont typeface="Times New Roman"/>
              <a:buChar char="•"/>
              <a:tabLst>
                <a:tab pos="595630" algn="l"/>
              </a:tabLst>
            </a:pPr>
            <a:r>
              <a:rPr lang="en-IN" sz="3000" b="1" spc="-5" dirty="0">
                <a:latin typeface="Times New Roman" panose="02020603050405020304" pitchFamily="18" charset="0"/>
                <a:cs typeface="Times New Roman" panose="02020603050405020304" pitchFamily="18" charset="0"/>
              </a:rPr>
              <a:t>Computers</a:t>
            </a:r>
            <a:endParaRPr lang="en-IN" sz="3000" b="1" dirty="0">
              <a:latin typeface="Times New Roman" panose="02020603050405020304" pitchFamily="18" charset="0"/>
              <a:cs typeface="Times New Roman" panose="02020603050405020304" pitchFamily="18" charset="0"/>
            </a:endParaRPr>
          </a:p>
          <a:p>
            <a:pPr marL="682625" indent="-213360">
              <a:lnSpc>
                <a:spcPct val="100000"/>
              </a:lnSpc>
              <a:spcBef>
                <a:spcPts val="5"/>
              </a:spcBef>
              <a:buChar char="•"/>
              <a:tabLst>
                <a:tab pos="683260" algn="l"/>
              </a:tabLst>
            </a:pPr>
            <a:r>
              <a:rPr lang="en-IN" sz="3000" b="1" dirty="0">
                <a:latin typeface="Times New Roman" panose="02020603050405020304" pitchFamily="18" charset="0"/>
                <a:cs typeface="Times New Roman" panose="02020603050405020304" pitchFamily="18" charset="0"/>
              </a:rPr>
              <a:t>File</a:t>
            </a:r>
            <a:r>
              <a:rPr lang="en-IN" sz="3000" b="1" spc="-85"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cabinets</a:t>
            </a:r>
          </a:p>
          <a:p>
            <a:pPr marL="682625" indent="-213360">
              <a:lnSpc>
                <a:spcPct val="100000"/>
              </a:lnSpc>
              <a:spcBef>
                <a:spcPts val="5"/>
              </a:spcBef>
              <a:buChar char="•"/>
              <a:tabLst>
                <a:tab pos="683260" algn="l"/>
              </a:tabLst>
            </a:pPr>
            <a:r>
              <a:rPr lang="en-IN" sz="3000" b="1" dirty="0">
                <a:latin typeface="Times New Roman" panose="02020603050405020304" pitchFamily="18" charset="0"/>
                <a:cs typeface="Times New Roman" panose="02020603050405020304" pitchFamily="18" charset="0"/>
              </a:rPr>
              <a:t>Shelving</a:t>
            </a:r>
          </a:p>
          <a:p>
            <a:pPr marL="682625" indent="-213360">
              <a:lnSpc>
                <a:spcPct val="100000"/>
              </a:lnSpc>
              <a:spcBef>
                <a:spcPts val="5"/>
              </a:spcBef>
              <a:buChar char="•"/>
              <a:tabLst>
                <a:tab pos="683260" algn="l"/>
              </a:tabLst>
            </a:pPr>
            <a:r>
              <a:rPr lang="en-IN" sz="3000" b="1" spc="5" dirty="0">
                <a:latin typeface="Times New Roman" panose="02020603050405020304" pitchFamily="18" charset="0"/>
                <a:cs typeface="Times New Roman" panose="02020603050405020304" pitchFamily="18" charset="0"/>
              </a:rPr>
              <a:t>Display</a:t>
            </a:r>
            <a:r>
              <a:rPr lang="en-IN" sz="3000" b="1" spc="-135"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cabinets</a:t>
            </a:r>
          </a:p>
          <a:p>
            <a:pPr marL="682625" indent="-213360">
              <a:lnSpc>
                <a:spcPct val="100000"/>
              </a:lnSpc>
              <a:spcBef>
                <a:spcPts val="5"/>
              </a:spcBef>
              <a:buChar char="•"/>
              <a:tabLst>
                <a:tab pos="683260" algn="l"/>
              </a:tabLst>
            </a:pPr>
            <a:r>
              <a:rPr lang="en-IN" sz="3000" b="1" dirty="0">
                <a:latin typeface="Times New Roman" panose="02020603050405020304" pitchFamily="18" charset="0"/>
                <a:cs typeface="Times New Roman" panose="02020603050405020304" pitchFamily="18" charset="0"/>
              </a:rPr>
              <a:t>Shop</a:t>
            </a:r>
            <a:r>
              <a:rPr lang="en-IN" sz="3000" b="1" spc="-85"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equipment</a:t>
            </a:r>
          </a:p>
          <a:p>
            <a:pPr marL="682625" indent="-213360">
              <a:lnSpc>
                <a:spcPct val="100000"/>
              </a:lnSpc>
              <a:spcBef>
                <a:spcPts val="5"/>
              </a:spcBef>
              <a:buChar char="•"/>
              <a:tabLst>
                <a:tab pos="683260" algn="l"/>
              </a:tabLst>
            </a:pPr>
            <a:r>
              <a:rPr lang="en-IN" sz="3000" b="1" spc="5" dirty="0">
                <a:latin typeface="Times New Roman" panose="02020603050405020304" pitchFamily="18" charset="0"/>
                <a:cs typeface="Times New Roman" panose="02020603050405020304" pitchFamily="18" charset="0"/>
              </a:rPr>
              <a:t>Lab</a:t>
            </a:r>
            <a:r>
              <a:rPr lang="en-IN" sz="3000" b="1" spc="-65"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equipment</a:t>
            </a:r>
          </a:p>
          <a:p>
            <a:pPr marL="682625" indent="-213360">
              <a:lnSpc>
                <a:spcPct val="100000"/>
              </a:lnSpc>
              <a:spcBef>
                <a:spcPts val="5"/>
              </a:spcBef>
              <a:buChar char="•"/>
              <a:tabLst>
                <a:tab pos="683260" algn="l"/>
              </a:tabLst>
            </a:pPr>
            <a:r>
              <a:rPr lang="en-IN" sz="3000" b="1" spc="5" dirty="0">
                <a:latin typeface="Times New Roman" panose="02020603050405020304" pitchFamily="18" charset="0"/>
                <a:cs typeface="Times New Roman" panose="02020603050405020304" pitchFamily="18" charset="0"/>
              </a:rPr>
              <a:t>Kitchen</a:t>
            </a:r>
            <a:r>
              <a:rPr lang="en-IN" sz="3000" b="1" spc="-75"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appliances</a:t>
            </a:r>
          </a:p>
          <a:p>
            <a:pPr marL="12700">
              <a:lnSpc>
                <a:spcPts val="3835"/>
              </a:lnSpc>
            </a:pPr>
            <a:r>
              <a:rPr lang="en-IN" sz="3000" b="1" spc="-10" dirty="0">
                <a:latin typeface="Times New Roman" panose="02020603050405020304" pitchFamily="18" charset="0"/>
                <a:cs typeface="Times New Roman" panose="02020603050405020304" pitchFamily="18" charset="0"/>
              </a:rPr>
              <a:t>Hazardous</a:t>
            </a:r>
            <a:r>
              <a:rPr lang="en-IN" sz="3000" b="1" spc="15" dirty="0">
                <a:latin typeface="Times New Roman" panose="02020603050405020304" pitchFamily="18" charset="0"/>
                <a:cs typeface="Times New Roman" panose="02020603050405020304" pitchFamily="18" charset="0"/>
              </a:rPr>
              <a:t> </a:t>
            </a:r>
            <a:r>
              <a:rPr lang="en-IN" sz="3000" b="1" spc="-5" dirty="0">
                <a:latin typeface="Times New Roman" panose="02020603050405020304" pitchFamily="18" charset="0"/>
                <a:cs typeface="Times New Roman" panose="02020603050405020304" pitchFamily="18" charset="0"/>
              </a:rPr>
              <a:t>Materials</a:t>
            </a:r>
            <a:endParaRPr lang="en-IN" sz="3000" b="1" dirty="0">
              <a:latin typeface="Times New Roman" panose="02020603050405020304" pitchFamily="18" charset="0"/>
              <a:cs typeface="Times New Roman" panose="02020603050405020304" pitchFamily="18" charset="0"/>
            </a:endParaRPr>
          </a:p>
          <a:p>
            <a:pPr marL="804545" lvl="1" indent="-244475">
              <a:lnSpc>
                <a:spcPct val="100000"/>
              </a:lnSpc>
              <a:buChar char="•"/>
              <a:tabLst>
                <a:tab pos="805180" algn="l"/>
              </a:tabLst>
            </a:pPr>
            <a:r>
              <a:rPr lang="en-IN" sz="3000" b="1" spc="-5" dirty="0">
                <a:latin typeface="Times New Roman" panose="02020603050405020304" pitchFamily="18" charset="0"/>
                <a:cs typeface="Times New Roman" panose="02020603050405020304" pitchFamily="18" charset="0"/>
              </a:rPr>
              <a:t>Natural</a:t>
            </a:r>
            <a:r>
              <a:rPr lang="en-IN" sz="3000" b="1" spc="-25" dirty="0">
                <a:latin typeface="Times New Roman" panose="02020603050405020304" pitchFamily="18" charset="0"/>
                <a:cs typeface="Times New Roman" panose="02020603050405020304" pitchFamily="18" charset="0"/>
              </a:rPr>
              <a:t> </a:t>
            </a:r>
            <a:r>
              <a:rPr lang="en-IN" sz="3000" b="1" spc="-5" dirty="0">
                <a:latin typeface="Times New Roman" panose="02020603050405020304" pitchFamily="18" charset="0"/>
                <a:cs typeface="Times New Roman" panose="02020603050405020304" pitchFamily="18" charset="0"/>
              </a:rPr>
              <a:t>gas</a:t>
            </a:r>
            <a:endParaRPr lang="en-IN" sz="3000" b="1" dirty="0">
              <a:latin typeface="Times New Roman" panose="02020603050405020304" pitchFamily="18" charset="0"/>
              <a:cs typeface="Times New Roman" panose="02020603050405020304" pitchFamily="18" charset="0"/>
            </a:endParaRPr>
          </a:p>
          <a:p>
            <a:pPr marL="804545" lvl="1" indent="-244475">
              <a:lnSpc>
                <a:spcPct val="100000"/>
              </a:lnSpc>
              <a:buChar char="•"/>
              <a:tabLst>
                <a:tab pos="805180" algn="l"/>
              </a:tabLst>
            </a:pPr>
            <a:r>
              <a:rPr lang="en-IN" sz="3000" b="1" spc="-5" dirty="0">
                <a:latin typeface="Times New Roman" panose="02020603050405020304" pitchFamily="18" charset="0"/>
                <a:cs typeface="Times New Roman" panose="02020603050405020304" pitchFamily="18" charset="0"/>
              </a:rPr>
              <a:t>Chemicals</a:t>
            </a:r>
          </a:p>
          <a:p>
            <a:pPr marL="804545" lvl="1" indent="-244475">
              <a:lnSpc>
                <a:spcPct val="100000"/>
              </a:lnSpc>
              <a:buChar char="•"/>
              <a:tabLst>
                <a:tab pos="805180" algn="l"/>
              </a:tabLst>
            </a:pPr>
            <a:r>
              <a:rPr lang="en-IN" sz="3000" b="1" dirty="0">
                <a:latin typeface="Times New Roman" panose="02020603050405020304" pitchFamily="18" charset="0"/>
                <a:cs typeface="Times New Roman" panose="02020603050405020304" pitchFamily="18" charset="0"/>
              </a:rPr>
              <a:t>Asbestos,</a:t>
            </a:r>
            <a:r>
              <a:rPr lang="en-IN" sz="3000" b="1" spc="-80" dirty="0">
                <a:latin typeface="Times New Roman" panose="02020603050405020304" pitchFamily="18" charset="0"/>
                <a:cs typeface="Times New Roman" panose="02020603050405020304" pitchFamily="18" charset="0"/>
              </a:rPr>
              <a:t> </a:t>
            </a:r>
            <a:r>
              <a:rPr lang="en-IN" sz="3000" b="1" spc="5" dirty="0">
                <a:latin typeface="Times New Roman" panose="02020603050405020304" pitchFamily="18" charset="0"/>
                <a:cs typeface="Times New Roman" panose="02020603050405020304" pitchFamily="18" charset="0"/>
              </a:rPr>
              <a:t>lead</a:t>
            </a:r>
            <a:endParaRPr lang="en-IN" sz="3000" b="1" dirty="0">
              <a:latin typeface="Times New Roman" panose="02020603050405020304" pitchFamily="18" charset="0"/>
              <a:cs typeface="Times New Roman" panose="02020603050405020304" pitchFamily="18" charset="0"/>
            </a:endParaRPr>
          </a:p>
          <a:p>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26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039-F656-4AD6-819F-41591BFE1F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E17585-287E-4EED-85A7-0FC953ED9060}"/>
              </a:ext>
            </a:extLst>
          </p:cNvPr>
          <p:cNvSpPr>
            <a:spLocks noGrp="1"/>
          </p:cNvSpPr>
          <p:nvPr>
            <p:ph idx="1"/>
          </p:nvPr>
        </p:nvSpPr>
        <p:spPr>
          <a:xfrm>
            <a:off x="1097280" y="1845734"/>
            <a:ext cx="6035040" cy="4023360"/>
          </a:xfrm>
        </p:spPr>
        <p:txBody>
          <a:bodyPr>
            <a:normAutofit/>
          </a:bodyPr>
          <a:lstStyle/>
          <a:p>
            <a:r>
              <a:rPr lang="en-IN" sz="3000" spc="-5" dirty="0">
                <a:latin typeface="Times New Roman"/>
                <a:cs typeface="Times New Roman"/>
              </a:rPr>
              <a:t>After</a:t>
            </a:r>
            <a:r>
              <a:rPr lang="en-IN" sz="3000" dirty="0">
                <a:latin typeface="Times New Roman"/>
                <a:cs typeface="Times New Roman"/>
              </a:rPr>
              <a:t> </a:t>
            </a:r>
            <a:r>
              <a:rPr lang="en-IN" sz="3000" spc="-5" dirty="0">
                <a:latin typeface="Times New Roman"/>
                <a:cs typeface="Times New Roman"/>
              </a:rPr>
              <a:t>an</a:t>
            </a:r>
            <a:r>
              <a:rPr lang="en-IN" sz="3000" dirty="0">
                <a:latin typeface="Times New Roman"/>
                <a:cs typeface="Times New Roman"/>
              </a:rPr>
              <a:t> </a:t>
            </a:r>
            <a:r>
              <a:rPr lang="en-IN" sz="3000" spc="-5" dirty="0">
                <a:latin typeface="Times New Roman"/>
                <a:cs typeface="Times New Roman"/>
              </a:rPr>
              <a:t>earthquake,</a:t>
            </a:r>
            <a:r>
              <a:rPr lang="en-IN" sz="3000" dirty="0">
                <a:latin typeface="Times New Roman"/>
                <a:cs typeface="Times New Roman"/>
              </a:rPr>
              <a:t> </a:t>
            </a:r>
            <a:r>
              <a:rPr lang="en-IN" sz="3000" spc="-5" dirty="0">
                <a:latin typeface="Times New Roman"/>
                <a:cs typeface="Times New Roman"/>
              </a:rPr>
              <a:t>people </a:t>
            </a:r>
            <a:r>
              <a:rPr lang="en-IN" sz="3000" spc="-30" dirty="0">
                <a:latin typeface="Times New Roman"/>
                <a:cs typeface="Times New Roman"/>
              </a:rPr>
              <a:t>may</a:t>
            </a:r>
            <a:r>
              <a:rPr lang="en-IN" sz="3000" spc="65" dirty="0">
                <a:latin typeface="Times New Roman"/>
                <a:cs typeface="Times New Roman"/>
              </a:rPr>
              <a:t> </a:t>
            </a:r>
            <a:r>
              <a:rPr lang="en-IN" sz="3000" spc="-5" dirty="0">
                <a:latin typeface="Times New Roman"/>
                <a:cs typeface="Times New Roman"/>
              </a:rPr>
              <a:t>need</a:t>
            </a:r>
            <a:r>
              <a:rPr lang="en-IN" sz="3000" spc="20" dirty="0">
                <a:latin typeface="Times New Roman"/>
                <a:cs typeface="Times New Roman"/>
              </a:rPr>
              <a:t> </a:t>
            </a:r>
            <a:r>
              <a:rPr lang="en-IN" sz="3000" spc="-5" dirty="0">
                <a:latin typeface="Times New Roman"/>
                <a:cs typeface="Times New Roman"/>
              </a:rPr>
              <a:t>to </a:t>
            </a:r>
            <a:r>
              <a:rPr lang="en-IN" sz="3000" spc="-785" dirty="0">
                <a:latin typeface="Times New Roman"/>
                <a:cs typeface="Times New Roman"/>
              </a:rPr>
              <a:t> </a:t>
            </a:r>
            <a:r>
              <a:rPr lang="en-IN" sz="3000" spc="-5" dirty="0">
                <a:latin typeface="Times New Roman"/>
                <a:cs typeface="Times New Roman"/>
              </a:rPr>
              <a:t>quickly,</a:t>
            </a:r>
            <a:r>
              <a:rPr lang="en-IN" sz="3000" spc="-10" dirty="0">
                <a:latin typeface="Times New Roman"/>
                <a:cs typeface="Times New Roman"/>
              </a:rPr>
              <a:t> </a:t>
            </a:r>
            <a:r>
              <a:rPr lang="en-IN" sz="3000" dirty="0">
                <a:latin typeface="Times New Roman"/>
                <a:cs typeface="Times New Roman"/>
              </a:rPr>
              <a:t>but</a:t>
            </a:r>
            <a:r>
              <a:rPr lang="en-IN" sz="3000" spc="-35" dirty="0">
                <a:latin typeface="Times New Roman"/>
                <a:cs typeface="Times New Roman"/>
              </a:rPr>
              <a:t> </a:t>
            </a:r>
            <a:r>
              <a:rPr lang="en-IN" sz="3000" spc="-15" dirty="0">
                <a:latin typeface="Times New Roman"/>
                <a:cs typeface="Times New Roman"/>
              </a:rPr>
              <a:t>calmly</a:t>
            </a:r>
            <a:r>
              <a:rPr lang="en-IN" sz="3000" spc="95" dirty="0">
                <a:latin typeface="Times New Roman"/>
                <a:cs typeface="Times New Roman"/>
              </a:rPr>
              <a:t> </a:t>
            </a:r>
            <a:r>
              <a:rPr lang="en-IN" sz="3000" spc="-5" dirty="0">
                <a:latin typeface="Times New Roman"/>
                <a:cs typeface="Times New Roman"/>
              </a:rPr>
              <a:t>exit buildings.</a:t>
            </a:r>
            <a:endParaRPr lang="en-IN" sz="3000" dirty="0">
              <a:latin typeface="Times New Roman"/>
              <a:cs typeface="Times New Roman"/>
            </a:endParaRPr>
          </a:p>
          <a:p>
            <a:endParaRPr lang="en-IN" sz="3000" dirty="0"/>
          </a:p>
        </p:txBody>
      </p:sp>
      <p:pic>
        <p:nvPicPr>
          <p:cNvPr id="4" name="object 3">
            <a:extLst>
              <a:ext uri="{FF2B5EF4-FFF2-40B4-BE49-F238E27FC236}">
                <a16:creationId xmlns:a16="http://schemas.microsoft.com/office/drawing/2014/main" id="{D40B78DE-EE9D-482B-8A79-FCAFFB936F73}"/>
              </a:ext>
            </a:extLst>
          </p:cNvPr>
          <p:cNvPicPr/>
          <p:nvPr/>
        </p:nvPicPr>
        <p:blipFill>
          <a:blip r:embed="rId2" cstate="print"/>
          <a:stretch>
            <a:fillRect/>
          </a:stretch>
        </p:blipFill>
        <p:spPr>
          <a:xfrm>
            <a:off x="7132320" y="286603"/>
            <a:ext cx="5059680" cy="6543965"/>
          </a:xfrm>
          <a:prstGeom prst="rect">
            <a:avLst/>
          </a:prstGeom>
        </p:spPr>
      </p:pic>
      <p:grpSp>
        <p:nvGrpSpPr>
          <p:cNvPr id="5" name="object 2">
            <a:extLst>
              <a:ext uri="{FF2B5EF4-FFF2-40B4-BE49-F238E27FC236}">
                <a16:creationId xmlns:a16="http://schemas.microsoft.com/office/drawing/2014/main" id="{B732CC16-B5B8-4621-AE40-2A6690162C63}"/>
              </a:ext>
            </a:extLst>
          </p:cNvPr>
          <p:cNvGrpSpPr/>
          <p:nvPr/>
        </p:nvGrpSpPr>
        <p:grpSpPr>
          <a:xfrm>
            <a:off x="1" y="2807208"/>
            <a:ext cx="7132320" cy="4023360"/>
            <a:chOff x="685800" y="1981200"/>
            <a:chExt cx="7248525" cy="4392295"/>
          </a:xfrm>
        </p:grpSpPr>
        <p:pic>
          <p:nvPicPr>
            <p:cNvPr id="6" name="object 3">
              <a:extLst>
                <a:ext uri="{FF2B5EF4-FFF2-40B4-BE49-F238E27FC236}">
                  <a16:creationId xmlns:a16="http://schemas.microsoft.com/office/drawing/2014/main" id="{E546C530-1BD7-4FDD-9E6E-30CBF84CA764}"/>
                </a:ext>
              </a:extLst>
            </p:cNvPr>
            <p:cNvPicPr/>
            <p:nvPr/>
          </p:nvPicPr>
          <p:blipFill>
            <a:blip r:embed="rId3" cstate="print"/>
            <a:stretch>
              <a:fillRect/>
            </a:stretch>
          </p:blipFill>
          <p:spPr>
            <a:xfrm>
              <a:off x="685800" y="1981200"/>
              <a:ext cx="5867400" cy="3046638"/>
            </a:xfrm>
            <a:prstGeom prst="rect">
              <a:avLst/>
            </a:prstGeom>
          </p:spPr>
        </p:pic>
        <p:pic>
          <p:nvPicPr>
            <p:cNvPr id="7" name="object 4">
              <a:extLst>
                <a:ext uri="{FF2B5EF4-FFF2-40B4-BE49-F238E27FC236}">
                  <a16:creationId xmlns:a16="http://schemas.microsoft.com/office/drawing/2014/main" id="{FA867BB5-D999-493E-972B-5945583BFDB5}"/>
                </a:ext>
              </a:extLst>
            </p:cNvPr>
            <p:cNvPicPr/>
            <p:nvPr/>
          </p:nvPicPr>
          <p:blipFill>
            <a:blip r:embed="rId4" cstate="print"/>
            <a:stretch>
              <a:fillRect/>
            </a:stretch>
          </p:blipFill>
          <p:spPr>
            <a:xfrm>
              <a:off x="4267200" y="3886200"/>
              <a:ext cx="3666744" cy="2487168"/>
            </a:xfrm>
            <a:prstGeom prst="rect">
              <a:avLst/>
            </a:prstGeom>
          </p:spPr>
        </p:pic>
      </p:grpSp>
    </p:spTree>
    <p:extLst>
      <p:ext uri="{BB962C8B-B14F-4D97-AF65-F5344CB8AC3E}">
        <p14:creationId xmlns:p14="http://schemas.microsoft.com/office/powerpoint/2010/main" val="956628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8BCA-CB9C-4FDA-8C73-9B0F080F0D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119B71-6F6C-4BD2-9A7E-E7E3D47F1DFF}"/>
              </a:ext>
            </a:extLst>
          </p:cNvPr>
          <p:cNvSpPr>
            <a:spLocks noGrp="1"/>
          </p:cNvSpPr>
          <p:nvPr>
            <p:ph idx="1"/>
          </p:nvPr>
        </p:nvSpPr>
        <p:spPr/>
        <p:txBody>
          <a:bodyPr/>
          <a:lstStyle/>
          <a:p>
            <a:endParaRPr lang="en-IN" dirty="0"/>
          </a:p>
        </p:txBody>
      </p:sp>
      <p:grpSp>
        <p:nvGrpSpPr>
          <p:cNvPr id="4" name="object 2">
            <a:extLst>
              <a:ext uri="{FF2B5EF4-FFF2-40B4-BE49-F238E27FC236}">
                <a16:creationId xmlns:a16="http://schemas.microsoft.com/office/drawing/2014/main" id="{8186CC78-51EC-4B53-B12A-5FEAB63EFCC9}"/>
              </a:ext>
            </a:extLst>
          </p:cNvPr>
          <p:cNvGrpSpPr/>
          <p:nvPr/>
        </p:nvGrpSpPr>
        <p:grpSpPr>
          <a:xfrm>
            <a:off x="0" y="0"/>
            <a:ext cx="12192000" cy="6858000"/>
            <a:chOff x="685800" y="1981200"/>
            <a:chExt cx="7162800" cy="4514215"/>
          </a:xfrm>
        </p:grpSpPr>
        <p:pic>
          <p:nvPicPr>
            <p:cNvPr id="5" name="object 3">
              <a:extLst>
                <a:ext uri="{FF2B5EF4-FFF2-40B4-BE49-F238E27FC236}">
                  <a16:creationId xmlns:a16="http://schemas.microsoft.com/office/drawing/2014/main" id="{741A1B40-5ED9-488B-8B68-563CE980DAF3}"/>
                </a:ext>
              </a:extLst>
            </p:cNvPr>
            <p:cNvPicPr/>
            <p:nvPr/>
          </p:nvPicPr>
          <p:blipFill>
            <a:blip r:embed="rId2" cstate="print"/>
            <a:stretch>
              <a:fillRect/>
            </a:stretch>
          </p:blipFill>
          <p:spPr>
            <a:xfrm>
              <a:off x="685800" y="1981200"/>
              <a:ext cx="5257800" cy="2671954"/>
            </a:xfrm>
            <a:prstGeom prst="rect">
              <a:avLst/>
            </a:prstGeom>
          </p:spPr>
        </p:pic>
        <p:pic>
          <p:nvPicPr>
            <p:cNvPr id="6" name="object 4">
              <a:extLst>
                <a:ext uri="{FF2B5EF4-FFF2-40B4-BE49-F238E27FC236}">
                  <a16:creationId xmlns:a16="http://schemas.microsoft.com/office/drawing/2014/main" id="{F082F016-EB8B-4A69-BAB3-43F1C8D49E25}"/>
                </a:ext>
              </a:extLst>
            </p:cNvPr>
            <p:cNvPicPr/>
            <p:nvPr/>
          </p:nvPicPr>
          <p:blipFill>
            <a:blip r:embed="rId3" cstate="print"/>
            <a:stretch>
              <a:fillRect/>
            </a:stretch>
          </p:blipFill>
          <p:spPr>
            <a:xfrm>
              <a:off x="4419600" y="4038600"/>
              <a:ext cx="3429000" cy="2456688"/>
            </a:xfrm>
            <a:prstGeom prst="rect">
              <a:avLst/>
            </a:prstGeom>
          </p:spPr>
        </p:pic>
      </p:grpSp>
    </p:spTree>
    <p:extLst>
      <p:ext uri="{BB962C8B-B14F-4D97-AF65-F5344CB8AC3E}">
        <p14:creationId xmlns:p14="http://schemas.microsoft.com/office/powerpoint/2010/main" val="194529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4CAA-CDDC-4F80-85FD-86AF2B1DCE6A}"/>
              </a:ext>
            </a:extLst>
          </p:cNvPr>
          <p:cNvSpPr>
            <a:spLocks noGrp="1"/>
          </p:cNvSpPr>
          <p:nvPr>
            <p:ph type="title"/>
          </p:nvPr>
        </p:nvSpPr>
        <p:spPr>
          <a:xfrm>
            <a:off x="1097280" y="286603"/>
            <a:ext cx="10058400" cy="702303"/>
          </a:xfrm>
        </p:spPr>
        <p:txBody>
          <a:bodyPr>
            <a:normAutofit fontScale="90000"/>
          </a:bodyPr>
          <a:lstStyle/>
          <a:p>
            <a:pPr algn="ctr"/>
            <a:r>
              <a:rPr lang="en-IN" spc="-10" dirty="0"/>
              <a:t>Example</a:t>
            </a:r>
            <a:r>
              <a:rPr lang="en-IN" spc="-15" dirty="0"/>
              <a:t> </a:t>
            </a:r>
            <a:r>
              <a:rPr lang="en-IN" spc="-5" dirty="0"/>
              <a:t>of</a:t>
            </a:r>
            <a:r>
              <a:rPr lang="en-IN" spc="-30" dirty="0"/>
              <a:t> </a:t>
            </a:r>
            <a:r>
              <a:rPr lang="en-IN" spc="-10" dirty="0"/>
              <a:t>NSM</a:t>
            </a:r>
            <a:endParaRPr lang="en-IN" dirty="0"/>
          </a:p>
        </p:txBody>
      </p:sp>
      <p:sp>
        <p:nvSpPr>
          <p:cNvPr id="3" name="Content Placeholder 2">
            <a:extLst>
              <a:ext uri="{FF2B5EF4-FFF2-40B4-BE49-F238E27FC236}">
                <a16:creationId xmlns:a16="http://schemas.microsoft.com/office/drawing/2014/main" id="{9E46670B-65CA-445C-BC77-11CA2A277273}"/>
              </a:ext>
            </a:extLst>
          </p:cNvPr>
          <p:cNvSpPr>
            <a:spLocks noGrp="1"/>
          </p:cNvSpPr>
          <p:nvPr>
            <p:ph idx="1"/>
          </p:nvPr>
        </p:nvSpPr>
        <p:spPr/>
        <p:txBody>
          <a:bodyPr/>
          <a:lstStyle/>
          <a:p>
            <a:endParaRPr lang="en-IN"/>
          </a:p>
        </p:txBody>
      </p:sp>
      <p:pic>
        <p:nvPicPr>
          <p:cNvPr id="4" name="object 3">
            <a:extLst>
              <a:ext uri="{FF2B5EF4-FFF2-40B4-BE49-F238E27FC236}">
                <a16:creationId xmlns:a16="http://schemas.microsoft.com/office/drawing/2014/main" id="{BE1D4039-DAF7-4E66-8529-CE817EA93D73}"/>
              </a:ext>
            </a:extLst>
          </p:cNvPr>
          <p:cNvPicPr/>
          <p:nvPr/>
        </p:nvPicPr>
        <p:blipFill>
          <a:blip r:embed="rId2" cstate="print"/>
          <a:stretch>
            <a:fillRect/>
          </a:stretch>
        </p:blipFill>
        <p:spPr>
          <a:xfrm>
            <a:off x="0" y="1371600"/>
            <a:ext cx="12192000" cy="5486400"/>
          </a:xfrm>
          <a:prstGeom prst="rect">
            <a:avLst/>
          </a:prstGeom>
        </p:spPr>
      </p:pic>
    </p:spTree>
    <p:extLst>
      <p:ext uri="{BB962C8B-B14F-4D97-AF65-F5344CB8AC3E}">
        <p14:creationId xmlns:p14="http://schemas.microsoft.com/office/powerpoint/2010/main" val="342573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2F6CB-C6BD-414E-9917-516AD29BB2FA}"/>
              </a:ext>
            </a:extLst>
          </p:cNvPr>
          <p:cNvSpPr>
            <a:spLocks noGrp="1"/>
          </p:cNvSpPr>
          <p:nvPr>
            <p:ph type="title"/>
          </p:nvPr>
        </p:nvSpPr>
        <p:spPr>
          <a:xfrm>
            <a:off x="1097280" y="286603"/>
            <a:ext cx="7703820" cy="1450757"/>
          </a:xfrm>
        </p:spPr>
        <p:txBody>
          <a:bodyPr/>
          <a:lstStyle/>
          <a:p>
            <a:r>
              <a:rPr lang="en-IN" sz="4800" b="1" spc="-5" dirty="0">
                <a:solidFill>
                  <a:srgbClr val="CC00CC"/>
                </a:solidFill>
                <a:latin typeface="Arial"/>
                <a:cs typeface="Arial"/>
              </a:rPr>
              <a:t>Structural</a:t>
            </a:r>
            <a:r>
              <a:rPr lang="en-IN" sz="4800" b="1" spc="5" dirty="0">
                <a:solidFill>
                  <a:srgbClr val="CC00CC"/>
                </a:solidFill>
                <a:latin typeface="Arial"/>
                <a:cs typeface="Arial"/>
              </a:rPr>
              <a:t> </a:t>
            </a:r>
            <a:r>
              <a:rPr lang="en-IN" sz="4800" b="1" spc="-5" dirty="0">
                <a:solidFill>
                  <a:srgbClr val="CC00CC"/>
                </a:solidFill>
                <a:latin typeface="Arial"/>
                <a:cs typeface="Arial"/>
              </a:rPr>
              <a:t>and</a:t>
            </a:r>
            <a:r>
              <a:rPr lang="en-IN" sz="4800" b="1" spc="-10" dirty="0">
                <a:solidFill>
                  <a:srgbClr val="CC00CC"/>
                </a:solidFill>
                <a:latin typeface="Arial"/>
                <a:cs typeface="Arial"/>
              </a:rPr>
              <a:t> </a:t>
            </a:r>
            <a:r>
              <a:rPr lang="en-IN" sz="4800" b="1" spc="-5" dirty="0">
                <a:solidFill>
                  <a:srgbClr val="CC00CC"/>
                </a:solidFill>
                <a:latin typeface="Arial"/>
                <a:cs typeface="Arial"/>
              </a:rPr>
              <a:t>Non-Structural </a:t>
            </a:r>
            <a:r>
              <a:rPr lang="en-IN" sz="4800" b="1" dirty="0">
                <a:solidFill>
                  <a:srgbClr val="CC00CC"/>
                </a:solidFill>
                <a:latin typeface="Arial"/>
                <a:cs typeface="Arial"/>
              </a:rPr>
              <a:t> </a:t>
            </a:r>
            <a:r>
              <a:rPr lang="en-IN" sz="4800" b="1" spc="-10" dirty="0">
                <a:solidFill>
                  <a:srgbClr val="CC00CC"/>
                </a:solidFill>
                <a:latin typeface="Arial"/>
                <a:cs typeface="Arial"/>
              </a:rPr>
              <a:t>Measures</a:t>
            </a:r>
            <a:endParaRPr lang="en-IN" dirty="0"/>
          </a:p>
        </p:txBody>
      </p:sp>
      <p:sp>
        <p:nvSpPr>
          <p:cNvPr id="3" name="Content Placeholder 2">
            <a:extLst>
              <a:ext uri="{FF2B5EF4-FFF2-40B4-BE49-F238E27FC236}">
                <a16:creationId xmlns:a16="http://schemas.microsoft.com/office/drawing/2014/main" id="{CFBAF181-8594-4E77-8393-4948293794F5}"/>
              </a:ext>
            </a:extLst>
          </p:cNvPr>
          <p:cNvSpPr>
            <a:spLocks noGrp="1"/>
          </p:cNvSpPr>
          <p:nvPr>
            <p:ph idx="1"/>
          </p:nvPr>
        </p:nvSpPr>
        <p:spPr>
          <a:xfrm>
            <a:off x="1097280" y="1845734"/>
            <a:ext cx="7360920" cy="2961132"/>
          </a:xfrm>
        </p:spPr>
        <p:txBody>
          <a:bodyPr>
            <a:normAutofit/>
          </a:bodyPr>
          <a:lstStyle/>
          <a:p>
            <a:pPr marL="356870" indent="-344805">
              <a:lnSpc>
                <a:spcPct val="100000"/>
              </a:lnSpc>
              <a:spcBef>
                <a:spcPts val="875"/>
              </a:spcBef>
              <a:buFont typeface="Arial MT"/>
              <a:buChar char="•"/>
              <a:tabLst>
                <a:tab pos="356870" algn="l"/>
                <a:tab pos="357505" algn="l"/>
              </a:tabLst>
            </a:pPr>
            <a:r>
              <a:rPr lang="en-IN" sz="3200" b="1" spc="-15" dirty="0">
                <a:solidFill>
                  <a:srgbClr val="993366"/>
                </a:solidFill>
                <a:latin typeface="Arial"/>
                <a:cs typeface="Arial"/>
              </a:rPr>
              <a:t>Non</a:t>
            </a:r>
            <a:r>
              <a:rPr lang="en-IN" sz="3200" b="1" dirty="0">
                <a:solidFill>
                  <a:srgbClr val="993366"/>
                </a:solidFill>
                <a:latin typeface="Arial"/>
                <a:cs typeface="Arial"/>
              </a:rPr>
              <a:t> </a:t>
            </a:r>
            <a:r>
              <a:rPr lang="en-IN" sz="3200" b="1" spc="-5" dirty="0">
                <a:solidFill>
                  <a:srgbClr val="993366"/>
                </a:solidFill>
                <a:latin typeface="Arial"/>
                <a:cs typeface="Arial"/>
              </a:rPr>
              <a:t>Structural</a:t>
            </a:r>
            <a:r>
              <a:rPr lang="en-IN" sz="3200" b="1" spc="5" dirty="0">
                <a:solidFill>
                  <a:srgbClr val="993366"/>
                </a:solidFill>
                <a:latin typeface="Arial"/>
                <a:cs typeface="Arial"/>
              </a:rPr>
              <a:t> </a:t>
            </a:r>
            <a:r>
              <a:rPr lang="en-IN" sz="3200" b="1" spc="-10" dirty="0">
                <a:solidFill>
                  <a:srgbClr val="993366"/>
                </a:solidFill>
                <a:latin typeface="Arial"/>
                <a:cs typeface="Arial"/>
              </a:rPr>
              <a:t>Mitigation</a:t>
            </a:r>
            <a:r>
              <a:rPr lang="en-IN" sz="3200" b="1" dirty="0">
                <a:solidFill>
                  <a:srgbClr val="993366"/>
                </a:solidFill>
                <a:latin typeface="Arial"/>
                <a:cs typeface="Arial"/>
              </a:rPr>
              <a:t> </a:t>
            </a:r>
            <a:r>
              <a:rPr lang="en-IN" sz="3200" b="1" spc="-10" dirty="0">
                <a:solidFill>
                  <a:srgbClr val="993366"/>
                </a:solidFill>
                <a:latin typeface="Arial"/>
                <a:cs typeface="Arial"/>
              </a:rPr>
              <a:t>Measures</a:t>
            </a:r>
            <a:endParaRPr lang="en-IN" sz="3200" dirty="0">
              <a:latin typeface="Arial"/>
              <a:cs typeface="Arial"/>
            </a:endParaRPr>
          </a:p>
          <a:p>
            <a:pPr marL="356870" indent="-344805">
              <a:lnSpc>
                <a:spcPct val="100000"/>
              </a:lnSpc>
              <a:spcBef>
                <a:spcPts val="770"/>
              </a:spcBef>
              <a:buFont typeface="Arial MT"/>
              <a:buChar char="•"/>
              <a:tabLst>
                <a:tab pos="356870" algn="l"/>
                <a:tab pos="357505" algn="l"/>
              </a:tabLst>
            </a:pPr>
            <a:r>
              <a:rPr lang="en-IN" sz="3200" b="1" spc="-5" dirty="0">
                <a:latin typeface="Arial"/>
                <a:cs typeface="Arial"/>
              </a:rPr>
              <a:t>Small</a:t>
            </a:r>
            <a:r>
              <a:rPr lang="en-IN" sz="3200" b="1" spc="5" dirty="0">
                <a:latin typeface="Arial"/>
                <a:cs typeface="Arial"/>
              </a:rPr>
              <a:t> </a:t>
            </a:r>
            <a:r>
              <a:rPr lang="en-IN" sz="3200" b="1" spc="-10" dirty="0">
                <a:latin typeface="Arial"/>
                <a:cs typeface="Arial"/>
              </a:rPr>
              <a:t>measures</a:t>
            </a:r>
            <a:r>
              <a:rPr lang="en-IN" sz="3200" b="1" spc="5" dirty="0">
                <a:latin typeface="Arial"/>
                <a:cs typeface="Arial"/>
              </a:rPr>
              <a:t> </a:t>
            </a:r>
            <a:r>
              <a:rPr lang="en-IN" sz="3200" b="1" spc="-5" dirty="0">
                <a:latin typeface="Arial"/>
                <a:cs typeface="Arial"/>
              </a:rPr>
              <a:t>to</a:t>
            </a:r>
            <a:r>
              <a:rPr lang="en-IN" sz="3200" b="1" spc="-30" dirty="0">
                <a:latin typeface="Arial"/>
                <a:cs typeface="Arial"/>
              </a:rPr>
              <a:t> </a:t>
            </a:r>
            <a:r>
              <a:rPr lang="en-IN" sz="3200" b="1" spc="-10" dirty="0">
                <a:latin typeface="Arial"/>
                <a:cs typeface="Arial"/>
              </a:rPr>
              <a:t>reduce</a:t>
            </a:r>
            <a:r>
              <a:rPr lang="en-IN" sz="3200" b="1" spc="5" dirty="0">
                <a:latin typeface="Arial"/>
                <a:cs typeface="Arial"/>
              </a:rPr>
              <a:t> </a:t>
            </a:r>
            <a:r>
              <a:rPr lang="en-IN" sz="3200" b="1" spc="-10" dirty="0">
                <a:latin typeface="Arial"/>
                <a:cs typeface="Arial"/>
              </a:rPr>
              <a:t>damage</a:t>
            </a:r>
            <a:r>
              <a:rPr lang="en-IN" sz="3200" b="1" spc="5" dirty="0">
                <a:latin typeface="Arial"/>
                <a:cs typeface="Arial"/>
              </a:rPr>
              <a:t> </a:t>
            </a:r>
            <a:r>
              <a:rPr lang="en-IN" sz="3200" b="1" spc="-5" dirty="0">
                <a:latin typeface="Arial"/>
                <a:cs typeface="Arial"/>
              </a:rPr>
              <a:t>like</a:t>
            </a:r>
            <a:endParaRPr lang="en-IN" sz="3200" dirty="0">
              <a:latin typeface="Arial"/>
              <a:cs typeface="Arial"/>
            </a:endParaRPr>
          </a:p>
          <a:p>
            <a:pPr marL="756285" lvl="1" indent="-287020">
              <a:lnSpc>
                <a:spcPct val="100000"/>
              </a:lnSpc>
              <a:spcBef>
                <a:spcPts val="665"/>
              </a:spcBef>
              <a:buFont typeface="Arial MT"/>
              <a:buChar char="–"/>
              <a:tabLst>
                <a:tab pos="756920" algn="l"/>
              </a:tabLst>
            </a:pPr>
            <a:r>
              <a:rPr lang="en-IN" sz="2800" b="1" spc="-5" dirty="0">
                <a:solidFill>
                  <a:srgbClr val="993366"/>
                </a:solidFill>
                <a:latin typeface="Arial"/>
                <a:cs typeface="Arial"/>
              </a:rPr>
              <a:t>Fixing</a:t>
            </a:r>
            <a:r>
              <a:rPr lang="en-IN" sz="2800" b="1" spc="-25" dirty="0">
                <a:solidFill>
                  <a:srgbClr val="993366"/>
                </a:solidFill>
                <a:latin typeface="Arial"/>
                <a:cs typeface="Arial"/>
              </a:rPr>
              <a:t> </a:t>
            </a:r>
            <a:r>
              <a:rPr lang="en-IN" sz="2800" b="1" spc="-5" dirty="0">
                <a:solidFill>
                  <a:srgbClr val="993366"/>
                </a:solidFill>
                <a:latin typeface="Arial"/>
                <a:cs typeface="Arial"/>
              </a:rPr>
              <a:t>of</a:t>
            </a:r>
            <a:r>
              <a:rPr lang="en-IN" sz="2800" b="1" spc="5" dirty="0">
                <a:solidFill>
                  <a:srgbClr val="993366"/>
                </a:solidFill>
                <a:latin typeface="Arial"/>
                <a:cs typeface="Arial"/>
              </a:rPr>
              <a:t> </a:t>
            </a:r>
            <a:r>
              <a:rPr lang="en-IN" sz="2800" b="1" dirty="0">
                <a:solidFill>
                  <a:srgbClr val="993366"/>
                </a:solidFill>
                <a:latin typeface="Arial"/>
                <a:cs typeface="Arial"/>
              </a:rPr>
              <a:t>furniture</a:t>
            </a:r>
            <a:r>
              <a:rPr lang="en-IN" sz="2800" b="1" spc="-10" dirty="0">
                <a:solidFill>
                  <a:srgbClr val="993366"/>
                </a:solidFill>
                <a:latin typeface="Arial"/>
                <a:cs typeface="Arial"/>
              </a:rPr>
              <a:t> </a:t>
            </a:r>
            <a:r>
              <a:rPr lang="en-IN" sz="2800" b="1" dirty="0">
                <a:solidFill>
                  <a:srgbClr val="993366"/>
                </a:solidFill>
                <a:latin typeface="Arial"/>
                <a:cs typeface="Arial"/>
              </a:rPr>
              <a:t>–</a:t>
            </a:r>
            <a:r>
              <a:rPr lang="en-IN" sz="2800" b="1" spc="5" dirty="0">
                <a:solidFill>
                  <a:srgbClr val="993366"/>
                </a:solidFill>
                <a:latin typeface="Arial"/>
                <a:cs typeface="Arial"/>
              </a:rPr>
              <a:t> </a:t>
            </a:r>
            <a:r>
              <a:rPr lang="en-IN" sz="2800" b="1" dirty="0">
                <a:solidFill>
                  <a:srgbClr val="993366"/>
                </a:solidFill>
                <a:latin typeface="Arial"/>
                <a:cs typeface="Arial"/>
              </a:rPr>
              <a:t>almirah</a:t>
            </a:r>
            <a:r>
              <a:rPr lang="en-IN" sz="2800" b="1" spc="-80" dirty="0">
                <a:solidFill>
                  <a:srgbClr val="993366"/>
                </a:solidFill>
                <a:latin typeface="Arial"/>
                <a:cs typeface="Arial"/>
              </a:rPr>
              <a:t> </a:t>
            </a:r>
            <a:r>
              <a:rPr lang="en-IN" sz="2800" b="1" spc="-5" dirty="0">
                <a:solidFill>
                  <a:srgbClr val="993366"/>
                </a:solidFill>
                <a:latin typeface="Arial"/>
                <a:cs typeface="Arial"/>
              </a:rPr>
              <a:t>etc.</a:t>
            </a:r>
            <a:endParaRPr lang="en-IN" sz="2800" dirty="0">
              <a:latin typeface="Arial"/>
              <a:cs typeface="Arial"/>
            </a:endParaRPr>
          </a:p>
          <a:p>
            <a:pPr marL="756285" lvl="1" indent="-287020">
              <a:lnSpc>
                <a:spcPct val="100000"/>
              </a:lnSpc>
              <a:spcBef>
                <a:spcPts val="675"/>
              </a:spcBef>
              <a:buFont typeface="Arial MT"/>
              <a:buChar char="–"/>
              <a:tabLst>
                <a:tab pos="756920" algn="l"/>
              </a:tabLst>
            </a:pPr>
            <a:r>
              <a:rPr lang="en-IN" sz="2800" b="1" spc="-5" dirty="0">
                <a:latin typeface="Arial"/>
                <a:cs typeface="Arial"/>
              </a:rPr>
              <a:t>Replacing</a:t>
            </a:r>
            <a:r>
              <a:rPr lang="en-IN" sz="2800" b="1" spc="-30" dirty="0">
                <a:latin typeface="Arial"/>
                <a:cs typeface="Arial"/>
              </a:rPr>
              <a:t> </a:t>
            </a:r>
            <a:r>
              <a:rPr lang="en-IN" sz="2800" b="1" spc="10" dirty="0">
                <a:latin typeface="Arial"/>
                <a:cs typeface="Arial"/>
              </a:rPr>
              <a:t>wall</a:t>
            </a:r>
            <a:r>
              <a:rPr lang="en-IN" sz="2800" b="1" spc="-100" dirty="0">
                <a:latin typeface="Arial"/>
                <a:cs typeface="Arial"/>
              </a:rPr>
              <a:t> </a:t>
            </a:r>
            <a:r>
              <a:rPr lang="en-IN" sz="2800" b="1" dirty="0">
                <a:latin typeface="Arial"/>
                <a:cs typeface="Arial"/>
              </a:rPr>
              <a:t>clock</a:t>
            </a:r>
            <a:endParaRPr lang="en-IN" sz="2800" dirty="0">
              <a:latin typeface="Arial"/>
              <a:cs typeface="Arial"/>
            </a:endParaRPr>
          </a:p>
          <a:p>
            <a:endParaRPr lang="en-IN" dirty="0"/>
          </a:p>
        </p:txBody>
      </p:sp>
      <p:pic>
        <p:nvPicPr>
          <p:cNvPr id="5" name="object 5">
            <a:extLst>
              <a:ext uri="{FF2B5EF4-FFF2-40B4-BE49-F238E27FC236}">
                <a16:creationId xmlns:a16="http://schemas.microsoft.com/office/drawing/2014/main" id="{F6AA60FF-5DC9-4ECF-AABE-CDF09761E1AC}"/>
              </a:ext>
            </a:extLst>
          </p:cNvPr>
          <p:cNvPicPr/>
          <p:nvPr/>
        </p:nvPicPr>
        <p:blipFill>
          <a:blip r:embed="rId2" cstate="print"/>
          <a:stretch>
            <a:fillRect/>
          </a:stretch>
        </p:blipFill>
        <p:spPr>
          <a:xfrm>
            <a:off x="8458200" y="3680460"/>
            <a:ext cx="3741420" cy="3121152"/>
          </a:xfrm>
          <a:prstGeom prst="rect">
            <a:avLst/>
          </a:prstGeom>
        </p:spPr>
      </p:pic>
      <p:pic>
        <p:nvPicPr>
          <p:cNvPr id="6" name="object 6">
            <a:extLst>
              <a:ext uri="{FF2B5EF4-FFF2-40B4-BE49-F238E27FC236}">
                <a16:creationId xmlns:a16="http://schemas.microsoft.com/office/drawing/2014/main" id="{B0B4645B-26CD-40C0-BD5B-A6B9EC5FAD1C}"/>
              </a:ext>
            </a:extLst>
          </p:cNvPr>
          <p:cNvPicPr/>
          <p:nvPr/>
        </p:nvPicPr>
        <p:blipFill>
          <a:blip r:embed="rId3" cstate="print"/>
          <a:stretch>
            <a:fillRect/>
          </a:stretch>
        </p:blipFill>
        <p:spPr>
          <a:xfrm>
            <a:off x="8458200" y="56388"/>
            <a:ext cx="3733800" cy="2961132"/>
          </a:xfrm>
          <a:prstGeom prst="rect">
            <a:avLst/>
          </a:prstGeom>
        </p:spPr>
      </p:pic>
    </p:spTree>
    <p:extLst>
      <p:ext uri="{BB962C8B-B14F-4D97-AF65-F5344CB8AC3E}">
        <p14:creationId xmlns:p14="http://schemas.microsoft.com/office/powerpoint/2010/main" val="2752536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577A-4DE9-4C3C-A475-F1F5D05DF46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9D60131-7CA2-405D-8DD0-DA81505DBD59}"/>
              </a:ext>
            </a:extLst>
          </p:cNvPr>
          <p:cNvSpPr>
            <a:spLocks noGrp="1"/>
          </p:cNvSpPr>
          <p:nvPr>
            <p:ph idx="1"/>
          </p:nvPr>
        </p:nvSpPr>
        <p:spPr>
          <a:xfrm>
            <a:off x="1097280" y="1845734"/>
            <a:ext cx="4823460" cy="4023360"/>
          </a:xfrm>
        </p:spPr>
        <p:txBody>
          <a:bodyPr>
            <a:normAutofit/>
          </a:bodyPr>
          <a:lstStyle/>
          <a:p>
            <a:pPr marL="927100" indent="-915035">
              <a:lnSpc>
                <a:spcPct val="100000"/>
              </a:lnSpc>
              <a:spcBef>
                <a:spcPts val="434"/>
              </a:spcBef>
              <a:buFont typeface="Times New Roman"/>
              <a:buChar char="–"/>
              <a:tabLst>
                <a:tab pos="927100" algn="l"/>
                <a:tab pos="927735" algn="l"/>
              </a:tabLst>
            </a:pPr>
            <a:r>
              <a:rPr lang="en-IN" sz="3000" b="1" spc="5" dirty="0">
                <a:solidFill>
                  <a:srgbClr val="CC0000"/>
                </a:solidFill>
                <a:latin typeface="Times New Roman"/>
                <a:cs typeface="Times New Roman"/>
              </a:rPr>
              <a:t>Opening</a:t>
            </a:r>
            <a:r>
              <a:rPr lang="en-IN" sz="3000" b="1" spc="-55" dirty="0">
                <a:solidFill>
                  <a:srgbClr val="CC0000"/>
                </a:solidFill>
                <a:latin typeface="Times New Roman"/>
                <a:cs typeface="Times New Roman"/>
              </a:rPr>
              <a:t> </a:t>
            </a:r>
            <a:r>
              <a:rPr lang="en-IN" sz="3000" b="1" spc="5" dirty="0">
                <a:solidFill>
                  <a:srgbClr val="CC0000"/>
                </a:solidFill>
                <a:latin typeface="Times New Roman"/>
                <a:cs typeface="Times New Roman"/>
              </a:rPr>
              <a:t>of</a:t>
            </a:r>
            <a:r>
              <a:rPr lang="en-IN" sz="3000" b="1" spc="-10" dirty="0">
                <a:solidFill>
                  <a:srgbClr val="CC0000"/>
                </a:solidFill>
                <a:latin typeface="Times New Roman"/>
                <a:cs typeface="Times New Roman"/>
              </a:rPr>
              <a:t> </a:t>
            </a:r>
            <a:r>
              <a:rPr lang="en-IN" sz="3000" b="1" spc="5" dirty="0">
                <a:solidFill>
                  <a:srgbClr val="CC0000"/>
                </a:solidFill>
                <a:latin typeface="Times New Roman"/>
                <a:cs typeface="Times New Roman"/>
              </a:rPr>
              <a:t>doors</a:t>
            </a:r>
            <a:r>
              <a:rPr lang="en-IN" sz="3000" b="1" spc="-60" dirty="0">
                <a:solidFill>
                  <a:srgbClr val="CC0000"/>
                </a:solidFill>
                <a:latin typeface="Times New Roman"/>
                <a:cs typeface="Times New Roman"/>
              </a:rPr>
              <a:t> </a:t>
            </a:r>
            <a:r>
              <a:rPr lang="en-IN" sz="3000" b="1" dirty="0">
                <a:solidFill>
                  <a:srgbClr val="CC0000"/>
                </a:solidFill>
                <a:latin typeface="Times New Roman"/>
                <a:cs typeface="Times New Roman"/>
              </a:rPr>
              <a:t>outside</a:t>
            </a:r>
            <a:endParaRPr lang="en-IN" sz="3000" dirty="0">
              <a:solidFill>
                <a:srgbClr val="CC0000"/>
              </a:solidFill>
              <a:latin typeface="Times New Roman"/>
              <a:cs typeface="Times New Roman"/>
            </a:endParaRPr>
          </a:p>
          <a:p>
            <a:pPr marL="927100" indent="-915035">
              <a:lnSpc>
                <a:spcPct val="100000"/>
              </a:lnSpc>
              <a:spcBef>
                <a:spcPts val="434"/>
              </a:spcBef>
              <a:buFont typeface="Times New Roman"/>
              <a:buChar char="–"/>
              <a:tabLst>
                <a:tab pos="927100" algn="l"/>
                <a:tab pos="927735" algn="l"/>
              </a:tabLst>
            </a:pPr>
            <a:r>
              <a:rPr lang="en-IN" sz="3000" b="1" spc="5" dirty="0">
                <a:latin typeface="Times New Roman"/>
                <a:cs typeface="Times New Roman"/>
              </a:rPr>
              <a:t>Arranging</a:t>
            </a:r>
            <a:r>
              <a:rPr lang="en-IN" sz="3000" b="1" spc="-95" dirty="0">
                <a:latin typeface="Times New Roman"/>
                <a:cs typeface="Times New Roman"/>
              </a:rPr>
              <a:t> </a:t>
            </a:r>
            <a:r>
              <a:rPr lang="en-IN" sz="3000" b="1" spc="5" dirty="0">
                <a:latin typeface="Times New Roman"/>
                <a:cs typeface="Times New Roman"/>
              </a:rPr>
              <a:t>additional</a:t>
            </a:r>
            <a:r>
              <a:rPr lang="en-IN" sz="3000" b="1" spc="-40" dirty="0">
                <a:latin typeface="Times New Roman"/>
                <a:cs typeface="Times New Roman"/>
              </a:rPr>
              <a:t> </a:t>
            </a:r>
            <a:r>
              <a:rPr lang="en-IN" sz="3000" b="1" dirty="0">
                <a:latin typeface="Times New Roman"/>
                <a:cs typeface="Times New Roman"/>
              </a:rPr>
              <a:t>exit</a:t>
            </a:r>
            <a:r>
              <a:rPr lang="en-IN" sz="3000" b="1" spc="-105" dirty="0">
                <a:latin typeface="Times New Roman"/>
                <a:cs typeface="Times New Roman"/>
              </a:rPr>
              <a:t> </a:t>
            </a:r>
            <a:r>
              <a:rPr lang="en-IN" sz="3000" b="1" spc="5" dirty="0">
                <a:latin typeface="Times New Roman"/>
                <a:cs typeface="Times New Roman"/>
              </a:rPr>
              <a:t>in </a:t>
            </a:r>
            <a:r>
              <a:rPr lang="en-IN" sz="3000" b="1" spc="-685" dirty="0">
                <a:latin typeface="Times New Roman"/>
                <a:cs typeface="Times New Roman"/>
              </a:rPr>
              <a:t> </a:t>
            </a:r>
            <a:r>
              <a:rPr lang="en-IN" sz="3000" b="1" spc="-10" dirty="0">
                <a:latin typeface="Times New Roman"/>
                <a:cs typeface="Times New Roman"/>
              </a:rPr>
              <a:t>rooms</a:t>
            </a:r>
            <a:endParaRPr lang="en-IN" sz="3000" dirty="0">
              <a:latin typeface="Times New Roman"/>
              <a:cs typeface="Times New Roman"/>
            </a:endParaRPr>
          </a:p>
          <a:p>
            <a:pPr marL="927100" marR="5080">
              <a:lnSpc>
                <a:spcPts val="3700"/>
              </a:lnSpc>
              <a:spcBef>
                <a:spcPts val="45"/>
              </a:spcBef>
            </a:pPr>
            <a:r>
              <a:rPr lang="en-IN" sz="3000" b="1" spc="5" dirty="0">
                <a:latin typeface="Times New Roman"/>
                <a:cs typeface="Times New Roman"/>
              </a:rPr>
              <a:t>Plastering </a:t>
            </a:r>
            <a:r>
              <a:rPr lang="en-IN" sz="3000" b="1" spc="10" dirty="0">
                <a:latin typeface="Times New Roman"/>
                <a:cs typeface="Times New Roman"/>
              </a:rPr>
              <a:t>glass windows </a:t>
            </a:r>
            <a:r>
              <a:rPr lang="en-IN" sz="3000" b="1" spc="15" dirty="0">
                <a:latin typeface="Times New Roman"/>
                <a:cs typeface="Times New Roman"/>
              </a:rPr>
              <a:t> </a:t>
            </a:r>
            <a:r>
              <a:rPr lang="en-IN" sz="3000" b="1" spc="-10" dirty="0">
                <a:solidFill>
                  <a:srgbClr val="6600CC"/>
                </a:solidFill>
                <a:latin typeface="Times New Roman"/>
                <a:cs typeface="Times New Roman"/>
              </a:rPr>
              <a:t>Proper</a:t>
            </a:r>
            <a:r>
              <a:rPr lang="en-IN" sz="3000" b="1" spc="-105" dirty="0">
                <a:solidFill>
                  <a:srgbClr val="6600CC"/>
                </a:solidFill>
                <a:latin typeface="Times New Roman"/>
                <a:cs typeface="Times New Roman"/>
              </a:rPr>
              <a:t> </a:t>
            </a:r>
            <a:r>
              <a:rPr lang="en-IN" sz="3000" b="1" spc="-10" dirty="0">
                <a:solidFill>
                  <a:srgbClr val="6600CC"/>
                </a:solidFill>
                <a:latin typeface="Times New Roman"/>
                <a:cs typeface="Times New Roman"/>
              </a:rPr>
              <a:t>care</a:t>
            </a:r>
            <a:r>
              <a:rPr lang="en-IN" sz="3000" b="1" spc="-35" dirty="0">
                <a:solidFill>
                  <a:srgbClr val="6600CC"/>
                </a:solidFill>
                <a:latin typeface="Times New Roman"/>
                <a:cs typeface="Times New Roman"/>
              </a:rPr>
              <a:t> </a:t>
            </a:r>
            <a:r>
              <a:rPr lang="en-IN" sz="3000" b="1" spc="5" dirty="0">
                <a:solidFill>
                  <a:srgbClr val="6600CC"/>
                </a:solidFill>
                <a:latin typeface="Times New Roman"/>
                <a:cs typeface="Times New Roman"/>
              </a:rPr>
              <a:t>for</a:t>
            </a:r>
            <a:r>
              <a:rPr lang="en-IN" sz="3000" b="1" spc="-80" dirty="0">
                <a:solidFill>
                  <a:srgbClr val="6600CC"/>
                </a:solidFill>
                <a:latin typeface="Times New Roman"/>
                <a:cs typeface="Times New Roman"/>
              </a:rPr>
              <a:t> </a:t>
            </a:r>
            <a:r>
              <a:rPr lang="en-IN" sz="3000" b="1" dirty="0">
                <a:solidFill>
                  <a:srgbClr val="6600CC"/>
                </a:solidFill>
                <a:latin typeface="Times New Roman"/>
                <a:cs typeface="Times New Roman"/>
              </a:rPr>
              <a:t>chemistry</a:t>
            </a:r>
            <a:r>
              <a:rPr lang="en-IN" sz="3000" b="1" spc="-45" dirty="0">
                <a:solidFill>
                  <a:srgbClr val="6600CC"/>
                </a:solidFill>
                <a:latin typeface="Times New Roman"/>
                <a:cs typeface="Times New Roman"/>
              </a:rPr>
              <a:t> </a:t>
            </a:r>
            <a:r>
              <a:rPr lang="en-IN" sz="3000" b="1" spc="5" dirty="0">
                <a:solidFill>
                  <a:srgbClr val="6600CC"/>
                </a:solidFill>
                <a:latin typeface="Times New Roman"/>
                <a:cs typeface="Times New Roman"/>
              </a:rPr>
              <a:t>lab </a:t>
            </a:r>
            <a:r>
              <a:rPr lang="en-IN" sz="3000" b="1" spc="-685" dirty="0">
                <a:solidFill>
                  <a:srgbClr val="6600CC"/>
                </a:solidFill>
                <a:latin typeface="Times New Roman"/>
                <a:cs typeface="Times New Roman"/>
              </a:rPr>
              <a:t> </a:t>
            </a:r>
            <a:r>
              <a:rPr lang="en-IN" sz="3000" b="1" dirty="0">
                <a:latin typeface="Times New Roman"/>
                <a:cs typeface="Times New Roman"/>
              </a:rPr>
              <a:t>Drills</a:t>
            </a:r>
          </a:p>
          <a:p>
            <a:pPr marL="927100" marR="5080">
              <a:lnSpc>
                <a:spcPts val="3700"/>
              </a:lnSpc>
              <a:spcBef>
                <a:spcPts val="45"/>
              </a:spcBef>
            </a:pPr>
            <a:endParaRPr lang="en-IN" sz="3000" dirty="0">
              <a:latin typeface="Times New Roman"/>
              <a:cs typeface="Times New Roman"/>
            </a:endParaRPr>
          </a:p>
          <a:p>
            <a:endParaRPr lang="en-IN" sz="3000" dirty="0"/>
          </a:p>
        </p:txBody>
      </p:sp>
      <p:pic>
        <p:nvPicPr>
          <p:cNvPr id="4" name="object 2">
            <a:extLst>
              <a:ext uri="{FF2B5EF4-FFF2-40B4-BE49-F238E27FC236}">
                <a16:creationId xmlns:a16="http://schemas.microsoft.com/office/drawing/2014/main" id="{D2C796AB-C96E-4CC2-9C38-304577DA132D}"/>
              </a:ext>
            </a:extLst>
          </p:cNvPr>
          <p:cNvPicPr/>
          <p:nvPr/>
        </p:nvPicPr>
        <p:blipFill>
          <a:blip r:embed="rId2" cstate="print"/>
          <a:stretch>
            <a:fillRect/>
          </a:stretch>
        </p:blipFill>
        <p:spPr>
          <a:xfrm>
            <a:off x="9979152" y="685800"/>
            <a:ext cx="2316479" cy="3048000"/>
          </a:xfrm>
          <a:prstGeom prst="rect">
            <a:avLst/>
          </a:prstGeom>
        </p:spPr>
      </p:pic>
      <p:pic>
        <p:nvPicPr>
          <p:cNvPr id="5" name="object 4">
            <a:extLst>
              <a:ext uri="{FF2B5EF4-FFF2-40B4-BE49-F238E27FC236}">
                <a16:creationId xmlns:a16="http://schemas.microsoft.com/office/drawing/2014/main" id="{7B5FCB80-F60F-4CE9-A419-4A4982D9CDC6}"/>
              </a:ext>
            </a:extLst>
          </p:cNvPr>
          <p:cNvPicPr/>
          <p:nvPr/>
        </p:nvPicPr>
        <p:blipFill>
          <a:blip r:embed="rId3" cstate="print"/>
          <a:stretch>
            <a:fillRect/>
          </a:stretch>
        </p:blipFill>
        <p:spPr>
          <a:xfrm>
            <a:off x="5590032" y="0"/>
            <a:ext cx="4011168" cy="2811780"/>
          </a:xfrm>
          <a:prstGeom prst="rect">
            <a:avLst/>
          </a:prstGeom>
        </p:spPr>
      </p:pic>
      <p:pic>
        <p:nvPicPr>
          <p:cNvPr id="6" name="object 8">
            <a:extLst>
              <a:ext uri="{FF2B5EF4-FFF2-40B4-BE49-F238E27FC236}">
                <a16:creationId xmlns:a16="http://schemas.microsoft.com/office/drawing/2014/main" id="{303C79C3-9DA2-4DB9-968B-17C0A8BF63A0}"/>
              </a:ext>
            </a:extLst>
          </p:cNvPr>
          <p:cNvPicPr/>
          <p:nvPr/>
        </p:nvPicPr>
        <p:blipFill>
          <a:blip r:embed="rId4" cstate="print"/>
          <a:stretch>
            <a:fillRect/>
          </a:stretch>
        </p:blipFill>
        <p:spPr>
          <a:xfrm>
            <a:off x="10055352" y="3886200"/>
            <a:ext cx="2200655" cy="2971800"/>
          </a:xfrm>
          <a:prstGeom prst="rect">
            <a:avLst/>
          </a:prstGeom>
        </p:spPr>
      </p:pic>
    </p:spTree>
    <p:extLst>
      <p:ext uri="{BB962C8B-B14F-4D97-AF65-F5344CB8AC3E}">
        <p14:creationId xmlns:p14="http://schemas.microsoft.com/office/powerpoint/2010/main" val="97387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8198-B603-427C-BE49-C87863CD557A}"/>
              </a:ext>
            </a:extLst>
          </p:cNvPr>
          <p:cNvSpPr>
            <a:spLocks noGrp="1"/>
          </p:cNvSpPr>
          <p:nvPr>
            <p:ph type="title"/>
          </p:nvPr>
        </p:nvSpPr>
        <p:spPr/>
        <p:txBody>
          <a:bodyPr/>
          <a:lstStyle/>
          <a:p>
            <a:r>
              <a:rPr lang="en-IN" b="1" spc="-5" dirty="0">
                <a:solidFill>
                  <a:srgbClr val="993366"/>
                </a:solidFill>
                <a:latin typeface="Arial"/>
                <a:cs typeface="Arial"/>
              </a:rPr>
              <a:t>Structural</a:t>
            </a:r>
            <a:r>
              <a:rPr lang="en-IN" b="1" spc="-40" dirty="0">
                <a:solidFill>
                  <a:srgbClr val="993366"/>
                </a:solidFill>
                <a:latin typeface="Arial"/>
                <a:cs typeface="Arial"/>
              </a:rPr>
              <a:t> </a:t>
            </a:r>
            <a:r>
              <a:rPr lang="en-IN" b="1" spc="-5" dirty="0">
                <a:solidFill>
                  <a:srgbClr val="993366"/>
                </a:solidFill>
                <a:latin typeface="Arial"/>
                <a:cs typeface="Arial"/>
              </a:rPr>
              <a:t>Mitigation </a:t>
            </a:r>
            <a:r>
              <a:rPr lang="en-IN" b="1" spc="-1210" dirty="0">
                <a:solidFill>
                  <a:srgbClr val="993366"/>
                </a:solidFill>
                <a:latin typeface="Arial"/>
                <a:cs typeface="Arial"/>
              </a:rPr>
              <a:t> </a:t>
            </a:r>
            <a:r>
              <a:rPr lang="en-IN" b="1" spc="-5" dirty="0">
                <a:solidFill>
                  <a:srgbClr val="993366"/>
                </a:solidFill>
                <a:latin typeface="Arial"/>
                <a:cs typeface="Arial"/>
              </a:rPr>
              <a:t>Measures</a:t>
            </a:r>
            <a:endParaRPr lang="en-IN" dirty="0"/>
          </a:p>
        </p:txBody>
      </p:sp>
      <p:sp>
        <p:nvSpPr>
          <p:cNvPr id="3" name="Content Placeholder 2">
            <a:extLst>
              <a:ext uri="{FF2B5EF4-FFF2-40B4-BE49-F238E27FC236}">
                <a16:creationId xmlns:a16="http://schemas.microsoft.com/office/drawing/2014/main" id="{998AD857-DBBF-4810-BEBE-FEEE344404FF}"/>
              </a:ext>
            </a:extLst>
          </p:cNvPr>
          <p:cNvSpPr>
            <a:spLocks noGrp="1"/>
          </p:cNvSpPr>
          <p:nvPr>
            <p:ph idx="1"/>
          </p:nvPr>
        </p:nvSpPr>
        <p:spPr/>
        <p:txBody>
          <a:bodyPr>
            <a:normAutofit/>
          </a:bodyPr>
          <a:lstStyle/>
          <a:p>
            <a:pPr marL="356870" indent="-344805">
              <a:lnSpc>
                <a:spcPct val="100000"/>
              </a:lnSpc>
              <a:spcBef>
                <a:spcPts val="865"/>
              </a:spcBef>
              <a:buFont typeface="Arial MT"/>
              <a:buChar char="•"/>
              <a:tabLst>
                <a:tab pos="356870" algn="l"/>
                <a:tab pos="357505" algn="l"/>
              </a:tabLst>
            </a:pPr>
            <a:r>
              <a:rPr lang="en-IN" sz="3000" b="1" spc="-10" dirty="0">
                <a:solidFill>
                  <a:srgbClr val="993366"/>
                </a:solidFill>
                <a:latin typeface="Arial"/>
                <a:cs typeface="Arial"/>
              </a:rPr>
              <a:t>Rebuilding</a:t>
            </a:r>
            <a:r>
              <a:rPr lang="en-IN" sz="3000" b="1" dirty="0">
                <a:solidFill>
                  <a:srgbClr val="993366"/>
                </a:solidFill>
                <a:latin typeface="Arial"/>
                <a:cs typeface="Arial"/>
              </a:rPr>
              <a:t> </a:t>
            </a:r>
            <a:r>
              <a:rPr lang="en-IN" sz="3000" b="1" spc="-10" dirty="0">
                <a:solidFill>
                  <a:srgbClr val="993366"/>
                </a:solidFill>
                <a:latin typeface="Arial"/>
                <a:cs typeface="Arial"/>
              </a:rPr>
              <a:t>the</a:t>
            </a:r>
            <a:r>
              <a:rPr lang="en-IN" sz="3000" b="1" spc="5" dirty="0">
                <a:solidFill>
                  <a:srgbClr val="993366"/>
                </a:solidFill>
                <a:latin typeface="Arial"/>
                <a:cs typeface="Arial"/>
              </a:rPr>
              <a:t> </a:t>
            </a:r>
            <a:r>
              <a:rPr lang="en-IN" sz="3000" b="1" spc="-10" dirty="0">
                <a:solidFill>
                  <a:srgbClr val="993366"/>
                </a:solidFill>
                <a:latin typeface="Arial"/>
                <a:cs typeface="Arial"/>
              </a:rPr>
              <a:t>structure</a:t>
            </a:r>
            <a:r>
              <a:rPr lang="en-IN" sz="3000" b="1" spc="10" dirty="0">
                <a:solidFill>
                  <a:srgbClr val="993366"/>
                </a:solidFill>
                <a:latin typeface="Arial"/>
                <a:cs typeface="Arial"/>
              </a:rPr>
              <a:t> </a:t>
            </a:r>
            <a:r>
              <a:rPr lang="en-IN" sz="3000" b="1" spc="-10" dirty="0">
                <a:solidFill>
                  <a:srgbClr val="993366"/>
                </a:solidFill>
                <a:latin typeface="Arial"/>
                <a:cs typeface="Arial"/>
              </a:rPr>
              <a:t>and</a:t>
            </a:r>
            <a:r>
              <a:rPr lang="en-IN" sz="3000" b="1" spc="-25" dirty="0">
                <a:solidFill>
                  <a:srgbClr val="993366"/>
                </a:solidFill>
                <a:latin typeface="Arial"/>
                <a:cs typeface="Arial"/>
              </a:rPr>
              <a:t> </a:t>
            </a:r>
            <a:r>
              <a:rPr lang="en-IN" sz="3000" b="1" spc="-10" dirty="0">
                <a:solidFill>
                  <a:srgbClr val="993366"/>
                </a:solidFill>
                <a:latin typeface="Arial"/>
                <a:cs typeface="Arial"/>
              </a:rPr>
              <a:t>retrofitting</a:t>
            </a:r>
            <a:endParaRPr lang="en-IN" sz="3000" dirty="0">
              <a:latin typeface="Arial"/>
              <a:cs typeface="Arial"/>
            </a:endParaRPr>
          </a:p>
          <a:p>
            <a:pPr marL="356870" marR="267970" indent="-344805">
              <a:lnSpc>
                <a:spcPct val="100000"/>
              </a:lnSpc>
              <a:spcBef>
                <a:spcPts val="770"/>
              </a:spcBef>
              <a:buFont typeface="Arial MT"/>
              <a:buChar char="•"/>
              <a:tabLst>
                <a:tab pos="356870" algn="l"/>
                <a:tab pos="357505" algn="l"/>
              </a:tabLst>
            </a:pPr>
            <a:r>
              <a:rPr lang="en-IN" sz="3000" b="1" spc="-10" dirty="0">
                <a:latin typeface="Arial"/>
                <a:cs typeface="Arial"/>
              </a:rPr>
              <a:t>Retrofitting</a:t>
            </a:r>
            <a:r>
              <a:rPr lang="en-IN" sz="3000" b="1" spc="20" dirty="0">
                <a:latin typeface="Arial"/>
                <a:cs typeface="Arial"/>
              </a:rPr>
              <a:t> </a:t>
            </a:r>
            <a:r>
              <a:rPr lang="en-IN" sz="3000" b="1" spc="-10" dirty="0">
                <a:latin typeface="Arial"/>
                <a:cs typeface="Arial"/>
              </a:rPr>
              <a:t>cost</a:t>
            </a:r>
            <a:r>
              <a:rPr lang="en-IN" sz="3000" b="1" spc="-5" dirty="0">
                <a:latin typeface="Arial"/>
                <a:cs typeface="Arial"/>
              </a:rPr>
              <a:t> is</a:t>
            </a:r>
            <a:r>
              <a:rPr lang="en-IN" sz="3000" b="1" dirty="0">
                <a:latin typeface="Arial"/>
                <a:cs typeface="Arial"/>
              </a:rPr>
              <a:t> </a:t>
            </a:r>
            <a:r>
              <a:rPr lang="en-IN" sz="3000" b="1" spc="-10" dirty="0">
                <a:latin typeface="Arial"/>
                <a:cs typeface="Arial"/>
              </a:rPr>
              <a:t>Rs. 62 </a:t>
            </a:r>
            <a:r>
              <a:rPr lang="en-IN" sz="3000" b="1" spc="-5" dirty="0">
                <a:latin typeface="Arial"/>
                <a:cs typeface="Arial"/>
              </a:rPr>
              <a:t>lakhs </a:t>
            </a:r>
            <a:r>
              <a:rPr lang="en-IN" sz="3000" b="1" spc="-10" dirty="0">
                <a:latin typeface="Arial"/>
                <a:cs typeface="Arial"/>
              </a:rPr>
              <a:t>for </a:t>
            </a:r>
            <a:r>
              <a:rPr lang="en-IN" sz="3000" b="1" spc="-5" dirty="0">
                <a:latin typeface="Arial"/>
                <a:cs typeface="Arial"/>
              </a:rPr>
              <a:t> </a:t>
            </a:r>
            <a:r>
              <a:rPr lang="en-IN" sz="3000" b="1" spc="-10" dirty="0">
                <a:latin typeface="Arial"/>
                <a:cs typeface="Arial"/>
              </a:rPr>
              <a:t>Ludlow Castle </a:t>
            </a:r>
            <a:r>
              <a:rPr lang="en-IN" sz="3000" b="1" spc="-5" dirty="0">
                <a:latin typeface="Arial"/>
                <a:cs typeface="Arial"/>
              </a:rPr>
              <a:t>School </a:t>
            </a:r>
            <a:r>
              <a:rPr lang="en-IN" sz="3000" b="1" spc="10" dirty="0">
                <a:latin typeface="Arial"/>
                <a:cs typeface="Arial"/>
              </a:rPr>
              <a:t>while </a:t>
            </a:r>
            <a:r>
              <a:rPr lang="en-IN" sz="3000" b="1" spc="-10" dirty="0">
                <a:latin typeface="Arial"/>
                <a:cs typeface="Arial"/>
              </a:rPr>
              <a:t>rebuilding </a:t>
            </a:r>
            <a:r>
              <a:rPr lang="en-IN" sz="3000" b="1" spc="-880" dirty="0">
                <a:latin typeface="Arial"/>
                <a:cs typeface="Arial"/>
              </a:rPr>
              <a:t> </a:t>
            </a:r>
            <a:r>
              <a:rPr lang="en-IN" sz="3000" b="1" spc="-10" dirty="0">
                <a:latin typeface="Arial"/>
                <a:cs typeface="Arial"/>
              </a:rPr>
              <a:t>cost</a:t>
            </a:r>
            <a:r>
              <a:rPr lang="en-IN" sz="3000" b="1" spc="-20" dirty="0">
                <a:latin typeface="Arial"/>
                <a:cs typeface="Arial"/>
              </a:rPr>
              <a:t> </a:t>
            </a:r>
            <a:r>
              <a:rPr lang="en-IN" sz="3000" b="1" spc="5" dirty="0">
                <a:latin typeface="Arial"/>
                <a:cs typeface="Arial"/>
              </a:rPr>
              <a:t>would</a:t>
            </a:r>
            <a:r>
              <a:rPr lang="en-IN" sz="3000" b="1" spc="-55" dirty="0">
                <a:latin typeface="Arial"/>
                <a:cs typeface="Arial"/>
              </a:rPr>
              <a:t> </a:t>
            </a:r>
            <a:r>
              <a:rPr lang="en-IN" sz="3000" b="1" spc="-5" dirty="0">
                <a:latin typeface="Arial"/>
                <a:cs typeface="Arial"/>
              </a:rPr>
              <a:t>be</a:t>
            </a:r>
            <a:r>
              <a:rPr lang="en-IN" sz="3000" b="1" spc="-10" dirty="0">
                <a:latin typeface="Arial"/>
                <a:cs typeface="Arial"/>
              </a:rPr>
              <a:t> Rs.</a:t>
            </a:r>
            <a:r>
              <a:rPr lang="en-IN" sz="3000" b="1" spc="-5" dirty="0">
                <a:latin typeface="Arial"/>
                <a:cs typeface="Arial"/>
              </a:rPr>
              <a:t> 7</a:t>
            </a:r>
            <a:r>
              <a:rPr lang="en-IN" sz="3000" b="1" spc="-10" dirty="0">
                <a:latin typeface="Arial"/>
                <a:cs typeface="Arial"/>
              </a:rPr>
              <a:t> Crore</a:t>
            </a:r>
            <a:r>
              <a:rPr lang="en-IN" sz="3000" b="1" spc="25" dirty="0">
                <a:latin typeface="Arial"/>
                <a:cs typeface="Arial"/>
              </a:rPr>
              <a:t> </a:t>
            </a:r>
            <a:r>
              <a:rPr lang="en-IN" sz="3000" b="1" spc="-10" dirty="0">
                <a:latin typeface="Arial"/>
                <a:cs typeface="Arial"/>
              </a:rPr>
              <a:t>for</a:t>
            </a:r>
            <a:endParaRPr lang="en-IN" sz="3000" dirty="0">
              <a:latin typeface="Arial"/>
              <a:cs typeface="Arial"/>
            </a:endParaRPr>
          </a:p>
          <a:p>
            <a:endParaRPr lang="en-IN" sz="3000" dirty="0"/>
          </a:p>
        </p:txBody>
      </p:sp>
    </p:spTree>
    <p:extLst>
      <p:ext uri="{BB962C8B-B14F-4D97-AF65-F5344CB8AC3E}">
        <p14:creationId xmlns:p14="http://schemas.microsoft.com/office/powerpoint/2010/main" val="275810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a:extLst>
              <a:ext uri="{FF2B5EF4-FFF2-40B4-BE49-F238E27FC236}">
                <a16:creationId xmlns:a16="http://schemas.microsoft.com/office/drawing/2014/main" id="{F652E1B7-64D9-4253-9FB1-04D37C428DEB}"/>
              </a:ext>
            </a:extLst>
          </p:cNvPr>
          <p:cNvSpPr>
            <a:spLocks noGrp="1" noChangeArrowheads="1"/>
          </p:cNvSpPr>
          <p:nvPr>
            <p:ph type="title"/>
          </p:nvPr>
        </p:nvSpPr>
        <p:spPr/>
        <p:txBody>
          <a:bodyPr/>
          <a:lstStyle/>
          <a:p>
            <a:endParaRPr lang="en-US" altLang="en-US"/>
          </a:p>
        </p:txBody>
      </p:sp>
      <p:pic>
        <p:nvPicPr>
          <p:cNvPr id="3074" name="Content Placeholder 3" descr="1">
            <a:extLst>
              <a:ext uri="{FF2B5EF4-FFF2-40B4-BE49-F238E27FC236}">
                <a16:creationId xmlns:a16="http://schemas.microsoft.com/office/drawing/2014/main" id="{3DB2B5E4-5999-4645-8CB7-91912EC355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64493" y="0"/>
            <a:ext cx="9294608" cy="68580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E41C-8720-421B-9C61-9FB2213663A5}"/>
              </a:ext>
            </a:extLst>
          </p:cNvPr>
          <p:cNvSpPr>
            <a:spLocks noGrp="1"/>
          </p:cNvSpPr>
          <p:nvPr>
            <p:ph type="title"/>
          </p:nvPr>
        </p:nvSpPr>
        <p:spPr/>
        <p:txBody>
          <a:bodyPr/>
          <a:lstStyle/>
          <a:p>
            <a:r>
              <a:rPr lang="en-IN" sz="4800" b="1" spc="-15" dirty="0">
                <a:solidFill>
                  <a:srgbClr val="CC0000"/>
                </a:solidFill>
                <a:latin typeface="Arial"/>
                <a:cs typeface="Arial"/>
              </a:rPr>
              <a:t>VULNERABILITY</a:t>
            </a:r>
            <a:r>
              <a:rPr lang="en-IN" sz="4800" b="1" spc="30" dirty="0">
                <a:solidFill>
                  <a:srgbClr val="CC0000"/>
                </a:solidFill>
                <a:latin typeface="Arial"/>
                <a:cs typeface="Arial"/>
              </a:rPr>
              <a:t> </a:t>
            </a:r>
            <a:r>
              <a:rPr lang="en-IN" sz="4800" b="1" spc="-15" dirty="0">
                <a:solidFill>
                  <a:srgbClr val="CC0000"/>
                </a:solidFill>
                <a:latin typeface="Arial"/>
                <a:cs typeface="Arial"/>
              </a:rPr>
              <a:t>REDUCTION</a:t>
            </a:r>
            <a:endParaRPr lang="en-IN" dirty="0"/>
          </a:p>
        </p:txBody>
      </p:sp>
      <p:sp>
        <p:nvSpPr>
          <p:cNvPr id="3" name="Content Placeholder 2">
            <a:extLst>
              <a:ext uri="{FF2B5EF4-FFF2-40B4-BE49-F238E27FC236}">
                <a16:creationId xmlns:a16="http://schemas.microsoft.com/office/drawing/2014/main" id="{ADECF212-2B42-4C41-8FA8-BBED9BB42A89}"/>
              </a:ext>
            </a:extLst>
          </p:cNvPr>
          <p:cNvSpPr>
            <a:spLocks noGrp="1"/>
          </p:cNvSpPr>
          <p:nvPr>
            <p:ph idx="1"/>
          </p:nvPr>
        </p:nvSpPr>
        <p:spPr/>
        <p:txBody>
          <a:bodyPr/>
          <a:lstStyle/>
          <a:p>
            <a:pPr marL="12700">
              <a:lnSpc>
                <a:spcPct val="100000"/>
              </a:lnSpc>
              <a:spcBef>
                <a:spcPts val="800"/>
              </a:spcBef>
            </a:pPr>
            <a:r>
              <a:rPr lang="en-IN" sz="2000" spc="-5" dirty="0">
                <a:solidFill>
                  <a:srgbClr val="0000CC"/>
                </a:solidFill>
                <a:latin typeface="Arial MT"/>
                <a:cs typeface="Arial MT"/>
              </a:rPr>
              <a:t>Engineering</a:t>
            </a:r>
            <a:r>
              <a:rPr lang="en-IN" sz="2000" spc="15" dirty="0">
                <a:solidFill>
                  <a:srgbClr val="0000CC"/>
                </a:solidFill>
                <a:latin typeface="Arial MT"/>
                <a:cs typeface="Arial MT"/>
              </a:rPr>
              <a:t> </a:t>
            </a:r>
            <a:r>
              <a:rPr lang="en-IN" sz="2000" spc="-5" dirty="0">
                <a:solidFill>
                  <a:srgbClr val="0000CC"/>
                </a:solidFill>
                <a:latin typeface="Arial MT"/>
                <a:cs typeface="Arial MT"/>
              </a:rPr>
              <a:t>intervention in</a:t>
            </a:r>
            <a:r>
              <a:rPr lang="en-IN" sz="2000" dirty="0">
                <a:solidFill>
                  <a:srgbClr val="0000CC"/>
                </a:solidFill>
                <a:latin typeface="Arial MT"/>
                <a:cs typeface="Arial MT"/>
              </a:rPr>
              <a:t> </a:t>
            </a:r>
            <a:r>
              <a:rPr lang="en-IN" sz="2000" spc="-5" dirty="0">
                <a:solidFill>
                  <a:srgbClr val="0000CC"/>
                </a:solidFill>
                <a:latin typeface="Arial MT"/>
                <a:cs typeface="Arial MT"/>
              </a:rPr>
              <a:t>buildings</a:t>
            </a:r>
            <a:r>
              <a:rPr lang="en-IN" sz="2000" spc="5" dirty="0">
                <a:solidFill>
                  <a:srgbClr val="0000CC"/>
                </a:solidFill>
                <a:latin typeface="Arial MT"/>
                <a:cs typeface="Arial MT"/>
              </a:rPr>
              <a:t> </a:t>
            </a:r>
            <a:r>
              <a:rPr lang="en-IN" sz="2000" dirty="0">
                <a:solidFill>
                  <a:srgbClr val="0000CC"/>
                </a:solidFill>
                <a:latin typeface="Arial MT"/>
                <a:cs typeface="Arial MT"/>
              </a:rPr>
              <a:t>and</a:t>
            </a:r>
            <a:r>
              <a:rPr lang="en-IN" sz="2000" spc="-15" dirty="0">
                <a:solidFill>
                  <a:srgbClr val="0000CC"/>
                </a:solidFill>
                <a:latin typeface="Arial MT"/>
                <a:cs typeface="Arial MT"/>
              </a:rPr>
              <a:t> </a:t>
            </a:r>
            <a:r>
              <a:rPr lang="en-IN" sz="2000" dirty="0">
                <a:solidFill>
                  <a:srgbClr val="0000CC"/>
                </a:solidFill>
                <a:latin typeface="Arial MT"/>
                <a:cs typeface="Arial MT"/>
              </a:rPr>
              <a:t>structures</a:t>
            </a:r>
            <a:endParaRPr lang="en-IN" sz="2000" dirty="0">
              <a:latin typeface="Arial MT"/>
              <a:cs typeface="Arial MT"/>
            </a:endParaRPr>
          </a:p>
          <a:p>
            <a:pPr marL="12700" marR="5080">
              <a:lnSpc>
                <a:spcPct val="100000"/>
              </a:lnSpc>
              <a:spcBef>
                <a:spcPts val="695"/>
              </a:spcBef>
            </a:pPr>
            <a:r>
              <a:rPr lang="en-IN" sz="2000" spc="-5" dirty="0">
                <a:solidFill>
                  <a:srgbClr val="CC0000"/>
                </a:solidFill>
                <a:latin typeface="Arial MT"/>
                <a:cs typeface="Arial MT"/>
              </a:rPr>
              <a:t>Restrictions </a:t>
            </a:r>
            <a:r>
              <a:rPr lang="en-IN" sz="2000" spc="5" dirty="0">
                <a:solidFill>
                  <a:srgbClr val="CC0000"/>
                </a:solidFill>
                <a:latin typeface="Arial MT"/>
                <a:cs typeface="Arial MT"/>
              </a:rPr>
              <a:t>on </a:t>
            </a:r>
            <a:r>
              <a:rPr lang="en-IN" sz="2000" dirty="0">
                <a:solidFill>
                  <a:srgbClr val="CC0000"/>
                </a:solidFill>
                <a:latin typeface="Arial MT"/>
                <a:cs typeface="Arial MT"/>
              </a:rPr>
              <a:t>land-use to </a:t>
            </a:r>
            <a:r>
              <a:rPr lang="en-IN" sz="2000" spc="-5" dirty="0">
                <a:solidFill>
                  <a:srgbClr val="CC0000"/>
                </a:solidFill>
                <a:latin typeface="Arial MT"/>
                <a:cs typeface="Arial MT"/>
              </a:rPr>
              <a:t>minimise exposure </a:t>
            </a:r>
            <a:r>
              <a:rPr lang="en-IN" sz="2000" spc="5" dirty="0">
                <a:solidFill>
                  <a:srgbClr val="CC0000"/>
                </a:solidFill>
                <a:latin typeface="Arial MT"/>
                <a:cs typeface="Arial MT"/>
              </a:rPr>
              <a:t>of </a:t>
            </a:r>
            <a:r>
              <a:rPr lang="en-IN" sz="2000" dirty="0">
                <a:solidFill>
                  <a:srgbClr val="CC0000"/>
                </a:solidFill>
                <a:latin typeface="Arial MT"/>
                <a:cs typeface="Arial MT"/>
              </a:rPr>
              <a:t>the society to </a:t>
            </a:r>
            <a:r>
              <a:rPr lang="en-IN" sz="2000" spc="-655" dirty="0">
                <a:solidFill>
                  <a:srgbClr val="CC0000"/>
                </a:solidFill>
                <a:latin typeface="Arial MT"/>
                <a:cs typeface="Arial MT"/>
              </a:rPr>
              <a:t> </a:t>
            </a:r>
            <a:r>
              <a:rPr lang="en-IN" sz="2000" spc="-5" dirty="0">
                <a:solidFill>
                  <a:srgbClr val="CC0000"/>
                </a:solidFill>
                <a:latin typeface="Arial MT"/>
                <a:cs typeface="Arial MT"/>
              </a:rPr>
              <a:t>disaster</a:t>
            </a:r>
            <a:endParaRPr lang="en-IN" sz="2000" dirty="0">
              <a:latin typeface="Arial MT"/>
              <a:cs typeface="Arial MT"/>
            </a:endParaRPr>
          </a:p>
          <a:p>
            <a:pPr marL="12700">
              <a:lnSpc>
                <a:spcPct val="100000"/>
              </a:lnSpc>
              <a:spcBef>
                <a:spcPts val="725"/>
              </a:spcBef>
            </a:pPr>
            <a:r>
              <a:rPr lang="en-IN" sz="2000" i="1" dirty="0">
                <a:solidFill>
                  <a:srgbClr val="0000CC"/>
                </a:solidFill>
                <a:latin typeface="Arial"/>
                <a:cs typeface="Arial"/>
              </a:rPr>
              <a:t>Land</a:t>
            </a:r>
            <a:r>
              <a:rPr lang="en-IN" sz="2000" i="1" spc="-15" dirty="0">
                <a:solidFill>
                  <a:srgbClr val="0000CC"/>
                </a:solidFill>
                <a:latin typeface="Arial"/>
                <a:cs typeface="Arial"/>
              </a:rPr>
              <a:t> </a:t>
            </a:r>
            <a:r>
              <a:rPr lang="en-IN" sz="2000" i="1" dirty="0">
                <a:solidFill>
                  <a:srgbClr val="0000CC"/>
                </a:solidFill>
                <a:latin typeface="Arial"/>
                <a:cs typeface="Arial"/>
              </a:rPr>
              <a:t>use</a:t>
            </a:r>
            <a:r>
              <a:rPr lang="en-IN" sz="2000" i="1" spc="-15" dirty="0">
                <a:solidFill>
                  <a:srgbClr val="0000CC"/>
                </a:solidFill>
                <a:latin typeface="Arial"/>
                <a:cs typeface="Arial"/>
              </a:rPr>
              <a:t> </a:t>
            </a:r>
            <a:r>
              <a:rPr lang="en-IN" sz="2000" i="1" dirty="0">
                <a:solidFill>
                  <a:srgbClr val="0000CC"/>
                </a:solidFill>
                <a:latin typeface="Arial"/>
                <a:cs typeface="Arial"/>
              </a:rPr>
              <a:t>restrictions,</a:t>
            </a:r>
            <a:r>
              <a:rPr lang="en-IN" sz="2000" i="1" spc="10" dirty="0">
                <a:solidFill>
                  <a:srgbClr val="0000CC"/>
                </a:solidFill>
                <a:latin typeface="Arial"/>
                <a:cs typeface="Arial"/>
              </a:rPr>
              <a:t> </a:t>
            </a:r>
            <a:r>
              <a:rPr lang="en-IN" sz="2000" spc="-5" dirty="0">
                <a:solidFill>
                  <a:srgbClr val="0000CC"/>
                </a:solidFill>
                <a:latin typeface="Arial MT"/>
                <a:cs typeface="Arial MT"/>
              </a:rPr>
              <a:t>in</a:t>
            </a:r>
            <a:r>
              <a:rPr lang="en-IN" sz="2000" spc="-20" dirty="0">
                <a:solidFill>
                  <a:srgbClr val="0000CC"/>
                </a:solidFill>
                <a:latin typeface="Arial MT"/>
                <a:cs typeface="Arial MT"/>
              </a:rPr>
              <a:t> </a:t>
            </a:r>
            <a:r>
              <a:rPr lang="en-IN" sz="2000" dirty="0">
                <a:solidFill>
                  <a:srgbClr val="0000CC"/>
                </a:solidFill>
                <a:latin typeface="Arial MT"/>
                <a:cs typeface="Arial MT"/>
              </a:rPr>
              <a:t>the</a:t>
            </a:r>
            <a:r>
              <a:rPr lang="en-IN" sz="2000" spc="-15" dirty="0">
                <a:solidFill>
                  <a:srgbClr val="0000CC"/>
                </a:solidFill>
                <a:latin typeface="Arial MT"/>
                <a:cs typeface="Arial MT"/>
              </a:rPr>
              <a:t> </a:t>
            </a:r>
            <a:r>
              <a:rPr lang="en-IN" sz="2000" spc="-5" dirty="0">
                <a:solidFill>
                  <a:srgbClr val="0000CC"/>
                </a:solidFill>
                <a:latin typeface="Arial MT"/>
                <a:cs typeface="Arial MT"/>
              </a:rPr>
              <a:t>town</a:t>
            </a:r>
            <a:r>
              <a:rPr lang="en-IN" sz="2000" spc="5" dirty="0">
                <a:solidFill>
                  <a:srgbClr val="0000CC"/>
                </a:solidFill>
                <a:latin typeface="Arial MT"/>
                <a:cs typeface="Arial MT"/>
              </a:rPr>
              <a:t> </a:t>
            </a:r>
            <a:r>
              <a:rPr lang="en-IN" sz="2000" dirty="0">
                <a:solidFill>
                  <a:srgbClr val="0000CC"/>
                </a:solidFill>
                <a:latin typeface="Arial MT"/>
                <a:cs typeface="Arial MT"/>
              </a:rPr>
              <a:t>and</a:t>
            </a:r>
            <a:r>
              <a:rPr lang="en-IN" sz="2000" spc="-15" dirty="0">
                <a:solidFill>
                  <a:srgbClr val="0000CC"/>
                </a:solidFill>
                <a:latin typeface="Arial MT"/>
                <a:cs typeface="Arial MT"/>
              </a:rPr>
              <a:t> </a:t>
            </a:r>
            <a:r>
              <a:rPr lang="en-IN" sz="2000" dirty="0">
                <a:solidFill>
                  <a:srgbClr val="0000CC"/>
                </a:solidFill>
                <a:latin typeface="Arial MT"/>
                <a:cs typeface="Arial MT"/>
              </a:rPr>
              <a:t>country</a:t>
            </a:r>
            <a:r>
              <a:rPr lang="en-IN" sz="2000" spc="-30" dirty="0">
                <a:solidFill>
                  <a:srgbClr val="0000CC"/>
                </a:solidFill>
                <a:latin typeface="Arial MT"/>
                <a:cs typeface="Arial MT"/>
              </a:rPr>
              <a:t> </a:t>
            </a:r>
            <a:r>
              <a:rPr lang="en-IN" sz="2000" spc="-5" dirty="0">
                <a:solidFill>
                  <a:srgbClr val="0000CC"/>
                </a:solidFill>
                <a:latin typeface="Arial MT"/>
                <a:cs typeface="Arial MT"/>
              </a:rPr>
              <a:t>planning</a:t>
            </a:r>
            <a:r>
              <a:rPr lang="en-IN" sz="2000" spc="-35" dirty="0">
                <a:solidFill>
                  <a:srgbClr val="0000CC"/>
                </a:solidFill>
                <a:latin typeface="Arial MT"/>
                <a:cs typeface="Arial MT"/>
              </a:rPr>
              <a:t> </a:t>
            </a:r>
            <a:r>
              <a:rPr lang="en-IN" sz="2000" spc="-10" dirty="0">
                <a:solidFill>
                  <a:srgbClr val="0000CC"/>
                </a:solidFill>
                <a:latin typeface="Arial MT"/>
                <a:cs typeface="Arial MT"/>
              </a:rPr>
              <a:t>laws</a:t>
            </a:r>
            <a:r>
              <a:rPr lang="en-IN" sz="2000" spc="45" dirty="0">
                <a:solidFill>
                  <a:srgbClr val="0000CC"/>
                </a:solidFill>
                <a:latin typeface="Arial MT"/>
                <a:cs typeface="Arial MT"/>
              </a:rPr>
              <a:t> </a:t>
            </a:r>
            <a:r>
              <a:rPr lang="en-IN" sz="2000" dirty="0">
                <a:solidFill>
                  <a:srgbClr val="0000CC"/>
                </a:solidFill>
                <a:latin typeface="Arial MT"/>
                <a:cs typeface="Arial MT"/>
              </a:rPr>
              <a:t>or</a:t>
            </a:r>
            <a:endParaRPr lang="en-IN" sz="2000" dirty="0">
              <a:latin typeface="Arial MT"/>
              <a:cs typeface="Arial MT"/>
            </a:endParaRPr>
          </a:p>
          <a:p>
            <a:pPr marL="12700">
              <a:lnSpc>
                <a:spcPct val="100000"/>
              </a:lnSpc>
            </a:pPr>
            <a:r>
              <a:rPr lang="en-IN" sz="2000" dirty="0">
                <a:solidFill>
                  <a:srgbClr val="0000CC"/>
                </a:solidFill>
                <a:latin typeface="Arial MT"/>
                <a:cs typeface="Arial MT"/>
              </a:rPr>
              <a:t>master</a:t>
            </a:r>
            <a:r>
              <a:rPr lang="en-IN" sz="2000" spc="-65" dirty="0">
                <a:solidFill>
                  <a:srgbClr val="0000CC"/>
                </a:solidFill>
                <a:latin typeface="Arial MT"/>
                <a:cs typeface="Arial MT"/>
              </a:rPr>
              <a:t> </a:t>
            </a:r>
            <a:r>
              <a:rPr lang="en-IN" sz="2000" spc="-5" dirty="0">
                <a:solidFill>
                  <a:srgbClr val="0000CC"/>
                </a:solidFill>
                <a:latin typeface="Arial MT"/>
                <a:cs typeface="Arial MT"/>
              </a:rPr>
              <a:t>plan</a:t>
            </a:r>
            <a:r>
              <a:rPr lang="en-IN" sz="2000" spc="-10" dirty="0">
                <a:solidFill>
                  <a:srgbClr val="0000CC"/>
                </a:solidFill>
                <a:latin typeface="Arial MT"/>
                <a:cs typeface="Arial MT"/>
              </a:rPr>
              <a:t> </a:t>
            </a:r>
            <a:r>
              <a:rPr lang="en-IN" sz="2000" spc="-5" dirty="0">
                <a:solidFill>
                  <a:srgbClr val="0000CC"/>
                </a:solidFill>
                <a:latin typeface="Arial MT"/>
                <a:cs typeface="Arial MT"/>
              </a:rPr>
              <a:t>rules.</a:t>
            </a:r>
            <a:endParaRPr lang="en-IN" sz="2000" dirty="0">
              <a:latin typeface="Arial MT"/>
              <a:cs typeface="Arial MT"/>
            </a:endParaRPr>
          </a:p>
          <a:p>
            <a:pPr marL="12700" marR="158115">
              <a:lnSpc>
                <a:spcPct val="100000"/>
              </a:lnSpc>
              <a:spcBef>
                <a:spcPts val="700"/>
              </a:spcBef>
            </a:pPr>
            <a:r>
              <a:rPr lang="en-IN" sz="2000" i="1" dirty="0">
                <a:solidFill>
                  <a:srgbClr val="CC0000"/>
                </a:solidFill>
                <a:latin typeface="Arial"/>
                <a:cs typeface="Arial"/>
              </a:rPr>
              <a:t>Earthquake resistance </a:t>
            </a:r>
            <a:r>
              <a:rPr lang="en-IN" sz="2000" i="1" spc="-5" dirty="0">
                <a:solidFill>
                  <a:srgbClr val="CC0000"/>
                </a:solidFill>
                <a:latin typeface="Arial"/>
                <a:cs typeface="Arial"/>
              </a:rPr>
              <a:t>provisions in Municipal </a:t>
            </a:r>
            <a:r>
              <a:rPr lang="en-IN" sz="2000" i="1" spc="5" dirty="0">
                <a:solidFill>
                  <a:srgbClr val="CC0000"/>
                </a:solidFill>
                <a:latin typeface="Arial"/>
                <a:cs typeface="Arial"/>
              </a:rPr>
              <a:t>bye-laws </a:t>
            </a:r>
            <a:r>
              <a:rPr lang="en-IN" sz="2000" i="1" dirty="0">
                <a:solidFill>
                  <a:srgbClr val="CC0000"/>
                </a:solidFill>
                <a:latin typeface="Arial"/>
                <a:cs typeface="Arial"/>
              </a:rPr>
              <a:t>: </a:t>
            </a:r>
            <a:r>
              <a:rPr lang="en-IN" sz="2000" i="1" spc="5" dirty="0">
                <a:solidFill>
                  <a:srgbClr val="CC0000"/>
                </a:solidFill>
                <a:latin typeface="Arial"/>
                <a:cs typeface="Arial"/>
              </a:rPr>
              <a:t> </a:t>
            </a:r>
            <a:r>
              <a:rPr lang="en-IN" sz="2000" dirty="0">
                <a:solidFill>
                  <a:srgbClr val="CC0000"/>
                </a:solidFill>
                <a:latin typeface="Arial MT"/>
                <a:cs typeface="Arial MT"/>
              </a:rPr>
              <a:t>Standards</a:t>
            </a:r>
            <a:r>
              <a:rPr lang="en-IN" sz="2000" spc="-45" dirty="0">
                <a:solidFill>
                  <a:srgbClr val="CC0000"/>
                </a:solidFill>
                <a:latin typeface="Arial MT"/>
                <a:cs typeface="Arial MT"/>
              </a:rPr>
              <a:t> </a:t>
            </a:r>
            <a:r>
              <a:rPr lang="en-IN" sz="2000" dirty="0">
                <a:solidFill>
                  <a:srgbClr val="CC0000"/>
                </a:solidFill>
                <a:latin typeface="Arial MT"/>
                <a:cs typeface="Arial MT"/>
              </a:rPr>
              <a:t>are</a:t>
            </a:r>
            <a:r>
              <a:rPr lang="en-IN" sz="2000" spc="-15" dirty="0">
                <a:solidFill>
                  <a:srgbClr val="CC0000"/>
                </a:solidFill>
                <a:latin typeface="Arial MT"/>
                <a:cs typeface="Arial MT"/>
              </a:rPr>
              <a:t> </a:t>
            </a:r>
            <a:r>
              <a:rPr lang="en-IN" sz="2000" dirty="0">
                <a:solidFill>
                  <a:srgbClr val="CC0000"/>
                </a:solidFill>
                <a:latin typeface="Arial MT"/>
                <a:cs typeface="Arial MT"/>
              </a:rPr>
              <a:t>not</a:t>
            </a:r>
            <a:r>
              <a:rPr lang="en-IN" sz="2000" spc="-10" dirty="0">
                <a:solidFill>
                  <a:srgbClr val="CC0000"/>
                </a:solidFill>
                <a:latin typeface="Arial MT"/>
                <a:cs typeface="Arial MT"/>
              </a:rPr>
              <a:t> </a:t>
            </a:r>
            <a:r>
              <a:rPr lang="en-IN" sz="2000" dirty="0">
                <a:solidFill>
                  <a:srgbClr val="CC0000"/>
                </a:solidFill>
                <a:latin typeface="Arial MT"/>
                <a:cs typeface="Arial MT"/>
              </a:rPr>
              <a:t>mandatory</a:t>
            </a:r>
            <a:r>
              <a:rPr lang="en-IN" sz="2000" spc="-75" dirty="0">
                <a:solidFill>
                  <a:srgbClr val="CC0000"/>
                </a:solidFill>
                <a:latin typeface="Arial MT"/>
                <a:cs typeface="Arial MT"/>
              </a:rPr>
              <a:t> </a:t>
            </a:r>
            <a:r>
              <a:rPr lang="en-IN" sz="2000" dirty="0">
                <a:solidFill>
                  <a:srgbClr val="CC0000"/>
                </a:solidFill>
                <a:latin typeface="Arial MT"/>
                <a:cs typeface="Arial MT"/>
              </a:rPr>
              <a:t>and</a:t>
            </a:r>
            <a:r>
              <a:rPr lang="en-IN" sz="2000" spc="-10" dirty="0">
                <a:solidFill>
                  <a:srgbClr val="CC0000"/>
                </a:solidFill>
                <a:latin typeface="Arial MT"/>
                <a:cs typeface="Arial MT"/>
              </a:rPr>
              <a:t> </a:t>
            </a:r>
            <a:r>
              <a:rPr lang="en-IN" sz="2000" dirty="0">
                <a:solidFill>
                  <a:srgbClr val="CC0000"/>
                </a:solidFill>
                <a:latin typeface="Arial MT"/>
                <a:cs typeface="Arial MT"/>
              </a:rPr>
              <a:t>do</a:t>
            </a:r>
            <a:r>
              <a:rPr lang="en-IN" sz="2000" spc="-10" dirty="0">
                <a:solidFill>
                  <a:srgbClr val="CC0000"/>
                </a:solidFill>
                <a:latin typeface="Arial MT"/>
                <a:cs typeface="Arial MT"/>
              </a:rPr>
              <a:t> </a:t>
            </a:r>
            <a:r>
              <a:rPr lang="en-IN" sz="2000" dirty="0">
                <a:solidFill>
                  <a:srgbClr val="CC0000"/>
                </a:solidFill>
                <a:latin typeface="Arial MT"/>
                <a:cs typeface="Arial MT"/>
              </a:rPr>
              <a:t>not</a:t>
            </a:r>
            <a:r>
              <a:rPr lang="en-IN" sz="2000" spc="-10" dirty="0">
                <a:solidFill>
                  <a:srgbClr val="CC0000"/>
                </a:solidFill>
                <a:latin typeface="Arial MT"/>
                <a:cs typeface="Arial MT"/>
              </a:rPr>
              <a:t> </a:t>
            </a:r>
            <a:r>
              <a:rPr lang="en-IN" sz="2000" spc="5" dirty="0">
                <a:solidFill>
                  <a:srgbClr val="CC0000"/>
                </a:solidFill>
                <a:latin typeface="Arial MT"/>
                <a:cs typeface="Arial MT"/>
              </a:rPr>
              <a:t>form</a:t>
            </a:r>
            <a:r>
              <a:rPr lang="en-IN" sz="2000" spc="-40" dirty="0">
                <a:solidFill>
                  <a:srgbClr val="CC0000"/>
                </a:solidFill>
                <a:latin typeface="Arial MT"/>
                <a:cs typeface="Arial MT"/>
              </a:rPr>
              <a:t> </a:t>
            </a:r>
            <a:r>
              <a:rPr lang="en-IN" sz="2000" dirty="0">
                <a:solidFill>
                  <a:srgbClr val="CC0000"/>
                </a:solidFill>
                <a:latin typeface="Arial MT"/>
                <a:cs typeface="Arial MT"/>
              </a:rPr>
              <a:t>part</a:t>
            </a:r>
            <a:r>
              <a:rPr lang="en-IN" sz="2000" spc="-20" dirty="0">
                <a:solidFill>
                  <a:srgbClr val="CC0000"/>
                </a:solidFill>
                <a:latin typeface="Arial MT"/>
                <a:cs typeface="Arial MT"/>
              </a:rPr>
              <a:t> </a:t>
            </a:r>
            <a:r>
              <a:rPr lang="en-IN" sz="2000" dirty="0">
                <a:solidFill>
                  <a:srgbClr val="CC0000"/>
                </a:solidFill>
                <a:latin typeface="Arial MT"/>
                <a:cs typeface="Arial MT"/>
              </a:rPr>
              <a:t>of</a:t>
            </a:r>
            <a:r>
              <a:rPr lang="en-IN" sz="2000" spc="-15" dirty="0">
                <a:solidFill>
                  <a:srgbClr val="CC0000"/>
                </a:solidFill>
                <a:latin typeface="Arial MT"/>
                <a:cs typeface="Arial MT"/>
              </a:rPr>
              <a:t> </a:t>
            </a:r>
            <a:r>
              <a:rPr lang="en-IN" sz="2000" dirty="0">
                <a:solidFill>
                  <a:srgbClr val="CC0000"/>
                </a:solidFill>
                <a:latin typeface="Arial MT"/>
                <a:cs typeface="Arial MT"/>
              </a:rPr>
              <a:t>the</a:t>
            </a:r>
            <a:r>
              <a:rPr lang="en-IN" sz="2000" spc="-40" dirty="0">
                <a:solidFill>
                  <a:srgbClr val="CC0000"/>
                </a:solidFill>
                <a:latin typeface="Arial MT"/>
                <a:cs typeface="Arial MT"/>
              </a:rPr>
              <a:t> </a:t>
            </a:r>
            <a:r>
              <a:rPr lang="en-IN" sz="2000" spc="20" dirty="0">
                <a:solidFill>
                  <a:srgbClr val="CC0000"/>
                </a:solidFill>
                <a:latin typeface="Arial MT"/>
                <a:cs typeface="Arial MT"/>
              </a:rPr>
              <a:t>bye- </a:t>
            </a:r>
            <a:r>
              <a:rPr lang="en-IN" sz="2000" spc="-650" dirty="0">
                <a:solidFill>
                  <a:srgbClr val="CC0000"/>
                </a:solidFill>
                <a:latin typeface="Arial MT"/>
                <a:cs typeface="Arial MT"/>
              </a:rPr>
              <a:t> </a:t>
            </a:r>
            <a:r>
              <a:rPr lang="en-IN" sz="2000" spc="-10" dirty="0">
                <a:solidFill>
                  <a:srgbClr val="CC0000"/>
                </a:solidFill>
                <a:latin typeface="Arial MT"/>
                <a:cs typeface="Arial MT"/>
              </a:rPr>
              <a:t>laws</a:t>
            </a:r>
            <a:r>
              <a:rPr lang="en-IN" sz="2000" spc="20" dirty="0">
                <a:solidFill>
                  <a:srgbClr val="CC0000"/>
                </a:solidFill>
                <a:latin typeface="Arial MT"/>
                <a:cs typeface="Arial MT"/>
              </a:rPr>
              <a:t> </a:t>
            </a:r>
            <a:r>
              <a:rPr lang="en-IN" sz="2000" dirty="0">
                <a:solidFill>
                  <a:srgbClr val="CC0000"/>
                </a:solidFill>
                <a:latin typeface="Arial MT"/>
                <a:cs typeface="Arial MT"/>
              </a:rPr>
              <a:t>of</a:t>
            </a:r>
            <a:r>
              <a:rPr lang="en-IN" sz="2000" spc="-20" dirty="0">
                <a:solidFill>
                  <a:srgbClr val="CC0000"/>
                </a:solidFill>
                <a:latin typeface="Arial MT"/>
                <a:cs typeface="Arial MT"/>
              </a:rPr>
              <a:t> </a:t>
            </a:r>
            <a:r>
              <a:rPr lang="en-IN" sz="2000" dirty="0">
                <a:solidFill>
                  <a:srgbClr val="CC0000"/>
                </a:solidFill>
                <a:latin typeface="Arial MT"/>
                <a:cs typeface="Arial MT"/>
              </a:rPr>
              <a:t>the</a:t>
            </a:r>
            <a:r>
              <a:rPr lang="en-IN" sz="2000" spc="-15" dirty="0">
                <a:solidFill>
                  <a:srgbClr val="CC0000"/>
                </a:solidFill>
                <a:latin typeface="Arial MT"/>
                <a:cs typeface="Arial MT"/>
              </a:rPr>
              <a:t> </a:t>
            </a:r>
            <a:r>
              <a:rPr lang="en-IN" sz="2000" dirty="0">
                <a:solidFill>
                  <a:srgbClr val="CC0000"/>
                </a:solidFill>
                <a:latin typeface="Arial MT"/>
                <a:cs typeface="Arial MT"/>
              </a:rPr>
              <a:t>Local</a:t>
            </a:r>
            <a:r>
              <a:rPr lang="en-IN" sz="2000" spc="-25" dirty="0">
                <a:solidFill>
                  <a:srgbClr val="CC0000"/>
                </a:solidFill>
                <a:latin typeface="Arial MT"/>
                <a:cs typeface="Arial MT"/>
              </a:rPr>
              <a:t> </a:t>
            </a:r>
            <a:r>
              <a:rPr lang="en-IN" sz="2000" spc="-5" dirty="0">
                <a:solidFill>
                  <a:srgbClr val="CC0000"/>
                </a:solidFill>
                <a:latin typeface="Arial MT"/>
                <a:cs typeface="Arial MT"/>
              </a:rPr>
              <a:t>Bodies.</a:t>
            </a:r>
            <a:endParaRPr lang="en-IN" sz="2000" dirty="0">
              <a:latin typeface="Arial MT"/>
              <a:cs typeface="Arial MT"/>
            </a:endParaRPr>
          </a:p>
          <a:p>
            <a:pPr marL="12700" marR="243840">
              <a:lnSpc>
                <a:spcPct val="100000"/>
              </a:lnSpc>
              <a:spcBef>
                <a:spcPts val="700"/>
              </a:spcBef>
            </a:pPr>
            <a:r>
              <a:rPr lang="en-IN" sz="2000" dirty="0">
                <a:solidFill>
                  <a:srgbClr val="0000CC"/>
                </a:solidFill>
                <a:latin typeface="Arial MT"/>
                <a:cs typeface="Arial MT"/>
              </a:rPr>
              <a:t>Past </a:t>
            </a:r>
            <a:r>
              <a:rPr lang="en-IN" sz="2000" spc="-5" dirty="0">
                <a:solidFill>
                  <a:srgbClr val="0000CC"/>
                </a:solidFill>
                <a:latin typeface="Arial MT"/>
                <a:cs typeface="Arial MT"/>
              </a:rPr>
              <a:t>earthquakes in </a:t>
            </a:r>
            <a:r>
              <a:rPr lang="en-IN" sz="2000" dirty="0">
                <a:solidFill>
                  <a:srgbClr val="0000CC"/>
                </a:solidFill>
                <a:latin typeface="Arial MT"/>
                <a:cs typeface="Arial MT"/>
              </a:rPr>
              <a:t>Uttarkashi </a:t>
            </a:r>
            <a:r>
              <a:rPr lang="en-IN" sz="2000" spc="-5" dirty="0">
                <a:solidFill>
                  <a:srgbClr val="0000CC"/>
                </a:solidFill>
                <a:latin typeface="Arial MT"/>
                <a:cs typeface="Arial MT"/>
              </a:rPr>
              <a:t>(1991), </a:t>
            </a:r>
            <a:r>
              <a:rPr lang="en-IN" sz="2000" spc="5" dirty="0">
                <a:solidFill>
                  <a:srgbClr val="0000CC"/>
                </a:solidFill>
                <a:latin typeface="Arial MT"/>
                <a:cs typeface="Arial MT"/>
              </a:rPr>
              <a:t>Latur-Osmanabad </a:t>
            </a:r>
            <a:r>
              <a:rPr lang="en-IN" sz="2000" spc="10" dirty="0">
                <a:solidFill>
                  <a:srgbClr val="0000CC"/>
                </a:solidFill>
                <a:latin typeface="Arial MT"/>
                <a:cs typeface="Arial MT"/>
              </a:rPr>
              <a:t> </a:t>
            </a:r>
            <a:r>
              <a:rPr lang="en-IN" sz="2000" dirty="0">
                <a:solidFill>
                  <a:srgbClr val="0000CC"/>
                </a:solidFill>
                <a:latin typeface="Arial MT"/>
                <a:cs typeface="Arial MT"/>
              </a:rPr>
              <a:t>(1993), Jabalpur (1997) Chamoli (1999),Kachchh (2001) and </a:t>
            </a:r>
            <a:r>
              <a:rPr lang="en-IN" sz="2000" spc="-655" dirty="0">
                <a:solidFill>
                  <a:srgbClr val="0000CC"/>
                </a:solidFill>
                <a:latin typeface="Arial MT"/>
                <a:cs typeface="Arial MT"/>
              </a:rPr>
              <a:t> </a:t>
            </a:r>
            <a:r>
              <a:rPr lang="en-IN" sz="2000" dirty="0">
                <a:solidFill>
                  <a:srgbClr val="0000CC"/>
                </a:solidFill>
                <a:latin typeface="Arial MT"/>
                <a:cs typeface="Arial MT"/>
              </a:rPr>
              <a:t>Kashmir </a:t>
            </a:r>
            <a:r>
              <a:rPr lang="en-IN" sz="2000" spc="-5" dirty="0">
                <a:solidFill>
                  <a:srgbClr val="0000CC"/>
                </a:solidFill>
                <a:latin typeface="Arial MT"/>
                <a:cs typeface="Arial MT"/>
              </a:rPr>
              <a:t>(2005) have </a:t>
            </a:r>
            <a:r>
              <a:rPr lang="en-IN" sz="2000" dirty="0">
                <a:solidFill>
                  <a:srgbClr val="0000CC"/>
                </a:solidFill>
                <a:latin typeface="Arial MT"/>
                <a:cs typeface="Arial MT"/>
              </a:rPr>
              <a:t>clearly </a:t>
            </a:r>
            <a:r>
              <a:rPr lang="en-IN" sz="2000" spc="-5" dirty="0">
                <a:solidFill>
                  <a:srgbClr val="0000CC"/>
                </a:solidFill>
                <a:latin typeface="Arial MT"/>
                <a:cs typeface="Arial MT"/>
              </a:rPr>
              <a:t>shown lack </a:t>
            </a:r>
            <a:r>
              <a:rPr lang="en-IN" sz="2000" dirty="0">
                <a:solidFill>
                  <a:srgbClr val="0000CC"/>
                </a:solidFill>
                <a:latin typeface="Arial MT"/>
                <a:cs typeface="Arial MT"/>
              </a:rPr>
              <a:t>of implementation of </a:t>
            </a:r>
            <a:r>
              <a:rPr lang="en-IN" sz="2000" spc="-655" dirty="0">
                <a:solidFill>
                  <a:srgbClr val="0000CC"/>
                </a:solidFill>
                <a:latin typeface="Arial MT"/>
                <a:cs typeface="Arial MT"/>
              </a:rPr>
              <a:t> </a:t>
            </a:r>
            <a:r>
              <a:rPr lang="en-IN" sz="2000" dirty="0">
                <a:solidFill>
                  <a:srgbClr val="0000CC"/>
                </a:solidFill>
                <a:latin typeface="Arial MT"/>
                <a:cs typeface="Arial MT"/>
              </a:rPr>
              <a:t>these</a:t>
            </a:r>
            <a:r>
              <a:rPr lang="en-IN" sz="2000" spc="-45" dirty="0">
                <a:solidFill>
                  <a:srgbClr val="0000CC"/>
                </a:solidFill>
                <a:latin typeface="Arial MT"/>
                <a:cs typeface="Arial MT"/>
              </a:rPr>
              <a:t> </a:t>
            </a:r>
            <a:r>
              <a:rPr lang="en-IN" sz="2000" dirty="0">
                <a:solidFill>
                  <a:srgbClr val="0000CC"/>
                </a:solidFill>
                <a:latin typeface="Arial MT"/>
                <a:cs typeface="Arial MT"/>
              </a:rPr>
              <a:t>Codes </a:t>
            </a:r>
            <a:r>
              <a:rPr lang="en-IN" sz="2000" spc="5" dirty="0">
                <a:solidFill>
                  <a:srgbClr val="0000CC"/>
                </a:solidFill>
                <a:latin typeface="Arial MT"/>
                <a:cs typeface="Arial MT"/>
              </a:rPr>
              <a:t>and</a:t>
            </a:r>
            <a:r>
              <a:rPr lang="en-IN" sz="2000" spc="-40" dirty="0">
                <a:solidFill>
                  <a:srgbClr val="0000CC"/>
                </a:solidFill>
                <a:latin typeface="Arial MT"/>
                <a:cs typeface="Arial MT"/>
              </a:rPr>
              <a:t> </a:t>
            </a:r>
            <a:r>
              <a:rPr lang="en-IN" sz="2000" dirty="0">
                <a:solidFill>
                  <a:srgbClr val="0000CC"/>
                </a:solidFill>
                <a:latin typeface="Arial MT"/>
                <a:cs typeface="Arial MT"/>
              </a:rPr>
              <a:t>Guidelines.</a:t>
            </a:r>
            <a:endParaRPr lang="en-IN" sz="2000" dirty="0">
              <a:latin typeface="Arial MT"/>
              <a:cs typeface="Arial MT"/>
            </a:endParaRPr>
          </a:p>
        </p:txBody>
      </p:sp>
    </p:spTree>
    <p:extLst>
      <p:ext uri="{BB962C8B-B14F-4D97-AF65-F5344CB8AC3E}">
        <p14:creationId xmlns:p14="http://schemas.microsoft.com/office/powerpoint/2010/main" val="664856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A5B9-965A-4E6D-A3C7-D6C208282048}"/>
              </a:ext>
            </a:extLst>
          </p:cNvPr>
          <p:cNvSpPr>
            <a:spLocks noGrp="1"/>
          </p:cNvSpPr>
          <p:nvPr>
            <p:ph type="title"/>
          </p:nvPr>
        </p:nvSpPr>
        <p:spPr/>
        <p:txBody>
          <a:bodyPr/>
          <a:lstStyle/>
          <a:p>
            <a:r>
              <a:rPr lang="en-IN" sz="4800" b="1" spc="-10" dirty="0">
                <a:solidFill>
                  <a:srgbClr val="CC0000"/>
                </a:solidFill>
                <a:latin typeface="Arial"/>
                <a:cs typeface="Arial"/>
              </a:rPr>
              <a:t>Summing</a:t>
            </a:r>
            <a:r>
              <a:rPr lang="en-IN" sz="4800" b="1" spc="-40" dirty="0">
                <a:solidFill>
                  <a:srgbClr val="CC0000"/>
                </a:solidFill>
                <a:latin typeface="Arial"/>
                <a:cs typeface="Arial"/>
              </a:rPr>
              <a:t> </a:t>
            </a:r>
            <a:r>
              <a:rPr lang="en-IN" sz="4800" b="1" spc="-5" dirty="0">
                <a:solidFill>
                  <a:srgbClr val="CC0000"/>
                </a:solidFill>
                <a:latin typeface="Arial"/>
                <a:cs typeface="Arial"/>
              </a:rPr>
              <a:t>up</a:t>
            </a:r>
            <a:endParaRPr lang="en-IN" dirty="0"/>
          </a:p>
        </p:txBody>
      </p:sp>
      <p:sp>
        <p:nvSpPr>
          <p:cNvPr id="3" name="Content Placeholder 2">
            <a:extLst>
              <a:ext uri="{FF2B5EF4-FFF2-40B4-BE49-F238E27FC236}">
                <a16:creationId xmlns:a16="http://schemas.microsoft.com/office/drawing/2014/main" id="{0B20AA53-FBB7-49F6-B69C-B762527EE686}"/>
              </a:ext>
            </a:extLst>
          </p:cNvPr>
          <p:cNvSpPr>
            <a:spLocks noGrp="1"/>
          </p:cNvSpPr>
          <p:nvPr>
            <p:ph idx="1"/>
          </p:nvPr>
        </p:nvSpPr>
        <p:spPr/>
        <p:txBody>
          <a:bodyPr>
            <a:normAutofit fontScale="92500" lnSpcReduction="20000"/>
          </a:bodyPr>
          <a:lstStyle/>
          <a:p>
            <a:pPr marL="183515" indent="-171450">
              <a:lnSpc>
                <a:spcPct val="100000"/>
              </a:lnSpc>
              <a:spcBef>
                <a:spcPts val="100"/>
              </a:spcBef>
              <a:buChar char="•"/>
              <a:tabLst>
                <a:tab pos="184150" algn="l"/>
              </a:tabLst>
            </a:pPr>
            <a:r>
              <a:rPr lang="en-IN" sz="2400" spc="-5" dirty="0">
                <a:solidFill>
                  <a:srgbClr val="0000CC"/>
                </a:solidFill>
                <a:latin typeface="Arial MT"/>
                <a:cs typeface="Arial MT"/>
              </a:rPr>
              <a:t>Carry</a:t>
            </a:r>
            <a:r>
              <a:rPr lang="en-IN" sz="2400" dirty="0">
                <a:solidFill>
                  <a:srgbClr val="0000CC"/>
                </a:solidFill>
                <a:latin typeface="Arial MT"/>
                <a:cs typeface="Arial MT"/>
              </a:rPr>
              <a:t> </a:t>
            </a:r>
            <a:r>
              <a:rPr lang="en-IN" sz="2400" spc="5" dirty="0">
                <a:solidFill>
                  <a:srgbClr val="0000CC"/>
                </a:solidFill>
                <a:latin typeface="Arial MT"/>
                <a:cs typeface="Arial MT"/>
              </a:rPr>
              <a:t>out</a:t>
            </a:r>
            <a:r>
              <a:rPr lang="en-IN" sz="2400" spc="-25" dirty="0">
                <a:solidFill>
                  <a:srgbClr val="0000CC"/>
                </a:solidFill>
                <a:latin typeface="Arial MT"/>
                <a:cs typeface="Arial MT"/>
              </a:rPr>
              <a:t> </a:t>
            </a:r>
            <a:r>
              <a:rPr lang="en-IN" sz="2400" dirty="0">
                <a:solidFill>
                  <a:srgbClr val="0000CC"/>
                </a:solidFill>
                <a:latin typeface="Arial MT"/>
                <a:cs typeface="Arial MT"/>
              </a:rPr>
              <a:t>the</a:t>
            </a:r>
            <a:r>
              <a:rPr lang="en-IN" sz="2400" spc="-10" dirty="0">
                <a:solidFill>
                  <a:srgbClr val="0000CC"/>
                </a:solidFill>
                <a:latin typeface="Arial MT"/>
                <a:cs typeface="Arial MT"/>
              </a:rPr>
              <a:t> </a:t>
            </a:r>
            <a:r>
              <a:rPr lang="en-IN" sz="2400" dirty="0">
                <a:solidFill>
                  <a:srgbClr val="0000CC"/>
                </a:solidFill>
                <a:latin typeface="Arial MT"/>
                <a:cs typeface="Arial MT"/>
              </a:rPr>
              <a:t>engineering,</a:t>
            </a:r>
            <a:r>
              <a:rPr lang="en-IN" sz="2400" spc="-15" dirty="0">
                <a:solidFill>
                  <a:srgbClr val="0000CC"/>
                </a:solidFill>
                <a:latin typeface="Arial MT"/>
                <a:cs typeface="Arial MT"/>
              </a:rPr>
              <a:t> </a:t>
            </a:r>
            <a:r>
              <a:rPr lang="en-IN" sz="2400" dirty="0">
                <a:solidFill>
                  <a:srgbClr val="0000CC"/>
                </a:solidFill>
                <a:latin typeface="Arial MT"/>
                <a:cs typeface="Arial MT"/>
              </a:rPr>
              <a:t>architecture</a:t>
            </a:r>
            <a:r>
              <a:rPr lang="en-IN" sz="2400" spc="-40" dirty="0">
                <a:solidFill>
                  <a:srgbClr val="0000CC"/>
                </a:solidFill>
                <a:latin typeface="Arial MT"/>
                <a:cs typeface="Arial MT"/>
              </a:rPr>
              <a:t> </a:t>
            </a:r>
            <a:r>
              <a:rPr lang="en-IN" sz="2400" dirty="0">
                <a:solidFill>
                  <a:srgbClr val="0000CC"/>
                </a:solidFill>
                <a:latin typeface="Arial MT"/>
                <a:cs typeface="Arial MT"/>
              </a:rPr>
              <a:t>and</a:t>
            </a:r>
            <a:r>
              <a:rPr lang="en-IN" sz="2400" spc="-10" dirty="0">
                <a:solidFill>
                  <a:srgbClr val="0000CC"/>
                </a:solidFill>
                <a:latin typeface="Arial MT"/>
                <a:cs typeface="Arial MT"/>
              </a:rPr>
              <a:t> </a:t>
            </a:r>
            <a:r>
              <a:rPr lang="en-IN" sz="2400" dirty="0">
                <a:solidFill>
                  <a:srgbClr val="0000CC"/>
                </a:solidFill>
                <a:latin typeface="Arial MT"/>
                <a:cs typeface="Arial MT"/>
              </a:rPr>
              <a:t>planning</a:t>
            </a:r>
            <a:r>
              <a:rPr lang="en-IN" sz="2400" spc="-5" dirty="0">
                <a:solidFill>
                  <a:srgbClr val="0000CC"/>
                </a:solidFill>
                <a:latin typeface="Arial MT"/>
                <a:cs typeface="Arial MT"/>
              </a:rPr>
              <a:t> </a:t>
            </a:r>
            <a:r>
              <a:rPr lang="en-IN" sz="2400" dirty="0">
                <a:solidFill>
                  <a:srgbClr val="0000CC"/>
                </a:solidFill>
                <a:latin typeface="Arial MT"/>
                <a:cs typeface="Arial MT"/>
              </a:rPr>
              <a:t>measures</a:t>
            </a:r>
            <a:endParaRPr lang="en-IN" sz="2400" dirty="0">
              <a:latin typeface="Arial MT"/>
              <a:cs typeface="Arial MT"/>
            </a:endParaRPr>
          </a:p>
          <a:p>
            <a:pPr marL="1040130" lvl="1" indent="-271780">
              <a:lnSpc>
                <a:spcPct val="100000"/>
              </a:lnSpc>
              <a:buChar char="-"/>
              <a:tabLst>
                <a:tab pos="1039494" algn="l"/>
                <a:tab pos="1040130" algn="l"/>
              </a:tabLst>
            </a:pPr>
            <a:r>
              <a:rPr lang="en-IN" sz="2400" spc="5" dirty="0">
                <a:solidFill>
                  <a:srgbClr val="0000CC"/>
                </a:solidFill>
                <a:latin typeface="Arial MT"/>
                <a:cs typeface="Arial MT"/>
              </a:rPr>
              <a:t>Land</a:t>
            </a:r>
            <a:r>
              <a:rPr lang="en-IN" sz="2400" spc="-40" dirty="0">
                <a:solidFill>
                  <a:srgbClr val="0000CC"/>
                </a:solidFill>
                <a:latin typeface="Arial MT"/>
                <a:cs typeface="Arial MT"/>
              </a:rPr>
              <a:t> </a:t>
            </a:r>
            <a:r>
              <a:rPr lang="en-IN" sz="2400" dirty="0">
                <a:solidFill>
                  <a:srgbClr val="0000CC"/>
                </a:solidFill>
                <a:latin typeface="Arial MT"/>
                <a:cs typeface="Arial MT"/>
              </a:rPr>
              <a:t>use</a:t>
            </a:r>
            <a:r>
              <a:rPr lang="en-IN" sz="2400" spc="-35" dirty="0">
                <a:solidFill>
                  <a:srgbClr val="0000CC"/>
                </a:solidFill>
                <a:latin typeface="Arial MT"/>
                <a:cs typeface="Arial MT"/>
              </a:rPr>
              <a:t> </a:t>
            </a:r>
            <a:r>
              <a:rPr lang="en-IN" sz="2400" spc="-5" dirty="0">
                <a:solidFill>
                  <a:srgbClr val="0000CC"/>
                </a:solidFill>
                <a:latin typeface="Arial MT"/>
                <a:cs typeface="Arial MT"/>
              </a:rPr>
              <a:t>zoning.</a:t>
            </a:r>
            <a:endParaRPr lang="en-IN" sz="2400" dirty="0">
              <a:latin typeface="Arial MT"/>
              <a:cs typeface="Arial MT"/>
            </a:endParaRPr>
          </a:p>
          <a:p>
            <a:pPr marL="1040130" lvl="1" indent="-271780">
              <a:lnSpc>
                <a:spcPct val="100000"/>
              </a:lnSpc>
              <a:buChar char="-"/>
              <a:tabLst>
                <a:tab pos="1039494" algn="l"/>
                <a:tab pos="1040130" algn="l"/>
              </a:tabLst>
            </a:pPr>
            <a:r>
              <a:rPr lang="en-IN" sz="2400" dirty="0">
                <a:solidFill>
                  <a:srgbClr val="0000CC"/>
                </a:solidFill>
                <a:latin typeface="Arial MT"/>
                <a:cs typeface="Arial MT"/>
              </a:rPr>
              <a:t>Planning</a:t>
            </a:r>
            <a:r>
              <a:rPr lang="en-IN" sz="2400" spc="-25" dirty="0">
                <a:solidFill>
                  <a:srgbClr val="0000CC"/>
                </a:solidFill>
                <a:latin typeface="Arial MT"/>
                <a:cs typeface="Arial MT"/>
              </a:rPr>
              <a:t> </a:t>
            </a:r>
            <a:r>
              <a:rPr lang="en-IN" sz="2400" dirty="0">
                <a:solidFill>
                  <a:srgbClr val="0000CC"/>
                </a:solidFill>
                <a:latin typeface="Arial MT"/>
                <a:cs typeface="Arial MT"/>
              </a:rPr>
              <a:t>of</a:t>
            </a:r>
            <a:r>
              <a:rPr lang="en-IN" sz="2400" spc="-30" dirty="0">
                <a:solidFill>
                  <a:srgbClr val="0000CC"/>
                </a:solidFill>
                <a:latin typeface="Arial MT"/>
                <a:cs typeface="Arial MT"/>
              </a:rPr>
              <a:t> </a:t>
            </a:r>
            <a:r>
              <a:rPr lang="en-IN" sz="2400" spc="-5" dirty="0">
                <a:solidFill>
                  <a:srgbClr val="0000CC"/>
                </a:solidFill>
                <a:latin typeface="Arial MT"/>
                <a:cs typeface="Arial MT"/>
              </a:rPr>
              <a:t>habitat,</a:t>
            </a:r>
            <a:endParaRPr lang="en-IN" sz="2400" dirty="0">
              <a:latin typeface="Arial MT"/>
              <a:cs typeface="Arial MT"/>
            </a:endParaRPr>
          </a:p>
          <a:p>
            <a:pPr marL="1040130" lvl="1" indent="-271780">
              <a:lnSpc>
                <a:spcPct val="100000"/>
              </a:lnSpc>
              <a:spcBef>
                <a:spcPts val="5"/>
              </a:spcBef>
              <a:buChar char="-"/>
              <a:tabLst>
                <a:tab pos="1039494" algn="l"/>
                <a:tab pos="1040130" algn="l"/>
              </a:tabLst>
            </a:pPr>
            <a:r>
              <a:rPr lang="en-IN" sz="2400" spc="5" dirty="0">
                <a:solidFill>
                  <a:srgbClr val="0000CC"/>
                </a:solidFill>
                <a:latin typeface="Arial MT"/>
                <a:cs typeface="Arial MT"/>
              </a:rPr>
              <a:t>Implementation</a:t>
            </a:r>
            <a:r>
              <a:rPr lang="en-IN" sz="2400" spc="-95" dirty="0">
                <a:solidFill>
                  <a:srgbClr val="0000CC"/>
                </a:solidFill>
                <a:latin typeface="Arial MT"/>
                <a:cs typeface="Arial MT"/>
              </a:rPr>
              <a:t> </a:t>
            </a:r>
            <a:r>
              <a:rPr lang="en-IN" sz="2400" dirty="0">
                <a:solidFill>
                  <a:srgbClr val="0000CC"/>
                </a:solidFill>
                <a:latin typeface="Arial MT"/>
                <a:cs typeface="Arial MT"/>
              </a:rPr>
              <a:t>of</a:t>
            </a:r>
            <a:r>
              <a:rPr lang="en-IN" sz="2400" spc="-15" dirty="0">
                <a:solidFill>
                  <a:srgbClr val="0000CC"/>
                </a:solidFill>
                <a:latin typeface="Arial MT"/>
                <a:cs typeface="Arial MT"/>
              </a:rPr>
              <a:t> </a:t>
            </a:r>
            <a:r>
              <a:rPr lang="en-IN" sz="2400" spc="-5" dirty="0">
                <a:solidFill>
                  <a:srgbClr val="0000CC"/>
                </a:solidFill>
                <a:latin typeface="Arial MT"/>
                <a:cs typeface="Arial MT"/>
              </a:rPr>
              <a:t>building </a:t>
            </a:r>
            <a:r>
              <a:rPr lang="en-IN" sz="2400" dirty="0">
                <a:solidFill>
                  <a:srgbClr val="0000CC"/>
                </a:solidFill>
                <a:latin typeface="Arial MT"/>
                <a:cs typeface="Arial MT"/>
              </a:rPr>
              <a:t>codes</a:t>
            </a:r>
            <a:r>
              <a:rPr lang="en-IN" sz="2400" spc="-10" dirty="0">
                <a:solidFill>
                  <a:srgbClr val="0000CC"/>
                </a:solidFill>
                <a:latin typeface="Arial MT"/>
                <a:cs typeface="Arial MT"/>
              </a:rPr>
              <a:t> </a:t>
            </a:r>
            <a:r>
              <a:rPr lang="en-IN" sz="2400" spc="-5" dirty="0">
                <a:solidFill>
                  <a:srgbClr val="0000CC"/>
                </a:solidFill>
                <a:latin typeface="Arial MT"/>
                <a:cs typeface="Arial MT"/>
              </a:rPr>
              <a:t>in</a:t>
            </a:r>
            <a:r>
              <a:rPr lang="en-IN" sz="2400" spc="15" dirty="0">
                <a:solidFill>
                  <a:srgbClr val="0000CC"/>
                </a:solidFill>
                <a:latin typeface="Arial MT"/>
                <a:cs typeface="Arial MT"/>
              </a:rPr>
              <a:t> </a:t>
            </a:r>
            <a:r>
              <a:rPr lang="en-IN" sz="2400" dirty="0">
                <a:solidFill>
                  <a:srgbClr val="0000CC"/>
                </a:solidFill>
                <a:latin typeface="Arial MT"/>
                <a:cs typeface="Arial MT"/>
              </a:rPr>
              <a:t>all</a:t>
            </a:r>
            <a:r>
              <a:rPr lang="en-IN" sz="2400" spc="-10" dirty="0">
                <a:solidFill>
                  <a:srgbClr val="0000CC"/>
                </a:solidFill>
                <a:latin typeface="Arial MT"/>
                <a:cs typeface="Arial MT"/>
              </a:rPr>
              <a:t> </a:t>
            </a:r>
            <a:r>
              <a:rPr lang="en-IN" sz="2400" dirty="0">
                <a:solidFill>
                  <a:srgbClr val="0000CC"/>
                </a:solidFill>
                <a:latin typeface="Arial MT"/>
                <a:cs typeface="Arial MT"/>
              </a:rPr>
              <a:t>new</a:t>
            </a:r>
            <a:r>
              <a:rPr lang="en-IN" sz="2400" spc="-25" dirty="0">
                <a:solidFill>
                  <a:srgbClr val="0000CC"/>
                </a:solidFill>
                <a:latin typeface="Arial MT"/>
                <a:cs typeface="Arial MT"/>
              </a:rPr>
              <a:t> </a:t>
            </a:r>
            <a:r>
              <a:rPr lang="en-IN" sz="2400" dirty="0">
                <a:solidFill>
                  <a:srgbClr val="0000CC"/>
                </a:solidFill>
                <a:latin typeface="Arial MT"/>
                <a:cs typeface="Arial MT"/>
              </a:rPr>
              <a:t>constructions</a:t>
            </a:r>
            <a:endParaRPr lang="en-IN" sz="2400" dirty="0">
              <a:latin typeface="Arial MT"/>
              <a:cs typeface="Arial MT"/>
            </a:endParaRPr>
          </a:p>
          <a:p>
            <a:pPr marL="1040130" lvl="1" indent="-271780">
              <a:lnSpc>
                <a:spcPct val="100000"/>
              </a:lnSpc>
              <a:buChar char="-"/>
              <a:tabLst>
                <a:tab pos="1039494" algn="l"/>
                <a:tab pos="1040130" algn="l"/>
              </a:tabLst>
            </a:pPr>
            <a:r>
              <a:rPr lang="en-IN" sz="2400" dirty="0">
                <a:solidFill>
                  <a:srgbClr val="0000CC"/>
                </a:solidFill>
                <a:latin typeface="Arial MT"/>
                <a:cs typeface="Arial MT"/>
              </a:rPr>
              <a:t>seismic</a:t>
            </a:r>
            <a:r>
              <a:rPr lang="en-IN" sz="2400" spc="-30" dirty="0">
                <a:solidFill>
                  <a:srgbClr val="0000CC"/>
                </a:solidFill>
                <a:latin typeface="Arial MT"/>
                <a:cs typeface="Arial MT"/>
              </a:rPr>
              <a:t> </a:t>
            </a:r>
            <a:r>
              <a:rPr lang="en-IN" sz="2400" dirty="0">
                <a:solidFill>
                  <a:srgbClr val="0000CC"/>
                </a:solidFill>
                <a:latin typeface="Arial MT"/>
                <a:cs typeface="Arial MT"/>
              </a:rPr>
              <a:t>retrofitting</a:t>
            </a:r>
            <a:r>
              <a:rPr lang="en-IN" sz="2400" spc="-25" dirty="0">
                <a:solidFill>
                  <a:srgbClr val="0000CC"/>
                </a:solidFill>
                <a:latin typeface="Arial MT"/>
                <a:cs typeface="Arial MT"/>
              </a:rPr>
              <a:t> </a:t>
            </a:r>
            <a:r>
              <a:rPr lang="en-IN" sz="2400" dirty="0">
                <a:solidFill>
                  <a:srgbClr val="0000CC"/>
                </a:solidFill>
                <a:latin typeface="Arial MT"/>
                <a:cs typeface="Arial MT"/>
              </a:rPr>
              <a:t>of</a:t>
            </a:r>
            <a:r>
              <a:rPr lang="en-IN" sz="2400" spc="-10" dirty="0">
                <a:solidFill>
                  <a:srgbClr val="0000CC"/>
                </a:solidFill>
                <a:latin typeface="Arial MT"/>
                <a:cs typeface="Arial MT"/>
              </a:rPr>
              <a:t> existing</a:t>
            </a:r>
            <a:r>
              <a:rPr lang="en-IN" sz="2400" spc="20" dirty="0">
                <a:solidFill>
                  <a:srgbClr val="0000CC"/>
                </a:solidFill>
                <a:latin typeface="Arial MT"/>
                <a:cs typeface="Arial MT"/>
              </a:rPr>
              <a:t> </a:t>
            </a:r>
            <a:r>
              <a:rPr lang="en-IN" sz="2400" spc="-5" dirty="0">
                <a:solidFill>
                  <a:srgbClr val="0000CC"/>
                </a:solidFill>
                <a:latin typeface="Arial MT"/>
                <a:cs typeface="Arial MT"/>
              </a:rPr>
              <a:t>buildings</a:t>
            </a:r>
            <a:r>
              <a:rPr lang="en-IN" sz="2400" spc="20" dirty="0">
                <a:solidFill>
                  <a:srgbClr val="0000CC"/>
                </a:solidFill>
                <a:latin typeface="Arial MT"/>
                <a:cs typeface="Arial MT"/>
              </a:rPr>
              <a:t> </a:t>
            </a:r>
            <a:r>
              <a:rPr lang="en-IN" sz="2400" dirty="0">
                <a:solidFill>
                  <a:srgbClr val="0000CC"/>
                </a:solidFill>
                <a:latin typeface="Arial MT"/>
                <a:cs typeface="Arial MT"/>
              </a:rPr>
              <a:t>&amp;</a:t>
            </a:r>
            <a:r>
              <a:rPr lang="en-IN" sz="2400" spc="10" dirty="0">
                <a:solidFill>
                  <a:srgbClr val="0000CC"/>
                </a:solidFill>
                <a:latin typeface="Arial MT"/>
                <a:cs typeface="Arial MT"/>
              </a:rPr>
              <a:t> </a:t>
            </a:r>
            <a:r>
              <a:rPr lang="en-IN" sz="2400" dirty="0">
                <a:solidFill>
                  <a:srgbClr val="0000CC"/>
                </a:solidFill>
                <a:latin typeface="Arial MT"/>
                <a:cs typeface="Arial MT"/>
              </a:rPr>
              <a:t>infrastructure.</a:t>
            </a:r>
            <a:endParaRPr lang="en-IN" sz="2400" dirty="0">
              <a:latin typeface="Arial MT"/>
              <a:cs typeface="Arial MT"/>
            </a:endParaRPr>
          </a:p>
          <a:p>
            <a:pPr marL="183515" indent="-171450">
              <a:lnSpc>
                <a:spcPct val="100000"/>
              </a:lnSpc>
              <a:buChar char="•"/>
              <a:tabLst>
                <a:tab pos="184150" algn="l"/>
              </a:tabLst>
            </a:pPr>
            <a:r>
              <a:rPr lang="en-IN" sz="2400" spc="-5" dirty="0">
                <a:solidFill>
                  <a:srgbClr val="0000CC"/>
                </a:solidFill>
                <a:latin typeface="Arial MT"/>
                <a:cs typeface="Arial MT"/>
              </a:rPr>
              <a:t>Create </a:t>
            </a:r>
            <a:r>
              <a:rPr lang="en-IN" sz="2400" dirty="0">
                <a:solidFill>
                  <a:srgbClr val="0000CC"/>
                </a:solidFill>
                <a:latin typeface="Arial MT"/>
                <a:cs typeface="Arial MT"/>
              </a:rPr>
              <a:t>the</a:t>
            </a:r>
            <a:r>
              <a:rPr lang="en-IN" sz="2400" spc="-15" dirty="0">
                <a:solidFill>
                  <a:srgbClr val="0000CC"/>
                </a:solidFill>
                <a:latin typeface="Arial MT"/>
                <a:cs typeface="Arial MT"/>
              </a:rPr>
              <a:t> </a:t>
            </a:r>
            <a:r>
              <a:rPr lang="en-IN" sz="2400" spc="-5" dirty="0">
                <a:solidFill>
                  <a:srgbClr val="0000CC"/>
                </a:solidFill>
                <a:latin typeface="Arial MT"/>
                <a:cs typeface="Arial MT"/>
              </a:rPr>
              <a:t>supportive </a:t>
            </a:r>
            <a:r>
              <a:rPr lang="en-IN" sz="2400" dirty="0">
                <a:solidFill>
                  <a:srgbClr val="0000CC"/>
                </a:solidFill>
                <a:latin typeface="Arial MT"/>
                <a:cs typeface="Arial MT"/>
              </a:rPr>
              <a:t>structure</a:t>
            </a:r>
            <a:r>
              <a:rPr lang="en-IN" sz="2400" spc="-15" dirty="0">
                <a:solidFill>
                  <a:srgbClr val="0000CC"/>
                </a:solidFill>
                <a:latin typeface="Arial MT"/>
                <a:cs typeface="Arial MT"/>
              </a:rPr>
              <a:t> </a:t>
            </a:r>
            <a:r>
              <a:rPr lang="en-IN" sz="2400" spc="5" dirty="0">
                <a:solidFill>
                  <a:srgbClr val="0000CC"/>
                </a:solidFill>
                <a:latin typeface="Arial MT"/>
                <a:cs typeface="Arial MT"/>
              </a:rPr>
              <a:t>of</a:t>
            </a:r>
            <a:endParaRPr lang="en-IN" sz="2400" dirty="0">
              <a:latin typeface="Arial MT"/>
              <a:cs typeface="Arial MT"/>
            </a:endParaRPr>
          </a:p>
          <a:p>
            <a:pPr marL="1125855" lvl="1" indent="-271780">
              <a:lnSpc>
                <a:spcPct val="100000"/>
              </a:lnSpc>
              <a:buChar char="-"/>
              <a:tabLst>
                <a:tab pos="1125220" algn="l"/>
                <a:tab pos="1125855" algn="l"/>
              </a:tabLst>
            </a:pPr>
            <a:r>
              <a:rPr lang="en-IN" sz="2400" spc="-5" dirty="0">
                <a:solidFill>
                  <a:srgbClr val="0000CC"/>
                </a:solidFill>
                <a:latin typeface="Arial MT"/>
                <a:cs typeface="Arial MT"/>
              </a:rPr>
              <a:t>public</a:t>
            </a:r>
            <a:r>
              <a:rPr lang="en-IN" sz="2400" spc="-50" dirty="0">
                <a:solidFill>
                  <a:srgbClr val="0000CC"/>
                </a:solidFill>
                <a:latin typeface="Arial MT"/>
                <a:cs typeface="Arial MT"/>
              </a:rPr>
              <a:t> </a:t>
            </a:r>
            <a:r>
              <a:rPr lang="en-IN" sz="2400" dirty="0">
                <a:solidFill>
                  <a:srgbClr val="0000CC"/>
                </a:solidFill>
                <a:latin typeface="Arial MT"/>
                <a:cs typeface="Arial MT"/>
              </a:rPr>
              <a:t>awareness,</a:t>
            </a:r>
            <a:endParaRPr lang="en-IN" sz="2400" dirty="0">
              <a:latin typeface="Arial MT"/>
              <a:cs typeface="Arial MT"/>
            </a:endParaRPr>
          </a:p>
          <a:p>
            <a:pPr marL="1125855" lvl="1" indent="-271780">
              <a:lnSpc>
                <a:spcPct val="100000"/>
              </a:lnSpc>
              <a:spcBef>
                <a:spcPts val="5"/>
              </a:spcBef>
              <a:buChar char="-"/>
              <a:tabLst>
                <a:tab pos="1125220" algn="l"/>
                <a:tab pos="1125855" algn="l"/>
              </a:tabLst>
            </a:pPr>
            <a:r>
              <a:rPr lang="en-IN" sz="2400" dirty="0">
                <a:solidFill>
                  <a:srgbClr val="0000CC"/>
                </a:solidFill>
                <a:latin typeface="Arial MT"/>
                <a:cs typeface="Arial MT"/>
              </a:rPr>
              <a:t>education</a:t>
            </a:r>
            <a:r>
              <a:rPr lang="en-IN" sz="2400" spc="-35" dirty="0">
                <a:solidFill>
                  <a:srgbClr val="0000CC"/>
                </a:solidFill>
                <a:latin typeface="Arial MT"/>
                <a:cs typeface="Arial MT"/>
              </a:rPr>
              <a:t> </a:t>
            </a:r>
            <a:r>
              <a:rPr lang="en-IN" sz="2400" dirty="0">
                <a:solidFill>
                  <a:srgbClr val="0000CC"/>
                </a:solidFill>
                <a:latin typeface="Arial MT"/>
                <a:cs typeface="Arial MT"/>
              </a:rPr>
              <a:t>and</a:t>
            </a:r>
            <a:r>
              <a:rPr lang="en-IN" sz="2400" spc="-45" dirty="0">
                <a:solidFill>
                  <a:srgbClr val="0000CC"/>
                </a:solidFill>
                <a:latin typeface="Arial MT"/>
                <a:cs typeface="Arial MT"/>
              </a:rPr>
              <a:t> </a:t>
            </a:r>
            <a:r>
              <a:rPr lang="en-IN" sz="2400" spc="-5" dirty="0">
                <a:solidFill>
                  <a:srgbClr val="0000CC"/>
                </a:solidFill>
                <a:latin typeface="Arial MT"/>
                <a:cs typeface="Arial MT"/>
              </a:rPr>
              <a:t>training</a:t>
            </a:r>
            <a:endParaRPr lang="en-IN" sz="2400" dirty="0">
              <a:latin typeface="Arial MT"/>
              <a:cs typeface="Arial MT"/>
            </a:endParaRPr>
          </a:p>
          <a:p>
            <a:pPr marL="1040130" lvl="1" indent="-186055">
              <a:lnSpc>
                <a:spcPct val="100000"/>
              </a:lnSpc>
              <a:buChar char="-"/>
              <a:tabLst>
                <a:tab pos="1040130" algn="l"/>
              </a:tabLst>
            </a:pPr>
            <a:r>
              <a:rPr lang="en-IN" sz="2400" dirty="0">
                <a:solidFill>
                  <a:srgbClr val="0000CC"/>
                </a:solidFill>
                <a:latin typeface="Arial MT"/>
                <a:cs typeface="Arial MT"/>
              </a:rPr>
              <a:t>research</a:t>
            </a:r>
            <a:r>
              <a:rPr lang="en-IN" sz="2400" spc="-40" dirty="0">
                <a:solidFill>
                  <a:srgbClr val="0000CC"/>
                </a:solidFill>
                <a:latin typeface="Arial MT"/>
                <a:cs typeface="Arial MT"/>
              </a:rPr>
              <a:t> </a:t>
            </a:r>
            <a:r>
              <a:rPr lang="en-IN" sz="2400" dirty="0">
                <a:solidFill>
                  <a:srgbClr val="0000CC"/>
                </a:solidFill>
                <a:latin typeface="Arial MT"/>
                <a:cs typeface="Arial MT"/>
              </a:rPr>
              <a:t>and</a:t>
            </a:r>
            <a:r>
              <a:rPr lang="en-IN" sz="2400" spc="-25" dirty="0">
                <a:solidFill>
                  <a:srgbClr val="0000CC"/>
                </a:solidFill>
                <a:latin typeface="Arial MT"/>
                <a:cs typeface="Arial MT"/>
              </a:rPr>
              <a:t> </a:t>
            </a:r>
            <a:r>
              <a:rPr lang="en-IN" sz="2400" dirty="0">
                <a:solidFill>
                  <a:srgbClr val="0000CC"/>
                </a:solidFill>
                <a:latin typeface="Arial MT"/>
                <a:cs typeface="Arial MT"/>
              </a:rPr>
              <a:t>development</a:t>
            </a:r>
            <a:endParaRPr lang="en-IN" sz="2400" dirty="0">
              <a:latin typeface="Arial MT"/>
              <a:cs typeface="Arial MT"/>
            </a:endParaRPr>
          </a:p>
          <a:p>
            <a:pPr marL="183515" marR="5080" indent="-171450" algn="just">
              <a:lnSpc>
                <a:spcPct val="100000"/>
              </a:lnSpc>
              <a:buChar char="•"/>
              <a:tabLst>
                <a:tab pos="184150" algn="l"/>
              </a:tabLst>
            </a:pPr>
            <a:r>
              <a:rPr lang="en-IN" sz="2400">
                <a:solidFill>
                  <a:srgbClr val="0000CC"/>
                </a:solidFill>
                <a:latin typeface="Arial MT"/>
                <a:cs typeface="Arial MT"/>
              </a:rPr>
              <a:t>Appropriate </a:t>
            </a:r>
            <a:r>
              <a:rPr lang="en-IN" sz="2400" spc="-30">
                <a:solidFill>
                  <a:srgbClr val="0000CC"/>
                </a:solidFill>
                <a:latin typeface="Arial MT"/>
                <a:cs typeface="Arial MT"/>
              </a:rPr>
              <a:t>policy, </a:t>
            </a:r>
            <a:r>
              <a:rPr lang="en-IN" sz="2400" spc="-5">
                <a:solidFill>
                  <a:srgbClr val="0000CC"/>
                </a:solidFill>
                <a:latin typeface="Arial MT"/>
                <a:cs typeface="Arial MT"/>
              </a:rPr>
              <a:t>financial </a:t>
            </a:r>
            <a:r>
              <a:rPr lang="en-IN" sz="2400">
                <a:solidFill>
                  <a:srgbClr val="0000CC"/>
                </a:solidFill>
                <a:latin typeface="Arial MT"/>
                <a:cs typeface="Arial MT"/>
              </a:rPr>
              <a:t>and </a:t>
            </a:r>
            <a:r>
              <a:rPr lang="en-IN" sz="2400" spc="-5">
                <a:solidFill>
                  <a:srgbClr val="0000CC"/>
                </a:solidFill>
                <a:latin typeface="Arial MT"/>
                <a:cs typeface="Arial MT"/>
              </a:rPr>
              <a:t>institutional support </a:t>
            </a:r>
            <a:r>
              <a:rPr lang="en-IN" sz="2400">
                <a:solidFill>
                  <a:srgbClr val="0000CC"/>
                </a:solidFill>
                <a:latin typeface="Arial MT"/>
                <a:cs typeface="Arial MT"/>
              </a:rPr>
              <a:t>at national </a:t>
            </a:r>
            <a:r>
              <a:rPr lang="en-IN" sz="2400" spc="5">
                <a:solidFill>
                  <a:srgbClr val="0000CC"/>
                </a:solidFill>
                <a:latin typeface="Arial MT"/>
                <a:cs typeface="Arial MT"/>
              </a:rPr>
              <a:t> </a:t>
            </a:r>
            <a:r>
              <a:rPr lang="en-IN" sz="2400">
                <a:solidFill>
                  <a:srgbClr val="0000CC"/>
                </a:solidFill>
                <a:latin typeface="Arial MT"/>
                <a:cs typeface="Arial MT"/>
              </a:rPr>
              <a:t>and </a:t>
            </a:r>
            <a:r>
              <a:rPr lang="en-IN" sz="2400" spc="-10">
                <a:solidFill>
                  <a:srgbClr val="0000CC"/>
                </a:solidFill>
                <a:latin typeface="Arial MT"/>
                <a:cs typeface="Arial MT"/>
              </a:rPr>
              <a:t>state</a:t>
            </a:r>
            <a:r>
              <a:rPr lang="en-IN" sz="2400" spc="645">
                <a:solidFill>
                  <a:srgbClr val="0000CC"/>
                </a:solidFill>
                <a:latin typeface="Arial MT"/>
                <a:cs typeface="Arial MT"/>
              </a:rPr>
              <a:t> </a:t>
            </a:r>
            <a:r>
              <a:rPr lang="en-IN" sz="2400" spc="-5">
                <a:solidFill>
                  <a:srgbClr val="0000CC"/>
                </a:solidFill>
                <a:latin typeface="Arial MT"/>
                <a:cs typeface="Arial MT"/>
              </a:rPr>
              <a:t>levels need </a:t>
            </a:r>
            <a:r>
              <a:rPr lang="en-IN" sz="2400">
                <a:solidFill>
                  <a:srgbClr val="0000CC"/>
                </a:solidFill>
                <a:latin typeface="Arial MT"/>
                <a:cs typeface="Arial MT"/>
              </a:rPr>
              <a:t>to be </a:t>
            </a:r>
            <a:r>
              <a:rPr lang="en-IN" sz="2400" spc="-5">
                <a:solidFill>
                  <a:srgbClr val="0000CC"/>
                </a:solidFill>
                <a:latin typeface="Arial MT"/>
                <a:cs typeface="Arial MT"/>
              </a:rPr>
              <a:t>provided </a:t>
            </a:r>
            <a:r>
              <a:rPr lang="en-IN" sz="2400">
                <a:solidFill>
                  <a:srgbClr val="0000CC"/>
                </a:solidFill>
                <a:latin typeface="Arial MT"/>
                <a:cs typeface="Arial MT"/>
              </a:rPr>
              <a:t>for </a:t>
            </a:r>
            <a:r>
              <a:rPr lang="en-IN" sz="2400" spc="-5">
                <a:solidFill>
                  <a:srgbClr val="0000CC"/>
                </a:solidFill>
                <a:latin typeface="Arial MT"/>
                <a:cs typeface="Arial MT"/>
              </a:rPr>
              <a:t>putting </a:t>
            </a:r>
            <a:r>
              <a:rPr lang="en-IN" sz="2400">
                <a:solidFill>
                  <a:srgbClr val="0000CC"/>
                </a:solidFill>
                <a:latin typeface="Arial MT"/>
                <a:cs typeface="Arial MT"/>
              </a:rPr>
              <a:t>this </a:t>
            </a:r>
            <a:r>
              <a:rPr lang="en-IN" sz="2400" spc="-5">
                <a:solidFill>
                  <a:srgbClr val="0000CC"/>
                </a:solidFill>
                <a:latin typeface="Arial MT"/>
                <a:cs typeface="Arial MT"/>
              </a:rPr>
              <a:t>strategy </a:t>
            </a:r>
            <a:r>
              <a:rPr lang="en-IN" sz="2400">
                <a:solidFill>
                  <a:srgbClr val="0000CC"/>
                </a:solidFill>
                <a:latin typeface="Arial MT"/>
                <a:cs typeface="Arial MT"/>
              </a:rPr>
              <a:t> </a:t>
            </a:r>
            <a:r>
              <a:rPr lang="en-IN" sz="2400" spc="-5">
                <a:solidFill>
                  <a:srgbClr val="0000CC"/>
                </a:solidFill>
                <a:latin typeface="Arial MT"/>
                <a:cs typeface="Arial MT"/>
              </a:rPr>
              <a:t>into</a:t>
            </a:r>
            <a:r>
              <a:rPr lang="en-IN" sz="2400" spc="-15">
                <a:solidFill>
                  <a:srgbClr val="0000CC"/>
                </a:solidFill>
                <a:latin typeface="Arial MT"/>
                <a:cs typeface="Arial MT"/>
              </a:rPr>
              <a:t> </a:t>
            </a:r>
            <a:r>
              <a:rPr lang="en-IN" sz="2400">
                <a:solidFill>
                  <a:srgbClr val="0000CC"/>
                </a:solidFill>
                <a:latin typeface="Arial MT"/>
                <a:cs typeface="Arial MT"/>
              </a:rPr>
              <a:t>a</a:t>
            </a:r>
            <a:r>
              <a:rPr lang="en-IN" sz="2400" spc="-10">
                <a:solidFill>
                  <a:srgbClr val="0000CC"/>
                </a:solidFill>
                <a:latin typeface="Arial MT"/>
                <a:cs typeface="Arial MT"/>
              </a:rPr>
              <a:t> </a:t>
            </a:r>
            <a:r>
              <a:rPr lang="en-IN" sz="2400" spc="-5">
                <a:solidFill>
                  <a:srgbClr val="0000CC"/>
                </a:solidFill>
                <a:latin typeface="Arial MT"/>
                <a:cs typeface="Arial MT"/>
              </a:rPr>
              <a:t>workable</a:t>
            </a:r>
            <a:r>
              <a:rPr lang="en-IN" sz="2400" spc="30">
                <a:solidFill>
                  <a:srgbClr val="0000CC"/>
                </a:solidFill>
                <a:latin typeface="Arial MT"/>
                <a:cs typeface="Arial MT"/>
              </a:rPr>
              <a:t> </a:t>
            </a:r>
            <a:r>
              <a:rPr lang="en-IN" sz="2400">
                <a:solidFill>
                  <a:srgbClr val="0000CC"/>
                </a:solidFill>
                <a:latin typeface="Arial MT"/>
                <a:cs typeface="Arial MT"/>
              </a:rPr>
              <a:t>action</a:t>
            </a:r>
            <a:r>
              <a:rPr lang="en-IN" sz="2400" spc="-5">
                <a:solidFill>
                  <a:srgbClr val="0000CC"/>
                </a:solidFill>
                <a:latin typeface="Arial MT"/>
                <a:cs typeface="Arial MT"/>
              </a:rPr>
              <a:t> </a:t>
            </a:r>
            <a:r>
              <a:rPr lang="en-IN" sz="2400">
                <a:solidFill>
                  <a:srgbClr val="0000CC"/>
                </a:solidFill>
                <a:latin typeface="Arial MT"/>
                <a:cs typeface="Arial MT"/>
              </a:rPr>
              <a:t>plan.</a:t>
            </a:r>
            <a:endParaRPr lang="en-IN" sz="2400">
              <a:latin typeface="Arial MT"/>
              <a:cs typeface="Arial MT"/>
            </a:endParaRPr>
          </a:p>
          <a:p>
            <a:endParaRPr lang="en-IN"/>
          </a:p>
        </p:txBody>
      </p:sp>
    </p:spTree>
    <p:extLst>
      <p:ext uri="{BB962C8B-B14F-4D97-AF65-F5344CB8AC3E}">
        <p14:creationId xmlns:p14="http://schemas.microsoft.com/office/powerpoint/2010/main" val="1277615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782"/>
            <a:ext cx="8183880" cy="1051560"/>
          </a:xfrm>
        </p:spPr>
        <p:txBody>
          <a:bodyPr/>
          <a:lstStyle/>
          <a:p>
            <a:r>
              <a:rPr lang="en-IN" dirty="0"/>
              <a:t>Early Warning System(EWS)</a:t>
            </a:r>
          </a:p>
        </p:txBody>
      </p:sp>
      <p:sp>
        <p:nvSpPr>
          <p:cNvPr id="3" name="Content Placeholder 2"/>
          <p:cNvSpPr>
            <a:spLocks noGrp="1"/>
          </p:cNvSpPr>
          <p:nvPr>
            <p:ph idx="1"/>
          </p:nvPr>
        </p:nvSpPr>
        <p:spPr>
          <a:xfrm>
            <a:off x="1139483" y="1899138"/>
            <a:ext cx="10114671" cy="3892062"/>
          </a:xfrm>
        </p:spPr>
        <p:txBody>
          <a:bodyPr>
            <a:normAutofit/>
          </a:bodyPr>
          <a:lstStyle/>
          <a:p>
            <a:pPr algn="just">
              <a:buFont typeface="Wingdings" pitchFamily="2" charset="2"/>
              <a:buChar char="Ø"/>
            </a:pPr>
            <a:r>
              <a:rPr lang="en-IN" dirty="0">
                <a:latin typeface="Calibri" pitchFamily="34" charset="0"/>
                <a:cs typeface="Calibri" pitchFamily="34" charset="0"/>
              </a:rPr>
              <a:t>The term 'early warning' is used in many fields to describe the provision of information on an emerging dangerous circumstances where that information can enable action in advance to reduce the risks involved </a:t>
            </a:r>
          </a:p>
          <a:p>
            <a:pPr algn="just">
              <a:buFont typeface="Wingdings" pitchFamily="2" charset="2"/>
              <a:buChar char="Ø"/>
            </a:pPr>
            <a:endParaRPr lang="en-IN" dirty="0">
              <a:latin typeface="Calibri" pitchFamily="34" charset="0"/>
              <a:cs typeface="Calibri" pitchFamily="34" charset="0"/>
            </a:endParaRPr>
          </a:p>
          <a:p>
            <a:pPr algn="just">
              <a:buFont typeface="Wingdings" pitchFamily="2" charset="2"/>
              <a:buChar char="Ø"/>
            </a:pPr>
            <a:r>
              <a:rPr lang="en-IN" dirty="0">
                <a:latin typeface="Calibri" pitchFamily="34" charset="0"/>
                <a:cs typeface="Calibri" pitchFamily="34" charset="0"/>
              </a:rPr>
              <a:t>Can be defined as a set of capacities needed to generate and disseminate timely and meaningful warning information of the possible extreme events or disasters (e.g. floods, drought, fire, earthquake and tsunamis) that threatens people‘s lives.</a:t>
            </a:r>
          </a:p>
          <a:p>
            <a:pPr algn="just">
              <a:buFont typeface="Wingdings" pitchFamily="2" charset="2"/>
              <a:buChar char="Ø"/>
            </a:pPr>
            <a:endParaRPr lang="en-IN" dirty="0">
              <a:latin typeface="Calibri" pitchFamily="34" charset="0"/>
              <a:cs typeface="Calibri" pitchFamily="34" charset="0"/>
            </a:endParaRPr>
          </a:p>
          <a:p>
            <a:pPr algn="just"/>
            <a:endParaRPr lang="en-IN" dirty="0">
              <a:latin typeface="Calibri" pitchFamily="34" charset="0"/>
              <a:cs typeface="Calibri" pitchFamily="34" charset="0"/>
            </a:endParaRPr>
          </a:p>
        </p:txBody>
      </p:sp>
    </p:spTree>
    <p:extLst>
      <p:ext uri="{BB962C8B-B14F-4D97-AF65-F5344CB8AC3E}">
        <p14:creationId xmlns:p14="http://schemas.microsoft.com/office/powerpoint/2010/main" val="388462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2483" y="1833489"/>
            <a:ext cx="8183880" cy="4271889"/>
          </a:xfrm>
        </p:spPr>
        <p:txBody>
          <a:bodyPr>
            <a:normAutofit/>
          </a:bodyPr>
          <a:lstStyle/>
          <a:p>
            <a:pPr algn="just">
              <a:buFont typeface="Wingdings" pitchFamily="2" charset="2"/>
              <a:buChar char="Ø"/>
            </a:pPr>
            <a:endParaRPr lang="en-IN" dirty="0">
              <a:latin typeface="Calibri" pitchFamily="34" charset="0"/>
              <a:cs typeface="Calibri" pitchFamily="34" charset="0"/>
            </a:endParaRPr>
          </a:p>
          <a:p>
            <a:pPr algn="just">
              <a:buFont typeface="Wingdings" pitchFamily="2" charset="2"/>
              <a:buChar char="Ø"/>
            </a:pPr>
            <a:r>
              <a:rPr lang="en-IN" dirty="0">
                <a:latin typeface="Calibri" pitchFamily="34" charset="0"/>
                <a:cs typeface="Calibri" pitchFamily="34" charset="0"/>
              </a:rPr>
              <a:t>The purpose of this information is to enable individuals, communities and organizations threatened to prepare and act appropriately and in sufficient time to reduce the possibility of harm, loss or risk  </a:t>
            </a:r>
          </a:p>
          <a:p>
            <a:pPr algn="just">
              <a:buFont typeface="Wingdings" pitchFamily="2" charset="2"/>
              <a:buChar char="Ø"/>
            </a:pPr>
            <a:endParaRPr lang="en-IN" dirty="0">
              <a:latin typeface="Calibri" pitchFamily="34" charset="0"/>
              <a:cs typeface="Calibri" pitchFamily="34" charset="0"/>
            </a:endParaRPr>
          </a:p>
          <a:p>
            <a:pPr algn="just">
              <a:buFont typeface="Wingdings" pitchFamily="2" charset="2"/>
              <a:buChar char="Ø"/>
            </a:pPr>
            <a:r>
              <a:rPr lang="en-IN" dirty="0">
                <a:latin typeface="Calibri" pitchFamily="34" charset="0"/>
                <a:cs typeface="Calibri" pitchFamily="34" charset="0"/>
              </a:rPr>
              <a:t>Early warning systems exist for natural geophysical and biological hazards, complex socio-political emergencies, industrial hazards, personal health risks and many other related hazards </a:t>
            </a:r>
          </a:p>
          <a:p>
            <a:pPr algn="just">
              <a:buFont typeface="Wingdings" pitchFamily="2" charset="2"/>
              <a:buChar char="Ø"/>
            </a:pPr>
            <a:endParaRPr lang="en-IN" dirty="0">
              <a:latin typeface="Calibri" pitchFamily="34" charset="0"/>
              <a:cs typeface="Calibri" pitchFamily="34" charset="0"/>
            </a:endParaRPr>
          </a:p>
          <a:p>
            <a:pPr algn="just">
              <a:buFont typeface="Wingdings" pitchFamily="2" charset="2"/>
              <a:buChar char="Ø"/>
            </a:pPr>
            <a:endParaRPr lang="en-IN" dirty="0">
              <a:latin typeface="Calibri" pitchFamily="34" charset="0"/>
              <a:cs typeface="Calibri" pitchFamily="34" charset="0"/>
            </a:endParaRPr>
          </a:p>
        </p:txBody>
      </p:sp>
    </p:spTree>
    <p:extLst>
      <p:ext uri="{BB962C8B-B14F-4D97-AF65-F5344CB8AC3E}">
        <p14:creationId xmlns:p14="http://schemas.microsoft.com/office/powerpoint/2010/main" val="20544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183880" cy="1051560"/>
          </a:xfrm>
        </p:spPr>
        <p:txBody>
          <a:bodyPr/>
          <a:lstStyle/>
          <a:p>
            <a:r>
              <a:rPr lang="en-IN" dirty="0"/>
              <a:t>Elements of early Warning</a:t>
            </a:r>
          </a:p>
        </p:txBody>
      </p:sp>
      <p:sp>
        <p:nvSpPr>
          <p:cNvPr id="3" name="Content Placeholder 2"/>
          <p:cNvSpPr>
            <a:spLocks noGrp="1"/>
          </p:cNvSpPr>
          <p:nvPr>
            <p:ph idx="1"/>
          </p:nvPr>
        </p:nvSpPr>
        <p:spPr>
          <a:xfrm>
            <a:off x="2057400" y="2208628"/>
            <a:ext cx="8183880" cy="3503324"/>
          </a:xfrm>
        </p:spPr>
        <p:txBody>
          <a:bodyPr/>
          <a:lstStyle/>
          <a:p>
            <a:pPr marL="0" indent="0">
              <a:buNone/>
            </a:pPr>
            <a:r>
              <a:rPr lang="en-IN" dirty="0"/>
              <a:t>Early warning is the integration of four main elements </a:t>
            </a:r>
          </a:p>
          <a:p>
            <a:pPr>
              <a:buFont typeface="Wingdings" pitchFamily="2" charset="2"/>
              <a:buChar char="Ø"/>
            </a:pPr>
            <a:r>
              <a:rPr lang="en-IN" b="1" dirty="0">
                <a:latin typeface="Calibri" pitchFamily="34" charset="0"/>
                <a:cs typeface="Calibri" pitchFamily="34" charset="0"/>
              </a:rPr>
              <a:t>Risk Knowledge </a:t>
            </a:r>
          </a:p>
          <a:p>
            <a:pPr>
              <a:buFont typeface="Wingdings" pitchFamily="2" charset="2"/>
              <a:buChar char="Ø"/>
            </a:pPr>
            <a:r>
              <a:rPr lang="en-IN" b="1" dirty="0">
                <a:latin typeface="Calibri" pitchFamily="34" charset="0"/>
                <a:cs typeface="Calibri" pitchFamily="34" charset="0"/>
              </a:rPr>
              <a:t>Monitoring and Predicting</a:t>
            </a:r>
          </a:p>
          <a:p>
            <a:pPr>
              <a:buFont typeface="Wingdings" pitchFamily="2" charset="2"/>
              <a:buChar char="Ø"/>
            </a:pPr>
            <a:r>
              <a:rPr lang="en-IN" b="1" dirty="0">
                <a:latin typeface="Calibri" pitchFamily="34" charset="0"/>
                <a:cs typeface="Calibri" pitchFamily="34" charset="0"/>
              </a:rPr>
              <a:t>Disseminating Information </a:t>
            </a:r>
          </a:p>
          <a:p>
            <a:pPr>
              <a:buFont typeface="Wingdings" pitchFamily="2" charset="2"/>
              <a:buChar char="Ø"/>
            </a:pPr>
            <a:r>
              <a:rPr lang="en-IN" b="1" dirty="0">
                <a:latin typeface="Calibri" pitchFamily="34" charset="0"/>
                <a:cs typeface="Calibri" pitchFamily="34" charset="0"/>
              </a:rPr>
              <a:t>Response </a:t>
            </a:r>
            <a:endParaRPr lang="en-IN" dirty="0">
              <a:latin typeface="Calibri" pitchFamily="34" charset="0"/>
              <a:cs typeface="Calibri"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43156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415" y="1786596"/>
            <a:ext cx="10072468" cy="4080803"/>
          </a:xfrm>
        </p:spPr>
        <p:txBody>
          <a:bodyPr>
            <a:normAutofit fontScale="92500" lnSpcReduction="20000"/>
          </a:bodyPr>
          <a:lstStyle/>
          <a:p>
            <a:pPr marL="0" indent="0" algn="just">
              <a:buNone/>
            </a:pPr>
            <a:r>
              <a:rPr lang="en-IN" b="1" dirty="0">
                <a:solidFill>
                  <a:srgbClr val="FF0000"/>
                </a:solidFill>
                <a:latin typeface="Calibri" pitchFamily="34" charset="0"/>
                <a:cs typeface="Calibri" pitchFamily="34" charset="0"/>
              </a:rPr>
              <a:t>Risk Knowledge: </a:t>
            </a:r>
          </a:p>
          <a:p>
            <a:pPr marL="0" indent="0" algn="just">
              <a:buNone/>
            </a:pPr>
            <a:r>
              <a:rPr lang="en-IN" dirty="0">
                <a:latin typeface="Calibri" pitchFamily="34" charset="0"/>
                <a:cs typeface="Calibri" pitchFamily="34" charset="0"/>
              </a:rPr>
              <a:t>Risk assessment provides essential information to set priorities for mitigation and prevention strategies and designing early warning systems. </a:t>
            </a:r>
          </a:p>
          <a:p>
            <a:pPr marL="0" indent="0" algn="just">
              <a:buNone/>
            </a:pPr>
            <a:r>
              <a:rPr lang="en-IN" b="1" dirty="0">
                <a:solidFill>
                  <a:srgbClr val="FF0000"/>
                </a:solidFill>
                <a:latin typeface="Calibri" pitchFamily="34" charset="0"/>
                <a:cs typeface="Calibri" pitchFamily="34" charset="0"/>
              </a:rPr>
              <a:t>Monitoring and Predicting: </a:t>
            </a:r>
          </a:p>
          <a:p>
            <a:pPr marL="0" indent="0" algn="just">
              <a:buNone/>
            </a:pPr>
            <a:r>
              <a:rPr lang="en-IN" dirty="0">
                <a:latin typeface="Calibri" pitchFamily="34" charset="0"/>
                <a:cs typeface="Calibri" pitchFamily="34" charset="0"/>
              </a:rPr>
              <a:t>Systems with monitoring and predicting capabilities provide timely estimates of the potential risk faced by communities, economies and the environment. </a:t>
            </a:r>
          </a:p>
          <a:p>
            <a:pPr marL="0" indent="0" algn="just">
              <a:buNone/>
            </a:pPr>
            <a:r>
              <a:rPr lang="en-IN" b="1" dirty="0">
                <a:solidFill>
                  <a:srgbClr val="FF0000"/>
                </a:solidFill>
                <a:latin typeface="Calibri" pitchFamily="34" charset="0"/>
                <a:cs typeface="Calibri" pitchFamily="34" charset="0"/>
              </a:rPr>
              <a:t>Disseminating Information: </a:t>
            </a:r>
          </a:p>
          <a:p>
            <a:pPr marL="0" indent="0" algn="just">
              <a:buNone/>
            </a:pPr>
            <a:r>
              <a:rPr lang="en-IN" dirty="0">
                <a:latin typeface="Calibri" pitchFamily="34" charset="0"/>
                <a:cs typeface="Calibri" pitchFamily="34" charset="0"/>
              </a:rPr>
              <a:t>Communication systems are needed for delivering warning messages to the potentially affected locations to alert local and regional governmental agencies. The messages need to be reliable, synthetic and simple to be understood by authorities and public. </a:t>
            </a:r>
          </a:p>
          <a:p>
            <a:pPr marL="0" indent="0" algn="just">
              <a:buNone/>
            </a:pPr>
            <a:r>
              <a:rPr lang="en-IN" b="1" dirty="0">
                <a:solidFill>
                  <a:srgbClr val="FF0000"/>
                </a:solidFill>
                <a:latin typeface="Calibri" pitchFamily="34" charset="0"/>
                <a:cs typeface="Calibri" pitchFamily="34" charset="0"/>
              </a:rPr>
              <a:t>Response: </a:t>
            </a:r>
          </a:p>
          <a:p>
            <a:pPr marL="0" indent="0" algn="just">
              <a:buNone/>
            </a:pPr>
            <a:r>
              <a:rPr lang="en-IN" dirty="0">
                <a:latin typeface="Calibri" pitchFamily="34" charset="0"/>
                <a:cs typeface="Calibri" pitchFamily="34" charset="0"/>
              </a:rPr>
              <a:t>Coordination, good governance and appropriate action plans are a key point in effective early warning. Likewise, public awareness and education are critical aspects of disaster mitigation. </a:t>
            </a:r>
          </a:p>
          <a:p>
            <a:pPr marL="0" indent="0" algn="just">
              <a:buNone/>
            </a:pPr>
            <a:endParaRPr lang="en-IN" dirty="0"/>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5689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1000"/>
                                        <p:tgtEl>
                                          <p:spTgt spid="3">
                                            <p:txEl>
                                              <p:pRg st="1" end="1"/>
                                            </p:txEl>
                                          </p:spTgt>
                                        </p:tgtEl>
                                      </p:cBhvr>
                                    </p:animEffect>
                                    <p:anim calcmode="lin" valueType="num">
                                      <p:cBhvr>
                                        <p:cTn id="2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212" y="1786596"/>
            <a:ext cx="10241280" cy="4080803"/>
          </a:xfrm>
        </p:spPr>
        <p:txBody>
          <a:bodyPr>
            <a:normAutofit lnSpcReduction="10000"/>
          </a:bodyPr>
          <a:lstStyle/>
          <a:p>
            <a:pPr algn="just">
              <a:buFont typeface="Wingdings" pitchFamily="2" charset="2"/>
              <a:buChar char="Ø"/>
            </a:pPr>
            <a:r>
              <a:rPr lang="en-IN" sz="2200" dirty="0">
                <a:latin typeface="Calibri" pitchFamily="34" charset="0"/>
                <a:cs typeface="Calibri" pitchFamily="34" charset="0"/>
              </a:rPr>
              <a:t>The purpose of early warning systems is to detect, forecast, and when necessary, issue alerts related to impending hazard events.</a:t>
            </a:r>
          </a:p>
          <a:p>
            <a:pPr algn="just">
              <a:buFont typeface="Wingdings" pitchFamily="2" charset="2"/>
              <a:buChar char="Ø"/>
            </a:pPr>
            <a:r>
              <a:rPr lang="en-IN" sz="2200" dirty="0">
                <a:latin typeface="Calibri" pitchFamily="34" charset="0"/>
                <a:cs typeface="Calibri" pitchFamily="34" charset="0"/>
              </a:rPr>
              <a:t>Early warning needs to be supported by information about the actual and potential risks that a hazard poses, as well as the measures people can take to prepare for and mitigate its adverse impacts.</a:t>
            </a:r>
          </a:p>
          <a:p>
            <a:pPr algn="just">
              <a:buFont typeface="Wingdings" pitchFamily="2" charset="2"/>
              <a:buChar char="Ø"/>
            </a:pPr>
            <a:r>
              <a:rPr lang="en-IN" sz="2200" dirty="0">
                <a:latin typeface="Calibri" pitchFamily="34" charset="0"/>
                <a:cs typeface="Calibri" pitchFamily="34" charset="0"/>
              </a:rPr>
              <a:t>Early warning information needs to be communicated in people friendly manner in such a way that facilitates decision-making and timely action of response organizations and vulnerable groups. </a:t>
            </a:r>
          </a:p>
          <a:p>
            <a:pPr algn="just">
              <a:buFont typeface="Wingdings" pitchFamily="2" charset="2"/>
              <a:buChar char="Ø"/>
            </a:pPr>
            <a:r>
              <a:rPr lang="en-IN" sz="2200" dirty="0">
                <a:latin typeface="Calibri" pitchFamily="34" charset="0"/>
                <a:cs typeface="Calibri" pitchFamily="34" charset="0"/>
              </a:rPr>
              <a:t>Early warning information comes from different meteorological offices (for weather related disasters- flood, cyclone etc.); Ministries of Health (for example, disease outbreaks) and Agriculture (for example, crop forecasts); local and indigenous sources; media sources and increasingly from Internet early warning services. </a:t>
            </a:r>
          </a:p>
        </p:txBody>
      </p:sp>
    </p:spTree>
    <p:extLst>
      <p:ext uri="{BB962C8B-B14F-4D97-AF65-F5344CB8AC3E}">
        <p14:creationId xmlns:p14="http://schemas.microsoft.com/office/powerpoint/2010/main" val="125975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9227"/>
            <a:ext cx="8183880" cy="1051560"/>
          </a:xfrm>
        </p:spPr>
        <p:txBody>
          <a:bodyPr>
            <a:normAutofit fontScale="90000"/>
          </a:bodyPr>
          <a:lstStyle/>
          <a:p>
            <a:br>
              <a:rPr lang="en-IN" b="0" dirty="0"/>
            </a:br>
            <a:r>
              <a:rPr lang="en-IN" dirty="0"/>
              <a:t>Need of Early Warning System </a:t>
            </a:r>
          </a:p>
        </p:txBody>
      </p:sp>
      <p:sp>
        <p:nvSpPr>
          <p:cNvPr id="3" name="Content Placeholder 2"/>
          <p:cNvSpPr>
            <a:spLocks noGrp="1"/>
          </p:cNvSpPr>
          <p:nvPr>
            <p:ph idx="1"/>
          </p:nvPr>
        </p:nvSpPr>
        <p:spPr>
          <a:xfrm>
            <a:off x="1195753" y="1856934"/>
            <a:ext cx="10016197" cy="4010465"/>
          </a:xfrm>
        </p:spPr>
        <p:txBody>
          <a:bodyPr>
            <a:normAutofit/>
          </a:bodyPr>
          <a:lstStyle/>
          <a:p>
            <a:pPr marL="0" indent="0" algn="just">
              <a:buNone/>
            </a:pPr>
            <a:r>
              <a:rPr lang="en-IN" sz="2400" dirty="0">
                <a:latin typeface="Calibri" pitchFamily="34" charset="0"/>
                <a:cs typeface="Calibri" pitchFamily="34" charset="0"/>
              </a:rPr>
              <a:t>Early Warning for disaster reduction is a legitimate matter of public policy at the highest national levels for two main reasons: </a:t>
            </a:r>
          </a:p>
          <a:p>
            <a:pPr algn="just">
              <a:buFont typeface="Wingdings" pitchFamily="2" charset="2"/>
              <a:buChar char="Ø"/>
            </a:pPr>
            <a:r>
              <a:rPr lang="en-IN" sz="2400" dirty="0">
                <a:latin typeface="Calibri" pitchFamily="34" charset="0"/>
                <a:cs typeface="Calibri" pitchFamily="34" charset="0"/>
              </a:rPr>
              <a:t>The first one, clearly, is public safety, and the protection of human lives.</a:t>
            </a:r>
          </a:p>
          <a:p>
            <a:pPr algn="just">
              <a:buFont typeface="Wingdings" pitchFamily="2" charset="2"/>
              <a:buChar char="Ø"/>
            </a:pPr>
            <a:r>
              <a:rPr lang="en-IN" sz="2400" dirty="0">
                <a:latin typeface="Calibri" pitchFamily="34" charset="0"/>
                <a:cs typeface="Calibri" pitchFamily="34" charset="0"/>
              </a:rPr>
              <a:t>The second is the protection of the nation‘s resource base and productive assets (infrastructure and private property or investments) to ensure long-term development and economic growth. Conversely, by reducing the impact of disasters, a government avoids the financial –and political- burden of massive rehabilitation costs. </a:t>
            </a:r>
          </a:p>
          <a:p>
            <a:pPr algn="just">
              <a:buFont typeface="Wingdings" pitchFamily="2" charset="2"/>
              <a:buChar char="Ø"/>
            </a:pPr>
            <a:endParaRPr lang="en-IN" dirty="0">
              <a:latin typeface="Calibri" pitchFamily="34" charset="0"/>
              <a:cs typeface="Calibri" pitchFamily="34" charset="0"/>
            </a:endParaRPr>
          </a:p>
          <a:p>
            <a:pPr marL="0" indent="0" algn="just">
              <a:buNone/>
            </a:pPr>
            <a:endParaRPr lang="en-IN" dirty="0"/>
          </a:p>
        </p:txBody>
      </p:sp>
    </p:spTree>
    <p:extLst>
      <p:ext uri="{BB962C8B-B14F-4D97-AF65-F5344CB8AC3E}">
        <p14:creationId xmlns:p14="http://schemas.microsoft.com/office/powerpoint/2010/main" val="166919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145" y="548640"/>
            <a:ext cx="10227212" cy="5242560"/>
          </a:xfrm>
        </p:spPr>
        <p:txBody>
          <a:bodyPr>
            <a:normAutofit/>
          </a:bodyPr>
          <a:lstStyle/>
          <a:p>
            <a:pPr algn="just">
              <a:buFont typeface="Wingdings" pitchFamily="2" charset="2"/>
              <a:buChar char="Ø"/>
            </a:pPr>
            <a:endParaRPr lang="en-IN" dirty="0">
              <a:latin typeface="Calibri" pitchFamily="34" charset="0"/>
              <a:cs typeface="Calibri" pitchFamily="34" charset="0"/>
            </a:endParaRPr>
          </a:p>
          <a:p>
            <a:pPr algn="just">
              <a:buFont typeface="Wingdings" pitchFamily="2" charset="2"/>
              <a:buChar char="Ø"/>
            </a:pPr>
            <a:r>
              <a:rPr lang="en-IN" dirty="0">
                <a:latin typeface="Calibri" pitchFamily="34" charset="0"/>
                <a:cs typeface="Calibri" pitchFamily="34" charset="0"/>
              </a:rPr>
              <a:t>Investing in early warning and other measures of disaster reduction is neither simple nor inexpensive, but the benefits of doing so, and the costs of failing to, are considerable</a:t>
            </a:r>
          </a:p>
          <a:p>
            <a:pPr marL="0" indent="0" algn="just">
              <a:buNone/>
            </a:pPr>
            <a:r>
              <a:rPr lang="en-IN" dirty="0">
                <a:latin typeface="Calibri" pitchFamily="34" charset="0"/>
                <a:cs typeface="Calibri" pitchFamily="34" charset="0"/>
              </a:rPr>
              <a:t>For instance: </a:t>
            </a:r>
          </a:p>
          <a:p>
            <a:pPr algn="just">
              <a:buFont typeface="Wingdings" pitchFamily="2" charset="2"/>
              <a:buChar char="Ø"/>
            </a:pPr>
            <a:r>
              <a:rPr lang="en-IN" dirty="0">
                <a:latin typeface="Calibri" pitchFamily="34" charset="0"/>
                <a:cs typeface="Calibri" pitchFamily="34" charset="0"/>
              </a:rPr>
              <a:t>In terms of reducing economic losses, early warning and disaster preparedness “pay for themselves” many times over the life of the warning system.</a:t>
            </a:r>
          </a:p>
          <a:p>
            <a:pPr algn="just">
              <a:buFont typeface="Wingdings" pitchFamily="2" charset="2"/>
              <a:buChar char="Ø"/>
            </a:pPr>
            <a:r>
              <a:rPr lang="en-IN" dirty="0">
                <a:latin typeface="Calibri" pitchFamily="34" charset="0"/>
                <a:cs typeface="Calibri" pitchFamily="34" charset="0"/>
              </a:rPr>
              <a:t>The reduction of environmental losses can, if properly managed and publicized, have both long-term benefits to the economy, and short-term benefits for the administration in-charge. </a:t>
            </a:r>
          </a:p>
          <a:p>
            <a:pPr algn="just">
              <a:buFont typeface="Wingdings" pitchFamily="2" charset="2"/>
              <a:buChar char="Ø"/>
            </a:pPr>
            <a:r>
              <a:rPr lang="en-IN" dirty="0">
                <a:latin typeface="Calibri" pitchFamily="34" charset="0"/>
                <a:cs typeface="Calibri" pitchFamily="34" charset="0"/>
              </a:rPr>
              <a:t>A country can strengthen its stature and influence in international relations by a good handling of externalities‘, or indirect effects, on neighbouring nations. </a:t>
            </a:r>
          </a:p>
          <a:p>
            <a:pPr algn="just">
              <a:buFont typeface="Wingdings" pitchFamily="2" charset="2"/>
              <a:buChar char="Ø"/>
            </a:pPr>
            <a:r>
              <a:rPr lang="en-IN" dirty="0">
                <a:latin typeface="Calibri" pitchFamily="34" charset="0"/>
                <a:cs typeface="Calibri" pitchFamily="34" charset="0"/>
              </a:rPr>
              <a:t>From a public policy viewpoint, early warning, disaster preparedness and prevention must be part of a single, well integrated process </a:t>
            </a:r>
          </a:p>
        </p:txBody>
      </p:sp>
    </p:spTree>
    <p:extLst>
      <p:ext uri="{BB962C8B-B14F-4D97-AF65-F5344CB8AC3E}">
        <p14:creationId xmlns:p14="http://schemas.microsoft.com/office/powerpoint/2010/main" val="117990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57200"/>
            <a:ext cx="8183880" cy="1051560"/>
          </a:xfrm>
        </p:spPr>
        <p:txBody>
          <a:bodyPr>
            <a:normAutofit fontScale="90000"/>
          </a:bodyPr>
          <a:lstStyle/>
          <a:p>
            <a:br>
              <a:rPr lang="en-IN" b="0" dirty="0"/>
            </a:br>
            <a:r>
              <a:rPr lang="en-IN" dirty="0"/>
              <a:t>Communication of early warning information </a:t>
            </a:r>
          </a:p>
        </p:txBody>
      </p:sp>
      <p:sp>
        <p:nvSpPr>
          <p:cNvPr id="3" name="Content Placeholder 2"/>
          <p:cNvSpPr>
            <a:spLocks noGrp="1"/>
          </p:cNvSpPr>
          <p:nvPr>
            <p:ph idx="1"/>
          </p:nvPr>
        </p:nvSpPr>
        <p:spPr>
          <a:xfrm>
            <a:off x="1153551" y="1997612"/>
            <a:ext cx="10072467" cy="3790540"/>
          </a:xfrm>
        </p:spPr>
        <p:txBody>
          <a:bodyPr>
            <a:normAutofit fontScale="92500" lnSpcReduction="20000"/>
          </a:bodyPr>
          <a:lstStyle/>
          <a:p>
            <a:pPr marL="0" indent="0" algn="just">
              <a:buNone/>
            </a:pPr>
            <a:r>
              <a:rPr lang="en-IN" sz="2400" dirty="0">
                <a:latin typeface="Calibri" pitchFamily="34" charset="0"/>
                <a:cs typeface="Calibri" pitchFamily="34" charset="0"/>
              </a:rPr>
              <a:t>An effective early warning system needs an effective communication system. Early warning communication systems are made of </a:t>
            </a:r>
            <a:r>
              <a:rPr lang="en-IN" sz="2400" b="1" dirty="0">
                <a:latin typeface="Calibri" pitchFamily="34" charset="0"/>
                <a:cs typeface="Calibri" pitchFamily="34" charset="0"/>
              </a:rPr>
              <a:t>two</a:t>
            </a:r>
            <a:r>
              <a:rPr lang="en-IN" sz="2400" dirty="0">
                <a:latin typeface="Calibri" pitchFamily="34" charset="0"/>
                <a:cs typeface="Calibri" pitchFamily="34" charset="0"/>
              </a:rPr>
              <a:t> main components: </a:t>
            </a:r>
          </a:p>
          <a:p>
            <a:pPr algn="just">
              <a:buFont typeface="Wingdings" pitchFamily="2" charset="2"/>
              <a:buChar char="Ø"/>
            </a:pPr>
            <a:r>
              <a:rPr lang="en-IN" sz="2400" dirty="0">
                <a:latin typeface="Calibri" pitchFamily="34" charset="0"/>
                <a:cs typeface="Calibri" pitchFamily="34" charset="0"/>
              </a:rPr>
              <a:t>communication infrastructure hardware that must be reliable and robust, especially during the natural disasters</a:t>
            </a:r>
          </a:p>
          <a:p>
            <a:pPr algn="just">
              <a:buFont typeface="Wingdings" pitchFamily="2" charset="2"/>
              <a:buChar char="Ø"/>
            </a:pPr>
            <a:r>
              <a:rPr lang="en-IN" sz="2400" dirty="0">
                <a:latin typeface="Calibri" pitchFamily="34" charset="0"/>
                <a:cs typeface="Calibri" pitchFamily="34" charset="0"/>
              </a:rPr>
              <a:t>Appropriate and effective interactions among the main actors of the early warning process such as the scientific community, stakeholders, decision makers, the public, and the media. </a:t>
            </a:r>
          </a:p>
          <a:p>
            <a:pPr marL="0" indent="0" algn="just">
              <a:buNone/>
            </a:pPr>
            <a:endParaRPr lang="en-IN" dirty="0"/>
          </a:p>
          <a:p>
            <a:pPr algn="just">
              <a:buFont typeface="Wingdings" pitchFamily="2" charset="2"/>
              <a:buChar char="Ø"/>
            </a:pPr>
            <a:r>
              <a:rPr lang="en-IN" sz="2600" dirty="0">
                <a:latin typeface="Calibri" pitchFamily="34" charset="0"/>
                <a:cs typeface="Calibri" pitchFamily="34" charset="0"/>
              </a:rPr>
              <a:t>Many communication tools are currently available for warning dissemination such as Short Message Service (SMS) (cellular phone text messaging), email, radio, TV, and web service. </a:t>
            </a:r>
          </a:p>
          <a:p>
            <a:pPr marL="0" indent="0" algn="just">
              <a:buNone/>
            </a:pPr>
            <a:endParaRPr lang="en-IN" dirty="0">
              <a:latin typeface="Calibri" pitchFamily="34" charset="0"/>
              <a:cs typeface="Calibri" pitchFamily="34" charset="0"/>
            </a:endParaRPr>
          </a:p>
          <a:p>
            <a:pPr marL="0" indent="0" algn="just">
              <a:buNone/>
            </a:pPr>
            <a:endParaRPr lang="en-IN" dirty="0"/>
          </a:p>
          <a:p>
            <a:pPr marL="0" indent="0" algn="just">
              <a:buNone/>
            </a:pPr>
            <a:endParaRPr lang="en-IN" dirty="0"/>
          </a:p>
        </p:txBody>
      </p:sp>
    </p:spTree>
    <p:extLst>
      <p:ext uri="{BB962C8B-B14F-4D97-AF65-F5344CB8AC3E}">
        <p14:creationId xmlns:p14="http://schemas.microsoft.com/office/powerpoint/2010/main" val="1386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3DA0-AC56-45EB-ADC1-B02FB1CFF66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A3175AC-DDEB-4483-A26F-7013434DF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779" y="0"/>
            <a:ext cx="9780442" cy="6858000"/>
          </a:xfrm>
        </p:spPr>
      </p:pic>
    </p:spTree>
    <p:extLst>
      <p:ext uri="{BB962C8B-B14F-4D97-AF65-F5344CB8AC3E}">
        <p14:creationId xmlns:p14="http://schemas.microsoft.com/office/powerpoint/2010/main" val="58052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7E2-4608-4939-A375-8004579ED4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A34FD5-9FD9-4D75-98DB-DFC580307B22}"/>
              </a:ext>
            </a:extLst>
          </p:cNvPr>
          <p:cNvSpPr>
            <a:spLocks noGrp="1"/>
          </p:cNvSpPr>
          <p:nvPr>
            <p:ph idx="1"/>
          </p:nvPr>
        </p:nvSpPr>
        <p:spPr/>
        <p:txBody>
          <a:bodyPr>
            <a:normAutofit/>
          </a:bodyPr>
          <a:lstStyle/>
          <a:p>
            <a:pPr algn="just">
              <a:buFont typeface="Wingdings" panose="05000000000000000000" pitchFamily="2" charset="2"/>
              <a:buChar char="Ø"/>
            </a:pPr>
            <a:r>
              <a:rPr lang="en-IN" sz="2400" b="1" dirty="0">
                <a:cs typeface="Calibri" pitchFamily="34" charset="0"/>
              </a:rPr>
              <a:t>Information and communication technology (ICT)</a:t>
            </a:r>
            <a:r>
              <a:rPr lang="en-IN" sz="2400" dirty="0">
                <a:cs typeface="Calibri" pitchFamily="34" charset="0"/>
              </a:rPr>
              <a:t> is a key element in early warning.</a:t>
            </a:r>
          </a:p>
          <a:p>
            <a:pPr algn="just">
              <a:buFont typeface="Wingdings" panose="05000000000000000000" pitchFamily="2" charset="2"/>
              <a:buChar char="Ø"/>
            </a:pPr>
            <a:r>
              <a:rPr lang="en-IN" sz="2400" b="0" i="0" u="none" strike="noStrike" baseline="0" dirty="0"/>
              <a:t>ICT plays an important role in disaster communication and dissemination of information to organizations in charge of responding to warnings and to the public during and after a disaster. </a:t>
            </a:r>
          </a:p>
          <a:p>
            <a:pPr algn="just">
              <a:buFont typeface="Wingdings" panose="05000000000000000000" pitchFamily="2" charset="2"/>
              <a:buChar char="Ø"/>
            </a:pPr>
            <a:r>
              <a:rPr lang="en-IN" sz="2400" b="0" i="0" u="none" strike="noStrike" baseline="0" dirty="0"/>
              <a:t>Redundancy of communication systems is essential for disaster management, while emergency power supplies and back-up systems are critical in order to avoid the collapse of communication systems after disasters occur. </a:t>
            </a:r>
            <a:r>
              <a:rPr lang="en-IN" sz="2400" dirty="0">
                <a:cs typeface="Calibri" pitchFamily="34" charset="0"/>
              </a:rPr>
              <a:t> </a:t>
            </a:r>
          </a:p>
          <a:p>
            <a:pPr algn="just"/>
            <a:endParaRPr lang="en-IN" sz="2400" dirty="0"/>
          </a:p>
        </p:txBody>
      </p:sp>
    </p:spTree>
    <p:extLst>
      <p:ext uri="{BB962C8B-B14F-4D97-AF65-F5344CB8AC3E}">
        <p14:creationId xmlns:p14="http://schemas.microsoft.com/office/powerpoint/2010/main" val="2187466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66CB-1454-4B88-8EB1-22971CB86BF9}"/>
              </a:ext>
            </a:extLst>
          </p:cNvPr>
          <p:cNvSpPr>
            <a:spLocks noGrp="1"/>
          </p:cNvSpPr>
          <p:nvPr>
            <p:ph type="title"/>
          </p:nvPr>
        </p:nvSpPr>
        <p:spPr/>
        <p:txBody>
          <a:bodyPr>
            <a:normAutofit/>
          </a:bodyPr>
          <a:lstStyle/>
          <a:p>
            <a:r>
              <a:rPr lang="en-IN" sz="3500" b="1" i="0" u="none" strike="noStrike" baseline="0" dirty="0">
                <a:latin typeface="+mn-lt"/>
              </a:rPr>
              <a:t>Community Based Early Warning System </a:t>
            </a:r>
            <a:endParaRPr lang="en-IN" sz="3500" dirty="0">
              <a:latin typeface="+mn-lt"/>
            </a:endParaRPr>
          </a:p>
        </p:txBody>
      </p:sp>
      <p:sp>
        <p:nvSpPr>
          <p:cNvPr id="3" name="Content Placeholder 2">
            <a:extLst>
              <a:ext uri="{FF2B5EF4-FFF2-40B4-BE49-F238E27FC236}">
                <a16:creationId xmlns:a16="http://schemas.microsoft.com/office/drawing/2014/main" id="{63A88FF9-2DC3-4E69-A891-4CF49E0F2503}"/>
              </a:ext>
            </a:extLst>
          </p:cNvPr>
          <p:cNvSpPr>
            <a:spLocks noGrp="1"/>
          </p:cNvSpPr>
          <p:nvPr>
            <p:ph idx="1"/>
          </p:nvPr>
        </p:nvSpPr>
        <p:spPr/>
        <p:txBody>
          <a:bodyPr>
            <a:normAutofit/>
          </a:bodyPr>
          <a:lstStyle/>
          <a:p>
            <a:pPr algn="just">
              <a:buFont typeface="Wingdings" panose="05000000000000000000" pitchFamily="2" charset="2"/>
              <a:buChar char="Ø"/>
            </a:pPr>
            <a:r>
              <a:rPr lang="en-IN" sz="2400" b="0" i="0" u="none" strike="noStrike" baseline="0" dirty="0"/>
              <a:t>Early warning systems have limitations in terms of saving lives if they are not combined with “people-</a:t>
            </a:r>
            <a:r>
              <a:rPr lang="en-IN" sz="2400" b="0" i="0" u="none" strike="noStrike" baseline="0" dirty="0" err="1"/>
              <a:t>centered</a:t>
            </a:r>
            <a:r>
              <a:rPr lang="en-IN" sz="2400" b="0" i="0" u="none" strike="noStrike" baseline="0" dirty="0"/>
              <a:t>” networks. </a:t>
            </a:r>
          </a:p>
          <a:p>
            <a:pPr algn="just">
              <a:buFont typeface="Wingdings" panose="05000000000000000000" pitchFamily="2" charset="2"/>
              <a:buChar char="Ø"/>
            </a:pPr>
            <a:r>
              <a:rPr lang="en-IN" sz="2400" b="0" i="0" u="none" strike="noStrike" baseline="0" dirty="0"/>
              <a:t>To be effective, early warning systems must be understandable, trusted by and relevant to the communities that they serve. </a:t>
            </a:r>
          </a:p>
          <a:p>
            <a:pPr algn="just">
              <a:buFont typeface="Wingdings" panose="05000000000000000000" pitchFamily="2" charset="2"/>
              <a:buChar char="Ø"/>
            </a:pPr>
            <a:r>
              <a:rPr lang="en-IN" sz="2400" b="0" i="0" u="none" strike="noStrike" baseline="0" dirty="0"/>
              <a:t>Warnings will have little value unless they reach the people most at risk, who need to be trained to respond appropriately to an approaching hazard. </a:t>
            </a:r>
            <a:endParaRPr lang="en-IN" sz="2400" dirty="0"/>
          </a:p>
        </p:txBody>
      </p:sp>
    </p:spTree>
    <p:extLst>
      <p:ext uri="{BB962C8B-B14F-4D97-AF65-F5344CB8AC3E}">
        <p14:creationId xmlns:p14="http://schemas.microsoft.com/office/powerpoint/2010/main" val="15636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B8BA-42E3-4381-8FB7-9625D1E0F2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67133A-70A7-4782-A969-B95FD3CB0454}"/>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IN" sz="2400" b="0" i="0" u="none" strike="noStrike" baseline="0" dirty="0"/>
              <a:t>Community-Based Early Warning Systems (CBEWS) are anchored in the communities and managed by the communities. </a:t>
            </a:r>
          </a:p>
          <a:p>
            <a:pPr algn="just">
              <a:buFont typeface="Wingdings" panose="05000000000000000000" pitchFamily="2" charset="2"/>
              <a:buChar char="Ø"/>
            </a:pPr>
            <a:r>
              <a:rPr lang="en-IN" sz="2400" b="0" i="0" u="none" strike="noStrike" baseline="0" dirty="0"/>
              <a:t>It is based on a "people-</a:t>
            </a:r>
            <a:r>
              <a:rPr lang="en-IN" sz="2400" b="0" i="0" u="none" strike="noStrike" baseline="0" dirty="0" err="1"/>
              <a:t>centered</a:t>
            </a:r>
            <a:r>
              <a:rPr lang="en-IN" sz="2400" b="0" i="0" u="none" strike="noStrike" baseline="0" dirty="0"/>
              <a:t>" approach that empowers individuals and communities threatened by hazards to act in sufficient time and in an appropriate manner in a bid to reduce the possibility of personal injury, loss of life, damage to property, environment and loss of livelihood. </a:t>
            </a:r>
          </a:p>
          <a:p>
            <a:pPr algn="just">
              <a:buFont typeface="Wingdings" panose="05000000000000000000" pitchFamily="2" charset="2"/>
              <a:buChar char="Ø"/>
            </a:pPr>
            <a:r>
              <a:rPr lang="en-IN" sz="2400" b="0" i="0" u="none" strike="noStrike" baseline="0" dirty="0"/>
              <a:t>It provides communities, practitioners and organizations involved in disaster risk management with advance information of risks that can be readily translated into prevention, preparedness and response actions. </a:t>
            </a:r>
          </a:p>
          <a:p>
            <a:pPr algn="just">
              <a:buFont typeface="Wingdings" panose="05000000000000000000" pitchFamily="2" charset="2"/>
              <a:buChar char="Ø"/>
            </a:pPr>
            <a:r>
              <a:rPr lang="en-IN" sz="2400" b="0" i="0" u="none" strike="noStrike" baseline="0" dirty="0"/>
              <a:t>CBEWS helps to reduce economic losses by allowing people to better protect their assets and livelihood. </a:t>
            </a:r>
            <a:endParaRPr lang="en-IN" sz="2400" dirty="0"/>
          </a:p>
        </p:txBody>
      </p:sp>
    </p:spTree>
    <p:extLst>
      <p:ext uri="{BB962C8B-B14F-4D97-AF65-F5344CB8AC3E}">
        <p14:creationId xmlns:p14="http://schemas.microsoft.com/office/powerpoint/2010/main" val="3675430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E233-09A0-4EA3-B404-F79BE27CCC1E}"/>
              </a:ext>
            </a:extLst>
          </p:cNvPr>
          <p:cNvSpPr>
            <a:spLocks noGrp="1"/>
          </p:cNvSpPr>
          <p:nvPr>
            <p:ph type="title"/>
          </p:nvPr>
        </p:nvSpPr>
        <p:spPr/>
        <p:txBody>
          <a:bodyPr>
            <a:noAutofit/>
          </a:bodyPr>
          <a:lstStyle/>
          <a:p>
            <a:pPr algn="just"/>
            <a:r>
              <a:rPr lang="en-IN" sz="3600" b="0" i="0" u="none" strike="noStrike" baseline="0" dirty="0"/>
              <a:t>Essential features of community-based early warning systems are: </a:t>
            </a:r>
            <a:endParaRPr lang="en-IN" sz="3600" dirty="0"/>
          </a:p>
        </p:txBody>
      </p:sp>
      <p:sp>
        <p:nvSpPr>
          <p:cNvPr id="3" name="Content Placeholder 2">
            <a:extLst>
              <a:ext uri="{FF2B5EF4-FFF2-40B4-BE49-F238E27FC236}">
                <a16:creationId xmlns:a16="http://schemas.microsoft.com/office/drawing/2014/main" id="{6F162822-B17E-4BBC-A39F-78AFF9E5FD04}"/>
              </a:ext>
            </a:extLst>
          </p:cNvPr>
          <p:cNvSpPr>
            <a:spLocks noGrp="1"/>
          </p:cNvSpPr>
          <p:nvPr>
            <p:ph idx="1"/>
          </p:nvPr>
        </p:nvSpPr>
        <p:spPr/>
        <p:txBody>
          <a:bodyPr>
            <a:normAutofit/>
          </a:bodyPr>
          <a:lstStyle/>
          <a:p>
            <a:pPr algn="just">
              <a:buFont typeface="Wingdings" panose="05000000000000000000" pitchFamily="2" charset="2"/>
              <a:buChar char="Ø"/>
            </a:pPr>
            <a:r>
              <a:rPr lang="en-IN" sz="2400" b="0" i="0" u="none" strike="noStrike" baseline="0" dirty="0">
                <a:latin typeface="+mj-lt"/>
              </a:rPr>
              <a:t>All community members especially the vulnerable groups should be involved at all stages of the CBEWS from designing to operating the systems, receiving the warning messages and responding to the warning. </a:t>
            </a:r>
          </a:p>
          <a:p>
            <a:pPr algn="just">
              <a:buFont typeface="Wingdings" panose="05000000000000000000" pitchFamily="2" charset="2"/>
              <a:buChar char="Ø"/>
            </a:pPr>
            <a:r>
              <a:rPr lang="en-IN" sz="2400" b="0" i="0" u="none" strike="noStrike" baseline="0" dirty="0">
                <a:latin typeface="+mj-lt"/>
              </a:rPr>
              <a:t>Measures taken should be based on the needs of everyone in the community including the most vulnerable segments of the community. </a:t>
            </a:r>
          </a:p>
          <a:p>
            <a:pPr algn="just">
              <a:buFont typeface="Wingdings" panose="05000000000000000000" pitchFamily="2" charset="2"/>
              <a:buChar char="Ø"/>
            </a:pPr>
            <a:r>
              <a:rPr lang="en-IN" sz="2400" b="0" i="0" u="none" strike="noStrike" baseline="0" dirty="0">
                <a:latin typeface="+mj-lt"/>
              </a:rPr>
              <a:t>The community members will own the process and system. </a:t>
            </a:r>
          </a:p>
          <a:p>
            <a:pPr algn="just">
              <a:buFont typeface="Wingdings" panose="05000000000000000000" pitchFamily="2" charset="2"/>
              <a:buChar char="Ø"/>
            </a:pPr>
            <a:r>
              <a:rPr lang="en-IN" sz="2400" b="0" i="0" u="none" strike="noStrike" baseline="0" dirty="0">
                <a:latin typeface="+mj-lt"/>
              </a:rPr>
              <a:t>CBEWS measures will enhance the capacity of the community members to deal with their situation. </a:t>
            </a:r>
          </a:p>
          <a:p>
            <a:pPr algn="just">
              <a:buFont typeface="Wingdings" panose="05000000000000000000" pitchFamily="2" charset="2"/>
              <a:buChar char="Ø"/>
            </a:pPr>
            <a:r>
              <a:rPr lang="en-IN" sz="2400" b="0" i="0" u="none" strike="noStrike" baseline="0" dirty="0">
                <a:latin typeface="+mj-lt"/>
              </a:rPr>
              <a:t>Meaningful participation in the decision-making process of EWS. </a:t>
            </a:r>
          </a:p>
          <a:p>
            <a:pPr algn="just"/>
            <a:endParaRPr lang="en-IN" sz="2400" dirty="0">
              <a:latin typeface="+mj-lt"/>
            </a:endParaRPr>
          </a:p>
        </p:txBody>
      </p:sp>
    </p:spTree>
    <p:extLst>
      <p:ext uri="{BB962C8B-B14F-4D97-AF65-F5344CB8AC3E}">
        <p14:creationId xmlns:p14="http://schemas.microsoft.com/office/powerpoint/2010/main" val="3988346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DB06-C1ED-4AD6-9D11-E9FA2540EABE}"/>
              </a:ext>
            </a:extLst>
          </p:cNvPr>
          <p:cNvSpPr>
            <a:spLocks noGrp="1"/>
          </p:cNvSpPr>
          <p:nvPr>
            <p:ph type="title"/>
          </p:nvPr>
        </p:nvSpPr>
        <p:spPr>
          <a:xfrm>
            <a:off x="1097280" y="286603"/>
            <a:ext cx="10058400" cy="702303"/>
          </a:xfrm>
        </p:spPr>
        <p:txBody>
          <a:bodyPr>
            <a:normAutofit/>
          </a:bodyPr>
          <a:lstStyle/>
          <a:p>
            <a:r>
              <a:rPr lang="en-IN" sz="3600" b="1" i="0" u="none" strike="noStrike" baseline="0" dirty="0">
                <a:latin typeface="+mn-lt"/>
              </a:rPr>
              <a:t>Early warning systems and policy </a:t>
            </a:r>
            <a:endParaRPr lang="en-IN" sz="3600" dirty="0">
              <a:latin typeface="+mn-lt"/>
            </a:endParaRPr>
          </a:p>
        </p:txBody>
      </p:sp>
      <p:sp>
        <p:nvSpPr>
          <p:cNvPr id="3" name="Content Placeholder 2">
            <a:extLst>
              <a:ext uri="{FF2B5EF4-FFF2-40B4-BE49-F238E27FC236}">
                <a16:creationId xmlns:a16="http://schemas.microsoft.com/office/drawing/2014/main" id="{AA3D4997-BEE4-44E3-B3C8-7582E187B8AA}"/>
              </a:ext>
            </a:extLst>
          </p:cNvPr>
          <p:cNvSpPr>
            <a:spLocks noGrp="1"/>
          </p:cNvSpPr>
          <p:nvPr>
            <p:ph idx="1"/>
          </p:nvPr>
        </p:nvSpPr>
        <p:spPr>
          <a:xfrm>
            <a:off x="1097280" y="988906"/>
            <a:ext cx="10058400" cy="4880188"/>
          </a:xfrm>
        </p:spPr>
        <p:txBody>
          <a:bodyPr>
            <a:noAutofit/>
          </a:bodyPr>
          <a:lstStyle/>
          <a:p>
            <a:pPr>
              <a:buFont typeface="Wingdings" panose="05000000000000000000" pitchFamily="2" charset="2"/>
              <a:buChar char="Ø"/>
            </a:pPr>
            <a:r>
              <a:rPr lang="en-IN" sz="2400" b="0" i="0" u="none" strike="noStrike" baseline="0" dirty="0"/>
              <a:t>For early warning systems to be effective, it is essential that they be integrated into policies for disaster mitigation. </a:t>
            </a:r>
          </a:p>
          <a:p>
            <a:pPr>
              <a:buFont typeface="Wingdings" panose="05000000000000000000" pitchFamily="2" charset="2"/>
              <a:buChar char="Ø"/>
            </a:pPr>
            <a:r>
              <a:rPr lang="en-IN" sz="2400" b="0" i="0" u="none" strike="noStrike" baseline="0" dirty="0"/>
              <a:t>Good governance priorities include protecting the public from disasters through the implementation of disaster risk reduction policies.</a:t>
            </a:r>
          </a:p>
          <a:p>
            <a:pPr>
              <a:buFont typeface="Wingdings" panose="05000000000000000000" pitchFamily="2" charset="2"/>
              <a:buChar char="Ø"/>
            </a:pPr>
            <a:r>
              <a:rPr lang="en-IN" sz="2400" b="0" i="0" u="none" strike="noStrike" baseline="0" dirty="0"/>
              <a:t>It is clear that natural phenomena cannot be prevented, but their human, socio-economic and environmental impacts can and should be minimized through appropriate measures, including risk and vulnerability reduction strategies, early warning, and appropriate action plans. </a:t>
            </a:r>
          </a:p>
          <a:p>
            <a:pPr>
              <a:buFont typeface="Wingdings" panose="05000000000000000000" pitchFamily="2" charset="2"/>
              <a:buChar char="Ø"/>
            </a:pPr>
            <a:r>
              <a:rPr lang="en-IN" sz="2400" b="0" i="0" u="none" strike="noStrike" baseline="0" dirty="0"/>
              <a:t>Most often, these problems are given attention during or immediately after a disaster. </a:t>
            </a:r>
          </a:p>
        </p:txBody>
      </p:sp>
    </p:spTree>
    <p:extLst>
      <p:ext uri="{BB962C8B-B14F-4D97-AF65-F5344CB8AC3E}">
        <p14:creationId xmlns:p14="http://schemas.microsoft.com/office/powerpoint/2010/main" val="3933729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1434-DFDA-44F0-AFF9-C32ABDC0F1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4AA226-F766-4933-BAC8-BAF65F2BF218}"/>
              </a:ext>
            </a:extLst>
          </p:cNvPr>
          <p:cNvSpPr>
            <a:spLocks noGrp="1"/>
          </p:cNvSpPr>
          <p:nvPr>
            <p:ph idx="1"/>
          </p:nvPr>
        </p:nvSpPr>
        <p:spPr/>
        <p:txBody>
          <a:bodyPr>
            <a:normAutofit/>
          </a:bodyPr>
          <a:lstStyle/>
          <a:p>
            <a:pPr>
              <a:buFont typeface="Wingdings" panose="05000000000000000000" pitchFamily="2" charset="2"/>
              <a:buChar char="Ø"/>
            </a:pPr>
            <a:r>
              <a:rPr lang="en-IN" sz="2400" b="0" i="0" u="none" strike="noStrike" baseline="0" dirty="0"/>
              <a:t>Disaster risk reduction measures require long term plans and early warning should be seen as a strategy to effectively reduce the growing vulnerability of communities and assets. </a:t>
            </a:r>
          </a:p>
          <a:p>
            <a:pPr>
              <a:buFont typeface="Wingdings" panose="05000000000000000000" pitchFamily="2" charset="2"/>
              <a:buChar char="Ø"/>
            </a:pPr>
            <a:r>
              <a:rPr lang="en-IN" sz="2400" dirty="0"/>
              <a:t>The information provided by early warning systems enables authorities and institutions at various levels to immediately and effectively respond to a disaster.</a:t>
            </a:r>
          </a:p>
          <a:p>
            <a:pPr>
              <a:buFont typeface="Wingdings" panose="05000000000000000000" pitchFamily="2" charset="2"/>
              <a:buChar char="Ø"/>
            </a:pPr>
            <a:r>
              <a:rPr lang="en-IN" sz="2400" dirty="0"/>
              <a:t>It is crucial that local government, local institutions, and communities be involved in the entire policy making process, so they are fully aware and prepared to respond with short and long-term action plans. </a:t>
            </a:r>
          </a:p>
        </p:txBody>
      </p:sp>
    </p:spTree>
    <p:extLst>
      <p:ext uri="{BB962C8B-B14F-4D97-AF65-F5344CB8AC3E}">
        <p14:creationId xmlns:p14="http://schemas.microsoft.com/office/powerpoint/2010/main" val="634372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E6B-D7CC-441E-8641-193EDD2BD8C6}"/>
              </a:ext>
            </a:extLst>
          </p:cNvPr>
          <p:cNvSpPr>
            <a:spLocks noGrp="1"/>
          </p:cNvSpPr>
          <p:nvPr>
            <p:ph type="title"/>
          </p:nvPr>
        </p:nvSpPr>
        <p:spPr/>
        <p:txBody>
          <a:bodyPr>
            <a:noAutofit/>
          </a:bodyPr>
          <a:lstStyle/>
          <a:p>
            <a:pPr algn="ctr"/>
            <a:r>
              <a:rPr lang="en-IN" sz="3600" b="0" u="none" strike="noStrike" baseline="0" dirty="0"/>
              <a:t>Understand the most likely threats, likelihood of disasters and their potential consequences </a:t>
            </a:r>
            <a:endParaRPr lang="en-IN" sz="3600" dirty="0"/>
          </a:p>
        </p:txBody>
      </p:sp>
      <p:sp>
        <p:nvSpPr>
          <p:cNvPr id="3" name="Content Placeholder 2">
            <a:extLst>
              <a:ext uri="{FF2B5EF4-FFF2-40B4-BE49-F238E27FC236}">
                <a16:creationId xmlns:a16="http://schemas.microsoft.com/office/drawing/2014/main" id="{8EB0CB9B-DA46-4D35-8D68-8BB6E822CA44}"/>
              </a:ext>
            </a:extLst>
          </p:cNvPr>
          <p:cNvSpPr>
            <a:spLocks noGrp="1"/>
          </p:cNvSpPr>
          <p:nvPr>
            <p:ph idx="1"/>
          </p:nvPr>
        </p:nvSpPr>
        <p:spPr/>
        <p:txBody>
          <a:bodyPr>
            <a:normAutofit/>
          </a:bodyPr>
          <a:lstStyle/>
          <a:p>
            <a:pPr>
              <a:buFont typeface="Wingdings" panose="05000000000000000000" pitchFamily="2" charset="2"/>
              <a:buChar char="Ø"/>
            </a:pPr>
            <a:r>
              <a:rPr lang="en-IN" sz="2400" b="0" i="0" u="none" strike="noStrike" baseline="0" dirty="0">
                <a:latin typeface="+mj-lt"/>
              </a:rPr>
              <a:t>Although natural disasters are not precisely predictable, they are most often generally foreseeable. </a:t>
            </a:r>
          </a:p>
          <a:p>
            <a:pPr>
              <a:buFont typeface="Wingdings" panose="05000000000000000000" pitchFamily="2" charset="2"/>
              <a:buChar char="Ø"/>
            </a:pPr>
            <a:r>
              <a:rPr lang="en-IN" sz="2400" b="0" i="0" u="none" strike="noStrike" baseline="0" dirty="0">
                <a:latin typeface="+mj-lt"/>
              </a:rPr>
              <a:t>In other words, there are many areas where the occurrence of floods is likely; one does not necessarily know exactly when, but one knows they will occur sooner or later. </a:t>
            </a:r>
          </a:p>
          <a:p>
            <a:pPr>
              <a:buFont typeface="Wingdings" panose="05000000000000000000" pitchFamily="2" charset="2"/>
              <a:buChar char="Ø"/>
            </a:pPr>
            <a:r>
              <a:rPr lang="en-IN" sz="2400" b="0" i="0" u="none" strike="noStrike" baseline="0" dirty="0">
                <a:latin typeface="+mj-lt"/>
              </a:rPr>
              <a:t>Many natural hazards can be foreseen, or anticipated, from past experience, the analysis of current patterns of land use, or population distribution. </a:t>
            </a:r>
            <a:endParaRPr lang="en-IN" sz="2400" dirty="0">
              <a:latin typeface="+mj-lt"/>
            </a:endParaRPr>
          </a:p>
        </p:txBody>
      </p:sp>
    </p:spTree>
    <p:extLst>
      <p:ext uri="{BB962C8B-B14F-4D97-AF65-F5344CB8AC3E}">
        <p14:creationId xmlns:p14="http://schemas.microsoft.com/office/powerpoint/2010/main" val="3038129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A2A9-A338-4F83-BD05-FD4EC193D458}"/>
              </a:ext>
            </a:extLst>
          </p:cNvPr>
          <p:cNvSpPr>
            <a:spLocks noGrp="1"/>
          </p:cNvSpPr>
          <p:nvPr>
            <p:ph type="title"/>
          </p:nvPr>
        </p:nvSpPr>
        <p:spPr/>
        <p:txBody>
          <a:bodyPr>
            <a:noAutofit/>
          </a:bodyPr>
          <a:lstStyle/>
          <a:p>
            <a:r>
              <a:rPr lang="en-IN" sz="3600" b="0" u="none" strike="noStrike" baseline="0" dirty="0"/>
              <a:t>Establish proper priorities </a:t>
            </a:r>
            <a:endParaRPr lang="en-IN" sz="3600" dirty="0"/>
          </a:p>
        </p:txBody>
      </p:sp>
      <p:sp>
        <p:nvSpPr>
          <p:cNvPr id="3" name="Content Placeholder 2">
            <a:extLst>
              <a:ext uri="{FF2B5EF4-FFF2-40B4-BE49-F238E27FC236}">
                <a16:creationId xmlns:a16="http://schemas.microsoft.com/office/drawing/2014/main" id="{57D2FEF0-9BA4-406E-A592-7DD044EC845B}"/>
              </a:ext>
            </a:extLst>
          </p:cNvPr>
          <p:cNvSpPr>
            <a:spLocks noGrp="1"/>
          </p:cNvSpPr>
          <p:nvPr>
            <p:ph idx="1"/>
          </p:nvPr>
        </p:nvSpPr>
        <p:spPr/>
        <p:txBody>
          <a:bodyPr/>
          <a:lstStyle/>
          <a:p>
            <a:pPr algn="just">
              <a:buFont typeface="Wingdings" panose="05000000000000000000" pitchFamily="2" charset="2"/>
              <a:buChar char="Ø"/>
            </a:pPr>
            <a:r>
              <a:rPr lang="en-IN" sz="2400" dirty="0">
                <a:latin typeface="+mj-lt"/>
              </a:rPr>
              <a:t>To allocate scarce resources most wisely, decision makers must rely on the type of analysis above, and make the disaster management choices which have the highest ‘value‘, in terms of losses avoided. </a:t>
            </a:r>
          </a:p>
          <a:p>
            <a:pPr algn="just">
              <a:buFont typeface="Wingdings" panose="05000000000000000000" pitchFamily="2" charset="2"/>
              <a:buChar char="Ø"/>
            </a:pPr>
            <a:r>
              <a:rPr lang="en-IN" sz="2400" dirty="0">
                <a:latin typeface="+mj-lt"/>
              </a:rPr>
              <a:t>One common approach is to use the expected value criteria; that is, the likelihood of an event multiplied by the potential cost of this event if it occurred. Simply stated, it is a matter of giving priority to the “worst-most likely‘ over the “ most benign-least likely‘ events. </a:t>
            </a:r>
          </a:p>
        </p:txBody>
      </p:sp>
    </p:spTree>
    <p:extLst>
      <p:ext uri="{BB962C8B-B14F-4D97-AF65-F5344CB8AC3E}">
        <p14:creationId xmlns:p14="http://schemas.microsoft.com/office/powerpoint/2010/main" val="3670762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89CC-7B2B-4286-938B-4C5E4F3F1006}"/>
              </a:ext>
            </a:extLst>
          </p:cNvPr>
          <p:cNvSpPr>
            <a:spLocks noGrp="1"/>
          </p:cNvSpPr>
          <p:nvPr>
            <p:ph type="title"/>
          </p:nvPr>
        </p:nvSpPr>
        <p:spPr>
          <a:xfrm>
            <a:off x="781050" y="286603"/>
            <a:ext cx="10763250" cy="1450757"/>
          </a:xfrm>
        </p:spPr>
        <p:txBody>
          <a:bodyPr>
            <a:noAutofit/>
          </a:bodyPr>
          <a:lstStyle/>
          <a:p>
            <a:br>
              <a:rPr lang="en-IN" sz="3600" b="0" i="0" u="none" strike="noStrike" baseline="0" dirty="0">
                <a:solidFill>
                  <a:srgbClr val="000000"/>
                </a:solidFill>
                <a:latin typeface="Times New Roman" panose="02020603050405020304" pitchFamily="18" charset="0"/>
              </a:rPr>
            </a:br>
            <a:r>
              <a:rPr lang="en-IN" sz="3600" dirty="0"/>
              <a:t>Developing institutional networks with clear responsibilities </a:t>
            </a:r>
          </a:p>
        </p:txBody>
      </p:sp>
      <p:sp>
        <p:nvSpPr>
          <p:cNvPr id="3" name="Content Placeholder 2">
            <a:extLst>
              <a:ext uri="{FF2B5EF4-FFF2-40B4-BE49-F238E27FC236}">
                <a16:creationId xmlns:a16="http://schemas.microsoft.com/office/drawing/2014/main" id="{80D60429-1F42-4B1A-AF7B-E6C5D498633D}"/>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latin typeface="+mj-lt"/>
              </a:rPr>
              <a:t>Understanding the nature of natural hazards and related vulnerabilities, for early warning purposes, requires a combination of actors from several areas, such as science and research (including social sciences and cultural aspects), land use planning, environment, finance, development, education, health, energy, communications, transportation, </a:t>
            </a:r>
            <a:r>
              <a:rPr lang="en-IN" sz="2400" dirty="0" err="1">
                <a:latin typeface="+mj-lt"/>
              </a:rPr>
              <a:t>labor</a:t>
            </a:r>
            <a:r>
              <a:rPr lang="en-IN" sz="2400" dirty="0">
                <a:latin typeface="+mj-lt"/>
              </a:rPr>
              <a:t> and social security as well as national defence. </a:t>
            </a:r>
          </a:p>
          <a:p>
            <a:pPr algn="just">
              <a:buFont typeface="Wingdings" panose="05000000000000000000" pitchFamily="2" charset="2"/>
              <a:buChar char="Ø"/>
            </a:pPr>
            <a:r>
              <a:rPr lang="en-IN" sz="2400" dirty="0">
                <a:latin typeface="+mj-lt"/>
              </a:rPr>
              <a:t>On the other hand, a prompt and effective response to a disaster, based on early warning, implies that concerted action –managed by a higher authority—be taken by specific types of institutions: civil defence or public safety personnel, power and other utility agencies or companies, public health authorities, etc. at levels ranging from the cabinet minister‘s to the community leaders. </a:t>
            </a:r>
          </a:p>
        </p:txBody>
      </p:sp>
    </p:spTree>
    <p:extLst>
      <p:ext uri="{BB962C8B-B14F-4D97-AF65-F5344CB8AC3E}">
        <p14:creationId xmlns:p14="http://schemas.microsoft.com/office/powerpoint/2010/main" val="2249392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A960-E9A9-40DD-8D23-ECCFE78E4718}"/>
              </a:ext>
            </a:extLst>
          </p:cNvPr>
          <p:cNvSpPr>
            <a:spLocks noGrp="1"/>
          </p:cNvSpPr>
          <p:nvPr>
            <p:ph type="title"/>
          </p:nvPr>
        </p:nvSpPr>
        <p:spPr/>
        <p:txBody>
          <a:bodyPr>
            <a:noAutofit/>
          </a:bodyPr>
          <a:lstStyle/>
          <a:p>
            <a:pPr algn="just"/>
            <a:br>
              <a:rPr lang="en-IN" sz="3600" i="0" u="none" strike="noStrike" baseline="0" dirty="0">
                <a:solidFill>
                  <a:srgbClr val="000000"/>
                </a:solidFill>
                <a:latin typeface="+mn-lt"/>
              </a:rPr>
            </a:br>
            <a:r>
              <a:rPr lang="en-IN" sz="3600" dirty="0">
                <a:latin typeface="+mn-lt"/>
              </a:rPr>
              <a:t>Establish or strengthen the legislative/legal framework and mechanisms </a:t>
            </a:r>
          </a:p>
        </p:txBody>
      </p:sp>
      <p:sp>
        <p:nvSpPr>
          <p:cNvPr id="3" name="Content Placeholder 2">
            <a:extLst>
              <a:ext uri="{FF2B5EF4-FFF2-40B4-BE49-F238E27FC236}">
                <a16:creationId xmlns:a16="http://schemas.microsoft.com/office/drawing/2014/main" id="{75BC7252-421A-4DA9-A76E-704A4C56E1D2}"/>
              </a:ext>
            </a:extLst>
          </p:cNvPr>
          <p:cNvSpPr>
            <a:spLocks noGrp="1"/>
          </p:cNvSpPr>
          <p:nvPr>
            <p:ph idx="1"/>
          </p:nvPr>
        </p:nvSpPr>
        <p:spPr/>
        <p:txBody>
          <a:bodyPr/>
          <a:lstStyle/>
          <a:p>
            <a:pPr algn="just">
              <a:buFont typeface="Wingdings" panose="05000000000000000000" pitchFamily="2" charset="2"/>
              <a:buChar char="Ø"/>
            </a:pPr>
            <a:r>
              <a:rPr lang="en-IN" sz="2400" dirty="0">
                <a:latin typeface="+mj-lt"/>
              </a:rPr>
              <a:t>Just as for any other aspect of public policy, early warning systems, as well as other disaster reduction applications need to be motivated and based within governmental responsibilities, especially since response to disasters may require exceptional executive powers for a specific period of time but its success cannot be accomplished without the benefits of widespread decision making and the participation of many others. </a:t>
            </a:r>
          </a:p>
        </p:txBody>
      </p:sp>
    </p:spTree>
    <p:extLst>
      <p:ext uri="{BB962C8B-B14F-4D97-AF65-F5344CB8AC3E}">
        <p14:creationId xmlns:p14="http://schemas.microsoft.com/office/powerpoint/2010/main" val="313905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a:extLst>
              <a:ext uri="{FF2B5EF4-FFF2-40B4-BE49-F238E27FC236}">
                <a16:creationId xmlns:a16="http://schemas.microsoft.com/office/drawing/2014/main" id="{E6FB8B94-6771-42B5-8750-4A2F1F00C2D4}"/>
              </a:ext>
            </a:extLst>
          </p:cNvPr>
          <p:cNvSpPr>
            <a:spLocks noGrp="1" noChangeArrowheads="1"/>
          </p:cNvSpPr>
          <p:nvPr>
            <p:ph type="title"/>
          </p:nvPr>
        </p:nvSpPr>
        <p:spPr/>
        <p:txBody>
          <a:bodyPr/>
          <a:lstStyle/>
          <a:p>
            <a:endParaRPr lang="en-US" altLang="en-US"/>
          </a:p>
        </p:txBody>
      </p:sp>
      <p:pic>
        <p:nvPicPr>
          <p:cNvPr id="4098" name="Content Placeholder 3" descr="2">
            <a:extLst>
              <a:ext uri="{FF2B5EF4-FFF2-40B4-BE49-F238E27FC236}">
                <a16:creationId xmlns:a16="http://schemas.microsoft.com/office/drawing/2014/main" id="{72D2E78C-097E-49DD-87F7-2B7D70D67D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95425" y="76200"/>
            <a:ext cx="9131300" cy="673735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ABDC-74A5-42D0-A62E-4BD3B9BA6F4D}"/>
              </a:ext>
            </a:extLst>
          </p:cNvPr>
          <p:cNvSpPr>
            <a:spLocks noGrp="1"/>
          </p:cNvSpPr>
          <p:nvPr>
            <p:ph type="title"/>
          </p:nvPr>
        </p:nvSpPr>
        <p:spPr/>
        <p:txBody>
          <a:bodyPr>
            <a:noAutofit/>
          </a:bodyPr>
          <a:lstStyle/>
          <a:p>
            <a:r>
              <a:rPr lang="en-IN" sz="3600" b="1" u="none" strike="noStrike" baseline="0" dirty="0"/>
              <a:t>Developing effective communication strategies </a:t>
            </a:r>
            <a:endParaRPr lang="en-IN" sz="3600" b="1" dirty="0"/>
          </a:p>
        </p:txBody>
      </p:sp>
      <p:sp>
        <p:nvSpPr>
          <p:cNvPr id="3" name="Content Placeholder 2">
            <a:extLst>
              <a:ext uri="{FF2B5EF4-FFF2-40B4-BE49-F238E27FC236}">
                <a16:creationId xmlns:a16="http://schemas.microsoft.com/office/drawing/2014/main" id="{35B9B300-D3AF-473F-9FC5-B455706BBF4F}"/>
              </a:ext>
            </a:extLst>
          </p:cNvPr>
          <p:cNvSpPr>
            <a:spLocks noGrp="1"/>
          </p:cNvSpPr>
          <p:nvPr>
            <p:ph idx="1"/>
          </p:nvPr>
        </p:nvSpPr>
        <p:spPr/>
        <p:txBody>
          <a:bodyPr>
            <a:normAutofit/>
          </a:bodyPr>
          <a:lstStyle/>
          <a:p>
            <a:pPr algn="just">
              <a:buFont typeface="Wingdings" panose="05000000000000000000" pitchFamily="2" charset="2"/>
              <a:buChar char="Ø"/>
            </a:pPr>
            <a:r>
              <a:rPr lang="en-IN" sz="2400" b="0" i="0" u="none" strike="noStrike" baseline="0" dirty="0"/>
              <a:t>The context of early warning system communications has two aspects; the hardware aspect relates to the maintenance of lifelines, i.e. the necessity to build or strengthen robust hazard-resistant communication systems; the software aspect relates to the maintenance of relationships, i.e. the need to establish and maintain effective links and working relationships among the actors involved in the early warning communication chain. </a:t>
            </a:r>
            <a:endParaRPr lang="en-IN" sz="2400" dirty="0"/>
          </a:p>
        </p:txBody>
      </p:sp>
    </p:spTree>
    <p:extLst>
      <p:ext uri="{BB962C8B-B14F-4D97-AF65-F5344CB8AC3E}">
        <p14:creationId xmlns:p14="http://schemas.microsoft.com/office/powerpoint/2010/main" val="409386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77611-0E23-40FF-9705-A9149CE322DF}"/>
              </a:ext>
            </a:extLst>
          </p:cNvPr>
          <p:cNvSpPr>
            <a:spLocks noGrp="1"/>
          </p:cNvSpPr>
          <p:nvPr>
            <p:ph type="title"/>
          </p:nvPr>
        </p:nvSpPr>
        <p:spPr/>
        <p:txBody>
          <a:bodyPr>
            <a:noAutofit/>
          </a:bodyPr>
          <a:lstStyle/>
          <a:p>
            <a:br>
              <a:rPr lang="en-IN" sz="3600" b="0" u="none" strike="noStrike" baseline="0" dirty="0">
                <a:solidFill>
                  <a:srgbClr val="000000"/>
                </a:solidFill>
                <a:latin typeface="+mn-lt"/>
              </a:rPr>
            </a:br>
            <a:br>
              <a:rPr lang="en-IN" sz="3600" b="0" u="none" strike="noStrike" baseline="0" dirty="0">
                <a:latin typeface="+mn-lt"/>
              </a:rPr>
            </a:br>
            <a:r>
              <a:rPr lang="en-IN" sz="3600" b="0" u="none" strike="noStrike" baseline="0" dirty="0">
                <a:latin typeface="+mn-lt"/>
              </a:rPr>
              <a:t>Securing resources </a:t>
            </a:r>
            <a:endParaRPr lang="en-IN" sz="3600" dirty="0">
              <a:latin typeface="+mn-lt"/>
            </a:endParaRPr>
          </a:p>
        </p:txBody>
      </p:sp>
      <p:sp>
        <p:nvSpPr>
          <p:cNvPr id="3" name="Content Placeholder 2">
            <a:extLst>
              <a:ext uri="{FF2B5EF4-FFF2-40B4-BE49-F238E27FC236}">
                <a16:creationId xmlns:a16="http://schemas.microsoft.com/office/drawing/2014/main" id="{B49F47F6-0330-4F26-ADC0-88C7DD8FB850}"/>
              </a:ext>
            </a:extLst>
          </p:cNvPr>
          <p:cNvSpPr>
            <a:spLocks noGrp="1"/>
          </p:cNvSpPr>
          <p:nvPr>
            <p:ph idx="1"/>
          </p:nvPr>
        </p:nvSpPr>
        <p:spPr/>
        <p:txBody>
          <a:bodyPr>
            <a:normAutofit/>
          </a:bodyPr>
          <a:lstStyle/>
          <a:p>
            <a:pPr algn="just">
              <a:buFont typeface="Wingdings" panose="05000000000000000000" pitchFamily="2" charset="2"/>
              <a:buChar char="Ø"/>
            </a:pPr>
            <a:r>
              <a:rPr lang="en-IN" sz="2400" b="0" i="0" u="none" strike="noStrike" baseline="0" dirty="0"/>
              <a:t>A substantial amount of resources is needed to ensure monitoring, adequate early warning, concerted disaster reduction, and a return to normal life. </a:t>
            </a:r>
          </a:p>
          <a:p>
            <a:pPr algn="just">
              <a:buFont typeface="Wingdings" panose="05000000000000000000" pitchFamily="2" charset="2"/>
              <a:buChar char="Ø"/>
            </a:pPr>
            <a:r>
              <a:rPr lang="en-IN" sz="2400" b="0" i="0" u="none" strike="noStrike" baseline="0" dirty="0"/>
              <a:t>To a great extent, the capacity to secure resources to do this versus undertaking a competing public program—depends on the quality and credibility of the overall system</a:t>
            </a:r>
          </a:p>
          <a:p>
            <a:pPr algn="just">
              <a:buFont typeface="Wingdings" panose="05000000000000000000" pitchFamily="2" charset="2"/>
              <a:buChar char="Ø"/>
            </a:pPr>
            <a:r>
              <a:rPr lang="en-IN" sz="2400" b="0" i="0" u="none" strike="noStrike" baseline="0" dirty="0"/>
              <a:t>understanding threats, clear priority setting and institutional networks, and appropriate legislative dialogue. </a:t>
            </a:r>
            <a:endParaRPr lang="en-IN" sz="2400" dirty="0"/>
          </a:p>
        </p:txBody>
      </p:sp>
    </p:spTree>
    <p:extLst>
      <p:ext uri="{BB962C8B-B14F-4D97-AF65-F5344CB8AC3E}">
        <p14:creationId xmlns:p14="http://schemas.microsoft.com/office/powerpoint/2010/main" val="1569048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700"/>
            <a:ext cx="9392920" cy="726857"/>
          </a:xfrm>
        </p:spPr>
        <p:txBody>
          <a:bodyPr/>
          <a:lstStyle/>
          <a:p>
            <a:r>
              <a:rPr lang="en-US" b="1" dirty="0"/>
              <a:t>Post disaster environmental response</a:t>
            </a:r>
            <a:endParaRPr lang="en-IN" b="1" dirty="0"/>
          </a:p>
        </p:txBody>
      </p:sp>
      <p:sp>
        <p:nvSpPr>
          <p:cNvPr id="3" name="Content Placeholder 2"/>
          <p:cNvSpPr>
            <a:spLocks noGrp="1"/>
          </p:cNvSpPr>
          <p:nvPr>
            <p:ph idx="1"/>
          </p:nvPr>
        </p:nvSpPr>
        <p:spPr>
          <a:xfrm>
            <a:off x="506437" y="1049829"/>
            <a:ext cx="11183815" cy="5450786"/>
          </a:xfrm>
        </p:spPr>
        <p:txBody>
          <a:bodyPr>
            <a:noAutofit/>
          </a:bodyPr>
          <a:lstStyle/>
          <a:p>
            <a:pPr algn="just">
              <a:buFont typeface="Wingdings" panose="05000000000000000000" pitchFamily="2" charset="2"/>
              <a:buChar char="Ø"/>
            </a:pPr>
            <a:r>
              <a:rPr lang="en-US" sz="2200" dirty="0">
                <a:latin typeface="+mj-lt"/>
              </a:rPr>
              <a:t>As the impacts of climate change and its attendant problems (such as global warming or sea-level raise) increases, policy focus is increasingly shifting towards disaster management at the local level - preparedness and response to disasters, but also to recovery and mitigation.</a:t>
            </a:r>
          </a:p>
          <a:p>
            <a:pPr algn="just">
              <a:buFont typeface="Wingdings" panose="05000000000000000000" pitchFamily="2" charset="2"/>
              <a:buChar char="Ø"/>
            </a:pPr>
            <a:r>
              <a:rPr lang="en-US" sz="2200" dirty="0">
                <a:latin typeface="+mj-lt"/>
              </a:rPr>
              <a:t>It is now moving mainstream among disaster professionals (who were initially focused only on disaster preparedness and response, and who now seek such cross disciplinary linkages).</a:t>
            </a:r>
          </a:p>
          <a:p>
            <a:pPr algn="just">
              <a:buFont typeface="Wingdings" panose="05000000000000000000" pitchFamily="2" charset="2"/>
              <a:buChar char="Ø"/>
            </a:pPr>
            <a:r>
              <a:rPr lang="en-US" sz="2200" dirty="0">
                <a:solidFill>
                  <a:srgbClr val="000000"/>
                </a:solidFill>
                <a:latin typeface="+mj-lt"/>
                <a:cs typeface="Times New Roman" panose="02020603050405020304" pitchFamily="18" charset="0"/>
              </a:rPr>
              <a:t>A poorly managed local environment can increase the risks that humans face from disaster events. </a:t>
            </a:r>
          </a:p>
          <a:p>
            <a:pPr algn="just">
              <a:buFont typeface="Wingdings" panose="05000000000000000000" pitchFamily="2" charset="2"/>
              <a:buChar char="Ø"/>
            </a:pPr>
            <a:r>
              <a:rPr lang="en-US" sz="2200" dirty="0">
                <a:solidFill>
                  <a:srgbClr val="000000"/>
                </a:solidFill>
                <a:latin typeface="+mj-lt"/>
                <a:cs typeface="Times New Roman" panose="02020603050405020304" pitchFamily="18" charset="0"/>
              </a:rPr>
              <a:t>For </a:t>
            </a:r>
            <a:r>
              <a:rPr lang="en-US" sz="2200" dirty="0" err="1">
                <a:solidFill>
                  <a:srgbClr val="000000"/>
                </a:solidFill>
                <a:latin typeface="+mj-lt"/>
                <a:cs typeface="Times New Roman" panose="02020603050405020304" pitchFamily="18" charset="0"/>
              </a:rPr>
              <a:t>example:Manila</a:t>
            </a:r>
            <a:r>
              <a:rPr lang="en-US" sz="2200" dirty="0">
                <a:solidFill>
                  <a:srgbClr val="000000"/>
                </a:solidFill>
                <a:latin typeface="+mj-lt"/>
                <a:cs typeface="Times New Roman" panose="02020603050405020304" pitchFamily="18" charset="0"/>
              </a:rPr>
              <a:t>, Philippines - annual flooding happening in the Philippine capital has frequently been attributable not to heavy rains or climate change, but to inappropriate waste management that has clogged drainage channels, resulting in flooding.</a:t>
            </a:r>
          </a:p>
          <a:p>
            <a:pPr algn="just">
              <a:buFont typeface="Wingdings" panose="05000000000000000000" pitchFamily="2" charset="2"/>
              <a:buChar char="Ø"/>
            </a:pPr>
            <a:r>
              <a:rPr lang="en-US" sz="2200" dirty="0" err="1">
                <a:solidFill>
                  <a:srgbClr val="000000"/>
                </a:solidFill>
                <a:latin typeface="+mj-lt"/>
                <a:cs typeface="Times New Roman" panose="02020603050405020304" pitchFamily="18" charset="0"/>
              </a:rPr>
              <a:t>Toyooka</a:t>
            </a:r>
            <a:r>
              <a:rPr lang="en-US" sz="2200" dirty="0">
                <a:solidFill>
                  <a:srgbClr val="000000"/>
                </a:solidFill>
                <a:latin typeface="+mj-lt"/>
                <a:cs typeface="Times New Roman" panose="02020603050405020304" pitchFamily="18" charset="0"/>
              </a:rPr>
              <a:t>, Japan - a medium strength typhoon had devastating impact on this city because of poor forest management. The typhoon picked </a:t>
            </a:r>
            <a:r>
              <a:rPr lang="en-US" sz="2200" dirty="0" err="1">
                <a:solidFill>
                  <a:srgbClr val="000000"/>
                </a:solidFill>
                <a:latin typeface="+mj-lt"/>
                <a:cs typeface="Times New Roman" panose="02020603050405020304" pitchFamily="18" charset="0"/>
              </a:rPr>
              <a:t>iup</a:t>
            </a:r>
            <a:r>
              <a:rPr lang="en-US" sz="2200" dirty="0">
                <a:solidFill>
                  <a:srgbClr val="000000"/>
                </a:solidFill>
                <a:latin typeface="+mj-lt"/>
                <a:cs typeface="Times New Roman" panose="02020603050405020304" pitchFamily="18" charset="0"/>
              </a:rPr>
              <a:t> forest debris from the mountains surrounding the city and blocked rivers in the city, resulting in extensive flooding</a:t>
            </a:r>
          </a:p>
          <a:p>
            <a:pPr algn="just">
              <a:buFont typeface="Wingdings" panose="05000000000000000000" pitchFamily="2" charset="2"/>
              <a:buChar char="Ø"/>
            </a:pPr>
            <a:endParaRPr lang="en-US" sz="2200" dirty="0">
              <a:solidFill>
                <a:srgbClr val="000000"/>
              </a:solidFill>
              <a:latin typeface="+mj-lt"/>
              <a:cs typeface="Times New Roman" panose="02020603050405020304" pitchFamily="18" charset="0"/>
            </a:endParaRPr>
          </a:p>
          <a:p>
            <a:pPr marL="0" indent="0" algn="just">
              <a:buNone/>
            </a:pPr>
            <a:endParaRPr lang="en-US" sz="2200" dirty="0">
              <a:latin typeface="+mj-lt"/>
            </a:endParaRPr>
          </a:p>
          <a:p>
            <a:pPr marL="0" indent="0" algn="just">
              <a:buNone/>
            </a:pPr>
            <a:endParaRPr lang="en-IN" sz="2200" dirty="0">
              <a:latin typeface="+mj-lt"/>
            </a:endParaRPr>
          </a:p>
        </p:txBody>
      </p:sp>
    </p:spTree>
    <p:extLst>
      <p:ext uri="{BB962C8B-B14F-4D97-AF65-F5344CB8AC3E}">
        <p14:creationId xmlns:p14="http://schemas.microsoft.com/office/powerpoint/2010/main" val="924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336430"/>
            <a:ext cx="10058400" cy="4532663"/>
          </a:xfrm>
        </p:spPr>
        <p:txBody>
          <a:bodyPr/>
          <a:lstStyle/>
          <a:p>
            <a:pPr marL="0" indent="0">
              <a:buNone/>
            </a:pPr>
            <a:endParaRPr lang="en-US" dirty="0"/>
          </a:p>
          <a:p>
            <a:pPr marL="0" indent="0">
              <a:buNone/>
            </a:pPr>
            <a:r>
              <a:rPr lang="en-US" dirty="0"/>
              <a:t>Post disaster or third stage of Disaster management cycle</a:t>
            </a:r>
          </a:p>
          <a:p>
            <a:pPr>
              <a:buFont typeface="Wingdings" panose="05000000000000000000" pitchFamily="2" charset="2"/>
              <a:buChar char="Ø"/>
            </a:pPr>
            <a:r>
              <a:rPr lang="en-US" dirty="0"/>
              <a:t>It involves the initial actions taken as the event takes places</a:t>
            </a:r>
          </a:p>
          <a:p>
            <a:pPr>
              <a:buFont typeface="Wingdings" panose="05000000000000000000" pitchFamily="2" charset="2"/>
              <a:buChar char="Ø"/>
            </a:pPr>
            <a:r>
              <a:rPr lang="en-US" dirty="0"/>
              <a:t>It involves efforts to minimize the hazards created by a disaster</a:t>
            </a:r>
          </a:p>
          <a:p>
            <a:pPr>
              <a:buFont typeface="Wingdings" panose="05000000000000000000" pitchFamily="2" charset="2"/>
              <a:buChar char="Ø"/>
            </a:pPr>
            <a:r>
              <a:rPr lang="en-US" dirty="0"/>
              <a:t>Ex: evacuation, search &amp; rescue, emergency relief</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50171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Water</a:t>
            </a:r>
            <a:endParaRPr lang="en-IN" b="1" dirty="0">
              <a:solidFill>
                <a:srgbClr val="FF0000"/>
              </a:solidFill>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latin typeface="+mj-lt"/>
              </a:rPr>
              <a:t>Do not use water u suspect or have been told to be contaminated for daily use right from washing utensils to cooking food</a:t>
            </a:r>
          </a:p>
          <a:p>
            <a:pPr algn="just">
              <a:buFont typeface="Wingdings" panose="05000000000000000000" pitchFamily="2" charset="2"/>
              <a:buChar char="Ø"/>
            </a:pPr>
            <a:r>
              <a:rPr lang="en-US" dirty="0">
                <a:latin typeface="+mj-lt"/>
              </a:rPr>
              <a:t>Safe water for drinking cooking &amp; personal hygiene includes bottled, boiled or treated water</a:t>
            </a:r>
          </a:p>
          <a:p>
            <a:pPr algn="just">
              <a:buFont typeface="Wingdings" panose="05000000000000000000" pitchFamily="2" charset="2"/>
              <a:buChar char="Ø"/>
            </a:pPr>
            <a:r>
              <a:rPr lang="en-US" dirty="0">
                <a:latin typeface="+mj-lt"/>
              </a:rPr>
              <a:t>our state local or tribal health dept. can make specific recommendations for boiling or treating water in your area.</a:t>
            </a:r>
          </a:p>
          <a:p>
            <a:pPr marL="0" indent="0">
              <a:buNone/>
            </a:pPr>
            <a:endParaRPr lang="en-US" dirty="0">
              <a:latin typeface="+mj-lt"/>
            </a:endParaRP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latin typeface="+mj-lt"/>
            </a:endParaRPr>
          </a:p>
          <a:p>
            <a:endParaRPr lang="en-US" dirty="0">
              <a:latin typeface="+mj-lt"/>
            </a:endParaRPr>
          </a:p>
          <a:p>
            <a:endParaRPr lang="en-IN" dirty="0">
              <a:latin typeface="+mj-lt"/>
            </a:endParaRPr>
          </a:p>
        </p:txBody>
      </p:sp>
    </p:spTree>
    <p:extLst>
      <p:ext uri="{BB962C8B-B14F-4D97-AF65-F5344CB8AC3E}">
        <p14:creationId xmlns:p14="http://schemas.microsoft.com/office/powerpoint/2010/main" val="46690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drinking water </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mj-lt"/>
              </a:rPr>
              <a:t>After an emergency especially after floods drinking water may not be available or safe to drink</a:t>
            </a:r>
          </a:p>
          <a:p>
            <a:pPr>
              <a:buFont typeface="Wingdings" panose="05000000000000000000" pitchFamily="2" charset="2"/>
              <a:buChar char="Ø"/>
            </a:pPr>
            <a:r>
              <a:rPr lang="en-US" dirty="0">
                <a:latin typeface="+mj-lt"/>
              </a:rPr>
              <a:t>Alcohol dehydrates the body which increases the need for drinking water so-avoid consumption of alcohol</a:t>
            </a:r>
          </a:p>
          <a:p>
            <a:pPr>
              <a:buFont typeface="Wingdings" panose="05000000000000000000" pitchFamily="2" charset="2"/>
              <a:buChar char="Ø"/>
            </a:pPr>
            <a:r>
              <a:rPr lang="en-US" dirty="0">
                <a:latin typeface="+mj-lt"/>
              </a:rPr>
              <a:t>Floods &amp; other disasters can damage drinking water wells &amp; leads to aquifer &amp; well contamination</a:t>
            </a:r>
          </a:p>
          <a:p>
            <a:pPr>
              <a:buFont typeface="Wingdings" panose="05000000000000000000" pitchFamily="2" charset="2"/>
              <a:buChar char="Ø"/>
            </a:pPr>
            <a:r>
              <a:rPr lang="en-US" dirty="0">
                <a:latin typeface="+mj-lt"/>
              </a:rPr>
              <a:t>Flood water can contaminate well water with livestock, waste human sewage, chemicals &amp; other containments which can lead to illness when used for drinking &amp; cooking</a:t>
            </a:r>
          </a:p>
          <a:p>
            <a:pPr>
              <a:buFont typeface="Wingdings" panose="05000000000000000000" pitchFamily="2" charset="2"/>
              <a:buChar char="Ø"/>
            </a:pPr>
            <a:r>
              <a:rPr lang="en-US" dirty="0">
                <a:latin typeface="+mj-lt"/>
              </a:rPr>
              <a:t>If your water comes from a private well that has been flooded consider the following guidelines for making the water safe and for emergency water source</a:t>
            </a:r>
            <a:r>
              <a:rPr lang="en-IN" dirty="0">
                <a:latin typeface="+mj-lt"/>
              </a:rPr>
              <a:t> until you are certain that your water is free from containment &amp; safe to drink </a:t>
            </a:r>
            <a:endParaRPr lang="en-US" dirty="0">
              <a:latin typeface="+mj-lt"/>
            </a:endParaRPr>
          </a:p>
        </p:txBody>
      </p:sp>
    </p:spTree>
    <p:extLst>
      <p:ext uri="{BB962C8B-B14F-4D97-AF65-F5344CB8AC3E}">
        <p14:creationId xmlns:p14="http://schemas.microsoft.com/office/powerpoint/2010/main" val="354389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37" y="1434905"/>
            <a:ext cx="10058400" cy="4945818"/>
          </a:xfrm>
        </p:spPr>
        <p:txBody>
          <a:bodyPr/>
          <a:lstStyle/>
          <a:p>
            <a:pPr marL="0" indent="0">
              <a:buNone/>
            </a:pPr>
            <a:r>
              <a:rPr lang="en-US" b="1" dirty="0">
                <a:latin typeface="+mj-lt"/>
              </a:rPr>
              <a:t>Make water safe :</a:t>
            </a:r>
          </a:p>
          <a:p>
            <a:pPr>
              <a:buFont typeface="Wingdings" panose="05000000000000000000" pitchFamily="2" charset="2"/>
              <a:buChar char="Ø"/>
            </a:pPr>
            <a:r>
              <a:rPr lang="en-US" dirty="0">
                <a:latin typeface="+mj-lt"/>
              </a:rPr>
              <a:t>Water often can be made safe to drink by boiling, adding disinfectants, filtration</a:t>
            </a:r>
          </a:p>
          <a:p>
            <a:pPr>
              <a:buFont typeface="Wingdings" panose="05000000000000000000" pitchFamily="2" charset="2"/>
              <a:buChar char="Ø"/>
            </a:pPr>
            <a:r>
              <a:rPr lang="en-US" dirty="0">
                <a:latin typeface="+mj-lt"/>
              </a:rPr>
              <a:t>Water containing contaminated with fuel or toxic chemicals will not be made safe by boiling or disinfection</a:t>
            </a:r>
          </a:p>
          <a:p>
            <a:pPr>
              <a:buFont typeface="Wingdings" panose="05000000000000000000" pitchFamily="2" charset="2"/>
              <a:buChar char="Ø"/>
            </a:pPr>
            <a:r>
              <a:rPr lang="en-US" dirty="0">
                <a:latin typeface="+mj-lt"/>
              </a:rPr>
              <a:t>Use the different source of water if know or suspect that water might be contaminated with fuel or toxic chemicals</a:t>
            </a:r>
          </a:p>
          <a:p>
            <a:pPr marL="0" indent="0">
              <a:buNone/>
            </a:pPr>
            <a:r>
              <a:rPr lang="en-US" b="1" dirty="0">
                <a:latin typeface="+mj-lt"/>
              </a:rPr>
              <a:t>Finding emergency water source:</a:t>
            </a:r>
          </a:p>
          <a:p>
            <a:pPr>
              <a:buFont typeface="Wingdings" panose="05000000000000000000" pitchFamily="2" charset="2"/>
              <a:buChar char="Ø"/>
            </a:pPr>
            <a:r>
              <a:rPr lang="en-US" dirty="0">
                <a:latin typeface="+mj-lt"/>
              </a:rPr>
              <a:t>Alternate source of clean water can be found inside or outside the home don't drink water that has an un usual </a:t>
            </a:r>
            <a:r>
              <a:rPr lang="en-US" dirty="0" err="1">
                <a:latin typeface="+mj-lt"/>
              </a:rPr>
              <a:t>odour</a:t>
            </a:r>
            <a:r>
              <a:rPr lang="en-US" dirty="0">
                <a:latin typeface="+mj-lt"/>
              </a:rPr>
              <a:t> or </a:t>
            </a:r>
            <a:r>
              <a:rPr lang="en-US" dirty="0" err="1">
                <a:latin typeface="+mj-lt"/>
              </a:rPr>
              <a:t>colour</a:t>
            </a:r>
            <a:r>
              <a:rPr lang="en-US" dirty="0">
                <a:latin typeface="+mj-lt"/>
              </a:rPr>
              <a:t> or pathogens.</a:t>
            </a:r>
          </a:p>
          <a:p>
            <a:pPr marL="0" indent="0">
              <a:buNone/>
            </a:pPr>
            <a:endParaRPr lang="en-US" dirty="0">
              <a:latin typeface="+mj-lt"/>
            </a:endParaRPr>
          </a:p>
          <a:p>
            <a:endParaRPr lang="en-IN" dirty="0">
              <a:latin typeface="+mj-lt"/>
            </a:endParaRPr>
          </a:p>
        </p:txBody>
      </p:sp>
    </p:spTree>
    <p:extLst>
      <p:ext uri="{BB962C8B-B14F-4D97-AF65-F5344CB8AC3E}">
        <p14:creationId xmlns:p14="http://schemas.microsoft.com/office/powerpoint/2010/main" val="313868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038F-9EA8-416A-9547-D0BE9282BCC5}"/>
              </a:ext>
            </a:extLst>
          </p:cNvPr>
          <p:cNvSpPr>
            <a:spLocks noGrp="1"/>
          </p:cNvSpPr>
          <p:nvPr>
            <p:ph type="title"/>
          </p:nvPr>
        </p:nvSpPr>
        <p:spPr/>
        <p:txBody>
          <a:bodyPr/>
          <a:lstStyle/>
          <a:p>
            <a:r>
              <a:rPr lang="en-IN" b="1" dirty="0">
                <a:solidFill>
                  <a:srgbClr val="FF0000"/>
                </a:solidFill>
              </a:rPr>
              <a:t>SANITATION</a:t>
            </a:r>
          </a:p>
        </p:txBody>
      </p:sp>
      <p:sp>
        <p:nvSpPr>
          <p:cNvPr id="3" name="Content Placeholder 2">
            <a:extLst>
              <a:ext uri="{FF2B5EF4-FFF2-40B4-BE49-F238E27FC236}">
                <a16:creationId xmlns:a16="http://schemas.microsoft.com/office/drawing/2014/main" id="{01910B36-50F7-4731-8E82-59F455A011F9}"/>
              </a:ext>
            </a:extLst>
          </p:cNvPr>
          <p:cNvSpPr>
            <a:spLocks noGrp="1"/>
          </p:cNvSpPr>
          <p:nvPr>
            <p:ph idx="1"/>
          </p:nvPr>
        </p:nvSpPr>
        <p:spPr/>
        <p:txBody>
          <a:bodyPr/>
          <a:lstStyle/>
          <a:p>
            <a:pPr algn="just">
              <a:buFont typeface="Wingdings" panose="05000000000000000000" pitchFamily="2" charset="2"/>
              <a:buChar char="Ø"/>
            </a:pPr>
            <a:r>
              <a:rPr lang="en-IN" dirty="0"/>
              <a:t>Good basic personal hygiene and handwashing are critical to help prevent the spread of illness and disease. Clean safe running water essential for proper hygiene and handwashing.</a:t>
            </a:r>
          </a:p>
          <a:p>
            <a:pPr algn="just">
              <a:buFont typeface="Wingdings" panose="05000000000000000000" pitchFamily="2" charset="2"/>
              <a:buChar char="Ø"/>
            </a:pPr>
            <a:r>
              <a:rPr lang="en-IN" dirty="0"/>
              <a:t>Hygiene is especially important in an emergency such as a flood, hurricane or earthquake, but finding clean running water can sometimes be difficult</a:t>
            </a:r>
          </a:p>
          <a:p>
            <a:pPr algn="just">
              <a:buFont typeface="Wingdings" panose="05000000000000000000" pitchFamily="2" charset="2"/>
              <a:buChar char="Ø"/>
            </a:pPr>
            <a:r>
              <a:rPr lang="en-IN" dirty="0"/>
              <a:t>The following are good sanitation steps to be followed</a:t>
            </a:r>
          </a:p>
          <a:p>
            <a:pPr marL="0" indent="0" algn="just">
              <a:buNone/>
            </a:pPr>
            <a:r>
              <a:rPr lang="en-IN" dirty="0"/>
              <a:t>	handwashing</a:t>
            </a:r>
          </a:p>
          <a:p>
            <a:pPr marL="0" indent="0" algn="just">
              <a:buNone/>
            </a:pPr>
            <a:r>
              <a:rPr lang="en-IN" dirty="0"/>
              <a:t>	bathing</a:t>
            </a:r>
          </a:p>
          <a:p>
            <a:pPr marL="0" indent="0" algn="just">
              <a:buNone/>
            </a:pPr>
            <a:r>
              <a:rPr lang="en-IN" dirty="0"/>
              <a:t>	dental hygiene</a:t>
            </a:r>
          </a:p>
          <a:p>
            <a:pPr marL="0" indent="0" algn="just">
              <a:buNone/>
            </a:pPr>
            <a:r>
              <a:rPr lang="en-IN" dirty="0"/>
              <a:t>	wound care</a:t>
            </a:r>
          </a:p>
        </p:txBody>
      </p:sp>
    </p:spTree>
    <p:extLst>
      <p:ext uri="{BB962C8B-B14F-4D97-AF65-F5344CB8AC3E}">
        <p14:creationId xmlns:p14="http://schemas.microsoft.com/office/powerpoint/2010/main" val="150395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9E06-5A1D-4CA0-8980-7EC19C9E1C83}"/>
              </a:ext>
            </a:extLst>
          </p:cNvPr>
          <p:cNvSpPr>
            <a:spLocks noGrp="1"/>
          </p:cNvSpPr>
          <p:nvPr>
            <p:ph type="title"/>
          </p:nvPr>
        </p:nvSpPr>
        <p:spPr/>
        <p:txBody>
          <a:bodyPr/>
          <a:lstStyle/>
          <a:p>
            <a:r>
              <a:rPr lang="en-IN" b="1" dirty="0">
                <a:solidFill>
                  <a:srgbClr val="FF0000"/>
                </a:solidFill>
              </a:rPr>
              <a:t>FOOD SAFETY</a:t>
            </a:r>
          </a:p>
        </p:txBody>
      </p:sp>
      <p:sp>
        <p:nvSpPr>
          <p:cNvPr id="3" name="Content Placeholder 2">
            <a:extLst>
              <a:ext uri="{FF2B5EF4-FFF2-40B4-BE49-F238E27FC236}">
                <a16:creationId xmlns:a16="http://schemas.microsoft.com/office/drawing/2014/main" id="{0C6088CD-391B-4D66-A04A-FCD29E6CEC10}"/>
              </a:ext>
            </a:extLst>
          </p:cNvPr>
          <p:cNvSpPr>
            <a:spLocks noGrp="1"/>
          </p:cNvSpPr>
          <p:nvPr>
            <p:ph idx="1"/>
          </p:nvPr>
        </p:nvSpPr>
        <p:spPr/>
        <p:txBody>
          <a:bodyPr/>
          <a:lstStyle/>
          <a:p>
            <a:pPr>
              <a:buFont typeface="Wingdings" panose="05000000000000000000" pitchFamily="2" charset="2"/>
              <a:buChar char="Ø"/>
            </a:pPr>
            <a:r>
              <a:rPr lang="en-IN" dirty="0"/>
              <a:t>Food that comes with flood water or thrown away,, perishable foods that have not been refrigerated properly due to power cut, and those with unusual odour, colour or texture should not be consumed.</a:t>
            </a:r>
          </a:p>
          <a:p>
            <a:pPr>
              <a:buFont typeface="Wingdings" panose="05000000000000000000" pitchFamily="2" charset="2"/>
              <a:buChar char="Ø"/>
            </a:pPr>
            <a:r>
              <a:rPr lang="en-IN" dirty="0"/>
              <a:t>Unsafe food can make you sick even if it looks, smells and tastes normal.</a:t>
            </a:r>
          </a:p>
          <a:p>
            <a:pPr>
              <a:buFont typeface="Wingdings" panose="05000000000000000000" pitchFamily="2" charset="2"/>
              <a:buChar char="Ø"/>
            </a:pPr>
            <a:r>
              <a:rPr lang="en-IN" dirty="0"/>
              <a:t>Steps to be followed for having safe food</a:t>
            </a:r>
          </a:p>
          <a:p>
            <a:pPr marL="0" indent="0">
              <a:buNone/>
            </a:pPr>
            <a:r>
              <a:rPr lang="en-IN" dirty="0"/>
              <a:t>	throw away following foods</a:t>
            </a:r>
          </a:p>
          <a:p>
            <a:pPr marL="0" indent="0">
              <a:buNone/>
            </a:pPr>
            <a:r>
              <a:rPr lang="en-IN" dirty="0"/>
              <a:t>	how to reuse commercially prepared cans and retort pouches</a:t>
            </a:r>
          </a:p>
          <a:p>
            <a:pPr marL="0" indent="0">
              <a:buNone/>
            </a:pPr>
            <a:r>
              <a:rPr lang="en-IN" dirty="0"/>
              <a:t>	store  food safely</a:t>
            </a:r>
          </a:p>
          <a:p>
            <a:pPr marL="0" indent="0">
              <a:buNone/>
            </a:pPr>
            <a:r>
              <a:rPr lang="en-IN" dirty="0"/>
              <a:t>	clean and sanitized food contact surfaces that have been flooded.</a:t>
            </a:r>
          </a:p>
        </p:txBody>
      </p:sp>
    </p:spTree>
    <p:extLst>
      <p:ext uri="{BB962C8B-B14F-4D97-AF65-F5344CB8AC3E}">
        <p14:creationId xmlns:p14="http://schemas.microsoft.com/office/powerpoint/2010/main" val="41152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350D-BFA0-4578-A448-BD4B3D8FFA95}"/>
              </a:ext>
            </a:extLst>
          </p:cNvPr>
          <p:cNvSpPr>
            <a:spLocks noGrp="1"/>
          </p:cNvSpPr>
          <p:nvPr>
            <p:ph type="title"/>
          </p:nvPr>
        </p:nvSpPr>
        <p:spPr>
          <a:xfrm>
            <a:off x="1097280" y="0"/>
            <a:ext cx="10058400" cy="1450757"/>
          </a:xfrm>
        </p:spPr>
        <p:txBody>
          <a:bodyPr/>
          <a:lstStyle/>
          <a:p>
            <a:r>
              <a:rPr lang="en-IN" b="1" dirty="0">
                <a:solidFill>
                  <a:srgbClr val="FF0000"/>
                </a:solidFill>
              </a:rPr>
              <a:t>WASTE MANAGEMENT</a:t>
            </a:r>
          </a:p>
        </p:txBody>
      </p:sp>
      <p:sp>
        <p:nvSpPr>
          <p:cNvPr id="3" name="Content Placeholder 2">
            <a:extLst>
              <a:ext uri="{FF2B5EF4-FFF2-40B4-BE49-F238E27FC236}">
                <a16:creationId xmlns:a16="http://schemas.microsoft.com/office/drawing/2014/main" id="{1D1969B7-5285-46DC-B0E6-1ED0164CDB2A}"/>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Should attract much social attention</a:t>
            </a:r>
          </a:p>
          <a:p>
            <a:pPr>
              <a:buFont typeface="Wingdings" panose="05000000000000000000" pitchFamily="2" charset="2"/>
              <a:buChar char="Ø"/>
            </a:pPr>
            <a:r>
              <a:rPr lang="en-IN" dirty="0"/>
              <a:t>Adverse affects on water quality , air quality ,flora and fauna</a:t>
            </a:r>
          </a:p>
          <a:p>
            <a:pPr>
              <a:buFont typeface="Wingdings" panose="05000000000000000000" pitchFamily="2" charset="2"/>
              <a:buChar char="Ø"/>
            </a:pPr>
            <a:r>
              <a:rPr lang="en-IN" dirty="0"/>
              <a:t>Waste management is a key issue among several dimensions in rehabilitation of environment</a:t>
            </a:r>
          </a:p>
          <a:p>
            <a:pPr>
              <a:buFont typeface="Wingdings" panose="05000000000000000000" pitchFamily="2" charset="2"/>
              <a:buChar char="Ø"/>
            </a:pPr>
            <a:r>
              <a:rPr lang="en-IN" dirty="0"/>
              <a:t>Proper planning is at most important</a:t>
            </a:r>
          </a:p>
          <a:p>
            <a:pPr>
              <a:buFont typeface="Wingdings" panose="05000000000000000000" pitchFamily="2" charset="2"/>
              <a:buChar char="Ø"/>
            </a:pPr>
            <a:r>
              <a:rPr lang="en-IN" dirty="0"/>
              <a:t>Management of debris is involved at recovery stage</a:t>
            </a:r>
          </a:p>
          <a:p>
            <a:pPr>
              <a:buFont typeface="Wingdings" panose="05000000000000000000" pitchFamily="2" charset="2"/>
              <a:buChar char="Ø"/>
            </a:pPr>
            <a:r>
              <a:rPr lang="en-IN" dirty="0"/>
              <a:t>Damaged buildings need to be recycled </a:t>
            </a:r>
          </a:p>
          <a:p>
            <a:pPr>
              <a:buFont typeface="Wingdings" panose="05000000000000000000" pitchFamily="2" charset="2"/>
              <a:buChar char="Ø"/>
            </a:pPr>
            <a:r>
              <a:rPr lang="en-IN" dirty="0"/>
              <a:t>Disposable of debris is the main challenge</a:t>
            </a:r>
          </a:p>
          <a:p>
            <a:pPr>
              <a:buFont typeface="Wingdings" panose="05000000000000000000" pitchFamily="2" charset="2"/>
              <a:buChar char="Ø"/>
            </a:pPr>
            <a:r>
              <a:rPr lang="en-IN" dirty="0" err="1"/>
              <a:t>Codal</a:t>
            </a:r>
            <a:r>
              <a:rPr lang="en-IN" dirty="0"/>
              <a:t>  provisions for disposing waste has to be implemented </a:t>
            </a:r>
          </a:p>
          <a:p>
            <a:pPr>
              <a:buFont typeface="Wingdings" panose="05000000000000000000" pitchFamily="2" charset="2"/>
              <a:buChar char="Ø"/>
            </a:pPr>
            <a:r>
              <a:rPr lang="en-IN" dirty="0"/>
              <a:t>Control of generation of waste, storage, collection , transfer and transport , processing , reuse and recovery and disposal</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683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C6D170B2-DE28-4C8A-8456-C768D0E52469}"/>
              </a:ext>
            </a:extLst>
          </p:cNvPr>
          <p:cNvSpPr>
            <a:spLocks noGrp="1" noChangeArrowheads="1"/>
          </p:cNvSpPr>
          <p:nvPr>
            <p:ph type="title"/>
          </p:nvPr>
        </p:nvSpPr>
        <p:spPr/>
        <p:txBody>
          <a:bodyPr/>
          <a:lstStyle/>
          <a:p>
            <a:endParaRPr lang="en-US" altLang="en-US"/>
          </a:p>
        </p:txBody>
      </p:sp>
      <p:pic>
        <p:nvPicPr>
          <p:cNvPr id="5122" name="Content Placeholder 3" descr="3">
            <a:extLst>
              <a:ext uri="{FF2B5EF4-FFF2-40B4-BE49-F238E27FC236}">
                <a16:creationId xmlns:a16="http://schemas.microsoft.com/office/drawing/2014/main" id="{B74728D2-3057-4F94-8163-CCE237AEDE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63689" y="58738"/>
            <a:ext cx="9039225" cy="665480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AA80-08FE-44FD-BA57-2E73E66A373B}"/>
              </a:ext>
            </a:extLst>
          </p:cNvPr>
          <p:cNvSpPr>
            <a:spLocks noGrp="1"/>
          </p:cNvSpPr>
          <p:nvPr>
            <p:ph type="title"/>
          </p:nvPr>
        </p:nvSpPr>
        <p:spPr/>
        <p:txBody>
          <a:bodyPr/>
          <a:lstStyle/>
          <a:p>
            <a:r>
              <a:rPr lang="en-IN" b="1" dirty="0">
                <a:solidFill>
                  <a:srgbClr val="FF0000"/>
                </a:solidFill>
              </a:rPr>
              <a:t>DISEASE CONTROL</a:t>
            </a:r>
          </a:p>
        </p:txBody>
      </p:sp>
      <p:sp>
        <p:nvSpPr>
          <p:cNvPr id="3" name="Content Placeholder 2">
            <a:extLst>
              <a:ext uri="{FF2B5EF4-FFF2-40B4-BE49-F238E27FC236}">
                <a16:creationId xmlns:a16="http://schemas.microsoft.com/office/drawing/2014/main" id="{870FE772-AED0-4130-89DD-676634CF005C}"/>
              </a:ext>
            </a:extLst>
          </p:cNvPr>
          <p:cNvSpPr>
            <a:spLocks noGrp="1"/>
          </p:cNvSpPr>
          <p:nvPr>
            <p:ph idx="1"/>
          </p:nvPr>
        </p:nvSpPr>
        <p:spPr/>
        <p:txBody>
          <a:bodyPr/>
          <a:lstStyle/>
          <a:p>
            <a:pPr>
              <a:buFont typeface="Wingdings" pitchFamily="2" charset="2"/>
              <a:buChar char="Ø"/>
            </a:pPr>
            <a:r>
              <a:rPr lang="en-IN" dirty="0"/>
              <a:t>In Recent decades millions of people have been killed by natural disasters resulting in economic damages</a:t>
            </a:r>
          </a:p>
          <a:p>
            <a:pPr>
              <a:buFont typeface="Wingdings" pitchFamily="2" charset="2"/>
              <a:buChar char="Ø"/>
            </a:pPr>
            <a:r>
              <a:rPr lang="en-IN" dirty="0"/>
              <a:t>Disasters dramatically increase the mortality due to communicable diseases</a:t>
            </a:r>
          </a:p>
          <a:p>
            <a:pPr marL="0" indent="0">
              <a:buNone/>
            </a:pPr>
            <a:r>
              <a:rPr lang="en-IN" dirty="0"/>
              <a:t>Causes of diseases</a:t>
            </a:r>
          </a:p>
          <a:p>
            <a:pPr>
              <a:buFont typeface="Wingdings" pitchFamily="2" charset="2"/>
              <a:buChar char="Ø"/>
            </a:pPr>
            <a:r>
              <a:rPr lang="en-IN" dirty="0"/>
              <a:t>Food &amp; water contamination</a:t>
            </a:r>
          </a:p>
          <a:p>
            <a:pPr>
              <a:buFont typeface="Wingdings" pitchFamily="2" charset="2"/>
              <a:buChar char="Ø"/>
            </a:pPr>
            <a:r>
              <a:rPr lang="en-IN" dirty="0"/>
              <a:t>Respiratory infections</a:t>
            </a:r>
          </a:p>
          <a:p>
            <a:pPr>
              <a:buFont typeface="Wingdings" pitchFamily="2" charset="2"/>
              <a:buChar char="Ø"/>
            </a:pPr>
            <a:r>
              <a:rPr lang="en-IN" dirty="0"/>
              <a:t>Vector and insect born diseases </a:t>
            </a:r>
          </a:p>
          <a:p>
            <a:pPr>
              <a:buFont typeface="Wingdings" pitchFamily="2" charset="2"/>
              <a:buChar char="Ø"/>
            </a:pPr>
            <a:r>
              <a:rPr lang="en-IN" dirty="0"/>
              <a:t>Infections due to wounds &amp; injuries</a:t>
            </a:r>
          </a:p>
          <a:p>
            <a:pPr marL="0" indent="0">
              <a:buNone/>
            </a:pPr>
            <a:endParaRPr lang="en-IN" dirty="0"/>
          </a:p>
        </p:txBody>
      </p:sp>
    </p:spTree>
    <p:extLst>
      <p:ext uri="{BB962C8B-B14F-4D97-AF65-F5344CB8AC3E}">
        <p14:creationId xmlns:p14="http://schemas.microsoft.com/office/powerpoint/2010/main" val="274803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772528"/>
            <a:ext cx="10058400" cy="4096565"/>
          </a:xfrm>
        </p:spPr>
        <p:txBody>
          <a:bodyPr/>
          <a:lstStyle/>
          <a:p>
            <a:pPr>
              <a:buFont typeface="Wingdings" panose="05000000000000000000" pitchFamily="2" charset="2"/>
              <a:buChar char="Ø"/>
            </a:pPr>
            <a:r>
              <a:rPr lang="en-IN" dirty="0">
                <a:solidFill>
                  <a:srgbClr val="FF0000"/>
                </a:solidFill>
              </a:rPr>
              <a:t>Water born diseases</a:t>
            </a:r>
          </a:p>
          <a:p>
            <a:pPr lvl="1">
              <a:buFont typeface="Wingdings" panose="05000000000000000000" pitchFamily="2" charset="2"/>
              <a:buChar char="Ø"/>
            </a:pPr>
            <a:r>
              <a:rPr lang="en-IN" dirty="0"/>
              <a:t>Diarrheal, </a:t>
            </a:r>
          </a:p>
          <a:p>
            <a:pPr lvl="1">
              <a:buFont typeface="Wingdings" panose="05000000000000000000" pitchFamily="2" charset="2"/>
              <a:buChar char="Ø"/>
            </a:pPr>
            <a:r>
              <a:rPr lang="en-IN" dirty="0"/>
              <a:t>hepatitis, </a:t>
            </a:r>
          </a:p>
          <a:p>
            <a:pPr lvl="1">
              <a:buFont typeface="Wingdings" panose="05000000000000000000" pitchFamily="2" charset="2"/>
              <a:buChar char="Ø"/>
            </a:pPr>
            <a:r>
              <a:rPr lang="en-IN" dirty="0"/>
              <a:t>leptospirosis, </a:t>
            </a:r>
          </a:p>
          <a:p>
            <a:pPr>
              <a:buFont typeface="Wingdings" panose="05000000000000000000" pitchFamily="2" charset="2"/>
              <a:buChar char="Ø"/>
            </a:pPr>
            <a:r>
              <a:rPr lang="en-IN" dirty="0"/>
              <a:t>diseases associated with crowding , </a:t>
            </a:r>
          </a:p>
          <a:p>
            <a:pPr>
              <a:buFont typeface="Wingdings" panose="05000000000000000000" pitchFamily="2" charset="2"/>
              <a:buChar char="Ø"/>
            </a:pPr>
            <a:r>
              <a:rPr lang="en-IN" dirty="0"/>
              <a:t>vector borne diseases, </a:t>
            </a:r>
          </a:p>
          <a:p>
            <a:pPr>
              <a:buFont typeface="Wingdings" panose="05000000000000000000" pitchFamily="2" charset="2"/>
              <a:buChar char="Ø"/>
            </a:pPr>
            <a:r>
              <a:rPr lang="en-IN" dirty="0"/>
              <a:t>Infections due to wounds and injuries</a:t>
            </a:r>
          </a:p>
          <a:p>
            <a:endParaRPr lang="en-IN" dirty="0"/>
          </a:p>
        </p:txBody>
      </p:sp>
    </p:spTree>
    <p:extLst>
      <p:ext uri="{BB962C8B-B14F-4D97-AF65-F5344CB8AC3E}">
        <p14:creationId xmlns:p14="http://schemas.microsoft.com/office/powerpoint/2010/main" val="113516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AD4F-2D06-43F0-AD80-C2E91C85FC91}"/>
              </a:ext>
            </a:extLst>
          </p:cNvPr>
          <p:cNvSpPr>
            <a:spLocks noGrp="1"/>
          </p:cNvSpPr>
          <p:nvPr>
            <p:ph type="title"/>
          </p:nvPr>
        </p:nvSpPr>
        <p:spPr/>
        <p:txBody>
          <a:bodyPr/>
          <a:lstStyle/>
          <a:p>
            <a:r>
              <a:rPr lang="en-IN" b="1" dirty="0">
                <a:solidFill>
                  <a:srgbClr val="FF0000"/>
                </a:solidFill>
              </a:rPr>
              <a:t>SECURITY</a:t>
            </a:r>
          </a:p>
        </p:txBody>
      </p:sp>
      <p:sp>
        <p:nvSpPr>
          <p:cNvPr id="3" name="Content Placeholder 2">
            <a:extLst>
              <a:ext uri="{FF2B5EF4-FFF2-40B4-BE49-F238E27FC236}">
                <a16:creationId xmlns:a16="http://schemas.microsoft.com/office/drawing/2014/main" id="{10907E36-1A2F-4966-BADB-12F46087F641}"/>
              </a:ext>
            </a:extLst>
          </p:cNvPr>
          <p:cNvSpPr>
            <a:spLocks noGrp="1"/>
          </p:cNvSpPr>
          <p:nvPr>
            <p:ph idx="1"/>
          </p:nvPr>
        </p:nvSpPr>
        <p:spPr/>
        <p:txBody>
          <a:bodyPr/>
          <a:lstStyle/>
          <a:p>
            <a:pPr>
              <a:buFont typeface="Wingdings" panose="05000000000000000000" pitchFamily="2" charset="2"/>
              <a:buChar char="Ø"/>
            </a:pPr>
            <a:r>
              <a:rPr lang="en-IN" dirty="0"/>
              <a:t>Environmental security was identified as a core component of the definition, under UNDP’s 1994 report.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7287227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9E35-0664-4AB0-8FCE-84122F39CD41}"/>
              </a:ext>
            </a:extLst>
          </p:cNvPr>
          <p:cNvSpPr>
            <a:spLocks noGrp="1"/>
          </p:cNvSpPr>
          <p:nvPr>
            <p:ph type="title"/>
          </p:nvPr>
        </p:nvSpPr>
        <p:spPr/>
        <p:txBody>
          <a:bodyPr/>
          <a:lstStyle/>
          <a:p>
            <a:r>
              <a:rPr lang="en-IN" b="1" dirty="0">
                <a:solidFill>
                  <a:srgbClr val="FF0000"/>
                </a:solidFill>
              </a:rPr>
              <a:t>COMMUNICATION</a:t>
            </a:r>
          </a:p>
        </p:txBody>
      </p:sp>
      <p:sp>
        <p:nvSpPr>
          <p:cNvPr id="3" name="Content Placeholder 2">
            <a:extLst>
              <a:ext uri="{FF2B5EF4-FFF2-40B4-BE49-F238E27FC236}">
                <a16:creationId xmlns:a16="http://schemas.microsoft.com/office/drawing/2014/main" id="{793914F9-EE56-489C-98EB-0EA0D1583ADA}"/>
              </a:ext>
            </a:extLst>
          </p:cNvPr>
          <p:cNvSpPr>
            <a:spLocks noGrp="1"/>
          </p:cNvSpPr>
          <p:nvPr>
            <p:ph idx="1"/>
          </p:nvPr>
        </p:nvSpPr>
        <p:spPr/>
        <p:txBody>
          <a:bodyPr/>
          <a:lstStyle/>
          <a:p>
            <a:pPr>
              <a:buFont typeface="Wingdings" panose="05000000000000000000" pitchFamily="2" charset="2"/>
              <a:buChar char="Ø"/>
            </a:pPr>
            <a:r>
              <a:rPr lang="en-IN" dirty="0"/>
              <a:t>cv</a:t>
            </a:r>
          </a:p>
        </p:txBody>
      </p:sp>
    </p:spTree>
    <p:extLst>
      <p:ext uri="{BB962C8B-B14F-4D97-AF65-F5344CB8AC3E}">
        <p14:creationId xmlns:p14="http://schemas.microsoft.com/office/powerpoint/2010/main" val="18458273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a:t>
            </a:r>
            <a:endParaRPr lang="en-IN" dirty="0"/>
          </a:p>
        </p:txBody>
      </p:sp>
      <p:sp>
        <p:nvSpPr>
          <p:cNvPr id="3" name="Content Placeholder 2"/>
          <p:cNvSpPr>
            <a:spLocks noGrp="1"/>
          </p:cNvSpPr>
          <p:nvPr>
            <p:ph idx="1"/>
          </p:nvPr>
        </p:nvSpPr>
        <p:spPr/>
        <p:txBody>
          <a:bodyPr/>
          <a:lstStyle/>
          <a:p>
            <a:pPr marL="0" indent="0">
              <a:buNone/>
            </a:pPr>
            <a:r>
              <a:rPr lang="en-US" dirty="0">
                <a:latin typeface="+mj-lt"/>
              </a:rPr>
              <a:t>Instructions </a:t>
            </a:r>
          </a:p>
          <a:p>
            <a:pPr marL="0" indent="0">
              <a:buNone/>
            </a:pPr>
            <a:r>
              <a:rPr lang="en-US" dirty="0">
                <a:latin typeface="+mj-lt"/>
              </a:rPr>
              <a:t>1. Identify one area for disaster response &amp; recovery </a:t>
            </a:r>
          </a:p>
          <a:p>
            <a:pPr marL="0" indent="0">
              <a:buNone/>
            </a:pPr>
            <a:r>
              <a:rPr lang="en-US" dirty="0">
                <a:latin typeface="+mj-lt"/>
              </a:rPr>
              <a:t>2. Identify 6 or more factors influencing resilience after disaster </a:t>
            </a:r>
          </a:p>
          <a:p>
            <a:pPr marL="0" indent="0">
              <a:buNone/>
            </a:pPr>
            <a:r>
              <a:rPr lang="en-US" dirty="0">
                <a:latin typeface="+mj-lt"/>
              </a:rPr>
              <a:t>3. Construct a simple system connection circle between the different factors </a:t>
            </a:r>
          </a:p>
          <a:p>
            <a:pPr marL="0" indent="0">
              <a:buNone/>
            </a:pPr>
            <a:r>
              <a:rPr lang="en-US" dirty="0">
                <a:latin typeface="+mj-lt"/>
              </a:rPr>
              <a:t>4. Brainstorm innovative ideas for decreasing hazard; decreasing exposure, decreasing vulnerability, and increasing capacity</a:t>
            </a:r>
            <a:endParaRPr lang="en-IN" dirty="0">
              <a:latin typeface="+mj-lt"/>
            </a:endParaRPr>
          </a:p>
        </p:txBody>
      </p:sp>
    </p:spTree>
    <p:extLst>
      <p:ext uri="{BB962C8B-B14F-4D97-AF65-F5344CB8AC3E}">
        <p14:creationId xmlns:p14="http://schemas.microsoft.com/office/powerpoint/2010/main" val="164341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44394"/>
            <a:ext cx="10515600" cy="4493119"/>
          </a:xfrm>
        </p:spPr>
        <p:txBody>
          <a:bodyPr/>
          <a:lstStyle/>
          <a:p>
            <a:pPr>
              <a:buFont typeface="Wingdings" panose="05000000000000000000" pitchFamily="2" charset="2"/>
              <a:buChar char="Ø"/>
            </a:pPr>
            <a:r>
              <a:rPr lang="en-US" dirty="0">
                <a:latin typeface="+mj-lt"/>
              </a:rPr>
              <a:t>After Immediate Rescue and Response, then what? </a:t>
            </a:r>
          </a:p>
          <a:p>
            <a:pPr>
              <a:buFont typeface="Wingdings" panose="05000000000000000000" pitchFamily="2" charset="2"/>
              <a:buChar char="Ø"/>
            </a:pPr>
            <a:r>
              <a:rPr lang="en-US" dirty="0">
                <a:latin typeface="+mj-lt"/>
              </a:rPr>
              <a:t>First things first: </a:t>
            </a:r>
          </a:p>
          <a:p>
            <a:pPr>
              <a:buFont typeface="Wingdings" panose="05000000000000000000" pitchFamily="2" charset="2"/>
              <a:buChar char="Ø"/>
            </a:pPr>
            <a:r>
              <a:rPr lang="en-US" dirty="0">
                <a:latin typeface="+mj-lt"/>
              </a:rPr>
              <a:t>there are people to rescue, mouths to feed. </a:t>
            </a:r>
          </a:p>
          <a:p>
            <a:pPr>
              <a:buFont typeface="Wingdings" panose="05000000000000000000" pitchFamily="2" charset="2"/>
              <a:buChar char="Ø"/>
            </a:pPr>
            <a:r>
              <a:rPr lang="en-US" dirty="0">
                <a:latin typeface="+mj-lt"/>
              </a:rPr>
              <a:t>Medical supplies to distribute, </a:t>
            </a:r>
          </a:p>
          <a:p>
            <a:pPr>
              <a:buFont typeface="Wingdings" panose="05000000000000000000" pitchFamily="2" charset="2"/>
              <a:buChar char="Ø"/>
            </a:pPr>
            <a:r>
              <a:rPr lang="en-US" dirty="0">
                <a:latin typeface="+mj-lt"/>
              </a:rPr>
              <a:t>bodies to bury, law and order to reinstate. </a:t>
            </a:r>
          </a:p>
          <a:p>
            <a:pPr>
              <a:buFont typeface="Wingdings" panose="05000000000000000000" pitchFamily="2" charset="2"/>
              <a:buChar char="Ø"/>
            </a:pPr>
            <a:r>
              <a:rPr lang="en-US" dirty="0">
                <a:latin typeface="+mj-lt"/>
              </a:rPr>
              <a:t>But what next? When the immediate threat from the hazard has passed, when the suddenly homeless take stock and regard the obliterated ruins of their city, where do you start? How do you rebuild a city?</a:t>
            </a:r>
            <a:endParaRPr lang="en-IN" dirty="0">
              <a:latin typeface="+mj-lt"/>
            </a:endParaRPr>
          </a:p>
        </p:txBody>
      </p:sp>
    </p:spTree>
    <p:extLst>
      <p:ext uri="{BB962C8B-B14F-4D97-AF65-F5344CB8AC3E}">
        <p14:creationId xmlns:p14="http://schemas.microsoft.com/office/powerpoint/2010/main" val="34546231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a:t>
            </a:r>
            <a:endParaRPr lang="en-IN" dirty="0"/>
          </a:p>
        </p:txBody>
      </p:sp>
      <p:sp>
        <p:nvSpPr>
          <p:cNvPr id="3" name="Content Placeholder 2"/>
          <p:cNvSpPr>
            <a:spLocks noGrp="1"/>
          </p:cNvSpPr>
          <p:nvPr>
            <p:ph idx="1"/>
          </p:nvPr>
        </p:nvSpPr>
        <p:spPr/>
        <p:txBody>
          <a:bodyPr>
            <a:normAutofit/>
          </a:bodyPr>
          <a:lstStyle/>
          <a:p>
            <a:pPr marL="0" indent="0">
              <a:buNone/>
            </a:pPr>
            <a:r>
              <a:rPr lang="en-US" dirty="0">
                <a:latin typeface="+mj-lt"/>
              </a:rPr>
              <a:t>Instructions </a:t>
            </a:r>
          </a:p>
          <a:p>
            <a:pPr marL="0" indent="0">
              <a:buNone/>
            </a:pPr>
            <a:r>
              <a:rPr lang="en-US" dirty="0">
                <a:latin typeface="+mj-lt"/>
              </a:rPr>
              <a:t>1. Identify one area for disaster response &amp; recovery </a:t>
            </a:r>
          </a:p>
          <a:p>
            <a:pPr marL="0" indent="0">
              <a:buNone/>
            </a:pPr>
            <a:r>
              <a:rPr lang="en-US" dirty="0">
                <a:latin typeface="+mj-lt"/>
              </a:rPr>
              <a:t>2. Identify 6 or more factors influencing resilience after disaster </a:t>
            </a:r>
          </a:p>
          <a:p>
            <a:pPr marL="0" indent="0">
              <a:buNone/>
            </a:pPr>
            <a:r>
              <a:rPr lang="en-US" dirty="0">
                <a:latin typeface="+mj-lt"/>
              </a:rPr>
              <a:t>3. Construct a simple system connection circle between the different factors </a:t>
            </a:r>
          </a:p>
          <a:p>
            <a:pPr marL="0" indent="0">
              <a:buNone/>
            </a:pPr>
            <a:r>
              <a:rPr lang="en-US" dirty="0">
                <a:latin typeface="+mj-lt"/>
              </a:rPr>
              <a:t>4. Brainstorm innovative ideas for decreasing hazard; decreasing exposure, decreasing vulnerability, and increasing capacity</a:t>
            </a:r>
            <a:endParaRPr lang="en-IN" dirty="0">
              <a:latin typeface="+mj-lt"/>
            </a:endParaRPr>
          </a:p>
        </p:txBody>
      </p:sp>
    </p:spTree>
    <p:extLst>
      <p:ext uri="{BB962C8B-B14F-4D97-AF65-F5344CB8AC3E}">
        <p14:creationId xmlns:p14="http://schemas.microsoft.com/office/powerpoint/2010/main" val="11367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744395"/>
            <a:ext cx="7886700" cy="4493119"/>
          </a:xfrm>
        </p:spPr>
        <p:txBody>
          <a:bodyPr>
            <a:normAutofit/>
          </a:bodyPr>
          <a:lstStyle/>
          <a:p>
            <a:pPr>
              <a:buFont typeface="Wingdings" panose="05000000000000000000" pitchFamily="2" charset="2"/>
              <a:buChar char="Ø"/>
            </a:pPr>
            <a:r>
              <a:rPr lang="en-US" dirty="0">
                <a:latin typeface="+mj-lt"/>
              </a:rPr>
              <a:t>After Immediate Rescue and Response, then what? </a:t>
            </a:r>
          </a:p>
          <a:p>
            <a:pPr>
              <a:buFont typeface="Wingdings" panose="05000000000000000000" pitchFamily="2" charset="2"/>
              <a:buChar char="Ø"/>
            </a:pPr>
            <a:r>
              <a:rPr lang="en-US" dirty="0">
                <a:latin typeface="+mj-lt"/>
              </a:rPr>
              <a:t>First things first: </a:t>
            </a:r>
          </a:p>
          <a:p>
            <a:pPr>
              <a:buFont typeface="Wingdings" panose="05000000000000000000" pitchFamily="2" charset="2"/>
              <a:buChar char="Ø"/>
            </a:pPr>
            <a:r>
              <a:rPr lang="en-US" dirty="0">
                <a:latin typeface="+mj-lt"/>
              </a:rPr>
              <a:t>there are people to rescue, mouths to feed. </a:t>
            </a:r>
          </a:p>
          <a:p>
            <a:pPr>
              <a:buFont typeface="Wingdings" panose="05000000000000000000" pitchFamily="2" charset="2"/>
              <a:buChar char="Ø"/>
            </a:pPr>
            <a:r>
              <a:rPr lang="en-US" dirty="0">
                <a:latin typeface="+mj-lt"/>
              </a:rPr>
              <a:t>Medical supplies to distribute, </a:t>
            </a:r>
          </a:p>
          <a:p>
            <a:pPr>
              <a:buFont typeface="Wingdings" panose="05000000000000000000" pitchFamily="2" charset="2"/>
              <a:buChar char="Ø"/>
            </a:pPr>
            <a:r>
              <a:rPr lang="en-US" dirty="0">
                <a:latin typeface="+mj-lt"/>
              </a:rPr>
              <a:t>bodies to bury, law and order to reinstate. </a:t>
            </a:r>
          </a:p>
          <a:p>
            <a:pPr>
              <a:buFont typeface="Wingdings" panose="05000000000000000000" pitchFamily="2" charset="2"/>
              <a:buChar char="Ø"/>
            </a:pPr>
            <a:r>
              <a:rPr lang="en-US" dirty="0">
                <a:latin typeface="+mj-lt"/>
              </a:rPr>
              <a:t>But what next? When the immediate threat from the hazard has passed, when the suddenly homeless take stock and regard the obliterated ruins of their city, where do you start? How do you rebuild a city?</a:t>
            </a:r>
            <a:endParaRPr lang="en-IN" dirty="0">
              <a:latin typeface="+mj-lt"/>
            </a:endParaRPr>
          </a:p>
        </p:txBody>
      </p:sp>
    </p:spTree>
    <p:extLst>
      <p:ext uri="{BB962C8B-B14F-4D97-AF65-F5344CB8AC3E}">
        <p14:creationId xmlns:p14="http://schemas.microsoft.com/office/powerpoint/2010/main" val="3291265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074" y="1294227"/>
            <a:ext cx="10775852" cy="5051474"/>
          </a:xfrm>
        </p:spPr>
        <p:txBody>
          <a:bodyPr>
            <a:noAutofit/>
          </a:bodyPr>
          <a:lstStyle/>
          <a:p>
            <a:pPr marL="0" indent="0" algn="just">
              <a:buNone/>
            </a:pPr>
            <a:r>
              <a:rPr lang="en-IN" sz="2200" b="1" dirty="0">
                <a:solidFill>
                  <a:srgbClr val="FF0000"/>
                </a:solidFill>
                <a:latin typeface="Calibri" pitchFamily="34" charset="0"/>
                <a:cs typeface="Calibri" pitchFamily="34" charset="0"/>
              </a:rPr>
              <a:t>Powers and functions of State Authority.</a:t>
            </a:r>
            <a:endParaRPr lang="en-IN" sz="2200" dirty="0">
              <a:solidFill>
                <a:srgbClr val="FF0000"/>
              </a:solidFill>
              <a:latin typeface="Calibri" pitchFamily="34" charset="0"/>
              <a:cs typeface="Calibri" pitchFamily="34" charset="0"/>
            </a:endParaRPr>
          </a:p>
          <a:p>
            <a:pPr algn="just"/>
            <a:r>
              <a:rPr lang="en-IN" sz="2200" dirty="0">
                <a:latin typeface="Calibri" pitchFamily="34" charset="0"/>
                <a:cs typeface="Calibri" pitchFamily="34" charset="0"/>
              </a:rPr>
              <a:t>A State Authority shall have the responsibility for laying down policies and plans for disaster management in the State.</a:t>
            </a:r>
          </a:p>
          <a:p>
            <a:pPr algn="just"/>
            <a:r>
              <a:rPr lang="en-IN" sz="2200" dirty="0">
                <a:latin typeface="Calibri" pitchFamily="34" charset="0"/>
                <a:cs typeface="Calibri" pitchFamily="34" charset="0"/>
              </a:rPr>
              <a:t>Without prejudice to the generality of provisions contained in sub-section (1), the State Authority may-</a:t>
            </a:r>
          </a:p>
          <a:p>
            <a:pPr algn="just">
              <a:buFont typeface="Wingdings" pitchFamily="2" charset="2"/>
              <a:buChar char="Ø"/>
            </a:pPr>
            <a:r>
              <a:rPr lang="en-IN" sz="2200" dirty="0">
                <a:latin typeface="Calibri" pitchFamily="34" charset="0"/>
                <a:cs typeface="Calibri" pitchFamily="34" charset="0"/>
              </a:rPr>
              <a:t>lay down the State disaster management policy.</a:t>
            </a:r>
          </a:p>
          <a:p>
            <a:pPr algn="just">
              <a:buFont typeface="Wingdings" pitchFamily="2" charset="2"/>
              <a:buChar char="Ø"/>
            </a:pPr>
            <a:r>
              <a:rPr lang="en-IN" sz="2200" dirty="0">
                <a:latin typeface="Calibri" pitchFamily="34" charset="0"/>
                <a:cs typeface="Calibri" pitchFamily="34" charset="0"/>
              </a:rPr>
              <a:t>Approve the State Plan in accordance with the guidelines laid down by the National Authority.</a:t>
            </a:r>
          </a:p>
          <a:p>
            <a:pPr algn="just">
              <a:buFont typeface="Wingdings" pitchFamily="2" charset="2"/>
              <a:buChar char="Ø"/>
            </a:pPr>
            <a:r>
              <a:rPr lang="en-IN" sz="2200" dirty="0">
                <a:latin typeface="Calibri" pitchFamily="34" charset="0"/>
                <a:cs typeface="Calibri" pitchFamily="34" charset="0"/>
              </a:rPr>
              <a:t>Approve the disaster management plans prepared by the departments of the Government of the State.</a:t>
            </a:r>
          </a:p>
          <a:p>
            <a:pPr algn="just">
              <a:buFont typeface="Wingdings" pitchFamily="2" charset="2"/>
              <a:buChar char="Ø"/>
            </a:pPr>
            <a:r>
              <a:rPr lang="en-IN" sz="2200" dirty="0">
                <a:latin typeface="Calibri" pitchFamily="34" charset="0"/>
                <a:cs typeface="Calibri" pitchFamily="34" charset="0"/>
              </a:rPr>
              <a:t>lay down guidelines to be followed by the departments of the Government of the State for the purposes of integration of measures for prevention of disasters and mitigation in their development plans and projects and provide necessary technical assistance therefore.</a:t>
            </a:r>
          </a:p>
        </p:txBody>
      </p:sp>
    </p:spTree>
    <p:extLst>
      <p:ext uri="{BB962C8B-B14F-4D97-AF65-F5344CB8AC3E}">
        <p14:creationId xmlns:p14="http://schemas.microsoft.com/office/powerpoint/2010/main" val="1224775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925" y="1828800"/>
            <a:ext cx="10677379" cy="4038600"/>
          </a:xfrm>
        </p:spPr>
        <p:txBody>
          <a:bodyPr>
            <a:normAutofit/>
          </a:bodyPr>
          <a:lstStyle/>
          <a:p>
            <a:pPr lvl="1" algn="just">
              <a:buFont typeface="Wingdings" pitchFamily="2" charset="2"/>
              <a:buChar char="Ø"/>
            </a:pPr>
            <a:r>
              <a:rPr lang="en-IN" sz="2200" dirty="0">
                <a:latin typeface="Calibri" pitchFamily="34" charset="0"/>
                <a:cs typeface="Calibri" pitchFamily="34" charset="0"/>
              </a:rPr>
              <a:t>coordinate the implementation of the State Plan.</a:t>
            </a:r>
          </a:p>
          <a:p>
            <a:pPr lvl="1" algn="just">
              <a:buFont typeface="Wingdings" pitchFamily="2" charset="2"/>
              <a:buChar char="Ø"/>
            </a:pPr>
            <a:r>
              <a:rPr lang="en-IN" sz="2200" dirty="0">
                <a:latin typeface="Calibri" pitchFamily="34" charset="0"/>
                <a:cs typeface="Calibri" pitchFamily="34" charset="0"/>
              </a:rPr>
              <a:t>recommend provision of funds for mitigation and preparedness measures.</a:t>
            </a:r>
          </a:p>
          <a:p>
            <a:pPr lvl="1" algn="just">
              <a:buFont typeface="Wingdings" pitchFamily="2" charset="2"/>
              <a:buChar char="Ø"/>
            </a:pPr>
            <a:r>
              <a:rPr lang="en-IN" sz="2200" dirty="0">
                <a:latin typeface="Calibri" pitchFamily="34" charset="0"/>
                <a:cs typeface="Calibri" pitchFamily="34" charset="0"/>
              </a:rPr>
              <a:t>review the development plans of the different departments of the State and ensure that prevention and mitigation measures are integrated therein.</a:t>
            </a:r>
          </a:p>
          <a:p>
            <a:pPr lvl="1" algn="just">
              <a:buFont typeface="Wingdings" pitchFamily="2" charset="2"/>
              <a:buChar char="Ø"/>
            </a:pPr>
            <a:r>
              <a:rPr lang="en-IN" sz="2200" dirty="0">
                <a:latin typeface="Calibri" pitchFamily="34" charset="0"/>
                <a:cs typeface="Calibri" pitchFamily="34" charset="0"/>
              </a:rPr>
              <a:t>review the measures being taken for mitigation, capacity building and preparedness by the departments of the Government of the State and issue such guidelines as may be necessary.</a:t>
            </a:r>
          </a:p>
          <a:p>
            <a:pPr algn="just">
              <a:buFont typeface="Wingdings" pitchFamily="2" charset="2"/>
              <a:buChar char="§"/>
            </a:pPr>
            <a:r>
              <a:rPr lang="en-IN" sz="2200" dirty="0">
                <a:latin typeface="Calibri" pitchFamily="34" charset="0"/>
                <a:cs typeface="Calibri" pitchFamily="34" charset="0"/>
              </a:rPr>
              <a:t>The Chairperson of the State Authority shall, in the case of emergency, have power to exercise all or any of the powers of the State Authority but the exercise of such powers shall be subject to ex post facto ratification of the State Authority".</a:t>
            </a:r>
          </a:p>
          <a:p>
            <a:endParaRPr lang="en-IN" dirty="0"/>
          </a:p>
        </p:txBody>
      </p:sp>
    </p:spTree>
    <p:extLst>
      <p:ext uri="{BB962C8B-B14F-4D97-AF65-F5344CB8AC3E}">
        <p14:creationId xmlns:p14="http://schemas.microsoft.com/office/powerpoint/2010/main" val="415414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F0599F50-7A77-4FE4-90CC-38AD60B2BC1E}"/>
              </a:ext>
            </a:extLst>
          </p:cNvPr>
          <p:cNvSpPr>
            <a:spLocks noGrp="1" noChangeArrowheads="1"/>
          </p:cNvSpPr>
          <p:nvPr>
            <p:ph type="title"/>
          </p:nvPr>
        </p:nvSpPr>
        <p:spPr/>
        <p:txBody>
          <a:bodyPr/>
          <a:lstStyle/>
          <a:p>
            <a:endParaRPr lang="en-US" altLang="en-US"/>
          </a:p>
        </p:txBody>
      </p:sp>
      <p:pic>
        <p:nvPicPr>
          <p:cNvPr id="6146" name="Content Placeholder 3" descr="4">
            <a:extLst>
              <a:ext uri="{FF2B5EF4-FFF2-40B4-BE49-F238E27FC236}">
                <a16:creationId xmlns:a16="http://schemas.microsoft.com/office/drawing/2014/main" id="{2A3B431E-3F17-4E5A-A4D6-7197C89F9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22426" y="120650"/>
            <a:ext cx="8951913" cy="6529388"/>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588" y="1406768"/>
            <a:ext cx="10860258" cy="4463679"/>
          </a:xfrm>
        </p:spPr>
        <p:txBody>
          <a:bodyPr>
            <a:normAutofit/>
          </a:bodyPr>
          <a:lstStyle/>
          <a:p>
            <a:pPr marL="0" indent="0" algn="just">
              <a:buNone/>
            </a:pPr>
            <a:r>
              <a:rPr lang="en-IN" b="1" dirty="0">
                <a:solidFill>
                  <a:srgbClr val="FF0000"/>
                </a:solidFill>
                <a:latin typeface="Calibri" pitchFamily="34" charset="0"/>
                <a:cs typeface="Calibri" pitchFamily="34" charset="0"/>
              </a:rPr>
              <a:t>Guidelines for minimum standard of relief by State Authority.</a:t>
            </a:r>
            <a:r>
              <a:rPr lang="en-IN" dirty="0">
                <a:solidFill>
                  <a:srgbClr val="FF0000"/>
                </a:solidFill>
                <a:latin typeface="Calibri" pitchFamily="34" charset="0"/>
                <a:cs typeface="Calibri" pitchFamily="34" charset="0"/>
              </a:rPr>
              <a:t> </a:t>
            </a:r>
          </a:p>
          <a:p>
            <a:pPr algn="just">
              <a:buFont typeface="Wingdings" pitchFamily="2" charset="2"/>
              <a:buChar char="Ø"/>
            </a:pPr>
            <a:r>
              <a:rPr lang="en-IN" dirty="0">
                <a:latin typeface="Calibri" pitchFamily="34" charset="0"/>
                <a:cs typeface="Calibri" pitchFamily="34" charset="0"/>
              </a:rPr>
              <a:t>The State Authority shall lay down detailed guidelines for providing standards of relief to persons affected by disaster in the State, </a:t>
            </a:r>
          </a:p>
          <a:p>
            <a:pPr algn="just">
              <a:buFont typeface="Wingdings" pitchFamily="2" charset="2"/>
              <a:buChar char="Ø"/>
            </a:pPr>
            <a:r>
              <a:rPr lang="en-IN" dirty="0">
                <a:latin typeface="Calibri" pitchFamily="34" charset="0"/>
                <a:cs typeface="Calibri" pitchFamily="34" charset="0"/>
              </a:rPr>
              <a:t>such standards shall in no case be less than the minimum standards in the guidelines laid down by the National Authority in this regard.</a:t>
            </a:r>
          </a:p>
          <a:p>
            <a:pPr algn="just">
              <a:buFont typeface="Wingdings" pitchFamily="2" charset="2"/>
              <a:buChar char="Ø"/>
            </a:pPr>
            <a:r>
              <a:rPr lang="en-IN" dirty="0">
                <a:latin typeface="Calibri" pitchFamily="34" charset="0"/>
                <a:cs typeface="Calibri" pitchFamily="34" charset="0"/>
              </a:rPr>
              <a:t>The Act also provides for State Executive Committee (SEC) for the State headed by the Chief Secretary and others as members to assist the SDMA in performing the functions prescribed by the Act. </a:t>
            </a:r>
          </a:p>
          <a:p>
            <a:pPr algn="just">
              <a:buFont typeface="Wingdings" pitchFamily="2" charset="2"/>
              <a:buChar char="Ø"/>
            </a:pPr>
            <a:r>
              <a:rPr lang="en-IN" dirty="0">
                <a:latin typeface="Calibri" pitchFamily="34" charset="0"/>
                <a:cs typeface="Calibri" pitchFamily="34" charset="0"/>
              </a:rPr>
              <a:t>SEC is the executive arm of the SDMA. </a:t>
            </a:r>
          </a:p>
        </p:txBody>
      </p:sp>
    </p:spTree>
    <p:extLst>
      <p:ext uri="{BB962C8B-B14F-4D97-AF65-F5344CB8AC3E}">
        <p14:creationId xmlns:p14="http://schemas.microsoft.com/office/powerpoint/2010/main" val="17437194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129" y="1434904"/>
            <a:ext cx="10635176" cy="4353247"/>
          </a:xfrm>
        </p:spPr>
        <p:txBody>
          <a:bodyPr>
            <a:normAutofit/>
          </a:bodyPr>
          <a:lstStyle/>
          <a:p>
            <a:pPr marL="0" indent="0">
              <a:buNone/>
            </a:pPr>
            <a:r>
              <a:rPr lang="en-IN" dirty="0">
                <a:solidFill>
                  <a:srgbClr val="FF0000"/>
                </a:solidFill>
                <a:latin typeface="Calibri" pitchFamily="34" charset="0"/>
                <a:cs typeface="Calibri" pitchFamily="34" charset="0"/>
              </a:rPr>
              <a:t>The sum up of the responsibilities of the SDMA and SEC are as under:</a:t>
            </a:r>
          </a:p>
          <a:p>
            <a:pPr algn="just">
              <a:buFont typeface="Wingdings" pitchFamily="2" charset="2"/>
              <a:buChar char="Ø"/>
            </a:pPr>
            <a:r>
              <a:rPr lang="en-IN" dirty="0">
                <a:latin typeface="Calibri" pitchFamily="34" charset="0"/>
                <a:cs typeface="Calibri" pitchFamily="34" charset="0"/>
              </a:rPr>
              <a:t>Development of awareness campaign strategy and its implementation in the state.</a:t>
            </a:r>
          </a:p>
          <a:p>
            <a:pPr algn="just">
              <a:buFont typeface="Wingdings" pitchFamily="2" charset="2"/>
              <a:buChar char="Ø"/>
            </a:pPr>
            <a:r>
              <a:rPr lang="en-IN" dirty="0">
                <a:latin typeface="Calibri" pitchFamily="34" charset="0"/>
                <a:cs typeface="Calibri" pitchFamily="34" charset="0"/>
              </a:rPr>
              <a:t>Development of Human Resource Plan for implementation thereof  – development of training modules and material</a:t>
            </a:r>
          </a:p>
          <a:p>
            <a:pPr algn="just">
              <a:buFont typeface="Wingdings" pitchFamily="2" charset="2"/>
              <a:buChar char="Ø"/>
            </a:pPr>
            <a:r>
              <a:rPr lang="en-IN" dirty="0">
                <a:latin typeface="Calibri" pitchFamily="34" charset="0"/>
                <a:cs typeface="Calibri" pitchFamily="34" charset="0"/>
              </a:rPr>
              <a:t>Preparation or </a:t>
            </a:r>
            <a:r>
              <a:rPr lang="en-IN" dirty="0" err="1">
                <a:latin typeface="Calibri" pitchFamily="34" charset="0"/>
                <a:cs typeface="Calibri" pitchFamily="34" charset="0"/>
              </a:rPr>
              <a:t>updation</a:t>
            </a:r>
            <a:r>
              <a:rPr lang="en-IN" dirty="0">
                <a:latin typeface="Calibri" pitchFamily="34" charset="0"/>
                <a:cs typeface="Calibri" pitchFamily="34" charset="0"/>
              </a:rPr>
              <a:t> of state disaster management plan to ensure that the issues of DRR have been addressed</a:t>
            </a:r>
          </a:p>
          <a:p>
            <a:pPr algn="just">
              <a:buFont typeface="Wingdings" pitchFamily="2" charset="2"/>
              <a:buChar char="Ø"/>
            </a:pPr>
            <a:r>
              <a:rPr lang="en-IN" dirty="0">
                <a:latin typeface="Calibri" pitchFamily="34" charset="0"/>
                <a:cs typeface="Calibri" pitchFamily="34" charset="0"/>
              </a:rPr>
              <a:t>To initiating risk and vulnerability assessments and preparation of annual vulnerability and risk reduction reports.</a:t>
            </a:r>
          </a:p>
          <a:p>
            <a:pPr algn="just">
              <a:buFont typeface="Wingdings" pitchFamily="2" charset="2"/>
              <a:buChar char="Ø"/>
            </a:pPr>
            <a:r>
              <a:rPr lang="en-IN" dirty="0">
                <a:latin typeface="Calibri" pitchFamily="34" charset="0"/>
                <a:cs typeface="Calibri" pitchFamily="34" charset="0"/>
              </a:rPr>
              <a:t>Laying down guidelines to integrate DRR into development process</a:t>
            </a:r>
          </a:p>
          <a:p>
            <a:pPr algn="just">
              <a:buFont typeface="Wingdings" pitchFamily="2" charset="2"/>
              <a:buChar char="Ø"/>
            </a:pPr>
            <a:r>
              <a:rPr lang="en-IN" dirty="0">
                <a:latin typeface="Calibri" pitchFamily="34" charset="0"/>
                <a:cs typeface="Calibri" pitchFamily="34" charset="0"/>
              </a:rPr>
              <a:t>Follow up with various line departments to ensure that DRR issues have been addressed in their development plans.</a:t>
            </a:r>
          </a:p>
        </p:txBody>
      </p:sp>
    </p:spTree>
    <p:extLst>
      <p:ext uri="{BB962C8B-B14F-4D97-AF65-F5344CB8AC3E}">
        <p14:creationId xmlns:p14="http://schemas.microsoft.com/office/powerpoint/2010/main" val="219106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858" y="1730326"/>
            <a:ext cx="11183816" cy="4137074"/>
          </a:xfrm>
        </p:spPr>
        <p:txBody>
          <a:bodyPr>
            <a:normAutofit/>
          </a:bodyPr>
          <a:lstStyle/>
          <a:p>
            <a:pPr algn="just">
              <a:buFont typeface="Wingdings" pitchFamily="2" charset="2"/>
              <a:buChar char="Ø"/>
            </a:pPr>
            <a:r>
              <a:rPr lang="en-IN" sz="2200" dirty="0">
                <a:latin typeface="Calibri" pitchFamily="34" charset="0"/>
                <a:cs typeface="Calibri" pitchFamily="34" charset="0"/>
              </a:rPr>
              <a:t>Preparation of Disaster Risk Reduction Projects in various sectors.</a:t>
            </a:r>
          </a:p>
          <a:p>
            <a:pPr algn="just">
              <a:buFont typeface="Wingdings" pitchFamily="2" charset="2"/>
              <a:buChar char="Ø"/>
            </a:pPr>
            <a:r>
              <a:rPr lang="en-IN" sz="2200" dirty="0">
                <a:latin typeface="Calibri" pitchFamily="34" charset="0"/>
                <a:cs typeface="Calibri" pitchFamily="34" charset="0"/>
              </a:rPr>
              <a:t>Carrying out DRR Audit of the development plans prepared by line departments.</a:t>
            </a:r>
          </a:p>
          <a:p>
            <a:pPr algn="just">
              <a:buFont typeface="Wingdings" pitchFamily="2" charset="2"/>
              <a:buChar char="Ø"/>
            </a:pPr>
            <a:r>
              <a:rPr lang="en-IN" sz="2200" dirty="0">
                <a:latin typeface="Calibri" pitchFamily="34" charset="0"/>
                <a:cs typeface="Calibri" pitchFamily="34" charset="0"/>
              </a:rPr>
              <a:t>Developing a Recovery framework for the state.</a:t>
            </a:r>
          </a:p>
          <a:p>
            <a:pPr algn="just">
              <a:buFont typeface="Wingdings" pitchFamily="2" charset="2"/>
              <a:buChar char="Ø"/>
            </a:pPr>
            <a:r>
              <a:rPr lang="en-IN" sz="2200" dirty="0">
                <a:latin typeface="Calibri" pitchFamily="34" charset="0"/>
                <a:cs typeface="Calibri" pitchFamily="34" charset="0"/>
              </a:rPr>
              <a:t>Development of Knowledge and information sharing platform in DRR</a:t>
            </a:r>
          </a:p>
          <a:p>
            <a:pPr algn="just">
              <a:buFont typeface="Wingdings" pitchFamily="2" charset="2"/>
              <a:buChar char="Ø"/>
            </a:pPr>
            <a:r>
              <a:rPr lang="en-IN" sz="2200" dirty="0">
                <a:latin typeface="Calibri" pitchFamily="34" charset="0"/>
                <a:cs typeface="Calibri" pitchFamily="34" charset="0"/>
              </a:rPr>
              <a:t>Conceptualizing and formulating projects and programmes as a part of the national initiatives/schemes.</a:t>
            </a:r>
          </a:p>
          <a:p>
            <a:pPr algn="just">
              <a:buFont typeface="Wingdings" pitchFamily="2" charset="2"/>
              <a:buChar char="Ø"/>
            </a:pPr>
            <a:r>
              <a:rPr lang="en-IN" sz="2200" dirty="0">
                <a:latin typeface="Calibri" pitchFamily="34" charset="0"/>
                <a:cs typeface="Calibri" pitchFamily="34" charset="0"/>
              </a:rPr>
              <a:t>Preparation of Minimum Standards of Relief</a:t>
            </a:r>
          </a:p>
          <a:p>
            <a:pPr algn="just">
              <a:buFont typeface="Wingdings" pitchFamily="2" charset="2"/>
              <a:buChar char="Ø"/>
            </a:pPr>
            <a:r>
              <a:rPr lang="en-IN" sz="2200" dirty="0">
                <a:latin typeface="Calibri" pitchFamily="34" charset="0"/>
                <a:cs typeface="Calibri" pitchFamily="34" charset="0"/>
              </a:rPr>
              <a:t>Preparation of Disaster Management Policy</a:t>
            </a:r>
          </a:p>
          <a:p>
            <a:pPr algn="just">
              <a:buFont typeface="Wingdings" pitchFamily="2" charset="2"/>
              <a:buChar char="Ø"/>
            </a:pPr>
            <a:r>
              <a:rPr lang="en-IN" sz="2200" dirty="0">
                <a:latin typeface="Calibri" pitchFamily="34" charset="0"/>
                <a:cs typeface="Calibri" pitchFamily="34" charset="0"/>
              </a:rPr>
              <a:t>Preparation of Mitigation plans</a:t>
            </a:r>
          </a:p>
        </p:txBody>
      </p:sp>
    </p:spTree>
    <p:extLst>
      <p:ext uri="{BB962C8B-B14F-4D97-AF65-F5344CB8AC3E}">
        <p14:creationId xmlns:p14="http://schemas.microsoft.com/office/powerpoint/2010/main" val="553399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655" y="1800664"/>
            <a:ext cx="10916530" cy="4066735"/>
          </a:xfrm>
        </p:spPr>
        <p:txBody>
          <a:bodyPr>
            <a:normAutofit/>
          </a:bodyPr>
          <a:lstStyle/>
          <a:p>
            <a:pPr>
              <a:buFont typeface="Wingdings" pitchFamily="2" charset="2"/>
              <a:buChar char="Ø"/>
            </a:pPr>
            <a:r>
              <a:rPr lang="en-IN" sz="2200" dirty="0">
                <a:latin typeface="Calibri" pitchFamily="34" charset="0"/>
                <a:cs typeface="Calibri" pitchFamily="34" charset="0"/>
              </a:rPr>
              <a:t>Coordinate and monitor the implementation of National Policy, National Plan and State Plan</a:t>
            </a:r>
          </a:p>
          <a:p>
            <a:pPr>
              <a:buFont typeface="Wingdings" pitchFamily="2" charset="2"/>
              <a:buChar char="Ø"/>
            </a:pPr>
            <a:r>
              <a:rPr lang="en-IN" sz="2200" dirty="0">
                <a:latin typeface="Calibri" pitchFamily="34" charset="0"/>
                <a:cs typeface="Calibri" pitchFamily="34" charset="0"/>
              </a:rPr>
              <a:t>Lay down guidelines for the preparation of DMP by various departments</a:t>
            </a:r>
          </a:p>
          <a:p>
            <a:pPr>
              <a:buFont typeface="Wingdings" pitchFamily="2" charset="2"/>
              <a:buChar char="Ø"/>
            </a:pPr>
            <a:r>
              <a:rPr lang="en-IN" sz="2200" dirty="0">
                <a:latin typeface="Calibri" pitchFamily="34" charset="0"/>
                <a:cs typeface="Calibri" pitchFamily="34" charset="0"/>
              </a:rPr>
              <a:t>Lay down guidelines for safe construction practices and ensure compliance thereof</a:t>
            </a:r>
          </a:p>
          <a:p>
            <a:pPr>
              <a:buFont typeface="Wingdings" pitchFamily="2" charset="2"/>
              <a:buChar char="Ø"/>
            </a:pPr>
            <a:r>
              <a:rPr lang="en-IN" sz="2200" dirty="0">
                <a:latin typeface="Calibri" pitchFamily="34" charset="0"/>
                <a:cs typeface="Calibri" pitchFamily="34" charset="0"/>
              </a:rPr>
              <a:t>Provide necessary technical assistance or give advice to District Authorities.</a:t>
            </a:r>
          </a:p>
          <a:p>
            <a:pPr>
              <a:buFont typeface="Wingdings" pitchFamily="2" charset="2"/>
              <a:buChar char="Ø"/>
            </a:pPr>
            <a:r>
              <a:rPr lang="en-IN" sz="2200" dirty="0">
                <a:latin typeface="Calibri" pitchFamily="34" charset="0"/>
                <a:cs typeface="Calibri" pitchFamily="34" charset="0"/>
              </a:rPr>
              <a:t>Lay down, review and update state level response plans and guidelines</a:t>
            </a:r>
          </a:p>
          <a:p>
            <a:pPr>
              <a:buFont typeface="Wingdings" pitchFamily="2" charset="2"/>
              <a:buChar char="Ø"/>
            </a:pPr>
            <a:r>
              <a:rPr lang="en-IN" sz="2200" dirty="0">
                <a:latin typeface="Calibri" pitchFamily="34" charset="0"/>
                <a:cs typeface="Calibri" pitchFamily="34" charset="0"/>
              </a:rPr>
              <a:t>Ensuring the communication system is in order – setting up and strengthening of EOCs</a:t>
            </a:r>
          </a:p>
          <a:p>
            <a:pPr>
              <a:buFont typeface="Wingdings" pitchFamily="2" charset="2"/>
              <a:buChar char="Ø"/>
            </a:pPr>
            <a:r>
              <a:rPr lang="en-IN" sz="2200" dirty="0">
                <a:latin typeface="Calibri" pitchFamily="34" charset="0"/>
                <a:cs typeface="Calibri" pitchFamily="34" charset="0"/>
              </a:rPr>
              <a:t>Ensuring the conduct of mock drills regularly.</a:t>
            </a:r>
          </a:p>
          <a:p>
            <a:endParaRPr lang="en-IN" sz="2200" dirty="0">
              <a:latin typeface="Calibri" pitchFamily="34" charset="0"/>
              <a:cs typeface="Calibri" pitchFamily="34" charset="0"/>
            </a:endParaRPr>
          </a:p>
          <a:p>
            <a:pPr marL="0" indent="0">
              <a:buNone/>
            </a:pPr>
            <a:endParaRPr lang="en-IN" sz="2200" dirty="0">
              <a:latin typeface="Calibri" pitchFamily="34" charset="0"/>
              <a:cs typeface="Calibri" pitchFamily="34" charset="0"/>
            </a:endParaRPr>
          </a:p>
        </p:txBody>
      </p:sp>
    </p:spTree>
    <p:extLst>
      <p:ext uri="{BB962C8B-B14F-4D97-AF65-F5344CB8AC3E}">
        <p14:creationId xmlns:p14="http://schemas.microsoft.com/office/powerpoint/2010/main" val="17333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80553DCB-C90A-49F4-BA9D-D9D54876BF25}"/>
              </a:ext>
            </a:extLst>
          </p:cNvPr>
          <p:cNvSpPr>
            <a:spLocks noGrp="1" noChangeArrowheads="1"/>
          </p:cNvSpPr>
          <p:nvPr>
            <p:ph type="title"/>
          </p:nvPr>
        </p:nvSpPr>
        <p:spPr/>
        <p:txBody>
          <a:bodyPr/>
          <a:lstStyle/>
          <a:p>
            <a:endParaRPr lang="en-US" altLang="en-US"/>
          </a:p>
        </p:txBody>
      </p:sp>
      <p:pic>
        <p:nvPicPr>
          <p:cNvPr id="7170" name="Content Placeholder 3" descr="5">
            <a:extLst>
              <a:ext uri="{FF2B5EF4-FFF2-40B4-BE49-F238E27FC236}">
                <a16:creationId xmlns:a16="http://schemas.microsoft.com/office/drawing/2014/main" id="{A4C87863-027E-46C9-8906-279EBA2107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8626" y="274638"/>
            <a:ext cx="8880475" cy="635476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2E6D4D80-04CD-4FE4-9EF9-6A88BF4B3632}"/>
              </a:ext>
            </a:extLst>
          </p:cNvPr>
          <p:cNvSpPr>
            <a:spLocks noGrp="1" noChangeArrowheads="1"/>
          </p:cNvSpPr>
          <p:nvPr>
            <p:ph type="title"/>
          </p:nvPr>
        </p:nvSpPr>
        <p:spPr/>
        <p:txBody>
          <a:bodyPr/>
          <a:lstStyle/>
          <a:p>
            <a:endParaRPr lang="en-US" altLang="en-US"/>
          </a:p>
        </p:txBody>
      </p:sp>
      <p:pic>
        <p:nvPicPr>
          <p:cNvPr id="8194" name="Content Placeholder 3" descr="6">
            <a:extLst>
              <a:ext uri="{FF2B5EF4-FFF2-40B4-BE49-F238E27FC236}">
                <a16:creationId xmlns:a16="http://schemas.microsoft.com/office/drawing/2014/main" id="{D8F5AA0F-03FE-4D3F-8250-7485E7591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25613" y="104776"/>
            <a:ext cx="8666162" cy="6746875"/>
          </a:xfr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429</TotalTime>
  <Words>4212</Words>
  <Application>Microsoft Office PowerPoint</Application>
  <PresentationFormat>Widescreen</PresentationFormat>
  <Paragraphs>321</Paragraphs>
  <Slides>73</Slides>
  <Notes>1</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Retrospect</vt:lpstr>
      <vt:lpstr>Disaster Risk Reduction (DRR) - Disaster management cycle – its phases; prevention, mitigation, preparedness, relief and recovery; structural and non-structural measures; risk analysis, vulnerability and capacity assessment.  Early warning systems, Post disaster environmental response (water, sanitation, food safety, waste management, disease control, security, communications).  Roles and responsibilities of government, community, local institutions, NGOs and other stakeholders;   Policies and legislation for disaster risk reduction, DRR programs in India and the activities of National Disaster Management Authority. </vt:lpstr>
      <vt:lpstr>Disaster Management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Prevention</vt:lpstr>
      <vt:lpstr>Mitigation</vt:lpstr>
      <vt:lpstr>Preparedness</vt:lpstr>
      <vt:lpstr>PowerPoint Presentation</vt:lpstr>
      <vt:lpstr>PowerPoint Presentation</vt:lpstr>
      <vt:lpstr>PowerPoint Presentation</vt:lpstr>
      <vt:lpstr>Risk Reduction Strategies</vt:lpstr>
      <vt:lpstr>Construction Practice</vt:lpstr>
      <vt:lpstr>What is non - structure</vt:lpstr>
      <vt:lpstr>Non-structural Elements</vt:lpstr>
      <vt:lpstr>PowerPoint Presentation</vt:lpstr>
      <vt:lpstr>Non Structural Elements</vt:lpstr>
      <vt:lpstr>Non Structural Elements</vt:lpstr>
      <vt:lpstr>PowerPoint Presentation</vt:lpstr>
      <vt:lpstr>PowerPoint Presentation</vt:lpstr>
      <vt:lpstr>Example of NSM</vt:lpstr>
      <vt:lpstr>Structural and Non-Structural  Measures</vt:lpstr>
      <vt:lpstr>PowerPoint Presentation</vt:lpstr>
      <vt:lpstr>Structural Mitigation  Measures</vt:lpstr>
      <vt:lpstr>VULNERABILITY REDUCTION</vt:lpstr>
      <vt:lpstr>Summing up</vt:lpstr>
      <vt:lpstr>Early Warning System(EWS)</vt:lpstr>
      <vt:lpstr>PowerPoint Presentation</vt:lpstr>
      <vt:lpstr>Elements of early Warning</vt:lpstr>
      <vt:lpstr>PowerPoint Presentation</vt:lpstr>
      <vt:lpstr>PowerPoint Presentation</vt:lpstr>
      <vt:lpstr> Need of Early Warning System </vt:lpstr>
      <vt:lpstr>PowerPoint Presentation</vt:lpstr>
      <vt:lpstr> Communication of early warning information </vt:lpstr>
      <vt:lpstr>PowerPoint Presentation</vt:lpstr>
      <vt:lpstr>Community Based Early Warning System </vt:lpstr>
      <vt:lpstr>PowerPoint Presentation</vt:lpstr>
      <vt:lpstr>Essential features of community-based early warning systems are: </vt:lpstr>
      <vt:lpstr>Early warning systems and policy </vt:lpstr>
      <vt:lpstr>PowerPoint Presentation</vt:lpstr>
      <vt:lpstr>Understand the most likely threats, likelihood of disasters and their potential consequences </vt:lpstr>
      <vt:lpstr>Establish proper priorities </vt:lpstr>
      <vt:lpstr> Developing institutional networks with clear responsibilities </vt:lpstr>
      <vt:lpstr> Establish or strengthen the legislative/legal framework and mechanisms </vt:lpstr>
      <vt:lpstr>Developing effective communication strategies </vt:lpstr>
      <vt:lpstr>  Securing resources </vt:lpstr>
      <vt:lpstr>Post disaster environmental response</vt:lpstr>
      <vt:lpstr>PowerPoint Presentation</vt:lpstr>
      <vt:lpstr>Water</vt:lpstr>
      <vt:lpstr>Safe drinking water </vt:lpstr>
      <vt:lpstr>PowerPoint Presentation</vt:lpstr>
      <vt:lpstr>SANITATION</vt:lpstr>
      <vt:lpstr>FOOD SAFETY</vt:lpstr>
      <vt:lpstr>WASTE MANAGEMENT</vt:lpstr>
      <vt:lpstr>DISEASE CONTROL</vt:lpstr>
      <vt:lpstr>PowerPoint Presentation</vt:lpstr>
      <vt:lpstr>SECURITY</vt:lpstr>
      <vt:lpstr>COMMUNICATION</vt:lpstr>
      <vt:lpstr>Response </vt:lpstr>
      <vt:lpstr>PowerPoint Presentation</vt:lpstr>
      <vt:lpstr>Response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Disaster Risk Reduction (DRR) - Disaster management cycle – its phases; prevention, mitigation, preparedness, relief and recovery; structural and non-structural measures; risk analysis, vulnerability and capacity assessment; early warning systems, Post disaster environmental response (water, sanitation, food safety, waste management, disease control, security, communications); Roles and responsibilities of government, community, local institutions, NGOs and other stakeholders; Policies and legislation for disaster risk reduction, DRR programs in India and the activities of National Disaster Management Authority. </dc:title>
  <dc:creator>saran rao</dc:creator>
  <cp:lastModifiedBy>saran rao</cp:lastModifiedBy>
  <cp:revision>75</cp:revision>
  <dcterms:created xsi:type="dcterms:W3CDTF">2021-06-03T11:06:32Z</dcterms:created>
  <dcterms:modified xsi:type="dcterms:W3CDTF">2022-05-11T03:38:01Z</dcterms:modified>
</cp:coreProperties>
</file>