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310" r:id="rId3"/>
    <p:sldId id="311" r:id="rId4"/>
    <p:sldId id="312" r:id="rId5"/>
    <p:sldId id="313" r:id="rId6"/>
    <p:sldId id="315" r:id="rId7"/>
    <p:sldId id="314"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258"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6D5BF-8982-4684-80DA-E0388276C450}"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4A86F-4439-4A12-B7CF-6FEDAD464ED7}" type="slidenum">
              <a:rPr lang="en-US" smtClean="0"/>
              <a:t>‹#›</a:t>
            </a:fld>
            <a:endParaRPr lang="en-US"/>
          </a:p>
        </p:txBody>
      </p:sp>
    </p:spTree>
    <p:extLst>
      <p:ext uri="{BB962C8B-B14F-4D97-AF65-F5344CB8AC3E}">
        <p14:creationId xmlns:p14="http://schemas.microsoft.com/office/powerpoint/2010/main" val="5881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44A86F-4439-4A12-B7CF-6FEDAD464ED7}" type="slidenum">
              <a:rPr lang="en-US" smtClean="0"/>
              <a:t>11</a:t>
            </a:fld>
            <a:endParaRPr lang="en-US"/>
          </a:p>
        </p:txBody>
      </p:sp>
    </p:spTree>
    <p:extLst>
      <p:ext uri="{BB962C8B-B14F-4D97-AF65-F5344CB8AC3E}">
        <p14:creationId xmlns:p14="http://schemas.microsoft.com/office/powerpoint/2010/main" val="93856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DDEEFA-BB8F-4186-803D-A2A6D7309E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2838862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DDEEFA-BB8F-4186-803D-A2A6D7309E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347181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DDEEFA-BB8F-4186-803D-A2A6D7309E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174542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DDEEFA-BB8F-4186-803D-A2A6D7309E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1325327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DEEFA-BB8F-4186-803D-A2A6D7309EC9}"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419943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DDEEFA-BB8F-4186-803D-A2A6D7309EC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1574898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DDEEFA-BB8F-4186-803D-A2A6D7309EC9}"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353005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DDEEFA-BB8F-4186-803D-A2A6D7309EC9}"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39573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DEEFA-BB8F-4186-803D-A2A6D7309EC9}"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365984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DEEFA-BB8F-4186-803D-A2A6D7309EC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222284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DDEEFA-BB8F-4186-803D-A2A6D7309EC9}"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1A5D3-7ED7-46A6-A526-213D6D8B8629}" type="slidenum">
              <a:rPr lang="en-US" smtClean="0"/>
              <a:t>‹#›</a:t>
            </a:fld>
            <a:endParaRPr lang="en-US"/>
          </a:p>
        </p:txBody>
      </p:sp>
    </p:spTree>
    <p:extLst>
      <p:ext uri="{BB962C8B-B14F-4D97-AF65-F5344CB8AC3E}">
        <p14:creationId xmlns:p14="http://schemas.microsoft.com/office/powerpoint/2010/main" val="287781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DEEFA-BB8F-4186-803D-A2A6D7309EC9}" type="datetimeFigureOut">
              <a:rPr lang="en-US" smtClean="0"/>
              <a:t>5/12/2022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1A5D3-7ED7-46A6-A526-213D6D8B8629}" type="slidenum">
              <a:rPr lang="en-US" smtClean="0"/>
              <a:t>‹#›</a:t>
            </a:fld>
            <a:endParaRPr lang="en-US"/>
          </a:p>
        </p:txBody>
      </p:sp>
    </p:spTree>
    <p:extLst>
      <p:ext uri="{BB962C8B-B14F-4D97-AF65-F5344CB8AC3E}">
        <p14:creationId xmlns:p14="http://schemas.microsoft.com/office/powerpoint/2010/main" val="4062029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rnal_erosion" TargetMode="External" /><Relationship Id="rId2" Type="http://schemas.openxmlformats.org/officeDocument/2006/relationships/hyperlink" Target="https://en.wikipedia.org/wiki/Spillway" TargetMode="External" /><Relationship Id="rId1" Type="http://schemas.openxmlformats.org/officeDocument/2006/relationships/slideLayout" Target="../slideLayouts/slideLayout2.xml" /><Relationship Id="rId4" Type="http://schemas.openxmlformats.org/officeDocument/2006/relationships/hyperlink" Target="https://en.wikipedia.org/wiki/Earthquake" TargetMode="Externa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Uttarkhand" TargetMode="External" /><Relationship Id="rId3" Type="http://schemas.openxmlformats.org/officeDocument/2006/relationships/hyperlink" Target="https://en.wikipedia.org/wiki/Morbi" TargetMode="External" /><Relationship Id="rId7" Type="http://schemas.openxmlformats.org/officeDocument/2006/relationships/hyperlink" Target="https://en.wikipedia.org/wiki/Chamoli_district" TargetMode="External" /><Relationship Id="rId2" Type="http://schemas.openxmlformats.org/officeDocument/2006/relationships/hyperlink" Target="https://en.wikipedia.org/wiki/Morvi_dam_failure" TargetMode="External" /><Relationship Id="rId1" Type="http://schemas.openxmlformats.org/officeDocument/2006/relationships/slideLayout" Target="../slideLayouts/slideLayout2.xml" /><Relationship Id="rId6" Type="http://schemas.openxmlformats.org/officeDocument/2006/relationships/hyperlink" Target="https://en.wikipedia.org/wiki/Rishiganga" TargetMode="External" /><Relationship Id="rId5" Type="http://schemas.openxmlformats.org/officeDocument/2006/relationships/hyperlink" Target="https://en.wikipedia.org/wiki/Ratnagiri_District" TargetMode="External" /><Relationship Id="rId4" Type="http://schemas.openxmlformats.org/officeDocument/2006/relationships/hyperlink" Target="https://en.wikipedia.org/wiki/Tiware_Dam" TargetMode="External" /></Relationships>
</file>

<file path=ppt/slides/_rels/slide8.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5926" y="604912"/>
            <a:ext cx="10803987" cy="5835078"/>
          </a:xfrm>
        </p:spPr>
        <p:txBody>
          <a:bodyPr>
            <a:normAutofit fontScale="92500"/>
          </a:bodyPr>
          <a:lstStyle/>
          <a:p>
            <a:r>
              <a:rPr lang="en-US" sz="4000" b="1" dirty="0">
                <a:solidFill>
                  <a:srgbClr val="C00000"/>
                </a:solidFill>
                <a:effectLst/>
                <a:ea typeface="Times New Roman" panose="02020603050405020304" pitchFamily="18" charset="0"/>
              </a:rPr>
              <a:t>Disaster Preparedness &amp; Planning Management</a:t>
            </a:r>
          </a:p>
          <a:p>
            <a:endParaRPr lang="en-US" sz="2000" dirty="0"/>
          </a:p>
          <a:p>
            <a:r>
              <a:rPr lang="en-US" sz="4000" dirty="0"/>
              <a:t>UNIT – V</a:t>
            </a:r>
          </a:p>
          <a:p>
            <a:pPr algn="just"/>
            <a:r>
              <a:rPr lang="en-US" sz="4000" dirty="0"/>
              <a:t>Disasters, Environment and Development - Factors affecting vulnerability such as impact of developmental projects and environmental modifications </a:t>
            </a:r>
          </a:p>
          <a:p>
            <a:pPr algn="just"/>
            <a:r>
              <a:rPr lang="en-US" sz="4000" dirty="0"/>
              <a:t>(including of dams, land use changes, urbanization etc.), </a:t>
            </a:r>
          </a:p>
          <a:p>
            <a:pPr algn="just"/>
            <a:r>
              <a:rPr lang="en-US" sz="4000" dirty="0"/>
              <a:t>Sustainable and environmental friendly recovery; </a:t>
            </a:r>
          </a:p>
          <a:p>
            <a:pPr algn="just"/>
            <a:r>
              <a:rPr lang="en-US" sz="4000" dirty="0"/>
              <a:t>Reconstruction and development methods</a:t>
            </a:r>
          </a:p>
          <a:p>
            <a:endParaRPr lang="en-US" sz="4000" b="1" dirty="0">
              <a:solidFill>
                <a:srgbClr val="C00000"/>
              </a:solidFill>
            </a:endParaRPr>
          </a:p>
        </p:txBody>
      </p:sp>
    </p:spTree>
    <p:extLst>
      <p:ext uri="{BB962C8B-B14F-4D97-AF65-F5344CB8AC3E}">
        <p14:creationId xmlns:p14="http://schemas.microsoft.com/office/powerpoint/2010/main" val="49364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lstStyle/>
          <a:p>
            <a:pPr marL="0" indent="0">
              <a:buNone/>
            </a:pPr>
            <a:r>
              <a:rPr lang="en-US" sz="32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Urbanization</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3074" name="Picture 2" descr="Poorly planned urban development | PreventionWeb.net">
            <a:extLst>
              <a:ext uri="{FF2B5EF4-FFF2-40B4-BE49-F238E27FC236}">
                <a16:creationId xmlns:a16="http://schemas.microsoft.com/office/drawing/2014/main" id="{AD31819E-8A3B-4E08-A0E4-1F77F9BB5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0" y="550873"/>
            <a:ext cx="6426152" cy="28169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72DDAE1-3AF0-4050-8D45-BBE931479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05" y="3429000"/>
            <a:ext cx="5610331" cy="33675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ood situation in Karnataka, Andhra, Bihar grim; flash flood in hills |  India News – India TV">
            <a:extLst>
              <a:ext uri="{FF2B5EF4-FFF2-40B4-BE49-F238E27FC236}">
                <a16:creationId xmlns:a16="http://schemas.microsoft.com/office/drawing/2014/main" id="{37578714-3D0E-4B8D-80A3-BAC11D096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745" y="3429000"/>
            <a:ext cx="5612949" cy="315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1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988102" y="198003"/>
            <a:ext cx="10515600" cy="6250675"/>
          </a:xfrm>
        </p:spPr>
        <p:txBody>
          <a:bodyPr>
            <a:normAutofit/>
          </a:bodyPr>
          <a:lstStyle/>
          <a:p>
            <a:pPr marL="0" indent="0">
              <a:buNone/>
            </a:pPr>
            <a:r>
              <a:rPr lang="en-US" sz="3200" b="1" dirty="0">
                <a:solidFill>
                  <a:srgbClr val="FF0000"/>
                </a:solidFill>
                <a:latin typeface="Arial" panose="020B0604020202020204" pitchFamily="34" charset="0"/>
              </a:rPr>
              <a:t>S</a:t>
            </a:r>
            <a:r>
              <a:rPr lang="en-US" sz="3200" b="1" i="0" u="none" strike="noStrike" baseline="0" dirty="0">
                <a:solidFill>
                  <a:srgbClr val="FF0000"/>
                </a:solidFill>
                <a:latin typeface="Arial" panose="020B0604020202020204" pitchFamily="34" charset="0"/>
              </a:rPr>
              <a:t>ustainable and environmental friendly recovery</a:t>
            </a:r>
          </a:p>
          <a:p>
            <a:pPr marL="0" indent="0">
              <a:buNone/>
            </a:pPr>
            <a:r>
              <a:rPr lang="en-US" i="0" u="none" strike="noStrike" baseline="0" dirty="0">
                <a:latin typeface="Arial" panose="020B0604020202020204" pitchFamily="34" charset="0"/>
                <a:cs typeface="Arial" panose="020B0604020202020204" pitchFamily="34" charset="0"/>
              </a:rPr>
              <a:t>From disasters to development</a:t>
            </a:r>
          </a:p>
          <a:p>
            <a:r>
              <a:rPr lang="en-US" i="0" u="none" strike="noStrike" baseline="0" dirty="0">
                <a:latin typeface="Arial" panose="020B0604020202020204" pitchFamily="34" charset="0"/>
                <a:cs typeface="Arial" panose="020B0604020202020204" pitchFamily="34" charset="0"/>
              </a:rPr>
              <a:t>The transition from relief to recovery.</a:t>
            </a:r>
          </a:p>
          <a:p>
            <a:pPr algn="just"/>
            <a:r>
              <a:rPr lang="en-US" i="0" u="none" strike="noStrike" baseline="0" dirty="0">
                <a:latin typeface="Arial" panose="020B0604020202020204" pitchFamily="34" charset="0"/>
                <a:cs typeface="Arial" panose="020B0604020202020204" pitchFamily="34" charset="0"/>
              </a:rPr>
              <a:t>Sustainable development.</a:t>
            </a:r>
          </a:p>
          <a:p>
            <a:r>
              <a:rPr lang="en-US" i="0" u="none" strike="noStrike" baseline="0" dirty="0">
                <a:latin typeface="Arial" panose="020B0604020202020204" pitchFamily="34" charset="0"/>
                <a:cs typeface="Arial" panose="020B0604020202020204" pitchFamily="34" charset="0"/>
              </a:rPr>
              <a:t>Increasing individual and institutional capacity</a:t>
            </a:r>
            <a:r>
              <a:rPr lang="en-US" dirty="0">
                <a:latin typeface="Arial" panose="020B0604020202020204" pitchFamily="34" charset="0"/>
                <a:cs typeface="Arial" panose="020B0604020202020204" pitchFamily="34" charset="0"/>
              </a:rPr>
              <a:t>.</a:t>
            </a:r>
          </a:p>
          <a:p>
            <a:pPr marL="0" indent="0">
              <a:buNone/>
            </a:pPr>
            <a:r>
              <a:rPr lang="en-US" b="1" i="0" u="none" strike="noStrike" baseline="0" dirty="0">
                <a:solidFill>
                  <a:srgbClr val="00B0F0"/>
                </a:solidFill>
                <a:latin typeface="Arial" panose="020B0604020202020204" pitchFamily="34" charset="0"/>
                <a:cs typeface="Arial" panose="020B0604020202020204" pitchFamily="34" charset="0"/>
              </a:rPr>
              <a:t>The transition from relief to recovery.</a:t>
            </a:r>
          </a:p>
          <a:p>
            <a:pPr marL="0" indent="0" algn="just">
              <a:buNone/>
            </a:pPr>
            <a:r>
              <a:rPr lang="en-US" b="0" i="0" u="none" strike="noStrike" baseline="0" dirty="0">
                <a:latin typeface="Arial" panose="020B0604020202020204" pitchFamily="34" charset="0"/>
                <a:cs typeface="Arial" panose="020B0604020202020204" pitchFamily="34" charset="0"/>
              </a:rPr>
              <a:t>	A distinction is usually made between immediate measures taken to support life and sustain morale, and the later activities dedicated to re-establishing the economic, social and cultural life of the people concerned and rebuilding damaged areas.</a:t>
            </a:r>
          </a:p>
          <a:p>
            <a:pPr marL="0" indent="0">
              <a:buNone/>
            </a:pPr>
            <a:endParaRPr lang="en-US" sz="1800" b="1" dirty="0">
              <a:latin typeface="MetaCondBold-Roman"/>
            </a:endParaRPr>
          </a:p>
          <a:p>
            <a:endParaRPr lang="en-US" sz="3200" b="1" dirty="0">
              <a:solidFill>
                <a:srgbClr val="FF0000"/>
              </a:solidFill>
            </a:endParaRPr>
          </a:p>
        </p:txBody>
      </p:sp>
    </p:spTree>
    <p:extLst>
      <p:ext uri="{BB962C8B-B14F-4D97-AF65-F5344CB8AC3E}">
        <p14:creationId xmlns:p14="http://schemas.microsoft.com/office/powerpoint/2010/main" val="2076259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lstStyle/>
          <a:p>
            <a:pPr marL="0" indent="0">
              <a:buNone/>
            </a:pPr>
            <a:r>
              <a:rPr lang="en-US" b="1" i="0" u="none" strike="noStrike" baseline="0" dirty="0">
                <a:solidFill>
                  <a:srgbClr val="00B0F0"/>
                </a:solidFill>
                <a:latin typeface="Arial" panose="020B0604020202020204" pitchFamily="34" charset="0"/>
                <a:cs typeface="Arial" panose="020B0604020202020204" pitchFamily="34" charset="0"/>
              </a:rPr>
              <a:t>Sustainable development</a:t>
            </a:r>
          </a:p>
          <a:p>
            <a:pPr marL="0" indent="0" algn="just">
              <a:buNone/>
            </a:pPr>
            <a:r>
              <a:rPr lang="en-US" dirty="0">
                <a:effectLst/>
                <a:latin typeface="Arial" panose="020B0604020202020204" pitchFamily="34" charset="0"/>
                <a:ea typeface="Calibri" panose="020F0502020204030204" pitchFamily="34" charset="0"/>
              </a:rPr>
              <a:t>The World Commission on Environment and Development has defined “sustainable development” in terms of livelihood security.</a:t>
            </a:r>
            <a:endParaRPr lang="en-US" b="1" i="0" u="none" strike="noStrike" baseline="0" dirty="0">
              <a:solidFill>
                <a:srgbClr val="00B0F0"/>
              </a:solidFill>
              <a:latin typeface="Arial" panose="020B0604020202020204" pitchFamily="34" charset="0"/>
              <a:cs typeface="Arial" panose="020B0604020202020204" pitchFamily="34" charset="0"/>
            </a:endParaRPr>
          </a:p>
          <a:p>
            <a:pPr marL="0" marR="0" indent="0" algn="just">
              <a:lnSpc>
                <a:spcPct val="107000"/>
              </a:lnSpc>
              <a:spcBef>
                <a:spcPts val="0"/>
              </a:spcBef>
              <a:spcAft>
                <a:spcPts val="0"/>
              </a:spcAft>
              <a:buNone/>
            </a:pPr>
            <a:r>
              <a:rPr lang="en-US" dirty="0">
                <a:effectLst/>
                <a:latin typeface="Arial" panose="020B0604020202020204" pitchFamily="34" charset="0"/>
                <a:ea typeface="Calibri" panose="020F0502020204030204" pitchFamily="34" charset="0"/>
                <a:cs typeface="Arial" panose="020B0604020202020204" pitchFamily="34" charset="0"/>
              </a:rPr>
              <a:t>Three key concepts are continually emphasized:</a:t>
            </a:r>
          </a:p>
          <a:p>
            <a:pPr marL="0" marR="0" algn="just">
              <a:lnSpc>
                <a:spcPct val="150000"/>
              </a:lnSpc>
              <a:spcBef>
                <a:spcPts val="0"/>
              </a:spcBef>
              <a:spcAft>
                <a:spcPts val="0"/>
              </a:spcAft>
            </a:pPr>
            <a:r>
              <a:rPr lang="en-US" dirty="0">
                <a:effectLst/>
                <a:latin typeface="Arial" panose="020B0604020202020204" pitchFamily="34" charset="0"/>
                <a:ea typeface="Calibri" panose="020F0502020204030204" pitchFamily="34" charset="0"/>
                <a:cs typeface="Arial" panose="020B0604020202020204" pitchFamily="34" charset="0"/>
              </a:rPr>
              <a:t>— Organization that is responsive to local needs;</a:t>
            </a:r>
          </a:p>
          <a:p>
            <a:pPr marL="0" marR="0" algn="just">
              <a:lnSpc>
                <a:spcPct val="150000"/>
              </a:lnSpc>
              <a:spcBef>
                <a:spcPts val="0"/>
              </a:spcBef>
              <a:spcAft>
                <a:spcPts val="0"/>
              </a:spcAft>
            </a:pPr>
            <a:r>
              <a:rPr lang="en-US" dirty="0">
                <a:effectLst/>
                <a:latin typeface="Arial" panose="020B0604020202020204" pitchFamily="34" charset="0"/>
                <a:ea typeface="Calibri" panose="020F0502020204030204" pitchFamily="34" charset="0"/>
                <a:cs typeface="Arial" panose="020B0604020202020204" pitchFamily="34" charset="0"/>
              </a:rPr>
              <a:t>— Improvisation;</a:t>
            </a:r>
          </a:p>
          <a:p>
            <a:pPr marL="0" marR="0" algn="just">
              <a:lnSpc>
                <a:spcPct val="150000"/>
              </a:lnSpc>
              <a:spcBef>
                <a:spcPts val="0"/>
              </a:spcBef>
              <a:spcAft>
                <a:spcPts val="0"/>
              </a:spcAft>
            </a:pPr>
            <a:r>
              <a:rPr lang="en-US" dirty="0">
                <a:effectLst/>
                <a:latin typeface="Arial" panose="020B0604020202020204" pitchFamily="34" charset="0"/>
                <a:ea typeface="Calibri" panose="020F0502020204030204" pitchFamily="34" charset="0"/>
                <a:cs typeface="Arial" panose="020B0604020202020204" pitchFamily="34" charset="0"/>
              </a:rPr>
              <a:t>— Incremental improvement.</a:t>
            </a:r>
          </a:p>
          <a:p>
            <a:pPr marL="0" indent="0">
              <a:buNone/>
            </a:pPr>
            <a:r>
              <a:rPr lang="en-US" b="1" i="0" u="none" strike="noStrike" baseline="0" dirty="0">
                <a:solidFill>
                  <a:srgbClr val="00B0F0"/>
                </a:solidFill>
                <a:latin typeface="Arial" panose="020B0604020202020204" pitchFamily="34" charset="0"/>
                <a:cs typeface="Arial" panose="020B0604020202020204" pitchFamily="34" charset="0"/>
              </a:rPr>
              <a:t>Increasing individual and institutional capacity</a:t>
            </a:r>
            <a:endParaRPr lang="en-US" b="1" dirty="0">
              <a:solidFill>
                <a:srgbClr val="00B0F0"/>
              </a:solidFill>
              <a:latin typeface="Arial" panose="020B0604020202020204" pitchFamily="34" charset="0"/>
              <a:cs typeface="Arial" panose="020B0604020202020204" pitchFamily="34" charset="0"/>
            </a:endParaRPr>
          </a:p>
          <a:p>
            <a:pPr marL="0" indent="0" algn="just">
              <a:buNone/>
            </a:pPr>
            <a:r>
              <a:rPr lang="en-US" dirty="0">
                <a:effectLst/>
                <a:latin typeface="Arial" panose="020B0604020202020204" pitchFamily="34" charset="0"/>
                <a:ea typeface="Calibri" panose="020F0502020204030204" pitchFamily="34" charset="0"/>
                <a:cs typeface="Arial" panose="020B0604020202020204" pitchFamily="34" charset="0"/>
              </a:rPr>
              <a:t>Increasing the capacity of people to offset risk, absorb shocks and meet contingencies is central to the goal of sustainable recovery. Reconstruction of a damaged area is not limited to the erection of new buildings.</a:t>
            </a:r>
            <a:endParaRPr lang="en-US" b="1" i="0" u="none" strike="noStrike" baseline="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38100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normAutofit fontScale="92500"/>
          </a:bodyPr>
          <a:lstStyle/>
          <a:p>
            <a:pPr marL="0" indent="0">
              <a:buNone/>
            </a:pPr>
            <a:r>
              <a:rPr lang="en-US" b="1" dirty="0">
                <a:solidFill>
                  <a:srgbClr val="7030A0"/>
                </a:solidFill>
                <a:effectLst/>
                <a:latin typeface="Arial" panose="020B0604020202020204" pitchFamily="34" charset="0"/>
                <a:ea typeface="Calibri" panose="020F0502020204030204" pitchFamily="34" charset="0"/>
              </a:rPr>
              <a:t>Assessment for recovery</a:t>
            </a:r>
          </a:p>
          <a:p>
            <a:pPr marL="0" indent="0" algn="just">
              <a:buNone/>
            </a:pPr>
            <a:r>
              <a:rPr lang="en-US" dirty="0">
                <a:effectLst/>
                <a:latin typeface="Arial" panose="020B0604020202020204" pitchFamily="34" charset="0"/>
                <a:ea typeface="Calibri" panose="020F0502020204030204" pitchFamily="34" charset="0"/>
              </a:rPr>
              <a:t>Continuing relief efforts, such as the provision of emergency shelter, water, sanitation, etc., will not produce recovery alone. By the very nature of the emergency response, such activities are often not well integrated into long-term development processes. </a:t>
            </a:r>
          </a:p>
          <a:p>
            <a:pPr marL="0" indent="0" algn="just">
              <a:buNone/>
            </a:pPr>
            <a:r>
              <a:rPr lang="en-US" b="1" dirty="0">
                <a:solidFill>
                  <a:srgbClr val="7030A0"/>
                </a:solidFill>
                <a:effectLst/>
                <a:latin typeface="Arial" panose="020B0604020202020204" pitchFamily="34" charset="0"/>
                <a:ea typeface="Calibri" panose="020F0502020204030204" pitchFamily="34" charset="0"/>
                <a:cs typeface="Arial" panose="020B0604020202020204" pitchFamily="34" charset="0"/>
              </a:rPr>
              <a:t>Reconstruction of housing</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The </a:t>
            </a:r>
            <a:r>
              <a:rPr lang="en-US" i="1" dirty="0">
                <a:effectLst/>
                <a:latin typeface="Arial" panose="020B0604020202020204" pitchFamily="34" charset="0"/>
                <a:ea typeface="Calibri" panose="020F0502020204030204" pitchFamily="34" charset="0"/>
                <a:cs typeface="Arial" panose="020B0604020202020204" pitchFamily="34" charset="0"/>
              </a:rPr>
              <a:t>number of people concerned</a:t>
            </a:r>
            <a:r>
              <a:rPr lang="en-US" dirty="0">
                <a:effectLst/>
                <a:latin typeface="Arial" panose="020B0604020202020204" pitchFamily="34" charset="0"/>
                <a:ea typeface="Calibri" panose="020F0502020204030204" pitchFamily="34" charset="0"/>
                <a:cs typeface="Arial" panose="020B0604020202020204" pitchFamily="34" charset="0"/>
              </a:rPr>
              <a:t>, their geographical distribution, age groups, etc.</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The </a:t>
            </a:r>
            <a:r>
              <a:rPr lang="en-US" i="1" dirty="0">
                <a:effectLst/>
                <a:latin typeface="Arial" panose="020B0604020202020204" pitchFamily="34" charset="0"/>
                <a:ea typeface="Calibri" panose="020F0502020204030204" pitchFamily="34" charset="0"/>
                <a:cs typeface="Arial" panose="020B0604020202020204" pitchFamily="34" charset="0"/>
              </a:rPr>
              <a:t>number of houses damaged and destroyed </a:t>
            </a:r>
            <a:r>
              <a:rPr lang="en-US" dirty="0">
                <a:effectLst/>
                <a:latin typeface="Arial" panose="020B0604020202020204" pitchFamily="34" charset="0"/>
                <a:ea typeface="Calibri" panose="020F0502020204030204" pitchFamily="34" charset="0"/>
                <a:cs typeface="Arial" panose="020B0604020202020204" pitchFamily="34" charset="0"/>
              </a:rPr>
              <a:t>and the standard and pattern of housing before the disaster.</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The </a:t>
            </a:r>
            <a:r>
              <a:rPr lang="en-US" i="1" dirty="0">
                <a:effectLst/>
                <a:latin typeface="Arial" panose="020B0604020202020204" pitchFamily="34" charset="0"/>
                <a:ea typeface="Calibri" panose="020F0502020204030204" pitchFamily="34" charset="0"/>
                <a:cs typeface="Arial" panose="020B0604020202020204" pitchFamily="34" charset="0"/>
              </a:rPr>
              <a:t>number of families already engaged in repair </a:t>
            </a:r>
            <a:r>
              <a:rPr lang="en-US" dirty="0">
                <a:effectLst/>
                <a:latin typeface="Arial" panose="020B0604020202020204" pitchFamily="34" charset="0"/>
                <a:ea typeface="Calibri" panose="020F0502020204030204" pitchFamily="34" charset="0"/>
                <a:cs typeface="Arial" panose="020B0604020202020204" pitchFamily="34" charset="0"/>
              </a:rPr>
              <a:t>or rebuilding; the way in which they are organized; the incorporation of risk-reducing features in rebuilding; the assistance they may require and the possibility of encouraging low-cost risk-reducing techniques.</a:t>
            </a:r>
          </a:p>
          <a:p>
            <a:pPr marL="0" indent="0" algn="just">
              <a:buNone/>
            </a:pPr>
            <a:endParaRPr lang="en-US" dirty="0"/>
          </a:p>
        </p:txBody>
      </p:sp>
    </p:spTree>
    <p:extLst>
      <p:ext uri="{BB962C8B-B14F-4D97-AF65-F5344CB8AC3E}">
        <p14:creationId xmlns:p14="http://schemas.microsoft.com/office/powerpoint/2010/main" val="282784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normAutofit lnSpcReduction="10000"/>
          </a:bodyPr>
          <a:lstStyle/>
          <a:p>
            <a:pPr marL="0" indent="0">
              <a:buNone/>
            </a:pPr>
            <a:r>
              <a:rPr lang="en-US" b="1" dirty="0">
                <a:solidFill>
                  <a:srgbClr val="7030A0"/>
                </a:solidFill>
                <a:effectLst/>
                <a:latin typeface="Arial" panose="020B0604020202020204" pitchFamily="34" charset="0"/>
                <a:ea typeface="Calibri" panose="020F0502020204030204" pitchFamily="34" charset="0"/>
                <a:cs typeface="Arial" panose="020B0604020202020204" pitchFamily="34" charset="0"/>
              </a:rPr>
              <a:t>Reconstruction of water-supply and sanitation systems</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The number of people affected, their geographical distribution, age groups, etc.</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People’s access to protected water supplies and sanitation systems and the pattern of water-related diseases before the disaster.</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The data (meteorological, hydrogeological, hydrological, and other relevant data) needed for planning improvements in water supply and sanitation in these areas.</a:t>
            </a:r>
          </a:p>
          <a:p>
            <a:pPr marL="342900" marR="0" lvl="0" indent="-342900" algn="just">
              <a:lnSpc>
                <a:spcPct val="107000"/>
              </a:lnSpc>
              <a:spcBef>
                <a:spcPts val="0"/>
              </a:spcBef>
              <a:spcAft>
                <a:spcPts val="0"/>
              </a:spcAft>
              <a:buFont typeface="Symbol" panose="05050102010706020507" pitchFamily="18" charset="2"/>
              <a:buChar char=""/>
            </a:pPr>
            <a:r>
              <a:rPr lang="en-US" dirty="0">
                <a:effectLst/>
                <a:latin typeface="Arial" panose="020B0604020202020204" pitchFamily="34" charset="0"/>
                <a:ea typeface="Calibri" panose="020F0502020204030204" pitchFamily="34" charset="0"/>
                <a:cs typeface="Arial" panose="020B0604020202020204" pitchFamily="34" charset="0"/>
              </a:rPr>
              <a:t>The results of an evaluation of emergency response and urgent repairs and measures (i.e. whether and how emergency measures have actually improved access to protected water and sanitation, and decreased the amount of water- and sanitation- related disease).</a:t>
            </a:r>
          </a:p>
          <a:p>
            <a:pPr marL="0" indent="0">
              <a:buNone/>
            </a:pPr>
            <a:endParaRPr lang="en-US" dirty="0"/>
          </a:p>
        </p:txBody>
      </p:sp>
    </p:spTree>
    <p:extLst>
      <p:ext uri="{BB962C8B-B14F-4D97-AF65-F5344CB8AC3E}">
        <p14:creationId xmlns:p14="http://schemas.microsoft.com/office/powerpoint/2010/main" val="226448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lstStyle/>
          <a:p>
            <a:pPr marL="0" indent="0">
              <a:buNone/>
            </a:pPr>
            <a:r>
              <a:rPr lang="en-US" b="1" dirty="0">
                <a:solidFill>
                  <a:srgbClr val="7030A0"/>
                </a:solidFill>
                <a:effectLst/>
                <a:latin typeface="Arial" panose="020B0604020202020204" pitchFamily="34" charset="0"/>
                <a:ea typeface="Calibri" panose="020F0502020204030204" pitchFamily="34" charset="0"/>
                <a:cs typeface="Arial" panose="020B0604020202020204" pitchFamily="34" charset="0"/>
              </a:rPr>
              <a:t>Secondary damage assessment</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0" indent="0" algn="just">
              <a:buNone/>
            </a:pPr>
            <a:r>
              <a:rPr lang="en-US" dirty="0">
                <a:effectLst/>
                <a:latin typeface="Arial" panose="020B0604020202020204" pitchFamily="34" charset="0"/>
                <a:ea typeface="Calibri" panose="020F0502020204030204" pitchFamily="34" charset="0"/>
              </a:rPr>
              <a:t>Whereas primary damage assessment involves the rapid appraisal of deaths, injuries and disease, and identification of damage to infrastructure, material resources and services, secondary damage assessment.</a:t>
            </a:r>
          </a:p>
          <a:p>
            <a:pPr marL="0" indent="0" algn="just">
              <a:buNone/>
            </a:pPr>
            <a:r>
              <a:rPr lang="en-US" dirty="0">
                <a:latin typeface="Arial" panose="020B0604020202020204" pitchFamily="34" charset="0"/>
                <a:ea typeface="Calibri" panose="020F0502020204030204" pitchFamily="34" charset="0"/>
                <a:cs typeface="Arial" panose="020B0604020202020204" pitchFamily="34" charset="0"/>
              </a:rPr>
              <a:t>T</a:t>
            </a:r>
            <a:r>
              <a:rPr lang="en-US" dirty="0">
                <a:effectLst/>
                <a:latin typeface="Arial" panose="020B0604020202020204" pitchFamily="34" charset="0"/>
                <a:ea typeface="Calibri" panose="020F0502020204030204" pitchFamily="34" charset="0"/>
                <a:cs typeface="Arial" panose="020B0604020202020204" pitchFamily="34" charset="0"/>
              </a:rPr>
              <a:t>hree kinds of loss or disruption.</a:t>
            </a:r>
          </a:p>
          <a:p>
            <a:pPr algn="just">
              <a:lnSpc>
                <a:spcPct val="150000"/>
              </a:lnSpc>
            </a:pPr>
            <a:r>
              <a:rPr lang="en-US" i="1" dirty="0">
                <a:effectLst/>
                <a:latin typeface="Arial" panose="020B0604020202020204" pitchFamily="34" charset="0"/>
                <a:ea typeface="Calibri" panose="020F0502020204030204" pitchFamily="34" charset="0"/>
                <a:cs typeface="Arial" panose="020B0604020202020204" pitchFamily="34" charset="0"/>
              </a:rPr>
              <a:t>Loss of livelihood</a:t>
            </a:r>
            <a:r>
              <a:rPr lang="en-US" dirty="0">
                <a:effectLst/>
                <a:latin typeface="Arial" panose="020B0604020202020204" pitchFamily="34" charset="0"/>
                <a:ea typeface="Calibri" panose="020F0502020204030204" pitchFamily="34" charset="0"/>
                <a:cs typeface="Arial" panose="020B0604020202020204" pitchFamily="34" charset="0"/>
              </a:rPr>
              <a:t>, including.</a:t>
            </a:r>
          </a:p>
          <a:p>
            <a:pPr algn="just">
              <a:lnSpc>
                <a:spcPct val="150000"/>
              </a:lnSpc>
            </a:pPr>
            <a:r>
              <a:rPr lang="en-US" i="1" dirty="0">
                <a:effectLst/>
                <a:latin typeface="Arial" panose="020B0604020202020204" pitchFamily="34" charset="0"/>
                <a:ea typeface="Calibri" panose="020F0502020204030204" pitchFamily="34" charset="0"/>
                <a:cs typeface="Arial" panose="020B0604020202020204" pitchFamily="34" charset="0"/>
              </a:rPr>
              <a:t>Loss of social cohesion</a:t>
            </a:r>
            <a:r>
              <a:rPr lang="en-US" dirty="0">
                <a:effectLst/>
                <a:latin typeface="Arial" panose="020B0604020202020204" pitchFamily="34" charset="0"/>
                <a:ea typeface="Calibri" panose="020F0502020204030204" pitchFamily="34" charset="0"/>
                <a:cs typeface="Arial" panose="020B0604020202020204" pitchFamily="34" charset="0"/>
              </a:rPr>
              <a:t>, owing to.</a:t>
            </a:r>
          </a:p>
          <a:p>
            <a:pPr algn="just">
              <a:lnSpc>
                <a:spcPct val="150000"/>
              </a:lnSpc>
            </a:pPr>
            <a:r>
              <a:rPr lang="en-US" i="1" dirty="0">
                <a:effectLst/>
                <a:latin typeface="Arial" panose="020B0604020202020204" pitchFamily="34" charset="0"/>
                <a:ea typeface="Calibri" panose="020F0502020204030204" pitchFamily="34" charset="0"/>
                <a:cs typeface="Arial" panose="020B0604020202020204" pitchFamily="34" charset="0"/>
              </a:rPr>
              <a:t>Loss of cultural identity</a:t>
            </a:r>
            <a:r>
              <a:rPr lang="en-US" dirty="0">
                <a:effectLst/>
                <a:latin typeface="Arial" panose="020B0604020202020204" pitchFamily="34" charset="0"/>
                <a:ea typeface="Calibri" panose="020F0502020204030204" pitchFamily="34" charset="0"/>
                <a:cs typeface="Arial" panose="020B0604020202020204" pitchFamily="34" charset="0"/>
              </a:rPr>
              <a:t>, owing to.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80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normAutofit/>
          </a:bodyPr>
          <a:lstStyle/>
          <a:p>
            <a:pPr marL="0" marR="0" indent="0">
              <a:lnSpc>
                <a:spcPct val="107000"/>
              </a:lnSpc>
              <a:spcBef>
                <a:spcPts val="0"/>
              </a:spcBef>
              <a:spcAft>
                <a:spcPts val="0"/>
              </a:spcAft>
              <a:buNone/>
            </a:pP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Secondary vulnerability assessment</a:t>
            </a:r>
          </a:p>
          <a:p>
            <a:pPr marL="0" marR="0" indent="0" algn="just">
              <a:lnSpc>
                <a:spcPct val="107000"/>
              </a:lnSpc>
              <a:spcBef>
                <a:spcPts val="0"/>
              </a:spcBef>
              <a:spcAft>
                <a:spcPts val="0"/>
              </a:spcAft>
              <a:buNone/>
            </a:pPr>
            <a:r>
              <a:rPr lang="en-US" dirty="0">
                <a:effectLst/>
                <a:latin typeface="Arial" panose="020B0604020202020204" pitchFamily="34" charset="0"/>
                <a:ea typeface="Calibri" panose="020F0502020204030204" pitchFamily="34" charset="0"/>
              </a:rPr>
              <a:t>The various kinds of losses discussed above under the headings of livelihood, social cohesion and cultural identity can create new vulnerability to future disasters or make existing vulnerability worse</a:t>
            </a:r>
            <a:r>
              <a:rPr lang="en-US" b="1" dirty="0">
                <a:solidFill>
                  <a:srgbClr val="0070C0"/>
                </a:solidFill>
                <a:latin typeface="Arial" panose="020B0604020202020204" pitchFamily="34" charset="0"/>
                <a:ea typeface="Calibri" panose="020F0502020204030204" pitchFamily="34" charset="0"/>
                <a:cs typeface="Times New Roman" panose="02020603050405020304" pitchFamily="18" charset="0"/>
              </a:rPr>
              <a:t>.</a:t>
            </a:r>
          </a:p>
          <a:p>
            <a:pPr marL="0" indent="0" algn="just">
              <a:lnSpc>
                <a:spcPct val="107000"/>
              </a:lnSpc>
              <a:spcBef>
                <a:spcPts val="0"/>
              </a:spcBef>
              <a:buNone/>
            </a:pPr>
            <a:r>
              <a:rPr lang="en-US" b="1" dirty="0">
                <a:solidFill>
                  <a:srgbClr val="0070C0"/>
                </a:solidFill>
                <a:effectLst/>
                <a:latin typeface="Arial" panose="020B0604020202020204" pitchFamily="34" charset="0"/>
                <a:ea typeface="Calibri" panose="020F0502020204030204" pitchFamily="34" charset="0"/>
                <a:cs typeface="Arial" panose="020B0604020202020204" pitchFamily="34" charset="0"/>
              </a:rPr>
              <a:t>Recovery planning</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r>
              <a:rPr lang="en-US" dirty="0">
                <a:effectLst/>
                <a:latin typeface="Arial" panose="020B0604020202020204" pitchFamily="34" charset="0"/>
                <a:ea typeface="Calibri" panose="020F0502020204030204" pitchFamily="34" charset="0"/>
              </a:rPr>
              <a:t>A thorough evaluation of the relief response up to the point at which recovery planning begins may reveal that secondary damage to livelihoods, social cohesion, or cultural integrity have been left unaddressed or even unintentionally made worse. In addition, a survey of peoples’ responses to such secondary damage may reveal coping mechanisms that can be reinforced or encouraged during recovery.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985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lstStyle/>
          <a:p>
            <a:pPr marL="0" indent="0">
              <a:buNone/>
            </a:pP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Recovery in different contexts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S</a:t>
            </a:r>
            <a:r>
              <a:rPr lang="en-US" dirty="0">
                <a:effectLst/>
                <a:latin typeface="Arial" panose="020B0604020202020204" pitchFamily="34" charset="0"/>
                <a:ea typeface="Calibri" panose="020F0502020204030204" pitchFamily="34" charset="0"/>
              </a:rPr>
              <a:t>elf sheltering populations</a:t>
            </a:r>
          </a:p>
          <a:p>
            <a:r>
              <a:rPr lang="en-US" dirty="0">
                <a:latin typeface="Arial" panose="020B0604020202020204" pitchFamily="34" charset="0"/>
                <a:ea typeface="Calibri" panose="020F0502020204030204" pitchFamily="34" charset="0"/>
              </a:rPr>
              <a:t>P</a:t>
            </a:r>
            <a:r>
              <a:rPr lang="en-US" dirty="0">
                <a:effectLst/>
                <a:latin typeface="Arial" panose="020B0604020202020204" pitchFamily="34" charset="0"/>
                <a:ea typeface="Calibri" panose="020F0502020204030204" pitchFamily="34" charset="0"/>
              </a:rPr>
              <a:t>opulations living in longer-term camps</a:t>
            </a:r>
          </a:p>
          <a:p>
            <a:pPr marL="0" indent="0">
              <a:buNone/>
            </a:pP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Resettlement</a:t>
            </a:r>
          </a:p>
          <a:p>
            <a:pPr marL="0" indent="0" algn="just">
              <a:lnSpc>
                <a:spcPct val="150000"/>
              </a:lnSpc>
              <a:buNone/>
            </a:pPr>
            <a:r>
              <a:rPr lang="en-US" dirty="0">
                <a:effectLst/>
                <a:latin typeface="Arial" panose="020B0604020202020204" pitchFamily="34" charset="0"/>
                <a:ea typeface="Calibri" panose="020F0502020204030204" pitchFamily="34" charset="0"/>
              </a:rPr>
              <a:t>Under many circumstances the worst possible plan is to resettle the people affected by a disaster. First, they are likely to resist such attempts; this has happened repeatedly in a variety of countries. Second, such resettlement </a:t>
            </a:r>
            <a:r>
              <a:rPr lang="en-US" dirty="0" err="1">
                <a:effectLst/>
                <a:latin typeface="Arial" panose="020B0604020202020204" pitchFamily="34" charset="0"/>
                <a:ea typeface="Calibri" panose="020F0502020204030204" pitchFamily="34" charset="0"/>
              </a:rPr>
              <a:t>programmes</a:t>
            </a:r>
            <a:r>
              <a:rPr lang="en-US" dirty="0">
                <a:effectLst/>
                <a:latin typeface="Arial" panose="020B0604020202020204" pitchFamily="34" charset="0"/>
                <a:ea typeface="Calibri" panose="020F0502020204030204" pitchFamily="34" charset="0"/>
              </a:rPr>
              <a:t> are complex and costly.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6320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lstStyle/>
          <a:p>
            <a:pPr marL="0" indent="0">
              <a:buNone/>
            </a:pP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Rehabilitation and reconstruction for long-term camp residents</a:t>
            </a:r>
          </a:p>
          <a:p>
            <a:pPr algn="just">
              <a:lnSpc>
                <a:spcPct val="150000"/>
              </a:lnSpc>
            </a:pPr>
            <a:r>
              <a:rPr lang="en-US" dirty="0">
                <a:effectLst/>
                <a:latin typeface="Arial" panose="020B0604020202020204" pitchFamily="34" charset="0"/>
                <a:ea typeface="Calibri" panose="020F0502020204030204" pitchFamily="34" charset="0"/>
              </a:rPr>
              <a:t>Permanent options for residents of a camp are: to become economically independent and integrated with the host population; to return home; or to leave for some other destination.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effectLst/>
                <a:latin typeface="Arial" panose="020B0604020202020204" pitchFamily="34" charset="0"/>
                <a:ea typeface="Calibri" panose="020F0502020204030204" pitchFamily="34" charset="0"/>
              </a:rPr>
              <a:t>UNHCR (</a:t>
            </a:r>
            <a:r>
              <a:rPr lang="en-US" dirty="0">
                <a:solidFill>
                  <a:srgbClr val="202124"/>
                </a:solidFill>
                <a:effectLst/>
                <a:latin typeface="Arial" panose="020B0604020202020204" pitchFamily="34" charset="0"/>
                <a:ea typeface="Calibri" panose="020F0502020204030204" pitchFamily="34" charset="0"/>
              </a:rPr>
              <a:t>United Nations High Commissioner for Refugees).</a:t>
            </a:r>
          </a:p>
          <a:p>
            <a:pPr marL="0" indent="0">
              <a:buNone/>
            </a:pPr>
            <a:endParaRPr lang="en-US" dirty="0"/>
          </a:p>
        </p:txBody>
      </p:sp>
    </p:spTree>
    <p:extLst>
      <p:ext uri="{BB962C8B-B14F-4D97-AF65-F5344CB8AC3E}">
        <p14:creationId xmlns:p14="http://schemas.microsoft.com/office/powerpoint/2010/main" val="2284278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normAutofit lnSpcReduction="10000"/>
          </a:bodyPr>
          <a:lstStyle/>
          <a:p>
            <a:pPr marL="0" indent="0">
              <a:buNone/>
            </a:pPr>
            <a:r>
              <a:rPr lang="en-US" b="1" dirty="0">
                <a:solidFill>
                  <a:srgbClr val="7030A0"/>
                </a:solidFill>
                <a:effectLst/>
                <a:latin typeface="Arial" panose="020B0604020202020204" pitchFamily="34" charset="0"/>
                <a:ea typeface="Calibri" panose="020F0502020204030204" pitchFamily="34" charset="0"/>
                <a:cs typeface="Times New Roman" panose="02020603050405020304" pitchFamily="18" charset="0"/>
              </a:rPr>
              <a:t>Post-disaster environmental health activities and sustainable development</a:t>
            </a:r>
          </a:p>
          <a:p>
            <a:pPr marL="0" indent="0">
              <a:buNone/>
            </a:pP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Vulnerability reduction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Arial" panose="020B0604020202020204" pitchFamily="34" charset="0"/>
                <a:ea typeface="Calibri" panose="020F0502020204030204" pitchFamily="34" charset="0"/>
              </a:rPr>
              <a:t>T</a:t>
            </a:r>
            <a:r>
              <a:rPr lang="en-US" dirty="0">
                <a:effectLst/>
                <a:latin typeface="Arial" panose="020B0604020202020204" pitchFamily="34" charset="0"/>
                <a:ea typeface="Calibri" panose="020F0502020204030204" pitchFamily="34" charset="0"/>
              </a:rPr>
              <a:t>o improve their standards of housing, water supply, sanitation, food safety, dietary security and personal hygiene.</a:t>
            </a:r>
          </a:p>
          <a:p>
            <a:pPr algn="just">
              <a:lnSpc>
                <a:spcPct val="150000"/>
              </a:lnSpc>
            </a:pPr>
            <a:r>
              <a:rPr lang="en-US" dirty="0">
                <a:effectLst/>
                <a:latin typeface="Arial" panose="020B0604020202020204" pitchFamily="34" charset="0"/>
                <a:ea typeface="Calibri" panose="020F0502020204030204" pitchFamily="34" charset="0"/>
              </a:rPr>
              <a:t>People with livelihood security will be less likely to live on a grossly hazardous site.</a:t>
            </a:r>
          </a:p>
          <a:p>
            <a:pPr algn="just">
              <a:lnSpc>
                <a:spcPct val="150000"/>
              </a:lnSpc>
            </a:pPr>
            <a:r>
              <a:rPr lang="en-US" dirty="0">
                <a:effectLst/>
                <a:latin typeface="Arial" panose="020B0604020202020204" pitchFamily="34" charset="0"/>
                <a:ea typeface="Calibri" panose="020F0502020204030204" pitchFamily="34" charset="0"/>
                <a:cs typeface="Times New Roman" panose="02020603050405020304" pitchFamily="18" charset="0"/>
              </a:rPr>
              <a:t>They will also have time to attend meetings and to become involved in community-based organizations that will represent their interests politically.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0354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731521" y="272954"/>
            <a:ext cx="10747716" cy="6476189"/>
          </a:xfrm>
        </p:spPr>
        <p:txBody>
          <a:bodyPr>
            <a:normAutofit/>
          </a:bodyPr>
          <a:lstStyle/>
          <a:p>
            <a:pPr marL="0" indent="0" algn="l">
              <a:buNone/>
            </a:pPr>
            <a:r>
              <a:rPr lang="en-US" sz="3200" b="1" i="0" u="none" strike="noStrike" baseline="0" dirty="0">
                <a:solidFill>
                  <a:srgbClr val="FF0000"/>
                </a:solidFill>
                <a:latin typeface="Arial" panose="020B0604020202020204" pitchFamily="34" charset="0"/>
              </a:rPr>
              <a:t>Factors affecting vulnerability such as impact of developmental projects and environmental modifications</a:t>
            </a:r>
          </a:p>
          <a:p>
            <a:pPr marL="0" indent="0" algn="l">
              <a:buNone/>
            </a:pPr>
            <a:r>
              <a:rPr lang="en-US" sz="3200" b="1" i="0" u="none" strike="noStrike" baseline="0" dirty="0">
                <a:solidFill>
                  <a:srgbClr val="FF0000"/>
                </a:solidFill>
                <a:latin typeface="Arial" panose="020B0604020202020204" pitchFamily="34" charset="0"/>
              </a:rPr>
              <a:t>Factors affecting vulnerability</a:t>
            </a:r>
          </a:p>
          <a:p>
            <a:pPr algn="just">
              <a:lnSpc>
                <a:spcPct val="150000"/>
              </a:lnSpc>
              <a:spcBef>
                <a:spcPts val="0"/>
              </a:spcBef>
              <a:spcAft>
                <a:spcPts val="75"/>
              </a:spcAft>
              <a:buSzPts val="1000"/>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Poverty</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
              </a:spcAft>
              <a:buSzPts val="1000"/>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Livelihoods</a:t>
            </a:r>
          </a:p>
          <a:p>
            <a:pPr algn="just">
              <a:lnSpc>
                <a:spcPct val="150000"/>
              </a:lnSpc>
              <a:spcBef>
                <a:spcPts val="0"/>
              </a:spcBef>
              <a:spcAft>
                <a:spcPts val="75"/>
              </a:spcAft>
              <a:buSzPts val="1000"/>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Cultural beliefs</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
              </a:spcAft>
              <a:buSzPts val="1000"/>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Equity</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
              </a:spcAft>
              <a:buSzPts val="1000"/>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Gender</a:t>
            </a:r>
            <a:endParaRPr lang="en-US"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
              </a:spcAft>
              <a:buSzPts val="1000"/>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Weaker social groups</a:t>
            </a:r>
            <a:endParaRPr lang="en-US" dirty="0">
              <a:effectLst/>
              <a:latin typeface="Arial" panose="020B0604020202020204" pitchFamily="34" charset="0"/>
              <a:ea typeface="Calibri" panose="020F0502020204030204" pitchFamily="34" charset="0"/>
              <a:cs typeface="Arial" panose="020B0604020202020204" pitchFamily="34" charset="0"/>
            </a:endParaRPr>
          </a:p>
          <a:p>
            <a:pPr marL="0" indent="0" algn="l">
              <a:buNone/>
            </a:pPr>
            <a:endParaRPr lang="en-US" sz="3200" b="1" i="0" u="none" strike="noStrike" baseline="0" dirty="0">
              <a:solidFill>
                <a:srgbClr val="FF0000"/>
              </a:solidFill>
              <a:latin typeface="Arial" panose="020B0604020202020204" pitchFamily="34" charset="0"/>
            </a:endParaRPr>
          </a:p>
        </p:txBody>
      </p:sp>
    </p:spTree>
    <p:extLst>
      <p:ext uri="{BB962C8B-B14F-4D97-AF65-F5344CB8AC3E}">
        <p14:creationId xmlns:p14="http://schemas.microsoft.com/office/powerpoint/2010/main" val="1209952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lstStyle/>
          <a:p>
            <a:pPr marL="0" indent="0" algn="just">
              <a:buNone/>
            </a:pP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Specific implications of sustainable development in environmental health planning</a:t>
            </a:r>
          </a:p>
          <a:p>
            <a:pPr algn="just">
              <a:lnSpc>
                <a:spcPct val="150000"/>
              </a:lnSpc>
            </a:pPr>
            <a:r>
              <a:rPr lang="en-US" dirty="0">
                <a:latin typeface="Arial" panose="020B0604020202020204" pitchFamily="34" charset="0"/>
                <a:ea typeface="Calibri" panose="020F0502020204030204" pitchFamily="34" charset="0"/>
              </a:rPr>
              <a:t>S</a:t>
            </a:r>
            <a:r>
              <a:rPr lang="en-US" dirty="0">
                <a:effectLst/>
                <a:latin typeface="Arial" panose="020B0604020202020204" pitchFamily="34" charset="0"/>
                <a:ea typeface="Calibri" panose="020F0502020204030204" pitchFamily="34" charset="0"/>
              </a:rPr>
              <a:t>ustainable development is linked with economic growth.</a:t>
            </a:r>
          </a:p>
          <a:p>
            <a:pPr algn="just">
              <a:lnSpc>
                <a:spcPct val="150000"/>
              </a:lnSpc>
            </a:pPr>
            <a:r>
              <a:rPr lang="en-US" dirty="0">
                <a:latin typeface="Arial" panose="020B0604020202020204" pitchFamily="34" charset="0"/>
                <a:ea typeface="Calibri" panose="020F0502020204030204" pitchFamily="34" charset="0"/>
              </a:rPr>
              <a:t>S</a:t>
            </a:r>
            <a:r>
              <a:rPr lang="en-US" dirty="0">
                <a:effectLst/>
                <a:latin typeface="Arial" panose="020B0604020202020204" pitchFamily="34" charset="0"/>
                <a:ea typeface="Calibri" panose="020F0502020204030204" pitchFamily="34" charset="0"/>
              </a:rPr>
              <a:t>ustainable development stabilizes or even improves the ecological basis of livelihoods.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26131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D979-4B18-40E8-9823-BA417E8313D7}"/>
              </a:ext>
            </a:extLst>
          </p:cNvPr>
          <p:cNvSpPr>
            <a:spLocks noGrp="1"/>
          </p:cNvSpPr>
          <p:nvPr>
            <p:ph idx="1"/>
          </p:nvPr>
        </p:nvSpPr>
        <p:spPr>
          <a:xfrm>
            <a:off x="838200" y="254832"/>
            <a:ext cx="10515600" cy="6115987"/>
          </a:xfrm>
        </p:spPr>
        <p:txBody>
          <a:bodyPr>
            <a:normAutofit/>
          </a:bodyPr>
          <a:lstStyle/>
          <a:p>
            <a:pPr marL="0" indent="0" algn="l">
              <a:buNone/>
            </a:pPr>
            <a:r>
              <a:rPr lang="en-US" sz="3200" b="1" dirty="0">
                <a:solidFill>
                  <a:srgbClr val="FF0000"/>
                </a:solidFill>
                <a:latin typeface="Arial" panose="020B0604020202020204" pitchFamily="34" charset="0"/>
              </a:rPr>
              <a:t>R</a:t>
            </a:r>
            <a:r>
              <a:rPr lang="en-US" sz="3200" b="1" i="0" u="none" strike="noStrike" baseline="0" dirty="0">
                <a:solidFill>
                  <a:srgbClr val="FF0000"/>
                </a:solidFill>
                <a:latin typeface="Arial" panose="020B0604020202020204" pitchFamily="34" charset="0"/>
              </a:rPr>
              <a:t>econstruction and development methods</a:t>
            </a:r>
          </a:p>
          <a:p>
            <a:pPr marL="0" indent="0" algn="l">
              <a:lnSpc>
                <a:spcPct val="150000"/>
              </a:lnSpc>
              <a:buNone/>
            </a:pPr>
            <a:r>
              <a:rPr lang="en-US" dirty="0">
                <a:solidFill>
                  <a:srgbClr val="000000"/>
                </a:solidFill>
                <a:effectLst/>
                <a:latin typeface="Arial" panose="020B0604020202020204" pitchFamily="34" charset="0"/>
                <a:ea typeface="Times New Roman" panose="02020603050405020304" pitchFamily="18" charset="0"/>
              </a:rPr>
              <a:t>Reconstruction is the permanent construction or replacement of severely damaged physical structures.</a:t>
            </a:r>
          </a:p>
          <a:p>
            <a:pPr marL="0" indent="0">
              <a:lnSpc>
                <a:spcPct val="150000"/>
              </a:lnSpc>
              <a:buNone/>
            </a:pPr>
            <a:r>
              <a:rPr lang="en-US" sz="2800" dirty="0">
                <a:latin typeface="Arial" panose="020B0604020202020204" pitchFamily="34" charset="0"/>
                <a:ea typeface="Calibri" panose="020F0502020204030204" pitchFamily="34" charset="0"/>
              </a:rPr>
              <a:t>I</a:t>
            </a:r>
            <a:r>
              <a:rPr lang="en-US" sz="2800" dirty="0">
                <a:effectLst/>
                <a:latin typeface="Arial" panose="020B0604020202020204" pitchFamily="34" charset="0"/>
                <a:ea typeface="Calibri" panose="020F0502020204030204" pitchFamily="34" charset="0"/>
              </a:rPr>
              <a:t>mprove their standards of housing, water supply, sanitation, food safety, dietary security and personal hygiene.</a:t>
            </a:r>
            <a:endParaRPr lang="en-US" dirty="0">
              <a:solidFill>
                <a:srgbClr val="000000"/>
              </a:solidFill>
              <a:effectLst/>
              <a:latin typeface="Arial" panose="020B0604020202020204" pitchFamily="34" charset="0"/>
              <a:ea typeface="Times New Roman" panose="02020603050405020304" pitchFamily="18" charset="0"/>
            </a:endParaRPr>
          </a:p>
          <a:p>
            <a:pPr marL="0" indent="0" algn="l">
              <a:lnSpc>
                <a:spcPct val="150000"/>
              </a:lnSpc>
              <a:buNone/>
            </a:pPr>
            <a:r>
              <a:rPr lang="en-US" b="1" dirty="0">
                <a:solidFill>
                  <a:srgbClr val="FF0000"/>
                </a:solidFill>
                <a:latin typeface="Arial" panose="020B0604020202020204" pitchFamily="34" charset="0"/>
              </a:rPr>
              <a:t>D</a:t>
            </a:r>
            <a:r>
              <a:rPr lang="en-US" sz="2800" b="1" i="0" u="none" strike="noStrike" baseline="0" dirty="0">
                <a:solidFill>
                  <a:srgbClr val="FF0000"/>
                </a:solidFill>
                <a:latin typeface="Arial" panose="020B0604020202020204" pitchFamily="34" charset="0"/>
              </a:rPr>
              <a:t>evelopment methods </a:t>
            </a:r>
          </a:p>
          <a:p>
            <a:pPr marL="0" indent="0" algn="l">
              <a:lnSpc>
                <a:spcPct val="150000"/>
              </a:lnSpc>
              <a:buNone/>
            </a:pPr>
            <a:r>
              <a:rPr lang="en-US" dirty="0">
                <a:latin typeface="Arial" panose="020B0604020202020204" pitchFamily="34" charset="0"/>
                <a:ea typeface="Calibri" panose="020F0502020204030204" pitchFamily="34" charset="0"/>
              </a:rPr>
              <a:t>G</a:t>
            </a:r>
            <a:r>
              <a:rPr lang="en-US" dirty="0">
                <a:effectLst/>
                <a:latin typeface="Arial" panose="020B0604020202020204" pitchFamily="34" charset="0"/>
                <a:ea typeface="Calibri" panose="020F0502020204030204" pitchFamily="34" charset="0"/>
              </a:rPr>
              <a:t>overnmental and </a:t>
            </a:r>
          </a:p>
          <a:p>
            <a:pPr marL="0" indent="0" algn="l">
              <a:lnSpc>
                <a:spcPct val="150000"/>
              </a:lnSpc>
              <a:buNone/>
            </a:pPr>
            <a:r>
              <a:rPr lang="en-US" dirty="0">
                <a:latin typeface="Arial" panose="020B0604020202020204" pitchFamily="34" charset="0"/>
                <a:ea typeface="Calibri" panose="020F0502020204030204" pitchFamily="34" charset="0"/>
              </a:rPr>
              <a:t>N</a:t>
            </a:r>
            <a:r>
              <a:rPr lang="en-US" dirty="0">
                <a:effectLst/>
                <a:latin typeface="Arial" panose="020B0604020202020204" pitchFamily="34" charset="0"/>
                <a:ea typeface="Calibri" panose="020F0502020204030204" pitchFamily="34" charset="0"/>
              </a:rPr>
              <a:t>on-governmental agencies</a:t>
            </a:r>
          </a:p>
          <a:p>
            <a:pPr marL="0" indent="0">
              <a:buNone/>
            </a:pPr>
            <a:endParaRPr lang="en-US" sz="2400" b="1" dirty="0">
              <a:solidFill>
                <a:srgbClr val="FF0000"/>
              </a:solidFill>
            </a:endParaRPr>
          </a:p>
        </p:txBody>
      </p:sp>
    </p:spTree>
    <p:extLst>
      <p:ext uri="{BB962C8B-B14F-4D97-AF65-F5344CB8AC3E}">
        <p14:creationId xmlns:p14="http://schemas.microsoft.com/office/powerpoint/2010/main" val="119985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8ABF-4057-4304-B82A-8943F43839B7}"/>
              </a:ext>
            </a:extLst>
          </p:cNvPr>
          <p:cNvSpPr>
            <a:spLocks noGrp="1"/>
          </p:cNvSpPr>
          <p:nvPr>
            <p:ph idx="1"/>
          </p:nvPr>
        </p:nvSpPr>
        <p:spPr>
          <a:xfrm>
            <a:off x="838200" y="309488"/>
            <a:ext cx="10515600" cy="6091311"/>
          </a:xfrm>
        </p:spPr>
        <p:txBody>
          <a:bodyPr/>
          <a:lstStyle/>
          <a:p>
            <a:pPr marL="0" indent="0">
              <a:buNone/>
            </a:pPr>
            <a:r>
              <a:rPr lang="en-US" b="1"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Rehabilitation and reconstruction for long-term camp residents</a:t>
            </a:r>
          </a:p>
          <a:p>
            <a:pPr algn="just">
              <a:lnSpc>
                <a:spcPct val="150000"/>
              </a:lnSpc>
            </a:pPr>
            <a:r>
              <a:rPr lang="en-US" dirty="0">
                <a:effectLst/>
                <a:latin typeface="Arial" panose="020B0604020202020204" pitchFamily="34" charset="0"/>
                <a:ea typeface="Calibri" panose="020F0502020204030204" pitchFamily="34" charset="0"/>
              </a:rPr>
              <a:t>Permanent options for residents of a camp are: to become economically independent and integrated with the host population; to return home; or to leave for some other destination.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effectLst/>
                <a:latin typeface="Arial" panose="020B0604020202020204" pitchFamily="34" charset="0"/>
                <a:ea typeface="Calibri" panose="020F0502020204030204" pitchFamily="34" charset="0"/>
              </a:rPr>
              <a:t>UNHCR (United Nations High Commissioner for Refugees).</a:t>
            </a:r>
          </a:p>
          <a:p>
            <a:pPr marL="0" indent="0">
              <a:buNone/>
            </a:pPr>
            <a:endParaRPr lang="en-US" dirty="0"/>
          </a:p>
        </p:txBody>
      </p:sp>
    </p:spTree>
    <p:extLst>
      <p:ext uri="{BB962C8B-B14F-4D97-AF65-F5344CB8AC3E}">
        <p14:creationId xmlns:p14="http://schemas.microsoft.com/office/powerpoint/2010/main" val="42044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normAutofit fontScale="92500" lnSpcReduction="20000"/>
          </a:bodyPr>
          <a:lstStyle/>
          <a:p>
            <a:pPr marL="0" marR="0" lvl="0" indent="0" algn="just">
              <a:lnSpc>
                <a:spcPct val="107000"/>
              </a:lnSpc>
              <a:spcBef>
                <a:spcPts val="0"/>
              </a:spcBef>
              <a:spcAft>
                <a:spcPts val="75"/>
              </a:spcAft>
              <a:buSzPts val="1000"/>
              <a:buNone/>
              <a:tabLst>
                <a:tab pos="457200" algn="l"/>
              </a:tabLst>
            </a:pPr>
            <a:r>
              <a:rPr lang="en-US" sz="2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Poverty:</a:t>
            </a:r>
            <a:endParaRPr lang="en-US" sz="28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Arial" panose="020B0604020202020204" pitchFamily="34" charset="0"/>
              </a:rPr>
              <a:t>W</a:t>
            </a:r>
            <a:r>
              <a:rPr lang="en-US" sz="2800" dirty="0">
                <a:effectLst/>
                <a:latin typeface="Arial" panose="020B0604020202020204" pitchFamily="34" charset="0"/>
                <a:ea typeface="Times New Roman" panose="02020603050405020304" pitchFamily="18" charset="0"/>
                <a:cs typeface="Arial" panose="020B0604020202020204" pitchFamily="34" charset="0"/>
              </a:rPr>
              <a:t>idening gap - Rich and Poor. </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Arial" panose="020B0604020202020204" pitchFamily="34" charset="0"/>
              </a:rPr>
              <a:t>S</a:t>
            </a:r>
            <a:r>
              <a:rPr lang="en-US" sz="2800" dirty="0">
                <a:effectLst/>
                <a:latin typeface="Arial" panose="020B0604020202020204" pitchFamily="34" charset="0"/>
                <a:ea typeface="Times New Roman" panose="02020603050405020304" pitchFamily="18" charset="0"/>
                <a:cs typeface="Arial" panose="020B0604020202020204" pitchFamily="34" charset="0"/>
              </a:rPr>
              <a:t>mall landowners - decrease the returns from cultivating the land, thus reducing food security. </a:t>
            </a:r>
          </a:p>
          <a:p>
            <a:pPr marL="0" marR="0" algn="just">
              <a:lnSpc>
                <a:spcPct val="107000"/>
              </a:lnSpc>
              <a:spcBef>
                <a:spcPts val="0"/>
              </a:spcBef>
              <a:spcAft>
                <a:spcPts val="800"/>
              </a:spcAft>
            </a:pPr>
            <a:r>
              <a:rPr lang="en-US" sz="2800" dirty="0">
                <a:effectLst/>
                <a:latin typeface="Arial" panose="020B0604020202020204" pitchFamily="34" charset="0"/>
                <a:ea typeface="Times New Roman" panose="02020603050405020304" pitchFamily="18" charset="0"/>
                <a:cs typeface="Arial" panose="020B0604020202020204" pitchFamily="34" charset="0"/>
              </a:rPr>
              <a:t>Newcomers to an urban setting - extremely vulnerable to flooding.</a:t>
            </a:r>
          </a:p>
          <a:p>
            <a:pPr marL="0" marR="0" indent="0" algn="just">
              <a:lnSpc>
                <a:spcPct val="107000"/>
              </a:lnSpc>
              <a:spcBef>
                <a:spcPts val="0"/>
              </a:spcBef>
              <a:spcAft>
                <a:spcPts val="800"/>
              </a:spcAft>
              <a:buNone/>
            </a:pP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07000"/>
              </a:lnSpc>
              <a:spcBef>
                <a:spcPts val="0"/>
              </a:spcBef>
              <a:spcAft>
                <a:spcPts val="75"/>
              </a:spcAft>
              <a:buSzPts val="1000"/>
              <a:buNone/>
              <a:tabLst>
                <a:tab pos="457200" algn="l"/>
              </a:tabLst>
            </a:pPr>
            <a:r>
              <a:rPr lang="en-US" sz="2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Livelihoods:</a:t>
            </a:r>
            <a:endParaRPr lang="en-US" sz="28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Arial" panose="020B0604020202020204" pitchFamily="34" charset="0"/>
              </a:rPr>
              <a:t>P</a:t>
            </a:r>
            <a:r>
              <a:rPr lang="en-US" sz="2800" dirty="0">
                <a:effectLst/>
                <a:latin typeface="Arial" panose="020B0604020202020204" pitchFamily="34" charset="0"/>
                <a:ea typeface="Times New Roman" panose="02020603050405020304" pitchFamily="18" charset="0"/>
                <a:cs typeface="Arial" panose="020B0604020202020204" pitchFamily="34" charset="0"/>
              </a:rPr>
              <a:t>rincipal livelihoods - mainly farming and fishing. </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Arial" panose="020B0604020202020204" pitchFamily="34" charset="0"/>
              </a:rPr>
              <a:t>A</a:t>
            </a:r>
            <a:r>
              <a:rPr lang="en-US" sz="2800" dirty="0">
                <a:effectLst/>
                <a:latin typeface="Arial" panose="020B0604020202020204" pitchFamily="34" charset="0"/>
                <a:ea typeface="Times New Roman" panose="02020603050405020304" pitchFamily="18" charset="0"/>
                <a:cs typeface="Arial" panose="020B0604020202020204" pitchFamily="34" charset="0"/>
              </a:rPr>
              <a:t>bsence of adequate transport infrastructure. </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Arial" panose="020B0604020202020204" pitchFamily="34" charset="0"/>
              </a:rPr>
              <a:t>H</a:t>
            </a:r>
            <a:r>
              <a:rPr lang="en-US" sz="2800" dirty="0">
                <a:effectLst/>
                <a:latin typeface="Arial" panose="020B0604020202020204" pitchFamily="34" charset="0"/>
                <a:ea typeface="Times New Roman" panose="02020603050405020304" pitchFamily="18" charset="0"/>
                <a:cs typeface="Arial" panose="020B0604020202020204" pitchFamily="34" charset="0"/>
              </a:rPr>
              <a:t>ired </a:t>
            </a:r>
            <a:r>
              <a:rPr lang="en-US" sz="2800" dirty="0" err="1">
                <a:effectLst/>
                <a:latin typeface="Arial" panose="020B0604020202020204" pitchFamily="34" charset="0"/>
                <a:ea typeface="Times New Roman" panose="02020603050405020304" pitchFamily="18" charset="0"/>
                <a:cs typeface="Arial" panose="020B0604020202020204" pitchFamily="34" charset="0"/>
              </a:rPr>
              <a:t>labourers</a:t>
            </a:r>
            <a:r>
              <a:rPr lang="en-US" dirty="0">
                <a:latin typeface="Arial" panose="020B0604020202020204" pitchFamily="34" charset="0"/>
                <a:ea typeface="Times New Roman" panose="02020603050405020304" pitchFamily="18" charset="0"/>
                <a:cs typeface="Arial" panose="020B0604020202020204" pitchFamily="34" charset="0"/>
              </a:rPr>
              <a:t> - </a:t>
            </a:r>
            <a:r>
              <a:rPr lang="en-US" sz="2800" dirty="0">
                <a:effectLst/>
                <a:latin typeface="Arial" panose="020B0604020202020204" pitchFamily="34" charset="0"/>
                <a:ea typeface="Times New Roman" panose="02020603050405020304" pitchFamily="18" charset="0"/>
                <a:cs typeface="Arial" panose="020B0604020202020204" pitchFamily="34" charset="0"/>
              </a:rPr>
              <a:t>finding jobs to meet their basic needs.</a:t>
            </a: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07000"/>
              </a:lnSpc>
              <a:spcBef>
                <a:spcPts val="0"/>
              </a:spcBef>
              <a:spcAft>
                <a:spcPts val="75"/>
              </a:spcAft>
              <a:buSzPts val="1000"/>
              <a:buNone/>
              <a:tabLst>
                <a:tab pos="457200" algn="l"/>
              </a:tabLst>
            </a:pPr>
            <a:endParaRPr lang="en-US" sz="2800" b="1"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just">
              <a:lnSpc>
                <a:spcPct val="107000"/>
              </a:lnSpc>
              <a:spcBef>
                <a:spcPts val="0"/>
              </a:spcBef>
              <a:spcAft>
                <a:spcPts val="75"/>
              </a:spcAft>
              <a:buSzPts val="1000"/>
              <a:buNone/>
              <a:tabLst>
                <a:tab pos="457200" algn="l"/>
              </a:tabLst>
            </a:pPr>
            <a:r>
              <a:rPr lang="en-US" sz="28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Cultural beliefs:</a:t>
            </a:r>
            <a:endParaRPr lang="en-US" sz="28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Arial" panose="020B0604020202020204" pitchFamily="34" charset="0"/>
              </a:rPr>
              <a:t>C</a:t>
            </a:r>
            <a:r>
              <a:rPr lang="en-US" sz="2800" dirty="0">
                <a:effectLst/>
                <a:latin typeface="Arial" panose="020B0604020202020204" pitchFamily="34" charset="0"/>
                <a:ea typeface="Times New Roman" panose="02020603050405020304" pitchFamily="18" charset="0"/>
                <a:cs typeface="Arial" panose="020B0604020202020204" pitchFamily="34" charset="0"/>
              </a:rPr>
              <a:t>ultural beliefs and fatalistic attitudes - community’s vulnerability. </a:t>
            </a:r>
          </a:p>
          <a:p>
            <a:pPr marL="0" marR="0" algn="just">
              <a:lnSpc>
                <a:spcPct val="107000"/>
              </a:lnSpc>
              <a:spcBef>
                <a:spcPts val="0"/>
              </a:spcBef>
              <a:spcAft>
                <a:spcPts val="800"/>
              </a:spcAft>
            </a:pPr>
            <a:r>
              <a:rPr lang="en-US" sz="2800" dirty="0">
                <a:effectLst/>
                <a:latin typeface="Arial" panose="020B0604020202020204" pitchFamily="34" charset="0"/>
                <a:ea typeface="Times New Roman" panose="02020603050405020304" pitchFamily="18" charset="0"/>
                <a:cs typeface="Arial" panose="020B0604020202020204" pitchFamily="34" charset="0"/>
              </a:rPr>
              <a:t>Lack of faith in the social system and lack of confidence.</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0667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normAutofit fontScale="92500"/>
          </a:bodyPr>
          <a:lstStyle/>
          <a:p>
            <a:pPr marL="0" marR="0" lvl="0" indent="0" algn="just">
              <a:lnSpc>
                <a:spcPct val="107000"/>
              </a:lnSpc>
              <a:spcBef>
                <a:spcPts val="0"/>
              </a:spcBef>
              <a:spcAft>
                <a:spcPts val="75"/>
              </a:spcAft>
              <a:buSzPts val="1000"/>
              <a:buNone/>
              <a:tabLst>
                <a:tab pos="457200" algn="l"/>
              </a:tabLst>
            </a:pPr>
            <a:r>
              <a:rPr lang="en-US" sz="2800" b="1" dirty="0">
                <a:solidFill>
                  <a:srgbClr val="131459"/>
                </a:solidFill>
                <a:effectLst/>
                <a:latin typeface="Arial" panose="020B0604020202020204" pitchFamily="34" charset="0"/>
                <a:ea typeface="Times New Roman" panose="02020603050405020304" pitchFamily="18" charset="0"/>
                <a:cs typeface="Times New Roman" panose="02020603050405020304" pitchFamily="18" charset="0"/>
              </a:rPr>
              <a:t>Equity:</a:t>
            </a:r>
            <a:endParaRPr lang="en-US" sz="2800" dirty="0">
              <a:solidFill>
                <a:srgbClr val="131459"/>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Unequal distribution of resources.</a:t>
            </a:r>
          </a:p>
          <a:p>
            <a:pPr marL="0" marR="0" algn="just">
              <a:lnSpc>
                <a:spcPct val="107000"/>
              </a:lnSpc>
              <a:spcBef>
                <a:spcPts val="0"/>
              </a:spcBef>
              <a:spcAft>
                <a:spcPts val="80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Human rights.</a:t>
            </a:r>
          </a:p>
          <a:p>
            <a:pPr marL="0" marR="0" lvl="0" indent="0" algn="just">
              <a:lnSpc>
                <a:spcPct val="107000"/>
              </a:lnSpc>
              <a:spcBef>
                <a:spcPts val="0"/>
              </a:spcBef>
              <a:spcAft>
                <a:spcPts val="75"/>
              </a:spcAft>
              <a:buSzPts val="1000"/>
              <a:buNone/>
              <a:tabLst>
                <a:tab pos="457200" algn="l"/>
              </a:tabLst>
            </a:pPr>
            <a:r>
              <a:rPr lang="en-US" sz="2800" b="1" dirty="0">
                <a:solidFill>
                  <a:srgbClr val="131459"/>
                </a:solidFill>
                <a:effectLst/>
                <a:latin typeface="Arial" panose="020B0604020202020204" pitchFamily="34" charset="0"/>
                <a:ea typeface="Times New Roman" panose="02020603050405020304" pitchFamily="18" charset="0"/>
                <a:cs typeface="Times New Roman" panose="02020603050405020304" pitchFamily="18" charset="0"/>
              </a:rPr>
              <a:t>Gender:</a:t>
            </a:r>
            <a:endParaRPr lang="en-US" sz="2800" dirty="0">
              <a:solidFill>
                <a:srgbClr val="131459"/>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Men of the family.</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Times New Roman" panose="02020603050405020304" pitchFamily="18" charset="0"/>
              </a:rPr>
              <a:t>I</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gnoring the wisdom and experience of women.</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Times New Roman" panose="02020603050405020304" pitchFamily="18" charset="0"/>
              </a:rPr>
              <a:t>D</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enying or limiting - knowledge and capacity development schemes.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75"/>
              </a:spcAft>
              <a:buSzPts val="1000"/>
              <a:buNone/>
              <a:tabLst>
                <a:tab pos="457200" algn="l"/>
              </a:tabLst>
            </a:pPr>
            <a:r>
              <a:rPr lang="en-US" sz="2800" b="1" dirty="0">
                <a:solidFill>
                  <a:srgbClr val="131459"/>
                </a:solidFill>
                <a:effectLst/>
                <a:latin typeface="Arial" panose="020B0604020202020204" pitchFamily="34" charset="0"/>
                <a:ea typeface="Times New Roman" panose="02020603050405020304" pitchFamily="18" charset="0"/>
                <a:cs typeface="Times New Roman" panose="02020603050405020304" pitchFamily="18" charset="0"/>
              </a:rPr>
              <a:t>Weaker social groups:</a:t>
            </a:r>
            <a:endParaRPr lang="en-US" sz="2800" dirty="0">
              <a:solidFill>
                <a:srgbClr val="131459"/>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Arial" panose="020B0604020202020204" pitchFamily="34" charset="0"/>
                <a:ea typeface="Times New Roman" panose="02020603050405020304" pitchFamily="18" charset="0"/>
                <a:cs typeface="Times New Roman" panose="02020603050405020304" pitchFamily="18" charset="0"/>
              </a:rPr>
              <a:t>Children.</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Times New Roman" panose="02020603050405020304" pitchFamily="18" charset="0"/>
              </a:rPr>
              <a:t>W</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omen.</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Times New Roman" panose="02020603050405020304" pitchFamily="18" charset="0"/>
              </a:rPr>
              <a:t>E</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lderly and </a:t>
            </a:r>
          </a:p>
          <a:p>
            <a:pPr marL="0" marR="0" algn="just">
              <a:lnSpc>
                <a:spcPct val="107000"/>
              </a:lnSpc>
              <a:spcBef>
                <a:spcPts val="0"/>
              </a:spcBef>
              <a:spcAft>
                <a:spcPts val="800"/>
              </a:spcAft>
            </a:pPr>
            <a:r>
              <a:rPr lang="en-US" dirty="0">
                <a:latin typeface="Arial" panose="020B0604020202020204" pitchFamily="34" charset="0"/>
                <a:ea typeface="Times New Roman" panose="02020603050405020304" pitchFamily="18" charset="0"/>
                <a:cs typeface="Times New Roman" panose="02020603050405020304" pitchFamily="18" charset="0"/>
              </a:rPr>
              <a:t>D</a:t>
            </a:r>
            <a:r>
              <a:rPr lang="en-US" sz="2800" dirty="0">
                <a:effectLst/>
                <a:latin typeface="Arial" panose="020B0604020202020204" pitchFamily="34" charset="0"/>
                <a:ea typeface="Times New Roman" panose="02020603050405020304" pitchFamily="18" charset="0"/>
                <a:cs typeface="Times New Roman" panose="02020603050405020304" pitchFamily="18" charset="0"/>
              </a:rPr>
              <a:t>isabled people.</a:t>
            </a:r>
            <a:endParaRPr lang="en-US" dirty="0"/>
          </a:p>
        </p:txBody>
      </p:sp>
    </p:spTree>
    <p:extLst>
      <p:ext uri="{BB962C8B-B14F-4D97-AF65-F5344CB8AC3E}">
        <p14:creationId xmlns:p14="http://schemas.microsoft.com/office/powerpoint/2010/main" val="2198248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normAutofit fontScale="77500" lnSpcReduction="20000"/>
          </a:bodyPr>
          <a:lstStyle/>
          <a:p>
            <a:pPr marL="0" indent="0">
              <a:buNone/>
            </a:pPr>
            <a:r>
              <a:rPr lang="en-US" sz="3200" b="1" dirty="0">
                <a:solidFill>
                  <a:srgbClr val="FF0000"/>
                </a:solidFill>
                <a:latin typeface="Arial" panose="020B0604020202020204" pitchFamily="34" charset="0"/>
              </a:rPr>
              <a:t>D</a:t>
            </a:r>
            <a:r>
              <a:rPr lang="en-US" sz="3200" b="1" u="none" strike="noStrike" baseline="0" dirty="0">
                <a:solidFill>
                  <a:srgbClr val="FF0000"/>
                </a:solidFill>
                <a:latin typeface="Arial" panose="020B0604020202020204" pitchFamily="34" charset="0"/>
              </a:rPr>
              <a:t>ams</a:t>
            </a:r>
          </a:p>
          <a:p>
            <a:pPr algn="l">
              <a:lnSpc>
                <a:spcPct val="120000"/>
              </a:lnSpc>
              <a:buFont typeface="Arial" panose="020B0604020202020204" pitchFamily="34" charset="0"/>
              <a:buChar char="•"/>
            </a:pPr>
            <a:r>
              <a:rPr lang="en-US" sz="3000" b="0" dirty="0">
                <a:solidFill>
                  <a:srgbClr val="202122"/>
                </a:solidFill>
                <a:effectLst/>
                <a:latin typeface="Arial" panose="020B0604020202020204" pitchFamily="34" charset="0"/>
              </a:rPr>
              <a:t>Sub-standard construction materials/techniques.</a:t>
            </a:r>
          </a:p>
          <a:p>
            <a:pPr algn="l">
              <a:lnSpc>
                <a:spcPct val="120000"/>
              </a:lnSpc>
              <a:buFont typeface="Arial" panose="020B0604020202020204" pitchFamily="34" charset="0"/>
              <a:buChar char="•"/>
            </a:pPr>
            <a:r>
              <a:rPr lang="en-US" sz="3000" b="0" strike="noStrike" dirty="0">
                <a:solidFill>
                  <a:srgbClr val="0645AD"/>
                </a:solidFill>
                <a:effectLst/>
                <a:latin typeface="Arial" panose="020B0604020202020204" pitchFamily="34" charset="0"/>
                <a:hlinkClick r:id="rId2" tooltip="Henan"/>
              </a:rPr>
              <a:t>Spillway</a:t>
            </a:r>
            <a:r>
              <a:rPr lang="en-US" sz="3000" b="0" dirty="0">
                <a:solidFill>
                  <a:srgbClr val="202122"/>
                </a:solidFill>
                <a:effectLst/>
                <a:latin typeface="Arial" panose="020B0604020202020204" pitchFamily="34" charset="0"/>
              </a:rPr>
              <a:t> design error.</a:t>
            </a:r>
          </a:p>
          <a:p>
            <a:pPr algn="l">
              <a:lnSpc>
                <a:spcPct val="120000"/>
              </a:lnSpc>
              <a:buFont typeface="Arial" panose="020B0604020202020204" pitchFamily="34" charset="0"/>
              <a:buChar char="•"/>
            </a:pPr>
            <a:r>
              <a:rPr lang="en-US" sz="3000" b="0" dirty="0">
                <a:solidFill>
                  <a:srgbClr val="202122"/>
                </a:solidFill>
                <a:effectLst/>
                <a:latin typeface="Arial" panose="020B0604020202020204" pitchFamily="34" charset="0"/>
              </a:rPr>
              <a:t>Lowering of dam crest height, which reduces spillway flow.</a:t>
            </a:r>
          </a:p>
          <a:p>
            <a:pPr algn="l">
              <a:lnSpc>
                <a:spcPct val="120000"/>
              </a:lnSpc>
              <a:buFont typeface="Arial" panose="020B0604020202020204" pitchFamily="34" charset="0"/>
              <a:buChar char="•"/>
            </a:pPr>
            <a:r>
              <a:rPr lang="en-US" sz="3000" b="0" dirty="0">
                <a:solidFill>
                  <a:srgbClr val="202122"/>
                </a:solidFill>
                <a:effectLst/>
                <a:latin typeface="Arial" panose="020B0604020202020204" pitchFamily="34" charset="0"/>
              </a:rPr>
              <a:t>Geological instability caused by changes to water levels during filling or poor surveying.</a:t>
            </a:r>
          </a:p>
          <a:p>
            <a:pPr algn="l">
              <a:lnSpc>
                <a:spcPct val="120000"/>
              </a:lnSpc>
              <a:buFont typeface="Arial" panose="020B0604020202020204" pitchFamily="34" charset="0"/>
              <a:buChar char="•"/>
            </a:pPr>
            <a:r>
              <a:rPr lang="en-US" sz="3000" b="0" dirty="0">
                <a:solidFill>
                  <a:srgbClr val="202122"/>
                </a:solidFill>
                <a:effectLst/>
                <a:latin typeface="Arial" panose="020B0604020202020204" pitchFamily="34" charset="0"/>
              </a:rPr>
              <a:t>Sliding of a mountain into the reservoir (not exactly a dam failure, but caused nearly the entire volume of the reservoir to be displaced and overtop the dam)</a:t>
            </a:r>
          </a:p>
          <a:p>
            <a:pPr algn="l">
              <a:lnSpc>
                <a:spcPct val="120000"/>
              </a:lnSpc>
              <a:buFont typeface="Arial" panose="020B0604020202020204" pitchFamily="34" charset="0"/>
              <a:buChar char="•"/>
            </a:pPr>
            <a:r>
              <a:rPr lang="en-US" sz="3000" b="0" dirty="0">
                <a:solidFill>
                  <a:srgbClr val="202122"/>
                </a:solidFill>
                <a:effectLst/>
                <a:latin typeface="Arial" panose="020B0604020202020204" pitchFamily="34" charset="0"/>
              </a:rPr>
              <a:t>Poor maintenance, especially of outlet pipes.</a:t>
            </a:r>
          </a:p>
          <a:p>
            <a:pPr algn="l">
              <a:lnSpc>
                <a:spcPct val="120000"/>
              </a:lnSpc>
              <a:buFont typeface="Arial" panose="020B0604020202020204" pitchFamily="34" charset="0"/>
              <a:buChar char="•"/>
            </a:pPr>
            <a:r>
              <a:rPr lang="en-US" sz="3000" b="0" dirty="0">
                <a:solidFill>
                  <a:srgbClr val="202122"/>
                </a:solidFill>
                <a:effectLst/>
                <a:latin typeface="Arial" panose="020B0604020202020204" pitchFamily="34" charset="0"/>
              </a:rPr>
              <a:t>Extreme inflow.</a:t>
            </a:r>
          </a:p>
          <a:p>
            <a:pPr algn="l">
              <a:lnSpc>
                <a:spcPct val="120000"/>
              </a:lnSpc>
              <a:buFont typeface="Arial" panose="020B0604020202020204" pitchFamily="34" charset="0"/>
              <a:buChar char="•"/>
            </a:pPr>
            <a:r>
              <a:rPr lang="en-US" sz="3000" b="0" dirty="0">
                <a:solidFill>
                  <a:srgbClr val="202122"/>
                </a:solidFill>
                <a:effectLst/>
                <a:latin typeface="Arial" panose="020B0604020202020204" pitchFamily="34" charset="0"/>
              </a:rPr>
              <a:t>Human, computer or design error.</a:t>
            </a:r>
          </a:p>
          <a:p>
            <a:pPr algn="l">
              <a:lnSpc>
                <a:spcPct val="120000"/>
              </a:lnSpc>
              <a:buFont typeface="Arial" panose="020B0604020202020204" pitchFamily="34" charset="0"/>
              <a:buChar char="•"/>
            </a:pPr>
            <a:r>
              <a:rPr lang="en-US" sz="3000" b="0" strike="noStrike" dirty="0">
                <a:solidFill>
                  <a:srgbClr val="0645AD"/>
                </a:solidFill>
                <a:effectLst/>
                <a:latin typeface="Arial" panose="020B0604020202020204" pitchFamily="34" charset="0"/>
                <a:hlinkClick r:id="rId3"/>
              </a:rPr>
              <a:t>Internal erosion</a:t>
            </a:r>
            <a:r>
              <a:rPr lang="en-US" sz="3000" b="0" dirty="0">
                <a:solidFill>
                  <a:srgbClr val="202122"/>
                </a:solidFill>
                <a:effectLst/>
                <a:latin typeface="Arial" panose="020B0604020202020204" pitchFamily="34" charset="0"/>
              </a:rPr>
              <a:t> or piping, especially in earthen dams.</a:t>
            </a:r>
          </a:p>
          <a:p>
            <a:pPr algn="l">
              <a:lnSpc>
                <a:spcPct val="120000"/>
              </a:lnSpc>
              <a:buFont typeface="Arial" panose="020B0604020202020204" pitchFamily="34" charset="0"/>
              <a:buChar char="•"/>
            </a:pPr>
            <a:r>
              <a:rPr lang="en-US" sz="3000" b="0" strike="noStrike" dirty="0">
                <a:solidFill>
                  <a:srgbClr val="0645AD"/>
                </a:solidFill>
                <a:effectLst/>
                <a:latin typeface="Arial" panose="020B0604020202020204" pitchFamily="34" charset="0"/>
                <a:hlinkClick r:id="rId4" tooltip="Earthquake"/>
              </a:rPr>
              <a:t>Earthquakes</a:t>
            </a:r>
            <a:endParaRPr lang="en-US" sz="3000" b="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70864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lstStyle/>
          <a:p>
            <a:pPr marL="0" indent="0">
              <a:buNone/>
            </a:pPr>
            <a:endParaRPr lang="en-US" dirty="0"/>
          </a:p>
        </p:txBody>
      </p:sp>
      <p:pic>
        <p:nvPicPr>
          <p:cNvPr id="2052" name="Picture 4" descr="4 Hidden Causes of Dam Failures">
            <a:extLst>
              <a:ext uri="{FF2B5EF4-FFF2-40B4-BE49-F238E27FC236}">
                <a16:creationId xmlns:a16="http://schemas.microsoft.com/office/drawing/2014/main" id="{FCBF0C08-2E1B-4735-91F5-11B30A3080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37" y="186787"/>
            <a:ext cx="11254154" cy="648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1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normAutofit/>
          </a:bodyPr>
          <a:lstStyle/>
          <a:p>
            <a:pPr marL="0" indent="0">
              <a:buNone/>
            </a:pPr>
            <a:r>
              <a:rPr lang="en-US" b="1" dirty="0">
                <a:latin typeface="Arial" panose="020B0604020202020204" pitchFamily="34" charset="0"/>
                <a:cs typeface="Arial" panose="020B0604020202020204" pitchFamily="34" charset="0"/>
              </a:rPr>
              <a:t>Failures of Dams in India</a:t>
            </a:r>
          </a:p>
          <a:p>
            <a:pPr marL="514350" indent="-514350">
              <a:lnSpc>
                <a:spcPct val="200000"/>
              </a:lnSpc>
              <a:buAutoNum type="arabicPeriod"/>
            </a:pPr>
            <a:r>
              <a:rPr lang="en-US" b="0" i="0" u="none" strike="noStrike" dirty="0">
                <a:solidFill>
                  <a:srgbClr val="0645AD"/>
                </a:solidFill>
                <a:effectLst/>
                <a:latin typeface="Arial" panose="020B0604020202020204" pitchFamily="34" charset="0"/>
                <a:hlinkClick r:id="rId2"/>
              </a:rPr>
              <a:t>Machchu-2 Dam</a:t>
            </a:r>
            <a:r>
              <a:rPr lang="en-US" b="0" i="0" u="none" strike="noStrike" dirty="0">
                <a:solidFill>
                  <a:srgbClr val="0645AD"/>
                </a:solidFill>
                <a:effectLst/>
                <a:latin typeface="Arial" panose="020B0604020202020204" pitchFamily="34" charset="0"/>
              </a:rPr>
              <a:t> - </a:t>
            </a:r>
            <a:r>
              <a:rPr lang="en-US" b="0" i="0" dirty="0">
                <a:solidFill>
                  <a:srgbClr val="202122"/>
                </a:solidFill>
                <a:effectLst/>
                <a:latin typeface="Arial" panose="020B0604020202020204" pitchFamily="34" charset="0"/>
              </a:rPr>
              <a:t>11-08-1979 – </a:t>
            </a:r>
            <a:r>
              <a:rPr lang="en-US" b="0" i="0" u="none" strike="noStrike" dirty="0">
                <a:solidFill>
                  <a:srgbClr val="0645AD"/>
                </a:solidFill>
                <a:effectLst/>
                <a:latin typeface="Arial" panose="020B0604020202020204" pitchFamily="34" charset="0"/>
                <a:hlinkClick r:id="rId3" tooltip="Morbi"/>
              </a:rPr>
              <a:t>Morbi</a:t>
            </a:r>
            <a:r>
              <a:rPr lang="en-US" b="0" i="0" u="none" strike="noStrike" dirty="0">
                <a:solidFill>
                  <a:srgbClr val="0645AD"/>
                </a:solidFill>
                <a:effectLst/>
                <a:latin typeface="Arial" panose="020B0604020202020204" pitchFamily="34" charset="0"/>
              </a:rPr>
              <a:t>. </a:t>
            </a:r>
          </a:p>
          <a:p>
            <a:pPr marL="514350" indent="-514350">
              <a:lnSpc>
                <a:spcPct val="200000"/>
              </a:lnSpc>
              <a:buAutoNum type="arabicPeriod"/>
            </a:pPr>
            <a:r>
              <a:rPr lang="en-US" b="0" i="0" u="none" strike="noStrike" dirty="0" err="1">
                <a:solidFill>
                  <a:srgbClr val="0645AD"/>
                </a:solidFill>
                <a:effectLst/>
                <a:latin typeface="Arial" panose="020B0604020202020204" pitchFamily="34" charset="0"/>
                <a:hlinkClick r:id="rId4" tooltip="Tiware Dam"/>
              </a:rPr>
              <a:t>Tiware</a:t>
            </a:r>
            <a:r>
              <a:rPr lang="en-US" b="0" i="0" u="none" strike="noStrike" dirty="0">
                <a:solidFill>
                  <a:srgbClr val="0645AD"/>
                </a:solidFill>
                <a:effectLst/>
                <a:latin typeface="Arial" panose="020B0604020202020204" pitchFamily="34" charset="0"/>
                <a:hlinkClick r:id="rId4" tooltip="Tiware Dam"/>
              </a:rPr>
              <a:t> Dam</a:t>
            </a:r>
            <a:r>
              <a:rPr lang="en-US" b="0" i="0" u="none" strike="noStrike" dirty="0">
                <a:solidFill>
                  <a:srgbClr val="0645AD"/>
                </a:solidFill>
                <a:effectLst/>
                <a:latin typeface="Arial" panose="020B0604020202020204" pitchFamily="34" charset="0"/>
              </a:rPr>
              <a:t> – </a:t>
            </a:r>
            <a:r>
              <a:rPr lang="en-US" b="0" i="0" dirty="0">
                <a:solidFill>
                  <a:srgbClr val="202122"/>
                </a:solidFill>
                <a:effectLst/>
                <a:latin typeface="Arial" panose="020B0604020202020204" pitchFamily="34" charset="0"/>
              </a:rPr>
              <a:t>02-07-2019 - </a:t>
            </a:r>
            <a:r>
              <a:rPr lang="en-US" b="0" i="0" u="none" strike="noStrike" dirty="0">
                <a:solidFill>
                  <a:srgbClr val="0645AD"/>
                </a:solidFill>
                <a:effectLst/>
                <a:latin typeface="Arial" panose="020B0604020202020204" pitchFamily="34" charset="0"/>
                <a:hlinkClick r:id="rId5"/>
              </a:rPr>
              <a:t>Ratnagiri District</a:t>
            </a:r>
            <a:r>
              <a:rPr lang="en-US" b="0" i="0" u="none" strike="noStrike" dirty="0">
                <a:solidFill>
                  <a:srgbClr val="0645AD"/>
                </a:solidFill>
                <a:effectLst/>
                <a:latin typeface="Arial" panose="020B0604020202020204" pitchFamily="34" charset="0"/>
              </a:rPr>
              <a:t>.</a:t>
            </a:r>
            <a:endParaRPr lang="en-US" b="0" i="0" dirty="0">
              <a:solidFill>
                <a:srgbClr val="202122"/>
              </a:solidFill>
              <a:effectLst/>
              <a:latin typeface="Arial" panose="020B0604020202020204" pitchFamily="34" charset="0"/>
            </a:endParaRPr>
          </a:p>
          <a:p>
            <a:pPr marL="514350" indent="-514350">
              <a:lnSpc>
                <a:spcPct val="200000"/>
              </a:lnSpc>
              <a:buAutoNum type="arabicPeriod"/>
            </a:pPr>
            <a:r>
              <a:rPr lang="en-US" b="0" i="0" u="none" strike="noStrike" dirty="0" err="1">
                <a:solidFill>
                  <a:srgbClr val="0645AD"/>
                </a:solidFill>
                <a:effectLst/>
                <a:latin typeface="Arial" panose="020B0604020202020204" pitchFamily="34" charset="0"/>
                <a:hlinkClick r:id="rId6" tooltip="Rishiganga"/>
              </a:rPr>
              <a:t>Rishiganga</a:t>
            </a:r>
            <a:r>
              <a:rPr lang="en-US" b="0" i="0" dirty="0">
                <a:solidFill>
                  <a:srgbClr val="202122"/>
                </a:solidFill>
                <a:effectLst/>
                <a:latin typeface="Arial" panose="020B0604020202020204" pitchFamily="34" charset="0"/>
              </a:rPr>
              <a:t> dam</a:t>
            </a:r>
            <a:r>
              <a:rPr lang="en-US" dirty="0">
                <a:solidFill>
                  <a:srgbClr val="202122"/>
                </a:solidFill>
                <a:latin typeface="Arial" panose="020B0604020202020204" pitchFamily="34" charset="0"/>
              </a:rPr>
              <a:t> – </a:t>
            </a:r>
            <a:r>
              <a:rPr lang="en-US" b="0" i="0" dirty="0">
                <a:solidFill>
                  <a:srgbClr val="202122"/>
                </a:solidFill>
                <a:effectLst/>
                <a:latin typeface="Arial" panose="020B0604020202020204" pitchFamily="34" charset="0"/>
              </a:rPr>
              <a:t>07-02-2021 - </a:t>
            </a:r>
            <a:r>
              <a:rPr lang="en-US" b="0" i="0" u="none" strike="noStrike" dirty="0">
                <a:solidFill>
                  <a:srgbClr val="0645AD"/>
                </a:solidFill>
                <a:effectLst/>
                <a:latin typeface="Arial" panose="020B0604020202020204" pitchFamily="34" charset="0"/>
                <a:hlinkClick r:id="rId7"/>
              </a:rPr>
              <a:t>Chamoli</a:t>
            </a:r>
            <a:r>
              <a:rPr lang="en-US" b="0" i="0" dirty="0">
                <a:solidFill>
                  <a:srgbClr val="202122"/>
                </a:solidFill>
                <a:effectLst/>
                <a:latin typeface="Arial" panose="020B0604020202020204" pitchFamily="34" charset="0"/>
              </a:rPr>
              <a:t>, </a:t>
            </a:r>
            <a:r>
              <a:rPr lang="en-US" b="0" i="0" u="none" strike="noStrike" dirty="0" err="1">
                <a:solidFill>
                  <a:srgbClr val="0645AD"/>
                </a:solidFill>
                <a:effectLst/>
                <a:latin typeface="Arial" panose="020B0604020202020204" pitchFamily="34" charset="0"/>
                <a:hlinkClick r:id="rId8" tooltip="List of hydroelectric power station failures"/>
              </a:rPr>
              <a:t>Uttarkhand</a:t>
            </a:r>
            <a:r>
              <a:rPr lang="en-US" b="0" i="0" dirty="0">
                <a:solidFill>
                  <a:srgbClr val="202122"/>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318515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72954"/>
            <a:ext cx="10515600" cy="6250675"/>
          </a:xfrm>
        </p:spPr>
        <p:txBody>
          <a:bodyPr>
            <a:normAutofit/>
          </a:bodyPr>
          <a:lstStyle/>
          <a:p>
            <a:pPr marL="0" indent="0">
              <a:buNone/>
            </a:pPr>
            <a:r>
              <a:rPr lang="en-US" sz="3200" b="1" dirty="0" err="1">
                <a:solidFill>
                  <a:srgbClr val="FF0000"/>
                </a:solidFill>
                <a:latin typeface="Arial" panose="020B0604020202020204" pitchFamily="34" charset="0"/>
                <a:cs typeface="Arial" panose="020B0604020202020204" pitchFamily="34" charset="0"/>
              </a:rPr>
              <a:t>L</a:t>
            </a:r>
            <a:r>
              <a:rPr lang="en-US" sz="3200" b="1" i="0" u="none" strike="noStrike" baseline="0" dirty="0" err="1">
                <a:solidFill>
                  <a:srgbClr val="FF0000"/>
                </a:solidFill>
                <a:latin typeface="Arial" panose="020B0604020202020204" pitchFamily="34" charset="0"/>
                <a:cs typeface="Arial" panose="020B0604020202020204" pitchFamily="34" charset="0"/>
              </a:rPr>
              <a:t>anduse</a:t>
            </a:r>
            <a:r>
              <a:rPr lang="en-US" sz="3200" b="1" i="0" u="none" strike="noStrike" baseline="0" dirty="0">
                <a:solidFill>
                  <a:srgbClr val="FF0000"/>
                </a:solidFill>
                <a:latin typeface="Arial" panose="020B0604020202020204" pitchFamily="34" charset="0"/>
                <a:cs typeface="Arial" panose="020B0604020202020204" pitchFamily="34" charset="0"/>
              </a:rPr>
              <a:t> Changes</a:t>
            </a:r>
          </a:p>
          <a:p>
            <a:pPr marL="0" indent="0">
              <a:buNone/>
            </a:pPr>
            <a:endParaRPr lang="en-US" sz="3200" b="1" dirty="0">
              <a:solidFill>
                <a:srgbClr val="FF00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DFB788-FD3B-4CF7-9653-215DDF3B7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73" y="1156554"/>
            <a:ext cx="10494368" cy="5061365"/>
          </a:xfrm>
          <a:prstGeom prst="rect">
            <a:avLst/>
          </a:prstGeom>
        </p:spPr>
      </p:pic>
    </p:spTree>
    <p:extLst>
      <p:ext uri="{BB962C8B-B14F-4D97-AF65-F5344CB8AC3E}">
        <p14:creationId xmlns:p14="http://schemas.microsoft.com/office/powerpoint/2010/main" val="32479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CAEEB-C139-4E7E-A8A2-CBC6F0B98162}"/>
              </a:ext>
            </a:extLst>
          </p:cNvPr>
          <p:cNvSpPr>
            <a:spLocks noGrp="1"/>
          </p:cNvSpPr>
          <p:nvPr>
            <p:ph idx="1"/>
          </p:nvPr>
        </p:nvSpPr>
        <p:spPr>
          <a:xfrm>
            <a:off x="838200" y="216683"/>
            <a:ext cx="10515600" cy="6250675"/>
          </a:xfrm>
        </p:spPr>
        <p:txBody>
          <a:bodyPr>
            <a:noAutofit/>
          </a:bodyPr>
          <a:lstStyle/>
          <a:p>
            <a:pPr marL="0" indent="0" algn="just">
              <a:buNone/>
            </a:pPr>
            <a:r>
              <a:rPr lang="en-US" sz="2200" b="1" dirty="0">
                <a:latin typeface="Arial" panose="020B0604020202020204" pitchFamily="34" charset="0"/>
                <a:cs typeface="Arial" panose="020B0604020202020204" pitchFamily="34" charset="0"/>
              </a:rPr>
              <a:t>For the successful integration of disaster risk considerations into land use planning:  </a:t>
            </a:r>
          </a:p>
          <a:p>
            <a:pPr algn="just">
              <a:lnSpc>
                <a:spcPct val="200000"/>
              </a:lnSpc>
            </a:pPr>
            <a:r>
              <a:rPr lang="en-US" sz="2200" dirty="0">
                <a:latin typeface="Arial" panose="020B0604020202020204" pitchFamily="34" charset="0"/>
                <a:cs typeface="Arial" panose="020B0604020202020204" pitchFamily="34" charset="0"/>
              </a:rPr>
              <a:t>Collaborate with hazard scientists, civil engineers, economists, researchers, emergency management staff and communities at risk.</a:t>
            </a:r>
          </a:p>
          <a:p>
            <a:pPr algn="just">
              <a:lnSpc>
                <a:spcPct val="200000"/>
              </a:lnSpc>
            </a:pPr>
            <a:r>
              <a:rPr lang="en-US" sz="2200" dirty="0">
                <a:latin typeface="Arial" panose="020B0604020202020204" pitchFamily="34" charset="0"/>
                <a:cs typeface="Arial" panose="020B0604020202020204" pitchFamily="34" charset="0"/>
              </a:rPr>
              <a:t>Use disaster risk information. </a:t>
            </a:r>
          </a:p>
          <a:p>
            <a:pPr algn="just">
              <a:lnSpc>
                <a:spcPct val="200000"/>
              </a:lnSpc>
            </a:pPr>
            <a:r>
              <a:rPr lang="en-US" sz="2200" dirty="0">
                <a:latin typeface="Arial" panose="020B0604020202020204" pitchFamily="34" charset="0"/>
                <a:cs typeface="Arial" panose="020B0604020202020204" pitchFamily="34" charset="0"/>
              </a:rPr>
              <a:t>Recommend policies that restrict new development in high-risk and environmentally sensitive areas. </a:t>
            </a:r>
          </a:p>
          <a:p>
            <a:pPr algn="just">
              <a:lnSpc>
                <a:spcPct val="200000"/>
              </a:lnSpc>
            </a:pPr>
            <a:r>
              <a:rPr lang="en-US" sz="2200" dirty="0">
                <a:latin typeface="Arial" panose="020B0604020202020204" pitchFamily="34" charset="0"/>
                <a:cs typeface="Arial" panose="020B0604020202020204" pitchFamily="34" charset="0"/>
              </a:rPr>
              <a:t>Communicate information on disaster risk to all stakeholders.</a:t>
            </a:r>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6051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2278</TotalTime>
  <Words>1252</Words>
  <Application>Microsoft Office PowerPoint</Application>
  <PresentationFormat>Widescreen</PresentationFormat>
  <Paragraphs>124</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Bhakti</dc:creator>
  <cp:lastModifiedBy>AMARNATH GOWNDRA</cp:lastModifiedBy>
  <cp:revision>370</cp:revision>
  <dcterms:created xsi:type="dcterms:W3CDTF">2021-06-12T04:59:37Z</dcterms:created>
  <dcterms:modified xsi:type="dcterms:W3CDTF">2022-05-12T05:34:54Z</dcterms:modified>
</cp:coreProperties>
</file>