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1" r:id="rId2"/>
    <p:sldId id="275" r:id="rId3"/>
    <p:sldId id="276" r:id="rId4"/>
    <p:sldId id="283" r:id="rId5"/>
    <p:sldId id="284" r:id="rId6"/>
    <p:sldId id="285" r:id="rId7"/>
    <p:sldId id="286" r:id="rId8"/>
    <p:sldId id="287" r:id="rId9"/>
    <p:sldId id="288" r:id="rId10"/>
    <p:sldId id="272" r:id="rId11"/>
    <p:sldId id="256" r:id="rId12"/>
    <p:sldId id="257" r:id="rId13"/>
    <p:sldId id="273" r:id="rId14"/>
    <p:sldId id="289" r:id="rId15"/>
    <p:sldId id="258" r:id="rId16"/>
    <p:sldId id="292" r:id="rId17"/>
    <p:sldId id="259" r:id="rId18"/>
    <p:sldId id="290" r:id="rId19"/>
    <p:sldId id="269" r:id="rId20"/>
    <p:sldId id="260" r:id="rId21"/>
    <p:sldId id="267" r:id="rId22"/>
    <p:sldId id="270" r:id="rId23"/>
    <p:sldId id="296" r:id="rId24"/>
    <p:sldId id="261" r:id="rId25"/>
    <p:sldId id="291" r:id="rId26"/>
    <p:sldId id="293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49D4-E8FC-437F-A735-D6351C1031B6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FCE11-3853-4031-A6C8-78631B133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FCE11-3853-4031-A6C8-78631B1334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36CF-B5A1-49A3-8A24-10DD8239A475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D233-9417-4626-9FE3-E6252D52A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19400"/>
            <a:ext cx="8610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0099"/>
                </a:solidFill>
              </a:rPr>
              <a:t>Effect of Feedback on Closed loop System</a:t>
            </a:r>
            <a:endParaRPr lang="en-US" sz="5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9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Effect of Feedback on Closed loop System</a:t>
            </a:r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Negative Feedback reduce the overall Gain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Negative Feedback reduce the sensitivity of system to parameter variations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Negative Feedback increase System Bandwidth result faster system response.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</a:rPr>
              <a:t>Reduce the effect of noise and disturbances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</a:rPr>
              <a:t>Negative feed improve the stability???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Improve input and output impedance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229600" cy="1752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Negative Feedback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5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Negative feedback reduces the error between the reference input, </a:t>
            </a:r>
            <a:r>
              <a:rPr lang="en-US" sz="5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R(s)</a:t>
            </a:r>
            <a:r>
              <a:rPr lang="en-US" sz="5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and system </a:t>
            </a:r>
            <a:r>
              <a:rPr lang="en-US" sz="5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US" sz="5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Negative Feedb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1"/>
            <a:ext cx="6248400" cy="2809875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2" y="4800600"/>
            <a:ext cx="824456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Fig: Block diagram of the negative feedback control system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Transfer function of negative feedback control system is,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T=G/1+GH</a:t>
            </a:r>
            <a:br>
              <a:rPr lang="en-US" sz="2800" dirty="0" smtClean="0"/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229600" cy="17526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 =  G/1+GH</a:t>
            </a:r>
          </a:p>
          <a:p>
            <a:pPr algn="l"/>
            <a:r>
              <a:rPr lang="en-US" sz="2800" dirty="0" smtClean="0">
                <a:solidFill>
                  <a:srgbClr val="000099"/>
                </a:solidFill>
              </a:rPr>
              <a:t>Where</a:t>
            </a:r>
            <a:r>
              <a:rPr lang="en-US" sz="2800" dirty="0">
                <a:solidFill>
                  <a:srgbClr val="000099"/>
                </a:solidFill>
              </a:rPr>
              <a:t>,</a:t>
            </a:r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</a:rPr>
              <a:t> is the transfer function or </a:t>
            </a:r>
            <a:r>
              <a:rPr lang="en-US" sz="2800" dirty="0">
                <a:solidFill>
                  <a:srgbClr val="000099"/>
                </a:solidFill>
              </a:rPr>
              <a:t>overall </a:t>
            </a:r>
            <a:r>
              <a:rPr lang="en-US" sz="2800" dirty="0" smtClean="0">
                <a:solidFill>
                  <a:srgbClr val="000099"/>
                </a:solidFill>
              </a:rPr>
              <a:t>gain</a:t>
            </a:r>
          </a:p>
          <a:p>
            <a:pPr algn="l"/>
            <a:r>
              <a:rPr lang="en-US" sz="2800" b="1" dirty="0" smtClean="0">
                <a:solidFill>
                  <a:srgbClr val="000099"/>
                </a:solidFill>
              </a:rPr>
              <a:t>G</a:t>
            </a:r>
            <a:r>
              <a:rPr lang="en-US" sz="2800" dirty="0">
                <a:solidFill>
                  <a:srgbClr val="FF0000"/>
                </a:solidFill>
              </a:rPr>
              <a:t> is the open loop </a:t>
            </a:r>
            <a:r>
              <a:rPr lang="en-US" sz="2800" dirty="0" smtClean="0">
                <a:solidFill>
                  <a:srgbClr val="FF0000"/>
                </a:solidFill>
              </a:rPr>
              <a:t>gain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>
                <a:solidFill>
                  <a:schemeClr val="tx1"/>
                </a:solidFill>
              </a:rPr>
              <a:t> is the gain of feedback </a:t>
            </a:r>
            <a:r>
              <a:rPr lang="en-US" sz="2800" dirty="0" smtClean="0">
                <a:solidFill>
                  <a:schemeClr val="tx1"/>
                </a:solidFill>
              </a:rPr>
              <a:t>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Transfer Function(Closed loop Gain</a:t>
            </a:r>
            <a:r>
              <a:rPr lang="en-US" sz="3600" dirty="0" smtClean="0">
                <a:solidFill>
                  <a:srgbClr val="FF0000"/>
                </a:solidFill>
              </a:rPr>
              <a:t>)????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Transfer function T(S)=C(S)/R(S)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sz="2800" dirty="0" smtClean="0">
                <a:solidFill>
                  <a:srgbClr val="FF0000"/>
                </a:solidFill>
              </a:rPr>
              <a:t>C(S)=E(S) G(S)   .. (1)</a:t>
            </a:r>
          </a:p>
          <a:p>
            <a:pPr>
              <a:buNone/>
            </a:pPr>
            <a:r>
              <a:rPr lang="en-US" sz="2800" dirty="0" smtClean="0"/>
              <a:t>             </a:t>
            </a:r>
            <a:r>
              <a:rPr lang="en-US" sz="2800" dirty="0" smtClean="0">
                <a:solidFill>
                  <a:srgbClr val="000099"/>
                </a:solidFill>
              </a:rPr>
              <a:t>E(S)=R(S)-B(S)   …(2)</a:t>
            </a:r>
          </a:p>
          <a:p>
            <a:pPr>
              <a:buNone/>
            </a:pPr>
            <a:r>
              <a:rPr lang="en-US" sz="2800" dirty="0" smtClean="0"/>
              <a:t>             B(S)=H(S)C(S)    …(3)</a:t>
            </a:r>
          </a:p>
          <a:p>
            <a:pPr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eq</a:t>
            </a:r>
            <a:r>
              <a:rPr lang="en-US" sz="2800" dirty="0" smtClean="0"/>
              <a:t>(1), (2),  and (3) we get</a:t>
            </a:r>
          </a:p>
          <a:p>
            <a:pPr>
              <a:buNone/>
            </a:pPr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000099"/>
                </a:solidFill>
              </a:rPr>
              <a:t>C(S)=R(S) G(S) - G(S) H(S) C(S)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rgbClr val="FF0000"/>
                </a:solidFill>
              </a:rPr>
              <a:t>C(S)</a:t>
            </a:r>
            <a:r>
              <a:rPr lang="en-US" sz="2800" dirty="0" smtClean="0">
                <a:solidFill>
                  <a:srgbClr val="000099"/>
                </a:solidFill>
              </a:rPr>
              <a:t>[1+G(S)H(S)]=</a:t>
            </a:r>
            <a:r>
              <a:rPr lang="en-US" sz="2800" dirty="0" smtClean="0">
                <a:solidFill>
                  <a:srgbClr val="FF0000"/>
                </a:solidFill>
              </a:rPr>
              <a:t>R(S)</a:t>
            </a:r>
            <a:r>
              <a:rPr lang="en-US" sz="2800" dirty="0" smtClean="0">
                <a:solidFill>
                  <a:srgbClr val="000099"/>
                </a:solidFill>
              </a:rPr>
              <a:t>G(S)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1" y="5486400"/>
            <a:ext cx="6699737" cy="1049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6" name="Picture 2" descr="Negative Feedb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0"/>
            <a:ext cx="2819400" cy="1981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24600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048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74859" y="23254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(S)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32398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229600" cy="17526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</a:p>
          <a:p>
            <a:r>
              <a:rPr lang="en-US" sz="4000" dirty="0" smtClean="0">
                <a:solidFill>
                  <a:srgbClr val="000099"/>
                </a:solidFill>
              </a:rPr>
              <a:t>T =  G/1+GH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371602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1)Effect </a:t>
            </a:r>
            <a:r>
              <a:rPr lang="en-US" sz="3200" b="1" dirty="0">
                <a:solidFill>
                  <a:srgbClr val="FF0000"/>
                </a:solidFill>
              </a:rPr>
              <a:t>of Feedback on Overall Gain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overall gain may increase or decrease depending </a:t>
            </a:r>
            <a:r>
              <a:rPr lang="en-US" sz="3200" dirty="0" smtClean="0"/>
              <a:t>on Feedback  </a:t>
            </a:r>
            <a:r>
              <a:rPr lang="en-US" sz="3200" dirty="0"/>
              <a:t>the value of (1+GH).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the value of (1+GH) is greater than </a:t>
            </a:r>
            <a:r>
              <a:rPr lang="en-US" sz="3200" dirty="0" smtClean="0">
                <a:solidFill>
                  <a:srgbClr val="000099"/>
                </a:solidFill>
              </a:rPr>
              <a:t>1(Negative Feedback)</a:t>
            </a:r>
            <a:r>
              <a:rPr lang="en-US" sz="3200" dirty="0" smtClean="0">
                <a:solidFill>
                  <a:srgbClr val="FF0000"/>
                </a:solidFill>
              </a:rPr>
              <a:t>, then the overall gain decreases</a:t>
            </a:r>
          </a:p>
          <a:p>
            <a:r>
              <a:rPr lang="en-US" sz="3200" dirty="0" smtClean="0">
                <a:solidFill>
                  <a:srgbClr val="000099"/>
                </a:solidFill>
              </a:rPr>
              <a:t>If the value of (1+GH) is less than </a:t>
            </a:r>
            <a:r>
              <a:rPr lang="en-US" sz="3200" dirty="0" smtClean="0">
                <a:solidFill>
                  <a:srgbClr val="FF0000"/>
                </a:solidFill>
              </a:rPr>
              <a:t>1(positive feedback)</a:t>
            </a:r>
            <a:r>
              <a:rPr lang="en-US" sz="3200" dirty="0" smtClean="0">
                <a:solidFill>
                  <a:srgbClr val="000099"/>
                </a:solidFill>
              </a:rPr>
              <a:t>, then the overall gain increases. 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000099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</a:rPr>
              <a:t>                      T =  G/1+GH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99"/>
                </a:solidFill>
              </a:rPr>
              <a:t>In </a:t>
            </a:r>
            <a:r>
              <a:rPr lang="en-US" sz="4400" dirty="0">
                <a:solidFill>
                  <a:srgbClr val="000099"/>
                </a:solidFill>
              </a:rPr>
              <a:t>general, 'G' and 'H' are </a:t>
            </a:r>
            <a:r>
              <a:rPr lang="en-US" sz="4400" dirty="0">
                <a:solidFill>
                  <a:srgbClr val="FF0000"/>
                </a:solidFill>
              </a:rPr>
              <a:t>functions of frequency.</a:t>
            </a:r>
            <a:r>
              <a:rPr lang="en-US" sz="4400" dirty="0">
                <a:solidFill>
                  <a:srgbClr val="000099"/>
                </a:solidFill>
              </a:rPr>
              <a:t> So, the feedback will increase the overall gain of the system in one frequency range and decrease in the other frequency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Effect of Feedback on Bandwidth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Gain bandwidth product is constant as gain of Closed loop system is Decrease by a Factor (1+GH) than Bandwidth increase by a factor (1+GH)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Closed loop BW= Open loop BW x (1+GH)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   BW  improve the Transient response  of the  System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229600" cy="76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Effect of Feedback on Sensitivity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</a:rPr>
              <a:t>Sensitivity:</a:t>
            </a:r>
            <a:r>
              <a:rPr lang="en-US" sz="4000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of the overall gain of negative feedback closed loop control system (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to the variation in open loop gain (</a:t>
            </a:r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) is defined as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572002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Arial Black" pitchFamily="34" charset="0"/>
              </a:rPr>
              <a:t>Where, ∂T is the incremental change in T due to </a:t>
            </a:r>
            <a:r>
              <a:rPr lang="en-US" sz="2400" b="1" dirty="0" smtClean="0">
                <a:solidFill>
                  <a:srgbClr val="000099"/>
                </a:solidFill>
                <a:latin typeface="Arial Black" pitchFamily="34" charset="0"/>
              </a:rPr>
              <a:t>incremental </a:t>
            </a:r>
            <a:r>
              <a:rPr lang="en-US" sz="2400" b="1" dirty="0">
                <a:solidFill>
                  <a:srgbClr val="000099"/>
                </a:solidFill>
                <a:latin typeface="Arial Black" pitchFamily="34" charset="0"/>
              </a:rPr>
              <a:t>change in G.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352800"/>
            <a:ext cx="3962400" cy="1091861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" y="863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Negative Feedb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819400"/>
            <a:ext cx="19812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229600" cy="76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Effect of Feedback on </a:t>
            </a:r>
            <a:r>
              <a:rPr lang="en-US" sz="4000" dirty="0" smtClean="0">
                <a:solidFill>
                  <a:srgbClr val="FF0000"/>
                </a:solidFill>
              </a:rPr>
              <a:t>Sensitivity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8" name="Rectangle 720"/>
          <p:cNvSpPr>
            <a:spLocks noChangeArrowheads="1"/>
          </p:cNvSpPr>
          <p:nvPr/>
        </p:nvSpPr>
        <p:spPr bwMode="auto">
          <a:xfrm>
            <a:off x="457200" y="344168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So, 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sensitivity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of the overall gain of closed loop control system as the reciprocal of (1+GH). So, Sensitivity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decrease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depending on the value of (1+GH)/ Feedback.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 the value of (1+GH) is greater than 1, then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sensitivity decreases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Negative Feedback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If the value of (1+GH) is  less than 1, then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sensitivity increases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positive Feedback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1219200"/>
            <a:ext cx="933450" cy="533400"/>
          </a:xfrm>
          <a:prstGeom prst="rect">
            <a:avLst/>
          </a:prstGeom>
          <a:noFill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905000"/>
            <a:ext cx="5760720" cy="685800"/>
          </a:xfrm>
          <a:prstGeom prst="rect">
            <a:avLst/>
          </a:prstGeom>
          <a:noFill/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667000"/>
            <a:ext cx="4337538" cy="762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" y="6440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229600" cy="76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Effect of Feedback on </a:t>
            </a:r>
            <a:r>
              <a:rPr lang="en-US" sz="4000" dirty="0" smtClean="0">
                <a:solidFill>
                  <a:srgbClr val="FF0000"/>
                </a:solidFill>
              </a:rPr>
              <a:t>Sensitivity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8" name="Rectangle 720"/>
          <p:cNvSpPr>
            <a:spLocks noChangeArrowheads="1"/>
          </p:cNvSpPr>
          <p:nvPr/>
        </p:nvSpPr>
        <p:spPr bwMode="auto">
          <a:xfrm>
            <a:off x="228600" y="1724801"/>
            <a:ext cx="85344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 general, 'G' and 'H' are functions of frequency. So, feedback will increase the sensitivity of the system gain in one frequency range and decrease in the other frequency range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99976"/>
            <a:ext cx="413512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solidFill>
                  <a:srgbClr val="FF0000"/>
                </a:solidFill>
              </a:rPr>
              <a:t>What </a:t>
            </a:r>
            <a:r>
              <a:rPr spc="20" dirty="0">
                <a:solidFill>
                  <a:srgbClr val="FF0000"/>
                </a:solidFill>
              </a:rPr>
              <a:t>is </a:t>
            </a:r>
            <a:r>
              <a:rPr spc="15" dirty="0">
                <a:solidFill>
                  <a:srgbClr val="FF0000"/>
                </a:solidFill>
              </a:rPr>
              <a:t>a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System</a:t>
            </a:r>
            <a:r>
              <a:rPr spc="-35" dirty="0"/>
              <a:t>?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9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9907" y="1257299"/>
            <a:ext cx="7961630" cy="1125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ts val="218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collection </a:t>
            </a:r>
            <a:r>
              <a:rPr sz="2000" dirty="0">
                <a:latin typeface="Calibri"/>
                <a:cs typeface="Calibri"/>
              </a:rPr>
              <a:t>of physical, </a:t>
            </a:r>
            <a:r>
              <a:rPr sz="2000" spc="-5" dirty="0">
                <a:latin typeface="Calibri"/>
                <a:cs typeface="Calibri"/>
              </a:rPr>
              <a:t>biological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abstract </a:t>
            </a:r>
            <a:r>
              <a:rPr sz="2000" spc="-5" dirty="0">
                <a:latin typeface="Calibri"/>
                <a:cs typeface="Calibri"/>
              </a:rPr>
              <a:t>components </a:t>
            </a:r>
            <a:r>
              <a:rPr sz="2000" spc="-1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together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80"/>
              </a:lnSpc>
            </a:pPr>
            <a:r>
              <a:rPr sz="2000" spc="-25" dirty="0">
                <a:latin typeface="Calibri"/>
                <a:cs typeface="Calibri"/>
              </a:rPr>
              <a:t>perform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intended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</a:t>
            </a:r>
            <a:endParaRPr sz="2000">
              <a:latin typeface="Calibri"/>
              <a:cs typeface="Calibri"/>
            </a:endParaRPr>
          </a:p>
          <a:p>
            <a:pPr marL="355600" marR="262255" indent="-343535">
              <a:lnSpc>
                <a:spcPct val="78300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libri"/>
                <a:cs typeface="Calibri"/>
              </a:rPr>
              <a:t>A </a:t>
            </a:r>
            <a:r>
              <a:rPr sz="2000" spc="1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gives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output </a:t>
            </a:r>
            <a:r>
              <a:rPr sz="2000" spc="10" dirty="0">
                <a:latin typeface="Calibri"/>
                <a:cs typeface="Calibri"/>
              </a:rPr>
              <a:t>(also </a:t>
            </a:r>
            <a:r>
              <a:rPr sz="2000" spc="-10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response) </a:t>
            </a:r>
            <a:r>
              <a:rPr sz="2000" spc="-30" dirty="0">
                <a:latin typeface="Calibri"/>
                <a:cs typeface="Calibri"/>
              </a:rPr>
              <a:t>for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spc="10" dirty="0">
                <a:latin typeface="Calibri"/>
                <a:cs typeface="Calibri"/>
              </a:rPr>
              <a:t>(also</a:t>
            </a:r>
            <a:r>
              <a:rPr sz="2000" spc="-2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  excitation)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10" y="3942080"/>
            <a:ext cx="561657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System can </a:t>
            </a:r>
            <a:r>
              <a:rPr sz="2000" spc="5" dirty="0">
                <a:latin typeface="Calibri"/>
                <a:cs typeface="Calibri"/>
              </a:rPr>
              <a:t>be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collection </a:t>
            </a:r>
            <a:r>
              <a:rPr sz="2000" dirty="0">
                <a:latin typeface="Calibri"/>
                <a:cs typeface="Calibri"/>
              </a:rPr>
              <a:t>of multiple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sub-systems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2667001"/>
            <a:ext cx="2146300" cy="1152313"/>
          </a:xfrm>
          <a:custGeom>
            <a:avLst/>
            <a:gdLst/>
            <a:ahLst/>
            <a:cxnLst/>
            <a:rect l="l" t="t" r="r" b="b"/>
            <a:pathLst>
              <a:path w="2146300" h="864235">
                <a:moveTo>
                  <a:pt x="2002027" y="0"/>
                </a:moveTo>
                <a:lnTo>
                  <a:pt x="144017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090"/>
                </a:lnTo>
                <a:lnTo>
                  <a:pt x="7345" y="765596"/>
                </a:lnTo>
                <a:lnTo>
                  <a:pt x="27797" y="805129"/>
                </a:lnTo>
                <a:lnTo>
                  <a:pt x="58978" y="836310"/>
                </a:lnTo>
                <a:lnTo>
                  <a:pt x="98511" y="856762"/>
                </a:lnTo>
                <a:lnTo>
                  <a:pt x="144017" y="864108"/>
                </a:lnTo>
                <a:lnTo>
                  <a:pt x="2002027" y="864108"/>
                </a:lnTo>
                <a:lnTo>
                  <a:pt x="2047534" y="856762"/>
                </a:lnTo>
                <a:lnTo>
                  <a:pt x="2087067" y="836310"/>
                </a:lnTo>
                <a:lnTo>
                  <a:pt x="2118248" y="805129"/>
                </a:lnTo>
                <a:lnTo>
                  <a:pt x="2138700" y="765596"/>
                </a:lnTo>
                <a:lnTo>
                  <a:pt x="2146045" y="720090"/>
                </a:lnTo>
                <a:lnTo>
                  <a:pt x="2146045" y="144018"/>
                </a:lnTo>
                <a:lnTo>
                  <a:pt x="2138700" y="98511"/>
                </a:lnTo>
                <a:lnTo>
                  <a:pt x="2118248" y="58978"/>
                </a:lnTo>
                <a:lnTo>
                  <a:pt x="2087067" y="27797"/>
                </a:lnTo>
                <a:lnTo>
                  <a:pt x="2047534" y="7345"/>
                </a:lnTo>
                <a:lnTo>
                  <a:pt x="20020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9871" y="2796372"/>
            <a:ext cx="2146300" cy="1152313"/>
          </a:xfrm>
          <a:custGeom>
            <a:avLst/>
            <a:gdLst/>
            <a:ahLst/>
            <a:cxnLst/>
            <a:rect l="l" t="t" r="r" b="b"/>
            <a:pathLst>
              <a:path w="214630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2002027" y="0"/>
                </a:lnTo>
                <a:lnTo>
                  <a:pt x="2047534" y="7345"/>
                </a:lnTo>
                <a:lnTo>
                  <a:pt x="2087067" y="27797"/>
                </a:lnTo>
                <a:lnTo>
                  <a:pt x="2118248" y="58978"/>
                </a:lnTo>
                <a:lnTo>
                  <a:pt x="2138700" y="98511"/>
                </a:lnTo>
                <a:lnTo>
                  <a:pt x="2146045" y="144018"/>
                </a:lnTo>
                <a:lnTo>
                  <a:pt x="2146045" y="720090"/>
                </a:lnTo>
                <a:lnTo>
                  <a:pt x="2138700" y="765596"/>
                </a:lnTo>
                <a:lnTo>
                  <a:pt x="2118248" y="805129"/>
                </a:lnTo>
                <a:lnTo>
                  <a:pt x="2087067" y="836310"/>
                </a:lnTo>
                <a:lnTo>
                  <a:pt x="2047534" y="856762"/>
                </a:lnTo>
                <a:lnTo>
                  <a:pt x="2002027" y="864108"/>
                </a:lnTo>
                <a:lnTo>
                  <a:pt x="144017" y="864108"/>
                </a:lnTo>
                <a:lnTo>
                  <a:pt x="98511" y="856762"/>
                </a:lnTo>
                <a:lnTo>
                  <a:pt x="58978" y="836310"/>
                </a:lnTo>
                <a:lnTo>
                  <a:pt x="27797" y="805129"/>
                </a:lnTo>
                <a:lnTo>
                  <a:pt x="7345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1376" y="3092026"/>
            <a:ext cx="9271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9278" y="3175000"/>
            <a:ext cx="153352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5916" y="3293872"/>
            <a:ext cx="1310640" cy="157480"/>
          </a:xfrm>
          <a:custGeom>
            <a:avLst/>
            <a:gdLst/>
            <a:ahLst/>
            <a:cxnLst/>
            <a:rect l="l" t="t" r="r" b="b"/>
            <a:pathLst>
              <a:path w="1310640" h="118110">
                <a:moveTo>
                  <a:pt x="1260057" y="58991"/>
                </a:moveTo>
                <a:lnTo>
                  <a:pt x="1196593" y="96012"/>
                </a:lnTo>
                <a:lnTo>
                  <a:pt x="1194562" y="103758"/>
                </a:lnTo>
                <a:lnTo>
                  <a:pt x="1198117" y="109854"/>
                </a:lnTo>
                <a:lnTo>
                  <a:pt x="1201547" y="115823"/>
                </a:lnTo>
                <a:lnTo>
                  <a:pt x="1209421" y="117856"/>
                </a:lnTo>
                <a:lnTo>
                  <a:pt x="1288647" y="71627"/>
                </a:lnTo>
                <a:lnTo>
                  <a:pt x="1285239" y="71627"/>
                </a:lnTo>
                <a:lnTo>
                  <a:pt x="1285239" y="69976"/>
                </a:lnTo>
                <a:lnTo>
                  <a:pt x="1278889" y="69976"/>
                </a:lnTo>
                <a:lnTo>
                  <a:pt x="1260057" y="58991"/>
                </a:lnTo>
                <a:close/>
              </a:path>
              <a:path w="1310640" h="118110">
                <a:moveTo>
                  <a:pt x="1238177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1238395" y="71627"/>
                </a:lnTo>
                <a:lnTo>
                  <a:pt x="1260057" y="58991"/>
                </a:lnTo>
                <a:lnTo>
                  <a:pt x="1238177" y="46227"/>
                </a:lnTo>
                <a:close/>
              </a:path>
              <a:path w="1310640" h="118110">
                <a:moveTo>
                  <a:pt x="1288597" y="46227"/>
                </a:moveTo>
                <a:lnTo>
                  <a:pt x="1285239" y="46227"/>
                </a:lnTo>
                <a:lnTo>
                  <a:pt x="1285239" y="71627"/>
                </a:lnTo>
                <a:lnTo>
                  <a:pt x="1288647" y="71627"/>
                </a:lnTo>
                <a:lnTo>
                  <a:pt x="1310386" y="58927"/>
                </a:lnTo>
                <a:lnTo>
                  <a:pt x="1288597" y="46227"/>
                </a:lnTo>
                <a:close/>
              </a:path>
              <a:path w="1310640" h="118110">
                <a:moveTo>
                  <a:pt x="1278889" y="48006"/>
                </a:moveTo>
                <a:lnTo>
                  <a:pt x="1260057" y="58991"/>
                </a:lnTo>
                <a:lnTo>
                  <a:pt x="1278889" y="69976"/>
                </a:lnTo>
                <a:lnTo>
                  <a:pt x="1278889" y="48006"/>
                </a:lnTo>
                <a:close/>
              </a:path>
              <a:path w="1310640" h="118110">
                <a:moveTo>
                  <a:pt x="1285239" y="48006"/>
                </a:moveTo>
                <a:lnTo>
                  <a:pt x="1278889" y="48006"/>
                </a:lnTo>
                <a:lnTo>
                  <a:pt x="1278889" y="69976"/>
                </a:lnTo>
                <a:lnTo>
                  <a:pt x="1285239" y="69976"/>
                </a:lnTo>
                <a:lnTo>
                  <a:pt x="1285239" y="48006"/>
                </a:lnTo>
                <a:close/>
              </a:path>
              <a:path w="1310640" h="118110">
                <a:moveTo>
                  <a:pt x="1209421" y="0"/>
                </a:moveTo>
                <a:lnTo>
                  <a:pt x="1201547" y="2031"/>
                </a:lnTo>
                <a:lnTo>
                  <a:pt x="1198117" y="8127"/>
                </a:lnTo>
                <a:lnTo>
                  <a:pt x="1194562" y="14096"/>
                </a:lnTo>
                <a:lnTo>
                  <a:pt x="1196593" y="21970"/>
                </a:lnTo>
                <a:lnTo>
                  <a:pt x="1260057" y="58991"/>
                </a:lnTo>
                <a:lnTo>
                  <a:pt x="1278889" y="48006"/>
                </a:lnTo>
                <a:lnTo>
                  <a:pt x="1285239" y="48006"/>
                </a:lnTo>
                <a:lnTo>
                  <a:pt x="1285239" y="46227"/>
                </a:lnTo>
                <a:lnTo>
                  <a:pt x="1288597" y="46227"/>
                </a:lnTo>
                <a:lnTo>
                  <a:pt x="1215389" y="3556"/>
                </a:lnTo>
                <a:lnTo>
                  <a:pt x="1209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700" y="3175000"/>
            <a:ext cx="154305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9485" y="3293872"/>
            <a:ext cx="1310640" cy="157480"/>
          </a:xfrm>
          <a:custGeom>
            <a:avLst/>
            <a:gdLst/>
            <a:ahLst/>
            <a:cxnLst/>
            <a:rect l="l" t="t" r="r" b="b"/>
            <a:pathLst>
              <a:path w="1310639" h="118110">
                <a:moveTo>
                  <a:pt x="1260057" y="58991"/>
                </a:moveTo>
                <a:lnTo>
                  <a:pt x="1196593" y="96012"/>
                </a:lnTo>
                <a:lnTo>
                  <a:pt x="1194562" y="103758"/>
                </a:lnTo>
                <a:lnTo>
                  <a:pt x="1198117" y="109854"/>
                </a:lnTo>
                <a:lnTo>
                  <a:pt x="1201674" y="115823"/>
                </a:lnTo>
                <a:lnTo>
                  <a:pt x="1209420" y="117856"/>
                </a:lnTo>
                <a:lnTo>
                  <a:pt x="1215516" y="114426"/>
                </a:lnTo>
                <a:lnTo>
                  <a:pt x="1288774" y="71627"/>
                </a:lnTo>
                <a:lnTo>
                  <a:pt x="1285239" y="71627"/>
                </a:lnTo>
                <a:lnTo>
                  <a:pt x="1285239" y="69976"/>
                </a:lnTo>
                <a:lnTo>
                  <a:pt x="1278889" y="69976"/>
                </a:lnTo>
                <a:lnTo>
                  <a:pt x="1260057" y="58991"/>
                </a:lnTo>
                <a:close/>
              </a:path>
              <a:path w="1310639" h="118110">
                <a:moveTo>
                  <a:pt x="1238177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1238395" y="71627"/>
                </a:lnTo>
                <a:lnTo>
                  <a:pt x="1260057" y="58991"/>
                </a:lnTo>
                <a:lnTo>
                  <a:pt x="1238177" y="46227"/>
                </a:lnTo>
                <a:close/>
              </a:path>
              <a:path w="1310639" h="118110">
                <a:moveTo>
                  <a:pt x="1288724" y="46227"/>
                </a:moveTo>
                <a:lnTo>
                  <a:pt x="1285239" y="46227"/>
                </a:lnTo>
                <a:lnTo>
                  <a:pt x="1285239" y="71627"/>
                </a:lnTo>
                <a:lnTo>
                  <a:pt x="1288774" y="71627"/>
                </a:lnTo>
                <a:lnTo>
                  <a:pt x="1310513" y="58927"/>
                </a:lnTo>
                <a:lnTo>
                  <a:pt x="1288724" y="46227"/>
                </a:lnTo>
                <a:close/>
              </a:path>
              <a:path w="1310639" h="118110">
                <a:moveTo>
                  <a:pt x="1278889" y="48006"/>
                </a:moveTo>
                <a:lnTo>
                  <a:pt x="1260057" y="58991"/>
                </a:lnTo>
                <a:lnTo>
                  <a:pt x="1278889" y="69976"/>
                </a:lnTo>
                <a:lnTo>
                  <a:pt x="1278889" y="48006"/>
                </a:lnTo>
                <a:close/>
              </a:path>
              <a:path w="1310639" h="118110">
                <a:moveTo>
                  <a:pt x="1285239" y="48006"/>
                </a:moveTo>
                <a:lnTo>
                  <a:pt x="1278889" y="48006"/>
                </a:lnTo>
                <a:lnTo>
                  <a:pt x="1278889" y="69976"/>
                </a:lnTo>
                <a:lnTo>
                  <a:pt x="1285239" y="69976"/>
                </a:lnTo>
                <a:lnTo>
                  <a:pt x="1285239" y="48006"/>
                </a:lnTo>
                <a:close/>
              </a:path>
              <a:path w="1310639" h="118110">
                <a:moveTo>
                  <a:pt x="1209420" y="0"/>
                </a:moveTo>
                <a:lnTo>
                  <a:pt x="1201674" y="2031"/>
                </a:lnTo>
                <a:lnTo>
                  <a:pt x="1198117" y="8127"/>
                </a:lnTo>
                <a:lnTo>
                  <a:pt x="1194562" y="14096"/>
                </a:lnTo>
                <a:lnTo>
                  <a:pt x="1196593" y="21970"/>
                </a:lnTo>
                <a:lnTo>
                  <a:pt x="1260057" y="58991"/>
                </a:lnTo>
                <a:lnTo>
                  <a:pt x="1278889" y="48006"/>
                </a:lnTo>
                <a:lnTo>
                  <a:pt x="1285239" y="48006"/>
                </a:lnTo>
                <a:lnTo>
                  <a:pt x="1285239" y="46227"/>
                </a:lnTo>
                <a:lnTo>
                  <a:pt x="1288724" y="46227"/>
                </a:lnTo>
                <a:lnTo>
                  <a:pt x="1209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82462" y="3073402"/>
            <a:ext cx="9201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Calibri"/>
                <a:cs typeface="Calibri"/>
              </a:rPr>
              <a:t>Output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3169" y="3073402"/>
            <a:ext cx="9448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Calibri"/>
                <a:cs typeface="Calibri"/>
              </a:rPr>
              <a:t>Input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11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2742" y="5964769"/>
            <a:ext cx="35413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System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(with 4</a:t>
            </a:r>
            <a:r>
              <a:rPr sz="2400" spc="-3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sub-systems)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1686" y="4437108"/>
            <a:ext cx="5071745" cy="1584960"/>
          </a:xfrm>
          <a:custGeom>
            <a:avLst/>
            <a:gdLst/>
            <a:ahLst/>
            <a:cxnLst/>
            <a:rect l="l" t="t" r="r" b="b"/>
            <a:pathLst>
              <a:path w="5071745" h="1188720">
                <a:moveTo>
                  <a:pt x="0" y="1188135"/>
                </a:moveTo>
                <a:lnTo>
                  <a:pt x="5071745" y="1188135"/>
                </a:lnTo>
                <a:lnTo>
                  <a:pt x="5071745" y="0"/>
                </a:lnTo>
                <a:lnTo>
                  <a:pt x="0" y="0"/>
                </a:lnTo>
                <a:lnTo>
                  <a:pt x="0" y="1188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1686" y="4437108"/>
            <a:ext cx="5071745" cy="1584960"/>
          </a:xfrm>
          <a:custGeom>
            <a:avLst/>
            <a:gdLst/>
            <a:ahLst/>
            <a:cxnLst/>
            <a:rect l="l" t="t" r="r" b="b"/>
            <a:pathLst>
              <a:path w="5071745" h="1188720">
                <a:moveTo>
                  <a:pt x="0" y="1188135"/>
                </a:moveTo>
                <a:lnTo>
                  <a:pt x="5071745" y="1188135"/>
                </a:lnTo>
                <a:lnTo>
                  <a:pt x="5071745" y="0"/>
                </a:lnTo>
                <a:lnTo>
                  <a:pt x="0" y="0"/>
                </a:lnTo>
                <a:lnTo>
                  <a:pt x="0" y="1188135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4628" y="4953000"/>
            <a:ext cx="1304925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8600" y="5078305"/>
            <a:ext cx="1080770" cy="157480"/>
          </a:xfrm>
          <a:custGeom>
            <a:avLst/>
            <a:gdLst/>
            <a:ahLst/>
            <a:cxnLst/>
            <a:rect l="l" t="t" r="r" b="b"/>
            <a:pathLst>
              <a:path w="1080770" h="118110">
                <a:moveTo>
                  <a:pt x="1029936" y="58875"/>
                </a:moveTo>
                <a:lnTo>
                  <a:pt x="966597" y="95910"/>
                </a:lnTo>
                <a:lnTo>
                  <a:pt x="964565" y="103682"/>
                </a:lnTo>
                <a:lnTo>
                  <a:pt x="967994" y="109753"/>
                </a:lnTo>
                <a:lnTo>
                  <a:pt x="971550" y="115811"/>
                </a:lnTo>
                <a:lnTo>
                  <a:pt x="979297" y="117856"/>
                </a:lnTo>
                <a:lnTo>
                  <a:pt x="1058649" y="71602"/>
                </a:lnTo>
                <a:lnTo>
                  <a:pt x="1055243" y="71602"/>
                </a:lnTo>
                <a:lnTo>
                  <a:pt x="1055243" y="69862"/>
                </a:lnTo>
                <a:lnTo>
                  <a:pt x="1048766" y="69862"/>
                </a:lnTo>
                <a:lnTo>
                  <a:pt x="1029936" y="58875"/>
                </a:lnTo>
                <a:close/>
              </a:path>
              <a:path w="1080770" h="118110">
                <a:moveTo>
                  <a:pt x="1008260" y="46228"/>
                </a:moveTo>
                <a:lnTo>
                  <a:pt x="0" y="46228"/>
                </a:lnTo>
                <a:lnTo>
                  <a:pt x="0" y="71602"/>
                </a:lnTo>
                <a:lnTo>
                  <a:pt x="1008143" y="71602"/>
                </a:lnTo>
                <a:lnTo>
                  <a:pt x="1029936" y="58875"/>
                </a:lnTo>
                <a:lnTo>
                  <a:pt x="1008260" y="46228"/>
                </a:lnTo>
                <a:close/>
              </a:path>
              <a:path w="1080770" h="118110">
                <a:moveTo>
                  <a:pt x="1058650" y="46228"/>
                </a:moveTo>
                <a:lnTo>
                  <a:pt x="1055243" y="46228"/>
                </a:lnTo>
                <a:lnTo>
                  <a:pt x="1055243" y="71602"/>
                </a:lnTo>
                <a:lnTo>
                  <a:pt x="1058649" y="71602"/>
                </a:lnTo>
                <a:lnTo>
                  <a:pt x="1080389" y="58928"/>
                </a:lnTo>
                <a:lnTo>
                  <a:pt x="1058650" y="46228"/>
                </a:lnTo>
                <a:close/>
              </a:path>
              <a:path w="1080770" h="118110">
                <a:moveTo>
                  <a:pt x="1048766" y="47879"/>
                </a:moveTo>
                <a:lnTo>
                  <a:pt x="1029936" y="58875"/>
                </a:lnTo>
                <a:lnTo>
                  <a:pt x="1048766" y="69862"/>
                </a:lnTo>
                <a:lnTo>
                  <a:pt x="1048766" y="47879"/>
                </a:lnTo>
                <a:close/>
              </a:path>
              <a:path w="1080770" h="118110">
                <a:moveTo>
                  <a:pt x="1055243" y="47879"/>
                </a:moveTo>
                <a:lnTo>
                  <a:pt x="1048766" y="47879"/>
                </a:lnTo>
                <a:lnTo>
                  <a:pt x="1048766" y="69862"/>
                </a:lnTo>
                <a:lnTo>
                  <a:pt x="1055243" y="69862"/>
                </a:lnTo>
                <a:lnTo>
                  <a:pt x="1055243" y="47879"/>
                </a:lnTo>
                <a:close/>
              </a:path>
              <a:path w="1080770" h="118110">
                <a:moveTo>
                  <a:pt x="979297" y="0"/>
                </a:moveTo>
                <a:lnTo>
                  <a:pt x="971550" y="2032"/>
                </a:lnTo>
                <a:lnTo>
                  <a:pt x="967994" y="8001"/>
                </a:lnTo>
                <a:lnTo>
                  <a:pt x="964565" y="14097"/>
                </a:lnTo>
                <a:lnTo>
                  <a:pt x="966597" y="21844"/>
                </a:lnTo>
                <a:lnTo>
                  <a:pt x="972566" y="25400"/>
                </a:lnTo>
                <a:lnTo>
                  <a:pt x="1029936" y="58875"/>
                </a:lnTo>
                <a:lnTo>
                  <a:pt x="1048766" y="47879"/>
                </a:lnTo>
                <a:lnTo>
                  <a:pt x="1055243" y="47879"/>
                </a:lnTo>
                <a:lnTo>
                  <a:pt x="1055243" y="46228"/>
                </a:lnTo>
                <a:lnTo>
                  <a:pt x="1058650" y="46228"/>
                </a:lnTo>
                <a:lnTo>
                  <a:pt x="985393" y="3429"/>
                </a:lnTo>
                <a:lnTo>
                  <a:pt x="979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3052" y="4965700"/>
            <a:ext cx="151447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1727" y="5089652"/>
            <a:ext cx="1283335" cy="157480"/>
          </a:xfrm>
          <a:custGeom>
            <a:avLst/>
            <a:gdLst/>
            <a:ahLst/>
            <a:cxnLst/>
            <a:rect l="l" t="t" r="r" b="b"/>
            <a:pathLst>
              <a:path w="1283335" h="118110">
                <a:moveTo>
                  <a:pt x="1210808" y="71883"/>
                </a:moveTo>
                <a:lnTo>
                  <a:pt x="1168908" y="95897"/>
                </a:lnTo>
                <a:lnTo>
                  <a:pt x="1166876" y="103657"/>
                </a:lnTo>
                <a:lnTo>
                  <a:pt x="1170305" y="109740"/>
                </a:lnTo>
                <a:lnTo>
                  <a:pt x="1173861" y="115824"/>
                </a:lnTo>
                <a:lnTo>
                  <a:pt x="1181608" y="117932"/>
                </a:lnTo>
                <a:lnTo>
                  <a:pt x="1261276" y="72224"/>
                </a:lnTo>
                <a:lnTo>
                  <a:pt x="1257808" y="72224"/>
                </a:lnTo>
                <a:lnTo>
                  <a:pt x="1210808" y="71883"/>
                </a:lnTo>
                <a:close/>
              </a:path>
              <a:path w="1283335" h="118110">
                <a:moveTo>
                  <a:pt x="1232665" y="59357"/>
                </a:moveTo>
                <a:lnTo>
                  <a:pt x="1210808" y="71883"/>
                </a:lnTo>
                <a:lnTo>
                  <a:pt x="1257808" y="72224"/>
                </a:lnTo>
                <a:lnTo>
                  <a:pt x="1257816" y="70446"/>
                </a:lnTo>
                <a:lnTo>
                  <a:pt x="1251331" y="70446"/>
                </a:lnTo>
                <a:lnTo>
                  <a:pt x="1232665" y="59357"/>
                </a:lnTo>
                <a:close/>
              </a:path>
              <a:path w="1283335" h="118110">
                <a:moveTo>
                  <a:pt x="1182496" y="0"/>
                </a:moveTo>
                <a:lnTo>
                  <a:pt x="1174623" y="2032"/>
                </a:lnTo>
                <a:lnTo>
                  <a:pt x="1171067" y="8001"/>
                </a:lnTo>
                <a:lnTo>
                  <a:pt x="1167511" y="14097"/>
                </a:lnTo>
                <a:lnTo>
                  <a:pt x="1169415" y="21844"/>
                </a:lnTo>
                <a:lnTo>
                  <a:pt x="1175512" y="25400"/>
                </a:lnTo>
                <a:lnTo>
                  <a:pt x="1211063" y="46522"/>
                </a:lnTo>
                <a:lnTo>
                  <a:pt x="1257934" y="46863"/>
                </a:lnTo>
                <a:lnTo>
                  <a:pt x="1257808" y="72224"/>
                </a:lnTo>
                <a:lnTo>
                  <a:pt x="1261276" y="72224"/>
                </a:lnTo>
                <a:lnTo>
                  <a:pt x="1283081" y="59715"/>
                </a:lnTo>
                <a:lnTo>
                  <a:pt x="1182496" y="0"/>
                </a:lnTo>
                <a:close/>
              </a:path>
              <a:path w="1283335" h="118110">
                <a:moveTo>
                  <a:pt x="253" y="37719"/>
                </a:moveTo>
                <a:lnTo>
                  <a:pt x="0" y="63093"/>
                </a:lnTo>
                <a:lnTo>
                  <a:pt x="1210808" y="71883"/>
                </a:lnTo>
                <a:lnTo>
                  <a:pt x="1232665" y="59357"/>
                </a:lnTo>
                <a:lnTo>
                  <a:pt x="1211063" y="46522"/>
                </a:lnTo>
                <a:lnTo>
                  <a:pt x="253" y="37719"/>
                </a:lnTo>
                <a:close/>
              </a:path>
              <a:path w="1283335" h="118110">
                <a:moveTo>
                  <a:pt x="1251584" y="48514"/>
                </a:moveTo>
                <a:lnTo>
                  <a:pt x="1232665" y="59357"/>
                </a:lnTo>
                <a:lnTo>
                  <a:pt x="1251331" y="70446"/>
                </a:lnTo>
                <a:lnTo>
                  <a:pt x="1251584" y="48514"/>
                </a:lnTo>
                <a:close/>
              </a:path>
              <a:path w="1283335" h="118110">
                <a:moveTo>
                  <a:pt x="1257926" y="48514"/>
                </a:moveTo>
                <a:lnTo>
                  <a:pt x="1251584" y="48514"/>
                </a:lnTo>
                <a:lnTo>
                  <a:pt x="1251331" y="70446"/>
                </a:lnTo>
                <a:lnTo>
                  <a:pt x="1257816" y="70446"/>
                </a:lnTo>
                <a:lnTo>
                  <a:pt x="1257926" y="48514"/>
                </a:lnTo>
                <a:close/>
              </a:path>
              <a:path w="1283335" h="118110">
                <a:moveTo>
                  <a:pt x="1211063" y="46522"/>
                </a:moveTo>
                <a:lnTo>
                  <a:pt x="1232665" y="59357"/>
                </a:lnTo>
                <a:lnTo>
                  <a:pt x="1251584" y="48514"/>
                </a:lnTo>
                <a:lnTo>
                  <a:pt x="1257926" y="48514"/>
                </a:lnTo>
                <a:lnTo>
                  <a:pt x="1257934" y="46863"/>
                </a:lnTo>
                <a:lnTo>
                  <a:pt x="1211063" y="4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45986" y="4753273"/>
            <a:ext cx="920115" cy="569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Output </a:t>
            </a:r>
            <a:r>
              <a:rPr sz="1800" dirty="0">
                <a:latin typeface="Calibri"/>
                <a:cs typeface="Calibri"/>
              </a:rPr>
              <a:t>/  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1372" y="4696670"/>
            <a:ext cx="676275" cy="6283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15" dirty="0">
                <a:latin typeface="Calibri"/>
                <a:cs typeface="Calibri"/>
              </a:rPr>
              <a:t>Input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1200" spc="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84680" y="4989253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5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4680" y="4989253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5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33395" y="4952576"/>
            <a:ext cx="35179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SS1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4816" y="4551137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5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4816" y="4551138"/>
            <a:ext cx="648335" cy="256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SS2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0522" y="4976825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4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0522" y="4976825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4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2287" y="4940726"/>
            <a:ext cx="3511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30522" y="5535760"/>
            <a:ext cx="648335" cy="360680"/>
          </a:xfrm>
          <a:custGeom>
            <a:avLst/>
            <a:gdLst/>
            <a:ahLst/>
            <a:cxnLst/>
            <a:rect l="l" t="t" r="r" b="b"/>
            <a:pathLst>
              <a:path w="648334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30522" y="5535760"/>
            <a:ext cx="648335" cy="26930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SS4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76066" y="4989237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270510">
                <a:moveTo>
                  <a:pt x="179959" y="0"/>
                </a:moveTo>
                <a:lnTo>
                  <a:pt x="123106" y="6883"/>
                </a:lnTo>
                <a:lnTo>
                  <a:pt x="73709" y="26051"/>
                </a:lnTo>
                <a:lnTo>
                  <a:pt x="34743" y="55280"/>
                </a:lnTo>
                <a:lnTo>
                  <a:pt x="9181" y="92347"/>
                </a:lnTo>
                <a:lnTo>
                  <a:pt x="0" y="135026"/>
                </a:lnTo>
                <a:lnTo>
                  <a:pt x="9181" y="177699"/>
                </a:lnTo>
                <a:lnTo>
                  <a:pt x="34743" y="214761"/>
                </a:lnTo>
                <a:lnTo>
                  <a:pt x="73709" y="243989"/>
                </a:lnTo>
                <a:lnTo>
                  <a:pt x="123106" y="263156"/>
                </a:lnTo>
                <a:lnTo>
                  <a:pt x="179959" y="270040"/>
                </a:lnTo>
                <a:lnTo>
                  <a:pt x="236873" y="263156"/>
                </a:lnTo>
                <a:lnTo>
                  <a:pt x="286307" y="243989"/>
                </a:lnTo>
                <a:lnTo>
                  <a:pt x="325293" y="214761"/>
                </a:lnTo>
                <a:lnTo>
                  <a:pt x="350862" y="177699"/>
                </a:lnTo>
                <a:lnTo>
                  <a:pt x="360045" y="135026"/>
                </a:lnTo>
                <a:lnTo>
                  <a:pt x="350862" y="92347"/>
                </a:lnTo>
                <a:lnTo>
                  <a:pt x="325293" y="55280"/>
                </a:lnTo>
                <a:lnTo>
                  <a:pt x="286307" y="26051"/>
                </a:lnTo>
                <a:lnTo>
                  <a:pt x="236873" y="6883"/>
                </a:lnTo>
                <a:lnTo>
                  <a:pt x="179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6066" y="4989237"/>
            <a:ext cx="360045" cy="360680"/>
          </a:xfrm>
          <a:custGeom>
            <a:avLst/>
            <a:gdLst/>
            <a:ahLst/>
            <a:cxnLst/>
            <a:rect l="l" t="t" r="r" b="b"/>
            <a:pathLst>
              <a:path w="360045" h="270510">
                <a:moveTo>
                  <a:pt x="0" y="135026"/>
                </a:moveTo>
                <a:lnTo>
                  <a:pt x="9181" y="92347"/>
                </a:lnTo>
                <a:lnTo>
                  <a:pt x="34743" y="55280"/>
                </a:lnTo>
                <a:lnTo>
                  <a:pt x="73709" y="26051"/>
                </a:lnTo>
                <a:lnTo>
                  <a:pt x="123106" y="6883"/>
                </a:lnTo>
                <a:lnTo>
                  <a:pt x="179959" y="0"/>
                </a:lnTo>
                <a:lnTo>
                  <a:pt x="236873" y="6883"/>
                </a:lnTo>
                <a:lnTo>
                  <a:pt x="286307" y="26051"/>
                </a:lnTo>
                <a:lnTo>
                  <a:pt x="325293" y="55280"/>
                </a:lnTo>
                <a:lnTo>
                  <a:pt x="350862" y="92347"/>
                </a:lnTo>
                <a:lnTo>
                  <a:pt x="360045" y="135026"/>
                </a:lnTo>
                <a:lnTo>
                  <a:pt x="350862" y="177699"/>
                </a:lnTo>
                <a:lnTo>
                  <a:pt x="325293" y="214761"/>
                </a:lnTo>
                <a:lnTo>
                  <a:pt x="286307" y="243989"/>
                </a:lnTo>
                <a:lnTo>
                  <a:pt x="236873" y="263156"/>
                </a:lnTo>
                <a:lnTo>
                  <a:pt x="179959" y="270040"/>
                </a:lnTo>
                <a:lnTo>
                  <a:pt x="123106" y="263156"/>
                </a:lnTo>
                <a:lnTo>
                  <a:pt x="73709" y="243989"/>
                </a:lnTo>
                <a:lnTo>
                  <a:pt x="34743" y="214761"/>
                </a:lnTo>
                <a:lnTo>
                  <a:pt x="9181" y="177699"/>
                </a:lnTo>
                <a:lnTo>
                  <a:pt x="0" y="1350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91759" y="4952576"/>
            <a:ext cx="1397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78472" y="5156879"/>
            <a:ext cx="432434" cy="647700"/>
          </a:xfrm>
          <a:custGeom>
            <a:avLst/>
            <a:gdLst/>
            <a:ahLst/>
            <a:cxnLst/>
            <a:rect l="l" t="t" r="r" b="b"/>
            <a:pathLst>
              <a:path w="432434" h="485775">
                <a:moveTo>
                  <a:pt x="113792" y="352844"/>
                </a:moveTo>
                <a:lnTo>
                  <a:pt x="0" y="419176"/>
                </a:lnTo>
                <a:lnTo>
                  <a:pt x="113792" y="485495"/>
                </a:lnTo>
                <a:lnTo>
                  <a:pt x="122427" y="483196"/>
                </a:lnTo>
                <a:lnTo>
                  <a:pt x="126492" y="476376"/>
                </a:lnTo>
                <a:lnTo>
                  <a:pt x="130428" y="469557"/>
                </a:lnTo>
                <a:lnTo>
                  <a:pt x="128143" y="460806"/>
                </a:lnTo>
                <a:lnTo>
                  <a:pt x="81220" y="433463"/>
                </a:lnTo>
                <a:lnTo>
                  <a:pt x="28448" y="433463"/>
                </a:lnTo>
                <a:lnTo>
                  <a:pt x="28448" y="404888"/>
                </a:lnTo>
                <a:lnTo>
                  <a:pt x="81198" y="404888"/>
                </a:lnTo>
                <a:lnTo>
                  <a:pt x="128143" y="377532"/>
                </a:lnTo>
                <a:lnTo>
                  <a:pt x="130428" y="368782"/>
                </a:lnTo>
                <a:lnTo>
                  <a:pt x="126492" y="361962"/>
                </a:lnTo>
                <a:lnTo>
                  <a:pt x="122427" y="355155"/>
                </a:lnTo>
                <a:lnTo>
                  <a:pt x="113792" y="352844"/>
                </a:lnTo>
                <a:close/>
              </a:path>
              <a:path w="432434" h="485775">
                <a:moveTo>
                  <a:pt x="81198" y="404888"/>
                </a:moveTo>
                <a:lnTo>
                  <a:pt x="28448" y="404888"/>
                </a:lnTo>
                <a:lnTo>
                  <a:pt x="28448" y="433463"/>
                </a:lnTo>
                <a:lnTo>
                  <a:pt x="81220" y="433463"/>
                </a:lnTo>
                <a:lnTo>
                  <a:pt x="77867" y="431507"/>
                </a:lnTo>
                <a:lnTo>
                  <a:pt x="35559" y="431507"/>
                </a:lnTo>
                <a:lnTo>
                  <a:pt x="35559" y="406831"/>
                </a:lnTo>
                <a:lnTo>
                  <a:pt x="77867" y="406831"/>
                </a:lnTo>
                <a:lnTo>
                  <a:pt x="81198" y="404888"/>
                </a:lnTo>
                <a:close/>
              </a:path>
              <a:path w="432434" h="485775">
                <a:moveTo>
                  <a:pt x="403605" y="404888"/>
                </a:moveTo>
                <a:lnTo>
                  <a:pt x="81198" y="404888"/>
                </a:lnTo>
                <a:lnTo>
                  <a:pt x="56713" y="419169"/>
                </a:lnTo>
                <a:lnTo>
                  <a:pt x="81220" y="433463"/>
                </a:lnTo>
                <a:lnTo>
                  <a:pt x="425703" y="433463"/>
                </a:lnTo>
                <a:lnTo>
                  <a:pt x="432180" y="427062"/>
                </a:lnTo>
                <a:lnTo>
                  <a:pt x="432180" y="419176"/>
                </a:lnTo>
                <a:lnTo>
                  <a:pt x="403605" y="419176"/>
                </a:lnTo>
                <a:lnTo>
                  <a:pt x="403605" y="404888"/>
                </a:lnTo>
                <a:close/>
              </a:path>
              <a:path w="432434" h="485775">
                <a:moveTo>
                  <a:pt x="35559" y="406831"/>
                </a:moveTo>
                <a:lnTo>
                  <a:pt x="35559" y="431507"/>
                </a:lnTo>
                <a:lnTo>
                  <a:pt x="56713" y="419169"/>
                </a:lnTo>
                <a:lnTo>
                  <a:pt x="35559" y="406831"/>
                </a:lnTo>
                <a:close/>
              </a:path>
              <a:path w="432434" h="485775">
                <a:moveTo>
                  <a:pt x="56713" y="419169"/>
                </a:moveTo>
                <a:lnTo>
                  <a:pt x="35559" y="431507"/>
                </a:lnTo>
                <a:lnTo>
                  <a:pt x="77867" y="431507"/>
                </a:lnTo>
                <a:lnTo>
                  <a:pt x="56713" y="419169"/>
                </a:lnTo>
                <a:close/>
              </a:path>
              <a:path w="432434" h="485775">
                <a:moveTo>
                  <a:pt x="432180" y="0"/>
                </a:moveTo>
                <a:lnTo>
                  <a:pt x="403605" y="0"/>
                </a:lnTo>
                <a:lnTo>
                  <a:pt x="403605" y="419176"/>
                </a:lnTo>
                <a:lnTo>
                  <a:pt x="417829" y="404888"/>
                </a:lnTo>
                <a:lnTo>
                  <a:pt x="432180" y="404888"/>
                </a:lnTo>
                <a:lnTo>
                  <a:pt x="432180" y="0"/>
                </a:lnTo>
                <a:close/>
              </a:path>
              <a:path w="432434" h="485775">
                <a:moveTo>
                  <a:pt x="432180" y="404888"/>
                </a:moveTo>
                <a:lnTo>
                  <a:pt x="417829" y="404888"/>
                </a:lnTo>
                <a:lnTo>
                  <a:pt x="403605" y="419176"/>
                </a:lnTo>
                <a:lnTo>
                  <a:pt x="432180" y="419176"/>
                </a:lnTo>
                <a:lnTo>
                  <a:pt x="432180" y="404888"/>
                </a:lnTo>
                <a:close/>
              </a:path>
              <a:path w="432434" h="485775">
                <a:moveTo>
                  <a:pt x="77867" y="406831"/>
                </a:moveTo>
                <a:lnTo>
                  <a:pt x="35559" y="406831"/>
                </a:lnTo>
                <a:lnTo>
                  <a:pt x="56713" y="419169"/>
                </a:lnTo>
                <a:lnTo>
                  <a:pt x="77867" y="406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6625" y="4965700"/>
            <a:ext cx="177165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2762" y="5090668"/>
            <a:ext cx="1543685" cy="157480"/>
          </a:xfrm>
          <a:custGeom>
            <a:avLst/>
            <a:gdLst/>
            <a:ahLst/>
            <a:cxnLst/>
            <a:rect l="l" t="t" r="r" b="b"/>
            <a:pathLst>
              <a:path w="1543685" h="118110">
                <a:moveTo>
                  <a:pt x="1493012" y="58963"/>
                </a:moveTo>
                <a:lnTo>
                  <a:pt x="1429512" y="95961"/>
                </a:lnTo>
                <a:lnTo>
                  <a:pt x="1427479" y="103733"/>
                </a:lnTo>
                <a:lnTo>
                  <a:pt x="1431036" y="109804"/>
                </a:lnTo>
                <a:lnTo>
                  <a:pt x="1434464" y="115862"/>
                </a:lnTo>
                <a:lnTo>
                  <a:pt x="1442339" y="117906"/>
                </a:lnTo>
                <a:lnTo>
                  <a:pt x="1448307" y="114363"/>
                </a:lnTo>
                <a:lnTo>
                  <a:pt x="1521530" y="71653"/>
                </a:lnTo>
                <a:lnTo>
                  <a:pt x="1518157" y="71653"/>
                </a:lnTo>
                <a:lnTo>
                  <a:pt x="1518157" y="69913"/>
                </a:lnTo>
                <a:lnTo>
                  <a:pt x="1511807" y="69913"/>
                </a:lnTo>
                <a:lnTo>
                  <a:pt x="1493012" y="58963"/>
                </a:lnTo>
                <a:close/>
              </a:path>
              <a:path w="1543685" h="118110">
                <a:moveTo>
                  <a:pt x="1471150" y="46228"/>
                </a:moveTo>
                <a:lnTo>
                  <a:pt x="0" y="46228"/>
                </a:lnTo>
                <a:lnTo>
                  <a:pt x="0" y="71653"/>
                </a:lnTo>
                <a:lnTo>
                  <a:pt x="1471246" y="71653"/>
                </a:lnTo>
                <a:lnTo>
                  <a:pt x="1493012" y="58963"/>
                </a:lnTo>
                <a:lnTo>
                  <a:pt x="1471150" y="46228"/>
                </a:lnTo>
                <a:close/>
              </a:path>
              <a:path w="1543685" h="118110">
                <a:moveTo>
                  <a:pt x="1521482" y="46228"/>
                </a:moveTo>
                <a:lnTo>
                  <a:pt x="1518157" y="46228"/>
                </a:lnTo>
                <a:lnTo>
                  <a:pt x="1518157" y="71653"/>
                </a:lnTo>
                <a:lnTo>
                  <a:pt x="1521530" y="71653"/>
                </a:lnTo>
                <a:lnTo>
                  <a:pt x="1543303" y="58953"/>
                </a:lnTo>
                <a:lnTo>
                  <a:pt x="1521482" y="46228"/>
                </a:lnTo>
                <a:close/>
              </a:path>
              <a:path w="1543685" h="118110">
                <a:moveTo>
                  <a:pt x="1511807" y="48006"/>
                </a:moveTo>
                <a:lnTo>
                  <a:pt x="1493012" y="58963"/>
                </a:lnTo>
                <a:lnTo>
                  <a:pt x="1511807" y="69913"/>
                </a:lnTo>
                <a:lnTo>
                  <a:pt x="1511807" y="48006"/>
                </a:lnTo>
                <a:close/>
              </a:path>
              <a:path w="1543685" h="118110">
                <a:moveTo>
                  <a:pt x="1518157" y="48006"/>
                </a:moveTo>
                <a:lnTo>
                  <a:pt x="1511807" y="48006"/>
                </a:lnTo>
                <a:lnTo>
                  <a:pt x="1511807" y="69913"/>
                </a:lnTo>
                <a:lnTo>
                  <a:pt x="1518157" y="69913"/>
                </a:lnTo>
                <a:lnTo>
                  <a:pt x="1518157" y="48006"/>
                </a:lnTo>
                <a:close/>
              </a:path>
              <a:path w="1543685" h="118110">
                <a:moveTo>
                  <a:pt x="1442339" y="0"/>
                </a:moveTo>
                <a:lnTo>
                  <a:pt x="1434464" y="2032"/>
                </a:lnTo>
                <a:lnTo>
                  <a:pt x="1431036" y="8128"/>
                </a:lnTo>
                <a:lnTo>
                  <a:pt x="1427479" y="14096"/>
                </a:lnTo>
                <a:lnTo>
                  <a:pt x="1429512" y="21971"/>
                </a:lnTo>
                <a:lnTo>
                  <a:pt x="1493012" y="58963"/>
                </a:lnTo>
                <a:lnTo>
                  <a:pt x="1511807" y="48006"/>
                </a:lnTo>
                <a:lnTo>
                  <a:pt x="1518157" y="48006"/>
                </a:lnTo>
                <a:lnTo>
                  <a:pt x="1518157" y="46228"/>
                </a:lnTo>
                <a:lnTo>
                  <a:pt x="1521482" y="46228"/>
                </a:lnTo>
                <a:lnTo>
                  <a:pt x="1448307" y="3556"/>
                </a:lnTo>
                <a:lnTo>
                  <a:pt x="1442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1625" y="4953000"/>
            <a:ext cx="7239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5856" y="5080845"/>
            <a:ext cx="494665" cy="157480"/>
          </a:xfrm>
          <a:custGeom>
            <a:avLst/>
            <a:gdLst/>
            <a:ahLst/>
            <a:cxnLst/>
            <a:rect l="l" t="t" r="r" b="b"/>
            <a:pathLst>
              <a:path w="494664" h="118110">
                <a:moveTo>
                  <a:pt x="472823" y="44830"/>
                </a:moveTo>
                <a:lnTo>
                  <a:pt x="469265" y="44830"/>
                </a:lnTo>
                <a:lnTo>
                  <a:pt x="469773" y="70167"/>
                </a:lnTo>
                <a:lnTo>
                  <a:pt x="422808" y="71051"/>
                </a:lnTo>
                <a:lnTo>
                  <a:pt x="387604" y="92506"/>
                </a:lnTo>
                <a:lnTo>
                  <a:pt x="381508" y="96151"/>
                </a:lnTo>
                <a:lnTo>
                  <a:pt x="379603" y="103962"/>
                </a:lnTo>
                <a:lnTo>
                  <a:pt x="386969" y="115938"/>
                </a:lnTo>
                <a:lnTo>
                  <a:pt x="394716" y="117843"/>
                </a:lnTo>
                <a:lnTo>
                  <a:pt x="400812" y="114198"/>
                </a:lnTo>
                <a:lnTo>
                  <a:pt x="494665" y="57022"/>
                </a:lnTo>
                <a:lnTo>
                  <a:pt x="472823" y="44830"/>
                </a:lnTo>
                <a:close/>
              </a:path>
              <a:path w="494664" h="118110">
                <a:moveTo>
                  <a:pt x="422426" y="45705"/>
                </a:moveTo>
                <a:lnTo>
                  <a:pt x="0" y="53593"/>
                </a:lnTo>
                <a:lnTo>
                  <a:pt x="381" y="79006"/>
                </a:lnTo>
                <a:lnTo>
                  <a:pt x="422808" y="71051"/>
                </a:lnTo>
                <a:lnTo>
                  <a:pt x="444316" y="57943"/>
                </a:lnTo>
                <a:lnTo>
                  <a:pt x="422426" y="45705"/>
                </a:lnTo>
                <a:close/>
              </a:path>
              <a:path w="494664" h="118110">
                <a:moveTo>
                  <a:pt x="444316" y="57943"/>
                </a:moveTo>
                <a:lnTo>
                  <a:pt x="422808" y="71051"/>
                </a:lnTo>
                <a:lnTo>
                  <a:pt x="469773" y="70167"/>
                </a:lnTo>
                <a:lnTo>
                  <a:pt x="469740" y="68554"/>
                </a:lnTo>
                <a:lnTo>
                  <a:pt x="463296" y="68554"/>
                </a:lnTo>
                <a:lnTo>
                  <a:pt x="444316" y="57943"/>
                </a:lnTo>
                <a:close/>
              </a:path>
              <a:path w="494664" h="118110">
                <a:moveTo>
                  <a:pt x="462915" y="46608"/>
                </a:moveTo>
                <a:lnTo>
                  <a:pt x="444316" y="57943"/>
                </a:lnTo>
                <a:lnTo>
                  <a:pt x="463296" y="68554"/>
                </a:lnTo>
                <a:lnTo>
                  <a:pt x="462915" y="46608"/>
                </a:lnTo>
                <a:close/>
              </a:path>
              <a:path w="494664" h="118110">
                <a:moveTo>
                  <a:pt x="469300" y="46608"/>
                </a:moveTo>
                <a:lnTo>
                  <a:pt x="462915" y="46608"/>
                </a:lnTo>
                <a:lnTo>
                  <a:pt x="463296" y="68554"/>
                </a:lnTo>
                <a:lnTo>
                  <a:pt x="469740" y="68554"/>
                </a:lnTo>
                <a:lnTo>
                  <a:pt x="469300" y="46608"/>
                </a:lnTo>
                <a:close/>
              </a:path>
              <a:path w="494664" h="118110">
                <a:moveTo>
                  <a:pt x="469265" y="44830"/>
                </a:moveTo>
                <a:lnTo>
                  <a:pt x="422426" y="45705"/>
                </a:lnTo>
                <a:lnTo>
                  <a:pt x="444316" y="57943"/>
                </a:lnTo>
                <a:lnTo>
                  <a:pt x="462915" y="46608"/>
                </a:lnTo>
                <a:lnTo>
                  <a:pt x="469300" y="46608"/>
                </a:lnTo>
                <a:lnTo>
                  <a:pt x="469265" y="44830"/>
                </a:lnTo>
                <a:close/>
              </a:path>
              <a:path w="494664" h="118110">
                <a:moveTo>
                  <a:pt x="392557" y="0"/>
                </a:moveTo>
                <a:lnTo>
                  <a:pt x="384810" y="2158"/>
                </a:lnTo>
                <a:lnTo>
                  <a:pt x="377951" y="14350"/>
                </a:lnTo>
                <a:lnTo>
                  <a:pt x="380111" y="22097"/>
                </a:lnTo>
                <a:lnTo>
                  <a:pt x="422426" y="45705"/>
                </a:lnTo>
                <a:lnTo>
                  <a:pt x="469265" y="44830"/>
                </a:lnTo>
                <a:lnTo>
                  <a:pt x="472823" y="44830"/>
                </a:lnTo>
                <a:lnTo>
                  <a:pt x="392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9729" y="5349205"/>
            <a:ext cx="741045" cy="386080"/>
          </a:xfrm>
          <a:custGeom>
            <a:avLst/>
            <a:gdLst/>
            <a:ahLst/>
            <a:cxnLst/>
            <a:rect l="l" t="t" r="r" b="b"/>
            <a:pathLst>
              <a:path w="741045" h="289560">
                <a:moveTo>
                  <a:pt x="66309" y="56679"/>
                </a:moveTo>
                <a:lnTo>
                  <a:pt x="52070" y="81136"/>
                </a:lnTo>
                <a:lnTo>
                  <a:pt x="52070" y="282816"/>
                </a:lnTo>
                <a:lnTo>
                  <a:pt x="58420" y="289217"/>
                </a:lnTo>
                <a:lnTo>
                  <a:pt x="740791" y="289217"/>
                </a:lnTo>
                <a:lnTo>
                  <a:pt x="740791" y="274929"/>
                </a:lnTo>
                <a:lnTo>
                  <a:pt x="80645" y="274929"/>
                </a:lnTo>
                <a:lnTo>
                  <a:pt x="66294" y="260642"/>
                </a:lnTo>
                <a:lnTo>
                  <a:pt x="80645" y="260642"/>
                </a:lnTo>
                <a:lnTo>
                  <a:pt x="80585" y="81136"/>
                </a:lnTo>
                <a:lnTo>
                  <a:pt x="66309" y="56679"/>
                </a:lnTo>
                <a:close/>
              </a:path>
              <a:path w="741045" h="289560">
                <a:moveTo>
                  <a:pt x="80645" y="260642"/>
                </a:moveTo>
                <a:lnTo>
                  <a:pt x="66294" y="260642"/>
                </a:lnTo>
                <a:lnTo>
                  <a:pt x="80645" y="274929"/>
                </a:lnTo>
                <a:lnTo>
                  <a:pt x="80645" y="260642"/>
                </a:lnTo>
                <a:close/>
              </a:path>
              <a:path w="741045" h="289560">
                <a:moveTo>
                  <a:pt x="740791" y="260642"/>
                </a:moveTo>
                <a:lnTo>
                  <a:pt x="80645" y="260642"/>
                </a:lnTo>
                <a:lnTo>
                  <a:pt x="80645" y="274929"/>
                </a:lnTo>
                <a:lnTo>
                  <a:pt x="740791" y="274929"/>
                </a:lnTo>
                <a:lnTo>
                  <a:pt x="740791" y="260642"/>
                </a:lnTo>
                <a:close/>
              </a:path>
              <a:path w="741045" h="289560">
                <a:moveTo>
                  <a:pt x="66294" y="0"/>
                </a:moveTo>
                <a:lnTo>
                  <a:pt x="3937" y="106870"/>
                </a:lnTo>
                <a:lnTo>
                  <a:pt x="0" y="113690"/>
                </a:lnTo>
                <a:lnTo>
                  <a:pt x="2286" y="122440"/>
                </a:lnTo>
                <a:lnTo>
                  <a:pt x="16001" y="130390"/>
                </a:lnTo>
                <a:lnTo>
                  <a:pt x="24637" y="128092"/>
                </a:lnTo>
                <a:lnTo>
                  <a:pt x="28701" y="121272"/>
                </a:lnTo>
                <a:lnTo>
                  <a:pt x="52010" y="81238"/>
                </a:lnTo>
                <a:lnTo>
                  <a:pt x="52070" y="28346"/>
                </a:lnTo>
                <a:lnTo>
                  <a:pt x="82833" y="28346"/>
                </a:lnTo>
                <a:lnTo>
                  <a:pt x="66294" y="0"/>
                </a:lnTo>
                <a:close/>
              </a:path>
              <a:path w="741045" h="289560">
                <a:moveTo>
                  <a:pt x="82833" y="28346"/>
                </a:moveTo>
                <a:lnTo>
                  <a:pt x="80645" y="28346"/>
                </a:lnTo>
                <a:lnTo>
                  <a:pt x="80645" y="81238"/>
                </a:lnTo>
                <a:lnTo>
                  <a:pt x="104012" y="121272"/>
                </a:lnTo>
                <a:lnTo>
                  <a:pt x="107950" y="128092"/>
                </a:lnTo>
                <a:lnTo>
                  <a:pt x="116712" y="130390"/>
                </a:lnTo>
                <a:lnTo>
                  <a:pt x="123571" y="126415"/>
                </a:lnTo>
                <a:lnTo>
                  <a:pt x="130301" y="122440"/>
                </a:lnTo>
                <a:lnTo>
                  <a:pt x="132714" y="113690"/>
                </a:lnTo>
                <a:lnTo>
                  <a:pt x="128650" y="106870"/>
                </a:lnTo>
                <a:lnTo>
                  <a:pt x="82833" y="28346"/>
                </a:lnTo>
                <a:close/>
              </a:path>
              <a:path w="741045" h="289560">
                <a:moveTo>
                  <a:pt x="80645" y="35547"/>
                </a:moveTo>
                <a:lnTo>
                  <a:pt x="78612" y="35547"/>
                </a:lnTo>
                <a:lnTo>
                  <a:pt x="66309" y="56679"/>
                </a:lnTo>
                <a:lnTo>
                  <a:pt x="80645" y="81238"/>
                </a:lnTo>
                <a:lnTo>
                  <a:pt x="80645" y="35547"/>
                </a:lnTo>
                <a:close/>
              </a:path>
              <a:path w="741045" h="289560">
                <a:moveTo>
                  <a:pt x="80645" y="28346"/>
                </a:moveTo>
                <a:lnTo>
                  <a:pt x="52070" y="28346"/>
                </a:lnTo>
                <a:lnTo>
                  <a:pt x="52070" y="81136"/>
                </a:lnTo>
                <a:lnTo>
                  <a:pt x="66309" y="56679"/>
                </a:lnTo>
                <a:lnTo>
                  <a:pt x="53975" y="35547"/>
                </a:lnTo>
                <a:lnTo>
                  <a:pt x="80645" y="35547"/>
                </a:lnTo>
                <a:lnTo>
                  <a:pt x="80645" y="28346"/>
                </a:lnTo>
                <a:close/>
              </a:path>
              <a:path w="741045" h="289560">
                <a:moveTo>
                  <a:pt x="78612" y="35547"/>
                </a:moveTo>
                <a:lnTo>
                  <a:pt x="53975" y="35547"/>
                </a:lnTo>
                <a:lnTo>
                  <a:pt x="66309" y="56679"/>
                </a:lnTo>
                <a:lnTo>
                  <a:pt x="78612" y="35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2894" y="4712040"/>
            <a:ext cx="709930" cy="277705"/>
          </a:xfrm>
          <a:custGeom>
            <a:avLst/>
            <a:gdLst/>
            <a:ahLst/>
            <a:cxnLst/>
            <a:rect l="l" t="t" r="r" b="b"/>
            <a:pathLst>
              <a:path w="709929" h="208279">
                <a:moveTo>
                  <a:pt x="592708" y="77597"/>
                </a:moveTo>
                <a:lnTo>
                  <a:pt x="585977" y="81534"/>
                </a:lnTo>
                <a:lnTo>
                  <a:pt x="579119" y="85471"/>
                </a:lnTo>
                <a:lnTo>
                  <a:pt x="576833" y="94234"/>
                </a:lnTo>
                <a:lnTo>
                  <a:pt x="580770" y="101092"/>
                </a:lnTo>
                <a:lnTo>
                  <a:pt x="643127" y="208026"/>
                </a:lnTo>
                <a:lnTo>
                  <a:pt x="659717" y="179578"/>
                </a:lnTo>
                <a:lnTo>
                  <a:pt x="628903" y="179578"/>
                </a:lnTo>
                <a:lnTo>
                  <a:pt x="628844" y="126775"/>
                </a:lnTo>
                <a:lnTo>
                  <a:pt x="605535" y="86741"/>
                </a:lnTo>
                <a:lnTo>
                  <a:pt x="601471" y="79883"/>
                </a:lnTo>
                <a:lnTo>
                  <a:pt x="592708" y="77597"/>
                </a:lnTo>
                <a:close/>
              </a:path>
              <a:path w="709929" h="208279">
                <a:moveTo>
                  <a:pt x="628903" y="126876"/>
                </a:moveTo>
                <a:lnTo>
                  <a:pt x="628903" y="179578"/>
                </a:lnTo>
                <a:lnTo>
                  <a:pt x="657478" y="179578"/>
                </a:lnTo>
                <a:lnTo>
                  <a:pt x="657478" y="172466"/>
                </a:lnTo>
                <a:lnTo>
                  <a:pt x="630808" y="172466"/>
                </a:lnTo>
                <a:lnTo>
                  <a:pt x="643143" y="151334"/>
                </a:lnTo>
                <a:lnTo>
                  <a:pt x="628903" y="126876"/>
                </a:lnTo>
                <a:close/>
              </a:path>
              <a:path w="709929" h="208279">
                <a:moveTo>
                  <a:pt x="693546" y="77597"/>
                </a:moveTo>
                <a:lnTo>
                  <a:pt x="684783" y="79883"/>
                </a:lnTo>
                <a:lnTo>
                  <a:pt x="680846" y="86741"/>
                </a:lnTo>
                <a:lnTo>
                  <a:pt x="657478" y="126775"/>
                </a:lnTo>
                <a:lnTo>
                  <a:pt x="657478" y="179578"/>
                </a:lnTo>
                <a:lnTo>
                  <a:pt x="659717" y="179578"/>
                </a:lnTo>
                <a:lnTo>
                  <a:pt x="705484" y="101092"/>
                </a:lnTo>
                <a:lnTo>
                  <a:pt x="709421" y="94234"/>
                </a:lnTo>
                <a:lnTo>
                  <a:pt x="707135" y="85471"/>
                </a:lnTo>
                <a:lnTo>
                  <a:pt x="700404" y="81534"/>
                </a:lnTo>
                <a:lnTo>
                  <a:pt x="693546" y="77597"/>
                </a:lnTo>
                <a:close/>
              </a:path>
              <a:path w="709929" h="208279">
                <a:moveTo>
                  <a:pt x="643143" y="151334"/>
                </a:moveTo>
                <a:lnTo>
                  <a:pt x="630808" y="172466"/>
                </a:lnTo>
                <a:lnTo>
                  <a:pt x="655446" y="172466"/>
                </a:lnTo>
                <a:lnTo>
                  <a:pt x="643143" y="151334"/>
                </a:lnTo>
                <a:close/>
              </a:path>
              <a:path w="709929" h="208279">
                <a:moveTo>
                  <a:pt x="657478" y="126775"/>
                </a:moveTo>
                <a:lnTo>
                  <a:pt x="643143" y="151334"/>
                </a:lnTo>
                <a:lnTo>
                  <a:pt x="655446" y="172466"/>
                </a:lnTo>
                <a:lnTo>
                  <a:pt x="657478" y="172466"/>
                </a:lnTo>
                <a:lnTo>
                  <a:pt x="657478" y="126775"/>
                </a:lnTo>
                <a:close/>
              </a:path>
              <a:path w="709929" h="208279">
                <a:moveTo>
                  <a:pt x="628903" y="14351"/>
                </a:moveTo>
                <a:lnTo>
                  <a:pt x="628903" y="126876"/>
                </a:lnTo>
                <a:lnTo>
                  <a:pt x="643143" y="151334"/>
                </a:lnTo>
                <a:lnTo>
                  <a:pt x="657419" y="126876"/>
                </a:lnTo>
                <a:lnTo>
                  <a:pt x="657478" y="28575"/>
                </a:lnTo>
                <a:lnTo>
                  <a:pt x="643127" y="28575"/>
                </a:lnTo>
                <a:lnTo>
                  <a:pt x="628903" y="14351"/>
                </a:lnTo>
                <a:close/>
              </a:path>
              <a:path w="709929" h="208279">
                <a:moveTo>
                  <a:pt x="651001" y="0"/>
                </a:moveTo>
                <a:lnTo>
                  <a:pt x="0" y="0"/>
                </a:lnTo>
                <a:lnTo>
                  <a:pt x="0" y="28575"/>
                </a:lnTo>
                <a:lnTo>
                  <a:pt x="628903" y="28575"/>
                </a:lnTo>
                <a:lnTo>
                  <a:pt x="628903" y="14351"/>
                </a:lnTo>
                <a:lnTo>
                  <a:pt x="657478" y="14351"/>
                </a:lnTo>
                <a:lnTo>
                  <a:pt x="657478" y="6350"/>
                </a:lnTo>
                <a:lnTo>
                  <a:pt x="651001" y="0"/>
                </a:lnTo>
                <a:close/>
              </a:path>
              <a:path w="709929" h="208279">
                <a:moveTo>
                  <a:pt x="657478" y="14351"/>
                </a:moveTo>
                <a:lnTo>
                  <a:pt x="628903" y="14351"/>
                </a:lnTo>
                <a:lnTo>
                  <a:pt x="643127" y="28575"/>
                </a:lnTo>
                <a:lnTo>
                  <a:pt x="657478" y="28575"/>
                </a:lnTo>
                <a:lnTo>
                  <a:pt x="657478" y="14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93242" y="4642612"/>
            <a:ext cx="1671955" cy="533400"/>
          </a:xfrm>
          <a:custGeom>
            <a:avLst/>
            <a:gdLst/>
            <a:ahLst/>
            <a:cxnLst/>
            <a:rect l="l" t="t" r="r" b="b"/>
            <a:pathLst>
              <a:path w="1671954" h="400050">
                <a:moveTo>
                  <a:pt x="4063" y="371348"/>
                </a:moveTo>
                <a:lnTo>
                  <a:pt x="0" y="371348"/>
                </a:lnTo>
                <a:lnTo>
                  <a:pt x="0" y="399961"/>
                </a:lnTo>
                <a:lnTo>
                  <a:pt x="26288" y="399961"/>
                </a:lnTo>
                <a:lnTo>
                  <a:pt x="32638" y="393560"/>
                </a:lnTo>
                <a:lnTo>
                  <a:pt x="32638" y="385699"/>
                </a:lnTo>
                <a:lnTo>
                  <a:pt x="4063" y="385699"/>
                </a:lnTo>
                <a:lnTo>
                  <a:pt x="4063" y="371348"/>
                </a:lnTo>
                <a:close/>
              </a:path>
              <a:path w="1671954" h="400050">
                <a:moveTo>
                  <a:pt x="1590450" y="52070"/>
                </a:moveTo>
                <a:lnTo>
                  <a:pt x="10541" y="52070"/>
                </a:lnTo>
                <a:lnTo>
                  <a:pt x="4063" y="58420"/>
                </a:lnTo>
                <a:lnTo>
                  <a:pt x="4063" y="385699"/>
                </a:lnTo>
                <a:lnTo>
                  <a:pt x="18415" y="371348"/>
                </a:lnTo>
                <a:lnTo>
                  <a:pt x="32638" y="371348"/>
                </a:lnTo>
                <a:lnTo>
                  <a:pt x="32638" y="80645"/>
                </a:lnTo>
                <a:lnTo>
                  <a:pt x="18415" y="80645"/>
                </a:lnTo>
                <a:lnTo>
                  <a:pt x="32638" y="66421"/>
                </a:lnTo>
                <a:lnTo>
                  <a:pt x="1614818" y="66421"/>
                </a:lnTo>
                <a:lnTo>
                  <a:pt x="1590450" y="52070"/>
                </a:lnTo>
                <a:close/>
              </a:path>
              <a:path w="1671954" h="400050">
                <a:moveTo>
                  <a:pt x="32638" y="371348"/>
                </a:moveTo>
                <a:lnTo>
                  <a:pt x="18415" y="371348"/>
                </a:lnTo>
                <a:lnTo>
                  <a:pt x="4063" y="385699"/>
                </a:lnTo>
                <a:lnTo>
                  <a:pt x="32638" y="385699"/>
                </a:lnTo>
                <a:lnTo>
                  <a:pt x="32638" y="371348"/>
                </a:lnTo>
                <a:close/>
              </a:path>
              <a:path w="1671954" h="400050">
                <a:moveTo>
                  <a:pt x="1614927" y="66357"/>
                </a:moveTo>
                <a:lnTo>
                  <a:pt x="1543558" y="107950"/>
                </a:lnTo>
                <a:lnTo>
                  <a:pt x="1541272" y="116713"/>
                </a:lnTo>
                <a:lnTo>
                  <a:pt x="1545209" y="123571"/>
                </a:lnTo>
                <a:lnTo>
                  <a:pt x="1549273" y="130429"/>
                </a:lnTo>
                <a:lnTo>
                  <a:pt x="1558036" y="132715"/>
                </a:lnTo>
                <a:lnTo>
                  <a:pt x="1647308" y="80645"/>
                </a:lnTo>
                <a:lnTo>
                  <a:pt x="1643380" y="80645"/>
                </a:lnTo>
                <a:lnTo>
                  <a:pt x="1643380" y="78740"/>
                </a:lnTo>
                <a:lnTo>
                  <a:pt x="1636140" y="78740"/>
                </a:lnTo>
                <a:lnTo>
                  <a:pt x="1614927" y="66357"/>
                </a:lnTo>
                <a:close/>
              </a:path>
              <a:path w="1671954" h="400050">
                <a:moveTo>
                  <a:pt x="32638" y="66421"/>
                </a:moveTo>
                <a:lnTo>
                  <a:pt x="18415" y="80645"/>
                </a:lnTo>
                <a:lnTo>
                  <a:pt x="32638" y="80645"/>
                </a:lnTo>
                <a:lnTo>
                  <a:pt x="32638" y="66421"/>
                </a:lnTo>
                <a:close/>
              </a:path>
              <a:path w="1671954" h="400050">
                <a:moveTo>
                  <a:pt x="1614818" y="66421"/>
                </a:moveTo>
                <a:lnTo>
                  <a:pt x="32638" y="66421"/>
                </a:lnTo>
                <a:lnTo>
                  <a:pt x="32638" y="80645"/>
                </a:lnTo>
                <a:lnTo>
                  <a:pt x="1590450" y="80645"/>
                </a:lnTo>
                <a:lnTo>
                  <a:pt x="1614818" y="66421"/>
                </a:lnTo>
                <a:close/>
              </a:path>
              <a:path w="1671954" h="400050">
                <a:moveTo>
                  <a:pt x="1647090" y="52070"/>
                </a:moveTo>
                <a:lnTo>
                  <a:pt x="1643380" y="52070"/>
                </a:lnTo>
                <a:lnTo>
                  <a:pt x="1643380" y="80645"/>
                </a:lnTo>
                <a:lnTo>
                  <a:pt x="1647308" y="80645"/>
                </a:lnTo>
                <a:lnTo>
                  <a:pt x="1671701" y="66421"/>
                </a:lnTo>
                <a:lnTo>
                  <a:pt x="1647090" y="52070"/>
                </a:lnTo>
                <a:close/>
              </a:path>
              <a:path w="1671954" h="400050">
                <a:moveTo>
                  <a:pt x="1636140" y="53975"/>
                </a:moveTo>
                <a:lnTo>
                  <a:pt x="1614927" y="66357"/>
                </a:lnTo>
                <a:lnTo>
                  <a:pt x="1636140" y="78740"/>
                </a:lnTo>
                <a:lnTo>
                  <a:pt x="1636140" y="53975"/>
                </a:lnTo>
                <a:close/>
              </a:path>
              <a:path w="1671954" h="400050">
                <a:moveTo>
                  <a:pt x="1643380" y="53975"/>
                </a:moveTo>
                <a:lnTo>
                  <a:pt x="1636140" y="53975"/>
                </a:lnTo>
                <a:lnTo>
                  <a:pt x="1636140" y="78740"/>
                </a:lnTo>
                <a:lnTo>
                  <a:pt x="1643380" y="78740"/>
                </a:lnTo>
                <a:lnTo>
                  <a:pt x="1643380" y="53975"/>
                </a:lnTo>
                <a:close/>
              </a:path>
              <a:path w="1671954" h="400050">
                <a:moveTo>
                  <a:pt x="1558036" y="0"/>
                </a:moveTo>
                <a:lnTo>
                  <a:pt x="1549273" y="2286"/>
                </a:lnTo>
                <a:lnTo>
                  <a:pt x="1545209" y="9144"/>
                </a:lnTo>
                <a:lnTo>
                  <a:pt x="1541272" y="16002"/>
                </a:lnTo>
                <a:lnTo>
                  <a:pt x="1543558" y="24765"/>
                </a:lnTo>
                <a:lnTo>
                  <a:pt x="1614927" y="66357"/>
                </a:lnTo>
                <a:lnTo>
                  <a:pt x="1636140" y="53975"/>
                </a:lnTo>
                <a:lnTo>
                  <a:pt x="1643380" y="53975"/>
                </a:lnTo>
                <a:lnTo>
                  <a:pt x="1643380" y="52070"/>
                </a:lnTo>
                <a:lnTo>
                  <a:pt x="1647090" y="52070"/>
                </a:lnTo>
                <a:lnTo>
                  <a:pt x="1564766" y="4064"/>
                </a:lnTo>
                <a:lnTo>
                  <a:pt x="1558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76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 Effect of Feedback on Stability</a:t>
            </a:r>
          </a:p>
          <a:p>
            <a:pPr algn="just"/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609600" y="14478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system is said to be stable, if its output is under control. Otherwise, it is said to be unstable.</a:t>
            </a:r>
          </a:p>
          <a:p>
            <a:r>
              <a:rPr lang="en-US" sz="3200" dirty="0" smtClean="0">
                <a:solidFill>
                  <a:srgbClr val="000099"/>
                </a:solidFill>
              </a:rPr>
              <a:t>if </a:t>
            </a:r>
            <a:r>
              <a:rPr lang="en-US" sz="3200" dirty="0">
                <a:solidFill>
                  <a:srgbClr val="000099"/>
                </a:solidFill>
              </a:rPr>
              <a:t>the denominator value is zero (i.e., GH = -1), then the output of the control system will be infinite. So, the control system becomes unstable.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Therefore, we have to properly choose the feedback in order to make the control system </a:t>
            </a:r>
            <a:r>
              <a:rPr lang="en-US" sz="3200" dirty="0" smtClean="0">
                <a:solidFill>
                  <a:srgbClr val="FF0000"/>
                </a:solidFill>
              </a:rPr>
              <a:t>stable. </a:t>
            </a:r>
            <a:r>
              <a:rPr lang="en-US" sz="3200" b="1" dirty="0" smtClean="0">
                <a:solidFill>
                  <a:srgbClr val="000099"/>
                </a:solidFill>
              </a:rPr>
              <a:t>Negative feedback improve stability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838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 loop TF =  G/1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76200" y="457200"/>
            <a:ext cx="8915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Sensitivity  of closed loop TF(T) </a:t>
            </a:r>
            <a:r>
              <a:rPr lang="en-US" dirty="0" err="1" smtClean="0">
                <a:solidFill>
                  <a:srgbClr val="FF0000"/>
                </a:solidFill>
              </a:rPr>
              <a:t>w.r.t</a:t>
            </a:r>
            <a:r>
              <a:rPr lang="en-US" dirty="0" smtClean="0">
                <a:solidFill>
                  <a:srgbClr val="FF0000"/>
                </a:solidFill>
              </a:rPr>
              <a:t>  variation in feedback sensor  H</a:t>
            </a:r>
          </a:p>
          <a:p>
            <a:r>
              <a:rPr lang="en-US" b="1" dirty="0" smtClean="0">
                <a:solidFill>
                  <a:srgbClr val="000099"/>
                </a:solidFill>
              </a:rPr>
              <a:t>Sensitivity:</a:t>
            </a:r>
            <a:r>
              <a:rPr lang="en-US" dirty="0" smtClean="0">
                <a:solidFill>
                  <a:srgbClr val="000099"/>
                </a:solidFill>
              </a:rPr>
              <a:t> of the overall gain of negative feedback closed loop control system (</a:t>
            </a:r>
            <a:r>
              <a:rPr lang="en-US" b="1" dirty="0" smtClean="0">
                <a:solidFill>
                  <a:srgbClr val="000099"/>
                </a:solidFill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) to the variation in  Feed  Sensor (</a:t>
            </a:r>
            <a:r>
              <a:rPr lang="en-US" b="1" dirty="0" smtClean="0">
                <a:solidFill>
                  <a:srgbClr val="000099"/>
                </a:solidFill>
              </a:rPr>
              <a:t>H</a:t>
            </a:r>
            <a:r>
              <a:rPr lang="en-US" dirty="0" smtClean="0">
                <a:solidFill>
                  <a:srgbClr val="000099"/>
                </a:solidFill>
              </a:rPr>
              <a:t>) is defined as</a:t>
            </a:r>
            <a:endParaRPr lang="en-US" dirty="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676400"/>
            <a:ext cx="4483510" cy="1219200"/>
          </a:xfrm>
          <a:prstGeom prst="rect">
            <a:avLst/>
          </a:prstGeom>
          <a:noFill/>
        </p:spPr>
      </p:pic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" y="863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971800"/>
            <a:ext cx="1371600" cy="748146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0143" y="4038600"/>
            <a:ext cx="7601857" cy="762000"/>
          </a:xfrm>
          <a:prstGeom prst="rect">
            <a:avLst/>
          </a:prstGeom>
          <a:noFill/>
        </p:spPr>
      </p:pic>
      <p:pic>
        <p:nvPicPr>
          <p:cNvPr id="39950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181600"/>
            <a:ext cx="2514600" cy="973965"/>
          </a:xfrm>
          <a:prstGeom prst="rect">
            <a:avLst/>
          </a:prstGeom>
          <a:noFill/>
        </p:spPr>
      </p:pic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" y="6725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30166" y="12726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1534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Sensitivity  of closed loop TF(T) </a:t>
            </a:r>
            <a:r>
              <a:rPr lang="en-US" sz="2800" dirty="0" err="1" smtClean="0">
                <a:solidFill>
                  <a:srgbClr val="FF0000"/>
                </a:solidFill>
              </a:rPr>
              <a:t>w.r.t</a:t>
            </a:r>
            <a:r>
              <a:rPr lang="en-US" sz="2800" dirty="0" smtClean="0">
                <a:solidFill>
                  <a:srgbClr val="FF0000"/>
                </a:solidFill>
              </a:rPr>
              <a:t> feedback sensor  H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" y="863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" y="6725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30166" y="12726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14478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99"/>
                </a:solidFill>
              </a:rPr>
              <a:t> For Large value of GH the sensitivity of closed loop  feedback system </a:t>
            </a:r>
            <a:r>
              <a:rPr lang="en-US" sz="3200" dirty="0" err="1" smtClean="0">
                <a:solidFill>
                  <a:srgbClr val="000099"/>
                </a:solidFill>
              </a:rPr>
              <a:t>w.r.t</a:t>
            </a:r>
            <a:r>
              <a:rPr lang="en-US" sz="3200" dirty="0" smtClean="0">
                <a:solidFill>
                  <a:srgbClr val="000099"/>
                </a:solidFill>
              </a:rPr>
              <a:t>. H is unity. </a:t>
            </a:r>
          </a:p>
          <a:p>
            <a:endParaRPr lang="en-US" sz="3200" dirty="0" smtClean="0">
              <a:solidFill>
                <a:srgbClr val="000099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Thus change in</a:t>
            </a:r>
            <a:r>
              <a:rPr lang="en-US" sz="3200" dirty="0" smtClean="0">
                <a:solidFill>
                  <a:srgbClr val="000099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H directly effect the system output</a:t>
            </a:r>
            <a:r>
              <a:rPr lang="en-US" sz="3200" dirty="0" smtClean="0">
                <a:solidFill>
                  <a:srgbClr val="000099"/>
                </a:solidFill>
              </a:rPr>
              <a:t>. </a:t>
            </a:r>
            <a:endParaRPr lang="en-US" sz="3200" dirty="0">
              <a:solidFill>
                <a:srgbClr val="000099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743200"/>
            <a:ext cx="3048000" cy="9885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Effect of Feedback on Noise</a:t>
            </a:r>
            <a:r>
              <a:rPr lang="en-GB" b="1" dirty="0" smtClean="0">
                <a:solidFill>
                  <a:srgbClr val="FF0000"/>
                </a:solidFill>
              </a:rPr>
              <a:t/>
            </a:r>
            <a:br>
              <a:rPr lang="en-GB" b="1" dirty="0" smtClean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Consider an </a:t>
            </a:r>
            <a:r>
              <a:rPr lang="en-US" b="1" dirty="0" smtClean="0"/>
              <a:t>open loop control system </a:t>
            </a:r>
            <a:r>
              <a:rPr lang="en-US" dirty="0" smtClean="0"/>
              <a:t>with noise signal as shown below.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8382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229600" cy="76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Effect of Feedback on </a:t>
            </a:r>
            <a:r>
              <a:rPr lang="en-US" sz="4000" dirty="0" smtClean="0">
                <a:solidFill>
                  <a:srgbClr val="FF0000"/>
                </a:solidFill>
              </a:rPr>
              <a:t>Noise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2192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know the effect of feedback on noise, let us compare the transfer function relations with and without feedback due to noise signal alone.</a:t>
            </a:r>
          </a:p>
        </p:txBody>
      </p:sp>
      <p:pic>
        <p:nvPicPr>
          <p:cNvPr id="31748" name="Picture 4" descr="Closed Loop Noise Sig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2"/>
            <a:ext cx="5086350" cy="2819398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87366" y="9107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87366" y="9107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334000"/>
            <a:ext cx="3200400" cy="1180149"/>
          </a:xfrm>
          <a:prstGeom prst="rect">
            <a:avLst/>
          </a:prstGeom>
          <a:noFill/>
        </p:spPr>
      </p:pic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87366" y="9107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1981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229600" cy="76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Effect of Feedback on </a:t>
            </a:r>
            <a:r>
              <a:rPr lang="en-US" sz="4000" dirty="0" smtClean="0">
                <a:solidFill>
                  <a:srgbClr val="FF0000"/>
                </a:solidFill>
              </a:rPr>
              <a:t>Noise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4" name="Rectangle 716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5" name="Rectangle 717"/>
          <p:cNvSpPr>
            <a:spLocks noChangeArrowheads="1"/>
          </p:cNvSpPr>
          <p:nvPr/>
        </p:nvSpPr>
        <p:spPr bwMode="auto">
          <a:xfrm>
            <a:off x="3" y="615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6" name="Rectangle 718"/>
          <p:cNvSpPr>
            <a:spLocks noChangeArrowheads="1"/>
          </p:cNvSpPr>
          <p:nvPr/>
        </p:nvSpPr>
        <p:spPr bwMode="auto">
          <a:xfrm>
            <a:off x="3" y="9964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47" name="Rectangle 719"/>
          <p:cNvSpPr>
            <a:spLocks noChangeArrowheads="1"/>
          </p:cNvSpPr>
          <p:nvPr/>
        </p:nvSpPr>
        <p:spPr bwMode="auto">
          <a:xfrm>
            <a:off x="3" y="13679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87366" y="9107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87366" y="9107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28600" y="2896612"/>
            <a:ext cx="845820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 the closed loop control system, the gain due to noise signal is decreased by a factor of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athJax_Main"/>
                <a:ea typeface="Calibri" pitchFamily="34" charset="0"/>
                <a:cs typeface="Arial" pitchFamily="34" charset="0"/>
              </a:rPr>
              <a:t>(1+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athJax_Math-italic"/>
                <a:ea typeface="Calibri" pitchFamily="34" charset="0"/>
                <a:cs typeface="Arial" pitchFamily="34" charset="0"/>
              </a:rPr>
              <a:t>Ga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athJax_Main"/>
                <a:ea typeface="Calibri" pitchFamily="34" charset="0"/>
                <a:cs typeface="Arial" pitchFamily="34" charset="0"/>
              </a:rPr>
              <a:t>GbH)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provided that the term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athJax_Main"/>
                <a:ea typeface="Calibri" pitchFamily="34" charset="0"/>
                <a:cs typeface="Arial" pitchFamily="34" charset="0"/>
              </a:rPr>
              <a:t>(1+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athJax_Math-italic"/>
                <a:ea typeface="Calibri" pitchFamily="34" charset="0"/>
                <a:cs typeface="Arial" pitchFamily="34" charset="0"/>
              </a:rPr>
              <a:t>Ga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MathJax_Main"/>
                <a:ea typeface="Calibri" pitchFamily="34" charset="0"/>
                <a:cs typeface="Arial" pitchFamily="34" charset="0"/>
              </a:rPr>
              <a:t>GbH)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is greater than one.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reduce the effect of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noise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Ga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should be as large as possible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" y="4393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1524002"/>
            <a:ext cx="2590800" cy="955359"/>
          </a:xfrm>
          <a:prstGeom prst="rect">
            <a:avLst/>
          </a:prstGeom>
          <a:noFill/>
        </p:spPr>
      </p:pic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87366" y="91070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Effect on Feedback on System Dynamics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6296904" cy="261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419600"/>
            <a:ext cx="3099619" cy="807464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3914745"/>
            <a:ext cx="2303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Open Loop TF G(S)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3810000"/>
            <a:ext cx="500743" cy="6096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495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Closed Loop TF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334000"/>
            <a:ext cx="4495800" cy="4572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6019800"/>
            <a:ext cx="4263571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Effect on Feedback on System Dynamics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853" y="1600200"/>
            <a:ext cx="71882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4384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Closed loop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Faster than Open loop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2514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1371600"/>
            <a:ext cx="3124200" cy="457200"/>
          </a:xfrm>
          <a:prstGeom prst="rect">
            <a:avLst/>
          </a:prstGeom>
          <a:noFill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371600"/>
            <a:ext cx="3200400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782" y="172959"/>
            <a:ext cx="407098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FF0000"/>
                </a:solidFill>
              </a:rPr>
              <a:t>Examples </a:t>
            </a:r>
            <a:r>
              <a:rPr sz="3950" spc="10" dirty="0">
                <a:solidFill>
                  <a:srgbClr val="FF0000"/>
                </a:solidFill>
              </a:rPr>
              <a:t>of</a:t>
            </a:r>
            <a:r>
              <a:rPr sz="3950" spc="120" dirty="0">
                <a:solidFill>
                  <a:srgbClr val="FF0000"/>
                </a:solidFill>
              </a:rPr>
              <a:t> </a:t>
            </a:r>
            <a:r>
              <a:rPr sz="3950" spc="-30" dirty="0">
                <a:solidFill>
                  <a:srgbClr val="FF0000"/>
                </a:solidFill>
              </a:rPr>
              <a:t>System</a:t>
            </a:r>
            <a:endParaRPr sz="3950">
              <a:solidFill>
                <a:srgbClr val="FF0000"/>
              </a:solidFill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9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27585" y="1124712"/>
            <a:ext cx="7643495" cy="1374987"/>
          </a:xfrm>
          <a:custGeom>
            <a:avLst/>
            <a:gdLst/>
            <a:ahLst/>
            <a:cxnLst/>
            <a:rect l="l" t="t" r="r" b="b"/>
            <a:pathLst>
              <a:path w="7643495" h="1031239">
                <a:moveTo>
                  <a:pt x="7540066" y="0"/>
                </a:moveTo>
                <a:lnTo>
                  <a:pt x="103098" y="0"/>
                </a:lnTo>
                <a:lnTo>
                  <a:pt x="62970" y="8112"/>
                </a:lnTo>
                <a:lnTo>
                  <a:pt x="30199" y="30225"/>
                </a:lnTo>
                <a:lnTo>
                  <a:pt x="8102" y="63007"/>
                </a:lnTo>
                <a:lnTo>
                  <a:pt x="0" y="103124"/>
                </a:lnTo>
                <a:lnTo>
                  <a:pt x="0" y="927988"/>
                </a:lnTo>
                <a:lnTo>
                  <a:pt x="8102" y="968105"/>
                </a:lnTo>
                <a:lnTo>
                  <a:pt x="30199" y="1000887"/>
                </a:lnTo>
                <a:lnTo>
                  <a:pt x="62970" y="1023000"/>
                </a:lnTo>
                <a:lnTo>
                  <a:pt x="103098" y="1031113"/>
                </a:lnTo>
                <a:lnTo>
                  <a:pt x="7540066" y="1031113"/>
                </a:lnTo>
                <a:lnTo>
                  <a:pt x="7580235" y="1023000"/>
                </a:lnTo>
                <a:lnTo>
                  <a:pt x="7613011" y="1000887"/>
                </a:lnTo>
                <a:lnTo>
                  <a:pt x="7635095" y="968105"/>
                </a:lnTo>
                <a:lnTo>
                  <a:pt x="7643190" y="927988"/>
                </a:lnTo>
                <a:lnTo>
                  <a:pt x="7643190" y="103124"/>
                </a:lnTo>
                <a:lnTo>
                  <a:pt x="7635095" y="63007"/>
                </a:lnTo>
                <a:lnTo>
                  <a:pt x="7613011" y="30225"/>
                </a:lnTo>
                <a:lnTo>
                  <a:pt x="7580235" y="8112"/>
                </a:lnTo>
                <a:lnTo>
                  <a:pt x="75400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85" y="1124712"/>
            <a:ext cx="7643495" cy="1374987"/>
          </a:xfrm>
          <a:custGeom>
            <a:avLst/>
            <a:gdLst/>
            <a:ahLst/>
            <a:cxnLst/>
            <a:rect l="l" t="t" r="r" b="b"/>
            <a:pathLst>
              <a:path w="7643495" h="1031239">
                <a:moveTo>
                  <a:pt x="0" y="103124"/>
                </a:moveTo>
                <a:lnTo>
                  <a:pt x="8102" y="63007"/>
                </a:lnTo>
                <a:lnTo>
                  <a:pt x="30199" y="30225"/>
                </a:lnTo>
                <a:lnTo>
                  <a:pt x="62970" y="8112"/>
                </a:lnTo>
                <a:lnTo>
                  <a:pt x="103098" y="0"/>
                </a:lnTo>
                <a:lnTo>
                  <a:pt x="7540066" y="0"/>
                </a:lnTo>
                <a:lnTo>
                  <a:pt x="7580235" y="8112"/>
                </a:lnTo>
                <a:lnTo>
                  <a:pt x="7613011" y="30225"/>
                </a:lnTo>
                <a:lnTo>
                  <a:pt x="7635095" y="63007"/>
                </a:lnTo>
                <a:lnTo>
                  <a:pt x="7643190" y="103124"/>
                </a:lnTo>
                <a:lnTo>
                  <a:pt x="7643190" y="927988"/>
                </a:lnTo>
                <a:lnTo>
                  <a:pt x="7635095" y="968105"/>
                </a:lnTo>
                <a:lnTo>
                  <a:pt x="7613011" y="1000887"/>
                </a:lnTo>
                <a:lnTo>
                  <a:pt x="7580235" y="1023000"/>
                </a:lnTo>
                <a:lnTo>
                  <a:pt x="7540066" y="1031113"/>
                </a:lnTo>
                <a:lnTo>
                  <a:pt x="103098" y="1031113"/>
                </a:lnTo>
                <a:lnTo>
                  <a:pt x="62970" y="1023000"/>
                </a:lnTo>
                <a:lnTo>
                  <a:pt x="30199" y="1000887"/>
                </a:lnTo>
                <a:lnTo>
                  <a:pt x="8102" y="968105"/>
                </a:lnTo>
                <a:lnTo>
                  <a:pt x="0" y="927988"/>
                </a:lnTo>
                <a:lnTo>
                  <a:pt x="0" y="10312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910" y="1362457"/>
            <a:ext cx="1528648" cy="899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910" y="1362457"/>
            <a:ext cx="1529080" cy="900007"/>
          </a:xfrm>
          <a:custGeom>
            <a:avLst/>
            <a:gdLst/>
            <a:ahLst/>
            <a:cxnLst/>
            <a:rect l="l" t="t" r="r" b="b"/>
            <a:pathLst>
              <a:path w="1529080" h="675005">
                <a:moveTo>
                  <a:pt x="0" y="67437"/>
                </a:moveTo>
                <a:lnTo>
                  <a:pt x="5300" y="41148"/>
                </a:lnTo>
                <a:lnTo>
                  <a:pt x="19756" y="19716"/>
                </a:lnTo>
                <a:lnTo>
                  <a:pt x="41196" y="5286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286"/>
                </a:lnTo>
                <a:lnTo>
                  <a:pt x="1508883" y="19716"/>
                </a:lnTo>
                <a:lnTo>
                  <a:pt x="1523343" y="41148"/>
                </a:lnTo>
                <a:lnTo>
                  <a:pt x="1528648" y="67437"/>
                </a:lnTo>
                <a:lnTo>
                  <a:pt x="1528648" y="607060"/>
                </a:lnTo>
                <a:lnTo>
                  <a:pt x="1523343" y="633295"/>
                </a:lnTo>
                <a:lnTo>
                  <a:pt x="1508883" y="654732"/>
                </a:lnTo>
                <a:lnTo>
                  <a:pt x="1487446" y="669192"/>
                </a:lnTo>
                <a:lnTo>
                  <a:pt x="1461211" y="674497"/>
                </a:lnTo>
                <a:lnTo>
                  <a:pt x="67449" y="674497"/>
                </a:lnTo>
                <a:lnTo>
                  <a:pt x="41196" y="669192"/>
                </a:lnTo>
                <a:lnTo>
                  <a:pt x="19756" y="654732"/>
                </a:lnTo>
                <a:lnTo>
                  <a:pt x="5300" y="633295"/>
                </a:lnTo>
                <a:lnTo>
                  <a:pt x="0" y="607060"/>
                </a:lnTo>
                <a:lnTo>
                  <a:pt x="0" y="674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7585" y="2611968"/>
            <a:ext cx="7643495" cy="1124373"/>
          </a:xfrm>
          <a:custGeom>
            <a:avLst/>
            <a:gdLst/>
            <a:ahLst/>
            <a:cxnLst/>
            <a:rect l="l" t="t" r="r" b="b"/>
            <a:pathLst>
              <a:path w="7643495" h="843280">
                <a:moveTo>
                  <a:pt x="7558862" y="0"/>
                </a:moveTo>
                <a:lnTo>
                  <a:pt x="84328" y="0"/>
                </a:lnTo>
                <a:lnTo>
                  <a:pt x="51504" y="6619"/>
                </a:lnTo>
                <a:lnTo>
                  <a:pt x="24699" y="24669"/>
                </a:lnTo>
                <a:lnTo>
                  <a:pt x="6627" y="51435"/>
                </a:lnTo>
                <a:lnTo>
                  <a:pt x="0" y="84200"/>
                </a:lnTo>
                <a:lnTo>
                  <a:pt x="0" y="758825"/>
                </a:lnTo>
                <a:lnTo>
                  <a:pt x="6627" y="791664"/>
                </a:lnTo>
                <a:lnTo>
                  <a:pt x="24699" y="818467"/>
                </a:lnTo>
                <a:lnTo>
                  <a:pt x="51504" y="836531"/>
                </a:lnTo>
                <a:lnTo>
                  <a:pt x="84328" y="843152"/>
                </a:lnTo>
                <a:lnTo>
                  <a:pt x="7558862" y="843152"/>
                </a:lnTo>
                <a:lnTo>
                  <a:pt x="7591701" y="836531"/>
                </a:lnTo>
                <a:lnTo>
                  <a:pt x="7618504" y="818467"/>
                </a:lnTo>
                <a:lnTo>
                  <a:pt x="7636568" y="791664"/>
                </a:lnTo>
                <a:lnTo>
                  <a:pt x="7643190" y="758825"/>
                </a:lnTo>
                <a:lnTo>
                  <a:pt x="7643190" y="84200"/>
                </a:lnTo>
                <a:lnTo>
                  <a:pt x="7636568" y="51435"/>
                </a:lnTo>
                <a:lnTo>
                  <a:pt x="7618504" y="24669"/>
                </a:lnTo>
                <a:lnTo>
                  <a:pt x="7591701" y="6619"/>
                </a:lnTo>
                <a:lnTo>
                  <a:pt x="7558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585" y="2611968"/>
            <a:ext cx="7643495" cy="1124373"/>
          </a:xfrm>
          <a:custGeom>
            <a:avLst/>
            <a:gdLst/>
            <a:ahLst/>
            <a:cxnLst/>
            <a:rect l="l" t="t" r="r" b="b"/>
            <a:pathLst>
              <a:path w="7643495" h="843280">
                <a:moveTo>
                  <a:pt x="0" y="84200"/>
                </a:moveTo>
                <a:lnTo>
                  <a:pt x="6627" y="51435"/>
                </a:lnTo>
                <a:lnTo>
                  <a:pt x="24699" y="24669"/>
                </a:lnTo>
                <a:lnTo>
                  <a:pt x="51504" y="6619"/>
                </a:lnTo>
                <a:lnTo>
                  <a:pt x="84328" y="0"/>
                </a:lnTo>
                <a:lnTo>
                  <a:pt x="7558862" y="0"/>
                </a:lnTo>
                <a:lnTo>
                  <a:pt x="7591701" y="6619"/>
                </a:lnTo>
                <a:lnTo>
                  <a:pt x="7618504" y="24669"/>
                </a:lnTo>
                <a:lnTo>
                  <a:pt x="7636568" y="51434"/>
                </a:lnTo>
                <a:lnTo>
                  <a:pt x="7643190" y="84200"/>
                </a:lnTo>
                <a:lnTo>
                  <a:pt x="7643190" y="758825"/>
                </a:lnTo>
                <a:lnTo>
                  <a:pt x="7636568" y="791664"/>
                </a:lnTo>
                <a:lnTo>
                  <a:pt x="7618504" y="818467"/>
                </a:lnTo>
                <a:lnTo>
                  <a:pt x="7591701" y="836531"/>
                </a:lnTo>
                <a:lnTo>
                  <a:pt x="7558862" y="843152"/>
                </a:lnTo>
                <a:lnTo>
                  <a:pt x="84328" y="843152"/>
                </a:lnTo>
                <a:lnTo>
                  <a:pt x="51504" y="836531"/>
                </a:lnTo>
                <a:lnTo>
                  <a:pt x="24699" y="818467"/>
                </a:lnTo>
                <a:lnTo>
                  <a:pt x="6627" y="791664"/>
                </a:lnTo>
                <a:lnTo>
                  <a:pt x="0" y="758825"/>
                </a:lnTo>
                <a:lnTo>
                  <a:pt x="0" y="84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910" y="2724236"/>
            <a:ext cx="1528648" cy="899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910" y="2724237"/>
            <a:ext cx="1529080" cy="900007"/>
          </a:xfrm>
          <a:custGeom>
            <a:avLst/>
            <a:gdLst/>
            <a:ahLst/>
            <a:cxnLst/>
            <a:rect l="l" t="t" r="r" b="b"/>
            <a:pathLst>
              <a:path w="1529080" h="675005">
                <a:moveTo>
                  <a:pt x="0" y="67563"/>
                </a:moveTo>
                <a:lnTo>
                  <a:pt x="5300" y="41255"/>
                </a:lnTo>
                <a:lnTo>
                  <a:pt x="19756" y="19780"/>
                </a:lnTo>
                <a:lnTo>
                  <a:pt x="41196" y="5306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306"/>
                </a:lnTo>
                <a:lnTo>
                  <a:pt x="1508883" y="19780"/>
                </a:lnTo>
                <a:lnTo>
                  <a:pt x="1523343" y="41255"/>
                </a:lnTo>
                <a:lnTo>
                  <a:pt x="1528648" y="67563"/>
                </a:lnTo>
                <a:lnTo>
                  <a:pt x="1528648" y="607187"/>
                </a:lnTo>
                <a:lnTo>
                  <a:pt x="1523343" y="633422"/>
                </a:lnTo>
                <a:lnTo>
                  <a:pt x="1508883" y="654859"/>
                </a:lnTo>
                <a:lnTo>
                  <a:pt x="1487446" y="669319"/>
                </a:lnTo>
                <a:lnTo>
                  <a:pt x="1461211" y="674624"/>
                </a:lnTo>
                <a:lnTo>
                  <a:pt x="67449" y="674624"/>
                </a:lnTo>
                <a:lnTo>
                  <a:pt x="41196" y="669319"/>
                </a:lnTo>
                <a:lnTo>
                  <a:pt x="19756" y="654859"/>
                </a:lnTo>
                <a:lnTo>
                  <a:pt x="5300" y="633422"/>
                </a:lnTo>
                <a:lnTo>
                  <a:pt x="0" y="607187"/>
                </a:lnTo>
                <a:lnTo>
                  <a:pt x="0" y="6756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585" y="3848608"/>
            <a:ext cx="7643495" cy="1124373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7558862" y="0"/>
                </a:moveTo>
                <a:lnTo>
                  <a:pt x="84328" y="0"/>
                </a:lnTo>
                <a:lnTo>
                  <a:pt x="51504" y="6621"/>
                </a:lnTo>
                <a:lnTo>
                  <a:pt x="24699" y="24685"/>
                </a:lnTo>
                <a:lnTo>
                  <a:pt x="6627" y="51488"/>
                </a:lnTo>
                <a:lnTo>
                  <a:pt x="0" y="84327"/>
                </a:lnTo>
                <a:lnTo>
                  <a:pt x="0" y="758952"/>
                </a:lnTo>
                <a:lnTo>
                  <a:pt x="6627" y="791737"/>
                </a:lnTo>
                <a:lnTo>
                  <a:pt x="24699" y="818546"/>
                </a:lnTo>
                <a:lnTo>
                  <a:pt x="51504" y="836640"/>
                </a:lnTo>
                <a:lnTo>
                  <a:pt x="84328" y="843280"/>
                </a:lnTo>
                <a:lnTo>
                  <a:pt x="7558862" y="843280"/>
                </a:lnTo>
                <a:lnTo>
                  <a:pt x="7591701" y="836640"/>
                </a:lnTo>
                <a:lnTo>
                  <a:pt x="7618504" y="818546"/>
                </a:lnTo>
                <a:lnTo>
                  <a:pt x="7636568" y="791737"/>
                </a:lnTo>
                <a:lnTo>
                  <a:pt x="7643190" y="758952"/>
                </a:lnTo>
                <a:lnTo>
                  <a:pt x="7643190" y="84327"/>
                </a:lnTo>
                <a:lnTo>
                  <a:pt x="7636568" y="51488"/>
                </a:lnTo>
                <a:lnTo>
                  <a:pt x="7618504" y="24685"/>
                </a:lnTo>
                <a:lnTo>
                  <a:pt x="7591701" y="6621"/>
                </a:lnTo>
                <a:lnTo>
                  <a:pt x="7558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585" y="3848608"/>
            <a:ext cx="7643495" cy="1124373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0" y="84327"/>
                </a:moveTo>
                <a:lnTo>
                  <a:pt x="6627" y="51488"/>
                </a:lnTo>
                <a:lnTo>
                  <a:pt x="24699" y="24685"/>
                </a:lnTo>
                <a:lnTo>
                  <a:pt x="51504" y="6621"/>
                </a:lnTo>
                <a:lnTo>
                  <a:pt x="84328" y="0"/>
                </a:lnTo>
                <a:lnTo>
                  <a:pt x="7558862" y="0"/>
                </a:lnTo>
                <a:lnTo>
                  <a:pt x="7591701" y="6621"/>
                </a:lnTo>
                <a:lnTo>
                  <a:pt x="7618504" y="24685"/>
                </a:lnTo>
                <a:lnTo>
                  <a:pt x="7636568" y="51488"/>
                </a:lnTo>
                <a:lnTo>
                  <a:pt x="7643190" y="84327"/>
                </a:lnTo>
                <a:lnTo>
                  <a:pt x="7643190" y="758952"/>
                </a:lnTo>
                <a:lnTo>
                  <a:pt x="7636568" y="791737"/>
                </a:lnTo>
                <a:lnTo>
                  <a:pt x="7618504" y="818546"/>
                </a:lnTo>
                <a:lnTo>
                  <a:pt x="7591701" y="836640"/>
                </a:lnTo>
                <a:lnTo>
                  <a:pt x="7558862" y="843280"/>
                </a:lnTo>
                <a:lnTo>
                  <a:pt x="84328" y="843280"/>
                </a:lnTo>
                <a:lnTo>
                  <a:pt x="51504" y="836640"/>
                </a:lnTo>
                <a:lnTo>
                  <a:pt x="24699" y="818546"/>
                </a:lnTo>
                <a:lnTo>
                  <a:pt x="6627" y="791737"/>
                </a:lnTo>
                <a:lnTo>
                  <a:pt x="0" y="758952"/>
                </a:lnTo>
                <a:lnTo>
                  <a:pt x="0" y="8432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910" y="3961045"/>
            <a:ext cx="1528648" cy="899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910" y="3961046"/>
            <a:ext cx="1529080" cy="900007"/>
          </a:xfrm>
          <a:custGeom>
            <a:avLst/>
            <a:gdLst/>
            <a:ahLst/>
            <a:cxnLst/>
            <a:rect l="l" t="t" r="r" b="b"/>
            <a:pathLst>
              <a:path w="1529080" h="675004">
                <a:moveTo>
                  <a:pt x="0" y="67437"/>
                </a:moveTo>
                <a:lnTo>
                  <a:pt x="5300" y="41201"/>
                </a:lnTo>
                <a:lnTo>
                  <a:pt x="19756" y="19764"/>
                </a:lnTo>
                <a:lnTo>
                  <a:pt x="41196" y="5304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304"/>
                </a:lnTo>
                <a:lnTo>
                  <a:pt x="1508883" y="19764"/>
                </a:lnTo>
                <a:lnTo>
                  <a:pt x="1523343" y="41201"/>
                </a:lnTo>
                <a:lnTo>
                  <a:pt x="1528648" y="67437"/>
                </a:lnTo>
                <a:lnTo>
                  <a:pt x="1528648" y="607187"/>
                </a:lnTo>
                <a:lnTo>
                  <a:pt x="1523343" y="633422"/>
                </a:lnTo>
                <a:lnTo>
                  <a:pt x="1508883" y="654859"/>
                </a:lnTo>
                <a:lnTo>
                  <a:pt x="1487446" y="669319"/>
                </a:lnTo>
                <a:lnTo>
                  <a:pt x="1461211" y="674624"/>
                </a:lnTo>
                <a:lnTo>
                  <a:pt x="67449" y="674624"/>
                </a:lnTo>
                <a:lnTo>
                  <a:pt x="41196" y="669319"/>
                </a:lnTo>
                <a:lnTo>
                  <a:pt x="19756" y="654859"/>
                </a:lnTo>
                <a:lnTo>
                  <a:pt x="5300" y="633422"/>
                </a:lnTo>
                <a:lnTo>
                  <a:pt x="0" y="607187"/>
                </a:lnTo>
                <a:lnTo>
                  <a:pt x="0" y="674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585" y="5085420"/>
            <a:ext cx="7643495" cy="1124373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7558862" y="0"/>
                </a:moveTo>
                <a:lnTo>
                  <a:pt x="84328" y="0"/>
                </a:lnTo>
                <a:lnTo>
                  <a:pt x="51504" y="6621"/>
                </a:lnTo>
                <a:lnTo>
                  <a:pt x="24699" y="24679"/>
                </a:lnTo>
                <a:lnTo>
                  <a:pt x="6627" y="51467"/>
                </a:lnTo>
                <a:lnTo>
                  <a:pt x="0" y="84277"/>
                </a:lnTo>
                <a:lnTo>
                  <a:pt x="0" y="758850"/>
                </a:lnTo>
                <a:lnTo>
                  <a:pt x="6627" y="791673"/>
                </a:lnTo>
                <a:lnTo>
                  <a:pt x="24699" y="818478"/>
                </a:lnTo>
                <a:lnTo>
                  <a:pt x="51504" y="836551"/>
                </a:lnTo>
                <a:lnTo>
                  <a:pt x="84328" y="843178"/>
                </a:lnTo>
                <a:lnTo>
                  <a:pt x="7558862" y="843178"/>
                </a:lnTo>
                <a:lnTo>
                  <a:pt x="7591701" y="836551"/>
                </a:lnTo>
                <a:lnTo>
                  <a:pt x="7618504" y="818478"/>
                </a:lnTo>
                <a:lnTo>
                  <a:pt x="7636568" y="791673"/>
                </a:lnTo>
                <a:lnTo>
                  <a:pt x="7643190" y="758850"/>
                </a:lnTo>
                <a:lnTo>
                  <a:pt x="7643190" y="84277"/>
                </a:lnTo>
                <a:lnTo>
                  <a:pt x="7636568" y="51467"/>
                </a:lnTo>
                <a:lnTo>
                  <a:pt x="7618504" y="24679"/>
                </a:lnTo>
                <a:lnTo>
                  <a:pt x="7591701" y="6621"/>
                </a:lnTo>
                <a:lnTo>
                  <a:pt x="7558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585" y="5085420"/>
            <a:ext cx="7643495" cy="1124373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0" y="84277"/>
                </a:moveTo>
                <a:lnTo>
                  <a:pt x="6627" y="51467"/>
                </a:lnTo>
                <a:lnTo>
                  <a:pt x="24699" y="24679"/>
                </a:lnTo>
                <a:lnTo>
                  <a:pt x="51504" y="6621"/>
                </a:lnTo>
                <a:lnTo>
                  <a:pt x="84328" y="0"/>
                </a:lnTo>
                <a:lnTo>
                  <a:pt x="7558862" y="0"/>
                </a:lnTo>
                <a:lnTo>
                  <a:pt x="7591701" y="6621"/>
                </a:lnTo>
                <a:lnTo>
                  <a:pt x="7618504" y="24679"/>
                </a:lnTo>
                <a:lnTo>
                  <a:pt x="7636568" y="51467"/>
                </a:lnTo>
                <a:lnTo>
                  <a:pt x="7643190" y="84277"/>
                </a:lnTo>
                <a:lnTo>
                  <a:pt x="7643190" y="758850"/>
                </a:lnTo>
                <a:lnTo>
                  <a:pt x="7636568" y="791673"/>
                </a:lnTo>
                <a:lnTo>
                  <a:pt x="7618504" y="818478"/>
                </a:lnTo>
                <a:lnTo>
                  <a:pt x="7591701" y="836551"/>
                </a:lnTo>
                <a:lnTo>
                  <a:pt x="7558862" y="843178"/>
                </a:lnTo>
                <a:lnTo>
                  <a:pt x="84328" y="843178"/>
                </a:lnTo>
                <a:lnTo>
                  <a:pt x="51504" y="836551"/>
                </a:lnTo>
                <a:lnTo>
                  <a:pt x="24699" y="818478"/>
                </a:lnTo>
                <a:lnTo>
                  <a:pt x="6627" y="791673"/>
                </a:lnTo>
                <a:lnTo>
                  <a:pt x="0" y="758850"/>
                </a:lnTo>
                <a:lnTo>
                  <a:pt x="0" y="8427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3596" y="1022679"/>
            <a:ext cx="7611745" cy="485196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660525">
              <a:lnSpc>
                <a:spcPct val="100000"/>
              </a:lnSpc>
              <a:spcBef>
                <a:spcPts val="894"/>
              </a:spcBef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Motor</a:t>
            </a:r>
            <a:endParaRPr sz="155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59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Electrical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(voltage)</a:t>
            </a:r>
            <a:endParaRPr sz="120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(Torque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Rotation)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Char char="•"/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libri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endParaRPr lang="en-US" sz="1550" spc="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660525">
              <a:lnSpc>
                <a:spcPct val="100000"/>
              </a:lnSpc>
            </a:pPr>
            <a:endParaRPr lang="en-US" sz="1550" spc="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660525">
              <a:lnSpc>
                <a:spcPct val="100000"/>
              </a:lnSpc>
            </a:pPr>
            <a:r>
              <a:rPr sz="1550" spc="5" dirty="0" smtClean="0">
                <a:solidFill>
                  <a:srgbClr val="FFFFFF"/>
                </a:solidFill>
                <a:latin typeface="Calibri"/>
                <a:cs typeface="Calibri"/>
              </a:rPr>
              <a:t>Air</a:t>
            </a:r>
            <a:r>
              <a:rPr sz="155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conditioner</a:t>
            </a:r>
            <a:endParaRPr sz="155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59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Electrical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(voltage)</a:t>
            </a:r>
            <a:endParaRPr sz="120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Heat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(Changes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ambient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temperature)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lang="en-US" sz="16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body 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infected 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with a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virus</a:t>
            </a:r>
            <a:endParaRPr sz="155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0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Drug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administration</a:t>
            </a:r>
            <a:endParaRPr sz="120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Drug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distribution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effect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lang="en-US" sz="16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Vehicle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(car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bus)</a:t>
            </a:r>
            <a:endParaRPr sz="155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595"/>
              </a:spcBef>
              <a:buChar char="•"/>
              <a:tabLst>
                <a:tab pos="1775460" algn="l"/>
              </a:tabLst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Acceleration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Deceleration</a:t>
            </a:r>
            <a:endParaRPr sz="1200" dirty="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sz="1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displacement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1910" y="5197790"/>
            <a:ext cx="1528648" cy="89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910" y="5197790"/>
            <a:ext cx="1529080" cy="900007"/>
          </a:xfrm>
          <a:custGeom>
            <a:avLst/>
            <a:gdLst/>
            <a:ahLst/>
            <a:cxnLst/>
            <a:rect l="l" t="t" r="r" b="b"/>
            <a:pathLst>
              <a:path w="1529080" h="675004">
                <a:moveTo>
                  <a:pt x="0" y="67449"/>
                </a:moveTo>
                <a:lnTo>
                  <a:pt x="5300" y="41196"/>
                </a:lnTo>
                <a:lnTo>
                  <a:pt x="19756" y="19756"/>
                </a:lnTo>
                <a:lnTo>
                  <a:pt x="41196" y="5300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300"/>
                </a:lnTo>
                <a:lnTo>
                  <a:pt x="1508883" y="19756"/>
                </a:lnTo>
                <a:lnTo>
                  <a:pt x="1523343" y="41196"/>
                </a:lnTo>
                <a:lnTo>
                  <a:pt x="1528648" y="67449"/>
                </a:lnTo>
                <a:lnTo>
                  <a:pt x="1528648" y="607123"/>
                </a:lnTo>
                <a:lnTo>
                  <a:pt x="1523343" y="633376"/>
                </a:lnTo>
                <a:lnTo>
                  <a:pt x="1508883" y="654816"/>
                </a:lnTo>
                <a:lnTo>
                  <a:pt x="1487446" y="669272"/>
                </a:lnTo>
                <a:lnTo>
                  <a:pt x="1461211" y="674573"/>
                </a:lnTo>
                <a:lnTo>
                  <a:pt x="67449" y="674573"/>
                </a:lnTo>
                <a:lnTo>
                  <a:pt x="41196" y="669272"/>
                </a:lnTo>
                <a:lnTo>
                  <a:pt x="19756" y="654816"/>
                </a:lnTo>
                <a:lnTo>
                  <a:pt x="5300" y="633376"/>
                </a:lnTo>
                <a:lnTo>
                  <a:pt x="0" y="607123"/>
                </a:lnTo>
                <a:lnTo>
                  <a:pt x="0" y="6744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899" y="451962"/>
            <a:ext cx="594741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What </a:t>
            </a:r>
            <a:r>
              <a:rPr spc="20" dirty="0"/>
              <a:t>is </a:t>
            </a:r>
            <a:r>
              <a:rPr spc="15" dirty="0"/>
              <a:t>a </a:t>
            </a:r>
            <a:r>
              <a:rPr spc="-10" dirty="0"/>
              <a:t>Control</a:t>
            </a:r>
            <a:r>
              <a:rPr spc="-100" dirty="0"/>
              <a:t> </a:t>
            </a:r>
            <a:r>
              <a:rPr spc="-35" dirty="0"/>
              <a:t>System?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9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0380" y="1650153"/>
            <a:ext cx="7479030" cy="158697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182880" indent="-343535">
              <a:lnSpc>
                <a:spcPts val="2860"/>
              </a:lnSpc>
              <a:spcBef>
                <a:spcPts val="2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mechanism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which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  </a:t>
            </a:r>
            <a:r>
              <a:rPr sz="2400" dirty="0">
                <a:latin typeface="Calibri"/>
                <a:cs typeface="Calibri"/>
              </a:rPr>
              <a:t>systems </a:t>
            </a:r>
            <a:r>
              <a:rPr sz="2400" spc="-5" dirty="0">
                <a:latin typeface="Calibri"/>
                <a:cs typeface="Calibri"/>
              </a:rPr>
              <a:t>and regulates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output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000099"/>
                </a:solidFill>
                <a:latin typeface="Calibri"/>
                <a:cs typeface="Calibri"/>
              </a:rPr>
              <a:t>Control</a:t>
            </a:r>
            <a:r>
              <a:rPr sz="2400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system</a:t>
            </a:r>
            <a:r>
              <a:rPr sz="2400" spc="-1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99"/>
                </a:solidFill>
                <a:latin typeface="Calibri"/>
                <a:cs typeface="Calibri"/>
              </a:rPr>
              <a:t>alters</a:t>
            </a:r>
            <a:r>
              <a:rPr sz="2400" spc="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0099"/>
                </a:solidFill>
                <a:latin typeface="Calibri"/>
                <a:cs typeface="Calibri"/>
              </a:rPr>
              <a:t>response</a:t>
            </a:r>
            <a:r>
              <a:rPr sz="2400" spc="-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2400" spc="-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plant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 or</a:t>
            </a:r>
            <a:r>
              <a:rPr sz="2400" spc="-3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system</a:t>
            </a:r>
            <a:r>
              <a:rPr sz="2400" spc="-1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as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desired</a:t>
            </a:r>
          </a:p>
        </p:txBody>
      </p:sp>
      <p:sp>
        <p:nvSpPr>
          <p:cNvPr id="4" name="object 4"/>
          <p:cNvSpPr/>
          <p:nvPr/>
        </p:nvSpPr>
        <p:spPr>
          <a:xfrm>
            <a:off x="1973707" y="387163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090"/>
                </a:lnTo>
                <a:lnTo>
                  <a:pt x="7345" y="765596"/>
                </a:lnTo>
                <a:lnTo>
                  <a:pt x="27797" y="805129"/>
                </a:lnTo>
                <a:lnTo>
                  <a:pt x="58978" y="836310"/>
                </a:lnTo>
                <a:lnTo>
                  <a:pt x="98511" y="856762"/>
                </a:lnTo>
                <a:lnTo>
                  <a:pt x="144018" y="864108"/>
                </a:lnTo>
                <a:lnTo>
                  <a:pt x="1800225" y="864108"/>
                </a:lnTo>
                <a:lnTo>
                  <a:pt x="1845731" y="856762"/>
                </a:lnTo>
                <a:lnTo>
                  <a:pt x="1885264" y="836310"/>
                </a:lnTo>
                <a:lnTo>
                  <a:pt x="1916445" y="805129"/>
                </a:lnTo>
                <a:lnTo>
                  <a:pt x="1936897" y="765596"/>
                </a:lnTo>
                <a:lnTo>
                  <a:pt x="1944243" y="720090"/>
                </a:lnTo>
                <a:lnTo>
                  <a:pt x="1944243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3707" y="387163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3" y="144018"/>
                </a:lnTo>
                <a:lnTo>
                  <a:pt x="1944243" y="720090"/>
                </a:lnTo>
                <a:lnTo>
                  <a:pt x="1936897" y="765596"/>
                </a:lnTo>
                <a:lnTo>
                  <a:pt x="1916445" y="805129"/>
                </a:lnTo>
                <a:lnTo>
                  <a:pt x="1885264" y="836310"/>
                </a:lnTo>
                <a:lnTo>
                  <a:pt x="1845731" y="856762"/>
                </a:lnTo>
                <a:lnTo>
                  <a:pt x="1800225" y="864108"/>
                </a:lnTo>
                <a:lnTo>
                  <a:pt x="144018" y="864108"/>
                </a:lnTo>
                <a:lnTo>
                  <a:pt x="98511" y="856762"/>
                </a:lnTo>
                <a:lnTo>
                  <a:pt x="58978" y="836310"/>
                </a:lnTo>
                <a:lnTo>
                  <a:pt x="27797" y="805129"/>
                </a:lnTo>
                <a:lnTo>
                  <a:pt x="7345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6479" y="4169411"/>
            <a:ext cx="1266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2103" y="387163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098" y="0"/>
                </a:moveTo>
                <a:lnTo>
                  <a:pt x="144018" y="0"/>
                </a:lnTo>
                <a:lnTo>
                  <a:pt x="98462" y="7345"/>
                </a:lnTo>
                <a:lnTo>
                  <a:pt x="58923" y="27797"/>
                </a:lnTo>
                <a:lnTo>
                  <a:pt x="27761" y="58978"/>
                </a:lnTo>
                <a:lnTo>
                  <a:pt x="7333" y="98511"/>
                </a:lnTo>
                <a:lnTo>
                  <a:pt x="0" y="144018"/>
                </a:lnTo>
                <a:lnTo>
                  <a:pt x="0" y="720090"/>
                </a:lnTo>
                <a:lnTo>
                  <a:pt x="7333" y="765596"/>
                </a:lnTo>
                <a:lnTo>
                  <a:pt x="27761" y="805129"/>
                </a:lnTo>
                <a:lnTo>
                  <a:pt x="58923" y="836310"/>
                </a:lnTo>
                <a:lnTo>
                  <a:pt x="98462" y="856762"/>
                </a:lnTo>
                <a:lnTo>
                  <a:pt x="144018" y="864108"/>
                </a:lnTo>
                <a:lnTo>
                  <a:pt x="1800098" y="864108"/>
                </a:lnTo>
                <a:lnTo>
                  <a:pt x="1845653" y="856762"/>
                </a:lnTo>
                <a:lnTo>
                  <a:pt x="1885192" y="836310"/>
                </a:lnTo>
                <a:lnTo>
                  <a:pt x="1916354" y="805129"/>
                </a:lnTo>
                <a:lnTo>
                  <a:pt x="1936782" y="765596"/>
                </a:lnTo>
                <a:lnTo>
                  <a:pt x="1944116" y="720090"/>
                </a:lnTo>
                <a:lnTo>
                  <a:pt x="1944116" y="144018"/>
                </a:lnTo>
                <a:lnTo>
                  <a:pt x="1936782" y="98511"/>
                </a:lnTo>
                <a:lnTo>
                  <a:pt x="1916354" y="58978"/>
                </a:lnTo>
                <a:lnTo>
                  <a:pt x="1885192" y="27797"/>
                </a:lnTo>
                <a:lnTo>
                  <a:pt x="1845653" y="7345"/>
                </a:lnTo>
                <a:lnTo>
                  <a:pt x="1800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2103" y="387163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33" y="98511"/>
                </a:lnTo>
                <a:lnTo>
                  <a:pt x="27761" y="58978"/>
                </a:lnTo>
                <a:lnTo>
                  <a:pt x="58923" y="27797"/>
                </a:lnTo>
                <a:lnTo>
                  <a:pt x="98462" y="7345"/>
                </a:lnTo>
                <a:lnTo>
                  <a:pt x="144018" y="0"/>
                </a:lnTo>
                <a:lnTo>
                  <a:pt x="1800098" y="0"/>
                </a:lnTo>
                <a:lnTo>
                  <a:pt x="1845653" y="7345"/>
                </a:lnTo>
                <a:lnTo>
                  <a:pt x="1885192" y="27797"/>
                </a:lnTo>
                <a:lnTo>
                  <a:pt x="1916354" y="58978"/>
                </a:lnTo>
                <a:lnTo>
                  <a:pt x="1936782" y="98511"/>
                </a:lnTo>
                <a:lnTo>
                  <a:pt x="1944116" y="144018"/>
                </a:lnTo>
                <a:lnTo>
                  <a:pt x="1944116" y="720090"/>
                </a:lnTo>
                <a:lnTo>
                  <a:pt x="1936782" y="765596"/>
                </a:lnTo>
                <a:lnTo>
                  <a:pt x="1916354" y="805129"/>
                </a:lnTo>
                <a:lnTo>
                  <a:pt x="1885192" y="836310"/>
                </a:lnTo>
                <a:lnTo>
                  <a:pt x="1845653" y="856762"/>
                </a:lnTo>
                <a:lnTo>
                  <a:pt x="1800098" y="864108"/>
                </a:lnTo>
                <a:lnTo>
                  <a:pt x="144018" y="864108"/>
                </a:lnTo>
                <a:lnTo>
                  <a:pt x="98462" y="856762"/>
                </a:lnTo>
                <a:lnTo>
                  <a:pt x="58923" y="836310"/>
                </a:lnTo>
                <a:lnTo>
                  <a:pt x="27761" y="805129"/>
                </a:lnTo>
                <a:lnTo>
                  <a:pt x="7333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7950" y="4396909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554" y="4396909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80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80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80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218" y="4396909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8214" y="5070263"/>
            <a:ext cx="144018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0128" y="3924807"/>
            <a:ext cx="154432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Plant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R="11430" algn="ctr"/>
            <a:r>
              <a:rPr sz="2400" dirty="0" smtClean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endParaRPr lang="en-US" sz="24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R="11430" algn="ctr"/>
            <a:r>
              <a:rPr sz="1800" spc="-65" dirty="0" smtClean="0">
                <a:latin typeface="Calibri"/>
                <a:cs typeface="Calibri"/>
              </a:rPr>
              <a:t>To </a:t>
            </a:r>
            <a:r>
              <a:rPr lang="en-US" sz="1800" spc="-65" dirty="0" smtClean="0">
                <a:latin typeface="Calibri"/>
                <a:cs typeface="Calibri"/>
              </a:rPr>
              <a:t> </a:t>
            </a:r>
            <a:r>
              <a:rPr sz="1800" spc="10" dirty="0" smtClean="0">
                <a:latin typeface="Calibri"/>
                <a:cs typeface="Calibri"/>
              </a:rPr>
              <a:t>be</a:t>
            </a:r>
            <a:r>
              <a:rPr sz="1800" spc="-15" dirty="0" smtClean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controlled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8600" y="3810002"/>
            <a:ext cx="725170" cy="569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6525" marR="5080" indent="-123825">
              <a:lnSpc>
                <a:spcPct val="101000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5576" y="4077126"/>
            <a:ext cx="702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000" y="3733802"/>
            <a:ext cx="961390" cy="569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30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Desired  Re</a:t>
            </a:r>
            <a:r>
              <a:rPr sz="1800" spc="-9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381002"/>
            <a:ext cx="277241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solidFill>
                  <a:srgbClr val="FF0000"/>
                </a:solidFill>
              </a:rPr>
              <a:t>D</a:t>
            </a:r>
            <a:r>
              <a:rPr spc="30" dirty="0">
                <a:solidFill>
                  <a:srgbClr val="FF0000"/>
                </a:solidFill>
              </a:rPr>
              <a:t>i</a:t>
            </a:r>
            <a:r>
              <a:rPr spc="-75" dirty="0">
                <a:solidFill>
                  <a:srgbClr val="FF0000"/>
                </a:solidFill>
              </a:rPr>
              <a:t>s</a:t>
            </a:r>
            <a:r>
              <a:rPr spc="15" dirty="0">
                <a:solidFill>
                  <a:srgbClr val="FF0000"/>
                </a:solidFill>
              </a:rPr>
              <a:t>t</a:t>
            </a:r>
            <a:r>
              <a:rPr spc="10" dirty="0">
                <a:solidFill>
                  <a:srgbClr val="FF0000"/>
                </a:solidFill>
              </a:rPr>
              <a:t>u</a:t>
            </a:r>
            <a:r>
              <a:rPr spc="30" dirty="0">
                <a:solidFill>
                  <a:srgbClr val="FF0000"/>
                </a:solidFill>
              </a:rPr>
              <a:t>r</a:t>
            </a:r>
            <a:r>
              <a:rPr spc="10" dirty="0">
                <a:solidFill>
                  <a:srgbClr val="FF0000"/>
                </a:solidFill>
              </a:rPr>
              <a:t>b</a:t>
            </a:r>
            <a:r>
              <a:rPr spc="-10" dirty="0">
                <a:solidFill>
                  <a:srgbClr val="FF0000"/>
                </a:solidFill>
              </a:rPr>
              <a:t>a</a:t>
            </a:r>
            <a:r>
              <a:rPr spc="10" dirty="0">
                <a:solidFill>
                  <a:srgbClr val="FF0000"/>
                </a:solidFill>
              </a:rPr>
              <a:t>nce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9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79676" y="4396573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8"/>
                </a:lnTo>
                <a:lnTo>
                  <a:pt x="0" y="720039"/>
                </a:lnTo>
                <a:lnTo>
                  <a:pt x="7345" y="765560"/>
                </a:lnTo>
                <a:lnTo>
                  <a:pt x="27797" y="805094"/>
                </a:lnTo>
                <a:lnTo>
                  <a:pt x="58978" y="836270"/>
                </a:lnTo>
                <a:lnTo>
                  <a:pt x="98511" y="856715"/>
                </a:lnTo>
                <a:lnTo>
                  <a:pt x="144018" y="864057"/>
                </a:lnTo>
                <a:lnTo>
                  <a:pt x="1800225" y="864057"/>
                </a:lnTo>
                <a:lnTo>
                  <a:pt x="1845731" y="856715"/>
                </a:lnTo>
                <a:lnTo>
                  <a:pt x="1885264" y="836270"/>
                </a:lnTo>
                <a:lnTo>
                  <a:pt x="1916445" y="805094"/>
                </a:lnTo>
                <a:lnTo>
                  <a:pt x="1936897" y="765560"/>
                </a:lnTo>
                <a:lnTo>
                  <a:pt x="1944243" y="720039"/>
                </a:lnTo>
                <a:lnTo>
                  <a:pt x="1944243" y="144018"/>
                </a:lnTo>
                <a:lnTo>
                  <a:pt x="1936897" y="98462"/>
                </a:lnTo>
                <a:lnTo>
                  <a:pt x="1916445" y="58923"/>
                </a:lnTo>
                <a:lnTo>
                  <a:pt x="1885264" y="27761"/>
                </a:lnTo>
                <a:lnTo>
                  <a:pt x="1845731" y="7333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676" y="4396573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33"/>
                </a:lnTo>
                <a:lnTo>
                  <a:pt x="1885264" y="27761"/>
                </a:lnTo>
                <a:lnTo>
                  <a:pt x="1916445" y="58923"/>
                </a:lnTo>
                <a:lnTo>
                  <a:pt x="1936897" y="98462"/>
                </a:lnTo>
                <a:lnTo>
                  <a:pt x="1944243" y="144018"/>
                </a:lnTo>
                <a:lnTo>
                  <a:pt x="1944243" y="720039"/>
                </a:lnTo>
                <a:lnTo>
                  <a:pt x="1936897" y="765560"/>
                </a:lnTo>
                <a:lnTo>
                  <a:pt x="1916445" y="805094"/>
                </a:lnTo>
                <a:lnTo>
                  <a:pt x="1885264" y="836270"/>
                </a:lnTo>
                <a:lnTo>
                  <a:pt x="1845731" y="856715"/>
                </a:lnTo>
                <a:lnTo>
                  <a:pt x="1800225" y="864057"/>
                </a:lnTo>
                <a:lnTo>
                  <a:pt x="144018" y="864057"/>
                </a:lnTo>
                <a:lnTo>
                  <a:pt x="98511" y="856715"/>
                </a:lnTo>
                <a:lnTo>
                  <a:pt x="58978" y="836270"/>
                </a:lnTo>
                <a:lnTo>
                  <a:pt x="27797" y="805094"/>
                </a:lnTo>
                <a:lnTo>
                  <a:pt x="7345" y="765560"/>
                </a:lnTo>
                <a:lnTo>
                  <a:pt x="0" y="720039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2576" y="4695191"/>
            <a:ext cx="1266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8071" y="4396573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7" y="0"/>
                </a:ln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8"/>
                </a:lnTo>
                <a:lnTo>
                  <a:pt x="0" y="720039"/>
                </a:lnTo>
                <a:lnTo>
                  <a:pt x="7345" y="765560"/>
                </a:lnTo>
                <a:lnTo>
                  <a:pt x="27797" y="805094"/>
                </a:lnTo>
                <a:lnTo>
                  <a:pt x="58978" y="836270"/>
                </a:lnTo>
                <a:lnTo>
                  <a:pt x="98511" y="856715"/>
                </a:lnTo>
                <a:lnTo>
                  <a:pt x="144017" y="864057"/>
                </a:lnTo>
                <a:lnTo>
                  <a:pt x="1800225" y="864057"/>
                </a:lnTo>
                <a:lnTo>
                  <a:pt x="1845731" y="856715"/>
                </a:lnTo>
                <a:lnTo>
                  <a:pt x="1885264" y="836270"/>
                </a:lnTo>
                <a:lnTo>
                  <a:pt x="1916445" y="805094"/>
                </a:lnTo>
                <a:lnTo>
                  <a:pt x="1936897" y="765560"/>
                </a:lnTo>
                <a:lnTo>
                  <a:pt x="1944243" y="720039"/>
                </a:lnTo>
                <a:lnTo>
                  <a:pt x="1944243" y="144018"/>
                </a:lnTo>
                <a:lnTo>
                  <a:pt x="1936897" y="98462"/>
                </a:lnTo>
                <a:lnTo>
                  <a:pt x="1916445" y="58923"/>
                </a:lnTo>
                <a:lnTo>
                  <a:pt x="1885264" y="27761"/>
                </a:lnTo>
                <a:lnTo>
                  <a:pt x="1845731" y="7333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071" y="4396573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00225" y="0"/>
                </a:lnTo>
                <a:lnTo>
                  <a:pt x="1845731" y="7333"/>
                </a:lnTo>
                <a:lnTo>
                  <a:pt x="1885264" y="27761"/>
                </a:lnTo>
                <a:lnTo>
                  <a:pt x="1916445" y="58923"/>
                </a:lnTo>
                <a:lnTo>
                  <a:pt x="1936897" y="98462"/>
                </a:lnTo>
                <a:lnTo>
                  <a:pt x="1944243" y="144018"/>
                </a:lnTo>
                <a:lnTo>
                  <a:pt x="1944243" y="720039"/>
                </a:lnTo>
                <a:lnTo>
                  <a:pt x="1936897" y="765560"/>
                </a:lnTo>
                <a:lnTo>
                  <a:pt x="1916445" y="805094"/>
                </a:lnTo>
                <a:lnTo>
                  <a:pt x="1885264" y="836270"/>
                </a:lnTo>
                <a:lnTo>
                  <a:pt x="1845731" y="856715"/>
                </a:lnTo>
                <a:lnTo>
                  <a:pt x="1800225" y="864057"/>
                </a:lnTo>
                <a:lnTo>
                  <a:pt x="144017" y="864057"/>
                </a:lnTo>
                <a:lnTo>
                  <a:pt x="98511" y="856715"/>
                </a:lnTo>
                <a:lnTo>
                  <a:pt x="58978" y="836270"/>
                </a:lnTo>
                <a:lnTo>
                  <a:pt x="27797" y="805094"/>
                </a:lnTo>
                <a:lnTo>
                  <a:pt x="7345" y="765560"/>
                </a:lnTo>
                <a:lnTo>
                  <a:pt x="0" y="720039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3919" y="4921843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573" y="4921843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80" h="76200">
                <a:moveTo>
                  <a:pt x="1147902" y="0"/>
                </a:moveTo>
                <a:lnTo>
                  <a:pt x="1147902" y="76200"/>
                </a:lnTo>
                <a:lnTo>
                  <a:pt x="1205052" y="47625"/>
                </a:lnTo>
                <a:lnTo>
                  <a:pt x="1160602" y="47625"/>
                </a:lnTo>
                <a:lnTo>
                  <a:pt x="1160602" y="28575"/>
                </a:lnTo>
                <a:lnTo>
                  <a:pt x="1205052" y="28575"/>
                </a:lnTo>
                <a:lnTo>
                  <a:pt x="1147902" y="0"/>
                </a:lnTo>
                <a:close/>
              </a:path>
              <a:path w="1224280" h="76200">
                <a:moveTo>
                  <a:pt x="114790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02" y="47625"/>
                </a:lnTo>
                <a:lnTo>
                  <a:pt x="1147902" y="28575"/>
                </a:lnTo>
                <a:close/>
              </a:path>
              <a:path w="1224280" h="76200">
                <a:moveTo>
                  <a:pt x="1205052" y="28575"/>
                </a:moveTo>
                <a:lnTo>
                  <a:pt x="1160602" y="28575"/>
                </a:lnTo>
                <a:lnTo>
                  <a:pt x="1160602" y="47625"/>
                </a:lnTo>
                <a:lnTo>
                  <a:pt x="1205052" y="47625"/>
                </a:lnTo>
                <a:lnTo>
                  <a:pt x="1224102" y="38100"/>
                </a:lnTo>
                <a:lnTo>
                  <a:pt x="120505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2315" y="4921843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34310" y="5596043"/>
            <a:ext cx="144018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6225" y="4451011"/>
            <a:ext cx="1544320" cy="96180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3845" marR="280035" algn="ctr">
              <a:spcBef>
                <a:spcPts val="220"/>
              </a:spcBef>
            </a:pPr>
            <a:r>
              <a:rPr spc="-5" dirty="0" smtClean="0">
                <a:solidFill>
                  <a:srgbClr val="C00000"/>
                </a:solidFill>
                <a:latin typeface="Calibri"/>
                <a:cs typeface="Calibri"/>
              </a:rPr>
              <a:t>Plant</a:t>
            </a:r>
            <a:r>
              <a:rPr spc="-8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C00000"/>
                </a:solidFill>
                <a:latin typeface="Calibri"/>
                <a:cs typeface="Calibri"/>
              </a:rPr>
              <a:t>or  System</a:t>
            </a:r>
            <a:endParaRPr lang="en-US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algn="ctr">
              <a:spcBef>
                <a:spcPts val="835"/>
              </a:spcBef>
            </a:pPr>
            <a:r>
              <a:rPr sz="1800" spc="-65" dirty="0" smtClean="0">
                <a:latin typeface="Calibri"/>
                <a:cs typeface="Calibri"/>
              </a:rPr>
              <a:t>To </a:t>
            </a:r>
            <a:r>
              <a:rPr sz="1800" spc="10" dirty="0" smtClean="0">
                <a:latin typeface="Calibri"/>
                <a:cs typeface="Calibri"/>
              </a:rPr>
              <a:t>be</a:t>
            </a:r>
            <a:r>
              <a:rPr sz="1800" spc="-15" dirty="0" smtClean="0">
                <a:latin typeface="Calibri"/>
                <a:cs typeface="Calibri"/>
              </a:rPr>
              <a:t> </a:t>
            </a:r>
            <a:r>
              <a:rPr sz="1800" spc="5" dirty="0" smtClean="0">
                <a:latin typeface="Calibri"/>
                <a:cs typeface="Calibri"/>
              </a:rPr>
              <a:t>controlled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600" y="4267201"/>
            <a:ext cx="725170" cy="569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6525" marR="5080" indent="-123825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1547" y="4568699"/>
            <a:ext cx="702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2" y="4267201"/>
            <a:ext cx="960755" cy="569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30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Desired  Re</a:t>
            </a:r>
            <a:r>
              <a:rPr sz="1800" spc="-10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6" name="object 16"/>
          <p:cNvSpPr/>
          <p:nvPr/>
        </p:nvSpPr>
        <p:spPr>
          <a:xfrm>
            <a:off x="6082029" y="4137660"/>
            <a:ext cx="76200" cy="258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383" y="1397594"/>
            <a:ext cx="7636509" cy="27488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Calibri"/>
                <a:cs typeface="Calibri"/>
              </a:rPr>
              <a:t>Unwanted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which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affect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output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ts val="2870"/>
              </a:lnSpc>
              <a:spcBef>
                <a:spcPts val="575"/>
              </a:spcBef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Calibri"/>
                <a:cs typeface="Calibri"/>
              </a:rPr>
              <a:t>   </a:t>
            </a:r>
            <a:r>
              <a:rPr sz="2400" dirty="0" smtClean="0">
                <a:solidFill>
                  <a:srgbClr val="FF0000"/>
                </a:solidFill>
                <a:latin typeface="Calibri"/>
                <a:cs typeface="Calibri"/>
              </a:rPr>
              <a:t>E.g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People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entering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leaving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AC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room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disturbs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room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temperature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Controller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has 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eliminate </a:t>
            </a:r>
            <a:r>
              <a:rPr sz="2400" spc="10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effects of</a:t>
            </a:r>
            <a:r>
              <a:rPr sz="2400" spc="-2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disturbance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1660525">
              <a:lnSpc>
                <a:spcPct val="100000"/>
              </a:lnSpc>
            </a:pPr>
            <a:r>
              <a:rPr lang="en-US" sz="2400" spc="10" dirty="0" smtClean="0">
                <a:solidFill>
                  <a:srgbClr val="FFFFFF"/>
                </a:solidFill>
                <a:cs typeface="Calibri"/>
              </a:rPr>
              <a:t>Human </a:t>
            </a:r>
            <a:r>
              <a:rPr lang="en-US" sz="2400" spc="5" dirty="0" smtClean="0">
                <a:solidFill>
                  <a:srgbClr val="FFFFFF"/>
                </a:solidFill>
                <a:cs typeface="Calibri"/>
              </a:rPr>
              <a:t>body </a:t>
            </a:r>
            <a:r>
              <a:rPr lang="en-US" sz="2400" spc="-15" dirty="0" smtClean="0">
                <a:solidFill>
                  <a:srgbClr val="FFFFFF"/>
                </a:solidFill>
                <a:cs typeface="Calibri"/>
              </a:rPr>
              <a:t>infected </a:t>
            </a:r>
            <a:r>
              <a:rPr lang="en-US" sz="2400" spc="10" dirty="0" smtClean="0">
                <a:solidFill>
                  <a:srgbClr val="FFFFFF"/>
                </a:solidFill>
                <a:cs typeface="Calibri"/>
              </a:rPr>
              <a:t>with a</a:t>
            </a:r>
            <a:r>
              <a:rPr lang="en-US" sz="2400" spc="-1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cs typeface="Calibri"/>
              </a:rPr>
              <a:t>virus</a:t>
            </a:r>
            <a:endParaRPr lang="en-US" sz="2400" dirty="0" smtClean="0"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0"/>
              </a:spcBef>
              <a:buChar char="•"/>
              <a:tabLst>
                <a:tab pos="1775460" algn="l"/>
              </a:tabLst>
            </a:pPr>
            <a:r>
              <a:rPr lang="en-US" spc="-20" dirty="0" smtClean="0">
                <a:solidFill>
                  <a:srgbClr val="FFFFFF"/>
                </a:solidFill>
                <a:cs typeface="Calibri"/>
              </a:rPr>
              <a:t>Input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– </a:t>
            </a:r>
            <a:r>
              <a:rPr lang="en-US" spc="-20" dirty="0" smtClean="0">
                <a:solidFill>
                  <a:srgbClr val="FFFFFF"/>
                </a:solidFill>
                <a:cs typeface="Calibri"/>
              </a:rPr>
              <a:t>Drug</a:t>
            </a:r>
            <a:r>
              <a:rPr lang="en-US" spc="-80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FFFFFF"/>
                </a:solidFill>
                <a:cs typeface="Calibri"/>
              </a:rPr>
              <a:t>administration</a:t>
            </a:r>
            <a:endParaRPr lang="en-US" dirty="0" smtClean="0"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"/>
              </a:spcBef>
              <a:buChar char="•"/>
              <a:tabLst>
                <a:tab pos="1775460" algn="l"/>
              </a:tabLst>
            </a:pPr>
            <a:r>
              <a:rPr lang="en-US" spc="-20" dirty="0" smtClean="0">
                <a:solidFill>
                  <a:srgbClr val="FFFFFF"/>
                </a:solidFill>
                <a:cs typeface="Calibri"/>
              </a:rPr>
              <a:t>Output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– </a:t>
            </a:r>
            <a:r>
              <a:rPr lang="en-US" spc="-20" dirty="0" smtClean="0">
                <a:solidFill>
                  <a:srgbClr val="FFFFFF"/>
                </a:solidFill>
                <a:cs typeface="Calibri"/>
              </a:rPr>
              <a:t>Drug </a:t>
            </a:r>
            <a:r>
              <a:rPr lang="en-US" spc="-15" dirty="0" smtClean="0">
                <a:solidFill>
                  <a:srgbClr val="FFFFFF"/>
                </a:solidFill>
                <a:cs typeface="Calibri"/>
              </a:rPr>
              <a:t>distribution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&amp; </a:t>
            </a:r>
            <a:r>
              <a:rPr lang="en-US" spc="5" dirty="0" smtClean="0">
                <a:solidFill>
                  <a:srgbClr val="FFFFFF"/>
                </a:solidFill>
                <a:cs typeface="Calibri"/>
              </a:rPr>
              <a:t>effect </a:t>
            </a:r>
            <a:r>
              <a:rPr lang="en-US" spc="-20" dirty="0" smtClean="0">
                <a:solidFill>
                  <a:srgbClr val="FFFFFF"/>
                </a:solidFill>
                <a:cs typeface="Calibri"/>
              </a:rPr>
              <a:t>on </a:t>
            </a:r>
            <a:r>
              <a:rPr lang="en-US" spc="-25" dirty="0" smtClean="0">
                <a:solidFill>
                  <a:srgbClr val="FFFFFF"/>
                </a:solidFill>
                <a:cs typeface="Calibri"/>
              </a:rPr>
              <a:t>the</a:t>
            </a:r>
            <a:r>
              <a:rPr lang="en-US" spc="1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25" dirty="0" smtClean="0">
                <a:solidFill>
                  <a:srgbClr val="FFFFFF"/>
                </a:solidFill>
                <a:cs typeface="Calibri"/>
              </a:rPr>
              <a:t>body</a:t>
            </a:r>
            <a:endParaRPr lang="en-US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2553118"/>
            <a:ext cx="4572000" cy="1751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60525">
              <a:lnSpc>
                <a:spcPct val="100000"/>
              </a:lnSpc>
            </a:pPr>
            <a:r>
              <a:rPr lang="en-US" sz="2400" spc="10" dirty="0" smtClean="0">
                <a:solidFill>
                  <a:srgbClr val="FFFFFF"/>
                </a:solidFill>
                <a:cs typeface="Calibri"/>
              </a:rPr>
              <a:t>Human </a:t>
            </a:r>
            <a:r>
              <a:rPr lang="en-US" sz="2400" spc="5" dirty="0" smtClean="0">
                <a:solidFill>
                  <a:srgbClr val="FFFFFF"/>
                </a:solidFill>
                <a:cs typeface="Calibri"/>
              </a:rPr>
              <a:t>body </a:t>
            </a:r>
            <a:r>
              <a:rPr lang="en-US" sz="2400" spc="-15" dirty="0" smtClean="0">
                <a:solidFill>
                  <a:srgbClr val="FFFFFF"/>
                </a:solidFill>
                <a:cs typeface="Calibri"/>
              </a:rPr>
              <a:t>infected </a:t>
            </a:r>
            <a:r>
              <a:rPr lang="en-US" sz="2400" spc="10" dirty="0" smtClean="0">
                <a:solidFill>
                  <a:srgbClr val="FFFFFF"/>
                </a:solidFill>
                <a:cs typeface="Calibri"/>
              </a:rPr>
              <a:t>with a</a:t>
            </a:r>
            <a:r>
              <a:rPr lang="en-US" sz="2400" spc="-1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cs typeface="Calibri"/>
              </a:rPr>
              <a:t>virus</a:t>
            </a:r>
            <a:endParaRPr lang="en-US" sz="2400" dirty="0" smtClean="0"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0"/>
              </a:spcBef>
              <a:buChar char="•"/>
              <a:tabLst>
                <a:tab pos="1775460" algn="l"/>
              </a:tabLst>
            </a:pPr>
            <a:r>
              <a:rPr lang="en-US" spc="-20" dirty="0" smtClean="0">
                <a:solidFill>
                  <a:srgbClr val="FFFFFF"/>
                </a:solidFill>
                <a:cs typeface="Calibri"/>
              </a:rPr>
              <a:t>Input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– </a:t>
            </a:r>
            <a:r>
              <a:rPr lang="en-US" spc="-20" dirty="0" smtClean="0">
                <a:solidFill>
                  <a:srgbClr val="FFFFFF"/>
                </a:solidFill>
                <a:cs typeface="Calibri"/>
              </a:rPr>
              <a:t>Drug</a:t>
            </a:r>
            <a:r>
              <a:rPr lang="en-US" spc="-80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FFFFFF"/>
                </a:solidFill>
                <a:cs typeface="Calibri"/>
              </a:rPr>
              <a:t>administration</a:t>
            </a:r>
            <a:endParaRPr lang="en-US" dirty="0" smtClean="0"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"/>
              </a:spcBef>
              <a:buChar char="•"/>
              <a:tabLst>
                <a:tab pos="1775460" algn="l"/>
              </a:tabLst>
            </a:pPr>
            <a:r>
              <a:rPr lang="en-US" spc="-20" dirty="0" smtClean="0">
                <a:solidFill>
                  <a:srgbClr val="FFFFFF"/>
                </a:solidFill>
                <a:cs typeface="Calibri"/>
              </a:rPr>
              <a:t>Output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– </a:t>
            </a:r>
            <a:r>
              <a:rPr lang="en-US" spc="-20" dirty="0" smtClean="0">
                <a:solidFill>
                  <a:srgbClr val="FFFFFF"/>
                </a:solidFill>
                <a:cs typeface="Calibri"/>
              </a:rPr>
              <a:t>Drug </a:t>
            </a:r>
            <a:r>
              <a:rPr lang="en-US" spc="-15" dirty="0" smtClean="0">
                <a:solidFill>
                  <a:srgbClr val="FFFFFF"/>
                </a:solidFill>
                <a:cs typeface="Calibri"/>
              </a:rPr>
              <a:t>distribution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&amp; </a:t>
            </a:r>
            <a:r>
              <a:rPr lang="en-US" spc="5" dirty="0" smtClean="0">
                <a:solidFill>
                  <a:srgbClr val="FFFFFF"/>
                </a:solidFill>
                <a:cs typeface="Calibri"/>
              </a:rPr>
              <a:t>effect </a:t>
            </a:r>
            <a:r>
              <a:rPr lang="en-US" spc="-20" dirty="0" smtClean="0">
                <a:solidFill>
                  <a:srgbClr val="FFFFFF"/>
                </a:solidFill>
                <a:cs typeface="Calibri"/>
              </a:rPr>
              <a:t>on </a:t>
            </a:r>
            <a:r>
              <a:rPr lang="en-US" spc="-25" dirty="0" smtClean="0">
                <a:solidFill>
                  <a:srgbClr val="FFFFFF"/>
                </a:solidFill>
                <a:cs typeface="Calibri"/>
              </a:rPr>
              <a:t>the</a:t>
            </a:r>
            <a:r>
              <a:rPr lang="en-US" spc="1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US" spc="-25" dirty="0" smtClean="0">
                <a:solidFill>
                  <a:srgbClr val="FFFFFF"/>
                </a:solidFill>
                <a:cs typeface="Calibri"/>
              </a:rPr>
              <a:t>body</a:t>
            </a:r>
            <a:endParaRPr lang="en-US" dirty="0"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Disturbance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451962"/>
            <a:ext cx="454025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solidFill>
                  <a:srgbClr val="FF0000"/>
                </a:solidFill>
              </a:rPr>
              <a:t>Feedback </a:t>
            </a:r>
            <a:r>
              <a:rPr spc="25" dirty="0">
                <a:solidFill>
                  <a:srgbClr val="FF0000"/>
                </a:solidFill>
              </a:rPr>
              <a:t>in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9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01011" y="435440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064"/>
                </a:lnTo>
                <a:lnTo>
                  <a:pt x="7345" y="765585"/>
                </a:lnTo>
                <a:lnTo>
                  <a:pt x="27797" y="805120"/>
                </a:lnTo>
                <a:lnTo>
                  <a:pt x="58978" y="836295"/>
                </a:lnTo>
                <a:lnTo>
                  <a:pt x="98511" y="856740"/>
                </a:lnTo>
                <a:lnTo>
                  <a:pt x="144018" y="864082"/>
                </a:lnTo>
                <a:lnTo>
                  <a:pt x="1800225" y="864082"/>
                </a:lnTo>
                <a:lnTo>
                  <a:pt x="1845731" y="856740"/>
                </a:lnTo>
                <a:lnTo>
                  <a:pt x="1885264" y="836295"/>
                </a:lnTo>
                <a:lnTo>
                  <a:pt x="1916445" y="805120"/>
                </a:lnTo>
                <a:lnTo>
                  <a:pt x="1936897" y="765585"/>
                </a:lnTo>
                <a:lnTo>
                  <a:pt x="1944242" y="720064"/>
                </a:lnTo>
                <a:lnTo>
                  <a:pt x="1944242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1011" y="435440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2" y="144018"/>
                </a:lnTo>
                <a:lnTo>
                  <a:pt x="1944242" y="720064"/>
                </a:lnTo>
                <a:lnTo>
                  <a:pt x="1936897" y="765585"/>
                </a:lnTo>
                <a:lnTo>
                  <a:pt x="1916445" y="805120"/>
                </a:lnTo>
                <a:lnTo>
                  <a:pt x="1885264" y="836295"/>
                </a:lnTo>
                <a:lnTo>
                  <a:pt x="1845731" y="856740"/>
                </a:lnTo>
                <a:lnTo>
                  <a:pt x="1800225" y="864082"/>
                </a:lnTo>
                <a:lnTo>
                  <a:pt x="144018" y="864082"/>
                </a:lnTo>
                <a:lnTo>
                  <a:pt x="98511" y="856740"/>
                </a:lnTo>
                <a:lnTo>
                  <a:pt x="58978" y="836295"/>
                </a:lnTo>
                <a:lnTo>
                  <a:pt x="27797" y="805120"/>
                </a:lnTo>
                <a:lnTo>
                  <a:pt x="7345" y="765585"/>
                </a:lnTo>
                <a:lnTo>
                  <a:pt x="0" y="72006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788" y="4652941"/>
            <a:ext cx="12668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9408" y="435440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4" y="0"/>
                </a:moveTo>
                <a:lnTo>
                  <a:pt x="144017" y="0"/>
                </a:lnTo>
                <a:lnTo>
                  <a:pt x="98462" y="7345"/>
                </a:lnTo>
                <a:lnTo>
                  <a:pt x="58923" y="27797"/>
                </a:lnTo>
                <a:lnTo>
                  <a:pt x="27761" y="58978"/>
                </a:lnTo>
                <a:lnTo>
                  <a:pt x="7333" y="98511"/>
                </a:lnTo>
                <a:lnTo>
                  <a:pt x="0" y="144018"/>
                </a:lnTo>
                <a:lnTo>
                  <a:pt x="0" y="720064"/>
                </a:lnTo>
                <a:lnTo>
                  <a:pt x="7333" y="765585"/>
                </a:lnTo>
                <a:lnTo>
                  <a:pt x="27761" y="805120"/>
                </a:lnTo>
                <a:lnTo>
                  <a:pt x="58923" y="836295"/>
                </a:lnTo>
                <a:lnTo>
                  <a:pt x="98462" y="856740"/>
                </a:lnTo>
                <a:lnTo>
                  <a:pt x="144017" y="864082"/>
                </a:lnTo>
                <a:lnTo>
                  <a:pt x="1800224" y="864082"/>
                </a:lnTo>
                <a:lnTo>
                  <a:pt x="1845731" y="856740"/>
                </a:lnTo>
                <a:lnTo>
                  <a:pt x="1885264" y="836295"/>
                </a:lnTo>
                <a:lnTo>
                  <a:pt x="1916445" y="805120"/>
                </a:lnTo>
                <a:lnTo>
                  <a:pt x="1936897" y="765585"/>
                </a:lnTo>
                <a:lnTo>
                  <a:pt x="1944242" y="720064"/>
                </a:lnTo>
                <a:lnTo>
                  <a:pt x="1944242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9408" y="4354408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33" y="98511"/>
                </a:lnTo>
                <a:lnTo>
                  <a:pt x="27761" y="58978"/>
                </a:lnTo>
                <a:lnTo>
                  <a:pt x="58923" y="27797"/>
                </a:lnTo>
                <a:lnTo>
                  <a:pt x="98462" y="7345"/>
                </a:lnTo>
                <a:lnTo>
                  <a:pt x="144017" y="0"/>
                </a:lnTo>
                <a:lnTo>
                  <a:pt x="1800224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2" y="144018"/>
                </a:lnTo>
                <a:lnTo>
                  <a:pt x="1944242" y="720064"/>
                </a:lnTo>
                <a:lnTo>
                  <a:pt x="1936897" y="765585"/>
                </a:lnTo>
                <a:lnTo>
                  <a:pt x="1916445" y="805120"/>
                </a:lnTo>
                <a:lnTo>
                  <a:pt x="1885264" y="836295"/>
                </a:lnTo>
                <a:lnTo>
                  <a:pt x="1845731" y="856740"/>
                </a:lnTo>
                <a:lnTo>
                  <a:pt x="1800224" y="864082"/>
                </a:lnTo>
                <a:lnTo>
                  <a:pt x="144017" y="864082"/>
                </a:lnTo>
                <a:lnTo>
                  <a:pt x="98462" y="856740"/>
                </a:lnTo>
                <a:lnTo>
                  <a:pt x="58923" y="836295"/>
                </a:lnTo>
                <a:lnTo>
                  <a:pt x="27761" y="805120"/>
                </a:lnTo>
                <a:lnTo>
                  <a:pt x="7333" y="765585"/>
                </a:lnTo>
                <a:lnTo>
                  <a:pt x="0" y="72006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5254" y="4879679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3" y="0"/>
                </a:moveTo>
                <a:lnTo>
                  <a:pt x="1147953" y="76199"/>
                </a:lnTo>
                <a:lnTo>
                  <a:pt x="1205103" y="47624"/>
                </a:lnTo>
                <a:lnTo>
                  <a:pt x="1160653" y="47624"/>
                </a:lnTo>
                <a:lnTo>
                  <a:pt x="1160653" y="28574"/>
                </a:lnTo>
                <a:lnTo>
                  <a:pt x="1205103" y="28574"/>
                </a:lnTo>
                <a:lnTo>
                  <a:pt x="1147953" y="0"/>
                </a:lnTo>
                <a:close/>
              </a:path>
              <a:path w="1224279" h="76200">
                <a:moveTo>
                  <a:pt x="1147953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147953" y="47624"/>
                </a:lnTo>
                <a:lnTo>
                  <a:pt x="1147953" y="28574"/>
                </a:lnTo>
                <a:close/>
              </a:path>
              <a:path w="1224279" h="76200">
                <a:moveTo>
                  <a:pt x="1205103" y="28574"/>
                </a:moveTo>
                <a:lnTo>
                  <a:pt x="1160653" y="28574"/>
                </a:lnTo>
                <a:lnTo>
                  <a:pt x="1160653" y="47624"/>
                </a:lnTo>
                <a:lnTo>
                  <a:pt x="1205103" y="47624"/>
                </a:lnTo>
                <a:lnTo>
                  <a:pt x="1224153" y="38099"/>
                </a:lnTo>
                <a:lnTo>
                  <a:pt x="120510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884" y="4879679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80" h="76200">
                <a:moveTo>
                  <a:pt x="1147927" y="0"/>
                </a:moveTo>
                <a:lnTo>
                  <a:pt x="1147927" y="76199"/>
                </a:lnTo>
                <a:lnTo>
                  <a:pt x="1205077" y="47624"/>
                </a:lnTo>
                <a:lnTo>
                  <a:pt x="1160627" y="47624"/>
                </a:lnTo>
                <a:lnTo>
                  <a:pt x="1160627" y="28574"/>
                </a:lnTo>
                <a:lnTo>
                  <a:pt x="1205077" y="28574"/>
                </a:lnTo>
                <a:lnTo>
                  <a:pt x="1147927" y="0"/>
                </a:lnTo>
                <a:close/>
              </a:path>
              <a:path w="1224280" h="76200">
                <a:moveTo>
                  <a:pt x="114792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147927" y="47624"/>
                </a:lnTo>
                <a:lnTo>
                  <a:pt x="1147927" y="28574"/>
                </a:lnTo>
                <a:close/>
              </a:path>
              <a:path w="1224280" h="76200">
                <a:moveTo>
                  <a:pt x="1205077" y="28574"/>
                </a:moveTo>
                <a:lnTo>
                  <a:pt x="1160627" y="28574"/>
                </a:lnTo>
                <a:lnTo>
                  <a:pt x="1160627" y="47624"/>
                </a:lnTo>
                <a:lnTo>
                  <a:pt x="1205077" y="47624"/>
                </a:lnTo>
                <a:lnTo>
                  <a:pt x="1224127" y="38099"/>
                </a:lnTo>
                <a:lnTo>
                  <a:pt x="1205077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3651" y="4879679"/>
            <a:ext cx="1224280" cy="1016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826" y="0"/>
                </a:moveTo>
                <a:lnTo>
                  <a:pt x="1147826" y="76199"/>
                </a:lnTo>
                <a:lnTo>
                  <a:pt x="1204976" y="47624"/>
                </a:lnTo>
                <a:lnTo>
                  <a:pt x="1160526" y="47624"/>
                </a:lnTo>
                <a:lnTo>
                  <a:pt x="1160526" y="28574"/>
                </a:lnTo>
                <a:lnTo>
                  <a:pt x="1204976" y="28574"/>
                </a:lnTo>
                <a:lnTo>
                  <a:pt x="1147826" y="0"/>
                </a:lnTo>
                <a:close/>
              </a:path>
              <a:path w="1224279" h="76200">
                <a:moveTo>
                  <a:pt x="1147826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147826" y="47624"/>
                </a:lnTo>
                <a:lnTo>
                  <a:pt x="1147826" y="28574"/>
                </a:lnTo>
                <a:close/>
              </a:path>
              <a:path w="1224279" h="76200">
                <a:moveTo>
                  <a:pt x="1204976" y="28574"/>
                </a:moveTo>
                <a:lnTo>
                  <a:pt x="1160526" y="28574"/>
                </a:lnTo>
                <a:lnTo>
                  <a:pt x="1160526" y="47624"/>
                </a:lnTo>
                <a:lnTo>
                  <a:pt x="1204976" y="47624"/>
                </a:lnTo>
                <a:lnTo>
                  <a:pt x="1224026" y="38099"/>
                </a:lnTo>
                <a:lnTo>
                  <a:pt x="120497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9202" y="5715002"/>
            <a:ext cx="143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434" y="4408257"/>
            <a:ext cx="1544320" cy="95090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83845" marR="280670" algn="ctr"/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Plant</a:t>
            </a:r>
            <a:r>
              <a:rPr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lang="en-US" spc="-9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83845" marR="280670" algn="ctr"/>
            <a:r>
              <a:rPr dirty="0" smtClean="0">
                <a:solidFill>
                  <a:srgbClr val="C00000"/>
                </a:solidFill>
                <a:latin typeface="Calibri"/>
                <a:cs typeface="Calibri"/>
              </a:rPr>
              <a:t>or  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endParaRPr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200" spc="-65" dirty="0" smtClean="0">
                <a:latin typeface="Calibri"/>
                <a:cs typeface="Calibri"/>
              </a:rPr>
              <a:t>T</a:t>
            </a:r>
            <a:r>
              <a:rPr sz="1200" spc="-65" dirty="0" smtClean="0">
                <a:latin typeface="Calibri"/>
                <a:cs typeface="Calibri"/>
              </a:rPr>
              <a:t>o</a:t>
            </a:r>
            <a:endParaRPr lang="en-US" sz="1200" spc="-65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65" dirty="0" smtClean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controlled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1000" y="4267201"/>
            <a:ext cx="725170" cy="5697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6525" marR="5080" indent="-123825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6360" y="4343401"/>
            <a:ext cx="1056640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  </a:t>
            </a:r>
            <a:r>
              <a:rPr sz="1800" spc="10" dirty="0"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400" y="4267202"/>
            <a:ext cx="9607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Desired</a:t>
            </a: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34970" y="4928108"/>
            <a:ext cx="4509770" cy="1419013"/>
          </a:xfrm>
          <a:custGeom>
            <a:avLst/>
            <a:gdLst/>
            <a:ahLst/>
            <a:cxnLst/>
            <a:rect l="l" t="t" r="r" b="b"/>
            <a:pathLst>
              <a:path w="4509770" h="1064260">
                <a:moveTo>
                  <a:pt x="47625" y="497306"/>
                </a:moveTo>
                <a:lnTo>
                  <a:pt x="28575" y="497306"/>
                </a:lnTo>
                <a:lnTo>
                  <a:pt x="28575" y="1059561"/>
                </a:lnTo>
                <a:lnTo>
                  <a:pt x="32893" y="1063815"/>
                </a:lnTo>
                <a:lnTo>
                  <a:pt x="4505452" y="1063815"/>
                </a:lnTo>
                <a:lnTo>
                  <a:pt x="4509770" y="1059561"/>
                </a:lnTo>
                <a:lnTo>
                  <a:pt x="4509770" y="1054290"/>
                </a:lnTo>
                <a:lnTo>
                  <a:pt x="47625" y="1054290"/>
                </a:lnTo>
                <a:lnTo>
                  <a:pt x="38100" y="1044765"/>
                </a:lnTo>
                <a:lnTo>
                  <a:pt x="47625" y="1044765"/>
                </a:lnTo>
                <a:lnTo>
                  <a:pt x="47625" y="497306"/>
                </a:lnTo>
                <a:close/>
              </a:path>
              <a:path w="4509770" h="1064260">
                <a:moveTo>
                  <a:pt x="47625" y="1044765"/>
                </a:moveTo>
                <a:lnTo>
                  <a:pt x="38100" y="1044765"/>
                </a:lnTo>
                <a:lnTo>
                  <a:pt x="47625" y="1054290"/>
                </a:lnTo>
                <a:lnTo>
                  <a:pt x="47625" y="1044765"/>
                </a:lnTo>
                <a:close/>
              </a:path>
              <a:path w="4509770" h="1064260">
                <a:moveTo>
                  <a:pt x="4490720" y="1044765"/>
                </a:moveTo>
                <a:lnTo>
                  <a:pt x="47625" y="1044765"/>
                </a:lnTo>
                <a:lnTo>
                  <a:pt x="47625" y="1054290"/>
                </a:lnTo>
                <a:lnTo>
                  <a:pt x="4490720" y="1054290"/>
                </a:lnTo>
                <a:lnTo>
                  <a:pt x="4490720" y="1044765"/>
                </a:lnTo>
                <a:close/>
              </a:path>
              <a:path w="4509770" h="1064260">
                <a:moveTo>
                  <a:pt x="4506849" y="0"/>
                </a:moveTo>
                <a:lnTo>
                  <a:pt x="4495037" y="0"/>
                </a:lnTo>
                <a:lnTo>
                  <a:pt x="4490720" y="4318"/>
                </a:lnTo>
                <a:lnTo>
                  <a:pt x="4490720" y="1054290"/>
                </a:lnTo>
                <a:lnTo>
                  <a:pt x="4500245" y="1044765"/>
                </a:lnTo>
                <a:lnTo>
                  <a:pt x="4509770" y="1044765"/>
                </a:lnTo>
                <a:lnTo>
                  <a:pt x="4509770" y="19050"/>
                </a:lnTo>
                <a:lnTo>
                  <a:pt x="4500245" y="19050"/>
                </a:lnTo>
                <a:lnTo>
                  <a:pt x="4506849" y="12446"/>
                </a:lnTo>
                <a:lnTo>
                  <a:pt x="4506849" y="0"/>
                </a:lnTo>
                <a:close/>
              </a:path>
              <a:path w="4509770" h="1064260">
                <a:moveTo>
                  <a:pt x="4509770" y="1044765"/>
                </a:moveTo>
                <a:lnTo>
                  <a:pt x="4500245" y="1044765"/>
                </a:lnTo>
                <a:lnTo>
                  <a:pt x="4490720" y="1054290"/>
                </a:lnTo>
                <a:lnTo>
                  <a:pt x="4509770" y="1054290"/>
                </a:lnTo>
                <a:lnTo>
                  <a:pt x="4509770" y="1044765"/>
                </a:lnTo>
                <a:close/>
              </a:path>
              <a:path w="4509770" h="1064260">
                <a:moveTo>
                  <a:pt x="38100" y="433806"/>
                </a:moveTo>
                <a:lnTo>
                  <a:pt x="0" y="510006"/>
                </a:lnTo>
                <a:lnTo>
                  <a:pt x="28575" y="510006"/>
                </a:lnTo>
                <a:lnTo>
                  <a:pt x="28575" y="497306"/>
                </a:lnTo>
                <a:lnTo>
                  <a:pt x="69850" y="497306"/>
                </a:lnTo>
                <a:lnTo>
                  <a:pt x="38100" y="433806"/>
                </a:lnTo>
                <a:close/>
              </a:path>
              <a:path w="4509770" h="1064260">
                <a:moveTo>
                  <a:pt x="69850" y="497306"/>
                </a:moveTo>
                <a:lnTo>
                  <a:pt x="47625" y="497306"/>
                </a:lnTo>
                <a:lnTo>
                  <a:pt x="47625" y="510006"/>
                </a:lnTo>
                <a:lnTo>
                  <a:pt x="76200" y="510006"/>
                </a:lnTo>
                <a:lnTo>
                  <a:pt x="69850" y="497306"/>
                </a:lnTo>
                <a:close/>
              </a:path>
              <a:path w="4509770" h="1064260">
                <a:moveTo>
                  <a:pt x="4506849" y="12446"/>
                </a:moveTo>
                <a:lnTo>
                  <a:pt x="4500245" y="19050"/>
                </a:lnTo>
                <a:lnTo>
                  <a:pt x="4506849" y="19050"/>
                </a:lnTo>
                <a:lnTo>
                  <a:pt x="4506849" y="12446"/>
                </a:lnTo>
                <a:close/>
              </a:path>
              <a:path w="4509770" h="1064260">
                <a:moveTo>
                  <a:pt x="4509770" y="9525"/>
                </a:moveTo>
                <a:lnTo>
                  <a:pt x="4506849" y="12446"/>
                </a:lnTo>
                <a:lnTo>
                  <a:pt x="4506849" y="19050"/>
                </a:lnTo>
                <a:lnTo>
                  <a:pt x="4509770" y="19050"/>
                </a:lnTo>
                <a:lnTo>
                  <a:pt x="450977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02125" y="5882642"/>
            <a:ext cx="9207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Feedback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2029" y="4105319"/>
            <a:ext cx="76200" cy="258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380" y="1383539"/>
            <a:ext cx="8090534" cy="26128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13970" indent="-34353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Feedback </a:t>
            </a:r>
            <a:r>
              <a:rPr sz="2400" dirty="0">
                <a:latin typeface="Calibri"/>
                <a:cs typeface="Calibri"/>
              </a:rPr>
              <a:t>senses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plant output and </a:t>
            </a:r>
            <a:r>
              <a:rPr sz="2400" spc="-15" dirty="0">
                <a:latin typeface="Calibri"/>
                <a:cs typeface="Calibri"/>
              </a:rPr>
              <a:t>gives </a:t>
            </a:r>
            <a:r>
              <a:rPr sz="2400" dirty="0">
                <a:latin typeface="Calibri"/>
                <a:cs typeface="Calibri"/>
              </a:rPr>
              <a:t>a signal </a:t>
            </a:r>
            <a:r>
              <a:rPr sz="2400" spc="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can  </a:t>
            </a:r>
            <a:r>
              <a:rPr sz="2400" spc="5" dirty="0">
                <a:latin typeface="Calibri"/>
                <a:cs typeface="Calibri"/>
              </a:rPr>
              <a:t>be compared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reference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00099"/>
                </a:solidFill>
                <a:latin typeface="Calibri"/>
                <a:cs typeface="Calibri"/>
              </a:rPr>
              <a:t>Controller </a:t>
            </a:r>
            <a:r>
              <a:rPr sz="2400" dirty="0">
                <a:solidFill>
                  <a:srgbClr val="000099"/>
                </a:solidFill>
                <a:latin typeface="Calibri"/>
                <a:cs typeface="Calibri"/>
              </a:rPr>
              <a:t>action (control input) </a:t>
            </a:r>
            <a:r>
              <a:rPr sz="2400" spc="5" dirty="0">
                <a:solidFill>
                  <a:srgbClr val="000099"/>
                </a:solidFill>
                <a:latin typeface="Calibri"/>
                <a:cs typeface="Calibri"/>
              </a:rPr>
              <a:t>changes based on</a:t>
            </a:r>
            <a:r>
              <a:rPr sz="2400" spc="-2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/>
                <a:cs typeface="Calibri"/>
              </a:rPr>
              <a:t>feedback</a:t>
            </a:r>
            <a:endParaRPr sz="24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355600" indent="-343535">
              <a:lnSpc>
                <a:spcPts val="2755"/>
              </a:lnSpc>
              <a:spcBef>
                <a:spcPts val="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Feedback enables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in extracting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</a:p>
          <a:p>
            <a:pPr marL="355600">
              <a:lnSpc>
                <a:spcPts val="2605"/>
              </a:lnSpc>
            </a:pPr>
            <a:r>
              <a:rPr sz="2400" dirty="0">
                <a:latin typeface="Calibri"/>
                <a:cs typeface="Calibri"/>
              </a:rPr>
              <a:t>performance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plant even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0" dirty="0">
                <a:latin typeface="Calibri"/>
                <a:cs typeface="Calibri"/>
              </a:rPr>
              <a:t>presence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disturbance</a:t>
            </a:r>
            <a:endParaRPr sz="2400" dirty="0">
              <a:latin typeface="Calibri"/>
              <a:cs typeface="Calibri"/>
            </a:endParaRPr>
          </a:p>
          <a:p>
            <a:pPr marL="5060315">
              <a:lnSpc>
                <a:spcPts val="2010"/>
              </a:lnSpc>
            </a:pPr>
            <a:endParaRPr lang="en-US" sz="1800" spc="5" dirty="0" smtClean="0">
              <a:latin typeface="Calibri"/>
              <a:cs typeface="Calibri"/>
            </a:endParaRPr>
          </a:p>
          <a:p>
            <a:pPr marL="5060315">
              <a:lnSpc>
                <a:spcPts val="2010"/>
              </a:lnSpc>
            </a:pPr>
            <a:endParaRPr lang="en-US" spc="5" dirty="0" smtClean="0">
              <a:latin typeface="Calibri"/>
              <a:cs typeface="Calibri"/>
            </a:endParaRPr>
          </a:p>
          <a:p>
            <a:pPr marL="5060315">
              <a:lnSpc>
                <a:spcPts val="2010"/>
              </a:lnSpc>
            </a:pPr>
            <a:r>
              <a:rPr sz="1800" spc="5" dirty="0" smtClean="0">
                <a:latin typeface="Calibri"/>
                <a:cs typeface="Calibri"/>
              </a:rPr>
              <a:t>Disturbance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8" y="3509349"/>
            <a:ext cx="3675379" cy="1721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process </a:t>
            </a:r>
            <a:r>
              <a:rPr sz="2150" spc="-5" dirty="0">
                <a:latin typeface="Calibri"/>
                <a:cs typeface="Calibri"/>
              </a:rPr>
              <a:t>or</a:t>
            </a:r>
            <a:r>
              <a:rPr sz="2150" spc="-2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plant?</a:t>
            </a:r>
            <a:endParaRPr sz="21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output?</a:t>
            </a: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5" dirty="0">
                <a:latin typeface="Calibri"/>
                <a:cs typeface="Calibri"/>
              </a:rPr>
              <a:t>desired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input?</a:t>
            </a:r>
            <a:endParaRPr sz="21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are the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subsystems?</a:t>
            </a:r>
            <a:endParaRPr sz="21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actuator?</a:t>
            </a:r>
            <a:endParaRPr sz="21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4805" y="182611"/>
            <a:ext cx="591185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000000"/>
                </a:solidFill>
              </a:rPr>
              <a:t>Examples </a:t>
            </a:r>
            <a:r>
              <a:rPr sz="3950" spc="10" dirty="0">
                <a:solidFill>
                  <a:srgbClr val="000000"/>
                </a:solidFill>
              </a:rPr>
              <a:t>of </a:t>
            </a:r>
            <a:r>
              <a:rPr sz="3950" spc="-10" dirty="0">
                <a:solidFill>
                  <a:srgbClr val="000000"/>
                </a:solidFill>
              </a:rPr>
              <a:t>Control</a:t>
            </a:r>
            <a:r>
              <a:rPr sz="3950" spc="290" dirty="0">
                <a:solidFill>
                  <a:srgbClr val="000000"/>
                </a:solidFill>
              </a:rPr>
              <a:t> </a:t>
            </a:r>
            <a:r>
              <a:rPr sz="3950" spc="-30" dirty="0">
                <a:solidFill>
                  <a:srgbClr val="000000"/>
                </a:solidFill>
              </a:rPr>
              <a:t>Systems</a:t>
            </a:r>
            <a:endParaRPr sz="3950"/>
          </a:p>
        </p:txBody>
      </p:sp>
      <p:sp>
        <p:nvSpPr>
          <p:cNvPr id="4" name="object 4"/>
          <p:cNvSpPr/>
          <p:nvPr/>
        </p:nvSpPr>
        <p:spPr>
          <a:xfrm>
            <a:off x="533400" y="2590800"/>
            <a:ext cx="1295400" cy="1016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104874" y="0"/>
                </a:moveTo>
                <a:lnTo>
                  <a:pt x="1104874" y="76200"/>
                </a:lnTo>
                <a:lnTo>
                  <a:pt x="1200124" y="57150"/>
                </a:lnTo>
                <a:lnTo>
                  <a:pt x="1123924" y="57150"/>
                </a:lnTo>
                <a:lnTo>
                  <a:pt x="1123924" y="19050"/>
                </a:lnTo>
                <a:lnTo>
                  <a:pt x="1200124" y="19050"/>
                </a:lnTo>
                <a:lnTo>
                  <a:pt x="1104874" y="0"/>
                </a:lnTo>
                <a:close/>
              </a:path>
              <a:path w="1295400" h="76200">
                <a:moveTo>
                  <a:pt x="1104874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104874" y="57150"/>
                </a:lnTo>
                <a:lnTo>
                  <a:pt x="1104874" y="19050"/>
                </a:lnTo>
                <a:close/>
              </a:path>
              <a:path w="1295400" h="76200">
                <a:moveTo>
                  <a:pt x="1200124" y="19050"/>
                </a:moveTo>
                <a:lnTo>
                  <a:pt x="1123924" y="19050"/>
                </a:lnTo>
                <a:lnTo>
                  <a:pt x="1123924" y="57150"/>
                </a:lnTo>
                <a:lnTo>
                  <a:pt x="1200124" y="57150"/>
                </a:lnTo>
                <a:lnTo>
                  <a:pt x="1295374" y="38100"/>
                </a:lnTo>
                <a:lnTo>
                  <a:pt x="120012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4834" y="1922358"/>
            <a:ext cx="551815" cy="5053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b="1" spc="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50" b="1" spc="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550" b="1"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5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55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50" b="1" spc="5" dirty="0">
                <a:solidFill>
                  <a:srgbClr val="C00000"/>
                </a:solidFill>
                <a:latin typeface="Calibri"/>
                <a:cs typeface="Calibri"/>
              </a:rPr>
              <a:t>l  </a:t>
            </a:r>
            <a:r>
              <a:rPr sz="1550" b="1" spc="10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1879602"/>
            <a:ext cx="5895976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1891792"/>
            <a:ext cx="5816600" cy="1447800"/>
          </a:xfrm>
          <a:custGeom>
            <a:avLst/>
            <a:gdLst/>
            <a:ahLst/>
            <a:cxnLst/>
            <a:rect l="l" t="t" r="r" b="b"/>
            <a:pathLst>
              <a:path w="6248400" h="1085850">
                <a:moveTo>
                  <a:pt x="0" y="1085849"/>
                </a:moveTo>
                <a:lnTo>
                  <a:pt x="6248400" y="1085849"/>
                </a:lnTo>
                <a:lnTo>
                  <a:pt x="6248400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1891792"/>
            <a:ext cx="6248400" cy="1447800"/>
          </a:xfrm>
          <a:custGeom>
            <a:avLst/>
            <a:gdLst/>
            <a:ahLst/>
            <a:cxnLst/>
            <a:rect l="l" t="t" r="r" b="b"/>
            <a:pathLst>
              <a:path w="6248400" h="1085850">
                <a:moveTo>
                  <a:pt x="0" y="1085849"/>
                </a:moveTo>
                <a:lnTo>
                  <a:pt x="6248400" y="1085849"/>
                </a:lnTo>
                <a:lnTo>
                  <a:pt x="6248400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1653" y="2108202"/>
            <a:ext cx="1228725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3" y="2032000"/>
            <a:ext cx="1019175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2120392"/>
            <a:ext cx="1092200" cy="9144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799"/>
                </a:moveTo>
                <a:lnTo>
                  <a:pt x="1066800" y="685799"/>
                </a:lnTo>
                <a:lnTo>
                  <a:pt x="1066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8000" y="2259170"/>
            <a:ext cx="1066800" cy="712631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3055">
              <a:lnSpc>
                <a:spcPts val="1655"/>
              </a:lnSpc>
            </a:pPr>
            <a:r>
              <a:rPr sz="1550" b="1" spc="-25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endParaRPr sz="1550" dirty="0">
              <a:latin typeface="Calibri"/>
              <a:cs typeface="Calibri"/>
            </a:endParaRPr>
          </a:p>
          <a:p>
            <a:pPr marL="332105" marR="229870" indent="-85725">
              <a:lnSpc>
                <a:spcPct val="101099"/>
              </a:lnSpc>
              <a:spcBef>
                <a:spcPts val="70"/>
              </a:spcBef>
            </a:pPr>
            <a:r>
              <a:rPr sz="1550" b="1" spc="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50" b="1" spc="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50" b="1" spc="-15" dirty="0">
                <a:solidFill>
                  <a:srgbClr val="C00000"/>
                </a:solidFill>
                <a:latin typeface="Calibri"/>
                <a:cs typeface="Calibri"/>
              </a:rPr>
              <a:t>tt</a:t>
            </a:r>
            <a:r>
              <a:rPr sz="1550" b="1" spc="-1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550" b="1" spc="5" dirty="0">
                <a:solidFill>
                  <a:srgbClr val="C00000"/>
                </a:solidFill>
                <a:latin typeface="Calibri"/>
                <a:cs typeface="Calibri"/>
              </a:rPr>
              <a:t>g  </a:t>
            </a:r>
            <a:r>
              <a:rPr sz="1550" b="1" dirty="0">
                <a:solidFill>
                  <a:srgbClr val="C00000"/>
                </a:solidFill>
                <a:latin typeface="Calibri"/>
                <a:cs typeface="Calibri"/>
              </a:rPr>
              <a:t>knob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7253" y="2108202"/>
            <a:ext cx="1533525" cy="1130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3453" y="2184402"/>
            <a:ext cx="1438275" cy="1079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600" y="2120392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3600" y="2209800"/>
            <a:ext cx="1371600" cy="8380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755"/>
              </a:spcBef>
            </a:pPr>
            <a:r>
              <a:rPr sz="1550" b="1" spc="10" dirty="0">
                <a:solidFill>
                  <a:srgbClr val="C00000"/>
                </a:solidFill>
                <a:latin typeface="Calibri"/>
                <a:cs typeface="Calibri"/>
              </a:rPr>
              <a:t>Air</a:t>
            </a:r>
            <a:endParaRPr sz="1550" dirty="0">
              <a:latin typeface="Calibri"/>
              <a:cs typeface="Calibri"/>
            </a:endParaRPr>
          </a:p>
          <a:p>
            <a:pPr marL="15875" algn="ctr">
              <a:lnSpc>
                <a:spcPct val="100000"/>
              </a:lnSpc>
              <a:spcBef>
                <a:spcPts val="95"/>
              </a:spcBef>
            </a:pPr>
            <a:r>
              <a:rPr sz="1550" b="1" spc="-5" dirty="0" smtClean="0">
                <a:solidFill>
                  <a:srgbClr val="C00000"/>
                </a:solidFill>
                <a:latin typeface="Calibri"/>
                <a:cs typeface="Calibri"/>
              </a:rPr>
              <a:t>Conditioned</a:t>
            </a:r>
            <a:endParaRPr lang="en-US" sz="1550" b="1" spc="-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5875" algn="ctr">
              <a:lnSpc>
                <a:spcPct val="100000"/>
              </a:lnSpc>
              <a:spcBef>
                <a:spcPts val="95"/>
              </a:spcBef>
            </a:pPr>
            <a:endParaRPr sz="155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88200" y="2602992"/>
            <a:ext cx="1219200" cy="1016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028700" y="0"/>
                </a:moveTo>
                <a:lnTo>
                  <a:pt x="1028700" y="76200"/>
                </a:lnTo>
                <a:lnTo>
                  <a:pt x="1123950" y="57150"/>
                </a:lnTo>
                <a:lnTo>
                  <a:pt x="1047750" y="57150"/>
                </a:lnTo>
                <a:lnTo>
                  <a:pt x="1047750" y="19050"/>
                </a:lnTo>
                <a:lnTo>
                  <a:pt x="1123950" y="19050"/>
                </a:lnTo>
                <a:lnTo>
                  <a:pt x="1028700" y="0"/>
                </a:lnTo>
                <a:close/>
              </a:path>
              <a:path w="1219200" h="76200">
                <a:moveTo>
                  <a:pt x="10287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028700" y="57150"/>
                </a:lnTo>
                <a:lnTo>
                  <a:pt x="1028700" y="19050"/>
                </a:lnTo>
                <a:close/>
              </a:path>
              <a:path w="1219200" h="76200">
                <a:moveTo>
                  <a:pt x="1123950" y="19050"/>
                </a:moveTo>
                <a:lnTo>
                  <a:pt x="1047750" y="19050"/>
                </a:lnTo>
                <a:lnTo>
                  <a:pt x="1047750" y="57150"/>
                </a:lnTo>
                <a:lnTo>
                  <a:pt x="1123950" y="57150"/>
                </a:lnTo>
                <a:lnTo>
                  <a:pt x="1219200" y="38100"/>
                </a:lnTo>
                <a:lnTo>
                  <a:pt x="11239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6400" y="2602992"/>
            <a:ext cx="457200" cy="1016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266700" y="0"/>
                </a:moveTo>
                <a:lnTo>
                  <a:pt x="266700" y="76200"/>
                </a:lnTo>
                <a:lnTo>
                  <a:pt x="361950" y="57150"/>
                </a:lnTo>
                <a:lnTo>
                  <a:pt x="285750" y="57150"/>
                </a:lnTo>
                <a:lnTo>
                  <a:pt x="285750" y="19050"/>
                </a:lnTo>
                <a:lnTo>
                  <a:pt x="361950" y="19050"/>
                </a:lnTo>
                <a:lnTo>
                  <a:pt x="266700" y="0"/>
                </a:lnTo>
                <a:close/>
              </a:path>
              <a:path w="457200" h="76200">
                <a:moveTo>
                  <a:pt x="2667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266700" y="57150"/>
                </a:lnTo>
                <a:lnTo>
                  <a:pt x="266700" y="19050"/>
                </a:lnTo>
                <a:close/>
              </a:path>
              <a:path w="457200" h="76200">
                <a:moveTo>
                  <a:pt x="361950" y="19050"/>
                </a:moveTo>
                <a:lnTo>
                  <a:pt x="285750" y="19050"/>
                </a:lnTo>
                <a:lnTo>
                  <a:pt x="285750" y="57150"/>
                </a:lnTo>
                <a:lnTo>
                  <a:pt x="361950" y="57150"/>
                </a:lnTo>
                <a:lnTo>
                  <a:pt x="457200" y="38100"/>
                </a:lnTo>
                <a:lnTo>
                  <a:pt x="3619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9853" y="2108202"/>
            <a:ext cx="923925" cy="1130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8428" y="2349502"/>
            <a:ext cx="923925" cy="749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6200" y="2120392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685799"/>
                </a:moveTo>
                <a:lnTo>
                  <a:pt x="762000" y="685799"/>
                </a:lnTo>
                <a:lnTo>
                  <a:pt x="7620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6200" y="2351323"/>
            <a:ext cx="762000" cy="706604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550" b="1" spc="5" dirty="0" smtClean="0">
                <a:solidFill>
                  <a:srgbClr val="C00000"/>
                </a:solidFill>
                <a:latin typeface="Calibri"/>
                <a:cs typeface="Calibri"/>
              </a:rPr>
              <a:t>Room</a:t>
            </a:r>
            <a:endParaRPr lang="en-US" sz="1550" b="1" spc="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46050">
              <a:lnSpc>
                <a:spcPct val="100000"/>
              </a:lnSpc>
            </a:pPr>
            <a:endParaRPr sz="155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45200" y="2602992"/>
            <a:ext cx="381000" cy="1016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190500" y="0"/>
                </a:moveTo>
                <a:lnTo>
                  <a:pt x="190500" y="76200"/>
                </a:lnTo>
                <a:lnTo>
                  <a:pt x="285750" y="57150"/>
                </a:lnTo>
                <a:lnTo>
                  <a:pt x="209550" y="57150"/>
                </a:lnTo>
                <a:lnTo>
                  <a:pt x="209550" y="19050"/>
                </a:lnTo>
                <a:lnTo>
                  <a:pt x="285750" y="19050"/>
                </a:lnTo>
                <a:lnTo>
                  <a:pt x="190500" y="0"/>
                </a:lnTo>
                <a:close/>
              </a:path>
              <a:path w="381000" h="76200">
                <a:moveTo>
                  <a:pt x="1905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90500" y="57150"/>
                </a:lnTo>
                <a:lnTo>
                  <a:pt x="190500" y="19050"/>
                </a:lnTo>
                <a:close/>
              </a:path>
              <a:path w="381000" h="76200">
                <a:moveTo>
                  <a:pt x="285750" y="19050"/>
                </a:moveTo>
                <a:lnTo>
                  <a:pt x="209550" y="19050"/>
                </a:lnTo>
                <a:lnTo>
                  <a:pt x="209550" y="57150"/>
                </a:lnTo>
                <a:lnTo>
                  <a:pt x="285750" y="57150"/>
                </a:lnTo>
                <a:lnTo>
                  <a:pt x="381000" y="38100"/>
                </a:lnTo>
                <a:lnTo>
                  <a:pt x="2857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5653" y="2108202"/>
            <a:ext cx="1076325" cy="1130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2325" y="2032000"/>
            <a:ext cx="990600" cy="139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2000" y="212039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685799"/>
                </a:moveTo>
                <a:lnTo>
                  <a:pt x="914400" y="685799"/>
                </a:lnTo>
                <a:lnTo>
                  <a:pt x="9144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02000" y="2259170"/>
            <a:ext cx="914400" cy="712631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1655"/>
              </a:lnSpc>
            </a:pPr>
            <a:r>
              <a:rPr sz="1550" b="1" dirty="0" smtClean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lang="en-US" sz="1550" b="1" dirty="0" smtClean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endParaRPr sz="1550" dirty="0">
              <a:latin typeface="Calibri"/>
              <a:cs typeface="Calibri"/>
            </a:endParaRPr>
          </a:p>
          <a:p>
            <a:pPr marL="180975" marR="168910" indent="-6985" algn="ctr">
              <a:lnSpc>
                <a:spcPct val="101099"/>
              </a:lnSpc>
              <a:spcBef>
                <a:spcPts val="70"/>
              </a:spcBef>
            </a:pPr>
            <a:r>
              <a:rPr sz="1550" b="1" spc="15" dirty="0">
                <a:solidFill>
                  <a:srgbClr val="C00000"/>
                </a:solidFill>
                <a:latin typeface="Calibri"/>
                <a:cs typeface="Calibri"/>
              </a:rPr>
              <a:t>Off  S</a:t>
            </a:r>
            <a:r>
              <a:rPr sz="1550" b="1" spc="4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55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50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50" b="1" spc="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550" b="1" spc="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44800" y="2602992"/>
            <a:ext cx="457200" cy="1016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266700" y="0"/>
                </a:moveTo>
                <a:lnTo>
                  <a:pt x="266700" y="76200"/>
                </a:lnTo>
                <a:lnTo>
                  <a:pt x="361950" y="57150"/>
                </a:lnTo>
                <a:lnTo>
                  <a:pt x="285750" y="57150"/>
                </a:lnTo>
                <a:lnTo>
                  <a:pt x="285750" y="19050"/>
                </a:lnTo>
                <a:lnTo>
                  <a:pt x="361950" y="19050"/>
                </a:lnTo>
                <a:lnTo>
                  <a:pt x="266700" y="0"/>
                </a:lnTo>
                <a:close/>
              </a:path>
              <a:path w="457200" h="76200">
                <a:moveTo>
                  <a:pt x="2667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266700" y="57150"/>
                </a:lnTo>
                <a:lnTo>
                  <a:pt x="266700" y="19050"/>
                </a:lnTo>
                <a:close/>
              </a:path>
              <a:path w="457200" h="76200">
                <a:moveTo>
                  <a:pt x="361950" y="19050"/>
                </a:moveTo>
                <a:lnTo>
                  <a:pt x="285750" y="19050"/>
                </a:lnTo>
                <a:lnTo>
                  <a:pt x="285750" y="57150"/>
                </a:lnTo>
                <a:lnTo>
                  <a:pt x="361950" y="57150"/>
                </a:lnTo>
                <a:lnTo>
                  <a:pt x="457200" y="38100"/>
                </a:lnTo>
                <a:lnTo>
                  <a:pt x="3619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41055" y="639910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D0D0D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457202" y="2209801"/>
            <a:ext cx="551815" cy="25494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lang="en-US" sz="1550" dirty="0" smtClean="0">
                <a:latin typeface="Calibri"/>
                <a:cs typeface="Calibri"/>
              </a:rPr>
              <a:t>Input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180" y="237644"/>
            <a:ext cx="590931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Examples </a:t>
            </a:r>
            <a:r>
              <a:rPr sz="3950" spc="10" dirty="0"/>
              <a:t>of </a:t>
            </a:r>
            <a:r>
              <a:rPr sz="3950" spc="-10" dirty="0"/>
              <a:t>Control</a:t>
            </a:r>
            <a:r>
              <a:rPr sz="3950" spc="275" dirty="0"/>
              <a:t> </a:t>
            </a:r>
            <a:r>
              <a:rPr sz="3950" spc="-30" dirty="0"/>
              <a:t>Systems</a:t>
            </a:r>
            <a:endParaRPr sz="3950"/>
          </a:p>
        </p:txBody>
      </p:sp>
      <p:sp>
        <p:nvSpPr>
          <p:cNvPr id="35" name="object 35"/>
          <p:cNvSpPr txBox="1">
            <a:spLocks noGrp="1"/>
          </p:cNvSpPr>
          <p:nvPr>
            <p:ph idx="1"/>
          </p:nvPr>
        </p:nvSpPr>
        <p:spPr>
          <a:xfrm>
            <a:off x="2667000" y="1115570"/>
            <a:ext cx="4343400" cy="27706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buNone/>
            </a:pPr>
            <a:r>
              <a:rPr lang="en-US" sz="2400" spc="5" dirty="0" smtClean="0"/>
              <a:t>:</a:t>
            </a:r>
            <a:r>
              <a:rPr lang="en-US" sz="4400" spc="5" dirty="0" smtClean="0"/>
              <a:t> </a:t>
            </a:r>
            <a:r>
              <a:rPr sz="1800" spc="10" dirty="0" smtClean="0"/>
              <a:t>Room</a:t>
            </a:r>
            <a:endParaRPr sz="1800" spc="10" dirty="0"/>
          </a:p>
          <a:p>
            <a:pPr marL="12700">
              <a:lnSpc>
                <a:spcPct val="100000"/>
              </a:lnSpc>
              <a:spcBef>
                <a:spcPts val="470"/>
              </a:spcBef>
              <a:buNone/>
            </a:pPr>
            <a:r>
              <a:rPr sz="1800" dirty="0"/>
              <a:t>: </a:t>
            </a:r>
            <a:r>
              <a:rPr sz="1800" spc="10" dirty="0">
                <a:solidFill>
                  <a:srgbClr val="000099"/>
                </a:solidFill>
              </a:rPr>
              <a:t>Air</a:t>
            </a:r>
            <a:r>
              <a:rPr sz="1800" spc="-65" dirty="0">
                <a:solidFill>
                  <a:srgbClr val="000099"/>
                </a:solidFill>
              </a:rPr>
              <a:t> </a:t>
            </a:r>
            <a:r>
              <a:rPr sz="1800" spc="15" dirty="0">
                <a:solidFill>
                  <a:srgbClr val="000099"/>
                </a:solidFill>
              </a:rPr>
              <a:t>Conditioner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buNone/>
            </a:pPr>
            <a:r>
              <a:rPr sz="1800" dirty="0"/>
              <a:t>: </a:t>
            </a:r>
            <a:r>
              <a:rPr sz="1800" spc="-5" dirty="0"/>
              <a:t>Desired </a:t>
            </a:r>
            <a:r>
              <a:rPr sz="1800" dirty="0"/>
              <a:t>temperature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  <a:buNone/>
            </a:pPr>
            <a:r>
              <a:rPr sz="1800" dirty="0"/>
              <a:t>: </a:t>
            </a:r>
            <a:r>
              <a:rPr sz="1800" spc="-5" dirty="0">
                <a:solidFill>
                  <a:srgbClr val="000099"/>
                </a:solidFill>
              </a:rPr>
              <a:t>Compressor</a:t>
            </a:r>
            <a:r>
              <a:rPr sz="1800" spc="-35" dirty="0">
                <a:solidFill>
                  <a:srgbClr val="000099"/>
                </a:solidFill>
              </a:rPr>
              <a:t> </a:t>
            </a:r>
            <a:r>
              <a:rPr sz="1800" dirty="0">
                <a:solidFill>
                  <a:srgbClr val="000099"/>
                </a:solidFill>
              </a:rPr>
              <a:t>ON/OFF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  <a:buNone/>
            </a:pPr>
            <a:r>
              <a:rPr sz="1800" dirty="0"/>
              <a:t>: </a:t>
            </a:r>
            <a:r>
              <a:rPr sz="1800" spc="10" dirty="0"/>
              <a:t>Output</a:t>
            </a:r>
            <a:r>
              <a:rPr sz="1800" spc="-175" dirty="0"/>
              <a:t> </a:t>
            </a:r>
            <a:r>
              <a:rPr sz="1800" dirty="0"/>
              <a:t>temperature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  <a:buNone/>
            </a:pPr>
            <a:r>
              <a:rPr sz="1800" dirty="0"/>
              <a:t>: </a:t>
            </a:r>
            <a:r>
              <a:rPr sz="1800" spc="-15" dirty="0">
                <a:solidFill>
                  <a:srgbClr val="000099"/>
                </a:solidFill>
              </a:rPr>
              <a:t>Factors </a:t>
            </a:r>
            <a:r>
              <a:rPr sz="1800" spc="-10" dirty="0">
                <a:solidFill>
                  <a:srgbClr val="000099"/>
                </a:solidFill>
              </a:rPr>
              <a:t>affecting </a:t>
            </a:r>
            <a:r>
              <a:rPr sz="1800" spc="15" dirty="0">
                <a:solidFill>
                  <a:srgbClr val="000099"/>
                </a:solidFill>
              </a:rPr>
              <a:t>ambient</a:t>
            </a:r>
            <a:r>
              <a:rPr sz="1800" spc="-210" dirty="0">
                <a:solidFill>
                  <a:srgbClr val="000099"/>
                </a:solidFill>
              </a:rPr>
              <a:t> </a:t>
            </a:r>
            <a:r>
              <a:rPr sz="1800" dirty="0">
                <a:solidFill>
                  <a:srgbClr val="000099"/>
                </a:solidFill>
              </a:rPr>
              <a:t>temperature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  <a:buNone/>
            </a:pPr>
            <a:r>
              <a:rPr sz="1800" dirty="0"/>
              <a:t>: Measured</a:t>
            </a:r>
            <a:r>
              <a:rPr sz="1800" spc="-75" dirty="0"/>
              <a:t> </a:t>
            </a:r>
            <a:r>
              <a:rPr sz="1800" dirty="0" smtClean="0"/>
              <a:t>temperature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693420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Air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conditioner</a:t>
            </a:r>
            <a:r>
              <a:rPr sz="2400"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maintaining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desired</a:t>
            </a:r>
            <a:r>
              <a:rPr sz="2400" b="1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temperature:</a:t>
            </a:r>
            <a:endParaRPr sz="240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07" y="1515681"/>
            <a:ext cx="1703070" cy="237052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Plant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000099"/>
                </a:solidFill>
                <a:latin typeface="Calibri"/>
                <a:cs typeface="Calibri"/>
              </a:rPr>
              <a:t>Control</a:t>
            </a:r>
            <a:r>
              <a:rPr sz="1800" spc="-1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Calibri"/>
                <a:cs typeface="Calibri"/>
              </a:rPr>
              <a:t>system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000099"/>
                </a:solidFill>
                <a:latin typeface="Calibri"/>
                <a:cs typeface="Calibri"/>
              </a:rPr>
              <a:t>Control</a:t>
            </a:r>
            <a:r>
              <a:rPr sz="1800" spc="-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0099"/>
                </a:solidFill>
                <a:latin typeface="Calibri"/>
                <a:cs typeface="Calibri"/>
              </a:rPr>
              <a:t>Input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000099"/>
                </a:solidFill>
                <a:latin typeface="Calibri"/>
                <a:cs typeface="Calibri"/>
              </a:rPr>
              <a:t>Disturbance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Feedback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4422" y="5029201"/>
            <a:ext cx="1093978" cy="75405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11760" marR="111125" algn="ctr">
              <a:lnSpc>
                <a:spcPts val="1430"/>
              </a:lnSpc>
              <a:spcBef>
                <a:spcPts val="80"/>
              </a:spcBef>
            </a:pPr>
            <a:endParaRPr lang="en-US" sz="1200" b="1" spc="-7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11760" marR="111125" algn="ctr">
              <a:lnSpc>
                <a:spcPts val="1430"/>
              </a:lnSpc>
              <a:spcBef>
                <a:spcPts val="80"/>
              </a:spcBef>
            </a:pPr>
            <a:r>
              <a:rPr sz="1200" b="1" spc="-70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-5" dirty="0" smtClean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200" b="1" spc="25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2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spc="5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b="1" spc="30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25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200" b="1" dirty="0" smtClean="0">
                <a:solidFill>
                  <a:srgbClr val="C00000"/>
                </a:solidFill>
                <a:latin typeface="Calibri"/>
                <a:cs typeface="Calibri"/>
              </a:rPr>
              <a:t>re </a:t>
            </a:r>
            <a:r>
              <a:rPr lang="en-US" sz="1200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15" dirty="0" smtClean="0">
                <a:solidFill>
                  <a:srgbClr val="C00000"/>
                </a:solidFill>
                <a:latin typeface="Calibri"/>
                <a:cs typeface="Calibri"/>
              </a:rPr>
              <a:t>Setting  Knob</a:t>
            </a:r>
            <a:endParaRPr lang="en-US" sz="1200" b="1" spc="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11760" marR="111125" algn="ctr">
              <a:lnSpc>
                <a:spcPts val="1430"/>
              </a:lnSpc>
              <a:spcBef>
                <a:spcPts val="8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0259" y="5061189"/>
            <a:ext cx="875030" cy="745913"/>
          </a:xfrm>
          <a:custGeom>
            <a:avLst/>
            <a:gdLst/>
            <a:ahLst/>
            <a:cxnLst/>
            <a:rect l="l" t="t" r="r" b="b"/>
            <a:pathLst>
              <a:path w="875029" h="559435">
                <a:moveTo>
                  <a:pt x="0" y="559295"/>
                </a:moveTo>
                <a:lnTo>
                  <a:pt x="874839" y="559295"/>
                </a:lnTo>
                <a:lnTo>
                  <a:pt x="874839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0259" y="5061189"/>
            <a:ext cx="875030" cy="745913"/>
          </a:xfrm>
          <a:custGeom>
            <a:avLst/>
            <a:gdLst/>
            <a:ahLst/>
            <a:cxnLst/>
            <a:rect l="l" t="t" r="r" b="b"/>
            <a:pathLst>
              <a:path w="875029" h="559435">
                <a:moveTo>
                  <a:pt x="0" y="559295"/>
                </a:moveTo>
                <a:lnTo>
                  <a:pt x="874839" y="559295"/>
                </a:lnTo>
                <a:lnTo>
                  <a:pt x="874839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2959" y="5170171"/>
            <a:ext cx="84963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ts val="1435"/>
              </a:lnSpc>
              <a:spcBef>
                <a:spcPts val="100"/>
              </a:spcBef>
            </a:pP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OFF</a:t>
            </a:r>
            <a:endParaRPr sz="1200">
              <a:latin typeface="Calibri"/>
              <a:cs typeface="Calibri"/>
            </a:endParaRPr>
          </a:p>
          <a:p>
            <a:pPr marL="207010">
              <a:lnSpc>
                <a:spcPts val="1435"/>
              </a:lnSpc>
            </a:pP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Switch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3172" y="5061189"/>
            <a:ext cx="962660" cy="745913"/>
          </a:xfrm>
          <a:custGeom>
            <a:avLst/>
            <a:gdLst/>
            <a:ahLst/>
            <a:cxnLst/>
            <a:rect l="l" t="t" r="r" b="b"/>
            <a:pathLst>
              <a:path w="962660" h="559435">
                <a:moveTo>
                  <a:pt x="0" y="559295"/>
                </a:moveTo>
                <a:lnTo>
                  <a:pt x="962431" y="559295"/>
                </a:lnTo>
                <a:lnTo>
                  <a:pt x="962431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3172" y="5061189"/>
            <a:ext cx="962660" cy="745913"/>
          </a:xfrm>
          <a:custGeom>
            <a:avLst/>
            <a:gdLst/>
            <a:ahLst/>
            <a:cxnLst/>
            <a:rect l="l" t="t" r="r" b="b"/>
            <a:pathLst>
              <a:path w="962660" h="559435">
                <a:moveTo>
                  <a:pt x="0" y="559295"/>
                </a:moveTo>
                <a:lnTo>
                  <a:pt x="962431" y="559295"/>
                </a:lnTo>
                <a:lnTo>
                  <a:pt x="962431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5872" y="5170169"/>
            <a:ext cx="937260" cy="3789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3820" marR="78105" indent="295275">
              <a:lnSpc>
                <a:spcPts val="1430"/>
              </a:lnSpc>
              <a:spcBef>
                <a:spcPts val="155"/>
              </a:spcBef>
            </a:pP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Air  </a:t>
            </a:r>
            <a:r>
              <a:rPr sz="1200" b="1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ond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145" y="5167209"/>
            <a:ext cx="802640" cy="776393"/>
          </a:xfrm>
          <a:custGeom>
            <a:avLst/>
            <a:gdLst/>
            <a:ahLst/>
            <a:cxnLst/>
            <a:rect l="l" t="t" r="r" b="b"/>
            <a:pathLst>
              <a:path w="802640" h="582295">
                <a:moveTo>
                  <a:pt x="0" y="581787"/>
                </a:moveTo>
                <a:lnTo>
                  <a:pt x="802157" y="581787"/>
                </a:lnTo>
                <a:lnTo>
                  <a:pt x="802157" y="0"/>
                </a:lnTo>
                <a:lnTo>
                  <a:pt x="0" y="0"/>
                </a:lnTo>
                <a:lnTo>
                  <a:pt x="0" y="581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010402" y="5181601"/>
            <a:ext cx="838455" cy="57708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ct val="100000"/>
              </a:lnSpc>
            </a:pPr>
            <a:r>
              <a:rPr lang="en-US" sz="1350" dirty="0" smtClean="0">
                <a:latin typeface="Times New Roman"/>
                <a:cs typeface="Times New Roman"/>
              </a:rPr>
              <a:t>\</a:t>
            </a:r>
          </a:p>
          <a:p>
            <a:pPr marL="213360">
              <a:lnSpc>
                <a:spcPct val="100000"/>
              </a:lnSpc>
            </a:pPr>
            <a:r>
              <a:rPr sz="1200" b="1" spc="15" dirty="0" smtClean="0">
                <a:solidFill>
                  <a:srgbClr val="C00000"/>
                </a:solidFill>
                <a:latin typeface="Calibri"/>
                <a:cs typeface="Calibri"/>
              </a:rPr>
              <a:t>Room</a:t>
            </a:r>
            <a:endParaRPr lang="en-US" sz="1200" b="1" spc="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2348" y="5242017"/>
            <a:ext cx="294640" cy="384387"/>
          </a:xfrm>
          <a:custGeom>
            <a:avLst/>
            <a:gdLst/>
            <a:ahLst/>
            <a:cxnLst/>
            <a:rect l="l" t="t" r="r" b="b"/>
            <a:pathLst>
              <a:path w="294639" h="288289">
                <a:moveTo>
                  <a:pt x="147319" y="0"/>
                </a:moveTo>
                <a:lnTo>
                  <a:pt x="100787" y="7342"/>
                </a:lnTo>
                <a:lnTo>
                  <a:pt x="60350" y="27786"/>
                </a:lnTo>
                <a:lnTo>
                  <a:pt x="28448" y="58962"/>
                </a:lnTo>
                <a:lnTo>
                  <a:pt x="7518" y="98496"/>
                </a:lnTo>
                <a:lnTo>
                  <a:pt x="0" y="144018"/>
                </a:lnTo>
                <a:lnTo>
                  <a:pt x="7518" y="189539"/>
                </a:lnTo>
                <a:lnTo>
                  <a:pt x="28448" y="229073"/>
                </a:lnTo>
                <a:lnTo>
                  <a:pt x="60350" y="260249"/>
                </a:lnTo>
                <a:lnTo>
                  <a:pt x="100787" y="280693"/>
                </a:lnTo>
                <a:lnTo>
                  <a:pt x="147319" y="288036"/>
                </a:lnTo>
                <a:lnTo>
                  <a:pt x="193901" y="280693"/>
                </a:lnTo>
                <a:lnTo>
                  <a:pt x="234344" y="260249"/>
                </a:lnTo>
                <a:lnTo>
                  <a:pt x="266228" y="229073"/>
                </a:lnTo>
                <a:lnTo>
                  <a:pt x="287133" y="189539"/>
                </a:lnTo>
                <a:lnTo>
                  <a:pt x="294639" y="144018"/>
                </a:lnTo>
                <a:lnTo>
                  <a:pt x="287133" y="98496"/>
                </a:lnTo>
                <a:lnTo>
                  <a:pt x="266228" y="58962"/>
                </a:lnTo>
                <a:lnTo>
                  <a:pt x="234344" y="27786"/>
                </a:lnTo>
                <a:lnTo>
                  <a:pt x="193901" y="7342"/>
                </a:lnTo>
                <a:lnTo>
                  <a:pt x="147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5532" y="5298271"/>
            <a:ext cx="208915" cy="271780"/>
          </a:xfrm>
          <a:custGeom>
            <a:avLst/>
            <a:gdLst/>
            <a:ahLst/>
            <a:cxnLst/>
            <a:rect l="l" t="t" r="r" b="b"/>
            <a:pathLst>
              <a:path w="208914" h="203835">
                <a:moveTo>
                  <a:pt x="0" y="0"/>
                </a:moveTo>
                <a:lnTo>
                  <a:pt x="208406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5532" y="5298271"/>
            <a:ext cx="208915" cy="271780"/>
          </a:xfrm>
          <a:custGeom>
            <a:avLst/>
            <a:gdLst/>
            <a:ahLst/>
            <a:cxnLst/>
            <a:rect l="l" t="t" r="r" b="b"/>
            <a:pathLst>
              <a:path w="208914" h="203835">
                <a:moveTo>
                  <a:pt x="208406" y="0"/>
                </a:moveTo>
                <a:lnTo>
                  <a:pt x="0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2348" y="5242017"/>
            <a:ext cx="294640" cy="384387"/>
          </a:xfrm>
          <a:custGeom>
            <a:avLst/>
            <a:gdLst/>
            <a:ahLst/>
            <a:cxnLst/>
            <a:rect l="l" t="t" r="r" b="b"/>
            <a:pathLst>
              <a:path w="294639" h="288289">
                <a:moveTo>
                  <a:pt x="0" y="144018"/>
                </a:moveTo>
                <a:lnTo>
                  <a:pt x="7518" y="98496"/>
                </a:lnTo>
                <a:lnTo>
                  <a:pt x="28448" y="58962"/>
                </a:lnTo>
                <a:lnTo>
                  <a:pt x="60350" y="27786"/>
                </a:lnTo>
                <a:lnTo>
                  <a:pt x="100787" y="7342"/>
                </a:lnTo>
                <a:lnTo>
                  <a:pt x="147319" y="0"/>
                </a:lnTo>
                <a:lnTo>
                  <a:pt x="193901" y="7342"/>
                </a:lnTo>
                <a:lnTo>
                  <a:pt x="234344" y="27786"/>
                </a:lnTo>
                <a:lnTo>
                  <a:pt x="266228" y="58962"/>
                </a:lnTo>
                <a:lnTo>
                  <a:pt x="287133" y="98496"/>
                </a:lnTo>
                <a:lnTo>
                  <a:pt x="294639" y="144018"/>
                </a:lnTo>
                <a:lnTo>
                  <a:pt x="287133" y="189539"/>
                </a:lnTo>
                <a:lnTo>
                  <a:pt x="266228" y="229073"/>
                </a:lnTo>
                <a:lnTo>
                  <a:pt x="234344" y="260249"/>
                </a:lnTo>
                <a:lnTo>
                  <a:pt x="193901" y="280693"/>
                </a:lnTo>
                <a:lnTo>
                  <a:pt x="147319" y="288036"/>
                </a:lnTo>
                <a:lnTo>
                  <a:pt x="100787" y="280693"/>
                </a:lnTo>
                <a:lnTo>
                  <a:pt x="60350" y="260249"/>
                </a:lnTo>
                <a:lnTo>
                  <a:pt x="28447" y="229073"/>
                </a:lnTo>
                <a:lnTo>
                  <a:pt x="7518" y="189539"/>
                </a:lnTo>
                <a:lnTo>
                  <a:pt x="0" y="144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8113" y="5242017"/>
            <a:ext cx="294640" cy="384387"/>
          </a:xfrm>
          <a:custGeom>
            <a:avLst/>
            <a:gdLst/>
            <a:ahLst/>
            <a:cxnLst/>
            <a:rect l="l" t="t" r="r" b="b"/>
            <a:pathLst>
              <a:path w="294640" h="288289">
                <a:moveTo>
                  <a:pt x="147320" y="0"/>
                </a:moveTo>
                <a:lnTo>
                  <a:pt x="100787" y="7342"/>
                </a:lnTo>
                <a:lnTo>
                  <a:pt x="60350" y="27786"/>
                </a:lnTo>
                <a:lnTo>
                  <a:pt x="28448" y="58962"/>
                </a:lnTo>
                <a:lnTo>
                  <a:pt x="7518" y="98496"/>
                </a:lnTo>
                <a:lnTo>
                  <a:pt x="0" y="144018"/>
                </a:lnTo>
                <a:lnTo>
                  <a:pt x="7518" y="189539"/>
                </a:lnTo>
                <a:lnTo>
                  <a:pt x="28447" y="229073"/>
                </a:lnTo>
                <a:lnTo>
                  <a:pt x="60350" y="260249"/>
                </a:lnTo>
                <a:lnTo>
                  <a:pt x="100787" y="280693"/>
                </a:lnTo>
                <a:lnTo>
                  <a:pt x="147320" y="288036"/>
                </a:lnTo>
                <a:lnTo>
                  <a:pt x="193901" y="280693"/>
                </a:lnTo>
                <a:lnTo>
                  <a:pt x="234344" y="260249"/>
                </a:lnTo>
                <a:lnTo>
                  <a:pt x="266228" y="229073"/>
                </a:lnTo>
                <a:lnTo>
                  <a:pt x="287133" y="189539"/>
                </a:lnTo>
                <a:lnTo>
                  <a:pt x="294639" y="144018"/>
                </a:lnTo>
                <a:lnTo>
                  <a:pt x="287133" y="98496"/>
                </a:lnTo>
                <a:lnTo>
                  <a:pt x="266228" y="58962"/>
                </a:lnTo>
                <a:lnTo>
                  <a:pt x="234344" y="27786"/>
                </a:lnTo>
                <a:lnTo>
                  <a:pt x="193901" y="7342"/>
                </a:lnTo>
                <a:lnTo>
                  <a:pt x="147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1295" y="5298271"/>
            <a:ext cx="208279" cy="271780"/>
          </a:xfrm>
          <a:custGeom>
            <a:avLst/>
            <a:gdLst/>
            <a:ahLst/>
            <a:cxnLst/>
            <a:rect l="l" t="t" r="r" b="b"/>
            <a:pathLst>
              <a:path w="208279" h="203835">
                <a:moveTo>
                  <a:pt x="0" y="0"/>
                </a:moveTo>
                <a:lnTo>
                  <a:pt x="208280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1295" y="5298271"/>
            <a:ext cx="208279" cy="271780"/>
          </a:xfrm>
          <a:custGeom>
            <a:avLst/>
            <a:gdLst/>
            <a:ahLst/>
            <a:cxnLst/>
            <a:rect l="l" t="t" r="r" b="b"/>
            <a:pathLst>
              <a:path w="208279" h="203835">
                <a:moveTo>
                  <a:pt x="208280" y="0"/>
                </a:moveTo>
                <a:lnTo>
                  <a:pt x="0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8113" y="5242017"/>
            <a:ext cx="294640" cy="384387"/>
          </a:xfrm>
          <a:custGeom>
            <a:avLst/>
            <a:gdLst/>
            <a:ahLst/>
            <a:cxnLst/>
            <a:rect l="l" t="t" r="r" b="b"/>
            <a:pathLst>
              <a:path w="294640" h="288289">
                <a:moveTo>
                  <a:pt x="0" y="144018"/>
                </a:moveTo>
                <a:lnTo>
                  <a:pt x="7518" y="98496"/>
                </a:lnTo>
                <a:lnTo>
                  <a:pt x="28448" y="58962"/>
                </a:lnTo>
                <a:lnTo>
                  <a:pt x="60350" y="27786"/>
                </a:lnTo>
                <a:lnTo>
                  <a:pt x="100787" y="7342"/>
                </a:lnTo>
                <a:lnTo>
                  <a:pt x="147320" y="0"/>
                </a:lnTo>
                <a:lnTo>
                  <a:pt x="193901" y="7342"/>
                </a:lnTo>
                <a:lnTo>
                  <a:pt x="234344" y="27786"/>
                </a:lnTo>
                <a:lnTo>
                  <a:pt x="266228" y="58962"/>
                </a:lnTo>
                <a:lnTo>
                  <a:pt x="287133" y="98496"/>
                </a:lnTo>
                <a:lnTo>
                  <a:pt x="294639" y="144018"/>
                </a:lnTo>
                <a:lnTo>
                  <a:pt x="287133" y="189539"/>
                </a:lnTo>
                <a:lnTo>
                  <a:pt x="266228" y="229073"/>
                </a:lnTo>
                <a:lnTo>
                  <a:pt x="234344" y="260249"/>
                </a:lnTo>
                <a:lnTo>
                  <a:pt x="193901" y="280693"/>
                </a:lnTo>
                <a:lnTo>
                  <a:pt x="147320" y="288036"/>
                </a:lnTo>
                <a:lnTo>
                  <a:pt x="100787" y="280693"/>
                </a:lnTo>
                <a:lnTo>
                  <a:pt x="60350" y="260249"/>
                </a:lnTo>
                <a:lnTo>
                  <a:pt x="28447" y="229073"/>
                </a:lnTo>
                <a:lnTo>
                  <a:pt x="7518" y="189539"/>
                </a:lnTo>
                <a:lnTo>
                  <a:pt x="0" y="144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5070" y="5383241"/>
            <a:ext cx="327660" cy="101600"/>
          </a:xfrm>
          <a:custGeom>
            <a:avLst/>
            <a:gdLst/>
            <a:ahLst/>
            <a:cxnLst/>
            <a:rect l="l" t="t" r="r" b="b"/>
            <a:pathLst>
              <a:path w="327660" h="76200">
                <a:moveTo>
                  <a:pt x="251079" y="0"/>
                </a:moveTo>
                <a:lnTo>
                  <a:pt x="251079" y="76199"/>
                </a:lnTo>
                <a:lnTo>
                  <a:pt x="308229" y="47624"/>
                </a:lnTo>
                <a:lnTo>
                  <a:pt x="263779" y="47624"/>
                </a:lnTo>
                <a:lnTo>
                  <a:pt x="263779" y="28574"/>
                </a:lnTo>
                <a:lnTo>
                  <a:pt x="308229" y="28574"/>
                </a:lnTo>
                <a:lnTo>
                  <a:pt x="251079" y="0"/>
                </a:lnTo>
                <a:close/>
              </a:path>
              <a:path w="327660" h="76200">
                <a:moveTo>
                  <a:pt x="251079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51079" y="47624"/>
                </a:lnTo>
                <a:lnTo>
                  <a:pt x="251079" y="28574"/>
                </a:lnTo>
                <a:close/>
              </a:path>
              <a:path w="327660" h="76200">
                <a:moveTo>
                  <a:pt x="308229" y="28574"/>
                </a:moveTo>
                <a:lnTo>
                  <a:pt x="263779" y="28574"/>
                </a:lnTo>
                <a:lnTo>
                  <a:pt x="263779" y="47624"/>
                </a:lnTo>
                <a:lnTo>
                  <a:pt x="308229" y="47624"/>
                </a:lnTo>
                <a:lnTo>
                  <a:pt x="327279" y="38099"/>
                </a:lnTo>
                <a:lnTo>
                  <a:pt x="3082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6992" y="5383241"/>
            <a:ext cx="263525" cy="101600"/>
          </a:xfrm>
          <a:custGeom>
            <a:avLst/>
            <a:gdLst/>
            <a:ahLst/>
            <a:cxnLst/>
            <a:rect l="l" t="t" r="r" b="b"/>
            <a:pathLst>
              <a:path w="263525" h="76200">
                <a:moveTo>
                  <a:pt x="187071" y="0"/>
                </a:moveTo>
                <a:lnTo>
                  <a:pt x="187071" y="76199"/>
                </a:lnTo>
                <a:lnTo>
                  <a:pt x="244221" y="47624"/>
                </a:lnTo>
                <a:lnTo>
                  <a:pt x="199771" y="47624"/>
                </a:lnTo>
                <a:lnTo>
                  <a:pt x="199771" y="28574"/>
                </a:lnTo>
                <a:lnTo>
                  <a:pt x="244221" y="28574"/>
                </a:lnTo>
                <a:lnTo>
                  <a:pt x="187071" y="0"/>
                </a:lnTo>
                <a:close/>
              </a:path>
              <a:path w="263525" h="76200">
                <a:moveTo>
                  <a:pt x="187071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87071" y="47624"/>
                </a:lnTo>
                <a:lnTo>
                  <a:pt x="187071" y="28574"/>
                </a:lnTo>
                <a:close/>
              </a:path>
              <a:path w="263525" h="76200">
                <a:moveTo>
                  <a:pt x="244221" y="28574"/>
                </a:moveTo>
                <a:lnTo>
                  <a:pt x="199771" y="28574"/>
                </a:lnTo>
                <a:lnTo>
                  <a:pt x="199771" y="47624"/>
                </a:lnTo>
                <a:lnTo>
                  <a:pt x="244221" y="47624"/>
                </a:lnTo>
                <a:lnTo>
                  <a:pt x="263271" y="38099"/>
                </a:lnTo>
                <a:lnTo>
                  <a:pt x="244221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5163" y="5383241"/>
            <a:ext cx="588010" cy="1016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11810" y="0"/>
                </a:moveTo>
                <a:lnTo>
                  <a:pt x="511810" y="76199"/>
                </a:lnTo>
                <a:lnTo>
                  <a:pt x="568960" y="47624"/>
                </a:lnTo>
                <a:lnTo>
                  <a:pt x="524510" y="47624"/>
                </a:lnTo>
                <a:lnTo>
                  <a:pt x="524510" y="28574"/>
                </a:lnTo>
                <a:lnTo>
                  <a:pt x="568960" y="28574"/>
                </a:lnTo>
                <a:lnTo>
                  <a:pt x="511810" y="0"/>
                </a:lnTo>
                <a:close/>
              </a:path>
              <a:path w="588010" h="76200">
                <a:moveTo>
                  <a:pt x="511810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511810" y="47624"/>
                </a:lnTo>
                <a:lnTo>
                  <a:pt x="511810" y="28574"/>
                </a:lnTo>
                <a:close/>
              </a:path>
              <a:path w="588010" h="76200">
                <a:moveTo>
                  <a:pt x="568960" y="28574"/>
                </a:moveTo>
                <a:lnTo>
                  <a:pt x="524510" y="28574"/>
                </a:lnTo>
                <a:lnTo>
                  <a:pt x="524510" y="47624"/>
                </a:lnTo>
                <a:lnTo>
                  <a:pt x="568960" y="47624"/>
                </a:lnTo>
                <a:lnTo>
                  <a:pt x="588010" y="38099"/>
                </a:lnTo>
                <a:lnTo>
                  <a:pt x="56896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5581" y="5383241"/>
            <a:ext cx="462915" cy="101600"/>
          </a:xfrm>
          <a:custGeom>
            <a:avLst/>
            <a:gdLst/>
            <a:ahLst/>
            <a:cxnLst/>
            <a:rect l="l" t="t" r="r" b="b"/>
            <a:pathLst>
              <a:path w="462914" h="76200">
                <a:moveTo>
                  <a:pt x="386334" y="0"/>
                </a:moveTo>
                <a:lnTo>
                  <a:pt x="386334" y="76199"/>
                </a:lnTo>
                <a:lnTo>
                  <a:pt x="443484" y="47624"/>
                </a:lnTo>
                <a:lnTo>
                  <a:pt x="399034" y="47624"/>
                </a:lnTo>
                <a:lnTo>
                  <a:pt x="399034" y="28574"/>
                </a:lnTo>
                <a:lnTo>
                  <a:pt x="443484" y="28574"/>
                </a:lnTo>
                <a:lnTo>
                  <a:pt x="386334" y="0"/>
                </a:lnTo>
                <a:close/>
              </a:path>
              <a:path w="462914" h="76200">
                <a:moveTo>
                  <a:pt x="386334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386334" y="47624"/>
                </a:lnTo>
                <a:lnTo>
                  <a:pt x="386334" y="28574"/>
                </a:lnTo>
                <a:close/>
              </a:path>
              <a:path w="462914" h="76200">
                <a:moveTo>
                  <a:pt x="443484" y="28574"/>
                </a:moveTo>
                <a:lnTo>
                  <a:pt x="399034" y="28574"/>
                </a:lnTo>
                <a:lnTo>
                  <a:pt x="399034" y="47624"/>
                </a:lnTo>
                <a:lnTo>
                  <a:pt x="443484" y="47624"/>
                </a:lnTo>
                <a:lnTo>
                  <a:pt x="462534" y="38099"/>
                </a:lnTo>
                <a:lnTo>
                  <a:pt x="44348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2753" y="5383241"/>
            <a:ext cx="477520" cy="101600"/>
          </a:xfrm>
          <a:custGeom>
            <a:avLst/>
            <a:gdLst/>
            <a:ahLst/>
            <a:cxnLst/>
            <a:rect l="l" t="t" r="r" b="b"/>
            <a:pathLst>
              <a:path w="477520" h="76200">
                <a:moveTo>
                  <a:pt x="401193" y="0"/>
                </a:moveTo>
                <a:lnTo>
                  <a:pt x="401193" y="76199"/>
                </a:lnTo>
                <a:lnTo>
                  <a:pt x="458343" y="47624"/>
                </a:lnTo>
                <a:lnTo>
                  <a:pt x="413893" y="47624"/>
                </a:lnTo>
                <a:lnTo>
                  <a:pt x="413893" y="28574"/>
                </a:lnTo>
                <a:lnTo>
                  <a:pt x="458343" y="28574"/>
                </a:lnTo>
                <a:lnTo>
                  <a:pt x="401193" y="0"/>
                </a:lnTo>
                <a:close/>
              </a:path>
              <a:path w="477520" h="76200">
                <a:moveTo>
                  <a:pt x="401193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01193" y="47624"/>
                </a:lnTo>
                <a:lnTo>
                  <a:pt x="401193" y="28574"/>
                </a:lnTo>
                <a:close/>
              </a:path>
              <a:path w="477520" h="76200">
                <a:moveTo>
                  <a:pt x="458343" y="28574"/>
                </a:moveTo>
                <a:lnTo>
                  <a:pt x="413893" y="28574"/>
                </a:lnTo>
                <a:lnTo>
                  <a:pt x="413893" y="47624"/>
                </a:lnTo>
                <a:lnTo>
                  <a:pt x="458343" y="47624"/>
                </a:lnTo>
                <a:lnTo>
                  <a:pt x="477393" y="38099"/>
                </a:lnTo>
                <a:lnTo>
                  <a:pt x="45834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2405" y="5383241"/>
            <a:ext cx="576580" cy="1016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199"/>
                </a:lnTo>
                <a:lnTo>
                  <a:pt x="557022" y="47624"/>
                </a:lnTo>
                <a:lnTo>
                  <a:pt x="512572" y="47624"/>
                </a:lnTo>
                <a:lnTo>
                  <a:pt x="512572" y="28574"/>
                </a:lnTo>
                <a:lnTo>
                  <a:pt x="557022" y="28574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99872" y="47624"/>
                </a:lnTo>
                <a:lnTo>
                  <a:pt x="499872" y="28574"/>
                </a:lnTo>
                <a:close/>
              </a:path>
              <a:path w="576579" h="76200">
                <a:moveTo>
                  <a:pt x="557022" y="28574"/>
                </a:moveTo>
                <a:lnTo>
                  <a:pt x="512572" y="28574"/>
                </a:lnTo>
                <a:lnTo>
                  <a:pt x="512572" y="47624"/>
                </a:lnTo>
                <a:lnTo>
                  <a:pt x="557022" y="47624"/>
                </a:lnTo>
                <a:lnTo>
                  <a:pt x="576072" y="38099"/>
                </a:lnTo>
                <a:lnTo>
                  <a:pt x="55702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1569" y="5626068"/>
            <a:ext cx="4622800" cy="578273"/>
          </a:xfrm>
          <a:custGeom>
            <a:avLst/>
            <a:gdLst/>
            <a:ahLst/>
            <a:cxnLst/>
            <a:rect l="l" t="t" r="r" b="b"/>
            <a:pathLst>
              <a:path w="4622800" h="433704">
                <a:moveTo>
                  <a:pt x="47625" y="63500"/>
                </a:moveTo>
                <a:lnTo>
                  <a:pt x="28575" y="63500"/>
                </a:lnTo>
                <a:lnTo>
                  <a:pt x="28575" y="428929"/>
                </a:lnTo>
                <a:lnTo>
                  <a:pt x="32893" y="433184"/>
                </a:lnTo>
                <a:lnTo>
                  <a:pt x="4622800" y="433184"/>
                </a:lnTo>
                <a:lnTo>
                  <a:pt x="4622800" y="423659"/>
                </a:lnTo>
                <a:lnTo>
                  <a:pt x="47625" y="423659"/>
                </a:lnTo>
                <a:lnTo>
                  <a:pt x="38100" y="414134"/>
                </a:lnTo>
                <a:lnTo>
                  <a:pt x="47625" y="414134"/>
                </a:lnTo>
                <a:lnTo>
                  <a:pt x="47625" y="63500"/>
                </a:lnTo>
                <a:close/>
              </a:path>
              <a:path w="4622800" h="433704">
                <a:moveTo>
                  <a:pt x="47625" y="414134"/>
                </a:moveTo>
                <a:lnTo>
                  <a:pt x="38100" y="414134"/>
                </a:lnTo>
                <a:lnTo>
                  <a:pt x="47625" y="423659"/>
                </a:lnTo>
                <a:lnTo>
                  <a:pt x="47625" y="414134"/>
                </a:lnTo>
                <a:close/>
              </a:path>
              <a:path w="4622800" h="433704">
                <a:moveTo>
                  <a:pt x="4622800" y="414134"/>
                </a:moveTo>
                <a:lnTo>
                  <a:pt x="47625" y="414134"/>
                </a:lnTo>
                <a:lnTo>
                  <a:pt x="47625" y="423659"/>
                </a:lnTo>
                <a:lnTo>
                  <a:pt x="4622800" y="423659"/>
                </a:lnTo>
                <a:lnTo>
                  <a:pt x="4622800" y="414134"/>
                </a:lnTo>
                <a:close/>
              </a:path>
              <a:path w="4622800" h="43370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4622800" h="43370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00441" y="5426304"/>
            <a:ext cx="0" cy="765387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6167242"/>
            <a:ext cx="652780" cy="45719"/>
          </a:xfrm>
          <a:custGeom>
            <a:avLst/>
            <a:gdLst/>
            <a:ahLst/>
            <a:cxnLst/>
            <a:rect l="l" t="t" r="r" b="b"/>
            <a:pathLst>
              <a:path w="576579" h="635">
                <a:moveTo>
                  <a:pt x="0" y="0"/>
                </a:moveTo>
                <a:lnTo>
                  <a:pt x="576072" y="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47333" y="4773168"/>
            <a:ext cx="76200" cy="469053"/>
          </a:xfrm>
          <a:custGeom>
            <a:avLst/>
            <a:gdLst/>
            <a:ahLst/>
            <a:cxnLst/>
            <a:rect l="l" t="t" r="r" b="b"/>
            <a:pathLst>
              <a:path w="76200" h="351789">
                <a:moveTo>
                  <a:pt x="28575" y="275463"/>
                </a:moveTo>
                <a:lnTo>
                  <a:pt x="0" y="275463"/>
                </a:lnTo>
                <a:lnTo>
                  <a:pt x="38100" y="351637"/>
                </a:lnTo>
                <a:lnTo>
                  <a:pt x="69847" y="288163"/>
                </a:lnTo>
                <a:lnTo>
                  <a:pt x="28575" y="288163"/>
                </a:lnTo>
                <a:lnTo>
                  <a:pt x="28575" y="275463"/>
                </a:lnTo>
                <a:close/>
              </a:path>
              <a:path w="76200" h="351789">
                <a:moveTo>
                  <a:pt x="47625" y="0"/>
                </a:moveTo>
                <a:lnTo>
                  <a:pt x="28575" y="0"/>
                </a:lnTo>
                <a:lnTo>
                  <a:pt x="28575" y="288163"/>
                </a:lnTo>
                <a:lnTo>
                  <a:pt x="47625" y="288163"/>
                </a:lnTo>
                <a:lnTo>
                  <a:pt x="47625" y="0"/>
                </a:lnTo>
                <a:close/>
              </a:path>
              <a:path w="76200" h="351789">
                <a:moveTo>
                  <a:pt x="76200" y="275463"/>
                </a:moveTo>
                <a:lnTo>
                  <a:pt x="47625" y="275463"/>
                </a:lnTo>
                <a:lnTo>
                  <a:pt x="47625" y="288163"/>
                </a:lnTo>
                <a:lnTo>
                  <a:pt x="69847" y="288163"/>
                </a:lnTo>
                <a:lnTo>
                  <a:pt x="76200" y="275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4793" y="5167205"/>
            <a:ext cx="865505" cy="3789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7145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Desired  </a:t>
            </a:r>
            <a:r>
              <a:rPr sz="1200" b="1" spc="-7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37528" y="5502909"/>
            <a:ext cx="866775" cy="3789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09550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Actual  </a:t>
            </a:r>
            <a:r>
              <a:rPr sz="1200" b="1" spc="-7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52197" y="5384800"/>
            <a:ext cx="319405" cy="101600"/>
          </a:xfrm>
          <a:custGeom>
            <a:avLst/>
            <a:gdLst/>
            <a:ahLst/>
            <a:cxnLst/>
            <a:rect l="l" t="t" r="r" b="b"/>
            <a:pathLst>
              <a:path w="319405" h="76200">
                <a:moveTo>
                  <a:pt x="242849" y="0"/>
                </a:moveTo>
                <a:lnTo>
                  <a:pt x="242849" y="76199"/>
                </a:lnTo>
                <a:lnTo>
                  <a:pt x="299999" y="47624"/>
                </a:lnTo>
                <a:lnTo>
                  <a:pt x="255549" y="47624"/>
                </a:lnTo>
                <a:lnTo>
                  <a:pt x="255549" y="28574"/>
                </a:lnTo>
                <a:lnTo>
                  <a:pt x="299999" y="28574"/>
                </a:lnTo>
                <a:lnTo>
                  <a:pt x="242849" y="0"/>
                </a:lnTo>
                <a:close/>
              </a:path>
              <a:path w="319405" h="76200">
                <a:moveTo>
                  <a:pt x="242849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42849" y="47624"/>
                </a:lnTo>
                <a:lnTo>
                  <a:pt x="242849" y="28574"/>
                </a:lnTo>
                <a:close/>
              </a:path>
              <a:path w="319405" h="76200">
                <a:moveTo>
                  <a:pt x="299999" y="28574"/>
                </a:moveTo>
                <a:lnTo>
                  <a:pt x="255549" y="28574"/>
                </a:lnTo>
                <a:lnTo>
                  <a:pt x="255549" y="47624"/>
                </a:lnTo>
                <a:lnTo>
                  <a:pt x="299999" y="47624"/>
                </a:lnTo>
                <a:lnTo>
                  <a:pt x="319049" y="38099"/>
                </a:lnTo>
                <a:lnTo>
                  <a:pt x="29999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28355" y="6450013"/>
            <a:ext cx="203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0803" y="4648200"/>
            <a:ext cx="206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lang="en-US" b="1" spc="15" dirty="0" smtClean="0">
                <a:solidFill>
                  <a:srgbClr val="C00000"/>
                </a:solidFill>
                <a:cs typeface="Calibri"/>
              </a:rPr>
              <a:t>People</a:t>
            </a:r>
            <a:r>
              <a:rPr lang="en-US" b="1" spc="-80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C00000"/>
                </a:solidFill>
                <a:cs typeface="Calibri"/>
              </a:rPr>
              <a:t>in</a:t>
            </a:r>
            <a:r>
              <a:rPr lang="en-US" b="1" spc="-55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en-US" b="1" spc="20" dirty="0" smtClean="0">
                <a:solidFill>
                  <a:srgbClr val="C00000"/>
                </a:solidFill>
                <a:cs typeface="Calibri"/>
              </a:rPr>
              <a:t>the</a:t>
            </a:r>
            <a:r>
              <a:rPr lang="en-US" b="1" spc="-80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en-US" b="1" spc="15" dirty="0" smtClean="0">
                <a:solidFill>
                  <a:srgbClr val="C00000"/>
                </a:solidFill>
                <a:cs typeface="Calibri"/>
              </a:rPr>
              <a:t>Room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537" y="237644"/>
            <a:ext cx="591375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Examples </a:t>
            </a:r>
            <a:r>
              <a:rPr sz="3950" spc="10" dirty="0"/>
              <a:t>of </a:t>
            </a:r>
            <a:r>
              <a:rPr sz="3950" spc="-5" dirty="0"/>
              <a:t>Control</a:t>
            </a:r>
            <a:r>
              <a:rPr sz="3950" spc="270" dirty="0"/>
              <a:t> </a:t>
            </a:r>
            <a:r>
              <a:rPr sz="3950" spc="-30" dirty="0"/>
              <a:t>Systems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74664" y="846156"/>
            <a:ext cx="539273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Human </a:t>
            </a:r>
            <a:r>
              <a:rPr sz="2000" b="1" spc="15" dirty="0">
                <a:solidFill>
                  <a:srgbClr val="FF0000"/>
                </a:solidFill>
                <a:latin typeface="Calibri"/>
                <a:cs typeface="Calibri"/>
              </a:rPr>
              <a:t>steering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b="1" spc="-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automobile: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500" y="1251289"/>
            <a:ext cx="1706245" cy="237052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Plant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000099"/>
                </a:solidFill>
                <a:latin typeface="Calibri"/>
                <a:cs typeface="Calibri"/>
              </a:rPr>
              <a:t>Control</a:t>
            </a:r>
            <a:r>
              <a:rPr sz="1800" spc="-1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99"/>
                </a:solidFill>
                <a:latin typeface="Calibri"/>
                <a:cs typeface="Calibri"/>
              </a:rPr>
              <a:t>system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Reference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000099"/>
                </a:solidFill>
                <a:latin typeface="Calibri"/>
                <a:cs typeface="Calibri"/>
              </a:rPr>
              <a:t>Control</a:t>
            </a:r>
            <a:r>
              <a:rPr sz="1800" spc="-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0099"/>
                </a:solidFill>
                <a:latin typeface="Calibri"/>
                <a:cs typeface="Calibri"/>
              </a:rPr>
              <a:t>Input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5" dirty="0">
                <a:latin typeface="Calibri"/>
                <a:cs typeface="Calibri"/>
              </a:rPr>
              <a:t>Output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000099"/>
                </a:solidFill>
                <a:latin typeface="Calibri"/>
                <a:cs typeface="Calibri"/>
              </a:rPr>
              <a:t>Disturbance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Feedback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1101" y="1251289"/>
            <a:ext cx="2405380" cy="237052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5" dirty="0">
                <a:latin typeface="Calibri"/>
                <a:cs typeface="Calibri"/>
              </a:rPr>
              <a:t>Vehicle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automobile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10" dirty="0">
                <a:solidFill>
                  <a:srgbClr val="000099"/>
                </a:solidFill>
                <a:latin typeface="Calibri"/>
                <a:cs typeface="Calibri"/>
              </a:rPr>
              <a:t>Human</a:t>
            </a:r>
            <a:r>
              <a:rPr sz="1800" spc="-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control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: Desired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destination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000099"/>
                </a:solidFill>
                <a:latin typeface="Calibri"/>
                <a:cs typeface="Calibri"/>
              </a:rPr>
              <a:t>Steering</a:t>
            </a:r>
            <a:r>
              <a:rPr sz="1800" spc="-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0099"/>
                </a:solidFill>
                <a:latin typeface="Calibri"/>
                <a:cs typeface="Calibri"/>
              </a:rPr>
              <a:t>mechanism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10" dirty="0">
                <a:latin typeface="Calibri"/>
                <a:cs typeface="Calibri"/>
              </a:rPr>
              <a:t>Actual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position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solidFill>
                  <a:srgbClr val="000099"/>
                </a:solidFill>
                <a:latin typeface="Calibri"/>
                <a:cs typeface="Calibri"/>
              </a:rPr>
              <a:t>Traffic</a:t>
            </a:r>
            <a:r>
              <a:rPr sz="1800" spc="-11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000099"/>
                </a:solidFill>
                <a:latin typeface="Calibri"/>
                <a:cs typeface="Calibri"/>
              </a:rPr>
              <a:t>conditions</a:t>
            </a:r>
            <a:endParaRPr sz="18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5" dirty="0">
                <a:latin typeface="Calibri"/>
                <a:cs typeface="Calibri"/>
              </a:rPr>
              <a:t>Sensing (Human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4609256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102"/>
                </a:lnTo>
                <a:lnTo>
                  <a:pt x="7345" y="765623"/>
                </a:lnTo>
                <a:lnTo>
                  <a:pt x="27797" y="805158"/>
                </a:lnTo>
                <a:lnTo>
                  <a:pt x="58978" y="836333"/>
                </a:lnTo>
                <a:lnTo>
                  <a:pt x="98511" y="856778"/>
                </a:lnTo>
                <a:lnTo>
                  <a:pt x="144018" y="864120"/>
                </a:lnTo>
                <a:lnTo>
                  <a:pt x="1800225" y="864120"/>
                </a:lnTo>
                <a:lnTo>
                  <a:pt x="1845731" y="856778"/>
                </a:lnTo>
                <a:lnTo>
                  <a:pt x="1885264" y="836333"/>
                </a:lnTo>
                <a:lnTo>
                  <a:pt x="1916445" y="805158"/>
                </a:lnTo>
                <a:lnTo>
                  <a:pt x="1936897" y="765623"/>
                </a:lnTo>
                <a:lnTo>
                  <a:pt x="1944242" y="720102"/>
                </a:lnTo>
                <a:lnTo>
                  <a:pt x="1944242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4609256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2" y="144018"/>
                </a:lnTo>
                <a:lnTo>
                  <a:pt x="1944242" y="720102"/>
                </a:lnTo>
                <a:lnTo>
                  <a:pt x="1936897" y="765623"/>
                </a:lnTo>
                <a:lnTo>
                  <a:pt x="1916445" y="805158"/>
                </a:lnTo>
                <a:lnTo>
                  <a:pt x="1885264" y="836333"/>
                </a:lnTo>
                <a:lnTo>
                  <a:pt x="1845731" y="856778"/>
                </a:lnTo>
                <a:lnTo>
                  <a:pt x="1800225" y="864120"/>
                </a:lnTo>
                <a:lnTo>
                  <a:pt x="144018" y="864120"/>
                </a:lnTo>
                <a:lnTo>
                  <a:pt x="98511" y="856778"/>
                </a:lnTo>
                <a:lnTo>
                  <a:pt x="58978" y="836333"/>
                </a:lnTo>
                <a:lnTo>
                  <a:pt x="27797" y="805158"/>
                </a:lnTo>
                <a:lnTo>
                  <a:pt x="7345" y="765623"/>
                </a:lnTo>
                <a:lnTo>
                  <a:pt x="0" y="720102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14879" y="4663949"/>
            <a:ext cx="942340" cy="77264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Human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8196" y="4609256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7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102"/>
                </a:lnTo>
                <a:lnTo>
                  <a:pt x="7345" y="765623"/>
                </a:lnTo>
                <a:lnTo>
                  <a:pt x="27797" y="805158"/>
                </a:lnTo>
                <a:lnTo>
                  <a:pt x="58978" y="836333"/>
                </a:lnTo>
                <a:lnTo>
                  <a:pt x="98511" y="856778"/>
                </a:lnTo>
                <a:lnTo>
                  <a:pt x="144017" y="864120"/>
                </a:lnTo>
                <a:lnTo>
                  <a:pt x="1800225" y="864120"/>
                </a:lnTo>
                <a:lnTo>
                  <a:pt x="1845731" y="856778"/>
                </a:lnTo>
                <a:lnTo>
                  <a:pt x="1885264" y="836333"/>
                </a:lnTo>
                <a:lnTo>
                  <a:pt x="1916445" y="805158"/>
                </a:lnTo>
                <a:lnTo>
                  <a:pt x="1936897" y="765623"/>
                </a:lnTo>
                <a:lnTo>
                  <a:pt x="1944243" y="720102"/>
                </a:lnTo>
                <a:lnTo>
                  <a:pt x="1944243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8196" y="4609256"/>
            <a:ext cx="1944370" cy="1152313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3" y="144018"/>
                </a:lnTo>
                <a:lnTo>
                  <a:pt x="1944243" y="720102"/>
                </a:lnTo>
                <a:lnTo>
                  <a:pt x="1936897" y="765623"/>
                </a:lnTo>
                <a:lnTo>
                  <a:pt x="1916445" y="805158"/>
                </a:lnTo>
                <a:lnTo>
                  <a:pt x="1885264" y="836333"/>
                </a:lnTo>
                <a:lnTo>
                  <a:pt x="1845731" y="856778"/>
                </a:lnTo>
                <a:lnTo>
                  <a:pt x="1800225" y="864120"/>
                </a:lnTo>
                <a:lnTo>
                  <a:pt x="144017" y="864120"/>
                </a:lnTo>
                <a:lnTo>
                  <a:pt x="98511" y="856778"/>
                </a:lnTo>
                <a:lnTo>
                  <a:pt x="58978" y="836333"/>
                </a:lnTo>
                <a:lnTo>
                  <a:pt x="27797" y="805158"/>
                </a:lnTo>
                <a:lnTo>
                  <a:pt x="7345" y="765623"/>
                </a:lnTo>
                <a:lnTo>
                  <a:pt x="0" y="720102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10225" y="4663949"/>
            <a:ext cx="1492885" cy="77264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90500">
              <a:lnSpc>
                <a:spcPts val="2850"/>
              </a:lnSpc>
              <a:spcBef>
                <a:spcPts val="225"/>
              </a:spcBef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Vehicle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/  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il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4042" y="5134527"/>
            <a:ext cx="1224280" cy="102447"/>
          </a:xfrm>
          <a:custGeom>
            <a:avLst/>
            <a:gdLst/>
            <a:ahLst/>
            <a:cxnLst/>
            <a:rect l="l" t="t" r="r" b="b"/>
            <a:pathLst>
              <a:path w="1224279" h="76835">
                <a:moveTo>
                  <a:pt x="1147953" y="0"/>
                </a:moveTo>
                <a:lnTo>
                  <a:pt x="1147953" y="76225"/>
                </a:lnTo>
                <a:lnTo>
                  <a:pt x="1205103" y="47650"/>
                </a:lnTo>
                <a:lnTo>
                  <a:pt x="1160653" y="47650"/>
                </a:lnTo>
                <a:lnTo>
                  <a:pt x="1160653" y="28600"/>
                </a:lnTo>
                <a:lnTo>
                  <a:pt x="1205115" y="28600"/>
                </a:lnTo>
                <a:lnTo>
                  <a:pt x="1147953" y="0"/>
                </a:lnTo>
                <a:close/>
              </a:path>
              <a:path w="1224279" h="76835">
                <a:moveTo>
                  <a:pt x="1147953" y="28600"/>
                </a:moveTo>
                <a:lnTo>
                  <a:pt x="0" y="28600"/>
                </a:lnTo>
                <a:lnTo>
                  <a:pt x="0" y="47650"/>
                </a:lnTo>
                <a:lnTo>
                  <a:pt x="1147953" y="47650"/>
                </a:lnTo>
                <a:lnTo>
                  <a:pt x="1147953" y="28600"/>
                </a:lnTo>
                <a:close/>
              </a:path>
              <a:path w="1224279" h="76835">
                <a:moveTo>
                  <a:pt x="1205115" y="28600"/>
                </a:moveTo>
                <a:lnTo>
                  <a:pt x="1160653" y="28600"/>
                </a:lnTo>
                <a:lnTo>
                  <a:pt x="1160653" y="47650"/>
                </a:lnTo>
                <a:lnTo>
                  <a:pt x="1205103" y="47650"/>
                </a:lnTo>
                <a:lnTo>
                  <a:pt x="1224153" y="38125"/>
                </a:lnTo>
                <a:lnTo>
                  <a:pt x="1205115" y="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5710" y="5134527"/>
            <a:ext cx="1224280" cy="102447"/>
          </a:xfrm>
          <a:custGeom>
            <a:avLst/>
            <a:gdLst/>
            <a:ahLst/>
            <a:cxnLst/>
            <a:rect l="l" t="t" r="r" b="b"/>
            <a:pathLst>
              <a:path w="1224280" h="76835">
                <a:moveTo>
                  <a:pt x="1147889" y="0"/>
                </a:moveTo>
                <a:lnTo>
                  <a:pt x="1147889" y="76225"/>
                </a:lnTo>
                <a:lnTo>
                  <a:pt x="1205039" y="47650"/>
                </a:lnTo>
                <a:lnTo>
                  <a:pt x="1160589" y="47650"/>
                </a:lnTo>
                <a:lnTo>
                  <a:pt x="1160589" y="28600"/>
                </a:lnTo>
                <a:lnTo>
                  <a:pt x="1205052" y="28600"/>
                </a:lnTo>
                <a:lnTo>
                  <a:pt x="1147889" y="0"/>
                </a:lnTo>
                <a:close/>
              </a:path>
              <a:path w="1224280" h="76835">
                <a:moveTo>
                  <a:pt x="1147889" y="28600"/>
                </a:moveTo>
                <a:lnTo>
                  <a:pt x="0" y="28600"/>
                </a:lnTo>
                <a:lnTo>
                  <a:pt x="0" y="47650"/>
                </a:lnTo>
                <a:lnTo>
                  <a:pt x="1147889" y="47650"/>
                </a:lnTo>
                <a:lnTo>
                  <a:pt x="1147889" y="28600"/>
                </a:lnTo>
                <a:close/>
              </a:path>
              <a:path w="1224280" h="76835">
                <a:moveTo>
                  <a:pt x="1205052" y="28600"/>
                </a:moveTo>
                <a:lnTo>
                  <a:pt x="1160589" y="28600"/>
                </a:lnTo>
                <a:lnTo>
                  <a:pt x="1160589" y="47650"/>
                </a:lnTo>
                <a:lnTo>
                  <a:pt x="1205039" y="47650"/>
                </a:lnTo>
                <a:lnTo>
                  <a:pt x="1224089" y="38125"/>
                </a:lnTo>
                <a:lnTo>
                  <a:pt x="1205052" y="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22439" y="5134527"/>
            <a:ext cx="1224280" cy="102447"/>
          </a:xfrm>
          <a:custGeom>
            <a:avLst/>
            <a:gdLst/>
            <a:ahLst/>
            <a:cxnLst/>
            <a:rect l="l" t="t" r="r" b="b"/>
            <a:pathLst>
              <a:path w="1224279" h="76835">
                <a:moveTo>
                  <a:pt x="1147952" y="0"/>
                </a:moveTo>
                <a:lnTo>
                  <a:pt x="1147952" y="76225"/>
                </a:lnTo>
                <a:lnTo>
                  <a:pt x="1205102" y="47650"/>
                </a:lnTo>
                <a:lnTo>
                  <a:pt x="1160652" y="47650"/>
                </a:lnTo>
                <a:lnTo>
                  <a:pt x="1160652" y="28600"/>
                </a:lnTo>
                <a:lnTo>
                  <a:pt x="1205115" y="28600"/>
                </a:lnTo>
                <a:lnTo>
                  <a:pt x="1147952" y="0"/>
                </a:lnTo>
                <a:close/>
              </a:path>
              <a:path w="1224279" h="76835">
                <a:moveTo>
                  <a:pt x="1147952" y="28600"/>
                </a:moveTo>
                <a:lnTo>
                  <a:pt x="0" y="28600"/>
                </a:lnTo>
                <a:lnTo>
                  <a:pt x="0" y="47650"/>
                </a:lnTo>
                <a:lnTo>
                  <a:pt x="1147952" y="47650"/>
                </a:lnTo>
                <a:lnTo>
                  <a:pt x="1147952" y="28600"/>
                </a:lnTo>
                <a:close/>
              </a:path>
              <a:path w="1224279" h="76835">
                <a:moveTo>
                  <a:pt x="1205115" y="28600"/>
                </a:moveTo>
                <a:lnTo>
                  <a:pt x="1160652" y="28600"/>
                </a:lnTo>
                <a:lnTo>
                  <a:pt x="1160652" y="47650"/>
                </a:lnTo>
                <a:lnTo>
                  <a:pt x="1205102" y="47650"/>
                </a:lnTo>
                <a:lnTo>
                  <a:pt x="1224152" y="38125"/>
                </a:lnTo>
                <a:lnTo>
                  <a:pt x="1205115" y="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1002" y="4495800"/>
            <a:ext cx="1122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Steering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3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418958" y="4770206"/>
            <a:ext cx="1430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Actual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position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200" y="4572000"/>
            <a:ext cx="11163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Desired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</a:p>
        </p:txBody>
      </p:sp>
      <p:sp>
        <p:nvSpPr>
          <p:cNvPr id="18" name="object 18"/>
          <p:cNvSpPr/>
          <p:nvPr/>
        </p:nvSpPr>
        <p:spPr>
          <a:xfrm>
            <a:off x="3143885" y="5172796"/>
            <a:ext cx="4804410" cy="1124373"/>
          </a:xfrm>
          <a:custGeom>
            <a:avLst/>
            <a:gdLst/>
            <a:ahLst/>
            <a:cxnLst/>
            <a:rect l="l" t="t" r="r" b="b"/>
            <a:pathLst>
              <a:path w="4804409" h="843279">
                <a:moveTo>
                  <a:pt x="47625" y="504964"/>
                </a:moveTo>
                <a:lnTo>
                  <a:pt x="28575" y="504964"/>
                </a:lnTo>
                <a:lnTo>
                  <a:pt x="28575" y="838606"/>
                </a:lnTo>
                <a:lnTo>
                  <a:pt x="32765" y="842873"/>
                </a:lnTo>
                <a:lnTo>
                  <a:pt x="4799711" y="842873"/>
                </a:lnTo>
                <a:lnTo>
                  <a:pt x="4804029" y="838606"/>
                </a:lnTo>
                <a:lnTo>
                  <a:pt x="4804029" y="833348"/>
                </a:lnTo>
                <a:lnTo>
                  <a:pt x="47625" y="833348"/>
                </a:lnTo>
                <a:lnTo>
                  <a:pt x="38100" y="823823"/>
                </a:lnTo>
                <a:lnTo>
                  <a:pt x="47625" y="823823"/>
                </a:lnTo>
                <a:lnTo>
                  <a:pt x="47625" y="504964"/>
                </a:lnTo>
                <a:close/>
              </a:path>
              <a:path w="4804409" h="843279">
                <a:moveTo>
                  <a:pt x="47625" y="823823"/>
                </a:moveTo>
                <a:lnTo>
                  <a:pt x="38100" y="823823"/>
                </a:lnTo>
                <a:lnTo>
                  <a:pt x="47625" y="833348"/>
                </a:lnTo>
                <a:lnTo>
                  <a:pt x="47625" y="823823"/>
                </a:lnTo>
                <a:close/>
              </a:path>
              <a:path w="4804409" h="843279">
                <a:moveTo>
                  <a:pt x="4784979" y="823823"/>
                </a:moveTo>
                <a:lnTo>
                  <a:pt x="47625" y="823823"/>
                </a:lnTo>
                <a:lnTo>
                  <a:pt x="47625" y="833348"/>
                </a:lnTo>
                <a:lnTo>
                  <a:pt x="4784979" y="833348"/>
                </a:lnTo>
                <a:lnTo>
                  <a:pt x="4784979" y="823823"/>
                </a:lnTo>
                <a:close/>
              </a:path>
              <a:path w="4804409" h="843279">
                <a:moveTo>
                  <a:pt x="4784979" y="9524"/>
                </a:moveTo>
                <a:lnTo>
                  <a:pt x="4784979" y="833348"/>
                </a:lnTo>
                <a:lnTo>
                  <a:pt x="4794504" y="823823"/>
                </a:lnTo>
                <a:lnTo>
                  <a:pt x="4804029" y="823823"/>
                </a:lnTo>
                <a:lnTo>
                  <a:pt x="4804029" y="19049"/>
                </a:lnTo>
                <a:lnTo>
                  <a:pt x="4790567" y="19049"/>
                </a:lnTo>
                <a:lnTo>
                  <a:pt x="4790567" y="15112"/>
                </a:lnTo>
                <a:lnTo>
                  <a:pt x="4784979" y="9524"/>
                </a:lnTo>
                <a:close/>
              </a:path>
              <a:path w="4804409" h="843279">
                <a:moveTo>
                  <a:pt x="4804029" y="823823"/>
                </a:moveTo>
                <a:lnTo>
                  <a:pt x="4794504" y="823823"/>
                </a:lnTo>
                <a:lnTo>
                  <a:pt x="4784979" y="833348"/>
                </a:lnTo>
                <a:lnTo>
                  <a:pt x="4804029" y="833348"/>
                </a:lnTo>
                <a:lnTo>
                  <a:pt x="4804029" y="823823"/>
                </a:lnTo>
                <a:close/>
              </a:path>
              <a:path w="4804409" h="843279">
                <a:moveTo>
                  <a:pt x="38100" y="441464"/>
                </a:moveTo>
                <a:lnTo>
                  <a:pt x="0" y="517664"/>
                </a:lnTo>
                <a:lnTo>
                  <a:pt x="28575" y="517664"/>
                </a:lnTo>
                <a:lnTo>
                  <a:pt x="28575" y="504964"/>
                </a:lnTo>
                <a:lnTo>
                  <a:pt x="69850" y="504964"/>
                </a:lnTo>
                <a:lnTo>
                  <a:pt x="38100" y="441464"/>
                </a:lnTo>
                <a:close/>
              </a:path>
              <a:path w="4804409" h="843279">
                <a:moveTo>
                  <a:pt x="69850" y="504964"/>
                </a:moveTo>
                <a:lnTo>
                  <a:pt x="47625" y="504964"/>
                </a:lnTo>
                <a:lnTo>
                  <a:pt x="47625" y="517664"/>
                </a:lnTo>
                <a:lnTo>
                  <a:pt x="76200" y="517664"/>
                </a:lnTo>
                <a:lnTo>
                  <a:pt x="69850" y="504964"/>
                </a:lnTo>
                <a:close/>
              </a:path>
              <a:path w="4804409" h="843279">
                <a:moveTo>
                  <a:pt x="4790567" y="15112"/>
                </a:moveTo>
                <a:lnTo>
                  <a:pt x="4790567" y="19049"/>
                </a:lnTo>
                <a:lnTo>
                  <a:pt x="4794504" y="19049"/>
                </a:lnTo>
                <a:lnTo>
                  <a:pt x="4790567" y="15112"/>
                </a:lnTo>
                <a:close/>
              </a:path>
              <a:path w="4804409" h="843279">
                <a:moveTo>
                  <a:pt x="4799711" y="0"/>
                </a:moveTo>
                <a:lnTo>
                  <a:pt x="4790567" y="0"/>
                </a:lnTo>
                <a:lnTo>
                  <a:pt x="4790567" y="15112"/>
                </a:lnTo>
                <a:lnTo>
                  <a:pt x="4794504" y="19049"/>
                </a:lnTo>
                <a:lnTo>
                  <a:pt x="4804029" y="19049"/>
                </a:lnTo>
                <a:lnTo>
                  <a:pt x="4804029" y="4254"/>
                </a:lnTo>
                <a:lnTo>
                  <a:pt x="4799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1804" y="5872906"/>
            <a:ext cx="742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2986" y="4350512"/>
            <a:ext cx="76200" cy="258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71946" y="3981451"/>
            <a:ext cx="16421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Traffic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28355" y="6450013"/>
            <a:ext cx="203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1163</Words>
  <Application>Microsoft Office PowerPoint</Application>
  <PresentationFormat>On-screen Show (4:3)</PresentationFormat>
  <Paragraphs>265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Effect of Feedback on Closed loop System</vt:lpstr>
      <vt:lpstr>What is a System?</vt:lpstr>
      <vt:lpstr>Examples of System</vt:lpstr>
      <vt:lpstr>What is a Control System?</vt:lpstr>
      <vt:lpstr>Disturbance</vt:lpstr>
      <vt:lpstr>Feedback in Control</vt:lpstr>
      <vt:lpstr>Examples of Control Systems</vt:lpstr>
      <vt:lpstr>Examples of Control Systems</vt:lpstr>
      <vt:lpstr>Examples of Control Systems</vt:lpstr>
      <vt:lpstr>Effect of Feedback on Closed loop System</vt:lpstr>
      <vt:lpstr>Slide 11</vt:lpstr>
      <vt:lpstr>Slide 12</vt:lpstr>
      <vt:lpstr>Transfer Function(Closed loop Gain)????</vt:lpstr>
      <vt:lpstr>Slide 14</vt:lpstr>
      <vt:lpstr>Slide 15</vt:lpstr>
      <vt:lpstr>Effect of Feedback on Bandwidth</vt:lpstr>
      <vt:lpstr>Slide 17</vt:lpstr>
      <vt:lpstr>Slide 18</vt:lpstr>
      <vt:lpstr>Slide 19</vt:lpstr>
      <vt:lpstr>Slide 20</vt:lpstr>
      <vt:lpstr>Slide 21</vt:lpstr>
      <vt:lpstr>Slide 22</vt:lpstr>
      <vt:lpstr>Effect of Feedback on Noise </vt:lpstr>
      <vt:lpstr>Slide 24</vt:lpstr>
      <vt:lpstr>Slide 25</vt:lpstr>
      <vt:lpstr>Effect on Feedback on System Dynamics</vt:lpstr>
      <vt:lpstr>Effect on Feedback on System Dynamics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sps</dc:creator>
  <cp:lastModifiedBy>sps</cp:lastModifiedBy>
  <cp:revision>93</cp:revision>
  <dcterms:created xsi:type="dcterms:W3CDTF">2020-08-13T13:55:23Z</dcterms:created>
  <dcterms:modified xsi:type="dcterms:W3CDTF">2020-08-17T05:40:07Z</dcterms:modified>
</cp:coreProperties>
</file>