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67" r:id="rId2"/>
    <p:sldId id="269" r:id="rId3"/>
    <p:sldId id="270" r:id="rId4"/>
    <p:sldId id="271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514" r:id="rId13"/>
    <p:sldId id="520" r:id="rId14"/>
    <p:sldId id="487" r:id="rId15"/>
    <p:sldId id="525" r:id="rId16"/>
    <p:sldId id="488" r:id="rId17"/>
    <p:sldId id="523" r:id="rId18"/>
    <p:sldId id="521" r:id="rId19"/>
    <p:sldId id="489" r:id="rId20"/>
    <p:sldId id="281" r:id="rId21"/>
    <p:sldId id="505" r:id="rId22"/>
    <p:sldId id="282" r:id="rId23"/>
    <p:sldId id="527" r:id="rId24"/>
    <p:sldId id="526" r:id="rId25"/>
    <p:sldId id="518" r:id="rId2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78" autoAdjust="0"/>
    <p:restoredTop sz="86380" autoAdjust="0"/>
  </p:normalViewPr>
  <p:slideViewPr>
    <p:cSldViewPr>
      <p:cViewPr>
        <p:scale>
          <a:sx n="59" d="100"/>
          <a:sy n="59" d="100"/>
        </p:scale>
        <p:origin x="-426" y="-16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1266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5098B-6E4D-42E8-A468-599D480AD480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72E5BA-920E-4FDB-8BEC-C7C2028C6B3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2E5BA-920E-4FDB-8BEC-C7C2028C6B3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1420" y="1070863"/>
            <a:ext cx="7341158" cy="1778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50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64158" y="3505276"/>
            <a:ext cx="7015683" cy="1366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6/30/2016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Amit</a:t>
            </a:r>
            <a:r>
              <a:rPr spc="-65" dirty="0"/>
              <a:t> </a:t>
            </a:r>
            <a:r>
              <a:rPr spc="-10" dirty="0"/>
              <a:t>Nevase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74625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pPr marL="174625">
                <a:lnSpc>
                  <a:spcPts val="1240"/>
                </a:lnSpc>
              </a:pPr>
              <a:t>‹#›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6/30/2016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Amit</a:t>
            </a:r>
            <a:r>
              <a:rPr spc="-65" dirty="0"/>
              <a:t> </a:t>
            </a:r>
            <a:r>
              <a:rPr spc="-10" dirty="0"/>
              <a:t>Nevase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74625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pPr marL="174625">
                <a:lnSpc>
                  <a:spcPts val="1240"/>
                </a:lnSpc>
              </a:pPr>
              <a:t>‹#›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6/30/2016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Amit</a:t>
            </a:r>
            <a:r>
              <a:rPr spc="-65" dirty="0"/>
              <a:t> </a:t>
            </a:r>
            <a:r>
              <a:rPr spc="-10" dirty="0"/>
              <a:t>Nevase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74625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pPr marL="174625">
                <a:lnSpc>
                  <a:spcPts val="1240"/>
                </a:lnSpc>
              </a:pPr>
              <a:t>‹#›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6/30/2016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Amit</a:t>
            </a:r>
            <a:r>
              <a:rPr spc="-65" dirty="0"/>
              <a:t> </a:t>
            </a:r>
            <a:r>
              <a:rPr spc="-10" dirty="0"/>
              <a:t>Nevase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74625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pPr marL="174625">
                <a:lnSpc>
                  <a:spcPts val="1240"/>
                </a:lnSpc>
              </a:pPr>
              <a:t>‹#›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6/30/2016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Amit</a:t>
            </a:r>
            <a:r>
              <a:rPr spc="-65" dirty="0"/>
              <a:t> </a:t>
            </a:r>
            <a:r>
              <a:rPr spc="-10" dirty="0"/>
              <a:t>Nevase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74625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pPr marL="174625">
                <a:lnSpc>
                  <a:spcPts val="1240"/>
                </a:lnSpc>
              </a:pPr>
              <a:t>‹#›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>
          <a:xfrm>
            <a:off x="1010767" y="60147"/>
            <a:ext cx="7122464" cy="492443"/>
          </a:xfrm>
        </p:spPr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>
          <a:xfrm>
            <a:off x="856468" y="1763269"/>
            <a:ext cx="7431066" cy="1538883"/>
          </a:xfrm>
        </p:spPr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457200" y="6377943"/>
            <a:ext cx="2103120" cy="215444"/>
          </a:xfrm>
        </p:spPr>
        <p:txBody>
          <a:bodyPr/>
          <a:lstStyle/>
          <a:p>
            <a:fld id="{C16525B2-4347-4F72-BAF7-76B19438D329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3108960" y="6377943"/>
            <a:ext cx="2926080" cy="2154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6583680" y="6377943"/>
            <a:ext cx="2103120" cy="215444"/>
          </a:xfrm>
        </p:spPr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0767" y="60147"/>
            <a:ext cx="7122464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2904" y="1308861"/>
            <a:ext cx="8378190" cy="3098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41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6/30/2016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41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Amit</a:t>
            </a:r>
            <a:r>
              <a:rPr spc="-65" dirty="0"/>
              <a:t> </a:t>
            </a:r>
            <a:r>
              <a:rPr spc="-10" dirty="0"/>
              <a:t>Nevase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64397" y="6418797"/>
            <a:ext cx="368934" cy="241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74625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pPr marL="174625">
                <a:lnSpc>
                  <a:spcPts val="1240"/>
                </a:lnSpc>
              </a:pPr>
              <a:t>‹#›</a:t>
            </a:fld>
            <a:endParaRPr sz="1200">
              <a:latin typeface="Calibri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883" rIns="0" bIns="0" rtlCol="0">
            <a:spAutoFit/>
          </a:bodyPr>
          <a:lstStyle/>
          <a:p>
            <a:pPr marL="174625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pPr marL="174625">
                <a:lnSpc>
                  <a:spcPts val="1240"/>
                </a:lnSpc>
              </a:pPr>
              <a:t>1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0600" y="2590800"/>
            <a:ext cx="67094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spc="-15" dirty="0" smtClean="0">
                <a:solidFill>
                  <a:srgbClr val="FF0000"/>
                </a:solidFill>
              </a:rPr>
              <a:t>Introduction </a:t>
            </a:r>
            <a:r>
              <a:rPr lang="en-US" sz="4000" spc="-20" dirty="0" smtClean="0">
                <a:solidFill>
                  <a:srgbClr val="FF0000"/>
                </a:solidFill>
              </a:rPr>
              <a:t>to</a:t>
            </a:r>
            <a:r>
              <a:rPr lang="en-US" sz="4000" spc="-45" dirty="0" smtClean="0">
                <a:solidFill>
                  <a:srgbClr val="FF0000"/>
                </a:solidFill>
              </a:rPr>
              <a:t> </a:t>
            </a:r>
            <a:r>
              <a:rPr lang="en-US" sz="4000" spc="-20" dirty="0" smtClean="0">
                <a:solidFill>
                  <a:srgbClr val="FF0000"/>
                </a:solidFill>
              </a:rPr>
              <a:t>Control Systems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52600" y="4114800"/>
            <a:ext cx="4191635" cy="1515110"/>
            <a:chOff x="1752600" y="4114800"/>
            <a:chExt cx="4191635" cy="1515110"/>
          </a:xfrm>
        </p:grpSpPr>
        <p:sp>
          <p:nvSpPr>
            <p:cNvPr id="3" name="object 3"/>
            <p:cNvSpPr/>
            <p:nvPr/>
          </p:nvSpPr>
          <p:spPr>
            <a:xfrm>
              <a:off x="2514600" y="4114800"/>
              <a:ext cx="3029712" cy="15148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52600" y="4809223"/>
              <a:ext cx="4191635" cy="287655"/>
            </a:xfrm>
            <a:custGeom>
              <a:avLst/>
              <a:gdLst/>
              <a:ahLst/>
              <a:cxnLst/>
              <a:rect l="l" t="t" r="r" b="b"/>
              <a:pathLst>
                <a:path w="4191635" h="287654">
                  <a:moveTo>
                    <a:pt x="1447927" y="143776"/>
                  </a:moveTo>
                  <a:lnTo>
                    <a:pt x="1393075" y="111772"/>
                  </a:lnTo>
                  <a:lnTo>
                    <a:pt x="1208532" y="4076"/>
                  </a:lnTo>
                  <a:lnTo>
                    <a:pt x="1196505" y="0"/>
                  </a:lnTo>
                  <a:lnTo>
                    <a:pt x="1184236" y="812"/>
                  </a:lnTo>
                  <a:lnTo>
                    <a:pt x="1173162" y="6159"/>
                  </a:lnTo>
                  <a:lnTo>
                    <a:pt x="1164717" y="15633"/>
                  </a:lnTo>
                  <a:lnTo>
                    <a:pt x="1160627" y="27660"/>
                  </a:lnTo>
                  <a:lnTo>
                    <a:pt x="1161440" y="39928"/>
                  </a:lnTo>
                  <a:lnTo>
                    <a:pt x="1166787" y="51003"/>
                  </a:lnTo>
                  <a:lnTo>
                    <a:pt x="1176274" y="59448"/>
                  </a:lnTo>
                  <a:lnTo>
                    <a:pt x="1265961" y="111772"/>
                  </a:lnTo>
                  <a:lnTo>
                    <a:pt x="0" y="111772"/>
                  </a:lnTo>
                  <a:lnTo>
                    <a:pt x="0" y="175780"/>
                  </a:lnTo>
                  <a:lnTo>
                    <a:pt x="1265961" y="175780"/>
                  </a:lnTo>
                  <a:lnTo>
                    <a:pt x="1176274" y="228104"/>
                  </a:lnTo>
                  <a:lnTo>
                    <a:pt x="1166787" y="236562"/>
                  </a:lnTo>
                  <a:lnTo>
                    <a:pt x="1161440" y="247637"/>
                  </a:lnTo>
                  <a:lnTo>
                    <a:pt x="1160627" y="259905"/>
                  </a:lnTo>
                  <a:lnTo>
                    <a:pt x="1164717" y="271919"/>
                  </a:lnTo>
                  <a:lnTo>
                    <a:pt x="1173162" y="281406"/>
                  </a:lnTo>
                  <a:lnTo>
                    <a:pt x="1184236" y="286753"/>
                  </a:lnTo>
                  <a:lnTo>
                    <a:pt x="1196505" y="287566"/>
                  </a:lnTo>
                  <a:lnTo>
                    <a:pt x="1208532" y="283476"/>
                  </a:lnTo>
                  <a:lnTo>
                    <a:pt x="1393075" y="175780"/>
                  </a:lnTo>
                  <a:lnTo>
                    <a:pt x="1447927" y="143776"/>
                  </a:lnTo>
                  <a:close/>
                </a:path>
                <a:path w="4191635" h="287654">
                  <a:moveTo>
                    <a:pt x="4191127" y="143776"/>
                  </a:moveTo>
                  <a:lnTo>
                    <a:pt x="4136275" y="111772"/>
                  </a:lnTo>
                  <a:lnTo>
                    <a:pt x="3951732" y="4076"/>
                  </a:lnTo>
                  <a:lnTo>
                    <a:pt x="3939705" y="0"/>
                  </a:lnTo>
                  <a:lnTo>
                    <a:pt x="3927437" y="812"/>
                  </a:lnTo>
                  <a:lnTo>
                    <a:pt x="3916362" y="6159"/>
                  </a:lnTo>
                  <a:lnTo>
                    <a:pt x="3907917" y="15633"/>
                  </a:lnTo>
                  <a:lnTo>
                    <a:pt x="3903827" y="27660"/>
                  </a:lnTo>
                  <a:lnTo>
                    <a:pt x="3904640" y="39928"/>
                  </a:lnTo>
                  <a:lnTo>
                    <a:pt x="3909987" y="51003"/>
                  </a:lnTo>
                  <a:lnTo>
                    <a:pt x="3919474" y="59448"/>
                  </a:lnTo>
                  <a:lnTo>
                    <a:pt x="4009161" y="111772"/>
                  </a:lnTo>
                  <a:lnTo>
                    <a:pt x="2743200" y="111772"/>
                  </a:lnTo>
                  <a:lnTo>
                    <a:pt x="2743200" y="175780"/>
                  </a:lnTo>
                  <a:lnTo>
                    <a:pt x="4009161" y="175780"/>
                  </a:lnTo>
                  <a:lnTo>
                    <a:pt x="3919474" y="228104"/>
                  </a:lnTo>
                  <a:lnTo>
                    <a:pt x="3909987" y="236562"/>
                  </a:lnTo>
                  <a:lnTo>
                    <a:pt x="3904640" y="247637"/>
                  </a:lnTo>
                  <a:lnTo>
                    <a:pt x="3903827" y="259905"/>
                  </a:lnTo>
                  <a:lnTo>
                    <a:pt x="3907917" y="271919"/>
                  </a:lnTo>
                  <a:lnTo>
                    <a:pt x="3916362" y="281406"/>
                  </a:lnTo>
                  <a:lnTo>
                    <a:pt x="3927437" y="286753"/>
                  </a:lnTo>
                  <a:lnTo>
                    <a:pt x="3939705" y="287566"/>
                  </a:lnTo>
                  <a:lnTo>
                    <a:pt x="3951732" y="283476"/>
                  </a:lnTo>
                  <a:lnTo>
                    <a:pt x="4136275" y="175780"/>
                  </a:lnTo>
                  <a:lnTo>
                    <a:pt x="4191127" y="1437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169875"/>
            <a:ext cx="34982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89025" algn="l"/>
              </a:tabLst>
            </a:pPr>
            <a:r>
              <a:rPr sz="2800" spc="-5" dirty="0"/>
              <a:t>A</a:t>
            </a:r>
            <a:r>
              <a:rPr sz="2800" spc="5" dirty="0"/>
              <a:t> </a:t>
            </a:r>
            <a:r>
              <a:rPr sz="2800" spc="-20" dirty="0"/>
              <a:t>Fan:	</a:t>
            </a:r>
            <a:r>
              <a:rPr sz="2800" spc="-5" dirty="0"/>
              <a:t>Can be a</a:t>
            </a:r>
            <a:r>
              <a:rPr sz="2800" spc="-25" dirty="0"/>
              <a:t> </a:t>
            </a:r>
            <a:r>
              <a:rPr sz="2800" spc="-30" dirty="0"/>
              <a:t>System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383540" y="795273"/>
            <a:ext cx="8377555" cy="31444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7620" indent="-342900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  <a:tab pos="6343650" algn="l"/>
              </a:tabLst>
            </a:pPr>
            <a:r>
              <a:rPr sz="2400" dirty="0">
                <a:latin typeface="Tahoma"/>
                <a:cs typeface="Tahoma"/>
              </a:rPr>
              <a:t>A </a:t>
            </a:r>
            <a:r>
              <a:rPr sz="2400" spc="-40" dirty="0">
                <a:latin typeface="Tahoma"/>
                <a:cs typeface="Tahoma"/>
              </a:rPr>
              <a:t>Fan </a:t>
            </a:r>
            <a:r>
              <a:rPr sz="2400" spc="-5" dirty="0">
                <a:latin typeface="Tahoma"/>
                <a:cs typeface="Tahoma"/>
              </a:rPr>
              <a:t>with </a:t>
            </a:r>
            <a:r>
              <a:rPr sz="2400" dirty="0">
                <a:latin typeface="Tahoma"/>
                <a:cs typeface="Tahoma"/>
              </a:rPr>
              <a:t>blades but 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without regulator </a:t>
            </a:r>
            <a:r>
              <a:rPr sz="2400" spc="-5" dirty="0">
                <a:latin typeface="Tahoma"/>
                <a:cs typeface="Tahoma"/>
              </a:rPr>
              <a:t>can </a:t>
            </a:r>
            <a:r>
              <a:rPr sz="2400" dirty="0">
                <a:latin typeface="Tahoma"/>
                <a:cs typeface="Tahoma"/>
              </a:rPr>
              <a:t>be a </a:t>
            </a:r>
            <a:r>
              <a:rPr sz="2400" spc="-10" dirty="0">
                <a:latin typeface="Tahoma"/>
                <a:cs typeface="Tahoma"/>
              </a:rPr>
              <a:t>“SYSTEM”  </a:t>
            </a:r>
            <a:r>
              <a:rPr sz="2400" spc="-5" dirty="0">
                <a:latin typeface="Tahoma"/>
                <a:cs typeface="Tahoma"/>
              </a:rPr>
              <a:t>Because </a:t>
            </a:r>
            <a:r>
              <a:rPr sz="2400" dirty="0">
                <a:latin typeface="Tahoma"/>
                <a:cs typeface="Tahoma"/>
              </a:rPr>
              <a:t>it </a:t>
            </a:r>
            <a:r>
              <a:rPr sz="2400" spc="-5" dirty="0">
                <a:latin typeface="Tahoma"/>
                <a:cs typeface="Tahoma"/>
              </a:rPr>
              <a:t>can provide </a:t>
            </a:r>
            <a:r>
              <a:rPr sz="2400" dirty="0">
                <a:latin typeface="Tahoma"/>
                <a:cs typeface="Tahoma"/>
              </a:rPr>
              <a:t>a</a:t>
            </a:r>
            <a:r>
              <a:rPr sz="2400" spc="45" dirty="0">
                <a:latin typeface="Tahoma"/>
                <a:cs typeface="Tahoma"/>
              </a:rPr>
              <a:t> </a:t>
            </a:r>
            <a:r>
              <a:rPr lang="en-US" sz="2400" b="1" spc="-5" dirty="0" smtClean="0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proper </a:t>
            </a:r>
            <a:r>
              <a:rPr sz="2400" b="1" spc="-5" dirty="0" smtClean="0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output</a:t>
            </a:r>
            <a:r>
              <a:rPr sz="2400" b="1" spc="-5" dirty="0" smtClean="0">
                <a:latin typeface="Tahoma"/>
                <a:cs typeface="Tahoma"/>
              </a:rPr>
              <a:t>	</a:t>
            </a:r>
            <a:r>
              <a:rPr sz="2400" dirty="0" smtClean="0">
                <a:latin typeface="Tahoma"/>
                <a:cs typeface="Tahoma"/>
              </a:rPr>
              <a:t>i.e</a:t>
            </a:r>
            <a:r>
              <a:rPr sz="2400" dirty="0">
                <a:latin typeface="Tahoma"/>
                <a:cs typeface="Tahoma"/>
              </a:rPr>
              <a:t>.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airflow</a:t>
            </a:r>
          </a:p>
          <a:p>
            <a:pPr marL="355600" marR="5080" indent="-342900">
              <a:lnSpc>
                <a:spcPct val="150000"/>
              </a:lnSpc>
              <a:buFont typeface="Wingdings"/>
              <a:buChar char=""/>
              <a:tabLst>
                <a:tab pos="355600" algn="l"/>
                <a:tab pos="989330" algn="l"/>
                <a:tab pos="1341755" algn="l"/>
                <a:tab pos="2428240" algn="l"/>
                <a:tab pos="2937510" algn="l"/>
                <a:tab pos="3275965" algn="l"/>
                <a:tab pos="4338320" algn="l"/>
                <a:tab pos="4540885" algn="l"/>
                <a:tab pos="5813425" algn="l"/>
                <a:tab pos="7101840" algn="l"/>
                <a:tab pos="7455534" algn="l"/>
              </a:tabLst>
            </a:pPr>
            <a:r>
              <a:rPr sz="2400" spc="10" dirty="0">
                <a:latin typeface="Tahoma"/>
                <a:cs typeface="Tahoma"/>
              </a:rPr>
              <a:t>B</a:t>
            </a:r>
            <a:r>
              <a:rPr sz="2400" dirty="0">
                <a:latin typeface="Tahoma"/>
                <a:cs typeface="Tahoma"/>
              </a:rPr>
              <a:t>ut	it	</a:t>
            </a:r>
            <a:r>
              <a:rPr sz="2400" spc="-5" dirty="0">
                <a:latin typeface="Tahoma"/>
                <a:cs typeface="Tahoma"/>
              </a:rPr>
              <a:t>ca</a:t>
            </a:r>
            <a:r>
              <a:rPr sz="2400" spc="-15" dirty="0">
                <a:latin typeface="Tahoma"/>
                <a:cs typeface="Tahoma"/>
              </a:rPr>
              <a:t>n</a:t>
            </a:r>
            <a:r>
              <a:rPr sz="2400" dirty="0">
                <a:latin typeface="Tahoma"/>
                <a:cs typeface="Tahoma"/>
              </a:rPr>
              <a:t>not	</a:t>
            </a:r>
            <a:r>
              <a:rPr sz="2400" spc="5" dirty="0">
                <a:latin typeface="Tahoma"/>
                <a:cs typeface="Tahoma"/>
              </a:rPr>
              <a:t>b</a:t>
            </a:r>
            <a:r>
              <a:rPr sz="2400" dirty="0">
                <a:latin typeface="Tahoma"/>
                <a:cs typeface="Tahoma"/>
              </a:rPr>
              <a:t>e	a	</a:t>
            </a:r>
            <a:r>
              <a:rPr sz="2400" spc="-5" dirty="0">
                <a:latin typeface="Tahoma"/>
                <a:cs typeface="Tahoma"/>
              </a:rPr>
              <a:t>“Cont</a:t>
            </a:r>
            <a:r>
              <a:rPr sz="2400" spc="-20" dirty="0">
                <a:latin typeface="Tahoma"/>
                <a:cs typeface="Tahoma"/>
              </a:rPr>
              <a:t>r</a:t>
            </a:r>
            <a:r>
              <a:rPr sz="2400" dirty="0">
                <a:latin typeface="Tahoma"/>
                <a:cs typeface="Tahoma"/>
              </a:rPr>
              <a:t>ol	</a:t>
            </a:r>
            <a:r>
              <a:rPr sz="2400" spc="-45" dirty="0">
                <a:latin typeface="Tahoma"/>
                <a:cs typeface="Tahoma"/>
              </a:rPr>
              <a:t>S</a:t>
            </a:r>
            <a:r>
              <a:rPr sz="2400" spc="-5" dirty="0">
                <a:latin typeface="Tahoma"/>
                <a:cs typeface="Tahoma"/>
              </a:rPr>
              <a:t>ystem</a:t>
            </a:r>
            <a:r>
              <a:rPr sz="2400" dirty="0">
                <a:latin typeface="Tahoma"/>
                <a:cs typeface="Tahoma"/>
              </a:rPr>
              <a:t>”	</a:t>
            </a:r>
            <a:r>
              <a:rPr sz="2400" spc="10" dirty="0">
                <a:latin typeface="Tahoma"/>
                <a:cs typeface="Tahoma"/>
              </a:rPr>
              <a:t>B</a:t>
            </a:r>
            <a:r>
              <a:rPr sz="2400" spc="-5" dirty="0">
                <a:latin typeface="Tahoma"/>
                <a:cs typeface="Tahoma"/>
              </a:rPr>
              <a:t>ecaus</a:t>
            </a:r>
            <a:r>
              <a:rPr sz="2400" dirty="0">
                <a:latin typeface="Tahoma"/>
                <a:cs typeface="Tahoma"/>
              </a:rPr>
              <a:t>e	it	</a:t>
            </a:r>
            <a:r>
              <a:rPr sz="2400" spc="5" dirty="0">
                <a:latin typeface="Tahoma"/>
                <a:cs typeface="Tahoma"/>
              </a:rPr>
              <a:t>c</a:t>
            </a:r>
            <a:r>
              <a:rPr sz="2400" dirty="0">
                <a:latin typeface="Tahoma"/>
                <a:cs typeface="Tahoma"/>
              </a:rPr>
              <a:t>annot  </a:t>
            </a:r>
            <a:r>
              <a:rPr sz="2400" spc="-5" dirty="0">
                <a:latin typeface="Tahoma"/>
                <a:cs typeface="Tahoma"/>
              </a:rPr>
              <a:t>provide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desired</a:t>
            </a:r>
            <a:r>
              <a:rPr sz="2400" spc="20" dirty="0">
                <a:latin typeface="Tahoma"/>
                <a:cs typeface="Tahoma"/>
              </a:rPr>
              <a:t> </a:t>
            </a:r>
            <a:r>
              <a:rPr sz="2400" dirty="0" smtClean="0">
                <a:latin typeface="Tahoma"/>
                <a:cs typeface="Tahoma"/>
              </a:rPr>
              <a:t>output</a:t>
            </a:r>
            <a:r>
              <a:rPr lang="en-US" sz="2400" dirty="0" smtClean="0">
                <a:latin typeface="Tahoma"/>
                <a:cs typeface="Tahoma"/>
              </a:rPr>
              <a:t> </a:t>
            </a:r>
            <a:r>
              <a:rPr sz="2400" dirty="0" smtClean="0">
                <a:latin typeface="Tahoma"/>
                <a:cs typeface="Tahoma"/>
              </a:rPr>
              <a:t>i.e</a:t>
            </a:r>
            <a:r>
              <a:rPr sz="2400" dirty="0">
                <a:latin typeface="Tahoma"/>
                <a:cs typeface="Tahoma"/>
              </a:rPr>
              <a:t>. </a:t>
            </a:r>
            <a:r>
              <a:rPr sz="2400" spc="-5" dirty="0">
                <a:latin typeface="Tahoma"/>
                <a:cs typeface="Tahoma"/>
              </a:rPr>
              <a:t>controlled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airflow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550" dirty="0">
              <a:latin typeface="Tahoma"/>
              <a:cs typeface="Tahoma"/>
            </a:endParaRPr>
          </a:p>
          <a:p>
            <a:pPr marL="622300">
              <a:lnSpc>
                <a:spcPct val="100000"/>
              </a:lnSpc>
              <a:tabLst>
                <a:tab pos="6147435" algn="l"/>
              </a:tabLst>
            </a:pP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Input	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Output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8340" y="4394961"/>
            <a:ext cx="1495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23</a:t>
            </a:r>
            <a:r>
              <a:rPr sz="2400" spc="-10" dirty="0">
                <a:latin typeface="Tahoma"/>
                <a:cs typeface="Tahoma"/>
              </a:rPr>
              <a:t>0</a:t>
            </a:r>
            <a:r>
              <a:rPr sz="2400" dirty="0">
                <a:latin typeface="Tahoma"/>
                <a:cs typeface="Tahoma"/>
              </a:rPr>
              <a:t>V</a:t>
            </a:r>
            <a:r>
              <a:rPr sz="2400" spc="-10" dirty="0">
                <a:latin typeface="Tahoma"/>
                <a:cs typeface="Tahoma"/>
              </a:rPr>
              <a:t>/</a:t>
            </a:r>
            <a:r>
              <a:rPr sz="2400" dirty="0">
                <a:latin typeface="Tahoma"/>
                <a:cs typeface="Tahoma"/>
              </a:rPr>
              <a:t>50Hz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2827" y="5126482"/>
            <a:ext cx="1386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AC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Supply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47028" y="4375784"/>
            <a:ext cx="948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Air</a:t>
            </a:r>
            <a:r>
              <a:rPr sz="2400" spc="5" dirty="0">
                <a:latin typeface="Tahoma"/>
                <a:cs typeface="Tahoma"/>
              </a:rPr>
              <a:t>f</a:t>
            </a:r>
            <a:r>
              <a:rPr sz="2400" dirty="0">
                <a:latin typeface="Tahoma"/>
                <a:cs typeface="Tahoma"/>
              </a:rPr>
              <a:t>l</a:t>
            </a:r>
            <a:r>
              <a:rPr sz="2400" spc="5" dirty="0">
                <a:latin typeface="Tahoma"/>
                <a:cs typeface="Tahoma"/>
              </a:rPr>
              <a:t>o</a:t>
            </a:r>
            <a:r>
              <a:rPr sz="2400" dirty="0">
                <a:latin typeface="Tahoma"/>
                <a:cs typeface="Tahoma"/>
              </a:rPr>
              <a:t>w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47028" y="5107685"/>
            <a:ext cx="2164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(Proper</a:t>
            </a:r>
            <a:r>
              <a:rPr sz="2400" spc="-8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Output)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4162" y="4039361"/>
            <a:ext cx="7772400" cy="228600"/>
          </a:xfrm>
          <a:custGeom>
            <a:avLst/>
            <a:gdLst/>
            <a:ahLst/>
            <a:cxnLst/>
            <a:rect l="l" t="t" r="r" b="b"/>
            <a:pathLst>
              <a:path w="7772400" h="228600">
                <a:moveTo>
                  <a:pt x="0" y="228600"/>
                </a:moveTo>
                <a:lnTo>
                  <a:pt x="1497" y="184112"/>
                </a:lnTo>
                <a:lnTo>
                  <a:pt x="5581" y="147780"/>
                </a:lnTo>
                <a:lnTo>
                  <a:pt x="11637" y="123283"/>
                </a:lnTo>
                <a:lnTo>
                  <a:pt x="19050" y="114300"/>
                </a:lnTo>
                <a:lnTo>
                  <a:pt x="895350" y="114300"/>
                </a:lnTo>
                <a:lnTo>
                  <a:pt x="902773" y="105316"/>
                </a:lnTo>
                <a:lnTo>
                  <a:pt x="908827" y="80819"/>
                </a:lnTo>
                <a:lnTo>
                  <a:pt x="912905" y="44487"/>
                </a:lnTo>
                <a:lnTo>
                  <a:pt x="914400" y="0"/>
                </a:lnTo>
                <a:lnTo>
                  <a:pt x="915894" y="44487"/>
                </a:lnTo>
                <a:lnTo>
                  <a:pt x="919972" y="80819"/>
                </a:lnTo>
                <a:lnTo>
                  <a:pt x="926026" y="105316"/>
                </a:lnTo>
                <a:lnTo>
                  <a:pt x="933450" y="114300"/>
                </a:lnTo>
                <a:lnTo>
                  <a:pt x="1809750" y="114300"/>
                </a:lnTo>
                <a:lnTo>
                  <a:pt x="1817173" y="123283"/>
                </a:lnTo>
                <a:lnTo>
                  <a:pt x="1823227" y="147780"/>
                </a:lnTo>
                <a:lnTo>
                  <a:pt x="1827305" y="184112"/>
                </a:lnTo>
                <a:lnTo>
                  <a:pt x="1828800" y="228600"/>
                </a:lnTo>
              </a:path>
              <a:path w="7772400" h="228600">
                <a:moveTo>
                  <a:pt x="5410200" y="228600"/>
                </a:moveTo>
                <a:lnTo>
                  <a:pt x="5411694" y="184112"/>
                </a:lnTo>
                <a:lnTo>
                  <a:pt x="5415772" y="147780"/>
                </a:lnTo>
                <a:lnTo>
                  <a:pt x="5421826" y="123283"/>
                </a:lnTo>
                <a:lnTo>
                  <a:pt x="5429250" y="114300"/>
                </a:lnTo>
                <a:lnTo>
                  <a:pt x="6572250" y="114300"/>
                </a:lnTo>
                <a:lnTo>
                  <a:pt x="6579673" y="105316"/>
                </a:lnTo>
                <a:lnTo>
                  <a:pt x="6585727" y="80819"/>
                </a:lnTo>
                <a:lnTo>
                  <a:pt x="6589805" y="44487"/>
                </a:lnTo>
                <a:lnTo>
                  <a:pt x="6591300" y="0"/>
                </a:lnTo>
                <a:lnTo>
                  <a:pt x="6592794" y="44487"/>
                </a:lnTo>
                <a:lnTo>
                  <a:pt x="6596872" y="80819"/>
                </a:lnTo>
                <a:lnTo>
                  <a:pt x="6602926" y="105316"/>
                </a:lnTo>
                <a:lnTo>
                  <a:pt x="6610350" y="114300"/>
                </a:lnTo>
                <a:lnTo>
                  <a:pt x="7753350" y="114300"/>
                </a:lnTo>
                <a:lnTo>
                  <a:pt x="7760773" y="123283"/>
                </a:lnTo>
                <a:lnTo>
                  <a:pt x="7766827" y="147780"/>
                </a:lnTo>
                <a:lnTo>
                  <a:pt x="7770905" y="184112"/>
                </a:lnTo>
                <a:lnTo>
                  <a:pt x="7772400" y="2286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10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76400" y="3886200"/>
            <a:ext cx="4725035" cy="1515110"/>
            <a:chOff x="1676400" y="3886200"/>
            <a:chExt cx="4725035" cy="1515110"/>
          </a:xfrm>
        </p:grpSpPr>
        <p:sp>
          <p:nvSpPr>
            <p:cNvPr id="3" name="object 3"/>
            <p:cNvSpPr/>
            <p:nvPr/>
          </p:nvSpPr>
          <p:spPr>
            <a:xfrm>
              <a:off x="2971800" y="3886200"/>
              <a:ext cx="3029712" cy="15148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76400" y="4580623"/>
              <a:ext cx="4725035" cy="287655"/>
            </a:xfrm>
            <a:custGeom>
              <a:avLst/>
              <a:gdLst/>
              <a:ahLst/>
              <a:cxnLst/>
              <a:rect l="l" t="t" r="r" b="b"/>
              <a:pathLst>
                <a:path w="4725035" h="287654">
                  <a:moveTo>
                    <a:pt x="1447927" y="143776"/>
                  </a:moveTo>
                  <a:lnTo>
                    <a:pt x="1393075" y="111772"/>
                  </a:lnTo>
                  <a:lnTo>
                    <a:pt x="1208532" y="4076"/>
                  </a:lnTo>
                  <a:lnTo>
                    <a:pt x="1196505" y="0"/>
                  </a:lnTo>
                  <a:lnTo>
                    <a:pt x="1184236" y="812"/>
                  </a:lnTo>
                  <a:lnTo>
                    <a:pt x="1173162" y="6159"/>
                  </a:lnTo>
                  <a:lnTo>
                    <a:pt x="1164717" y="15633"/>
                  </a:lnTo>
                  <a:lnTo>
                    <a:pt x="1160627" y="27660"/>
                  </a:lnTo>
                  <a:lnTo>
                    <a:pt x="1161440" y="39928"/>
                  </a:lnTo>
                  <a:lnTo>
                    <a:pt x="1166787" y="51003"/>
                  </a:lnTo>
                  <a:lnTo>
                    <a:pt x="1176274" y="59448"/>
                  </a:lnTo>
                  <a:lnTo>
                    <a:pt x="1265961" y="111772"/>
                  </a:lnTo>
                  <a:lnTo>
                    <a:pt x="0" y="111772"/>
                  </a:lnTo>
                  <a:lnTo>
                    <a:pt x="0" y="175780"/>
                  </a:lnTo>
                  <a:lnTo>
                    <a:pt x="1265961" y="175780"/>
                  </a:lnTo>
                  <a:lnTo>
                    <a:pt x="1176274" y="228104"/>
                  </a:lnTo>
                  <a:lnTo>
                    <a:pt x="1166787" y="236562"/>
                  </a:lnTo>
                  <a:lnTo>
                    <a:pt x="1161440" y="247637"/>
                  </a:lnTo>
                  <a:lnTo>
                    <a:pt x="1160627" y="259905"/>
                  </a:lnTo>
                  <a:lnTo>
                    <a:pt x="1164717" y="271919"/>
                  </a:lnTo>
                  <a:lnTo>
                    <a:pt x="1173162" y="281406"/>
                  </a:lnTo>
                  <a:lnTo>
                    <a:pt x="1184236" y="286753"/>
                  </a:lnTo>
                  <a:lnTo>
                    <a:pt x="1196505" y="287566"/>
                  </a:lnTo>
                  <a:lnTo>
                    <a:pt x="1208532" y="283476"/>
                  </a:lnTo>
                  <a:lnTo>
                    <a:pt x="1393075" y="175780"/>
                  </a:lnTo>
                  <a:lnTo>
                    <a:pt x="1447927" y="143776"/>
                  </a:lnTo>
                  <a:close/>
                </a:path>
                <a:path w="4725035" h="287654">
                  <a:moveTo>
                    <a:pt x="4724527" y="143776"/>
                  </a:moveTo>
                  <a:lnTo>
                    <a:pt x="4669675" y="111772"/>
                  </a:lnTo>
                  <a:lnTo>
                    <a:pt x="4485132" y="4076"/>
                  </a:lnTo>
                  <a:lnTo>
                    <a:pt x="4473105" y="0"/>
                  </a:lnTo>
                  <a:lnTo>
                    <a:pt x="4460837" y="812"/>
                  </a:lnTo>
                  <a:lnTo>
                    <a:pt x="4449762" y="6159"/>
                  </a:lnTo>
                  <a:lnTo>
                    <a:pt x="4441317" y="15633"/>
                  </a:lnTo>
                  <a:lnTo>
                    <a:pt x="4437227" y="27660"/>
                  </a:lnTo>
                  <a:lnTo>
                    <a:pt x="4438040" y="39928"/>
                  </a:lnTo>
                  <a:lnTo>
                    <a:pt x="4443387" y="51003"/>
                  </a:lnTo>
                  <a:lnTo>
                    <a:pt x="4452874" y="59448"/>
                  </a:lnTo>
                  <a:lnTo>
                    <a:pt x="4542561" y="111772"/>
                  </a:lnTo>
                  <a:lnTo>
                    <a:pt x="3276600" y="111772"/>
                  </a:lnTo>
                  <a:lnTo>
                    <a:pt x="3276600" y="175780"/>
                  </a:lnTo>
                  <a:lnTo>
                    <a:pt x="4542561" y="175780"/>
                  </a:lnTo>
                  <a:lnTo>
                    <a:pt x="4452874" y="228104"/>
                  </a:lnTo>
                  <a:lnTo>
                    <a:pt x="4443387" y="236562"/>
                  </a:lnTo>
                  <a:lnTo>
                    <a:pt x="4438040" y="247637"/>
                  </a:lnTo>
                  <a:lnTo>
                    <a:pt x="4437227" y="259905"/>
                  </a:lnTo>
                  <a:lnTo>
                    <a:pt x="4441317" y="271919"/>
                  </a:lnTo>
                  <a:lnTo>
                    <a:pt x="4449762" y="281406"/>
                  </a:lnTo>
                  <a:lnTo>
                    <a:pt x="4460837" y="286753"/>
                  </a:lnTo>
                  <a:lnTo>
                    <a:pt x="4473105" y="287566"/>
                  </a:lnTo>
                  <a:lnTo>
                    <a:pt x="4485132" y="283476"/>
                  </a:lnTo>
                  <a:lnTo>
                    <a:pt x="4669675" y="175780"/>
                  </a:lnTo>
                  <a:lnTo>
                    <a:pt x="4724527" y="1437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169875"/>
            <a:ext cx="46697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89025" algn="l"/>
              </a:tabLst>
            </a:pPr>
            <a:r>
              <a:rPr sz="2800" spc="-5" dirty="0"/>
              <a:t>A</a:t>
            </a:r>
            <a:r>
              <a:rPr sz="2800" spc="5" dirty="0"/>
              <a:t> </a:t>
            </a:r>
            <a:r>
              <a:rPr sz="2800" spc="-20" dirty="0"/>
              <a:t>Fan:	</a:t>
            </a:r>
            <a:r>
              <a:rPr sz="2800" spc="-5" dirty="0"/>
              <a:t>Can be a </a:t>
            </a:r>
            <a:r>
              <a:rPr sz="2800" spc="-15" dirty="0"/>
              <a:t>Control</a:t>
            </a:r>
            <a:r>
              <a:rPr sz="2800" spc="5" dirty="0"/>
              <a:t> </a:t>
            </a:r>
            <a:r>
              <a:rPr sz="2800" spc="-30" dirty="0"/>
              <a:t>System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383540" y="948160"/>
            <a:ext cx="8376284" cy="1671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A </a:t>
            </a:r>
            <a:r>
              <a:rPr sz="2400" spc="-40" dirty="0">
                <a:latin typeface="Tahoma"/>
                <a:cs typeface="Tahoma"/>
              </a:rPr>
              <a:t>Fan </a:t>
            </a:r>
            <a:r>
              <a:rPr sz="2400" spc="-5" dirty="0">
                <a:latin typeface="Tahoma"/>
                <a:cs typeface="Tahoma"/>
              </a:rPr>
              <a:t>with </a:t>
            </a:r>
            <a:r>
              <a:rPr sz="2400" dirty="0">
                <a:latin typeface="Tahoma"/>
                <a:cs typeface="Tahoma"/>
              </a:rPr>
              <a:t>blades </a:t>
            </a:r>
            <a:r>
              <a:rPr sz="2400" spc="-5" dirty="0">
                <a:latin typeface="Tahoma"/>
                <a:cs typeface="Tahoma"/>
              </a:rPr>
              <a:t>and with regulator can </a:t>
            </a:r>
            <a:r>
              <a:rPr sz="2400" dirty="0">
                <a:latin typeface="Tahoma"/>
                <a:cs typeface="Tahoma"/>
              </a:rPr>
              <a:t>be a </a:t>
            </a:r>
            <a:r>
              <a:rPr sz="2400" spc="-5" dirty="0">
                <a:latin typeface="Tahoma"/>
                <a:cs typeface="Tahoma"/>
              </a:rPr>
              <a:t>“CONTROL  SYSTEM” Because </a:t>
            </a:r>
            <a:r>
              <a:rPr sz="2400" dirty="0">
                <a:latin typeface="Tahoma"/>
                <a:cs typeface="Tahoma"/>
              </a:rPr>
              <a:t>it </a:t>
            </a:r>
            <a:r>
              <a:rPr sz="2400" spc="-5" dirty="0">
                <a:latin typeface="Tahoma"/>
                <a:cs typeface="Tahoma"/>
              </a:rPr>
              <a:t>can provide </a:t>
            </a:r>
            <a:r>
              <a:rPr sz="2400" dirty="0">
                <a:latin typeface="Tahoma"/>
                <a:cs typeface="Tahoma"/>
              </a:rPr>
              <a:t>a </a:t>
            </a:r>
            <a:r>
              <a:rPr sz="2400" b="1" spc="-5" dirty="0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Desired</a:t>
            </a:r>
            <a:r>
              <a:rPr sz="2400" b="1" spc="5" dirty="0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output.</a:t>
            </a:r>
            <a:endParaRPr sz="2400" dirty="0">
              <a:solidFill>
                <a:srgbClr val="0000FF"/>
              </a:solidFill>
              <a:latin typeface="Tahoma"/>
              <a:cs typeface="Tahoma"/>
            </a:endParaRPr>
          </a:p>
          <a:p>
            <a:pPr marL="393700">
              <a:lnSpc>
                <a:spcPct val="100000"/>
              </a:lnSpc>
              <a:spcBef>
                <a:spcPts val="1445"/>
              </a:spcBef>
              <a:tabLst>
                <a:tab pos="998855" algn="l"/>
              </a:tabLst>
            </a:pPr>
            <a:r>
              <a:rPr sz="2400" dirty="0">
                <a:latin typeface="Tahoma"/>
                <a:cs typeface="Tahoma"/>
              </a:rPr>
              <a:t>i.e.	Controlled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airflow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8739" y="4165803"/>
            <a:ext cx="14954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2</a:t>
            </a:r>
            <a:r>
              <a:rPr sz="2400" spc="-10" dirty="0">
                <a:latin typeface="Tahoma"/>
                <a:cs typeface="Tahoma"/>
              </a:rPr>
              <a:t>3</a:t>
            </a:r>
            <a:r>
              <a:rPr sz="2400" dirty="0">
                <a:latin typeface="Tahoma"/>
                <a:cs typeface="Tahoma"/>
              </a:rPr>
              <a:t>0</a:t>
            </a:r>
            <a:r>
              <a:rPr sz="2400" spc="-10" dirty="0">
                <a:latin typeface="Tahoma"/>
                <a:cs typeface="Tahoma"/>
              </a:rPr>
              <a:t>V</a:t>
            </a:r>
            <a:r>
              <a:rPr sz="2400" spc="-5" dirty="0">
                <a:latin typeface="Tahoma"/>
                <a:cs typeface="Tahoma"/>
              </a:rPr>
              <a:t>/</a:t>
            </a:r>
            <a:r>
              <a:rPr sz="2400" spc="-15" dirty="0">
                <a:latin typeface="Tahoma"/>
                <a:cs typeface="Tahoma"/>
              </a:rPr>
              <a:t>5</a:t>
            </a:r>
            <a:r>
              <a:rPr sz="2400" dirty="0">
                <a:latin typeface="Tahoma"/>
                <a:cs typeface="Tahoma"/>
              </a:rPr>
              <a:t>0Hz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3228" y="4897882"/>
            <a:ext cx="1386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AC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Supply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28028" y="4070984"/>
            <a:ext cx="24060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Controlled</a:t>
            </a:r>
            <a:r>
              <a:rPr sz="2400" spc="-1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Airflow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28028" y="4802200"/>
            <a:ext cx="22961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(Desired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Output)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-4572" y="3500628"/>
            <a:ext cx="1838325" cy="238125"/>
            <a:chOff x="-4572" y="3500628"/>
            <a:chExt cx="1838325" cy="238125"/>
          </a:xfrm>
        </p:grpSpPr>
        <p:sp>
          <p:nvSpPr>
            <p:cNvPr id="12" name="object 12"/>
            <p:cNvSpPr/>
            <p:nvPr/>
          </p:nvSpPr>
          <p:spPr>
            <a:xfrm>
              <a:off x="0" y="3505200"/>
              <a:ext cx="1828800" cy="228600"/>
            </a:xfrm>
            <a:custGeom>
              <a:avLst/>
              <a:gdLst/>
              <a:ahLst/>
              <a:cxnLst/>
              <a:rect l="l" t="t" r="r" b="b"/>
              <a:pathLst>
                <a:path w="1828800" h="228600">
                  <a:moveTo>
                    <a:pt x="914400" y="0"/>
                  </a:moveTo>
                  <a:lnTo>
                    <a:pt x="912902" y="44487"/>
                  </a:lnTo>
                  <a:lnTo>
                    <a:pt x="908818" y="80819"/>
                  </a:lnTo>
                  <a:lnTo>
                    <a:pt x="902763" y="105316"/>
                  </a:lnTo>
                  <a:lnTo>
                    <a:pt x="895350" y="114300"/>
                  </a:lnTo>
                  <a:lnTo>
                    <a:pt x="19050" y="114300"/>
                  </a:lnTo>
                  <a:lnTo>
                    <a:pt x="11634" y="123283"/>
                  </a:lnTo>
                  <a:lnTo>
                    <a:pt x="5579" y="147780"/>
                  </a:lnTo>
                  <a:lnTo>
                    <a:pt x="1497" y="184112"/>
                  </a:lnTo>
                  <a:lnTo>
                    <a:pt x="0" y="228600"/>
                  </a:lnTo>
                  <a:lnTo>
                    <a:pt x="1828800" y="228600"/>
                  </a:lnTo>
                  <a:lnTo>
                    <a:pt x="1827305" y="184112"/>
                  </a:lnTo>
                  <a:lnTo>
                    <a:pt x="1823228" y="147780"/>
                  </a:lnTo>
                  <a:lnTo>
                    <a:pt x="1817173" y="123283"/>
                  </a:lnTo>
                  <a:lnTo>
                    <a:pt x="1809750" y="114300"/>
                  </a:lnTo>
                  <a:lnTo>
                    <a:pt x="933450" y="114300"/>
                  </a:lnTo>
                  <a:lnTo>
                    <a:pt x="926037" y="105316"/>
                  </a:lnTo>
                  <a:lnTo>
                    <a:pt x="919981" y="80819"/>
                  </a:lnTo>
                  <a:lnTo>
                    <a:pt x="915898" y="4448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505200"/>
              <a:ext cx="1828800" cy="228600"/>
            </a:xfrm>
            <a:custGeom>
              <a:avLst/>
              <a:gdLst/>
              <a:ahLst/>
              <a:cxnLst/>
              <a:rect l="l" t="t" r="r" b="b"/>
              <a:pathLst>
                <a:path w="1828800" h="228600">
                  <a:moveTo>
                    <a:pt x="0" y="228600"/>
                  </a:moveTo>
                  <a:lnTo>
                    <a:pt x="1497" y="184112"/>
                  </a:lnTo>
                  <a:lnTo>
                    <a:pt x="5579" y="147780"/>
                  </a:lnTo>
                  <a:lnTo>
                    <a:pt x="11634" y="123283"/>
                  </a:lnTo>
                  <a:lnTo>
                    <a:pt x="19050" y="114300"/>
                  </a:lnTo>
                  <a:lnTo>
                    <a:pt x="895350" y="114300"/>
                  </a:lnTo>
                  <a:lnTo>
                    <a:pt x="902763" y="105316"/>
                  </a:lnTo>
                  <a:lnTo>
                    <a:pt x="908818" y="80819"/>
                  </a:lnTo>
                  <a:lnTo>
                    <a:pt x="912902" y="44487"/>
                  </a:lnTo>
                  <a:lnTo>
                    <a:pt x="914400" y="0"/>
                  </a:lnTo>
                  <a:lnTo>
                    <a:pt x="915898" y="44487"/>
                  </a:lnTo>
                  <a:lnTo>
                    <a:pt x="919981" y="80819"/>
                  </a:lnTo>
                  <a:lnTo>
                    <a:pt x="926037" y="105316"/>
                  </a:lnTo>
                  <a:lnTo>
                    <a:pt x="933450" y="114300"/>
                  </a:lnTo>
                  <a:lnTo>
                    <a:pt x="1809750" y="114300"/>
                  </a:lnTo>
                  <a:lnTo>
                    <a:pt x="1817173" y="123283"/>
                  </a:lnTo>
                  <a:lnTo>
                    <a:pt x="1823228" y="147780"/>
                  </a:lnTo>
                  <a:lnTo>
                    <a:pt x="1827305" y="184112"/>
                  </a:lnTo>
                  <a:lnTo>
                    <a:pt x="1828800" y="2286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6396228" y="3500628"/>
            <a:ext cx="2371725" cy="238125"/>
            <a:chOff x="6396228" y="3500628"/>
            <a:chExt cx="2371725" cy="238125"/>
          </a:xfrm>
        </p:grpSpPr>
        <p:sp>
          <p:nvSpPr>
            <p:cNvPr id="15" name="object 15"/>
            <p:cNvSpPr/>
            <p:nvPr/>
          </p:nvSpPr>
          <p:spPr>
            <a:xfrm>
              <a:off x="6400800" y="3505200"/>
              <a:ext cx="2362200" cy="228600"/>
            </a:xfrm>
            <a:custGeom>
              <a:avLst/>
              <a:gdLst/>
              <a:ahLst/>
              <a:cxnLst/>
              <a:rect l="l" t="t" r="r" b="b"/>
              <a:pathLst>
                <a:path w="2362200" h="228600">
                  <a:moveTo>
                    <a:pt x="1181100" y="0"/>
                  </a:moveTo>
                  <a:lnTo>
                    <a:pt x="1179605" y="44487"/>
                  </a:lnTo>
                  <a:lnTo>
                    <a:pt x="1175527" y="80819"/>
                  </a:lnTo>
                  <a:lnTo>
                    <a:pt x="1169473" y="105316"/>
                  </a:lnTo>
                  <a:lnTo>
                    <a:pt x="1162050" y="114300"/>
                  </a:lnTo>
                  <a:lnTo>
                    <a:pt x="19050" y="114300"/>
                  </a:lnTo>
                  <a:lnTo>
                    <a:pt x="11626" y="123283"/>
                  </a:lnTo>
                  <a:lnTo>
                    <a:pt x="5572" y="147780"/>
                  </a:lnTo>
                  <a:lnTo>
                    <a:pt x="1494" y="184112"/>
                  </a:lnTo>
                  <a:lnTo>
                    <a:pt x="0" y="228600"/>
                  </a:lnTo>
                  <a:lnTo>
                    <a:pt x="2362200" y="228600"/>
                  </a:lnTo>
                  <a:lnTo>
                    <a:pt x="2360705" y="184112"/>
                  </a:lnTo>
                  <a:lnTo>
                    <a:pt x="2356627" y="147780"/>
                  </a:lnTo>
                  <a:lnTo>
                    <a:pt x="2350573" y="123283"/>
                  </a:lnTo>
                  <a:lnTo>
                    <a:pt x="2343150" y="114300"/>
                  </a:lnTo>
                  <a:lnTo>
                    <a:pt x="1200150" y="114300"/>
                  </a:lnTo>
                  <a:lnTo>
                    <a:pt x="1192726" y="105316"/>
                  </a:lnTo>
                  <a:lnTo>
                    <a:pt x="1186672" y="80819"/>
                  </a:lnTo>
                  <a:lnTo>
                    <a:pt x="1182594" y="44487"/>
                  </a:lnTo>
                  <a:lnTo>
                    <a:pt x="11811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400800" y="3505200"/>
              <a:ext cx="2362200" cy="228600"/>
            </a:xfrm>
            <a:custGeom>
              <a:avLst/>
              <a:gdLst/>
              <a:ahLst/>
              <a:cxnLst/>
              <a:rect l="l" t="t" r="r" b="b"/>
              <a:pathLst>
                <a:path w="2362200" h="228600">
                  <a:moveTo>
                    <a:pt x="0" y="228600"/>
                  </a:moveTo>
                  <a:lnTo>
                    <a:pt x="1494" y="184112"/>
                  </a:lnTo>
                  <a:lnTo>
                    <a:pt x="5572" y="147780"/>
                  </a:lnTo>
                  <a:lnTo>
                    <a:pt x="11626" y="123283"/>
                  </a:lnTo>
                  <a:lnTo>
                    <a:pt x="19050" y="114300"/>
                  </a:lnTo>
                  <a:lnTo>
                    <a:pt x="1162050" y="114300"/>
                  </a:lnTo>
                  <a:lnTo>
                    <a:pt x="1169473" y="105316"/>
                  </a:lnTo>
                  <a:lnTo>
                    <a:pt x="1175527" y="80819"/>
                  </a:lnTo>
                  <a:lnTo>
                    <a:pt x="1179605" y="44487"/>
                  </a:lnTo>
                  <a:lnTo>
                    <a:pt x="1181100" y="0"/>
                  </a:lnTo>
                  <a:lnTo>
                    <a:pt x="1182594" y="44487"/>
                  </a:lnTo>
                  <a:lnTo>
                    <a:pt x="1186672" y="80819"/>
                  </a:lnTo>
                  <a:lnTo>
                    <a:pt x="1192726" y="105316"/>
                  </a:lnTo>
                  <a:lnTo>
                    <a:pt x="1200150" y="114300"/>
                  </a:lnTo>
                  <a:lnTo>
                    <a:pt x="2343150" y="114300"/>
                  </a:lnTo>
                  <a:lnTo>
                    <a:pt x="2350573" y="123283"/>
                  </a:lnTo>
                  <a:lnTo>
                    <a:pt x="2356627" y="147780"/>
                  </a:lnTo>
                  <a:lnTo>
                    <a:pt x="2360705" y="184112"/>
                  </a:lnTo>
                  <a:lnTo>
                    <a:pt x="2362200" y="2286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83540" y="3003930"/>
            <a:ext cx="881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Input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75729" y="3003930"/>
            <a:ext cx="1096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Output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110739" y="3950208"/>
            <a:ext cx="563880" cy="1523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1976627" y="3576828"/>
            <a:ext cx="923925" cy="165100"/>
            <a:chOff x="1976627" y="3576828"/>
            <a:chExt cx="923925" cy="165100"/>
          </a:xfrm>
        </p:grpSpPr>
        <p:sp>
          <p:nvSpPr>
            <p:cNvPr id="21" name="object 21"/>
            <p:cNvSpPr/>
            <p:nvPr/>
          </p:nvSpPr>
          <p:spPr>
            <a:xfrm>
              <a:off x="1981199" y="3581400"/>
              <a:ext cx="914400" cy="155575"/>
            </a:xfrm>
            <a:custGeom>
              <a:avLst/>
              <a:gdLst/>
              <a:ahLst/>
              <a:cxnLst/>
              <a:rect l="l" t="t" r="r" b="b"/>
              <a:pathLst>
                <a:path w="914400" h="155575">
                  <a:moveTo>
                    <a:pt x="457200" y="0"/>
                  </a:moveTo>
                  <a:lnTo>
                    <a:pt x="456176" y="30253"/>
                  </a:lnTo>
                  <a:lnTo>
                    <a:pt x="453389" y="54959"/>
                  </a:lnTo>
                  <a:lnTo>
                    <a:pt x="449270" y="71616"/>
                  </a:lnTo>
                  <a:lnTo>
                    <a:pt x="444245" y="77724"/>
                  </a:lnTo>
                  <a:lnTo>
                    <a:pt x="12954" y="77724"/>
                  </a:lnTo>
                  <a:lnTo>
                    <a:pt x="7929" y="83831"/>
                  </a:lnTo>
                  <a:lnTo>
                    <a:pt x="3810" y="100488"/>
                  </a:lnTo>
                  <a:lnTo>
                    <a:pt x="1023" y="125194"/>
                  </a:lnTo>
                  <a:lnTo>
                    <a:pt x="0" y="155448"/>
                  </a:lnTo>
                  <a:lnTo>
                    <a:pt x="914400" y="155448"/>
                  </a:lnTo>
                  <a:lnTo>
                    <a:pt x="913376" y="125194"/>
                  </a:lnTo>
                  <a:lnTo>
                    <a:pt x="910589" y="100488"/>
                  </a:lnTo>
                  <a:lnTo>
                    <a:pt x="906470" y="83831"/>
                  </a:lnTo>
                  <a:lnTo>
                    <a:pt x="901445" y="77724"/>
                  </a:lnTo>
                  <a:lnTo>
                    <a:pt x="470154" y="77724"/>
                  </a:lnTo>
                  <a:lnTo>
                    <a:pt x="465129" y="71616"/>
                  </a:lnTo>
                  <a:lnTo>
                    <a:pt x="461010" y="54959"/>
                  </a:lnTo>
                  <a:lnTo>
                    <a:pt x="458223" y="30253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81199" y="3581400"/>
              <a:ext cx="914400" cy="155575"/>
            </a:xfrm>
            <a:custGeom>
              <a:avLst/>
              <a:gdLst/>
              <a:ahLst/>
              <a:cxnLst/>
              <a:rect l="l" t="t" r="r" b="b"/>
              <a:pathLst>
                <a:path w="914400" h="155575">
                  <a:moveTo>
                    <a:pt x="0" y="155448"/>
                  </a:moveTo>
                  <a:lnTo>
                    <a:pt x="1023" y="125194"/>
                  </a:lnTo>
                  <a:lnTo>
                    <a:pt x="3810" y="100488"/>
                  </a:lnTo>
                  <a:lnTo>
                    <a:pt x="7929" y="83831"/>
                  </a:lnTo>
                  <a:lnTo>
                    <a:pt x="12954" y="77724"/>
                  </a:lnTo>
                  <a:lnTo>
                    <a:pt x="444245" y="77724"/>
                  </a:lnTo>
                  <a:lnTo>
                    <a:pt x="449270" y="71616"/>
                  </a:lnTo>
                  <a:lnTo>
                    <a:pt x="453389" y="54959"/>
                  </a:lnTo>
                  <a:lnTo>
                    <a:pt x="456176" y="30253"/>
                  </a:lnTo>
                  <a:lnTo>
                    <a:pt x="457200" y="0"/>
                  </a:lnTo>
                  <a:lnTo>
                    <a:pt x="458223" y="30253"/>
                  </a:lnTo>
                  <a:lnTo>
                    <a:pt x="461010" y="54959"/>
                  </a:lnTo>
                  <a:lnTo>
                    <a:pt x="465129" y="71616"/>
                  </a:lnTo>
                  <a:lnTo>
                    <a:pt x="470154" y="77724"/>
                  </a:lnTo>
                  <a:lnTo>
                    <a:pt x="901445" y="77724"/>
                  </a:lnTo>
                  <a:lnTo>
                    <a:pt x="906470" y="83831"/>
                  </a:lnTo>
                  <a:lnTo>
                    <a:pt x="910589" y="100488"/>
                  </a:lnTo>
                  <a:lnTo>
                    <a:pt x="913376" y="125194"/>
                  </a:lnTo>
                  <a:lnTo>
                    <a:pt x="914400" y="155448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060194" y="2851530"/>
            <a:ext cx="12788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0000"/>
                </a:solidFill>
                <a:latin typeface="Tahoma"/>
                <a:cs typeface="Tahoma"/>
              </a:rPr>
              <a:t>Control 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Element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11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2904" y="2766536"/>
            <a:ext cx="8378190" cy="738664"/>
          </a:xfrm>
        </p:spPr>
        <p:txBody>
          <a:bodyPr/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Classification of Control Systems</a:t>
            </a:r>
            <a:endParaRPr lang="en-US" sz="4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90725" y="1645361"/>
            <a:ext cx="53155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Calibri"/>
                <a:cs typeface="Calibri"/>
              </a:rPr>
              <a:t>Classification </a:t>
            </a:r>
            <a:r>
              <a:rPr sz="3200" b="1" dirty="0">
                <a:latin typeface="Calibri"/>
                <a:cs typeface="Calibri"/>
              </a:rPr>
              <a:t>of </a:t>
            </a:r>
            <a:r>
              <a:rPr sz="3200" b="1" spc="-10" dirty="0">
                <a:latin typeface="Calibri"/>
                <a:cs typeface="Calibri"/>
              </a:rPr>
              <a:t>Control</a:t>
            </a:r>
            <a:r>
              <a:rPr sz="3200" b="1" spc="-80" dirty="0">
                <a:latin typeface="Calibri"/>
                <a:cs typeface="Calibri"/>
              </a:rPr>
              <a:t> </a:t>
            </a:r>
            <a:r>
              <a:rPr sz="3200" b="1" spc="-30" dirty="0">
                <a:latin typeface="Calibri"/>
                <a:cs typeface="Calibri"/>
              </a:rPr>
              <a:t>System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11817" y="2362961"/>
            <a:ext cx="6322060" cy="1296035"/>
            <a:chOff x="1411817" y="2362961"/>
            <a:chExt cx="6322060" cy="1296035"/>
          </a:xfrm>
        </p:grpSpPr>
        <p:sp>
          <p:nvSpPr>
            <p:cNvPr id="4" name="object 4"/>
            <p:cNvSpPr/>
            <p:nvPr/>
          </p:nvSpPr>
          <p:spPr>
            <a:xfrm>
              <a:off x="1524761" y="2362961"/>
              <a:ext cx="6096000" cy="685800"/>
            </a:xfrm>
            <a:custGeom>
              <a:avLst/>
              <a:gdLst/>
              <a:ahLst/>
              <a:cxnLst/>
              <a:rect l="l" t="t" r="r" b="b"/>
              <a:pathLst>
                <a:path w="6096000" h="685800">
                  <a:moveTo>
                    <a:pt x="3048000" y="0"/>
                  </a:moveTo>
                  <a:lnTo>
                    <a:pt x="3048000" y="685800"/>
                  </a:lnTo>
                </a:path>
                <a:path w="6096000" h="685800">
                  <a:moveTo>
                    <a:pt x="3048000" y="685800"/>
                  </a:moveTo>
                  <a:lnTo>
                    <a:pt x="0" y="685800"/>
                  </a:lnTo>
                </a:path>
                <a:path w="6096000" h="685800">
                  <a:moveTo>
                    <a:pt x="6095999" y="685800"/>
                  </a:moveTo>
                  <a:lnTo>
                    <a:pt x="3048000" y="685800"/>
                  </a:lnTo>
                </a:path>
              </a:pathLst>
            </a:custGeom>
            <a:ln w="502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11808" y="3048761"/>
              <a:ext cx="6322060" cy="610235"/>
            </a:xfrm>
            <a:custGeom>
              <a:avLst/>
              <a:gdLst/>
              <a:ahLst/>
              <a:cxnLst/>
              <a:rect l="l" t="t" r="r" b="b"/>
              <a:pathLst>
                <a:path w="6322059" h="610235">
                  <a:moveTo>
                    <a:pt x="225894" y="412165"/>
                  </a:moveTo>
                  <a:lnTo>
                    <a:pt x="225259" y="402539"/>
                  </a:lnTo>
                  <a:lnTo>
                    <a:pt x="221081" y="393852"/>
                  </a:lnTo>
                  <a:lnTo>
                    <a:pt x="213664" y="387223"/>
                  </a:lnTo>
                  <a:lnTo>
                    <a:pt x="204177" y="384009"/>
                  </a:lnTo>
                  <a:lnTo>
                    <a:pt x="194551" y="384644"/>
                  </a:lnTo>
                  <a:lnTo>
                    <a:pt x="185864" y="388823"/>
                  </a:lnTo>
                  <a:lnTo>
                    <a:pt x="179247" y="396240"/>
                  </a:lnTo>
                  <a:lnTo>
                    <a:pt x="138099" y="466788"/>
                  </a:lnTo>
                  <a:lnTo>
                    <a:pt x="138099" y="0"/>
                  </a:lnTo>
                  <a:lnTo>
                    <a:pt x="87807" y="0"/>
                  </a:lnTo>
                  <a:lnTo>
                    <a:pt x="87807" y="466788"/>
                  </a:lnTo>
                  <a:lnTo>
                    <a:pt x="46659" y="396240"/>
                  </a:lnTo>
                  <a:lnTo>
                    <a:pt x="40030" y="388823"/>
                  </a:lnTo>
                  <a:lnTo>
                    <a:pt x="31356" y="384644"/>
                  </a:lnTo>
                  <a:lnTo>
                    <a:pt x="21717" y="384009"/>
                  </a:lnTo>
                  <a:lnTo>
                    <a:pt x="12242" y="387223"/>
                  </a:lnTo>
                  <a:lnTo>
                    <a:pt x="4813" y="393852"/>
                  </a:lnTo>
                  <a:lnTo>
                    <a:pt x="635" y="402539"/>
                  </a:lnTo>
                  <a:lnTo>
                    <a:pt x="0" y="412165"/>
                  </a:lnTo>
                  <a:lnTo>
                    <a:pt x="3225" y="421640"/>
                  </a:lnTo>
                  <a:lnTo>
                    <a:pt x="112953" y="609727"/>
                  </a:lnTo>
                  <a:lnTo>
                    <a:pt x="142062" y="559816"/>
                  </a:lnTo>
                  <a:lnTo>
                    <a:pt x="222669" y="421640"/>
                  </a:lnTo>
                  <a:lnTo>
                    <a:pt x="225894" y="412165"/>
                  </a:lnTo>
                  <a:close/>
                </a:path>
                <a:path w="6322059" h="610235">
                  <a:moveTo>
                    <a:pt x="6321895" y="412165"/>
                  </a:moveTo>
                  <a:lnTo>
                    <a:pt x="6321260" y="402539"/>
                  </a:lnTo>
                  <a:lnTo>
                    <a:pt x="6317081" y="393852"/>
                  </a:lnTo>
                  <a:lnTo>
                    <a:pt x="6309665" y="387223"/>
                  </a:lnTo>
                  <a:lnTo>
                    <a:pt x="6300178" y="384009"/>
                  </a:lnTo>
                  <a:lnTo>
                    <a:pt x="6290551" y="384644"/>
                  </a:lnTo>
                  <a:lnTo>
                    <a:pt x="6281864" y="388823"/>
                  </a:lnTo>
                  <a:lnTo>
                    <a:pt x="6275248" y="396240"/>
                  </a:lnTo>
                  <a:lnTo>
                    <a:pt x="6234100" y="466788"/>
                  </a:lnTo>
                  <a:lnTo>
                    <a:pt x="6234100" y="0"/>
                  </a:lnTo>
                  <a:lnTo>
                    <a:pt x="6183808" y="0"/>
                  </a:lnTo>
                  <a:lnTo>
                    <a:pt x="6183808" y="466788"/>
                  </a:lnTo>
                  <a:lnTo>
                    <a:pt x="6142660" y="396240"/>
                  </a:lnTo>
                  <a:lnTo>
                    <a:pt x="6136030" y="388823"/>
                  </a:lnTo>
                  <a:lnTo>
                    <a:pt x="6127356" y="384644"/>
                  </a:lnTo>
                  <a:lnTo>
                    <a:pt x="6117717" y="384009"/>
                  </a:lnTo>
                  <a:lnTo>
                    <a:pt x="6108243" y="387223"/>
                  </a:lnTo>
                  <a:lnTo>
                    <a:pt x="6100813" y="393852"/>
                  </a:lnTo>
                  <a:lnTo>
                    <a:pt x="6096635" y="402539"/>
                  </a:lnTo>
                  <a:lnTo>
                    <a:pt x="6096000" y="412165"/>
                  </a:lnTo>
                  <a:lnTo>
                    <a:pt x="6099226" y="421640"/>
                  </a:lnTo>
                  <a:lnTo>
                    <a:pt x="6208954" y="609727"/>
                  </a:lnTo>
                  <a:lnTo>
                    <a:pt x="6238062" y="559816"/>
                  </a:lnTo>
                  <a:lnTo>
                    <a:pt x="6318682" y="421640"/>
                  </a:lnTo>
                  <a:lnTo>
                    <a:pt x="6321895" y="4121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26820" y="3994784"/>
            <a:ext cx="254497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4035" marR="5080" indent="-521970">
              <a:lnSpc>
                <a:spcPct val="100000"/>
              </a:lnSpc>
              <a:spcBef>
                <a:spcPts val="100"/>
              </a:spcBef>
            </a:pPr>
            <a:r>
              <a:rPr lang="en-US" sz="2400" b="1" spc="-5" dirty="0" smtClean="0">
                <a:latin typeface="Tahoma"/>
                <a:cs typeface="Tahoma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Natural control system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15303" y="3918584"/>
            <a:ext cx="2863215" cy="151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6305" marR="5080" indent="-904240">
              <a:lnSpc>
                <a:spcPct val="100000"/>
              </a:lnSpc>
              <a:spcBef>
                <a:spcPts val="100"/>
              </a:spcBef>
            </a:pP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Man Made control system</a:t>
            </a:r>
          </a:p>
          <a:p>
            <a:pPr marL="916305" marR="5080" indent="-904240">
              <a:lnSpc>
                <a:spcPct val="100000"/>
              </a:lnSpc>
              <a:spcBef>
                <a:spcPts val="100"/>
              </a:spcBef>
            </a:pP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Manual</a:t>
            </a:r>
          </a:p>
          <a:p>
            <a:pPr marL="916305" marR="5080" indent="-904240">
              <a:lnSpc>
                <a:spcPct val="100000"/>
              </a:lnSpc>
              <a:spcBef>
                <a:spcPts val="100"/>
              </a:spcBef>
            </a:pP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automatic</a:t>
            </a:r>
            <a:endParaRPr sz="2400" dirty="0">
              <a:solidFill>
                <a:srgbClr val="000099"/>
              </a:solidFill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83540" y="136347"/>
            <a:ext cx="53155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Classification </a:t>
            </a:r>
            <a:r>
              <a:rPr dirty="0"/>
              <a:t>of </a:t>
            </a:r>
            <a:r>
              <a:rPr spc="-10" dirty="0"/>
              <a:t>Control</a:t>
            </a:r>
            <a:r>
              <a:rPr spc="-80" dirty="0"/>
              <a:t> </a:t>
            </a:r>
            <a:r>
              <a:rPr spc="-30" dirty="0"/>
              <a:t>System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13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/>
          <p:nvPr/>
        </p:nvSpPr>
        <p:spPr>
          <a:xfrm>
            <a:off x="1295400" y="228600"/>
            <a:ext cx="63246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13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FF0000"/>
                </a:solidFill>
                <a:latin typeface="Cambria"/>
                <a:cs typeface="Cambria"/>
              </a:rPr>
              <a:t>Classification</a:t>
            </a:r>
            <a:r>
              <a:rPr sz="2400" b="1" spc="-28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mbria"/>
                <a:cs typeface="Cambria"/>
              </a:rPr>
              <a:t>of control</a:t>
            </a:r>
            <a:r>
              <a:rPr sz="2400" b="1" spc="-12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Cambria"/>
                <a:cs typeface="Cambria"/>
              </a:rPr>
              <a:t>system</a:t>
            </a:r>
          </a:p>
        </p:txBody>
      </p:sp>
      <p:sp>
        <p:nvSpPr>
          <p:cNvPr id="5" name="object 4"/>
          <p:cNvSpPr txBox="1"/>
          <p:nvPr/>
        </p:nvSpPr>
        <p:spPr>
          <a:xfrm>
            <a:off x="426796" y="745433"/>
            <a:ext cx="8867332" cy="718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13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7030A0"/>
                </a:solidFill>
                <a:latin typeface="ABVKHB+Wingdings-Regular"/>
                <a:cs typeface="ABVKHB+Wingdings-Regular"/>
              </a:rPr>
              <a:t></a:t>
            </a:r>
            <a:r>
              <a:rPr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Natural control system:</a:t>
            </a:r>
            <a:r>
              <a:rPr sz="2400" spc="17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the system</a:t>
            </a:r>
            <a:r>
              <a:rPr sz="2400" spc="18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inside</a:t>
            </a:r>
            <a:r>
              <a:rPr sz="2400" spc="-18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 human</a:t>
            </a:r>
            <a:r>
              <a:rPr sz="2400" spc="18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being</a:t>
            </a:r>
            <a:r>
              <a:rPr sz="2400" spc="-23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or biological</a:t>
            </a:r>
            <a:r>
              <a:rPr sz="2400" spc="-12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spc="-1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system</a:t>
            </a:r>
          </a:p>
        </p:txBody>
      </p:sp>
      <p:sp>
        <p:nvSpPr>
          <p:cNvPr id="6" name="object 5"/>
          <p:cNvSpPr txBox="1"/>
          <p:nvPr/>
        </p:nvSpPr>
        <p:spPr>
          <a:xfrm>
            <a:off x="381000" y="1676400"/>
            <a:ext cx="8458200" cy="4667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13"/>
              </a:lnSpc>
            </a:pPr>
            <a:r>
              <a:rPr sz="2400" dirty="0">
                <a:solidFill>
                  <a:srgbClr val="7030A0"/>
                </a:solidFill>
                <a:latin typeface="ABVKHB+Wingdings-Regular"/>
                <a:cs typeface="ABVKHB+Wingdings-Regular"/>
              </a:rPr>
              <a:t></a:t>
            </a:r>
            <a:r>
              <a:rPr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Man-made</a:t>
            </a:r>
            <a:r>
              <a:rPr sz="2400" spc="14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control system</a:t>
            </a:r>
            <a:r>
              <a:rPr sz="24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sz="24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spc="28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control</a:t>
            </a:r>
            <a:r>
              <a:rPr lang="en-US" sz="2400" spc="-14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spc="-1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system</a:t>
            </a:r>
            <a:r>
              <a:rPr lang="en-US" sz="2400" spc="18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that </a:t>
            </a:r>
            <a:r>
              <a:rPr lang="en-US" sz="2400" spc="-14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are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designed and</a:t>
            </a:r>
            <a:r>
              <a:rPr lang="en-US" sz="2400" spc="-1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developed</a:t>
            </a:r>
            <a:r>
              <a:rPr lang="en-US" sz="2400" spc="3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spc="-4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by</a:t>
            </a:r>
            <a:r>
              <a:rPr lang="en-US" sz="2400" spc="4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man. </a:t>
            </a:r>
            <a:r>
              <a:rPr lang="en-US" sz="2400" dirty="0" smtClean="0">
                <a:solidFill>
                  <a:srgbClr val="000000"/>
                </a:solidFill>
                <a:latin typeface="Cambria"/>
                <a:cs typeface="Cambria"/>
              </a:rPr>
              <a:t>Example</a:t>
            </a:r>
            <a:r>
              <a:rPr lang="en-US" sz="2400" spc="15" dirty="0" smtClean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mbria"/>
                <a:cs typeface="Cambria"/>
              </a:rPr>
              <a:t>an automobile, Air craft, AC, washing machine etc, </a:t>
            </a:r>
          </a:p>
          <a:p>
            <a:pPr>
              <a:lnSpc>
                <a:spcPts val="2813"/>
              </a:lnSpc>
            </a:pPr>
            <a:r>
              <a:rPr sz="2400" spc="28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spc="28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spc="28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Manual control: </a:t>
            </a:r>
            <a:r>
              <a:rPr lang="en-US" sz="2400" spc="28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CONTROL ACTION BY the  HUMAN, </a:t>
            </a:r>
            <a:r>
              <a:rPr lang="en-US" sz="2400" spc="28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Example</a:t>
            </a:r>
            <a:r>
              <a:rPr lang="en-US" sz="2400" spc="28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spc="-17" dirty="0" smtClean="0">
                <a:solidFill>
                  <a:srgbClr val="000000"/>
                </a:solidFill>
                <a:latin typeface="Cambria"/>
                <a:cs typeface="Cambria"/>
              </a:rPr>
              <a:t>driver</a:t>
            </a:r>
            <a:r>
              <a:rPr lang="en-US" sz="2400" dirty="0" smtClean="0">
                <a:solidFill>
                  <a:srgbClr val="000000"/>
                </a:solidFill>
                <a:latin typeface="Cambria"/>
                <a:cs typeface="Cambria"/>
              </a:rPr>
              <a:t> driving</a:t>
            </a:r>
            <a:r>
              <a:rPr lang="en-US" sz="2400" spc="-18" dirty="0" smtClean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mbria"/>
                <a:cs typeface="Cambria"/>
              </a:rPr>
              <a:t>a car, Fan, Light etc</a:t>
            </a:r>
            <a:endParaRPr lang="en-US" sz="2400" spc="28" dirty="0" smtClean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2813"/>
              </a:lnSpc>
            </a:pPr>
            <a:r>
              <a:rPr lang="en-US" sz="2400" spc="28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  </a:t>
            </a:r>
          </a:p>
          <a:p>
            <a:pPr>
              <a:lnSpc>
                <a:spcPts val="2813"/>
              </a:lnSpc>
            </a:pPr>
            <a:r>
              <a:rPr lang="en-US" sz="2400" spc="28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Automatic control</a:t>
            </a:r>
            <a:r>
              <a:rPr lang="en-US" sz="2400" spc="28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: control action is performed by a machine, example are:  AC, Servo Voltage  stabilizer, Automatic washing machine, etc</a:t>
            </a:r>
          </a:p>
          <a:p>
            <a:pPr>
              <a:lnSpc>
                <a:spcPts val="2813"/>
              </a:lnSpc>
            </a:pPr>
            <a:r>
              <a:rPr lang="en-US" sz="2400" spc="28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2800" dirty="0" smtClean="0">
              <a:solidFill>
                <a:srgbClr val="000000"/>
              </a:solidFill>
              <a:latin typeface="Cambria"/>
              <a:cs typeface="Cambria"/>
            </a:endParaRPr>
          </a:p>
          <a:p>
            <a:pPr>
              <a:lnSpc>
                <a:spcPts val="2813"/>
              </a:lnSpc>
              <a:buFont typeface="Wingdings" pitchFamily="2" charset="2"/>
              <a:buChar char="q"/>
            </a:pPr>
            <a:r>
              <a:rPr lang="en-US" sz="2800" dirty="0" smtClean="0">
                <a:solidFill>
                  <a:srgbClr val="FF0000"/>
                </a:solidFill>
                <a:latin typeface="Cambria"/>
                <a:cs typeface="Cambria"/>
              </a:rPr>
              <a:t>Combinational</a:t>
            </a:r>
            <a:r>
              <a:rPr lang="en-US" sz="2800" spc="-28" dirty="0" smtClean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Cambria"/>
                <a:cs typeface="Cambria"/>
              </a:rPr>
              <a:t>control</a:t>
            </a:r>
            <a:r>
              <a:rPr lang="en-US" sz="2800" spc="-14" dirty="0" smtClean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Cambria"/>
                <a:cs typeface="Cambria"/>
              </a:rPr>
              <a:t>system:</a:t>
            </a:r>
            <a:r>
              <a:rPr lang="en-US" sz="2800" spc="33" dirty="0" smtClean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ambria"/>
                <a:cs typeface="Cambria"/>
              </a:rPr>
              <a:t>this control</a:t>
            </a:r>
            <a:r>
              <a:rPr lang="en-US" sz="2800" spc="-14" dirty="0" smtClean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2800" spc="-10" dirty="0" smtClean="0">
                <a:solidFill>
                  <a:srgbClr val="000000"/>
                </a:solidFill>
                <a:latin typeface="Cambria"/>
                <a:cs typeface="Cambria"/>
              </a:rPr>
              <a:t>system</a:t>
            </a:r>
            <a:r>
              <a:rPr lang="en-US" sz="2800" spc="18" dirty="0" smtClean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ambria"/>
                <a:cs typeface="Cambria"/>
              </a:rPr>
              <a:t>is a combination of natural</a:t>
            </a:r>
            <a:r>
              <a:rPr lang="en-US" sz="2800" spc="-18" dirty="0" smtClean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ambria"/>
                <a:cs typeface="Cambria"/>
              </a:rPr>
              <a:t>and manmade</a:t>
            </a:r>
          </a:p>
          <a:p>
            <a:pPr>
              <a:lnSpc>
                <a:spcPts val="2813"/>
              </a:lnSpc>
            </a:pPr>
            <a:endParaRPr lang="en-US" sz="2400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90725" y="1645361"/>
            <a:ext cx="53155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Calibri"/>
                <a:cs typeface="Calibri"/>
              </a:rPr>
              <a:t>Classification </a:t>
            </a:r>
            <a:r>
              <a:rPr sz="3200" b="1" dirty="0">
                <a:latin typeface="Calibri"/>
                <a:cs typeface="Calibri"/>
              </a:rPr>
              <a:t>of </a:t>
            </a:r>
            <a:r>
              <a:rPr sz="3200" b="1" spc="-10" dirty="0">
                <a:latin typeface="Calibri"/>
                <a:cs typeface="Calibri"/>
              </a:rPr>
              <a:t>Control</a:t>
            </a:r>
            <a:r>
              <a:rPr sz="3200" b="1" spc="-80" dirty="0">
                <a:latin typeface="Calibri"/>
                <a:cs typeface="Calibri"/>
              </a:rPr>
              <a:t> </a:t>
            </a:r>
            <a:r>
              <a:rPr sz="3200" b="1" spc="-30" dirty="0">
                <a:latin typeface="Calibri"/>
                <a:cs typeface="Calibri"/>
              </a:rPr>
              <a:t>System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11817" y="2362961"/>
            <a:ext cx="6322060" cy="1296035"/>
            <a:chOff x="1411817" y="2362961"/>
            <a:chExt cx="6322060" cy="1296035"/>
          </a:xfrm>
        </p:grpSpPr>
        <p:sp>
          <p:nvSpPr>
            <p:cNvPr id="4" name="object 4"/>
            <p:cNvSpPr/>
            <p:nvPr/>
          </p:nvSpPr>
          <p:spPr>
            <a:xfrm>
              <a:off x="1524761" y="2362961"/>
              <a:ext cx="6096000" cy="685800"/>
            </a:xfrm>
            <a:custGeom>
              <a:avLst/>
              <a:gdLst/>
              <a:ahLst/>
              <a:cxnLst/>
              <a:rect l="l" t="t" r="r" b="b"/>
              <a:pathLst>
                <a:path w="6096000" h="685800">
                  <a:moveTo>
                    <a:pt x="3048000" y="0"/>
                  </a:moveTo>
                  <a:lnTo>
                    <a:pt x="3048000" y="685800"/>
                  </a:lnTo>
                </a:path>
                <a:path w="6096000" h="685800">
                  <a:moveTo>
                    <a:pt x="3048000" y="685800"/>
                  </a:moveTo>
                  <a:lnTo>
                    <a:pt x="0" y="685800"/>
                  </a:lnTo>
                </a:path>
                <a:path w="6096000" h="685800">
                  <a:moveTo>
                    <a:pt x="6095999" y="685800"/>
                  </a:moveTo>
                  <a:lnTo>
                    <a:pt x="3048000" y="685800"/>
                  </a:lnTo>
                </a:path>
              </a:pathLst>
            </a:custGeom>
            <a:ln w="502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11808" y="3048761"/>
              <a:ext cx="6322060" cy="610235"/>
            </a:xfrm>
            <a:custGeom>
              <a:avLst/>
              <a:gdLst/>
              <a:ahLst/>
              <a:cxnLst/>
              <a:rect l="l" t="t" r="r" b="b"/>
              <a:pathLst>
                <a:path w="6322059" h="610235">
                  <a:moveTo>
                    <a:pt x="225894" y="412165"/>
                  </a:moveTo>
                  <a:lnTo>
                    <a:pt x="225259" y="402539"/>
                  </a:lnTo>
                  <a:lnTo>
                    <a:pt x="221081" y="393852"/>
                  </a:lnTo>
                  <a:lnTo>
                    <a:pt x="213664" y="387223"/>
                  </a:lnTo>
                  <a:lnTo>
                    <a:pt x="204177" y="384009"/>
                  </a:lnTo>
                  <a:lnTo>
                    <a:pt x="194551" y="384644"/>
                  </a:lnTo>
                  <a:lnTo>
                    <a:pt x="185864" y="388823"/>
                  </a:lnTo>
                  <a:lnTo>
                    <a:pt x="179247" y="396240"/>
                  </a:lnTo>
                  <a:lnTo>
                    <a:pt x="138099" y="466788"/>
                  </a:lnTo>
                  <a:lnTo>
                    <a:pt x="138099" y="0"/>
                  </a:lnTo>
                  <a:lnTo>
                    <a:pt x="87807" y="0"/>
                  </a:lnTo>
                  <a:lnTo>
                    <a:pt x="87807" y="466788"/>
                  </a:lnTo>
                  <a:lnTo>
                    <a:pt x="46659" y="396240"/>
                  </a:lnTo>
                  <a:lnTo>
                    <a:pt x="40030" y="388823"/>
                  </a:lnTo>
                  <a:lnTo>
                    <a:pt x="31356" y="384644"/>
                  </a:lnTo>
                  <a:lnTo>
                    <a:pt x="21717" y="384009"/>
                  </a:lnTo>
                  <a:lnTo>
                    <a:pt x="12242" y="387223"/>
                  </a:lnTo>
                  <a:lnTo>
                    <a:pt x="4813" y="393852"/>
                  </a:lnTo>
                  <a:lnTo>
                    <a:pt x="635" y="402539"/>
                  </a:lnTo>
                  <a:lnTo>
                    <a:pt x="0" y="412165"/>
                  </a:lnTo>
                  <a:lnTo>
                    <a:pt x="3225" y="421640"/>
                  </a:lnTo>
                  <a:lnTo>
                    <a:pt x="112953" y="609727"/>
                  </a:lnTo>
                  <a:lnTo>
                    <a:pt x="142062" y="559816"/>
                  </a:lnTo>
                  <a:lnTo>
                    <a:pt x="222669" y="421640"/>
                  </a:lnTo>
                  <a:lnTo>
                    <a:pt x="225894" y="412165"/>
                  </a:lnTo>
                  <a:close/>
                </a:path>
                <a:path w="6322059" h="610235">
                  <a:moveTo>
                    <a:pt x="6321895" y="412165"/>
                  </a:moveTo>
                  <a:lnTo>
                    <a:pt x="6321260" y="402539"/>
                  </a:lnTo>
                  <a:lnTo>
                    <a:pt x="6317081" y="393852"/>
                  </a:lnTo>
                  <a:lnTo>
                    <a:pt x="6309665" y="387223"/>
                  </a:lnTo>
                  <a:lnTo>
                    <a:pt x="6300178" y="384009"/>
                  </a:lnTo>
                  <a:lnTo>
                    <a:pt x="6290551" y="384644"/>
                  </a:lnTo>
                  <a:lnTo>
                    <a:pt x="6281864" y="388823"/>
                  </a:lnTo>
                  <a:lnTo>
                    <a:pt x="6275248" y="396240"/>
                  </a:lnTo>
                  <a:lnTo>
                    <a:pt x="6234100" y="466788"/>
                  </a:lnTo>
                  <a:lnTo>
                    <a:pt x="6234100" y="0"/>
                  </a:lnTo>
                  <a:lnTo>
                    <a:pt x="6183808" y="0"/>
                  </a:lnTo>
                  <a:lnTo>
                    <a:pt x="6183808" y="466788"/>
                  </a:lnTo>
                  <a:lnTo>
                    <a:pt x="6142660" y="396240"/>
                  </a:lnTo>
                  <a:lnTo>
                    <a:pt x="6136030" y="388823"/>
                  </a:lnTo>
                  <a:lnTo>
                    <a:pt x="6127356" y="384644"/>
                  </a:lnTo>
                  <a:lnTo>
                    <a:pt x="6117717" y="384009"/>
                  </a:lnTo>
                  <a:lnTo>
                    <a:pt x="6108243" y="387223"/>
                  </a:lnTo>
                  <a:lnTo>
                    <a:pt x="6100813" y="393852"/>
                  </a:lnTo>
                  <a:lnTo>
                    <a:pt x="6096635" y="402539"/>
                  </a:lnTo>
                  <a:lnTo>
                    <a:pt x="6096000" y="412165"/>
                  </a:lnTo>
                  <a:lnTo>
                    <a:pt x="6099226" y="421640"/>
                  </a:lnTo>
                  <a:lnTo>
                    <a:pt x="6208954" y="609727"/>
                  </a:lnTo>
                  <a:lnTo>
                    <a:pt x="6238062" y="559816"/>
                  </a:lnTo>
                  <a:lnTo>
                    <a:pt x="6318682" y="421640"/>
                  </a:lnTo>
                  <a:lnTo>
                    <a:pt x="6321895" y="4121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26820" y="3994784"/>
            <a:ext cx="254497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4035" marR="5080" indent="-521970">
              <a:lnSpc>
                <a:spcPct val="100000"/>
              </a:lnSpc>
              <a:spcBef>
                <a:spcPts val="100"/>
              </a:spcBef>
            </a:pPr>
            <a:r>
              <a:rPr lang="en-US" sz="2400" b="1" spc="-5" dirty="0" smtClean="0">
                <a:latin typeface="Tahoma"/>
                <a:cs typeface="Tahoma"/>
              </a:rPr>
              <a:t> Analog </a:t>
            </a:r>
            <a:r>
              <a:rPr sz="2400" b="1" spc="-65" dirty="0" smtClean="0">
                <a:latin typeface="Tahoma"/>
                <a:cs typeface="Tahoma"/>
              </a:rPr>
              <a:t> </a:t>
            </a:r>
            <a:r>
              <a:rPr sz="2400" b="1" spc="-10" dirty="0">
                <a:latin typeface="Tahoma"/>
                <a:cs typeface="Tahoma"/>
              </a:rPr>
              <a:t>Control  </a:t>
            </a:r>
            <a:r>
              <a:rPr sz="2400" b="1" spc="-5" dirty="0">
                <a:latin typeface="Tahoma"/>
                <a:cs typeface="Tahoma"/>
              </a:rPr>
              <a:t>System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15303" y="3918584"/>
            <a:ext cx="28632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6305" marR="5080" indent="-904240">
              <a:lnSpc>
                <a:spcPct val="100000"/>
              </a:lnSpc>
              <a:spcBef>
                <a:spcPts val="100"/>
              </a:spcBef>
            </a:pPr>
            <a:r>
              <a:rPr lang="en-US" sz="2400" b="1" spc="-5" dirty="0" smtClean="0">
                <a:latin typeface="Tahoma"/>
                <a:cs typeface="Tahoma"/>
              </a:rPr>
              <a:t>Discrete</a:t>
            </a:r>
            <a:r>
              <a:rPr sz="2400" b="1" spc="-5" dirty="0" smtClean="0">
                <a:latin typeface="Tahoma"/>
                <a:cs typeface="Tahoma"/>
              </a:rPr>
              <a:t> </a:t>
            </a:r>
            <a:r>
              <a:rPr sz="2400" b="1" spc="-10" dirty="0">
                <a:latin typeface="Tahoma"/>
                <a:cs typeface="Tahoma"/>
              </a:rPr>
              <a:t>Control  </a:t>
            </a:r>
            <a:r>
              <a:rPr sz="2400" b="1" spc="-5" dirty="0">
                <a:latin typeface="Tahoma"/>
                <a:cs typeface="Tahoma"/>
              </a:rPr>
              <a:t>System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83540" y="136347"/>
            <a:ext cx="53155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Classification </a:t>
            </a:r>
            <a:r>
              <a:rPr dirty="0"/>
              <a:t>of </a:t>
            </a:r>
            <a:r>
              <a:rPr spc="-10" dirty="0"/>
              <a:t>Control</a:t>
            </a:r>
            <a:r>
              <a:rPr spc="-80" dirty="0"/>
              <a:t> </a:t>
            </a:r>
            <a:r>
              <a:rPr spc="-30" dirty="0"/>
              <a:t>System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15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1"/>
            <a:ext cx="9144000" cy="276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95400" y="228600"/>
            <a:ext cx="63246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13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000099"/>
                </a:solidFill>
                <a:latin typeface="Cambria"/>
                <a:cs typeface="Cambria"/>
              </a:rPr>
              <a:t>Classification</a:t>
            </a:r>
            <a:r>
              <a:rPr sz="2400" b="1" spc="-28" dirty="0">
                <a:solidFill>
                  <a:srgbClr val="000099"/>
                </a:solidFill>
                <a:latin typeface="Cambria"/>
                <a:cs typeface="Cambria"/>
              </a:rPr>
              <a:t> </a:t>
            </a:r>
            <a:r>
              <a:rPr sz="2400" b="1" dirty="0">
                <a:solidFill>
                  <a:srgbClr val="000099"/>
                </a:solidFill>
                <a:latin typeface="Cambria"/>
                <a:cs typeface="Cambria"/>
              </a:rPr>
              <a:t>of control</a:t>
            </a:r>
            <a:r>
              <a:rPr sz="2400" b="1" spc="-12" dirty="0">
                <a:solidFill>
                  <a:srgbClr val="000099"/>
                </a:solidFill>
                <a:latin typeface="Cambria"/>
                <a:cs typeface="Cambria"/>
              </a:rPr>
              <a:t> </a:t>
            </a:r>
            <a:r>
              <a:rPr sz="2400" b="1" spc="-15" dirty="0">
                <a:solidFill>
                  <a:srgbClr val="000099"/>
                </a:solidFill>
                <a:latin typeface="Cambria"/>
                <a:cs typeface="Cambria"/>
              </a:rPr>
              <a:t>system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28600" y="685800"/>
            <a:ext cx="83058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13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0000"/>
                </a:solidFill>
                <a:latin typeface="ABVKHB+Wingdings-Regular"/>
                <a:cs typeface="ABVKHB+Wingdings-Regular"/>
              </a:rPr>
              <a:t></a:t>
            </a:r>
            <a:r>
              <a:rPr sz="2800" dirty="0">
                <a:solidFill>
                  <a:srgbClr val="FF0000"/>
                </a:solidFill>
                <a:latin typeface="Cambria"/>
                <a:cs typeface="Cambria"/>
              </a:rPr>
              <a:t>Continuous</a:t>
            </a:r>
            <a:r>
              <a:rPr sz="2800" spc="-12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FF0000"/>
                </a:solidFill>
                <a:latin typeface="Cambria"/>
                <a:cs typeface="Cambria"/>
              </a:rPr>
              <a:t>Time </a:t>
            </a:r>
            <a:r>
              <a:rPr sz="2800" dirty="0" smtClean="0">
                <a:solidFill>
                  <a:srgbClr val="FF0000"/>
                </a:solidFill>
                <a:latin typeface="Cambria"/>
                <a:cs typeface="Cambria"/>
              </a:rPr>
              <a:t>or </a:t>
            </a:r>
            <a:r>
              <a:rPr sz="2800" dirty="0">
                <a:solidFill>
                  <a:srgbClr val="FF0000"/>
                </a:solidFill>
                <a:latin typeface="Cambria"/>
                <a:cs typeface="Cambria"/>
              </a:rPr>
              <a:t>Discrete time</a:t>
            </a:r>
            <a:r>
              <a:rPr sz="2800" spc="5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FF0000"/>
                </a:solidFill>
                <a:latin typeface="Cambria"/>
                <a:cs typeface="Cambria"/>
              </a:rPr>
              <a:t>Control</a:t>
            </a:r>
            <a:r>
              <a:rPr sz="2800" spc="-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mbria"/>
                <a:cs typeface="Cambria"/>
              </a:rPr>
              <a:t>Systems</a:t>
            </a:r>
            <a:r>
              <a:rPr sz="2800" spc="27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FF0000"/>
                </a:solidFill>
                <a:latin typeface="Cambria"/>
                <a:cs typeface="Cambria"/>
              </a:rPr>
              <a:t>: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04800" y="1447800"/>
            <a:ext cx="8458199" cy="22031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sz="2000" spc="18" dirty="0">
                <a:solidFill>
                  <a:srgbClr val="000000"/>
                </a:solidFill>
                <a:latin typeface="ABVKHB+Wingdings-Regular"/>
                <a:cs typeface="ABVKHB+Wingdings-Regular"/>
              </a:rPr>
              <a:t></a:t>
            </a:r>
            <a:r>
              <a:rPr sz="32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sz="3200" spc="405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32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sz="3200" spc="393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32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signals</a:t>
            </a:r>
            <a:r>
              <a:rPr sz="3200" spc="405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32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</a:t>
            </a:r>
            <a:r>
              <a:rPr sz="3200" spc="405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32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all</a:t>
            </a:r>
            <a:r>
              <a:rPr sz="3200" spc="40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32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parts</a:t>
            </a:r>
            <a:r>
              <a:rPr sz="3200" spc="39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32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sz="3200" spc="388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32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sz="3200" spc="419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32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control</a:t>
            </a:r>
            <a:r>
              <a:rPr sz="3200" spc="407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3200" spc="-1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system</a:t>
            </a:r>
            <a:r>
              <a:rPr sz="3200" spc="415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3200" spc="-14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are</a:t>
            </a:r>
            <a:r>
              <a:rPr sz="3200" spc="423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32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continuous</a:t>
            </a:r>
            <a:r>
              <a:rPr sz="3200" spc="405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32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functions</a:t>
            </a:r>
            <a:r>
              <a:rPr sz="3200" spc="407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32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sz="3200" spc="41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32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time,</a:t>
            </a:r>
            <a:r>
              <a:rPr sz="3200" spc="41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32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sz="3200" spc="41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3200" spc="-1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system</a:t>
            </a:r>
            <a:r>
              <a:rPr sz="3200" spc="415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3200" spc="-15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is</a:t>
            </a:r>
            <a:r>
              <a:rPr lang="en-US" sz="3200" spc="-15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continuous</a:t>
            </a:r>
            <a:r>
              <a:rPr lang="en-US" sz="3200" spc="-43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time</a:t>
            </a:r>
            <a:r>
              <a:rPr lang="en-US" sz="3200" spc="-17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feedback control</a:t>
            </a:r>
            <a:r>
              <a:rPr lang="en-US" sz="3200" spc="-4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system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(e.g.</a:t>
            </a:r>
            <a:r>
              <a:rPr lang="en-US" sz="2800" spc="-23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speed</a:t>
            </a:r>
            <a:r>
              <a:rPr lang="en-US" sz="2800" spc="1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control</a:t>
            </a:r>
            <a:r>
              <a:rPr lang="en-US" sz="2800" spc="-4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sz="2800" spc="-18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motor </a:t>
            </a:r>
            <a:r>
              <a:rPr lang="en-US" sz="2800" spc="-27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by</a:t>
            </a:r>
            <a:r>
              <a:rPr lang="en-US" sz="2800" spc="3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tacho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-generator)</a:t>
            </a:r>
            <a:endParaRPr lang="en-US" sz="20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marR="0">
              <a:lnSpc>
                <a:spcPts val="2349"/>
              </a:lnSpc>
              <a:spcBef>
                <a:spcPts val="0"/>
              </a:spcBef>
              <a:spcAft>
                <a:spcPts val="0"/>
              </a:spcAft>
            </a:pPr>
            <a:endParaRPr sz="2000" spc="-15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8600" y="3581400"/>
            <a:ext cx="8686800" cy="3052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sz="2400" spc="18" dirty="0">
                <a:solidFill>
                  <a:srgbClr val="FF0000"/>
                </a:solidFill>
                <a:latin typeface="ABVKHB+Wingdings-Regular"/>
                <a:cs typeface="ABVKHB+Wingdings-Regular"/>
              </a:rPr>
              <a:t>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/>
                <a:cs typeface="Cambria"/>
              </a:rPr>
              <a:t>If</a:t>
            </a:r>
            <a:r>
              <a:rPr sz="3200" spc="357" dirty="0">
                <a:solidFill>
                  <a:schemeClr val="tx1">
                    <a:lumMod val="95000"/>
                    <a:lumOff val="5000"/>
                  </a:schemeClr>
                </a:solidFill>
                <a:latin typeface="Cambria"/>
                <a:cs typeface="Cambria"/>
              </a:rPr>
              <a:t> 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/>
                <a:cs typeface="Cambria"/>
              </a:rPr>
              <a:t>one</a:t>
            </a:r>
            <a:r>
              <a:rPr sz="3200" spc="347" dirty="0">
                <a:solidFill>
                  <a:schemeClr val="tx1">
                    <a:lumMod val="95000"/>
                    <a:lumOff val="5000"/>
                  </a:schemeClr>
                </a:solidFill>
                <a:latin typeface="Cambria"/>
                <a:cs typeface="Cambria"/>
              </a:rPr>
              <a:t> 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/>
                <a:cs typeface="Cambria"/>
              </a:rPr>
              <a:t>or</a:t>
            </a:r>
            <a:r>
              <a:rPr sz="3200" spc="333" dirty="0">
                <a:solidFill>
                  <a:schemeClr val="tx1">
                    <a:lumMod val="95000"/>
                    <a:lumOff val="5000"/>
                  </a:schemeClr>
                </a:solidFill>
                <a:latin typeface="Cambria"/>
                <a:cs typeface="Cambria"/>
              </a:rPr>
              <a:t> </a:t>
            </a:r>
            <a:r>
              <a:rPr sz="3200" spc="-12" dirty="0">
                <a:solidFill>
                  <a:schemeClr val="tx1">
                    <a:lumMod val="95000"/>
                    <a:lumOff val="5000"/>
                  </a:schemeClr>
                </a:solidFill>
                <a:latin typeface="Cambria"/>
                <a:cs typeface="Cambria"/>
              </a:rPr>
              <a:t>more</a:t>
            </a:r>
            <a:r>
              <a:rPr sz="3200" spc="36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/>
                <a:cs typeface="Cambria"/>
              </a:rPr>
              <a:t> 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/>
                <a:cs typeface="Cambria"/>
              </a:rPr>
              <a:t>system</a:t>
            </a:r>
            <a:r>
              <a:rPr sz="3200" spc="367" dirty="0">
                <a:solidFill>
                  <a:schemeClr val="tx1">
                    <a:lumMod val="95000"/>
                    <a:lumOff val="5000"/>
                  </a:schemeClr>
                </a:solidFill>
                <a:latin typeface="Cambria"/>
                <a:cs typeface="Cambria"/>
              </a:rPr>
              <a:t> 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/>
                <a:cs typeface="Cambria"/>
              </a:rPr>
              <a:t>variables</a:t>
            </a:r>
            <a:r>
              <a:rPr sz="3200" spc="363" dirty="0">
                <a:solidFill>
                  <a:schemeClr val="tx1">
                    <a:lumMod val="95000"/>
                    <a:lumOff val="5000"/>
                  </a:schemeClr>
                </a:solidFill>
                <a:latin typeface="Cambria"/>
                <a:cs typeface="Cambria"/>
              </a:rPr>
              <a:t> 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/>
                <a:cs typeface="Cambria"/>
              </a:rPr>
              <a:t>of</a:t>
            </a:r>
            <a:r>
              <a:rPr sz="3200" spc="35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/>
                <a:cs typeface="Cambria"/>
              </a:rPr>
              <a:t> 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/>
                <a:cs typeface="Cambria"/>
              </a:rPr>
              <a:t>a</a:t>
            </a:r>
            <a:r>
              <a:rPr sz="3200" spc="36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/>
                <a:cs typeface="Cambria"/>
              </a:rPr>
              <a:t> 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/>
                <a:cs typeface="Cambria"/>
              </a:rPr>
              <a:t>control</a:t>
            </a:r>
            <a:r>
              <a:rPr sz="3200" spc="343" dirty="0">
                <a:solidFill>
                  <a:schemeClr val="tx1">
                    <a:lumMod val="95000"/>
                    <a:lumOff val="5000"/>
                  </a:schemeClr>
                </a:solidFill>
                <a:latin typeface="Cambria"/>
                <a:cs typeface="Cambria"/>
              </a:rPr>
              <a:t> </a:t>
            </a:r>
            <a:r>
              <a:rPr sz="3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/>
                <a:cs typeface="Cambria"/>
              </a:rPr>
              <a:t>system</a:t>
            </a:r>
            <a:r>
              <a:rPr sz="3200" spc="354" dirty="0">
                <a:solidFill>
                  <a:schemeClr val="tx1">
                    <a:lumMod val="95000"/>
                    <a:lumOff val="5000"/>
                  </a:schemeClr>
                </a:solidFill>
                <a:latin typeface="Cambria"/>
                <a:cs typeface="Cambria"/>
              </a:rPr>
              <a:t> 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/>
                <a:cs typeface="Cambria"/>
              </a:rPr>
              <a:t>are</a:t>
            </a:r>
            <a:r>
              <a:rPr sz="3200" spc="1139" dirty="0">
                <a:solidFill>
                  <a:schemeClr val="tx1">
                    <a:lumMod val="95000"/>
                    <a:lumOff val="5000"/>
                  </a:schemeClr>
                </a:solidFill>
                <a:latin typeface="Cambria"/>
                <a:cs typeface="Cambria"/>
              </a:rPr>
              <a:t> 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/>
                <a:cs typeface="Cambria"/>
              </a:rPr>
              <a:t>know</a:t>
            </a:r>
            <a:r>
              <a:rPr sz="3200" spc="333" dirty="0">
                <a:solidFill>
                  <a:schemeClr val="tx1">
                    <a:lumMod val="95000"/>
                    <a:lumOff val="5000"/>
                  </a:schemeClr>
                </a:solidFill>
                <a:latin typeface="Cambria"/>
                <a:cs typeface="Cambria"/>
              </a:rPr>
              <a:t> 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/>
                <a:cs typeface="Cambria"/>
              </a:rPr>
              <a:t>at</a:t>
            </a:r>
            <a:r>
              <a:rPr sz="3200" spc="35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/>
                <a:cs typeface="Cambria"/>
              </a:rPr>
              <a:t> 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/>
                <a:cs typeface="Cambria"/>
              </a:rPr>
              <a:t>a</a:t>
            </a:r>
            <a:r>
              <a:rPr sz="3200" spc="358" dirty="0">
                <a:solidFill>
                  <a:schemeClr val="tx1">
                    <a:lumMod val="95000"/>
                    <a:lumOff val="5000"/>
                  </a:schemeClr>
                </a:solidFill>
                <a:latin typeface="Cambria"/>
                <a:cs typeface="Cambria"/>
              </a:rPr>
              <a:t> 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/>
                <a:cs typeface="Cambria"/>
              </a:rPr>
              <a:t>certain</a:t>
            </a:r>
            <a:r>
              <a:rPr sz="3200" spc="357" dirty="0">
                <a:solidFill>
                  <a:schemeClr val="tx1">
                    <a:lumMod val="95000"/>
                    <a:lumOff val="5000"/>
                  </a:schemeClr>
                </a:solidFill>
                <a:latin typeface="Cambria"/>
                <a:cs typeface="Cambria"/>
              </a:rPr>
              <a:t> 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/>
                <a:cs typeface="Cambria"/>
              </a:rPr>
              <a:t>discrete</a:t>
            </a:r>
            <a:r>
              <a:rPr sz="3200" spc="353" dirty="0">
                <a:solidFill>
                  <a:schemeClr val="tx1">
                    <a:lumMod val="95000"/>
                    <a:lumOff val="5000"/>
                  </a:schemeClr>
                </a:solidFill>
                <a:latin typeface="Cambria"/>
                <a:cs typeface="Cambria"/>
              </a:rPr>
              <a:t> </a:t>
            </a:r>
            <a:r>
              <a:rPr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/>
                <a:cs typeface="Cambria"/>
              </a:rPr>
              <a:t>time</a:t>
            </a:r>
            <a:r>
              <a:rPr sz="3200" spc="354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/>
                <a:cs typeface="Cambria"/>
              </a:rPr>
              <a:t> </a:t>
            </a:r>
            <a:r>
              <a:rPr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/>
                <a:cs typeface="Cambria"/>
              </a:rPr>
              <a:t>,the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/>
                <a:cs typeface="Cambria"/>
              </a:rPr>
              <a:t> system is discrete</a:t>
            </a:r>
            <a:r>
              <a:rPr lang="en-US" sz="3200" spc="-18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/>
                <a:cs typeface="Cambria"/>
              </a:rPr>
              <a:t> 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/>
                <a:cs typeface="Cambria"/>
              </a:rPr>
              <a:t>time</a:t>
            </a:r>
            <a:r>
              <a:rPr lang="en-US" sz="3200" spc="-28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/>
                <a:cs typeface="Cambria"/>
              </a:rPr>
              <a:t> 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/>
                <a:cs typeface="Cambria"/>
              </a:rPr>
              <a:t>control</a:t>
            </a:r>
            <a:r>
              <a:rPr lang="en-US" sz="3200" spc="-28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/>
                <a:cs typeface="Cambria"/>
              </a:rPr>
              <a:t> 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/>
                <a:cs typeface="Cambria"/>
              </a:rPr>
              <a:t>system  </a:t>
            </a:r>
          </a:p>
          <a:p>
            <a:r>
              <a:rPr lang="en-US" sz="3200" dirty="0" smtClean="0">
                <a:solidFill>
                  <a:srgbClr val="FF0000"/>
                </a:solidFill>
                <a:latin typeface="Cambria"/>
                <a:cs typeface="Cambria"/>
              </a:rPr>
              <a:t>(e.g.</a:t>
            </a:r>
            <a:r>
              <a:rPr lang="en-US" sz="3200" spc="-12" dirty="0" smtClean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3200" dirty="0" smtClean="0">
                <a:solidFill>
                  <a:srgbClr val="FF0000"/>
                </a:solidFill>
                <a:latin typeface="Cambria"/>
                <a:cs typeface="Cambria"/>
              </a:rPr>
              <a:t>computer</a:t>
            </a:r>
            <a:r>
              <a:rPr lang="en-US" sz="3200" spc="-30" dirty="0" smtClean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3200" dirty="0" smtClean="0">
                <a:solidFill>
                  <a:srgbClr val="FF0000"/>
                </a:solidFill>
                <a:latin typeface="Cambria"/>
                <a:cs typeface="Cambria"/>
              </a:rPr>
              <a:t>system)Microprocessor/ Micro control  based control System</a:t>
            </a:r>
            <a:endParaRPr lang="en-US" sz="2400" dirty="0" smtClean="0">
              <a:solidFill>
                <a:srgbClr val="FF0000"/>
              </a:solidFill>
              <a:latin typeface="Cambria"/>
              <a:cs typeface="Cambria"/>
            </a:endParaRPr>
          </a:p>
          <a:p>
            <a:pPr>
              <a:lnSpc>
                <a:spcPts val="2349"/>
              </a:lnSpc>
            </a:pPr>
            <a:endParaRPr lang="en-US" sz="2400" dirty="0" smtClean="0">
              <a:solidFill>
                <a:srgbClr val="FF0000"/>
              </a:solidFill>
              <a:latin typeface="Cambria"/>
              <a:cs typeface="Cambria"/>
            </a:endParaRPr>
          </a:p>
          <a:p>
            <a:pPr marL="0" marR="0">
              <a:lnSpc>
                <a:spcPts val="2349"/>
              </a:lnSpc>
              <a:spcBef>
                <a:spcPts val="0"/>
              </a:spcBef>
              <a:spcAft>
                <a:spcPts val="0"/>
              </a:spcAft>
            </a:pPr>
            <a:endParaRPr sz="2000" dirty="0">
              <a:solidFill>
                <a:srgbClr val="FF0000"/>
              </a:solidFill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90725" y="1645361"/>
            <a:ext cx="53155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Calibri"/>
                <a:cs typeface="Calibri"/>
              </a:rPr>
              <a:t>Classification </a:t>
            </a:r>
            <a:r>
              <a:rPr sz="3200" b="1" dirty="0">
                <a:latin typeface="Calibri"/>
                <a:cs typeface="Calibri"/>
              </a:rPr>
              <a:t>of </a:t>
            </a:r>
            <a:r>
              <a:rPr sz="3200" b="1" spc="-10" dirty="0">
                <a:latin typeface="Calibri"/>
                <a:cs typeface="Calibri"/>
              </a:rPr>
              <a:t>Control</a:t>
            </a:r>
            <a:r>
              <a:rPr sz="3200" b="1" spc="-80" dirty="0">
                <a:latin typeface="Calibri"/>
                <a:cs typeface="Calibri"/>
              </a:rPr>
              <a:t> </a:t>
            </a:r>
            <a:r>
              <a:rPr sz="3200" b="1" spc="-30" dirty="0">
                <a:latin typeface="Calibri"/>
                <a:cs typeface="Calibri"/>
              </a:rPr>
              <a:t>System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11817" y="2362961"/>
            <a:ext cx="6322060" cy="1296035"/>
            <a:chOff x="1411817" y="2362961"/>
            <a:chExt cx="6322060" cy="1296035"/>
          </a:xfrm>
        </p:grpSpPr>
        <p:sp>
          <p:nvSpPr>
            <p:cNvPr id="4" name="object 4"/>
            <p:cNvSpPr/>
            <p:nvPr/>
          </p:nvSpPr>
          <p:spPr>
            <a:xfrm>
              <a:off x="1524761" y="2362961"/>
              <a:ext cx="6096000" cy="685800"/>
            </a:xfrm>
            <a:custGeom>
              <a:avLst/>
              <a:gdLst/>
              <a:ahLst/>
              <a:cxnLst/>
              <a:rect l="l" t="t" r="r" b="b"/>
              <a:pathLst>
                <a:path w="6096000" h="685800">
                  <a:moveTo>
                    <a:pt x="3048000" y="0"/>
                  </a:moveTo>
                  <a:lnTo>
                    <a:pt x="3048000" y="685800"/>
                  </a:lnTo>
                </a:path>
                <a:path w="6096000" h="685800">
                  <a:moveTo>
                    <a:pt x="3048000" y="685800"/>
                  </a:moveTo>
                  <a:lnTo>
                    <a:pt x="0" y="685800"/>
                  </a:lnTo>
                </a:path>
                <a:path w="6096000" h="685800">
                  <a:moveTo>
                    <a:pt x="6095999" y="685800"/>
                  </a:moveTo>
                  <a:lnTo>
                    <a:pt x="3048000" y="685800"/>
                  </a:lnTo>
                </a:path>
              </a:pathLst>
            </a:custGeom>
            <a:ln w="502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11808" y="3048761"/>
              <a:ext cx="6322060" cy="610235"/>
            </a:xfrm>
            <a:custGeom>
              <a:avLst/>
              <a:gdLst/>
              <a:ahLst/>
              <a:cxnLst/>
              <a:rect l="l" t="t" r="r" b="b"/>
              <a:pathLst>
                <a:path w="6322059" h="610235">
                  <a:moveTo>
                    <a:pt x="225894" y="412165"/>
                  </a:moveTo>
                  <a:lnTo>
                    <a:pt x="225259" y="402539"/>
                  </a:lnTo>
                  <a:lnTo>
                    <a:pt x="221081" y="393852"/>
                  </a:lnTo>
                  <a:lnTo>
                    <a:pt x="213664" y="387223"/>
                  </a:lnTo>
                  <a:lnTo>
                    <a:pt x="204177" y="384009"/>
                  </a:lnTo>
                  <a:lnTo>
                    <a:pt x="194551" y="384644"/>
                  </a:lnTo>
                  <a:lnTo>
                    <a:pt x="185864" y="388823"/>
                  </a:lnTo>
                  <a:lnTo>
                    <a:pt x="179247" y="396240"/>
                  </a:lnTo>
                  <a:lnTo>
                    <a:pt x="138099" y="466788"/>
                  </a:lnTo>
                  <a:lnTo>
                    <a:pt x="138099" y="0"/>
                  </a:lnTo>
                  <a:lnTo>
                    <a:pt x="87807" y="0"/>
                  </a:lnTo>
                  <a:lnTo>
                    <a:pt x="87807" y="466788"/>
                  </a:lnTo>
                  <a:lnTo>
                    <a:pt x="46659" y="396240"/>
                  </a:lnTo>
                  <a:lnTo>
                    <a:pt x="40030" y="388823"/>
                  </a:lnTo>
                  <a:lnTo>
                    <a:pt x="31356" y="384644"/>
                  </a:lnTo>
                  <a:lnTo>
                    <a:pt x="21717" y="384009"/>
                  </a:lnTo>
                  <a:lnTo>
                    <a:pt x="12242" y="387223"/>
                  </a:lnTo>
                  <a:lnTo>
                    <a:pt x="4813" y="393852"/>
                  </a:lnTo>
                  <a:lnTo>
                    <a:pt x="635" y="402539"/>
                  </a:lnTo>
                  <a:lnTo>
                    <a:pt x="0" y="412165"/>
                  </a:lnTo>
                  <a:lnTo>
                    <a:pt x="3225" y="421640"/>
                  </a:lnTo>
                  <a:lnTo>
                    <a:pt x="112953" y="609727"/>
                  </a:lnTo>
                  <a:lnTo>
                    <a:pt x="142062" y="559816"/>
                  </a:lnTo>
                  <a:lnTo>
                    <a:pt x="222669" y="421640"/>
                  </a:lnTo>
                  <a:lnTo>
                    <a:pt x="225894" y="412165"/>
                  </a:lnTo>
                  <a:close/>
                </a:path>
                <a:path w="6322059" h="610235">
                  <a:moveTo>
                    <a:pt x="6321895" y="412165"/>
                  </a:moveTo>
                  <a:lnTo>
                    <a:pt x="6321260" y="402539"/>
                  </a:lnTo>
                  <a:lnTo>
                    <a:pt x="6317081" y="393852"/>
                  </a:lnTo>
                  <a:lnTo>
                    <a:pt x="6309665" y="387223"/>
                  </a:lnTo>
                  <a:lnTo>
                    <a:pt x="6300178" y="384009"/>
                  </a:lnTo>
                  <a:lnTo>
                    <a:pt x="6290551" y="384644"/>
                  </a:lnTo>
                  <a:lnTo>
                    <a:pt x="6281864" y="388823"/>
                  </a:lnTo>
                  <a:lnTo>
                    <a:pt x="6275248" y="396240"/>
                  </a:lnTo>
                  <a:lnTo>
                    <a:pt x="6234100" y="466788"/>
                  </a:lnTo>
                  <a:lnTo>
                    <a:pt x="6234100" y="0"/>
                  </a:lnTo>
                  <a:lnTo>
                    <a:pt x="6183808" y="0"/>
                  </a:lnTo>
                  <a:lnTo>
                    <a:pt x="6183808" y="466788"/>
                  </a:lnTo>
                  <a:lnTo>
                    <a:pt x="6142660" y="396240"/>
                  </a:lnTo>
                  <a:lnTo>
                    <a:pt x="6136030" y="388823"/>
                  </a:lnTo>
                  <a:lnTo>
                    <a:pt x="6127356" y="384644"/>
                  </a:lnTo>
                  <a:lnTo>
                    <a:pt x="6117717" y="384009"/>
                  </a:lnTo>
                  <a:lnTo>
                    <a:pt x="6108243" y="387223"/>
                  </a:lnTo>
                  <a:lnTo>
                    <a:pt x="6100813" y="393852"/>
                  </a:lnTo>
                  <a:lnTo>
                    <a:pt x="6096635" y="402539"/>
                  </a:lnTo>
                  <a:lnTo>
                    <a:pt x="6096000" y="412165"/>
                  </a:lnTo>
                  <a:lnTo>
                    <a:pt x="6099226" y="421640"/>
                  </a:lnTo>
                  <a:lnTo>
                    <a:pt x="6208954" y="609727"/>
                  </a:lnTo>
                  <a:lnTo>
                    <a:pt x="6238062" y="559816"/>
                  </a:lnTo>
                  <a:lnTo>
                    <a:pt x="6318682" y="421640"/>
                  </a:lnTo>
                  <a:lnTo>
                    <a:pt x="6321895" y="4121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26821" y="3994784"/>
            <a:ext cx="21945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4035" marR="5080" indent="-52197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ahoma"/>
                <a:cs typeface="Tahoma"/>
              </a:rPr>
              <a:t>Linear</a:t>
            </a:r>
            <a:r>
              <a:rPr sz="2400" b="1" spc="-65" dirty="0">
                <a:latin typeface="Tahoma"/>
                <a:cs typeface="Tahoma"/>
              </a:rPr>
              <a:t> </a:t>
            </a:r>
            <a:r>
              <a:rPr sz="2400" b="1" spc="-10" dirty="0">
                <a:latin typeface="Tahoma"/>
                <a:cs typeface="Tahoma"/>
              </a:rPr>
              <a:t>Control  </a:t>
            </a:r>
            <a:r>
              <a:rPr sz="2400" b="1" spc="-5" dirty="0">
                <a:latin typeface="Tahoma"/>
                <a:cs typeface="Tahoma"/>
              </a:rPr>
              <a:t>System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15303" y="3918584"/>
            <a:ext cx="28632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6305" marR="5080" indent="-90424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ahoma"/>
                <a:cs typeface="Tahoma"/>
              </a:rPr>
              <a:t>Non-linear </a:t>
            </a:r>
            <a:r>
              <a:rPr sz="2400" b="1" spc="-10" dirty="0">
                <a:latin typeface="Tahoma"/>
                <a:cs typeface="Tahoma"/>
              </a:rPr>
              <a:t>Control  </a:t>
            </a:r>
            <a:r>
              <a:rPr sz="2400" b="1" spc="-5" dirty="0">
                <a:latin typeface="Tahoma"/>
                <a:cs typeface="Tahoma"/>
              </a:rPr>
              <a:t>System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83540" y="136347"/>
            <a:ext cx="53155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Classification </a:t>
            </a:r>
            <a:r>
              <a:rPr dirty="0"/>
              <a:t>of </a:t>
            </a:r>
            <a:r>
              <a:rPr spc="-10" dirty="0"/>
              <a:t>Control</a:t>
            </a:r>
            <a:r>
              <a:rPr spc="-80" dirty="0"/>
              <a:t> </a:t>
            </a:r>
            <a:r>
              <a:rPr spc="-30" dirty="0"/>
              <a:t>System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17</a:t>
            </a:fld>
            <a:endParaRPr sz="1400">
              <a:latin typeface="Tahoma"/>
              <a:cs typeface="Tahom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4800600"/>
            <a:ext cx="3657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n-US" sz="2000" spc="125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sz="2000" spc="1239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spc="-1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system</a:t>
            </a:r>
            <a:r>
              <a:rPr lang="en-US" sz="2000" spc="126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spc="-1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obeys  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superposition principle the </a:t>
            </a:r>
            <a:r>
              <a:rPr lang="en-US" sz="2000" spc="-1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system</a:t>
            </a:r>
            <a:r>
              <a:rPr lang="en-US" sz="2000" spc="1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is said</a:t>
            </a:r>
            <a:r>
              <a:rPr lang="en-US" sz="2000" spc="-1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spc="-2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to</a:t>
            </a:r>
            <a:r>
              <a:rPr lang="en-US" sz="2000" spc="18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be</a:t>
            </a:r>
            <a:r>
              <a:rPr lang="en-US" sz="2000" spc="1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 linear</a:t>
            </a:r>
            <a:r>
              <a:rPr lang="en-US" sz="2000" spc="-14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system.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181600" y="4800600"/>
            <a:ext cx="381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99"/>
                </a:solidFill>
                <a:latin typeface="Cambria"/>
                <a:cs typeface="Cambria"/>
              </a:rPr>
              <a:t>If  it</a:t>
            </a:r>
            <a:r>
              <a:rPr lang="en-US" sz="2400" spc="-10" dirty="0" smtClean="0">
                <a:solidFill>
                  <a:srgbClr val="000099"/>
                </a:solidFill>
                <a:latin typeface="Cambria"/>
                <a:cs typeface="Cambria"/>
              </a:rPr>
              <a:t> </a:t>
            </a:r>
            <a:r>
              <a:rPr lang="en-US" sz="2400" dirty="0" smtClean="0">
                <a:solidFill>
                  <a:srgbClr val="000099"/>
                </a:solidFill>
                <a:latin typeface="Cambria"/>
                <a:cs typeface="Cambria"/>
              </a:rPr>
              <a:t>does</a:t>
            </a:r>
            <a:r>
              <a:rPr lang="en-US" sz="2400" spc="-12" dirty="0" smtClean="0">
                <a:solidFill>
                  <a:srgbClr val="000099"/>
                </a:solidFill>
                <a:latin typeface="Cambria"/>
                <a:cs typeface="Cambria"/>
              </a:rPr>
              <a:t> </a:t>
            </a:r>
            <a:r>
              <a:rPr lang="en-US" sz="2400" dirty="0" smtClean="0">
                <a:solidFill>
                  <a:srgbClr val="000099"/>
                </a:solidFill>
                <a:latin typeface="Cambria"/>
                <a:cs typeface="Cambria"/>
              </a:rPr>
              <a:t>not</a:t>
            </a:r>
            <a:r>
              <a:rPr lang="en-US" sz="2400" spc="-14" dirty="0" smtClean="0">
                <a:solidFill>
                  <a:srgbClr val="000099"/>
                </a:solidFill>
                <a:latin typeface="Cambria"/>
                <a:cs typeface="Cambria"/>
              </a:rPr>
              <a:t> </a:t>
            </a:r>
            <a:r>
              <a:rPr lang="en-US" sz="2400" dirty="0" smtClean="0">
                <a:solidFill>
                  <a:srgbClr val="000099"/>
                </a:solidFill>
                <a:latin typeface="Cambria"/>
                <a:cs typeface="Cambria"/>
              </a:rPr>
              <a:t>obey</a:t>
            </a:r>
            <a:r>
              <a:rPr lang="en-US" sz="2400" spc="25" dirty="0" smtClean="0">
                <a:solidFill>
                  <a:srgbClr val="000099"/>
                </a:solidFill>
                <a:latin typeface="Cambria"/>
                <a:cs typeface="Cambria"/>
              </a:rPr>
              <a:t> </a:t>
            </a:r>
            <a:r>
              <a:rPr lang="en-US" sz="2400" dirty="0" smtClean="0">
                <a:solidFill>
                  <a:srgbClr val="000099"/>
                </a:solidFill>
                <a:latin typeface="Cambria"/>
                <a:cs typeface="Cambria"/>
              </a:rPr>
              <a:t>superposition</a:t>
            </a:r>
            <a:r>
              <a:rPr lang="en-US" sz="2400" spc="-33" dirty="0" smtClean="0">
                <a:solidFill>
                  <a:srgbClr val="000099"/>
                </a:solidFill>
                <a:latin typeface="Cambria"/>
                <a:cs typeface="Cambria"/>
              </a:rPr>
              <a:t> </a:t>
            </a:r>
            <a:r>
              <a:rPr lang="en-US" sz="2400" dirty="0" smtClean="0">
                <a:solidFill>
                  <a:srgbClr val="000099"/>
                </a:solidFill>
                <a:latin typeface="Cambria"/>
                <a:cs typeface="Cambria"/>
              </a:rPr>
              <a:t>principle</a:t>
            </a:r>
            <a:r>
              <a:rPr lang="en-US" sz="2400" spc="-23" dirty="0" smtClean="0">
                <a:solidFill>
                  <a:srgbClr val="000099"/>
                </a:solidFill>
                <a:latin typeface="Cambria"/>
                <a:cs typeface="Cambria"/>
              </a:rPr>
              <a:t> </a:t>
            </a:r>
            <a:r>
              <a:rPr lang="en-US" sz="2400" dirty="0" smtClean="0">
                <a:solidFill>
                  <a:srgbClr val="000099"/>
                </a:solidFill>
                <a:latin typeface="Cambria"/>
                <a:cs typeface="Cambria"/>
              </a:rPr>
              <a:t>is said</a:t>
            </a:r>
            <a:r>
              <a:rPr lang="en-US" sz="2400" spc="-20" dirty="0" smtClean="0">
                <a:solidFill>
                  <a:srgbClr val="000099"/>
                </a:solidFill>
                <a:latin typeface="Cambria"/>
                <a:cs typeface="Cambria"/>
              </a:rPr>
              <a:t> </a:t>
            </a:r>
            <a:r>
              <a:rPr lang="en-US" sz="2400" dirty="0" smtClean="0">
                <a:solidFill>
                  <a:srgbClr val="000099"/>
                </a:solidFill>
                <a:latin typeface="Cambria"/>
                <a:cs typeface="Cambria"/>
              </a:rPr>
              <a:t>to be a non-linear</a:t>
            </a:r>
            <a:r>
              <a:rPr lang="en-US" sz="2400" spc="-30" dirty="0" smtClean="0">
                <a:solidFill>
                  <a:srgbClr val="000099"/>
                </a:solidFill>
                <a:latin typeface="Cambria"/>
                <a:cs typeface="Cambria"/>
              </a:rPr>
              <a:t> </a:t>
            </a:r>
            <a:r>
              <a:rPr lang="en-US" sz="2400" dirty="0" smtClean="0">
                <a:solidFill>
                  <a:srgbClr val="000099"/>
                </a:solidFill>
                <a:latin typeface="Cambria"/>
                <a:cs typeface="Cambria"/>
              </a:rPr>
              <a:t>system</a:t>
            </a:r>
            <a:r>
              <a:rPr lang="en-US" dirty="0" smtClean="0">
                <a:solidFill>
                  <a:srgbClr val="000099"/>
                </a:solidFill>
                <a:latin typeface="Cambria"/>
                <a:cs typeface="Cambria"/>
              </a:rPr>
              <a:t>.</a:t>
            </a:r>
            <a:endParaRPr lang="en-US" dirty="0">
              <a:solidFill>
                <a:srgbClr val="000099"/>
              </a:solidFill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90725" y="1569161"/>
            <a:ext cx="53155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Calibri"/>
                <a:cs typeface="Calibri"/>
              </a:rPr>
              <a:t>Classification </a:t>
            </a:r>
            <a:r>
              <a:rPr sz="3200" b="1" dirty="0">
                <a:latin typeface="Calibri"/>
                <a:cs typeface="Calibri"/>
              </a:rPr>
              <a:t>of </a:t>
            </a:r>
            <a:r>
              <a:rPr sz="3200" b="1" spc="-10" dirty="0">
                <a:latin typeface="Calibri"/>
                <a:cs typeface="Calibri"/>
              </a:rPr>
              <a:t>Control</a:t>
            </a:r>
            <a:r>
              <a:rPr sz="3200" b="1" spc="-80" dirty="0">
                <a:latin typeface="Calibri"/>
                <a:cs typeface="Calibri"/>
              </a:rPr>
              <a:t> </a:t>
            </a:r>
            <a:r>
              <a:rPr sz="3200" b="1" spc="-30" dirty="0">
                <a:latin typeface="Calibri"/>
                <a:cs typeface="Calibri"/>
              </a:rPr>
              <a:t>System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11817" y="2362961"/>
            <a:ext cx="6322060" cy="1296035"/>
            <a:chOff x="1411817" y="2362961"/>
            <a:chExt cx="6322060" cy="1296035"/>
          </a:xfrm>
        </p:grpSpPr>
        <p:sp>
          <p:nvSpPr>
            <p:cNvPr id="4" name="object 4"/>
            <p:cNvSpPr/>
            <p:nvPr/>
          </p:nvSpPr>
          <p:spPr>
            <a:xfrm>
              <a:off x="1524761" y="2362961"/>
              <a:ext cx="6096000" cy="685800"/>
            </a:xfrm>
            <a:custGeom>
              <a:avLst/>
              <a:gdLst/>
              <a:ahLst/>
              <a:cxnLst/>
              <a:rect l="l" t="t" r="r" b="b"/>
              <a:pathLst>
                <a:path w="6096000" h="685800">
                  <a:moveTo>
                    <a:pt x="3048000" y="0"/>
                  </a:moveTo>
                  <a:lnTo>
                    <a:pt x="3048000" y="685800"/>
                  </a:lnTo>
                </a:path>
                <a:path w="6096000" h="685800">
                  <a:moveTo>
                    <a:pt x="3048000" y="685800"/>
                  </a:moveTo>
                  <a:lnTo>
                    <a:pt x="0" y="685800"/>
                  </a:lnTo>
                </a:path>
                <a:path w="6096000" h="685800">
                  <a:moveTo>
                    <a:pt x="6095999" y="685800"/>
                  </a:moveTo>
                  <a:lnTo>
                    <a:pt x="3048000" y="685800"/>
                  </a:lnTo>
                </a:path>
              </a:pathLst>
            </a:custGeom>
            <a:ln w="502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11808" y="3048761"/>
              <a:ext cx="6322060" cy="610235"/>
            </a:xfrm>
            <a:custGeom>
              <a:avLst/>
              <a:gdLst/>
              <a:ahLst/>
              <a:cxnLst/>
              <a:rect l="l" t="t" r="r" b="b"/>
              <a:pathLst>
                <a:path w="6322059" h="610235">
                  <a:moveTo>
                    <a:pt x="225894" y="412165"/>
                  </a:moveTo>
                  <a:lnTo>
                    <a:pt x="225259" y="402539"/>
                  </a:lnTo>
                  <a:lnTo>
                    <a:pt x="221081" y="393852"/>
                  </a:lnTo>
                  <a:lnTo>
                    <a:pt x="213664" y="387223"/>
                  </a:lnTo>
                  <a:lnTo>
                    <a:pt x="204177" y="384009"/>
                  </a:lnTo>
                  <a:lnTo>
                    <a:pt x="194551" y="384644"/>
                  </a:lnTo>
                  <a:lnTo>
                    <a:pt x="185864" y="388823"/>
                  </a:lnTo>
                  <a:lnTo>
                    <a:pt x="179247" y="396240"/>
                  </a:lnTo>
                  <a:lnTo>
                    <a:pt x="138099" y="466788"/>
                  </a:lnTo>
                  <a:lnTo>
                    <a:pt x="138099" y="0"/>
                  </a:lnTo>
                  <a:lnTo>
                    <a:pt x="87807" y="0"/>
                  </a:lnTo>
                  <a:lnTo>
                    <a:pt x="87807" y="466788"/>
                  </a:lnTo>
                  <a:lnTo>
                    <a:pt x="46659" y="396240"/>
                  </a:lnTo>
                  <a:lnTo>
                    <a:pt x="40030" y="388823"/>
                  </a:lnTo>
                  <a:lnTo>
                    <a:pt x="31356" y="384644"/>
                  </a:lnTo>
                  <a:lnTo>
                    <a:pt x="21717" y="384009"/>
                  </a:lnTo>
                  <a:lnTo>
                    <a:pt x="12242" y="387223"/>
                  </a:lnTo>
                  <a:lnTo>
                    <a:pt x="4813" y="393852"/>
                  </a:lnTo>
                  <a:lnTo>
                    <a:pt x="635" y="402539"/>
                  </a:lnTo>
                  <a:lnTo>
                    <a:pt x="0" y="412165"/>
                  </a:lnTo>
                  <a:lnTo>
                    <a:pt x="3225" y="421640"/>
                  </a:lnTo>
                  <a:lnTo>
                    <a:pt x="112953" y="609727"/>
                  </a:lnTo>
                  <a:lnTo>
                    <a:pt x="142062" y="559816"/>
                  </a:lnTo>
                  <a:lnTo>
                    <a:pt x="222669" y="421640"/>
                  </a:lnTo>
                  <a:lnTo>
                    <a:pt x="225894" y="412165"/>
                  </a:lnTo>
                  <a:close/>
                </a:path>
                <a:path w="6322059" h="610235">
                  <a:moveTo>
                    <a:pt x="6321895" y="412165"/>
                  </a:moveTo>
                  <a:lnTo>
                    <a:pt x="6321260" y="402539"/>
                  </a:lnTo>
                  <a:lnTo>
                    <a:pt x="6317081" y="393852"/>
                  </a:lnTo>
                  <a:lnTo>
                    <a:pt x="6309665" y="387223"/>
                  </a:lnTo>
                  <a:lnTo>
                    <a:pt x="6300178" y="384009"/>
                  </a:lnTo>
                  <a:lnTo>
                    <a:pt x="6290551" y="384644"/>
                  </a:lnTo>
                  <a:lnTo>
                    <a:pt x="6281864" y="388823"/>
                  </a:lnTo>
                  <a:lnTo>
                    <a:pt x="6275248" y="396240"/>
                  </a:lnTo>
                  <a:lnTo>
                    <a:pt x="6234100" y="466788"/>
                  </a:lnTo>
                  <a:lnTo>
                    <a:pt x="6234100" y="0"/>
                  </a:lnTo>
                  <a:lnTo>
                    <a:pt x="6183808" y="0"/>
                  </a:lnTo>
                  <a:lnTo>
                    <a:pt x="6183808" y="466788"/>
                  </a:lnTo>
                  <a:lnTo>
                    <a:pt x="6142660" y="396240"/>
                  </a:lnTo>
                  <a:lnTo>
                    <a:pt x="6136030" y="388823"/>
                  </a:lnTo>
                  <a:lnTo>
                    <a:pt x="6127356" y="384644"/>
                  </a:lnTo>
                  <a:lnTo>
                    <a:pt x="6117717" y="384009"/>
                  </a:lnTo>
                  <a:lnTo>
                    <a:pt x="6108243" y="387223"/>
                  </a:lnTo>
                  <a:lnTo>
                    <a:pt x="6100813" y="393852"/>
                  </a:lnTo>
                  <a:lnTo>
                    <a:pt x="6096635" y="402539"/>
                  </a:lnTo>
                  <a:lnTo>
                    <a:pt x="6096000" y="412165"/>
                  </a:lnTo>
                  <a:lnTo>
                    <a:pt x="6099226" y="421640"/>
                  </a:lnTo>
                  <a:lnTo>
                    <a:pt x="6208954" y="609727"/>
                  </a:lnTo>
                  <a:lnTo>
                    <a:pt x="6238062" y="559816"/>
                  </a:lnTo>
                  <a:lnTo>
                    <a:pt x="6318682" y="421640"/>
                  </a:lnTo>
                  <a:lnTo>
                    <a:pt x="6321895" y="4121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39953" y="3994784"/>
            <a:ext cx="23647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6256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ahoma"/>
                <a:cs typeface="Tahoma"/>
              </a:rPr>
              <a:t>Time </a:t>
            </a:r>
            <a:r>
              <a:rPr sz="2400" b="1" dirty="0">
                <a:latin typeface="Tahoma"/>
                <a:cs typeface="Tahoma"/>
              </a:rPr>
              <a:t>Varying  </a:t>
            </a:r>
            <a:r>
              <a:rPr sz="2400" b="1" spc="-5" dirty="0">
                <a:latin typeface="Tahoma"/>
                <a:cs typeface="Tahoma"/>
              </a:rPr>
              <a:t>Control</a:t>
            </a:r>
            <a:r>
              <a:rPr sz="2400" b="1" spc="-65" dirty="0">
                <a:latin typeface="Tahoma"/>
                <a:cs typeface="Tahoma"/>
              </a:rPr>
              <a:t> </a:t>
            </a:r>
            <a:r>
              <a:rPr sz="2400" b="1" spc="-5" dirty="0">
                <a:latin typeface="Tahoma"/>
                <a:cs typeface="Tahoma"/>
              </a:rPr>
              <a:t>System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00547" y="3918584"/>
            <a:ext cx="35667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6825" marR="5080" indent="-125476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ahoma"/>
                <a:cs typeface="Tahoma"/>
              </a:rPr>
              <a:t>Time Invarying </a:t>
            </a:r>
            <a:r>
              <a:rPr sz="2400" b="1" spc="-10" dirty="0">
                <a:latin typeface="Tahoma"/>
                <a:cs typeface="Tahoma"/>
              </a:rPr>
              <a:t>Control  </a:t>
            </a:r>
            <a:r>
              <a:rPr sz="2400" b="1" dirty="0">
                <a:latin typeface="Tahoma"/>
                <a:cs typeface="Tahoma"/>
              </a:rPr>
              <a:t>System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83540" y="136347"/>
            <a:ext cx="53155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Classification </a:t>
            </a:r>
            <a:r>
              <a:rPr dirty="0"/>
              <a:t>of </a:t>
            </a:r>
            <a:r>
              <a:rPr spc="-10" dirty="0"/>
              <a:t>Control</a:t>
            </a:r>
            <a:r>
              <a:rPr spc="-80" dirty="0"/>
              <a:t> </a:t>
            </a:r>
            <a:r>
              <a:rPr spc="-30" dirty="0"/>
              <a:t>System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18</a:t>
            </a:fld>
            <a:endParaRPr sz="1400">
              <a:latin typeface="Tahoma"/>
              <a:cs typeface="Tahom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" y="4800600"/>
            <a:ext cx="4114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5080" indent="-342900">
              <a:spcBef>
                <a:spcPts val="1345"/>
              </a:spcBef>
              <a:buFont typeface="Wingdings"/>
              <a:buChar char=""/>
              <a:tabLst>
                <a:tab pos="355600" algn="l"/>
                <a:tab pos="1669414" algn="l"/>
                <a:tab pos="2760980" algn="l"/>
                <a:tab pos="4557395" algn="l"/>
                <a:tab pos="5314950" algn="l"/>
                <a:tab pos="6102985" algn="l"/>
                <a:tab pos="6909434" algn="l"/>
                <a:tab pos="7520940" algn="l"/>
              </a:tabLst>
            </a:pPr>
            <a:r>
              <a:rPr lang="en-US" sz="2800" spc="-45" dirty="0" smtClean="0">
                <a:solidFill>
                  <a:srgbClr val="FF0000"/>
                </a:solidFill>
                <a:cs typeface="Calibri"/>
              </a:rPr>
              <a:t>S</a:t>
            </a:r>
            <a:r>
              <a:rPr lang="en-US" sz="2800" spc="-25" dirty="0" smtClean="0">
                <a:solidFill>
                  <a:srgbClr val="FF0000"/>
                </a:solidFill>
                <a:cs typeface="Calibri"/>
              </a:rPr>
              <a:t>y</a:t>
            </a:r>
            <a:r>
              <a:rPr lang="en-US" sz="2800" spc="-45" dirty="0" smtClean="0">
                <a:solidFill>
                  <a:srgbClr val="FF0000"/>
                </a:solidFill>
                <a:cs typeface="Calibri"/>
              </a:rPr>
              <a:t>s</a:t>
            </a:r>
            <a:r>
              <a:rPr lang="en-US" sz="2800" spc="-35" dirty="0" smtClean="0">
                <a:solidFill>
                  <a:srgbClr val="FF0000"/>
                </a:solidFill>
                <a:cs typeface="Calibri"/>
              </a:rPr>
              <a:t>t</a:t>
            </a:r>
            <a:r>
              <a:rPr lang="en-US" sz="2800" spc="-5" dirty="0" smtClean="0">
                <a:solidFill>
                  <a:srgbClr val="FF0000"/>
                </a:solidFill>
                <a:cs typeface="Calibri"/>
              </a:rPr>
              <a:t>ems</a:t>
            </a:r>
            <a:r>
              <a:rPr lang="en-US" sz="2800" dirty="0" smtClean="0">
                <a:solidFill>
                  <a:srgbClr val="FF0000"/>
                </a:solidFill>
                <a:cs typeface="Calibri"/>
              </a:rPr>
              <a:t>	</a:t>
            </a:r>
            <a:r>
              <a:rPr lang="en-US" sz="2800" spc="-5" dirty="0" smtClean="0">
                <a:solidFill>
                  <a:srgbClr val="FF0000"/>
                </a:solidFill>
                <a:cs typeface="Calibri"/>
              </a:rPr>
              <a:t>whose</a:t>
            </a:r>
            <a:r>
              <a:rPr lang="en-US" sz="2800" dirty="0" smtClean="0">
                <a:solidFill>
                  <a:srgbClr val="FF0000"/>
                </a:solidFill>
                <a:cs typeface="Calibri"/>
              </a:rPr>
              <a:t>	</a:t>
            </a:r>
            <a:r>
              <a:rPr lang="en-US" sz="2800" spc="-10" dirty="0" smtClean="0">
                <a:solidFill>
                  <a:srgbClr val="FF0000"/>
                </a:solidFill>
                <a:cs typeface="Calibri"/>
              </a:rPr>
              <a:t>pa</a:t>
            </a:r>
            <a:r>
              <a:rPr lang="en-US" sz="2800" spc="-75" dirty="0" smtClean="0">
                <a:solidFill>
                  <a:srgbClr val="FF0000"/>
                </a:solidFill>
                <a:cs typeface="Calibri"/>
              </a:rPr>
              <a:t>r</a:t>
            </a:r>
            <a:r>
              <a:rPr lang="en-US" sz="2800" spc="-5" dirty="0" smtClean="0">
                <a:solidFill>
                  <a:srgbClr val="FF0000"/>
                </a:solidFill>
                <a:cs typeface="Calibri"/>
              </a:rPr>
              <a:t>am</a:t>
            </a:r>
            <a:r>
              <a:rPr lang="en-US" sz="2800" spc="-15" dirty="0" smtClean="0">
                <a:solidFill>
                  <a:srgbClr val="FF0000"/>
                </a:solidFill>
                <a:cs typeface="Calibri"/>
              </a:rPr>
              <a:t>e</a:t>
            </a:r>
            <a:r>
              <a:rPr lang="en-US" sz="2800" spc="-35" dirty="0" smtClean="0">
                <a:solidFill>
                  <a:srgbClr val="FF0000"/>
                </a:solidFill>
                <a:cs typeface="Calibri"/>
              </a:rPr>
              <a:t>t</a:t>
            </a:r>
            <a:r>
              <a:rPr lang="en-US" sz="2800" spc="-5" dirty="0" smtClean="0">
                <a:solidFill>
                  <a:srgbClr val="FF0000"/>
                </a:solidFill>
                <a:cs typeface="Calibri"/>
              </a:rPr>
              <a:t>e</a:t>
            </a:r>
            <a:r>
              <a:rPr lang="en-US" sz="2800" spc="-60" dirty="0" smtClean="0">
                <a:solidFill>
                  <a:srgbClr val="FF0000"/>
                </a:solidFill>
                <a:cs typeface="Calibri"/>
              </a:rPr>
              <a:t>r</a:t>
            </a:r>
            <a:r>
              <a:rPr lang="en-US" sz="2800" spc="-5" dirty="0" smtClean="0">
                <a:solidFill>
                  <a:srgbClr val="FF0000"/>
                </a:solidFill>
                <a:cs typeface="Calibri"/>
              </a:rPr>
              <a:t>s</a:t>
            </a:r>
            <a:r>
              <a:rPr lang="en-US" sz="2800" dirty="0" smtClean="0">
                <a:solidFill>
                  <a:srgbClr val="FF0000"/>
                </a:solidFill>
                <a:cs typeface="Calibri"/>
              </a:rPr>
              <a:t> </a:t>
            </a:r>
            <a:r>
              <a:rPr lang="en-US" sz="2800" spc="-45" dirty="0" smtClean="0">
                <a:solidFill>
                  <a:srgbClr val="FF0000"/>
                </a:solidFill>
                <a:cs typeface="Calibri"/>
              </a:rPr>
              <a:t>v</a:t>
            </a:r>
            <a:r>
              <a:rPr lang="en-US" sz="2800" spc="-5" dirty="0" smtClean="0">
                <a:solidFill>
                  <a:srgbClr val="FF0000"/>
                </a:solidFill>
                <a:cs typeface="Calibri"/>
              </a:rPr>
              <a:t>a</a:t>
            </a:r>
            <a:r>
              <a:rPr lang="en-US" sz="2800" spc="5" dirty="0" smtClean="0">
                <a:solidFill>
                  <a:srgbClr val="FF0000"/>
                </a:solidFill>
                <a:cs typeface="Calibri"/>
              </a:rPr>
              <a:t>r</a:t>
            </a:r>
            <a:r>
              <a:rPr lang="en-US" sz="2800" spc="-5" dirty="0" smtClean="0">
                <a:solidFill>
                  <a:srgbClr val="FF0000"/>
                </a:solidFill>
                <a:cs typeface="Calibri"/>
              </a:rPr>
              <a:t>y</a:t>
            </a:r>
            <a:r>
              <a:rPr lang="en-US" sz="2800" dirty="0" smtClean="0">
                <a:solidFill>
                  <a:srgbClr val="FF0000"/>
                </a:solidFill>
                <a:cs typeface="Calibri"/>
              </a:rPr>
              <a:t> </a:t>
            </a:r>
            <a:r>
              <a:rPr lang="en-US" sz="2800" spc="-5" dirty="0" smtClean="0">
                <a:solidFill>
                  <a:srgbClr val="FF0000"/>
                </a:solidFill>
                <a:cs typeface="Calibri"/>
              </a:rPr>
              <a:t>with</a:t>
            </a:r>
            <a:r>
              <a:rPr lang="en-US" sz="2800" dirty="0" smtClean="0">
                <a:solidFill>
                  <a:srgbClr val="FF0000"/>
                </a:solidFill>
                <a:cs typeface="Calibri"/>
              </a:rPr>
              <a:t> </a:t>
            </a:r>
            <a:r>
              <a:rPr lang="en-US" sz="2800" spc="-5" dirty="0" smtClean="0">
                <a:solidFill>
                  <a:srgbClr val="FF0000"/>
                </a:solidFill>
                <a:cs typeface="Calibri"/>
              </a:rPr>
              <a:t>ti</a:t>
            </a:r>
            <a:r>
              <a:rPr lang="en-US" sz="2800" spc="-15" dirty="0" smtClean="0">
                <a:solidFill>
                  <a:srgbClr val="FF0000"/>
                </a:solidFill>
                <a:cs typeface="Calibri"/>
              </a:rPr>
              <a:t>m</a:t>
            </a:r>
            <a:r>
              <a:rPr lang="en-US" sz="2800" spc="-5" dirty="0" smtClean="0">
                <a:solidFill>
                  <a:srgbClr val="FF0000"/>
                </a:solidFill>
                <a:cs typeface="Calibri"/>
              </a:rPr>
              <a:t>e</a:t>
            </a:r>
            <a:r>
              <a:rPr lang="en-US" sz="2800" dirty="0" smtClean="0">
                <a:solidFill>
                  <a:srgbClr val="FF0000"/>
                </a:solidFill>
                <a:cs typeface="Calibri"/>
              </a:rPr>
              <a:t> </a:t>
            </a:r>
            <a:r>
              <a:rPr lang="en-US" sz="2800" spc="-5" dirty="0" smtClean="0">
                <a:solidFill>
                  <a:srgbClr val="FF0000"/>
                </a:solidFill>
                <a:cs typeface="Calibri"/>
              </a:rPr>
              <a:t>a</a:t>
            </a:r>
            <a:r>
              <a:rPr lang="en-US" sz="2800" spc="-45" dirty="0" smtClean="0">
                <a:solidFill>
                  <a:srgbClr val="FF0000"/>
                </a:solidFill>
                <a:cs typeface="Calibri"/>
              </a:rPr>
              <a:t>r</a:t>
            </a:r>
            <a:r>
              <a:rPr lang="en-US" sz="2800" spc="-5" dirty="0" smtClean="0">
                <a:solidFill>
                  <a:srgbClr val="FF0000"/>
                </a:solidFill>
                <a:cs typeface="Calibri"/>
              </a:rPr>
              <a:t>e</a:t>
            </a:r>
            <a:r>
              <a:rPr lang="en-US" sz="2800" dirty="0" smtClean="0">
                <a:solidFill>
                  <a:srgbClr val="FF0000"/>
                </a:solidFill>
                <a:cs typeface="Calibri"/>
              </a:rPr>
              <a:t> </a:t>
            </a:r>
            <a:r>
              <a:rPr lang="en-US" sz="2800" spc="-25" dirty="0" smtClean="0">
                <a:solidFill>
                  <a:srgbClr val="FF0000"/>
                </a:solidFill>
                <a:cs typeface="Calibri"/>
              </a:rPr>
              <a:t>c</a:t>
            </a:r>
            <a:r>
              <a:rPr lang="en-US" sz="2800" spc="-5" dirty="0" smtClean="0">
                <a:solidFill>
                  <a:srgbClr val="FF0000"/>
                </a:solidFill>
                <a:cs typeface="Calibri"/>
              </a:rPr>
              <a:t>al</a:t>
            </a:r>
            <a:r>
              <a:rPr lang="en-US" sz="2800" spc="-15" dirty="0" smtClean="0">
                <a:solidFill>
                  <a:srgbClr val="FF0000"/>
                </a:solidFill>
                <a:cs typeface="Calibri"/>
              </a:rPr>
              <a:t>l</a:t>
            </a:r>
            <a:r>
              <a:rPr lang="en-US" sz="2800" spc="-5" dirty="0" smtClean="0">
                <a:solidFill>
                  <a:srgbClr val="FF0000"/>
                </a:solidFill>
                <a:cs typeface="Calibri"/>
              </a:rPr>
              <a:t>ed  time </a:t>
            </a:r>
            <a:r>
              <a:rPr lang="en-US" sz="2800" spc="-10" dirty="0" smtClean="0">
                <a:solidFill>
                  <a:srgbClr val="FF0000"/>
                </a:solidFill>
                <a:cs typeface="Calibri"/>
              </a:rPr>
              <a:t>varying </a:t>
            </a:r>
            <a:r>
              <a:rPr lang="en-US" sz="2800" spc="-20" dirty="0" smtClean="0">
                <a:solidFill>
                  <a:srgbClr val="FF0000"/>
                </a:solidFill>
                <a:cs typeface="Calibri"/>
              </a:rPr>
              <a:t>control</a:t>
            </a:r>
            <a:r>
              <a:rPr lang="en-US" sz="2800" spc="35" dirty="0" smtClean="0">
                <a:solidFill>
                  <a:srgbClr val="FF0000"/>
                </a:solidFill>
                <a:cs typeface="Calibri"/>
              </a:rPr>
              <a:t> </a:t>
            </a:r>
            <a:r>
              <a:rPr lang="en-US" sz="2800" spc="-25" dirty="0" smtClean="0">
                <a:solidFill>
                  <a:srgbClr val="FF0000"/>
                </a:solidFill>
                <a:cs typeface="Calibri"/>
              </a:rPr>
              <a:t>systems.</a:t>
            </a:r>
            <a:endParaRPr lang="en-US" sz="2800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257800" y="4800600"/>
            <a:ext cx="3581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6350" indent="-342900">
              <a:spcBef>
                <a:spcPts val="670"/>
              </a:spcBef>
              <a:buFont typeface="Wingdings"/>
              <a:buChar char=""/>
              <a:tabLst>
                <a:tab pos="355600" algn="l"/>
                <a:tab pos="1396365" algn="l"/>
                <a:tab pos="3223895" algn="l"/>
                <a:tab pos="3772535" algn="l"/>
                <a:tab pos="4439920" algn="l"/>
                <a:tab pos="5226685" algn="l"/>
                <a:tab pos="6042025" algn="l"/>
                <a:tab pos="6878955" algn="l"/>
                <a:tab pos="7520940" algn="l"/>
              </a:tabLst>
            </a:pPr>
            <a:r>
              <a:rPr lang="en-US" sz="2400" spc="-5" dirty="0" smtClean="0">
                <a:solidFill>
                  <a:srgbClr val="FF0000"/>
                </a:solidFill>
                <a:cs typeface="Calibri"/>
              </a:rPr>
              <a:t>When </a:t>
            </a:r>
            <a:r>
              <a:rPr lang="en-US" sz="2400" spc="-10" dirty="0" smtClean="0">
                <a:solidFill>
                  <a:srgbClr val="FF0000"/>
                </a:solidFill>
                <a:cs typeface="Calibri"/>
              </a:rPr>
              <a:t>pa</a:t>
            </a:r>
            <a:r>
              <a:rPr lang="en-US" sz="2400" spc="-60" dirty="0" smtClean="0">
                <a:solidFill>
                  <a:srgbClr val="FF0000"/>
                </a:solidFill>
                <a:cs typeface="Calibri"/>
              </a:rPr>
              <a:t>r</a:t>
            </a:r>
            <a:r>
              <a:rPr lang="en-US" sz="2400" spc="-5" dirty="0" smtClean="0">
                <a:solidFill>
                  <a:srgbClr val="FF0000"/>
                </a:solidFill>
                <a:cs typeface="Calibri"/>
              </a:rPr>
              <a:t>am</a:t>
            </a:r>
            <a:r>
              <a:rPr lang="en-US" sz="2400" spc="-15" dirty="0" smtClean="0">
                <a:solidFill>
                  <a:srgbClr val="FF0000"/>
                </a:solidFill>
                <a:cs typeface="Calibri"/>
              </a:rPr>
              <a:t>e</a:t>
            </a:r>
            <a:r>
              <a:rPr lang="en-US" sz="2400" spc="-35" dirty="0" smtClean="0">
                <a:solidFill>
                  <a:srgbClr val="FF0000"/>
                </a:solidFill>
                <a:cs typeface="Calibri"/>
              </a:rPr>
              <a:t>t</a:t>
            </a:r>
            <a:r>
              <a:rPr lang="en-US" sz="2400" spc="-5" dirty="0" smtClean="0">
                <a:solidFill>
                  <a:srgbClr val="FF0000"/>
                </a:solidFill>
                <a:cs typeface="Calibri"/>
              </a:rPr>
              <a:t>e</a:t>
            </a:r>
            <a:r>
              <a:rPr lang="en-US" sz="2400" spc="-60" dirty="0" smtClean="0">
                <a:solidFill>
                  <a:srgbClr val="FF0000"/>
                </a:solidFill>
                <a:cs typeface="Calibri"/>
              </a:rPr>
              <a:t>r</a:t>
            </a:r>
            <a:r>
              <a:rPr lang="en-US" sz="2400" spc="-5" dirty="0" smtClean="0">
                <a:solidFill>
                  <a:srgbClr val="FF0000"/>
                </a:solidFill>
                <a:cs typeface="Calibri"/>
              </a:rPr>
              <a:t>s</a:t>
            </a:r>
            <a:r>
              <a:rPr lang="en-US" sz="2400" dirty="0" smtClean="0">
                <a:solidFill>
                  <a:srgbClr val="FF0000"/>
                </a:solidFill>
                <a:cs typeface="Calibri"/>
              </a:rPr>
              <a:t> </a:t>
            </a:r>
            <a:r>
              <a:rPr lang="en-US" sz="2400" spc="-10" dirty="0" smtClean="0">
                <a:solidFill>
                  <a:srgbClr val="FF0000"/>
                </a:solidFill>
                <a:cs typeface="Calibri"/>
              </a:rPr>
              <a:t>d</a:t>
            </a:r>
            <a:r>
              <a:rPr lang="en-US" sz="2400" spc="-5" dirty="0" smtClean="0">
                <a:solidFill>
                  <a:srgbClr val="FF0000"/>
                </a:solidFill>
                <a:cs typeface="Calibri"/>
              </a:rPr>
              <a:t>o</a:t>
            </a:r>
            <a:r>
              <a:rPr lang="en-US" sz="2400" dirty="0" smtClean="0">
                <a:solidFill>
                  <a:srgbClr val="FF0000"/>
                </a:solidFill>
                <a:cs typeface="Calibri"/>
              </a:rPr>
              <a:t>	</a:t>
            </a:r>
            <a:r>
              <a:rPr lang="en-US" sz="2400" spc="-10" dirty="0" smtClean="0">
                <a:solidFill>
                  <a:srgbClr val="FF0000"/>
                </a:solidFill>
                <a:cs typeface="Calibri"/>
              </a:rPr>
              <a:t>no</a:t>
            </a:r>
            <a:r>
              <a:rPr lang="en-US" sz="2400" spc="-5" dirty="0" smtClean="0">
                <a:solidFill>
                  <a:srgbClr val="FF0000"/>
                </a:solidFill>
                <a:cs typeface="Calibri"/>
              </a:rPr>
              <a:t>t</a:t>
            </a:r>
            <a:r>
              <a:rPr lang="en-US" sz="2400" dirty="0" smtClean="0">
                <a:solidFill>
                  <a:srgbClr val="FF0000"/>
                </a:solidFill>
                <a:cs typeface="Calibri"/>
              </a:rPr>
              <a:t> </a:t>
            </a:r>
            <a:r>
              <a:rPr lang="en-US" sz="2400" spc="-45" dirty="0" smtClean="0">
                <a:solidFill>
                  <a:srgbClr val="FF0000"/>
                </a:solidFill>
                <a:cs typeface="Calibri"/>
              </a:rPr>
              <a:t>v</a:t>
            </a:r>
            <a:r>
              <a:rPr lang="en-US" sz="2400" spc="-5" dirty="0" smtClean="0">
                <a:solidFill>
                  <a:srgbClr val="FF0000"/>
                </a:solidFill>
                <a:cs typeface="Calibri"/>
              </a:rPr>
              <a:t>a</a:t>
            </a:r>
            <a:r>
              <a:rPr lang="en-US" sz="2400" spc="5" dirty="0" smtClean="0">
                <a:solidFill>
                  <a:srgbClr val="FF0000"/>
                </a:solidFill>
                <a:cs typeface="Calibri"/>
              </a:rPr>
              <a:t>r</a:t>
            </a:r>
            <a:r>
              <a:rPr lang="en-US" sz="2400" spc="-5" dirty="0" smtClean="0">
                <a:solidFill>
                  <a:srgbClr val="FF0000"/>
                </a:solidFill>
                <a:cs typeface="Calibri"/>
              </a:rPr>
              <a:t>y</a:t>
            </a:r>
            <a:r>
              <a:rPr lang="en-US" sz="2400" dirty="0" smtClean="0">
                <a:solidFill>
                  <a:srgbClr val="FF0000"/>
                </a:solidFill>
                <a:cs typeface="Calibri"/>
              </a:rPr>
              <a:t> </a:t>
            </a:r>
            <a:r>
              <a:rPr lang="en-US" sz="2400" spc="-5" dirty="0" smtClean="0">
                <a:solidFill>
                  <a:srgbClr val="FF0000"/>
                </a:solidFill>
                <a:cs typeface="Calibri"/>
              </a:rPr>
              <a:t>with</a:t>
            </a:r>
            <a:r>
              <a:rPr lang="en-US" sz="2400" dirty="0" smtClean="0">
                <a:solidFill>
                  <a:srgbClr val="FF0000"/>
                </a:solidFill>
                <a:cs typeface="Calibri"/>
              </a:rPr>
              <a:t> </a:t>
            </a:r>
            <a:r>
              <a:rPr lang="en-US" sz="2400" spc="-5" dirty="0" smtClean="0">
                <a:solidFill>
                  <a:srgbClr val="FF0000"/>
                </a:solidFill>
                <a:cs typeface="Calibri"/>
              </a:rPr>
              <a:t>time</a:t>
            </a:r>
            <a:r>
              <a:rPr lang="en-US" sz="2400" dirty="0" smtClean="0">
                <a:solidFill>
                  <a:srgbClr val="FF0000"/>
                </a:solidFill>
                <a:cs typeface="Calibri"/>
              </a:rPr>
              <a:t> </a:t>
            </a:r>
            <a:r>
              <a:rPr lang="en-US" sz="2400" spc="-5" dirty="0" smtClean="0">
                <a:solidFill>
                  <a:srgbClr val="FF0000"/>
                </a:solidFill>
                <a:cs typeface="Calibri"/>
              </a:rPr>
              <a:t>a</a:t>
            </a:r>
            <a:r>
              <a:rPr lang="en-US" sz="2400" spc="-45" dirty="0" smtClean="0">
                <a:solidFill>
                  <a:srgbClr val="FF0000"/>
                </a:solidFill>
                <a:cs typeface="Calibri"/>
              </a:rPr>
              <a:t>r</a:t>
            </a:r>
            <a:r>
              <a:rPr lang="en-US" sz="2400" spc="-5" dirty="0" smtClean="0">
                <a:solidFill>
                  <a:srgbClr val="FF0000"/>
                </a:solidFill>
                <a:cs typeface="Calibri"/>
              </a:rPr>
              <a:t>e</a:t>
            </a:r>
            <a:r>
              <a:rPr lang="en-US" sz="2400" dirty="0" smtClean="0">
                <a:solidFill>
                  <a:srgbClr val="FF0000"/>
                </a:solidFill>
                <a:cs typeface="Calibri"/>
              </a:rPr>
              <a:t>   </a:t>
            </a:r>
            <a:r>
              <a:rPr lang="en-US" sz="2400" spc="-40" dirty="0" smtClean="0">
                <a:solidFill>
                  <a:srgbClr val="FF0000"/>
                </a:solidFill>
                <a:cs typeface="Calibri"/>
              </a:rPr>
              <a:t>c</a:t>
            </a:r>
            <a:r>
              <a:rPr lang="en-US" sz="2400" spc="-5" dirty="0" smtClean="0">
                <a:solidFill>
                  <a:srgbClr val="FF0000"/>
                </a:solidFill>
                <a:cs typeface="Calibri"/>
              </a:rPr>
              <a:t>al</a:t>
            </a:r>
            <a:r>
              <a:rPr lang="en-US" sz="2400" spc="-15" dirty="0" smtClean="0">
                <a:solidFill>
                  <a:srgbClr val="FF0000"/>
                </a:solidFill>
                <a:cs typeface="Calibri"/>
              </a:rPr>
              <a:t>l</a:t>
            </a:r>
            <a:r>
              <a:rPr lang="en-US" sz="2400" spc="-5" dirty="0" smtClean="0">
                <a:solidFill>
                  <a:srgbClr val="FF0000"/>
                </a:solidFill>
                <a:cs typeface="Calibri"/>
              </a:rPr>
              <a:t>ed  </a:t>
            </a:r>
            <a:r>
              <a:rPr lang="en-US" sz="2400" spc="-10" dirty="0" smtClean="0">
                <a:solidFill>
                  <a:srgbClr val="FF0000"/>
                </a:solidFill>
                <a:cs typeface="Calibri"/>
              </a:rPr>
              <a:t>Time </a:t>
            </a:r>
            <a:r>
              <a:rPr lang="en-US" sz="2400" spc="-15" dirty="0" smtClean="0">
                <a:solidFill>
                  <a:srgbClr val="FF0000"/>
                </a:solidFill>
                <a:cs typeface="Calibri"/>
              </a:rPr>
              <a:t>Invariant </a:t>
            </a:r>
            <a:r>
              <a:rPr lang="en-US" sz="2400" spc="-20" dirty="0" smtClean="0">
                <a:solidFill>
                  <a:srgbClr val="FF0000"/>
                </a:solidFill>
                <a:cs typeface="Calibri"/>
              </a:rPr>
              <a:t>control</a:t>
            </a:r>
            <a:r>
              <a:rPr lang="en-US" sz="2400" spc="45" dirty="0" smtClean="0">
                <a:solidFill>
                  <a:srgbClr val="FF0000"/>
                </a:solidFill>
                <a:cs typeface="Calibri"/>
              </a:rPr>
              <a:t> </a:t>
            </a:r>
            <a:r>
              <a:rPr lang="en-US" sz="2400" spc="-25" dirty="0" smtClean="0">
                <a:solidFill>
                  <a:srgbClr val="FF0000"/>
                </a:solidFill>
                <a:cs typeface="Calibri"/>
              </a:rPr>
              <a:t>systems</a:t>
            </a:r>
            <a:r>
              <a:rPr lang="en-US" spc="-25" dirty="0" smtClean="0">
                <a:cs typeface="Calibri"/>
              </a:rPr>
              <a:t>.</a:t>
            </a:r>
            <a:endParaRPr lang="en-US" dirty="0"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4"/>
            <a:ext cx="9144000" cy="27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7232" y="704057"/>
            <a:ext cx="1568969" cy="60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687"/>
              </a:lnSpc>
              <a:spcBef>
                <a:spcPts val="0"/>
              </a:spcBef>
              <a:spcAft>
                <a:spcPts val="0"/>
              </a:spcAft>
            </a:pPr>
            <a:r>
              <a:rPr sz="4000" dirty="0">
                <a:solidFill>
                  <a:srgbClr val="0070C0"/>
                </a:solidFill>
                <a:latin typeface="Cambria"/>
                <a:cs typeface="Cambria"/>
              </a:rPr>
              <a:t>Cont...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5800" y="1524000"/>
            <a:ext cx="7608571" cy="2987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277"/>
              </a:lnSpc>
              <a:spcBef>
                <a:spcPts val="0"/>
              </a:spcBef>
              <a:spcAft>
                <a:spcPts val="0"/>
              </a:spcAft>
            </a:pPr>
            <a:endParaRPr sz="2800" spc="-17" dirty="0">
              <a:solidFill>
                <a:srgbClr val="000099"/>
              </a:solidFill>
              <a:latin typeface="Cambria"/>
              <a:cs typeface="Cambria"/>
            </a:endParaRPr>
          </a:p>
          <a:p>
            <a:pPr marL="0" marR="0">
              <a:lnSpc>
                <a:spcPts val="3280"/>
              </a:lnSpc>
              <a:spcBef>
                <a:spcPts val="739"/>
              </a:spcBef>
              <a:spcAft>
                <a:spcPts val="0"/>
              </a:spcAft>
            </a:pPr>
            <a:r>
              <a:rPr sz="2800" dirty="0">
                <a:solidFill>
                  <a:srgbClr val="0070C0"/>
                </a:solidFill>
                <a:latin typeface="MIGRFN+ArialMT"/>
                <a:cs typeface="MIGRFN+ArialMT"/>
              </a:rPr>
              <a:t>•</a:t>
            </a:r>
            <a:r>
              <a:rPr sz="2800" spc="122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/>
                <a:cs typeface="Cambria"/>
              </a:rPr>
              <a:t>Lumped and</a:t>
            </a:r>
            <a:r>
              <a:rPr sz="28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/>
                <a:cs typeface="Cambria"/>
              </a:rPr>
              <a:t>distributed control</a:t>
            </a:r>
            <a:r>
              <a:rPr sz="2800" spc="2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/>
                <a:cs typeface="Cambria"/>
              </a:rPr>
              <a:t> </a:t>
            </a:r>
            <a:r>
              <a:rPr sz="2800" spc="-17" dirty="0">
                <a:solidFill>
                  <a:schemeClr val="tx1">
                    <a:lumMod val="95000"/>
                    <a:lumOff val="5000"/>
                  </a:schemeClr>
                </a:solidFill>
                <a:latin typeface="Cambria"/>
                <a:cs typeface="Cambria"/>
              </a:rPr>
              <a:t>system</a:t>
            </a:r>
          </a:p>
          <a:p>
            <a:pPr marL="0" marR="0">
              <a:lnSpc>
                <a:spcPts val="3277"/>
              </a:lnSpc>
              <a:spcBef>
                <a:spcPts val="707"/>
              </a:spcBef>
              <a:spcAft>
                <a:spcPts val="0"/>
              </a:spcAft>
            </a:pPr>
            <a:r>
              <a:rPr sz="2800" dirty="0">
                <a:solidFill>
                  <a:srgbClr val="0070C0"/>
                </a:solidFill>
                <a:latin typeface="MIGRFN+ArialMT"/>
                <a:cs typeface="MIGRFN+ArialMT"/>
              </a:rPr>
              <a:t>•</a:t>
            </a:r>
            <a:r>
              <a:rPr sz="2800" spc="122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FF"/>
                </a:solidFill>
                <a:latin typeface="Cambria"/>
                <a:cs typeface="Cambria"/>
              </a:rPr>
              <a:t>SISO</a:t>
            </a:r>
            <a:r>
              <a:rPr sz="2800" spc="-17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0000FF"/>
                </a:solidFill>
                <a:latin typeface="Cambria"/>
                <a:cs typeface="Cambria"/>
              </a:rPr>
              <a:t>and MIMO</a:t>
            </a:r>
            <a:r>
              <a:rPr sz="2800" spc="2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0000FF"/>
                </a:solidFill>
                <a:latin typeface="Cambria"/>
                <a:cs typeface="Cambria"/>
              </a:rPr>
              <a:t>control</a:t>
            </a:r>
            <a:r>
              <a:rPr sz="2800" spc="11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-17" dirty="0" smtClean="0">
                <a:solidFill>
                  <a:srgbClr val="0000FF"/>
                </a:solidFill>
                <a:latin typeface="Cambria"/>
                <a:cs typeface="Cambria"/>
              </a:rPr>
              <a:t>system</a:t>
            </a:r>
            <a:endParaRPr lang="en-US" sz="2800" spc="-17" dirty="0" smtClean="0">
              <a:solidFill>
                <a:srgbClr val="0000FF"/>
              </a:solidFill>
              <a:latin typeface="Cambria"/>
              <a:cs typeface="Cambria"/>
            </a:endParaRPr>
          </a:p>
          <a:p>
            <a:pPr marL="0" marR="0">
              <a:lnSpc>
                <a:spcPts val="3277"/>
              </a:lnSpc>
              <a:spcBef>
                <a:spcPts val="707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2800" spc="-17" dirty="0" smtClean="0">
                <a:solidFill>
                  <a:srgbClr val="FF0000"/>
                </a:solidFill>
                <a:latin typeface="Cambria"/>
                <a:cs typeface="Cambria"/>
              </a:rPr>
              <a:t> Optimal control</a:t>
            </a:r>
          </a:p>
          <a:p>
            <a:pPr marL="0" marR="0">
              <a:lnSpc>
                <a:spcPts val="3277"/>
              </a:lnSpc>
              <a:spcBef>
                <a:spcPts val="707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2800" spc="-17" dirty="0" smtClean="0">
                <a:solidFill>
                  <a:srgbClr val="000099"/>
                </a:solidFill>
                <a:latin typeface="Cambria"/>
                <a:cs typeface="Cambria"/>
              </a:rPr>
              <a:t>Adaptive control system</a:t>
            </a:r>
          </a:p>
          <a:p>
            <a:pPr marL="0" marR="0">
              <a:lnSpc>
                <a:spcPts val="3277"/>
              </a:lnSpc>
              <a:spcBef>
                <a:spcPts val="707"/>
              </a:spcBef>
              <a:spcAft>
                <a:spcPts val="0"/>
              </a:spcAft>
            </a:pPr>
            <a:endParaRPr sz="2800" spc="-17" dirty="0">
              <a:solidFill>
                <a:srgbClr val="0070C0"/>
              </a:solidFill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2000" y="4038600"/>
            <a:ext cx="739140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277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70C0"/>
                </a:solidFill>
                <a:latin typeface="MIGRFN+ArialMT"/>
                <a:cs typeface="MIGRFN+ArialMT"/>
              </a:rPr>
              <a:t>•</a:t>
            </a:r>
            <a:r>
              <a:rPr sz="2800" spc="122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Cambria"/>
                <a:cs typeface="Cambria"/>
              </a:rPr>
              <a:t>Closed loop and open loop</a:t>
            </a:r>
            <a:r>
              <a:rPr sz="2800" spc="11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FF0000"/>
                </a:solidFill>
                <a:latin typeface="Cambria"/>
                <a:cs typeface="Cambria"/>
              </a:rPr>
              <a:t>control</a:t>
            </a:r>
            <a:r>
              <a:rPr sz="2800" spc="11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-17" dirty="0">
                <a:solidFill>
                  <a:srgbClr val="FF0000"/>
                </a:solidFill>
                <a:latin typeface="Cambria"/>
                <a:cs typeface="Cambria"/>
              </a:rPr>
              <a:t>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126238"/>
            <a:ext cx="1042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Input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3754907"/>
            <a:ext cx="822452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stimulus </a:t>
            </a:r>
            <a:r>
              <a:rPr sz="3200" spc="-5" dirty="0">
                <a:latin typeface="Calibri"/>
                <a:cs typeface="Calibri"/>
              </a:rPr>
              <a:t>or </a:t>
            </a:r>
            <a:r>
              <a:rPr sz="3200" spc="-20" dirty="0">
                <a:latin typeface="Calibri"/>
                <a:cs typeface="Calibri"/>
              </a:rPr>
              <a:t>excitation </a:t>
            </a:r>
            <a:r>
              <a:rPr sz="3200" spc="-5" dirty="0">
                <a:latin typeface="Calibri"/>
                <a:cs typeface="Calibri"/>
              </a:rPr>
              <a:t>applied </a:t>
            </a:r>
            <a:r>
              <a:rPr sz="3200" spc="-15" dirty="0">
                <a:latin typeface="Calibri"/>
                <a:cs typeface="Calibri"/>
              </a:rPr>
              <a:t>to </a:t>
            </a:r>
            <a:r>
              <a:rPr sz="3200" spc="-5" dirty="0">
                <a:latin typeface="Calibri"/>
                <a:cs typeface="Calibri"/>
              </a:rPr>
              <a:t>a </a:t>
            </a:r>
            <a:r>
              <a:rPr sz="3200" spc="-20" dirty="0">
                <a:latin typeface="Calibri"/>
                <a:cs typeface="Calibri"/>
              </a:rPr>
              <a:t>control </a:t>
            </a:r>
            <a:r>
              <a:rPr sz="3200" spc="-30" dirty="0">
                <a:latin typeface="Calibri"/>
                <a:cs typeface="Calibri"/>
              </a:rPr>
              <a:t>system  </a:t>
            </a:r>
            <a:r>
              <a:rPr sz="3200" spc="-20" dirty="0">
                <a:latin typeface="Calibri"/>
                <a:cs typeface="Calibri"/>
              </a:rPr>
              <a:t>from </a:t>
            </a:r>
            <a:r>
              <a:rPr sz="3200" spc="-5" dirty="0">
                <a:latin typeface="Calibri"/>
                <a:cs typeface="Calibri"/>
              </a:rPr>
              <a:t>an </a:t>
            </a:r>
            <a:r>
              <a:rPr sz="3200" spc="-15" dirty="0">
                <a:latin typeface="Calibri"/>
                <a:cs typeface="Calibri"/>
              </a:rPr>
              <a:t>external source </a:t>
            </a:r>
            <a:r>
              <a:rPr sz="3200" spc="-10" dirty="0">
                <a:latin typeface="Calibri"/>
                <a:cs typeface="Calibri"/>
              </a:rPr>
              <a:t>in </a:t>
            </a:r>
            <a:r>
              <a:rPr sz="3200" spc="-15" dirty="0">
                <a:latin typeface="Calibri"/>
                <a:cs typeface="Calibri"/>
              </a:rPr>
              <a:t>order to produce </a:t>
            </a:r>
            <a:r>
              <a:rPr sz="3200" spc="-5" dirty="0">
                <a:latin typeface="Calibri"/>
                <a:cs typeface="Calibri"/>
              </a:rPr>
              <a:t>the  </a:t>
            </a:r>
            <a:r>
              <a:rPr sz="3200" spc="-10" dirty="0">
                <a:latin typeface="Calibri"/>
                <a:cs typeface="Calibri"/>
              </a:rPr>
              <a:t>output is called</a:t>
            </a:r>
            <a:r>
              <a:rPr sz="3200" spc="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input</a:t>
            </a:r>
            <a:endParaRPr sz="32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33600" y="1824227"/>
            <a:ext cx="3815079" cy="1228725"/>
            <a:chOff x="2133600" y="1824227"/>
            <a:chExt cx="3815079" cy="1228725"/>
          </a:xfrm>
        </p:grpSpPr>
        <p:sp>
          <p:nvSpPr>
            <p:cNvPr id="5" name="object 5"/>
            <p:cNvSpPr/>
            <p:nvPr/>
          </p:nvSpPr>
          <p:spPr>
            <a:xfrm>
              <a:off x="3657600" y="1828799"/>
              <a:ext cx="2286000" cy="1219200"/>
            </a:xfrm>
            <a:custGeom>
              <a:avLst/>
              <a:gdLst/>
              <a:ahLst/>
              <a:cxnLst/>
              <a:rect l="l" t="t" r="r" b="b"/>
              <a:pathLst>
                <a:path w="2286000" h="1219200">
                  <a:moveTo>
                    <a:pt x="2286000" y="0"/>
                  </a:moveTo>
                  <a:lnTo>
                    <a:pt x="0" y="0"/>
                  </a:lnTo>
                  <a:lnTo>
                    <a:pt x="0" y="1219200"/>
                  </a:lnTo>
                  <a:lnTo>
                    <a:pt x="2286000" y="1219200"/>
                  </a:lnTo>
                  <a:lnTo>
                    <a:pt x="2286000" y="0"/>
                  </a:lnTo>
                  <a:close/>
                </a:path>
              </a:pathLst>
            </a:custGeom>
            <a:solidFill>
              <a:srgbClr val="1E1C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57600" y="1828799"/>
              <a:ext cx="2286000" cy="1219200"/>
            </a:xfrm>
            <a:custGeom>
              <a:avLst/>
              <a:gdLst/>
              <a:ahLst/>
              <a:cxnLst/>
              <a:rect l="l" t="t" r="r" b="b"/>
              <a:pathLst>
                <a:path w="2286000" h="1219200">
                  <a:moveTo>
                    <a:pt x="0" y="1219200"/>
                  </a:moveTo>
                  <a:lnTo>
                    <a:pt x="2286000" y="1219200"/>
                  </a:lnTo>
                  <a:lnTo>
                    <a:pt x="2286000" y="0"/>
                  </a:lnTo>
                  <a:lnTo>
                    <a:pt x="0" y="0"/>
                  </a:lnTo>
                  <a:lnTo>
                    <a:pt x="0" y="12192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33600" y="2294612"/>
              <a:ext cx="1524635" cy="287655"/>
            </a:xfrm>
            <a:custGeom>
              <a:avLst/>
              <a:gdLst/>
              <a:ahLst/>
              <a:cxnLst/>
              <a:rect l="l" t="t" r="r" b="b"/>
              <a:pathLst>
                <a:path w="1524635" h="287655">
                  <a:moveTo>
                    <a:pt x="1397036" y="143787"/>
                  </a:moveTo>
                  <a:lnTo>
                    <a:pt x="1252474" y="228115"/>
                  </a:lnTo>
                  <a:lnTo>
                    <a:pt x="1242988" y="236569"/>
                  </a:lnTo>
                  <a:lnTo>
                    <a:pt x="1237646" y="247642"/>
                  </a:lnTo>
                  <a:lnTo>
                    <a:pt x="1236829" y="259905"/>
                  </a:lnTo>
                  <a:lnTo>
                    <a:pt x="1240916" y="271930"/>
                  </a:lnTo>
                  <a:lnTo>
                    <a:pt x="1249370" y="281416"/>
                  </a:lnTo>
                  <a:lnTo>
                    <a:pt x="1260443" y="286758"/>
                  </a:lnTo>
                  <a:lnTo>
                    <a:pt x="1272706" y="287575"/>
                  </a:lnTo>
                  <a:lnTo>
                    <a:pt x="1284732" y="283487"/>
                  </a:lnTo>
                  <a:lnTo>
                    <a:pt x="1469283" y="175791"/>
                  </a:lnTo>
                  <a:lnTo>
                    <a:pt x="1460627" y="175791"/>
                  </a:lnTo>
                  <a:lnTo>
                    <a:pt x="1460627" y="171473"/>
                  </a:lnTo>
                  <a:lnTo>
                    <a:pt x="1444498" y="171473"/>
                  </a:lnTo>
                  <a:lnTo>
                    <a:pt x="1397036" y="143787"/>
                  </a:lnTo>
                  <a:close/>
                </a:path>
                <a:path w="1524635" h="287655">
                  <a:moveTo>
                    <a:pt x="1342172" y="111783"/>
                  </a:moveTo>
                  <a:lnTo>
                    <a:pt x="0" y="111783"/>
                  </a:lnTo>
                  <a:lnTo>
                    <a:pt x="0" y="175791"/>
                  </a:lnTo>
                  <a:lnTo>
                    <a:pt x="1342172" y="175791"/>
                  </a:lnTo>
                  <a:lnTo>
                    <a:pt x="1397036" y="143787"/>
                  </a:lnTo>
                  <a:lnTo>
                    <a:pt x="1342172" y="111783"/>
                  </a:lnTo>
                  <a:close/>
                </a:path>
                <a:path w="1524635" h="287655">
                  <a:moveTo>
                    <a:pt x="1469283" y="111783"/>
                  </a:moveTo>
                  <a:lnTo>
                    <a:pt x="1460627" y="111783"/>
                  </a:lnTo>
                  <a:lnTo>
                    <a:pt x="1460627" y="175791"/>
                  </a:lnTo>
                  <a:lnTo>
                    <a:pt x="1469283" y="175791"/>
                  </a:lnTo>
                  <a:lnTo>
                    <a:pt x="1524127" y="143787"/>
                  </a:lnTo>
                  <a:lnTo>
                    <a:pt x="1469283" y="111783"/>
                  </a:lnTo>
                  <a:close/>
                </a:path>
                <a:path w="1524635" h="287655">
                  <a:moveTo>
                    <a:pt x="1444498" y="116101"/>
                  </a:moveTo>
                  <a:lnTo>
                    <a:pt x="1397036" y="143787"/>
                  </a:lnTo>
                  <a:lnTo>
                    <a:pt x="1444498" y="171473"/>
                  </a:lnTo>
                  <a:lnTo>
                    <a:pt x="1444498" y="116101"/>
                  </a:lnTo>
                  <a:close/>
                </a:path>
                <a:path w="1524635" h="287655">
                  <a:moveTo>
                    <a:pt x="1460627" y="116101"/>
                  </a:moveTo>
                  <a:lnTo>
                    <a:pt x="1444498" y="116101"/>
                  </a:lnTo>
                  <a:lnTo>
                    <a:pt x="1444498" y="171473"/>
                  </a:lnTo>
                  <a:lnTo>
                    <a:pt x="1460627" y="171473"/>
                  </a:lnTo>
                  <a:lnTo>
                    <a:pt x="1460627" y="116101"/>
                  </a:lnTo>
                  <a:close/>
                </a:path>
                <a:path w="1524635" h="287655">
                  <a:moveTo>
                    <a:pt x="1272706" y="0"/>
                  </a:moveTo>
                  <a:lnTo>
                    <a:pt x="1260443" y="817"/>
                  </a:lnTo>
                  <a:lnTo>
                    <a:pt x="1249370" y="6159"/>
                  </a:lnTo>
                  <a:lnTo>
                    <a:pt x="1240916" y="15644"/>
                  </a:lnTo>
                  <a:lnTo>
                    <a:pt x="1236829" y="27670"/>
                  </a:lnTo>
                  <a:lnTo>
                    <a:pt x="1237646" y="39933"/>
                  </a:lnTo>
                  <a:lnTo>
                    <a:pt x="1242988" y="51006"/>
                  </a:lnTo>
                  <a:lnTo>
                    <a:pt x="1252474" y="59459"/>
                  </a:lnTo>
                  <a:lnTo>
                    <a:pt x="1397036" y="143787"/>
                  </a:lnTo>
                  <a:lnTo>
                    <a:pt x="1444498" y="116101"/>
                  </a:lnTo>
                  <a:lnTo>
                    <a:pt x="1460627" y="116101"/>
                  </a:lnTo>
                  <a:lnTo>
                    <a:pt x="1460627" y="111783"/>
                  </a:lnTo>
                  <a:lnTo>
                    <a:pt x="1469283" y="111783"/>
                  </a:lnTo>
                  <a:lnTo>
                    <a:pt x="1284732" y="4087"/>
                  </a:lnTo>
                  <a:lnTo>
                    <a:pt x="12727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212594" y="1860245"/>
            <a:ext cx="7505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ahoma"/>
                <a:cs typeface="Tahoma"/>
              </a:rPr>
              <a:t>I</a:t>
            </a:r>
            <a:r>
              <a:rPr sz="2400" dirty="0">
                <a:latin typeface="Tahoma"/>
                <a:cs typeface="Tahoma"/>
              </a:rPr>
              <a:t>np</a:t>
            </a:r>
            <a:r>
              <a:rPr sz="2400" spc="5" dirty="0">
                <a:latin typeface="Tahoma"/>
                <a:cs typeface="Tahoma"/>
              </a:rPr>
              <a:t>u</a:t>
            </a:r>
            <a:r>
              <a:rPr sz="2400" dirty="0">
                <a:latin typeface="Tahoma"/>
                <a:cs typeface="Tahoma"/>
              </a:rPr>
              <a:t>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2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90725" y="1592402"/>
            <a:ext cx="5315585" cy="828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Calibri"/>
                <a:cs typeface="Calibri"/>
              </a:rPr>
              <a:t>Classification </a:t>
            </a:r>
            <a:r>
              <a:rPr sz="3200" b="1" dirty="0">
                <a:latin typeface="Calibri"/>
                <a:cs typeface="Calibri"/>
              </a:rPr>
              <a:t>of </a:t>
            </a:r>
            <a:r>
              <a:rPr sz="3200" b="1" spc="-10" dirty="0">
                <a:latin typeface="Calibri"/>
                <a:cs typeface="Calibri"/>
              </a:rPr>
              <a:t>Control</a:t>
            </a:r>
            <a:r>
              <a:rPr sz="3200" b="1" spc="-80" dirty="0">
                <a:latin typeface="Calibri"/>
                <a:cs typeface="Calibri"/>
              </a:rPr>
              <a:t> </a:t>
            </a:r>
            <a:r>
              <a:rPr sz="3200" b="1" spc="-30" dirty="0">
                <a:latin typeface="Calibri"/>
                <a:cs typeface="Calibri"/>
              </a:rPr>
              <a:t>System</a:t>
            </a:r>
            <a:endParaRPr sz="32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  <a:spcBef>
                <a:spcPts val="75"/>
              </a:spcBef>
            </a:pPr>
            <a:r>
              <a:rPr sz="2000" b="1" dirty="0">
                <a:latin typeface="Calibri"/>
                <a:cs typeface="Calibri"/>
              </a:rPr>
              <a:t>(Depending on </a:t>
            </a:r>
            <a:r>
              <a:rPr sz="2000" b="1" spc="-10" dirty="0">
                <a:latin typeface="Calibri"/>
                <a:cs typeface="Calibri"/>
              </a:rPr>
              <a:t>control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action)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11817" y="2514600"/>
            <a:ext cx="6322060" cy="1296035"/>
            <a:chOff x="1411817" y="2903982"/>
            <a:chExt cx="6322060" cy="1296035"/>
          </a:xfrm>
        </p:grpSpPr>
        <p:sp>
          <p:nvSpPr>
            <p:cNvPr id="4" name="object 4"/>
            <p:cNvSpPr/>
            <p:nvPr/>
          </p:nvSpPr>
          <p:spPr>
            <a:xfrm>
              <a:off x="1524761" y="2903982"/>
              <a:ext cx="6096000" cy="685800"/>
            </a:xfrm>
            <a:custGeom>
              <a:avLst/>
              <a:gdLst/>
              <a:ahLst/>
              <a:cxnLst/>
              <a:rect l="l" t="t" r="r" b="b"/>
              <a:pathLst>
                <a:path w="6096000" h="685800">
                  <a:moveTo>
                    <a:pt x="3048000" y="0"/>
                  </a:moveTo>
                  <a:lnTo>
                    <a:pt x="3048000" y="685800"/>
                  </a:lnTo>
                </a:path>
                <a:path w="6096000" h="685800">
                  <a:moveTo>
                    <a:pt x="3048000" y="685800"/>
                  </a:moveTo>
                  <a:lnTo>
                    <a:pt x="0" y="685800"/>
                  </a:lnTo>
                </a:path>
                <a:path w="6096000" h="685800">
                  <a:moveTo>
                    <a:pt x="6095999" y="685800"/>
                  </a:moveTo>
                  <a:lnTo>
                    <a:pt x="3048000" y="685800"/>
                  </a:lnTo>
                </a:path>
              </a:pathLst>
            </a:custGeom>
            <a:ln w="502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11808" y="3589794"/>
              <a:ext cx="6322060" cy="610235"/>
            </a:xfrm>
            <a:custGeom>
              <a:avLst/>
              <a:gdLst/>
              <a:ahLst/>
              <a:cxnLst/>
              <a:rect l="l" t="t" r="r" b="b"/>
              <a:pathLst>
                <a:path w="6322059" h="610235">
                  <a:moveTo>
                    <a:pt x="225894" y="412153"/>
                  </a:moveTo>
                  <a:lnTo>
                    <a:pt x="225259" y="402513"/>
                  </a:lnTo>
                  <a:lnTo>
                    <a:pt x="221081" y="393839"/>
                  </a:lnTo>
                  <a:lnTo>
                    <a:pt x="213664" y="387210"/>
                  </a:lnTo>
                  <a:lnTo>
                    <a:pt x="204177" y="383997"/>
                  </a:lnTo>
                  <a:lnTo>
                    <a:pt x="194551" y="384632"/>
                  </a:lnTo>
                  <a:lnTo>
                    <a:pt x="185864" y="388810"/>
                  </a:lnTo>
                  <a:lnTo>
                    <a:pt x="179247" y="396227"/>
                  </a:lnTo>
                  <a:lnTo>
                    <a:pt x="138099" y="466775"/>
                  </a:lnTo>
                  <a:lnTo>
                    <a:pt x="138099" y="0"/>
                  </a:lnTo>
                  <a:lnTo>
                    <a:pt x="87807" y="0"/>
                  </a:lnTo>
                  <a:lnTo>
                    <a:pt x="87807" y="466775"/>
                  </a:lnTo>
                  <a:lnTo>
                    <a:pt x="46659" y="396227"/>
                  </a:lnTo>
                  <a:lnTo>
                    <a:pt x="40030" y="388810"/>
                  </a:lnTo>
                  <a:lnTo>
                    <a:pt x="31356" y="384632"/>
                  </a:lnTo>
                  <a:lnTo>
                    <a:pt x="21717" y="383997"/>
                  </a:lnTo>
                  <a:lnTo>
                    <a:pt x="12242" y="387210"/>
                  </a:lnTo>
                  <a:lnTo>
                    <a:pt x="4813" y="393839"/>
                  </a:lnTo>
                  <a:lnTo>
                    <a:pt x="635" y="402513"/>
                  </a:lnTo>
                  <a:lnTo>
                    <a:pt x="0" y="412153"/>
                  </a:lnTo>
                  <a:lnTo>
                    <a:pt x="3225" y="421627"/>
                  </a:lnTo>
                  <a:lnTo>
                    <a:pt x="112953" y="609714"/>
                  </a:lnTo>
                  <a:lnTo>
                    <a:pt x="142062" y="559803"/>
                  </a:lnTo>
                  <a:lnTo>
                    <a:pt x="222669" y="421627"/>
                  </a:lnTo>
                  <a:lnTo>
                    <a:pt x="225894" y="412153"/>
                  </a:lnTo>
                  <a:close/>
                </a:path>
                <a:path w="6322059" h="610235">
                  <a:moveTo>
                    <a:pt x="6321895" y="412153"/>
                  </a:moveTo>
                  <a:lnTo>
                    <a:pt x="6321260" y="402513"/>
                  </a:lnTo>
                  <a:lnTo>
                    <a:pt x="6317081" y="393839"/>
                  </a:lnTo>
                  <a:lnTo>
                    <a:pt x="6309665" y="387210"/>
                  </a:lnTo>
                  <a:lnTo>
                    <a:pt x="6300178" y="383997"/>
                  </a:lnTo>
                  <a:lnTo>
                    <a:pt x="6290551" y="384632"/>
                  </a:lnTo>
                  <a:lnTo>
                    <a:pt x="6281864" y="388810"/>
                  </a:lnTo>
                  <a:lnTo>
                    <a:pt x="6275248" y="396227"/>
                  </a:lnTo>
                  <a:lnTo>
                    <a:pt x="6234100" y="466775"/>
                  </a:lnTo>
                  <a:lnTo>
                    <a:pt x="6234100" y="0"/>
                  </a:lnTo>
                  <a:lnTo>
                    <a:pt x="6183808" y="0"/>
                  </a:lnTo>
                  <a:lnTo>
                    <a:pt x="6183808" y="466775"/>
                  </a:lnTo>
                  <a:lnTo>
                    <a:pt x="6142660" y="396227"/>
                  </a:lnTo>
                  <a:lnTo>
                    <a:pt x="6136030" y="388810"/>
                  </a:lnTo>
                  <a:lnTo>
                    <a:pt x="6127356" y="384632"/>
                  </a:lnTo>
                  <a:lnTo>
                    <a:pt x="6117717" y="383997"/>
                  </a:lnTo>
                  <a:lnTo>
                    <a:pt x="6108243" y="387210"/>
                  </a:lnTo>
                  <a:lnTo>
                    <a:pt x="6100813" y="393839"/>
                  </a:lnTo>
                  <a:lnTo>
                    <a:pt x="6096635" y="402513"/>
                  </a:lnTo>
                  <a:lnTo>
                    <a:pt x="6096000" y="412153"/>
                  </a:lnTo>
                  <a:lnTo>
                    <a:pt x="6099226" y="421627"/>
                  </a:lnTo>
                  <a:lnTo>
                    <a:pt x="6208954" y="609714"/>
                  </a:lnTo>
                  <a:lnTo>
                    <a:pt x="6238062" y="559803"/>
                  </a:lnTo>
                  <a:lnTo>
                    <a:pt x="6318682" y="421627"/>
                  </a:lnTo>
                  <a:lnTo>
                    <a:pt x="6321895" y="4121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67969" y="3886200"/>
            <a:ext cx="3799231" cy="189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3760" marR="5080" indent="-861694">
              <a:lnSpc>
                <a:spcPct val="100000"/>
              </a:lnSpc>
              <a:spcBef>
                <a:spcPts val="100"/>
              </a:spcBef>
            </a:pPr>
            <a:r>
              <a:rPr lang="en-US" sz="2400" b="1" spc="-5" dirty="0" smtClean="0">
                <a:solidFill>
                  <a:srgbClr val="C00000"/>
                </a:solidFill>
                <a:latin typeface="Tahoma"/>
                <a:cs typeface="Tahoma"/>
              </a:rPr>
              <a:t>Manual Control</a:t>
            </a:r>
          </a:p>
          <a:p>
            <a:pPr marL="873760" marR="5080" indent="-861694">
              <a:lnSpc>
                <a:spcPct val="100000"/>
              </a:lnSpc>
              <a:spcBef>
                <a:spcPts val="100"/>
              </a:spcBef>
            </a:pPr>
            <a:r>
              <a:rPr sz="2400" b="1" spc="-5" dirty="0" smtClean="0">
                <a:latin typeface="Tahoma"/>
                <a:cs typeface="Tahoma"/>
              </a:rPr>
              <a:t>Open </a:t>
            </a:r>
            <a:r>
              <a:rPr sz="2400" b="1" spc="-10" dirty="0" smtClean="0">
                <a:latin typeface="Tahoma"/>
                <a:cs typeface="Tahoma"/>
              </a:rPr>
              <a:t>Loop</a:t>
            </a:r>
            <a:endParaRPr lang="en-US" sz="2400" b="1" spc="-10" dirty="0" smtClean="0">
              <a:latin typeface="Tahoma"/>
              <a:cs typeface="Tahoma"/>
            </a:endParaRPr>
          </a:p>
          <a:p>
            <a:pPr marL="873760" marR="5080" indent="-861694">
              <a:lnSpc>
                <a:spcPct val="100000"/>
              </a:lnSpc>
              <a:spcBef>
                <a:spcPts val="100"/>
              </a:spcBef>
            </a:pPr>
            <a:r>
              <a:rPr lang="en-US" sz="2400" b="1" spc="-5" dirty="0" smtClean="0">
                <a:solidFill>
                  <a:srgbClr val="0000FF"/>
                </a:solidFill>
                <a:latin typeface="Tahoma"/>
                <a:cs typeface="Tahoma"/>
              </a:rPr>
              <a:t>Closed Loop(speed, position control)</a:t>
            </a:r>
            <a:r>
              <a:rPr sz="2400" b="1" spc="-10" dirty="0" smtClean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endParaRPr lang="en-US" sz="2400" b="1" spc="-10" dirty="0" smtClean="0">
              <a:solidFill>
                <a:srgbClr val="0000FF"/>
              </a:solidFill>
              <a:latin typeface="Tahoma"/>
              <a:cs typeface="Tahoma"/>
            </a:endParaRPr>
          </a:p>
          <a:p>
            <a:pPr marL="873760" marR="5080" indent="-861694">
              <a:lnSpc>
                <a:spcPct val="100000"/>
              </a:lnSpc>
              <a:spcBef>
                <a:spcPts val="100"/>
              </a:spcBef>
            </a:pPr>
            <a:r>
              <a:rPr sz="2400" b="1" spc="-10" dirty="0" smtClean="0">
                <a:latin typeface="Tahoma"/>
                <a:cs typeface="Tahoma"/>
              </a:rPr>
              <a:t>Control  </a:t>
            </a:r>
            <a:r>
              <a:rPr sz="2400" b="1" spc="-5" dirty="0" smtClean="0">
                <a:latin typeface="Tahoma"/>
                <a:cs typeface="Tahoma"/>
              </a:rPr>
              <a:t>System</a:t>
            </a:r>
            <a:endParaRPr lang="en-US" sz="2400" b="1" spc="-5" dirty="0" smtClean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57800" y="3880421"/>
            <a:ext cx="3545840" cy="22801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7430" marR="5080" indent="-1015365">
              <a:spcBef>
                <a:spcPts val="100"/>
              </a:spcBef>
            </a:pPr>
            <a:r>
              <a:rPr lang="en-US" sz="2400" b="1" spc="-5" dirty="0" smtClean="0">
                <a:solidFill>
                  <a:srgbClr val="C00000"/>
                </a:solidFill>
                <a:latin typeface="Tahoma"/>
                <a:cs typeface="Tahoma"/>
              </a:rPr>
              <a:t>Automatic Control</a:t>
            </a:r>
            <a:endParaRPr lang="en-US" sz="2400" dirty="0" smtClean="0">
              <a:solidFill>
                <a:srgbClr val="C00000"/>
              </a:solidFill>
              <a:latin typeface="Tahoma"/>
              <a:cs typeface="Tahoma"/>
            </a:endParaRPr>
          </a:p>
          <a:p>
            <a:pPr marL="873760" marR="5080" indent="-861694">
              <a:lnSpc>
                <a:spcPct val="100000"/>
              </a:lnSpc>
              <a:spcBef>
                <a:spcPts val="100"/>
              </a:spcBef>
            </a:pPr>
            <a:r>
              <a:rPr lang="en-US" sz="2400" b="1" spc="-5" dirty="0" smtClean="0">
                <a:latin typeface="Tahoma"/>
                <a:cs typeface="Tahoma"/>
              </a:rPr>
              <a:t>Open </a:t>
            </a:r>
            <a:r>
              <a:rPr lang="en-US" sz="2400" b="1" spc="-10" dirty="0" smtClean="0">
                <a:latin typeface="Tahoma"/>
                <a:cs typeface="Tahoma"/>
              </a:rPr>
              <a:t>Loop</a:t>
            </a:r>
          </a:p>
          <a:p>
            <a:pPr marL="873760" marR="5080" indent="-861694">
              <a:lnSpc>
                <a:spcPct val="100000"/>
              </a:lnSpc>
              <a:spcBef>
                <a:spcPts val="100"/>
              </a:spcBef>
            </a:pPr>
            <a:r>
              <a:rPr lang="en-US" sz="2400" b="1" spc="-5" dirty="0" smtClean="0">
                <a:solidFill>
                  <a:srgbClr val="0000FF"/>
                </a:solidFill>
                <a:latin typeface="Tahoma"/>
                <a:cs typeface="Tahoma"/>
              </a:rPr>
              <a:t>Closed Loop(speed, position control)</a:t>
            </a:r>
            <a:r>
              <a:rPr lang="en-US" sz="2400" b="1" spc="-10" dirty="0" smtClean="0">
                <a:solidFill>
                  <a:srgbClr val="0000FF"/>
                </a:solidFill>
                <a:latin typeface="Tahoma"/>
                <a:cs typeface="Tahoma"/>
              </a:rPr>
              <a:t> </a:t>
            </a:r>
          </a:p>
          <a:p>
            <a:pPr marL="873760" marR="5080" indent="-861694">
              <a:lnSpc>
                <a:spcPct val="100000"/>
              </a:lnSpc>
              <a:spcBef>
                <a:spcPts val="100"/>
              </a:spcBef>
            </a:pPr>
            <a:r>
              <a:rPr lang="en-US" sz="2400" b="1" spc="-10" dirty="0" smtClean="0">
                <a:latin typeface="Tahoma"/>
                <a:cs typeface="Tahoma"/>
              </a:rPr>
              <a:t>Control  </a:t>
            </a:r>
            <a:r>
              <a:rPr lang="en-US" sz="2400" b="1" spc="-5" dirty="0" smtClean="0">
                <a:latin typeface="Tahoma"/>
                <a:cs typeface="Tahoma"/>
              </a:rPr>
              <a:t>System</a:t>
            </a:r>
          </a:p>
          <a:p>
            <a:pPr marL="1027430" marR="5080" indent="-1015365">
              <a:lnSpc>
                <a:spcPct val="100000"/>
              </a:lnSpc>
              <a:spcBef>
                <a:spcPts val="100"/>
              </a:spcBef>
            </a:pPr>
            <a:endParaRPr sz="2400" dirty="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524000" y="228600"/>
            <a:ext cx="53155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Classification </a:t>
            </a:r>
            <a:r>
              <a:rPr dirty="0"/>
              <a:t>of </a:t>
            </a:r>
            <a:r>
              <a:rPr spc="-10" dirty="0"/>
              <a:t>Control</a:t>
            </a:r>
            <a:r>
              <a:rPr spc="-80" dirty="0"/>
              <a:t> </a:t>
            </a:r>
            <a:r>
              <a:rPr spc="-30" dirty="0"/>
              <a:t>System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20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28800" y="1371600"/>
            <a:ext cx="5315585" cy="828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Calibri"/>
                <a:cs typeface="Calibri"/>
              </a:rPr>
              <a:t>Classification </a:t>
            </a:r>
            <a:r>
              <a:rPr sz="3200" b="1" dirty="0">
                <a:latin typeface="Calibri"/>
                <a:cs typeface="Calibri"/>
              </a:rPr>
              <a:t>of </a:t>
            </a:r>
            <a:r>
              <a:rPr sz="3200" b="1" spc="-10" dirty="0">
                <a:latin typeface="Calibri"/>
                <a:cs typeface="Calibri"/>
              </a:rPr>
              <a:t>Control</a:t>
            </a:r>
            <a:r>
              <a:rPr sz="3200" b="1" spc="-80" dirty="0">
                <a:latin typeface="Calibri"/>
                <a:cs typeface="Calibri"/>
              </a:rPr>
              <a:t> </a:t>
            </a:r>
            <a:r>
              <a:rPr sz="3200" b="1" spc="-30" dirty="0">
                <a:latin typeface="Calibri"/>
                <a:cs typeface="Calibri"/>
              </a:rPr>
              <a:t>System</a:t>
            </a:r>
            <a:endParaRPr sz="3200" dirty="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  <a:spcBef>
                <a:spcPts val="75"/>
              </a:spcBef>
            </a:pPr>
            <a:r>
              <a:rPr sz="2000" b="1" dirty="0">
                <a:latin typeface="Calibri"/>
                <a:cs typeface="Calibri"/>
              </a:rPr>
              <a:t>(Depending on </a:t>
            </a:r>
            <a:r>
              <a:rPr sz="2000" b="1" spc="-10" dirty="0">
                <a:latin typeface="Calibri"/>
                <a:cs typeface="Calibri"/>
              </a:rPr>
              <a:t>control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action)</a:t>
            </a:r>
            <a:endParaRPr sz="20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11817" y="2286000"/>
            <a:ext cx="6322060" cy="1296035"/>
            <a:chOff x="1411817" y="2903982"/>
            <a:chExt cx="6322060" cy="1296035"/>
          </a:xfrm>
        </p:grpSpPr>
        <p:sp>
          <p:nvSpPr>
            <p:cNvPr id="4" name="object 4"/>
            <p:cNvSpPr/>
            <p:nvPr/>
          </p:nvSpPr>
          <p:spPr>
            <a:xfrm>
              <a:off x="1524761" y="2903982"/>
              <a:ext cx="6096000" cy="685800"/>
            </a:xfrm>
            <a:custGeom>
              <a:avLst/>
              <a:gdLst/>
              <a:ahLst/>
              <a:cxnLst/>
              <a:rect l="l" t="t" r="r" b="b"/>
              <a:pathLst>
                <a:path w="6096000" h="685800">
                  <a:moveTo>
                    <a:pt x="3048000" y="0"/>
                  </a:moveTo>
                  <a:lnTo>
                    <a:pt x="3048000" y="685800"/>
                  </a:lnTo>
                </a:path>
                <a:path w="6096000" h="685800">
                  <a:moveTo>
                    <a:pt x="3048000" y="685800"/>
                  </a:moveTo>
                  <a:lnTo>
                    <a:pt x="0" y="685800"/>
                  </a:lnTo>
                </a:path>
                <a:path w="6096000" h="685800">
                  <a:moveTo>
                    <a:pt x="6095999" y="685800"/>
                  </a:moveTo>
                  <a:lnTo>
                    <a:pt x="3048000" y="685800"/>
                  </a:lnTo>
                </a:path>
              </a:pathLst>
            </a:custGeom>
            <a:ln w="502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11808" y="3589794"/>
              <a:ext cx="6322060" cy="610235"/>
            </a:xfrm>
            <a:custGeom>
              <a:avLst/>
              <a:gdLst/>
              <a:ahLst/>
              <a:cxnLst/>
              <a:rect l="l" t="t" r="r" b="b"/>
              <a:pathLst>
                <a:path w="6322059" h="610235">
                  <a:moveTo>
                    <a:pt x="225894" y="412153"/>
                  </a:moveTo>
                  <a:lnTo>
                    <a:pt x="225259" y="402513"/>
                  </a:lnTo>
                  <a:lnTo>
                    <a:pt x="221081" y="393839"/>
                  </a:lnTo>
                  <a:lnTo>
                    <a:pt x="213664" y="387210"/>
                  </a:lnTo>
                  <a:lnTo>
                    <a:pt x="204177" y="383997"/>
                  </a:lnTo>
                  <a:lnTo>
                    <a:pt x="194551" y="384632"/>
                  </a:lnTo>
                  <a:lnTo>
                    <a:pt x="185864" y="388810"/>
                  </a:lnTo>
                  <a:lnTo>
                    <a:pt x="179247" y="396227"/>
                  </a:lnTo>
                  <a:lnTo>
                    <a:pt x="138099" y="466775"/>
                  </a:lnTo>
                  <a:lnTo>
                    <a:pt x="138099" y="0"/>
                  </a:lnTo>
                  <a:lnTo>
                    <a:pt x="87807" y="0"/>
                  </a:lnTo>
                  <a:lnTo>
                    <a:pt x="87807" y="466775"/>
                  </a:lnTo>
                  <a:lnTo>
                    <a:pt x="46659" y="396227"/>
                  </a:lnTo>
                  <a:lnTo>
                    <a:pt x="40030" y="388810"/>
                  </a:lnTo>
                  <a:lnTo>
                    <a:pt x="31356" y="384632"/>
                  </a:lnTo>
                  <a:lnTo>
                    <a:pt x="21717" y="383997"/>
                  </a:lnTo>
                  <a:lnTo>
                    <a:pt x="12242" y="387210"/>
                  </a:lnTo>
                  <a:lnTo>
                    <a:pt x="4813" y="393839"/>
                  </a:lnTo>
                  <a:lnTo>
                    <a:pt x="635" y="402513"/>
                  </a:lnTo>
                  <a:lnTo>
                    <a:pt x="0" y="412153"/>
                  </a:lnTo>
                  <a:lnTo>
                    <a:pt x="3225" y="421627"/>
                  </a:lnTo>
                  <a:lnTo>
                    <a:pt x="112953" y="609714"/>
                  </a:lnTo>
                  <a:lnTo>
                    <a:pt x="142062" y="559803"/>
                  </a:lnTo>
                  <a:lnTo>
                    <a:pt x="222669" y="421627"/>
                  </a:lnTo>
                  <a:lnTo>
                    <a:pt x="225894" y="412153"/>
                  </a:lnTo>
                  <a:close/>
                </a:path>
                <a:path w="6322059" h="610235">
                  <a:moveTo>
                    <a:pt x="6321895" y="412153"/>
                  </a:moveTo>
                  <a:lnTo>
                    <a:pt x="6321260" y="402513"/>
                  </a:lnTo>
                  <a:lnTo>
                    <a:pt x="6317081" y="393839"/>
                  </a:lnTo>
                  <a:lnTo>
                    <a:pt x="6309665" y="387210"/>
                  </a:lnTo>
                  <a:lnTo>
                    <a:pt x="6300178" y="383997"/>
                  </a:lnTo>
                  <a:lnTo>
                    <a:pt x="6290551" y="384632"/>
                  </a:lnTo>
                  <a:lnTo>
                    <a:pt x="6281864" y="388810"/>
                  </a:lnTo>
                  <a:lnTo>
                    <a:pt x="6275248" y="396227"/>
                  </a:lnTo>
                  <a:lnTo>
                    <a:pt x="6234100" y="466775"/>
                  </a:lnTo>
                  <a:lnTo>
                    <a:pt x="6234100" y="0"/>
                  </a:lnTo>
                  <a:lnTo>
                    <a:pt x="6183808" y="0"/>
                  </a:lnTo>
                  <a:lnTo>
                    <a:pt x="6183808" y="466775"/>
                  </a:lnTo>
                  <a:lnTo>
                    <a:pt x="6142660" y="396227"/>
                  </a:lnTo>
                  <a:lnTo>
                    <a:pt x="6136030" y="388810"/>
                  </a:lnTo>
                  <a:lnTo>
                    <a:pt x="6127356" y="384632"/>
                  </a:lnTo>
                  <a:lnTo>
                    <a:pt x="6117717" y="383997"/>
                  </a:lnTo>
                  <a:lnTo>
                    <a:pt x="6108243" y="387210"/>
                  </a:lnTo>
                  <a:lnTo>
                    <a:pt x="6100813" y="393839"/>
                  </a:lnTo>
                  <a:lnTo>
                    <a:pt x="6096635" y="402513"/>
                  </a:lnTo>
                  <a:lnTo>
                    <a:pt x="6096000" y="412153"/>
                  </a:lnTo>
                  <a:lnTo>
                    <a:pt x="6099226" y="421627"/>
                  </a:lnTo>
                  <a:lnTo>
                    <a:pt x="6208954" y="609714"/>
                  </a:lnTo>
                  <a:lnTo>
                    <a:pt x="6238062" y="559803"/>
                  </a:lnTo>
                  <a:lnTo>
                    <a:pt x="6318682" y="421627"/>
                  </a:lnTo>
                  <a:lnTo>
                    <a:pt x="6321895" y="4121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67969" y="3581400"/>
            <a:ext cx="3570631" cy="151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3760" marR="5080" indent="-861694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ahoma"/>
                <a:cs typeface="Tahoma"/>
              </a:rPr>
              <a:t>Open </a:t>
            </a:r>
            <a:r>
              <a:rPr sz="2400" b="1" spc="-10" dirty="0">
                <a:latin typeface="Tahoma"/>
                <a:cs typeface="Tahoma"/>
              </a:rPr>
              <a:t>Loop Control  </a:t>
            </a:r>
            <a:r>
              <a:rPr sz="2400" b="1" spc="-5" dirty="0" smtClean="0">
                <a:latin typeface="Tahoma"/>
                <a:cs typeface="Tahoma"/>
              </a:rPr>
              <a:t>System</a:t>
            </a:r>
            <a:endParaRPr lang="en-US" sz="2400" b="1" spc="-5" dirty="0" smtClean="0">
              <a:latin typeface="Tahoma"/>
              <a:cs typeface="Tahoma"/>
            </a:endParaRPr>
          </a:p>
          <a:p>
            <a:pPr marL="873760" marR="5080" indent="-861694">
              <a:lnSpc>
                <a:spcPct val="100000"/>
              </a:lnSpc>
              <a:spcBef>
                <a:spcPts val="100"/>
              </a:spcBef>
            </a:pPr>
            <a:r>
              <a:rPr lang="en-US" sz="2400" b="1" spc="-5" dirty="0" smtClean="0">
                <a:solidFill>
                  <a:srgbClr val="C00000"/>
                </a:solidFill>
                <a:latin typeface="Tahoma"/>
                <a:cs typeface="Tahoma"/>
              </a:rPr>
              <a:t>Manual</a:t>
            </a:r>
          </a:p>
          <a:p>
            <a:pPr marL="873760" marR="5080" indent="-861694">
              <a:lnSpc>
                <a:spcPct val="100000"/>
              </a:lnSpc>
              <a:spcBef>
                <a:spcPts val="100"/>
              </a:spcBef>
            </a:pPr>
            <a:r>
              <a:rPr lang="en-US" sz="2400" b="1" spc="-5" dirty="0" smtClean="0">
                <a:solidFill>
                  <a:srgbClr val="C00000"/>
                </a:solidFill>
                <a:latin typeface="Tahoma"/>
                <a:cs typeface="Tahoma"/>
              </a:rPr>
              <a:t>automatic</a:t>
            </a:r>
            <a:endParaRPr sz="2400" dirty="0">
              <a:solidFill>
                <a:srgbClr val="C00000"/>
              </a:solidFill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62600" y="3581400"/>
            <a:ext cx="3088640" cy="189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7430" marR="5080" indent="-1015365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ahoma"/>
                <a:cs typeface="Tahoma"/>
              </a:rPr>
              <a:t>Closed Loop Control  </a:t>
            </a:r>
            <a:r>
              <a:rPr sz="2400" b="1" spc="-5" dirty="0" smtClean="0">
                <a:latin typeface="Tahoma"/>
                <a:cs typeface="Tahoma"/>
              </a:rPr>
              <a:t>System</a:t>
            </a:r>
            <a:endParaRPr lang="en-US" sz="2400" b="1" spc="-5" dirty="0" smtClean="0">
              <a:latin typeface="Tahoma"/>
              <a:cs typeface="Tahoma"/>
            </a:endParaRPr>
          </a:p>
          <a:p>
            <a:pPr marL="873760" marR="5080" indent="-861694">
              <a:lnSpc>
                <a:spcPct val="100000"/>
              </a:lnSpc>
              <a:spcBef>
                <a:spcPts val="100"/>
              </a:spcBef>
            </a:pPr>
            <a:r>
              <a:rPr lang="en-US" sz="2400" b="1" spc="-5" dirty="0" smtClean="0">
                <a:solidFill>
                  <a:srgbClr val="C00000"/>
                </a:solidFill>
                <a:latin typeface="Tahoma"/>
                <a:cs typeface="Tahoma"/>
              </a:rPr>
              <a:t>Manual</a:t>
            </a:r>
          </a:p>
          <a:p>
            <a:pPr marL="873760" marR="5080" indent="-861694">
              <a:lnSpc>
                <a:spcPct val="100000"/>
              </a:lnSpc>
              <a:spcBef>
                <a:spcPts val="100"/>
              </a:spcBef>
            </a:pPr>
            <a:r>
              <a:rPr lang="en-US" sz="2400" b="1" spc="-5" dirty="0" smtClean="0">
                <a:solidFill>
                  <a:srgbClr val="C00000"/>
                </a:solidFill>
                <a:latin typeface="Tahoma"/>
                <a:cs typeface="Tahoma"/>
              </a:rPr>
              <a:t>automatic</a:t>
            </a:r>
            <a:endParaRPr lang="en-US" sz="2400" dirty="0" smtClean="0">
              <a:solidFill>
                <a:srgbClr val="C00000"/>
              </a:solidFill>
              <a:latin typeface="Tahoma"/>
              <a:cs typeface="Tahoma"/>
            </a:endParaRPr>
          </a:p>
          <a:p>
            <a:pPr marL="1027430" marR="5080" indent="-1015365">
              <a:lnSpc>
                <a:spcPct val="100000"/>
              </a:lnSpc>
              <a:spcBef>
                <a:spcPts val="100"/>
              </a:spcBef>
            </a:pPr>
            <a:endParaRPr sz="2400" dirty="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524000" y="228600"/>
            <a:ext cx="53155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Classification </a:t>
            </a:r>
            <a:r>
              <a:rPr dirty="0"/>
              <a:t>of </a:t>
            </a:r>
            <a:r>
              <a:rPr spc="-10" dirty="0"/>
              <a:t>Control</a:t>
            </a:r>
            <a:r>
              <a:rPr spc="-80" dirty="0"/>
              <a:t> </a:t>
            </a:r>
            <a:r>
              <a:rPr spc="-30" dirty="0"/>
              <a:t>System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21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36347"/>
            <a:ext cx="44977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Open </a:t>
            </a:r>
            <a:r>
              <a:rPr dirty="0"/>
              <a:t>Loop </a:t>
            </a:r>
            <a:r>
              <a:rPr spc="-10" dirty="0"/>
              <a:t>Control</a:t>
            </a:r>
            <a:r>
              <a:rPr spc="-80" dirty="0"/>
              <a:t> </a:t>
            </a:r>
            <a:r>
              <a:rPr spc="-30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996442"/>
            <a:ext cx="8376920" cy="2458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Definition:</a:t>
            </a:r>
            <a:endParaRPr sz="2800">
              <a:latin typeface="Calibri"/>
              <a:cs typeface="Calibri"/>
            </a:endParaRPr>
          </a:p>
          <a:p>
            <a:pPr marL="12700" marR="5080" algn="just">
              <a:lnSpc>
                <a:spcPct val="150000"/>
              </a:lnSpc>
              <a:spcBef>
                <a:spcPts val="670"/>
              </a:spcBef>
            </a:pPr>
            <a:r>
              <a:rPr sz="2800" spc="-125" dirty="0">
                <a:latin typeface="Calibri"/>
                <a:cs typeface="Calibri"/>
              </a:rPr>
              <a:t>“A </a:t>
            </a:r>
            <a:r>
              <a:rPr sz="2800" spc="-25" dirty="0">
                <a:latin typeface="Calibri"/>
                <a:cs typeface="Calibri"/>
              </a:rPr>
              <a:t>system </a:t>
            </a:r>
            <a:r>
              <a:rPr sz="2800" spc="-10" dirty="0">
                <a:latin typeface="Calibri"/>
                <a:cs typeface="Calibri"/>
              </a:rPr>
              <a:t>in </a:t>
            </a:r>
            <a:r>
              <a:rPr sz="2800" dirty="0">
                <a:latin typeface="Calibri"/>
                <a:cs typeface="Calibri"/>
              </a:rPr>
              <a:t>which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control </a:t>
            </a:r>
            <a:r>
              <a:rPr sz="2800" spc="-5" dirty="0">
                <a:latin typeface="Calibri"/>
                <a:cs typeface="Calibri"/>
              </a:rPr>
              <a:t>action </a:t>
            </a:r>
            <a:r>
              <a:rPr sz="2800" spc="-10" dirty="0">
                <a:latin typeface="Calibri"/>
                <a:cs typeface="Calibri"/>
              </a:rPr>
              <a:t>is </a:t>
            </a:r>
            <a:r>
              <a:rPr sz="2800" spc="-15" dirty="0">
                <a:latin typeface="Calibri"/>
                <a:cs typeface="Calibri"/>
              </a:rPr>
              <a:t>totally  </a:t>
            </a:r>
            <a:r>
              <a:rPr sz="2800" spc="-5" dirty="0">
                <a:latin typeface="Calibri"/>
                <a:cs typeface="Calibri"/>
              </a:rPr>
              <a:t>independent of the output of the </a:t>
            </a:r>
            <a:r>
              <a:rPr sz="2800" spc="-30" dirty="0">
                <a:latin typeface="Calibri"/>
                <a:cs typeface="Calibri"/>
              </a:rPr>
              <a:t>system </a:t>
            </a:r>
            <a:r>
              <a:rPr sz="2800" spc="-10" dirty="0">
                <a:latin typeface="Calibri"/>
                <a:cs typeface="Calibri"/>
              </a:rPr>
              <a:t>is called </a:t>
            </a:r>
            <a:r>
              <a:rPr sz="2800" spc="-5" dirty="0">
                <a:latin typeface="Calibri"/>
                <a:cs typeface="Calibri"/>
              </a:rPr>
              <a:t>as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open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loop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system</a:t>
            </a:r>
            <a:r>
              <a:rPr sz="2800" spc="-25" dirty="0">
                <a:latin typeface="Calibri"/>
                <a:cs typeface="Calibri"/>
              </a:rPr>
              <a:t>”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4394" y="5818733"/>
            <a:ext cx="64941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Fig. </a:t>
            </a: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Block </a:t>
            </a:r>
            <a:r>
              <a:rPr sz="2400" spc="-10" dirty="0">
                <a:solidFill>
                  <a:srgbClr val="FF0000"/>
                </a:solidFill>
                <a:latin typeface="Tahoma"/>
                <a:cs typeface="Tahoma"/>
              </a:rPr>
              <a:t>Diagram </a:t>
            </a: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of Open loop 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Control</a:t>
            </a:r>
            <a:r>
              <a:rPr sz="2400" spc="-8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ahoma"/>
                <a:cs typeface="Tahoma"/>
              </a:rPr>
              <a:t>System</a:t>
            </a:r>
            <a:endParaRPr sz="2400">
              <a:latin typeface="Tahoma"/>
              <a:cs typeface="Tahom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042160" y="4251959"/>
          <a:ext cx="1981200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7650"/>
                <a:gridCol w="1485900"/>
                <a:gridCol w="247650"/>
              </a:tblGrid>
              <a:tr h="121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Controller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877561" y="4267961"/>
            <a:ext cx="2133600" cy="12192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Process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38961" y="4785137"/>
            <a:ext cx="1219835" cy="185420"/>
          </a:xfrm>
          <a:custGeom>
            <a:avLst/>
            <a:gdLst/>
            <a:ahLst/>
            <a:cxnLst/>
            <a:rect l="l" t="t" r="r" b="b"/>
            <a:pathLst>
              <a:path w="1219835" h="185420">
                <a:moveTo>
                  <a:pt x="1137665" y="92424"/>
                </a:moveTo>
                <a:lnTo>
                  <a:pt x="1044701" y="146653"/>
                </a:lnTo>
                <a:lnTo>
                  <a:pt x="1038548" y="152076"/>
                </a:lnTo>
                <a:lnTo>
                  <a:pt x="1035097" y="159178"/>
                </a:lnTo>
                <a:lnTo>
                  <a:pt x="1034575" y="167066"/>
                </a:lnTo>
                <a:lnTo>
                  <a:pt x="1037208" y="174847"/>
                </a:lnTo>
                <a:lnTo>
                  <a:pt x="1042650" y="180927"/>
                </a:lnTo>
                <a:lnTo>
                  <a:pt x="1049782" y="184340"/>
                </a:lnTo>
                <a:lnTo>
                  <a:pt x="1057675" y="184848"/>
                </a:lnTo>
                <a:lnTo>
                  <a:pt x="1065402" y="182213"/>
                </a:lnTo>
                <a:lnTo>
                  <a:pt x="1184057" y="112998"/>
                </a:lnTo>
                <a:lnTo>
                  <a:pt x="1178433" y="112998"/>
                </a:lnTo>
                <a:lnTo>
                  <a:pt x="1178433" y="110204"/>
                </a:lnTo>
                <a:lnTo>
                  <a:pt x="1168145" y="110204"/>
                </a:lnTo>
                <a:lnTo>
                  <a:pt x="1137665" y="92424"/>
                </a:lnTo>
                <a:close/>
              </a:path>
              <a:path w="1219835" h="185420">
                <a:moveTo>
                  <a:pt x="1102396" y="71850"/>
                </a:moveTo>
                <a:lnTo>
                  <a:pt x="0" y="71850"/>
                </a:lnTo>
                <a:lnTo>
                  <a:pt x="0" y="112998"/>
                </a:lnTo>
                <a:lnTo>
                  <a:pt x="1102396" y="112998"/>
                </a:lnTo>
                <a:lnTo>
                  <a:pt x="1137665" y="92424"/>
                </a:lnTo>
                <a:lnTo>
                  <a:pt x="1102396" y="71850"/>
                </a:lnTo>
                <a:close/>
              </a:path>
              <a:path w="1219835" h="185420">
                <a:moveTo>
                  <a:pt x="1184057" y="71850"/>
                </a:moveTo>
                <a:lnTo>
                  <a:pt x="1178433" y="71850"/>
                </a:lnTo>
                <a:lnTo>
                  <a:pt x="1178433" y="112998"/>
                </a:lnTo>
                <a:lnTo>
                  <a:pt x="1184057" y="112998"/>
                </a:lnTo>
                <a:lnTo>
                  <a:pt x="1219327" y="92424"/>
                </a:lnTo>
                <a:lnTo>
                  <a:pt x="1184057" y="71850"/>
                </a:lnTo>
                <a:close/>
              </a:path>
              <a:path w="1219835" h="185420">
                <a:moveTo>
                  <a:pt x="1168145" y="74644"/>
                </a:moveTo>
                <a:lnTo>
                  <a:pt x="1137665" y="92424"/>
                </a:lnTo>
                <a:lnTo>
                  <a:pt x="1168145" y="110204"/>
                </a:lnTo>
                <a:lnTo>
                  <a:pt x="1168145" y="74644"/>
                </a:lnTo>
                <a:close/>
              </a:path>
              <a:path w="1219835" h="185420">
                <a:moveTo>
                  <a:pt x="1178433" y="74644"/>
                </a:moveTo>
                <a:lnTo>
                  <a:pt x="1168145" y="74644"/>
                </a:lnTo>
                <a:lnTo>
                  <a:pt x="1168145" y="110204"/>
                </a:lnTo>
                <a:lnTo>
                  <a:pt x="1178433" y="110204"/>
                </a:lnTo>
                <a:lnTo>
                  <a:pt x="1178433" y="74644"/>
                </a:lnTo>
                <a:close/>
              </a:path>
              <a:path w="1219835" h="185420">
                <a:moveTo>
                  <a:pt x="1057675" y="0"/>
                </a:moveTo>
                <a:lnTo>
                  <a:pt x="1049782" y="507"/>
                </a:lnTo>
                <a:lnTo>
                  <a:pt x="1042650" y="3921"/>
                </a:lnTo>
                <a:lnTo>
                  <a:pt x="1037208" y="10001"/>
                </a:lnTo>
                <a:lnTo>
                  <a:pt x="1034575" y="17781"/>
                </a:lnTo>
                <a:lnTo>
                  <a:pt x="1035097" y="25669"/>
                </a:lnTo>
                <a:lnTo>
                  <a:pt x="1038548" y="32771"/>
                </a:lnTo>
                <a:lnTo>
                  <a:pt x="1044701" y="38195"/>
                </a:lnTo>
                <a:lnTo>
                  <a:pt x="1137665" y="92424"/>
                </a:lnTo>
                <a:lnTo>
                  <a:pt x="1168145" y="74644"/>
                </a:lnTo>
                <a:lnTo>
                  <a:pt x="1178433" y="74644"/>
                </a:lnTo>
                <a:lnTo>
                  <a:pt x="1178433" y="71850"/>
                </a:lnTo>
                <a:lnTo>
                  <a:pt x="1184057" y="71850"/>
                </a:lnTo>
                <a:lnTo>
                  <a:pt x="1065402" y="2635"/>
                </a:lnTo>
                <a:lnTo>
                  <a:pt x="10576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39361" y="4785137"/>
            <a:ext cx="838835" cy="185420"/>
          </a:xfrm>
          <a:custGeom>
            <a:avLst/>
            <a:gdLst/>
            <a:ahLst/>
            <a:cxnLst/>
            <a:rect l="l" t="t" r="r" b="b"/>
            <a:pathLst>
              <a:path w="838835" h="185420">
                <a:moveTo>
                  <a:pt x="756665" y="92424"/>
                </a:moveTo>
                <a:lnTo>
                  <a:pt x="663701" y="146653"/>
                </a:lnTo>
                <a:lnTo>
                  <a:pt x="657548" y="152076"/>
                </a:lnTo>
                <a:lnTo>
                  <a:pt x="654097" y="159178"/>
                </a:lnTo>
                <a:lnTo>
                  <a:pt x="653575" y="167066"/>
                </a:lnTo>
                <a:lnTo>
                  <a:pt x="656209" y="174847"/>
                </a:lnTo>
                <a:lnTo>
                  <a:pt x="661650" y="180927"/>
                </a:lnTo>
                <a:lnTo>
                  <a:pt x="668782" y="184340"/>
                </a:lnTo>
                <a:lnTo>
                  <a:pt x="676675" y="184848"/>
                </a:lnTo>
                <a:lnTo>
                  <a:pt x="684402" y="182213"/>
                </a:lnTo>
                <a:lnTo>
                  <a:pt x="803057" y="112998"/>
                </a:lnTo>
                <a:lnTo>
                  <a:pt x="797433" y="112998"/>
                </a:lnTo>
                <a:lnTo>
                  <a:pt x="797433" y="110204"/>
                </a:lnTo>
                <a:lnTo>
                  <a:pt x="787146" y="110204"/>
                </a:lnTo>
                <a:lnTo>
                  <a:pt x="756665" y="92424"/>
                </a:lnTo>
                <a:close/>
              </a:path>
              <a:path w="838835" h="185420">
                <a:moveTo>
                  <a:pt x="721396" y="71850"/>
                </a:moveTo>
                <a:lnTo>
                  <a:pt x="0" y="71850"/>
                </a:lnTo>
                <a:lnTo>
                  <a:pt x="0" y="112998"/>
                </a:lnTo>
                <a:lnTo>
                  <a:pt x="721396" y="112998"/>
                </a:lnTo>
                <a:lnTo>
                  <a:pt x="756665" y="92424"/>
                </a:lnTo>
                <a:lnTo>
                  <a:pt x="721396" y="71850"/>
                </a:lnTo>
                <a:close/>
              </a:path>
              <a:path w="838835" h="185420">
                <a:moveTo>
                  <a:pt x="803057" y="71850"/>
                </a:moveTo>
                <a:lnTo>
                  <a:pt x="797433" y="71850"/>
                </a:lnTo>
                <a:lnTo>
                  <a:pt x="797433" y="112998"/>
                </a:lnTo>
                <a:lnTo>
                  <a:pt x="803057" y="112998"/>
                </a:lnTo>
                <a:lnTo>
                  <a:pt x="838326" y="92424"/>
                </a:lnTo>
                <a:lnTo>
                  <a:pt x="803057" y="71850"/>
                </a:lnTo>
                <a:close/>
              </a:path>
              <a:path w="838835" h="185420">
                <a:moveTo>
                  <a:pt x="787146" y="74644"/>
                </a:moveTo>
                <a:lnTo>
                  <a:pt x="756665" y="92424"/>
                </a:lnTo>
                <a:lnTo>
                  <a:pt x="787146" y="110204"/>
                </a:lnTo>
                <a:lnTo>
                  <a:pt x="787146" y="74644"/>
                </a:lnTo>
                <a:close/>
              </a:path>
              <a:path w="838835" h="185420">
                <a:moveTo>
                  <a:pt x="797433" y="74644"/>
                </a:moveTo>
                <a:lnTo>
                  <a:pt x="787146" y="74644"/>
                </a:lnTo>
                <a:lnTo>
                  <a:pt x="787146" y="110204"/>
                </a:lnTo>
                <a:lnTo>
                  <a:pt x="797433" y="110204"/>
                </a:lnTo>
                <a:lnTo>
                  <a:pt x="797433" y="74644"/>
                </a:lnTo>
                <a:close/>
              </a:path>
              <a:path w="838835" h="185420">
                <a:moveTo>
                  <a:pt x="676675" y="0"/>
                </a:moveTo>
                <a:lnTo>
                  <a:pt x="668781" y="507"/>
                </a:lnTo>
                <a:lnTo>
                  <a:pt x="661650" y="3921"/>
                </a:lnTo>
                <a:lnTo>
                  <a:pt x="656209" y="10001"/>
                </a:lnTo>
                <a:lnTo>
                  <a:pt x="653575" y="17781"/>
                </a:lnTo>
                <a:lnTo>
                  <a:pt x="654097" y="25669"/>
                </a:lnTo>
                <a:lnTo>
                  <a:pt x="657548" y="32771"/>
                </a:lnTo>
                <a:lnTo>
                  <a:pt x="663701" y="38195"/>
                </a:lnTo>
                <a:lnTo>
                  <a:pt x="756665" y="92424"/>
                </a:lnTo>
                <a:lnTo>
                  <a:pt x="787146" y="74644"/>
                </a:lnTo>
                <a:lnTo>
                  <a:pt x="797433" y="74644"/>
                </a:lnTo>
                <a:lnTo>
                  <a:pt x="797433" y="71850"/>
                </a:lnTo>
                <a:lnTo>
                  <a:pt x="803057" y="71850"/>
                </a:lnTo>
                <a:lnTo>
                  <a:pt x="684402" y="2635"/>
                </a:lnTo>
                <a:lnTo>
                  <a:pt x="6766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11161" y="4785137"/>
            <a:ext cx="1219835" cy="185420"/>
          </a:xfrm>
          <a:custGeom>
            <a:avLst/>
            <a:gdLst/>
            <a:ahLst/>
            <a:cxnLst/>
            <a:rect l="l" t="t" r="r" b="b"/>
            <a:pathLst>
              <a:path w="1219834" h="185420">
                <a:moveTo>
                  <a:pt x="1137666" y="92424"/>
                </a:moveTo>
                <a:lnTo>
                  <a:pt x="1044702" y="146653"/>
                </a:lnTo>
                <a:lnTo>
                  <a:pt x="1038548" y="152076"/>
                </a:lnTo>
                <a:lnTo>
                  <a:pt x="1035097" y="159178"/>
                </a:lnTo>
                <a:lnTo>
                  <a:pt x="1034575" y="167066"/>
                </a:lnTo>
                <a:lnTo>
                  <a:pt x="1037209" y="174847"/>
                </a:lnTo>
                <a:lnTo>
                  <a:pt x="1042650" y="180927"/>
                </a:lnTo>
                <a:lnTo>
                  <a:pt x="1049782" y="184340"/>
                </a:lnTo>
                <a:lnTo>
                  <a:pt x="1057675" y="184848"/>
                </a:lnTo>
                <a:lnTo>
                  <a:pt x="1065403" y="182213"/>
                </a:lnTo>
                <a:lnTo>
                  <a:pt x="1184057" y="112998"/>
                </a:lnTo>
                <a:lnTo>
                  <a:pt x="1178433" y="112998"/>
                </a:lnTo>
                <a:lnTo>
                  <a:pt x="1178433" y="110204"/>
                </a:lnTo>
                <a:lnTo>
                  <a:pt x="1168146" y="110204"/>
                </a:lnTo>
                <a:lnTo>
                  <a:pt x="1137666" y="92424"/>
                </a:lnTo>
                <a:close/>
              </a:path>
              <a:path w="1219834" h="185420">
                <a:moveTo>
                  <a:pt x="1102396" y="71850"/>
                </a:moveTo>
                <a:lnTo>
                  <a:pt x="0" y="71850"/>
                </a:lnTo>
                <a:lnTo>
                  <a:pt x="0" y="112998"/>
                </a:lnTo>
                <a:lnTo>
                  <a:pt x="1102396" y="112998"/>
                </a:lnTo>
                <a:lnTo>
                  <a:pt x="1137666" y="92424"/>
                </a:lnTo>
                <a:lnTo>
                  <a:pt x="1102396" y="71850"/>
                </a:lnTo>
                <a:close/>
              </a:path>
              <a:path w="1219834" h="185420">
                <a:moveTo>
                  <a:pt x="1184057" y="71850"/>
                </a:moveTo>
                <a:lnTo>
                  <a:pt x="1178433" y="71850"/>
                </a:lnTo>
                <a:lnTo>
                  <a:pt x="1178433" y="112998"/>
                </a:lnTo>
                <a:lnTo>
                  <a:pt x="1184057" y="112998"/>
                </a:lnTo>
                <a:lnTo>
                  <a:pt x="1219327" y="92424"/>
                </a:lnTo>
                <a:lnTo>
                  <a:pt x="1184057" y="71850"/>
                </a:lnTo>
                <a:close/>
              </a:path>
              <a:path w="1219834" h="185420">
                <a:moveTo>
                  <a:pt x="1168146" y="74644"/>
                </a:moveTo>
                <a:lnTo>
                  <a:pt x="1137666" y="92424"/>
                </a:lnTo>
                <a:lnTo>
                  <a:pt x="1168146" y="110204"/>
                </a:lnTo>
                <a:lnTo>
                  <a:pt x="1168146" y="74644"/>
                </a:lnTo>
                <a:close/>
              </a:path>
              <a:path w="1219834" h="185420">
                <a:moveTo>
                  <a:pt x="1178433" y="74644"/>
                </a:moveTo>
                <a:lnTo>
                  <a:pt x="1168146" y="74644"/>
                </a:lnTo>
                <a:lnTo>
                  <a:pt x="1168146" y="110204"/>
                </a:lnTo>
                <a:lnTo>
                  <a:pt x="1178433" y="110204"/>
                </a:lnTo>
                <a:lnTo>
                  <a:pt x="1178433" y="74644"/>
                </a:lnTo>
                <a:close/>
              </a:path>
              <a:path w="1219834" h="185420">
                <a:moveTo>
                  <a:pt x="1057675" y="0"/>
                </a:moveTo>
                <a:lnTo>
                  <a:pt x="1049782" y="507"/>
                </a:lnTo>
                <a:lnTo>
                  <a:pt x="1042650" y="3921"/>
                </a:lnTo>
                <a:lnTo>
                  <a:pt x="1037209" y="10001"/>
                </a:lnTo>
                <a:lnTo>
                  <a:pt x="1034575" y="17781"/>
                </a:lnTo>
                <a:lnTo>
                  <a:pt x="1035097" y="25669"/>
                </a:lnTo>
                <a:lnTo>
                  <a:pt x="1038548" y="32771"/>
                </a:lnTo>
                <a:lnTo>
                  <a:pt x="1044702" y="38195"/>
                </a:lnTo>
                <a:lnTo>
                  <a:pt x="1137666" y="92424"/>
                </a:lnTo>
                <a:lnTo>
                  <a:pt x="1168146" y="74644"/>
                </a:lnTo>
                <a:lnTo>
                  <a:pt x="1178433" y="74644"/>
                </a:lnTo>
                <a:lnTo>
                  <a:pt x="1178433" y="71850"/>
                </a:lnTo>
                <a:lnTo>
                  <a:pt x="1184057" y="71850"/>
                </a:lnTo>
                <a:lnTo>
                  <a:pt x="1065403" y="2635"/>
                </a:lnTo>
                <a:lnTo>
                  <a:pt x="10576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8739" y="4370654"/>
            <a:ext cx="185673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Tahoma"/>
                <a:cs typeface="Tahoma"/>
              </a:rPr>
              <a:t>Reference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I/p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0739" y="5061280"/>
            <a:ext cx="4711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r</a:t>
            </a:r>
            <a:r>
              <a:rPr sz="2400" dirty="0">
                <a:latin typeface="Tahoma"/>
                <a:cs typeface="Tahoma"/>
              </a:rPr>
              <a:t>(</a:t>
            </a:r>
            <a:r>
              <a:rPr sz="2400" spc="-5" dirty="0">
                <a:latin typeface="Tahoma"/>
                <a:cs typeface="Tahoma"/>
              </a:rPr>
              <a:t>t)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94175" y="5061280"/>
            <a:ext cx="5321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u</a:t>
            </a:r>
            <a:r>
              <a:rPr sz="2400" spc="5" dirty="0">
                <a:latin typeface="Tahoma"/>
                <a:cs typeface="Tahoma"/>
              </a:rPr>
              <a:t>(</a:t>
            </a:r>
            <a:r>
              <a:rPr sz="2400" spc="-5" dirty="0">
                <a:latin typeface="Tahoma"/>
                <a:cs typeface="Tahoma"/>
              </a:rPr>
              <a:t>t)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42809" y="4070984"/>
            <a:ext cx="1392555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Con</a:t>
            </a:r>
            <a:r>
              <a:rPr sz="2400" spc="5" dirty="0">
                <a:latin typeface="Tahoma"/>
                <a:cs typeface="Tahoma"/>
              </a:rPr>
              <a:t>t</a:t>
            </a:r>
            <a:r>
              <a:rPr sz="2400" spc="-15" dirty="0">
                <a:latin typeface="Tahoma"/>
                <a:cs typeface="Tahoma"/>
              </a:rPr>
              <a:t>r</a:t>
            </a:r>
            <a:r>
              <a:rPr sz="2400" dirty="0">
                <a:latin typeface="Tahoma"/>
                <a:cs typeface="Tahoma"/>
              </a:rPr>
              <a:t>o</a:t>
            </a:r>
            <a:r>
              <a:rPr sz="2400" spc="15" dirty="0">
                <a:latin typeface="Tahoma"/>
                <a:cs typeface="Tahoma"/>
              </a:rPr>
              <a:t>l</a:t>
            </a:r>
            <a:r>
              <a:rPr sz="2400" dirty="0">
                <a:latin typeface="Tahoma"/>
                <a:cs typeface="Tahoma"/>
              </a:rPr>
              <a:t>led  o/p</a:t>
            </a:r>
            <a:endParaRPr sz="2400">
              <a:latin typeface="Tahoma"/>
              <a:cs typeface="Tahoma"/>
            </a:endParaRPr>
          </a:p>
          <a:p>
            <a:pPr marL="62230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latin typeface="Tahoma"/>
                <a:cs typeface="Tahoma"/>
              </a:rPr>
              <a:t>c(t)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22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81946" y="470061"/>
            <a:ext cx="6673041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277"/>
              </a:lnSpc>
              <a:spcBef>
                <a:spcPts val="0"/>
              </a:spcBef>
              <a:spcAft>
                <a:spcPts val="0"/>
              </a:spcAft>
            </a:pPr>
            <a:r>
              <a:rPr sz="2800" b="1" smtClean="0">
                <a:solidFill>
                  <a:srgbClr val="FF0000"/>
                </a:solidFill>
                <a:latin typeface="Cambria"/>
                <a:cs typeface="Cambria"/>
              </a:rPr>
              <a:t>Open</a:t>
            </a:r>
            <a:r>
              <a:rPr sz="2800" b="1" spc="10" smtClean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b="1">
                <a:solidFill>
                  <a:srgbClr val="FF0000"/>
                </a:solidFill>
                <a:latin typeface="Cambria"/>
                <a:cs typeface="Cambria"/>
              </a:rPr>
              <a:t>Loop</a:t>
            </a:r>
            <a:r>
              <a:rPr sz="2800" b="1" spc="1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b="1" smtClean="0">
                <a:solidFill>
                  <a:srgbClr val="FF0000"/>
                </a:solidFill>
                <a:latin typeface="Cambria"/>
                <a:cs typeface="Cambria"/>
              </a:rPr>
              <a:t>Control</a:t>
            </a:r>
            <a:r>
              <a:rPr sz="2800" b="1" spc="23" smtClean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b="1" spc="-25" dirty="0">
                <a:solidFill>
                  <a:srgbClr val="FF0000"/>
                </a:solidFill>
                <a:latin typeface="Cambria"/>
                <a:cs typeface="Cambria"/>
              </a:rPr>
              <a:t>Systems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28601" y="1143000"/>
            <a:ext cx="8382000" cy="30777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sz="4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sz="4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system in</a:t>
            </a:r>
            <a:r>
              <a:rPr sz="4000" spc="-15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4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which the</a:t>
            </a:r>
            <a:r>
              <a:rPr sz="4000" spc="-17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4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output</a:t>
            </a:r>
            <a:r>
              <a:rPr sz="4000" spc="-3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4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has</a:t>
            </a:r>
            <a:r>
              <a:rPr sz="4000" spc="-15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4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no effect</a:t>
            </a:r>
            <a:r>
              <a:rPr sz="4000" spc="-25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4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on</a:t>
            </a:r>
            <a:r>
              <a:rPr sz="4000" spc="-2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4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sz="4000" spc="-17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4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control</a:t>
            </a:r>
            <a:r>
              <a:rPr sz="4000" spc="-3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4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action</a:t>
            </a:r>
            <a:r>
              <a:rPr sz="4000" spc="-1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4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is</a:t>
            </a:r>
            <a:r>
              <a:rPr sz="4000" spc="-1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4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known</a:t>
            </a:r>
            <a:r>
              <a:rPr sz="4000" spc="-2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4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as an</a:t>
            </a:r>
            <a:r>
              <a:rPr sz="4000" spc="-27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4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open</a:t>
            </a:r>
            <a:r>
              <a:rPr sz="4000" spc="-1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4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loop</a:t>
            </a:r>
            <a:r>
              <a:rPr sz="4000" spc="-15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4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control</a:t>
            </a:r>
            <a:r>
              <a:rPr lang="en-US" sz="4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system. </a:t>
            </a:r>
          </a:p>
          <a:p>
            <a:pPr>
              <a:buFont typeface="Arial" pitchFamily="34" charset="0"/>
              <a:buChar char="•"/>
            </a:pPr>
            <a:r>
              <a:rPr lang="en-US" sz="4000" spc="-3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000" spc="-31" dirty="0" smtClean="0">
                <a:latin typeface="Arial" pitchFamily="34" charset="0"/>
                <a:cs typeface="Arial" pitchFamily="34" charset="0"/>
              </a:rPr>
              <a:t>For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a </a:t>
            </a:r>
            <a:r>
              <a:rPr lang="en-US" sz="4000" spc="-17" dirty="0" smtClean="0">
                <a:latin typeface="Arial" pitchFamily="34" charset="0"/>
                <a:cs typeface="Arial" pitchFamily="34" charset="0"/>
              </a:rPr>
              <a:t>given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input</a:t>
            </a:r>
            <a:r>
              <a:rPr lang="en-US" sz="4000" spc="-15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the</a:t>
            </a:r>
            <a:r>
              <a:rPr lang="en-US" sz="4000" spc="-17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system produces</a:t>
            </a:r>
            <a:r>
              <a:rPr lang="en-US" sz="4000" spc="-3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a certain</a:t>
            </a:r>
            <a:r>
              <a:rPr lang="en-US" sz="4000" spc="-4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spc="10" dirty="0" smtClean="0">
                <a:latin typeface="Arial" pitchFamily="34" charset="0"/>
                <a:cs typeface="Arial" pitchFamily="34" charset="0"/>
              </a:rPr>
              <a:t>output</a:t>
            </a:r>
            <a:endParaRPr lang="en-US" sz="2000" spc="1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76400" y="3886200"/>
            <a:ext cx="4725035" cy="1515110"/>
            <a:chOff x="1676400" y="3886200"/>
            <a:chExt cx="4725035" cy="1515110"/>
          </a:xfrm>
        </p:grpSpPr>
        <p:sp>
          <p:nvSpPr>
            <p:cNvPr id="3" name="object 3"/>
            <p:cNvSpPr/>
            <p:nvPr/>
          </p:nvSpPr>
          <p:spPr>
            <a:xfrm>
              <a:off x="2971800" y="3886200"/>
              <a:ext cx="3029712" cy="15148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76400" y="4580623"/>
              <a:ext cx="4725035" cy="287655"/>
            </a:xfrm>
            <a:custGeom>
              <a:avLst/>
              <a:gdLst/>
              <a:ahLst/>
              <a:cxnLst/>
              <a:rect l="l" t="t" r="r" b="b"/>
              <a:pathLst>
                <a:path w="4725035" h="287654">
                  <a:moveTo>
                    <a:pt x="1447927" y="143776"/>
                  </a:moveTo>
                  <a:lnTo>
                    <a:pt x="1393075" y="111772"/>
                  </a:lnTo>
                  <a:lnTo>
                    <a:pt x="1208532" y="4076"/>
                  </a:lnTo>
                  <a:lnTo>
                    <a:pt x="1196505" y="0"/>
                  </a:lnTo>
                  <a:lnTo>
                    <a:pt x="1184236" y="812"/>
                  </a:lnTo>
                  <a:lnTo>
                    <a:pt x="1173162" y="6159"/>
                  </a:lnTo>
                  <a:lnTo>
                    <a:pt x="1164717" y="15633"/>
                  </a:lnTo>
                  <a:lnTo>
                    <a:pt x="1160627" y="27660"/>
                  </a:lnTo>
                  <a:lnTo>
                    <a:pt x="1161440" y="39928"/>
                  </a:lnTo>
                  <a:lnTo>
                    <a:pt x="1166787" y="51003"/>
                  </a:lnTo>
                  <a:lnTo>
                    <a:pt x="1176274" y="59448"/>
                  </a:lnTo>
                  <a:lnTo>
                    <a:pt x="1265961" y="111772"/>
                  </a:lnTo>
                  <a:lnTo>
                    <a:pt x="0" y="111772"/>
                  </a:lnTo>
                  <a:lnTo>
                    <a:pt x="0" y="175780"/>
                  </a:lnTo>
                  <a:lnTo>
                    <a:pt x="1265961" y="175780"/>
                  </a:lnTo>
                  <a:lnTo>
                    <a:pt x="1176274" y="228104"/>
                  </a:lnTo>
                  <a:lnTo>
                    <a:pt x="1166787" y="236562"/>
                  </a:lnTo>
                  <a:lnTo>
                    <a:pt x="1161440" y="247637"/>
                  </a:lnTo>
                  <a:lnTo>
                    <a:pt x="1160627" y="259905"/>
                  </a:lnTo>
                  <a:lnTo>
                    <a:pt x="1164717" y="271919"/>
                  </a:lnTo>
                  <a:lnTo>
                    <a:pt x="1173162" y="281406"/>
                  </a:lnTo>
                  <a:lnTo>
                    <a:pt x="1184236" y="286753"/>
                  </a:lnTo>
                  <a:lnTo>
                    <a:pt x="1196505" y="287566"/>
                  </a:lnTo>
                  <a:lnTo>
                    <a:pt x="1208532" y="283476"/>
                  </a:lnTo>
                  <a:lnTo>
                    <a:pt x="1393075" y="175780"/>
                  </a:lnTo>
                  <a:lnTo>
                    <a:pt x="1447927" y="143776"/>
                  </a:lnTo>
                  <a:close/>
                </a:path>
                <a:path w="4725035" h="287654">
                  <a:moveTo>
                    <a:pt x="4724527" y="143776"/>
                  </a:moveTo>
                  <a:lnTo>
                    <a:pt x="4669675" y="111772"/>
                  </a:lnTo>
                  <a:lnTo>
                    <a:pt x="4485132" y="4076"/>
                  </a:lnTo>
                  <a:lnTo>
                    <a:pt x="4473105" y="0"/>
                  </a:lnTo>
                  <a:lnTo>
                    <a:pt x="4460837" y="812"/>
                  </a:lnTo>
                  <a:lnTo>
                    <a:pt x="4449762" y="6159"/>
                  </a:lnTo>
                  <a:lnTo>
                    <a:pt x="4441317" y="15633"/>
                  </a:lnTo>
                  <a:lnTo>
                    <a:pt x="4437227" y="27660"/>
                  </a:lnTo>
                  <a:lnTo>
                    <a:pt x="4438040" y="39928"/>
                  </a:lnTo>
                  <a:lnTo>
                    <a:pt x="4443387" y="51003"/>
                  </a:lnTo>
                  <a:lnTo>
                    <a:pt x="4452874" y="59448"/>
                  </a:lnTo>
                  <a:lnTo>
                    <a:pt x="4542561" y="111772"/>
                  </a:lnTo>
                  <a:lnTo>
                    <a:pt x="3276600" y="111772"/>
                  </a:lnTo>
                  <a:lnTo>
                    <a:pt x="3276600" y="175780"/>
                  </a:lnTo>
                  <a:lnTo>
                    <a:pt x="4542561" y="175780"/>
                  </a:lnTo>
                  <a:lnTo>
                    <a:pt x="4452874" y="228104"/>
                  </a:lnTo>
                  <a:lnTo>
                    <a:pt x="4443387" y="236562"/>
                  </a:lnTo>
                  <a:lnTo>
                    <a:pt x="4438040" y="247637"/>
                  </a:lnTo>
                  <a:lnTo>
                    <a:pt x="4437227" y="259905"/>
                  </a:lnTo>
                  <a:lnTo>
                    <a:pt x="4441317" y="271919"/>
                  </a:lnTo>
                  <a:lnTo>
                    <a:pt x="4449762" y="281406"/>
                  </a:lnTo>
                  <a:lnTo>
                    <a:pt x="4460837" y="286753"/>
                  </a:lnTo>
                  <a:lnTo>
                    <a:pt x="4473105" y="287566"/>
                  </a:lnTo>
                  <a:lnTo>
                    <a:pt x="4485132" y="283476"/>
                  </a:lnTo>
                  <a:lnTo>
                    <a:pt x="4669675" y="175780"/>
                  </a:lnTo>
                  <a:lnTo>
                    <a:pt x="4724527" y="1437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169875"/>
            <a:ext cx="46697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89025" algn="l"/>
              </a:tabLst>
            </a:pPr>
            <a:r>
              <a:rPr lang="en-US" sz="2800" spc="-15" dirty="0" smtClean="0"/>
              <a:t>Open Loop </a:t>
            </a:r>
            <a:r>
              <a:rPr sz="2800" spc="-15" dirty="0" smtClean="0"/>
              <a:t>Control</a:t>
            </a:r>
            <a:r>
              <a:rPr sz="2800" spc="5" dirty="0" smtClean="0"/>
              <a:t> </a:t>
            </a:r>
            <a:r>
              <a:rPr sz="2800" spc="-30" dirty="0"/>
              <a:t>System</a:t>
            </a:r>
            <a:endParaRPr sz="2800" dirty="0"/>
          </a:p>
        </p:txBody>
      </p:sp>
      <p:sp>
        <p:nvSpPr>
          <p:cNvPr id="6" name="object 6"/>
          <p:cNvSpPr txBox="1"/>
          <p:nvPr/>
        </p:nvSpPr>
        <p:spPr>
          <a:xfrm>
            <a:off x="383540" y="948160"/>
            <a:ext cx="8376284" cy="10448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A </a:t>
            </a:r>
            <a:r>
              <a:rPr sz="2400" spc="-40" dirty="0">
                <a:latin typeface="Tahoma"/>
                <a:cs typeface="Tahoma"/>
              </a:rPr>
              <a:t>Fan </a:t>
            </a:r>
            <a:r>
              <a:rPr sz="2400" spc="-5" dirty="0">
                <a:latin typeface="Tahoma"/>
                <a:cs typeface="Tahoma"/>
              </a:rPr>
              <a:t>with </a:t>
            </a:r>
            <a:r>
              <a:rPr sz="2400" dirty="0">
                <a:latin typeface="Tahoma"/>
                <a:cs typeface="Tahoma"/>
              </a:rPr>
              <a:t>blades </a:t>
            </a:r>
            <a:r>
              <a:rPr sz="2400" spc="-5" dirty="0">
                <a:latin typeface="Tahoma"/>
                <a:cs typeface="Tahoma"/>
              </a:rPr>
              <a:t>and with regulator </a:t>
            </a:r>
            <a:r>
              <a:rPr lang="en-US" sz="2400" spc="-5" dirty="0" smtClean="0">
                <a:latin typeface="Tahoma"/>
                <a:cs typeface="Tahoma"/>
              </a:rPr>
              <a:t> is a open loop </a:t>
            </a:r>
            <a:r>
              <a:rPr sz="2400" dirty="0" smtClean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“CONTROL  SYSTEM</a:t>
            </a:r>
            <a:r>
              <a:rPr sz="2400" spc="-5" dirty="0" smtClean="0">
                <a:latin typeface="Tahoma"/>
                <a:cs typeface="Tahoma"/>
              </a:rPr>
              <a:t>”</a:t>
            </a:r>
            <a:endParaRPr sz="2400" dirty="0">
              <a:solidFill>
                <a:srgbClr val="0000FF"/>
              </a:solidFill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4165803"/>
            <a:ext cx="14954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2</a:t>
            </a:r>
            <a:r>
              <a:rPr sz="2400" spc="-10" dirty="0">
                <a:latin typeface="Tahoma"/>
                <a:cs typeface="Tahoma"/>
              </a:rPr>
              <a:t>3</a:t>
            </a:r>
            <a:r>
              <a:rPr sz="2400" dirty="0">
                <a:latin typeface="Tahoma"/>
                <a:cs typeface="Tahoma"/>
              </a:rPr>
              <a:t>0</a:t>
            </a:r>
            <a:r>
              <a:rPr sz="2400" spc="-10" dirty="0">
                <a:latin typeface="Tahoma"/>
                <a:cs typeface="Tahoma"/>
              </a:rPr>
              <a:t>V</a:t>
            </a:r>
            <a:r>
              <a:rPr sz="2400" spc="-5" dirty="0">
                <a:latin typeface="Tahoma"/>
                <a:cs typeface="Tahoma"/>
              </a:rPr>
              <a:t>/</a:t>
            </a:r>
            <a:r>
              <a:rPr sz="2400" spc="-15" dirty="0">
                <a:latin typeface="Tahoma"/>
                <a:cs typeface="Tahoma"/>
              </a:rPr>
              <a:t>5</a:t>
            </a:r>
            <a:r>
              <a:rPr sz="2400" dirty="0">
                <a:latin typeface="Tahoma"/>
                <a:cs typeface="Tahoma"/>
              </a:rPr>
              <a:t>0Hz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3228" y="4897882"/>
            <a:ext cx="1386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AC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Supply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28028" y="4070984"/>
            <a:ext cx="24060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Controlled</a:t>
            </a:r>
            <a:r>
              <a:rPr sz="2400" spc="-1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Airflow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28028" y="4802200"/>
            <a:ext cx="22961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(Desired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Output)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-4572" y="3500628"/>
            <a:ext cx="1838325" cy="238125"/>
            <a:chOff x="-4572" y="3500628"/>
            <a:chExt cx="1838325" cy="238125"/>
          </a:xfrm>
        </p:grpSpPr>
        <p:sp>
          <p:nvSpPr>
            <p:cNvPr id="12" name="object 12"/>
            <p:cNvSpPr/>
            <p:nvPr/>
          </p:nvSpPr>
          <p:spPr>
            <a:xfrm>
              <a:off x="0" y="3505200"/>
              <a:ext cx="1828800" cy="228600"/>
            </a:xfrm>
            <a:custGeom>
              <a:avLst/>
              <a:gdLst/>
              <a:ahLst/>
              <a:cxnLst/>
              <a:rect l="l" t="t" r="r" b="b"/>
              <a:pathLst>
                <a:path w="1828800" h="228600">
                  <a:moveTo>
                    <a:pt x="914400" y="0"/>
                  </a:moveTo>
                  <a:lnTo>
                    <a:pt x="912902" y="44487"/>
                  </a:lnTo>
                  <a:lnTo>
                    <a:pt x="908818" y="80819"/>
                  </a:lnTo>
                  <a:lnTo>
                    <a:pt x="902763" y="105316"/>
                  </a:lnTo>
                  <a:lnTo>
                    <a:pt x="895350" y="114300"/>
                  </a:lnTo>
                  <a:lnTo>
                    <a:pt x="19050" y="114300"/>
                  </a:lnTo>
                  <a:lnTo>
                    <a:pt x="11634" y="123283"/>
                  </a:lnTo>
                  <a:lnTo>
                    <a:pt x="5579" y="147780"/>
                  </a:lnTo>
                  <a:lnTo>
                    <a:pt x="1497" y="184112"/>
                  </a:lnTo>
                  <a:lnTo>
                    <a:pt x="0" y="228600"/>
                  </a:lnTo>
                  <a:lnTo>
                    <a:pt x="1828800" y="228600"/>
                  </a:lnTo>
                  <a:lnTo>
                    <a:pt x="1827305" y="184112"/>
                  </a:lnTo>
                  <a:lnTo>
                    <a:pt x="1823228" y="147780"/>
                  </a:lnTo>
                  <a:lnTo>
                    <a:pt x="1817173" y="123283"/>
                  </a:lnTo>
                  <a:lnTo>
                    <a:pt x="1809750" y="114300"/>
                  </a:lnTo>
                  <a:lnTo>
                    <a:pt x="933450" y="114300"/>
                  </a:lnTo>
                  <a:lnTo>
                    <a:pt x="926037" y="105316"/>
                  </a:lnTo>
                  <a:lnTo>
                    <a:pt x="919981" y="80819"/>
                  </a:lnTo>
                  <a:lnTo>
                    <a:pt x="915898" y="4448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505200"/>
              <a:ext cx="1828800" cy="228600"/>
            </a:xfrm>
            <a:custGeom>
              <a:avLst/>
              <a:gdLst/>
              <a:ahLst/>
              <a:cxnLst/>
              <a:rect l="l" t="t" r="r" b="b"/>
              <a:pathLst>
                <a:path w="1828800" h="228600">
                  <a:moveTo>
                    <a:pt x="0" y="228600"/>
                  </a:moveTo>
                  <a:lnTo>
                    <a:pt x="1497" y="184112"/>
                  </a:lnTo>
                  <a:lnTo>
                    <a:pt x="5579" y="147780"/>
                  </a:lnTo>
                  <a:lnTo>
                    <a:pt x="11634" y="123283"/>
                  </a:lnTo>
                  <a:lnTo>
                    <a:pt x="19050" y="114300"/>
                  </a:lnTo>
                  <a:lnTo>
                    <a:pt x="895350" y="114300"/>
                  </a:lnTo>
                  <a:lnTo>
                    <a:pt x="902763" y="105316"/>
                  </a:lnTo>
                  <a:lnTo>
                    <a:pt x="908818" y="80819"/>
                  </a:lnTo>
                  <a:lnTo>
                    <a:pt x="912902" y="44487"/>
                  </a:lnTo>
                  <a:lnTo>
                    <a:pt x="914400" y="0"/>
                  </a:lnTo>
                  <a:lnTo>
                    <a:pt x="915898" y="44487"/>
                  </a:lnTo>
                  <a:lnTo>
                    <a:pt x="919981" y="80819"/>
                  </a:lnTo>
                  <a:lnTo>
                    <a:pt x="926037" y="105316"/>
                  </a:lnTo>
                  <a:lnTo>
                    <a:pt x="933450" y="114300"/>
                  </a:lnTo>
                  <a:lnTo>
                    <a:pt x="1809750" y="114300"/>
                  </a:lnTo>
                  <a:lnTo>
                    <a:pt x="1817173" y="123283"/>
                  </a:lnTo>
                  <a:lnTo>
                    <a:pt x="1823228" y="147780"/>
                  </a:lnTo>
                  <a:lnTo>
                    <a:pt x="1827305" y="184112"/>
                  </a:lnTo>
                  <a:lnTo>
                    <a:pt x="1828800" y="2286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6396228" y="3500628"/>
            <a:ext cx="2371725" cy="238125"/>
            <a:chOff x="6396228" y="3500628"/>
            <a:chExt cx="2371725" cy="238125"/>
          </a:xfrm>
        </p:grpSpPr>
        <p:sp>
          <p:nvSpPr>
            <p:cNvPr id="15" name="object 15"/>
            <p:cNvSpPr/>
            <p:nvPr/>
          </p:nvSpPr>
          <p:spPr>
            <a:xfrm>
              <a:off x="6400800" y="3505200"/>
              <a:ext cx="2362200" cy="228600"/>
            </a:xfrm>
            <a:custGeom>
              <a:avLst/>
              <a:gdLst/>
              <a:ahLst/>
              <a:cxnLst/>
              <a:rect l="l" t="t" r="r" b="b"/>
              <a:pathLst>
                <a:path w="2362200" h="228600">
                  <a:moveTo>
                    <a:pt x="1181100" y="0"/>
                  </a:moveTo>
                  <a:lnTo>
                    <a:pt x="1179605" y="44487"/>
                  </a:lnTo>
                  <a:lnTo>
                    <a:pt x="1175527" y="80819"/>
                  </a:lnTo>
                  <a:lnTo>
                    <a:pt x="1169473" y="105316"/>
                  </a:lnTo>
                  <a:lnTo>
                    <a:pt x="1162050" y="114300"/>
                  </a:lnTo>
                  <a:lnTo>
                    <a:pt x="19050" y="114300"/>
                  </a:lnTo>
                  <a:lnTo>
                    <a:pt x="11626" y="123283"/>
                  </a:lnTo>
                  <a:lnTo>
                    <a:pt x="5572" y="147780"/>
                  </a:lnTo>
                  <a:lnTo>
                    <a:pt x="1494" y="184112"/>
                  </a:lnTo>
                  <a:lnTo>
                    <a:pt x="0" y="228600"/>
                  </a:lnTo>
                  <a:lnTo>
                    <a:pt x="2362200" y="228600"/>
                  </a:lnTo>
                  <a:lnTo>
                    <a:pt x="2360705" y="184112"/>
                  </a:lnTo>
                  <a:lnTo>
                    <a:pt x="2356627" y="147780"/>
                  </a:lnTo>
                  <a:lnTo>
                    <a:pt x="2350573" y="123283"/>
                  </a:lnTo>
                  <a:lnTo>
                    <a:pt x="2343150" y="114300"/>
                  </a:lnTo>
                  <a:lnTo>
                    <a:pt x="1200150" y="114300"/>
                  </a:lnTo>
                  <a:lnTo>
                    <a:pt x="1192726" y="105316"/>
                  </a:lnTo>
                  <a:lnTo>
                    <a:pt x="1186672" y="80819"/>
                  </a:lnTo>
                  <a:lnTo>
                    <a:pt x="1182594" y="44487"/>
                  </a:lnTo>
                  <a:lnTo>
                    <a:pt x="11811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400800" y="3505200"/>
              <a:ext cx="2362200" cy="228600"/>
            </a:xfrm>
            <a:custGeom>
              <a:avLst/>
              <a:gdLst/>
              <a:ahLst/>
              <a:cxnLst/>
              <a:rect l="l" t="t" r="r" b="b"/>
              <a:pathLst>
                <a:path w="2362200" h="228600">
                  <a:moveTo>
                    <a:pt x="0" y="228600"/>
                  </a:moveTo>
                  <a:lnTo>
                    <a:pt x="1494" y="184112"/>
                  </a:lnTo>
                  <a:lnTo>
                    <a:pt x="5572" y="147780"/>
                  </a:lnTo>
                  <a:lnTo>
                    <a:pt x="11626" y="123283"/>
                  </a:lnTo>
                  <a:lnTo>
                    <a:pt x="19050" y="114300"/>
                  </a:lnTo>
                  <a:lnTo>
                    <a:pt x="1162050" y="114300"/>
                  </a:lnTo>
                  <a:lnTo>
                    <a:pt x="1169473" y="105316"/>
                  </a:lnTo>
                  <a:lnTo>
                    <a:pt x="1175527" y="80819"/>
                  </a:lnTo>
                  <a:lnTo>
                    <a:pt x="1179605" y="44487"/>
                  </a:lnTo>
                  <a:lnTo>
                    <a:pt x="1181100" y="0"/>
                  </a:lnTo>
                  <a:lnTo>
                    <a:pt x="1182594" y="44487"/>
                  </a:lnTo>
                  <a:lnTo>
                    <a:pt x="1186672" y="80819"/>
                  </a:lnTo>
                  <a:lnTo>
                    <a:pt x="1192726" y="105316"/>
                  </a:lnTo>
                  <a:lnTo>
                    <a:pt x="1200150" y="114300"/>
                  </a:lnTo>
                  <a:lnTo>
                    <a:pt x="2343150" y="114300"/>
                  </a:lnTo>
                  <a:lnTo>
                    <a:pt x="2350573" y="123283"/>
                  </a:lnTo>
                  <a:lnTo>
                    <a:pt x="2356627" y="147780"/>
                  </a:lnTo>
                  <a:lnTo>
                    <a:pt x="2360705" y="184112"/>
                  </a:lnTo>
                  <a:lnTo>
                    <a:pt x="2362200" y="2286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83540" y="3003930"/>
            <a:ext cx="881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Input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75729" y="3003930"/>
            <a:ext cx="1096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Output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110739" y="3950208"/>
            <a:ext cx="563880" cy="1523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1976627" y="3576828"/>
            <a:ext cx="923925" cy="165100"/>
            <a:chOff x="1976627" y="3576828"/>
            <a:chExt cx="923925" cy="165100"/>
          </a:xfrm>
        </p:grpSpPr>
        <p:sp>
          <p:nvSpPr>
            <p:cNvPr id="21" name="object 21"/>
            <p:cNvSpPr/>
            <p:nvPr/>
          </p:nvSpPr>
          <p:spPr>
            <a:xfrm>
              <a:off x="1981199" y="3581400"/>
              <a:ext cx="914400" cy="155575"/>
            </a:xfrm>
            <a:custGeom>
              <a:avLst/>
              <a:gdLst/>
              <a:ahLst/>
              <a:cxnLst/>
              <a:rect l="l" t="t" r="r" b="b"/>
              <a:pathLst>
                <a:path w="914400" h="155575">
                  <a:moveTo>
                    <a:pt x="457200" y="0"/>
                  </a:moveTo>
                  <a:lnTo>
                    <a:pt x="456176" y="30253"/>
                  </a:lnTo>
                  <a:lnTo>
                    <a:pt x="453389" y="54959"/>
                  </a:lnTo>
                  <a:lnTo>
                    <a:pt x="449270" y="71616"/>
                  </a:lnTo>
                  <a:lnTo>
                    <a:pt x="444245" y="77724"/>
                  </a:lnTo>
                  <a:lnTo>
                    <a:pt x="12954" y="77724"/>
                  </a:lnTo>
                  <a:lnTo>
                    <a:pt x="7929" y="83831"/>
                  </a:lnTo>
                  <a:lnTo>
                    <a:pt x="3810" y="100488"/>
                  </a:lnTo>
                  <a:lnTo>
                    <a:pt x="1023" y="125194"/>
                  </a:lnTo>
                  <a:lnTo>
                    <a:pt x="0" y="155448"/>
                  </a:lnTo>
                  <a:lnTo>
                    <a:pt x="914400" y="155448"/>
                  </a:lnTo>
                  <a:lnTo>
                    <a:pt x="913376" y="125194"/>
                  </a:lnTo>
                  <a:lnTo>
                    <a:pt x="910589" y="100488"/>
                  </a:lnTo>
                  <a:lnTo>
                    <a:pt x="906470" y="83831"/>
                  </a:lnTo>
                  <a:lnTo>
                    <a:pt x="901445" y="77724"/>
                  </a:lnTo>
                  <a:lnTo>
                    <a:pt x="470154" y="77724"/>
                  </a:lnTo>
                  <a:lnTo>
                    <a:pt x="465129" y="71616"/>
                  </a:lnTo>
                  <a:lnTo>
                    <a:pt x="461010" y="54959"/>
                  </a:lnTo>
                  <a:lnTo>
                    <a:pt x="458223" y="30253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81199" y="3581400"/>
              <a:ext cx="914400" cy="155575"/>
            </a:xfrm>
            <a:custGeom>
              <a:avLst/>
              <a:gdLst/>
              <a:ahLst/>
              <a:cxnLst/>
              <a:rect l="l" t="t" r="r" b="b"/>
              <a:pathLst>
                <a:path w="914400" h="155575">
                  <a:moveTo>
                    <a:pt x="0" y="155448"/>
                  </a:moveTo>
                  <a:lnTo>
                    <a:pt x="1023" y="125194"/>
                  </a:lnTo>
                  <a:lnTo>
                    <a:pt x="3810" y="100488"/>
                  </a:lnTo>
                  <a:lnTo>
                    <a:pt x="7929" y="83831"/>
                  </a:lnTo>
                  <a:lnTo>
                    <a:pt x="12954" y="77724"/>
                  </a:lnTo>
                  <a:lnTo>
                    <a:pt x="444245" y="77724"/>
                  </a:lnTo>
                  <a:lnTo>
                    <a:pt x="449270" y="71616"/>
                  </a:lnTo>
                  <a:lnTo>
                    <a:pt x="453389" y="54959"/>
                  </a:lnTo>
                  <a:lnTo>
                    <a:pt x="456176" y="30253"/>
                  </a:lnTo>
                  <a:lnTo>
                    <a:pt x="457200" y="0"/>
                  </a:lnTo>
                  <a:lnTo>
                    <a:pt x="458223" y="30253"/>
                  </a:lnTo>
                  <a:lnTo>
                    <a:pt x="461010" y="54959"/>
                  </a:lnTo>
                  <a:lnTo>
                    <a:pt x="465129" y="71616"/>
                  </a:lnTo>
                  <a:lnTo>
                    <a:pt x="470154" y="77724"/>
                  </a:lnTo>
                  <a:lnTo>
                    <a:pt x="901445" y="77724"/>
                  </a:lnTo>
                  <a:lnTo>
                    <a:pt x="906470" y="83831"/>
                  </a:lnTo>
                  <a:lnTo>
                    <a:pt x="910589" y="100488"/>
                  </a:lnTo>
                  <a:lnTo>
                    <a:pt x="913376" y="125194"/>
                  </a:lnTo>
                  <a:lnTo>
                    <a:pt x="914400" y="155448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060194" y="2851530"/>
            <a:ext cx="12788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0000"/>
                </a:solidFill>
                <a:latin typeface="Tahoma"/>
                <a:cs typeface="Tahoma"/>
              </a:rPr>
              <a:t>Control 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Element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24</a:t>
            </a:fld>
            <a:endParaRPr sz="1400">
              <a:latin typeface="Tahoma"/>
              <a:cs typeface="Tahoma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009586" y="2031365"/>
            <a:ext cx="6404166" cy="864235"/>
            <a:chOff x="682307" y="2903727"/>
            <a:chExt cx="6404166" cy="864235"/>
          </a:xfrm>
        </p:grpSpPr>
        <p:sp>
          <p:nvSpPr>
            <p:cNvPr id="28" name="object 5"/>
            <p:cNvSpPr/>
            <p:nvPr/>
          </p:nvSpPr>
          <p:spPr>
            <a:xfrm>
              <a:off x="1973707" y="2903727"/>
              <a:ext cx="1944370" cy="864235"/>
            </a:xfrm>
            <a:custGeom>
              <a:avLst/>
              <a:gdLst/>
              <a:ahLst/>
              <a:cxnLst/>
              <a:rect l="l" t="t" r="r" b="b"/>
              <a:pathLst>
                <a:path w="1944370" h="864235">
                  <a:moveTo>
                    <a:pt x="0" y="144018"/>
                  </a:moveTo>
                  <a:lnTo>
                    <a:pt x="7345" y="98511"/>
                  </a:lnTo>
                  <a:lnTo>
                    <a:pt x="27797" y="58978"/>
                  </a:lnTo>
                  <a:lnTo>
                    <a:pt x="58978" y="27797"/>
                  </a:lnTo>
                  <a:lnTo>
                    <a:pt x="98511" y="7345"/>
                  </a:lnTo>
                  <a:lnTo>
                    <a:pt x="144018" y="0"/>
                  </a:lnTo>
                  <a:lnTo>
                    <a:pt x="1800225" y="0"/>
                  </a:lnTo>
                  <a:lnTo>
                    <a:pt x="1845731" y="7345"/>
                  </a:lnTo>
                  <a:lnTo>
                    <a:pt x="1885264" y="27797"/>
                  </a:lnTo>
                  <a:lnTo>
                    <a:pt x="1916445" y="58978"/>
                  </a:lnTo>
                  <a:lnTo>
                    <a:pt x="1936897" y="98511"/>
                  </a:lnTo>
                  <a:lnTo>
                    <a:pt x="1944243" y="144018"/>
                  </a:lnTo>
                  <a:lnTo>
                    <a:pt x="1944243" y="720090"/>
                  </a:lnTo>
                  <a:lnTo>
                    <a:pt x="1936897" y="765596"/>
                  </a:lnTo>
                  <a:lnTo>
                    <a:pt x="1916445" y="805129"/>
                  </a:lnTo>
                  <a:lnTo>
                    <a:pt x="1885264" y="836310"/>
                  </a:lnTo>
                  <a:lnTo>
                    <a:pt x="1845731" y="856762"/>
                  </a:lnTo>
                  <a:lnTo>
                    <a:pt x="1800225" y="864108"/>
                  </a:lnTo>
                  <a:lnTo>
                    <a:pt x="144018" y="864108"/>
                  </a:lnTo>
                  <a:lnTo>
                    <a:pt x="98511" y="856762"/>
                  </a:lnTo>
                  <a:lnTo>
                    <a:pt x="58978" y="836310"/>
                  </a:lnTo>
                  <a:lnTo>
                    <a:pt x="27797" y="805129"/>
                  </a:lnTo>
                  <a:lnTo>
                    <a:pt x="7345" y="765596"/>
                  </a:lnTo>
                  <a:lnTo>
                    <a:pt x="0" y="720090"/>
                  </a:lnTo>
                  <a:lnTo>
                    <a:pt x="0" y="144018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6"/>
            <p:cNvSpPr txBox="1"/>
            <p:nvPr/>
          </p:nvSpPr>
          <p:spPr>
            <a:xfrm>
              <a:off x="2316479" y="2929762"/>
              <a:ext cx="1471042" cy="75148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z="2400" dirty="0" smtClean="0">
                  <a:latin typeface="Calibri"/>
                  <a:cs typeface="Calibri"/>
                </a:rPr>
                <a:t>Regulator  (controller)</a:t>
              </a:r>
              <a:endParaRPr sz="2400" dirty="0">
                <a:latin typeface="Calibri"/>
                <a:cs typeface="Calibri"/>
              </a:endParaRPr>
            </a:p>
          </p:txBody>
        </p:sp>
        <p:sp>
          <p:nvSpPr>
            <p:cNvPr id="30" name="object 8"/>
            <p:cNvSpPr/>
            <p:nvPr/>
          </p:nvSpPr>
          <p:spPr>
            <a:xfrm>
              <a:off x="5142103" y="2903727"/>
              <a:ext cx="1944370" cy="864235"/>
            </a:xfrm>
            <a:custGeom>
              <a:avLst/>
              <a:gdLst/>
              <a:ahLst/>
              <a:cxnLst/>
              <a:rect l="l" t="t" r="r" b="b"/>
              <a:pathLst>
                <a:path w="1944370" h="864235">
                  <a:moveTo>
                    <a:pt x="0" y="144018"/>
                  </a:moveTo>
                  <a:lnTo>
                    <a:pt x="7333" y="98511"/>
                  </a:lnTo>
                  <a:lnTo>
                    <a:pt x="27761" y="58978"/>
                  </a:lnTo>
                  <a:lnTo>
                    <a:pt x="58923" y="27797"/>
                  </a:lnTo>
                  <a:lnTo>
                    <a:pt x="98462" y="7345"/>
                  </a:lnTo>
                  <a:lnTo>
                    <a:pt x="144018" y="0"/>
                  </a:lnTo>
                  <a:lnTo>
                    <a:pt x="1800098" y="0"/>
                  </a:lnTo>
                  <a:lnTo>
                    <a:pt x="1845653" y="7345"/>
                  </a:lnTo>
                  <a:lnTo>
                    <a:pt x="1885192" y="27797"/>
                  </a:lnTo>
                  <a:lnTo>
                    <a:pt x="1916354" y="58978"/>
                  </a:lnTo>
                  <a:lnTo>
                    <a:pt x="1936782" y="98511"/>
                  </a:lnTo>
                  <a:lnTo>
                    <a:pt x="1944116" y="144018"/>
                  </a:lnTo>
                  <a:lnTo>
                    <a:pt x="1944116" y="720090"/>
                  </a:lnTo>
                  <a:lnTo>
                    <a:pt x="1936782" y="765596"/>
                  </a:lnTo>
                  <a:lnTo>
                    <a:pt x="1916354" y="805129"/>
                  </a:lnTo>
                  <a:lnTo>
                    <a:pt x="1885192" y="836310"/>
                  </a:lnTo>
                  <a:lnTo>
                    <a:pt x="1845653" y="856762"/>
                  </a:lnTo>
                  <a:lnTo>
                    <a:pt x="1800098" y="864108"/>
                  </a:lnTo>
                  <a:lnTo>
                    <a:pt x="144018" y="864108"/>
                  </a:lnTo>
                  <a:lnTo>
                    <a:pt x="98462" y="856762"/>
                  </a:lnTo>
                  <a:lnTo>
                    <a:pt x="58923" y="836310"/>
                  </a:lnTo>
                  <a:lnTo>
                    <a:pt x="27761" y="805129"/>
                  </a:lnTo>
                  <a:lnTo>
                    <a:pt x="7333" y="765596"/>
                  </a:lnTo>
                  <a:lnTo>
                    <a:pt x="0" y="720090"/>
                  </a:lnTo>
                  <a:lnTo>
                    <a:pt x="0" y="144018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9"/>
            <p:cNvSpPr/>
            <p:nvPr/>
          </p:nvSpPr>
          <p:spPr>
            <a:xfrm>
              <a:off x="3917950" y="3297682"/>
              <a:ext cx="1224280" cy="76200"/>
            </a:xfrm>
            <a:custGeom>
              <a:avLst/>
              <a:gdLst/>
              <a:ahLst/>
              <a:cxnLst/>
              <a:rect l="l" t="t" r="r" b="b"/>
              <a:pathLst>
                <a:path w="1224279" h="76200">
                  <a:moveTo>
                    <a:pt x="1147952" y="0"/>
                  </a:moveTo>
                  <a:lnTo>
                    <a:pt x="1147952" y="76200"/>
                  </a:lnTo>
                  <a:lnTo>
                    <a:pt x="1205102" y="47625"/>
                  </a:lnTo>
                  <a:lnTo>
                    <a:pt x="1160652" y="47625"/>
                  </a:lnTo>
                  <a:lnTo>
                    <a:pt x="1160652" y="28575"/>
                  </a:lnTo>
                  <a:lnTo>
                    <a:pt x="1205102" y="28575"/>
                  </a:lnTo>
                  <a:lnTo>
                    <a:pt x="1147952" y="0"/>
                  </a:lnTo>
                  <a:close/>
                </a:path>
                <a:path w="1224279" h="76200">
                  <a:moveTo>
                    <a:pt x="1147952" y="28575"/>
                  </a:moveTo>
                  <a:lnTo>
                    <a:pt x="0" y="28575"/>
                  </a:lnTo>
                  <a:lnTo>
                    <a:pt x="0" y="47625"/>
                  </a:lnTo>
                  <a:lnTo>
                    <a:pt x="1147952" y="47625"/>
                  </a:lnTo>
                  <a:lnTo>
                    <a:pt x="1147952" y="28575"/>
                  </a:lnTo>
                  <a:close/>
                </a:path>
                <a:path w="1224279" h="76200">
                  <a:moveTo>
                    <a:pt x="1205102" y="28575"/>
                  </a:moveTo>
                  <a:lnTo>
                    <a:pt x="1160652" y="28575"/>
                  </a:lnTo>
                  <a:lnTo>
                    <a:pt x="1160652" y="47625"/>
                  </a:lnTo>
                  <a:lnTo>
                    <a:pt x="1205102" y="47625"/>
                  </a:lnTo>
                  <a:lnTo>
                    <a:pt x="1224152" y="38100"/>
                  </a:lnTo>
                  <a:lnTo>
                    <a:pt x="1205102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10"/>
            <p:cNvSpPr/>
            <p:nvPr/>
          </p:nvSpPr>
          <p:spPr>
            <a:xfrm>
              <a:off x="749554" y="3297682"/>
              <a:ext cx="1224280" cy="76200"/>
            </a:xfrm>
            <a:custGeom>
              <a:avLst/>
              <a:gdLst/>
              <a:ahLst/>
              <a:cxnLst/>
              <a:rect l="l" t="t" r="r" b="b"/>
              <a:pathLst>
                <a:path w="1224280" h="76200">
                  <a:moveTo>
                    <a:pt x="1147952" y="0"/>
                  </a:moveTo>
                  <a:lnTo>
                    <a:pt x="1147952" y="76200"/>
                  </a:lnTo>
                  <a:lnTo>
                    <a:pt x="1205102" y="47625"/>
                  </a:lnTo>
                  <a:lnTo>
                    <a:pt x="1160652" y="47625"/>
                  </a:lnTo>
                  <a:lnTo>
                    <a:pt x="1160652" y="28575"/>
                  </a:lnTo>
                  <a:lnTo>
                    <a:pt x="1205102" y="28575"/>
                  </a:lnTo>
                  <a:lnTo>
                    <a:pt x="1147952" y="0"/>
                  </a:lnTo>
                  <a:close/>
                </a:path>
                <a:path w="1224280" h="76200">
                  <a:moveTo>
                    <a:pt x="1147952" y="28575"/>
                  </a:moveTo>
                  <a:lnTo>
                    <a:pt x="0" y="28575"/>
                  </a:lnTo>
                  <a:lnTo>
                    <a:pt x="0" y="47625"/>
                  </a:lnTo>
                  <a:lnTo>
                    <a:pt x="1147952" y="47625"/>
                  </a:lnTo>
                  <a:lnTo>
                    <a:pt x="1147952" y="28575"/>
                  </a:lnTo>
                  <a:close/>
                </a:path>
                <a:path w="1224280" h="76200">
                  <a:moveTo>
                    <a:pt x="1205102" y="28575"/>
                  </a:moveTo>
                  <a:lnTo>
                    <a:pt x="1160652" y="28575"/>
                  </a:lnTo>
                  <a:lnTo>
                    <a:pt x="1160652" y="47625"/>
                  </a:lnTo>
                  <a:lnTo>
                    <a:pt x="1205102" y="47625"/>
                  </a:lnTo>
                  <a:lnTo>
                    <a:pt x="1224152" y="38100"/>
                  </a:lnTo>
                  <a:lnTo>
                    <a:pt x="1205102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13"/>
            <p:cNvSpPr txBox="1"/>
            <p:nvPr/>
          </p:nvSpPr>
          <p:spPr>
            <a:xfrm>
              <a:off x="5350128" y="3139699"/>
              <a:ext cx="1544320" cy="385362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algn="ctr">
                <a:lnSpc>
                  <a:spcPts val="2865"/>
                </a:lnSpc>
                <a:spcBef>
                  <a:spcPts val="105"/>
                </a:spcBef>
              </a:pPr>
              <a:r>
                <a:rPr lang="en-US" sz="2400" spc="-5" dirty="0" smtClean="0">
                  <a:solidFill>
                    <a:srgbClr val="C00000"/>
                  </a:solidFill>
                  <a:latin typeface="Calibri"/>
                  <a:cs typeface="Calibri"/>
                </a:rPr>
                <a:t>Plant(Fan)</a:t>
              </a:r>
              <a:endParaRPr sz="2400" dirty="0">
                <a:latin typeface="Calibri"/>
                <a:cs typeface="Calibri"/>
              </a:endParaRPr>
            </a:p>
          </p:txBody>
        </p:sp>
        <p:sp>
          <p:nvSpPr>
            <p:cNvPr id="34" name="object 14"/>
            <p:cNvSpPr txBox="1"/>
            <p:nvPr/>
          </p:nvSpPr>
          <p:spPr>
            <a:xfrm>
              <a:off x="4095496" y="3032061"/>
              <a:ext cx="725170" cy="577215"/>
            </a:xfrm>
            <a:prstGeom prst="rect">
              <a:avLst/>
            </a:prstGeom>
          </p:spPr>
          <p:txBody>
            <a:bodyPr vert="horz" wrap="square" lIns="0" tIns="10160" rIns="0" bIns="0" rtlCol="0">
              <a:spAutoFit/>
            </a:bodyPr>
            <a:lstStyle/>
            <a:p>
              <a:pPr marL="136525" marR="5080" indent="-123825">
                <a:lnSpc>
                  <a:spcPct val="101000"/>
                </a:lnSpc>
                <a:spcBef>
                  <a:spcPts val="80"/>
                </a:spcBef>
              </a:pPr>
              <a:r>
                <a:rPr sz="1800" spc="10" dirty="0">
                  <a:latin typeface="Calibri"/>
                  <a:cs typeface="Calibri"/>
                </a:rPr>
                <a:t>C</a:t>
              </a:r>
              <a:r>
                <a:rPr sz="1800" spc="20" dirty="0">
                  <a:latin typeface="Calibri"/>
                  <a:cs typeface="Calibri"/>
                </a:rPr>
                <a:t>o</a:t>
              </a:r>
              <a:r>
                <a:rPr sz="1800" spc="25" dirty="0">
                  <a:latin typeface="Calibri"/>
                  <a:cs typeface="Calibri"/>
                </a:rPr>
                <a:t>n</a:t>
              </a:r>
              <a:r>
                <a:rPr sz="1800" dirty="0">
                  <a:latin typeface="Calibri"/>
                  <a:cs typeface="Calibri"/>
                </a:rPr>
                <a:t>t</a:t>
              </a:r>
              <a:r>
                <a:rPr sz="1800" spc="-35" dirty="0">
                  <a:latin typeface="Calibri"/>
                  <a:cs typeface="Calibri"/>
                </a:rPr>
                <a:t>r</a:t>
              </a:r>
              <a:r>
                <a:rPr sz="1800" spc="20" dirty="0">
                  <a:latin typeface="Calibri"/>
                  <a:cs typeface="Calibri"/>
                </a:rPr>
                <a:t>o</a:t>
              </a:r>
              <a:r>
                <a:rPr sz="1800" dirty="0">
                  <a:latin typeface="Calibri"/>
                  <a:cs typeface="Calibri"/>
                </a:rPr>
                <a:t>l  </a:t>
              </a:r>
              <a:r>
                <a:rPr sz="1800" spc="15" dirty="0">
                  <a:latin typeface="Calibri"/>
                  <a:cs typeface="Calibri"/>
                </a:rPr>
                <a:t>Input</a:t>
              </a:r>
              <a:endParaRPr sz="1800" dirty="0">
                <a:latin typeface="Calibri"/>
                <a:cs typeface="Calibri"/>
              </a:endParaRPr>
            </a:p>
          </p:txBody>
        </p:sp>
        <p:sp>
          <p:nvSpPr>
            <p:cNvPr id="36" name="object 16"/>
            <p:cNvSpPr txBox="1"/>
            <p:nvPr/>
          </p:nvSpPr>
          <p:spPr>
            <a:xfrm>
              <a:off x="682307" y="3026727"/>
              <a:ext cx="961390" cy="577215"/>
            </a:xfrm>
            <a:prstGeom prst="rect">
              <a:avLst/>
            </a:prstGeom>
          </p:spPr>
          <p:txBody>
            <a:bodyPr vert="horz" wrap="square" lIns="0" tIns="10160" rIns="0" bIns="0" rtlCol="0">
              <a:spAutoFit/>
            </a:bodyPr>
            <a:lstStyle/>
            <a:p>
              <a:pPr marL="12700" marR="5080" indent="114300">
                <a:lnSpc>
                  <a:spcPct val="100899"/>
                </a:lnSpc>
                <a:spcBef>
                  <a:spcPts val="80"/>
                </a:spcBef>
              </a:pPr>
              <a:r>
                <a:rPr sz="1800" dirty="0">
                  <a:latin typeface="Calibri"/>
                  <a:cs typeface="Calibri"/>
                </a:rPr>
                <a:t>Desired  Re</a:t>
              </a:r>
              <a:r>
                <a:rPr sz="1800" spc="-95" dirty="0">
                  <a:latin typeface="Calibri"/>
                  <a:cs typeface="Calibri"/>
                </a:rPr>
                <a:t>f</a:t>
              </a:r>
              <a:r>
                <a:rPr sz="1800" dirty="0">
                  <a:latin typeface="Calibri"/>
                  <a:cs typeface="Calibri"/>
                </a:rPr>
                <a:t>e</a:t>
              </a:r>
              <a:r>
                <a:rPr sz="1800" spc="-25" dirty="0">
                  <a:latin typeface="Calibri"/>
                  <a:cs typeface="Calibri"/>
                </a:rPr>
                <a:t>r</a:t>
              </a:r>
              <a:r>
                <a:rPr sz="1800" dirty="0">
                  <a:latin typeface="Calibri"/>
                  <a:cs typeface="Calibri"/>
                </a:rPr>
                <a:t>e</a:t>
              </a:r>
              <a:r>
                <a:rPr sz="1800" spc="35" dirty="0">
                  <a:latin typeface="Calibri"/>
                  <a:cs typeface="Calibri"/>
                </a:rPr>
                <a:t>n</a:t>
              </a:r>
              <a:r>
                <a:rPr sz="1800" spc="-15" dirty="0">
                  <a:latin typeface="Calibri"/>
                  <a:cs typeface="Calibri"/>
                </a:rPr>
                <a:t>c</a:t>
              </a:r>
              <a:r>
                <a:rPr sz="1800" dirty="0">
                  <a:latin typeface="Calibri"/>
                  <a:cs typeface="Calibri"/>
                </a:rPr>
                <a:t>e</a:t>
              </a:r>
            </a:p>
          </p:txBody>
        </p:sp>
      </p:grpSp>
      <p:cxnSp>
        <p:nvCxnSpPr>
          <p:cNvPr id="38" name="Straight Arrow Connector 37"/>
          <p:cNvCxnSpPr/>
          <p:nvPr/>
        </p:nvCxnSpPr>
        <p:spPr>
          <a:xfrm flipV="1">
            <a:off x="1066800" y="2743200"/>
            <a:ext cx="7620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2819400" y="2667000"/>
            <a:ext cx="1600200" cy="175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7391400" y="2485835"/>
            <a:ext cx="562928" cy="287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0767" y="60147"/>
            <a:ext cx="7122464" cy="492443"/>
          </a:xfrm>
        </p:spPr>
        <p:txBody>
          <a:bodyPr/>
          <a:lstStyle/>
          <a:p>
            <a:pPr algn="ctr"/>
            <a:r>
              <a:rPr lang="en-US" dirty="0" smtClean="0"/>
              <a:t>Open Loop control System</a:t>
            </a:r>
            <a:endParaRPr lang="en-US" dirty="0"/>
          </a:p>
        </p:txBody>
      </p:sp>
      <p:pic>
        <p:nvPicPr>
          <p:cNvPr id="90114" name="Picture 2" descr="http://1.bp.blogspot.com/-H4IpifcNoxU/UnD1I1ScfKI/AAAAAAAAAQQ/uvrGFQOcwYY/s1600/d1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066800"/>
            <a:ext cx="8305800" cy="525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59765"/>
            <a:ext cx="12376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Output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3983995"/>
            <a:ext cx="8534400" cy="9970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spcBef>
                <a:spcPts val="95"/>
              </a:spcBef>
              <a:buFont typeface="Wingdings"/>
              <a:buChar char=""/>
              <a:tabLst>
                <a:tab pos="356235" algn="l"/>
                <a:tab pos="1097915" algn="l"/>
                <a:tab pos="2181225" algn="l"/>
                <a:tab pos="3700779" algn="l"/>
                <a:tab pos="5194935" algn="l"/>
                <a:tab pos="6098540" algn="l"/>
                <a:tab pos="6476365" algn="l"/>
                <a:tab pos="7684134" algn="l"/>
              </a:tabLst>
            </a:pPr>
            <a:r>
              <a:rPr sz="3200" spc="-10" dirty="0">
                <a:latin typeface="Calibri"/>
                <a:cs typeface="Calibri"/>
              </a:rPr>
              <a:t>Th</a:t>
            </a:r>
            <a:r>
              <a:rPr sz="3200" spc="-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tual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4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-10" dirty="0">
                <a:latin typeface="Calibri"/>
                <a:cs typeface="Calibri"/>
              </a:rPr>
              <a:t>p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10" dirty="0">
                <a:latin typeface="Calibri"/>
                <a:cs typeface="Calibri"/>
              </a:rPr>
              <a:t>ns</a:t>
            </a:r>
            <a:r>
              <a:rPr sz="3200" spc="-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lang="en-US" sz="3200" dirty="0" smtClean="0">
                <a:latin typeface="Calibri"/>
                <a:cs typeface="Calibri"/>
              </a:rPr>
              <a:t>  </a:t>
            </a:r>
            <a:r>
              <a:rPr sz="3200" spc="-10" dirty="0" smtClean="0">
                <a:latin typeface="Calibri"/>
                <a:cs typeface="Calibri"/>
              </a:rPr>
              <a:t>o</a:t>
            </a:r>
            <a:r>
              <a:rPr sz="3200" spc="-20" dirty="0" smtClean="0">
                <a:latin typeface="Calibri"/>
                <a:cs typeface="Calibri"/>
              </a:rPr>
              <a:t>b</a:t>
            </a:r>
            <a:r>
              <a:rPr sz="3200" spc="-45" dirty="0" smtClean="0">
                <a:latin typeface="Calibri"/>
                <a:cs typeface="Calibri"/>
              </a:rPr>
              <a:t>t</a:t>
            </a:r>
            <a:r>
              <a:rPr sz="3200" spc="-5" dirty="0" smtClean="0">
                <a:latin typeface="Calibri"/>
                <a:cs typeface="Calibri"/>
              </a:rPr>
              <a:t>a</a:t>
            </a:r>
            <a:r>
              <a:rPr sz="3200" dirty="0" smtClean="0">
                <a:latin typeface="Calibri"/>
                <a:cs typeface="Calibri"/>
              </a:rPr>
              <a:t>i</a:t>
            </a:r>
            <a:r>
              <a:rPr sz="3200" spc="-10" dirty="0" smtClean="0">
                <a:latin typeface="Calibri"/>
                <a:cs typeface="Calibri"/>
              </a:rPr>
              <a:t>ne</a:t>
            </a:r>
            <a:r>
              <a:rPr sz="3200" spc="-5" dirty="0" smtClean="0">
                <a:latin typeface="Calibri"/>
                <a:cs typeface="Calibri"/>
              </a:rPr>
              <a:t>d</a:t>
            </a:r>
            <a:r>
              <a:rPr lang="en-US" sz="3200" spc="-5" dirty="0" smtClean="0">
                <a:latin typeface="Calibri"/>
                <a:cs typeface="Calibri"/>
              </a:rPr>
              <a:t> </a:t>
            </a:r>
            <a:r>
              <a:rPr sz="3200" dirty="0" smtClean="0">
                <a:latin typeface="Calibri"/>
                <a:cs typeface="Calibri"/>
              </a:rPr>
              <a:t>f</a:t>
            </a:r>
            <a:r>
              <a:rPr sz="3200" spc="-60" dirty="0" smtClean="0">
                <a:latin typeface="Calibri"/>
                <a:cs typeface="Calibri"/>
              </a:rPr>
              <a:t>r</a:t>
            </a:r>
            <a:r>
              <a:rPr sz="3200" spc="-10" dirty="0" smtClean="0">
                <a:latin typeface="Calibri"/>
                <a:cs typeface="Calibri"/>
              </a:rPr>
              <a:t>o</a:t>
            </a:r>
            <a:r>
              <a:rPr sz="3200" spc="-5" dirty="0" smtClean="0">
                <a:latin typeface="Calibri"/>
                <a:cs typeface="Calibri"/>
              </a:rPr>
              <a:t>m</a:t>
            </a:r>
            <a:r>
              <a:rPr lang="en-US" sz="3200" dirty="0" smtClean="0">
                <a:latin typeface="Calibri"/>
                <a:cs typeface="Calibri"/>
              </a:rPr>
              <a:t> </a:t>
            </a:r>
            <a:r>
              <a:rPr sz="3200" spc="-5" dirty="0" smtClean="0">
                <a:latin typeface="Calibri"/>
                <a:cs typeface="Calibri"/>
              </a:rPr>
              <a:t>a</a:t>
            </a:r>
            <a:r>
              <a:rPr lang="en-US" sz="3200" dirty="0" smtClean="0">
                <a:latin typeface="Calibri"/>
                <a:cs typeface="Calibri"/>
              </a:rPr>
              <a:t> </a:t>
            </a:r>
            <a:r>
              <a:rPr sz="3200" spc="-55" dirty="0" smtClean="0">
                <a:latin typeface="Calibri"/>
                <a:cs typeface="Calibri"/>
              </a:rPr>
              <a:t>s</a:t>
            </a:r>
            <a:r>
              <a:rPr sz="3200" spc="-25" dirty="0" smtClean="0">
                <a:latin typeface="Calibri"/>
                <a:cs typeface="Calibri"/>
              </a:rPr>
              <a:t>y</a:t>
            </a:r>
            <a:r>
              <a:rPr sz="3200" spc="-40" dirty="0" smtClean="0">
                <a:latin typeface="Calibri"/>
                <a:cs typeface="Calibri"/>
              </a:rPr>
              <a:t>s</a:t>
            </a:r>
            <a:r>
              <a:rPr sz="3200" spc="-30" dirty="0" smtClean="0">
                <a:latin typeface="Calibri"/>
                <a:cs typeface="Calibri"/>
              </a:rPr>
              <a:t>t</a:t>
            </a:r>
            <a:r>
              <a:rPr sz="3200" spc="-5" dirty="0" smtClean="0">
                <a:latin typeface="Calibri"/>
                <a:cs typeface="Calibri"/>
              </a:rPr>
              <a:t>em</a:t>
            </a:r>
            <a:r>
              <a:rPr lang="en-US" sz="3200" dirty="0" smtClean="0">
                <a:latin typeface="Calibri"/>
                <a:cs typeface="Calibri"/>
              </a:rPr>
              <a:t> </a:t>
            </a:r>
            <a:r>
              <a:rPr sz="3200" dirty="0" smtClean="0">
                <a:latin typeface="Calibri"/>
                <a:cs typeface="Calibri"/>
              </a:rPr>
              <a:t>is  </a:t>
            </a:r>
            <a:r>
              <a:rPr sz="3200" spc="-10" dirty="0">
                <a:latin typeface="Calibri"/>
                <a:cs typeface="Calibri"/>
              </a:rPr>
              <a:t>called output.</a:t>
            </a:r>
            <a:endParaRPr sz="32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33600" y="1824227"/>
            <a:ext cx="5334635" cy="1228725"/>
            <a:chOff x="2133600" y="1824227"/>
            <a:chExt cx="5334635" cy="1228725"/>
          </a:xfrm>
        </p:grpSpPr>
        <p:sp>
          <p:nvSpPr>
            <p:cNvPr id="5" name="object 5"/>
            <p:cNvSpPr/>
            <p:nvPr/>
          </p:nvSpPr>
          <p:spPr>
            <a:xfrm>
              <a:off x="3657600" y="1828799"/>
              <a:ext cx="2286000" cy="1219200"/>
            </a:xfrm>
            <a:custGeom>
              <a:avLst/>
              <a:gdLst/>
              <a:ahLst/>
              <a:cxnLst/>
              <a:rect l="l" t="t" r="r" b="b"/>
              <a:pathLst>
                <a:path w="2286000" h="1219200">
                  <a:moveTo>
                    <a:pt x="2286000" y="0"/>
                  </a:moveTo>
                  <a:lnTo>
                    <a:pt x="0" y="0"/>
                  </a:lnTo>
                  <a:lnTo>
                    <a:pt x="0" y="1219200"/>
                  </a:lnTo>
                  <a:lnTo>
                    <a:pt x="2286000" y="1219200"/>
                  </a:lnTo>
                  <a:lnTo>
                    <a:pt x="2286000" y="0"/>
                  </a:lnTo>
                  <a:close/>
                </a:path>
              </a:pathLst>
            </a:custGeom>
            <a:solidFill>
              <a:srgbClr val="1E1C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57600" y="1828799"/>
              <a:ext cx="2286000" cy="1219200"/>
            </a:xfrm>
            <a:custGeom>
              <a:avLst/>
              <a:gdLst/>
              <a:ahLst/>
              <a:cxnLst/>
              <a:rect l="l" t="t" r="r" b="b"/>
              <a:pathLst>
                <a:path w="2286000" h="1219200">
                  <a:moveTo>
                    <a:pt x="0" y="1219200"/>
                  </a:moveTo>
                  <a:lnTo>
                    <a:pt x="2286000" y="1219200"/>
                  </a:lnTo>
                  <a:lnTo>
                    <a:pt x="2286000" y="0"/>
                  </a:lnTo>
                  <a:lnTo>
                    <a:pt x="0" y="0"/>
                  </a:lnTo>
                  <a:lnTo>
                    <a:pt x="0" y="12192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33600" y="2294623"/>
              <a:ext cx="5334635" cy="287655"/>
            </a:xfrm>
            <a:custGeom>
              <a:avLst/>
              <a:gdLst/>
              <a:ahLst/>
              <a:cxnLst/>
              <a:rect l="l" t="t" r="r" b="b"/>
              <a:pathLst>
                <a:path w="5334634" h="287655">
                  <a:moveTo>
                    <a:pt x="1524127" y="143776"/>
                  </a:moveTo>
                  <a:lnTo>
                    <a:pt x="1469275" y="111772"/>
                  </a:lnTo>
                  <a:lnTo>
                    <a:pt x="1284732" y="4076"/>
                  </a:lnTo>
                  <a:lnTo>
                    <a:pt x="1272705" y="0"/>
                  </a:lnTo>
                  <a:lnTo>
                    <a:pt x="1260436" y="812"/>
                  </a:lnTo>
                  <a:lnTo>
                    <a:pt x="1249362" y="6159"/>
                  </a:lnTo>
                  <a:lnTo>
                    <a:pt x="1240917" y="15633"/>
                  </a:lnTo>
                  <a:lnTo>
                    <a:pt x="1236827" y="27660"/>
                  </a:lnTo>
                  <a:lnTo>
                    <a:pt x="1237640" y="39928"/>
                  </a:lnTo>
                  <a:lnTo>
                    <a:pt x="1242987" y="51003"/>
                  </a:lnTo>
                  <a:lnTo>
                    <a:pt x="1252474" y="59448"/>
                  </a:lnTo>
                  <a:lnTo>
                    <a:pt x="1342161" y="111772"/>
                  </a:lnTo>
                  <a:lnTo>
                    <a:pt x="0" y="111772"/>
                  </a:lnTo>
                  <a:lnTo>
                    <a:pt x="0" y="175780"/>
                  </a:lnTo>
                  <a:lnTo>
                    <a:pt x="1342161" y="175780"/>
                  </a:lnTo>
                  <a:lnTo>
                    <a:pt x="1252474" y="228104"/>
                  </a:lnTo>
                  <a:lnTo>
                    <a:pt x="1242987" y="236562"/>
                  </a:lnTo>
                  <a:lnTo>
                    <a:pt x="1237640" y="247637"/>
                  </a:lnTo>
                  <a:lnTo>
                    <a:pt x="1236827" y="259905"/>
                  </a:lnTo>
                  <a:lnTo>
                    <a:pt x="1240917" y="271919"/>
                  </a:lnTo>
                  <a:lnTo>
                    <a:pt x="1249362" y="281406"/>
                  </a:lnTo>
                  <a:lnTo>
                    <a:pt x="1260436" y="286753"/>
                  </a:lnTo>
                  <a:lnTo>
                    <a:pt x="1272705" y="287566"/>
                  </a:lnTo>
                  <a:lnTo>
                    <a:pt x="1284732" y="283476"/>
                  </a:lnTo>
                  <a:lnTo>
                    <a:pt x="1469275" y="175780"/>
                  </a:lnTo>
                  <a:lnTo>
                    <a:pt x="1524127" y="143776"/>
                  </a:lnTo>
                  <a:close/>
                </a:path>
                <a:path w="5334634" h="287655">
                  <a:moveTo>
                    <a:pt x="5334127" y="143776"/>
                  </a:moveTo>
                  <a:lnTo>
                    <a:pt x="5279275" y="111772"/>
                  </a:lnTo>
                  <a:lnTo>
                    <a:pt x="5094732" y="4076"/>
                  </a:lnTo>
                  <a:lnTo>
                    <a:pt x="5082705" y="0"/>
                  </a:lnTo>
                  <a:lnTo>
                    <a:pt x="5070437" y="812"/>
                  </a:lnTo>
                  <a:lnTo>
                    <a:pt x="5059362" y="6159"/>
                  </a:lnTo>
                  <a:lnTo>
                    <a:pt x="5050917" y="15633"/>
                  </a:lnTo>
                  <a:lnTo>
                    <a:pt x="5046827" y="27660"/>
                  </a:lnTo>
                  <a:lnTo>
                    <a:pt x="5047640" y="39928"/>
                  </a:lnTo>
                  <a:lnTo>
                    <a:pt x="5052987" y="51003"/>
                  </a:lnTo>
                  <a:lnTo>
                    <a:pt x="5062474" y="59448"/>
                  </a:lnTo>
                  <a:lnTo>
                    <a:pt x="5152161" y="111772"/>
                  </a:lnTo>
                  <a:lnTo>
                    <a:pt x="3810000" y="111772"/>
                  </a:lnTo>
                  <a:lnTo>
                    <a:pt x="3810000" y="175780"/>
                  </a:lnTo>
                  <a:lnTo>
                    <a:pt x="5152161" y="175780"/>
                  </a:lnTo>
                  <a:lnTo>
                    <a:pt x="5062474" y="228104"/>
                  </a:lnTo>
                  <a:lnTo>
                    <a:pt x="5052987" y="236562"/>
                  </a:lnTo>
                  <a:lnTo>
                    <a:pt x="5047640" y="247637"/>
                  </a:lnTo>
                  <a:lnTo>
                    <a:pt x="5046827" y="259905"/>
                  </a:lnTo>
                  <a:lnTo>
                    <a:pt x="5050917" y="271919"/>
                  </a:lnTo>
                  <a:lnTo>
                    <a:pt x="5059362" y="281406"/>
                  </a:lnTo>
                  <a:lnTo>
                    <a:pt x="5070437" y="286753"/>
                  </a:lnTo>
                  <a:lnTo>
                    <a:pt x="5082705" y="287566"/>
                  </a:lnTo>
                  <a:lnTo>
                    <a:pt x="5094732" y="283476"/>
                  </a:lnTo>
                  <a:lnTo>
                    <a:pt x="5279275" y="175780"/>
                  </a:lnTo>
                  <a:lnTo>
                    <a:pt x="5334127" y="1437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426453" y="1860245"/>
            <a:ext cx="9556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Ou</a:t>
            </a:r>
            <a:r>
              <a:rPr sz="2400" spc="5" dirty="0">
                <a:latin typeface="Tahoma"/>
                <a:cs typeface="Tahoma"/>
              </a:rPr>
              <a:t>t</a:t>
            </a:r>
            <a:r>
              <a:rPr sz="2400" dirty="0">
                <a:latin typeface="Tahoma"/>
                <a:cs typeface="Tahoma"/>
              </a:rPr>
              <a:t>put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12594" y="1860245"/>
            <a:ext cx="7505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ahoma"/>
                <a:cs typeface="Tahoma"/>
              </a:rPr>
              <a:t>I</a:t>
            </a:r>
            <a:r>
              <a:rPr sz="2400" dirty="0">
                <a:latin typeface="Tahoma"/>
                <a:cs typeface="Tahoma"/>
              </a:rPr>
              <a:t>np</a:t>
            </a:r>
            <a:r>
              <a:rPr sz="2400" spc="5" dirty="0">
                <a:latin typeface="Tahoma"/>
                <a:cs typeface="Tahoma"/>
              </a:rPr>
              <a:t>u</a:t>
            </a:r>
            <a:r>
              <a:rPr sz="2400" dirty="0">
                <a:latin typeface="Tahoma"/>
                <a:cs typeface="Tahoma"/>
              </a:rPr>
              <a:t>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3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02819"/>
            <a:ext cx="178053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/>
              <a:t>“System”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57200" y="2895600"/>
            <a:ext cx="8225155" cy="230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30" dirty="0">
                <a:latin typeface="Calibri"/>
                <a:cs typeface="Calibri"/>
              </a:rPr>
              <a:t>system </a:t>
            </a:r>
            <a:r>
              <a:rPr sz="2800" spc="-10" dirty="0">
                <a:latin typeface="Calibri"/>
                <a:cs typeface="Calibri"/>
              </a:rPr>
              <a:t>is </a:t>
            </a:r>
            <a:r>
              <a:rPr sz="2800" spc="5" dirty="0">
                <a:latin typeface="Calibri"/>
                <a:cs typeface="Calibri"/>
              </a:rPr>
              <a:t>an </a:t>
            </a:r>
            <a:r>
              <a:rPr sz="2800" spc="-15" dirty="0">
                <a:latin typeface="Calibri"/>
                <a:cs typeface="Calibri"/>
              </a:rPr>
              <a:t>arrangement </a:t>
            </a:r>
            <a:r>
              <a:rPr sz="2800" spc="-5" dirty="0">
                <a:latin typeface="Calibri"/>
                <a:cs typeface="Calibri"/>
              </a:rPr>
              <a:t>of or a combination of  </a:t>
            </a:r>
            <a:r>
              <a:rPr sz="2800" spc="-25" dirty="0">
                <a:latin typeface="Calibri"/>
                <a:cs typeface="Calibri"/>
              </a:rPr>
              <a:t>different </a:t>
            </a:r>
            <a:r>
              <a:rPr sz="2800" spc="-20" dirty="0">
                <a:latin typeface="Calibri"/>
                <a:cs typeface="Calibri"/>
              </a:rPr>
              <a:t>physical </a:t>
            </a:r>
            <a:r>
              <a:rPr sz="2800" spc="-10" dirty="0">
                <a:latin typeface="Calibri"/>
                <a:cs typeface="Calibri"/>
              </a:rPr>
              <a:t>components connected </a:t>
            </a:r>
            <a:r>
              <a:rPr sz="2800" spc="-5" dirty="0">
                <a:latin typeface="Calibri"/>
                <a:cs typeface="Calibri"/>
              </a:rPr>
              <a:t>or </a:t>
            </a:r>
            <a:r>
              <a:rPr sz="2800" spc="-20" dirty="0">
                <a:latin typeface="Calibri"/>
                <a:cs typeface="Calibri"/>
              </a:rPr>
              <a:t>related </a:t>
            </a:r>
            <a:r>
              <a:rPr sz="2800" spc="-15" dirty="0">
                <a:latin typeface="Calibri"/>
                <a:cs typeface="Calibri"/>
              </a:rPr>
              <a:t>in  </a:t>
            </a:r>
            <a:r>
              <a:rPr sz="2800" spc="-5" dirty="0">
                <a:latin typeface="Calibri"/>
                <a:cs typeface="Calibri"/>
              </a:rPr>
              <a:t>such a manner so as </a:t>
            </a:r>
            <a:r>
              <a:rPr sz="2800" spc="-20" dirty="0">
                <a:latin typeface="Calibri"/>
                <a:cs typeface="Calibri"/>
              </a:rPr>
              <a:t>to form </a:t>
            </a:r>
            <a:r>
              <a:rPr sz="2800" spc="-5" dirty="0">
                <a:latin typeface="Calibri"/>
                <a:cs typeface="Calibri"/>
              </a:rPr>
              <a:t>an </a:t>
            </a:r>
            <a:r>
              <a:rPr sz="2800" spc="-15" dirty="0">
                <a:latin typeface="Calibri"/>
                <a:cs typeface="Calibri"/>
              </a:rPr>
              <a:t>entire </a:t>
            </a:r>
            <a:r>
              <a:rPr sz="2800" spc="-5" dirty="0">
                <a:latin typeface="Calibri"/>
                <a:cs typeface="Calibri"/>
              </a:rPr>
              <a:t>unit </a:t>
            </a:r>
            <a:r>
              <a:rPr sz="2800" spc="-20" dirty="0">
                <a:latin typeface="Calibri"/>
                <a:cs typeface="Calibri"/>
              </a:rPr>
              <a:t>to attain </a:t>
            </a:r>
            <a:r>
              <a:rPr sz="2800" spc="-5" dirty="0">
                <a:latin typeface="Calibri"/>
                <a:cs typeface="Calibri"/>
              </a:rPr>
              <a:t>a  </a:t>
            </a:r>
            <a:r>
              <a:rPr sz="2800" spc="-10" dirty="0">
                <a:latin typeface="Calibri"/>
                <a:cs typeface="Calibri"/>
              </a:rPr>
              <a:t>certain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objective</a:t>
            </a:r>
            <a:r>
              <a:rPr sz="3200" spc="-10" dirty="0" smtClean="0">
                <a:latin typeface="Calibri"/>
                <a:cs typeface="Calibri"/>
              </a:rPr>
              <a:t>.</a:t>
            </a:r>
            <a:endParaRPr lang="en-US" sz="3200" spc="-10" dirty="0" smtClean="0">
              <a:latin typeface="Calibri"/>
              <a:cs typeface="Calibri"/>
            </a:endParaRPr>
          </a:p>
          <a:p>
            <a:pPr marL="355600" marR="5080" indent="-342900" algn="just"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endParaRPr sz="3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95600" y="1066800"/>
            <a:ext cx="2971800" cy="1447800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vert="horz" wrap="square" lIns="0" tIns="294005" rIns="0" bIns="0" rtlCol="0">
            <a:spAutoFit/>
          </a:bodyPr>
          <a:lstStyle/>
          <a:p>
            <a:pPr marL="818515">
              <a:lnSpc>
                <a:spcPct val="100000"/>
              </a:lnSpc>
              <a:spcBef>
                <a:spcPts val="2315"/>
              </a:spcBef>
            </a:pPr>
            <a:r>
              <a:rPr sz="3200" b="1" spc="-30" dirty="0">
                <a:latin typeface="Calibri"/>
                <a:cs typeface="Calibri"/>
              </a:rPr>
              <a:t>SYSTEM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71600" y="1524000"/>
            <a:ext cx="1524635" cy="287655"/>
          </a:xfrm>
          <a:custGeom>
            <a:avLst/>
            <a:gdLst/>
            <a:ahLst/>
            <a:cxnLst/>
            <a:rect l="l" t="t" r="r" b="b"/>
            <a:pathLst>
              <a:path w="1524635" h="287655">
                <a:moveTo>
                  <a:pt x="1397036" y="143787"/>
                </a:moveTo>
                <a:lnTo>
                  <a:pt x="1252474" y="228115"/>
                </a:lnTo>
                <a:lnTo>
                  <a:pt x="1242988" y="236569"/>
                </a:lnTo>
                <a:lnTo>
                  <a:pt x="1237646" y="247642"/>
                </a:lnTo>
                <a:lnTo>
                  <a:pt x="1236829" y="259905"/>
                </a:lnTo>
                <a:lnTo>
                  <a:pt x="1240917" y="271930"/>
                </a:lnTo>
                <a:lnTo>
                  <a:pt x="1249370" y="281416"/>
                </a:lnTo>
                <a:lnTo>
                  <a:pt x="1260443" y="286758"/>
                </a:lnTo>
                <a:lnTo>
                  <a:pt x="1272706" y="287575"/>
                </a:lnTo>
                <a:lnTo>
                  <a:pt x="1284732" y="283487"/>
                </a:lnTo>
                <a:lnTo>
                  <a:pt x="1469283" y="175791"/>
                </a:lnTo>
                <a:lnTo>
                  <a:pt x="1460627" y="175791"/>
                </a:lnTo>
                <a:lnTo>
                  <a:pt x="1460627" y="171473"/>
                </a:lnTo>
                <a:lnTo>
                  <a:pt x="1444498" y="171473"/>
                </a:lnTo>
                <a:lnTo>
                  <a:pt x="1397036" y="143787"/>
                </a:lnTo>
                <a:close/>
              </a:path>
              <a:path w="1524635" h="287655">
                <a:moveTo>
                  <a:pt x="1342172" y="111783"/>
                </a:moveTo>
                <a:lnTo>
                  <a:pt x="0" y="111783"/>
                </a:lnTo>
                <a:lnTo>
                  <a:pt x="0" y="175791"/>
                </a:lnTo>
                <a:lnTo>
                  <a:pt x="1342172" y="175791"/>
                </a:lnTo>
                <a:lnTo>
                  <a:pt x="1397036" y="143787"/>
                </a:lnTo>
                <a:lnTo>
                  <a:pt x="1342172" y="111783"/>
                </a:lnTo>
                <a:close/>
              </a:path>
              <a:path w="1524635" h="287655">
                <a:moveTo>
                  <a:pt x="1469283" y="111783"/>
                </a:moveTo>
                <a:lnTo>
                  <a:pt x="1460627" y="111783"/>
                </a:lnTo>
                <a:lnTo>
                  <a:pt x="1460627" y="175791"/>
                </a:lnTo>
                <a:lnTo>
                  <a:pt x="1469283" y="175791"/>
                </a:lnTo>
                <a:lnTo>
                  <a:pt x="1524127" y="143787"/>
                </a:lnTo>
                <a:lnTo>
                  <a:pt x="1469283" y="111783"/>
                </a:lnTo>
                <a:close/>
              </a:path>
              <a:path w="1524635" h="287655">
                <a:moveTo>
                  <a:pt x="1444498" y="116101"/>
                </a:moveTo>
                <a:lnTo>
                  <a:pt x="1397036" y="143787"/>
                </a:lnTo>
                <a:lnTo>
                  <a:pt x="1444498" y="171473"/>
                </a:lnTo>
                <a:lnTo>
                  <a:pt x="1444498" y="116101"/>
                </a:lnTo>
                <a:close/>
              </a:path>
              <a:path w="1524635" h="287655">
                <a:moveTo>
                  <a:pt x="1460627" y="116101"/>
                </a:moveTo>
                <a:lnTo>
                  <a:pt x="1444498" y="116101"/>
                </a:lnTo>
                <a:lnTo>
                  <a:pt x="1444498" y="171473"/>
                </a:lnTo>
                <a:lnTo>
                  <a:pt x="1460627" y="171473"/>
                </a:lnTo>
                <a:lnTo>
                  <a:pt x="1460627" y="116101"/>
                </a:lnTo>
                <a:close/>
              </a:path>
              <a:path w="1524635" h="287655">
                <a:moveTo>
                  <a:pt x="1272706" y="0"/>
                </a:moveTo>
                <a:lnTo>
                  <a:pt x="1260443" y="817"/>
                </a:lnTo>
                <a:lnTo>
                  <a:pt x="1249370" y="6159"/>
                </a:lnTo>
                <a:lnTo>
                  <a:pt x="1240917" y="15644"/>
                </a:lnTo>
                <a:lnTo>
                  <a:pt x="1236829" y="27670"/>
                </a:lnTo>
                <a:lnTo>
                  <a:pt x="1237646" y="39933"/>
                </a:lnTo>
                <a:lnTo>
                  <a:pt x="1242988" y="51006"/>
                </a:lnTo>
                <a:lnTo>
                  <a:pt x="1252474" y="59459"/>
                </a:lnTo>
                <a:lnTo>
                  <a:pt x="1397036" y="143787"/>
                </a:lnTo>
                <a:lnTo>
                  <a:pt x="1444498" y="116101"/>
                </a:lnTo>
                <a:lnTo>
                  <a:pt x="1460627" y="116101"/>
                </a:lnTo>
                <a:lnTo>
                  <a:pt x="1460627" y="111783"/>
                </a:lnTo>
                <a:lnTo>
                  <a:pt x="1469283" y="111783"/>
                </a:lnTo>
                <a:lnTo>
                  <a:pt x="1284732" y="4087"/>
                </a:lnTo>
                <a:lnTo>
                  <a:pt x="12727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67400" y="1524000"/>
            <a:ext cx="1524635" cy="287655"/>
          </a:xfrm>
          <a:custGeom>
            <a:avLst/>
            <a:gdLst/>
            <a:ahLst/>
            <a:cxnLst/>
            <a:rect l="l" t="t" r="r" b="b"/>
            <a:pathLst>
              <a:path w="1524634" h="287655">
                <a:moveTo>
                  <a:pt x="1397036" y="143787"/>
                </a:moveTo>
                <a:lnTo>
                  <a:pt x="1252474" y="228115"/>
                </a:lnTo>
                <a:lnTo>
                  <a:pt x="1242988" y="236569"/>
                </a:lnTo>
                <a:lnTo>
                  <a:pt x="1237646" y="247642"/>
                </a:lnTo>
                <a:lnTo>
                  <a:pt x="1236829" y="259905"/>
                </a:lnTo>
                <a:lnTo>
                  <a:pt x="1240917" y="271930"/>
                </a:lnTo>
                <a:lnTo>
                  <a:pt x="1249370" y="281416"/>
                </a:lnTo>
                <a:lnTo>
                  <a:pt x="1260443" y="286758"/>
                </a:lnTo>
                <a:lnTo>
                  <a:pt x="1272706" y="287575"/>
                </a:lnTo>
                <a:lnTo>
                  <a:pt x="1284731" y="283487"/>
                </a:lnTo>
                <a:lnTo>
                  <a:pt x="1469283" y="175791"/>
                </a:lnTo>
                <a:lnTo>
                  <a:pt x="1460627" y="175791"/>
                </a:lnTo>
                <a:lnTo>
                  <a:pt x="1460627" y="171473"/>
                </a:lnTo>
                <a:lnTo>
                  <a:pt x="1444498" y="171473"/>
                </a:lnTo>
                <a:lnTo>
                  <a:pt x="1397036" y="143787"/>
                </a:lnTo>
                <a:close/>
              </a:path>
              <a:path w="1524634" h="287655">
                <a:moveTo>
                  <a:pt x="1342172" y="111783"/>
                </a:moveTo>
                <a:lnTo>
                  <a:pt x="0" y="111783"/>
                </a:lnTo>
                <a:lnTo>
                  <a:pt x="0" y="175791"/>
                </a:lnTo>
                <a:lnTo>
                  <a:pt x="1342172" y="175791"/>
                </a:lnTo>
                <a:lnTo>
                  <a:pt x="1397036" y="143787"/>
                </a:lnTo>
                <a:lnTo>
                  <a:pt x="1342172" y="111783"/>
                </a:lnTo>
                <a:close/>
              </a:path>
              <a:path w="1524634" h="287655">
                <a:moveTo>
                  <a:pt x="1469283" y="111783"/>
                </a:moveTo>
                <a:lnTo>
                  <a:pt x="1460627" y="111783"/>
                </a:lnTo>
                <a:lnTo>
                  <a:pt x="1460627" y="175791"/>
                </a:lnTo>
                <a:lnTo>
                  <a:pt x="1469283" y="175791"/>
                </a:lnTo>
                <a:lnTo>
                  <a:pt x="1524127" y="143787"/>
                </a:lnTo>
                <a:lnTo>
                  <a:pt x="1469283" y="111783"/>
                </a:lnTo>
                <a:close/>
              </a:path>
              <a:path w="1524634" h="287655">
                <a:moveTo>
                  <a:pt x="1444498" y="116101"/>
                </a:moveTo>
                <a:lnTo>
                  <a:pt x="1397036" y="143787"/>
                </a:lnTo>
                <a:lnTo>
                  <a:pt x="1444498" y="171473"/>
                </a:lnTo>
                <a:lnTo>
                  <a:pt x="1444498" y="116101"/>
                </a:lnTo>
                <a:close/>
              </a:path>
              <a:path w="1524634" h="287655">
                <a:moveTo>
                  <a:pt x="1460627" y="116101"/>
                </a:moveTo>
                <a:lnTo>
                  <a:pt x="1444498" y="116101"/>
                </a:lnTo>
                <a:lnTo>
                  <a:pt x="1444498" y="171473"/>
                </a:lnTo>
                <a:lnTo>
                  <a:pt x="1460627" y="171473"/>
                </a:lnTo>
                <a:lnTo>
                  <a:pt x="1460627" y="116101"/>
                </a:lnTo>
                <a:close/>
              </a:path>
              <a:path w="1524634" h="287655">
                <a:moveTo>
                  <a:pt x="1272706" y="0"/>
                </a:moveTo>
                <a:lnTo>
                  <a:pt x="1260443" y="817"/>
                </a:lnTo>
                <a:lnTo>
                  <a:pt x="1249370" y="6159"/>
                </a:lnTo>
                <a:lnTo>
                  <a:pt x="1240917" y="15644"/>
                </a:lnTo>
                <a:lnTo>
                  <a:pt x="1236829" y="27670"/>
                </a:lnTo>
                <a:lnTo>
                  <a:pt x="1237646" y="39933"/>
                </a:lnTo>
                <a:lnTo>
                  <a:pt x="1242988" y="51006"/>
                </a:lnTo>
                <a:lnTo>
                  <a:pt x="1252474" y="59459"/>
                </a:lnTo>
                <a:lnTo>
                  <a:pt x="1397036" y="143787"/>
                </a:lnTo>
                <a:lnTo>
                  <a:pt x="1444498" y="116101"/>
                </a:lnTo>
                <a:lnTo>
                  <a:pt x="1460627" y="116101"/>
                </a:lnTo>
                <a:lnTo>
                  <a:pt x="1460627" y="111783"/>
                </a:lnTo>
                <a:lnTo>
                  <a:pt x="1469283" y="111783"/>
                </a:lnTo>
                <a:lnTo>
                  <a:pt x="1284731" y="4087"/>
                </a:lnTo>
                <a:lnTo>
                  <a:pt x="12727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02994" y="1860245"/>
            <a:ext cx="7505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ahoma"/>
                <a:cs typeface="Tahoma"/>
              </a:rPr>
              <a:t>I</a:t>
            </a:r>
            <a:r>
              <a:rPr sz="2400" dirty="0">
                <a:latin typeface="Tahoma"/>
                <a:cs typeface="Tahoma"/>
              </a:rPr>
              <a:t>np</a:t>
            </a:r>
            <a:r>
              <a:rPr sz="2400" spc="5" dirty="0">
                <a:latin typeface="Tahoma"/>
                <a:cs typeface="Tahoma"/>
              </a:rPr>
              <a:t>u</a:t>
            </a:r>
            <a:r>
              <a:rPr sz="2400" dirty="0">
                <a:latin typeface="Tahoma"/>
                <a:cs typeface="Tahoma"/>
              </a:rPr>
              <a:t>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04228" y="1860245"/>
            <a:ext cx="9556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Ou</a:t>
            </a:r>
            <a:r>
              <a:rPr sz="2400" spc="5" dirty="0">
                <a:latin typeface="Tahoma"/>
                <a:cs typeface="Tahoma"/>
              </a:rPr>
              <a:t>t</a:t>
            </a:r>
            <a:r>
              <a:rPr sz="2400" dirty="0">
                <a:latin typeface="Tahoma"/>
                <a:cs typeface="Tahoma"/>
              </a:rPr>
              <a:t>put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4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46401" y="2043811"/>
            <a:ext cx="4399915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5" dirty="0">
                <a:latin typeface="Calibri"/>
                <a:cs typeface="Calibri"/>
              </a:rPr>
              <a:t>Combining </a:t>
            </a:r>
            <a:r>
              <a:rPr sz="2900" b="1" spc="-10" dirty="0">
                <a:latin typeface="Calibri"/>
                <a:cs typeface="Calibri"/>
              </a:rPr>
              <a:t>above</a:t>
            </a:r>
            <a:r>
              <a:rPr sz="2900" b="1" spc="-80" dirty="0">
                <a:latin typeface="Calibri"/>
                <a:cs typeface="Calibri"/>
              </a:rPr>
              <a:t> </a:t>
            </a:r>
            <a:r>
              <a:rPr sz="2900" b="1" spc="-5" dirty="0">
                <a:latin typeface="Calibri"/>
                <a:cs typeface="Calibri"/>
              </a:rPr>
              <a:t>definitions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2940" y="3178251"/>
            <a:ext cx="77311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1803400" algn="l"/>
                <a:tab pos="2324100" algn="l"/>
                <a:tab pos="4575810" algn="l"/>
              </a:tabLst>
            </a:pPr>
            <a:r>
              <a:rPr sz="4800" b="1" spc="-7" baseline="3472" dirty="0">
                <a:solidFill>
                  <a:srgbClr val="FF0000"/>
                </a:solidFill>
                <a:latin typeface="Tahoma"/>
                <a:cs typeface="Tahoma"/>
              </a:rPr>
              <a:t>System	</a:t>
            </a:r>
            <a:r>
              <a:rPr sz="4800" b="1" spc="7" baseline="6076" dirty="0">
                <a:solidFill>
                  <a:srgbClr val="FF0000"/>
                </a:solidFill>
                <a:latin typeface="Tahoma"/>
                <a:cs typeface="Tahoma"/>
              </a:rPr>
              <a:t>+	</a:t>
            </a:r>
            <a:r>
              <a:rPr sz="3200" b="1" dirty="0">
                <a:solidFill>
                  <a:srgbClr val="FF0000"/>
                </a:solidFill>
                <a:latin typeface="Tahoma"/>
                <a:cs typeface="Tahoma"/>
              </a:rPr>
              <a:t>Control</a:t>
            </a:r>
            <a:r>
              <a:rPr sz="3200" b="1" spc="4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3200" b="1" spc="5" dirty="0">
                <a:solidFill>
                  <a:srgbClr val="FF0000"/>
                </a:solidFill>
                <a:latin typeface="Tahoma"/>
                <a:cs typeface="Tahoma"/>
              </a:rPr>
              <a:t>=	</a:t>
            </a:r>
            <a:r>
              <a:rPr sz="3200" b="1" spc="-5" dirty="0">
                <a:solidFill>
                  <a:srgbClr val="FF0000"/>
                </a:solidFill>
                <a:latin typeface="Tahoma"/>
                <a:cs typeface="Tahoma"/>
              </a:rPr>
              <a:t>Control</a:t>
            </a:r>
            <a:r>
              <a:rPr sz="3200" b="1" spc="-6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Tahoma"/>
                <a:cs typeface="Tahoma"/>
              </a:rPr>
              <a:t>System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5</a:t>
            </a:fld>
            <a:endParaRPr sz="1400">
              <a:latin typeface="Tahoma"/>
              <a:cs typeface="Tahoma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457200" y="4343400"/>
            <a:ext cx="8149590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It means </a:t>
            </a:r>
            <a:r>
              <a:rPr sz="2800" spc="-15" dirty="0">
                <a:latin typeface="Calibri"/>
                <a:cs typeface="Calibri"/>
              </a:rPr>
              <a:t>to regulate, direct </a:t>
            </a:r>
            <a:r>
              <a:rPr sz="2800" spc="-5" dirty="0">
                <a:latin typeface="Calibri"/>
                <a:cs typeface="Calibri"/>
              </a:rPr>
              <a:t>or </a:t>
            </a:r>
            <a:r>
              <a:rPr sz="2800" spc="-10" dirty="0">
                <a:latin typeface="Calibri"/>
                <a:cs typeface="Calibri"/>
              </a:rPr>
              <a:t>command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30" dirty="0">
                <a:latin typeface="Calibri"/>
                <a:cs typeface="Calibri"/>
              </a:rPr>
              <a:t>system </a:t>
            </a:r>
            <a:r>
              <a:rPr sz="2800" spc="5" dirty="0">
                <a:latin typeface="Calibri"/>
                <a:cs typeface="Calibri"/>
              </a:rPr>
              <a:t>so</a:t>
            </a:r>
            <a:endParaRPr sz="28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800" spc="-10" dirty="0" smtClean="0">
                <a:latin typeface="Calibri"/>
                <a:cs typeface="Calibri"/>
              </a:rPr>
              <a:t>that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desired </a:t>
            </a:r>
            <a:r>
              <a:rPr sz="2800" spc="-10" dirty="0" smtClean="0">
                <a:latin typeface="Calibri"/>
                <a:cs typeface="Calibri"/>
              </a:rPr>
              <a:t>objective</a:t>
            </a:r>
            <a:r>
              <a:rPr lang="en-US" sz="2800" spc="-10" dirty="0" smtClean="0">
                <a:latin typeface="Calibri"/>
                <a:cs typeface="Calibri"/>
              </a:rPr>
              <a:t> can be </a:t>
            </a:r>
            <a:r>
              <a:rPr sz="2800" spc="100" dirty="0" smtClean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attained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21665"/>
            <a:ext cx="25730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Control</a:t>
            </a:r>
            <a:r>
              <a:rPr spc="-55" dirty="0"/>
              <a:t> </a:t>
            </a:r>
            <a:r>
              <a:rPr spc="-30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3754907"/>
            <a:ext cx="8225155" cy="17363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buFont typeface="Wingdings"/>
              <a:buChar char=""/>
              <a:tabLst>
                <a:tab pos="355600" algn="l"/>
              </a:tabLst>
            </a:pPr>
            <a:r>
              <a:rPr sz="2800" dirty="0">
                <a:latin typeface="Arial" pitchFamily="34" charset="0"/>
                <a:cs typeface="Arial" pitchFamily="34" charset="0"/>
              </a:rPr>
              <a:t>It </a:t>
            </a:r>
            <a:r>
              <a:rPr sz="2800" spc="-10" dirty="0">
                <a:latin typeface="Arial" pitchFamily="34" charset="0"/>
                <a:cs typeface="Arial" pitchFamily="34" charset="0"/>
              </a:rPr>
              <a:t>is </a:t>
            </a:r>
            <a:r>
              <a:rPr sz="2800" spc="-5" dirty="0">
                <a:latin typeface="Arial" pitchFamily="34" charset="0"/>
                <a:cs typeface="Arial" pitchFamily="34" charset="0"/>
              </a:rPr>
              <a:t>an </a:t>
            </a:r>
            <a:r>
              <a:rPr sz="2800" spc="-15" dirty="0">
                <a:latin typeface="Arial" pitchFamily="34" charset="0"/>
                <a:cs typeface="Arial" pitchFamily="34" charset="0"/>
              </a:rPr>
              <a:t>arrangement </a:t>
            </a:r>
            <a:r>
              <a:rPr sz="2800" spc="-5" dirty="0">
                <a:latin typeface="Arial" pitchFamily="34" charset="0"/>
                <a:cs typeface="Arial" pitchFamily="34" charset="0"/>
              </a:rPr>
              <a:t>of </a:t>
            </a:r>
            <a:r>
              <a:rPr sz="2800" spc="-25" dirty="0">
                <a:latin typeface="Arial" pitchFamily="34" charset="0"/>
                <a:cs typeface="Arial" pitchFamily="34" charset="0"/>
              </a:rPr>
              <a:t>different </a:t>
            </a:r>
            <a:r>
              <a:rPr sz="2800" spc="-20" dirty="0">
                <a:latin typeface="Arial" pitchFamily="34" charset="0"/>
                <a:cs typeface="Arial" pitchFamily="34" charset="0"/>
              </a:rPr>
              <a:t>physical </a:t>
            </a:r>
            <a:r>
              <a:rPr sz="2800" spc="-10" dirty="0">
                <a:latin typeface="Arial" pitchFamily="34" charset="0"/>
                <a:cs typeface="Arial" pitchFamily="34" charset="0"/>
              </a:rPr>
              <a:t>elements  connected in </a:t>
            </a:r>
            <a:r>
              <a:rPr sz="2800" dirty="0">
                <a:latin typeface="Arial" pitchFamily="34" charset="0"/>
                <a:cs typeface="Arial" pitchFamily="34" charset="0"/>
              </a:rPr>
              <a:t>such </a:t>
            </a:r>
            <a:r>
              <a:rPr sz="2800" spc="-5" dirty="0">
                <a:latin typeface="Arial" pitchFamily="34" charset="0"/>
                <a:cs typeface="Arial" pitchFamily="34" charset="0"/>
              </a:rPr>
              <a:t>a manner </a:t>
            </a:r>
            <a:r>
              <a:rPr sz="2800" dirty="0">
                <a:latin typeface="Arial" pitchFamily="34" charset="0"/>
                <a:cs typeface="Arial" pitchFamily="34" charset="0"/>
              </a:rPr>
              <a:t>so </a:t>
            </a:r>
            <a:r>
              <a:rPr sz="2800" spc="-5" dirty="0">
                <a:latin typeface="Arial" pitchFamily="34" charset="0"/>
                <a:cs typeface="Arial" pitchFamily="34" charset="0"/>
              </a:rPr>
              <a:t>as </a:t>
            </a:r>
            <a:r>
              <a:rPr sz="2800" spc="-15" dirty="0">
                <a:latin typeface="Arial" pitchFamily="34" charset="0"/>
                <a:cs typeface="Arial" pitchFamily="34" charset="0"/>
              </a:rPr>
              <a:t>to </a:t>
            </a:r>
            <a:r>
              <a:rPr sz="2800" spc="-15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regulate, </a:t>
            </a:r>
            <a:r>
              <a:rPr sz="2800" spc="-1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direct  </a:t>
            </a:r>
            <a:r>
              <a:rPr sz="2800" spc="-5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or </a:t>
            </a:r>
            <a:r>
              <a:rPr sz="2800" spc="-1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command</a:t>
            </a:r>
            <a:r>
              <a:rPr sz="2800" spc="-10" dirty="0">
                <a:latin typeface="Arial" pitchFamily="34" charset="0"/>
                <a:cs typeface="Arial" pitchFamily="34" charset="0"/>
              </a:rPr>
              <a:t> </a:t>
            </a:r>
            <a:r>
              <a:rPr sz="2800" spc="-5" dirty="0">
                <a:latin typeface="Arial" pitchFamily="34" charset="0"/>
                <a:cs typeface="Arial" pitchFamily="34" charset="0"/>
              </a:rPr>
              <a:t>itself </a:t>
            </a:r>
            <a:r>
              <a:rPr sz="2800" spc="-15" dirty="0">
                <a:latin typeface="Arial" pitchFamily="34" charset="0"/>
                <a:cs typeface="Arial" pitchFamily="34" charset="0"/>
              </a:rPr>
              <a:t>to </a:t>
            </a:r>
            <a:r>
              <a:rPr sz="2800" spc="-10" dirty="0">
                <a:latin typeface="Arial" pitchFamily="34" charset="0"/>
                <a:cs typeface="Arial" pitchFamily="34" charset="0"/>
              </a:rPr>
              <a:t>achieve </a:t>
            </a:r>
            <a:r>
              <a:rPr sz="2800" spc="-5" dirty="0">
                <a:latin typeface="Arial" pitchFamily="34" charset="0"/>
                <a:cs typeface="Arial" pitchFamily="34" charset="0"/>
              </a:rPr>
              <a:t>a </a:t>
            </a:r>
            <a:r>
              <a:rPr sz="2800" spc="-10" dirty="0">
                <a:latin typeface="Arial" pitchFamily="34" charset="0"/>
                <a:cs typeface="Arial" pitchFamily="34" charset="0"/>
              </a:rPr>
              <a:t>certain</a:t>
            </a:r>
            <a:r>
              <a:rPr sz="2800" spc="70" dirty="0">
                <a:latin typeface="Arial" pitchFamily="34" charset="0"/>
                <a:cs typeface="Arial" pitchFamily="34" charset="0"/>
              </a:rPr>
              <a:t> </a:t>
            </a:r>
            <a:r>
              <a:rPr sz="2800" spc="-10" dirty="0">
                <a:latin typeface="Arial" pitchFamily="34" charset="0"/>
                <a:cs typeface="Arial" pitchFamily="34" charset="0"/>
              </a:rPr>
              <a:t>objective.</a:t>
            </a:r>
            <a:endParaRPr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20161" y="2058161"/>
            <a:ext cx="2971800" cy="1281761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vert="horz" wrap="square" lIns="0" tIns="294005" rIns="0" bIns="0" rtlCol="0">
            <a:spAutoFit/>
          </a:bodyPr>
          <a:lstStyle/>
          <a:p>
            <a:pPr marL="818515" marR="710565" indent="-193675">
              <a:lnSpc>
                <a:spcPct val="100000"/>
              </a:lnSpc>
              <a:spcBef>
                <a:spcPts val="2315"/>
              </a:spcBef>
            </a:pPr>
            <a:r>
              <a:rPr sz="3200" b="1" spc="-3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ONT</a:t>
            </a:r>
            <a:r>
              <a:rPr sz="3200" b="1" spc="-4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OL  </a:t>
            </a:r>
            <a:r>
              <a:rPr sz="3200" b="1" spc="-30" dirty="0">
                <a:solidFill>
                  <a:srgbClr val="FF0000"/>
                </a:solidFill>
                <a:latin typeface="Calibri"/>
                <a:cs typeface="Calibri"/>
              </a:rPr>
              <a:t>SYSTEM</a:t>
            </a:r>
            <a:endParaRPr sz="32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95400" y="2675612"/>
            <a:ext cx="1524635" cy="287655"/>
          </a:xfrm>
          <a:custGeom>
            <a:avLst/>
            <a:gdLst/>
            <a:ahLst/>
            <a:cxnLst/>
            <a:rect l="l" t="t" r="r" b="b"/>
            <a:pathLst>
              <a:path w="1524635" h="287655">
                <a:moveTo>
                  <a:pt x="1397036" y="143787"/>
                </a:moveTo>
                <a:lnTo>
                  <a:pt x="1252474" y="228115"/>
                </a:lnTo>
                <a:lnTo>
                  <a:pt x="1242988" y="236569"/>
                </a:lnTo>
                <a:lnTo>
                  <a:pt x="1237646" y="247642"/>
                </a:lnTo>
                <a:lnTo>
                  <a:pt x="1236829" y="259905"/>
                </a:lnTo>
                <a:lnTo>
                  <a:pt x="1240917" y="271930"/>
                </a:lnTo>
                <a:lnTo>
                  <a:pt x="1249370" y="281416"/>
                </a:lnTo>
                <a:lnTo>
                  <a:pt x="1260443" y="286758"/>
                </a:lnTo>
                <a:lnTo>
                  <a:pt x="1272706" y="287575"/>
                </a:lnTo>
                <a:lnTo>
                  <a:pt x="1284732" y="283487"/>
                </a:lnTo>
                <a:lnTo>
                  <a:pt x="1469283" y="175791"/>
                </a:lnTo>
                <a:lnTo>
                  <a:pt x="1460627" y="175791"/>
                </a:lnTo>
                <a:lnTo>
                  <a:pt x="1460627" y="171473"/>
                </a:lnTo>
                <a:lnTo>
                  <a:pt x="1444498" y="171473"/>
                </a:lnTo>
                <a:lnTo>
                  <a:pt x="1397036" y="143787"/>
                </a:lnTo>
                <a:close/>
              </a:path>
              <a:path w="1524635" h="287655">
                <a:moveTo>
                  <a:pt x="1342172" y="111783"/>
                </a:moveTo>
                <a:lnTo>
                  <a:pt x="0" y="111783"/>
                </a:lnTo>
                <a:lnTo>
                  <a:pt x="0" y="175791"/>
                </a:lnTo>
                <a:lnTo>
                  <a:pt x="1342172" y="175791"/>
                </a:lnTo>
                <a:lnTo>
                  <a:pt x="1397036" y="143787"/>
                </a:lnTo>
                <a:lnTo>
                  <a:pt x="1342172" y="111783"/>
                </a:lnTo>
                <a:close/>
              </a:path>
              <a:path w="1524635" h="287655">
                <a:moveTo>
                  <a:pt x="1469283" y="111783"/>
                </a:moveTo>
                <a:lnTo>
                  <a:pt x="1460627" y="111783"/>
                </a:lnTo>
                <a:lnTo>
                  <a:pt x="1460627" y="175791"/>
                </a:lnTo>
                <a:lnTo>
                  <a:pt x="1469283" y="175791"/>
                </a:lnTo>
                <a:lnTo>
                  <a:pt x="1524127" y="143787"/>
                </a:lnTo>
                <a:lnTo>
                  <a:pt x="1469283" y="111783"/>
                </a:lnTo>
                <a:close/>
              </a:path>
              <a:path w="1524635" h="287655">
                <a:moveTo>
                  <a:pt x="1444498" y="116101"/>
                </a:moveTo>
                <a:lnTo>
                  <a:pt x="1397036" y="143787"/>
                </a:lnTo>
                <a:lnTo>
                  <a:pt x="1444498" y="171473"/>
                </a:lnTo>
                <a:lnTo>
                  <a:pt x="1444498" y="116101"/>
                </a:lnTo>
                <a:close/>
              </a:path>
              <a:path w="1524635" h="287655">
                <a:moveTo>
                  <a:pt x="1460627" y="116101"/>
                </a:moveTo>
                <a:lnTo>
                  <a:pt x="1444498" y="116101"/>
                </a:lnTo>
                <a:lnTo>
                  <a:pt x="1444498" y="171473"/>
                </a:lnTo>
                <a:lnTo>
                  <a:pt x="1460627" y="171473"/>
                </a:lnTo>
                <a:lnTo>
                  <a:pt x="1460627" y="116101"/>
                </a:lnTo>
                <a:close/>
              </a:path>
              <a:path w="1524635" h="287655">
                <a:moveTo>
                  <a:pt x="1272706" y="0"/>
                </a:moveTo>
                <a:lnTo>
                  <a:pt x="1260443" y="817"/>
                </a:lnTo>
                <a:lnTo>
                  <a:pt x="1249370" y="6159"/>
                </a:lnTo>
                <a:lnTo>
                  <a:pt x="1240917" y="15644"/>
                </a:lnTo>
                <a:lnTo>
                  <a:pt x="1236829" y="27670"/>
                </a:lnTo>
                <a:lnTo>
                  <a:pt x="1237646" y="39933"/>
                </a:lnTo>
                <a:lnTo>
                  <a:pt x="1242988" y="51006"/>
                </a:lnTo>
                <a:lnTo>
                  <a:pt x="1252474" y="59459"/>
                </a:lnTo>
                <a:lnTo>
                  <a:pt x="1397036" y="143787"/>
                </a:lnTo>
                <a:lnTo>
                  <a:pt x="1444498" y="116101"/>
                </a:lnTo>
                <a:lnTo>
                  <a:pt x="1460627" y="116101"/>
                </a:lnTo>
                <a:lnTo>
                  <a:pt x="1460627" y="111783"/>
                </a:lnTo>
                <a:lnTo>
                  <a:pt x="1469283" y="111783"/>
                </a:lnTo>
                <a:lnTo>
                  <a:pt x="1284732" y="4087"/>
                </a:lnTo>
                <a:lnTo>
                  <a:pt x="12727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91200" y="2675612"/>
            <a:ext cx="1524635" cy="287655"/>
          </a:xfrm>
          <a:custGeom>
            <a:avLst/>
            <a:gdLst/>
            <a:ahLst/>
            <a:cxnLst/>
            <a:rect l="l" t="t" r="r" b="b"/>
            <a:pathLst>
              <a:path w="1524634" h="287655">
                <a:moveTo>
                  <a:pt x="1397036" y="143787"/>
                </a:moveTo>
                <a:lnTo>
                  <a:pt x="1252474" y="228115"/>
                </a:lnTo>
                <a:lnTo>
                  <a:pt x="1242988" y="236569"/>
                </a:lnTo>
                <a:lnTo>
                  <a:pt x="1237646" y="247642"/>
                </a:lnTo>
                <a:lnTo>
                  <a:pt x="1236829" y="259905"/>
                </a:lnTo>
                <a:lnTo>
                  <a:pt x="1240917" y="271930"/>
                </a:lnTo>
                <a:lnTo>
                  <a:pt x="1249370" y="281416"/>
                </a:lnTo>
                <a:lnTo>
                  <a:pt x="1260443" y="286758"/>
                </a:lnTo>
                <a:lnTo>
                  <a:pt x="1272706" y="287575"/>
                </a:lnTo>
                <a:lnTo>
                  <a:pt x="1284731" y="283487"/>
                </a:lnTo>
                <a:lnTo>
                  <a:pt x="1469283" y="175791"/>
                </a:lnTo>
                <a:lnTo>
                  <a:pt x="1460627" y="175791"/>
                </a:lnTo>
                <a:lnTo>
                  <a:pt x="1460627" y="171473"/>
                </a:lnTo>
                <a:lnTo>
                  <a:pt x="1444498" y="171473"/>
                </a:lnTo>
                <a:lnTo>
                  <a:pt x="1397036" y="143787"/>
                </a:lnTo>
                <a:close/>
              </a:path>
              <a:path w="1524634" h="287655">
                <a:moveTo>
                  <a:pt x="1342172" y="111783"/>
                </a:moveTo>
                <a:lnTo>
                  <a:pt x="0" y="111783"/>
                </a:lnTo>
                <a:lnTo>
                  <a:pt x="0" y="175791"/>
                </a:lnTo>
                <a:lnTo>
                  <a:pt x="1342172" y="175791"/>
                </a:lnTo>
                <a:lnTo>
                  <a:pt x="1397036" y="143787"/>
                </a:lnTo>
                <a:lnTo>
                  <a:pt x="1342172" y="111783"/>
                </a:lnTo>
                <a:close/>
              </a:path>
              <a:path w="1524634" h="287655">
                <a:moveTo>
                  <a:pt x="1469283" y="111783"/>
                </a:moveTo>
                <a:lnTo>
                  <a:pt x="1460627" y="111783"/>
                </a:lnTo>
                <a:lnTo>
                  <a:pt x="1460627" y="175791"/>
                </a:lnTo>
                <a:lnTo>
                  <a:pt x="1469283" y="175791"/>
                </a:lnTo>
                <a:lnTo>
                  <a:pt x="1524127" y="143787"/>
                </a:lnTo>
                <a:lnTo>
                  <a:pt x="1469283" y="111783"/>
                </a:lnTo>
                <a:close/>
              </a:path>
              <a:path w="1524634" h="287655">
                <a:moveTo>
                  <a:pt x="1444498" y="116101"/>
                </a:moveTo>
                <a:lnTo>
                  <a:pt x="1397036" y="143787"/>
                </a:lnTo>
                <a:lnTo>
                  <a:pt x="1444498" y="171473"/>
                </a:lnTo>
                <a:lnTo>
                  <a:pt x="1444498" y="116101"/>
                </a:lnTo>
                <a:close/>
              </a:path>
              <a:path w="1524634" h="287655">
                <a:moveTo>
                  <a:pt x="1460627" y="116101"/>
                </a:moveTo>
                <a:lnTo>
                  <a:pt x="1444498" y="116101"/>
                </a:lnTo>
                <a:lnTo>
                  <a:pt x="1444498" y="171473"/>
                </a:lnTo>
                <a:lnTo>
                  <a:pt x="1460627" y="171473"/>
                </a:lnTo>
                <a:lnTo>
                  <a:pt x="1460627" y="116101"/>
                </a:lnTo>
                <a:close/>
              </a:path>
              <a:path w="1524634" h="287655">
                <a:moveTo>
                  <a:pt x="1272706" y="0"/>
                </a:moveTo>
                <a:lnTo>
                  <a:pt x="1260443" y="817"/>
                </a:lnTo>
                <a:lnTo>
                  <a:pt x="1249370" y="6159"/>
                </a:lnTo>
                <a:lnTo>
                  <a:pt x="1240917" y="15644"/>
                </a:lnTo>
                <a:lnTo>
                  <a:pt x="1236829" y="27670"/>
                </a:lnTo>
                <a:lnTo>
                  <a:pt x="1237646" y="39933"/>
                </a:lnTo>
                <a:lnTo>
                  <a:pt x="1242988" y="51006"/>
                </a:lnTo>
                <a:lnTo>
                  <a:pt x="1252474" y="59459"/>
                </a:lnTo>
                <a:lnTo>
                  <a:pt x="1397036" y="143787"/>
                </a:lnTo>
                <a:lnTo>
                  <a:pt x="1444498" y="116101"/>
                </a:lnTo>
                <a:lnTo>
                  <a:pt x="1460627" y="116101"/>
                </a:lnTo>
                <a:lnTo>
                  <a:pt x="1460627" y="111783"/>
                </a:lnTo>
                <a:lnTo>
                  <a:pt x="1469283" y="111783"/>
                </a:lnTo>
                <a:lnTo>
                  <a:pt x="1284731" y="4087"/>
                </a:lnTo>
                <a:lnTo>
                  <a:pt x="12727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74394" y="2241930"/>
            <a:ext cx="7505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Inp</a:t>
            </a:r>
            <a:r>
              <a:rPr sz="2400" dirty="0">
                <a:latin typeface="Tahoma"/>
                <a:cs typeface="Tahoma"/>
              </a:rPr>
              <a:t>ut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75628" y="2241930"/>
            <a:ext cx="955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O</a:t>
            </a:r>
            <a:r>
              <a:rPr sz="2400" spc="5" dirty="0">
                <a:latin typeface="Tahoma"/>
                <a:cs typeface="Tahoma"/>
              </a:rPr>
              <a:t>u</a:t>
            </a:r>
            <a:r>
              <a:rPr sz="2400" spc="-5" dirty="0">
                <a:latin typeface="Tahoma"/>
                <a:cs typeface="Tahoma"/>
              </a:rPr>
              <a:t>t</a:t>
            </a:r>
            <a:r>
              <a:rPr sz="2400" dirty="0">
                <a:latin typeface="Tahoma"/>
                <a:cs typeface="Tahoma"/>
              </a:rPr>
              <a:t>put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6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55193"/>
            <a:ext cx="70167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/>
              <a:t>Difference between </a:t>
            </a:r>
            <a:r>
              <a:rPr sz="2800" spc="-30" dirty="0"/>
              <a:t>System </a:t>
            </a:r>
            <a:r>
              <a:rPr sz="2800" spc="-5" dirty="0"/>
              <a:t>and </a:t>
            </a:r>
            <a:r>
              <a:rPr sz="2800" spc="-15" dirty="0"/>
              <a:t>Control</a:t>
            </a:r>
            <a:r>
              <a:rPr sz="2800" spc="170" dirty="0"/>
              <a:t> </a:t>
            </a:r>
            <a:r>
              <a:rPr sz="2800" spc="-30" dirty="0"/>
              <a:t>System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067561" y="2344673"/>
            <a:ext cx="1524000" cy="1219200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vert="horz" wrap="square" lIns="0" tIns="295275" rIns="0" bIns="0" rtlCol="0">
            <a:spAutoFit/>
          </a:bodyPr>
          <a:lstStyle/>
          <a:p>
            <a:pPr marL="248285">
              <a:lnSpc>
                <a:spcPct val="100000"/>
              </a:lnSpc>
              <a:spcBef>
                <a:spcPts val="2325"/>
              </a:spcBef>
            </a:pPr>
            <a:r>
              <a:rPr sz="2800" spc="-25" dirty="0">
                <a:latin typeface="Calibri"/>
                <a:cs typeface="Calibri"/>
              </a:rPr>
              <a:t>System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2809724"/>
            <a:ext cx="915035" cy="287655"/>
          </a:xfrm>
          <a:custGeom>
            <a:avLst/>
            <a:gdLst/>
            <a:ahLst/>
            <a:cxnLst/>
            <a:rect l="l" t="t" r="r" b="b"/>
            <a:pathLst>
              <a:path w="915035" h="287655">
                <a:moveTo>
                  <a:pt x="787448" y="143787"/>
                </a:moveTo>
                <a:lnTo>
                  <a:pt x="642886" y="228115"/>
                </a:lnTo>
                <a:lnTo>
                  <a:pt x="633387" y="236569"/>
                </a:lnTo>
                <a:lnTo>
                  <a:pt x="628054" y="247642"/>
                </a:lnTo>
                <a:lnTo>
                  <a:pt x="627257" y="259905"/>
                </a:lnTo>
                <a:lnTo>
                  <a:pt x="631367" y="271930"/>
                </a:lnTo>
                <a:lnTo>
                  <a:pt x="639815" y="281416"/>
                </a:lnTo>
                <a:lnTo>
                  <a:pt x="650863" y="286758"/>
                </a:lnTo>
                <a:lnTo>
                  <a:pt x="663105" y="287575"/>
                </a:lnTo>
                <a:lnTo>
                  <a:pt x="675132" y="283487"/>
                </a:lnTo>
                <a:lnTo>
                  <a:pt x="859703" y="175791"/>
                </a:lnTo>
                <a:lnTo>
                  <a:pt x="851027" y="175791"/>
                </a:lnTo>
                <a:lnTo>
                  <a:pt x="851027" y="171473"/>
                </a:lnTo>
                <a:lnTo>
                  <a:pt x="834910" y="171473"/>
                </a:lnTo>
                <a:lnTo>
                  <a:pt x="787448" y="143787"/>
                </a:lnTo>
                <a:close/>
              </a:path>
              <a:path w="915035" h="287655">
                <a:moveTo>
                  <a:pt x="732584" y="111783"/>
                </a:moveTo>
                <a:lnTo>
                  <a:pt x="0" y="111783"/>
                </a:lnTo>
                <a:lnTo>
                  <a:pt x="0" y="175791"/>
                </a:lnTo>
                <a:lnTo>
                  <a:pt x="732584" y="175791"/>
                </a:lnTo>
                <a:lnTo>
                  <a:pt x="787448" y="143787"/>
                </a:lnTo>
                <a:lnTo>
                  <a:pt x="732584" y="111783"/>
                </a:lnTo>
                <a:close/>
              </a:path>
              <a:path w="915035" h="287655">
                <a:moveTo>
                  <a:pt x="859703" y="111783"/>
                </a:moveTo>
                <a:lnTo>
                  <a:pt x="851027" y="111783"/>
                </a:lnTo>
                <a:lnTo>
                  <a:pt x="851027" y="175791"/>
                </a:lnTo>
                <a:lnTo>
                  <a:pt x="859703" y="175791"/>
                </a:lnTo>
                <a:lnTo>
                  <a:pt x="914552" y="143787"/>
                </a:lnTo>
                <a:lnTo>
                  <a:pt x="859703" y="111783"/>
                </a:lnTo>
                <a:close/>
              </a:path>
              <a:path w="915035" h="287655">
                <a:moveTo>
                  <a:pt x="834910" y="116101"/>
                </a:moveTo>
                <a:lnTo>
                  <a:pt x="787448" y="143787"/>
                </a:lnTo>
                <a:lnTo>
                  <a:pt x="834910" y="171473"/>
                </a:lnTo>
                <a:lnTo>
                  <a:pt x="834910" y="116101"/>
                </a:lnTo>
                <a:close/>
              </a:path>
              <a:path w="915035" h="287655">
                <a:moveTo>
                  <a:pt x="851027" y="116101"/>
                </a:moveTo>
                <a:lnTo>
                  <a:pt x="834910" y="116101"/>
                </a:lnTo>
                <a:lnTo>
                  <a:pt x="834910" y="171473"/>
                </a:lnTo>
                <a:lnTo>
                  <a:pt x="851027" y="171473"/>
                </a:lnTo>
                <a:lnTo>
                  <a:pt x="851027" y="116101"/>
                </a:lnTo>
                <a:close/>
              </a:path>
              <a:path w="915035" h="287655">
                <a:moveTo>
                  <a:pt x="663105" y="0"/>
                </a:moveTo>
                <a:lnTo>
                  <a:pt x="650863" y="817"/>
                </a:lnTo>
                <a:lnTo>
                  <a:pt x="639815" y="6159"/>
                </a:lnTo>
                <a:lnTo>
                  <a:pt x="631367" y="15644"/>
                </a:lnTo>
                <a:lnTo>
                  <a:pt x="627257" y="27670"/>
                </a:lnTo>
                <a:lnTo>
                  <a:pt x="628054" y="39933"/>
                </a:lnTo>
                <a:lnTo>
                  <a:pt x="633387" y="51006"/>
                </a:lnTo>
                <a:lnTo>
                  <a:pt x="642886" y="59459"/>
                </a:lnTo>
                <a:lnTo>
                  <a:pt x="787448" y="143787"/>
                </a:lnTo>
                <a:lnTo>
                  <a:pt x="834910" y="116101"/>
                </a:lnTo>
                <a:lnTo>
                  <a:pt x="851027" y="116101"/>
                </a:lnTo>
                <a:lnTo>
                  <a:pt x="851027" y="111783"/>
                </a:lnTo>
                <a:lnTo>
                  <a:pt x="859703" y="111783"/>
                </a:lnTo>
                <a:lnTo>
                  <a:pt x="675132" y="4087"/>
                </a:lnTo>
                <a:lnTo>
                  <a:pt x="6631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8739" y="2375153"/>
            <a:ext cx="7505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Inp</a:t>
            </a:r>
            <a:r>
              <a:rPr sz="2400" dirty="0">
                <a:latin typeface="Tahoma"/>
                <a:cs typeface="Tahoma"/>
              </a:rPr>
              <a:t>ut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90800" y="2809724"/>
            <a:ext cx="915035" cy="287655"/>
          </a:xfrm>
          <a:custGeom>
            <a:avLst/>
            <a:gdLst/>
            <a:ahLst/>
            <a:cxnLst/>
            <a:rect l="l" t="t" r="r" b="b"/>
            <a:pathLst>
              <a:path w="915035" h="287655">
                <a:moveTo>
                  <a:pt x="787436" y="143787"/>
                </a:moveTo>
                <a:lnTo>
                  <a:pt x="642874" y="228115"/>
                </a:lnTo>
                <a:lnTo>
                  <a:pt x="633388" y="236569"/>
                </a:lnTo>
                <a:lnTo>
                  <a:pt x="628046" y="247642"/>
                </a:lnTo>
                <a:lnTo>
                  <a:pt x="627229" y="259905"/>
                </a:lnTo>
                <a:lnTo>
                  <a:pt x="631317" y="271930"/>
                </a:lnTo>
                <a:lnTo>
                  <a:pt x="639770" y="281416"/>
                </a:lnTo>
                <a:lnTo>
                  <a:pt x="650843" y="286758"/>
                </a:lnTo>
                <a:lnTo>
                  <a:pt x="663106" y="287575"/>
                </a:lnTo>
                <a:lnTo>
                  <a:pt x="675132" y="283487"/>
                </a:lnTo>
                <a:lnTo>
                  <a:pt x="859683" y="175791"/>
                </a:lnTo>
                <a:lnTo>
                  <a:pt x="851026" y="175791"/>
                </a:lnTo>
                <a:lnTo>
                  <a:pt x="851026" y="171473"/>
                </a:lnTo>
                <a:lnTo>
                  <a:pt x="834898" y="171473"/>
                </a:lnTo>
                <a:lnTo>
                  <a:pt x="787436" y="143787"/>
                </a:lnTo>
                <a:close/>
              </a:path>
              <a:path w="915035" h="287655">
                <a:moveTo>
                  <a:pt x="732572" y="111783"/>
                </a:moveTo>
                <a:lnTo>
                  <a:pt x="0" y="111783"/>
                </a:lnTo>
                <a:lnTo>
                  <a:pt x="0" y="175791"/>
                </a:lnTo>
                <a:lnTo>
                  <a:pt x="732572" y="175791"/>
                </a:lnTo>
                <a:lnTo>
                  <a:pt x="787436" y="143787"/>
                </a:lnTo>
                <a:lnTo>
                  <a:pt x="732572" y="111783"/>
                </a:lnTo>
                <a:close/>
              </a:path>
              <a:path w="915035" h="287655">
                <a:moveTo>
                  <a:pt x="859683" y="111783"/>
                </a:moveTo>
                <a:lnTo>
                  <a:pt x="851026" y="111783"/>
                </a:lnTo>
                <a:lnTo>
                  <a:pt x="851026" y="175791"/>
                </a:lnTo>
                <a:lnTo>
                  <a:pt x="859683" y="175791"/>
                </a:lnTo>
                <a:lnTo>
                  <a:pt x="914526" y="143787"/>
                </a:lnTo>
                <a:lnTo>
                  <a:pt x="859683" y="111783"/>
                </a:lnTo>
                <a:close/>
              </a:path>
              <a:path w="915035" h="287655">
                <a:moveTo>
                  <a:pt x="834898" y="116101"/>
                </a:moveTo>
                <a:lnTo>
                  <a:pt x="787436" y="143787"/>
                </a:lnTo>
                <a:lnTo>
                  <a:pt x="834898" y="171473"/>
                </a:lnTo>
                <a:lnTo>
                  <a:pt x="834898" y="116101"/>
                </a:lnTo>
                <a:close/>
              </a:path>
              <a:path w="915035" h="287655">
                <a:moveTo>
                  <a:pt x="851026" y="116101"/>
                </a:moveTo>
                <a:lnTo>
                  <a:pt x="834898" y="116101"/>
                </a:lnTo>
                <a:lnTo>
                  <a:pt x="834898" y="171473"/>
                </a:lnTo>
                <a:lnTo>
                  <a:pt x="851026" y="171473"/>
                </a:lnTo>
                <a:lnTo>
                  <a:pt x="851026" y="116101"/>
                </a:lnTo>
                <a:close/>
              </a:path>
              <a:path w="915035" h="287655">
                <a:moveTo>
                  <a:pt x="663106" y="0"/>
                </a:moveTo>
                <a:lnTo>
                  <a:pt x="650843" y="817"/>
                </a:lnTo>
                <a:lnTo>
                  <a:pt x="639770" y="6159"/>
                </a:lnTo>
                <a:lnTo>
                  <a:pt x="631317" y="15644"/>
                </a:lnTo>
                <a:lnTo>
                  <a:pt x="627229" y="27670"/>
                </a:lnTo>
                <a:lnTo>
                  <a:pt x="628046" y="39933"/>
                </a:lnTo>
                <a:lnTo>
                  <a:pt x="633388" y="51006"/>
                </a:lnTo>
                <a:lnTo>
                  <a:pt x="642874" y="59459"/>
                </a:lnTo>
                <a:lnTo>
                  <a:pt x="787436" y="143787"/>
                </a:lnTo>
                <a:lnTo>
                  <a:pt x="834898" y="116101"/>
                </a:lnTo>
                <a:lnTo>
                  <a:pt x="851026" y="116101"/>
                </a:lnTo>
                <a:lnTo>
                  <a:pt x="851026" y="111783"/>
                </a:lnTo>
                <a:lnTo>
                  <a:pt x="859683" y="111783"/>
                </a:lnTo>
                <a:lnTo>
                  <a:pt x="675132" y="4087"/>
                </a:lnTo>
                <a:lnTo>
                  <a:pt x="6631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172961" y="2344673"/>
            <a:ext cx="1524000" cy="1219200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248920" marR="222250" indent="-20320">
              <a:lnSpc>
                <a:spcPct val="100000"/>
              </a:lnSpc>
              <a:spcBef>
                <a:spcPts val="165"/>
              </a:spcBef>
            </a:pPr>
            <a:r>
              <a:rPr sz="2800" spc="-10" dirty="0">
                <a:latin typeface="Calibri"/>
                <a:cs typeface="Calibri"/>
              </a:rPr>
              <a:t>Co</a:t>
            </a:r>
            <a:r>
              <a:rPr sz="2800" spc="-40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10" dirty="0">
                <a:latin typeface="Calibri"/>
                <a:cs typeface="Calibri"/>
              </a:rPr>
              <a:t>ol  </a:t>
            </a:r>
            <a:r>
              <a:rPr sz="2800" spc="-30" dirty="0">
                <a:latin typeface="Calibri"/>
                <a:cs typeface="Calibri"/>
              </a:rPr>
              <a:t>System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257800" y="2809724"/>
            <a:ext cx="915035" cy="287655"/>
          </a:xfrm>
          <a:custGeom>
            <a:avLst/>
            <a:gdLst/>
            <a:ahLst/>
            <a:cxnLst/>
            <a:rect l="l" t="t" r="r" b="b"/>
            <a:pathLst>
              <a:path w="915035" h="287655">
                <a:moveTo>
                  <a:pt x="787436" y="143787"/>
                </a:moveTo>
                <a:lnTo>
                  <a:pt x="642874" y="228115"/>
                </a:lnTo>
                <a:lnTo>
                  <a:pt x="633388" y="236569"/>
                </a:lnTo>
                <a:lnTo>
                  <a:pt x="628046" y="247642"/>
                </a:lnTo>
                <a:lnTo>
                  <a:pt x="627229" y="259905"/>
                </a:lnTo>
                <a:lnTo>
                  <a:pt x="631316" y="271930"/>
                </a:lnTo>
                <a:lnTo>
                  <a:pt x="639770" y="281416"/>
                </a:lnTo>
                <a:lnTo>
                  <a:pt x="650843" y="286758"/>
                </a:lnTo>
                <a:lnTo>
                  <a:pt x="663106" y="287575"/>
                </a:lnTo>
                <a:lnTo>
                  <a:pt x="675132" y="283487"/>
                </a:lnTo>
                <a:lnTo>
                  <a:pt x="859683" y="175791"/>
                </a:lnTo>
                <a:lnTo>
                  <a:pt x="851026" y="175791"/>
                </a:lnTo>
                <a:lnTo>
                  <a:pt x="851026" y="171473"/>
                </a:lnTo>
                <a:lnTo>
                  <a:pt x="834898" y="171473"/>
                </a:lnTo>
                <a:lnTo>
                  <a:pt x="787436" y="143787"/>
                </a:lnTo>
                <a:close/>
              </a:path>
              <a:path w="915035" h="287655">
                <a:moveTo>
                  <a:pt x="732572" y="111783"/>
                </a:moveTo>
                <a:lnTo>
                  <a:pt x="0" y="111783"/>
                </a:lnTo>
                <a:lnTo>
                  <a:pt x="0" y="175791"/>
                </a:lnTo>
                <a:lnTo>
                  <a:pt x="732572" y="175791"/>
                </a:lnTo>
                <a:lnTo>
                  <a:pt x="787436" y="143787"/>
                </a:lnTo>
                <a:lnTo>
                  <a:pt x="732572" y="111783"/>
                </a:lnTo>
                <a:close/>
              </a:path>
              <a:path w="915035" h="287655">
                <a:moveTo>
                  <a:pt x="859683" y="111783"/>
                </a:moveTo>
                <a:lnTo>
                  <a:pt x="851026" y="111783"/>
                </a:lnTo>
                <a:lnTo>
                  <a:pt x="851026" y="175791"/>
                </a:lnTo>
                <a:lnTo>
                  <a:pt x="859683" y="175791"/>
                </a:lnTo>
                <a:lnTo>
                  <a:pt x="914526" y="143787"/>
                </a:lnTo>
                <a:lnTo>
                  <a:pt x="859683" y="111783"/>
                </a:lnTo>
                <a:close/>
              </a:path>
              <a:path w="915035" h="287655">
                <a:moveTo>
                  <a:pt x="834898" y="116101"/>
                </a:moveTo>
                <a:lnTo>
                  <a:pt x="787436" y="143787"/>
                </a:lnTo>
                <a:lnTo>
                  <a:pt x="834898" y="171473"/>
                </a:lnTo>
                <a:lnTo>
                  <a:pt x="834898" y="116101"/>
                </a:lnTo>
                <a:close/>
              </a:path>
              <a:path w="915035" h="287655">
                <a:moveTo>
                  <a:pt x="851026" y="116101"/>
                </a:moveTo>
                <a:lnTo>
                  <a:pt x="834898" y="116101"/>
                </a:lnTo>
                <a:lnTo>
                  <a:pt x="834898" y="171473"/>
                </a:lnTo>
                <a:lnTo>
                  <a:pt x="851026" y="171473"/>
                </a:lnTo>
                <a:lnTo>
                  <a:pt x="851026" y="116101"/>
                </a:lnTo>
                <a:close/>
              </a:path>
              <a:path w="915035" h="287655">
                <a:moveTo>
                  <a:pt x="663106" y="0"/>
                </a:moveTo>
                <a:lnTo>
                  <a:pt x="650843" y="817"/>
                </a:lnTo>
                <a:lnTo>
                  <a:pt x="639770" y="6159"/>
                </a:lnTo>
                <a:lnTo>
                  <a:pt x="631316" y="15644"/>
                </a:lnTo>
                <a:lnTo>
                  <a:pt x="627229" y="27670"/>
                </a:lnTo>
                <a:lnTo>
                  <a:pt x="628046" y="39933"/>
                </a:lnTo>
                <a:lnTo>
                  <a:pt x="633388" y="51006"/>
                </a:lnTo>
                <a:lnTo>
                  <a:pt x="642874" y="59459"/>
                </a:lnTo>
                <a:lnTo>
                  <a:pt x="787436" y="143787"/>
                </a:lnTo>
                <a:lnTo>
                  <a:pt x="834898" y="116101"/>
                </a:lnTo>
                <a:lnTo>
                  <a:pt x="851026" y="116101"/>
                </a:lnTo>
                <a:lnTo>
                  <a:pt x="851026" y="111783"/>
                </a:lnTo>
                <a:lnTo>
                  <a:pt x="859683" y="111783"/>
                </a:lnTo>
                <a:lnTo>
                  <a:pt x="675132" y="4087"/>
                </a:lnTo>
                <a:lnTo>
                  <a:pt x="6631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185028" y="2375153"/>
            <a:ext cx="7505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Inp</a:t>
            </a:r>
            <a:r>
              <a:rPr sz="2400" dirty="0">
                <a:latin typeface="Tahoma"/>
                <a:cs typeface="Tahoma"/>
              </a:rPr>
              <a:t>ut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28609" y="2445512"/>
            <a:ext cx="9969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FF3300"/>
                </a:solidFill>
                <a:latin typeface="Tahoma"/>
                <a:cs typeface="Tahoma"/>
              </a:rPr>
              <a:t>D</a:t>
            </a:r>
            <a:r>
              <a:rPr sz="2000" b="1" spc="-10" dirty="0">
                <a:solidFill>
                  <a:srgbClr val="FF3300"/>
                </a:solidFill>
                <a:latin typeface="Tahoma"/>
                <a:cs typeface="Tahoma"/>
              </a:rPr>
              <a:t>e</a:t>
            </a:r>
            <a:r>
              <a:rPr sz="2000" b="1" dirty="0">
                <a:solidFill>
                  <a:srgbClr val="FF3300"/>
                </a:solidFill>
                <a:latin typeface="Tahoma"/>
                <a:cs typeface="Tahoma"/>
              </a:rPr>
              <a:t>si</a:t>
            </a:r>
            <a:r>
              <a:rPr sz="2000" b="1" spc="-10" dirty="0">
                <a:solidFill>
                  <a:srgbClr val="FF3300"/>
                </a:solidFill>
                <a:latin typeface="Tahoma"/>
                <a:cs typeface="Tahoma"/>
              </a:rPr>
              <a:t>r</a:t>
            </a:r>
            <a:r>
              <a:rPr sz="2000" b="1" dirty="0">
                <a:solidFill>
                  <a:srgbClr val="FF3300"/>
                </a:solidFill>
                <a:latin typeface="Tahoma"/>
                <a:cs typeface="Tahoma"/>
              </a:rPr>
              <a:t>ed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28609" y="3055112"/>
            <a:ext cx="91884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FF3300"/>
                </a:solidFill>
                <a:latin typeface="Tahoma"/>
                <a:cs typeface="Tahoma"/>
              </a:rPr>
              <a:t>Output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696200" y="2809724"/>
            <a:ext cx="915035" cy="287655"/>
          </a:xfrm>
          <a:custGeom>
            <a:avLst/>
            <a:gdLst/>
            <a:ahLst/>
            <a:cxnLst/>
            <a:rect l="l" t="t" r="r" b="b"/>
            <a:pathLst>
              <a:path w="915034" h="287655">
                <a:moveTo>
                  <a:pt x="787436" y="143787"/>
                </a:moveTo>
                <a:lnTo>
                  <a:pt x="642874" y="228115"/>
                </a:lnTo>
                <a:lnTo>
                  <a:pt x="633388" y="236569"/>
                </a:lnTo>
                <a:lnTo>
                  <a:pt x="628046" y="247642"/>
                </a:lnTo>
                <a:lnTo>
                  <a:pt x="627229" y="259905"/>
                </a:lnTo>
                <a:lnTo>
                  <a:pt x="631317" y="271930"/>
                </a:lnTo>
                <a:lnTo>
                  <a:pt x="639770" y="281416"/>
                </a:lnTo>
                <a:lnTo>
                  <a:pt x="650843" y="286758"/>
                </a:lnTo>
                <a:lnTo>
                  <a:pt x="663106" y="287575"/>
                </a:lnTo>
                <a:lnTo>
                  <a:pt x="675131" y="283487"/>
                </a:lnTo>
                <a:lnTo>
                  <a:pt x="859683" y="175791"/>
                </a:lnTo>
                <a:lnTo>
                  <a:pt x="851026" y="175791"/>
                </a:lnTo>
                <a:lnTo>
                  <a:pt x="851026" y="171473"/>
                </a:lnTo>
                <a:lnTo>
                  <a:pt x="834898" y="171473"/>
                </a:lnTo>
                <a:lnTo>
                  <a:pt x="787436" y="143787"/>
                </a:lnTo>
                <a:close/>
              </a:path>
              <a:path w="915034" h="287655">
                <a:moveTo>
                  <a:pt x="732572" y="111783"/>
                </a:moveTo>
                <a:lnTo>
                  <a:pt x="0" y="111783"/>
                </a:lnTo>
                <a:lnTo>
                  <a:pt x="0" y="175791"/>
                </a:lnTo>
                <a:lnTo>
                  <a:pt x="732572" y="175791"/>
                </a:lnTo>
                <a:lnTo>
                  <a:pt x="787436" y="143787"/>
                </a:lnTo>
                <a:lnTo>
                  <a:pt x="732572" y="111783"/>
                </a:lnTo>
                <a:close/>
              </a:path>
              <a:path w="915034" h="287655">
                <a:moveTo>
                  <a:pt x="859683" y="111783"/>
                </a:moveTo>
                <a:lnTo>
                  <a:pt x="851026" y="111783"/>
                </a:lnTo>
                <a:lnTo>
                  <a:pt x="851026" y="175791"/>
                </a:lnTo>
                <a:lnTo>
                  <a:pt x="859683" y="175791"/>
                </a:lnTo>
                <a:lnTo>
                  <a:pt x="914526" y="143787"/>
                </a:lnTo>
                <a:lnTo>
                  <a:pt x="859683" y="111783"/>
                </a:lnTo>
                <a:close/>
              </a:path>
              <a:path w="915034" h="287655">
                <a:moveTo>
                  <a:pt x="834898" y="116101"/>
                </a:moveTo>
                <a:lnTo>
                  <a:pt x="787436" y="143787"/>
                </a:lnTo>
                <a:lnTo>
                  <a:pt x="834898" y="171473"/>
                </a:lnTo>
                <a:lnTo>
                  <a:pt x="834898" y="116101"/>
                </a:lnTo>
                <a:close/>
              </a:path>
              <a:path w="915034" h="287655">
                <a:moveTo>
                  <a:pt x="851026" y="116101"/>
                </a:moveTo>
                <a:lnTo>
                  <a:pt x="834898" y="116101"/>
                </a:lnTo>
                <a:lnTo>
                  <a:pt x="834898" y="171473"/>
                </a:lnTo>
                <a:lnTo>
                  <a:pt x="851026" y="171473"/>
                </a:lnTo>
                <a:lnTo>
                  <a:pt x="851026" y="116101"/>
                </a:lnTo>
                <a:close/>
              </a:path>
              <a:path w="915034" h="287655">
                <a:moveTo>
                  <a:pt x="663106" y="0"/>
                </a:moveTo>
                <a:lnTo>
                  <a:pt x="650843" y="817"/>
                </a:lnTo>
                <a:lnTo>
                  <a:pt x="639770" y="6159"/>
                </a:lnTo>
                <a:lnTo>
                  <a:pt x="631317" y="15644"/>
                </a:lnTo>
                <a:lnTo>
                  <a:pt x="627229" y="27670"/>
                </a:lnTo>
                <a:lnTo>
                  <a:pt x="628046" y="39933"/>
                </a:lnTo>
                <a:lnTo>
                  <a:pt x="633388" y="51006"/>
                </a:lnTo>
                <a:lnTo>
                  <a:pt x="642874" y="59459"/>
                </a:lnTo>
                <a:lnTo>
                  <a:pt x="787436" y="143787"/>
                </a:lnTo>
                <a:lnTo>
                  <a:pt x="834898" y="116101"/>
                </a:lnTo>
                <a:lnTo>
                  <a:pt x="851026" y="116101"/>
                </a:lnTo>
                <a:lnTo>
                  <a:pt x="851026" y="111783"/>
                </a:lnTo>
                <a:lnTo>
                  <a:pt x="859683" y="111783"/>
                </a:lnTo>
                <a:lnTo>
                  <a:pt x="675131" y="4087"/>
                </a:lnTo>
                <a:lnTo>
                  <a:pt x="6631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127375" y="2445512"/>
            <a:ext cx="8820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FF3300"/>
                </a:solidFill>
                <a:latin typeface="Tahoma"/>
                <a:cs typeface="Tahoma"/>
              </a:rPr>
              <a:t>Proper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27375" y="3055112"/>
            <a:ext cx="91884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FF3300"/>
                </a:solidFill>
                <a:latin typeface="Tahoma"/>
                <a:cs typeface="Tahoma"/>
              </a:rPr>
              <a:t>Output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876800" y="1219200"/>
            <a:ext cx="0" cy="4800600"/>
          </a:xfrm>
          <a:custGeom>
            <a:avLst/>
            <a:gdLst/>
            <a:ahLst/>
            <a:cxnLst/>
            <a:rect l="l" t="t" r="r" b="b"/>
            <a:pathLst>
              <a:path h="4800600">
                <a:moveTo>
                  <a:pt x="0" y="0"/>
                </a:moveTo>
                <a:lnTo>
                  <a:pt x="0" y="480060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450083" y="4280103"/>
            <a:ext cx="212852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0000"/>
                </a:solidFill>
                <a:latin typeface="Tahoma"/>
                <a:cs typeface="Tahoma"/>
              </a:rPr>
              <a:t>(May or may</a:t>
            </a:r>
            <a:r>
              <a:rPr sz="2000" b="1" spc="-7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Tahoma"/>
                <a:cs typeface="Tahoma"/>
              </a:rPr>
              <a:t>not</a:t>
            </a:r>
            <a:endParaRPr sz="2000">
              <a:latin typeface="Tahoma"/>
              <a:cs typeface="Tahoma"/>
            </a:endParaRPr>
          </a:p>
          <a:p>
            <a:pPr marL="416559">
              <a:lnSpc>
                <a:spcPct val="100000"/>
              </a:lnSpc>
            </a:pPr>
            <a:r>
              <a:rPr sz="2000" b="1" dirty="0">
                <a:solidFill>
                  <a:srgbClr val="FF0000"/>
                </a:solidFill>
                <a:latin typeface="Tahoma"/>
                <a:cs typeface="Tahoma"/>
              </a:rPr>
              <a:t>be</a:t>
            </a:r>
            <a:r>
              <a:rPr sz="2000" b="1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Tahoma"/>
                <a:cs typeface="Tahoma"/>
              </a:rPr>
              <a:t>desired)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277361" y="3716273"/>
            <a:ext cx="419100" cy="533400"/>
          </a:xfrm>
          <a:custGeom>
            <a:avLst/>
            <a:gdLst/>
            <a:ahLst/>
            <a:cxnLst/>
            <a:rect l="l" t="t" r="r" b="b"/>
            <a:pathLst>
              <a:path w="419100" h="533400">
                <a:moveTo>
                  <a:pt x="0" y="323850"/>
                </a:moveTo>
                <a:lnTo>
                  <a:pt x="104775" y="323850"/>
                </a:lnTo>
                <a:lnTo>
                  <a:pt x="104775" y="0"/>
                </a:lnTo>
                <a:lnTo>
                  <a:pt x="314325" y="0"/>
                </a:lnTo>
                <a:lnTo>
                  <a:pt x="314325" y="323850"/>
                </a:lnTo>
                <a:lnTo>
                  <a:pt x="419100" y="323850"/>
                </a:lnTo>
                <a:lnTo>
                  <a:pt x="209550" y="533400"/>
                </a:lnTo>
                <a:lnTo>
                  <a:pt x="0" y="32385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7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1600200"/>
            <a:ext cx="7772400" cy="33482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169875"/>
            <a:ext cx="701738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/>
              <a:t>Difference </a:t>
            </a:r>
            <a:r>
              <a:rPr sz="2800" spc="-10" dirty="0"/>
              <a:t>between </a:t>
            </a:r>
            <a:r>
              <a:rPr sz="2800" spc="-25" dirty="0"/>
              <a:t>System </a:t>
            </a:r>
            <a:r>
              <a:rPr sz="2800" spc="-5" dirty="0"/>
              <a:t>and </a:t>
            </a:r>
            <a:r>
              <a:rPr sz="2800" spc="-15" dirty="0"/>
              <a:t>Control</a:t>
            </a:r>
            <a:r>
              <a:rPr sz="2800" spc="110" dirty="0"/>
              <a:t> </a:t>
            </a:r>
            <a:r>
              <a:rPr sz="2800" spc="-30" dirty="0"/>
              <a:t>System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2558542" y="921765"/>
            <a:ext cx="28416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libri"/>
                <a:cs typeface="Calibri"/>
              </a:rPr>
              <a:t>An </a:t>
            </a:r>
            <a:r>
              <a:rPr sz="3200" spc="-15" dirty="0">
                <a:latin typeface="Calibri"/>
                <a:cs typeface="Calibri"/>
              </a:rPr>
              <a:t>example </a:t>
            </a:r>
            <a:r>
              <a:rPr sz="3200" dirty="0">
                <a:latin typeface="Calibri"/>
                <a:cs typeface="Calibri"/>
              </a:rPr>
              <a:t>: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Fan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96461" y="4876038"/>
            <a:ext cx="2057400" cy="11430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525780" marR="280035" indent="472440">
              <a:lnSpc>
                <a:spcPct val="100000"/>
              </a:lnSpc>
              <a:spcBef>
                <a:spcPts val="175"/>
              </a:spcBef>
            </a:pPr>
            <a:r>
              <a:rPr sz="2800" spc="-30" dirty="0">
                <a:latin typeface="Calibri"/>
                <a:cs typeface="Calibri"/>
              </a:rPr>
              <a:t>Fan  </a:t>
            </a:r>
            <a:r>
              <a:rPr sz="2800" spc="-10" dirty="0">
                <a:latin typeface="Calibri"/>
                <a:cs typeface="Calibri"/>
              </a:rPr>
              <a:t>(</a:t>
            </a:r>
            <a:r>
              <a:rPr sz="2800" spc="-40" dirty="0">
                <a:latin typeface="Calibri"/>
                <a:cs typeface="Calibri"/>
              </a:rPr>
              <a:t>S</a:t>
            </a:r>
            <a:r>
              <a:rPr sz="2800" spc="-35" dirty="0">
                <a:latin typeface="Calibri"/>
                <a:cs typeface="Calibri"/>
              </a:rPr>
              <a:t>y</a:t>
            </a:r>
            <a:r>
              <a:rPr sz="2800" spc="-45" dirty="0">
                <a:latin typeface="Calibri"/>
                <a:cs typeface="Calibri"/>
              </a:rPr>
              <a:t>s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em)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47900" y="5302988"/>
            <a:ext cx="1448435" cy="287655"/>
          </a:xfrm>
          <a:custGeom>
            <a:avLst/>
            <a:gdLst/>
            <a:ahLst/>
            <a:cxnLst/>
            <a:rect l="l" t="t" r="r" b="b"/>
            <a:pathLst>
              <a:path w="1448435" h="287654">
                <a:moveTo>
                  <a:pt x="1320836" y="143787"/>
                </a:moveTo>
                <a:lnTo>
                  <a:pt x="1176274" y="228115"/>
                </a:lnTo>
                <a:lnTo>
                  <a:pt x="1166788" y="236569"/>
                </a:lnTo>
                <a:lnTo>
                  <a:pt x="1161446" y="247642"/>
                </a:lnTo>
                <a:lnTo>
                  <a:pt x="1160629" y="259905"/>
                </a:lnTo>
                <a:lnTo>
                  <a:pt x="1164716" y="271930"/>
                </a:lnTo>
                <a:lnTo>
                  <a:pt x="1173170" y="281423"/>
                </a:lnTo>
                <a:lnTo>
                  <a:pt x="1184243" y="286758"/>
                </a:lnTo>
                <a:lnTo>
                  <a:pt x="1196506" y="287568"/>
                </a:lnTo>
                <a:lnTo>
                  <a:pt x="1208532" y="283487"/>
                </a:lnTo>
                <a:lnTo>
                  <a:pt x="1393083" y="175791"/>
                </a:lnTo>
                <a:lnTo>
                  <a:pt x="1384427" y="175791"/>
                </a:lnTo>
                <a:lnTo>
                  <a:pt x="1384427" y="171473"/>
                </a:lnTo>
                <a:lnTo>
                  <a:pt x="1368298" y="171473"/>
                </a:lnTo>
                <a:lnTo>
                  <a:pt x="1320836" y="143787"/>
                </a:lnTo>
                <a:close/>
              </a:path>
              <a:path w="1448435" h="287654">
                <a:moveTo>
                  <a:pt x="1265972" y="111783"/>
                </a:moveTo>
                <a:lnTo>
                  <a:pt x="0" y="111783"/>
                </a:lnTo>
                <a:lnTo>
                  <a:pt x="0" y="175791"/>
                </a:lnTo>
                <a:lnTo>
                  <a:pt x="1265972" y="175791"/>
                </a:lnTo>
                <a:lnTo>
                  <a:pt x="1320836" y="143787"/>
                </a:lnTo>
                <a:lnTo>
                  <a:pt x="1265972" y="111783"/>
                </a:lnTo>
                <a:close/>
              </a:path>
              <a:path w="1448435" h="287654">
                <a:moveTo>
                  <a:pt x="1393083" y="111783"/>
                </a:moveTo>
                <a:lnTo>
                  <a:pt x="1384427" y="111783"/>
                </a:lnTo>
                <a:lnTo>
                  <a:pt x="1384427" y="175791"/>
                </a:lnTo>
                <a:lnTo>
                  <a:pt x="1393083" y="175791"/>
                </a:lnTo>
                <a:lnTo>
                  <a:pt x="1447927" y="143787"/>
                </a:lnTo>
                <a:lnTo>
                  <a:pt x="1393083" y="111783"/>
                </a:lnTo>
                <a:close/>
              </a:path>
              <a:path w="1448435" h="287654">
                <a:moveTo>
                  <a:pt x="1368298" y="116101"/>
                </a:moveTo>
                <a:lnTo>
                  <a:pt x="1320836" y="143787"/>
                </a:lnTo>
                <a:lnTo>
                  <a:pt x="1368298" y="171473"/>
                </a:lnTo>
                <a:lnTo>
                  <a:pt x="1368298" y="116101"/>
                </a:lnTo>
                <a:close/>
              </a:path>
              <a:path w="1448435" h="287654">
                <a:moveTo>
                  <a:pt x="1384427" y="116101"/>
                </a:moveTo>
                <a:lnTo>
                  <a:pt x="1368298" y="116101"/>
                </a:lnTo>
                <a:lnTo>
                  <a:pt x="1368298" y="171473"/>
                </a:lnTo>
                <a:lnTo>
                  <a:pt x="1384427" y="171473"/>
                </a:lnTo>
                <a:lnTo>
                  <a:pt x="1384427" y="116101"/>
                </a:lnTo>
                <a:close/>
              </a:path>
              <a:path w="1448435" h="287654">
                <a:moveTo>
                  <a:pt x="1196506" y="0"/>
                </a:moveTo>
                <a:lnTo>
                  <a:pt x="1184243" y="817"/>
                </a:lnTo>
                <a:lnTo>
                  <a:pt x="1173170" y="6159"/>
                </a:lnTo>
                <a:lnTo>
                  <a:pt x="1164716" y="15644"/>
                </a:lnTo>
                <a:lnTo>
                  <a:pt x="1160629" y="27670"/>
                </a:lnTo>
                <a:lnTo>
                  <a:pt x="1161446" y="39933"/>
                </a:lnTo>
                <a:lnTo>
                  <a:pt x="1166788" y="51006"/>
                </a:lnTo>
                <a:lnTo>
                  <a:pt x="1176274" y="59459"/>
                </a:lnTo>
                <a:lnTo>
                  <a:pt x="1320836" y="143787"/>
                </a:lnTo>
                <a:lnTo>
                  <a:pt x="1368298" y="116101"/>
                </a:lnTo>
                <a:lnTo>
                  <a:pt x="1384427" y="116101"/>
                </a:lnTo>
                <a:lnTo>
                  <a:pt x="1384427" y="111783"/>
                </a:lnTo>
                <a:lnTo>
                  <a:pt x="1393083" y="111783"/>
                </a:lnTo>
                <a:lnTo>
                  <a:pt x="1208532" y="4087"/>
                </a:lnTo>
                <a:lnTo>
                  <a:pt x="11965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53100" y="5341088"/>
            <a:ext cx="1448435" cy="287655"/>
          </a:xfrm>
          <a:custGeom>
            <a:avLst/>
            <a:gdLst/>
            <a:ahLst/>
            <a:cxnLst/>
            <a:rect l="l" t="t" r="r" b="b"/>
            <a:pathLst>
              <a:path w="1448434" h="287654">
                <a:moveTo>
                  <a:pt x="1320836" y="143787"/>
                </a:moveTo>
                <a:lnTo>
                  <a:pt x="1176274" y="228115"/>
                </a:lnTo>
                <a:lnTo>
                  <a:pt x="1166788" y="236565"/>
                </a:lnTo>
                <a:lnTo>
                  <a:pt x="1161446" y="247632"/>
                </a:lnTo>
                <a:lnTo>
                  <a:pt x="1160629" y="259894"/>
                </a:lnTo>
                <a:lnTo>
                  <a:pt x="1164717" y="271930"/>
                </a:lnTo>
                <a:lnTo>
                  <a:pt x="1173170" y="281422"/>
                </a:lnTo>
                <a:lnTo>
                  <a:pt x="1184243" y="286753"/>
                </a:lnTo>
                <a:lnTo>
                  <a:pt x="1196506" y="287552"/>
                </a:lnTo>
                <a:lnTo>
                  <a:pt x="1208531" y="283449"/>
                </a:lnTo>
                <a:lnTo>
                  <a:pt x="1393068" y="175791"/>
                </a:lnTo>
                <a:lnTo>
                  <a:pt x="1384427" y="175791"/>
                </a:lnTo>
                <a:lnTo>
                  <a:pt x="1384427" y="171473"/>
                </a:lnTo>
                <a:lnTo>
                  <a:pt x="1368298" y="171473"/>
                </a:lnTo>
                <a:lnTo>
                  <a:pt x="1320836" y="143787"/>
                </a:lnTo>
                <a:close/>
              </a:path>
              <a:path w="1448434" h="287654">
                <a:moveTo>
                  <a:pt x="1265972" y="111783"/>
                </a:moveTo>
                <a:lnTo>
                  <a:pt x="0" y="111783"/>
                </a:lnTo>
                <a:lnTo>
                  <a:pt x="0" y="175791"/>
                </a:lnTo>
                <a:lnTo>
                  <a:pt x="1265972" y="175791"/>
                </a:lnTo>
                <a:lnTo>
                  <a:pt x="1320836" y="143787"/>
                </a:lnTo>
                <a:lnTo>
                  <a:pt x="1265972" y="111783"/>
                </a:lnTo>
                <a:close/>
              </a:path>
              <a:path w="1448434" h="287654">
                <a:moveTo>
                  <a:pt x="1393083" y="111783"/>
                </a:moveTo>
                <a:lnTo>
                  <a:pt x="1384427" y="111783"/>
                </a:lnTo>
                <a:lnTo>
                  <a:pt x="1384427" y="175791"/>
                </a:lnTo>
                <a:lnTo>
                  <a:pt x="1393068" y="175791"/>
                </a:lnTo>
                <a:lnTo>
                  <a:pt x="1447927" y="143787"/>
                </a:lnTo>
                <a:lnTo>
                  <a:pt x="1393083" y="111783"/>
                </a:lnTo>
                <a:close/>
              </a:path>
              <a:path w="1448434" h="287654">
                <a:moveTo>
                  <a:pt x="1368298" y="116101"/>
                </a:moveTo>
                <a:lnTo>
                  <a:pt x="1320836" y="143787"/>
                </a:lnTo>
                <a:lnTo>
                  <a:pt x="1368298" y="171473"/>
                </a:lnTo>
                <a:lnTo>
                  <a:pt x="1368298" y="116101"/>
                </a:lnTo>
                <a:close/>
              </a:path>
              <a:path w="1448434" h="287654">
                <a:moveTo>
                  <a:pt x="1384427" y="116101"/>
                </a:moveTo>
                <a:lnTo>
                  <a:pt x="1368298" y="116101"/>
                </a:lnTo>
                <a:lnTo>
                  <a:pt x="1368298" y="171473"/>
                </a:lnTo>
                <a:lnTo>
                  <a:pt x="1384427" y="171473"/>
                </a:lnTo>
                <a:lnTo>
                  <a:pt x="1384427" y="116101"/>
                </a:lnTo>
                <a:close/>
              </a:path>
              <a:path w="1448434" h="287654">
                <a:moveTo>
                  <a:pt x="1196506" y="0"/>
                </a:moveTo>
                <a:lnTo>
                  <a:pt x="1184243" y="817"/>
                </a:lnTo>
                <a:lnTo>
                  <a:pt x="1173170" y="6159"/>
                </a:lnTo>
                <a:lnTo>
                  <a:pt x="1164717" y="15644"/>
                </a:lnTo>
                <a:lnTo>
                  <a:pt x="1160629" y="27670"/>
                </a:lnTo>
                <a:lnTo>
                  <a:pt x="1161446" y="39933"/>
                </a:lnTo>
                <a:lnTo>
                  <a:pt x="1166788" y="51006"/>
                </a:lnTo>
                <a:lnTo>
                  <a:pt x="1176274" y="59459"/>
                </a:lnTo>
                <a:lnTo>
                  <a:pt x="1320836" y="143787"/>
                </a:lnTo>
                <a:lnTo>
                  <a:pt x="1368298" y="116101"/>
                </a:lnTo>
                <a:lnTo>
                  <a:pt x="1384427" y="116101"/>
                </a:lnTo>
                <a:lnTo>
                  <a:pt x="1384427" y="111783"/>
                </a:lnTo>
                <a:lnTo>
                  <a:pt x="1393083" y="111783"/>
                </a:lnTo>
                <a:lnTo>
                  <a:pt x="1208531" y="4087"/>
                </a:lnTo>
                <a:lnTo>
                  <a:pt x="11965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907794" y="4850638"/>
            <a:ext cx="1495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23</a:t>
            </a:r>
            <a:r>
              <a:rPr sz="2400" spc="-10" dirty="0">
                <a:latin typeface="Tahoma"/>
                <a:cs typeface="Tahoma"/>
              </a:rPr>
              <a:t>0</a:t>
            </a:r>
            <a:r>
              <a:rPr sz="2400" dirty="0">
                <a:latin typeface="Tahoma"/>
                <a:cs typeface="Tahoma"/>
              </a:rPr>
              <a:t>V</a:t>
            </a:r>
            <a:r>
              <a:rPr sz="2400" spc="-10" dirty="0">
                <a:latin typeface="Tahoma"/>
                <a:cs typeface="Tahoma"/>
              </a:rPr>
              <a:t>/</a:t>
            </a:r>
            <a:r>
              <a:rPr sz="2400" dirty="0">
                <a:latin typeface="Tahoma"/>
                <a:cs typeface="Tahoma"/>
              </a:rPr>
              <a:t>50Hz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02282" y="5582208"/>
            <a:ext cx="1386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AC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Supply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08928" y="4907660"/>
            <a:ext cx="11042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Air</a:t>
            </a:r>
            <a:r>
              <a:rPr sz="2400" spc="-7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Flow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48561" y="4876038"/>
            <a:ext cx="6172200" cy="1144905"/>
          </a:xfrm>
          <a:custGeom>
            <a:avLst/>
            <a:gdLst/>
            <a:ahLst/>
            <a:cxnLst/>
            <a:rect l="l" t="t" r="r" b="b"/>
            <a:pathLst>
              <a:path w="6172200" h="1144904">
                <a:moveTo>
                  <a:pt x="304800" y="1066800"/>
                </a:moveTo>
                <a:lnTo>
                  <a:pt x="245465" y="1064804"/>
                </a:lnTo>
                <a:lnTo>
                  <a:pt x="197024" y="1059364"/>
                </a:lnTo>
                <a:lnTo>
                  <a:pt x="164371" y="1051294"/>
                </a:lnTo>
                <a:lnTo>
                  <a:pt x="152400" y="1041412"/>
                </a:lnTo>
                <a:lnTo>
                  <a:pt x="152400" y="558800"/>
                </a:lnTo>
                <a:lnTo>
                  <a:pt x="140428" y="548884"/>
                </a:lnTo>
                <a:lnTo>
                  <a:pt x="107775" y="540813"/>
                </a:lnTo>
                <a:lnTo>
                  <a:pt x="59334" y="535386"/>
                </a:lnTo>
                <a:lnTo>
                  <a:pt x="0" y="533400"/>
                </a:lnTo>
                <a:lnTo>
                  <a:pt x="59334" y="531413"/>
                </a:lnTo>
                <a:lnTo>
                  <a:pt x="107775" y="525986"/>
                </a:lnTo>
                <a:lnTo>
                  <a:pt x="140428" y="517915"/>
                </a:lnTo>
                <a:lnTo>
                  <a:pt x="152400" y="508000"/>
                </a:lnTo>
                <a:lnTo>
                  <a:pt x="152400" y="25400"/>
                </a:lnTo>
                <a:lnTo>
                  <a:pt x="164371" y="15484"/>
                </a:lnTo>
                <a:lnTo>
                  <a:pt x="197024" y="7413"/>
                </a:lnTo>
                <a:lnTo>
                  <a:pt x="245465" y="1986"/>
                </a:lnTo>
                <a:lnTo>
                  <a:pt x="304800" y="0"/>
                </a:lnTo>
              </a:path>
              <a:path w="6172200" h="1144904">
                <a:moveTo>
                  <a:pt x="5867399" y="0"/>
                </a:moveTo>
                <a:lnTo>
                  <a:pt x="5926734" y="1984"/>
                </a:lnTo>
                <a:lnTo>
                  <a:pt x="5975175" y="7397"/>
                </a:lnTo>
                <a:lnTo>
                  <a:pt x="6007828" y="15430"/>
                </a:lnTo>
                <a:lnTo>
                  <a:pt x="6019799" y="25273"/>
                </a:lnTo>
                <a:lnTo>
                  <a:pt x="6019799" y="546989"/>
                </a:lnTo>
                <a:lnTo>
                  <a:pt x="6031771" y="556831"/>
                </a:lnTo>
                <a:lnTo>
                  <a:pt x="6064424" y="564864"/>
                </a:lnTo>
                <a:lnTo>
                  <a:pt x="6112865" y="570277"/>
                </a:lnTo>
                <a:lnTo>
                  <a:pt x="6172199" y="572262"/>
                </a:lnTo>
                <a:lnTo>
                  <a:pt x="6112865" y="574246"/>
                </a:lnTo>
                <a:lnTo>
                  <a:pt x="6064424" y="579659"/>
                </a:lnTo>
                <a:lnTo>
                  <a:pt x="6031771" y="587692"/>
                </a:lnTo>
                <a:lnTo>
                  <a:pt x="6019799" y="597535"/>
                </a:lnTo>
                <a:lnTo>
                  <a:pt x="6019799" y="1119187"/>
                </a:lnTo>
                <a:lnTo>
                  <a:pt x="6007828" y="1129050"/>
                </a:lnTo>
                <a:lnTo>
                  <a:pt x="5975175" y="1137104"/>
                </a:lnTo>
                <a:lnTo>
                  <a:pt x="5926734" y="1142533"/>
                </a:lnTo>
                <a:lnTo>
                  <a:pt x="5867399" y="1144524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31140" y="5212156"/>
            <a:ext cx="8820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Input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04784" y="5196916"/>
            <a:ext cx="10960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Outp</a:t>
            </a:r>
            <a:r>
              <a:rPr sz="2400" b="1" spc="-10" dirty="0">
                <a:solidFill>
                  <a:srgbClr val="FF0000"/>
                </a:solidFill>
                <a:latin typeface="Tahoma"/>
                <a:cs typeface="Tahoma"/>
              </a:rPr>
              <a:t>u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8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69875"/>
            <a:ext cx="35852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89025" algn="l"/>
              </a:tabLst>
            </a:pPr>
            <a:r>
              <a:rPr sz="2800" spc="-5" dirty="0"/>
              <a:t>A</a:t>
            </a:r>
            <a:r>
              <a:rPr sz="2800" spc="5" dirty="0"/>
              <a:t> </a:t>
            </a:r>
            <a:r>
              <a:rPr sz="2800" spc="-20" dirty="0"/>
              <a:t>Fan:	</a:t>
            </a:r>
            <a:r>
              <a:rPr sz="2800" spc="-10" dirty="0"/>
              <a:t>Can't </a:t>
            </a:r>
            <a:r>
              <a:rPr sz="2800" spc="-20" dirty="0"/>
              <a:t>Say</a:t>
            </a:r>
            <a:r>
              <a:rPr sz="2800" spc="5" dirty="0"/>
              <a:t> </a:t>
            </a:r>
            <a:r>
              <a:rPr sz="2800" spc="-30" dirty="0"/>
              <a:t>System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1905000" y="3246120"/>
            <a:ext cx="4191635" cy="2202815"/>
            <a:chOff x="1905000" y="3246120"/>
            <a:chExt cx="4191635" cy="2202815"/>
          </a:xfrm>
        </p:grpSpPr>
        <p:sp>
          <p:nvSpPr>
            <p:cNvPr id="4" name="object 4"/>
            <p:cNvSpPr/>
            <p:nvPr/>
          </p:nvSpPr>
          <p:spPr>
            <a:xfrm>
              <a:off x="2819400" y="3246120"/>
              <a:ext cx="2438400" cy="22027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05000" y="4352023"/>
              <a:ext cx="4191635" cy="287655"/>
            </a:xfrm>
            <a:custGeom>
              <a:avLst/>
              <a:gdLst/>
              <a:ahLst/>
              <a:cxnLst/>
              <a:rect l="l" t="t" r="r" b="b"/>
              <a:pathLst>
                <a:path w="4191635" h="287654">
                  <a:moveTo>
                    <a:pt x="1447927" y="143776"/>
                  </a:moveTo>
                  <a:lnTo>
                    <a:pt x="1393075" y="111772"/>
                  </a:lnTo>
                  <a:lnTo>
                    <a:pt x="1208532" y="4076"/>
                  </a:lnTo>
                  <a:lnTo>
                    <a:pt x="1196505" y="0"/>
                  </a:lnTo>
                  <a:lnTo>
                    <a:pt x="1184236" y="812"/>
                  </a:lnTo>
                  <a:lnTo>
                    <a:pt x="1173162" y="6159"/>
                  </a:lnTo>
                  <a:lnTo>
                    <a:pt x="1164717" y="15633"/>
                  </a:lnTo>
                  <a:lnTo>
                    <a:pt x="1160627" y="27660"/>
                  </a:lnTo>
                  <a:lnTo>
                    <a:pt x="1161440" y="39928"/>
                  </a:lnTo>
                  <a:lnTo>
                    <a:pt x="1166787" y="51003"/>
                  </a:lnTo>
                  <a:lnTo>
                    <a:pt x="1176274" y="59448"/>
                  </a:lnTo>
                  <a:lnTo>
                    <a:pt x="1265961" y="111772"/>
                  </a:lnTo>
                  <a:lnTo>
                    <a:pt x="0" y="111772"/>
                  </a:lnTo>
                  <a:lnTo>
                    <a:pt x="0" y="175780"/>
                  </a:lnTo>
                  <a:lnTo>
                    <a:pt x="1265961" y="175780"/>
                  </a:lnTo>
                  <a:lnTo>
                    <a:pt x="1176274" y="228104"/>
                  </a:lnTo>
                  <a:lnTo>
                    <a:pt x="1166787" y="236562"/>
                  </a:lnTo>
                  <a:lnTo>
                    <a:pt x="1161440" y="247637"/>
                  </a:lnTo>
                  <a:lnTo>
                    <a:pt x="1160627" y="259905"/>
                  </a:lnTo>
                  <a:lnTo>
                    <a:pt x="1164717" y="271919"/>
                  </a:lnTo>
                  <a:lnTo>
                    <a:pt x="1173162" y="281406"/>
                  </a:lnTo>
                  <a:lnTo>
                    <a:pt x="1184236" y="286753"/>
                  </a:lnTo>
                  <a:lnTo>
                    <a:pt x="1196505" y="287566"/>
                  </a:lnTo>
                  <a:lnTo>
                    <a:pt x="1208532" y="283476"/>
                  </a:lnTo>
                  <a:lnTo>
                    <a:pt x="1393075" y="175780"/>
                  </a:lnTo>
                  <a:lnTo>
                    <a:pt x="1447927" y="143776"/>
                  </a:lnTo>
                  <a:close/>
                </a:path>
                <a:path w="4191635" h="287654">
                  <a:moveTo>
                    <a:pt x="4191127" y="143776"/>
                  </a:moveTo>
                  <a:lnTo>
                    <a:pt x="4136275" y="111772"/>
                  </a:lnTo>
                  <a:lnTo>
                    <a:pt x="3951732" y="4076"/>
                  </a:lnTo>
                  <a:lnTo>
                    <a:pt x="3939705" y="0"/>
                  </a:lnTo>
                  <a:lnTo>
                    <a:pt x="3927437" y="812"/>
                  </a:lnTo>
                  <a:lnTo>
                    <a:pt x="3916362" y="6159"/>
                  </a:lnTo>
                  <a:lnTo>
                    <a:pt x="3907917" y="15633"/>
                  </a:lnTo>
                  <a:lnTo>
                    <a:pt x="3903827" y="27660"/>
                  </a:lnTo>
                  <a:lnTo>
                    <a:pt x="3904640" y="39928"/>
                  </a:lnTo>
                  <a:lnTo>
                    <a:pt x="3909987" y="51003"/>
                  </a:lnTo>
                  <a:lnTo>
                    <a:pt x="3919474" y="59448"/>
                  </a:lnTo>
                  <a:lnTo>
                    <a:pt x="4009161" y="111772"/>
                  </a:lnTo>
                  <a:lnTo>
                    <a:pt x="2743200" y="111772"/>
                  </a:lnTo>
                  <a:lnTo>
                    <a:pt x="2743200" y="175780"/>
                  </a:lnTo>
                  <a:lnTo>
                    <a:pt x="4009161" y="175780"/>
                  </a:lnTo>
                  <a:lnTo>
                    <a:pt x="3919474" y="228104"/>
                  </a:lnTo>
                  <a:lnTo>
                    <a:pt x="3909987" y="236562"/>
                  </a:lnTo>
                  <a:lnTo>
                    <a:pt x="3904640" y="247637"/>
                  </a:lnTo>
                  <a:lnTo>
                    <a:pt x="3903827" y="259905"/>
                  </a:lnTo>
                  <a:lnTo>
                    <a:pt x="3907917" y="271919"/>
                  </a:lnTo>
                  <a:lnTo>
                    <a:pt x="3916362" y="281406"/>
                  </a:lnTo>
                  <a:lnTo>
                    <a:pt x="3927437" y="286753"/>
                  </a:lnTo>
                  <a:lnTo>
                    <a:pt x="3939705" y="287566"/>
                  </a:lnTo>
                  <a:lnTo>
                    <a:pt x="3951732" y="283476"/>
                  </a:lnTo>
                  <a:lnTo>
                    <a:pt x="4136275" y="175780"/>
                  </a:lnTo>
                  <a:lnTo>
                    <a:pt x="4191127" y="1437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40739" y="3937507"/>
            <a:ext cx="14973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230V/50Hz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5227" y="4669282"/>
            <a:ext cx="1388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AC</a:t>
            </a:r>
            <a:r>
              <a:rPr sz="2400" spc="-8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Supply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94628" y="3918584"/>
            <a:ext cx="14109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No</a:t>
            </a:r>
            <a:r>
              <a:rPr sz="2400" spc="-8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Airflow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94628" y="4650104"/>
            <a:ext cx="27076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(No </a:t>
            </a:r>
            <a:r>
              <a:rPr sz="2400" spc="-5" dirty="0">
                <a:latin typeface="Tahoma"/>
                <a:cs typeface="Tahoma"/>
              </a:rPr>
              <a:t>Proper/</a:t>
            </a:r>
            <a:r>
              <a:rPr sz="2400" spc="-7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Desired  </a:t>
            </a:r>
            <a:r>
              <a:rPr sz="2400" dirty="0">
                <a:latin typeface="Tahoma"/>
                <a:cs typeface="Tahoma"/>
              </a:rPr>
              <a:t>Output)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6562" y="3582161"/>
            <a:ext cx="7620000" cy="228600"/>
          </a:xfrm>
          <a:custGeom>
            <a:avLst/>
            <a:gdLst/>
            <a:ahLst/>
            <a:cxnLst/>
            <a:rect l="l" t="t" r="r" b="b"/>
            <a:pathLst>
              <a:path w="7620000" h="228600">
                <a:moveTo>
                  <a:pt x="0" y="228600"/>
                </a:moveTo>
                <a:lnTo>
                  <a:pt x="1497" y="184112"/>
                </a:lnTo>
                <a:lnTo>
                  <a:pt x="5581" y="147780"/>
                </a:lnTo>
                <a:lnTo>
                  <a:pt x="11637" y="123283"/>
                </a:lnTo>
                <a:lnTo>
                  <a:pt x="19050" y="114300"/>
                </a:lnTo>
                <a:lnTo>
                  <a:pt x="895350" y="114300"/>
                </a:lnTo>
                <a:lnTo>
                  <a:pt x="902773" y="105316"/>
                </a:lnTo>
                <a:lnTo>
                  <a:pt x="908827" y="80819"/>
                </a:lnTo>
                <a:lnTo>
                  <a:pt x="912905" y="44487"/>
                </a:lnTo>
                <a:lnTo>
                  <a:pt x="914400" y="0"/>
                </a:lnTo>
                <a:lnTo>
                  <a:pt x="915894" y="44487"/>
                </a:lnTo>
                <a:lnTo>
                  <a:pt x="919972" y="80819"/>
                </a:lnTo>
                <a:lnTo>
                  <a:pt x="926026" y="105316"/>
                </a:lnTo>
                <a:lnTo>
                  <a:pt x="933450" y="114300"/>
                </a:lnTo>
                <a:lnTo>
                  <a:pt x="1809750" y="114300"/>
                </a:lnTo>
                <a:lnTo>
                  <a:pt x="1817173" y="123283"/>
                </a:lnTo>
                <a:lnTo>
                  <a:pt x="1823227" y="147780"/>
                </a:lnTo>
                <a:lnTo>
                  <a:pt x="1827305" y="184112"/>
                </a:lnTo>
                <a:lnTo>
                  <a:pt x="1828800" y="228600"/>
                </a:lnTo>
              </a:path>
              <a:path w="7620000" h="228600">
                <a:moveTo>
                  <a:pt x="5257800" y="228600"/>
                </a:moveTo>
                <a:lnTo>
                  <a:pt x="5259294" y="184112"/>
                </a:lnTo>
                <a:lnTo>
                  <a:pt x="5263372" y="147780"/>
                </a:lnTo>
                <a:lnTo>
                  <a:pt x="5269426" y="123283"/>
                </a:lnTo>
                <a:lnTo>
                  <a:pt x="5276850" y="114300"/>
                </a:lnTo>
                <a:lnTo>
                  <a:pt x="6419849" y="114300"/>
                </a:lnTo>
                <a:lnTo>
                  <a:pt x="6427273" y="105316"/>
                </a:lnTo>
                <a:lnTo>
                  <a:pt x="6433327" y="80819"/>
                </a:lnTo>
                <a:lnTo>
                  <a:pt x="6437405" y="44487"/>
                </a:lnTo>
                <a:lnTo>
                  <a:pt x="6438899" y="0"/>
                </a:lnTo>
                <a:lnTo>
                  <a:pt x="6440394" y="44487"/>
                </a:lnTo>
                <a:lnTo>
                  <a:pt x="6444472" y="80819"/>
                </a:lnTo>
                <a:lnTo>
                  <a:pt x="6450526" y="105316"/>
                </a:lnTo>
                <a:lnTo>
                  <a:pt x="6457949" y="114300"/>
                </a:lnTo>
                <a:lnTo>
                  <a:pt x="7600950" y="114300"/>
                </a:lnTo>
                <a:lnTo>
                  <a:pt x="7608373" y="123283"/>
                </a:lnTo>
                <a:lnTo>
                  <a:pt x="7614427" y="147780"/>
                </a:lnTo>
                <a:lnTo>
                  <a:pt x="7618505" y="184112"/>
                </a:lnTo>
                <a:lnTo>
                  <a:pt x="7620000" y="2286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59740" y="1100560"/>
            <a:ext cx="7167245" cy="2371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55600">
              <a:lnSpc>
                <a:spcPct val="15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A </a:t>
            </a:r>
            <a:r>
              <a:rPr sz="2400" spc="-40" dirty="0">
                <a:latin typeface="Tahoma"/>
                <a:cs typeface="Tahoma"/>
              </a:rPr>
              <a:t>Fan </a:t>
            </a:r>
            <a:r>
              <a:rPr sz="2400" spc="-5" dirty="0">
                <a:latin typeface="Tahoma"/>
                <a:cs typeface="Tahoma"/>
              </a:rPr>
              <a:t>without </a:t>
            </a:r>
            <a:r>
              <a:rPr sz="2400" dirty="0">
                <a:latin typeface="Tahoma"/>
                <a:cs typeface="Tahoma"/>
              </a:rPr>
              <a:t>blades </a:t>
            </a:r>
            <a:r>
              <a:rPr sz="2400" spc="-5" dirty="0">
                <a:latin typeface="Tahoma"/>
                <a:cs typeface="Tahoma"/>
              </a:rPr>
              <a:t>cannot </a:t>
            </a:r>
            <a:r>
              <a:rPr sz="2400" dirty="0">
                <a:latin typeface="Tahoma"/>
                <a:cs typeface="Tahoma"/>
              </a:rPr>
              <a:t>be a </a:t>
            </a:r>
            <a:r>
              <a:rPr sz="2400" spc="-10" dirty="0">
                <a:latin typeface="Tahoma"/>
                <a:cs typeface="Tahoma"/>
              </a:rPr>
              <a:t>“SYSTEM”  </a:t>
            </a:r>
            <a:r>
              <a:rPr sz="2400" spc="-5" dirty="0">
                <a:latin typeface="Tahoma"/>
                <a:cs typeface="Tahoma"/>
              </a:rPr>
              <a:t>Because </a:t>
            </a:r>
            <a:r>
              <a:rPr sz="2400" dirty="0">
                <a:latin typeface="Tahoma"/>
                <a:cs typeface="Tahoma"/>
              </a:rPr>
              <a:t>it </a:t>
            </a:r>
            <a:r>
              <a:rPr sz="2400" spc="-5" dirty="0">
                <a:latin typeface="Tahoma"/>
                <a:cs typeface="Tahoma"/>
              </a:rPr>
              <a:t>cannot provide </a:t>
            </a:r>
            <a:r>
              <a:rPr sz="2400" dirty="0">
                <a:latin typeface="Tahoma"/>
                <a:cs typeface="Tahoma"/>
              </a:rPr>
              <a:t>a </a:t>
            </a:r>
            <a:r>
              <a:rPr sz="2400" spc="-5" dirty="0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desired/proper</a:t>
            </a:r>
            <a:r>
              <a:rPr sz="2400" spc="-40" dirty="0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output</a:t>
            </a:r>
            <a:endParaRPr sz="2400" dirty="0">
              <a:solidFill>
                <a:srgbClr val="0000FF"/>
              </a:solidFill>
              <a:latin typeface="Tahoma"/>
              <a:cs typeface="Tahoma"/>
            </a:endParaRPr>
          </a:p>
          <a:p>
            <a:pPr marL="393700">
              <a:lnSpc>
                <a:spcPct val="100000"/>
              </a:lnSpc>
              <a:spcBef>
                <a:spcPts val="1445"/>
              </a:spcBef>
            </a:pPr>
            <a:r>
              <a:rPr sz="2400" dirty="0">
                <a:latin typeface="Tahoma"/>
                <a:cs typeface="Tahoma"/>
              </a:rPr>
              <a:t>i.e.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airflow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50" dirty="0">
              <a:latin typeface="Tahoma"/>
              <a:cs typeface="Tahoma"/>
            </a:endParaRPr>
          </a:p>
          <a:p>
            <a:pPr marL="698500">
              <a:lnSpc>
                <a:spcPct val="100000"/>
              </a:lnSpc>
              <a:tabLst>
                <a:tab pos="6071235" algn="l"/>
              </a:tabLst>
            </a:pP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Input	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Output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9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948</TotalTime>
  <Words>820</Words>
  <Application>Microsoft Office PowerPoint</Application>
  <PresentationFormat>On-screen Show (4:3)</PresentationFormat>
  <Paragraphs>183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Slide 1</vt:lpstr>
      <vt:lpstr>Input</vt:lpstr>
      <vt:lpstr>Output</vt:lpstr>
      <vt:lpstr>“System”</vt:lpstr>
      <vt:lpstr>Slide 5</vt:lpstr>
      <vt:lpstr>Control System</vt:lpstr>
      <vt:lpstr>Difference between System and Control System</vt:lpstr>
      <vt:lpstr>Difference between System and Control System</vt:lpstr>
      <vt:lpstr>A Fan: Can't Say System</vt:lpstr>
      <vt:lpstr>A Fan: Can be a System</vt:lpstr>
      <vt:lpstr>A Fan: Can be a Control System</vt:lpstr>
      <vt:lpstr>Slide 12</vt:lpstr>
      <vt:lpstr>Classification of Control System</vt:lpstr>
      <vt:lpstr>Slide 14</vt:lpstr>
      <vt:lpstr>Classification of Control System</vt:lpstr>
      <vt:lpstr>Slide 16</vt:lpstr>
      <vt:lpstr>Classification of Control System</vt:lpstr>
      <vt:lpstr>Classification of Control System</vt:lpstr>
      <vt:lpstr>Slide 19</vt:lpstr>
      <vt:lpstr>Classification of Control System</vt:lpstr>
      <vt:lpstr>Classification of Control System</vt:lpstr>
      <vt:lpstr>Open Loop Control System</vt:lpstr>
      <vt:lpstr>Slide 23</vt:lpstr>
      <vt:lpstr>Open Loop Control System</vt:lpstr>
      <vt:lpstr>Open Loop control System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System</dc:title>
  <dc:creator>sps</dc:creator>
  <cp:lastModifiedBy>sps</cp:lastModifiedBy>
  <cp:revision>137</cp:revision>
  <dcterms:created xsi:type="dcterms:W3CDTF">2020-08-08T16:38:37Z</dcterms:created>
  <dcterms:modified xsi:type="dcterms:W3CDTF">2020-08-26T10:26:22Z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2016-06-30T00:00:00Z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2020-08-08T00:00:00Z</vt:filetime>
  </property>
</Properties>
</file>