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8"/>
  </p:notesMasterIdLst>
  <p:sldIdLst>
    <p:sldId id="283" r:id="rId2"/>
    <p:sldId id="346" r:id="rId3"/>
    <p:sldId id="347" r:id="rId4"/>
    <p:sldId id="357" r:id="rId5"/>
    <p:sldId id="358" r:id="rId6"/>
    <p:sldId id="359" r:id="rId7"/>
    <p:sldId id="348" r:id="rId8"/>
    <p:sldId id="352" r:id="rId9"/>
    <p:sldId id="353" r:id="rId10"/>
    <p:sldId id="258" r:id="rId11"/>
    <p:sldId id="259" r:id="rId12"/>
    <p:sldId id="260" r:id="rId13"/>
    <p:sldId id="319" r:id="rId14"/>
    <p:sldId id="321" r:id="rId15"/>
    <p:sldId id="327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367" r:id="rId25"/>
    <p:sldId id="369" r:id="rId26"/>
    <p:sldId id="328" r:id="rId27"/>
    <p:sldId id="360" r:id="rId28"/>
    <p:sldId id="344" r:id="rId29"/>
    <p:sldId id="270" r:id="rId30"/>
    <p:sldId id="271" r:id="rId31"/>
    <p:sldId id="272" r:id="rId32"/>
    <p:sldId id="365" r:id="rId33"/>
    <p:sldId id="274" r:id="rId34"/>
    <p:sldId id="366" r:id="rId35"/>
    <p:sldId id="372" r:id="rId36"/>
    <p:sldId id="338" r:id="rId37"/>
    <p:sldId id="370" r:id="rId38"/>
    <p:sldId id="375" r:id="rId39"/>
    <p:sldId id="371" r:id="rId40"/>
    <p:sldId id="275" r:id="rId41"/>
    <p:sldId id="339" r:id="rId42"/>
    <p:sldId id="373" r:id="rId43"/>
    <p:sldId id="377" r:id="rId44"/>
    <p:sldId id="374" r:id="rId45"/>
    <p:sldId id="376" r:id="rId46"/>
    <p:sldId id="276" r:id="rId47"/>
    <p:sldId id="277" r:id="rId48"/>
    <p:sldId id="278" r:id="rId49"/>
    <p:sldId id="362" r:id="rId50"/>
    <p:sldId id="337" r:id="rId51"/>
    <p:sldId id="279" r:id="rId52"/>
    <p:sldId id="343" r:id="rId53"/>
    <p:sldId id="281" r:id="rId54"/>
    <p:sldId id="282" r:id="rId55"/>
    <p:sldId id="285" r:id="rId56"/>
    <p:sldId id="286" r:id="rId57"/>
    <p:sldId id="290" r:id="rId58"/>
    <p:sldId id="291" r:id="rId59"/>
    <p:sldId id="292" r:id="rId60"/>
    <p:sldId id="363" r:id="rId61"/>
    <p:sldId id="364" r:id="rId62"/>
    <p:sldId id="293" r:id="rId63"/>
    <p:sldId id="294" r:id="rId64"/>
    <p:sldId id="295" r:id="rId65"/>
    <p:sldId id="296" r:id="rId66"/>
    <p:sldId id="312" r:id="rId6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56" y="-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26057-AD17-4297-9AD4-1838A7C4BE10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13059-8331-4641-AB83-2556F9EA0A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3059-8331-4641-AB83-2556F9EA0AF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3059-8331-4641-AB83-2556F9EA0AF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3059-8331-4641-AB83-2556F9EA0AF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3059-8331-4641-AB83-2556F9EA0AF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25" smtClean="0"/>
              <a:t>Module </a:t>
            </a:r>
            <a:r>
              <a:rPr lang="en-IN" spc="-5" smtClean="0"/>
              <a:t>1: </a:t>
            </a:r>
            <a:r>
              <a:rPr lang="en-IN" spc="-15" smtClean="0"/>
              <a:t>Lecture</a:t>
            </a:r>
            <a:r>
              <a:rPr lang="en-IN" spc="-130" smtClean="0"/>
              <a:t> </a:t>
            </a:r>
            <a:r>
              <a:rPr lang="en-IN" smtClean="0"/>
              <a:t>3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1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4.png"/><Relationship Id="rId7" Type="http://schemas.openxmlformats.org/officeDocument/2006/relationships/image" Target="../media/image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57.png"/><Relationship Id="rId5" Type="http://schemas.openxmlformats.org/officeDocument/2006/relationships/image" Target="../media/image55.png"/><Relationship Id="rId10" Type="http://schemas.openxmlformats.org/officeDocument/2006/relationships/image" Target="../media/image35.png"/><Relationship Id="rId4" Type="http://schemas.openxmlformats.org/officeDocument/2006/relationships/image" Target="../media/image52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jpeg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 models – Differential equations  </a:t>
            </a: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Translational and Rotational mechanical systems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620" y="14741"/>
            <a:ext cx="3781425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solidFill>
                  <a:srgbClr val="FF0000"/>
                </a:solidFill>
              </a:rPr>
              <a:t>Physical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895350"/>
            <a:ext cx="8229600" cy="28918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0045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10" dirty="0">
                <a:solidFill>
                  <a:srgbClr val="0000FF"/>
                </a:solidFill>
              </a:rPr>
              <a:t>Physical </a:t>
            </a:r>
            <a:r>
              <a:rPr sz="2800" spc="-15" dirty="0">
                <a:solidFill>
                  <a:srgbClr val="0000FF"/>
                </a:solidFill>
              </a:rPr>
              <a:t>systems </a:t>
            </a:r>
            <a:r>
              <a:rPr sz="2800" spc="5" dirty="0">
                <a:solidFill>
                  <a:srgbClr val="0000FF"/>
                </a:solidFill>
              </a:rPr>
              <a:t>can </a:t>
            </a:r>
            <a:r>
              <a:rPr sz="2800" dirty="0">
                <a:solidFill>
                  <a:srgbClr val="0000FF"/>
                </a:solidFill>
              </a:rPr>
              <a:t>be </a:t>
            </a:r>
            <a:r>
              <a:rPr sz="2800" spc="5" dirty="0">
                <a:solidFill>
                  <a:srgbClr val="0000FF"/>
                </a:solidFill>
              </a:rPr>
              <a:t>classified </a:t>
            </a:r>
            <a:r>
              <a:rPr sz="2800" spc="10" dirty="0">
                <a:solidFill>
                  <a:srgbClr val="0000FF"/>
                </a:solidFill>
              </a:rPr>
              <a:t>into </a:t>
            </a:r>
            <a:r>
              <a:rPr sz="2800" spc="5" dirty="0">
                <a:solidFill>
                  <a:srgbClr val="0000FF"/>
                </a:solidFill>
              </a:rPr>
              <a:t>various</a:t>
            </a:r>
            <a:r>
              <a:rPr sz="2800" spc="35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types:</a:t>
            </a:r>
          </a:p>
          <a:p>
            <a:pPr marL="760730" lvl="1" indent="-286385">
              <a:spcBef>
                <a:spcPts val="50"/>
              </a:spcBef>
              <a:buFont typeface="Wingdings"/>
              <a:buChar char=""/>
              <a:tabLst>
                <a:tab pos="760730" algn="l"/>
              </a:tabLst>
            </a:pPr>
            <a:r>
              <a:rPr sz="1850" b="1" spc="-5" dirty="0">
                <a:latin typeface="Calibri"/>
                <a:cs typeface="Calibri"/>
              </a:rPr>
              <a:t>Electrical</a:t>
            </a:r>
            <a:r>
              <a:rPr sz="1850" b="1" spc="180" dirty="0">
                <a:latin typeface="Calibri"/>
                <a:cs typeface="Calibri"/>
              </a:rPr>
              <a:t> </a:t>
            </a:r>
            <a:r>
              <a:rPr sz="1850" b="1" spc="15" dirty="0" smtClean="0">
                <a:latin typeface="Calibri"/>
                <a:cs typeface="Calibri"/>
              </a:rPr>
              <a:t>systems</a:t>
            </a:r>
            <a:r>
              <a:rPr lang="en-US" sz="1850" b="1" spc="15" dirty="0" smtClean="0">
                <a:latin typeface="Calibri"/>
                <a:cs typeface="Calibri"/>
              </a:rPr>
              <a:t>/</a:t>
            </a:r>
            <a:r>
              <a:rPr lang="en-US" sz="1850" b="1" spc="5" dirty="0" smtClean="0"/>
              <a:t>Electronic</a:t>
            </a:r>
            <a:r>
              <a:rPr lang="en-US" sz="1850" b="1" spc="75" dirty="0" smtClean="0"/>
              <a:t> </a:t>
            </a:r>
            <a:r>
              <a:rPr lang="en-US" sz="1850" b="1" dirty="0" smtClean="0"/>
              <a:t>systems</a:t>
            </a:r>
          </a:p>
          <a:p>
            <a:pPr marL="760730" lvl="1" indent="-286385">
              <a:lnSpc>
                <a:spcPct val="100000"/>
              </a:lnSpc>
              <a:spcBef>
                <a:spcPts val="110"/>
              </a:spcBef>
              <a:buFont typeface="Wingdings"/>
              <a:buChar char=""/>
              <a:tabLst>
                <a:tab pos="760730" algn="l"/>
              </a:tabLst>
            </a:pPr>
            <a:r>
              <a:rPr sz="1850" b="1" spc="-10" dirty="0" smtClean="0">
                <a:solidFill>
                  <a:srgbClr val="0000FF"/>
                </a:solidFill>
                <a:latin typeface="Calibri"/>
                <a:cs typeface="Calibri"/>
              </a:rPr>
              <a:t>Mechanical</a:t>
            </a:r>
            <a:r>
              <a:rPr sz="1850" b="1" spc="3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50" b="1" spc="15" dirty="0">
                <a:solidFill>
                  <a:srgbClr val="0000FF"/>
                </a:solidFill>
                <a:latin typeface="Calibri"/>
                <a:cs typeface="Calibri"/>
              </a:rPr>
              <a:t>systems</a:t>
            </a:r>
            <a:endParaRPr sz="185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760730" indent="-286385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760730" algn="l"/>
              </a:tabLst>
            </a:pPr>
            <a:r>
              <a:rPr sz="1850" spc="5" dirty="0" smtClean="0"/>
              <a:t>Hydraulic</a:t>
            </a:r>
            <a:r>
              <a:rPr sz="1850" spc="70" dirty="0" smtClean="0"/>
              <a:t> </a:t>
            </a:r>
            <a:r>
              <a:rPr sz="1850" dirty="0"/>
              <a:t>systems</a:t>
            </a:r>
          </a:p>
          <a:p>
            <a:pPr marL="760730" indent="-28638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760730" algn="l"/>
              </a:tabLst>
            </a:pPr>
            <a:r>
              <a:rPr sz="1850" spc="5" dirty="0">
                <a:solidFill>
                  <a:srgbClr val="FF0000"/>
                </a:solidFill>
              </a:rPr>
              <a:t>Thermal</a:t>
            </a:r>
            <a:r>
              <a:rPr sz="1850" spc="125" dirty="0">
                <a:solidFill>
                  <a:srgbClr val="FF0000"/>
                </a:solidFill>
              </a:rPr>
              <a:t> </a:t>
            </a:r>
            <a:r>
              <a:rPr sz="1850" dirty="0">
                <a:solidFill>
                  <a:srgbClr val="FF0000"/>
                </a:solidFill>
              </a:rPr>
              <a:t>systems</a:t>
            </a:r>
          </a:p>
          <a:p>
            <a:pPr marL="532130" indent="-457834">
              <a:lnSpc>
                <a:spcPts val="2345"/>
              </a:lnSpc>
              <a:spcBef>
                <a:spcPts val="35"/>
              </a:spcBef>
              <a:buFont typeface="Arial"/>
              <a:buChar char="•"/>
              <a:tabLst>
                <a:tab pos="531495" algn="l"/>
                <a:tab pos="532130" algn="l"/>
              </a:tabLst>
            </a:pPr>
            <a:r>
              <a:rPr sz="2000" spc="5" dirty="0"/>
              <a:t>Each</a:t>
            </a:r>
            <a:r>
              <a:rPr sz="2000" spc="245" dirty="0"/>
              <a:t> </a:t>
            </a:r>
            <a:r>
              <a:rPr sz="2000" dirty="0"/>
              <a:t>of</a:t>
            </a:r>
            <a:r>
              <a:rPr sz="2000" spc="275" dirty="0"/>
              <a:t> </a:t>
            </a:r>
            <a:r>
              <a:rPr sz="2000" spc="25" dirty="0"/>
              <a:t>these</a:t>
            </a:r>
            <a:r>
              <a:rPr sz="2000" spc="240" dirty="0"/>
              <a:t> </a:t>
            </a:r>
            <a:r>
              <a:rPr sz="2000" spc="5" dirty="0"/>
              <a:t>systems</a:t>
            </a:r>
            <a:r>
              <a:rPr sz="2000" spc="245" dirty="0"/>
              <a:t> </a:t>
            </a:r>
            <a:r>
              <a:rPr sz="2000" spc="5" dirty="0"/>
              <a:t>can</a:t>
            </a:r>
            <a:r>
              <a:rPr sz="2000" spc="250" dirty="0"/>
              <a:t> </a:t>
            </a:r>
            <a:r>
              <a:rPr sz="2000" spc="40" dirty="0"/>
              <a:t>be</a:t>
            </a:r>
            <a:r>
              <a:rPr sz="2000" spc="229" dirty="0"/>
              <a:t> </a:t>
            </a:r>
            <a:r>
              <a:rPr sz="2000" spc="20" dirty="0"/>
              <a:t>modelled</a:t>
            </a:r>
            <a:r>
              <a:rPr sz="2000" spc="254" dirty="0"/>
              <a:t> </a:t>
            </a:r>
            <a:r>
              <a:rPr sz="2000" spc="20" dirty="0"/>
              <a:t>in</a:t>
            </a:r>
            <a:r>
              <a:rPr sz="2000" spc="245" dirty="0"/>
              <a:t> </a:t>
            </a:r>
            <a:r>
              <a:rPr sz="2000" spc="15" dirty="0"/>
              <a:t>terms</a:t>
            </a:r>
            <a:r>
              <a:rPr sz="2000" spc="320" dirty="0"/>
              <a:t> </a:t>
            </a:r>
            <a:r>
              <a:rPr sz="2000" dirty="0"/>
              <a:t>of</a:t>
            </a:r>
            <a:r>
              <a:rPr sz="2000" spc="275" dirty="0"/>
              <a:t> </a:t>
            </a:r>
            <a:r>
              <a:rPr sz="2000" spc="15" dirty="0"/>
              <a:t>certain</a:t>
            </a:r>
            <a:r>
              <a:rPr sz="2000" spc="254" dirty="0"/>
              <a:t> </a:t>
            </a:r>
            <a:r>
              <a:rPr sz="2000" spc="5" dirty="0"/>
              <a:t>basic</a:t>
            </a:r>
          </a:p>
          <a:p>
            <a:pPr marL="532130">
              <a:lnSpc>
                <a:spcPts val="2345"/>
              </a:lnSpc>
              <a:buNone/>
            </a:pPr>
            <a:r>
              <a:rPr lang="en-US" sz="2000" spc="-5" dirty="0" smtClean="0"/>
              <a:t>      </a:t>
            </a:r>
            <a:r>
              <a:rPr sz="2000" spc="-5" dirty="0" smtClean="0"/>
              <a:t>elements</a:t>
            </a:r>
            <a:endParaRPr sz="2000" spc="-5" dirty="0"/>
          </a:p>
          <a:p>
            <a:pPr marL="532130" marR="5080" indent="-457834">
              <a:lnSpc>
                <a:spcPts val="2100"/>
              </a:lnSpc>
              <a:spcBef>
                <a:spcPts val="595"/>
              </a:spcBef>
              <a:buFont typeface="Arial"/>
              <a:buChar char="•"/>
              <a:tabLst>
                <a:tab pos="531495" algn="l"/>
                <a:tab pos="532130" algn="l"/>
                <a:tab pos="1275080" algn="l"/>
                <a:tab pos="2486025" algn="l"/>
                <a:tab pos="2886710" algn="l"/>
                <a:tab pos="3325495" algn="l"/>
                <a:tab pos="4383405" algn="l"/>
                <a:tab pos="5451475" algn="l"/>
                <a:tab pos="6014085" algn="l"/>
                <a:tab pos="6462395" algn="l"/>
                <a:tab pos="7377430" algn="l"/>
                <a:tab pos="7787640" algn="l"/>
              </a:tabLst>
            </a:pPr>
            <a:r>
              <a:rPr sz="2000" spc="25" dirty="0"/>
              <a:t>B</a:t>
            </a:r>
            <a:r>
              <a:rPr sz="2000" spc="10" dirty="0"/>
              <a:t>a</a:t>
            </a:r>
            <a:r>
              <a:rPr sz="2000" spc="-15" dirty="0"/>
              <a:t>s</a:t>
            </a:r>
            <a:r>
              <a:rPr sz="2000" spc="25" dirty="0"/>
              <a:t>i</a:t>
            </a:r>
            <a:r>
              <a:rPr sz="2000" spc="10" dirty="0"/>
              <a:t>c</a:t>
            </a:r>
            <a:r>
              <a:rPr sz="2000" dirty="0"/>
              <a:t>	</a:t>
            </a:r>
            <a:r>
              <a:rPr sz="2000" spc="-25" dirty="0"/>
              <a:t>e</a:t>
            </a:r>
            <a:r>
              <a:rPr sz="2000" spc="25" dirty="0"/>
              <a:t>l</a:t>
            </a:r>
            <a:r>
              <a:rPr sz="2000" spc="-25" dirty="0"/>
              <a:t>e</a:t>
            </a:r>
            <a:r>
              <a:rPr sz="2000" spc="75" dirty="0"/>
              <a:t>m</a:t>
            </a:r>
            <a:r>
              <a:rPr sz="2000" spc="-25" dirty="0"/>
              <a:t>e</a:t>
            </a:r>
            <a:r>
              <a:rPr sz="2000" spc="-10" dirty="0"/>
              <a:t>n</a:t>
            </a:r>
            <a:r>
              <a:rPr sz="2000" spc="25" dirty="0"/>
              <a:t>t</a:t>
            </a:r>
            <a:r>
              <a:rPr sz="2000" spc="10" dirty="0"/>
              <a:t>s</a:t>
            </a:r>
            <a:r>
              <a:rPr sz="2000" dirty="0"/>
              <a:t>	</a:t>
            </a:r>
            <a:r>
              <a:rPr sz="2000" spc="-10" dirty="0"/>
              <a:t>o</a:t>
            </a:r>
            <a:r>
              <a:rPr sz="2000" spc="5" dirty="0"/>
              <a:t>f</a:t>
            </a:r>
            <a:r>
              <a:rPr sz="2000" dirty="0"/>
              <a:t>	</a:t>
            </a:r>
            <a:r>
              <a:rPr sz="2000" spc="10" dirty="0"/>
              <a:t>a</a:t>
            </a:r>
            <a:r>
              <a:rPr sz="2000" spc="30" dirty="0"/>
              <a:t>l</a:t>
            </a:r>
            <a:r>
              <a:rPr sz="2000" spc="5" dirty="0"/>
              <a:t>l</a:t>
            </a:r>
            <a:r>
              <a:rPr sz="2000" dirty="0"/>
              <a:t>	</a:t>
            </a:r>
            <a:r>
              <a:rPr sz="2000" spc="-10" dirty="0"/>
              <a:t>p</a:t>
            </a:r>
            <a:r>
              <a:rPr sz="2000" spc="-80" dirty="0"/>
              <a:t>h</a:t>
            </a:r>
            <a:r>
              <a:rPr sz="2000" spc="-5" dirty="0"/>
              <a:t>y</a:t>
            </a:r>
            <a:r>
              <a:rPr sz="2000" spc="-20" dirty="0"/>
              <a:t>s</a:t>
            </a:r>
            <a:r>
              <a:rPr sz="2000" spc="25" dirty="0"/>
              <a:t>i</a:t>
            </a:r>
            <a:r>
              <a:rPr sz="2000" spc="-15" dirty="0"/>
              <a:t>c</a:t>
            </a:r>
            <a:r>
              <a:rPr sz="2000" spc="10" dirty="0"/>
              <a:t>al</a:t>
            </a:r>
            <a:r>
              <a:rPr sz="2000" dirty="0"/>
              <a:t>	</a:t>
            </a:r>
            <a:r>
              <a:rPr sz="2000" spc="-95" dirty="0"/>
              <a:t>s</a:t>
            </a:r>
            <a:r>
              <a:rPr sz="2000" spc="-5" dirty="0"/>
              <a:t>y</a:t>
            </a:r>
            <a:r>
              <a:rPr sz="2000" spc="-20" dirty="0"/>
              <a:t>s</a:t>
            </a:r>
            <a:r>
              <a:rPr sz="2000" spc="100" dirty="0"/>
              <a:t>t</a:t>
            </a:r>
            <a:r>
              <a:rPr sz="2000" spc="-25" dirty="0"/>
              <a:t>e</a:t>
            </a:r>
            <a:r>
              <a:rPr sz="2000" spc="75" dirty="0"/>
              <a:t>m</a:t>
            </a:r>
            <a:r>
              <a:rPr sz="2000" spc="10" dirty="0"/>
              <a:t>s</a:t>
            </a:r>
            <a:r>
              <a:rPr sz="2000" dirty="0"/>
              <a:t>	</a:t>
            </a:r>
            <a:r>
              <a:rPr sz="2000" spc="-15" dirty="0"/>
              <a:t>c</a:t>
            </a:r>
            <a:r>
              <a:rPr sz="2000" spc="15" dirty="0"/>
              <a:t>an</a:t>
            </a:r>
            <a:r>
              <a:rPr sz="2000" dirty="0"/>
              <a:t>	</a:t>
            </a:r>
            <a:r>
              <a:rPr sz="2000" spc="-10" dirty="0"/>
              <a:t>b</a:t>
            </a:r>
            <a:r>
              <a:rPr sz="2000" spc="10" dirty="0"/>
              <a:t>e</a:t>
            </a:r>
            <a:r>
              <a:rPr sz="2000" dirty="0"/>
              <a:t>	</a:t>
            </a:r>
            <a:r>
              <a:rPr sz="2000" spc="-20" dirty="0"/>
              <a:t>s</a:t>
            </a:r>
            <a:r>
              <a:rPr sz="2000" spc="-10" dirty="0"/>
              <a:t>ho</a:t>
            </a:r>
            <a:r>
              <a:rPr sz="2000" spc="110" dirty="0"/>
              <a:t>w</a:t>
            </a:r>
            <a:r>
              <a:rPr sz="2000" spc="15" dirty="0"/>
              <a:t>n</a:t>
            </a:r>
            <a:r>
              <a:rPr sz="2000" dirty="0"/>
              <a:t>	</a:t>
            </a:r>
            <a:r>
              <a:rPr sz="2000" spc="25" dirty="0"/>
              <a:t>t</a:t>
            </a:r>
            <a:r>
              <a:rPr sz="2000" spc="15" dirty="0"/>
              <a:t>o</a:t>
            </a:r>
            <a:r>
              <a:rPr sz="2000" dirty="0"/>
              <a:t>	</a:t>
            </a:r>
            <a:r>
              <a:rPr sz="2000" spc="-15" dirty="0"/>
              <a:t>be  </a:t>
            </a:r>
            <a:r>
              <a:rPr sz="2000" spc="5" dirty="0"/>
              <a:t>analogous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04555" y="4837509"/>
            <a:ext cx="128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829" y="39687"/>
            <a:ext cx="403415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00FF"/>
                </a:solidFill>
              </a:rPr>
              <a:t>Electrical</a:t>
            </a:r>
            <a:r>
              <a:rPr spc="-260" dirty="0">
                <a:solidFill>
                  <a:srgbClr val="0000FF"/>
                </a:solidFill>
              </a:rPr>
              <a:t> </a:t>
            </a:r>
            <a:r>
              <a:rPr spc="-35" dirty="0">
                <a:solidFill>
                  <a:srgbClr val="0000FF"/>
                </a:solidFill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04555" y="4837509"/>
            <a:ext cx="128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202" y="713156"/>
            <a:ext cx="7937500" cy="11722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libri"/>
                <a:cs typeface="Calibri"/>
              </a:rPr>
              <a:t>Based </a:t>
            </a:r>
            <a:r>
              <a:rPr sz="2150" dirty="0">
                <a:latin typeface="Calibri"/>
                <a:cs typeface="Calibri"/>
              </a:rPr>
              <a:t>on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5" dirty="0">
                <a:latin typeface="Calibri"/>
                <a:cs typeface="Calibri"/>
              </a:rPr>
              <a:t>type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-10" dirty="0">
                <a:latin typeface="Calibri"/>
                <a:cs typeface="Calibri"/>
              </a:rPr>
              <a:t>source, </a:t>
            </a:r>
            <a:r>
              <a:rPr sz="2150" spc="5" dirty="0">
                <a:latin typeface="Calibri"/>
                <a:cs typeface="Calibri"/>
              </a:rPr>
              <a:t>electrical </a:t>
            </a:r>
            <a:r>
              <a:rPr sz="2150" spc="-15" dirty="0">
                <a:latin typeface="Calibri"/>
                <a:cs typeface="Calibri"/>
              </a:rPr>
              <a:t>systems </a:t>
            </a:r>
            <a:r>
              <a:rPr sz="2150" spc="5" dirty="0">
                <a:latin typeface="Calibri"/>
                <a:cs typeface="Calibri"/>
              </a:rPr>
              <a:t>can </a:t>
            </a:r>
            <a:r>
              <a:rPr sz="2150" dirty="0">
                <a:latin typeface="Calibri"/>
                <a:cs typeface="Calibri"/>
              </a:rPr>
              <a:t>be </a:t>
            </a:r>
            <a:r>
              <a:rPr sz="2150" spc="5" dirty="0">
                <a:latin typeface="Calibri"/>
                <a:cs typeface="Calibri"/>
              </a:rPr>
              <a:t>classified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as:</a:t>
            </a: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Voltage sourced</a:t>
            </a:r>
            <a:r>
              <a:rPr sz="2000" spc="-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Calibri"/>
                <a:cs typeface="Calibri"/>
              </a:rPr>
              <a:t>systems</a:t>
            </a:r>
            <a:endParaRPr sz="20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Current </a:t>
            </a:r>
            <a:r>
              <a:rPr sz="2000" spc="-5" dirty="0">
                <a:latin typeface="Calibri"/>
                <a:cs typeface="Calibri"/>
              </a:rPr>
              <a:t>sourced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systems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962150"/>
          <a:ext cx="8458200" cy="2880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9100"/>
                <a:gridCol w="4229100"/>
              </a:tblGrid>
              <a:tr h="32766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Voltage</a:t>
                      </a: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27659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Basic </a:t>
                      </a:r>
                      <a:r>
                        <a:rPr lang="en-US" sz="1700" b="1" spc="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1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lang="en-US" sz="1700" b="1" spc="1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700" b="1" spc="15" dirty="0" smtClean="0">
                          <a:solidFill>
                            <a:srgbClr val="0000FF"/>
                          </a:solidFill>
                          <a:latin typeface="+mn-lt"/>
                          <a:cs typeface="Calibri"/>
                        </a:rPr>
                        <a:t>Elements</a:t>
                      </a:r>
                      <a:endParaRPr sz="1700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66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Resistor</a:t>
                      </a:r>
                      <a:r>
                        <a:rPr sz="17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Resistor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Inductor</a:t>
                      </a:r>
                      <a:r>
                        <a:rPr sz="1700" spc="-16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700" dirty="0">
                          <a:solidFill>
                            <a:srgbClr val="0000FF"/>
                          </a:solidFill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Inductor</a:t>
                      </a:r>
                      <a:r>
                        <a:rPr sz="1700" spc="-17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5" dirty="0">
                          <a:solidFill>
                            <a:srgbClr val="0000FF"/>
                          </a:solidFill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700" spc="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700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Capacitor</a:t>
                      </a:r>
                      <a:r>
                        <a:rPr sz="17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Capacitor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27672"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b="1" spc="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Basic </a:t>
                      </a:r>
                      <a:r>
                        <a:rPr sz="1700" b="1" spc="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700" b="1" spc="-2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700" b="1" spc="-215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endParaRPr sz="1700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65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Voltage</a:t>
                      </a:r>
                      <a:r>
                        <a:rPr sz="17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7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𝐼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Charge</a:t>
                      </a:r>
                      <a:r>
                        <a:rPr sz="1700" spc="-12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0" dirty="0">
                          <a:solidFill>
                            <a:srgbClr val="0000FF"/>
                          </a:solidFill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sz="1700" spc="2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700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Flux</a:t>
                      </a:r>
                      <a:r>
                        <a:rPr sz="1700" spc="-9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solidFill>
                            <a:srgbClr val="0000FF"/>
                          </a:solidFill>
                          <a:latin typeface="Cambria Math"/>
                          <a:cs typeface="Cambria Math"/>
                        </a:rPr>
                        <a:t>𝜙</a:t>
                      </a:r>
                      <a:r>
                        <a:rPr sz="1700" spc="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700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749" y="211137"/>
            <a:ext cx="60534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FF0000"/>
                </a:solidFill>
              </a:rPr>
              <a:t>Electrical </a:t>
            </a:r>
            <a:r>
              <a:rPr spc="-40" dirty="0">
                <a:solidFill>
                  <a:srgbClr val="FF0000"/>
                </a:solidFill>
              </a:rPr>
              <a:t>System</a:t>
            </a:r>
            <a:r>
              <a:rPr spc="-2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734" y="963930"/>
            <a:ext cx="8077200" cy="625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6235" indent="-343535">
              <a:lnSpc>
                <a:spcPts val="234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libri"/>
                <a:cs typeface="Calibri"/>
              </a:rPr>
              <a:t>Resistor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60" dirty="0">
                <a:latin typeface="Calibri"/>
                <a:cs typeface="Calibri"/>
              </a:rPr>
              <a:t>(</a:t>
            </a:r>
            <a:r>
              <a:rPr sz="2150" spc="60" dirty="0">
                <a:latin typeface="Cambria Math"/>
                <a:cs typeface="Cambria Math"/>
              </a:rPr>
              <a:t>𝑅</a:t>
            </a:r>
            <a:r>
              <a:rPr sz="2150" spc="60" dirty="0">
                <a:latin typeface="Calibri"/>
                <a:cs typeface="Calibri"/>
              </a:rPr>
              <a:t>):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It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is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an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element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which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resists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35" dirty="0">
                <a:latin typeface="Calibri"/>
                <a:cs typeface="Calibri"/>
              </a:rPr>
              <a:t>the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flow</a:t>
            </a:r>
            <a:r>
              <a:rPr sz="2150" spc="204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current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an</a:t>
            </a:r>
            <a:endParaRPr sz="2150">
              <a:latin typeface="Calibri"/>
              <a:cs typeface="Calibri"/>
            </a:endParaRPr>
          </a:p>
          <a:p>
            <a:pPr marL="355600">
              <a:lnSpc>
                <a:spcPts val="2340"/>
              </a:lnSpc>
            </a:pPr>
            <a:r>
              <a:rPr sz="2150" spc="5" dirty="0">
                <a:latin typeface="Calibri"/>
                <a:cs typeface="Calibri"/>
              </a:rPr>
              <a:t>electrical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8526" y="1565274"/>
            <a:ext cx="8509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5" dirty="0">
                <a:latin typeface="Cambria Math"/>
                <a:cs typeface="Cambria Math"/>
              </a:rPr>
              <a:t>𝑉 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225" dirty="0">
                <a:latin typeface="Cambria Math"/>
                <a:cs typeface="Cambria Math"/>
              </a:rPr>
              <a:t> </a:t>
            </a:r>
            <a:r>
              <a:rPr sz="2150" spc="15" dirty="0">
                <a:latin typeface="Cambria Math"/>
                <a:cs typeface="Cambria Math"/>
              </a:rPr>
              <a:t>𝐼𝑅</a:t>
            </a:r>
            <a:endParaRPr sz="21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734" y="1908810"/>
            <a:ext cx="8082280" cy="6248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marR="5080" indent="-343535">
              <a:lnSpc>
                <a:spcPts val="21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  <a:tab pos="1452245" algn="l"/>
                <a:tab pos="1995805" algn="l"/>
                <a:tab pos="2291080" algn="l"/>
                <a:tab pos="2596515" algn="l"/>
                <a:tab pos="3015615" algn="l"/>
                <a:tab pos="4083685" algn="l"/>
                <a:tab pos="4693920" algn="l"/>
                <a:tab pos="5514340" algn="l"/>
                <a:tab pos="6677659" algn="l"/>
                <a:tab pos="7583170" algn="l"/>
                <a:tab pos="7936230" algn="l"/>
              </a:tabLst>
            </a:pPr>
            <a:r>
              <a:rPr sz="2150" spc="-20" dirty="0">
                <a:latin typeface="Calibri"/>
                <a:cs typeface="Calibri"/>
              </a:rPr>
              <a:t>I</a:t>
            </a:r>
            <a:r>
              <a:rPr sz="2150" spc="-5" dirty="0">
                <a:latin typeface="Calibri"/>
                <a:cs typeface="Calibri"/>
              </a:rPr>
              <a:t>nd</a:t>
            </a:r>
            <a:r>
              <a:rPr sz="2150" spc="70" dirty="0">
                <a:latin typeface="Calibri"/>
                <a:cs typeface="Calibri"/>
              </a:rPr>
              <a:t>u</a:t>
            </a:r>
            <a:r>
              <a:rPr sz="2150" spc="-10" dirty="0">
                <a:latin typeface="Calibri"/>
                <a:cs typeface="Calibri"/>
              </a:rPr>
              <a:t>c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-10" dirty="0">
                <a:latin typeface="Calibri"/>
                <a:cs typeface="Calibri"/>
              </a:rPr>
              <a:t>o</a:t>
            </a:r>
            <a:r>
              <a:rPr sz="2150" spc="10" dirty="0">
                <a:latin typeface="Calibri"/>
                <a:cs typeface="Calibri"/>
              </a:rPr>
              <a:t>r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0" dirty="0">
                <a:latin typeface="Calibri"/>
                <a:cs typeface="Calibri"/>
              </a:rPr>
              <a:t>(</a:t>
            </a:r>
            <a:r>
              <a:rPr sz="2150" spc="70" dirty="0">
                <a:latin typeface="Cambria Math"/>
                <a:cs typeface="Cambria Math"/>
              </a:rPr>
              <a:t>𝐿</a:t>
            </a:r>
            <a:r>
              <a:rPr sz="2150" spc="15" dirty="0">
                <a:latin typeface="Calibri"/>
                <a:cs typeface="Calibri"/>
              </a:rPr>
              <a:t>)</a:t>
            </a:r>
            <a:r>
              <a:rPr sz="2150" spc="5" dirty="0">
                <a:latin typeface="Calibri"/>
                <a:cs typeface="Calibri"/>
              </a:rPr>
              <a:t>: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0" dirty="0">
                <a:latin typeface="Calibri"/>
                <a:cs typeface="Calibri"/>
              </a:rPr>
              <a:t>I</a:t>
            </a:r>
            <a:r>
              <a:rPr sz="2150" spc="10" dirty="0">
                <a:latin typeface="Calibri"/>
                <a:cs typeface="Calibri"/>
              </a:rPr>
              <a:t>t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30" dirty="0">
                <a:latin typeface="Calibri"/>
                <a:cs typeface="Calibri"/>
              </a:rPr>
              <a:t>i</a:t>
            </a:r>
            <a:r>
              <a:rPr sz="2150" spc="10" dirty="0">
                <a:latin typeface="Calibri"/>
                <a:cs typeface="Calibri"/>
              </a:rPr>
              <a:t>s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15" dirty="0">
                <a:latin typeface="Calibri"/>
                <a:cs typeface="Calibri"/>
              </a:rPr>
              <a:t>an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30" dirty="0">
                <a:latin typeface="Calibri"/>
                <a:cs typeface="Calibri"/>
              </a:rPr>
              <a:t>l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5" dirty="0">
                <a:latin typeface="Calibri"/>
                <a:cs typeface="Calibri"/>
              </a:rPr>
              <a:t>m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-5" dirty="0">
                <a:latin typeface="Calibri"/>
                <a:cs typeface="Calibri"/>
              </a:rPr>
              <a:t>n</a:t>
            </a:r>
            <a:r>
              <a:rPr sz="2150" spc="10" dirty="0">
                <a:latin typeface="Calibri"/>
                <a:cs typeface="Calibri"/>
              </a:rPr>
              <a:t>t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-5" dirty="0">
                <a:latin typeface="Calibri"/>
                <a:cs typeface="Calibri"/>
              </a:rPr>
              <a:t>h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10" dirty="0">
                <a:latin typeface="Calibri"/>
                <a:cs typeface="Calibri"/>
              </a:rPr>
              <a:t>t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5" dirty="0">
                <a:latin typeface="Calibri"/>
                <a:cs typeface="Calibri"/>
              </a:rPr>
              <a:t>s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-10" dirty="0">
                <a:latin typeface="Calibri"/>
                <a:cs typeface="Calibri"/>
              </a:rPr>
              <a:t>o</a:t>
            </a:r>
            <a:r>
              <a:rPr sz="2150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10" dirty="0">
                <a:latin typeface="Calibri"/>
                <a:cs typeface="Calibri"/>
              </a:rPr>
              <a:t>s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30" dirty="0">
                <a:latin typeface="Calibri"/>
                <a:cs typeface="Calibri"/>
              </a:rPr>
              <a:t>l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-10" dirty="0">
                <a:latin typeface="Calibri"/>
                <a:cs typeface="Calibri"/>
              </a:rPr>
              <a:t>c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dirty="0">
                <a:latin typeface="Calibri"/>
                <a:cs typeface="Calibri"/>
              </a:rPr>
              <a:t>r</a:t>
            </a:r>
            <a:r>
              <a:rPr sz="2150" spc="30" dirty="0">
                <a:latin typeface="Calibri"/>
                <a:cs typeface="Calibri"/>
              </a:rPr>
              <a:t>i</a:t>
            </a:r>
            <a:r>
              <a:rPr sz="2150" spc="-10" dirty="0">
                <a:latin typeface="Calibri"/>
                <a:cs typeface="Calibri"/>
              </a:rPr>
              <a:t>c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5" dirty="0">
                <a:latin typeface="Calibri"/>
                <a:cs typeface="Calibri"/>
              </a:rPr>
              <a:t>l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-5" dirty="0">
                <a:latin typeface="Calibri"/>
                <a:cs typeface="Calibri"/>
              </a:rPr>
              <a:t>n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r</a:t>
            </a:r>
            <a:r>
              <a:rPr sz="2150" spc="30" dirty="0">
                <a:latin typeface="Calibri"/>
                <a:cs typeface="Calibri"/>
              </a:rPr>
              <a:t>g</a:t>
            </a:r>
            <a:r>
              <a:rPr sz="2150" spc="10" dirty="0">
                <a:latin typeface="Calibri"/>
                <a:cs typeface="Calibri"/>
              </a:rPr>
              <a:t>y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30" dirty="0">
                <a:latin typeface="Calibri"/>
                <a:cs typeface="Calibri"/>
              </a:rPr>
              <a:t>i</a:t>
            </a:r>
            <a:r>
              <a:rPr sz="2150" spc="15" dirty="0">
                <a:latin typeface="Calibri"/>
                <a:cs typeface="Calibri"/>
              </a:rPr>
              <a:t>n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5" dirty="0">
                <a:latin typeface="Calibri"/>
                <a:cs typeface="Calibri"/>
              </a:rPr>
              <a:t>a  </a:t>
            </a:r>
            <a:r>
              <a:rPr sz="2150" spc="10" dirty="0">
                <a:latin typeface="Calibri"/>
                <a:cs typeface="Calibri"/>
              </a:rPr>
              <a:t>magnetic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field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4627" y="289915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6626" y="2481516"/>
            <a:ext cx="121983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37260" algn="l"/>
              </a:tabLst>
            </a:pPr>
            <a:r>
              <a:rPr sz="2150" spc="35" dirty="0">
                <a:latin typeface="Cambria Math"/>
                <a:cs typeface="Cambria Math"/>
              </a:rPr>
              <a:t>𝑑</a:t>
            </a:r>
            <a:r>
              <a:rPr sz="2150" spc="25" dirty="0">
                <a:latin typeface="Cambria Math"/>
                <a:cs typeface="Cambria Math"/>
              </a:rPr>
              <a:t>𝜙</a:t>
            </a:r>
            <a:r>
              <a:rPr sz="2150" dirty="0">
                <a:latin typeface="Cambria Math"/>
                <a:cs typeface="Cambria Math"/>
              </a:rPr>
              <a:t>	</a:t>
            </a:r>
            <a:r>
              <a:rPr sz="2150" spc="30" dirty="0">
                <a:latin typeface="Cambria Math"/>
                <a:cs typeface="Cambria Math"/>
              </a:rPr>
              <a:t>𝑑𝐼</a:t>
            </a:r>
            <a:endParaRPr sz="21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7665" y="2691447"/>
            <a:ext cx="18180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019810" algn="l"/>
              </a:tabLst>
            </a:pPr>
            <a:r>
              <a:rPr sz="2150" spc="15" dirty="0">
                <a:latin typeface="Cambria Math"/>
                <a:cs typeface="Cambria Math"/>
              </a:rPr>
              <a:t>𝑉</a:t>
            </a:r>
            <a:r>
              <a:rPr sz="2150" spc="190" dirty="0">
                <a:latin typeface="Cambria Math"/>
                <a:cs typeface="Cambria Math"/>
              </a:rPr>
              <a:t> 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450" dirty="0">
                <a:latin typeface="Cambria Math"/>
                <a:cs typeface="Cambria Math"/>
              </a:rPr>
              <a:t> </a:t>
            </a:r>
            <a:r>
              <a:rPr sz="3225" spc="22" baseline="-37467" dirty="0">
                <a:latin typeface="Cambria Math"/>
                <a:cs typeface="Cambria Math"/>
              </a:rPr>
              <a:t>𝑑𝑡	</a:t>
            </a:r>
            <a:r>
              <a:rPr sz="2150" spc="20" dirty="0">
                <a:latin typeface="Cambria Math"/>
                <a:cs typeface="Cambria Math"/>
              </a:rPr>
              <a:t>= </a:t>
            </a:r>
            <a:r>
              <a:rPr sz="2150" spc="10" dirty="0">
                <a:latin typeface="Cambria Math"/>
                <a:cs typeface="Cambria Math"/>
              </a:rPr>
              <a:t>𝐿 </a:t>
            </a:r>
            <a:r>
              <a:rPr sz="3225" spc="22" baseline="-37467" dirty="0">
                <a:latin typeface="Cambria Math"/>
                <a:cs typeface="Cambria Math"/>
              </a:rPr>
              <a:t>𝑑𝑡</a:t>
            </a:r>
            <a:endParaRPr sz="3225" baseline="-3746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8552" y="2899155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62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734" y="3149219"/>
            <a:ext cx="8072755" cy="6248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marR="5080" indent="-343535">
              <a:lnSpc>
                <a:spcPts val="21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  <a:tab pos="5552440" algn="l"/>
              </a:tabLst>
            </a:pPr>
            <a:r>
              <a:rPr sz="2150" spc="5" dirty="0">
                <a:latin typeface="Calibri"/>
                <a:cs typeface="Calibri"/>
              </a:rPr>
              <a:t>Capacitor  </a:t>
            </a:r>
            <a:r>
              <a:rPr sz="2150" spc="65" dirty="0">
                <a:latin typeface="Calibri"/>
                <a:cs typeface="Calibri"/>
              </a:rPr>
              <a:t>(</a:t>
            </a:r>
            <a:r>
              <a:rPr sz="2150" spc="65" dirty="0">
                <a:latin typeface="Cambria Math"/>
                <a:cs typeface="Cambria Math"/>
              </a:rPr>
              <a:t>𝐶</a:t>
            </a:r>
            <a:r>
              <a:rPr sz="2150" spc="65" dirty="0">
                <a:latin typeface="Calibri"/>
                <a:cs typeface="Calibri"/>
              </a:rPr>
              <a:t>):  </a:t>
            </a:r>
            <a:r>
              <a:rPr sz="2150" spc="-5" dirty="0">
                <a:latin typeface="Calibri"/>
                <a:cs typeface="Calibri"/>
              </a:rPr>
              <a:t>It  </a:t>
            </a:r>
            <a:r>
              <a:rPr sz="2150" spc="20" dirty="0">
                <a:latin typeface="Calibri"/>
                <a:cs typeface="Calibri"/>
              </a:rPr>
              <a:t>is  </a:t>
            </a:r>
            <a:r>
              <a:rPr sz="2150" spc="15" dirty="0">
                <a:latin typeface="Calibri"/>
                <a:cs typeface="Calibri"/>
              </a:rPr>
              <a:t>an  </a:t>
            </a:r>
            <a:r>
              <a:rPr sz="2150" spc="5" dirty="0">
                <a:latin typeface="Calibri"/>
                <a:cs typeface="Calibri"/>
              </a:rPr>
              <a:t>element</a:t>
            </a:r>
            <a:r>
              <a:rPr sz="2150" spc="34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that 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stores	</a:t>
            </a:r>
            <a:r>
              <a:rPr sz="2150" spc="5" dirty="0">
                <a:latin typeface="Calibri"/>
                <a:cs typeface="Calibri"/>
              </a:rPr>
              <a:t>electrical </a:t>
            </a:r>
            <a:r>
              <a:rPr sz="2150" spc="10" dirty="0">
                <a:latin typeface="Calibri"/>
                <a:cs typeface="Calibri"/>
              </a:rPr>
              <a:t>energy </a:t>
            </a:r>
            <a:r>
              <a:rPr sz="2150" spc="20" dirty="0">
                <a:latin typeface="Calibri"/>
                <a:cs typeface="Calibri"/>
              </a:rPr>
              <a:t>in </a:t>
            </a:r>
            <a:r>
              <a:rPr sz="2150" spc="10" dirty="0">
                <a:latin typeface="Calibri"/>
                <a:cs typeface="Calibri"/>
              </a:rPr>
              <a:t>a  </a:t>
            </a:r>
            <a:r>
              <a:rPr sz="2150" spc="5" dirty="0">
                <a:latin typeface="Calibri"/>
                <a:cs typeface="Calibri"/>
              </a:rPr>
              <a:t>electrical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field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477" y="4137393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89476" y="3722052"/>
            <a:ext cx="126619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18210" algn="l"/>
              </a:tabLst>
            </a:pPr>
            <a:r>
              <a:rPr sz="2150" spc="35" dirty="0">
                <a:latin typeface="Cambria Math"/>
                <a:cs typeface="Cambria Math"/>
              </a:rPr>
              <a:t>𝑑</a:t>
            </a:r>
            <a:r>
              <a:rPr sz="2150" spc="25" dirty="0">
                <a:latin typeface="Cambria Math"/>
                <a:cs typeface="Cambria Math"/>
              </a:rPr>
              <a:t>𝑞</a:t>
            </a:r>
            <a:r>
              <a:rPr sz="2150" dirty="0">
                <a:latin typeface="Cambria Math"/>
                <a:cs typeface="Cambria Math"/>
              </a:rPr>
              <a:t>	</a:t>
            </a:r>
            <a:r>
              <a:rPr sz="2150" spc="35" dirty="0">
                <a:latin typeface="Cambria Math"/>
                <a:cs typeface="Cambria Math"/>
              </a:rPr>
              <a:t>𝑑</a:t>
            </a:r>
            <a:r>
              <a:rPr sz="2150" spc="25" dirty="0">
                <a:latin typeface="Cambria Math"/>
                <a:cs typeface="Cambria Math"/>
              </a:rPr>
              <a:t>𝑉</a:t>
            </a:r>
            <a:endParaRPr sz="21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7665" y="3931920"/>
            <a:ext cx="17703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50" spc="10" dirty="0">
                <a:latin typeface="Cambria Math"/>
                <a:cs typeface="Cambria Math"/>
              </a:rPr>
              <a:t>𝐼 </a:t>
            </a:r>
            <a:r>
              <a:rPr sz="2150" spc="20" dirty="0">
                <a:latin typeface="Cambria Math"/>
                <a:cs typeface="Cambria Math"/>
              </a:rPr>
              <a:t>= </a:t>
            </a:r>
            <a:r>
              <a:rPr sz="3225" spc="22" baseline="-37467" dirty="0">
                <a:latin typeface="Cambria Math"/>
                <a:cs typeface="Cambria Math"/>
              </a:rPr>
              <a:t>𝑑𝑡</a:t>
            </a:r>
            <a:r>
              <a:rPr sz="3225" spc="247" baseline="-37467" dirty="0">
                <a:latin typeface="Cambria Math"/>
                <a:cs typeface="Cambria Math"/>
              </a:rPr>
              <a:t> </a:t>
            </a:r>
            <a:r>
              <a:rPr sz="2150" spc="20" dirty="0">
                <a:latin typeface="Cambria Math"/>
                <a:cs typeface="Cambria Math"/>
              </a:rPr>
              <a:t>= </a:t>
            </a:r>
            <a:r>
              <a:rPr sz="2150" spc="15" dirty="0">
                <a:latin typeface="Cambria Math"/>
                <a:cs typeface="Cambria Math"/>
              </a:rPr>
              <a:t>𝐶 </a:t>
            </a:r>
            <a:r>
              <a:rPr sz="3225" spc="22" baseline="-37467" dirty="0">
                <a:latin typeface="Cambria Math"/>
                <a:cs typeface="Cambria Math"/>
              </a:rPr>
              <a:t>𝑑𝑡</a:t>
            </a:r>
            <a:endParaRPr sz="3225" baseline="-3746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2352" y="4137393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32269" y="1297139"/>
            <a:ext cx="1079995" cy="34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91375" y="1672907"/>
            <a:ext cx="171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𝑅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32269" y="2409723"/>
            <a:ext cx="1079995" cy="36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91375" y="2807271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55003" y="3609263"/>
            <a:ext cx="1079995" cy="381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78293" y="4025900"/>
            <a:ext cx="16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17255" y="479932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77566"/>
            <a:ext cx="8229600" cy="416428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9525" marR="3810">
              <a:lnSpc>
                <a:spcPts val="2918"/>
              </a:lnSpc>
              <a:spcBef>
                <a:spcPts val="439"/>
              </a:spcBef>
            </a:pPr>
            <a:r>
              <a:rPr sz="2400" spc="-131" dirty="0">
                <a:solidFill>
                  <a:srgbClr val="FF0000"/>
                </a:solidFill>
              </a:rPr>
              <a:t>Describing</a:t>
            </a:r>
            <a:r>
              <a:rPr sz="2400" spc="-278" dirty="0">
                <a:solidFill>
                  <a:srgbClr val="FF0000"/>
                </a:solidFill>
              </a:rPr>
              <a:t> </a:t>
            </a:r>
            <a:r>
              <a:rPr sz="2400" spc="-180" dirty="0">
                <a:solidFill>
                  <a:srgbClr val="FF0000"/>
                </a:solidFill>
              </a:rPr>
              <a:t>Differential</a:t>
            </a:r>
            <a:r>
              <a:rPr sz="2400" spc="-255" dirty="0">
                <a:solidFill>
                  <a:srgbClr val="FF0000"/>
                </a:solidFill>
              </a:rPr>
              <a:t> </a:t>
            </a:r>
            <a:r>
              <a:rPr sz="2400" spc="-135" dirty="0">
                <a:solidFill>
                  <a:srgbClr val="FF0000"/>
                </a:solidFill>
              </a:rPr>
              <a:t>Equations</a:t>
            </a:r>
            <a:r>
              <a:rPr sz="2400" spc="-259" dirty="0">
                <a:solidFill>
                  <a:srgbClr val="FF0000"/>
                </a:solidFill>
              </a:rPr>
              <a:t> </a:t>
            </a:r>
            <a:r>
              <a:rPr sz="2400" spc="-150" dirty="0">
                <a:solidFill>
                  <a:srgbClr val="FF0000"/>
                </a:solidFill>
              </a:rPr>
              <a:t>for</a:t>
            </a:r>
            <a:r>
              <a:rPr sz="2400" spc="-255" dirty="0">
                <a:solidFill>
                  <a:srgbClr val="FF0000"/>
                </a:solidFill>
              </a:rPr>
              <a:t> </a:t>
            </a:r>
            <a:r>
              <a:rPr sz="2400" spc="-188" dirty="0">
                <a:solidFill>
                  <a:srgbClr val="FF0000"/>
                </a:solidFill>
              </a:rPr>
              <a:t>Electrical</a:t>
            </a:r>
            <a:r>
              <a:rPr sz="2400" spc="-259" dirty="0">
                <a:solidFill>
                  <a:srgbClr val="FF0000"/>
                </a:solidFill>
              </a:rPr>
              <a:t> </a:t>
            </a:r>
            <a:r>
              <a:rPr sz="2400" spc="-120" dirty="0">
                <a:solidFill>
                  <a:srgbClr val="FF0000"/>
                </a:solidFill>
              </a:rPr>
              <a:t>and  </a:t>
            </a:r>
            <a:r>
              <a:rPr sz="2400" spc="-169" dirty="0">
                <a:solidFill>
                  <a:srgbClr val="FF0000"/>
                </a:solidFill>
              </a:rPr>
              <a:t>Electronic</a:t>
            </a:r>
            <a:r>
              <a:rPr sz="2400" spc="-266" dirty="0">
                <a:solidFill>
                  <a:srgbClr val="FF0000"/>
                </a:solidFill>
              </a:rPr>
              <a:t> </a:t>
            </a:r>
            <a:r>
              <a:rPr sz="2400" spc="-153" dirty="0">
                <a:solidFill>
                  <a:srgbClr val="FF0000"/>
                </a:solidFill>
              </a:rPr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971550"/>
            <a:ext cx="8489052" cy="4171714"/>
            <a:chOff x="774191" y="1365951"/>
            <a:chExt cx="10849356" cy="4493828"/>
          </a:xfrm>
        </p:grpSpPr>
        <p:sp>
          <p:nvSpPr>
            <p:cNvPr id="4" name="object 4"/>
            <p:cNvSpPr/>
            <p:nvPr/>
          </p:nvSpPr>
          <p:spPr>
            <a:xfrm>
              <a:off x="774191" y="1662683"/>
              <a:ext cx="10849356" cy="4197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199" y="1365951"/>
              <a:ext cx="10666476" cy="40142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149" y="1707641"/>
              <a:ext cx="10704830" cy="4052570"/>
            </a:xfrm>
            <a:custGeom>
              <a:avLst/>
              <a:gdLst/>
              <a:ahLst/>
              <a:cxnLst/>
              <a:rect l="l" t="t" r="r" b="b"/>
              <a:pathLst>
                <a:path w="10704830" h="4052570">
                  <a:moveTo>
                    <a:pt x="0" y="4052316"/>
                  </a:moveTo>
                  <a:lnTo>
                    <a:pt x="10704576" y="4052316"/>
                  </a:lnTo>
                  <a:lnTo>
                    <a:pt x="10704576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6992"/>
            <a:ext cx="2832259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229" dirty="0"/>
              <a:t>Electrical</a:t>
            </a:r>
            <a:r>
              <a:rPr sz="3300" spc="-344" dirty="0"/>
              <a:t> </a:t>
            </a:r>
            <a:r>
              <a:rPr sz="3300" spc="-199" dirty="0"/>
              <a:t>Circuits</a:t>
            </a:r>
            <a:endParaRPr sz="33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11504" y="914399"/>
            <a:ext cx="8044815" cy="4135755"/>
            <a:chOff x="815339" y="1219199"/>
            <a:chExt cx="10726420" cy="5514340"/>
          </a:xfrm>
        </p:grpSpPr>
        <p:sp>
          <p:nvSpPr>
            <p:cNvPr id="4" name="object 4"/>
            <p:cNvSpPr/>
            <p:nvPr/>
          </p:nvSpPr>
          <p:spPr>
            <a:xfrm>
              <a:off x="8014716" y="5073394"/>
              <a:ext cx="3526535" cy="1659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78723" y="5137404"/>
              <a:ext cx="3343655" cy="1476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9673" y="5118354"/>
              <a:ext cx="3382010" cy="1515110"/>
            </a:xfrm>
            <a:custGeom>
              <a:avLst/>
              <a:gdLst/>
              <a:ahLst/>
              <a:cxnLst/>
              <a:rect l="l" t="t" r="r" b="b"/>
              <a:pathLst>
                <a:path w="3382009" h="1515109">
                  <a:moveTo>
                    <a:pt x="0" y="1514856"/>
                  </a:moveTo>
                  <a:lnTo>
                    <a:pt x="3381755" y="1514856"/>
                  </a:lnTo>
                  <a:lnTo>
                    <a:pt x="3381755" y="0"/>
                  </a:lnTo>
                  <a:lnTo>
                    <a:pt x="0" y="0"/>
                  </a:lnTo>
                  <a:lnTo>
                    <a:pt x="0" y="151485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5339" y="1219199"/>
              <a:ext cx="7188707" cy="4331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9347" y="1283207"/>
              <a:ext cx="7005828" cy="41483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0297" y="1264158"/>
              <a:ext cx="7044055" cy="4186554"/>
            </a:xfrm>
            <a:custGeom>
              <a:avLst/>
              <a:gdLst/>
              <a:ahLst/>
              <a:cxnLst/>
              <a:rect l="l" t="t" r="r" b="b"/>
              <a:pathLst>
                <a:path w="7044055" h="4186554">
                  <a:moveTo>
                    <a:pt x="0" y="4186428"/>
                  </a:moveTo>
                  <a:lnTo>
                    <a:pt x="7043928" y="4186428"/>
                  </a:lnTo>
                  <a:lnTo>
                    <a:pt x="7043928" y="0"/>
                  </a:lnTo>
                  <a:lnTo>
                    <a:pt x="0" y="0"/>
                  </a:lnTo>
                  <a:lnTo>
                    <a:pt x="0" y="418642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3155"/>
            <a:ext cx="8229600" cy="402899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9525" marR="3810" algn="l">
              <a:lnSpc>
                <a:spcPts val="2918"/>
              </a:lnSpc>
              <a:spcBef>
                <a:spcPts val="439"/>
              </a:spcBef>
            </a:pPr>
            <a:r>
              <a:rPr sz="2000" spc="-195" dirty="0">
                <a:solidFill>
                  <a:srgbClr val="FF0000"/>
                </a:solidFill>
              </a:rPr>
              <a:t>Example:</a:t>
            </a:r>
            <a:r>
              <a:rPr sz="2000" spc="-251" dirty="0">
                <a:solidFill>
                  <a:srgbClr val="FF0000"/>
                </a:solidFill>
              </a:rPr>
              <a:t> </a:t>
            </a:r>
            <a:r>
              <a:rPr sz="2000" spc="-146" dirty="0">
                <a:solidFill>
                  <a:srgbClr val="FF0000"/>
                </a:solidFill>
              </a:rPr>
              <a:t>Write</a:t>
            </a:r>
            <a:r>
              <a:rPr sz="2000" spc="-255" dirty="0">
                <a:solidFill>
                  <a:srgbClr val="FF0000"/>
                </a:solidFill>
              </a:rPr>
              <a:t> </a:t>
            </a:r>
            <a:r>
              <a:rPr lang="en-US" sz="2000" spc="-255" dirty="0" smtClean="0">
                <a:solidFill>
                  <a:srgbClr val="FF0000"/>
                </a:solidFill>
              </a:rPr>
              <a:t> </a:t>
            </a:r>
            <a:r>
              <a:rPr sz="2000" spc="-143" dirty="0" smtClean="0">
                <a:solidFill>
                  <a:srgbClr val="FF0000"/>
                </a:solidFill>
              </a:rPr>
              <a:t>the</a:t>
            </a:r>
            <a:r>
              <a:rPr sz="2000" spc="-251" dirty="0" smtClean="0">
                <a:solidFill>
                  <a:srgbClr val="FF0000"/>
                </a:solidFill>
              </a:rPr>
              <a:t> </a:t>
            </a:r>
            <a:r>
              <a:rPr lang="en-US" sz="2000" spc="-251" dirty="0" smtClean="0">
                <a:solidFill>
                  <a:srgbClr val="FF0000"/>
                </a:solidFill>
              </a:rPr>
              <a:t> </a:t>
            </a:r>
            <a:r>
              <a:rPr sz="2000" spc="-176" dirty="0" err="1" smtClean="0">
                <a:solidFill>
                  <a:srgbClr val="FF0000"/>
                </a:solidFill>
              </a:rPr>
              <a:t>intego</a:t>
            </a:r>
            <a:r>
              <a:rPr lang="en-US" sz="2000" spc="-176" dirty="0" smtClean="0">
                <a:solidFill>
                  <a:srgbClr val="FF0000"/>
                </a:solidFill>
              </a:rPr>
              <a:t>-</a:t>
            </a:r>
            <a:r>
              <a:rPr sz="2000" spc="-176" dirty="0" smtClean="0">
                <a:solidFill>
                  <a:srgbClr val="FF0000"/>
                </a:solidFill>
              </a:rPr>
              <a:t>differential</a:t>
            </a:r>
            <a:r>
              <a:rPr sz="2000" spc="-248" dirty="0" smtClean="0">
                <a:solidFill>
                  <a:srgbClr val="FF0000"/>
                </a:solidFill>
              </a:rPr>
              <a:t> </a:t>
            </a:r>
            <a:r>
              <a:rPr lang="en-US" sz="2000" spc="-248" dirty="0" smtClean="0">
                <a:solidFill>
                  <a:srgbClr val="FF0000"/>
                </a:solidFill>
              </a:rPr>
              <a:t> </a:t>
            </a:r>
            <a:r>
              <a:rPr sz="2000" spc="-131" dirty="0" smtClean="0">
                <a:solidFill>
                  <a:srgbClr val="FF0000"/>
                </a:solidFill>
              </a:rPr>
              <a:t>equations</a:t>
            </a:r>
            <a:r>
              <a:rPr sz="2000" spc="-263" dirty="0" smtClean="0">
                <a:solidFill>
                  <a:srgbClr val="FF0000"/>
                </a:solidFill>
              </a:rPr>
              <a:t> </a:t>
            </a:r>
            <a:r>
              <a:rPr lang="en-US" sz="2000" spc="-263" dirty="0" smtClean="0">
                <a:solidFill>
                  <a:srgbClr val="FF0000"/>
                </a:solidFill>
              </a:rPr>
              <a:t> </a:t>
            </a:r>
            <a:r>
              <a:rPr sz="2000" spc="-120" dirty="0" smtClean="0">
                <a:solidFill>
                  <a:srgbClr val="FF0000"/>
                </a:solidFill>
              </a:rPr>
              <a:t>and</a:t>
            </a:r>
            <a:r>
              <a:rPr sz="2000" spc="-263" dirty="0" smtClean="0">
                <a:solidFill>
                  <a:srgbClr val="FF0000"/>
                </a:solidFill>
              </a:rPr>
              <a:t> </a:t>
            </a:r>
            <a:r>
              <a:rPr lang="en-US" sz="2000" spc="-263" dirty="0" smtClean="0">
                <a:solidFill>
                  <a:srgbClr val="FF0000"/>
                </a:solidFill>
              </a:rPr>
              <a:t> </a:t>
            </a:r>
            <a:r>
              <a:rPr sz="2000" spc="-143" dirty="0" smtClean="0">
                <a:solidFill>
                  <a:srgbClr val="FF0000"/>
                </a:solidFill>
              </a:rPr>
              <a:t>the  </a:t>
            </a:r>
            <a:r>
              <a:rPr sz="2000" spc="-165" dirty="0" smtClean="0">
                <a:solidFill>
                  <a:srgbClr val="FF0000"/>
                </a:solidFill>
              </a:rPr>
              <a:t>transfer</a:t>
            </a:r>
            <a:r>
              <a:rPr lang="en-US" sz="2000" spc="-165" dirty="0" smtClean="0">
                <a:solidFill>
                  <a:srgbClr val="FF0000"/>
                </a:solidFill>
              </a:rPr>
              <a:t> </a:t>
            </a:r>
            <a:r>
              <a:rPr sz="2000" spc="-263" dirty="0" smtClean="0">
                <a:solidFill>
                  <a:srgbClr val="FF0000"/>
                </a:solidFill>
              </a:rPr>
              <a:t> </a:t>
            </a:r>
            <a:r>
              <a:rPr sz="2000" spc="-143" dirty="0">
                <a:solidFill>
                  <a:srgbClr val="FF0000"/>
                </a:solidFill>
              </a:rPr>
              <a:t>function</a:t>
            </a:r>
            <a:r>
              <a:rPr sz="2000" spc="-266" dirty="0">
                <a:solidFill>
                  <a:srgbClr val="FF0000"/>
                </a:solidFill>
              </a:rPr>
              <a:t> </a:t>
            </a:r>
            <a:r>
              <a:rPr lang="en-US" sz="2000" spc="-266" dirty="0" smtClean="0">
                <a:solidFill>
                  <a:srgbClr val="FF0000"/>
                </a:solidFill>
              </a:rPr>
              <a:t> </a:t>
            </a:r>
            <a:r>
              <a:rPr sz="2000" spc="-124" dirty="0" smtClean="0">
                <a:solidFill>
                  <a:srgbClr val="FF0000"/>
                </a:solidFill>
              </a:rPr>
              <a:t>of</a:t>
            </a:r>
            <a:r>
              <a:rPr sz="2000" spc="-244" dirty="0" smtClean="0">
                <a:solidFill>
                  <a:srgbClr val="FF0000"/>
                </a:solidFill>
              </a:rPr>
              <a:t> </a:t>
            </a:r>
            <a:r>
              <a:rPr sz="2000" spc="-143" dirty="0">
                <a:solidFill>
                  <a:srgbClr val="FF0000"/>
                </a:solidFill>
              </a:rPr>
              <a:t>the</a:t>
            </a:r>
            <a:r>
              <a:rPr sz="2000" spc="-251" dirty="0">
                <a:solidFill>
                  <a:srgbClr val="FF0000"/>
                </a:solidFill>
              </a:rPr>
              <a:t> </a:t>
            </a:r>
            <a:r>
              <a:rPr lang="en-US" sz="2000" spc="-251" dirty="0" smtClean="0">
                <a:solidFill>
                  <a:srgbClr val="FF0000"/>
                </a:solidFill>
              </a:rPr>
              <a:t> </a:t>
            </a:r>
            <a:r>
              <a:rPr sz="2000" spc="-153" dirty="0" smtClean="0">
                <a:solidFill>
                  <a:srgbClr val="FF0000"/>
                </a:solidFill>
              </a:rPr>
              <a:t>following</a:t>
            </a:r>
            <a:r>
              <a:rPr sz="2000" spc="-274" dirty="0" smtClean="0">
                <a:solidFill>
                  <a:srgbClr val="FF0000"/>
                </a:solidFill>
              </a:rPr>
              <a:t> </a:t>
            </a:r>
            <a:r>
              <a:rPr lang="en-US" sz="2000" spc="-274" dirty="0" smtClean="0">
                <a:solidFill>
                  <a:srgbClr val="FF0000"/>
                </a:solidFill>
              </a:rPr>
              <a:t> </a:t>
            </a:r>
            <a:r>
              <a:rPr sz="2000" spc="-180" dirty="0" smtClean="0">
                <a:solidFill>
                  <a:srgbClr val="FF0000"/>
                </a:solidFill>
              </a:rPr>
              <a:t>circuit</a:t>
            </a:r>
            <a:endParaRPr sz="2000" spc="-18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634" y="952118"/>
            <a:ext cx="3970782" cy="4093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9417" y="1762541"/>
            <a:ext cx="306229" cy="0"/>
          </a:xfrm>
          <a:custGeom>
            <a:avLst/>
            <a:gdLst/>
            <a:ahLst/>
            <a:cxnLst/>
            <a:rect l="l" t="t" r="r" b="b"/>
            <a:pathLst>
              <a:path w="408304">
                <a:moveTo>
                  <a:pt x="0" y="0"/>
                </a:moveTo>
                <a:lnTo>
                  <a:pt x="407719" y="0"/>
                </a:lnTo>
              </a:path>
            </a:pathLst>
          </a:custGeom>
          <a:ln w="23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32048" y="1915020"/>
            <a:ext cx="249079" cy="3762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dirty="0">
                <a:latin typeface="Times New Roman"/>
                <a:cs typeface="Times New Roman"/>
              </a:rPr>
              <a:t>dt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6922" y="1286477"/>
            <a:ext cx="171450" cy="3762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34" dirty="0">
                <a:latin typeface="Times New Roman"/>
                <a:cs typeface="Times New Roman"/>
              </a:rPr>
              <a:t>d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7231" y="1567029"/>
            <a:ext cx="2001203" cy="370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spcBef>
                <a:spcPts val="90"/>
              </a:spcBef>
              <a:tabLst>
                <a:tab pos="1072515" algn="l"/>
              </a:tabLst>
            </a:pPr>
            <a:r>
              <a:rPr sz="2300" i="1" spc="23" dirty="0">
                <a:latin typeface="Times New Roman"/>
                <a:cs typeface="Times New Roman"/>
              </a:rPr>
              <a:t>( </a:t>
            </a:r>
            <a:r>
              <a:rPr sz="3500" i="1" spc="73" baseline="-10752" dirty="0">
                <a:latin typeface="Times New Roman"/>
                <a:cs typeface="Times New Roman"/>
              </a:rPr>
              <a:t>i</a:t>
            </a:r>
            <a:r>
              <a:rPr sz="2600" spc="73" baseline="-35460" dirty="0">
                <a:latin typeface="Times New Roman"/>
                <a:cs typeface="Times New Roman"/>
              </a:rPr>
              <a:t>1 </a:t>
            </a:r>
            <a:r>
              <a:rPr sz="2300" spc="38" dirty="0">
                <a:latin typeface="Symbol"/>
                <a:cs typeface="Symbol"/>
              </a:rPr>
              <a:t>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3500" i="1" spc="28" baseline="-10752" dirty="0">
                <a:latin typeface="Times New Roman"/>
                <a:cs typeface="Times New Roman"/>
              </a:rPr>
              <a:t>i</a:t>
            </a:r>
            <a:r>
              <a:rPr sz="3500" i="1" spc="-483" baseline="-10752" dirty="0">
                <a:latin typeface="Times New Roman"/>
                <a:cs typeface="Times New Roman"/>
              </a:rPr>
              <a:t> </a:t>
            </a:r>
            <a:r>
              <a:rPr sz="2600" spc="23" baseline="-35460" dirty="0">
                <a:latin typeface="Times New Roman"/>
                <a:cs typeface="Times New Roman"/>
              </a:rPr>
              <a:t>2	</a:t>
            </a:r>
            <a:r>
              <a:rPr sz="2300" i="1" spc="23" dirty="0">
                <a:latin typeface="Times New Roman"/>
                <a:cs typeface="Times New Roman"/>
              </a:rPr>
              <a:t>) </a:t>
            </a:r>
            <a:r>
              <a:rPr sz="2300" spc="38" dirty="0">
                <a:latin typeface="Symbol"/>
                <a:cs typeface="Symbol"/>
              </a:rPr>
              <a:t></a:t>
            </a:r>
            <a:r>
              <a:rPr sz="2300" spc="296" dirty="0">
                <a:latin typeface="Times New Roman"/>
                <a:cs typeface="Times New Roman"/>
              </a:rPr>
              <a:t> </a:t>
            </a:r>
            <a:r>
              <a:rPr sz="2300" i="1" spc="49" dirty="0">
                <a:latin typeface="Times New Roman"/>
                <a:cs typeface="Times New Roman"/>
              </a:rPr>
              <a:t>v(t)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8608" y="1567029"/>
            <a:ext cx="1117283" cy="370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spcBef>
                <a:spcPts val="90"/>
              </a:spcBef>
            </a:pPr>
            <a:r>
              <a:rPr sz="3500" i="1" spc="73" baseline="-10752" dirty="0">
                <a:latin typeface="Times New Roman"/>
                <a:cs typeface="Times New Roman"/>
              </a:rPr>
              <a:t>i</a:t>
            </a:r>
            <a:r>
              <a:rPr sz="2600" spc="73" baseline="-35460" dirty="0">
                <a:latin typeface="Times New Roman"/>
                <a:cs typeface="Times New Roman"/>
              </a:rPr>
              <a:t>1 </a:t>
            </a:r>
            <a:r>
              <a:rPr sz="3500" i="1" spc="67" baseline="-10752" dirty="0">
                <a:latin typeface="Times New Roman"/>
                <a:cs typeface="Times New Roman"/>
              </a:rPr>
              <a:t>R</a:t>
            </a:r>
            <a:r>
              <a:rPr sz="2600" spc="67" baseline="-35460" dirty="0">
                <a:latin typeface="Times New Roman"/>
                <a:cs typeface="Times New Roman"/>
              </a:rPr>
              <a:t>1 </a:t>
            </a:r>
            <a:r>
              <a:rPr sz="2300" spc="38" dirty="0">
                <a:latin typeface="Symbol"/>
                <a:cs typeface="Symbol"/>
              </a:rPr>
              <a:t></a:t>
            </a:r>
            <a:r>
              <a:rPr sz="2300" spc="49" dirty="0">
                <a:latin typeface="Times New Roman"/>
                <a:cs typeface="Times New Roman"/>
              </a:rPr>
              <a:t> </a:t>
            </a:r>
            <a:r>
              <a:rPr sz="2300" i="1" spc="38" dirty="0">
                <a:latin typeface="Times New Roman"/>
                <a:cs typeface="Times New Roman"/>
              </a:rPr>
              <a:t>L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5245" y="3178135"/>
            <a:ext cx="277654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70063" y="0"/>
                </a:lnTo>
              </a:path>
            </a:pathLst>
          </a:custGeom>
          <a:ln w="20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8824" y="3178135"/>
            <a:ext cx="173355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0754" y="0"/>
                </a:lnTo>
              </a:path>
            </a:pathLst>
          </a:custGeom>
          <a:ln w="20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70080" y="3417692"/>
            <a:ext cx="156209" cy="31956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000" spc="101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15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429486" y="2667758"/>
            <a:ext cx="373380" cy="31979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8575">
              <a:spcBef>
                <a:spcPts val="94"/>
              </a:spcBef>
              <a:tabLst>
                <a:tab pos="268129" algn="l"/>
              </a:tabLst>
            </a:pPr>
            <a:r>
              <a:rPr sz="2900" spc="152" baseline="-34188" dirty="0">
                <a:latin typeface="Times New Roman"/>
                <a:cs typeface="Times New Roman"/>
              </a:rPr>
              <a:t>1	</a:t>
            </a:r>
            <a:r>
              <a:rPr sz="2000" i="1" spc="56" dirty="0">
                <a:latin typeface="Times New Roman"/>
                <a:cs typeface="Times New Roman"/>
              </a:rPr>
              <a:t>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9385" y="2886232"/>
            <a:ext cx="2803208" cy="4610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  <a:tabLst>
                <a:tab pos="1384935" algn="l"/>
                <a:tab pos="1611630" algn="l"/>
                <a:tab pos="2392204" algn="l"/>
              </a:tabLst>
            </a:pPr>
            <a:r>
              <a:rPr sz="2000" i="1" spc="68" dirty="0">
                <a:latin typeface="Times New Roman"/>
                <a:cs typeface="Times New Roman"/>
              </a:rPr>
              <a:t>( </a:t>
            </a:r>
            <a:r>
              <a:rPr sz="2900" i="1" spc="84" baseline="-10683" dirty="0">
                <a:latin typeface="Times New Roman"/>
                <a:cs typeface="Times New Roman"/>
              </a:rPr>
              <a:t>i </a:t>
            </a:r>
            <a:r>
              <a:rPr sz="2200" spc="113" baseline="-35612" dirty="0">
                <a:latin typeface="Times New Roman"/>
                <a:cs typeface="Times New Roman"/>
              </a:rPr>
              <a:t>2 </a:t>
            </a:r>
            <a:r>
              <a:rPr sz="2000" spc="113" dirty="0">
                <a:latin typeface="Symbol"/>
                <a:cs typeface="Symbol"/>
              </a:rPr>
              <a:t></a:t>
            </a:r>
            <a:r>
              <a:rPr sz="2000" spc="113" dirty="0">
                <a:latin typeface="Times New Roman"/>
                <a:cs typeface="Times New Roman"/>
              </a:rPr>
              <a:t> </a:t>
            </a:r>
            <a:r>
              <a:rPr sz="2900" i="1" spc="146" baseline="-10683" dirty="0">
                <a:latin typeface="Times New Roman"/>
                <a:cs typeface="Times New Roman"/>
              </a:rPr>
              <a:t>i</a:t>
            </a:r>
            <a:r>
              <a:rPr sz="2200" spc="146" baseline="-35612" dirty="0">
                <a:latin typeface="Times New Roman"/>
                <a:cs typeface="Times New Roman"/>
              </a:rPr>
              <a:t>1</a:t>
            </a:r>
            <a:r>
              <a:rPr sz="2200" spc="264" baseline="-35612" dirty="0">
                <a:latin typeface="Times New Roman"/>
                <a:cs typeface="Times New Roman"/>
              </a:rPr>
              <a:t> </a:t>
            </a:r>
            <a:r>
              <a:rPr sz="2000" i="1" spc="68" dirty="0">
                <a:latin typeface="Times New Roman"/>
                <a:cs typeface="Times New Roman"/>
              </a:rPr>
              <a:t>)</a:t>
            </a:r>
            <a:r>
              <a:rPr sz="2000" i="1" spc="-11" dirty="0">
                <a:latin typeface="Times New Roman"/>
                <a:cs typeface="Times New Roman"/>
              </a:rPr>
              <a:t> </a:t>
            </a:r>
            <a:r>
              <a:rPr sz="2000" spc="113" dirty="0">
                <a:latin typeface="Symbol"/>
                <a:cs typeface="Symbol"/>
              </a:rPr>
              <a:t></a:t>
            </a:r>
            <a:r>
              <a:rPr sz="2000" spc="113" dirty="0">
                <a:latin typeface="Times New Roman"/>
                <a:cs typeface="Times New Roman"/>
              </a:rPr>
              <a:t>	</a:t>
            </a:r>
            <a:r>
              <a:rPr sz="2900" i="1" spc="134" baseline="-51282" dirty="0">
                <a:latin typeface="Times New Roman"/>
                <a:cs typeface="Times New Roman"/>
              </a:rPr>
              <a:t>c	</a:t>
            </a:r>
            <a:r>
              <a:rPr sz="4400" spc="113" baseline="-8438" dirty="0">
                <a:latin typeface="Symbol"/>
                <a:cs typeface="Symbol"/>
              </a:rPr>
              <a:t></a:t>
            </a:r>
            <a:r>
              <a:rPr sz="4400" spc="-433" baseline="-8438" dirty="0">
                <a:latin typeface="Times New Roman"/>
                <a:cs typeface="Times New Roman"/>
              </a:rPr>
              <a:t> </a:t>
            </a:r>
            <a:r>
              <a:rPr sz="2900" i="1" spc="213" baseline="-10683" dirty="0">
                <a:latin typeface="Times New Roman"/>
                <a:cs typeface="Times New Roman"/>
              </a:rPr>
              <a:t>i</a:t>
            </a:r>
            <a:r>
              <a:rPr sz="2900" spc="213" baseline="-26709" dirty="0">
                <a:latin typeface="Times New Roman"/>
                <a:cs typeface="Times New Roman"/>
              </a:rPr>
              <a:t>2</a:t>
            </a:r>
            <a:r>
              <a:rPr sz="2900" spc="-56" baseline="-26709" dirty="0">
                <a:latin typeface="Times New Roman"/>
                <a:cs typeface="Times New Roman"/>
              </a:rPr>
              <a:t> </a:t>
            </a:r>
            <a:r>
              <a:rPr sz="2000" i="1" spc="68" dirty="0">
                <a:latin typeface="Times New Roman"/>
                <a:cs typeface="Times New Roman"/>
              </a:rPr>
              <a:t>dt	</a:t>
            </a:r>
            <a:r>
              <a:rPr sz="2000" spc="113" dirty="0">
                <a:latin typeface="Symbol"/>
                <a:cs typeface="Symbol"/>
              </a:rPr>
              <a:t></a:t>
            </a:r>
            <a:r>
              <a:rPr sz="2000" spc="203" dirty="0">
                <a:latin typeface="Times New Roman"/>
                <a:cs typeface="Times New Roman"/>
              </a:rPr>
              <a:t> </a:t>
            </a:r>
            <a:r>
              <a:rPr sz="2000" spc="101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4993" y="3306195"/>
            <a:ext cx="227648" cy="31956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000" i="1" spc="56" dirty="0">
                <a:latin typeface="Times New Roman"/>
                <a:cs typeface="Times New Roman"/>
              </a:rPr>
              <a:t>dt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6743" y="2775437"/>
            <a:ext cx="156209" cy="31956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000" i="1" spc="101" dirty="0">
                <a:latin typeface="Times New Roman"/>
                <a:cs typeface="Times New Roman"/>
              </a:rPr>
              <a:t>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3176" y="3012178"/>
            <a:ext cx="1094423" cy="31979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8575">
              <a:spcBef>
                <a:spcPts val="94"/>
              </a:spcBef>
            </a:pPr>
            <a:r>
              <a:rPr sz="2900" i="1" spc="84" baseline="-10683" dirty="0">
                <a:latin typeface="Times New Roman"/>
                <a:cs typeface="Times New Roman"/>
              </a:rPr>
              <a:t>i </a:t>
            </a:r>
            <a:r>
              <a:rPr sz="2200" spc="113" baseline="-35612" dirty="0">
                <a:latin typeface="Times New Roman"/>
                <a:cs typeface="Times New Roman"/>
              </a:rPr>
              <a:t>2 </a:t>
            </a:r>
            <a:r>
              <a:rPr sz="2900" i="1" spc="191" baseline="-11752" dirty="0">
                <a:latin typeface="Times New Roman"/>
                <a:cs typeface="Times New Roman"/>
              </a:rPr>
              <a:t>R</a:t>
            </a:r>
            <a:r>
              <a:rPr sz="2900" i="1" spc="-512" baseline="-11752" dirty="0">
                <a:latin typeface="Times New Roman"/>
                <a:cs typeface="Times New Roman"/>
              </a:rPr>
              <a:t> </a:t>
            </a:r>
            <a:r>
              <a:rPr sz="2200" spc="113" baseline="-35612" dirty="0">
                <a:latin typeface="Times New Roman"/>
                <a:cs typeface="Times New Roman"/>
              </a:rPr>
              <a:t>2 </a:t>
            </a:r>
            <a:r>
              <a:rPr sz="2000" spc="113" dirty="0">
                <a:latin typeface="Symbol"/>
                <a:cs typeface="Symbol"/>
              </a:rPr>
              <a:t></a:t>
            </a:r>
            <a:r>
              <a:rPr sz="2000" spc="113" dirty="0">
                <a:latin typeface="Times New Roman"/>
                <a:cs typeface="Times New Roman"/>
              </a:rPr>
              <a:t> </a:t>
            </a:r>
            <a:r>
              <a:rPr sz="2000" i="1" spc="113" dirty="0"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0059" y="3902790"/>
            <a:ext cx="3221831" cy="67393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lnSpc>
                <a:spcPct val="120000"/>
              </a:lnSpc>
              <a:spcBef>
                <a:spcPts val="71"/>
              </a:spcBef>
            </a:pPr>
            <a:r>
              <a:rPr spc="-53" dirty="0">
                <a:latin typeface="Arial"/>
                <a:cs typeface="Arial"/>
              </a:rPr>
              <a:t>Take </a:t>
            </a:r>
            <a:r>
              <a:rPr spc="-4" dirty="0">
                <a:latin typeface="Arial"/>
                <a:cs typeface="Arial"/>
              </a:rPr>
              <a:t>Laplace </a:t>
            </a:r>
            <a:r>
              <a:rPr spc="-11" dirty="0">
                <a:latin typeface="Arial"/>
                <a:cs typeface="Arial"/>
              </a:rPr>
              <a:t>Transform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both  sides </a:t>
            </a:r>
            <a:r>
              <a:rPr dirty="0">
                <a:latin typeface="Arial"/>
                <a:cs typeface="Arial"/>
              </a:rPr>
              <a:t>then </a:t>
            </a:r>
            <a:r>
              <a:rPr spc="-4" dirty="0">
                <a:latin typeface="Arial"/>
                <a:cs typeface="Arial"/>
              </a:rPr>
              <a:t>find </a:t>
            </a:r>
            <a:r>
              <a:rPr dirty="0">
                <a:latin typeface="Arial"/>
                <a:cs typeface="Arial"/>
              </a:rPr>
              <a:t>G(s) =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I2(s)/V(s)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254" y="248539"/>
            <a:ext cx="557276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solidFill>
                  <a:srgbClr val="FF0000"/>
                </a:solidFill>
              </a:rPr>
              <a:t>Nodal and </a:t>
            </a:r>
            <a:r>
              <a:rPr spc="10" dirty="0">
                <a:solidFill>
                  <a:srgbClr val="FF0000"/>
                </a:solidFill>
              </a:rPr>
              <a:t>Loop</a:t>
            </a:r>
            <a:r>
              <a:rPr spc="-125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4650359" y="3927424"/>
            <a:ext cx="2520315" cy="474345"/>
          </a:xfrm>
          <a:custGeom>
            <a:avLst/>
            <a:gdLst/>
            <a:ahLst/>
            <a:cxnLst/>
            <a:rect l="l" t="t" r="r" b="b"/>
            <a:pathLst>
              <a:path w="2520315" h="474345">
                <a:moveTo>
                  <a:pt x="2520315" y="0"/>
                </a:moveTo>
                <a:lnTo>
                  <a:pt x="2520315" y="473964"/>
                </a:lnTo>
                <a:lnTo>
                  <a:pt x="0" y="473964"/>
                </a:lnTo>
                <a:lnTo>
                  <a:pt x="0" y="1348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5657" y="3398888"/>
            <a:ext cx="1008380" cy="53530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10"/>
              </a:lnSpc>
            </a:pPr>
            <a:r>
              <a:rPr sz="1800" spc="5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9946" y="3398888"/>
            <a:ext cx="1008380" cy="53530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ts val="2010"/>
              </a:lnSpc>
            </a:pPr>
            <a:r>
              <a:rPr sz="1800" spc="10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5715"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0260" y="3398888"/>
            <a:ext cx="1008380" cy="53530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ts val="2010"/>
              </a:lnSpc>
            </a:pPr>
            <a:r>
              <a:rPr sz="1800" spc="10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10795"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6070" y="2824479"/>
            <a:ext cx="2304415" cy="581660"/>
          </a:xfrm>
          <a:custGeom>
            <a:avLst/>
            <a:gdLst/>
            <a:ahLst/>
            <a:cxnLst/>
            <a:rect l="l" t="t" r="r" b="b"/>
            <a:pathLst>
              <a:path w="2304415" h="581660">
                <a:moveTo>
                  <a:pt x="0" y="581151"/>
                </a:moveTo>
                <a:lnTo>
                  <a:pt x="0" y="0"/>
                </a:lnTo>
                <a:lnTo>
                  <a:pt x="2304288" y="0"/>
                </a:lnTo>
                <a:lnTo>
                  <a:pt x="2304288" y="5676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0359" y="2824479"/>
            <a:ext cx="2520315" cy="581660"/>
          </a:xfrm>
          <a:custGeom>
            <a:avLst/>
            <a:gdLst/>
            <a:ahLst/>
            <a:cxnLst/>
            <a:rect l="l" t="t" r="r" b="b"/>
            <a:pathLst>
              <a:path w="2520315" h="581660">
                <a:moveTo>
                  <a:pt x="2520315" y="581151"/>
                </a:moveTo>
                <a:lnTo>
                  <a:pt x="2520315" y="0"/>
                </a:lnTo>
                <a:lnTo>
                  <a:pt x="0" y="0"/>
                </a:lnTo>
                <a:lnTo>
                  <a:pt x="0" y="5676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6070" y="3927424"/>
            <a:ext cx="2304415" cy="493395"/>
          </a:xfrm>
          <a:custGeom>
            <a:avLst/>
            <a:gdLst/>
            <a:ahLst/>
            <a:cxnLst/>
            <a:rect l="l" t="t" r="r" b="b"/>
            <a:pathLst>
              <a:path w="2304415" h="493395">
                <a:moveTo>
                  <a:pt x="2304288" y="0"/>
                </a:moveTo>
                <a:lnTo>
                  <a:pt x="2304288" y="492887"/>
                </a:lnTo>
                <a:lnTo>
                  <a:pt x="0" y="492887"/>
                </a:lnTo>
                <a:lnTo>
                  <a:pt x="0" y="1348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9650" y="2776913"/>
            <a:ext cx="81416" cy="8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0704" y="3177920"/>
            <a:ext cx="829310" cy="949325"/>
          </a:xfrm>
          <a:custGeom>
            <a:avLst/>
            <a:gdLst/>
            <a:ahLst/>
            <a:cxnLst/>
            <a:rect l="l" t="t" r="r" b="b"/>
            <a:pathLst>
              <a:path w="829310" h="949325">
                <a:moveTo>
                  <a:pt x="533907" y="0"/>
                </a:moveTo>
                <a:lnTo>
                  <a:pt x="516381" y="0"/>
                </a:lnTo>
                <a:lnTo>
                  <a:pt x="498856" y="508"/>
                </a:lnTo>
                <a:lnTo>
                  <a:pt x="446023" y="6096"/>
                </a:lnTo>
                <a:lnTo>
                  <a:pt x="395096" y="17399"/>
                </a:lnTo>
                <a:lnTo>
                  <a:pt x="346074" y="34290"/>
                </a:lnTo>
                <a:lnTo>
                  <a:pt x="296544" y="57531"/>
                </a:lnTo>
                <a:lnTo>
                  <a:pt x="247522" y="86868"/>
                </a:lnTo>
                <a:lnTo>
                  <a:pt x="216154" y="109220"/>
                </a:lnTo>
                <a:lnTo>
                  <a:pt x="186435" y="133604"/>
                </a:lnTo>
                <a:lnTo>
                  <a:pt x="158622" y="160147"/>
                </a:lnTo>
                <a:lnTo>
                  <a:pt x="121665" y="202819"/>
                </a:lnTo>
                <a:lnTo>
                  <a:pt x="98043" y="234315"/>
                </a:lnTo>
                <a:lnTo>
                  <a:pt x="64262" y="285877"/>
                </a:lnTo>
                <a:lnTo>
                  <a:pt x="44068" y="322961"/>
                </a:lnTo>
                <a:lnTo>
                  <a:pt x="26669" y="361696"/>
                </a:lnTo>
                <a:lnTo>
                  <a:pt x="12826" y="401955"/>
                </a:lnTo>
                <a:lnTo>
                  <a:pt x="3682" y="443357"/>
                </a:lnTo>
                <a:lnTo>
                  <a:pt x="0" y="485394"/>
                </a:lnTo>
                <a:lnTo>
                  <a:pt x="253" y="506984"/>
                </a:lnTo>
                <a:lnTo>
                  <a:pt x="4318" y="553847"/>
                </a:lnTo>
                <a:lnTo>
                  <a:pt x="12953" y="603758"/>
                </a:lnTo>
                <a:lnTo>
                  <a:pt x="25526" y="655066"/>
                </a:lnTo>
                <a:lnTo>
                  <a:pt x="41782" y="705967"/>
                </a:lnTo>
                <a:lnTo>
                  <a:pt x="61340" y="754354"/>
                </a:lnTo>
                <a:lnTo>
                  <a:pt x="84074" y="798563"/>
                </a:lnTo>
                <a:lnTo>
                  <a:pt x="109474" y="836345"/>
                </a:lnTo>
                <a:lnTo>
                  <a:pt x="138683" y="866990"/>
                </a:lnTo>
                <a:lnTo>
                  <a:pt x="172593" y="891006"/>
                </a:lnTo>
                <a:lnTo>
                  <a:pt x="210946" y="909802"/>
                </a:lnTo>
                <a:lnTo>
                  <a:pt x="251968" y="924001"/>
                </a:lnTo>
                <a:lnTo>
                  <a:pt x="294640" y="934415"/>
                </a:lnTo>
                <a:lnTo>
                  <a:pt x="337439" y="941489"/>
                </a:lnTo>
                <a:lnTo>
                  <a:pt x="379221" y="945934"/>
                </a:lnTo>
                <a:lnTo>
                  <a:pt x="418592" y="948143"/>
                </a:lnTo>
                <a:lnTo>
                  <a:pt x="437260" y="948715"/>
                </a:lnTo>
                <a:lnTo>
                  <a:pt x="455548" y="948601"/>
                </a:lnTo>
                <a:lnTo>
                  <a:pt x="508761" y="942428"/>
                </a:lnTo>
                <a:lnTo>
                  <a:pt x="559689" y="929309"/>
                </a:lnTo>
                <a:lnTo>
                  <a:pt x="577459" y="923315"/>
                </a:lnTo>
                <a:lnTo>
                  <a:pt x="437133" y="923315"/>
                </a:lnTo>
                <a:lnTo>
                  <a:pt x="419354" y="922756"/>
                </a:lnTo>
                <a:lnTo>
                  <a:pt x="380999" y="920584"/>
                </a:lnTo>
                <a:lnTo>
                  <a:pt x="340486" y="916266"/>
                </a:lnTo>
                <a:lnTo>
                  <a:pt x="299084" y="909421"/>
                </a:lnTo>
                <a:lnTo>
                  <a:pt x="258571" y="899464"/>
                </a:lnTo>
                <a:lnTo>
                  <a:pt x="219964" y="886040"/>
                </a:lnTo>
                <a:lnTo>
                  <a:pt x="184657" y="868629"/>
                </a:lnTo>
                <a:lnTo>
                  <a:pt x="141096" y="834339"/>
                </a:lnTo>
                <a:lnTo>
                  <a:pt x="117093" y="803541"/>
                </a:lnTo>
                <a:lnTo>
                  <a:pt x="94614" y="764959"/>
                </a:lnTo>
                <a:lnTo>
                  <a:pt x="74675" y="720559"/>
                </a:lnTo>
                <a:lnTo>
                  <a:pt x="57276" y="672592"/>
                </a:lnTo>
                <a:lnTo>
                  <a:pt x="43306" y="622935"/>
                </a:lnTo>
                <a:lnTo>
                  <a:pt x="33146" y="573786"/>
                </a:lnTo>
                <a:lnTo>
                  <a:pt x="26924" y="527050"/>
                </a:lnTo>
                <a:lnTo>
                  <a:pt x="25272" y="485013"/>
                </a:lnTo>
                <a:lnTo>
                  <a:pt x="26415" y="465709"/>
                </a:lnTo>
                <a:lnTo>
                  <a:pt x="32512" y="427228"/>
                </a:lnTo>
                <a:lnTo>
                  <a:pt x="43433" y="389255"/>
                </a:lnTo>
                <a:lnTo>
                  <a:pt x="58293" y="352044"/>
                </a:lnTo>
                <a:lnTo>
                  <a:pt x="76326" y="315976"/>
                </a:lnTo>
                <a:lnTo>
                  <a:pt x="107822" y="264668"/>
                </a:lnTo>
                <a:lnTo>
                  <a:pt x="130301" y="233299"/>
                </a:lnTo>
                <a:lnTo>
                  <a:pt x="164845" y="190627"/>
                </a:lnTo>
                <a:lnTo>
                  <a:pt x="203581" y="152400"/>
                </a:lnTo>
                <a:lnTo>
                  <a:pt x="262255" y="107568"/>
                </a:lnTo>
                <a:lnTo>
                  <a:pt x="308864" y="79756"/>
                </a:lnTo>
                <a:lnTo>
                  <a:pt x="356107" y="57531"/>
                </a:lnTo>
                <a:lnTo>
                  <a:pt x="402335" y="41656"/>
                </a:lnTo>
                <a:lnTo>
                  <a:pt x="450595" y="31115"/>
                </a:lnTo>
                <a:lnTo>
                  <a:pt x="500506" y="25781"/>
                </a:lnTo>
                <a:lnTo>
                  <a:pt x="517144" y="25400"/>
                </a:lnTo>
                <a:lnTo>
                  <a:pt x="654820" y="25400"/>
                </a:lnTo>
                <a:lnTo>
                  <a:pt x="648461" y="22352"/>
                </a:lnTo>
                <a:lnTo>
                  <a:pt x="601853" y="8128"/>
                </a:lnTo>
                <a:lnTo>
                  <a:pt x="551307" y="889"/>
                </a:lnTo>
                <a:lnTo>
                  <a:pt x="533907" y="0"/>
                </a:lnTo>
                <a:close/>
              </a:path>
              <a:path w="829310" h="949325">
                <a:moveTo>
                  <a:pt x="692784" y="843661"/>
                </a:moveTo>
                <a:lnTo>
                  <a:pt x="630173" y="873975"/>
                </a:lnTo>
                <a:lnTo>
                  <a:pt x="567308" y="899998"/>
                </a:lnTo>
                <a:lnTo>
                  <a:pt x="519683" y="914095"/>
                </a:lnTo>
                <a:lnTo>
                  <a:pt x="470534" y="922172"/>
                </a:lnTo>
                <a:lnTo>
                  <a:pt x="437133" y="923315"/>
                </a:lnTo>
                <a:lnTo>
                  <a:pt x="577459" y="923315"/>
                </a:lnTo>
                <a:lnTo>
                  <a:pt x="609092" y="910983"/>
                </a:lnTo>
                <a:lnTo>
                  <a:pt x="641095" y="896912"/>
                </a:lnTo>
                <a:lnTo>
                  <a:pt x="672719" y="881888"/>
                </a:lnTo>
                <a:lnTo>
                  <a:pt x="704087" y="866457"/>
                </a:lnTo>
                <a:lnTo>
                  <a:pt x="692784" y="843661"/>
                </a:lnTo>
                <a:close/>
              </a:path>
              <a:path w="829310" h="949325">
                <a:moveTo>
                  <a:pt x="774676" y="164426"/>
                </a:moveTo>
                <a:lnTo>
                  <a:pt x="753998" y="179070"/>
                </a:lnTo>
                <a:lnTo>
                  <a:pt x="829056" y="219202"/>
                </a:lnTo>
                <a:lnTo>
                  <a:pt x="822303" y="174879"/>
                </a:lnTo>
                <a:lnTo>
                  <a:pt x="782193" y="174879"/>
                </a:lnTo>
                <a:lnTo>
                  <a:pt x="774676" y="164426"/>
                </a:lnTo>
                <a:close/>
              </a:path>
              <a:path w="829310" h="949325">
                <a:moveTo>
                  <a:pt x="795411" y="149742"/>
                </a:moveTo>
                <a:lnTo>
                  <a:pt x="774676" y="164426"/>
                </a:lnTo>
                <a:lnTo>
                  <a:pt x="782193" y="174879"/>
                </a:lnTo>
                <a:lnTo>
                  <a:pt x="802767" y="160020"/>
                </a:lnTo>
                <a:lnTo>
                  <a:pt x="795411" y="149742"/>
                </a:lnTo>
                <a:close/>
              </a:path>
              <a:path w="829310" h="949325">
                <a:moveTo>
                  <a:pt x="816229" y="135001"/>
                </a:moveTo>
                <a:lnTo>
                  <a:pt x="795411" y="149742"/>
                </a:lnTo>
                <a:lnTo>
                  <a:pt x="802767" y="160020"/>
                </a:lnTo>
                <a:lnTo>
                  <a:pt x="782193" y="174879"/>
                </a:lnTo>
                <a:lnTo>
                  <a:pt x="822303" y="174879"/>
                </a:lnTo>
                <a:lnTo>
                  <a:pt x="816229" y="135001"/>
                </a:lnTo>
                <a:close/>
              </a:path>
              <a:path w="829310" h="949325">
                <a:moveTo>
                  <a:pt x="654820" y="25400"/>
                </a:moveTo>
                <a:lnTo>
                  <a:pt x="533781" y="25400"/>
                </a:lnTo>
                <a:lnTo>
                  <a:pt x="550036" y="26289"/>
                </a:lnTo>
                <a:lnTo>
                  <a:pt x="566039" y="27940"/>
                </a:lnTo>
                <a:lnTo>
                  <a:pt x="611885" y="36703"/>
                </a:lnTo>
                <a:lnTo>
                  <a:pt x="652653" y="52578"/>
                </a:lnTo>
                <a:lnTo>
                  <a:pt x="694435" y="81915"/>
                </a:lnTo>
                <a:lnTo>
                  <a:pt x="722757" y="107568"/>
                </a:lnTo>
                <a:lnTo>
                  <a:pt x="749807" y="135509"/>
                </a:lnTo>
                <a:lnTo>
                  <a:pt x="774676" y="164426"/>
                </a:lnTo>
                <a:lnTo>
                  <a:pt x="795411" y="149742"/>
                </a:lnTo>
                <a:lnTo>
                  <a:pt x="768222" y="118110"/>
                </a:lnTo>
                <a:lnTo>
                  <a:pt x="740156" y="89027"/>
                </a:lnTo>
                <a:lnTo>
                  <a:pt x="710183" y="61976"/>
                </a:lnTo>
                <a:lnTo>
                  <a:pt x="679195" y="38862"/>
                </a:lnTo>
                <a:lnTo>
                  <a:pt x="663829" y="29718"/>
                </a:lnTo>
                <a:lnTo>
                  <a:pt x="654820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9575" y="3177920"/>
            <a:ext cx="829310" cy="949325"/>
          </a:xfrm>
          <a:custGeom>
            <a:avLst/>
            <a:gdLst/>
            <a:ahLst/>
            <a:cxnLst/>
            <a:rect l="l" t="t" r="r" b="b"/>
            <a:pathLst>
              <a:path w="829310" h="949325">
                <a:moveTo>
                  <a:pt x="534035" y="0"/>
                </a:moveTo>
                <a:lnTo>
                  <a:pt x="516509" y="0"/>
                </a:lnTo>
                <a:lnTo>
                  <a:pt x="498855" y="508"/>
                </a:lnTo>
                <a:lnTo>
                  <a:pt x="446150" y="6096"/>
                </a:lnTo>
                <a:lnTo>
                  <a:pt x="395097" y="17399"/>
                </a:lnTo>
                <a:lnTo>
                  <a:pt x="346075" y="34290"/>
                </a:lnTo>
                <a:lnTo>
                  <a:pt x="296545" y="57531"/>
                </a:lnTo>
                <a:lnTo>
                  <a:pt x="247650" y="86868"/>
                </a:lnTo>
                <a:lnTo>
                  <a:pt x="216280" y="109220"/>
                </a:lnTo>
                <a:lnTo>
                  <a:pt x="186562" y="133604"/>
                </a:lnTo>
                <a:lnTo>
                  <a:pt x="158750" y="160147"/>
                </a:lnTo>
                <a:lnTo>
                  <a:pt x="121665" y="202819"/>
                </a:lnTo>
                <a:lnTo>
                  <a:pt x="98171" y="234315"/>
                </a:lnTo>
                <a:lnTo>
                  <a:pt x="64388" y="285877"/>
                </a:lnTo>
                <a:lnTo>
                  <a:pt x="44196" y="322961"/>
                </a:lnTo>
                <a:lnTo>
                  <a:pt x="26670" y="361696"/>
                </a:lnTo>
                <a:lnTo>
                  <a:pt x="12953" y="401955"/>
                </a:lnTo>
                <a:lnTo>
                  <a:pt x="3683" y="443357"/>
                </a:lnTo>
                <a:lnTo>
                  <a:pt x="0" y="485394"/>
                </a:lnTo>
                <a:lnTo>
                  <a:pt x="380" y="506984"/>
                </a:lnTo>
                <a:lnTo>
                  <a:pt x="4445" y="553847"/>
                </a:lnTo>
                <a:lnTo>
                  <a:pt x="13080" y="603758"/>
                </a:lnTo>
                <a:lnTo>
                  <a:pt x="25653" y="655066"/>
                </a:lnTo>
                <a:lnTo>
                  <a:pt x="42037" y="705929"/>
                </a:lnTo>
                <a:lnTo>
                  <a:pt x="61595" y="754354"/>
                </a:lnTo>
                <a:lnTo>
                  <a:pt x="84327" y="798563"/>
                </a:lnTo>
                <a:lnTo>
                  <a:pt x="109727" y="836345"/>
                </a:lnTo>
                <a:lnTo>
                  <a:pt x="138811" y="867016"/>
                </a:lnTo>
                <a:lnTo>
                  <a:pt x="172847" y="891006"/>
                </a:lnTo>
                <a:lnTo>
                  <a:pt x="211074" y="909802"/>
                </a:lnTo>
                <a:lnTo>
                  <a:pt x="252095" y="924001"/>
                </a:lnTo>
                <a:lnTo>
                  <a:pt x="294766" y="934415"/>
                </a:lnTo>
                <a:lnTo>
                  <a:pt x="337565" y="941489"/>
                </a:lnTo>
                <a:lnTo>
                  <a:pt x="379349" y="945934"/>
                </a:lnTo>
                <a:lnTo>
                  <a:pt x="418719" y="948143"/>
                </a:lnTo>
                <a:lnTo>
                  <a:pt x="437388" y="948715"/>
                </a:lnTo>
                <a:lnTo>
                  <a:pt x="455675" y="948601"/>
                </a:lnTo>
                <a:lnTo>
                  <a:pt x="508888" y="942428"/>
                </a:lnTo>
                <a:lnTo>
                  <a:pt x="559815" y="929309"/>
                </a:lnTo>
                <a:lnTo>
                  <a:pt x="577583" y="923315"/>
                </a:lnTo>
                <a:lnTo>
                  <a:pt x="437261" y="923315"/>
                </a:lnTo>
                <a:lnTo>
                  <a:pt x="419608" y="922756"/>
                </a:lnTo>
                <a:lnTo>
                  <a:pt x="381000" y="920584"/>
                </a:lnTo>
                <a:lnTo>
                  <a:pt x="340613" y="916266"/>
                </a:lnTo>
                <a:lnTo>
                  <a:pt x="299338" y="909421"/>
                </a:lnTo>
                <a:lnTo>
                  <a:pt x="258699" y="899464"/>
                </a:lnTo>
                <a:lnTo>
                  <a:pt x="219963" y="886040"/>
                </a:lnTo>
                <a:lnTo>
                  <a:pt x="184912" y="868629"/>
                </a:lnTo>
                <a:lnTo>
                  <a:pt x="141350" y="834364"/>
                </a:lnTo>
                <a:lnTo>
                  <a:pt x="117348" y="803541"/>
                </a:lnTo>
                <a:lnTo>
                  <a:pt x="94869" y="764959"/>
                </a:lnTo>
                <a:lnTo>
                  <a:pt x="74675" y="720509"/>
                </a:lnTo>
                <a:lnTo>
                  <a:pt x="57403" y="672592"/>
                </a:lnTo>
                <a:lnTo>
                  <a:pt x="43434" y="622935"/>
                </a:lnTo>
                <a:lnTo>
                  <a:pt x="33147" y="573659"/>
                </a:lnTo>
                <a:lnTo>
                  <a:pt x="27050" y="527050"/>
                </a:lnTo>
                <a:lnTo>
                  <a:pt x="25400" y="485013"/>
                </a:lnTo>
                <a:lnTo>
                  <a:pt x="26542" y="465709"/>
                </a:lnTo>
                <a:lnTo>
                  <a:pt x="32765" y="427355"/>
                </a:lnTo>
                <a:lnTo>
                  <a:pt x="43561" y="389255"/>
                </a:lnTo>
                <a:lnTo>
                  <a:pt x="58420" y="352044"/>
                </a:lnTo>
                <a:lnTo>
                  <a:pt x="76453" y="315849"/>
                </a:lnTo>
                <a:lnTo>
                  <a:pt x="107950" y="264668"/>
                </a:lnTo>
                <a:lnTo>
                  <a:pt x="130428" y="233299"/>
                </a:lnTo>
                <a:lnTo>
                  <a:pt x="164973" y="190627"/>
                </a:lnTo>
                <a:lnTo>
                  <a:pt x="203708" y="152273"/>
                </a:lnTo>
                <a:lnTo>
                  <a:pt x="262382" y="107568"/>
                </a:lnTo>
                <a:lnTo>
                  <a:pt x="308990" y="79756"/>
                </a:lnTo>
                <a:lnTo>
                  <a:pt x="356235" y="57531"/>
                </a:lnTo>
                <a:lnTo>
                  <a:pt x="402463" y="41656"/>
                </a:lnTo>
                <a:lnTo>
                  <a:pt x="450723" y="31115"/>
                </a:lnTo>
                <a:lnTo>
                  <a:pt x="500634" y="25781"/>
                </a:lnTo>
                <a:lnTo>
                  <a:pt x="517271" y="25400"/>
                </a:lnTo>
                <a:lnTo>
                  <a:pt x="654895" y="25400"/>
                </a:lnTo>
                <a:lnTo>
                  <a:pt x="648588" y="22352"/>
                </a:lnTo>
                <a:lnTo>
                  <a:pt x="601979" y="8128"/>
                </a:lnTo>
                <a:lnTo>
                  <a:pt x="551434" y="889"/>
                </a:lnTo>
                <a:lnTo>
                  <a:pt x="534035" y="0"/>
                </a:lnTo>
                <a:close/>
              </a:path>
              <a:path w="829310" h="949325">
                <a:moveTo>
                  <a:pt x="692912" y="843661"/>
                </a:moveTo>
                <a:lnTo>
                  <a:pt x="630301" y="873975"/>
                </a:lnTo>
                <a:lnTo>
                  <a:pt x="567436" y="899998"/>
                </a:lnTo>
                <a:lnTo>
                  <a:pt x="519811" y="914082"/>
                </a:lnTo>
                <a:lnTo>
                  <a:pt x="470788" y="922172"/>
                </a:lnTo>
                <a:lnTo>
                  <a:pt x="437261" y="923315"/>
                </a:lnTo>
                <a:lnTo>
                  <a:pt x="577583" y="923315"/>
                </a:lnTo>
                <a:lnTo>
                  <a:pt x="609091" y="910983"/>
                </a:lnTo>
                <a:lnTo>
                  <a:pt x="641223" y="896912"/>
                </a:lnTo>
                <a:lnTo>
                  <a:pt x="672846" y="881888"/>
                </a:lnTo>
                <a:lnTo>
                  <a:pt x="704088" y="866457"/>
                </a:lnTo>
                <a:lnTo>
                  <a:pt x="692912" y="843661"/>
                </a:lnTo>
                <a:close/>
              </a:path>
              <a:path w="829310" h="949325">
                <a:moveTo>
                  <a:pt x="774803" y="164426"/>
                </a:moveTo>
                <a:lnTo>
                  <a:pt x="754126" y="179070"/>
                </a:lnTo>
                <a:lnTo>
                  <a:pt x="829183" y="219202"/>
                </a:lnTo>
                <a:lnTo>
                  <a:pt x="822430" y="174879"/>
                </a:lnTo>
                <a:lnTo>
                  <a:pt x="782320" y="174879"/>
                </a:lnTo>
                <a:lnTo>
                  <a:pt x="774803" y="164426"/>
                </a:lnTo>
                <a:close/>
              </a:path>
              <a:path w="829310" h="949325">
                <a:moveTo>
                  <a:pt x="795490" y="149777"/>
                </a:moveTo>
                <a:lnTo>
                  <a:pt x="774803" y="164426"/>
                </a:lnTo>
                <a:lnTo>
                  <a:pt x="782320" y="174879"/>
                </a:lnTo>
                <a:lnTo>
                  <a:pt x="802894" y="160020"/>
                </a:lnTo>
                <a:lnTo>
                  <a:pt x="795490" y="149777"/>
                </a:lnTo>
                <a:close/>
              </a:path>
              <a:path w="829310" h="949325">
                <a:moveTo>
                  <a:pt x="816355" y="135001"/>
                </a:moveTo>
                <a:lnTo>
                  <a:pt x="795490" y="149777"/>
                </a:lnTo>
                <a:lnTo>
                  <a:pt x="802894" y="160020"/>
                </a:lnTo>
                <a:lnTo>
                  <a:pt x="782320" y="174879"/>
                </a:lnTo>
                <a:lnTo>
                  <a:pt x="822430" y="174879"/>
                </a:lnTo>
                <a:lnTo>
                  <a:pt x="816355" y="135001"/>
                </a:lnTo>
                <a:close/>
              </a:path>
              <a:path w="829310" h="949325">
                <a:moveTo>
                  <a:pt x="654895" y="25400"/>
                </a:moveTo>
                <a:lnTo>
                  <a:pt x="533908" y="25400"/>
                </a:lnTo>
                <a:lnTo>
                  <a:pt x="550163" y="26289"/>
                </a:lnTo>
                <a:lnTo>
                  <a:pt x="566165" y="27940"/>
                </a:lnTo>
                <a:lnTo>
                  <a:pt x="612013" y="36703"/>
                </a:lnTo>
                <a:lnTo>
                  <a:pt x="652779" y="52578"/>
                </a:lnTo>
                <a:lnTo>
                  <a:pt x="694563" y="81915"/>
                </a:lnTo>
                <a:lnTo>
                  <a:pt x="722884" y="107568"/>
                </a:lnTo>
                <a:lnTo>
                  <a:pt x="749808" y="135381"/>
                </a:lnTo>
                <a:lnTo>
                  <a:pt x="774803" y="164426"/>
                </a:lnTo>
                <a:lnTo>
                  <a:pt x="795490" y="149777"/>
                </a:lnTo>
                <a:lnTo>
                  <a:pt x="768350" y="118110"/>
                </a:lnTo>
                <a:lnTo>
                  <a:pt x="740283" y="89027"/>
                </a:lnTo>
                <a:lnTo>
                  <a:pt x="710311" y="61976"/>
                </a:lnTo>
                <a:lnTo>
                  <a:pt x="679323" y="38862"/>
                </a:lnTo>
                <a:lnTo>
                  <a:pt x="663828" y="29718"/>
                </a:lnTo>
                <a:lnTo>
                  <a:pt x="654895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95320" y="3490912"/>
            <a:ext cx="656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Loop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0545" y="3476244"/>
            <a:ext cx="6553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Calibri"/>
                <a:cs typeface="Calibri"/>
              </a:rPr>
              <a:t>Loop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734" y="1076261"/>
            <a:ext cx="8003540" cy="139012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Nodal </a:t>
            </a:r>
            <a:r>
              <a:rPr sz="2000" spc="5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loop </a:t>
            </a:r>
            <a:r>
              <a:rPr sz="2000" spc="5" dirty="0">
                <a:latin typeface="Calibri"/>
                <a:cs typeface="Calibri"/>
              </a:rPr>
              <a:t>analysis </a:t>
            </a:r>
            <a:r>
              <a:rPr lang="en-US" sz="2000" spc="-25" dirty="0" smtClean="0">
                <a:latin typeface="Calibri"/>
                <a:cs typeface="Calibri"/>
              </a:rPr>
              <a:t>is the </a:t>
            </a:r>
            <a:r>
              <a:rPr sz="2000" spc="-5" dirty="0" smtClean="0">
                <a:latin typeface="Calibri"/>
                <a:cs typeface="Calibri"/>
              </a:rPr>
              <a:t>structured</a:t>
            </a:r>
            <a:r>
              <a:rPr sz="2000" spc="50" dirty="0" smtClean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way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applying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physical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laws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getting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equations</a:t>
            </a:r>
            <a:endParaRPr sz="2000" dirty="0">
              <a:latin typeface="Calibri"/>
              <a:cs typeface="Calibri"/>
            </a:endParaRPr>
          </a:p>
          <a:p>
            <a:pPr marL="3790315">
              <a:lnSpc>
                <a:spcPct val="100000"/>
              </a:lnSpc>
              <a:spcBef>
                <a:spcPts val="730"/>
              </a:spcBef>
            </a:pPr>
            <a:endParaRPr lang="en-US" sz="1800" spc="20" dirty="0" smtClean="0">
              <a:latin typeface="Calibri"/>
              <a:cs typeface="Calibri"/>
            </a:endParaRPr>
          </a:p>
          <a:p>
            <a:pPr marL="3790315">
              <a:lnSpc>
                <a:spcPct val="100000"/>
              </a:lnSpc>
              <a:spcBef>
                <a:spcPts val="730"/>
              </a:spcBef>
            </a:pPr>
            <a:r>
              <a:rPr sz="1800" spc="20" dirty="0" smtClean="0">
                <a:latin typeface="Calibri"/>
                <a:cs typeface="Calibri"/>
              </a:rPr>
              <a:t>Node</a:t>
            </a:r>
            <a:r>
              <a:rPr sz="1800" spc="-11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6" name="object 16"/>
          <p:cNvSpPr/>
          <p:nvPr/>
        </p:nvSpPr>
        <p:spPr>
          <a:xfrm>
            <a:off x="4609650" y="4356501"/>
            <a:ext cx="81416" cy="86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02378" y="4383404"/>
            <a:ext cx="694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Node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04555" y="4837509"/>
            <a:ext cx="128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128587"/>
            <a:ext cx="6586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FF0000"/>
                </a:solidFill>
              </a:rPr>
              <a:t>Analysis </a:t>
            </a:r>
            <a:r>
              <a:rPr spc="10" dirty="0">
                <a:solidFill>
                  <a:srgbClr val="FF0000"/>
                </a:solidFill>
              </a:rPr>
              <a:t>of </a:t>
            </a:r>
            <a:r>
              <a:rPr spc="15" dirty="0">
                <a:solidFill>
                  <a:srgbClr val="FF0000"/>
                </a:solidFill>
              </a:rPr>
              <a:t>Electrical</a:t>
            </a:r>
            <a:r>
              <a:rPr spc="-345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247" y="1003299"/>
            <a:ext cx="6715759" cy="701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spc="5" dirty="0">
                <a:latin typeface="Calibri"/>
                <a:cs typeface="Calibri"/>
              </a:rPr>
              <a:t>Nodal </a:t>
            </a:r>
            <a:r>
              <a:rPr sz="2150" spc="10" dirty="0">
                <a:latin typeface="Calibri"/>
                <a:cs typeface="Calibri"/>
              </a:rPr>
              <a:t>analysis </a:t>
            </a:r>
            <a:r>
              <a:rPr sz="2150" spc="-5" dirty="0">
                <a:latin typeface="Calibri"/>
                <a:cs typeface="Calibri"/>
              </a:rPr>
              <a:t>based </a:t>
            </a:r>
            <a:r>
              <a:rPr sz="2150" dirty="0">
                <a:latin typeface="Calibri"/>
                <a:cs typeface="Calibri"/>
              </a:rPr>
              <a:t>on Kirchhoff's </a:t>
            </a:r>
            <a:r>
              <a:rPr sz="2150" spc="-10" dirty="0">
                <a:latin typeface="Calibri"/>
                <a:cs typeface="Calibri"/>
              </a:rPr>
              <a:t>current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law</a:t>
            </a:r>
            <a:endParaRPr sz="21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spc="-5" dirty="0">
                <a:latin typeface="Calibri"/>
                <a:cs typeface="Calibri"/>
              </a:rPr>
              <a:t>Loop </a:t>
            </a:r>
            <a:r>
              <a:rPr sz="2150" dirty="0">
                <a:latin typeface="Calibri"/>
                <a:cs typeface="Calibri"/>
              </a:rPr>
              <a:t>or Mesh </a:t>
            </a:r>
            <a:r>
              <a:rPr sz="2150" spc="10" dirty="0">
                <a:latin typeface="Calibri"/>
                <a:cs typeface="Calibri"/>
              </a:rPr>
              <a:t>analysis </a:t>
            </a:r>
            <a:r>
              <a:rPr sz="2150" spc="-5" dirty="0">
                <a:latin typeface="Calibri"/>
                <a:cs typeface="Calibri"/>
              </a:rPr>
              <a:t>based </a:t>
            </a:r>
            <a:r>
              <a:rPr sz="2150" dirty="0">
                <a:latin typeface="Calibri"/>
                <a:cs typeface="Calibri"/>
              </a:rPr>
              <a:t>on Kirchhoff’s </a:t>
            </a:r>
            <a:r>
              <a:rPr sz="2150" spc="15" dirty="0">
                <a:latin typeface="Calibri"/>
                <a:cs typeface="Calibri"/>
              </a:rPr>
              <a:t>voltage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law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04" y="3632834"/>
            <a:ext cx="164338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At </a:t>
            </a:r>
            <a:r>
              <a:rPr sz="1800" spc="15" dirty="0">
                <a:latin typeface="Calibri"/>
                <a:cs typeface="Calibri"/>
              </a:rPr>
              <a:t>node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1,</a:t>
            </a:r>
            <a:endParaRPr sz="18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mbria Math"/>
                <a:cs typeface="Cambria Math"/>
              </a:rPr>
              <a:t>𝑖</a:t>
            </a:r>
            <a:r>
              <a:rPr sz="2025" spc="-15" baseline="-16460" dirty="0">
                <a:latin typeface="Cambria Math"/>
                <a:cs typeface="Cambria Math"/>
              </a:rPr>
              <a:t>1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30" dirty="0">
                <a:latin typeface="Cambria Math"/>
                <a:cs typeface="Cambria Math"/>
              </a:rPr>
              <a:t>𝑖</a:t>
            </a:r>
            <a:r>
              <a:rPr sz="2025" spc="44" baseline="-16460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30" dirty="0">
                <a:latin typeface="Cambria Math"/>
                <a:cs typeface="Cambria Math"/>
              </a:rPr>
              <a:t>𝑖</a:t>
            </a:r>
            <a:r>
              <a:rPr sz="2025" spc="44" baseline="-16460" dirty="0">
                <a:latin typeface="Cambria Math"/>
                <a:cs typeface="Cambria Math"/>
              </a:rPr>
              <a:t>3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-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7419" y="3599878"/>
            <a:ext cx="145542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Around </a:t>
            </a:r>
            <a:r>
              <a:rPr sz="1800" spc="15" dirty="0">
                <a:latin typeface="Calibri"/>
                <a:cs typeface="Calibri"/>
              </a:rPr>
              <a:t>loop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1,</a:t>
            </a:r>
            <a:endParaRPr sz="1800">
              <a:latin typeface="Calibri"/>
              <a:cs typeface="Calibri"/>
            </a:endParaRPr>
          </a:p>
          <a:p>
            <a:pPr marL="15240" algn="ctr">
              <a:lnSpc>
                <a:spcPct val="100000"/>
              </a:lnSpc>
              <a:spcBef>
                <a:spcPts val="20"/>
              </a:spcBef>
            </a:pPr>
            <a:r>
              <a:rPr sz="1800" spc="-25" dirty="0">
                <a:latin typeface="Cambria Math"/>
                <a:cs typeface="Cambria Math"/>
              </a:rPr>
              <a:t>𝑣</a:t>
            </a:r>
            <a:r>
              <a:rPr sz="2025" spc="-37" baseline="-16460" dirty="0">
                <a:latin typeface="Cambria Math"/>
                <a:cs typeface="Cambria Math"/>
              </a:rPr>
              <a:t>1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10" dirty="0">
                <a:latin typeface="Cambria Math"/>
                <a:cs typeface="Cambria Math"/>
              </a:rPr>
              <a:t>𝑣</a:t>
            </a:r>
            <a:r>
              <a:rPr sz="2025" spc="15" baseline="-16460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-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7246" y="4037355"/>
            <a:ext cx="1657985" cy="468630"/>
          </a:xfrm>
          <a:custGeom>
            <a:avLst/>
            <a:gdLst/>
            <a:ahLst/>
            <a:cxnLst/>
            <a:rect l="l" t="t" r="r" b="b"/>
            <a:pathLst>
              <a:path w="1657984" h="468629">
                <a:moveTo>
                  <a:pt x="1657603" y="0"/>
                </a:moveTo>
                <a:lnTo>
                  <a:pt x="1657603" y="468045"/>
                </a:lnTo>
                <a:lnTo>
                  <a:pt x="0" y="468045"/>
                </a:lnTo>
                <a:lnTo>
                  <a:pt x="0" y="10678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04542" y="3738943"/>
            <a:ext cx="930910" cy="40576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" algn="ctr">
              <a:lnSpc>
                <a:spcPts val="1575"/>
              </a:lnSpc>
            </a:pPr>
            <a:r>
              <a:rPr sz="1500" spc="10" dirty="0">
                <a:latin typeface="Calibri"/>
                <a:cs typeface="Calibri"/>
              </a:rPr>
              <a:t>Element</a:t>
            </a:r>
            <a:endParaRPr sz="1500">
              <a:latin typeface="Calibri"/>
              <a:cs typeface="Calibri"/>
            </a:endParaRPr>
          </a:p>
          <a:p>
            <a:pPr marL="1905" algn="ctr">
              <a:lnSpc>
                <a:spcPts val="1610"/>
              </a:lnSpc>
            </a:pP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31919" y="3738943"/>
            <a:ext cx="930910" cy="405765"/>
          </a:xfrm>
          <a:custGeom>
            <a:avLst/>
            <a:gdLst/>
            <a:ahLst/>
            <a:cxnLst/>
            <a:rect l="l" t="t" r="r" b="b"/>
            <a:pathLst>
              <a:path w="930910" h="405764">
                <a:moveTo>
                  <a:pt x="0" y="405193"/>
                </a:moveTo>
                <a:lnTo>
                  <a:pt x="930732" y="405193"/>
                </a:lnTo>
                <a:lnTo>
                  <a:pt x="930732" y="0"/>
                </a:lnTo>
                <a:lnTo>
                  <a:pt x="0" y="0"/>
                </a:lnTo>
                <a:lnTo>
                  <a:pt x="0" y="405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1919" y="3738943"/>
            <a:ext cx="930910" cy="4057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ts val="1575"/>
              </a:lnSpc>
            </a:pPr>
            <a:r>
              <a:rPr sz="1500" spc="10" dirty="0">
                <a:latin typeface="Calibri"/>
                <a:cs typeface="Calibri"/>
              </a:rPr>
              <a:t>Element</a:t>
            </a:r>
            <a:endParaRPr sz="1500">
              <a:latin typeface="Calibri"/>
              <a:cs typeface="Calibri"/>
            </a:endParaRPr>
          </a:p>
          <a:p>
            <a:pPr marL="6350" algn="ctr">
              <a:lnSpc>
                <a:spcPts val="1610"/>
              </a:lnSpc>
            </a:pPr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89522" y="3632162"/>
            <a:ext cx="930910" cy="405765"/>
          </a:xfrm>
          <a:custGeom>
            <a:avLst/>
            <a:gdLst/>
            <a:ahLst/>
            <a:cxnLst/>
            <a:rect l="l" t="t" r="r" b="b"/>
            <a:pathLst>
              <a:path w="930909" h="405764">
                <a:moveTo>
                  <a:pt x="0" y="405193"/>
                </a:moveTo>
                <a:lnTo>
                  <a:pt x="930732" y="405193"/>
                </a:lnTo>
                <a:lnTo>
                  <a:pt x="930732" y="0"/>
                </a:lnTo>
                <a:lnTo>
                  <a:pt x="0" y="0"/>
                </a:lnTo>
                <a:lnTo>
                  <a:pt x="0" y="405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89522" y="3632162"/>
            <a:ext cx="930910" cy="4057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" algn="ctr">
              <a:lnSpc>
                <a:spcPts val="1575"/>
              </a:lnSpc>
            </a:pPr>
            <a:r>
              <a:rPr sz="1500" spc="10" dirty="0">
                <a:latin typeface="Calibri"/>
                <a:cs typeface="Calibri"/>
              </a:rPr>
              <a:t>Element</a:t>
            </a:r>
            <a:endParaRPr sz="1500">
              <a:latin typeface="Calibri"/>
              <a:cs typeface="Calibri"/>
            </a:endParaRPr>
          </a:p>
          <a:p>
            <a:pPr marL="9525" algn="ctr">
              <a:lnSpc>
                <a:spcPts val="1614"/>
              </a:lnSpc>
            </a:pPr>
            <a:r>
              <a:rPr sz="1500" dirty="0"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7611" y="3294634"/>
            <a:ext cx="2175510" cy="449580"/>
          </a:xfrm>
          <a:custGeom>
            <a:avLst/>
            <a:gdLst/>
            <a:ahLst/>
            <a:cxnLst/>
            <a:rect l="l" t="t" r="r" b="b"/>
            <a:pathLst>
              <a:path w="2175510" h="449579">
                <a:moveTo>
                  <a:pt x="28575" y="373253"/>
                </a:moveTo>
                <a:lnTo>
                  <a:pt x="0" y="373253"/>
                </a:lnTo>
                <a:lnTo>
                  <a:pt x="38100" y="449453"/>
                </a:lnTo>
                <a:lnTo>
                  <a:pt x="69850" y="385953"/>
                </a:lnTo>
                <a:lnTo>
                  <a:pt x="28575" y="385953"/>
                </a:lnTo>
                <a:lnTo>
                  <a:pt x="28575" y="373253"/>
                </a:lnTo>
                <a:close/>
              </a:path>
              <a:path w="2175510" h="449579">
                <a:moveTo>
                  <a:pt x="2156079" y="9525"/>
                </a:moveTo>
                <a:lnTo>
                  <a:pt x="2156079" y="439166"/>
                </a:lnTo>
                <a:lnTo>
                  <a:pt x="2175129" y="439166"/>
                </a:lnTo>
                <a:lnTo>
                  <a:pt x="2175129" y="19050"/>
                </a:lnTo>
                <a:lnTo>
                  <a:pt x="2165604" y="19050"/>
                </a:lnTo>
                <a:lnTo>
                  <a:pt x="2156079" y="9525"/>
                </a:lnTo>
                <a:close/>
              </a:path>
              <a:path w="2175510" h="449579">
                <a:moveTo>
                  <a:pt x="2170811" y="0"/>
                </a:moveTo>
                <a:lnTo>
                  <a:pt x="32893" y="0"/>
                </a:lnTo>
                <a:lnTo>
                  <a:pt x="28575" y="4191"/>
                </a:lnTo>
                <a:lnTo>
                  <a:pt x="28575" y="385953"/>
                </a:lnTo>
                <a:lnTo>
                  <a:pt x="47625" y="385953"/>
                </a:lnTo>
                <a:lnTo>
                  <a:pt x="47625" y="19050"/>
                </a:lnTo>
                <a:lnTo>
                  <a:pt x="38100" y="19050"/>
                </a:lnTo>
                <a:lnTo>
                  <a:pt x="47625" y="9525"/>
                </a:lnTo>
                <a:lnTo>
                  <a:pt x="2175129" y="9525"/>
                </a:lnTo>
                <a:lnTo>
                  <a:pt x="2175129" y="4191"/>
                </a:lnTo>
                <a:lnTo>
                  <a:pt x="2170811" y="0"/>
                </a:lnTo>
                <a:close/>
              </a:path>
              <a:path w="2175510" h="449579">
                <a:moveTo>
                  <a:pt x="76200" y="373253"/>
                </a:moveTo>
                <a:lnTo>
                  <a:pt x="47625" y="373253"/>
                </a:lnTo>
                <a:lnTo>
                  <a:pt x="47625" y="385953"/>
                </a:lnTo>
                <a:lnTo>
                  <a:pt x="69850" y="385953"/>
                </a:lnTo>
                <a:lnTo>
                  <a:pt x="76200" y="373253"/>
                </a:lnTo>
                <a:close/>
              </a:path>
              <a:path w="2175510" h="449579">
                <a:moveTo>
                  <a:pt x="47625" y="9525"/>
                </a:moveTo>
                <a:lnTo>
                  <a:pt x="38100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2175510" h="449579">
                <a:moveTo>
                  <a:pt x="2156079" y="9525"/>
                </a:moveTo>
                <a:lnTo>
                  <a:pt x="47625" y="9525"/>
                </a:lnTo>
                <a:lnTo>
                  <a:pt x="47625" y="19050"/>
                </a:lnTo>
                <a:lnTo>
                  <a:pt x="2156079" y="19050"/>
                </a:lnTo>
                <a:lnTo>
                  <a:pt x="2156079" y="9525"/>
                </a:lnTo>
                <a:close/>
              </a:path>
              <a:path w="2175510" h="449579">
                <a:moveTo>
                  <a:pt x="2175129" y="9525"/>
                </a:moveTo>
                <a:lnTo>
                  <a:pt x="2156079" y="9525"/>
                </a:lnTo>
                <a:lnTo>
                  <a:pt x="2165604" y="19050"/>
                </a:lnTo>
                <a:lnTo>
                  <a:pt x="2175129" y="19050"/>
                </a:lnTo>
                <a:lnTo>
                  <a:pt x="2175129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9146" y="3313938"/>
            <a:ext cx="1734185" cy="425450"/>
          </a:xfrm>
          <a:custGeom>
            <a:avLst/>
            <a:gdLst/>
            <a:ahLst/>
            <a:cxnLst/>
            <a:rect l="l" t="t" r="r" b="b"/>
            <a:pathLst>
              <a:path w="1734184" h="425450">
                <a:moveTo>
                  <a:pt x="28575" y="348742"/>
                </a:moveTo>
                <a:lnTo>
                  <a:pt x="0" y="348742"/>
                </a:lnTo>
                <a:lnTo>
                  <a:pt x="38100" y="424942"/>
                </a:lnTo>
                <a:lnTo>
                  <a:pt x="69850" y="361442"/>
                </a:lnTo>
                <a:lnTo>
                  <a:pt x="28575" y="361442"/>
                </a:lnTo>
                <a:lnTo>
                  <a:pt x="28575" y="348742"/>
                </a:lnTo>
                <a:close/>
              </a:path>
              <a:path w="1734184" h="425450">
                <a:moveTo>
                  <a:pt x="1701037" y="0"/>
                </a:moveTo>
                <a:lnTo>
                  <a:pt x="32892" y="0"/>
                </a:lnTo>
                <a:lnTo>
                  <a:pt x="28575" y="4191"/>
                </a:lnTo>
                <a:lnTo>
                  <a:pt x="28575" y="361442"/>
                </a:lnTo>
                <a:lnTo>
                  <a:pt x="47625" y="361442"/>
                </a:lnTo>
                <a:lnTo>
                  <a:pt x="47625" y="19050"/>
                </a:lnTo>
                <a:lnTo>
                  <a:pt x="38100" y="19050"/>
                </a:lnTo>
                <a:lnTo>
                  <a:pt x="47625" y="9525"/>
                </a:lnTo>
                <a:lnTo>
                  <a:pt x="1705228" y="9525"/>
                </a:lnTo>
                <a:lnTo>
                  <a:pt x="1705228" y="4191"/>
                </a:lnTo>
                <a:lnTo>
                  <a:pt x="1701037" y="0"/>
                </a:lnTo>
                <a:close/>
              </a:path>
              <a:path w="1734184" h="425450">
                <a:moveTo>
                  <a:pt x="76200" y="348742"/>
                </a:moveTo>
                <a:lnTo>
                  <a:pt x="47625" y="348742"/>
                </a:lnTo>
                <a:lnTo>
                  <a:pt x="47625" y="361442"/>
                </a:lnTo>
                <a:lnTo>
                  <a:pt x="69850" y="361442"/>
                </a:lnTo>
                <a:lnTo>
                  <a:pt x="76200" y="348742"/>
                </a:lnTo>
                <a:close/>
              </a:path>
              <a:path w="1734184" h="425450">
                <a:moveTo>
                  <a:pt x="1686178" y="242062"/>
                </a:moveTo>
                <a:lnTo>
                  <a:pt x="1657603" y="242062"/>
                </a:lnTo>
                <a:lnTo>
                  <a:pt x="1695703" y="318262"/>
                </a:lnTo>
                <a:lnTo>
                  <a:pt x="1727453" y="254762"/>
                </a:lnTo>
                <a:lnTo>
                  <a:pt x="1686178" y="254762"/>
                </a:lnTo>
                <a:lnTo>
                  <a:pt x="1686178" y="242062"/>
                </a:lnTo>
                <a:close/>
              </a:path>
              <a:path w="1734184" h="425450">
                <a:moveTo>
                  <a:pt x="1686178" y="9525"/>
                </a:moveTo>
                <a:lnTo>
                  <a:pt x="1686178" y="254762"/>
                </a:lnTo>
                <a:lnTo>
                  <a:pt x="1705228" y="254762"/>
                </a:lnTo>
                <a:lnTo>
                  <a:pt x="1705228" y="19050"/>
                </a:lnTo>
                <a:lnTo>
                  <a:pt x="1695703" y="19050"/>
                </a:lnTo>
                <a:lnTo>
                  <a:pt x="1686178" y="9525"/>
                </a:lnTo>
                <a:close/>
              </a:path>
              <a:path w="1734184" h="425450">
                <a:moveTo>
                  <a:pt x="1733803" y="242062"/>
                </a:moveTo>
                <a:lnTo>
                  <a:pt x="1705228" y="242062"/>
                </a:lnTo>
                <a:lnTo>
                  <a:pt x="1705228" y="254762"/>
                </a:lnTo>
                <a:lnTo>
                  <a:pt x="1727453" y="254762"/>
                </a:lnTo>
                <a:lnTo>
                  <a:pt x="1733803" y="242062"/>
                </a:lnTo>
                <a:close/>
              </a:path>
              <a:path w="1734184" h="425450">
                <a:moveTo>
                  <a:pt x="47625" y="9525"/>
                </a:moveTo>
                <a:lnTo>
                  <a:pt x="38100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1734184" h="425450">
                <a:moveTo>
                  <a:pt x="1686178" y="9525"/>
                </a:moveTo>
                <a:lnTo>
                  <a:pt x="47625" y="9525"/>
                </a:lnTo>
                <a:lnTo>
                  <a:pt x="47625" y="19050"/>
                </a:lnTo>
                <a:lnTo>
                  <a:pt x="1686178" y="19050"/>
                </a:lnTo>
                <a:lnTo>
                  <a:pt x="1686178" y="9525"/>
                </a:lnTo>
                <a:close/>
              </a:path>
              <a:path w="1734184" h="425450">
                <a:moveTo>
                  <a:pt x="1705228" y="9525"/>
                </a:moveTo>
                <a:lnTo>
                  <a:pt x="1686178" y="9525"/>
                </a:lnTo>
                <a:lnTo>
                  <a:pt x="1695703" y="19050"/>
                </a:lnTo>
                <a:lnTo>
                  <a:pt x="1705228" y="19050"/>
                </a:lnTo>
                <a:lnTo>
                  <a:pt x="1705228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5711" y="4139031"/>
            <a:ext cx="2127885" cy="373380"/>
          </a:xfrm>
          <a:custGeom>
            <a:avLst/>
            <a:gdLst/>
            <a:ahLst/>
            <a:cxnLst/>
            <a:rect l="l" t="t" r="r" b="b"/>
            <a:pathLst>
              <a:path w="2127885" h="373379">
                <a:moveTo>
                  <a:pt x="2127504" y="0"/>
                </a:moveTo>
                <a:lnTo>
                  <a:pt x="2127504" y="373100"/>
                </a:lnTo>
                <a:lnTo>
                  <a:pt x="0" y="373100"/>
                </a:lnTo>
                <a:lnTo>
                  <a:pt x="0" y="102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5174" y="3267006"/>
            <a:ext cx="75955" cy="67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64484" y="3554095"/>
            <a:ext cx="766445" cy="724535"/>
          </a:xfrm>
          <a:custGeom>
            <a:avLst/>
            <a:gdLst/>
            <a:ahLst/>
            <a:cxnLst/>
            <a:rect l="l" t="t" r="r" b="b"/>
            <a:pathLst>
              <a:path w="766445" h="724535">
                <a:moveTo>
                  <a:pt x="477646" y="0"/>
                </a:moveTo>
                <a:lnTo>
                  <a:pt x="412876" y="4698"/>
                </a:lnTo>
                <a:lnTo>
                  <a:pt x="350900" y="16890"/>
                </a:lnTo>
                <a:lnTo>
                  <a:pt x="290194" y="37337"/>
                </a:lnTo>
                <a:lnTo>
                  <a:pt x="229869" y="65785"/>
                </a:lnTo>
                <a:lnTo>
                  <a:pt x="173354" y="101218"/>
                </a:lnTo>
                <a:lnTo>
                  <a:pt x="135636" y="131952"/>
                </a:lnTo>
                <a:lnTo>
                  <a:pt x="102235" y="165607"/>
                </a:lnTo>
                <a:lnTo>
                  <a:pt x="60070" y="217169"/>
                </a:lnTo>
                <a:lnTo>
                  <a:pt x="32765" y="259968"/>
                </a:lnTo>
                <a:lnTo>
                  <a:pt x="12064" y="306069"/>
                </a:lnTo>
                <a:lnTo>
                  <a:pt x="1015" y="354368"/>
                </a:lnTo>
                <a:lnTo>
                  <a:pt x="0" y="370624"/>
                </a:lnTo>
                <a:lnTo>
                  <a:pt x="380" y="387299"/>
                </a:lnTo>
                <a:lnTo>
                  <a:pt x="7619" y="442150"/>
                </a:lnTo>
                <a:lnTo>
                  <a:pt x="17525" y="481075"/>
                </a:lnTo>
                <a:lnTo>
                  <a:pt x="31114" y="520191"/>
                </a:lnTo>
                <a:lnTo>
                  <a:pt x="47751" y="558266"/>
                </a:lnTo>
                <a:lnTo>
                  <a:pt x="67563" y="593851"/>
                </a:lnTo>
                <a:lnTo>
                  <a:pt x="90042" y="625411"/>
                </a:lnTo>
                <a:lnTo>
                  <a:pt x="129286" y="662457"/>
                </a:lnTo>
                <a:lnTo>
                  <a:pt x="178053" y="688352"/>
                </a:lnTo>
                <a:lnTo>
                  <a:pt x="214756" y="700722"/>
                </a:lnTo>
                <a:lnTo>
                  <a:pt x="253491" y="709980"/>
                </a:lnTo>
                <a:lnTo>
                  <a:pt x="293115" y="716483"/>
                </a:lnTo>
                <a:lnTo>
                  <a:pt x="332104" y="720813"/>
                </a:lnTo>
                <a:lnTo>
                  <a:pt x="387603" y="723988"/>
                </a:lnTo>
                <a:lnTo>
                  <a:pt x="404749" y="724369"/>
                </a:lnTo>
                <a:lnTo>
                  <a:pt x="421513" y="724268"/>
                </a:lnTo>
                <a:lnTo>
                  <a:pt x="470407" y="719620"/>
                </a:lnTo>
                <a:lnTo>
                  <a:pt x="532764" y="705484"/>
                </a:lnTo>
                <a:lnTo>
                  <a:pt x="553243" y="698969"/>
                </a:lnTo>
                <a:lnTo>
                  <a:pt x="404621" y="698969"/>
                </a:lnTo>
                <a:lnTo>
                  <a:pt x="388238" y="698601"/>
                </a:lnTo>
                <a:lnTo>
                  <a:pt x="334137" y="695490"/>
                </a:lnTo>
                <a:lnTo>
                  <a:pt x="295910" y="691235"/>
                </a:lnTo>
                <a:lnTo>
                  <a:pt x="258063" y="684987"/>
                </a:lnTo>
                <a:lnTo>
                  <a:pt x="203580" y="670686"/>
                </a:lnTo>
                <a:lnTo>
                  <a:pt x="156337" y="649668"/>
                </a:lnTo>
                <a:lnTo>
                  <a:pt x="120014" y="620979"/>
                </a:lnTo>
                <a:lnTo>
                  <a:pt x="88645" y="579754"/>
                </a:lnTo>
                <a:lnTo>
                  <a:pt x="61975" y="528739"/>
                </a:lnTo>
                <a:lnTo>
                  <a:pt x="47751" y="491959"/>
                </a:lnTo>
                <a:lnTo>
                  <a:pt x="36702" y="454672"/>
                </a:lnTo>
                <a:lnTo>
                  <a:pt x="26924" y="401472"/>
                </a:lnTo>
                <a:lnTo>
                  <a:pt x="25400" y="370166"/>
                </a:lnTo>
                <a:lnTo>
                  <a:pt x="26288" y="355942"/>
                </a:lnTo>
                <a:lnTo>
                  <a:pt x="36321" y="313562"/>
                </a:lnTo>
                <a:lnTo>
                  <a:pt x="55244" y="271779"/>
                </a:lnTo>
                <a:lnTo>
                  <a:pt x="80899" y="231647"/>
                </a:lnTo>
                <a:lnTo>
                  <a:pt x="121412" y="182371"/>
                </a:lnTo>
                <a:lnTo>
                  <a:pt x="153035" y="150367"/>
                </a:lnTo>
                <a:lnTo>
                  <a:pt x="188594" y="121411"/>
                </a:lnTo>
                <a:lnTo>
                  <a:pt x="242696" y="87756"/>
                </a:lnTo>
                <a:lnTo>
                  <a:pt x="300354" y="60578"/>
                </a:lnTo>
                <a:lnTo>
                  <a:pt x="343662" y="45338"/>
                </a:lnTo>
                <a:lnTo>
                  <a:pt x="386841" y="34670"/>
                </a:lnTo>
                <a:lnTo>
                  <a:pt x="447801" y="26542"/>
                </a:lnTo>
                <a:lnTo>
                  <a:pt x="478536" y="25399"/>
                </a:lnTo>
                <a:lnTo>
                  <a:pt x="619284" y="25399"/>
                </a:lnTo>
                <a:lnTo>
                  <a:pt x="613282" y="22478"/>
                </a:lnTo>
                <a:lnTo>
                  <a:pt x="571118" y="9143"/>
                </a:lnTo>
                <a:lnTo>
                  <a:pt x="509650" y="761"/>
                </a:lnTo>
                <a:lnTo>
                  <a:pt x="477646" y="0"/>
                </a:lnTo>
                <a:close/>
              </a:path>
              <a:path w="766445" h="724535">
                <a:moveTo>
                  <a:pt x="641095" y="638657"/>
                </a:moveTo>
                <a:lnTo>
                  <a:pt x="583311" y="661542"/>
                </a:lnTo>
                <a:lnTo>
                  <a:pt x="525144" y="681291"/>
                </a:lnTo>
                <a:lnTo>
                  <a:pt x="480949" y="692010"/>
                </a:lnTo>
                <a:lnTo>
                  <a:pt x="435610" y="698080"/>
                </a:lnTo>
                <a:lnTo>
                  <a:pt x="404621" y="698969"/>
                </a:lnTo>
                <a:lnTo>
                  <a:pt x="553243" y="698969"/>
                </a:lnTo>
                <a:lnTo>
                  <a:pt x="562863" y="695909"/>
                </a:lnTo>
                <a:lnTo>
                  <a:pt x="592454" y="685228"/>
                </a:lnTo>
                <a:lnTo>
                  <a:pt x="621664" y="673912"/>
                </a:lnTo>
                <a:lnTo>
                  <a:pt x="650620" y="662203"/>
                </a:lnTo>
                <a:lnTo>
                  <a:pt x="641095" y="638657"/>
                </a:lnTo>
                <a:close/>
              </a:path>
              <a:path w="766445" h="724535">
                <a:moveTo>
                  <a:pt x="706208" y="120722"/>
                </a:moveTo>
                <a:lnTo>
                  <a:pt x="687324" y="137540"/>
                </a:lnTo>
                <a:lnTo>
                  <a:pt x="766444" y="169163"/>
                </a:lnTo>
                <a:lnTo>
                  <a:pt x="755915" y="130174"/>
                </a:lnTo>
                <a:lnTo>
                  <a:pt x="714882" y="130174"/>
                </a:lnTo>
                <a:lnTo>
                  <a:pt x="706208" y="120722"/>
                </a:lnTo>
                <a:close/>
              </a:path>
              <a:path w="766445" h="724535">
                <a:moveTo>
                  <a:pt x="725118" y="103880"/>
                </a:moveTo>
                <a:lnTo>
                  <a:pt x="706208" y="120722"/>
                </a:lnTo>
                <a:lnTo>
                  <a:pt x="714882" y="130174"/>
                </a:lnTo>
                <a:lnTo>
                  <a:pt x="733551" y="113156"/>
                </a:lnTo>
                <a:lnTo>
                  <a:pt x="725118" y="103880"/>
                </a:lnTo>
                <a:close/>
              </a:path>
              <a:path w="766445" h="724535">
                <a:moveTo>
                  <a:pt x="744219" y="86867"/>
                </a:moveTo>
                <a:lnTo>
                  <a:pt x="725118" y="103880"/>
                </a:lnTo>
                <a:lnTo>
                  <a:pt x="733551" y="113156"/>
                </a:lnTo>
                <a:lnTo>
                  <a:pt x="714882" y="130174"/>
                </a:lnTo>
                <a:lnTo>
                  <a:pt x="755915" y="130174"/>
                </a:lnTo>
                <a:lnTo>
                  <a:pt x="744219" y="86867"/>
                </a:lnTo>
                <a:close/>
              </a:path>
              <a:path w="766445" h="724535">
                <a:moveTo>
                  <a:pt x="619284" y="25399"/>
                </a:moveTo>
                <a:lnTo>
                  <a:pt x="478536" y="25399"/>
                </a:lnTo>
                <a:lnTo>
                  <a:pt x="509015" y="26161"/>
                </a:lnTo>
                <a:lnTo>
                  <a:pt x="538479" y="29082"/>
                </a:lnTo>
                <a:lnTo>
                  <a:pt x="579374" y="37337"/>
                </a:lnTo>
                <a:lnTo>
                  <a:pt x="616585" y="52196"/>
                </a:lnTo>
                <a:lnTo>
                  <a:pt x="655701" y="77596"/>
                </a:lnTo>
                <a:lnTo>
                  <a:pt x="693419" y="108711"/>
                </a:lnTo>
                <a:lnTo>
                  <a:pt x="706208" y="120722"/>
                </a:lnTo>
                <a:lnTo>
                  <a:pt x="725118" y="103880"/>
                </a:lnTo>
                <a:lnTo>
                  <a:pt x="684021" y="67436"/>
                </a:lnTo>
                <a:lnTo>
                  <a:pt x="642112" y="37718"/>
                </a:lnTo>
                <a:lnTo>
                  <a:pt x="627633" y="29463"/>
                </a:lnTo>
                <a:lnTo>
                  <a:pt x="619284" y="253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59479" y="3809047"/>
            <a:ext cx="5410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latin typeface="Calibri"/>
                <a:cs typeface="Calibri"/>
              </a:rPr>
              <a:t>Loop</a:t>
            </a:r>
            <a:r>
              <a:rPr sz="1500" spc="-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65174" y="4462673"/>
            <a:ext cx="75955" cy="67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59729" y="3334892"/>
            <a:ext cx="76200" cy="1195705"/>
          </a:xfrm>
          <a:custGeom>
            <a:avLst/>
            <a:gdLst/>
            <a:ahLst/>
            <a:cxnLst/>
            <a:rect l="l" t="t" r="r" b="b"/>
            <a:pathLst>
              <a:path w="76200" h="1195704">
                <a:moveTo>
                  <a:pt x="28575" y="1119479"/>
                </a:moveTo>
                <a:lnTo>
                  <a:pt x="0" y="1119479"/>
                </a:lnTo>
                <a:lnTo>
                  <a:pt x="38100" y="1195679"/>
                </a:lnTo>
                <a:lnTo>
                  <a:pt x="69843" y="1132192"/>
                </a:lnTo>
                <a:lnTo>
                  <a:pt x="28575" y="1132192"/>
                </a:lnTo>
                <a:lnTo>
                  <a:pt x="28575" y="1119479"/>
                </a:lnTo>
                <a:close/>
              </a:path>
              <a:path w="76200" h="1195704">
                <a:moveTo>
                  <a:pt x="47625" y="63499"/>
                </a:moveTo>
                <a:lnTo>
                  <a:pt x="28575" y="63499"/>
                </a:lnTo>
                <a:lnTo>
                  <a:pt x="28575" y="1132192"/>
                </a:lnTo>
                <a:lnTo>
                  <a:pt x="47625" y="1132192"/>
                </a:lnTo>
                <a:lnTo>
                  <a:pt x="47625" y="63499"/>
                </a:lnTo>
                <a:close/>
              </a:path>
              <a:path w="76200" h="1195704">
                <a:moveTo>
                  <a:pt x="76200" y="1119479"/>
                </a:moveTo>
                <a:lnTo>
                  <a:pt x="47625" y="1119479"/>
                </a:lnTo>
                <a:lnTo>
                  <a:pt x="47625" y="1132192"/>
                </a:lnTo>
                <a:lnTo>
                  <a:pt x="69843" y="1132192"/>
                </a:lnTo>
                <a:lnTo>
                  <a:pt x="76200" y="1119479"/>
                </a:lnTo>
                <a:close/>
              </a:path>
              <a:path w="76200" h="1195704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195704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20765" y="3821429"/>
            <a:ext cx="12953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𝑣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5540" y="3907472"/>
            <a:ext cx="1085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40" dirty="0"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0984" y="1695878"/>
            <a:ext cx="3891915" cy="15913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60"/>
              </a:spcBef>
            </a:pPr>
            <a:r>
              <a:rPr sz="2150" b="1" spc="10" dirty="0">
                <a:solidFill>
                  <a:srgbClr val="006FC0"/>
                </a:solidFill>
                <a:latin typeface="Calibri"/>
                <a:cs typeface="Calibri"/>
              </a:rPr>
              <a:t>Kirchhoff's </a:t>
            </a:r>
            <a:r>
              <a:rPr sz="2150" b="1" spc="-5" dirty="0">
                <a:solidFill>
                  <a:srgbClr val="006FC0"/>
                </a:solidFill>
                <a:latin typeface="Calibri"/>
                <a:cs typeface="Calibri"/>
              </a:rPr>
              <a:t>Voltage Law</a:t>
            </a:r>
            <a:r>
              <a:rPr sz="2150" b="1" spc="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006FC0"/>
                </a:solidFill>
                <a:latin typeface="Calibri"/>
                <a:cs typeface="Calibri"/>
              </a:rPr>
              <a:t>(KVL)</a:t>
            </a:r>
            <a:endParaRPr sz="2150">
              <a:latin typeface="Calibri"/>
              <a:cs typeface="Calibri"/>
            </a:endParaRPr>
          </a:p>
          <a:p>
            <a:pPr marL="168910" marR="30480">
              <a:lnSpc>
                <a:spcPts val="2030"/>
              </a:lnSpc>
              <a:spcBef>
                <a:spcPts val="935"/>
              </a:spcBef>
            </a:pPr>
            <a:r>
              <a:rPr sz="1700" spc="15" dirty="0">
                <a:latin typeface="Calibri"/>
                <a:cs typeface="Calibri"/>
              </a:rPr>
              <a:t>In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an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electrical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circuit,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the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directed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sum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 voltages </a:t>
            </a:r>
            <a:r>
              <a:rPr sz="1700" spc="5" dirty="0">
                <a:latin typeface="Calibri"/>
                <a:cs typeface="Calibri"/>
              </a:rPr>
              <a:t>around </a:t>
            </a:r>
            <a:r>
              <a:rPr sz="1700" spc="10" dirty="0">
                <a:latin typeface="Calibri"/>
                <a:cs typeface="Calibri"/>
              </a:rPr>
              <a:t>a </a:t>
            </a:r>
            <a:r>
              <a:rPr sz="1700" dirty="0">
                <a:latin typeface="Calibri"/>
                <a:cs typeface="Calibri"/>
              </a:rPr>
              <a:t>closed</a:t>
            </a:r>
            <a:r>
              <a:rPr sz="1700" spc="-2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loop is </a:t>
            </a:r>
            <a:r>
              <a:rPr sz="1700" spc="-20" dirty="0">
                <a:latin typeface="Calibri"/>
                <a:cs typeface="Calibri"/>
              </a:rPr>
              <a:t>zero.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1709420" algn="l"/>
              </a:tabLst>
            </a:pPr>
            <a:r>
              <a:rPr sz="1500" spc="15" dirty="0">
                <a:latin typeface="Calibri"/>
                <a:cs typeface="Calibri"/>
              </a:rPr>
              <a:t>Node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	</a:t>
            </a:r>
            <a:r>
              <a:rPr sz="1500" spc="5" dirty="0">
                <a:latin typeface="Cambria Math"/>
                <a:cs typeface="Cambria Math"/>
              </a:rPr>
              <a:t>𝑖</a:t>
            </a:r>
            <a:r>
              <a:rPr sz="1650" spc="7" baseline="-15151" dirty="0">
                <a:latin typeface="Cambria Math"/>
                <a:cs typeface="Cambria Math"/>
              </a:rPr>
              <a:t>3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3701" y="3456622"/>
            <a:ext cx="2165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latin typeface="Cambria Math"/>
                <a:cs typeface="Cambria Math"/>
              </a:rPr>
              <a:t>𝑖</a:t>
            </a:r>
            <a:r>
              <a:rPr sz="1650" spc="7" baseline="-15151" dirty="0">
                <a:latin typeface="Cambria Math"/>
                <a:cs typeface="Cambria Math"/>
              </a:rPr>
              <a:t>2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16276" y="3300729"/>
            <a:ext cx="76200" cy="1195705"/>
          </a:xfrm>
          <a:custGeom>
            <a:avLst/>
            <a:gdLst/>
            <a:ahLst/>
            <a:cxnLst/>
            <a:rect l="l" t="t" r="r" b="b"/>
            <a:pathLst>
              <a:path w="76200" h="1195704">
                <a:moveTo>
                  <a:pt x="28575" y="1119454"/>
                </a:moveTo>
                <a:lnTo>
                  <a:pt x="0" y="1119454"/>
                </a:lnTo>
                <a:lnTo>
                  <a:pt x="38100" y="1195654"/>
                </a:lnTo>
                <a:lnTo>
                  <a:pt x="69850" y="1132154"/>
                </a:lnTo>
                <a:lnTo>
                  <a:pt x="28575" y="1132154"/>
                </a:lnTo>
                <a:lnTo>
                  <a:pt x="28575" y="1119454"/>
                </a:lnTo>
                <a:close/>
              </a:path>
              <a:path w="76200" h="1195704">
                <a:moveTo>
                  <a:pt x="47625" y="63500"/>
                </a:moveTo>
                <a:lnTo>
                  <a:pt x="28575" y="63500"/>
                </a:lnTo>
                <a:lnTo>
                  <a:pt x="28575" y="1132154"/>
                </a:lnTo>
                <a:lnTo>
                  <a:pt x="47625" y="1132154"/>
                </a:lnTo>
                <a:lnTo>
                  <a:pt x="47625" y="63500"/>
                </a:lnTo>
                <a:close/>
              </a:path>
              <a:path w="76200" h="1195704">
                <a:moveTo>
                  <a:pt x="76200" y="1119454"/>
                </a:moveTo>
                <a:lnTo>
                  <a:pt x="47625" y="1119454"/>
                </a:lnTo>
                <a:lnTo>
                  <a:pt x="47625" y="1132154"/>
                </a:lnTo>
                <a:lnTo>
                  <a:pt x="69850" y="1132154"/>
                </a:lnTo>
                <a:lnTo>
                  <a:pt x="76200" y="1119454"/>
                </a:lnTo>
                <a:close/>
              </a:path>
              <a:path w="76200" h="119570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9570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54529" y="3809047"/>
            <a:ext cx="12953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𝑣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04555" y="4837509"/>
            <a:ext cx="128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9685" y="3894772"/>
            <a:ext cx="1085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40" dirty="0"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9327" y="4255452"/>
            <a:ext cx="4972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870" algn="l"/>
              </a:tabLst>
            </a:pPr>
            <a:r>
              <a:rPr sz="1500" u="sng" spc="-200" dirty="0">
                <a:uFill>
                  <a:solidFill>
                    <a:srgbClr val="497DB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dirty="0">
                <a:uFill>
                  <a:solidFill>
                    <a:srgbClr val="497DBA"/>
                  </a:solidFill>
                </a:uFill>
                <a:latin typeface="Cambria Math"/>
                <a:cs typeface="Cambria Math"/>
              </a:rPr>
              <a:t>+	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83453" y="3323653"/>
            <a:ext cx="1682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8787" y="1789128"/>
            <a:ext cx="3975735" cy="174561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sz="2150" b="1" spc="10" dirty="0">
                <a:solidFill>
                  <a:srgbClr val="006FC0"/>
                </a:solidFill>
                <a:latin typeface="Calibri"/>
                <a:cs typeface="Calibri"/>
              </a:rPr>
              <a:t>Kirchhoff's Current </a:t>
            </a:r>
            <a:r>
              <a:rPr sz="2150" b="1" dirty="0">
                <a:solidFill>
                  <a:srgbClr val="006FC0"/>
                </a:solidFill>
                <a:latin typeface="Calibri"/>
                <a:cs typeface="Calibri"/>
              </a:rPr>
              <a:t>Law</a:t>
            </a:r>
            <a:r>
              <a:rPr sz="2150" b="1" spc="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b="1" spc="-15" dirty="0">
                <a:solidFill>
                  <a:srgbClr val="006FC0"/>
                </a:solidFill>
                <a:latin typeface="Calibri"/>
                <a:cs typeface="Calibri"/>
              </a:rPr>
              <a:t>(KCL)</a:t>
            </a:r>
            <a:endParaRPr sz="2150">
              <a:latin typeface="Calibri"/>
              <a:cs typeface="Calibri"/>
            </a:endParaRPr>
          </a:p>
          <a:p>
            <a:pPr marL="76200" marR="43180">
              <a:lnSpc>
                <a:spcPts val="2480"/>
              </a:lnSpc>
            </a:pPr>
            <a:r>
              <a:rPr sz="1700" spc="-40" dirty="0">
                <a:latin typeface="Calibri"/>
                <a:cs typeface="Calibri"/>
              </a:rPr>
              <a:t>At </a:t>
            </a:r>
            <a:r>
              <a:rPr sz="1700" spc="10" dirty="0">
                <a:latin typeface="Calibri"/>
                <a:cs typeface="Calibri"/>
              </a:rPr>
              <a:t>any </a:t>
            </a:r>
            <a:r>
              <a:rPr sz="1700" spc="5" dirty="0">
                <a:latin typeface="Calibri"/>
                <a:cs typeface="Calibri"/>
              </a:rPr>
              <a:t>node </a:t>
            </a:r>
            <a:r>
              <a:rPr sz="1700" spc="-5" dirty="0">
                <a:latin typeface="Calibri"/>
                <a:cs typeface="Calibri"/>
              </a:rPr>
              <a:t>in </a:t>
            </a:r>
            <a:r>
              <a:rPr sz="1700" spc="10" dirty="0">
                <a:latin typeface="Calibri"/>
                <a:cs typeface="Calibri"/>
              </a:rPr>
              <a:t>an </a:t>
            </a:r>
            <a:r>
              <a:rPr sz="1700" dirty="0">
                <a:latin typeface="Calibri"/>
                <a:cs typeface="Calibri"/>
              </a:rPr>
              <a:t>electrical </a:t>
            </a:r>
            <a:r>
              <a:rPr sz="1700" spc="5" dirty="0">
                <a:latin typeface="Calibri"/>
                <a:cs typeface="Calibri"/>
              </a:rPr>
              <a:t>circuit, </a:t>
            </a:r>
            <a:r>
              <a:rPr sz="1700" spc="10" dirty="0">
                <a:latin typeface="Calibri"/>
                <a:cs typeface="Calibri"/>
              </a:rPr>
              <a:t>the  </a:t>
            </a:r>
            <a:r>
              <a:rPr sz="1700" dirty="0">
                <a:latin typeface="Calibri"/>
                <a:cs typeface="Calibri"/>
              </a:rPr>
              <a:t>directed </a:t>
            </a:r>
            <a:r>
              <a:rPr sz="1700" spc="10" dirty="0">
                <a:latin typeface="Calibri"/>
                <a:cs typeface="Calibri"/>
              </a:rPr>
              <a:t>sum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5" dirty="0">
                <a:latin typeface="Calibri"/>
                <a:cs typeface="Calibri"/>
              </a:rPr>
              <a:t>currents </a:t>
            </a:r>
            <a:r>
              <a:rPr sz="1700" spc="-5" dirty="0">
                <a:latin typeface="Calibri"/>
                <a:cs typeface="Calibri"/>
              </a:rPr>
              <a:t>flowing </a:t>
            </a:r>
            <a:r>
              <a:rPr sz="1700" dirty="0">
                <a:latin typeface="Calibri"/>
                <a:cs typeface="Calibri"/>
              </a:rPr>
              <a:t>out of</a:t>
            </a:r>
            <a:r>
              <a:rPr sz="1700" spc="-25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that  </a:t>
            </a:r>
            <a:r>
              <a:rPr sz="1700" spc="5" dirty="0">
                <a:latin typeface="Calibri"/>
                <a:cs typeface="Calibri"/>
              </a:rPr>
              <a:t>node </a:t>
            </a:r>
            <a:r>
              <a:rPr sz="1700" spc="-5" dirty="0">
                <a:latin typeface="Calibri"/>
                <a:cs typeface="Calibri"/>
              </a:rPr>
              <a:t>is </a:t>
            </a:r>
            <a:r>
              <a:rPr sz="1700" dirty="0">
                <a:latin typeface="Calibri"/>
                <a:cs typeface="Calibri"/>
              </a:rPr>
              <a:t>equal </a:t>
            </a:r>
            <a:r>
              <a:rPr sz="1700" spc="15" dirty="0">
                <a:latin typeface="Calibri"/>
                <a:cs typeface="Calibri"/>
              </a:rPr>
              <a:t>to</a:t>
            </a:r>
            <a:r>
              <a:rPr sz="1700" spc="-1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zero.</a:t>
            </a:r>
            <a:endParaRPr sz="1700">
              <a:latin typeface="Calibri"/>
              <a:cs typeface="Calibri"/>
            </a:endParaRPr>
          </a:p>
          <a:p>
            <a:pPr marL="1602105">
              <a:lnSpc>
                <a:spcPts val="1210"/>
              </a:lnSpc>
              <a:tabLst>
                <a:tab pos="2117725" algn="l"/>
                <a:tab pos="2503170" algn="l"/>
              </a:tabLst>
            </a:pPr>
            <a:r>
              <a:rPr sz="1500" u="sng" dirty="0">
                <a:uFill>
                  <a:solidFill>
                    <a:srgbClr val="497DB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5" dirty="0">
                <a:latin typeface="Cambria Math"/>
                <a:cs typeface="Cambria Math"/>
              </a:rPr>
              <a:t>𝑖</a:t>
            </a:r>
            <a:r>
              <a:rPr sz="1650" spc="7" baseline="-15151" dirty="0">
                <a:latin typeface="Cambria Math"/>
                <a:cs typeface="Cambria Math"/>
              </a:rPr>
              <a:t>1</a:t>
            </a:r>
            <a:endParaRPr sz="1650" baseline="-15151">
              <a:latin typeface="Cambria Math"/>
              <a:cs typeface="Cambria Math"/>
            </a:endParaRPr>
          </a:p>
          <a:p>
            <a:pPr marL="1565910">
              <a:lnSpc>
                <a:spcPct val="100000"/>
              </a:lnSpc>
              <a:spcBef>
                <a:spcPts val="165"/>
              </a:spcBef>
            </a:pPr>
            <a:r>
              <a:rPr sz="1500" dirty="0">
                <a:latin typeface="Cambria Math"/>
                <a:cs typeface="Cambria Math"/>
              </a:rPr>
              <a:t>−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72151" y="4297045"/>
            <a:ext cx="1555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−</a:t>
            </a:r>
            <a:endParaRPr sz="15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664" y="69468"/>
            <a:ext cx="51130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0000"/>
                </a:solidFill>
              </a:rPr>
              <a:t>Nodal </a:t>
            </a:r>
            <a:r>
              <a:rPr sz="3950" spc="5" dirty="0">
                <a:solidFill>
                  <a:srgbClr val="FF0000"/>
                </a:solidFill>
              </a:rPr>
              <a:t>Analysis :</a:t>
            </a:r>
            <a:r>
              <a:rPr sz="3950" spc="100" dirty="0">
                <a:solidFill>
                  <a:srgbClr val="FF0000"/>
                </a:solidFill>
              </a:rPr>
              <a:t> </a:t>
            </a:r>
            <a:r>
              <a:rPr sz="3950" spc="-10" dirty="0">
                <a:solidFill>
                  <a:srgbClr val="FF0000"/>
                </a:solidFill>
              </a:rPr>
              <a:t>Example</a:t>
            </a:r>
            <a:endParaRPr sz="395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844" y="843533"/>
            <a:ext cx="7876032" cy="1872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940" y="1703704"/>
            <a:ext cx="1123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4504" y="1709356"/>
            <a:ext cx="171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𝑅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4920" y="1709356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1076" y="1667446"/>
            <a:ext cx="16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67810" y="1677161"/>
            <a:ext cx="132715" cy="539115"/>
          </a:xfrm>
          <a:custGeom>
            <a:avLst/>
            <a:gdLst/>
            <a:ahLst/>
            <a:cxnLst/>
            <a:rect l="l" t="t" r="r" b="b"/>
            <a:pathLst>
              <a:path w="132714" h="539114">
                <a:moveTo>
                  <a:pt x="16001" y="408813"/>
                </a:moveTo>
                <a:lnTo>
                  <a:pt x="9143" y="412750"/>
                </a:lnTo>
                <a:lnTo>
                  <a:pt x="2412" y="416687"/>
                </a:lnTo>
                <a:lnTo>
                  <a:pt x="0" y="425450"/>
                </a:lnTo>
                <a:lnTo>
                  <a:pt x="4063" y="432307"/>
                </a:lnTo>
                <a:lnTo>
                  <a:pt x="66421" y="539114"/>
                </a:lnTo>
                <a:lnTo>
                  <a:pt x="82955" y="510794"/>
                </a:lnTo>
                <a:lnTo>
                  <a:pt x="52069" y="510794"/>
                </a:lnTo>
                <a:lnTo>
                  <a:pt x="52069" y="457870"/>
                </a:lnTo>
                <a:lnTo>
                  <a:pt x="24764" y="411099"/>
                </a:lnTo>
                <a:lnTo>
                  <a:pt x="16001" y="408813"/>
                </a:lnTo>
                <a:close/>
              </a:path>
              <a:path w="132714" h="539114">
                <a:moveTo>
                  <a:pt x="52069" y="457870"/>
                </a:moveTo>
                <a:lnTo>
                  <a:pt x="52069" y="510794"/>
                </a:lnTo>
                <a:lnTo>
                  <a:pt x="80644" y="510794"/>
                </a:lnTo>
                <a:lnTo>
                  <a:pt x="80644" y="503555"/>
                </a:lnTo>
                <a:lnTo>
                  <a:pt x="54101" y="503555"/>
                </a:lnTo>
                <a:lnTo>
                  <a:pt x="66404" y="482424"/>
                </a:lnTo>
                <a:lnTo>
                  <a:pt x="52069" y="457870"/>
                </a:lnTo>
                <a:close/>
              </a:path>
              <a:path w="132714" h="539114">
                <a:moveTo>
                  <a:pt x="116712" y="408813"/>
                </a:moveTo>
                <a:lnTo>
                  <a:pt x="108076" y="411099"/>
                </a:lnTo>
                <a:lnTo>
                  <a:pt x="104012" y="417830"/>
                </a:lnTo>
                <a:lnTo>
                  <a:pt x="80700" y="457870"/>
                </a:lnTo>
                <a:lnTo>
                  <a:pt x="80644" y="510794"/>
                </a:lnTo>
                <a:lnTo>
                  <a:pt x="82955" y="510794"/>
                </a:lnTo>
                <a:lnTo>
                  <a:pt x="128777" y="432307"/>
                </a:lnTo>
                <a:lnTo>
                  <a:pt x="132714" y="425450"/>
                </a:lnTo>
                <a:lnTo>
                  <a:pt x="130428" y="416687"/>
                </a:lnTo>
                <a:lnTo>
                  <a:pt x="116712" y="408813"/>
                </a:lnTo>
                <a:close/>
              </a:path>
              <a:path w="132714" h="539114">
                <a:moveTo>
                  <a:pt x="66404" y="482424"/>
                </a:moveTo>
                <a:lnTo>
                  <a:pt x="54101" y="503555"/>
                </a:lnTo>
                <a:lnTo>
                  <a:pt x="78739" y="503555"/>
                </a:lnTo>
                <a:lnTo>
                  <a:pt x="66404" y="482424"/>
                </a:lnTo>
                <a:close/>
              </a:path>
              <a:path w="132714" h="539114">
                <a:moveTo>
                  <a:pt x="80644" y="457965"/>
                </a:moveTo>
                <a:lnTo>
                  <a:pt x="66404" y="482424"/>
                </a:lnTo>
                <a:lnTo>
                  <a:pt x="78739" y="503555"/>
                </a:lnTo>
                <a:lnTo>
                  <a:pt x="80644" y="503555"/>
                </a:lnTo>
                <a:lnTo>
                  <a:pt x="80644" y="457965"/>
                </a:lnTo>
                <a:close/>
              </a:path>
              <a:path w="132714" h="539114">
                <a:moveTo>
                  <a:pt x="80644" y="0"/>
                </a:moveTo>
                <a:lnTo>
                  <a:pt x="52069" y="0"/>
                </a:lnTo>
                <a:lnTo>
                  <a:pt x="52125" y="457965"/>
                </a:lnTo>
                <a:lnTo>
                  <a:pt x="66404" y="482424"/>
                </a:lnTo>
                <a:lnTo>
                  <a:pt x="80644" y="457965"/>
                </a:lnTo>
                <a:lnTo>
                  <a:pt x="806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1240" y="1682750"/>
            <a:ext cx="132715" cy="539115"/>
          </a:xfrm>
          <a:custGeom>
            <a:avLst/>
            <a:gdLst/>
            <a:ahLst/>
            <a:cxnLst/>
            <a:rect l="l" t="t" r="r" b="b"/>
            <a:pathLst>
              <a:path w="132714" h="539114">
                <a:moveTo>
                  <a:pt x="16001" y="408813"/>
                </a:moveTo>
                <a:lnTo>
                  <a:pt x="2286" y="416687"/>
                </a:lnTo>
                <a:lnTo>
                  <a:pt x="0" y="425450"/>
                </a:lnTo>
                <a:lnTo>
                  <a:pt x="4063" y="432307"/>
                </a:lnTo>
                <a:lnTo>
                  <a:pt x="66294" y="539114"/>
                </a:lnTo>
                <a:lnTo>
                  <a:pt x="82828" y="510794"/>
                </a:lnTo>
                <a:lnTo>
                  <a:pt x="52070" y="510794"/>
                </a:lnTo>
                <a:lnTo>
                  <a:pt x="52070" y="457870"/>
                </a:lnTo>
                <a:lnTo>
                  <a:pt x="24764" y="411099"/>
                </a:lnTo>
                <a:lnTo>
                  <a:pt x="16001" y="408813"/>
                </a:lnTo>
                <a:close/>
              </a:path>
              <a:path w="132714" h="539114">
                <a:moveTo>
                  <a:pt x="52070" y="457870"/>
                </a:moveTo>
                <a:lnTo>
                  <a:pt x="52070" y="510794"/>
                </a:lnTo>
                <a:lnTo>
                  <a:pt x="80645" y="510794"/>
                </a:lnTo>
                <a:lnTo>
                  <a:pt x="80645" y="503555"/>
                </a:lnTo>
                <a:lnTo>
                  <a:pt x="53975" y="503555"/>
                </a:lnTo>
                <a:lnTo>
                  <a:pt x="66357" y="482344"/>
                </a:lnTo>
                <a:lnTo>
                  <a:pt x="52070" y="457870"/>
                </a:lnTo>
                <a:close/>
              </a:path>
              <a:path w="132714" h="539114">
                <a:moveTo>
                  <a:pt x="116712" y="408813"/>
                </a:moveTo>
                <a:lnTo>
                  <a:pt x="107950" y="411099"/>
                </a:lnTo>
                <a:lnTo>
                  <a:pt x="80645" y="457870"/>
                </a:lnTo>
                <a:lnTo>
                  <a:pt x="80645" y="510794"/>
                </a:lnTo>
                <a:lnTo>
                  <a:pt x="82828" y="510794"/>
                </a:lnTo>
                <a:lnTo>
                  <a:pt x="128650" y="432307"/>
                </a:lnTo>
                <a:lnTo>
                  <a:pt x="132714" y="425450"/>
                </a:lnTo>
                <a:lnTo>
                  <a:pt x="130429" y="416687"/>
                </a:lnTo>
                <a:lnTo>
                  <a:pt x="116712" y="408813"/>
                </a:lnTo>
                <a:close/>
              </a:path>
              <a:path w="132714" h="539114">
                <a:moveTo>
                  <a:pt x="66357" y="482344"/>
                </a:moveTo>
                <a:lnTo>
                  <a:pt x="53975" y="503555"/>
                </a:lnTo>
                <a:lnTo>
                  <a:pt x="78739" y="503555"/>
                </a:lnTo>
                <a:lnTo>
                  <a:pt x="66357" y="482344"/>
                </a:lnTo>
                <a:close/>
              </a:path>
              <a:path w="132714" h="539114">
                <a:moveTo>
                  <a:pt x="80645" y="457870"/>
                </a:moveTo>
                <a:lnTo>
                  <a:pt x="66357" y="482344"/>
                </a:lnTo>
                <a:lnTo>
                  <a:pt x="78739" y="503555"/>
                </a:lnTo>
                <a:lnTo>
                  <a:pt x="80645" y="503555"/>
                </a:lnTo>
                <a:lnTo>
                  <a:pt x="80645" y="457870"/>
                </a:lnTo>
                <a:close/>
              </a:path>
              <a:path w="132714" h="539114">
                <a:moveTo>
                  <a:pt x="80645" y="0"/>
                </a:moveTo>
                <a:lnTo>
                  <a:pt x="52070" y="0"/>
                </a:lnTo>
                <a:lnTo>
                  <a:pt x="52070" y="457870"/>
                </a:lnTo>
                <a:lnTo>
                  <a:pt x="66357" y="482344"/>
                </a:lnTo>
                <a:lnTo>
                  <a:pt x="80644" y="457870"/>
                </a:lnTo>
                <a:lnTo>
                  <a:pt x="80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3723" y="1656460"/>
            <a:ext cx="132715" cy="539750"/>
          </a:xfrm>
          <a:custGeom>
            <a:avLst/>
            <a:gdLst/>
            <a:ahLst/>
            <a:cxnLst/>
            <a:rect l="l" t="t" r="r" b="b"/>
            <a:pathLst>
              <a:path w="132715" h="539750">
                <a:moveTo>
                  <a:pt x="16001" y="408813"/>
                </a:moveTo>
                <a:lnTo>
                  <a:pt x="9144" y="412750"/>
                </a:lnTo>
                <a:lnTo>
                  <a:pt x="2285" y="416813"/>
                </a:lnTo>
                <a:lnTo>
                  <a:pt x="0" y="425450"/>
                </a:lnTo>
                <a:lnTo>
                  <a:pt x="4064" y="432307"/>
                </a:lnTo>
                <a:lnTo>
                  <a:pt x="66294" y="539241"/>
                </a:lnTo>
                <a:lnTo>
                  <a:pt x="82883" y="510794"/>
                </a:lnTo>
                <a:lnTo>
                  <a:pt x="52070" y="510794"/>
                </a:lnTo>
                <a:lnTo>
                  <a:pt x="52070" y="457991"/>
                </a:lnTo>
                <a:lnTo>
                  <a:pt x="28701" y="417956"/>
                </a:lnTo>
                <a:lnTo>
                  <a:pt x="24765" y="411099"/>
                </a:lnTo>
                <a:lnTo>
                  <a:pt x="16001" y="408813"/>
                </a:lnTo>
                <a:close/>
              </a:path>
              <a:path w="132715" h="539750">
                <a:moveTo>
                  <a:pt x="52070" y="457991"/>
                </a:moveTo>
                <a:lnTo>
                  <a:pt x="52070" y="510794"/>
                </a:lnTo>
                <a:lnTo>
                  <a:pt x="80645" y="510794"/>
                </a:lnTo>
                <a:lnTo>
                  <a:pt x="80645" y="503681"/>
                </a:lnTo>
                <a:lnTo>
                  <a:pt x="53975" y="503681"/>
                </a:lnTo>
                <a:lnTo>
                  <a:pt x="66357" y="482468"/>
                </a:lnTo>
                <a:lnTo>
                  <a:pt x="52070" y="457991"/>
                </a:lnTo>
                <a:close/>
              </a:path>
              <a:path w="132715" h="539750">
                <a:moveTo>
                  <a:pt x="116712" y="408813"/>
                </a:moveTo>
                <a:lnTo>
                  <a:pt x="107950" y="411099"/>
                </a:lnTo>
                <a:lnTo>
                  <a:pt x="104012" y="417956"/>
                </a:lnTo>
                <a:lnTo>
                  <a:pt x="80645" y="457991"/>
                </a:lnTo>
                <a:lnTo>
                  <a:pt x="80645" y="510794"/>
                </a:lnTo>
                <a:lnTo>
                  <a:pt x="82883" y="510794"/>
                </a:lnTo>
                <a:lnTo>
                  <a:pt x="128650" y="432307"/>
                </a:lnTo>
                <a:lnTo>
                  <a:pt x="132715" y="425450"/>
                </a:lnTo>
                <a:lnTo>
                  <a:pt x="130428" y="416813"/>
                </a:lnTo>
                <a:lnTo>
                  <a:pt x="123571" y="412750"/>
                </a:lnTo>
                <a:lnTo>
                  <a:pt x="116712" y="408813"/>
                </a:lnTo>
                <a:close/>
              </a:path>
              <a:path w="132715" h="539750">
                <a:moveTo>
                  <a:pt x="66357" y="482468"/>
                </a:moveTo>
                <a:lnTo>
                  <a:pt x="53975" y="503681"/>
                </a:lnTo>
                <a:lnTo>
                  <a:pt x="78740" y="503681"/>
                </a:lnTo>
                <a:lnTo>
                  <a:pt x="66357" y="482468"/>
                </a:lnTo>
                <a:close/>
              </a:path>
              <a:path w="132715" h="539750">
                <a:moveTo>
                  <a:pt x="80645" y="457991"/>
                </a:moveTo>
                <a:lnTo>
                  <a:pt x="66357" y="482468"/>
                </a:lnTo>
                <a:lnTo>
                  <a:pt x="78740" y="503681"/>
                </a:lnTo>
                <a:lnTo>
                  <a:pt x="80645" y="503681"/>
                </a:lnTo>
                <a:lnTo>
                  <a:pt x="80645" y="457991"/>
                </a:lnTo>
                <a:close/>
              </a:path>
              <a:path w="132715" h="539750">
                <a:moveTo>
                  <a:pt x="80645" y="0"/>
                </a:moveTo>
                <a:lnTo>
                  <a:pt x="52070" y="0"/>
                </a:lnTo>
                <a:lnTo>
                  <a:pt x="52070" y="457991"/>
                </a:lnTo>
                <a:lnTo>
                  <a:pt x="66357" y="482468"/>
                </a:lnTo>
                <a:lnTo>
                  <a:pt x="80645" y="457991"/>
                </a:lnTo>
                <a:lnTo>
                  <a:pt x="80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0084" y="1749742"/>
            <a:ext cx="265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mbria Math"/>
                <a:cs typeface="Cambria Math"/>
              </a:rPr>
              <a:t>𝐼</a:t>
            </a:r>
            <a:r>
              <a:rPr sz="2025" spc="-44" baseline="-16460" dirty="0">
                <a:latin typeface="Cambria Math"/>
                <a:cs typeface="Cambria Math"/>
              </a:rPr>
              <a:t>𝑅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5800" y="1749742"/>
            <a:ext cx="2463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mbria Math"/>
                <a:cs typeface="Cambria Math"/>
              </a:rPr>
              <a:t>𝐼</a:t>
            </a:r>
            <a:r>
              <a:rPr sz="2025" spc="-52" baseline="-16460" dirty="0">
                <a:latin typeface="Cambria Math"/>
                <a:cs typeface="Cambria Math"/>
              </a:rPr>
              <a:t>𝐿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4606" y="166744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mbria Math"/>
                <a:cs typeface="Cambria Math"/>
              </a:rPr>
              <a:t>𝐼</a:t>
            </a:r>
            <a:r>
              <a:rPr sz="2025" spc="-52" baseline="-16460" dirty="0">
                <a:latin typeface="Cambria Math"/>
                <a:cs typeface="Cambria Math"/>
              </a:rPr>
              <a:t>𝐶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3909" y="891793"/>
            <a:ext cx="1689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7940" y="787082"/>
            <a:ext cx="694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Node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22370" y="3752215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8620" y="3752215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7747" y="2744406"/>
            <a:ext cx="4897755" cy="117019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Applying </a:t>
            </a:r>
            <a:r>
              <a:rPr sz="2000" spc="-25" dirty="0">
                <a:latin typeface="Calibri"/>
                <a:cs typeface="Calibri"/>
              </a:rPr>
              <a:t>KCL </a:t>
            </a:r>
            <a:r>
              <a:rPr sz="2000" spc="10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1:</a:t>
            </a:r>
            <a:endParaRPr sz="2000" dirty="0">
              <a:latin typeface="Calibri"/>
              <a:cs typeface="Calibri"/>
            </a:endParaRPr>
          </a:p>
          <a:p>
            <a:pPr marL="272669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Cambria Math"/>
                <a:cs typeface="Cambria Math"/>
              </a:rPr>
              <a:t>𝐼 </a:t>
            </a:r>
            <a:r>
              <a:rPr sz="2000" spc="20" dirty="0">
                <a:latin typeface="Cambria Math"/>
                <a:cs typeface="Cambria Math"/>
              </a:rPr>
              <a:t>= </a:t>
            </a:r>
            <a:r>
              <a:rPr sz="2000" spc="-65" dirty="0">
                <a:latin typeface="Cambria Math"/>
                <a:cs typeface="Cambria Math"/>
              </a:rPr>
              <a:t>𝐼</a:t>
            </a:r>
            <a:r>
              <a:rPr sz="2250" spc="-97" baseline="-16666" dirty="0">
                <a:latin typeface="Cambria Math"/>
                <a:cs typeface="Cambria Math"/>
              </a:rPr>
              <a:t>𝑅 </a:t>
            </a:r>
            <a:r>
              <a:rPr sz="2000" spc="20" dirty="0">
                <a:latin typeface="Cambria Math"/>
                <a:cs typeface="Cambria Math"/>
              </a:rPr>
              <a:t>+ </a:t>
            </a:r>
            <a:r>
              <a:rPr sz="2000" spc="-70" dirty="0">
                <a:latin typeface="Cambria Math"/>
                <a:cs typeface="Cambria Math"/>
              </a:rPr>
              <a:t>𝐼</a:t>
            </a:r>
            <a:r>
              <a:rPr sz="2250" spc="-104" baseline="-16666" dirty="0">
                <a:latin typeface="Cambria Math"/>
                <a:cs typeface="Cambria Math"/>
              </a:rPr>
              <a:t>𝐿 </a:t>
            </a:r>
            <a:r>
              <a:rPr sz="2000" spc="20" dirty="0">
                <a:latin typeface="Cambria Math"/>
                <a:cs typeface="Cambria Math"/>
              </a:rPr>
              <a:t>+</a:t>
            </a:r>
            <a:r>
              <a:rPr sz="2000" spc="250" dirty="0">
                <a:latin typeface="Cambria Math"/>
                <a:cs typeface="Cambria Math"/>
              </a:rPr>
              <a:t> </a:t>
            </a:r>
            <a:r>
              <a:rPr sz="2000" spc="-50" dirty="0" smtClean="0">
                <a:latin typeface="Cambria Math"/>
                <a:cs typeface="Cambria Math"/>
              </a:rPr>
              <a:t>𝐼</a:t>
            </a:r>
            <a:r>
              <a:rPr sz="2250" spc="-75" baseline="-16666" dirty="0" smtClean="0">
                <a:latin typeface="Cambria Math"/>
                <a:cs typeface="Cambria Math"/>
              </a:rPr>
              <a:t>𝑐</a:t>
            </a:r>
            <a:endParaRPr sz="2250" baseline="-16666" dirty="0">
              <a:latin typeface="Cambria Math"/>
              <a:cs typeface="Cambria Math"/>
            </a:endParaRPr>
          </a:p>
          <a:p>
            <a:pPr marL="2698115">
              <a:lnSpc>
                <a:spcPts val="1950"/>
              </a:lnSpc>
              <a:spcBef>
                <a:spcPts val="155"/>
              </a:spcBef>
              <a:tabLst>
                <a:tab pos="3175000" algn="l"/>
                <a:tab pos="4528820" algn="l"/>
              </a:tabLst>
            </a:pPr>
            <a:r>
              <a:rPr sz="2000" spc="15" dirty="0">
                <a:latin typeface="Cambria Math"/>
                <a:cs typeface="Cambria Math"/>
              </a:rPr>
              <a:t>𝑉	</a:t>
            </a:r>
            <a:r>
              <a:rPr sz="2000" spc="15" dirty="0" smtClean="0">
                <a:latin typeface="Cambria Math"/>
                <a:cs typeface="Cambria Math"/>
              </a:rPr>
              <a:t>1</a:t>
            </a:r>
            <a:r>
              <a:rPr lang="en-US" sz="2000" spc="15" dirty="0" smtClean="0">
                <a:latin typeface="Cambria Math"/>
                <a:cs typeface="Cambria Math"/>
              </a:rPr>
              <a:t>                 </a:t>
            </a:r>
            <a:r>
              <a:rPr sz="2000" spc="25" dirty="0" smtClean="0">
                <a:latin typeface="Cambria Math"/>
                <a:cs typeface="Cambria Math"/>
              </a:rPr>
              <a:t>𝑑𝑉</a:t>
            </a:r>
            <a:endParaRPr sz="2000" dirty="0">
              <a:latin typeface="Cambria Math"/>
              <a:cs typeface="Cambria Math"/>
            </a:endParaRPr>
          </a:p>
          <a:p>
            <a:pPr marL="2259965">
              <a:lnSpc>
                <a:spcPts val="1950"/>
              </a:lnSpc>
            </a:pPr>
            <a:r>
              <a:rPr sz="2000" spc="10" dirty="0">
                <a:latin typeface="Cambria Math"/>
                <a:cs typeface="Cambria Math"/>
              </a:rPr>
              <a:t>𝐼 </a:t>
            </a:r>
            <a:r>
              <a:rPr sz="2000" spc="20" dirty="0">
                <a:latin typeface="Cambria Math"/>
                <a:cs typeface="Cambria Math"/>
              </a:rPr>
              <a:t>= </a:t>
            </a:r>
            <a:r>
              <a:rPr sz="3000" spc="22" baseline="-37500" dirty="0">
                <a:latin typeface="Cambria Math"/>
                <a:cs typeface="Cambria Math"/>
              </a:rPr>
              <a:t>𝑅 </a:t>
            </a:r>
            <a:r>
              <a:rPr sz="2000" spc="20" dirty="0">
                <a:latin typeface="Cambria Math"/>
                <a:cs typeface="Cambria Math"/>
              </a:rPr>
              <a:t>+ </a:t>
            </a:r>
            <a:r>
              <a:rPr sz="3000" spc="15" baseline="-37500" dirty="0">
                <a:latin typeface="Cambria Math"/>
                <a:cs typeface="Cambria Math"/>
              </a:rPr>
              <a:t>𝐿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𝑉𝑑𝑡 + </a:t>
            </a:r>
            <a:r>
              <a:rPr sz="2000" spc="15" dirty="0">
                <a:latin typeface="Cambria Math"/>
                <a:cs typeface="Cambria Math"/>
              </a:rPr>
              <a:t>𝐶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3000" spc="30" baseline="-37500" dirty="0">
                <a:latin typeface="Cambria Math"/>
                <a:cs typeface="Cambria Math"/>
              </a:rPr>
              <a:t>𝑑𝑡</a:t>
            </a:r>
            <a:endParaRPr sz="3000" baseline="-37500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34000" y="379095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60370" y="4175759"/>
            <a:ext cx="39243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65" dirty="0" smtClean="0">
                <a:latin typeface="Cambria Math"/>
                <a:cs typeface="Cambria Math"/>
              </a:rPr>
              <a:t>𝑑</a:t>
            </a:r>
            <a:r>
              <a:rPr sz="1500" spc="180" dirty="0" smtClean="0">
                <a:latin typeface="Cambria Math"/>
                <a:cs typeface="Cambria Math"/>
              </a:rPr>
              <a:t>𝜙</a:t>
            </a:r>
            <a:endParaRPr sz="1500" dirty="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69895" y="444757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6800" y="4248150"/>
            <a:ext cx="2604453" cy="5424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75"/>
              </a:lnSpc>
              <a:spcBef>
                <a:spcPts val="130"/>
              </a:spcBef>
              <a:tabLst>
                <a:tab pos="224409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ub</a:t>
            </a:r>
            <a:r>
              <a:rPr sz="2000" spc="4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30" dirty="0" smtClean="0">
                <a:latin typeface="Cambria Math"/>
                <a:cs typeface="Cambria Math"/>
              </a:rPr>
              <a:t>𝑉</a:t>
            </a:r>
            <a:r>
              <a:rPr sz="2000" spc="165" dirty="0" smtClean="0">
                <a:latin typeface="Cambria Math"/>
                <a:cs typeface="Cambria Math"/>
              </a:rPr>
              <a:t> </a:t>
            </a:r>
            <a:r>
              <a:rPr sz="2000" spc="20" dirty="0" smtClean="0">
                <a:latin typeface="Cambria Math"/>
                <a:cs typeface="Cambria Math"/>
              </a:rPr>
              <a:t>=</a:t>
            </a:r>
            <a:r>
              <a:rPr sz="2000" dirty="0" smtClean="0">
                <a:latin typeface="Cambria Math"/>
                <a:cs typeface="Cambria Math"/>
              </a:rPr>
              <a:t>	</a:t>
            </a:r>
            <a:r>
              <a:rPr sz="2000" spc="5" dirty="0" smtClean="0">
                <a:latin typeface="Calibri"/>
                <a:cs typeface="Calibri"/>
              </a:rPr>
              <a:t>:</a:t>
            </a:r>
            <a:endParaRPr lang="en-US" sz="2000" dirty="0" smtClean="0">
              <a:latin typeface="Calibri"/>
              <a:cs typeface="Calibri"/>
            </a:endParaRPr>
          </a:p>
          <a:p>
            <a:pPr marL="12700">
              <a:lnSpc>
                <a:spcPts val="1975"/>
              </a:lnSpc>
              <a:spcBef>
                <a:spcPts val="130"/>
              </a:spcBef>
              <a:tabLst>
                <a:tab pos="2244090" algn="l"/>
              </a:tabLst>
            </a:pPr>
            <a:r>
              <a:rPr lang="en-US" sz="2000" spc="160" dirty="0" smtClean="0">
                <a:latin typeface="Calibri"/>
                <a:cs typeface="Calibri"/>
              </a:rPr>
              <a:t>                        </a:t>
            </a:r>
            <a:r>
              <a:rPr sz="1500" spc="160" dirty="0" smtClean="0">
                <a:latin typeface="Cambria Math"/>
                <a:cs typeface="Cambria Math"/>
              </a:rPr>
              <a:t>𝑑</a:t>
            </a:r>
            <a:r>
              <a:rPr sz="1500" spc="180" dirty="0" smtClean="0">
                <a:latin typeface="Cambria Math"/>
                <a:cs typeface="Cambria Math"/>
              </a:rPr>
              <a:t>𝑡</a:t>
            </a:r>
            <a:endParaRPr sz="1500" dirty="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03420" y="4447578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9695" y="4447578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1145" y="444757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70146" y="4175759"/>
            <a:ext cx="16338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23900" algn="l"/>
                <a:tab pos="1449070" algn="l"/>
              </a:tabLst>
            </a:pPr>
            <a:r>
              <a:rPr sz="1500" spc="150" dirty="0">
                <a:latin typeface="Cambria Math"/>
                <a:cs typeface="Cambria Math"/>
              </a:rPr>
              <a:t>𝑑</a:t>
            </a:r>
            <a:r>
              <a:rPr sz="1800" spc="225" baseline="25462" dirty="0">
                <a:latin typeface="Cambria Math"/>
                <a:cs typeface="Cambria Math"/>
              </a:rPr>
              <a:t>2</a:t>
            </a:r>
            <a:r>
              <a:rPr sz="1500" spc="150" dirty="0">
                <a:latin typeface="Cambria Math"/>
                <a:cs typeface="Cambria Math"/>
              </a:rPr>
              <a:t>𝜙	</a:t>
            </a:r>
            <a:r>
              <a:rPr sz="1500" spc="35" dirty="0">
                <a:latin typeface="Cambria Math"/>
                <a:cs typeface="Cambria Math"/>
              </a:rPr>
              <a:t>1</a:t>
            </a:r>
            <a:r>
              <a:rPr sz="1500" spc="75" dirty="0">
                <a:latin typeface="Cambria Math"/>
                <a:cs typeface="Cambria Math"/>
              </a:rPr>
              <a:t> </a:t>
            </a:r>
            <a:r>
              <a:rPr sz="1500" spc="110" dirty="0">
                <a:latin typeface="Cambria Math"/>
                <a:cs typeface="Cambria Math"/>
              </a:rPr>
              <a:t>𝑑𝜙	</a:t>
            </a:r>
            <a:r>
              <a:rPr sz="1500" spc="120" dirty="0">
                <a:latin typeface="Cambria Math"/>
                <a:cs typeface="Cambria Math"/>
              </a:rPr>
              <a:t>𝜙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31209" y="4261484"/>
            <a:ext cx="2249805" cy="455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1975"/>
              </a:lnSpc>
              <a:spcBef>
                <a:spcPts val="130"/>
              </a:spcBef>
              <a:tabLst>
                <a:tab pos="1105535" algn="l"/>
                <a:tab pos="1840230" algn="l"/>
              </a:tabLst>
            </a:pPr>
            <a:r>
              <a:rPr sz="2000" spc="10" dirty="0">
                <a:latin typeface="Cambria Math"/>
                <a:cs typeface="Cambria Math"/>
              </a:rPr>
              <a:t>𝐼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=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𝐶	</a:t>
            </a:r>
            <a:r>
              <a:rPr sz="2000" spc="20" dirty="0">
                <a:latin typeface="Cambria Math"/>
                <a:cs typeface="Cambria Math"/>
              </a:rPr>
              <a:t>+	+</a:t>
            </a:r>
            <a:endParaRPr sz="2000">
              <a:latin typeface="Cambria Math"/>
              <a:cs typeface="Cambria Math"/>
            </a:endParaRPr>
          </a:p>
          <a:p>
            <a:pPr marL="705485">
              <a:lnSpc>
                <a:spcPts val="1375"/>
              </a:lnSpc>
              <a:tabLst>
                <a:tab pos="1353185" algn="l"/>
                <a:tab pos="2106930" algn="l"/>
              </a:tabLst>
            </a:pPr>
            <a:r>
              <a:rPr sz="1500" spc="85" dirty="0">
                <a:latin typeface="Cambria Math"/>
                <a:cs typeface="Cambria Math"/>
              </a:rPr>
              <a:t>𝑑𝑡</a:t>
            </a:r>
            <a:r>
              <a:rPr sz="1500" spc="-170" dirty="0">
                <a:latin typeface="Cambria Math"/>
                <a:cs typeface="Cambria Math"/>
              </a:rPr>
              <a:t> </a:t>
            </a:r>
            <a:r>
              <a:rPr sz="1800" spc="75" baseline="20833" dirty="0">
                <a:latin typeface="Cambria Math"/>
                <a:cs typeface="Cambria Math"/>
              </a:rPr>
              <a:t>2	</a:t>
            </a:r>
            <a:r>
              <a:rPr sz="1500" spc="30" dirty="0">
                <a:latin typeface="Cambria Math"/>
                <a:cs typeface="Cambria Math"/>
              </a:rPr>
              <a:t>𝑅</a:t>
            </a:r>
            <a:r>
              <a:rPr sz="1500" spc="254" dirty="0">
                <a:latin typeface="Cambria Math"/>
                <a:cs typeface="Cambria Math"/>
              </a:rPr>
              <a:t> </a:t>
            </a:r>
            <a:r>
              <a:rPr sz="1500" spc="80" dirty="0">
                <a:latin typeface="Cambria Math"/>
                <a:cs typeface="Cambria Math"/>
              </a:rPr>
              <a:t>𝑑𝑡	</a:t>
            </a:r>
            <a:r>
              <a:rPr sz="1500" spc="20" dirty="0">
                <a:latin typeface="Cambria Math"/>
                <a:cs typeface="Cambria Math"/>
              </a:rPr>
              <a:t>𝐿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13120" y="444757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28355" y="4837509"/>
            <a:ext cx="204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603" y="951611"/>
            <a:ext cx="6257925" cy="1764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21864" y="1883092"/>
            <a:ext cx="168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9002" y="248539"/>
            <a:ext cx="7327265" cy="920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5065"/>
              </a:lnSpc>
              <a:spcBef>
                <a:spcPts val="135"/>
              </a:spcBef>
            </a:pPr>
            <a:r>
              <a:rPr spc="10" dirty="0">
                <a:solidFill>
                  <a:srgbClr val="FF0000"/>
                </a:solidFill>
              </a:rPr>
              <a:t>Loop or </a:t>
            </a:r>
            <a:r>
              <a:rPr dirty="0">
                <a:solidFill>
                  <a:srgbClr val="FF0000"/>
                </a:solidFill>
              </a:rPr>
              <a:t>Mesh </a:t>
            </a:r>
            <a:r>
              <a:rPr spc="5" dirty="0">
                <a:solidFill>
                  <a:srgbClr val="FF0000"/>
                </a:solidFill>
              </a:rPr>
              <a:t>Analysis:</a:t>
            </a:r>
            <a:r>
              <a:rPr spc="-240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Example</a:t>
            </a:r>
          </a:p>
          <a:p>
            <a:pPr marL="31750" algn="ctr">
              <a:lnSpc>
                <a:spcPts val="1945"/>
              </a:lnSpc>
              <a:tabLst>
                <a:tab pos="2228215" algn="l"/>
              </a:tabLst>
            </a:pP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𝑅	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2569" y="1844039"/>
            <a:ext cx="94678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770890" algn="l"/>
              </a:tabLst>
            </a:pPr>
            <a:r>
              <a:rPr sz="1800" spc="-110" dirty="0">
                <a:latin typeface="Cambria Math"/>
                <a:cs typeface="Cambria Math"/>
              </a:rPr>
              <a:t>𝑉</a:t>
            </a:r>
            <a:r>
              <a:rPr sz="2025" spc="-165" baseline="-16460" dirty="0">
                <a:latin typeface="Cambria Math"/>
                <a:cs typeface="Cambria Math"/>
              </a:rPr>
              <a:t>𝐶	</a:t>
            </a:r>
            <a:r>
              <a:rPr sz="1800" dirty="0">
                <a:latin typeface="Cambria Math"/>
                <a:cs typeface="Cambria Math"/>
              </a:rPr>
              <a:t>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3694" y="1317244"/>
            <a:ext cx="755650" cy="132715"/>
          </a:xfrm>
          <a:custGeom>
            <a:avLst/>
            <a:gdLst/>
            <a:ahLst/>
            <a:cxnLst/>
            <a:rect l="l" t="t" r="r" b="b"/>
            <a:pathLst>
              <a:path w="755650" h="132715">
                <a:moveTo>
                  <a:pt x="698622" y="66357"/>
                </a:moveTo>
                <a:lnTo>
                  <a:pt x="627253" y="108076"/>
                </a:lnTo>
                <a:lnTo>
                  <a:pt x="624967" y="116712"/>
                </a:lnTo>
                <a:lnTo>
                  <a:pt x="632841" y="130428"/>
                </a:lnTo>
                <a:lnTo>
                  <a:pt x="641604" y="132714"/>
                </a:lnTo>
                <a:lnTo>
                  <a:pt x="730905" y="80644"/>
                </a:lnTo>
                <a:lnTo>
                  <a:pt x="726948" y="80644"/>
                </a:lnTo>
                <a:lnTo>
                  <a:pt x="726948" y="78739"/>
                </a:lnTo>
                <a:lnTo>
                  <a:pt x="719836" y="78739"/>
                </a:lnTo>
                <a:lnTo>
                  <a:pt x="698622" y="66357"/>
                </a:lnTo>
                <a:close/>
              </a:path>
              <a:path w="755650" h="132715">
                <a:moveTo>
                  <a:pt x="674145" y="52069"/>
                </a:moveTo>
                <a:lnTo>
                  <a:pt x="0" y="52069"/>
                </a:lnTo>
                <a:lnTo>
                  <a:pt x="0" y="80644"/>
                </a:lnTo>
                <a:lnTo>
                  <a:pt x="674145" y="80644"/>
                </a:lnTo>
                <a:lnTo>
                  <a:pt x="698622" y="66357"/>
                </a:lnTo>
                <a:lnTo>
                  <a:pt x="674145" y="52069"/>
                </a:lnTo>
                <a:close/>
              </a:path>
              <a:path w="755650" h="132715">
                <a:moveTo>
                  <a:pt x="730688" y="52069"/>
                </a:moveTo>
                <a:lnTo>
                  <a:pt x="726948" y="52069"/>
                </a:lnTo>
                <a:lnTo>
                  <a:pt x="726948" y="80644"/>
                </a:lnTo>
                <a:lnTo>
                  <a:pt x="730905" y="80644"/>
                </a:lnTo>
                <a:lnTo>
                  <a:pt x="755269" y="66420"/>
                </a:lnTo>
                <a:lnTo>
                  <a:pt x="730688" y="52069"/>
                </a:lnTo>
                <a:close/>
              </a:path>
              <a:path w="755650" h="132715">
                <a:moveTo>
                  <a:pt x="719836" y="53975"/>
                </a:moveTo>
                <a:lnTo>
                  <a:pt x="698622" y="66357"/>
                </a:lnTo>
                <a:lnTo>
                  <a:pt x="719836" y="78739"/>
                </a:lnTo>
                <a:lnTo>
                  <a:pt x="719836" y="53975"/>
                </a:lnTo>
                <a:close/>
              </a:path>
              <a:path w="755650" h="132715">
                <a:moveTo>
                  <a:pt x="726948" y="53975"/>
                </a:moveTo>
                <a:lnTo>
                  <a:pt x="719836" y="53975"/>
                </a:lnTo>
                <a:lnTo>
                  <a:pt x="719836" y="78739"/>
                </a:lnTo>
                <a:lnTo>
                  <a:pt x="726948" y="78739"/>
                </a:lnTo>
                <a:lnTo>
                  <a:pt x="726948" y="53975"/>
                </a:lnTo>
                <a:close/>
              </a:path>
              <a:path w="755650" h="132715">
                <a:moveTo>
                  <a:pt x="641604" y="0"/>
                </a:moveTo>
                <a:lnTo>
                  <a:pt x="632841" y="2412"/>
                </a:lnTo>
                <a:lnTo>
                  <a:pt x="628904" y="9143"/>
                </a:lnTo>
                <a:lnTo>
                  <a:pt x="624967" y="16001"/>
                </a:lnTo>
                <a:lnTo>
                  <a:pt x="627253" y="24764"/>
                </a:lnTo>
                <a:lnTo>
                  <a:pt x="698622" y="66357"/>
                </a:lnTo>
                <a:lnTo>
                  <a:pt x="719836" y="53975"/>
                </a:lnTo>
                <a:lnTo>
                  <a:pt x="726948" y="53975"/>
                </a:lnTo>
                <a:lnTo>
                  <a:pt x="726948" y="52069"/>
                </a:lnTo>
                <a:lnTo>
                  <a:pt x="730688" y="52069"/>
                </a:lnTo>
                <a:lnTo>
                  <a:pt x="6416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9820" y="1416367"/>
            <a:ext cx="34785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173480" algn="l"/>
                <a:tab pos="3244215" algn="l"/>
              </a:tabLst>
            </a:pPr>
            <a:r>
              <a:rPr sz="1800" dirty="0">
                <a:latin typeface="Cambria Math"/>
                <a:cs typeface="Cambria Math"/>
              </a:rPr>
              <a:t>𝐼	</a:t>
            </a:r>
            <a:r>
              <a:rPr sz="2700" spc="-150" baseline="1543" dirty="0">
                <a:latin typeface="Cambria Math"/>
                <a:cs typeface="Cambria Math"/>
              </a:rPr>
              <a:t>𝑉</a:t>
            </a:r>
            <a:r>
              <a:rPr sz="2025" spc="-150" baseline="-14403" dirty="0">
                <a:latin typeface="Cambria Math"/>
                <a:cs typeface="Cambria Math"/>
              </a:rPr>
              <a:t>𝑅	</a:t>
            </a:r>
            <a:r>
              <a:rPr sz="2700" spc="-157" baseline="1543" dirty="0">
                <a:latin typeface="Cambria Math"/>
                <a:cs typeface="Cambria Math"/>
              </a:rPr>
              <a:t>𝑉</a:t>
            </a:r>
            <a:r>
              <a:rPr sz="2025" spc="-157" baseline="-14403" dirty="0">
                <a:latin typeface="Cambria Math"/>
                <a:cs typeface="Cambria Math"/>
              </a:rPr>
              <a:t>𝐿</a:t>
            </a:r>
            <a:endParaRPr sz="2025" baseline="-14403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3104" y="3742563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1600" y="371475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28700" y="2800350"/>
            <a:ext cx="4838700" cy="11708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alibri"/>
                <a:cs typeface="Calibri"/>
              </a:rPr>
              <a:t>Applying KVL </a:t>
            </a:r>
            <a:r>
              <a:rPr sz="2000" spc="-5" dirty="0">
                <a:latin typeface="Calibri"/>
                <a:cs typeface="Calibri"/>
              </a:rPr>
              <a:t>around loop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1:</a:t>
            </a:r>
            <a:endParaRPr sz="2000" dirty="0">
              <a:latin typeface="Calibri"/>
              <a:cs typeface="Calibri"/>
            </a:endParaRPr>
          </a:p>
          <a:p>
            <a:pPr marL="2197100" algn="ctr">
              <a:lnSpc>
                <a:spcPct val="100000"/>
              </a:lnSpc>
            </a:pPr>
            <a:r>
              <a:rPr sz="2000" spc="15" dirty="0">
                <a:latin typeface="Cambria Math"/>
                <a:cs typeface="Cambria Math"/>
              </a:rPr>
              <a:t>𝑉 </a:t>
            </a:r>
            <a:r>
              <a:rPr sz="2000" spc="20" dirty="0">
                <a:latin typeface="Cambria Math"/>
                <a:cs typeface="Cambria Math"/>
              </a:rPr>
              <a:t>= </a:t>
            </a:r>
            <a:r>
              <a:rPr sz="2000" spc="-125" dirty="0">
                <a:latin typeface="Cambria Math"/>
                <a:cs typeface="Cambria Math"/>
              </a:rPr>
              <a:t>𝑉</a:t>
            </a:r>
            <a:r>
              <a:rPr sz="2250" spc="-187" baseline="-16666" dirty="0">
                <a:latin typeface="Cambria Math"/>
                <a:cs typeface="Cambria Math"/>
              </a:rPr>
              <a:t>𝑅 </a:t>
            </a:r>
            <a:r>
              <a:rPr sz="2000" spc="20" dirty="0">
                <a:latin typeface="Cambria Math"/>
                <a:cs typeface="Cambria Math"/>
              </a:rPr>
              <a:t>+ </a:t>
            </a:r>
            <a:r>
              <a:rPr sz="2000" spc="-130" dirty="0">
                <a:latin typeface="Cambria Math"/>
                <a:cs typeface="Cambria Math"/>
              </a:rPr>
              <a:t>𝑉</a:t>
            </a:r>
            <a:r>
              <a:rPr sz="2250" spc="-195" baseline="-16666" dirty="0">
                <a:latin typeface="Cambria Math"/>
                <a:cs typeface="Cambria Math"/>
              </a:rPr>
              <a:t>𝐿 </a:t>
            </a:r>
            <a:r>
              <a:rPr sz="2000" spc="20" dirty="0">
                <a:latin typeface="Cambria Math"/>
                <a:cs typeface="Cambria Math"/>
              </a:rPr>
              <a:t>+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spc="-180" dirty="0">
                <a:latin typeface="Cambria Math"/>
                <a:cs typeface="Cambria Math"/>
              </a:rPr>
              <a:t>𝑉</a:t>
            </a:r>
            <a:r>
              <a:rPr sz="2250" spc="-270" baseline="-16666" dirty="0">
                <a:latin typeface="Cambria Math"/>
                <a:cs typeface="Cambria Math"/>
              </a:rPr>
              <a:t>𝑐</a:t>
            </a:r>
            <a:endParaRPr sz="2250" baseline="-16666" dirty="0">
              <a:latin typeface="Cambria Math"/>
              <a:cs typeface="Cambria Math"/>
            </a:endParaRPr>
          </a:p>
          <a:p>
            <a:pPr marL="3498850">
              <a:lnSpc>
                <a:spcPts val="1950"/>
              </a:lnSpc>
              <a:spcBef>
                <a:spcPts val="155"/>
              </a:spcBef>
              <a:tabLst>
                <a:tab pos="4061460" algn="l"/>
              </a:tabLst>
            </a:pPr>
            <a:r>
              <a:rPr sz="2000" spc="15" dirty="0" smtClean="0">
                <a:latin typeface="Cambria Math"/>
                <a:cs typeface="Cambria Math"/>
              </a:rPr>
              <a:t>𝑑𝐼	</a:t>
            </a:r>
            <a:r>
              <a:rPr lang="en-US" sz="2000" spc="15" dirty="0" smtClean="0">
                <a:latin typeface="Cambria Math"/>
                <a:cs typeface="Cambria Math"/>
              </a:rPr>
              <a:t>   </a:t>
            </a:r>
            <a:r>
              <a:rPr sz="2000" spc="15" dirty="0" smtClean="0">
                <a:latin typeface="Cambria Math"/>
                <a:cs typeface="Cambria Math"/>
              </a:rPr>
              <a:t>1</a:t>
            </a:r>
            <a:endParaRPr sz="2000" dirty="0">
              <a:latin typeface="Cambria Math"/>
              <a:cs typeface="Cambria Math"/>
            </a:endParaRPr>
          </a:p>
          <a:p>
            <a:pPr marL="2211705" algn="ctr">
              <a:lnSpc>
                <a:spcPts val="1950"/>
              </a:lnSpc>
            </a:pPr>
            <a:r>
              <a:rPr sz="2000" spc="15" dirty="0">
                <a:latin typeface="Cambria Math"/>
                <a:cs typeface="Cambria Math"/>
              </a:rPr>
              <a:t>𝑉 </a:t>
            </a:r>
            <a:r>
              <a:rPr sz="2000" spc="20" dirty="0">
                <a:latin typeface="Cambria Math"/>
                <a:cs typeface="Cambria Math"/>
              </a:rPr>
              <a:t>= </a:t>
            </a:r>
            <a:r>
              <a:rPr sz="2000" dirty="0">
                <a:latin typeface="Cambria Math"/>
                <a:cs typeface="Cambria Math"/>
              </a:rPr>
              <a:t>𝐼𝑅 </a:t>
            </a:r>
            <a:r>
              <a:rPr sz="2000" spc="20" dirty="0">
                <a:latin typeface="Cambria Math"/>
                <a:cs typeface="Cambria Math"/>
              </a:rPr>
              <a:t>+ </a:t>
            </a:r>
            <a:r>
              <a:rPr sz="2000" spc="10" dirty="0" smtClean="0">
                <a:latin typeface="Cambria Math"/>
                <a:cs typeface="Cambria Math"/>
              </a:rPr>
              <a:t>𝐿 </a:t>
            </a:r>
            <a:r>
              <a:rPr sz="3000" spc="22" baseline="-37500" dirty="0" smtClean="0">
                <a:latin typeface="Cambria Math"/>
                <a:cs typeface="Cambria Math"/>
              </a:rPr>
              <a:t>𝑑𝑡 </a:t>
            </a:r>
            <a:r>
              <a:rPr lang="en-US" sz="3000" spc="22" baseline="-37500" dirty="0" smtClean="0">
                <a:latin typeface="Cambria Math"/>
                <a:cs typeface="Cambria Math"/>
              </a:rPr>
              <a:t>  </a:t>
            </a:r>
            <a:r>
              <a:rPr sz="2000" spc="20" dirty="0" smtClean="0">
                <a:latin typeface="Cambria Math"/>
                <a:cs typeface="Cambria Math"/>
              </a:rPr>
              <a:t>+</a:t>
            </a:r>
            <a:r>
              <a:rPr lang="en-US" sz="2000" spc="20" dirty="0" smtClean="0">
                <a:latin typeface="Cambria Math"/>
                <a:cs typeface="Cambria Math"/>
              </a:rPr>
              <a:t> </a:t>
            </a:r>
            <a:r>
              <a:rPr sz="3000" spc="22" baseline="-37500" dirty="0" smtClean="0">
                <a:latin typeface="Cambria Math"/>
                <a:cs typeface="Cambria Math"/>
              </a:rPr>
              <a:t>𝐶</a:t>
            </a:r>
            <a:r>
              <a:rPr sz="2000" spc="105" dirty="0" smtClean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𝐼𝑑𝑡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3379" y="4437888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81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54100" y="4251642"/>
            <a:ext cx="2230755" cy="455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75"/>
              </a:lnSpc>
              <a:spcBef>
                <a:spcPts val="130"/>
              </a:spcBef>
              <a:tabLst>
                <a:tab pos="2148205" algn="l"/>
              </a:tabLst>
            </a:pP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ub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𝐼</a:t>
            </a:r>
            <a:r>
              <a:rPr sz="2000" spc="21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R="140970" algn="r">
              <a:lnSpc>
                <a:spcPts val="1375"/>
              </a:lnSpc>
            </a:pPr>
            <a:r>
              <a:rPr sz="1500" spc="160" dirty="0">
                <a:latin typeface="Cambria Math"/>
                <a:cs typeface="Cambria Math"/>
              </a:rPr>
              <a:t>𝑑</a:t>
            </a:r>
            <a:r>
              <a:rPr sz="1500" spc="185" dirty="0">
                <a:latin typeface="Cambria Math"/>
                <a:cs typeface="Cambria Math"/>
              </a:rPr>
              <a:t>𝑡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8454" y="4165917"/>
            <a:ext cx="2072639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668145" algn="l"/>
              </a:tabLst>
            </a:pPr>
            <a:r>
              <a:rPr sz="1500" spc="95" dirty="0">
                <a:latin typeface="Cambria Math"/>
                <a:cs typeface="Cambria Math"/>
              </a:rPr>
              <a:t>𝑑𝑞	</a:t>
            </a:r>
            <a:r>
              <a:rPr sz="1500" spc="140" dirty="0">
                <a:latin typeface="Cambria Math"/>
                <a:cs typeface="Cambria Math"/>
              </a:rPr>
              <a:t>𝑑</a:t>
            </a:r>
            <a:r>
              <a:rPr sz="1800" spc="209" baseline="25462" dirty="0">
                <a:latin typeface="Cambria Math"/>
                <a:cs typeface="Cambria Math"/>
              </a:rPr>
              <a:t>2</a:t>
            </a:r>
            <a:r>
              <a:rPr sz="1500" spc="140" dirty="0">
                <a:latin typeface="Cambria Math"/>
                <a:cs typeface="Cambria Math"/>
              </a:rPr>
              <a:t>𝑞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2154" y="4437888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9404" y="4437888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81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92420" y="4165917"/>
            <a:ext cx="68389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5625" algn="l"/>
              </a:tabLst>
            </a:pPr>
            <a:r>
              <a:rPr sz="1500" spc="160" dirty="0">
                <a:latin typeface="Cambria Math"/>
                <a:cs typeface="Cambria Math"/>
              </a:rPr>
              <a:t>𝑑</a:t>
            </a:r>
            <a:r>
              <a:rPr sz="1500" spc="170" dirty="0">
                <a:latin typeface="Cambria Math"/>
                <a:cs typeface="Cambria Math"/>
              </a:rPr>
              <a:t>𝑞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1500" spc="170" dirty="0">
                <a:latin typeface="Cambria Math"/>
                <a:cs typeface="Cambria Math"/>
              </a:rPr>
              <a:t>𝑞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1971" y="4251642"/>
            <a:ext cx="2270760" cy="455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1975"/>
              </a:lnSpc>
              <a:spcBef>
                <a:spcPts val="130"/>
              </a:spcBef>
              <a:tabLst>
                <a:tab pos="1115060" algn="l"/>
                <a:tab pos="1868170" algn="l"/>
              </a:tabLst>
            </a:pPr>
            <a:r>
              <a:rPr sz="2000" spc="15" dirty="0">
                <a:latin typeface="Cambria Math"/>
                <a:cs typeface="Cambria Math"/>
              </a:rPr>
              <a:t>𝑉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=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𝐿	</a:t>
            </a:r>
            <a:r>
              <a:rPr sz="2000" spc="2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𝑅	</a:t>
            </a:r>
            <a:r>
              <a:rPr sz="2000" spc="20" dirty="0"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  <a:p>
            <a:pPr marL="723900">
              <a:lnSpc>
                <a:spcPts val="1375"/>
              </a:lnSpc>
              <a:tabLst>
                <a:tab pos="1582420" algn="l"/>
                <a:tab pos="2116455" algn="l"/>
              </a:tabLst>
            </a:pPr>
            <a:r>
              <a:rPr sz="1500" spc="125" dirty="0">
                <a:latin typeface="Cambria Math"/>
                <a:cs typeface="Cambria Math"/>
              </a:rPr>
              <a:t>𝑑𝑡</a:t>
            </a:r>
            <a:r>
              <a:rPr sz="1500" spc="-170" dirty="0">
                <a:latin typeface="Cambria Math"/>
                <a:cs typeface="Cambria Math"/>
              </a:rPr>
              <a:t> </a:t>
            </a:r>
            <a:r>
              <a:rPr sz="1800" spc="75" baseline="20833" dirty="0">
                <a:latin typeface="Cambria Math"/>
                <a:cs typeface="Cambria Math"/>
              </a:rPr>
              <a:t>2	</a:t>
            </a:r>
            <a:r>
              <a:rPr sz="1500" spc="80" dirty="0">
                <a:latin typeface="Cambria Math"/>
                <a:cs typeface="Cambria Math"/>
              </a:rPr>
              <a:t>𝑑𝑡	</a:t>
            </a:r>
            <a:r>
              <a:rPr sz="1500" spc="15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2329" y="4437888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4932" y="1753870"/>
            <a:ext cx="829310" cy="677545"/>
          </a:xfrm>
          <a:custGeom>
            <a:avLst/>
            <a:gdLst/>
            <a:ahLst/>
            <a:cxnLst/>
            <a:rect l="l" t="t" r="r" b="b"/>
            <a:pathLst>
              <a:path w="829310" h="677544">
                <a:moveTo>
                  <a:pt x="516381" y="0"/>
                </a:moveTo>
                <a:lnTo>
                  <a:pt x="446531" y="4317"/>
                </a:lnTo>
                <a:lnTo>
                  <a:pt x="379602" y="15747"/>
                </a:lnTo>
                <a:lnTo>
                  <a:pt x="314325" y="34670"/>
                </a:lnTo>
                <a:lnTo>
                  <a:pt x="249173" y="61087"/>
                </a:lnTo>
                <a:lnTo>
                  <a:pt x="188087" y="94233"/>
                </a:lnTo>
                <a:lnTo>
                  <a:pt x="147065" y="122808"/>
                </a:lnTo>
                <a:lnTo>
                  <a:pt x="110997" y="154177"/>
                </a:lnTo>
                <a:lnTo>
                  <a:pt x="65404" y="202183"/>
                </a:lnTo>
                <a:lnTo>
                  <a:pt x="35813" y="242442"/>
                </a:lnTo>
                <a:lnTo>
                  <a:pt x="13207" y="285622"/>
                </a:lnTo>
                <a:lnTo>
                  <a:pt x="1015" y="331215"/>
                </a:lnTo>
                <a:lnTo>
                  <a:pt x="0" y="346709"/>
                </a:lnTo>
                <a:lnTo>
                  <a:pt x="253" y="362457"/>
                </a:lnTo>
                <a:lnTo>
                  <a:pt x="8381" y="413892"/>
                </a:lnTo>
                <a:lnTo>
                  <a:pt x="19176" y="450468"/>
                </a:lnTo>
                <a:lnTo>
                  <a:pt x="33908" y="487298"/>
                </a:lnTo>
                <a:lnTo>
                  <a:pt x="52069" y="522731"/>
                </a:lnTo>
                <a:lnTo>
                  <a:pt x="73405" y="556005"/>
                </a:lnTo>
                <a:lnTo>
                  <a:pt x="97916" y="585723"/>
                </a:lnTo>
                <a:lnTo>
                  <a:pt x="140334" y="620140"/>
                </a:lnTo>
                <a:lnTo>
                  <a:pt x="192658" y="644016"/>
                </a:lnTo>
                <a:lnTo>
                  <a:pt x="232282" y="655573"/>
                </a:lnTo>
                <a:lnTo>
                  <a:pt x="273938" y="664082"/>
                </a:lnTo>
                <a:lnTo>
                  <a:pt x="316738" y="670178"/>
                </a:lnTo>
                <a:lnTo>
                  <a:pt x="358901" y="674242"/>
                </a:lnTo>
                <a:lnTo>
                  <a:pt x="399414" y="676528"/>
                </a:lnTo>
                <a:lnTo>
                  <a:pt x="437260" y="677544"/>
                </a:lnTo>
                <a:lnTo>
                  <a:pt x="455294" y="677544"/>
                </a:lnTo>
                <a:lnTo>
                  <a:pt x="508126" y="673099"/>
                </a:lnTo>
                <a:lnTo>
                  <a:pt x="575182" y="660018"/>
                </a:lnTo>
                <a:lnTo>
                  <a:pt x="603979" y="652144"/>
                </a:lnTo>
                <a:lnTo>
                  <a:pt x="437133" y="652144"/>
                </a:lnTo>
                <a:lnTo>
                  <a:pt x="419226" y="651890"/>
                </a:lnTo>
                <a:lnTo>
                  <a:pt x="380745" y="650239"/>
                </a:lnTo>
                <a:lnTo>
                  <a:pt x="319150" y="644905"/>
                </a:lnTo>
                <a:lnTo>
                  <a:pt x="277875" y="639063"/>
                </a:lnTo>
                <a:lnTo>
                  <a:pt x="237743" y="630808"/>
                </a:lnTo>
                <a:lnTo>
                  <a:pt x="200405" y="619886"/>
                </a:lnTo>
                <a:lnTo>
                  <a:pt x="152653" y="597915"/>
                </a:lnTo>
                <a:lnTo>
                  <a:pt x="115696" y="567562"/>
                </a:lnTo>
                <a:lnTo>
                  <a:pt x="83312" y="525525"/>
                </a:lnTo>
                <a:lnTo>
                  <a:pt x="56768" y="476249"/>
                </a:lnTo>
                <a:lnTo>
                  <a:pt x="37337" y="424433"/>
                </a:lnTo>
                <a:lnTo>
                  <a:pt x="26923" y="375157"/>
                </a:lnTo>
                <a:lnTo>
                  <a:pt x="25272" y="346201"/>
                </a:lnTo>
                <a:lnTo>
                  <a:pt x="26288" y="333120"/>
                </a:lnTo>
                <a:lnTo>
                  <a:pt x="37083" y="294258"/>
                </a:lnTo>
                <a:lnTo>
                  <a:pt x="57530" y="255523"/>
                </a:lnTo>
                <a:lnTo>
                  <a:pt x="85216" y="218185"/>
                </a:lnTo>
                <a:lnTo>
                  <a:pt x="128904" y="172211"/>
                </a:lnTo>
                <a:lnTo>
                  <a:pt x="163194" y="142366"/>
                </a:lnTo>
                <a:lnTo>
                  <a:pt x="201802" y="115442"/>
                </a:lnTo>
                <a:lnTo>
                  <a:pt x="260603" y="83819"/>
                </a:lnTo>
                <a:lnTo>
                  <a:pt x="323214" y="58419"/>
                </a:lnTo>
                <a:lnTo>
                  <a:pt x="385952" y="40385"/>
                </a:lnTo>
                <a:lnTo>
                  <a:pt x="450088" y="29463"/>
                </a:lnTo>
                <a:lnTo>
                  <a:pt x="517270" y="25400"/>
                </a:lnTo>
                <a:lnTo>
                  <a:pt x="672973" y="25400"/>
                </a:lnTo>
                <a:lnTo>
                  <a:pt x="662304" y="20954"/>
                </a:lnTo>
                <a:lnTo>
                  <a:pt x="616712" y="8508"/>
                </a:lnTo>
                <a:lnTo>
                  <a:pt x="550926" y="762"/>
                </a:lnTo>
                <a:lnTo>
                  <a:pt x="516381" y="0"/>
                </a:lnTo>
                <a:close/>
              </a:path>
              <a:path w="829310" h="677544">
                <a:moveTo>
                  <a:pt x="694308" y="595756"/>
                </a:moveTo>
                <a:lnTo>
                  <a:pt x="631570" y="617092"/>
                </a:lnTo>
                <a:lnTo>
                  <a:pt x="568451" y="635507"/>
                </a:lnTo>
                <a:lnTo>
                  <a:pt x="503935" y="648080"/>
                </a:lnTo>
                <a:lnTo>
                  <a:pt x="454151" y="652144"/>
                </a:lnTo>
                <a:lnTo>
                  <a:pt x="603979" y="652144"/>
                </a:lnTo>
                <a:lnTo>
                  <a:pt x="607694" y="651128"/>
                </a:lnTo>
                <a:lnTo>
                  <a:pt x="639698" y="641222"/>
                </a:lnTo>
                <a:lnTo>
                  <a:pt x="702563" y="619759"/>
                </a:lnTo>
                <a:lnTo>
                  <a:pt x="694308" y="595756"/>
                </a:lnTo>
                <a:close/>
              </a:path>
              <a:path w="829310" h="677544">
                <a:moveTo>
                  <a:pt x="765345" y="114894"/>
                </a:moveTo>
                <a:lnTo>
                  <a:pt x="747776" y="133095"/>
                </a:lnTo>
                <a:lnTo>
                  <a:pt x="829055" y="158622"/>
                </a:lnTo>
                <a:lnTo>
                  <a:pt x="816752" y="123697"/>
                </a:lnTo>
                <a:lnTo>
                  <a:pt x="774700" y="123697"/>
                </a:lnTo>
                <a:lnTo>
                  <a:pt x="765345" y="114894"/>
                </a:lnTo>
                <a:close/>
              </a:path>
              <a:path w="829310" h="677544">
                <a:moveTo>
                  <a:pt x="782931" y="96676"/>
                </a:moveTo>
                <a:lnTo>
                  <a:pt x="765345" y="114894"/>
                </a:lnTo>
                <a:lnTo>
                  <a:pt x="774700" y="123697"/>
                </a:lnTo>
                <a:lnTo>
                  <a:pt x="792098" y="105282"/>
                </a:lnTo>
                <a:lnTo>
                  <a:pt x="782931" y="96676"/>
                </a:lnTo>
                <a:close/>
              </a:path>
              <a:path w="829310" h="677544">
                <a:moveTo>
                  <a:pt x="800734" y="78231"/>
                </a:moveTo>
                <a:lnTo>
                  <a:pt x="782931" y="96676"/>
                </a:lnTo>
                <a:lnTo>
                  <a:pt x="792098" y="105282"/>
                </a:lnTo>
                <a:lnTo>
                  <a:pt x="774700" y="123697"/>
                </a:lnTo>
                <a:lnTo>
                  <a:pt x="816752" y="123697"/>
                </a:lnTo>
                <a:lnTo>
                  <a:pt x="800734" y="78231"/>
                </a:lnTo>
                <a:close/>
              </a:path>
              <a:path w="829310" h="677544">
                <a:moveTo>
                  <a:pt x="672973" y="25400"/>
                </a:moveTo>
                <a:lnTo>
                  <a:pt x="517270" y="25400"/>
                </a:lnTo>
                <a:lnTo>
                  <a:pt x="550290" y="26162"/>
                </a:lnTo>
                <a:lnTo>
                  <a:pt x="582421" y="28828"/>
                </a:lnTo>
                <a:lnTo>
                  <a:pt x="626998" y="36702"/>
                </a:lnTo>
                <a:lnTo>
                  <a:pt x="667638" y="50672"/>
                </a:lnTo>
                <a:lnTo>
                  <a:pt x="710183" y="74549"/>
                </a:lnTo>
                <a:lnTo>
                  <a:pt x="751204" y="103504"/>
                </a:lnTo>
                <a:lnTo>
                  <a:pt x="765345" y="114894"/>
                </a:lnTo>
                <a:lnTo>
                  <a:pt x="782931" y="96676"/>
                </a:lnTo>
                <a:lnTo>
                  <a:pt x="752855" y="72897"/>
                </a:lnTo>
                <a:lnTo>
                  <a:pt x="708405" y="43560"/>
                </a:lnTo>
                <a:lnTo>
                  <a:pt x="677544" y="27304"/>
                </a:lnTo>
                <a:lnTo>
                  <a:pt x="672973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50690" y="1981771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Loop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28355" y="4837509"/>
            <a:ext cx="204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4494"/>
            <a:ext cx="1746885" cy="52244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214" dirty="0"/>
              <a:t>Objectives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711708" y="980313"/>
            <a:ext cx="7744778" cy="32104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2893" marR="3810" indent="-273368">
              <a:spcBef>
                <a:spcPts val="75"/>
              </a:spcBef>
              <a:buSzPct val="75000"/>
              <a:buFont typeface="Wingdings"/>
              <a:buChar char=""/>
              <a:tabLst>
                <a:tab pos="282416" algn="l"/>
                <a:tab pos="282893" algn="l"/>
              </a:tabLst>
            </a:pP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this lecture, </a:t>
            </a:r>
            <a:r>
              <a:rPr spc="4" dirty="0">
                <a:solidFill>
                  <a:srgbClr val="001F5F"/>
                </a:solidFill>
                <a:latin typeface="Trebuchet MS"/>
                <a:cs typeface="Trebuchet MS"/>
              </a:rPr>
              <a:t>we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lead you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through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a study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of mathematical models </a:t>
            </a:r>
            <a:r>
              <a:rPr spc="4" dirty="0">
                <a:solidFill>
                  <a:srgbClr val="001F5F"/>
                </a:solidFill>
                <a:latin typeface="Trebuchet MS"/>
                <a:cs typeface="Trebuchet MS"/>
              </a:rPr>
              <a:t>of 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physical</a:t>
            </a:r>
            <a:r>
              <a:rPr spc="8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systems.</a:t>
            </a:r>
            <a:endParaRPr dirty="0">
              <a:latin typeface="Trebuchet MS"/>
              <a:cs typeface="Trebuchet MS"/>
            </a:endParaRPr>
          </a:p>
          <a:p>
            <a:pPr marL="282893" indent="-273368">
              <a:spcBef>
                <a:spcPts val="900"/>
              </a:spcBef>
              <a:buSzPct val="75000"/>
              <a:buFont typeface="Wingdings"/>
              <a:buChar char=""/>
              <a:tabLst>
                <a:tab pos="282416" algn="l"/>
                <a:tab pos="282893" algn="l"/>
              </a:tabLst>
            </a:pP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After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completing the </a:t>
            </a:r>
            <a:r>
              <a:rPr lang="en-US" spc="-4" dirty="0" smtClean="0">
                <a:solidFill>
                  <a:srgbClr val="001F5F"/>
                </a:solidFill>
                <a:latin typeface="Trebuchet MS"/>
                <a:cs typeface="Trebuchet MS"/>
              </a:rPr>
              <a:t>topic </a:t>
            </a:r>
            <a:r>
              <a:rPr spc="-4" dirty="0" smtClean="0">
                <a:solidFill>
                  <a:srgbClr val="001F5F"/>
                </a:solidFill>
                <a:latin typeface="Trebuchet MS"/>
                <a:cs typeface="Trebuchet MS"/>
              </a:rPr>
              <a:t>you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should be able</a:t>
            </a:r>
            <a:r>
              <a:rPr spc="12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endParaRPr dirty="0">
              <a:latin typeface="Trebuchet MS"/>
              <a:cs typeface="Trebuchet MS"/>
            </a:endParaRPr>
          </a:p>
          <a:p>
            <a:pPr marL="660083" lvl="1" indent="-273368">
              <a:spcBef>
                <a:spcPts val="458"/>
              </a:spcBef>
              <a:buFont typeface="Wingdings"/>
              <a:buChar char=""/>
              <a:tabLst>
                <a:tab pos="659606" algn="l"/>
                <a:tab pos="660083" algn="l"/>
              </a:tabLst>
            </a:pP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Describe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a 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physical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system in terms of differential</a:t>
            </a:r>
            <a:r>
              <a:rPr sz="1700" spc="26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equations.</a:t>
            </a:r>
            <a:endParaRPr sz="1700" dirty="0">
              <a:latin typeface="Trebuchet MS"/>
              <a:cs typeface="Trebuchet MS"/>
            </a:endParaRPr>
          </a:p>
          <a:p>
            <a:pPr marL="660083" lvl="1" indent="-273368">
              <a:spcBef>
                <a:spcPts val="450"/>
              </a:spcBef>
              <a:buFont typeface="Wingdings"/>
              <a:buChar char=""/>
              <a:tabLst>
                <a:tab pos="659606" algn="l"/>
                <a:tab pos="660083" algn="l"/>
              </a:tabLst>
            </a:pP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Understand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way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these 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equations are</a:t>
            </a:r>
            <a:r>
              <a:rPr sz="1700" spc="41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obtained.</a:t>
            </a:r>
            <a:endParaRPr sz="1700" dirty="0">
              <a:latin typeface="Trebuchet MS"/>
              <a:cs typeface="Trebuchet MS"/>
            </a:endParaRPr>
          </a:p>
          <a:p>
            <a:pPr marL="660083" lvl="1" indent="-273368">
              <a:spcBef>
                <a:spcPts val="450"/>
              </a:spcBef>
              <a:buFont typeface="Wingdings"/>
              <a:buChar char=""/>
              <a:tabLst>
                <a:tab pos="659606" algn="l"/>
                <a:tab pos="660083" algn="l"/>
              </a:tabLst>
            </a:pPr>
            <a:r>
              <a:rPr sz="1700" spc="-15" dirty="0">
                <a:solidFill>
                  <a:srgbClr val="004982"/>
                </a:solidFill>
                <a:latin typeface="Trebuchet MS"/>
                <a:cs typeface="Trebuchet MS"/>
              </a:rPr>
              <a:t>Realize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use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of 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physical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laws governing a 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particular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system such</a:t>
            </a:r>
            <a:r>
              <a:rPr sz="1700" spc="7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as</a:t>
            </a:r>
            <a:endParaRPr sz="1700" dirty="0">
              <a:latin typeface="Trebuchet MS"/>
              <a:cs typeface="Trebuchet MS"/>
            </a:endParaRPr>
          </a:p>
          <a:p>
            <a:pPr marL="660083" marR="3810" lvl="1" indent="-273368">
              <a:spcBef>
                <a:spcPts val="450"/>
              </a:spcBef>
              <a:buFont typeface="Wingdings"/>
              <a:buChar char=""/>
              <a:tabLst>
                <a:tab pos="659606" algn="l"/>
                <a:tab pos="660083" algn="l"/>
                <a:tab pos="1621155" algn="l"/>
                <a:tab pos="2049780" algn="l"/>
                <a:tab pos="2421255" algn="l"/>
                <a:tab pos="3588544" algn="l"/>
                <a:tab pos="4418648" algn="l"/>
                <a:tab pos="4859655" algn="l"/>
                <a:tab pos="5957411" algn="l"/>
                <a:tab pos="6470333" algn="l"/>
                <a:tab pos="6841808" algn="l"/>
              </a:tabLst>
            </a:pP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New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on</a:t>
            </a:r>
            <a:r>
              <a:rPr sz="1700" spc="-124" dirty="0">
                <a:solidFill>
                  <a:srgbClr val="004982"/>
                </a:solidFill>
                <a:latin typeface="Trebuchet MS"/>
                <a:cs typeface="Trebuchet MS"/>
              </a:rPr>
              <a:t>’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l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a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w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for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me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c</a:t>
            </a:r>
            <a:r>
              <a:rPr sz="1700" spc="4" dirty="0">
                <a:solidFill>
                  <a:srgbClr val="004982"/>
                </a:solidFill>
                <a:latin typeface="Trebuchet MS"/>
                <a:cs typeface="Trebuchet MS"/>
              </a:rPr>
              <a:t>h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anica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l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syst</a:t>
            </a:r>
            <a:r>
              <a:rPr sz="1700" spc="4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m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an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d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1700" spc="-56" dirty="0">
                <a:solidFill>
                  <a:srgbClr val="004982"/>
                </a:solidFill>
                <a:latin typeface="Trebuchet MS"/>
                <a:cs typeface="Trebuchet MS"/>
              </a:rPr>
              <a:t>K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irchhof</a:t>
            </a:r>
            <a:r>
              <a:rPr sz="1700" spc="-38" dirty="0">
                <a:solidFill>
                  <a:srgbClr val="004982"/>
                </a:solidFill>
                <a:latin typeface="Trebuchet MS"/>
                <a:cs typeface="Trebuchet MS"/>
              </a:rPr>
              <a:t>f</a:t>
            </a:r>
            <a:r>
              <a:rPr sz="1700" spc="-124" dirty="0">
                <a:solidFill>
                  <a:srgbClr val="004982"/>
                </a:solidFill>
                <a:latin typeface="Trebuchet MS"/>
                <a:cs typeface="Trebuchet MS"/>
              </a:rPr>
              <a:t>’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laws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1700" spc="-4" dirty="0" smtClean="0">
                <a:solidFill>
                  <a:srgbClr val="004982"/>
                </a:solidFill>
                <a:latin typeface="Trebuchet MS"/>
                <a:cs typeface="Trebuchet MS"/>
              </a:rPr>
              <a:t>for</a:t>
            </a:r>
            <a:r>
              <a:rPr lang="en-US" sz="1700" dirty="0" smtClean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700" spc="-8" dirty="0" smtClean="0">
                <a:solidFill>
                  <a:srgbClr val="004982"/>
                </a:solidFill>
                <a:latin typeface="Trebuchet MS"/>
                <a:cs typeface="Trebuchet MS"/>
              </a:rPr>
              <a:t>ele</a:t>
            </a:r>
            <a:r>
              <a:rPr sz="1700" dirty="0" smtClean="0">
                <a:solidFill>
                  <a:srgbClr val="004982"/>
                </a:solidFill>
                <a:latin typeface="Trebuchet MS"/>
                <a:cs typeface="Trebuchet MS"/>
              </a:rPr>
              <a:t>c</a:t>
            </a:r>
            <a:r>
              <a:rPr sz="1700" spc="-8" dirty="0" smtClean="0">
                <a:solidFill>
                  <a:srgbClr val="004982"/>
                </a:solidFill>
                <a:latin typeface="Trebuchet MS"/>
                <a:cs typeface="Trebuchet MS"/>
              </a:rPr>
              <a:t>tri</a:t>
            </a:r>
            <a:r>
              <a:rPr sz="1700" spc="-4" dirty="0" smtClean="0">
                <a:solidFill>
                  <a:srgbClr val="004982"/>
                </a:solidFill>
                <a:latin typeface="Trebuchet MS"/>
                <a:cs typeface="Trebuchet MS"/>
              </a:rPr>
              <a:t>c</a:t>
            </a:r>
            <a:r>
              <a:rPr sz="1700" spc="-8" dirty="0" smtClean="0">
                <a:solidFill>
                  <a:srgbClr val="004982"/>
                </a:solidFill>
                <a:latin typeface="Trebuchet MS"/>
                <a:cs typeface="Trebuchet MS"/>
              </a:rPr>
              <a:t>al 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systems.</a:t>
            </a:r>
            <a:endParaRPr sz="1700" dirty="0">
              <a:latin typeface="Trebuchet MS"/>
              <a:cs typeface="Trebuchet MS"/>
            </a:endParaRPr>
          </a:p>
          <a:p>
            <a:pPr marL="660083" marR="4286" lvl="1" indent="-273368">
              <a:spcBef>
                <a:spcPts val="450"/>
              </a:spcBef>
              <a:buFont typeface="Wingdings"/>
              <a:buChar char=""/>
              <a:tabLst>
                <a:tab pos="659606" algn="l"/>
                <a:tab pos="660083" algn="l"/>
              </a:tabLst>
            </a:pPr>
            <a:r>
              <a:rPr sz="1700" spc="-15" dirty="0">
                <a:solidFill>
                  <a:srgbClr val="004982"/>
                </a:solidFill>
                <a:latin typeface="Trebuchet MS"/>
                <a:cs typeface="Trebuchet MS"/>
              </a:rPr>
              <a:t>Realize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that deriving mathematical 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models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is the 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most important part of 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the entire </a:t>
            </a:r>
            <a:r>
              <a:rPr sz="1700" spc="-8" dirty="0">
                <a:solidFill>
                  <a:srgbClr val="004982"/>
                </a:solidFill>
                <a:latin typeface="Trebuchet MS"/>
                <a:cs typeface="Trebuchet MS"/>
              </a:rPr>
              <a:t>analysis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of control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700" spc="-4" dirty="0">
                <a:solidFill>
                  <a:srgbClr val="004982"/>
                </a:solidFill>
                <a:latin typeface="Trebuchet MS"/>
                <a:cs typeface="Trebuchet MS"/>
              </a:rPr>
              <a:t>systems.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810" y="4800218"/>
            <a:ext cx="135255" cy="2933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2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350" y="128587"/>
            <a:ext cx="45897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FF0000"/>
                </a:solidFill>
              </a:rPr>
              <a:t>Mechanical</a:t>
            </a:r>
            <a:r>
              <a:rPr spc="-110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734" y="779433"/>
            <a:ext cx="7599680" cy="12769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Classification </a:t>
            </a:r>
            <a:r>
              <a:rPr sz="2400" spc="5" dirty="0">
                <a:latin typeface="Calibri"/>
                <a:cs typeface="Calibri"/>
              </a:rPr>
              <a:t>based on </a:t>
            </a:r>
            <a:r>
              <a:rPr sz="2400" spc="-5" dirty="0">
                <a:latin typeface="Calibri"/>
                <a:cs typeface="Calibri"/>
              </a:rPr>
              <a:t>type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motion: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50" b="1" spc="-10" dirty="0">
                <a:latin typeface="Calibri"/>
                <a:cs typeface="Calibri"/>
              </a:rPr>
              <a:t>Translational </a:t>
            </a:r>
            <a:r>
              <a:rPr sz="2150" b="1" spc="30" dirty="0">
                <a:latin typeface="Calibri"/>
                <a:cs typeface="Calibri"/>
              </a:rPr>
              <a:t>systems </a:t>
            </a:r>
            <a:r>
              <a:rPr sz="2150" spc="10" dirty="0">
                <a:latin typeface="Calibri"/>
                <a:cs typeface="Calibri"/>
              </a:rPr>
              <a:t>having linear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motion</a:t>
            </a:r>
            <a:endParaRPr sz="21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50" b="1" dirty="0">
                <a:latin typeface="Calibri"/>
                <a:cs typeface="Calibri"/>
              </a:rPr>
              <a:t>Rotational </a:t>
            </a:r>
            <a:r>
              <a:rPr sz="2150" b="1" spc="30" dirty="0">
                <a:latin typeface="Calibri"/>
                <a:cs typeface="Calibri"/>
              </a:rPr>
              <a:t>systems </a:t>
            </a:r>
            <a:r>
              <a:rPr sz="2150" spc="10" dirty="0">
                <a:latin typeface="Calibri"/>
                <a:cs typeface="Calibri"/>
              </a:rPr>
              <a:t>having </a:t>
            </a:r>
            <a:r>
              <a:rPr sz="2150" spc="15" dirty="0">
                <a:latin typeface="Calibri"/>
                <a:cs typeface="Calibri"/>
              </a:rPr>
              <a:t>angular </a:t>
            </a:r>
            <a:r>
              <a:rPr sz="2150" spc="10" dirty="0">
                <a:latin typeface="Calibri"/>
                <a:cs typeface="Calibri"/>
              </a:rPr>
              <a:t>motion </a:t>
            </a:r>
            <a:r>
              <a:rPr sz="2150" dirty="0">
                <a:latin typeface="Calibri"/>
                <a:cs typeface="Calibri"/>
              </a:rPr>
              <a:t>about </a:t>
            </a:r>
            <a:r>
              <a:rPr sz="2150" spc="10" dirty="0">
                <a:latin typeface="Calibri"/>
                <a:cs typeface="Calibri"/>
              </a:rPr>
              <a:t>a </a:t>
            </a:r>
            <a:r>
              <a:rPr sz="2150" dirty="0">
                <a:latin typeface="Calibri"/>
                <a:cs typeface="Calibri"/>
              </a:rPr>
              <a:t>fixed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axis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1190" y="4799329"/>
            <a:ext cx="1264285" cy="168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smtClean="0"/>
              <a:t>Control systems</a:t>
            </a:r>
            <a:endParaRPr lang="en-US" sz="1200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3286" y="2133345"/>
          <a:ext cx="6768464" cy="264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4854"/>
                <a:gridCol w="3483610"/>
              </a:tblGrid>
              <a:tr h="327660">
                <a:tc>
                  <a:txBody>
                    <a:bodyPr/>
                    <a:lstStyle/>
                    <a:p>
                      <a:pPr marL="10648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Translational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Rotational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27660">
                <a:tc grid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5" dirty="0">
                          <a:latin typeface="Calibri"/>
                          <a:cs typeface="Calibri"/>
                        </a:rPr>
                        <a:t>Basic </a:t>
                      </a:r>
                      <a:r>
                        <a:rPr sz="1700" b="1" spc="1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700" b="1" spc="-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15" dirty="0">
                          <a:latin typeface="Calibri"/>
                          <a:cs typeface="Calibri"/>
                        </a:rPr>
                        <a:t>Elements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20" dirty="0">
                          <a:latin typeface="Calibri"/>
                          <a:cs typeface="Calibri"/>
                        </a:rPr>
                        <a:t>Mass</a:t>
                      </a:r>
                      <a:r>
                        <a:rPr sz="17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Inertia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Damper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dirty="0">
                          <a:latin typeface="Cambria Math"/>
                          <a:cs typeface="Cambria Math"/>
                        </a:rPr>
                        <a:t>𝐵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Damper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 smtClean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700" spc="15" dirty="0" smtClean="0">
                          <a:latin typeface="Cambria Math"/>
                          <a:cs typeface="Calibri"/>
                        </a:rPr>
                        <a:t>B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91249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Linear spring</a:t>
                      </a:r>
                      <a:r>
                        <a:rPr sz="17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35" dirty="0">
                          <a:latin typeface="Cambria Math"/>
                          <a:cs typeface="Cambria Math"/>
                        </a:rPr>
                        <a:t>𝐾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-20" dirty="0">
                          <a:latin typeface="Calibri"/>
                          <a:cs typeface="Calibri"/>
                        </a:rPr>
                        <a:t>Torsional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spring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35" dirty="0">
                          <a:latin typeface="Cambria Math"/>
                          <a:cs typeface="Cambria Math"/>
                        </a:rPr>
                        <a:t>𝐾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2765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b="1" spc="5" dirty="0">
                          <a:latin typeface="Calibri"/>
                          <a:cs typeface="Calibri"/>
                        </a:rPr>
                        <a:t>Basic </a:t>
                      </a:r>
                      <a:r>
                        <a:rPr sz="1700" b="1" spc="1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700" b="1" spc="-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latin typeface="Calibri"/>
                          <a:cs typeface="Calibri"/>
                        </a:rPr>
                        <a:t>Variables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65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17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(𝐹)</a:t>
                      </a:r>
                      <a:endParaRPr sz="17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Torque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50012">
                <a:tc>
                  <a:txBody>
                    <a:bodyPr/>
                    <a:lstStyle/>
                    <a:p>
                      <a:pPr marL="87439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Displacement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(𝑥)</a:t>
                      </a:r>
                      <a:endParaRPr sz="1700">
                        <a:latin typeface="Cambria Math"/>
                        <a:cs typeface="Cambria Math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Angular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displacement</a:t>
                      </a:r>
                      <a:r>
                        <a:rPr sz="17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(𝜃)</a:t>
                      </a:r>
                      <a:endParaRPr sz="1700">
                        <a:latin typeface="Cambria Math"/>
                        <a:cs typeface="Cambria Math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4320" y="166306"/>
            <a:ext cx="34842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FF0000"/>
                </a:solidFill>
              </a:rPr>
              <a:t>Mass </a:t>
            </a:r>
            <a:r>
              <a:rPr spc="-120" dirty="0">
                <a:solidFill>
                  <a:srgbClr val="FF0000"/>
                </a:solidFill>
              </a:rPr>
              <a:t>Vs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15" dirty="0">
                <a:solidFill>
                  <a:srgbClr val="FF0000"/>
                </a:solidFill>
              </a:rPr>
              <a:t>Inertia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662" y="881761"/>
            <a:ext cx="3959860" cy="231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7670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Mass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917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Property of </a:t>
            </a:r>
            <a:r>
              <a:rPr sz="2150" spc="15" dirty="0">
                <a:latin typeface="Calibri"/>
                <a:cs typeface="Calibri"/>
              </a:rPr>
              <a:t>an </a:t>
            </a:r>
            <a:r>
              <a:rPr sz="2150" spc="-5" dirty="0">
                <a:latin typeface="Calibri"/>
                <a:cs typeface="Calibri"/>
              </a:rPr>
              <a:t>element </a:t>
            </a:r>
            <a:r>
              <a:rPr sz="2150" spc="10" dirty="0">
                <a:latin typeface="Calibri"/>
                <a:cs typeface="Calibri"/>
              </a:rPr>
              <a:t>that  </a:t>
            </a:r>
            <a:r>
              <a:rPr sz="2150" spc="-5" dirty="0">
                <a:latin typeface="Calibri"/>
                <a:cs typeface="Calibri"/>
              </a:rPr>
              <a:t>stores </a:t>
            </a:r>
            <a:r>
              <a:rPr sz="2150" spc="10" dirty="0">
                <a:latin typeface="Calibri"/>
                <a:cs typeface="Calibri"/>
              </a:rPr>
              <a:t>the kinetic </a:t>
            </a:r>
            <a:r>
              <a:rPr sz="2150" dirty="0">
                <a:latin typeface="Calibri"/>
                <a:cs typeface="Calibri"/>
              </a:rPr>
              <a:t>energy due </a:t>
            </a:r>
            <a:r>
              <a:rPr sz="2150" spc="20" dirty="0">
                <a:latin typeface="Calibri"/>
                <a:cs typeface="Calibri"/>
              </a:rPr>
              <a:t>to  </a:t>
            </a:r>
            <a:r>
              <a:rPr sz="2150" spc="5" dirty="0">
                <a:latin typeface="Calibri"/>
                <a:cs typeface="Calibri"/>
              </a:rPr>
              <a:t>translational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motion</a:t>
            </a:r>
            <a:endParaRPr sz="2150">
              <a:latin typeface="Calibri"/>
              <a:cs typeface="Calibri"/>
            </a:endParaRPr>
          </a:p>
          <a:p>
            <a:pPr marL="355600" marR="535305" indent="-343535">
              <a:lnSpc>
                <a:spcPct val="917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  <a:tab pos="356235" algn="l"/>
                <a:tab pos="1976755" algn="l"/>
              </a:tabLst>
            </a:pPr>
            <a:r>
              <a:rPr sz="2150" spc="5" dirty="0">
                <a:latin typeface="Calibri"/>
                <a:cs typeface="Calibri"/>
              </a:rPr>
              <a:t>When </a:t>
            </a:r>
            <a:r>
              <a:rPr sz="2150" spc="10" dirty="0">
                <a:latin typeface="Calibri"/>
                <a:cs typeface="Calibri"/>
              </a:rPr>
              <a:t>a </a:t>
            </a:r>
            <a:r>
              <a:rPr sz="2150" spc="-15" dirty="0">
                <a:latin typeface="Calibri"/>
                <a:cs typeface="Calibri"/>
              </a:rPr>
              <a:t>force </a:t>
            </a:r>
            <a:r>
              <a:rPr sz="2150" spc="20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acting </a:t>
            </a:r>
            <a:r>
              <a:rPr sz="2150" dirty="0">
                <a:latin typeface="Calibri"/>
                <a:cs typeface="Calibri"/>
              </a:rPr>
              <a:t>on </a:t>
            </a:r>
            <a:r>
              <a:rPr sz="2150" spc="10" dirty="0">
                <a:latin typeface="Calibri"/>
                <a:cs typeface="Calibri"/>
              </a:rPr>
              <a:t>a  </a:t>
            </a:r>
            <a:r>
              <a:rPr sz="2150" spc="-5" dirty="0">
                <a:latin typeface="Calibri"/>
                <a:cs typeface="Calibri"/>
              </a:rPr>
              <a:t>body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mass	</a:t>
            </a:r>
            <a:r>
              <a:rPr sz="2150" spc="20" dirty="0">
                <a:latin typeface="Cambria Math"/>
                <a:cs typeface="Cambria Math"/>
              </a:rPr>
              <a:t>𝑀 </a:t>
            </a:r>
            <a:r>
              <a:rPr sz="2150" dirty="0">
                <a:latin typeface="Calibri"/>
                <a:cs typeface="Calibri"/>
              </a:rPr>
              <a:t>causing  displacement </a:t>
            </a:r>
            <a:r>
              <a:rPr sz="2150" spc="65" dirty="0">
                <a:latin typeface="Cambria Math"/>
                <a:cs typeface="Cambria Math"/>
              </a:rPr>
              <a:t>𝑥</a:t>
            </a:r>
            <a:r>
              <a:rPr sz="2150" spc="65" dirty="0">
                <a:latin typeface="Calibri"/>
                <a:cs typeface="Calibri"/>
              </a:rPr>
              <a:t>,</a:t>
            </a:r>
            <a:r>
              <a:rPr sz="2150" spc="-2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then: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828" y="881761"/>
            <a:ext cx="3950335" cy="231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495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Inertia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917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Property of </a:t>
            </a:r>
            <a:r>
              <a:rPr sz="2150" spc="15" dirty="0">
                <a:latin typeface="Calibri"/>
                <a:cs typeface="Calibri"/>
              </a:rPr>
              <a:t>an </a:t>
            </a:r>
            <a:r>
              <a:rPr sz="2150" spc="-5" dirty="0">
                <a:latin typeface="Calibri"/>
                <a:cs typeface="Calibri"/>
              </a:rPr>
              <a:t>element </a:t>
            </a:r>
            <a:r>
              <a:rPr sz="2150" spc="10" dirty="0">
                <a:latin typeface="Calibri"/>
                <a:cs typeface="Calibri"/>
              </a:rPr>
              <a:t>that  </a:t>
            </a:r>
            <a:r>
              <a:rPr sz="2150" spc="-5" dirty="0">
                <a:latin typeface="Calibri"/>
                <a:cs typeface="Calibri"/>
              </a:rPr>
              <a:t>stores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5" dirty="0">
                <a:latin typeface="Calibri"/>
                <a:cs typeface="Calibri"/>
              </a:rPr>
              <a:t>kinetic </a:t>
            </a:r>
            <a:r>
              <a:rPr sz="2150" spc="-5" dirty="0">
                <a:latin typeface="Calibri"/>
                <a:cs typeface="Calibri"/>
              </a:rPr>
              <a:t>energy due </a:t>
            </a:r>
            <a:r>
              <a:rPr sz="2150" spc="20" dirty="0">
                <a:latin typeface="Calibri"/>
                <a:cs typeface="Calibri"/>
              </a:rPr>
              <a:t>to  </a:t>
            </a:r>
            <a:r>
              <a:rPr sz="2150" spc="5" dirty="0">
                <a:latin typeface="Calibri"/>
                <a:cs typeface="Calibri"/>
              </a:rPr>
              <a:t>rotational motion</a:t>
            </a:r>
            <a:endParaRPr sz="2150">
              <a:latin typeface="Calibri"/>
              <a:cs typeface="Calibri"/>
            </a:endParaRPr>
          </a:p>
          <a:p>
            <a:pPr marL="355600" marR="335915" indent="-343535">
              <a:lnSpc>
                <a:spcPct val="917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When </a:t>
            </a:r>
            <a:r>
              <a:rPr sz="2150" spc="10" dirty="0">
                <a:latin typeface="Calibri"/>
                <a:cs typeface="Calibri"/>
              </a:rPr>
              <a:t>a </a:t>
            </a:r>
            <a:r>
              <a:rPr sz="2150" dirty="0">
                <a:latin typeface="Calibri"/>
                <a:cs typeface="Calibri"/>
              </a:rPr>
              <a:t>torque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acting </a:t>
            </a:r>
            <a:r>
              <a:rPr sz="2150" dirty="0">
                <a:latin typeface="Calibri"/>
                <a:cs typeface="Calibri"/>
              </a:rPr>
              <a:t>on </a:t>
            </a:r>
            <a:r>
              <a:rPr sz="2150" spc="10" dirty="0">
                <a:latin typeface="Calibri"/>
                <a:cs typeface="Calibri"/>
              </a:rPr>
              <a:t>a  </a:t>
            </a:r>
            <a:r>
              <a:rPr sz="2150" spc="-5" dirty="0">
                <a:latin typeface="Calibri"/>
                <a:cs typeface="Calibri"/>
              </a:rPr>
              <a:t>body of </a:t>
            </a:r>
            <a:r>
              <a:rPr sz="2150" spc="5" dirty="0">
                <a:latin typeface="Calibri"/>
                <a:cs typeface="Calibri"/>
              </a:rPr>
              <a:t>inertia </a:t>
            </a:r>
            <a:r>
              <a:rPr sz="2150" spc="5" dirty="0">
                <a:latin typeface="Cambria Math"/>
                <a:cs typeface="Cambria Math"/>
              </a:rPr>
              <a:t>J </a:t>
            </a:r>
            <a:r>
              <a:rPr sz="2150" dirty="0">
                <a:latin typeface="Calibri"/>
                <a:cs typeface="Calibri"/>
              </a:rPr>
              <a:t>causing  </a:t>
            </a:r>
            <a:r>
              <a:rPr sz="2150" spc="-5" dirty="0">
                <a:latin typeface="Calibri"/>
                <a:cs typeface="Calibri"/>
              </a:rPr>
              <a:t>displacement </a:t>
            </a:r>
            <a:r>
              <a:rPr sz="2150" spc="35" dirty="0">
                <a:latin typeface="Cambria Math"/>
                <a:cs typeface="Cambria Math"/>
              </a:rPr>
              <a:t>𝜃</a:t>
            </a:r>
            <a:r>
              <a:rPr sz="2150" spc="35" dirty="0">
                <a:latin typeface="Calibri"/>
                <a:cs typeface="Calibri"/>
              </a:rPr>
              <a:t>,</a:t>
            </a:r>
            <a:r>
              <a:rPr sz="2150" spc="-24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then: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1670" y="3315017"/>
            <a:ext cx="45148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spc="105" dirty="0">
                <a:latin typeface="Cambria Math"/>
                <a:cs typeface="Cambria Math"/>
              </a:rPr>
              <a:t>𝑑</a:t>
            </a:r>
            <a:r>
              <a:rPr sz="1875" spc="157" baseline="26666" dirty="0">
                <a:latin typeface="Cambria Math"/>
                <a:cs typeface="Cambria Math"/>
              </a:rPr>
              <a:t>2</a:t>
            </a:r>
            <a:r>
              <a:rPr sz="1875" spc="-247" baseline="26666" dirty="0">
                <a:latin typeface="Cambria Math"/>
                <a:cs typeface="Cambria Math"/>
              </a:rPr>
              <a:t> </a:t>
            </a:r>
            <a:r>
              <a:rPr sz="1550" spc="125" dirty="0">
                <a:latin typeface="Cambria Math"/>
                <a:cs typeface="Cambria Math"/>
              </a:rPr>
              <a:t>𝜃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73673" y="360730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49411" y="3935298"/>
            <a:ext cx="1070444" cy="974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400" y="4248150"/>
            <a:ext cx="1019175" cy="132715"/>
          </a:xfrm>
          <a:custGeom>
            <a:avLst/>
            <a:gdLst/>
            <a:ahLst/>
            <a:cxnLst/>
            <a:rect l="l" t="t" r="r" b="b"/>
            <a:pathLst>
              <a:path w="1019175" h="132714">
                <a:moveTo>
                  <a:pt x="962461" y="66325"/>
                </a:moveTo>
                <a:lnTo>
                  <a:pt x="891159" y="107962"/>
                </a:lnTo>
                <a:lnTo>
                  <a:pt x="888872" y="116713"/>
                </a:lnTo>
                <a:lnTo>
                  <a:pt x="896747" y="130340"/>
                </a:lnTo>
                <a:lnTo>
                  <a:pt x="905510" y="132651"/>
                </a:lnTo>
                <a:lnTo>
                  <a:pt x="994702" y="80606"/>
                </a:lnTo>
                <a:lnTo>
                  <a:pt x="990854" y="80606"/>
                </a:lnTo>
                <a:lnTo>
                  <a:pt x="990854" y="78663"/>
                </a:lnTo>
                <a:lnTo>
                  <a:pt x="983615" y="78663"/>
                </a:lnTo>
                <a:lnTo>
                  <a:pt x="962461" y="66325"/>
                </a:lnTo>
                <a:close/>
              </a:path>
              <a:path w="1019175" h="132714">
                <a:moveTo>
                  <a:pt x="937954" y="52031"/>
                </a:moveTo>
                <a:lnTo>
                  <a:pt x="0" y="52031"/>
                </a:lnTo>
                <a:lnTo>
                  <a:pt x="0" y="80606"/>
                </a:lnTo>
                <a:lnTo>
                  <a:pt x="937976" y="80606"/>
                </a:lnTo>
                <a:lnTo>
                  <a:pt x="962461" y="66325"/>
                </a:lnTo>
                <a:lnTo>
                  <a:pt x="937954" y="52031"/>
                </a:lnTo>
                <a:close/>
              </a:path>
              <a:path w="1019175" h="132714">
                <a:moveTo>
                  <a:pt x="994697" y="52031"/>
                </a:moveTo>
                <a:lnTo>
                  <a:pt x="990854" y="52031"/>
                </a:lnTo>
                <a:lnTo>
                  <a:pt x="990854" y="80606"/>
                </a:lnTo>
                <a:lnTo>
                  <a:pt x="994702" y="80606"/>
                </a:lnTo>
                <a:lnTo>
                  <a:pt x="1019174" y="66319"/>
                </a:lnTo>
                <a:lnTo>
                  <a:pt x="994697" y="52031"/>
                </a:lnTo>
                <a:close/>
              </a:path>
              <a:path w="1019175" h="132714">
                <a:moveTo>
                  <a:pt x="983615" y="53987"/>
                </a:moveTo>
                <a:lnTo>
                  <a:pt x="962461" y="66325"/>
                </a:lnTo>
                <a:lnTo>
                  <a:pt x="983615" y="78663"/>
                </a:lnTo>
                <a:lnTo>
                  <a:pt x="983615" y="53987"/>
                </a:lnTo>
                <a:close/>
              </a:path>
              <a:path w="1019175" h="132714">
                <a:moveTo>
                  <a:pt x="990854" y="53987"/>
                </a:moveTo>
                <a:lnTo>
                  <a:pt x="983615" y="53987"/>
                </a:lnTo>
                <a:lnTo>
                  <a:pt x="983615" y="78663"/>
                </a:lnTo>
                <a:lnTo>
                  <a:pt x="990854" y="78663"/>
                </a:lnTo>
                <a:lnTo>
                  <a:pt x="990854" y="53987"/>
                </a:lnTo>
                <a:close/>
              </a:path>
              <a:path w="1019175" h="132714">
                <a:moveTo>
                  <a:pt x="905510" y="0"/>
                </a:moveTo>
                <a:lnTo>
                  <a:pt x="896747" y="2298"/>
                </a:lnTo>
                <a:lnTo>
                  <a:pt x="888872" y="15938"/>
                </a:lnTo>
                <a:lnTo>
                  <a:pt x="891159" y="24688"/>
                </a:lnTo>
                <a:lnTo>
                  <a:pt x="962472" y="66319"/>
                </a:lnTo>
                <a:lnTo>
                  <a:pt x="983615" y="53987"/>
                </a:lnTo>
                <a:lnTo>
                  <a:pt x="990854" y="53987"/>
                </a:lnTo>
                <a:lnTo>
                  <a:pt x="990854" y="52031"/>
                </a:lnTo>
                <a:lnTo>
                  <a:pt x="994697" y="52031"/>
                </a:lnTo>
                <a:lnTo>
                  <a:pt x="9055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9885" y="3853179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</a:p>
        </p:txBody>
      </p:sp>
      <p:sp>
        <p:nvSpPr>
          <p:cNvPr id="16" name="object 16"/>
          <p:cNvSpPr/>
          <p:nvPr/>
        </p:nvSpPr>
        <p:spPr>
          <a:xfrm>
            <a:off x="1295400" y="4552950"/>
            <a:ext cx="1019810" cy="132715"/>
          </a:xfrm>
          <a:custGeom>
            <a:avLst/>
            <a:gdLst/>
            <a:ahLst/>
            <a:cxnLst/>
            <a:rect l="l" t="t" r="r" b="b"/>
            <a:pathLst>
              <a:path w="1019810" h="132714">
                <a:moveTo>
                  <a:pt x="962588" y="66325"/>
                </a:moveTo>
                <a:lnTo>
                  <a:pt x="891159" y="107962"/>
                </a:lnTo>
                <a:lnTo>
                  <a:pt x="888872" y="116712"/>
                </a:lnTo>
                <a:lnTo>
                  <a:pt x="892937" y="123532"/>
                </a:lnTo>
                <a:lnTo>
                  <a:pt x="896873" y="130352"/>
                </a:lnTo>
                <a:lnTo>
                  <a:pt x="905637" y="132651"/>
                </a:lnTo>
                <a:lnTo>
                  <a:pt x="994795" y="80619"/>
                </a:lnTo>
                <a:lnTo>
                  <a:pt x="990981" y="80619"/>
                </a:lnTo>
                <a:lnTo>
                  <a:pt x="990981" y="78663"/>
                </a:lnTo>
                <a:lnTo>
                  <a:pt x="983741" y="78663"/>
                </a:lnTo>
                <a:lnTo>
                  <a:pt x="962588" y="66325"/>
                </a:lnTo>
                <a:close/>
              </a:path>
              <a:path w="1019810" h="132714">
                <a:moveTo>
                  <a:pt x="938103" y="52044"/>
                </a:moveTo>
                <a:lnTo>
                  <a:pt x="0" y="52044"/>
                </a:lnTo>
                <a:lnTo>
                  <a:pt x="0" y="80619"/>
                </a:lnTo>
                <a:lnTo>
                  <a:pt x="938081" y="80619"/>
                </a:lnTo>
                <a:lnTo>
                  <a:pt x="962588" y="66325"/>
                </a:lnTo>
                <a:lnTo>
                  <a:pt x="938103" y="52044"/>
                </a:lnTo>
                <a:close/>
              </a:path>
              <a:path w="1019810" h="132714">
                <a:moveTo>
                  <a:pt x="994800" y="52044"/>
                </a:moveTo>
                <a:lnTo>
                  <a:pt x="990981" y="52044"/>
                </a:lnTo>
                <a:lnTo>
                  <a:pt x="990981" y="80619"/>
                </a:lnTo>
                <a:lnTo>
                  <a:pt x="994795" y="80619"/>
                </a:lnTo>
                <a:lnTo>
                  <a:pt x="1019302" y="66332"/>
                </a:lnTo>
                <a:lnTo>
                  <a:pt x="994800" y="52044"/>
                </a:lnTo>
                <a:close/>
              </a:path>
              <a:path w="1019810" h="132714">
                <a:moveTo>
                  <a:pt x="983741" y="53987"/>
                </a:moveTo>
                <a:lnTo>
                  <a:pt x="962588" y="66325"/>
                </a:lnTo>
                <a:lnTo>
                  <a:pt x="983741" y="78663"/>
                </a:lnTo>
                <a:lnTo>
                  <a:pt x="983741" y="53987"/>
                </a:lnTo>
                <a:close/>
              </a:path>
              <a:path w="1019810" h="132714">
                <a:moveTo>
                  <a:pt x="990981" y="53987"/>
                </a:moveTo>
                <a:lnTo>
                  <a:pt x="983741" y="53987"/>
                </a:lnTo>
                <a:lnTo>
                  <a:pt x="983741" y="78663"/>
                </a:lnTo>
                <a:lnTo>
                  <a:pt x="990981" y="78663"/>
                </a:lnTo>
                <a:lnTo>
                  <a:pt x="990981" y="53987"/>
                </a:lnTo>
                <a:close/>
              </a:path>
              <a:path w="1019810" h="132714">
                <a:moveTo>
                  <a:pt x="905637" y="0"/>
                </a:moveTo>
                <a:lnTo>
                  <a:pt x="896873" y="2311"/>
                </a:lnTo>
                <a:lnTo>
                  <a:pt x="892937" y="9118"/>
                </a:lnTo>
                <a:lnTo>
                  <a:pt x="888872" y="15938"/>
                </a:lnTo>
                <a:lnTo>
                  <a:pt x="891159" y="24688"/>
                </a:lnTo>
                <a:lnTo>
                  <a:pt x="962588" y="66325"/>
                </a:lnTo>
                <a:lnTo>
                  <a:pt x="983741" y="53987"/>
                </a:lnTo>
                <a:lnTo>
                  <a:pt x="990981" y="53987"/>
                </a:lnTo>
                <a:lnTo>
                  <a:pt x="990981" y="52044"/>
                </a:lnTo>
                <a:lnTo>
                  <a:pt x="994800" y="52044"/>
                </a:lnTo>
                <a:lnTo>
                  <a:pt x="90563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80185" y="4338637"/>
            <a:ext cx="50101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 smtClean="0">
                <a:latin typeface="Cambria Math"/>
                <a:cs typeface="Cambria Math"/>
              </a:rPr>
              <a:t>𝑥</a:t>
            </a:r>
            <a:r>
              <a:rPr lang="en-US" sz="1800" spc="5" dirty="0" smtClean="0">
                <a:latin typeface="Cambria Math"/>
                <a:cs typeface="Cambria Math"/>
              </a:rPr>
              <a:t>, </a:t>
            </a:r>
            <a:r>
              <a:rPr lang="en-US" sz="1800" i="1" spc="5" dirty="0" smtClean="0">
                <a:latin typeface="Cambria Math"/>
                <a:cs typeface="Cambria Math"/>
              </a:rPr>
              <a:t>v</a:t>
            </a:r>
            <a:endParaRPr sz="1800" i="1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0853" y="4226559"/>
            <a:ext cx="220979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𝑀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81800" y="3854145"/>
            <a:ext cx="1238757" cy="9012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89728" y="3411485"/>
            <a:ext cx="2777872" cy="760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3700" indent="-343535">
              <a:lnSpc>
                <a:spcPts val="2155"/>
              </a:lnSpc>
              <a:spcBef>
                <a:spcPts val="130"/>
              </a:spcBef>
              <a:buFont typeface="Arial"/>
              <a:buChar char="•"/>
              <a:tabLst>
                <a:tab pos="393700" algn="l"/>
                <a:tab pos="394335" algn="l"/>
                <a:tab pos="1547495" algn="l"/>
              </a:tabLst>
            </a:pPr>
            <a:r>
              <a:rPr sz="2150" spc="15" dirty="0">
                <a:latin typeface="Cambria Math"/>
                <a:cs typeface="Cambria Math"/>
              </a:rPr>
              <a:t>𝑇</a:t>
            </a:r>
            <a:r>
              <a:rPr sz="2150" spc="180" dirty="0">
                <a:latin typeface="Cambria Math"/>
                <a:cs typeface="Cambria Math"/>
              </a:rPr>
              <a:t> 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150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𝐽	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80" dirty="0">
                <a:latin typeface="Cambria Math"/>
                <a:cs typeface="Cambria Math"/>
              </a:rPr>
              <a:t> </a:t>
            </a:r>
            <a:r>
              <a:rPr sz="2150" spc="45" dirty="0" smtClean="0">
                <a:latin typeface="Cambria Math"/>
                <a:cs typeface="Cambria Math"/>
              </a:rPr>
              <a:t>𝐽</a:t>
            </a:r>
            <a:r>
              <a:rPr lang="en-US" sz="2150" spc="45" dirty="0" smtClean="0">
                <a:latin typeface="Arial"/>
                <a:cs typeface="Arial"/>
              </a:rPr>
              <a:t>d</a:t>
            </a:r>
            <a:r>
              <a:rPr lang="el-GR" sz="2150" spc="45" dirty="0" smtClean="0">
                <a:latin typeface="Arial"/>
                <a:cs typeface="Arial"/>
              </a:rPr>
              <a:t>ω</a:t>
            </a:r>
            <a:r>
              <a:rPr lang="en-US" sz="2150" spc="45" dirty="0" smtClean="0">
                <a:latin typeface="Arial"/>
                <a:cs typeface="Arial"/>
              </a:rPr>
              <a:t>/</a:t>
            </a:r>
            <a:r>
              <a:rPr lang="en-US" sz="2150" spc="45" dirty="0" err="1" smtClean="0">
                <a:latin typeface="Arial"/>
                <a:cs typeface="Arial"/>
              </a:rPr>
              <a:t>dt</a:t>
            </a:r>
            <a:endParaRPr sz="2150" dirty="0">
              <a:latin typeface="Cambria Math"/>
              <a:cs typeface="Cambria Math"/>
            </a:endParaRPr>
          </a:p>
          <a:p>
            <a:pPr marL="1108710">
              <a:lnSpc>
                <a:spcPts val="1425"/>
              </a:lnSpc>
            </a:pPr>
            <a:r>
              <a:rPr sz="1550" spc="140" dirty="0">
                <a:latin typeface="Cambria Math"/>
                <a:cs typeface="Cambria Math"/>
              </a:rPr>
              <a:t>𝑑𝑡</a:t>
            </a:r>
            <a:r>
              <a:rPr sz="1875" spc="209" baseline="20000" dirty="0">
                <a:latin typeface="Cambria Math"/>
                <a:cs typeface="Cambria Math"/>
              </a:rPr>
              <a:t>2</a:t>
            </a:r>
            <a:endParaRPr sz="1875" baseline="20000" dirty="0">
              <a:latin typeface="Cambria Math"/>
              <a:cs typeface="Cambria Math"/>
            </a:endParaRPr>
          </a:p>
          <a:p>
            <a:pPr marL="1814195">
              <a:lnSpc>
                <a:spcPts val="2155"/>
              </a:lnSpc>
            </a:pPr>
            <a:r>
              <a:rPr sz="1800" dirty="0">
                <a:latin typeface="Cambria Math"/>
                <a:cs typeface="Cambria Math"/>
              </a:rPr>
              <a:t>𝑇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532879" y="4491727"/>
            <a:ext cx="4775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latin typeface="Cambria Math"/>
                <a:cs typeface="Cambria Math"/>
              </a:rPr>
              <a:t>𝜃</a:t>
            </a:r>
            <a:r>
              <a:rPr lang="en-US" sz="1800" dirty="0" smtClean="0">
                <a:latin typeface="Cambria Math"/>
                <a:cs typeface="Cambria Math"/>
              </a:rPr>
              <a:t>,</a:t>
            </a:r>
            <a:r>
              <a:rPr lang="el-GR" sz="1800" dirty="0" smtClean="0">
                <a:latin typeface="Cambria Math"/>
                <a:cs typeface="Cambria Math"/>
              </a:rPr>
              <a:t>ω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56956" y="4147820"/>
            <a:ext cx="113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3257550"/>
            <a:ext cx="2245895" cy="533400"/>
          </a:xfrm>
          <a:prstGeom prst="rect">
            <a:avLst/>
          </a:prstGeom>
          <a:noFill/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5534" y="211137"/>
            <a:ext cx="18516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FF0000"/>
                </a:solidFill>
              </a:rPr>
              <a:t>Da</a:t>
            </a:r>
            <a:r>
              <a:rPr spc="10" dirty="0">
                <a:solidFill>
                  <a:srgbClr val="FF0000"/>
                </a:solidFill>
              </a:rPr>
              <a:t>mp</a:t>
            </a:r>
            <a:r>
              <a:rPr spc="-20" dirty="0">
                <a:solidFill>
                  <a:srgbClr val="FF0000"/>
                </a:solidFill>
              </a:rPr>
              <a:t>e</a:t>
            </a:r>
            <a:r>
              <a:rPr spc="1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90801" y="4302759"/>
            <a:ext cx="250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𝑑𝑡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1689" y="4321657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2338" y="3978275"/>
            <a:ext cx="175806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ctr">
              <a:lnSpc>
                <a:spcPts val="1755"/>
              </a:lnSpc>
              <a:spcBef>
                <a:spcPts val="100"/>
              </a:spcBef>
            </a:pPr>
            <a:r>
              <a:rPr sz="1800" dirty="0" smtClean="0">
                <a:latin typeface="Cambria Math"/>
                <a:cs typeface="Cambria Math"/>
              </a:rPr>
              <a:t>𝑑𝑥</a:t>
            </a:r>
            <a:endParaRPr sz="1800" dirty="0">
              <a:latin typeface="Cambria Math"/>
              <a:cs typeface="Cambria Math"/>
            </a:endParaRPr>
          </a:p>
          <a:p>
            <a:pPr algn="ctr">
              <a:lnSpc>
                <a:spcPts val="1755"/>
              </a:lnSpc>
              <a:tabLst>
                <a:tab pos="962660" algn="l"/>
              </a:tabLst>
            </a:pPr>
            <a:r>
              <a:rPr sz="1800" dirty="0">
                <a:latin typeface="Cambria Math"/>
                <a:cs typeface="Cambria Math"/>
              </a:rPr>
              <a:t>𝐹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𝐵	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5" dirty="0" smtClean="0">
                <a:latin typeface="Cambria Math"/>
                <a:cs typeface="Cambria Math"/>
              </a:rPr>
              <a:t>𝐵</a:t>
            </a:r>
            <a:r>
              <a:rPr lang="en-US" sz="1800" spc="5" dirty="0" smtClean="0">
                <a:latin typeface="Cambria Math"/>
                <a:cs typeface="Cambria Math"/>
              </a:rPr>
              <a:t>∆v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77380" y="443595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07328" y="4092575"/>
            <a:ext cx="158407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ts val="175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𝑑𝜃</a:t>
            </a:r>
          </a:p>
          <a:p>
            <a:pPr algn="ctr">
              <a:lnSpc>
                <a:spcPts val="1755"/>
              </a:lnSpc>
            </a:pPr>
            <a:r>
              <a:rPr sz="1800" dirty="0">
                <a:latin typeface="Cambria Math"/>
                <a:cs typeface="Cambria Math"/>
              </a:rPr>
              <a:t>𝑇 = </a:t>
            </a:r>
            <a:r>
              <a:rPr lang="en-US" sz="1800" dirty="0" smtClean="0">
                <a:latin typeface="Cambria Math"/>
                <a:cs typeface="Cambria Math"/>
              </a:rPr>
              <a:t>B</a:t>
            </a:r>
            <a:r>
              <a:rPr sz="1800" dirty="0" smtClean="0">
                <a:latin typeface="Cambria Math"/>
                <a:cs typeface="Cambria Math"/>
              </a:rPr>
              <a:t> </a:t>
            </a:r>
            <a:r>
              <a:rPr sz="2700" baseline="-37037" dirty="0">
                <a:latin typeface="Cambria Math"/>
                <a:cs typeface="Cambria Math"/>
              </a:rPr>
              <a:t>𝑑𝑡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lang="en-US" sz="1800" spc="-100" dirty="0" smtClean="0">
                <a:latin typeface="Cambria Math"/>
                <a:cs typeface="Cambria Math"/>
              </a:rPr>
              <a:t>B</a:t>
            </a:r>
            <a:r>
              <a:rPr lang="el-GR" spc="-100" dirty="0" smtClean="0">
                <a:latin typeface="Cambria Math"/>
                <a:cs typeface="Cambria Math"/>
              </a:rPr>
              <a:t>∆</a:t>
            </a:r>
            <a:r>
              <a:rPr lang="en-US" dirty="0" smtClean="0">
                <a:latin typeface="Cambria Math"/>
                <a:cs typeface="Cambria Math"/>
              </a:rPr>
              <a:t>𝜃</a:t>
            </a:r>
            <a:r>
              <a:rPr lang="en-US" sz="1800" spc="-100" dirty="0" smtClean="0">
                <a:latin typeface="Cambria Math"/>
                <a:cs typeface="Cambria Math"/>
              </a:rPr>
              <a:t> 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734" y="992505"/>
            <a:ext cx="8088630" cy="18243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3535">
              <a:lnSpc>
                <a:spcPts val="24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5" dirty="0">
                <a:latin typeface="Calibri"/>
                <a:cs typeface="Calibri"/>
              </a:rPr>
              <a:t>Damper </a:t>
            </a:r>
            <a:r>
              <a:rPr sz="2150" spc="20" dirty="0">
                <a:latin typeface="Calibri"/>
                <a:cs typeface="Calibri"/>
              </a:rPr>
              <a:t>is </a:t>
            </a:r>
            <a:r>
              <a:rPr sz="2150" spc="15" dirty="0">
                <a:latin typeface="Calibri"/>
                <a:cs typeface="Calibri"/>
              </a:rPr>
              <a:t>an </a:t>
            </a:r>
            <a:r>
              <a:rPr sz="2150" spc="-5" dirty="0">
                <a:latin typeface="Calibri"/>
                <a:cs typeface="Calibri"/>
              </a:rPr>
              <a:t>element </a:t>
            </a:r>
            <a:r>
              <a:rPr sz="2150" spc="10" dirty="0">
                <a:latin typeface="Calibri"/>
                <a:cs typeface="Calibri"/>
              </a:rPr>
              <a:t>that </a:t>
            </a:r>
            <a:r>
              <a:rPr sz="2150" spc="-10" dirty="0">
                <a:latin typeface="Calibri"/>
                <a:cs typeface="Calibri"/>
              </a:rPr>
              <a:t>generates </a:t>
            </a:r>
            <a:r>
              <a:rPr sz="2150" dirty="0">
                <a:latin typeface="Calibri"/>
                <a:cs typeface="Calibri"/>
              </a:rPr>
              <a:t>force </a:t>
            </a:r>
            <a:r>
              <a:rPr sz="2150" spc="10" dirty="0">
                <a:latin typeface="Calibri"/>
                <a:cs typeface="Calibri"/>
              </a:rPr>
              <a:t>which acts </a:t>
            </a:r>
            <a:r>
              <a:rPr sz="2150" spc="20" dirty="0">
                <a:latin typeface="Calibri"/>
                <a:cs typeface="Calibri"/>
              </a:rPr>
              <a:t>opposite </a:t>
            </a:r>
            <a:r>
              <a:rPr sz="2150" spc="30" dirty="0">
                <a:latin typeface="Calibri"/>
                <a:cs typeface="Calibri"/>
              </a:rPr>
              <a:t>to 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5" dirty="0">
                <a:latin typeface="Calibri"/>
                <a:cs typeface="Calibri"/>
              </a:rPr>
              <a:t>direction </a:t>
            </a:r>
            <a:r>
              <a:rPr sz="2150" dirty="0">
                <a:latin typeface="Calibri"/>
                <a:cs typeface="Calibri"/>
              </a:rPr>
              <a:t>of </a:t>
            </a:r>
            <a:r>
              <a:rPr sz="2150" spc="5" dirty="0">
                <a:latin typeface="Calibri"/>
                <a:cs typeface="Calibri"/>
              </a:rPr>
              <a:t>motion, translational </a:t>
            </a:r>
            <a:r>
              <a:rPr sz="2150" dirty="0">
                <a:latin typeface="Calibri"/>
                <a:cs typeface="Calibri"/>
              </a:rPr>
              <a:t>or</a:t>
            </a:r>
            <a:r>
              <a:rPr sz="2150" spc="-13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rotational</a:t>
            </a:r>
            <a:endParaRPr sz="21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libri"/>
                <a:cs typeface="Calibri"/>
              </a:rPr>
              <a:t>Damper </a:t>
            </a:r>
            <a:r>
              <a:rPr sz="2150" dirty="0">
                <a:latin typeface="Calibri"/>
                <a:cs typeface="Calibri"/>
              </a:rPr>
              <a:t>resists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motion</a:t>
            </a:r>
            <a:endParaRPr sz="21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libri"/>
                <a:cs typeface="Calibri"/>
              </a:rPr>
              <a:t>Friction </a:t>
            </a:r>
            <a:r>
              <a:rPr sz="2150" spc="-5" dirty="0">
                <a:latin typeface="Calibri"/>
                <a:cs typeface="Calibri"/>
              </a:rPr>
              <a:t>or dashpot </a:t>
            </a:r>
            <a:r>
              <a:rPr sz="2150" spc="10" dirty="0">
                <a:latin typeface="Calibri"/>
                <a:cs typeface="Calibri"/>
              </a:rPr>
              <a:t>are </a:t>
            </a:r>
            <a:r>
              <a:rPr sz="2150" spc="-5" dirty="0">
                <a:latin typeface="Calibri"/>
                <a:cs typeface="Calibri"/>
              </a:rPr>
              <a:t>examples of</a:t>
            </a:r>
            <a:r>
              <a:rPr sz="2150" spc="4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dampers</a:t>
            </a:r>
            <a:endParaRPr sz="2150">
              <a:latin typeface="Calibri"/>
              <a:cs typeface="Calibri"/>
            </a:endParaRPr>
          </a:p>
          <a:p>
            <a:pPr marL="1018540">
              <a:lnSpc>
                <a:spcPct val="100000"/>
              </a:lnSpc>
              <a:spcBef>
                <a:spcPts val="775"/>
              </a:spcBef>
              <a:tabLst>
                <a:tab pos="5445760" algn="l"/>
              </a:tabLst>
            </a:pPr>
            <a:r>
              <a:rPr sz="2150" b="1" spc="-15" dirty="0">
                <a:solidFill>
                  <a:srgbClr val="006FC0"/>
                </a:solidFill>
                <a:latin typeface="Calibri"/>
                <a:cs typeface="Calibri"/>
              </a:rPr>
              <a:t>Translational	</a:t>
            </a:r>
            <a:r>
              <a:rPr sz="2150" b="1" dirty="0">
                <a:solidFill>
                  <a:srgbClr val="006FC0"/>
                </a:solidFill>
                <a:latin typeface="Calibri"/>
                <a:cs typeface="Calibri"/>
              </a:rPr>
              <a:t>Rotational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5454" y="2964014"/>
            <a:ext cx="1951989" cy="684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7367" y="3182873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4">
                <a:moveTo>
                  <a:pt x="879470" y="66357"/>
                </a:moveTo>
                <a:lnTo>
                  <a:pt x="808101" y="107950"/>
                </a:lnTo>
                <a:lnTo>
                  <a:pt x="805815" y="116712"/>
                </a:lnTo>
                <a:lnTo>
                  <a:pt x="809752" y="123570"/>
                </a:lnTo>
                <a:lnTo>
                  <a:pt x="813689" y="130301"/>
                </a:lnTo>
                <a:lnTo>
                  <a:pt x="822452" y="132714"/>
                </a:lnTo>
                <a:lnTo>
                  <a:pt x="911633" y="80644"/>
                </a:lnTo>
                <a:lnTo>
                  <a:pt x="907795" y="80644"/>
                </a:lnTo>
                <a:lnTo>
                  <a:pt x="907795" y="78739"/>
                </a:lnTo>
                <a:lnTo>
                  <a:pt x="900683" y="78739"/>
                </a:lnTo>
                <a:lnTo>
                  <a:pt x="879470" y="66357"/>
                </a:lnTo>
                <a:close/>
              </a:path>
              <a:path w="936625" h="132714">
                <a:moveTo>
                  <a:pt x="854993" y="52069"/>
                </a:moveTo>
                <a:lnTo>
                  <a:pt x="0" y="52069"/>
                </a:lnTo>
                <a:lnTo>
                  <a:pt x="0" y="80644"/>
                </a:lnTo>
                <a:lnTo>
                  <a:pt x="854993" y="80644"/>
                </a:lnTo>
                <a:lnTo>
                  <a:pt x="879470" y="66357"/>
                </a:lnTo>
                <a:lnTo>
                  <a:pt x="854993" y="52069"/>
                </a:lnTo>
                <a:close/>
              </a:path>
              <a:path w="936625" h="132714">
                <a:moveTo>
                  <a:pt x="911851" y="52069"/>
                </a:moveTo>
                <a:lnTo>
                  <a:pt x="907795" y="52069"/>
                </a:lnTo>
                <a:lnTo>
                  <a:pt x="907795" y="80644"/>
                </a:lnTo>
                <a:lnTo>
                  <a:pt x="911633" y="80644"/>
                </a:lnTo>
                <a:lnTo>
                  <a:pt x="936244" y="66293"/>
                </a:lnTo>
                <a:lnTo>
                  <a:pt x="911851" y="52069"/>
                </a:lnTo>
                <a:close/>
              </a:path>
              <a:path w="936625" h="132714">
                <a:moveTo>
                  <a:pt x="900683" y="53975"/>
                </a:moveTo>
                <a:lnTo>
                  <a:pt x="879470" y="66357"/>
                </a:lnTo>
                <a:lnTo>
                  <a:pt x="900683" y="78739"/>
                </a:lnTo>
                <a:lnTo>
                  <a:pt x="900683" y="53975"/>
                </a:lnTo>
                <a:close/>
              </a:path>
              <a:path w="936625" h="132714">
                <a:moveTo>
                  <a:pt x="907795" y="53975"/>
                </a:moveTo>
                <a:lnTo>
                  <a:pt x="900683" y="53975"/>
                </a:lnTo>
                <a:lnTo>
                  <a:pt x="900683" y="78739"/>
                </a:lnTo>
                <a:lnTo>
                  <a:pt x="907795" y="78739"/>
                </a:lnTo>
                <a:lnTo>
                  <a:pt x="907795" y="53975"/>
                </a:lnTo>
                <a:close/>
              </a:path>
              <a:path w="936625" h="132714">
                <a:moveTo>
                  <a:pt x="822452" y="0"/>
                </a:moveTo>
                <a:lnTo>
                  <a:pt x="813689" y="2286"/>
                </a:lnTo>
                <a:lnTo>
                  <a:pt x="805815" y="16001"/>
                </a:lnTo>
                <a:lnTo>
                  <a:pt x="808101" y="24637"/>
                </a:lnTo>
                <a:lnTo>
                  <a:pt x="879470" y="66357"/>
                </a:lnTo>
                <a:lnTo>
                  <a:pt x="900683" y="53975"/>
                </a:lnTo>
                <a:lnTo>
                  <a:pt x="907795" y="53975"/>
                </a:lnTo>
                <a:lnTo>
                  <a:pt x="907795" y="52069"/>
                </a:lnTo>
                <a:lnTo>
                  <a:pt x="911851" y="52069"/>
                </a:lnTo>
                <a:lnTo>
                  <a:pt x="8224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0542" y="3511930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4">
                <a:moveTo>
                  <a:pt x="879470" y="66357"/>
                </a:moveTo>
                <a:lnTo>
                  <a:pt x="808101" y="107950"/>
                </a:lnTo>
                <a:lnTo>
                  <a:pt x="805815" y="116713"/>
                </a:lnTo>
                <a:lnTo>
                  <a:pt x="809752" y="123571"/>
                </a:lnTo>
                <a:lnTo>
                  <a:pt x="813816" y="130429"/>
                </a:lnTo>
                <a:lnTo>
                  <a:pt x="822452" y="132715"/>
                </a:lnTo>
                <a:lnTo>
                  <a:pt x="829309" y="128651"/>
                </a:lnTo>
                <a:lnTo>
                  <a:pt x="911801" y="80645"/>
                </a:lnTo>
                <a:lnTo>
                  <a:pt x="907795" y="80645"/>
                </a:lnTo>
                <a:lnTo>
                  <a:pt x="907795" y="78740"/>
                </a:lnTo>
                <a:lnTo>
                  <a:pt x="900683" y="78740"/>
                </a:lnTo>
                <a:lnTo>
                  <a:pt x="879470" y="66357"/>
                </a:lnTo>
                <a:close/>
              </a:path>
              <a:path w="936625" h="132714">
                <a:moveTo>
                  <a:pt x="854993" y="52070"/>
                </a:moveTo>
                <a:lnTo>
                  <a:pt x="0" y="52070"/>
                </a:lnTo>
                <a:lnTo>
                  <a:pt x="0" y="80645"/>
                </a:lnTo>
                <a:lnTo>
                  <a:pt x="854993" y="80645"/>
                </a:lnTo>
                <a:lnTo>
                  <a:pt x="879470" y="66357"/>
                </a:lnTo>
                <a:lnTo>
                  <a:pt x="854993" y="52070"/>
                </a:lnTo>
                <a:close/>
              </a:path>
              <a:path w="936625" h="132714">
                <a:moveTo>
                  <a:pt x="911633" y="52070"/>
                </a:moveTo>
                <a:lnTo>
                  <a:pt x="907795" y="52070"/>
                </a:lnTo>
                <a:lnTo>
                  <a:pt x="907795" y="80645"/>
                </a:lnTo>
                <a:lnTo>
                  <a:pt x="911801" y="80645"/>
                </a:lnTo>
                <a:lnTo>
                  <a:pt x="936244" y="66421"/>
                </a:lnTo>
                <a:lnTo>
                  <a:pt x="911633" y="52070"/>
                </a:lnTo>
                <a:close/>
              </a:path>
              <a:path w="936625" h="132714">
                <a:moveTo>
                  <a:pt x="900683" y="53975"/>
                </a:moveTo>
                <a:lnTo>
                  <a:pt x="879470" y="66357"/>
                </a:lnTo>
                <a:lnTo>
                  <a:pt x="900683" y="78740"/>
                </a:lnTo>
                <a:lnTo>
                  <a:pt x="900683" y="53975"/>
                </a:lnTo>
                <a:close/>
              </a:path>
              <a:path w="936625" h="132714">
                <a:moveTo>
                  <a:pt x="907795" y="53975"/>
                </a:moveTo>
                <a:lnTo>
                  <a:pt x="900683" y="53975"/>
                </a:lnTo>
                <a:lnTo>
                  <a:pt x="900683" y="78740"/>
                </a:lnTo>
                <a:lnTo>
                  <a:pt x="907795" y="78740"/>
                </a:lnTo>
                <a:lnTo>
                  <a:pt x="907795" y="53975"/>
                </a:lnTo>
                <a:close/>
              </a:path>
              <a:path w="936625" h="132714">
                <a:moveTo>
                  <a:pt x="822452" y="0"/>
                </a:moveTo>
                <a:lnTo>
                  <a:pt x="813816" y="2286"/>
                </a:lnTo>
                <a:lnTo>
                  <a:pt x="809752" y="9144"/>
                </a:lnTo>
                <a:lnTo>
                  <a:pt x="805815" y="16002"/>
                </a:lnTo>
                <a:lnTo>
                  <a:pt x="808101" y="24765"/>
                </a:lnTo>
                <a:lnTo>
                  <a:pt x="879470" y="66357"/>
                </a:lnTo>
                <a:lnTo>
                  <a:pt x="900683" y="53975"/>
                </a:lnTo>
                <a:lnTo>
                  <a:pt x="907795" y="53975"/>
                </a:lnTo>
                <a:lnTo>
                  <a:pt x="907795" y="52070"/>
                </a:lnTo>
                <a:lnTo>
                  <a:pt x="911633" y="52070"/>
                </a:lnTo>
                <a:lnTo>
                  <a:pt x="82245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4101" y="3001327"/>
            <a:ext cx="63969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 smtClean="0">
                <a:latin typeface="Cambria Math"/>
                <a:cs typeface="Cambria Math"/>
              </a:rPr>
              <a:t>𝑥</a:t>
            </a:r>
            <a:r>
              <a:rPr lang="en-US" sz="1200" dirty="0" smtClean="0">
                <a:latin typeface="Cambria Math"/>
                <a:cs typeface="Cambria Math"/>
              </a:rPr>
              <a:t>2</a:t>
            </a:r>
            <a:r>
              <a:rPr lang="en-US" sz="1800" dirty="0" smtClean="0">
                <a:latin typeface="Cambria Math"/>
                <a:cs typeface="Cambria Math"/>
              </a:rPr>
              <a:t>,v</a:t>
            </a:r>
            <a:r>
              <a:rPr lang="en-US" sz="1400" dirty="0" smtClean="0">
                <a:latin typeface="Cambria Math"/>
                <a:cs typeface="Cambria Math"/>
              </a:rPr>
              <a:t>2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2600" y="3681412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64098" y="2966046"/>
            <a:ext cx="1761998" cy="684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43800" y="2952750"/>
            <a:ext cx="304800" cy="6127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mbria Math"/>
                <a:cs typeface="Cambria Math"/>
              </a:rPr>
              <a:t>𝑇</a:t>
            </a:r>
          </a:p>
          <a:p>
            <a:pPr marL="15875">
              <a:lnSpc>
                <a:spcPct val="100000"/>
              </a:lnSpc>
              <a:spcBef>
                <a:spcPts val="150"/>
              </a:spcBef>
            </a:pPr>
            <a:r>
              <a:rPr sz="1800" dirty="0" smtClean="0">
                <a:latin typeface="Cambria Math"/>
                <a:cs typeface="Cambria Math"/>
              </a:rPr>
              <a:t>𝜃</a:t>
            </a:r>
            <a:r>
              <a:rPr lang="en-US" sz="1800" dirty="0" smtClean="0">
                <a:latin typeface="Cambria Math"/>
                <a:cs typeface="Cambria Math"/>
              </a:rPr>
              <a:t>2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92826" y="4855289"/>
            <a:ext cx="24987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Calibri"/>
                <a:cs typeface="Calibri"/>
              </a:rPr>
              <a:t>Note: </a:t>
            </a:r>
            <a:r>
              <a:rPr sz="1800" spc="-15" dirty="0">
                <a:latin typeface="Calibri"/>
                <a:cs typeface="Calibri"/>
              </a:rPr>
              <a:t>R&amp;C </a:t>
            </a:r>
            <a:r>
              <a:rPr sz="1800" spc="-5" dirty="0">
                <a:latin typeface="Calibri"/>
                <a:cs typeface="Calibri"/>
              </a:rPr>
              <a:t>represent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70371" y="3683317"/>
            <a:ext cx="184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 smtClean="0">
                <a:latin typeface="Cambria Math"/>
                <a:cs typeface="Cambria Math"/>
              </a:rPr>
              <a:t>B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4800600" y="3105150"/>
            <a:ext cx="304800" cy="6127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mbria Math"/>
                <a:cs typeface="Cambria Math"/>
              </a:rPr>
              <a:t>𝑇</a:t>
            </a:r>
          </a:p>
          <a:p>
            <a:pPr marL="15875">
              <a:lnSpc>
                <a:spcPct val="100000"/>
              </a:lnSpc>
              <a:spcBef>
                <a:spcPts val="150"/>
              </a:spcBef>
            </a:pPr>
            <a:r>
              <a:rPr sz="1800" dirty="0" smtClean="0">
                <a:latin typeface="Cambria Math"/>
                <a:cs typeface="Cambria Math"/>
              </a:rPr>
              <a:t>𝜃</a:t>
            </a:r>
            <a:r>
              <a:rPr lang="en-US" dirty="0" smtClean="0">
                <a:latin typeface="Cambria Math"/>
                <a:cs typeface="Cambria Math"/>
              </a:rPr>
              <a:t>1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3" name="object 13"/>
          <p:cNvSpPr txBox="1"/>
          <p:nvPr/>
        </p:nvSpPr>
        <p:spPr>
          <a:xfrm>
            <a:off x="381000" y="3028950"/>
            <a:ext cx="63969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 smtClean="0">
                <a:latin typeface="Cambria Math"/>
                <a:cs typeface="Cambria Math"/>
              </a:rPr>
              <a:t>𝑥</a:t>
            </a:r>
            <a:r>
              <a:rPr lang="en-US" sz="1200" dirty="0" smtClean="0">
                <a:latin typeface="Cambria Math"/>
                <a:cs typeface="Cambria Math"/>
              </a:rPr>
              <a:t>1</a:t>
            </a:r>
            <a:r>
              <a:rPr lang="en-US" sz="1800" dirty="0" smtClean="0">
                <a:latin typeface="Cambria Math"/>
                <a:cs typeface="Cambria Math"/>
              </a:rPr>
              <a:t>,v</a:t>
            </a:r>
            <a:r>
              <a:rPr lang="en-US" sz="1400" dirty="0" smtClean="0">
                <a:latin typeface="Cambria Math"/>
                <a:cs typeface="Cambria Math"/>
              </a:rPr>
              <a:t>1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91400" y="424815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=B(</a:t>
            </a:r>
            <a:r>
              <a:rPr lang="en-US" dirty="0" smtClean="0">
                <a:latin typeface="Cambria Math"/>
                <a:cs typeface="Cambria Math"/>
              </a:rPr>
              <a:t>𝜃2</a:t>
            </a:r>
            <a:r>
              <a:rPr lang="en-US" dirty="0" smtClean="0"/>
              <a:t>-</a:t>
            </a:r>
            <a:r>
              <a:rPr lang="en-US" dirty="0" smtClean="0">
                <a:latin typeface="Cambria Math"/>
                <a:cs typeface="Cambria Math"/>
              </a:rPr>
              <a:t>𝜃1)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401955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=B(v</a:t>
            </a:r>
            <a:r>
              <a:rPr lang="en-US" sz="1400" dirty="0" smtClean="0">
                <a:latin typeface="Cambria Math"/>
              </a:rPr>
              <a:t>2</a:t>
            </a:r>
            <a:r>
              <a:rPr lang="en-US" dirty="0" smtClean="0"/>
              <a:t>-v</a:t>
            </a:r>
            <a:r>
              <a:rPr lang="en-US" sz="14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954" y="248539"/>
            <a:ext cx="5805805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solidFill>
                  <a:srgbClr val="FF0000"/>
                </a:solidFill>
              </a:rPr>
              <a:t>Linear </a:t>
            </a:r>
            <a:r>
              <a:rPr spc="-120" dirty="0">
                <a:solidFill>
                  <a:srgbClr val="FF0000"/>
                </a:solidFill>
              </a:rPr>
              <a:t>Vs </a:t>
            </a:r>
            <a:r>
              <a:rPr spc="-40" dirty="0">
                <a:solidFill>
                  <a:srgbClr val="FF0000"/>
                </a:solidFill>
              </a:rPr>
              <a:t>Torsional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pc="15" dirty="0">
                <a:solidFill>
                  <a:srgbClr val="FF0000"/>
                </a:solidFill>
              </a:rPr>
              <a:t>Spring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55826" y="3798544"/>
            <a:ext cx="1440052" cy="493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3245" y="3841750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4">
                <a:moveTo>
                  <a:pt x="879384" y="66314"/>
                </a:moveTo>
                <a:lnTo>
                  <a:pt x="808101" y="107950"/>
                </a:lnTo>
                <a:lnTo>
                  <a:pt x="805688" y="116700"/>
                </a:lnTo>
                <a:lnTo>
                  <a:pt x="809752" y="123507"/>
                </a:lnTo>
                <a:lnTo>
                  <a:pt x="813689" y="130327"/>
                </a:lnTo>
                <a:lnTo>
                  <a:pt x="822452" y="132626"/>
                </a:lnTo>
                <a:lnTo>
                  <a:pt x="911639" y="80594"/>
                </a:lnTo>
                <a:lnTo>
                  <a:pt x="907795" y="80594"/>
                </a:lnTo>
                <a:lnTo>
                  <a:pt x="907795" y="78651"/>
                </a:lnTo>
                <a:lnTo>
                  <a:pt x="900557" y="78651"/>
                </a:lnTo>
                <a:lnTo>
                  <a:pt x="879384" y="66314"/>
                </a:lnTo>
                <a:close/>
              </a:path>
              <a:path w="936625" h="132714">
                <a:moveTo>
                  <a:pt x="854850" y="52019"/>
                </a:moveTo>
                <a:lnTo>
                  <a:pt x="0" y="52019"/>
                </a:lnTo>
                <a:lnTo>
                  <a:pt x="0" y="80594"/>
                </a:lnTo>
                <a:lnTo>
                  <a:pt x="854908" y="80594"/>
                </a:lnTo>
                <a:lnTo>
                  <a:pt x="879384" y="66314"/>
                </a:lnTo>
                <a:lnTo>
                  <a:pt x="854850" y="52019"/>
                </a:lnTo>
                <a:close/>
              </a:path>
              <a:path w="936625" h="132714">
                <a:moveTo>
                  <a:pt x="911649" y="52019"/>
                </a:moveTo>
                <a:lnTo>
                  <a:pt x="907795" y="52019"/>
                </a:lnTo>
                <a:lnTo>
                  <a:pt x="907795" y="80594"/>
                </a:lnTo>
                <a:lnTo>
                  <a:pt x="911639" y="80594"/>
                </a:lnTo>
                <a:lnTo>
                  <a:pt x="936117" y="66306"/>
                </a:lnTo>
                <a:lnTo>
                  <a:pt x="911649" y="52019"/>
                </a:lnTo>
                <a:close/>
              </a:path>
              <a:path w="936625" h="132714">
                <a:moveTo>
                  <a:pt x="900557" y="53962"/>
                </a:moveTo>
                <a:lnTo>
                  <a:pt x="879384" y="66314"/>
                </a:lnTo>
                <a:lnTo>
                  <a:pt x="900557" y="78651"/>
                </a:lnTo>
                <a:lnTo>
                  <a:pt x="900557" y="53962"/>
                </a:lnTo>
                <a:close/>
              </a:path>
              <a:path w="936625" h="132714">
                <a:moveTo>
                  <a:pt x="907795" y="53962"/>
                </a:moveTo>
                <a:lnTo>
                  <a:pt x="900557" y="53962"/>
                </a:lnTo>
                <a:lnTo>
                  <a:pt x="900557" y="78651"/>
                </a:lnTo>
                <a:lnTo>
                  <a:pt x="907795" y="78651"/>
                </a:lnTo>
                <a:lnTo>
                  <a:pt x="907795" y="53962"/>
                </a:lnTo>
                <a:close/>
              </a:path>
              <a:path w="936625" h="132714">
                <a:moveTo>
                  <a:pt x="822452" y="0"/>
                </a:moveTo>
                <a:lnTo>
                  <a:pt x="813689" y="2286"/>
                </a:lnTo>
                <a:lnTo>
                  <a:pt x="809752" y="9143"/>
                </a:lnTo>
                <a:lnTo>
                  <a:pt x="805688" y="15875"/>
                </a:lnTo>
                <a:lnTo>
                  <a:pt x="808101" y="24637"/>
                </a:lnTo>
                <a:lnTo>
                  <a:pt x="814832" y="28702"/>
                </a:lnTo>
                <a:lnTo>
                  <a:pt x="879384" y="66314"/>
                </a:lnTo>
                <a:lnTo>
                  <a:pt x="900557" y="53962"/>
                </a:lnTo>
                <a:lnTo>
                  <a:pt x="907795" y="53962"/>
                </a:lnTo>
                <a:lnTo>
                  <a:pt x="907795" y="52019"/>
                </a:lnTo>
                <a:lnTo>
                  <a:pt x="911649" y="52019"/>
                </a:lnTo>
                <a:lnTo>
                  <a:pt x="8224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5751" y="4132935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4">
                <a:moveTo>
                  <a:pt x="879524" y="66319"/>
                </a:moveTo>
                <a:lnTo>
                  <a:pt x="808101" y="107962"/>
                </a:lnTo>
                <a:lnTo>
                  <a:pt x="805814" y="116712"/>
                </a:lnTo>
                <a:lnTo>
                  <a:pt x="809751" y="123520"/>
                </a:lnTo>
                <a:lnTo>
                  <a:pt x="813815" y="130340"/>
                </a:lnTo>
                <a:lnTo>
                  <a:pt x="822451" y="132638"/>
                </a:lnTo>
                <a:lnTo>
                  <a:pt x="911737" y="80606"/>
                </a:lnTo>
                <a:lnTo>
                  <a:pt x="907796" y="80606"/>
                </a:lnTo>
                <a:lnTo>
                  <a:pt x="907796" y="78663"/>
                </a:lnTo>
                <a:lnTo>
                  <a:pt x="900684" y="78663"/>
                </a:lnTo>
                <a:lnTo>
                  <a:pt x="879524" y="66319"/>
                </a:lnTo>
                <a:close/>
              </a:path>
              <a:path w="936625" h="132714">
                <a:moveTo>
                  <a:pt x="855035" y="52031"/>
                </a:moveTo>
                <a:lnTo>
                  <a:pt x="0" y="52031"/>
                </a:lnTo>
                <a:lnTo>
                  <a:pt x="0" y="80606"/>
                </a:lnTo>
                <a:lnTo>
                  <a:pt x="855035" y="80606"/>
                </a:lnTo>
                <a:lnTo>
                  <a:pt x="879524" y="66319"/>
                </a:lnTo>
                <a:lnTo>
                  <a:pt x="855035" y="52031"/>
                </a:lnTo>
                <a:close/>
              </a:path>
              <a:path w="936625" h="132714">
                <a:moveTo>
                  <a:pt x="911737" y="52031"/>
                </a:moveTo>
                <a:lnTo>
                  <a:pt x="907796" y="52031"/>
                </a:lnTo>
                <a:lnTo>
                  <a:pt x="907796" y="80606"/>
                </a:lnTo>
                <a:lnTo>
                  <a:pt x="911737" y="80606"/>
                </a:lnTo>
                <a:lnTo>
                  <a:pt x="936244" y="66319"/>
                </a:lnTo>
                <a:lnTo>
                  <a:pt x="911737" y="52031"/>
                </a:lnTo>
                <a:close/>
              </a:path>
              <a:path w="936625" h="132714">
                <a:moveTo>
                  <a:pt x="900684" y="53975"/>
                </a:moveTo>
                <a:lnTo>
                  <a:pt x="879524" y="66319"/>
                </a:lnTo>
                <a:lnTo>
                  <a:pt x="900684" y="78663"/>
                </a:lnTo>
                <a:lnTo>
                  <a:pt x="900684" y="53975"/>
                </a:lnTo>
                <a:close/>
              </a:path>
              <a:path w="936625" h="132714">
                <a:moveTo>
                  <a:pt x="907796" y="53975"/>
                </a:moveTo>
                <a:lnTo>
                  <a:pt x="900684" y="53975"/>
                </a:lnTo>
                <a:lnTo>
                  <a:pt x="900684" y="78663"/>
                </a:lnTo>
                <a:lnTo>
                  <a:pt x="907796" y="78663"/>
                </a:lnTo>
                <a:lnTo>
                  <a:pt x="907796" y="53975"/>
                </a:lnTo>
                <a:close/>
              </a:path>
              <a:path w="936625" h="132714">
                <a:moveTo>
                  <a:pt x="822451" y="0"/>
                </a:moveTo>
                <a:lnTo>
                  <a:pt x="813815" y="2298"/>
                </a:lnTo>
                <a:lnTo>
                  <a:pt x="809751" y="9118"/>
                </a:lnTo>
                <a:lnTo>
                  <a:pt x="805814" y="15925"/>
                </a:lnTo>
                <a:lnTo>
                  <a:pt x="808101" y="24676"/>
                </a:lnTo>
                <a:lnTo>
                  <a:pt x="879524" y="66319"/>
                </a:lnTo>
                <a:lnTo>
                  <a:pt x="900684" y="53975"/>
                </a:lnTo>
                <a:lnTo>
                  <a:pt x="907796" y="53975"/>
                </a:lnTo>
                <a:lnTo>
                  <a:pt x="907796" y="52031"/>
                </a:lnTo>
                <a:lnTo>
                  <a:pt x="911737" y="52031"/>
                </a:lnTo>
                <a:lnTo>
                  <a:pt x="82245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4662" y="820545"/>
            <a:ext cx="3890645" cy="38036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1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Linear</a:t>
            </a:r>
            <a:r>
              <a:rPr sz="24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Spring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Property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15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element </a:t>
            </a:r>
            <a:r>
              <a:rPr sz="2000" spc="5" dirty="0">
                <a:latin typeface="Calibri"/>
                <a:cs typeface="Calibri"/>
              </a:rPr>
              <a:t>that  </a:t>
            </a:r>
            <a:r>
              <a:rPr sz="2000" dirty="0">
                <a:latin typeface="Calibri"/>
                <a:cs typeface="Calibri"/>
              </a:rPr>
              <a:t>stores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potential energy </a:t>
            </a:r>
            <a:r>
              <a:rPr sz="2000" dirty="0">
                <a:latin typeface="Calibri"/>
                <a:cs typeface="Calibri"/>
              </a:rPr>
              <a:t>due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to  </a:t>
            </a:r>
            <a:r>
              <a:rPr sz="2000" spc="-5" dirty="0">
                <a:latin typeface="Calibri"/>
                <a:cs typeface="Calibri"/>
              </a:rPr>
              <a:t>translational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motion</a:t>
            </a:r>
            <a:endParaRPr sz="2000" dirty="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When </a:t>
            </a:r>
            <a:r>
              <a:rPr sz="2000" spc="1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spring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5" dirty="0">
                <a:latin typeface="Calibri"/>
                <a:cs typeface="Calibri"/>
              </a:rPr>
              <a:t>spring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constant</a:t>
            </a:r>
            <a:endParaRPr sz="2000" dirty="0">
              <a:latin typeface="Calibri"/>
              <a:cs typeface="Calibri"/>
            </a:endParaRPr>
          </a:p>
          <a:p>
            <a:pPr marL="355600" marR="176530">
              <a:lnSpc>
                <a:spcPts val="2480"/>
              </a:lnSpc>
              <a:spcBef>
                <a:spcPts val="20"/>
              </a:spcBef>
            </a:pPr>
            <a:r>
              <a:rPr sz="2000" spc="20" dirty="0">
                <a:latin typeface="Cambria Math"/>
                <a:cs typeface="Cambria Math"/>
              </a:rPr>
              <a:t>𝐾 </a:t>
            </a:r>
            <a:r>
              <a:rPr sz="2000" dirty="0">
                <a:latin typeface="Calibri"/>
                <a:cs typeface="Calibri"/>
              </a:rPr>
              <a:t>is applied </a:t>
            </a:r>
            <a:r>
              <a:rPr sz="2000" spc="1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force </a:t>
            </a:r>
            <a:r>
              <a:rPr sz="2000" spc="15" dirty="0">
                <a:latin typeface="Cambria Math"/>
                <a:cs typeface="Cambria Math"/>
              </a:rPr>
              <a:t>𝐹 </a:t>
            </a:r>
            <a:r>
              <a:rPr sz="2000" spc="5" dirty="0">
                <a:latin typeface="Calibri"/>
                <a:cs typeface="Calibri"/>
              </a:rPr>
              <a:t>causing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an  </a:t>
            </a:r>
            <a:r>
              <a:rPr sz="2000" spc="5" dirty="0">
                <a:latin typeface="Calibri"/>
                <a:cs typeface="Calibri"/>
              </a:rPr>
              <a:t>elastic </a:t>
            </a:r>
            <a:r>
              <a:rPr sz="2000" dirty="0">
                <a:latin typeface="Calibri"/>
                <a:cs typeface="Calibri"/>
              </a:rPr>
              <a:t>displacement </a:t>
            </a:r>
            <a:r>
              <a:rPr sz="2000" spc="30" dirty="0">
                <a:latin typeface="Cambria Math"/>
                <a:cs typeface="Cambria Math"/>
              </a:rPr>
              <a:t>𝑥</a:t>
            </a:r>
            <a:r>
              <a:rPr sz="2000" spc="30" dirty="0">
                <a:latin typeface="Calibri"/>
                <a:cs typeface="Calibri"/>
              </a:rPr>
              <a:t>,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then:</a:t>
            </a:r>
            <a:endParaRPr sz="2000" dirty="0">
              <a:latin typeface="Calibri"/>
              <a:cs typeface="Calibri"/>
            </a:endParaRPr>
          </a:p>
          <a:p>
            <a:pPr marL="356235" indent="-343535">
              <a:lnSpc>
                <a:spcPts val="2145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Cambria Math"/>
                <a:cs typeface="Cambria Math"/>
              </a:rPr>
              <a:t>𝐹 </a:t>
            </a:r>
            <a:r>
              <a:rPr sz="2000" spc="20" dirty="0">
                <a:latin typeface="Cambria Math"/>
                <a:cs typeface="Cambria Math"/>
              </a:rPr>
              <a:t>=</a:t>
            </a:r>
            <a:r>
              <a:rPr sz="2000" spc="-21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𝐾𝑥</a:t>
            </a:r>
            <a:endParaRPr sz="2000" dirty="0">
              <a:latin typeface="Cambria Math"/>
              <a:cs typeface="Cambria Math"/>
            </a:endParaRPr>
          </a:p>
          <a:p>
            <a:pPr marL="2887345">
              <a:lnSpc>
                <a:spcPts val="1905"/>
              </a:lnSpc>
            </a:pPr>
            <a:r>
              <a:rPr sz="1800" dirty="0">
                <a:latin typeface="Cambria Math"/>
                <a:cs typeface="Cambria Math"/>
              </a:rPr>
              <a:t>𝐹</a:t>
            </a:r>
          </a:p>
          <a:p>
            <a:pPr marL="289687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ambria Math"/>
                <a:cs typeface="Cambria Math"/>
              </a:rPr>
              <a:t>𝑥</a:t>
            </a:r>
          </a:p>
          <a:p>
            <a:pPr marL="1807845">
              <a:lnSpc>
                <a:spcPct val="100000"/>
              </a:lnSpc>
              <a:spcBef>
                <a:spcPts val="935"/>
              </a:spcBef>
            </a:pPr>
            <a:r>
              <a:rPr sz="1800" dirty="0" smtClean="0">
                <a:latin typeface="Cambria Math"/>
                <a:cs typeface="Cambria Math"/>
              </a:rPr>
              <a:t>𝐾</a:t>
            </a:r>
            <a:r>
              <a:rPr lang="en-US" sz="1800" dirty="0" smtClean="0">
                <a:latin typeface="Cambria Math"/>
                <a:cs typeface="Cambria Math"/>
              </a:rPr>
              <a:t>  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4189" y="3798544"/>
            <a:ext cx="1440053" cy="4937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46320" y="826083"/>
            <a:ext cx="4064635" cy="3879267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350"/>
              </a:spcBef>
            </a:pP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Torsional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spring</a:t>
            </a:r>
            <a:endParaRPr sz="2400" dirty="0">
              <a:latin typeface="Calibri"/>
              <a:cs typeface="Calibri"/>
            </a:endParaRPr>
          </a:p>
          <a:p>
            <a:pPr marL="355600" marR="124460" indent="-34353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Property of </a:t>
            </a:r>
            <a:r>
              <a:rPr sz="2000" spc="1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element </a:t>
            </a:r>
            <a:r>
              <a:rPr sz="2000" spc="5" dirty="0">
                <a:latin typeface="Calibri"/>
                <a:cs typeface="Calibri"/>
              </a:rPr>
              <a:t>that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stores 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potential </a:t>
            </a:r>
            <a:r>
              <a:rPr sz="2000" spc="-5" dirty="0">
                <a:latin typeface="Calibri"/>
                <a:cs typeface="Calibri"/>
              </a:rPr>
              <a:t>energy </a:t>
            </a:r>
            <a:r>
              <a:rPr sz="2000" spc="5" dirty="0">
                <a:latin typeface="Calibri"/>
                <a:cs typeface="Calibri"/>
              </a:rPr>
              <a:t>due </a:t>
            </a:r>
            <a:r>
              <a:rPr sz="2000" spc="10" dirty="0">
                <a:latin typeface="Calibri"/>
                <a:cs typeface="Calibri"/>
              </a:rPr>
              <a:t>to  </a:t>
            </a:r>
            <a:r>
              <a:rPr sz="2000" dirty="0">
                <a:latin typeface="Calibri"/>
                <a:cs typeface="Calibri"/>
              </a:rPr>
              <a:t>rotational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motion</a:t>
            </a:r>
            <a:endParaRPr sz="2000" dirty="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When </a:t>
            </a:r>
            <a:r>
              <a:rPr sz="2000" spc="1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torsional spring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constant</a:t>
            </a:r>
            <a:endParaRPr sz="2000" dirty="0">
              <a:latin typeface="Calibri"/>
              <a:cs typeface="Calibri"/>
            </a:endParaRPr>
          </a:p>
          <a:p>
            <a:pPr marL="355600" marR="189230">
              <a:lnSpc>
                <a:spcPts val="2480"/>
              </a:lnSpc>
              <a:spcBef>
                <a:spcPts val="20"/>
              </a:spcBef>
            </a:pPr>
            <a:r>
              <a:rPr sz="2000" spc="15" dirty="0">
                <a:latin typeface="Cambria Math"/>
                <a:cs typeface="Cambria Math"/>
              </a:rPr>
              <a:t>𝐾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applied </a:t>
            </a:r>
            <a:r>
              <a:rPr sz="2000" spc="1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torque </a:t>
            </a:r>
            <a:r>
              <a:rPr sz="2000" spc="15" dirty="0">
                <a:latin typeface="Cambria Math"/>
                <a:cs typeface="Cambria Math"/>
              </a:rPr>
              <a:t>𝑇 </a:t>
            </a:r>
            <a:r>
              <a:rPr sz="2000" dirty="0">
                <a:latin typeface="Calibri"/>
                <a:cs typeface="Calibri"/>
              </a:rPr>
              <a:t>causing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an  </a:t>
            </a:r>
            <a:r>
              <a:rPr sz="2000" spc="5" dirty="0">
                <a:latin typeface="Calibri"/>
                <a:cs typeface="Calibri"/>
              </a:rPr>
              <a:t>angular </a:t>
            </a:r>
            <a:r>
              <a:rPr sz="2000" dirty="0">
                <a:latin typeface="Calibri"/>
                <a:cs typeface="Calibri"/>
              </a:rPr>
              <a:t>displacement </a:t>
            </a:r>
            <a:r>
              <a:rPr sz="2000" spc="40" dirty="0">
                <a:latin typeface="Cambria Math"/>
                <a:cs typeface="Cambria Math"/>
              </a:rPr>
              <a:t>𝜃</a:t>
            </a:r>
            <a:r>
              <a:rPr sz="2000" spc="40" dirty="0">
                <a:latin typeface="Calibri"/>
                <a:cs typeface="Calibri"/>
              </a:rPr>
              <a:t>,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then:</a:t>
            </a:r>
            <a:endParaRPr sz="2000" dirty="0">
              <a:latin typeface="Calibri"/>
              <a:cs typeface="Calibri"/>
            </a:endParaRPr>
          </a:p>
          <a:p>
            <a:pPr marL="356235" indent="-343535">
              <a:lnSpc>
                <a:spcPts val="1964"/>
              </a:lnSpc>
              <a:spcBef>
                <a:spcPts val="6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Cambria Math"/>
                <a:cs typeface="Cambria Math"/>
              </a:rPr>
              <a:t>𝑇 </a:t>
            </a:r>
            <a:r>
              <a:rPr sz="2000" spc="20" dirty="0">
                <a:latin typeface="Cambria Math"/>
                <a:cs typeface="Cambria Math"/>
              </a:rPr>
              <a:t>=</a:t>
            </a:r>
            <a:r>
              <a:rPr sz="2000" spc="200" dirty="0">
                <a:latin typeface="Cambria Math"/>
                <a:cs typeface="Cambria Math"/>
              </a:rPr>
              <a:t> </a:t>
            </a:r>
            <a:r>
              <a:rPr sz="2000" spc="20" dirty="0" smtClean="0">
                <a:latin typeface="Cambria Math"/>
                <a:cs typeface="Cambria Math"/>
              </a:rPr>
              <a:t>𝐾𝜃</a:t>
            </a:r>
            <a:r>
              <a:rPr lang="en-US" sz="2000" spc="20" dirty="0" smtClean="0">
                <a:latin typeface="Cambria Math"/>
                <a:cs typeface="Cambria Math"/>
              </a:rPr>
              <a:t>,</a:t>
            </a:r>
            <a:endParaRPr sz="2000" dirty="0">
              <a:latin typeface="Cambria Math"/>
              <a:cs typeface="Cambria Math"/>
            </a:endParaRPr>
          </a:p>
          <a:p>
            <a:pPr marL="2955290">
              <a:lnSpc>
                <a:spcPts val="1725"/>
              </a:lnSpc>
            </a:pPr>
            <a:r>
              <a:rPr sz="1800" dirty="0">
                <a:latin typeface="Cambria Math"/>
                <a:cs typeface="Cambria Math"/>
              </a:rPr>
              <a:t>𝑇</a:t>
            </a:r>
          </a:p>
          <a:p>
            <a:pPr marL="2961640">
              <a:lnSpc>
                <a:spcPct val="100000"/>
              </a:lnSpc>
              <a:spcBef>
                <a:spcPts val="235"/>
              </a:spcBef>
            </a:pPr>
            <a:r>
              <a:rPr lang="en-US" dirty="0" smtClean="0">
                <a:latin typeface="Cambria Math"/>
                <a:cs typeface="Cambria Math"/>
              </a:rPr>
              <a:t>𝜃</a:t>
            </a:r>
          </a:p>
          <a:p>
            <a:pPr marL="1881505">
              <a:lnSpc>
                <a:spcPct val="100000"/>
              </a:lnSpc>
              <a:spcBef>
                <a:spcPts val="940"/>
              </a:spcBef>
            </a:pPr>
            <a:r>
              <a:rPr sz="1800" dirty="0" smtClean="0">
                <a:latin typeface="Cambria Math"/>
                <a:cs typeface="Cambria Math"/>
              </a:rPr>
              <a:t>𝐾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0200" y="4324350"/>
            <a:ext cx="30522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 smtClean="0">
                <a:latin typeface="Calibri"/>
                <a:cs typeface="Calibri"/>
              </a:rPr>
              <a:t>:</a:t>
            </a:r>
            <a:r>
              <a:rPr lang="en-US" sz="1400" dirty="0" smtClean="0"/>
              <a:t>x1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2826" y="4855289"/>
            <a:ext cx="24987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Calibri"/>
                <a:cs typeface="Calibri"/>
              </a:rPr>
              <a:t>Note: </a:t>
            </a:r>
            <a:r>
              <a:rPr sz="1800" spc="-15" dirty="0">
                <a:latin typeface="Calibri"/>
                <a:cs typeface="Calibri"/>
              </a:rPr>
              <a:t>R&amp;C </a:t>
            </a:r>
            <a:r>
              <a:rPr sz="1800" spc="-5" dirty="0">
                <a:latin typeface="Calibri"/>
                <a:cs typeface="Calibri"/>
              </a:rPr>
              <a:t>represent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37909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F=K(x1-x2)</a:t>
            </a:r>
            <a:endParaRPr lang="en-US" dirty="0"/>
          </a:p>
        </p:txBody>
      </p:sp>
      <p:sp>
        <p:nvSpPr>
          <p:cNvPr id="17" name="object 12"/>
          <p:cNvSpPr txBox="1"/>
          <p:nvPr/>
        </p:nvSpPr>
        <p:spPr>
          <a:xfrm>
            <a:off x="7391400" y="4324350"/>
            <a:ext cx="305227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 smtClean="0">
                <a:latin typeface="Calibri"/>
                <a:cs typeface="Calibri"/>
              </a:rPr>
              <a:t>:</a:t>
            </a:r>
            <a:r>
              <a:rPr lang="en-US" sz="1400" spc="20" dirty="0" smtClean="0">
                <a:latin typeface="Cambria Math"/>
                <a:cs typeface="Cambria Math"/>
              </a:rPr>
              <a:t>𝜃</a:t>
            </a:r>
            <a:r>
              <a:rPr lang="en-US" sz="1400" dirty="0" smtClean="0"/>
              <a:t>2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0" y="34861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T=K(</a:t>
            </a:r>
            <a:r>
              <a:rPr lang="en-US" spc="20" dirty="0" smtClean="0">
                <a:latin typeface="Cambria Math"/>
                <a:cs typeface="Cambria Math"/>
              </a:rPr>
              <a:t>𝜃</a:t>
            </a:r>
            <a:r>
              <a:rPr lang="en-US" dirty="0" smtClean="0"/>
              <a:t>1-</a:t>
            </a:r>
            <a:r>
              <a:rPr lang="en-US" spc="20" dirty="0" smtClean="0">
                <a:latin typeface="Cambria Math"/>
                <a:cs typeface="Cambria Math"/>
              </a:rPr>
              <a:t>𝜃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19" name="object 12"/>
          <p:cNvSpPr txBox="1"/>
          <p:nvPr/>
        </p:nvSpPr>
        <p:spPr>
          <a:xfrm>
            <a:off x="5867400" y="4324350"/>
            <a:ext cx="45762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 smtClean="0">
                <a:latin typeface="Calibri"/>
                <a:cs typeface="Calibri"/>
              </a:rPr>
              <a:t>:</a:t>
            </a:r>
            <a:r>
              <a:rPr lang="en-US" sz="1400" spc="20" dirty="0" smtClean="0">
                <a:latin typeface="Cambria Math"/>
                <a:cs typeface="Cambria Math"/>
              </a:rPr>
              <a:t> 𝜃</a:t>
            </a:r>
            <a:r>
              <a:rPr lang="en-US" sz="1400" dirty="0" smtClean="0"/>
              <a:t>1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2971800" y="4400550"/>
            <a:ext cx="305227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 smtClean="0">
                <a:latin typeface="Calibri"/>
                <a:cs typeface="Calibri"/>
              </a:rPr>
              <a:t>:</a:t>
            </a:r>
            <a:r>
              <a:rPr lang="en-US" sz="1400" dirty="0" smtClean="0"/>
              <a:t>x2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77566"/>
            <a:ext cx="8229600" cy="416428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9525" marR="3810">
              <a:lnSpc>
                <a:spcPts val="2918"/>
              </a:lnSpc>
              <a:spcBef>
                <a:spcPts val="439"/>
              </a:spcBef>
            </a:pPr>
            <a:r>
              <a:rPr sz="2400" spc="-131" dirty="0">
                <a:solidFill>
                  <a:srgbClr val="FF0000"/>
                </a:solidFill>
              </a:rPr>
              <a:t>Describing</a:t>
            </a:r>
            <a:r>
              <a:rPr sz="2400" spc="-278" dirty="0">
                <a:solidFill>
                  <a:srgbClr val="FF0000"/>
                </a:solidFill>
              </a:rPr>
              <a:t> </a:t>
            </a:r>
            <a:r>
              <a:rPr sz="2400" spc="-180" dirty="0">
                <a:solidFill>
                  <a:srgbClr val="FF0000"/>
                </a:solidFill>
              </a:rPr>
              <a:t>Differential</a:t>
            </a:r>
            <a:r>
              <a:rPr sz="2400" spc="-255" dirty="0">
                <a:solidFill>
                  <a:srgbClr val="FF0000"/>
                </a:solidFill>
              </a:rPr>
              <a:t> </a:t>
            </a:r>
            <a:r>
              <a:rPr sz="2400" spc="-135" dirty="0">
                <a:solidFill>
                  <a:srgbClr val="FF0000"/>
                </a:solidFill>
              </a:rPr>
              <a:t>Equations</a:t>
            </a:r>
            <a:r>
              <a:rPr sz="2400" spc="-259" dirty="0">
                <a:solidFill>
                  <a:srgbClr val="FF0000"/>
                </a:solidFill>
              </a:rPr>
              <a:t> </a:t>
            </a:r>
            <a:r>
              <a:rPr sz="2400" spc="-150" dirty="0">
                <a:solidFill>
                  <a:srgbClr val="FF0000"/>
                </a:solidFill>
              </a:rPr>
              <a:t>for</a:t>
            </a:r>
            <a:r>
              <a:rPr sz="2400" spc="-255" dirty="0">
                <a:solidFill>
                  <a:srgbClr val="FF0000"/>
                </a:solidFill>
              </a:rPr>
              <a:t> </a:t>
            </a:r>
            <a:r>
              <a:rPr sz="2400" spc="-188" dirty="0">
                <a:solidFill>
                  <a:srgbClr val="FF0000"/>
                </a:solidFill>
              </a:rPr>
              <a:t>Electrical</a:t>
            </a:r>
            <a:r>
              <a:rPr sz="2400" spc="-259" dirty="0">
                <a:solidFill>
                  <a:srgbClr val="FF0000"/>
                </a:solidFill>
              </a:rPr>
              <a:t> </a:t>
            </a:r>
            <a:r>
              <a:rPr sz="2400" spc="-120" dirty="0">
                <a:solidFill>
                  <a:srgbClr val="FF0000"/>
                </a:solidFill>
              </a:rPr>
              <a:t>and  </a:t>
            </a:r>
            <a:r>
              <a:rPr sz="2400" spc="-169" dirty="0">
                <a:solidFill>
                  <a:srgbClr val="FF0000"/>
                </a:solidFill>
              </a:rPr>
              <a:t>Electronic</a:t>
            </a:r>
            <a:r>
              <a:rPr sz="2400" spc="-266" dirty="0">
                <a:solidFill>
                  <a:srgbClr val="FF0000"/>
                </a:solidFill>
              </a:rPr>
              <a:t> </a:t>
            </a:r>
            <a:r>
              <a:rPr sz="2400" spc="-153" dirty="0">
                <a:solidFill>
                  <a:srgbClr val="FF0000"/>
                </a:solidFill>
              </a:rPr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971550"/>
            <a:ext cx="8489052" cy="4171714"/>
            <a:chOff x="774191" y="1365951"/>
            <a:chExt cx="10849356" cy="4493828"/>
          </a:xfrm>
        </p:grpSpPr>
        <p:sp>
          <p:nvSpPr>
            <p:cNvPr id="4" name="object 4"/>
            <p:cNvSpPr/>
            <p:nvPr/>
          </p:nvSpPr>
          <p:spPr>
            <a:xfrm>
              <a:off x="774191" y="1662683"/>
              <a:ext cx="10849356" cy="4197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199" y="1365951"/>
              <a:ext cx="10666476" cy="40142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149" y="1707641"/>
              <a:ext cx="10704830" cy="4052570"/>
            </a:xfrm>
            <a:custGeom>
              <a:avLst/>
              <a:gdLst/>
              <a:ahLst/>
              <a:cxnLst/>
              <a:rect l="l" t="t" r="r" b="b"/>
              <a:pathLst>
                <a:path w="10704830" h="4052570">
                  <a:moveTo>
                    <a:pt x="0" y="4052316"/>
                  </a:moveTo>
                  <a:lnTo>
                    <a:pt x="10704576" y="4052316"/>
                  </a:lnTo>
                  <a:lnTo>
                    <a:pt x="10704576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350" y="128587"/>
            <a:ext cx="45897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FF0000"/>
                </a:solidFill>
              </a:rPr>
              <a:t>Mechanical</a:t>
            </a:r>
            <a:r>
              <a:rPr spc="-110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734" y="779433"/>
            <a:ext cx="7599680" cy="12769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Classification </a:t>
            </a:r>
            <a:r>
              <a:rPr sz="2400" spc="5" dirty="0">
                <a:latin typeface="Calibri"/>
                <a:cs typeface="Calibri"/>
              </a:rPr>
              <a:t>based on </a:t>
            </a:r>
            <a:r>
              <a:rPr sz="2400" spc="-5" dirty="0">
                <a:latin typeface="Calibri"/>
                <a:cs typeface="Calibri"/>
              </a:rPr>
              <a:t>type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motion: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50" b="1" spc="-10" dirty="0">
                <a:latin typeface="Calibri"/>
                <a:cs typeface="Calibri"/>
              </a:rPr>
              <a:t>Translational </a:t>
            </a:r>
            <a:r>
              <a:rPr sz="2150" b="1" spc="30" dirty="0">
                <a:latin typeface="Calibri"/>
                <a:cs typeface="Calibri"/>
              </a:rPr>
              <a:t>systems </a:t>
            </a:r>
            <a:r>
              <a:rPr sz="2150" spc="10" dirty="0">
                <a:latin typeface="Calibri"/>
                <a:cs typeface="Calibri"/>
              </a:rPr>
              <a:t>having linear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motion</a:t>
            </a:r>
            <a:endParaRPr sz="21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50" b="1" dirty="0">
                <a:latin typeface="Calibri"/>
                <a:cs typeface="Calibri"/>
              </a:rPr>
              <a:t>Rotational </a:t>
            </a:r>
            <a:r>
              <a:rPr sz="2150" b="1" spc="30" dirty="0">
                <a:latin typeface="Calibri"/>
                <a:cs typeface="Calibri"/>
              </a:rPr>
              <a:t>systems </a:t>
            </a:r>
            <a:r>
              <a:rPr sz="2150" spc="10" dirty="0">
                <a:latin typeface="Calibri"/>
                <a:cs typeface="Calibri"/>
              </a:rPr>
              <a:t>having </a:t>
            </a:r>
            <a:r>
              <a:rPr sz="2150" spc="15" dirty="0">
                <a:latin typeface="Calibri"/>
                <a:cs typeface="Calibri"/>
              </a:rPr>
              <a:t>angular </a:t>
            </a:r>
            <a:r>
              <a:rPr sz="2150" spc="10" dirty="0">
                <a:latin typeface="Calibri"/>
                <a:cs typeface="Calibri"/>
              </a:rPr>
              <a:t>motion </a:t>
            </a:r>
            <a:r>
              <a:rPr sz="2150" dirty="0">
                <a:latin typeface="Calibri"/>
                <a:cs typeface="Calibri"/>
              </a:rPr>
              <a:t>about </a:t>
            </a:r>
            <a:r>
              <a:rPr sz="2150" spc="10" dirty="0">
                <a:latin typeface="Calibri"/>
                <a:cs typeface="Calibri"/>
              </a:rPr>
              <a:t>a </a:t>
            </a:r>
            <a:r>
              <a:rPr sz="2150" dirty="0">
                <a:latin typeface="Calibri"/>
                <a:cs typeface="Calibri"/>
              </a:rPr>
              <a:t>fixed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axis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1190" y="4799329"/>
            <a:ext cx="1264285" cy="168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smtClean="0"/>
              <a:t>Control systems</a:t>
            </a:r>
            <a:endParaRPr lang="en-US" sz="1200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3286" y="2133345"/>
          <a:ext cx="6768464" cy="264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4854"/>
                <a:gridCol w="3483610"/>
              </a:tblGrid>
              <a:tr h="327660">
                <a:tc>
                  <a:txBody>
                    <a:bodyPr/>
                    <a:lstStyle/>
                    <a:p>
                      <a:pPr marL="10648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Translational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Rotational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27660">
                <a:tc grid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5" dirty="0">
                          <a:latin typeface="Calibri"/>
                          <a:cs typeface="Calibri"/>
                        </a:rPr>
                        <a:t>Basic </a:t>
                      </a:r>
                      <a:r>
                        <a:rPr sz="1700" b="1" spc="1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700" b="1" spc="-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15" dirty="0">
                          <a:latin typeface="Calibri"/>
                          <a:cs typeface="Calibri"/>
                        </a:rPr>
                        <a:t>Elements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20" dirty="0">
                          <a:latin typeface="Calibri"/>
                          <a:cs typeface="Calibri"/>
                        </a:rPr>
                        <a:t>Mass</a:t>
                      </a:r>
                      <a:r>
                        <a:rPr sz="17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Inertia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Damper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dirty="0">
                          <a:latin typeface="Cambria Math"/>
                          <a:cs typeface="Cambria Math"/>
                        </a:rPr>
                        <a:t>𝐵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Damper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 smtClean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700" spc="15" dirty="0" smtClean="0">
                          <a:latin typeface="Cambria Math"/>
                          <a:cs typeface="Calibri"/>
                        </a:rPr>
                        <a:t>B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91249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Linear spring</a:t>
                      </a:r>
                      <a:r>
                        <a:rPr sz="17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35" dirty="0">
                          <a:latin typeface="Cambria Math"/>
                          <a:cs typeface="Cambria Math"/>
                        </a:rPr>
                        <a:t>𝐾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-20" dirty="0">
                          <a:latin typeface="Calibri"/>
                          <a:cs typeface="Calibri"/>
                        </a:rPr>
                        <a:t>Torsional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spring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35" dirty="0">
                          <a:latin typeface="Cambria Math"/>
                          <a:cs typeface="Cambria Math"/>
                        </a:rPr>
                        <a:t>𝐾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2765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b="1" spc="5" dirty="0">
                          <a:latin typeface="Calibri"/>
                          <a:cs typeface="Calibri"/>
                        </a:rPr>
                        <a:t>Basic </a:t>
                      </a:r>
                      <a:r>
                        <a:rPr sz="1700" b="1" spc="1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700" b="1" spc="-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latin typeface="Calibri"/>
                          <a:cs typeface="Calibri"/>
                        </a:rPr>
                        <a:t>Variables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65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17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(𝐹)</a:t>
                      </a:r>
                      <a:endParaRPr sz="17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Torque</a:t>
                      </a:r>
                      <a:r>
                        <a:rPr sz="1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50012">
                <a:tc>
                  <a:txBody>
                    <a:bodyPr/>
                    <a:lstStyle/>
                    <a:p>
                      <a:pPr marL="87439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Displacement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(𝑥)</a:t>
                      </a:r>
                      <a:endParaRPr sz="1700">
                        <a:latin typeface="Cambria Math"/>
                        <a:cs typeface="Cambria Math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Angular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displacement</a:t>
                      </a:r>
                      <a:r>
                        <a:rPr sz="17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(𝜃)</a:t>
                      </a:r>
                      <a:endParaRPr sz="1700">
                        <a:latin typeface="Cambria Math"/>
                        <a:cs typeface="Cambria Math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19050"/>
            <a:ext cx="8229600" cy="416428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9525" marR="3810">
              <a:lnSpc>
                <a:spcPts val="2918"/>
              </a:lnSpc>
              <a:spcBef>
                <a:spcPts val="439"/>
              </a:spcBef>
            </a:pPr>
            <a:r>
              <a:rPr sz="2400" spc="-131" dirty="0">
                <a:solidFill>
                  <a:srgbClr val="FF0000"/>
                </a:solidFill>
              </a:rPr>
              <a:t>Describing </a:t>
            </a:r>
            <a:r>
              <a:rPr sz="2400" spc="-180" dirty="0">
                <a:solidFill>
                  <a:srgbClr val="FF0000"/>
                </a:solidFill>
              </a:rPr>
              <a:t>Differential </a:t>
            </a:r>
            <a:r>
              <a:rPr sz="2400" spc="-135" dirty="0">
                <a:solidFill>
                  <a:srgbClr val="FF0000"/>
                </a:solidFill>
              </a:rPr>
              <a:t>Equations </a:t>
            </a:r>
            <a:r>
              <a:rPr sz="2400" spc="-150" dirty="0">
                <a:solidFill>
                  <a:srgbClr val="FF0000"/>
                </a:solidFill>
              </a:rPr>
              <a:t>for</a:t>
            </a:r>
            <a:r>
              <a:rPr sz="2400" spc="-619" dirty="0">
                <a:solidFill>
                  <a:srgbClr val="FF0000"/>
                </a:solidFill>
              </a:rPr>
              <a:t> </a:t>
            </a:r>
            <a:r>
              <a:rPr sz="2400" spc="-176" dirty="0">
                <a:solidFill>
                  <a:srgbClr val="FF0000"/>
                </a:solidFill>
              </a:rPr>
              <a:t>Translation  </a:t>
            </a:r>
            <a:r>
              <a:rPr sz="2400" spc="-120" dirty="0">
                <a:solidFill>
                  <a:srgbClr val="FF0000"/>
                </a:solidFill>
              </a:rPr>
              <a:t>Mechanical</a:t>
            </a:r>
            <a:r>
              <a:rPr sz="2400" spc="-266" dirty="0">
                <a:solidFill>
                  <a:srgbClr val="FF0000"/>
                </a:solidFill>
              </a:rPr>
              <a:t> </a:t>
            </a:r>
            <a:r>
              <a:rPr sz="2400" spc="-153" dirty="0">
                <a:solidFill>
                  <a:srgbClr val="FF0000"/>
                </a:solidFill>
              </a:rPr>
              <a:t>Elements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26</a:t>
            </a:fld>
            <a:endParaRPr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89154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30289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26479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26479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72400" y="26479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50045"/>
            <a:ext cx="7618095" cy="4405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spc="-131" dirty="0">
                <a:solidFill>
                  <a:srgbClr val="FF0000"/>
                </a:solidFill>
              </a:rPr>
              <a:t>Describing </a:t>
            </a:r>
            <a:r>
              <a:rPr sz="2800" spc="-180" dirty="0">
                <a:solidFill>
                  <a:srgbClr val="FF0000"/>
                </a:solidFill>
              </a:rPr>
              <a:t>Differential </a:t>
            </a:r>
            <a:r>
              <a:rPr sz="2800" spc="-135" dirty="0">
                <a:solidFill>
                  <a:srgbClr val="FF0000"/>
                </a:solidFill>
              </a:rPr>
              <a:t>Equations </a:t>
            </a:r>
            <a:r>
              <a:rPr sz="2800" spc="-150" dirty="0">
                <a:solidFill>
                  <a:srgbClr val="FF0000"/>
                </a:solidFill>
              </a:rPr>
              <a:t>for</a:t>
            </a:r>
            <a:r>
              <a:rPr sz="2800" spc="-593" dirty="0">
                <a:solidFill>
                  <a:srgbClr val="FF0000"/>
                </a:solidFill>
              </a:rPr>
              <a:t> </a:t>
            </a:r>
            <a:r>
              <a:rPr lang="en-US" sz="2800" spc="-593" dirty="0" smtClean="0">
                <a:solidFill>
                  <a:srgbClr val="FF0000"/>
                </a:solidFill>
              </a:rPr>
              <a:t>   </a:t>
            </a:r>
            <a:r>
              <a:rPr sz="2800" spc="-169" dirty="0" smtClean="0">
                <a:solidFill>
                  <a:srgbClr val="FF0000"/>
                </a:solidFill>
              </a:rPr>
              <a:t>Rotationa</a:t>
            </a:r>
            <a:r>
              <a:rPr lang="en-US" sz="2800" spc="-169" dirty="0" smtClean="0">
                <a:solidFill>
                  <a:srgbClr val="FF0000"/>
                </a:solidFill>
              </a:rPr>
              <a:t>l</a:t>
            </a:r>
            <a:endParaRPr sz="2800" spc="-169" dirty="0">
              <a:solidFill>
                <a:srgbClr val="FF0000"/>
              </a:solidFill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27</a:t>
            </a:fld>
            <a:endParaRPr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28588"/>
            <a:ext cx="870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66800" y="2876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96200" y="2431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4193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24193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497" y="128587"/>
            <a:ext cx="680465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FF0000"/>
                </a:solidFill>
              </a:rPr>
              <a:t>Summary: Analogous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734" y="1075753"/>
            <a:ext cx="806958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4800"/>
              </a:lnSpc>
              <a:buFont typeface="Arial"/>
              <a:buChar char="•"/>
              <a:tabLst>
                <a:tab pos="355600" algn="l"/>
                <a:tab pos="356235" algn="l"/>
                <a:tab pos="1604645" algn="l"/>
                <a:tab pos="2338705" algn="l"/>
                <a:tab pos="3197225" algn="l"/>
                <a:tab pos="3731260" algn="l"/>
                <a:tab pos="4923155" algn="l"/>
                <a:tab pos="6086475" algn="l"/>
                <a:tab pos="6619875" algn="l"/>
                <a:tab pos="7830820" algn="l"/>
              </a:tabLst>
            </a:pPr>
            <a:r>
              <a:rPr sz="2150" spc="-15" dirty="0">
                <a:latin typeface="Calibri"/>
                <a:cs typeface="Calibri"/>
              </a:rPr>
              <a:t>Fo</a:t>
            </a:r>
            <a:r>
              <a:rPr sz="2150" spc="30" dirty="0">
                <a:latin typeface="Calibri"/>
                <a:cs typeface="Calibri"/>
              </a:rPr>
              <a:t>ll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30" dirty="0">
                <a:latin typeface="Calibri"/>
                <a:cs typeface="Calibri"/>
              </a:rPr>
              <a:t>wi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10" dirty="0">
                <a:latin typeface="Calibri"/>
                <a:cs typeface="Calibri"/>
              </a:rPr>
              <a:t>g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-10" dirty="0">
                <a:latin typeface="Calibri"/>
                <a:cs typeface="Calibri"/>
              </a:rPr>
              <a:t>b</a:t>
            </a:r>
            <a:r>
              <a:rPr sz="2150" spc="30" dirty="0">
                <a:latin typeface="Calibri"/>
                <a:cs typeface="Calibri"/>
              </a:rPr>
              <a:t>l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5" dirty="0">
                <a:latin typeface="Calibri"/>
                <a:cs typeface="Calibri"/>
              </a:rPr>
              <a:t>s</a:t>
            </a:r>
            <a:r>
              <a:rPr sz="2150" spc="-10" dirty="0">
                <a:latin typeface="Calibri"/>
                <a:cs typeface="Calibri"/>
              </a:rPr>
              <a:t>h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30" dirty="0">
                <a:latin typeface="Calibri"/>
                <a:cs typeface="Calibri"/>
              </a:rPr>
              <a:t>w</a:t>
            </a:r>
            <a:r>
              <a:rPr sz="2150" spc="10" dirty="0">
                <a:latin typeface="Calibri"/>
                <a:cs typeface="Calibri"/>
              </a:rPr>
              <a:t>s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-10" dirty="0">
                <a:latin typeface="Calibri"/>
                <a:cs typeface="Calibri"/>
              </a:rPr>
              <a:t>h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30" dirty="0">
                <a:latin typeface="Calibri"/>
                <a:cs typeface="Calibri"/>
              </a:rPr>
              <a:t>l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30" dirty="0">
                <a:latin typeface="Calibri"/>
                <a:cs typeface="Calibri"/>
              </a:rPr>
              <a:t>g</a:t>
            </a:r>
            <a:r>
              <a:rPr sz="2150" spc="-10" dirty="0">
                <a:latin typeface="Calibri"/>
                <a:cs typeface="Calibri"/>
              </a:rPr>
              <a:t>u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0" dirty="0">
                <a:latin typeface="Calibri"/>
                <a:cs typeface="Calibri"/>
              </a:rPr>
              <a:t>b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105" dirty="0">
                <a:latin typeface="Calibri"/>
                <a:cs typeface="Calibri"/>
              </a:rPr>
              <a:t>w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50" dirty="0">
                <a:latin typeface="Calibri"/>
                <a:cs typeface="Calibri"/>
              </a:rPr>
              <a:t>e</a:t>
            </a:r>
            <a:r>
              <a:rPr sz="2150" spc="10" dirty="0">
                <a:latin typeface="Calibri"/>
                <a:cs typeface="Calibri"/>
              </a:rPr>
              <a:t>n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-10" dirty="0">
                <a:latin typeface="Calibri"/>
                <a:cs typeface="Calibri"/>
              </a:rPr>
              <a:t>h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30" dirty="0">
                <a:latin typeface="Calibri"/>
                <a:cs typeface="Calibri"/>
              </a:rPr>
              <a:t>l</a:t>
            </a:r>
            <a:r>
              <a:rPr sz="2150" spc="50" dirty="0">
                <a:latin typeface="Calibri"/>
                <a:cs typeface="Calibri"/>
              </a:rPr>
              <a:t>e</a:t>
            </a:r>
            <a:r>
              <a:rPr sz="2150" spc="5" dirty="0">
                <a:latin typeface="Calibri"/>
                <a:cs typeface="Calibri"/>
              </a:rPr>
              <a:t>m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100" dirty="0">
                <a:latin typeface="Calibri"/>
                <a:cs typeface="Calibri"/>
              </a:rPr>
              <a:t>t</a:t>
            </a:r>
            <a:r>
              <a:rPr sz="2150" spc="10" dirty="0">
                <a:latin typeface="Calibri"/>
                <a:cs typeface="Calibri"/>
              </a:rPr>
              <a:t>s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0" dirty="0">
                <a:latin typeface="Calibri"/>
                <a:cs typeface="Calibri"/>
              </a:rPr>
              <a:t>of  </a:t>
            </a:r>
            <a:r>
              <a:rPr sz="2150" dirty="0">
                <a:latin typeface="Calibri"/>
                <a:cs typeface="Calibri"/>
              </a:rPr>
              <a:t>mechanical </a:t>
            </a:r>
            <a:r>
              <a:rPr sz="2150" spc="5" dirty="0">
                <a:latin typeface="Calibri"/>
                <a:cs typeface="Calibri"/>
              </a:rPr>
              <a:t>and electrical</a:t>
            </a:r>
            <a:r>
              <a:rPr sz="2150" spc="28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systems: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5173" y="1809750"/>
          <a:ext cx="8495665" cy="2865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6620"/>
                <a:gridCol w="2297430"/>
                <a:gridCol w="1943735"/>
                <a:gridCol w="2087880"/>
              </a:tblGrid>
              <a:tr h="45046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Mechanical</a:t>
                      </a:r>
                      <a:r>
                        <a:rPr sz="1700" b="1" spc="-1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60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Electrical</a:t>
                      </a:r>
                      <a:r>
                        <a:rPr sz="1700" b="1" spc="-1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15" dirty="0">
                          <a:latin typeface="Calibri"/>
                          <a:cs typeface="Calibri"/>
                        </a:rPr>
                        <a:t>Translational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5" dirty="0">
                          <a:latin typeface="Calibri"/>
                          <a:cs typeface="Calibri"/>
                        </a:rPr>
                        <a:t>Rotational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20" dirty="0">
                          <a:latin typeface="Calibri"/>
                          <a:cs typeface="Calibri"/>
                        </a:rPr>
                        <a:t>F-V</a:t>
                      </a:r>
                      <a:r>
                        <a:rPr sz="17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latin typeface="Calibri"/>
                          <a:cs typeface="Calibri"/>
                        </a:rPr>
                        <a:t>Analogy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15" dirty="0">
                          <a:latin typeface="Calibri"/>
                          <a:cs typeface="Calibri"/>
                        </a:rPr>
                        <a:t>F-I</a:t>
                      </a:r>
                      <a:r>
                        <a:rPr sz="17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latin typeface="Calibri"/>
                          <a:cs typeface="Calibri"/>
                        </a:rPr>
                        <a:t>Analogy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887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17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(𝐹)</a:t>
                      </a:r>
                      <a:endParaRPr sz="170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-20" dirty="0">
                          <a:latin typeface="Calibri"/>
                          <a:cs typeface="Calibri"/>
                        </a:rPr>
                        <a:t>Torque</a:t>
                      </a:r>
                      <a:r>
                        <a:rPr sz="1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Voltage</a:t>
                      </a:r>
                      <a:r>
                        <a:rPr sz="17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7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𝐼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Mass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5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Inertia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10" dirty="0">
                          <a:latin typeface="Calibri"/>
                          <a:cs typeface="Calibri"/>
                        </a:rPr>
                        <a:t>Inductor</a:t>
                      </a:r>
                      <a:r>
                        <a:rPr sz="1700" spc="-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Capacitor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Friction</a:t>
                      </a:r>
                      <a:r>
                        <a:rPr sz="17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𝐵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Friction</a:t>
                      </a:r>
                      <a:r>
                        <a:rPr sz="17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𝐷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Resistor</a:t>
                      </a:r>
                      <a:r>
                        <a:rPr sz="17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Conductor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1/𝑅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4569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Linear spring</a:t>
                      </a:r>
                      <a:r>
                        <a:rPr sz="17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35" dirty="0">
                          <a:latin typeface="Cambria Math"/>
                          <a:cs typeface="Cambria Math"/>
                        </a:rPr>
                        <a:t>𝐾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spc="-15" dirty="0">
                          <a:latin typeface="Calibri"/>
                          <a:cs typeface="Calibri"/>
                        </a:rPr>
                        <a:t>Torsional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spring</a:t>
                      </a:r>
                      <a:r>
                        <a:rPr sz="17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35" dirty="0">
                          <a:latin typeface="Cambria Math"/>
                          <a:cs typeface="Cambria Math"/>
                        </a:rPr>
                        <a:t>𝐾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spc="10" dirty="0">
                          <a:latin typeface="Calibri"/>
                          <a:cs typeface="Calibri"/>
                        </a:rPr>
                        <a:t>Capacitor</a:t>
                      </a:r>
                      <a:r>
                        <a:rPr sz="17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1/𝐶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spc="10" dirty="0">
                          <a:latin typeface="Calibri"/>
                          <a:cs typeface="Calibri"/>
                        </a:rPr>
                        <a:t>Inductor</a:t>
                      </a:r>
                      <a:r>
                        <a:rPr sz="1700" spc="-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5" dirty="0">
                          <a:latin typeface="Cambria Math"/>
                          <a:cs typeface="Cambria Math"/>
                        </a:rPr>
                        <a:t>1/𝐿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Displacement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(𝑥)</a:t>
                      </a:r>
                      <a:endParaRPr sz="17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Displacement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(𝜃)</a:t>
                      </a:r>
                      <a:endParaRPr sz="17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Charge</a:t>
                      </a:r>
                      <a:r>
                        <a:rPr sz="17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5" dirty="0">
                          <a:latin typeface="Cambria Math"/>
                          <a:cs typeface="Cambria Math"/>
                        </a:rPr>
                        <a:t>𝑞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)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10" dirty="0">
                          <a:latin typeface="Calibri"/>
                          <a:cs typeface="Calibri"/>
                        </a:rPr>
                        <a:t>Flux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𝜙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37" y="206438"/>
            <a:ext cx="795400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0000"/>
                </a:solidFill>
              </a:rPr>
              <a:t>Nodal </a:t>
            </a:r>
            <a:r>
              <a:rPr sz="3950" spc="5" dirty="0">
                <a:solidFill>
                  <a:srgbClr val="FF0000"/>
                </a:solidFill>
              </a:rPr>
              <a:t>Analysis </a:t>
            </a:r>
            <a:r>
              <a:rPr sz="3950" spc="-25" dirty="0">
                <a:solidFill>
                  <a:srgbClr val="FF0000"/>
                </a:solidFill>
              </a:rPr>
              <a:t>for </a:t>
            </a:r>
            <a:r>
              <a:rPr sz="3950" spc="-10" dirty="0">
                <a:solidFill>
                  <a:srgbClr val="FF0000"/>
                </a:solidFill>
              </a:rPr>
              <a:t>Mechanical</a:t>
            </a:r>
            <a:r>
              <a:rPr sz="3950" spc="335" dirty="0">
                <a:solidFill>
                  <a:srgbClr val="FF0000"/>
                </a:solidFill>
              </a:rPr>
              <a:t> </a:t>
            </a:r>
            <a:r>
              <a:rPr sz="3950" spc="-30" dirty="0">
                <a:solidFill>
                  <a:srgbClr val="FF0000"/>
                </a:solidFill>
              </a:rPr>
              <a:t>Systems</a:t>
            </a:r>
            <a:endParaRPr sz="395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734" y="1219835"/>
            <a:ext cx="8131175" cy="11938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285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  <a:tab pos="356235" algn="l"/>
                <a:tab pos="1366520" algn="l"/>
                <a:tab pos="3597275" algn="l"/>
                <a:tab pos="6257925" algn="l"/>
                <a:tab pos="7077709" algn="l"/>
              </a:tabLst>
            </a:pP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ys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65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70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ed 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70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  without loss of </a:t>
            </a:r>
            <a:r>
              <a:rPr sz="2400" spc="-5" dirty="0">
                <a:latin typeface="Calibri"/>
                <a:cs typeface="Calibri"/>
              </a:rPr>
              <a:t>system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characteristics</a:t>
            </a:r>
            <a:endParaRPr sz="24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Calibri"/>
                <a:cs typeface="Calibri"/>
              </a:rPr>
              <a:t>Steps </a:t>
            </a:r>
            <a:r>
              <a:rPr sz="2400" dirty="0">
                <a:latin typeface="Calibri"/>
                <a:cs typeface="Calibri"/>
              </a:rPr>
              <a:t>of nodal </a:t>
            </a:r>
            <a:r>
              <a:rPr sz="2400" spc="-15" dirty="0">
                <a:latin typeface="Calibri"/>
                <a:cs typeface="Calibri"/>
              </a:rPr>
              <a:t>analysis are </a:t>
            </a:r>
            <a:r>
              <a:rPr sz="2400" spc="-5" dirty="0">
                <a:latin typeface="Calibri"/>
                <a:cs typeface="Calibri"/>
              </a:rPr>
              <a:t>detailed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an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6992"/>
            <a:ext cx="3473768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169" dirty="0">
                <a:solidFill>
                  <a:srgbClr val="FF0000"/>
                </a:solidFill>
              </a:rPr>
              <a:t>Mathematical</a:t>
            </a:r>
            <a:r>
              <a:rPr sz="3300" spc="-368" dirty="0">
                <a:solidFill>
                  <a:srgbClr val="FF0000"/>
                </a:solidFill>
              </a:rPr>
              <a:t> </a:t>
            </a:r>
            <a:r>
              <a:rPr sz="3300" spc="-56" dirty="0">
                <a:solidFill>
                  <a:srgbClr val="FF0000"/>
                </a:solidFill>
              </a:rPr>
              <a:t>Model</a:t>
            </a:r>
            <a:endParaRPr sz="3300" dirty="0">
              <a:solidFill>
                <a:srgbClr val="FF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800" y="666750"/>
            <a:ext cx="8458200" cy="4073070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283845" marR="3810" indent="-274796" algn="just">
              <a:spcBef>
                <a:spcPts val="281"/>
              </a:spcBef>
              <a:buSzPct val="75000"/>
              <a:buFont typeface="Wingdings"/>
              <a:buChar char=""/>
              <a:tabLst>
                <a:tab pos="284321" algn="l"/>
              </a:tabLst>
            </a:pPr>
            <a:r>
              <a:rPr b="1" i="1" spc="-4" dirty="0">
                <a:solidFill>
                  <a:srgbClr val="001F5F"/>
                </a:solidFill>
                <a:latin typeface="Trebuchet MS"/>
                <a:cs typeface="Trebuchet MS"/>
              </a:rPr>
              <a:t>Mathematical modeling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any control system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the first and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foremost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task that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a 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control </a:t>
            </a:r>
            <a:r>
              <a:rPr spc="-8" dirty="0">
                <a:solidFill>
                  <a:srgbClr val="001F5F"/>
                </a:solidFill>
                <a:latin typeface="Trebuchet MS"/>
                <a:cs typeface="Trebuchet MS"/>
              </a:rPr>
              <a:t>engineer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has </a:t>
            </a:r>
            <a:r>
              <a:rPr spc="-8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accomplish for design and analysis of </a:t>
            </a:r>
            <a:r>
              <a:rPr spc="-8" dirty="0">
                <a:solidFill>
                  <a:srgbClr val="001F5F"/>
                </a:solidFill>
                <a:latin typeface="Trebuchet MS"/>
                <a:cs typeface="Trebuchet MS"/>
              </a:rPr>
              <a:t>any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control engineering  problem.</a:t>
            </a:r>
            <a:endParaRPr dirty="0">
              <a:latin typeface="Trebuchet MS"/>
              <a:cs typeface="Trebuchet MS"/>
            </a:endParaRPr>
          </a:p>
          <a:p>
            <a:pPr marL="283845" marR="4286" indent="-274796" algn="just">
              <a:spcBef>
                <a:spcPts val="900"/>
              </a:spcBef>
              <a:buSzPct val="75000"/>
              <a:buFont typeface="Wingdings"/>
              <a:buChar char=""/>
              <a:tabLst>
                <a:tab pos="284321" algn="l"/>
              </a:tabLst>
            </a:pP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mathematical model of </a:t>
            </a: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dynamic system </a:t>
            </a: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spc="-8" dirty="0">
                <a:solidFill>
                  <a:srgbClr val="0000FF"/>
                </a:solidFill>
                <a:latin typeface="Trebuchet MS"/>
                <a:cs typeface="Trebuchet MS"/>
              </a:rPr>
              <a:t>defined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as </a:t>
            </a: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set </a:t>
            </a: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differential equations  that </a:t>
            </a: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represents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the dynamics </a:t>
            </a: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system </a:t>
            </a:r>
            <a:r>
              <a:rPr spc="-19" dirty="0">
                <a:solidFill>
                  <a:srgbClr val="0000FF"/>
                </a:solidFill>
                <a:latin typeface="Trebuchet MS"/>
                <a:cs typeface="Trebuchet MS"/>
              </a:rPr>
              <a:t>accurately, </a:t>
            </a: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or at least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fairly</a:t>
            </a:r>
            <a:r>
              <a:rPr spc="-153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well.</a:t>
            </a:r>
            <a:endParaRPr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283845" marR="3810" indent="-274796" algn="just">
              <a:spcBef>
                <a:spcPts val="874"/>
              </a:spcBef>
              <a:buSzPct val="75000"/>
              <a:buFont typeface="Wingdings"/>
              <a:buChar char=""/>
              <a:tabLst>
                <a:tab pos="284321" algn="l"/>
              </a:tabLst>
            </a:pPr>
            <a:r>
              <a:rPr spc="-4" dirty="0">
                <a:solidFill>
                  <a:srgbClr val="FF0000"/>
                </a:solidFill>
                <a:latin typeface="Trebuchet MS"/>
                <a:cs typeface="Trebuchet MS"/>
              </a:rPr>
              <a:t>Note </a:t>
            </a:r>
            <a:r>
              <a:rPr spc="-8" dirty="0">
                <a:solidFill>
                  <a:srgbClr val="FF0000"/>
                </a:solidFill>
                <a:latin typeface="Trebuchet MS"/>
                <a:cs typeface="Trebuchet MS"/>
              </a:rPr>
              <a:t>that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pc="-4" dirty="0">
                <a:solidFill>
                  <a:srgbClr val="FF0000"/>
                </a:solidFill>
                <a:latin typeface="Trebuchet MS"/>
                <a:cs typeface="Trebuchet MS"/>
              </a:rPr>
              <a:t>mathematical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model is </a:t>
            </a:r>
            <a:r>
              <a:rPr spc="-4" dirty="0">
                <a:solidFill>
                  <a:srgbClr val="FF0000"/>
                </a:solidFill>
                <a:latin typeface="Trebuchet MS"/>
                <a:cs typeface="Trebuchet MS"/>
              </a:rPr>
              <a:t>not unique </a:t>
            </a:r>
            <a:r>
              <a:rPr spc="-8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pc="-4" dirty="0">
                <a:solidFill>
                  <a:srgbClr val="FF0000"/>
                </a:solidFill>
                <a:latin typeface="Trebuchet MS"/>
                <a:cs typeface="Trebuchet MS"/>
              </a:rPr>
              <a:t>given system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.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may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be  represented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in many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different ways and, therefore,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may </a:t>
            </a:r>
            <a:r>
              <a:rPr spc="-8" dirty="0">
                <a:solidFill>
                  <a:srgbClr val="001F5F"/>
                </a:solidFill>
                <a:latin typeface="Trebuchet MS"/>
                <a:cs typeface="Trebuchet MS"/>
              </a:rPr>
              <a:t>have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many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mathematical  models, depending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on </a:t>
            </a:r>
            <a:r>
              <a:rPr spc="-23" dirty="0">
                <a:solidFill>
                  <a:srgbClr val="001F5F"/>
                </a:solidFill>
                <a:latin typeface="Trebuchet MS"/>
                <a:cs typeface="Trebuchet MS"/>
              </a:rPr>
              <a:t>one’s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perspective.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r>
              <a:rPr spc="-86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pc="-4" dirty="0">
                <a:solidFill>
                  <a:srgbClr val="001F5F"/>
                </a:solidFill>
                <a:latin typeface="Trebuchet MS"/>
                <a:cs typeface="Trebuchet MS"/>
              </a:rPr>
              <a:t>example,</a:t>
            </a:r>
            <a:endParaRPr dirty="0">
              <a:latin typeface="Trebuchet MS"/>
              <a:cs typeface="Trebuchet MS"/>
            </a:endParaRPr>
          </a:p>
          <a:p>
            <a:pPr marL="661035" lvl="1" indent="-274796" algn="just">
              <a:spcBef>
                <a:spcPts val="735"/>
              </a:spcBef>
              <a:buFont typeface="Wingdings"/>
              <a:buChar char=""/>
              <a:tabLst>
                <a:tab pos="661511" algn="l"/>
              </a:tabLst>
            </a:pP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In optimal </a:t>
            </a:r>
            <a:r>
              <a:rPr spc="-8" dirty="0">
                <a:solidFill>
                  <a:srgbClr val="0000FF"/>
                </a:solidFill>
                <a:latin typeface="Trebuchet MS"/>
                <a:cs typeface="Trebuchet MS"/>
              </a:rPr>
              <a:t>control problems,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it is good to </a:t>
            </a:r>
            <a:r>
              <a:rPr spc="-8" dirty="0">
                <a:solidFill>
                  <a:srgbClr val="0000FF"/>
                </a:solidFill>
                <a:latin typeface="Trebuchet MS"/>
                <a:cs typeface="Trebuchet MS"/>
              </a:rPr>
              <a:t>use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state-space</a:t>
            </a:r>
            <a:r>
              <a:rPr spc="1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representations.</a:t>
            </a:r>
            <a:endParaRPr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661035" marR="3810" lvl="1" indent="-274320" algn="just">
              <a:spcBef>
                <a:spcPts val="923"/>
              </a:spcBef>
              <a:buFont typeface="Wingdings"/>
              <a:buChar char=""/>
              <a:tabLst>
                <a:tab pos="661511" algn="l"/>
              </a:tabLst>
            </a:pP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On the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other hand, for the transient-response or frequency-response analysis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of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single-  input-single-output, </a:t>
            </a:r>
            <a:r>
              <a:rPr spc="-3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linear, 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time-invariant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systems, the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transfer </a:t>
            </a:r>
            <a:r>
              <a:rPr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function  </a:t>
            </a:r>
            <a:r>
              <a:rPr spc="-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representation </a:t>
            </a:r>
            <a:r>
              <a:rPr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may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be 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more convenient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than any</a:t>
            </a:r>
            <a:r>
              <a:rPr spc="116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pc="-3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other.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64810" y="4800218"/>
            <a:ext cx="135255" cy="2933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3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solidFill>
                  <a:srgbClr val="FF0000"/>
                </a:solidFill>
              </a:rPr>
              <a:t>Nodal Analysis :</a:t>
            </a:r>
            <a:r>
              <a:rPr spc="-185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52929" y="1136586"/>
            <a:ext cx="6216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Calibri"/>
                <a:cs typeface="Calibri"/>
              </a:rPr>
              <a:t>Node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1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7695" y="4140200"/>
            <a:ext cx="961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Re</a:t>
            </a:r>
            <a:r>
              <a:rPr sz="1800" spc="-9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600" y="1123950"/>
            <a:ext cx="3067050" cy="3350387"/>
            <a:chOff x="666750" y="1123950"/>
            <a:chExt cx="3067050" cy="3350387"/>
          </a:xfrm>
        </p:grpSpPr>
        <p:grpSp>
          <p:nvGrpSpPr>
            <p:cNvPr id="15" name="Group 14"/>
            <p:cNvGrpSpPr/>
            <p:nvPr/>
          </p:nvGrpSpPr>
          <p:grpSpPr>
            <a:xfrm>
              <a:off x="666750" y="1123950"/>
              <a:ext cx="3067050" cy="3350387"/>
              <a:chOff x="609600" y="1140612"/>
              <a:chExt cx="3067050" cy="3350387"/>
            </a:xfrm>
          </p:grpSpPr>
          <p:sp>
            <p:nvSpPr>
              <p:cNvPr id="2" name="object 2"/>
              <p:cNvSpPr/>
              <p:nvPr/>
            </p:nvSpPr>
            <p:spPr>
              <a:xfrm>
                <a:off x="609600" y="1140612"/>
                <a:ext cx="3067050" cy="335038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2626741" y="2484691"/>
                <a:ext cx="22034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latin typeface="Cambria Math"/>
                    <a:cs typeface="Cambria Math"/>
                  </a:rPr>
                  <a:t>𝑀</a:t>
                </a:r>
                <a:endParaRPr sz="1800">
                  <a:latin typeface="Cambria Math"/>
                  <a:cs typeface="Cambria Math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3042285" y="3507803"/>
                <a:ext cx="318770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0" dirty="0">
                    <a:latin typeface="Cambria Math"/>
                    <a:cs typeface="Cambria Math"/>
                  </a:rPr>
                  <a:t>𝐾</a:t>
                </a:r>
                <a:r>
                  <a:rPr sz="2025" spc="-75" baseline="-16460" dirty="0">
                    <a:latin typeface="Cambria Math"/>
                    <a:cs typeface="Cambria Math"/>
                  </a:rPr>
                  <a:t>2</a:t>
                </a:r>
                <a:endParaRPr sz="2025" baseline="-16460">
                  <a:latin typeface="Cambria Math"/>
                  <a:cs typeface="Cambria Math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766127" y="3507803"/>
                <a:ext cx="17589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latin typeface="Cambria Math"/>
                    <a:cs typeface="Cambria Math"/>
                  </a:rPr>
                  <a:t>𝐵</a:t>
                </a:r>
                <a:endParaRPr sz="1800">
                  <a:latin typeface="Cambria Math"/>
                  <a:cs typeface="Cambria Math"/>
                </a:endParaRPr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2297176" y="1526857"/>
              <a:ext cx="672465" cy="711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4465">
                <a:lnSpc>
                  <a:spcPct val="100000"/>
                </a:lnSpc>
                <a:spcBef>
                  <a:spcPts val="100"/>
                </a:spcBef>
              </a:pPr>
              <a:r>
                <a:rPr sz="1800" spc="-90" dirty="0">
                  <a:latin typeface="Cambria Math"/>
                  <a:cs typeface="Cambria Math"/>
                </a:rPr>
                <a:t>𝐾</a:t>
              </a:r>
              <a:r>
                <a:rPr sz="2025" spc="-135" baseline="-16460" dirty="0">
                  <a:latin typeface="Cambria Math"/>
                  <a:cs typeface="Cambria Math"/>
                </a:rPr>
                <a:t>1</a:t>
              </a:r>
              <a:endParaRPr sz="2025" baseline="-16460" dirty="0">
                <a:latin typeface="Cambria Math"/>
                <a:cs typeface="Cambria Math"/>
              </a:endParaRPr>
            </a:p>
            <a:p>
              <a:pPr marL="38100">
                <a:lnSpc>
                  <a:spcPct val="100000"/>
                </a:lnSpc>
                <a:spcBef>
                  <a:spcPts val="1380"/>
                </a:spcBef>
              </a:pPr>
              <a:r>
                <a:rPr sz="1550" spc="15" dirty="0">
                  <a:latin typeface="Calibri"/>
                  <a:cs typeface="Calibri"/>
                </a:rPr>
                <a:t>Node</a:t>
              </a:r>
              <a:r>
                <a:rPr sz="1550" spc="5" dirty="0">
                  <a:latin typeface="Calibri"/>
                  <a:cs typeface="Calibri"/>
                </a:rPr>
                <a:t> </a:t>
              </a:r>
              <a:r>
                <a:rPr sz="1550" spc="10" dirty="0">
                  <a:latin typeface="Calibri"/>
                  <a:cs typeface="Calibri"/>
                </a:rPr>
                <a:t>2</a:t>
              </a:r>
              <a:endParaRPr sz="1550" dirty="0">
                <a:latin typeface="Calibri"/>
                <a:cs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27828" y="1645602"/>
            <a:ext cx="342519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Step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1: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10" dirty="0">
                <a:latin typeface="Calibri"/>
                <a:cs typeface="Calibri"/>
              </a:rPr>
              <a:t>Number of nodes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Hence, </a:t>
            </a:r>
            <a:r>
              <a:rPr sz="1800" spc="10" dirty="0">
                <a:latin typeface="Calibri"/>
                <a:cs typeface="Calibri"/>
              </a:rPr>
              <a:t>number of </a:t>
            </a:r>
            <a:r>
              <a:rPr sz="1800" spc="5" dirty="0">
                <a:latin typeface="Calibri"/>
                <a:cs typeface="Calibri"/>
              </a:rPr>
              <a:t>displacements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97633" y="1437639"/>
            <a:ext cx="132715" cy="537210"/>
          </a:xfrm>
          <a:custGeom>
            <a:avLst/>
            <a:gdLst/>
            <a:ahLst/>
            <a:cxnLst/>
            <a:rect l="l" t="t" r="r" b="b"/>
            <a:pathLst>
              <a:path w="132714" h="537210">
                <a:moveTo>
                  <a:pt x="15875" y="406781"/>
                </a:moveTo>
                <a:lnTo>
                  <a:pt x="9143" y="410845"/>
                </a:lnTo>
                <a:lnTo>
                  <a:pt x="2286" y="414782"/>
                </a:lnTo>
                <a:lnTo>
                  <a:pt x="0" y="423545"/>
                </a:lnTo>
                <a:lnTo>
                  <a:pt x="3937" y="430402"/>
                </a:lnTo>
                <a:lnTo>
                  <a:pt x="66293" y="537210"/>
                </a:lnTo>
                <a:lnTo>
                  <a:pt x="82828" y="508889"/>
                </a:lnTo>
                <a:lnTo>
                  <a:pt x="52070" y="508889"/>
                </a:lnTo>
                <a:lnTo>
                  <a:pt x="52070" y="456176"/>
                </a:lnTo>
                <a:lnTo>
                  <a:pt x="28575" y="415925"/>
                </a:lnTo>
                <a:lnTo>
                  <a:pt x="24638" y="409067"/>
                </a:lnTo>
                <a:lnTo>
                  <a:pt x="15875" y="406781"/>
                </a:lnTo>
                <a:close/>
              </a:path>
              <a:path w="132714" h="537210">
                <a:moveTo>
                  <a:pt x="52070" y="456176"/>
                </a:moveTo>
                <a:lnTo>
                  <a:pt x="52070" y="508889"/>
                </a:lnTo>
                <a:lnTo>
                  <a:pt x="80645" y="508889"/>
                </a:lnTo>
                <a:lnTo>
                  <a:pt x="80645" y="501650"/>
                </a:lnTo>
                <a:lnTo>
                  <a:pt x="53975" y="501650"/>
                </a:lnTo>
                <a:lnTo>
                  <a:pt x="66293" y="480545"/>
                </a:lnTo>
                <a:lnTo>
                  <a:pt x="52070" y="456176"/>
                </a:lnTo>
                <a:close/>
              </a:path>
              <a:path w="132714" h="537210">
                <a:moveTo>
                  <a:pt x="116713" y="406781"/>
                </a:moveTo>
                <a:lnTo>
                  <a:pt x="107950" y="409067"/>
                </a:lnTo>
                <a:lnTo>
                  <a:pt x="104013" y="415925"/>
                </a:lnTo>
                <a:lnTo>
                  <a:pt x="80645" y="455959"/>
                </a:lnTo>
                <a:lnTo>
                  <a:pt x="80645" y="508889"/>
                </a:lnTo>
                <a:lnTo>
                  <a:pt x="82828" y="508889"/>
                </a:lnTo>
                <a:lnTo>
                  <a:pt x="128651" y="430402"/>
                </a:lnTo>
                <a:lnTo>
                  <a:pt x="132588" y="423545"/>
                </a:lnTo>
                <a:lnTo>
                  <a:pt x="130302" y="414782"/>
                </a:lnTo>
                <a:lnTo>
                  <a:pt x="123443" y="410845"/>
                </a:lnTo>
                <a:lnTo>
                  <a:pt x="116713" y="406781"/>
                </a:lnTo>
                <a:close/>
              </a:path>
              <a:path w="132714" h="537210">
                <a:moveTo>
                  <a:pt x="66293" y="480545"/>
                </a:moveTo>
                <a:lnTo>
                  <a:pt x="53975" y="501650"/>
                </a:lnTo>
                <a:lnTo>
                  <a:pt x="78613" y="501650"/>
                </a:lnTo>
                <a:lnTo>
                  <a:pt x="66293" y="480545"/>
                </a:lnTo>
                <a:close/>
              </a:path>
              <a:path w="132714" h="537210">
                <a:moveTo>
                  <a:pt x="80645" y="455959"/>
                </a:moveTo>
                <a:lnTo>
                  <a:pt x="66293" y="480545"/>
                </a:lnTo>
                <a:lnTo>
                  <a:pt x="78613" y="501650"/>
                </a:lnTo>
                <a:lnTo>
                  <a:pt x="80645" y="501650"/>
                </a:lnTo>
                <a:lnTo>
                  <a:pt x="80645" y="455959"/>
                </a:lnTo>
                <a:close/>
              </a:path>
              <a:path w="132714" h="537210">
                <a:moveTo>
                  <a:pt x="80645" y="0"/>
                </a:moveTo>
                <a:lnTo>
                  <a:pt x="52070" y="0"/>
                </a:lnTo>
                <a:lnTo>
                  <a:pt x="52070" y="456176"/>
                </a:lnTo>
                <a:lnTo>
                  <a:pt x="66293" y="480545"/>
                </a:lnTo>
                <a:lnTo>
                  <a:pt x="80645" y="455959"/>
                </a:lnTo>
                <a:lnTo>
                  <a:pt x="80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5289" y="1594167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1640585"/>
            <a:ext cx="3857625" cy="2078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solidFill>
                  <a:srgbClr val="FF0000"/>
                </a:solidFill>
              </a:rPr>
              <a:t>Nodal Analysis :</a:t>
            </a:r>
            <a:r>
              <a:rPr spc="-185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57578" y="1687829"/>
            <a:ext cx="2901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Cambria Math"/>
                <a:cs typeface="Cambria Math"/>
              </a:rPr>
              <a:t>𝑥</a:t>
            </a:r>
            <a:r>
              <a:rPr sz="2025" spc="-22" baseline="-16460" dirty="0">
                <a:latin typeface="Cambria Math"/>
                <a:cs typeface="Cambria Math"/>
              </a:rPr>
              <a:t>1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7535" y="3202241"/>
            <a:ext cx="1520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1541" y="1687829"/>
            <a:ext cx="2997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20" dirty="0">
                <a:latin typeface="Cambria Math"/>
                <a:cs typeface="Cambria Math"/>
              </a:rPr>
              <a:t>𝑥</a:t>
            </a:r>
            <a:r>
              <a:rPr sz="2025" spc="30" baseline="-16460" dirty="0">
                <a:latin typeface="Cambria Math"/>
                <a:cs typeface="Cambria Math"/>
              </a:rPr>
              <a:t>2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828" y="1645602"/>
            <a:ext cx="361378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Step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2: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latin typeface="Calibri"/>
                <a:cs typeface="Calibri"/>
              </a:rPr>
              <a:t>Displacement </a:t>
            </a:r>
            <a:r>
              <a:rPr sz="1800" spc="15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reference </a:t>
            </a:r>
            <a:r>
              <a:rPr sz="1800" spc="10" dirty="0">
                <a:latin typeface="Calibri"/>
                <a:cs typeface="Calibri"/>
              </a:rPr>
              <a:t>nodes</a:t>
            </a:r>
            <a:r>
              <a:rPr sz="1800" spc="-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10" dirty="0">
                <a:latin typeface="Calibri"/>
                <a:cs typeface="Calibri"/>
              </a:rPr>
              <a:t>identified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24400" y="2647950"/>
            <a:ext cx="3067050" cy="2207387"/>
            <a:chOff x="666750" y="1123950"/>
            <a:chExt cx="3067050" cy="3350387"/>
          </a:xfrm>
        </p:grpSpPr>
        <p:grpSp>
          <p:nvGrpSpPr>
            <p:cNvPr id="12" name="Group 14"/>
            <p:cNvGrpSpPr/>
            <p:nvPr/>
          </p:nvGrpSpPr>
          <p:grpSpPr>
            <a:xfrm>
              <a:off x="666750" y="1123950"/>
              <a:ext cx="3067050" cy="3350387"/>
              <a:chOff x="609600" y="1140612"/>
              <a:chExt cx="3067050" cy="3350387"/>
            </a:xfrm>
          </p:grpSpPr>
          <p:sp>
            <p:nvSpPr>
              <p:cNvPr id="14" name="object 2"/>
              <p:cNvSpPr/>
              <p:nvPr/>
            </p:nvSpPr>
            <p:spPr>
              <a:xfrm>
                <a:off x="609600" y="1140612"/>
                <a:ext cx="3067050" cy="33503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6"/>
              <p:cNvSpPr txBox="1"/>
              <p:nvPr/>
            </p:nvSpPr>
            <p:spPr>
              <a:xfrm>
                <a:off x="2626741" y="2484691"/>
                <a:ext cx="22034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latin typeface="Cambria Math"/>
                    <a:cs typeface="Cambria Math"/>
                  </a:rPr>
                  <a:t>𝑀</a:t>
                </a:r>
                <a:endParaRPr sz="1800">
                  <a:latin typeface="Cambria Math"/>
                  <a:cs typeface="Cambria Math"/>
                </a:endParaRPr>
              </a:p>
            </p:txBody>
          </p:sp>
          <p:sp>
            <p:nvSpPr>
              <p:cNvPr id="16" name="object 7"/>
              <p:cNvSpPr txBox="1"/>
              <p:nvPr/>
            </p:nvSpPr>
            <p:spPr>
              <a:xfrm>
                <a:off x="3042285" y="3507803"/>
                <a:ext cx="318770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0" dirty="0">
                    <a:latin typeface="Cambria Math"/>
                    <a:cs typeface="Cambria Math"/>
                  </a:rPr>
                  <a:t>𝐾</a:t>
                </a:r>
                <a:r>
                  <a:rPr sz="2025" spc="-75" baseline="-16460" dirty="0">
                    <a:latin typeface="Cambria Math"/>
                    <a:cs typeface="Cambria Math"/>
                  </a:rPr>
                  <a:t>2</a:t>
                </a:r>
                <a:endParaRPr sz="2025" baseline="-16460">
                  <a:latin typeface="Cambria Math"/>
                  <a:cs typeface="Cambria Math"/>
                </a:endParaRPr>
              </a:p>
            </p:txBody>
          </p:sp>
          <p:sp>
            <p:nvSpPr>
              <p:cNvPr id="17" name="object 8"/>
              <p:cNvSpPr txBox="1"/>
              <p:nvPr/>
            </p:nvSpPr>
            <p:spPr>
              <a:xfrm>
                <a:off x="766127" y="3507803"/>
                <a:ext cx="17589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latin typeface="Cambria Math"/>
                    <a:cs typeface="Cambria Math"/>
                  </a:rPr>
                  <a:t>𝐵</a:t>
                </a:r>
                <a:endParaRPr sz="1800">
                  <a:latin typeface="Cambria Math"/>
                  <a:cs typeface="Cambria Math"/>
                </a:endParaRPr>
              </a:p>
            </p:txBody>
          </p:sp>
        </p:grpSp>
        <p:sp>
          <p:nvSpPr>
            <p:cNvPr id="13" name="object 9"/>
            <p:cNvSpPr txBox="1"/>
            <p:nvPr/>
          </p:nvSpPr>
          <p:spPr>
            <a:xfrm>
              <a:off x="2297176" y="1526857"/>
              <a:ext cx="672465" cy="711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4465">
                <a:lnSpc>
                  <a:spcPct val="100000"/>
                </a:lnSpc>
                <a:spcBef>
                  <a:spcPts val="100"/>
                </a:spcBef>
              </a:pPr>
              <a:r>
                <a:rPr sz="1800" spc="-90" dirty="0">
                  <a:latin typeface="Cambria Math"/>
                  <a:cs typeface="Cambria Math"/>
                </a:rPr>
                <a:t>𝐾</a:t>
              </a:r>
              <a:r>
                <a:rPr sz="2025" spc="-135" baseline="-16460" dirty="0">
                  <a:latin typeface="Cambria Math"/>
                  <a:cs typeface="Cambria Math"/>
                </a:rPr>
                <a:t>1</a:t>
              </a:r>
              <a:endParaRPr sz="2025" baseline="-16460" dirty="0">
                <a:latin typeface="Cambria Math"/>
                <a:cs typeface="Cambria Math"/>
              </a:endParaRPr>
            </a:p>
            <a:p>
              <a:pPr marL="38100">
                <a:lnSpc>
                  <a:spcPct val="100000"/>
                </a:lnSpc>
                <a:spcBef>
                  <a:spcPts val="1380"/>
                </a:spcBef>
              </a:pPr>
              <a:r>
                <a:rPr sz="1550" spc="15" dirty="0">
                  <a:latin typeface="Calibri"/>
                  <a:cs typeface="Calibri"/>
                </a:rPr>
                <a:t>Node</a:t>
              </a:r>
              <a:r>
                <a:rPr sz="1550" spc="5" dirty="0">
                  <a:latin typeface="Calibri"/>
                  <a:cs typeface="Calibri"/>
                </a:rPr>
                <a:t> </a:t>
              </a:r>
              <a:r>
                <a:rPr sz="1550" spc="10" dirty="0">
                  <a:latin typeface="Calibri"/>
                  <a:cs typeface="Calibri"/>
                </a:rPr>
                <a:t>2</a:t>
              </a:r>
              <a:endParaRPr sz="1550" dirty="0">
                <a:latin typeface="Calibri"/>
                <a:cs typeface="Calibri"/>
              </a:endParaRPr>
            </a:p>
          </p:txBody>
        </p:sp>
      </p:grpSp>
      <p:sp>
        <p:nvSpPr>
          <p:cNvPr id="18" name="object 11"/>
          <p:cNvSpPr/>
          <p:nvPr/>
        </p:nvSpPr>
        <p:spPr>
          <a:xfrm>
            <a:off x="6096000" y="2647950"/>
            <a:ext cx="132715" cy="537210"/>
          </a:xfrm>
          <a:custGeom>
            <a:avLst/>
            <a:gdLst/>
            <a:ahLst/>
            <a:cxnLst/>
            <a:rect l="l" t="t" r="r" b="b"/>
            <a:pathLst>
              <a:path w="132714" h="537210">
                <a:moveTo>
                  <a:pt x="15875" y="406781"/>
                </a:moveTo>
                <a:lnTo>
                  <a:pt x="9143" y="410845"/>
                </a:lnTo>
                <a:lnTo>
                  <a:pt x="2286" y="414782"/>
                </a:lnTo>
                <a:lnTo>
                  <a:pt x="0" y="423545"/>
                </a:lnTo>
                <a:lnTo>
                  <a:pt x="3937" y="430402"/>
                </a:lnTo>
                <a:lnTo>
                  <a:pt x="66293" y="537210"/>
                </a:lnTo>
                <a:lnTo>
                  <a:pt x="82828" y="508889"/>
                </a:lnTo>
                <a:lnTo>
                  <a:pt x="52070" y="508889"/>
                </a:lnTo>
                <a:lnTo>
                  <a:pt x="52070" y="456176"/>
                </a:lnTo>
                <a:lnTo>
                  <a:pt x="28575" y="415925"/>
                </a:lnTo>
                <a:lnTo>
                  <a:pt x="24638" y="409067"/>
                </a:lnTo>
                <a:lnTo>
                  <a:pt x="15875" y="406781"/>
                </a:lnTo>
                <a:close/>
              </a:path>
              <a:path w="132714" h="537210">
                <a:moveTo>
                  <a:pt x="52070" y="456176"/>
                </a:moveTo>
                <a:lnTo>
                  <a:pt x="52070" y="508889"/>
                </a:lnTo>
                <a:lnTo>
                  <a:pt x="80645" y="508889"/>
                </a:lnTo>
                <a:lnTo>
                  <a:pt x="80645" y="501650"/>
                </a:lnTo>
                <a:lnTo>
                  <a:pt x="53975" y="501650"/>
                </a:lnTo>
                <a:lnTo>
                  <a:pt x="66293" y="480545"/>
                </a:lnTo>
                <a:lnTo>
                  <a:pt x="52070" y="456176"/>
                </a:lnTo>
                <a:close/>
              </a:path>
              <a:path w="132714" h="537210">
                <a:moveTo>
                  <a:pt x="116713" y="406781"/>
                </a:moveTo>
                <a:lnTo>
                  <a:pt x="107950" y="409067"/>
                </a:lnTo>
                <a:lnTo>
                  <a:pt x="104013" y="415925"/>
                </a:lnTo>
                <a:lnTo>
                  <a:pt x="80645" y="455959"/>
                </a:lnTo>
                <a:lnTo>
                  <a:pt x="80645" y="508889"/>
                </a:lnTo>
                <a:lnTo>
                  <a:pt x="82828" y="508889"/>
                </a:lnTo>
                <a:lnTo>
                  <a:pt x="128651" y="430402"/>
                </a:lnTo>
                <a:lnTo>
                  <a:pt x="132588" y="423545"/>
                </a:lnTo>
                <a:lnTo>
                  <a:pt x="130302" y="414782"/>
                </a:lnTo>
                <a:lnTo>
                  <a:pt x="123443" y="410845"/>
                </a:lnTo>
                <a:lnTo>
                  <a:pt x="116713" y="406781"/>
                </a:lnTo>
                <a:close/>
              </a:path>
              <a:path w="132714" h="537210">
                <a:moveTo>
                  <a:pt x="66293" y="480545"/>
                </a:moveTo>
                <a:lnTo>
                  <a:pt x="53975" y="501650"/>
                </a:lnTo>
                <a:lnTo>
                  <a:pt x="78613" y="501650"/>
                </a:lnTo>
                <a:lnTo>
                  <a:pt x="66293" y="480545"/>
                </a:lnTo>
                <a:close/>
              </a:path>
              <a:path w="132714" h="537210">
                <a:moveTo>
                  <a:pt x="80645" y="455959"/>
                </a:moveTo>
                <a:lnTo>
                  <a:pt x="66293" y="480545"/>
                </a:lnTo>
                <a:lnTo>
                  <a:pt x="78613" y="501650"/>
                </a:lnTo>
                <a:lnTo>
                  <a:pt x="80645" y="501650"/>
                </a:lnTo>
                <a:lnTo>
                  <a:pt x="80645" y="455959"/>
                </a:lnTo>
                <a:close/>
              </a:path>
              <a:path w="132714" h="537210">
                <a:moveTo>
                  <a:pt x="80645" y="0"/>
                </a:moveTo>
                <a:lnTo>
                  <a:pt x="52070" y="0"/>
                </a:lnTo>
                <a:lnTo>
                  <a:pt x="52070" y="456176"/>
                </a:lnTo>
                <a:lnTo>
                  <a:pt x="66293" y="480545"/>
                </a:lnTo>
                <a:lnTo>
                  <a:pt x="80645" y="455959"/>
                </a:lnTo>
                <a:lnTo>
                  <a:pt x="80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5881736" y="27358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137" y="1454543"/>
            <a:ext cx="4542917" cy="2647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solidFill>
                  <a:srgbClr val="FF0000"/>
                </a:solidFill>
              </a:rPr>
              <a:t>Nodal Analysis :</a:t>
            </a:r>
            <a:r>
              <a:rPr spc="-185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313429" y="1437639"/>
            <a:ext cx="2997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25" dirty="0">
                <a:latin typeface="Cambria Math"/>
                <a:cs typeface="Cambria Math"/>
              </a:rPr>
              <a:t>𝑥</a:t>
            </a:r>
            <a:r>
              <a:rPr sz="2025" spc="37" baseline="-16460" dirty="0">
                <a:latin typeface="Cambria Math"/>
                <a:cs typeface="Cambria Math"/>
              </a:rPr>
              <a:t>2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5985" y="3801745"/>
            <a:ext cx="15240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4103" y="1046797"/>
            <a:ext cx="678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Step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3: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8703" y="1323657"/>
            <a:ext cx="334454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000" spc="-10" dirty="0">
                <a:latin typeface="Calibri"/>
                <a:cs typeface="Calibri"/>
              </a:rPr>
              <a:t>Connect </a:t>
            </a:r>
            <a:r>
              <a:rPr sz="2000" spc="25" dirty="0">
                <a:latin typeface="Calibri"/>
                <a:cs typeface="Calibri"/>
              </a:rPr>
              <a:t>mass </a:t>
            </a:r>
            <a:r>
              <a:rPr sz="2000" spc="20" dirty="0">
                <a:latin typeface="Cambria Math"/>
                <a:cs typeface="Cambria Math"/>
              </a:rPr>
              <a:t>𝑀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endParaRPr sz="20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node </a:t>
            </a:r>
            <a:r>
              <a:rPr sz="2000" spc="5" dirty="0">
                <a:latin typeface="Cambria Math"/>
                <a:cs typeface="Cambria Math"/>
              </a:rPr>
              <a:t>𝑥</a:t>
            </a:r>
            <a:r>
              <a:rPr sz="2250" spc="7" baseline="-16666" dirty="0">
                <a:latin typeface="Cambria Math"/>
                <a:cs typeface="Cambria Math"/>
              </a:rPr>
              <a:t>2 </a:t>
            </a:r>
            <a:r>
              <a:rPr sz="2000" spc="10" dirty="0">
                <a:latin typeface="Calibri"/>
                <a:cs typeface="Calibri"/>
              </a:rPr>
              <a:t>and </a:t>
            </a:r>
            <a:r>
              <a:rPr sz="2000" spc="-25" dirty="0">
                <a:latin typeface="Calibri"/>
                <a:cs typeface="Calibri"/>
              </a:rPr>
              <a:t>reference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4103" y="1934146"/>
            <a:ext cx="7531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latin typeface="Calibri"/>
                <a:cs typeface="Calibri"/>
              </a:rPr>
              <a:t>Step</a:t>
            </a:r>
            <a:r>
              <a:rPr sz="2000" b="1" spc="-18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4: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6003" y="2239581"/>
            <a:ext cx="3300095" cy="1250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000" spc="-10" dirty="0">
                <a:latin typeface="Calibri"/>
                <a:cs typeface="Calibri"/>
              </a:rPr>
              <a:t>Connect </a:t>
            </a:r>
            <a:r>
              <a:rPr sz="2000" dirty="0">
                <a:latin typeface="Calibri"/>
                <a:cs typeface="Calibri"/>
              </a:rPr>
              <a:t>spring </a:t>
            </a:r>
            <a:r>
              <a:rPr sz="2000" spc="-80" dirty="0">
                <a:latin typeface="Cambria Math"/>
                <a:cs typeface="Cambria Math"/>
              </a:rPr>
              <a:t>𝐾</a:t>
            </a:r>
            <a:r>
              <a:rPr sz="2250" spc="-120" baseline="-16666" dirty="0">
                <a:latin typeface="Cambria Math"/>
                <a:cs typeface="Cambria Math"/>
              </a:rPr>
              <a:t>1</a:t>
            </a:r>
            <a:r>
              <a:rPr sz="2250" spc="209" baseline="-16666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endParaRPr sz="20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nodes 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250" spc="-37" baseline="-16666" dirty="0">
                <a:latin typeface="Cambria Math"/>
                <a:cs typeface="Cambria Math"/>
              </a:rPr>
              <a:t>1 </a:t>
            </a:r>
            <a:r>
              <a:rPr sz="2000" spc="1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𝑥</a:t>
            </a:r>
            <a:r>
              <a:rPr sz="2250" spc="15" baseline="-16666" dirty="0">
                <a:latin typeface="Cambria Math"/>
                <a:cs typeface="Cambria Math"/>
              </a:rPr>
              <a:t>2</a:t>
            </a:r>
            <a:endParaRPr sz="2250" baseline="-16666" dirty="0">
              <a:latin typeface="Cambria Math"/>
              <a:cs typeface="Cambria Math"/>
            </a:endParaRPr>
          </a:p>
          <a:p>
            <a:pPr marL="3937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000" spc="-15" dirty="0">
                <a:latin typeface="Calibri"/>
                <a:cs typeface="Calibri"/>
              </a:rPr>
              <a:t>Connect </a:t>
            </a:r>
            <a:r>
              <a:rPr sz="2000" dirty="0">
                <a:latin typeface="Calibri"/>
                <a:cs typeface="Calibri"/>
              </a:rPr>
              <a:t>spring </a:t>
            </a:r>
            <a:r>
              <a:rPr sz="2000" spc="-45" dirty="0">
                <a:latin typeface="Cambria Math"/>
                <a:cs typeface="Cambria Math"/>
              </a:rPr>
              <a:t>𝐾</a:t>
            </a:r>
            <a:r>
              <a:rPr sz="2250" spc="-67" baseline="-16666" dirty="0">
                <a:latin typeface="Cambria Math"/>
                <a:cs typeface="Cambria Math"/>
              </a:rPr>
              <a:t>2</a:t>
            </a:r>
            <a:r>
              <a:rPr sz="2250" spc="225" baseline="-16666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endParaRPr sz="20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Cambria Math"/>
                <a:cs typeface="Cambria Math"/>
              </a:rPr>
              <a:t>𝑥</a:t>
            </a:r>
            <a:r>
              <a:rPr sz="2250" spc="15" baseline="-16666" dirty="0">
                <a:latin typeface="Cambria Math"/>
                <a:cs typeface="Cambria Math"/>
              </a:rPr>
              <a:t>2 </a:t>
            </a:r>
            <a:r>
              <a:rPr sz="2000" spc="5" dirty="0">
                <a:latin typeface="Calibri"/>
                <a:cs typeface="Calibri"/>
              </a:rPr>
              <a:t>and </a:t>
            </a:r>
            <a:r>
              <a:rPr sz="2000" spc="-25" dirty="0">
                <a:latin typeface="Calibri"/>
                <a:cs typeface="Calibri"/>
              </a:rPr>
              <a:t>reference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04103" y="3461067"/>
            <a:ext cx="7531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latin typeface="Calibri"/>
                <a:cs typeface="Calibri"/>
              </a:rPr>
              <a:t>Step</a:t>
            </a:r>
            <a:r>
              <a:rPr sz="2000" b="1" spc="-18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5: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8703" y="3766184"/>
            <a:ext cx="3124200" cy="945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0" marR="4318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000" spc="-15" dirty="0">
                <a:latin typeface="Calibri"/>
                <a:cs typeface="Calibri"/>
              </a:rPr>
              <a:t>Connect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30" dirty="0">
                <a:latin typeface="Calibri"/>
                <a:cs typeface="Calibri"/>
              </a:rPr>
              <a:t>force </a:t>
            </a:r>
            <a:r>
              <a:rPr sz="2000" spc="15" dirty="0">
                <a:latin typeface="Cambria Math"/>
                <a:cs typeface="Cambria Math"/>
              </a:rPr>
              <a:t>𝐹  </a:t>
            </a:r>
            <a:r>
              <a:rPr sz="2000" spc="-10" dirty="0">
                <a:latin typeface="Calibri"/>
                <a:cs typeface="Calibri"/>
              </a:rPr>
              <a:t>between </a:t>
            </a:r>
            <a:r>
              <a:rPr sz="2000" spc="-30" dirty="0">
                <a:latin typeface="Cambria Math"/>
                <a:cs typeface="Cambria Math"/>
              </a:rPr>
              <a:t>𝑥</a:t>
            </a:r>
            <a:r>
              <a:rPr sz="2250" spc="-44" baseline="-16666" dirty="0">
                <a:latin typeface="Cambria Math"/>
                <a:cs typeface="Cambria Math"/>
              </a:rPr>
              <a:t>1 </a:t>
            </a:r>
            <a:r>
              <a:rPr sz="2000" spc="10" dirty="0">
                <a:latin typeface="Calibri"/>
                <a:cs typeface="Calibri"/>
              </a:rPr>
              <a:t>and </a:t>
            </a:r>
            <a:r>
              <a:rPr sz="2000" spc="-25" dirty="0">
                <a:latin typeface="Calibri"/>
                <a:cs typeface="Calibri"/>
              </a:rPr>
              <a:t>reference  </a:t>
            </a:r>
            <a:r>
              <a:rPr sz="2000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662" y="1463293"/>
            <a:ext cx="2908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Cambria Math"/>
                <a:cs typeface="Cambria Math"/>
              </a:rPr>
              <a:t>𝑥</a:t>
            </a:r>
            <a:r>
              <a:rPr sz="2025" spc="-22" baseline="-16460" dirty="0">
                <a:latin typeface="Cambria Math"/>
                <a:cs typeface="Cambria Math"/>
              </a:rPr>
              <a:t>1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890" y="2325623"/>
            <a:ext cx="588010" cy="479425"/>
          </a:xfrm>
          <a:custGeom>
            <a:avLst/>
            <a:gdLst/>
            <a:ahLst/>
            <a:cxnLst/>
            <a:rect l="l" t="t" r="r" b="b"/>
            <a:pathLst>
              <a:path w="588010" h="479425">
                <a:moveTo>
                  <a:pt x="293712" y="0"/>
                </a:moveTo>
                <a:lnTo>
                  <a:pt x="240919" y="3861"/>
                </a:lnTo>
                <a:lnTo>
                  <a:pt x="191230" y="14994"/>
                </a:lnTo>
                <a:lnTo>
                  <a:pt x="145474" y="32718"/>
                </a:lnTo>
                <a:lnTo>
                  <a:pt x="104481" y="56358"/>
                </a:lnTo>
                <a:lnTo>
                  <a:pt x="69080" y="85232"/>
                </a:lnTo>
                <a:lnTo>
                  <a:pt x="40102" y="118665"/>
                </a:lnTo>
                <a:lnTo>
                  <a:pt x="18376" y="155976"/>
                </a:lnTo>
                <a:lnTo>
                  <a:pt x="4732" y="196487"/>
                </a:lnTo>
                <a:lnTo>
                  <a:pt x="0" y="239521"/>
                </a:lnTo>
                <a:lnTo>
                  <a:pt x="4732" y="282593"/>
                </a:lnTo>
                <a:lnTo>
                  <a:pt x="18376" y="323135"/>
                </a:lnTo>
                <a:lnTo>
                  <a:pt x="40102" y="360468"/>
                </a:lnTo>
                <a:lnTo>
                  <a:pt x="69080" y="393916"/>
                </a:lnTo>
                <a:lnTo>
                  <a:pt x="104481" y="422801"/>
                </a:lnTo>
                <a:lnTo>
                  <a:pt x="145474" y="446447"/>
                </a:lnTo>
                <a:lnTo>
                  <a:pt x="191230" y="464175"/>
                </a:lnTo>
                <a:lnTo>
                  <a:pt x="240919" y="475309"/>
                </a:lnTo>
                <a:lnTo>
                  <a:pt x="293712" y="479170"/>
                </a:lnTo>
                <a:lnTo>
                  <a:pt x="346509" y="475309"/>
                </a:lnTo>
                <a:lnTo>
                  <a:pt x="396202" y="464175"/>
                </a:lnTo>
                <a:lnTo>
                  <a:pt x="441960" y="446447"/>
                </a:lnTo>
                <a:lnTo>
                  <a:pt x="482955" y="422801"/>
                </a:lnTo>
                <a:lnTo>
                  <a:pt x="518356" y="393916"/>
                </a:lnTo>
                <a:lnTo>
                  <a:pt x="547335" y="360468"/>
                </a:lnTo>
                <a:lnTo>
                  <a:pt x="569061" y="323135"/>
                </a:lnTo>
                <a:lnTo>
                  <a:pt x="582706" y="282593"/>
                </a:lnTo>
                <a:lnTo>
                  <a:pt x="587438" y="239521"/>
                </a:lnTo>
                <a:lnTo>
                  <a:pt x="582706" y="196487"/>
                </a:lnTo>
                <a:lnTo>
                  <a:pt x="569061" y="155976"/>
                </a:lnTo>
                <a:lnTo>
                  <a:pt x="547335" y="118665"/>
                </a:lnTo>
                <a:lnTo>
                  <a:pt x="518356" y="85232"/>
                </a:lnTo>
                <a:lnTo>
                  <a:pt x="482955" y="56358"/>
                </a:lnTo>
                <a:lnTo>
                  <a:pt x="441960" y="32718"/>
                </a:lnTo>
                <a:lnTo>
                  <a:pt x="396202" y="14994"/>
                </a:lnTo>
                <a:lnTo>
                  <a:pt x="346509" y="3861"/>
                </a:lnTo>
                <a:lnTo>
                  <a:pt x="293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890" y="2325623"/>
            <a:ext cx="588010" cy="479425"/>
          </a:xfrm>
          <a:custGeom>
            <a:avLst/>
            <a:gdLst/>
            <a:ahLst/>
            <a:cxnLst/>
            <a:rect l="l" t="t" r="r" b="b"/>
            <a:pathLst>
              <a:path w="588010" h="479425">
                <a:moveTo>
                  <a:pt x="0" y="239521"/>
                </a:moveTo>
                <a:lnTo>
                  <a:pt x="4732" y="196487"/>
                </a:lnTo>
                <a:lnTo>
                  <a:pt x="18376" y="155976"/>
                </a:lnTo>
                <a:lnTo>
                  <a:pt x="40102" y="118665"/>
                </a:lnTo>
                <a:lnTo>
                  <a:pt x="69080" y="85232"/>
                </a:lnTo>
                <a:lnTo>
                  <a:pt x="104481" y="56358"/>
                </a:lnTo>
                <a:lnTo>
                  <a:pt x="145474" y="32718"/>
                </a:lnTo>
                <a:lnTo>
                  <a:pt x="191230" y="14994"/>
                </a:lnTo>
                <a:lnTo>
                  <a:pt x="240919" y="3861"/>
                </a:lnTo>
                <a:lnTo>
                  <a:pt x="293712" y="0"/>
                </a:lnTo>
                <a:lnTo>
                  <a:pt x="346509" y="3861"/>
                </a:lnTo>
                <a:lnTo>
                  <a:pt x="396202" y="14994"/>
                </a:lnTo>
                <a:lnTo>
                  <a:pt x="441960" y="32718"/>
                </a:lnTo>
                <a:lnTo>
                  <a:pt x="482955" y="56358"/>
                </a:lnTo>
                <a:lnTo>
                  <a:pt x="518356" y="85232"/>
                </a:lnTo>
                <a:lnTo>
                  <a:pt x="547335" y="118665"/>
                </a:lnTo>
                <a:lnTo>
                  <a:pt x="569061" y="155976"/>
                </a:lnTo>
                <a:lnTo>
                  <a:pt x="582706" y="196487"/>
                </a:lnTo>
                <a:lnTo>
                  <a:pt x="587438" y="239521"/>
                </a:lnTo>
                <a:lnTo>
                  <a:pt x="582706" y="282593"/>
                </a:lnTo>
                <a:lnTo>
                  <a:pt x="569061" y="323135"/>
                </a:lnTo>
                <a:lnTo>
                  <a:pt x="547335" y="360468"/>
                </a:lnTo>
                <a:lnTo>
                  <a:pt x="518356" y="393916"/>
                </a:lnTo>
                <a:lnTo>
                  <a:pt x="482955" y="422801"/>
                </a:lnTo>
                <a:lnTo>
                  <a:pt x="441960" y="446447"/>
                </a:lnTo>
                <a:lnTo>
                  <a:pt x="396202" y="464175"/>
                </a:lnTo>
                <a:lnTo>
                  <a:pt x="346509" y="475309"/>
                </a:lnTo>
                <a:lnTo>
                  <a:pt x="293712" y="479170"/>
                </a:lnTo>
                <a:lnTo>
                  <a:pt x="240919" y="475309"/>
                </a:lnTo>
                <a:lnTo>
                  <a:pt x="191230" y="464175"/>
                </a:lnTo>
                <a:lnTo>
                  <a:pt x="145474" y="446447"/>
                </a:lnTo>
                <a:lnTo>
                  <a:pt x="104481" y="422801"/>
                </a:lnTo>
                <a:lnTo>
                  <a:pt x="69080" y="393916"/>
                </a:lnTo>
                <a:lnTo>
                  <a:pt x="40102" y="360468"/>
                </a:lnTo>
                <a:lnTo>
                  <a:pt x="18376" y="323135"/>
                </a:lnTo>
                <a:lnTo>
                  <a:pt x="4732" y="282593"/>
                </a:lnTo>
                <a:lnTo>
                  <a:pt x="0" y="23952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283" y="2325623"/>
            <a:ext cx="132715" cy="479425"/>
          </a:xfrm>
          <a:custGeom>
            <a:avLst/>
            <a:gdLst/>
            <a:ahLst/>
            <a:cxnLst/>
            <a:rect l="l" t="t" r="r" b="b"/>
            <a:pathLst>
              <a:path w="132715" h="479425">
                <a:moveTo>
                  <a:pt x="66325" y="56586"/>
                </a:moveTo>
                <a:lnTo>
                  <a:pt x="52044" y="81071"/>
                </a:lnTo>
                <a:lnTo>
                  <a:pt x="52031" y="479170"/>
                </a:lnTo>
                <a:lnTo>
                  <a:pt x="80606" y="479170"/>
                </a:lnTo>
                <a:lnTo>
                  <a:pt x="80606" y="81071"/>
                </a:lnTo>
                <a:lnTo>
                  <a:pt x="66325" y="56586"/>
                </a:lnTo>
                <a:close/>
              </a:path>
              <a:path w="132715" h="479425">
                <a:moveTo>
                  <a:pt x="66319" y="0"/>
                </a:moveTo>
                <a:lnTo>
                  <a:pt x="3975" y="106806"/>
                </a:lnTo>
                <a:lnTo>
                  <a:pt x="0" y="113664"/>
                </a:lnTo>
                <a:lnTo>
                  <a:pt x="2298" y="122427"/>
                </a:lnTo>
                <a:lnTo>
                  <a:pt x="15938" y="130301"/>
                </a:lnTo>
                <a:lnTo>
                  <a:pt x="24688" y="128015"/>
                </a:lnTo>
                <a:lnTo>
                  <a:pt x="28663" y="121157"/>
                </a:lnTo>
                <a:lnTo>
                  <a:pt x="52031" y="81093"/>
                </a:lnTo>
                <a:lnTo>
                  <a:pt x="52031" y="28320"/>
                </a:lnTo>
                <a:lnTo>
                  <a:pt x="82854" y="28320"/>
                </a:lnTo>
                <a:lnTo>
                  <a:pt x="66319" y="0"/>
                </a:lnTo>
                <a:close/>
              </a:path>
              <a:path w="132715" h="479425">
                <a:moveTo>
                  <a:pt x="82854" y="28320"/>
                </a:moveTo>
                <a:lnTo>
                  <a:pt x="80606" y="28320"/>
                </a:lnTo>
                <a:lnTo>
                  <a:pt x="80619" y="81093"/>
                </a:lnTo>
                <a:lnTo>
                  <a:pt x="103987" y="121157"/>
                </a:lnTo>
                <a:lnTo>
                  <a:pt x="107962" y="128015"/>
                </a:lnTo>
                <a:lnTo>
                  <a:pt x="116712" y="130301"/>
                </a:lnTo>
                <a:lnTo>
                  <a:pt x="130340" y="122427"/>
                </a:lnTo>
                <a:lnTo>
                  <a:pt x="132651" y="113664"/>
                </a:lnTo>
                <a:lnTo>
                  <a:pt x="128676" y="106806"/>
                </a:lnTo>
                <a:lnTo>
                  <a:pt x="82854" y="28320"/>
                </a:lnTo>
                <a:close/>
              </a:path>
              <a:path w="132715" h="479425">
                <a:moveTo>
                  <a:pt x="80606" y="28320"/>
                </a:moveTo>
                <a:lnTo>
                  <a:pt x="52031" y="28320"/>
                </a:lnTo>
                <a:lnTo>
                  <a:pt x="52031" y="81093"/>
                </a:lnTo>
                <a:lnTo>
                  <a:pt x="66325" y="56586"/>
                </a:lnTo>
                <a:lnTo>
                  <a:pt x="53987" y="35432"/>
                </a:lnTo>
                <a:lnTo>
                  <a:pt x="80606" y="35432"/>
                </a:lnTo>
                <a:lnTo>
                  <a:pt x="80606" y="28320"/>
                </a:lnTo>
                <a:close/>
              </a:path>
              <a:path w="132715" h="479425">
                <a:moveTo>
                  <a:pt x="80606" y="35432"/>
                </a:moveTo>
                <a:lnTo>
                  <a:pt x="78663" y="35432"/>
                </a:lnTo>
                <a:lnTo>
                  <a:pt x="66325" y="56586"/>
                </a:lnTo>
                <a:lnTo>
                  <a:pt x="80606" y="81071"/>
                </a:lnTo>
                <a:lnTo>
                  <a:pt x="80606" y="35432"/>
                </a:lnTo>
                <a:close/>
              </a:path>
              <a:path w="132715" h="479425">
                <a:moveTo>
                  <a:pt x="78663" y="35432"/>
                </a:moveTo>
                <a:lnTo>
                  <a:pt x="53987" y="35432"/>
                </a:lnTo>
                <a:lnTo>
                  <a:pt x="66325" y="56586"/>
                </a:lnTo>
                <a:lnTo>
                  <a:pt x="78663" y="35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33132" y="2477769"/>
            <a:ext cx="1657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8760" y="2396807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5363" y="1971103"/>
            <a:ext cx="309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Cambria Math"/>
                <a:cs typeface="Cambria Math"/>
              </a:rPr>
              <a:t>𝐾</a:t>
            </a:r>
            <a:r>
              <a:rPr sz="2025" spc="-135" baseline="-16460" dirty="0">
                <a:latin typeface="Cambria Math"/>
                <a:cs typeface="Cambria Math"/>
              </a:rPr>
              <a:t>1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00195" y="2262504"/>
            <a:ext cx="3194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Cambria Math"/>
                <a:cs typeface="Cambria Math"/>
              </a:rPr>
              <a:t>𝐾</a:t>
            </a:r>
            <a:r>
              <a:rPr sz="2025" spc="-75" baseline="-16460" dirty="0">
                <a:latin typeface="Cambria Math"/>
                <a:cs typeface="Cambria Math"/>
              </a:rPr>
              <a:t>2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4904" y="2818447"/>
            <a:ext cx="220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𝑀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solidFill>
                  <a:srgbClr val="FF0000"/>
                </a:solidFill>
              </a:rPr>
              <a:t>Nodal Analysis :</a:t>
            </a:r>
            <a:r>
              <a:rPr spc="-185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60390" y="1103947"/>
            <a:ext cx="678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Step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1634" y="1761870"/>
            <a:ext cx="966469" cy="238760"/>
          </a:xfrm>
          <a:custGeom>
            <a:avLst/>
            <a:gdLst/>
            <a:ahLst/>
            <a:cxnLst/>
            <a:rect l="l" t="t" r="r" b="b"/>
            <a:pathLst>
              <a:path w="966470" h="238760">
                <a:moveTo>
                  <a:pt x="890396" y="0"/>
                </a:moveTo>
                <a:lnTo>
                  <a:pt x="887094" y="9651"/>
                </a:lnTo>
                <a:lnTo>
                  <a:pt x="900830" y="15652"/>
                </a:lnTo>
                <a:lnTo>
                  <a:pt x="912685" y="23939"/>
                </a:lnTo>
                <a:lnTo>
                  <a:pt x="936750" y="62295"/>
                </a:lnTo>
                <a:lnTo>
                  <a:pt x="944625" y="117855"/>
                </a:lnTo>
                <a:lnTo>
                  <a:pt x="943744" y="138884"/>
                </a:lnTo>
                <a:lnTo>
                  <a:pt x="930529" y="190372"/>
                </a:lnTo>
                <a:lnTo>
                  <a:pt x="900971" y="222502"/>
                </a:lnTo>
                <a:lnTo>
                  <a:pt x="887348" y="228472"/>
                </a:lnTo>
                <a:lnTo>
                  <a:pt x="890396" y="238251"/>
                </a:lnTo>
                <a:lnTo>
                  <a:pt x="935902" y="211195"/>
                </a:lnTo>
                <a:lnTo>
                  <a:pt x="961469" y="161242"/>
                </a:lnTo>
                <a:lnTo>
                  <a:pt x="966342" y="119125"/>
                </a:lnTo>
                <a:lnTo>
                  <a:pt x="965126" y="97289"/>
                </a:lnTo>
                <a:lnTo>
                  <a:pt x="955359" y="58618"/>
                </a:lnTo>
                <a:lnTo>
                  <a:pt x="922877" y="15271"/>
                </a:lnTo>
                <a:lnTo>
                  <a:pt x="907708" y="6242"/>
                </a:lnTo>
                <a:lnTo>
                  <a:pt x="890396" y="0"/>
                </a:lnTo>
                <a:close/>
              </a:path>
              <a:path w="966470" h="238760">
                <a:moveTo>
                  <a:pt x="75945" y="0"/>
                </a:moveTo>
                <a:lnTo>
                  <a:pt x="30565" y="27110"/>
                </a:lnTo>
                <a:lnTo>
                  <a:pt x="4937" y="77120"/>
                </a:lnTo>
                <a:lnTo>
                  <a:pt x="0" y="119125"/>
                </a:lnTo>
                <a:lnTo>
                  <a:pt x="1216" y="141035"/>
                </a:lnTo>
                <a:lnTo>
                  <a:pt x="10983" y="179758"/>
                </a:lnTo>
                <a:lnTo>
                  <a:pt x="43465" y="222996"/>
                </a:lnTo>
                <a:lnTo>
                  <a:pt x="75945" y="238251"/>
                </a:lnTo>
                <a:lnTo>
                  <a:pt x="78993" y="228472"/>
                </a:lnTo>
                <a:lnTo>
                  <a:pt x="65424" y="222502"/>
                </a:lnTo>
                <a:lnTo>
                  <a:pt x="53689" y="214137"/>
                </a:lnTo>
                <a:lnTo>
                  <a:pt x="29646" y="175131"/>
                </a:lnTo>
                <a:lnTo>
                  <a:pt x="21716" y="117855"/>
                </a:lnTo>
                <a:lnTo>
                  <a:pt x="22598" y="97573"/>
                </a:lnTo>
                <a:lnTo>
                  <a:pt x="35813" y="47370"/>
                </a:lnTo>
                <a:lnTo>
                  <a:pt x="65639" y="15652"/>
                </a:lnTo>
                <a:lnTo>
                  <a:pt x="79375" y="9651"/>
                </a:lnTo>
                <a:lnTo>
                  <a:pt x="75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9590" y="1380807"/>
            <a:ext cx="373062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libri"/>
                <a:cs typeface="Calibri"/>
              </a:rPr>
              <a:t>Apply </a:t>
            </a:r>
            <a:r>
              <a:rPr sz="2000" spc="-25" dirty="0">
                <a:latin typeface="Calibri"/>
                <a:cs typeface="Calibri"/>
              </a:rPr>
              <a:t>Newton’s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25" baseline="24691" dirty="0">
                <a:latin typeface="Calibri"/>
                <a:cs typeface="Calibri"/>
              </a:rPr>
              <a:t>nd </a:t>
            </a:r>
            <a:r>
              <a:rPr sz="2000" spc="5" dirty="0">
                <a:latin typeface="Calibri"/>
                <a:cs typeface="Calibri"/>
              </a:rPr>
              <a:t>law </a:t>
            </a:r>
            <a:r>
              <a:rPr sz="2000" spc="10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𝑥</a:t>
            </a:r>
            <a:r>
              <a:rPr sz="2250" spc="30" baseline="-16666" dirty="0">
                <a:latin typeface="Cambria Math"/>
                <a:cs typeface="Cambria Math"/>
              </a:rPr>
              <a:t>1</a:t>
            </a:r>
            <a:r>
              <a:rPr sz="2000" spc="2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2809240" algn="l"/>
              </a:tabLst>
            </a:pPr>
            <a:r>
              <a:rPr sz="2000" spc="15" dirty="0">
                <a:latin typeface="Cambria Math"/>
                <a:cs typeface="Cambria Math"/>
              </a:rPr>
              <a:t>𝐹  </a:t>
            </a:r>
            <a:r>
              <a:rPr sz="2000" spc="20" dirty="0">
                <a:latin typeface="Cambria Math"/>
                <a:cs typeface="Cambria Math"/>
              </a:rPr>
              <a:t>= </a:t>
            </a:r>
            <a:r>
              <a:rPr sz="2000" spc="-80" dirty="0">
                <a:latin typeface="Cambria Math"/>
                <a:cs typeface="Cambria Math"/>
              </a:rPr>
              <a:t>𝐾</a:t>
            </a:r>
            <a:r>
              <a:rPr sz="2250" spc="-120" baseline="-16666" dirty="0">
                <a:latin typeface="Cambria Math"/>
                <a:cs typeface="Cambria Math"/>
              </a:rPr>
              <a:t>1    </a:t>
            </a:r>
            <a:r>
              <a:rPr sz="2000" spc="-30" dirty="0">
                <a:latin typeface="Cambria Math"/>
                <a:cs typeface="Cambria Math"/>
              </a:rPr>
              <a:t>𝑥</a:t>
            </a:r>
            <a:r>
              <a:rPr sz="2250" spc="-44" baseline="-16666" dirty="0">
                <a:latin typeface="Cambria Math"/>
                <a:cs typeface="Cambria Math"/>
              </a:rPr>
              <a:t>1</a:t>
            </a:r>
            <a:r>
              <a:rPr sz="2250" spc="-217" baseline="-16666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−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𝑥</a:t>
            </a:r>
            <a:r>
              <a:rPr sz="2250" spc="15" baseline="-16666" dirty="0">
                <a:latin typeface="Cambria Math"/>
                <a:cs typeface="Cambria Math"/>
              </a:rPr>
              <a:t>2	</a:t>
            </a:r>
            <a:r>
              <a:rPr sz="2000" spc="10" dirty="0">
                <a:latin typeface="Calibri"/>
                <a:cs typeface="Calibri"/>
              </a:rPr>
              <a:t>(1)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4990" y="2296731"/>
            <a:ext cx="36925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libri"/>
                <a:cs typeface="Calibri"/>
              </a:rPr>
              <a:t>Apply </a:t>
            </a:r>
            <a:r>
              <a:rPr sz="2000" spc="-25" dirty="0">
                <a:latin typeface="Calibri"/>
                <a:cs typeface="Calibri"/>
              </a:rPr>
              <a:t>Newton’s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25" baseline="24691" dirty="0">
                <a:latin typeface="Calibri"/>
                <a:cs typeface="Calibri"/>
              </a:rPr>
              <a:t>nd </a:t>
            </a:r>
            <a:r>
              <a:rPr sz="2000" spc="5" dirty="0">
                <a:latin typeface="Calibri"/>
                <a:cs typeface="Calibri"/>
              </a:rPr>
              <a:t>law </a:t>
            </a:r>
            <a:r>
              <a:rPr sz="2000" spc="10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𝑥</a:t>
            </a:r>
            <a:r>
              <a:rPr sz="2250" spc="30" baseline="-16666" dirty="0">
                <a:latin typeface="Cambria Math"/>
                <a:cs typeface="Cambria Math"/>
              </a:rPr>
              <a:t>2</a:t>
            </a:r>
            <a:r>
              <a:rPr sz="2000" spc="2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0390" y="3508692"/>
            <a:ext cx="344741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libri"/>
                <a:cs typeface="Calibri"/>
              </a:rPr>
              <a:t>Eq.1 and Eq.2 give the  mathematical model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  </a:t>
            </a:r>
            <a:r>
              <a:rPr sz="2000" spc="-5" dirty="0">
                <a:latin typeface="Calibri"/>
                <a:cs typeface="Calibri"/>
              </a:rPr>
              <a:t>mechanical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system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137" y="1454543"/>
            <a:ext cx="4542917" cy="2647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13429" y="1437639"/>
            <a:ext cx="2997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25" dirty="0">
                <a:latin typeface="Cambria Math"/>
                <a:cs typeface="Cambria Math"/>
              </a:rPr>
              <a:t>𝑥</a:t>
            </a:r>
            <a:r>
              <a:rPr sz="2025" spc="37" baseline="-16460" dirty="0">
                <a:latin typeface="Cambria Math"/>
                <a:cs typeface="Cambria Math"/>
              </a:rPr>
              <a:t>2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5985" y="3801745"/>
            <a:ext cx="15240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062" y="1463293"/>
            <a:ext cx="14795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680" y="156838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" dirty="0"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9890" y="2325623"/>
            <a:ext cx="588010" cy="479425"/>
          </a:xfrm>
          <a:custGeom>
            <a:avLst/>
            <a:gdLst/>
            <a:ahLst/>
            <a:cxnLst/>
            <a:rect l="l" t="t" r="r" b="b"/>
            <a:pathLst>
              <a:path w="588010" h="479425">
                <a:moveTo>
                  <a:pt x="293712" y="0"/>
                </a:moveTo>
                <a:lnTo>
                  <a:pt x="240919" y="3861"/>
                </a:lnTo>
                <a:lnTo>
                  <a:pt x="191230" y="14994"/>
                </a:lnTo>
                <a:lnTo>
                  <a:pt x="145474" y="32718"/>
                </a:lnTo>
                <a:lnTo>
                  <a:pt x="104481" y="56358"/>
                </a:lnTo>
                <a:lnTo>
                  <a:pt x="69080" y="85232"/>
                </a:lnTo>
                <a:lnTo>
                  <a:pt x="40102" y="118665"/>
                </a:lnTo>
                <a:lnTo>
                  <a:pt x="18376" y="155976"/>
                </a:lnTo>
                <a:lnTo>
                  <a:pt x="4732" y="196487"/>
                </a:lnTo>
                <a:lnTo>
                  <a:pt x="0" y="239521"/>
                </a:lnTo>
                <a:lnTo>
                  <a:pt x="4732" y="282593"/>
                </a:lnTo>
                <a:lnTo>
                  <a:pt x="18376" y="323135"/>
                </a:lnTo>
                <a:lnTo>
                  <a:pt x="40102" y="360468"/>
                </a:lnTo>
                <a:lnTo>
                  <a:pt x="69080" y="393916"/>
                </a:lnTo>
                <a:lnTo>
                  <a:pt x="104481" y="422801"/>
                </a:lnTo>
                <a:lnTo>
                  <a:pt x="145474" y="446447"/>
                </a:lnTo>
                <a:lnTo>
                  <a:pt x="191230" y="464175"/>
                </a:lnTo>
                <a:lnTo>
                  <a:pt x="240919" y="475309"/>
                </a:lnTo>
                <a:lnTo>
                  <a:pt x="293712" y="479170"/>
                </a:lnTo>
                <a:lnTo>
                  <a:pt x="346509" y="475309"/>
                </a:lnTo>
                <a:lnTo>
                  <a:pt x="396202" y="464175"/>
                </a:lnTo>
                <a:lnTo>
                  <a:pt x="441960" y="446447"/>
                </a:lnTo>
                <a:lnTo>
                  <a:pt x="482955" y="422801"/>
                </a:lnTo>
                <a:lnTo>
                  <a:pt x="518356" y="393916"/>
                </a:lnTo>
                <a:lnTo>
                  <a:pt x="547335" y="360468"/>
                </a:lnTo>
                <a:lnTo>
                  <a:pt x="569061" y="323135"/>
                </a:lnTo>
                <a:lnTo>
                  <a:pt x="582706" y="282593"/>
                </a:lnTo>
                <a:lnTo>
                  <a:pt x="587438" y="239521"/>
                </a:lnTo>
                <a:lnTo>
                  <a:pt x="582706" y="196487"/>
                </a:lnTo>
                <a:lnTo>
                  <a:pt x="569061" y="155976"/>
                </a:lnTo>
                <a:lnTo>
                  <a:pt x="547335" y="118665"/>
                </a:lnTo>
                <a:lnTo>
                  <a:pt x="518356" y="85232"/>
                </a:lnTo>
                <a:lnTo>
                  <a:pt x="482955" y="56358"/>
                </a:lnTo>
                <a:lnTo>
                  <a:pt x="441960" y="32718"/>
                </a:lnTo>
                <a:lnTo>
                  <a:pt x="396202" y="14994"/>
                </a:lnTo>
                <a:lnTo>
                  <a:pt x="346509" y="3861"/>
                </a:lnTo>
                <a:lnTo>
                  <a:pt x="293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890" y="2325623"/>
            <a:ext cx="588010" cy="479425"/>
          </a:xfrm>
          <a:custGeom>
            <a:avLst/>
            <a:gdLst/>
            <a:ahLst/>
            <a:cxnLst/>
            <a:rect l="l" t="t" r="r" b="b"/>
            <a:pathLst>
              <a:path w="588010" h="479425">
                <a:moveTo>
                  <a:pt x="0" y="239521"/>
                </a:moveTo>
                <a:lnTo>
                  <a:pt x="4732" y="196487"/>
                </a:lnTo>
                <a:lnTo>
                  <a:pt x="18376" y="155976"/>
                </a:lnTo>
                <a:lnTo>
                  <a:pt x="40102" y="118665"/>
                </a:lnTo>
                <a:lnTo>
                  <a:pt x="69080" y="85232"/>
                </a:lnTo>
                <a:lnTo>
                  <a:pt x="104481" y="56358"/>
                </a:lnTo>
                <a:lnTo>
                  <a:pt x="145474" y="32718"/>
                </a:lnTo>
                <a:lnTo>
                  <a:pt x="191230" y="14994"/>
                </a:lnTo>
                <a:lnTo>
                  <a:pt x="240919" y="3861"/>
                </a:lnTo>
                <a:lnTo>
                  <a:pt x="293712" y="0"/>
                </a:lnTo>
                <a:lnTo>
                  <a:pt x="346509" y="3861"/>
                </a:lnTo>
                <a:lnTo>
                  <a:pt x="396202" y="14994"/>
                </a:lnTo>
                <a:lnTo>
                  <a:pt x="441960" y="32718"/>
                </a:lnTo>
                <a:lnTo>
                  <a:pt x="482955" y="56358"/>
                </a:lnTo>
                <a:lnTo>
                  <a:pt x="518356" y="85232"/>
                </a:lnTo>
                <a:lnTo>
                  <a:pt x="547335" y="118665"/>
                </a:lnTo>
                <a:lnTo>
                  <a:pt x="569061" y="155976"/>
                </a:lnTo>
                <a:lnTo>
                  <a:pt x="582706" y="196487"/>
                </a:lnTo>
                <a:lnTo>
                  <a:pt x="587438" y="239521"/>
                </a:lnTo>
                <a:lnTo>
                  <a:pt x="582706" y="282593"/>
                </a:lnTo>
                <a:lnTo>
                  <a:pt x="569061" y="323135"/>
                </a:lnTo>
                <a:lnTo>
                  <a:pt x="547335" y="360468"/>
                </a:lnTo>
                <a:lnTo>
                  <a:pt x="518356" y="393916"/>
                </a:lnTo>
                <a:lnTo>
                  <a:pt x="482955" y="422801"/>
                </a:lnTo>
                <a:lnTo>
                  <a:pt x="441960" y="446447"/>
                </a:lnTo>
                <a:lnTo>
                  <a:pt x="396202" y="464175"/>
                </a:lnTo>
                <a:lnTo>
                  <a:pt x="346509" y="475309"/>
                </a:lnTo>
                <a:lnTo>
                  <a:pt x="293712" y="479170"/>
                </a:lnTo>
                <a:lnTo>
                  <a:pt x="240919" y="475309"/>
                </a:lnTo>
                <a:lnTo>
                  <a:pt x="191230" y="464175"/>
                </a:lnTo>
                <a:lnTo>
                  <a:pt x="145474" y="446447"/>
                </a:lnTo>
                <a:lnTo>
                  <a:pt x="104481" y="422801"/>
                </a:lnTo>
                <a:lnTo>
                  <a:pt x="69080" y="393916"/>
                </a:lnTo>
                <a:lnTo>
                  <a:pt x="40102" y="360468"/>
                </a:lnTo>
                <a:lnTo>
                  <a:pt x="18376" y="323135"/>
                </a:lnTo>
                <a:lnTo>
                  <a:pt x="4732" y="282593"/>
                </a:lnTo>
                <a:lnTo>
                  <a:pt x="0" y="23952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283" y="2325623"/>
            <a:ext cx="132715" cy="479425"/>
          </a:xfrm>
          <a:custGeom>
            <a:avLst/>
            <a:gdLst/>
            <a:ahLst/>
            <a:cxnLst/>
            <a:rect l="l" t="t" r="r" b="b"/>
            <a:pathLst>
              <a:path w="132715" h="479425">
                <a:moveTo>
                  <a:pt x="66325" y="56586"/>
                </a:moveTo>
                <a:lnTo>
                  <a:pt x="52044" y="81071"/>
                </a:lnTo>
                <a:lnTo>
                  <a:pt x="52031" y="479170"/>
                </a:lnTo>
                <a:lnTo>
                  <a:pt x="80606" y="479170"/>
                </a:lnTo>
                <a:lnTo>
                  <a:pt x="80606" y="81071"/>
                </a:lnTo>
                <a:lnTo>
                  <a:pt x="66325" y="56586"/>
                </a:lnTo>
                <a:close/>
              </a:path>
              <a:path w="132715" h="479425">
                <a:moveTo>
                  <a:pt x="66319" y="0"/>
                </a:moveTo>
                <a:lnTo>
                  <a:pt x="3975" y="106806"/>
                </a:lnTo>
                <a:lnTo>
                  <a:pt x="0" y="113664"/>
                </a:lnTo>
                <a:lnTo>
                  <a:pt x="2298" y="122427"/>
                </a:lnTo>
                <a:lnTo>
                  <a:pt x="15938" y="130301"/>
                </a:lnTo>
                <a:lnTo>
                  <a:pt x="24688" y="128015"/>
                </a:lnTo>
                <a:lnTo>
                  <a:pt x="28663" y="121157"/>
                </a:lnTo>
                <a:lnTo>
                  <a:pt x="52031" y="81093"/>
                </a:lnTo>
                <a:lnTo>
                  <a:pt x="52031" y="28320"/>
                </a:lnTo>
                <a:lnTo>
                  <a:pt x="82854" y="28320"/>
                </a:lnTo>
                <a:lnTo>
                  <a:pt x="66319" y="0"/>
                </a:lnTo>
                <a:close/>
              </a:path>
              <a:path w="132715" h="479425">
                <a:moveTo>
                  <a:pt x="82854" y="28320"/>
                </a:moveTo>
                <a:lnTo>
                  <a:pt x="80606" y="28320"/>
                </a:lnTo>
                <a:lnTo>
                  <a:pt x="80619" y="81093"/>
                </a:lnTo>
                <a:lnTo>
                  <a:pt x="103987" y="121157"/>
                </a:lnTo>
                <a:lnTo>
                  <a:pt x="107962" y="128015"/>
                </a:lnTo>
                <a:lnTo>
                  <a:pt x="116712" y="130301"/>
                </a:lnTo>
                <a:lnTo>
                  <a:pt x="130340" y="122427"/>
                </a:lnTo>
                <a:lnTo>
                  <a:pt x="132651" y="113664"/>
                </a:lnTo>
                <a:lnTo>
                  <a:pt x="128676" y="106806"/>
                </a:lnTo>
                <a:lnTo>
                  <a:pt x="82854" y="28320"/>
                </a:lnTo>
                <a:close/>
              </a:path>
              <a:path w="132715" h="479425">
                <a:moveTo>
                  <a:pt x="80606" y="28320"/>
                </a:moveTo>
                <a:lnTo>
                  <a:pt x="52031" y="28320"/>
                </a:lnTo>
                <a:lnTo>
                  <a:pt x="52031" y="81093"/>
                </a:lnTo>
                <a:lnTo>
                  <a:pt x="66325" y="56586"/>
                </a:lnTo>
                <a:lnTo>
                  <a:pt x="53987" y="35432"/>
                </a:lnTo>
                <a:lnTo>
                  <a:pt x="80606" y="35432"/>
                </a:lnTo>
                <a:lnTo>
                  <a:pt x="80606" y="28320"/>
                </a:lnTo>
                <a:close/>
              </a:path>
              <a:path w="132715" h="479425">
                <a:moveTo>
                  <a:pt x="80606" y="35432"/>
                </a:moveTo>
                <a:lnTo>
                  <a:pt x="78663" y="35432"/>
                </a:lnTo>
                <a:lnTo>
                  <a:pt x="66325" y="56586"/>
                </a:lnTo>
                <a:lnTo>
                  <a:pt x="80606" y="81071"/>
                </a:lnTo>
                <a:lnTo>
                  <a:pt x="80606" y="35432"/>
                </a:lnTo>
                <a:close/>
              </a:path>
              <a:path w="132715" h="479425">
                <a:moveTo>
                  <a:pt x="78663" y="35432"/>
                </a:moveTo>
                <a:lnTo>
                  <a:pt x="53987" y="35432"/>
                </a:lnTo>
                <a:lnTo>
                  <a:pt x="66325" y="56586"/>
                </a:lnTo>
                <a:lnTo>
                  <a:pt x="78663" y="35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3132" y="2477769"/>
            <a:ext cx="1657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8760" y="2396807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5363" y="1971103"/>
            <a:ext cx="309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Cambria Math"/>
                <a:cs typeface="Cambria Math"/>
              </a:rPr>
              <a:t>𝐾</a:t>
            </a:r>
            <a:r>
              <a:rPr sz="2025" spc="-135" baseline="-16460" dirty="0">
                <a:latin typeface="Cambria Math"/>
                <a:cs typeface="Cambria Math"/>
              </a:rPr>
              <a:t>1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00195" y="2262504"/>
            <a:ext cx="3194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Cambria Math"/>
                <a:cs typeface="Cambria Math"/>
              </a:rPr>
              <a:t>𝐾</a:t>
            </a:r>
            <a:r>
              <a:rPr sz="2025" spc="-75" baseline="-16460" dirty="0">
                <a:latin typeface="Cambria Math"/>
                <a:cs typeface="Cambria Math"/>
              </a:rPr>
              <a:t>2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4904" y="2818447"/>
            <a:ext cx="220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𝑀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2724150"/>
            <a:ext cx="3733800" cy="533400"/>
          </a:xfrm>
          <a:prstGeom prst="rect">
            <a:avLst/>
          </a:prstGeom>
          <a:noFill/>
        </p:spPr>
      </p:pic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19050"/>
            <a:ext cx="8229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solidFill>
                  <a:srgbClr val="FF0000"/>
                </a:solidFill>
              </a:rPr>
              <a:t>Nodal Analysis :</a:t>
            </a:r>
            <a:r>
              <a:rPr spc="-185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60390" y="1103947"/>
            <a:ext cx="678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Step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1634" y="1761870"/>
            <a:ext cx="966469" cy="238760"/>
          </a:xfrm>
          <a:custGeom>
            <a:avLst/>
            <a:gdLst/>
            <a:ahLst/>
            <a:cxnLst/>
            <a:rect l="l" t="t" r="r" b="b"/>
            <a:pathLst>
              <a:path w="966470" h="238760">
                <a:moveTo>
                  <a:pt x="890396" y="0"/>
                </a:moveTo>
                <a:lnTo>
                  <a:pt x="887094" y="9651"/>
                </a:lnTo>
                <a:lnTo>
                  <a:pt x="900830" y="15652"/>
                </a:lnTo>
                <a:lnTo>
                  <a:pt x="912685" y="23939"/>
                </a:lnTo>
                <a:lnTo>
                  <a:pt x="936750" y="62295"/>
                </a:lnTo>
                <a:lnTo>
                  <a:pt x="944625" y="117855"/>
                </a:lnTo>
                <a:lnTo>
                  <a:pt x="943744" y="138884"/>
                </a:lnTo>
                <a:lnTo>
                  <a:pt x="930529" y="190372"/>
                </a:lnTo>
                <a:lnTo>
                  <a:pt x="900971" y="222502"/>
                </a:lnTo>
                <a:lnTo>
                  <a:pt x="887348" y="228472"/>
                </a:lnTo>
                <a:lnTo>
                  <a:pt x="890396" y="238251"/>
                </a:lnTo>
                <a:lnTo>
                  <a:pt x="935902" y="211195"/>
                </a:lnTo>
                <a:lnTo>
                  <a:pt x="961469" y="161242"/>
                </a:lnTo>
                <a:lnTo>
                  <a:pt x="966342" y="119125"/>
                </a:lnTo>
                <a:lnTo>
                  <a:pt x="965126" y="97289"/>
                </a:lnTo>
                <a:lnTo>
                  <a:pt x="955359" y="58618"/>
                </a:lnTo>
                <a:lnTo>
                  <a:pt x="922877" y="15271"/>
                </a:lnTo>
                <a:lnTo>
                  <a:pt x="907708" y="6242"/>
                </a:lnTo>
                <a:lnTo>
                  <a:pt x="890396" y="0"/>
                </a:lnTo>
                <a:close/>
              </a:path>
              <a:path w="966470" h="238760">
                <a:moveTo>
                  <a:pt x="75945" y="0"/>
                </a:moveTo>
                <a:lnTo>
                  <a:pt x="30565" y="27110"/>
                </a:lnTo>
                <a:lnTo>
                  <a:pt x="4937" y="77120"/>
                </a:lnTo>
                <a:lnTo>
                  <a:pt x="0" y="119125"/>
                </a:lnTo>
                <a:lnTo>
                  <a:pt x="1216" y="141035"/>
                </a:lnTo>
                <a:lnTo>
                  <a:pt x="10983" y="179758"/>
                </a:lnTo>
                <a:lnTo>
                  <a:pt x="43465" y="222996"/>
                </a:lnTo>
                <a:lnTo>
                  <a:pt x="75945" y="238251"/>
                </a:lnTo>
                <a:lnTo>
                  <a:pt x="78993" y="228472"/>
                </a:lnTo>
                <a:lnTo>
                  <a:pt x="65424" y="222502"/>
                </a:lnTo>
                <a:lnTo>
                  <a:pt x="53689" y="214137"/>
                </a:lnTo>
                <a:lnTo>
                  <a:pt x="29646" y="175131"/>
                </a:lnTo>
                <a:lnTo>
                  <a:pt x="21716" y="117855"/>
                </a:lnTo>
                <a:lnTo>
                  <a:pt x="22598" y="97573"/>
                </a:lnTo>
                <a:lnTo>
                  <a:pt x="35813" y="47370"/>
                </a:lnTo>
                <a:lnTo>
                  <a:pt x="65639" y="15652"/>
                </a:lnTo>
                <a:lnTo>
                  <a:pt x="79375" y="9651"/>
                </a:lnTo>
                <a:lnTo>
                  <a:pt x="75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9590" y="1380807"/>
            <a:ext cx="373062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libri"/>
                <a:cs typeface="Calibri"/>
              </a:rPr>
              <a:t>Apply </a:t>
            </a:r>
            <a:r>
              <a:rPr sz="2000" spc="-25" dirty="0">
                <a:latin typeface="Calibri"/>
                <a:cs typeface="Calibri"/>
              </a:rPr>
              <a:t>Newton’s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25" baseline="24691" dirty="0">
                <a:latin typeface="Calibri"/>
                <a:cs typeface="Calibri"/>
              </a:rPr>
              <a:t>nd </a:t>
            </a:r>
            <a:r>
              <a:rPr sz="2000" spc="5" dirty="0">
                <a:latin typeface="Calibri"/>
                <a:cs typeface="Calibri"/>
              </a:rPr>
              <a:t>law </a:t>
            </a:r>
            <a:r>
              <a:rPr sz="2000" spc="10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𝑥</a:t>
            </a:r>
            <a:r>
              <a:rPr sz="2250" spc="30" baseline="-16666" dirty="0">
                <a:latin typeface="Cambria Math"/>
                <a:cs typeface="Cambria Math"/>
              </a:rPr>
              <a:t>1</a:t>
            </a:r>
            <a:r>
              <a:rPr sz="2000" spc="20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2809240" algn="l"/>
              </a:tabLst>
            </a:pPr>
            <a:r>
              <a:rPr sz="2000" spc="15" dirty="0">
                <a:latin typeface="Cambria Math"/>
                <a:cs typeface="Cambria Math"/>
              </a:rPr>
              <a:t>𝐹  </a:t>
            </a:r>
            <a:r>
              <a:rPr sz="2000" spc="20" dirty="0">
                <a:latin typeface="Cambria Math"/>
                <a:cs typeface="Cambria Math"/>
              </a:rPr>
              <a:t>= </a:t>
            </a:r>
            <a:r>
              <a:rPr sz="2000" spc="-80" dirty="0">
                <a:latin typeface="Cambria Math"/>
                <a:cs typeface="Cambria Math"/>
              </a:rPr>
              <a:t>𝐾</a:t>
            </a:r>
            <a:r>
              <a:rPr sz="2250" spc="-120" baseline="-16666" dirty="0">
                <a:latin typeface="Cambria Math"/>
                <a:cs typeface="Cambria Math"/>
              </a:rPr>
              <a:t>1    </a:t>
            </a:r>
            <a:r>
              <a:rPr sz="2000" spc="-30" dirty="0">
                <a:latin typeface="Cambria Math"/>
                <a:cs typeface="Cambria Math"/>
              </a:rPr>
              <a:t>𝑥</a:t>
            </a:r>
            <a:r>
              <a:rPr sz="2250" spc="-44" baseline="-16666" dirty="0">
                <a:latin typeface="Cambria Math"/>
                <a:cs typeface="Cambria Math"/>
              </a:rPr>
              <a:t>1</a:t>
            </a:r>
            <a:r>
              <a:rPr sz="2250" spc="-217" baseline="-16666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−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𝑥</a:t>
            </a:r>
            <a:r>
              <a:rPr sz="2250" spc="15" baseline="-16666" dirty="0">
                <a:latin typeface="Cambria Math"/>
                <a:cs typeface="Cambria Math"/>
              </a:rPr>
              <a:t>2	</a:t>
            </a:r>
            <a:r>
              <a:rPr sz="2000" spc="10" dirty="0">
                <a:latin typeface="Calibri"/>
                <a:cs typeface="Calibri"/>
              </a:rPr>
              <a:t>(1)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4990" y="2296731"/>
            <a:ext cx="3692525" cy="8418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endParaRPr lang="en-US" sz="2000" spc="5" dirty="0" smtClean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25"/>
              </a:spcBef>
            </a:pPr>
            <a:endParaRPr lang="en-US" sz="1600" spc="5" dirty="0" smtClean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5" dirty="0" smtClean="0">
                <a:latin typeface="Calibri"/>
                <a:cs typeface="Calibri"/>
              </a:rPr>
              <a:t>Apply </a:t>
            </a:r>
            <a:r>
              <a:rPr sz="1600" spc="-25" dirty="0">
                <a:latin typeface="Calibri"/>
                <a:cs typeface="Calibri"/>
              </a:rPr>
              <a:t>Newton’s </a:t>
            </a:r>
            <a:r>
              <a:rPr sz="1600" dirty="0">
                <a:latin typeface="Calibri"/>
                <a:cs typeface="Calibri"/>
              </a:rPr>
              <a:t>2</a:t>
            </a:r>
            <a:r>
              <a:rPr baseline="24691" dirty="0">
                <a:latin typeface="Calibri"/>
                <a:cs typeface="Calibri"/>
              </a:rPr>
              <a:t>nd </a:t>
            </a:r>
            <a:r>
              <a:rPr sz="1600" spc="5" dirty="0">
                <a:latin typeface="Calibri"/>
                <a:cs typeface="Calibri"/>
              </a:rPr>
              <a:t>law </a:t>
            </a:r>
            <a:r>
              <a:rPr sz="1600" spc="10" dirty="0">
                <a:latin typeface="Calibri"/>
                <a:cs typeface="Calibri"/>
              </a:rPr>
              <a:t>at </a:t>
            </a:r>
            <a:r>
              <a:rPr sz="1600" dirty="0">
                <a:latin typeface="Calibri"/>
                <a:cs typeface="Calibri"/>
              </a:rPr>
              <a:t>node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20" dirty="0">
                <a:latin typeface="Cambria Math"/>
                <a:cs typeface="Cambria Math"/>
              </a:rPr>
              <a:t>𝑥</a:t>
            </a:r>
            <a:r>
              <a:rPr spc="30" baseline="-16666" dirty="0">
                <a:latin typeface="Cambria Math"/>
                <a:cs typeface="Cambria Math"/>
              </a:rPr>
              <a:t>2</a:t>
            </a:r>
            <a:r>
              <a:rPr sz="1600" spc="20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7800" y="4476750"/>
            <a:ext cx="3447415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Calibri"/>
                <a:cs typeface="Calibri"/>
              </a:rPr>
              <a:t>Eq.1 and Eq.2 give the  mathematical model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5" dirty="0">
                <a:latin typeface="Calibri"/>
                <a:cs typeface="Calibri"/>
              </a:rPr>
              <a:t>the</a:t>
            </a:r>
            <a:r>
              <a:rPr sz="1400" spc="-2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given  </a:t>
            </a:r>
            <a:r>
              <a:rPr sz="1400" spc="-5" dirty="0">
                <a:latin typeface="Calibri"/>
                <a:cs typeface="Calibri"/>
              </a:rPr>
              <a:t>mechanical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system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" y="590550"/>
            <a:ext cx="4542917" cy="2647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0400" y="742950"/>
            <a:ext cx="2997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25" dirty="0">
                <a:latin typeface="Cambria Math"/>
                <a:cs typeface="Cambria Math"/>
              </a:rPr>
              <a:t>𝑥</a:t>
            </a:r>
            <a:r>
              <a:rPr sz="2025" spc="37" baseline="-16460" dirty="0">
                <a:latin typeface="Cambria Math"/>
                <a:cs typeface="Cambria Math"/>
              </a:rPr>
              <a:t>2</a:t>
            </a:r>
            <a:endParaRPr sz="2025" baseline="-16460" dirty="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3200" y="2800350"/>
            <a:ext cx="15240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Node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0" y="514350"/>
            <a:ext cx="14795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𝑥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680" y="156838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" dirty="0">
                <a:latin typeface="Cambria Math"/>
                <a:cs typeface="Cambria Math"/>
              </a:rPr>
              <a:t>1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8600" y="1809750"/>
            <a:ext cx="588010" cy="479425"/>
          </a:xfrm>
          <a:custGeom>
            <a:avLst/>
            <a:gdLst/>
            <a:ahLst/>
            <a:cxnLst/>
            <a:rect l="l" t="t" r="r" b="b"/>
            <a:pathLst>
              <a:path w="588010" h="479425">
                <a:moveTo>
                  <a:pt x="293712" y="0"/>
                </a:moveTo>
                <a:lnTo>
                  <a:pt x="240919" y="3861"/>
                </a:lnTo>
                <a:lnTo>
                  <a:pt x="191230" y="14994"/>
                </a:lnTo>
                <a:lnTo>
                  <a:pt x="145474" y="32718"/>
                </a:lnTo>
                <a:lnTo>
                  <a:pt x="104481" y="56358"/>
                </a:lnTo>
                <a:lnTo>
                  <a:pt x="69080" y="85232"/>
                </a:lnTo>
                <a:lnTo>
                  <a:pt x="40102" y="118665"/>
                </a:lnTo>
                <a:lnTo>
                  <a:pt x="18376" y="155976"/>
                </a:lnTo>
                <a:lnTo>
                  <a:pt x="4732" y="196487"/>
                </a:lnTo>
                <a:lnTo>
                  <a:pt x="0" y="239521"/>
                </a:lnTo>
                <a:lnTo>
                  <a:pt x="4732" y="282593"/>
                </a:lnTo>
                <a:lnTo>
                  <a:pt x="18376" y="323135"/>
                </a:lnTo>
                <a:lnTo>
                  <a:pt x="40102" y="360468"/>
                </a:lnTo>
                <a:lnTo>
                  <a:pt x="69080" y="393916"/>
                </a:lnTo>
                <a:lnTo>
                  <a:pt x="104481" y="422801"/>
                </a:lnTo>
                <a:lnTo>
                  <a:pt x="145474" y="446447"/>
                </a:lnTo>
                <a:lnTo>
                  <a:pt x="191230" y="464175"/>
                </a:lnTo>
                <a:lnTo>
                  <a:pt x="240919" y="475309"/>
                </a:lnTo>
                <a:lnTo>
                  <a:pt x="293712" y="479170"/>
                </a:lnTo>
                <a:lnTo>
                  <a:pt x="346509" y="475309"/>
                </a:lnTo>
                <a:lnTo>
                  <a:pt x="396202" y="464175"/>
                </a:lnTo>
                <a:lnTo>
                  <a:pt x="441960" y="446447"/>
                </a:lnTo>
                <a:lnTo>
                  <a:pt x="482955" y="422801"/>
                </a:lnTo>
                <a:lnTo>
                  <a:pt x="518356" y="393916"/>
                </a:lnTo>
                <a:lnTo>
                  <a:pt x="547335" y="360468"/>
                </a:lnTo>
                <a:lnTo>
                  <a:pt x="569061" y="323135"/>
                </a:lnTo>
                <a:lnTo>
                  <a:pt x="582706" y="282593"/>
                </a:lnTo>
                <a:lnTo>
                  <a:pt x="587438" y="239521"/>
                </a:lnTo>
                <a:lnTo>
                  <a:pt x="582706" y="196487"/>
                </a:lnTo>
                <a:lnTo>
                  <a:pt x="569061" y="155976"/>
                </a:lnTo>
                <a:lnTo>
                  <a:pt x="547335" y="118665"/>
                </a:lnTo>
                <a:lnTo>
                  <a:pt x="518356" y="85232"/>
                </a:lnTo>
                <a:lnTo>
                  <a:pt x="482955" y="56358"/>
                </a:lnTo>
                <a:lnTo>
                  <a:pt x="441960" y="32718"/>
                </a:lnTo>
                <a:lnTo>
                  <a:pt x="396202" y="14994"/>
                </a:lnTo>
                <a:lnTo>
                  <a:pt x="346509" y="3861"/>
                </a:lnTo>
                <a:lnTo>
                  <a:pt x="293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1733550"/>
            <a:ext cx="588010" cy="479425"/>
          </a:xfrm>
          <a:custGeom>
            <a:avLst/>
            <a:gdLst/>
            <a:ahLst/>
            <a:cxnLst/>
            <a:rect l="l" t="t" r="r" b="b"/>
            <a:pathLst>
              <a:path w="588010" h="479425">
                <a:moveTo>
                  <a:pt x="0" y="239521"/>
                </a:moveTo>
                <a:lnTo>
                  <a:pt x="4732" y="196487"/>
                </a:lnTo>
                <a:lnTo>
                  <a:pt x="18376" y="155976"/>
                </a:lnTo>
                <a:lnTo>
                  <a:pt x="40102" y="118665"/>
                </a:lnTo>
                <a:lnTo>
                  <a:pt x="69080" y="85232"/>
                </a:lnTo>
                <a:lnTo>
                  <a:pt x="104481" y="56358"/>
                </a:lnTo>
                <a:lnTo>
                  <a:pt x="145474" y="32718"/>
                </a:lnTo>
                <a:lnTo>
                  <a:pt x="191230" y="14994"/>
                </a:lnTo>
                <a:lnTo>
                  <a:pt x="240919" y="3861"/>
                </a:lnTo>
                <a:lnTo>
                  <a:pt x="293712" y="0"/>
                </a:lnTo>
                <a:lnTo>
                  <a:pt x="346509" y="3861"/>
                </a:lnTo>
                <a:lnTo>
                  <a:pt x="396202" y="14994"/>
                </a:lnTo>
                <a:lnTo>
                  <a:pt x="441960" y="32718"/>
                </a:lnTo>
                <a:lnTo>
                  <a:pt x="482955" y="56358"/>
                </a:lnTo>
                <a:lnTo>
                  <a:pt x="518356" y="85232"/>
                </a:lnTo>
                <a:lnTo>
                  <a:pt x="547335" y="118665"/>
                </a:lnTo>
                <a:lnTo>
                  <a:pt x="569061" y="155976"/>
                </a:lnTo>
                <a:lnTo>
                  <a:pt x="582706" y="196487"/>
                </a:lnTo>
                <a:lnTo>
                  <a:pt x="587438" y="239521"/>
                </a:lnTo>
                <a:lnTo>
                  <a:pt x="582706" y="282593"/>
                </a:lnTo>
                <a:lnTo>
                  <a:pt x="569061" y="323135"/>
                </a:lnTo>
                <a:lnTo>
                  <a:pt x="547335" y="360468"/>
                </a:lnTo>
                <a:lnTo>
                  <a:pt x="518356" y="393916"/>
                </a:lnTo>
                <a:lnTo>
                  <a:pt x="482955" y="422801"/>
                </a:lnTo>
                <a:lnTo>
                  <a:pt x="441960" y="446447"/>
                </a:lnTo>
                <a:lnTo>
                  <a:pt x="396202" y="464175"/>
                </a:lnTo>
                <a:lnTo>
                  <a:pt x="346509" y="475309"/>
                </a:lnTo>
                <a:lnTo>
                  <a:pt x="293712" y="479170"/>
                </a:lnTo>
                <a:lnTo>
                  <a:pt x="240919" y="475309"/>
                </a:lnTo>
                <a:lnTo>
                  <a:pt x="191230" y="464175"/>
                </a:lnTo>
                <a:lnTo>
                  <a:pt x="145474" y="446447"/>
                </a:lnTo>
                <a:lnTo>
                  <a:pt x="104481" y="422801"/>
                </a:lnTo>
                <a:lnTo>
                  <a:pt x="69080" y="393916"/>
                </a:lnTo>
                <a:lnTo>
                  <a:pt x="40102" y="360468"/>
                </a:lnTo>
                <a:lnTo>
                  <a:pt x="18376" y="323135"/>
                </a:lnTo>
                <a:lnTo>
                  <a:pt x="4732" y="282593"/>
                </a:lnTo>
                <a:lnTo>
                  <a:pt x="0" y="23952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1657350"/>
            <a:ext cx="132715" cy="479425"/>
          </a:xfrm>
          <a:custGeom>
            <a:avLst/>
            <a:gdLst/>
            <a:ahLst/>
            <a:cxnLst/>
            <a:rect l="l" t="t" r="r" b="b"/>
            <a:pathLst>
              <a:path w="132715" h="479425">
                <a:moveTo>
                  <a:pt x="66325" y="56586"/>
                </a:moveTo>
                <a:lnTo>
                  <a:pt x="52044" y="81071"/>
                </a:lnTo>
                <a:lnTo>
                  <a:pt x="52031" y="479170"/>
                </a:lnTo>
                <a:lnTo>
                  <a:pt x="80606" y="479170"/>
                </a:lnTo>
                <a:lnTo>
                  <a:pt x="80606" y="81071"/>
                </a:lnTo>
                <a:lnTo>
                  <a:pt x="66325" y="56586"/>
                </a:lnTo>
                <a:close/>
              </a:path>
              <a:path w="132715" h="479425">
                <a:moveTo>
                  <a:pt x="66319" y="0"/>
                </a:moveTo>
                <a:lnTo>
                  <a:pt x="3975" y="106806"/>
                </a:lnTo>
                <a:lnTo>
                  <a:pt x="0" y="113664"/>
                </a:lnTo>
                <a:lnTo>
                  <a:pt x="2298" y="122427"/>
                </a:lnTo>
                <a:lnTo>
                  <a:pt x="15938" y="130301"/>
                </a:lnTo>
                <a:lnTo>
                  <a:pt x="24688" y="128015"/>
                </a:lnTo>
                <a:lnTo>
                  <a:pt x="28663" y="121157"/>
                </a:lnTo>
                <a:lnTo>
                  <a:pt x="52031" y="81093"/>
                </a:lnTo>
                <a:lnTo>
                  <a:pt x="52031" y="28320"/>
                </a:lnTo>
                <a:lnTo>
                  <a:pt x="82854" y="28320"/>
                </a:lnTo>
                <a:lnTo>
                  <a:pt x="66319" y="0"/>
                </a:lnTo>
                <a:close/>
              </a:path>
              <a:path w="132715" h="479425">
                <a:moveTo>
                  <a:pt x="82854" y="28320"/>
                </a:moveTo>
                <a:lnTo>
                  <a:pt x="80606" y="28320"/>
                </a:lnTo>
                <a:lnTo>
                  <a:pt x="80619" y="81093"/>
                </a:lnTo>
                <a:lnTo>
                  <a:pt x="103987" y="121157"/>
                </a:lnTo>
                <a:lnTo>
                  <a:pt x="107962" y="128015"/>
                </a:lnTo>
                <a:lnTo>
                  <a:pt x="116712" y="130301"/>
                </a:lnTo>
                <a:lnTo>
                  <a:pt x="130340" y="122427"/>
                </a:lnTo>
                <a:lnTo>
                  <a:pt x="132651" y="113664"/>
                </a:lnTo>
                <a:lnTo>
                  <a:pt x="128676" y="106806"/>
                </a:lnTo>
                <a:lnTo>
                  <a:pt x="82854" y="28320"/>
                </a:lnTo>
                <a:close/>
              </a:path>
              <a:path w="132715" h="479425">
                <a:moveTo>
                  <a:pt x="80606" y="28320"/>
                </a:moveTo>
                <a:lnTo>
                  <a:pt x="52031" y="28320"/>
                </a:lnTo>
                <a:lnTo>
                  <a:pt x="52031" y="81093"/>
                </a:lnTo>
                <a:lnTo>
                  <a:pt x="66325" y="56586"/>
                </a:lnTo>
                <a:lnTo>
                  <a:pt x="53987" y="35432"/>
                </a:lnTo>
                <a:lnTo>
                  <a:pt x="80606" y="35432"/>
                </a:lnTo>
                <a:lnTo>
                  <a:pt x="80606" y="28320"/>
                </a:lnTo>
                <a:close/>
              </a:path>
              <a:path w="132715" h="479425">
                <a:moveTo>
                  <a:pt x="80606" y="35432"/>
                </a:moveTo>
                <a:lnTo>
                  <a:pt x="78663" y="35432"/>
                </a:lnTo>
                <a:lnTo>
                  <a:pt x="66325" y="56586"/>
                </a:lnTo>
                <a:lnTo>
                  <a:pt x="80606" y="81071"/>
                </a:lnTo>
                <a:lnTo>
                  <a:pt x="80606" y="35432"/>
                </a:lnTo>
                <a:close/>
              </a:path>
              <a:path w="132715" h="479425">
                <a:moveTo>
                  <a:pt x="78663" y="35432"/>
                </a:moveTo>
                <a:lnTo>
                  <a:pt x="53987" y="35432"/>
                </a:lnTo>
                <a:lnTo>
                  <a:pt x="66325" y="56586"/>
                </a:lnTo>
                <a:lnTo>
                  <a:pt x="78663" y="35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4400" y="1885950"/>
            <a:ext cx="1657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𝐹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9800" y="1581150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447800" y="1428750"/>
            <a:ext cx="309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Cambria Math"/>
                <a:cs typeface="Cambria Math"/>
              </a:rPr>
              <a:t>𝐾</a:t>
            </a:r>
            <a:r>
              <a:rPr sz="2025" spc="-135" baseline="-16460" dirty="0">
                <a:latin typeface="Cambria Math"/>
                <a:cs typeface="Cambria Math"/>
              </a:rPr>
              <a:t>1</a:t>
            </a:r>
            <a:endParaRPr sz="2025" baseline="-16460" dirty="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6200" y="1581150"/>
            <a:ext cx="3194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Cambria Math"/>
                <a:cs typeface="Cambria Math"/>
              </a:rPr>
              <a:t>𝐾</a:t>
            </a:r>
            <a:r>
              <a:rPr sz="2025" spc="-75" baseline="-16460" dirty="0">
                <a:latin typeface="Cambria Math"/>
                <a:cs typeface="Cambria Math"/>
              </a:rPr>
              <a:t>2</a:t>
            </a:r>
            <a:endParaRPr sz="2025" baseline="-16460" dirty="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7600" y="2038350"/>
            <a:ext cx="220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𝑀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3181350"/>
            <a:ext cx="3657600" cy="381000"/>
          </a:xfrm>
          <a:prstGeom prst="rect">
            <a:avLst/>
          </a:prstGeom>
          <a:noFill/>
        </p:spPr>
      </p:pic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022" name="Picture 3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2419350"/>
            <a:ext cx="1343026" cy="457200"/>
          </a:xfrm>
          <a:prstGeom prst="rect">
            <a:avLst/>
          </a:prstGeom>
          <a:noFill/>
        </p:spPr>
      </p:pic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031" name="Picture 3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3638550"/>
            <a:ext cx="3643745" cy="457200"/>
          </a:xfrm>
          <a:prstGeom prst="rect">
            <a:avLst/>
          </a:prstGeom>
          <a:noFill/>
        </p:spPr>
      </p:pic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034" name="Picture 4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799" y="4069635"/>
            <a:ext cx="3468625" cy="407115"/>
          </a:xfrm>
          <a:prstGeom prst="rect">
            <a:avLst/>
          </a:prstGeom>
          <a:noFill/>
        </p:spPr>
      </p:pic>
      <p:sp>
        <p:nvSpPr>
          <p:cNvPr id="85036" name="Rectangle 44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497" y="128587"/>
            <a:ext cx="680465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FF0000"/>
                </a:solidFill>
              </a:rPr>
              <a:t>Summary: Analogous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734" y="1075753"/>
            <a:ext cx="806958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4800"/>
              </a:lnSpc>
              <a:buFont typeface="Arial"/>
              <a:buChar char="•"/>
              <a:tabLst>
                <a:tab pos="355600" algn="l"/>
                <a:tab pos="356235" algn="l"/>
                <a:tab pos="1604645" algn="l"/>
                <a:tab pos="2338705" algn="l"/>
                <a:tab pos="3197225" algn="l"/>
                <a:tab pos="3731260" algn="l"/>
                <a:tab pos="4923155" algn="l"/>
                <a:tab pos="6086475" algn="l"/>
                <a:tab pos="6619875" algn="l"/>
                <a:tab pos="7830820" algn="l"/>
              </a:tabLst>
            </a:pPr>
            <a:r>
              <a:rPr sz="2150" spc="-15" dirty="0">
                <a:latin typeface="Calibri"/>
                <a:cs typeface="Calibri"/>
              </a:rPr>
              <a:t>Fo</a:t>
            </a:r>
            <a:r>
              <a:rPr sz="2150" spc="30" dirty="0">
                <a:latin typeface="Calibri"/>
                <a:cs typeface="Calibri"/>
              </a:rPr>
              <a:t>ll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30" dirty="0">
                <a:latin typeface="Calibri"/>
                <a:cs typeface="Calibri"/>
              </a:rPr>
              <a:t>wi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10" dirty="0">
                <a:latin typeface="Calibri"/>
                <a:cs typeface="Calibri"/>
              </a:rPr>
              <a:t>g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-10" dirty="0">
                <a:latin typeface="Calibri"/>
                <a:cs typeface="Calibri"/>
              </a:rPr>
              <a:t>b</a:t>
            </a:r>
            <a:r>
              <a:rPr sz="2150" spc="30" dirty="0">
                <a:latin typeface="Calibri"/>
                <a:cs typeface="Calibri"/>
              </a:rPr>
              <a:t>l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5" dirty="0">
                <a:latin typeface="Calibri"/>
                <a:cs typeface="Calibri"/>
              </a:rPr>
              <a:t>s</a:t>
            </a:r>
            <a:r>
              <a:rPr sz="2150" spc="-10" dirty="0">
                <a:latin typeface="Calibri"/>
                <a:cs typeface="Calibri"/>
              </a:rPr>
              <a:t>h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30" dirty="0">
                <a:latin typeface="Calibri"/>
                <a:cs typeface="Calibri"/>
              </a:rPr>
              <a:t>w</a:t>
            </a:r>
            <a:r>
              <a:rPr sz="2150" spc="10" dirty="0">
                <a:latin typeface="Calibri"/>
                <a:cs typeface="Calibri"/>
              </a:rPr>
              <a:t>s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-10" dirty="0">
                <a:latin typeface="Calibri"/>
                <a:cs typeface="Calibri"/>
              </a:rPr>
              <a:t>h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15" dirty="0">
                <a:latin typeface="Calibri"/>
                <a:cs typeface="Calibri"/>
              </a:rPr>
              <a:t>a</a:t>
            </a:r>
            <a:r>
              <a:rPr sz="2150" spc="30" dirty="0">
                <a:latin typeface="Calibri"/>
                <a:cs typeface="Calibri"/>
              </a:rPr>
              <a:t>l</a:t>
            </a:r>
            <a:r>
              <a:rPr sz="2150" spc="-15" dirty="0">
                <a:latin typeface="Calibri"/>
                <a:cs typeface="Calibri"/>
              </a:rPr>
              <a:t>o</a:t>
            </a:r>
            <a:r>
              <a:rPr sz="2150" spc="30" dirty="0">
                <a:latin typeface="Calibri"/>
                <a:cs typeface="Calibri"/>
              </a:rPr>
              <a:t>g</a:t>
            </a:r>
            <a:r>
              <a:rPr sz="2150" spc="-10" dirty="0">
                <a:latin typeface="Calibri"/>
                <a:cs typeface="Calibri"/>
              </a:rPr>
              <a:t>u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10" dirty="0">
                <a:latin typeface="Calibri"/>
                <a:cs typeface="Calibri"/>
              </a:rPr>
              <a:t>b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105" dirty="0">
                <a:latin typeface="Calibri"/>
                <a:cs typeface="Calibri"/>
              </a:rPr>
              <a:t>w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50" dirty="0">
                <a:latin typeface="Calibri"/>
                <a:cs typeface="Calibri"/>
              </a:rPr>
              <a:t>e</a:t>
            </a:r>
            <a:r>
              <a:rPr sz="2150" spc="10" dirty="0">
                <a:latin typeface="Calibri"/>
                <a:cs typeface="Calibri"/>
              </a:rPr>
              <a:t>n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-10" dirty="0">
                <a:latin typeface="Calibri"/>
                <a:cs typeface="Calibri"/>
              </a:rPr>
              <a:t>h</a:t>
            </a:r>
            <a:r>
              <a:rPr sz="2150" spc="10" dirty="0">
                <a:latin typeface="Calibri"/>
                <a:cs typeface="Calibri"/>
              </a:rPr>
              <a:t>e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30" dirty="0">
                <a:latin typeface="Calibri"/>
                <a:cs typeface="Calibri"/>
              </a:rPr>
              <a:t>l</a:t>
            </a:r>
            <a:r>
              <a:rPr sz="2150" spc="50" dirty="0">
                <a:latin typeface="Calibri"/>
                <a:cs typeface="Calibri"/>
              </a:rPr>
              <a:t>e</a:t>
            </a:r>
            <a:r>
              <a:rPr sz="2150" spc="5" dirty="0">
                <a:latin typeface="Calibri"/>
                <a:cs typeface="Calibri"/>
              </a:rPr>
              <a:t>m</a:t>
            </a:r>
            <a:r>
              <a:rPr sz="2150" spc="-25" dirty="0">
                <a:latin typeface="Calibri"/>
                <a:cs typeface="Calibri"/>
              </a:rPr>
              <a:t>e</a:t>
            </a:r>
            <a:r>
              <a:rPr sz="2150" spc="-10" dirty="0">
                <a:latin typeface="Calibri"/>
                <a:cs typeface="Calibri"/>
              </a:rPr>
              <a:t>n</a:t>
            </a:r>
            <a:r>
              <a:rPr sz="2150" spc="100" dirty="0">
                <a:latin typeface="Calibri"/>
                <a:cs typeface="Calibri"/>
              </a:rPr>
              <a:t>t</a:t>
            </a:r>
            <a:r>
              <a:rPr sz="2150" spc="10" dirty="0">
                <a:latin typeface="Calibri"/>
                <a:cs typeface="Calibri"/>
              </a:rPr>
              <a:t>s</a:t>
            </a:r>
            <a:r>
              <a:rPr sz="2150" dirty="0">
                <a:latin typeface="Calibri"/>
                <a:cs typeface="Calibri"/>
              </a:rPr>
              <a:t>	</a:t>
            </a:r>
            <a:r>
              <a:rPr sz="2150" spc="-20" dirty="0">
                <a:latin typeface="Calibri"/>
                <a:cs typeface="Calibri"/>
              </a:rPr>
              <a:t>of  </a:t>
            </a:r>
            <a:r>
              <a:rPr sz="2150" dirty="0">
                <a:latin typeface="Calibri"/>
                <a:cs typeface="Calibri"/>
              </a:rPr>
              <a:t>mechanical </a:t>
            </a:r>
            <a:r>
              <a:rPr sz="2150" spc="5" dirty="0">
                <a:latin typeface="Calibri"/>
                <a:cs typeface="Calibri"/>
              </a:rPr>
              <a:t>and electrical</a:t>
            </a:r>
            <a:r>
              <a:rPr sz="2150" spc="28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systems: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5173" y="1809750"/>
          <a:ext cx="8495665" cy="2865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6620"/>
                <a:gridCol w="2297430"/>
                <a:gridCol w="1943735"/>
                <a:gridCol w="2087880"/>
              </a:tblGrid>
              <a:tr h="45046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Mechanical</a:t>
                      </a:r>
                      <a:r>
                        <a:rPr sz="1700" b="1" spc="-1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60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Electrical</a:t>
                      </a:r>
                      <a:r>
                        <a:rPr sz="1700" b="1" spc="-1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15" dirty="0">
                          <a:latin typeface="Calibri"/>
                          <a:cs typeface="Calibri"/>
                        </a:rPr>
                        <a:t>Translational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5" dirty="0">
                          <a:latin typeface="Calibri"/>
                          <a:cs typeface="Calibri"/>
                        </a:rPr>
                        <a:t>Rotational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20" dirty="0">
                          <a:latin typeface="Calibri"/>
                          <a:cs typeface="Calibri"/>
                        </a:rPr>
                        <a:t>F-V</a:t>
                      </a:r>
                      <a:r>
                        <a:rPr sz="17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latin typeface="Calibri"/>
                          <a:cs typeface="Calibri"/>
                        </a:rPr>
                        <a:t>Analogy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15" dirty="0">
                          <a:latin typeface="Calibri"/>
                          <a:cs typeface="Calibri"/>
                        </a:rPr>
                        <a:t>F-I</a:t>
                      </a:r>
                      <a:r>
                        <a:rPr sz="17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latin typeface="Calibri"/>
                          <a:cs typeface="Calibri"/>
                        </a:rPr>
                        <a:t>Analogy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887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17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(𝐹)</a:t>
                      </a:r>
                      <a:endParaRPr sz="170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-20" dirty="0">
                          <a:latin typeface="Calibri"/>
                          <a:cs typeface="Calibri"/>
                        </a:rPr>
                        <a:t>Torque</a:t>
                      </a:r>
                      <a:r>
                        <a:rPr sz="1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Voltage</a:t>
                      </a:r>
                      <a:r>
                        <a:rPr sz="17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7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𝐼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15" dirty="0">
                          <a:latin typeface="Calibri"/>
                          <a:cs typeface="Calibri"/>
                        </a:rPr>
                        <a:t>Mass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5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Inertia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10" dirty="0">
                          <a:latin typeface="Calibri"/>
                          <a:cs typeface="Calibri"/>
                        </a:rPr>
                        <a:t>Inductor</a:t>
                      </a:r>
                      <a:r>
                        <a:rPr sz="1700" spc="-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Capacitor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Friction</a:t>
                      </a:r>
                      <a:r>
                        <a:rPr sz="17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𝐵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Friction</a:t>
                      </a:r>
                      <a:r>
                        <a:rPr sz="17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𝐷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Resistor</a:t>
                      </a:r>
                      <a:r>
                        <a:rPr sz="17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Conductor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1/𝑅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4569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Linear spring</a:t>
                      </a:r>
                      <a:r>
                        <a:rPr sz="17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35" dirty="0">
                          <a:latin typeface="Cambria Math"/>
                          <a:cs typeface="Cambria Math"/>
                        </a:rPr>
                        <a:t>𝐾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spc="-15" dirty="0">
                          <a:latin typeface="Calibri"/>
                          <a:cs typeface="Calibri"/>
                        </a:rPr>
                        <a:t>Torsional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spring</a:t>
                      </a:r>
                      <a:r>
                        <a:rPr sz="17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35" dirty="0">
                          <a:latin typeface="Cambria Math"/>
                          <a:cs typeface="Cambria Math"/>
                        </a:rPr>
                        <a:t>𝐾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spc="10" dirty="0">
                          <a:latin typeface="Calibri"/>
                          <a:cs typeface="Calibri"/>
                        </a:rPr>
                        <a:t>Capacitor</a:t>
                      </a:r>
                      <a:r>
                        <a:rPr sz="17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0" dirty="0">
                          <a:latin typeface="Cambria Math"/>
                          <a:cs typeface="Cambria Math"/>
                        </a:rPr>
                        <a:t>1/𝐶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spc="10" dirty="0">
                          <a:latin typeface="Calibri"/>
                          <a:cs typeface="Calibri"/>
                        </a:rPr>
                        <a:t>Inductor</a:t>
                      </a:r>
                      <a:r>
                        <a:rPr sz="1700" spc="-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5" dirty="0">
                          <a:latin typeface="Cambria Math"/>
                          <a:cs typeface="Cambria Math"/>
                        </a:rPr>
                        <a:t>1/𝐿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Displacement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(𝑥)</a:t>
                      </a:r>
                      <a:endParaRPr sz="17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Displacement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0" dirty="0">
                          <a:latin typeface="Cambria Math"/>
                          <a:cs typeface="Cambria Math"/>
                        </a:rPr>
                        <a:t>(𝜃)</a:t>
                      </a:r>
                      <a:endParaRPr sz="17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Charge</a:t>
                      </a:r>
                      <a:r>
                        <a:rPr sz="17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25" dirty="0">
                          <a:latin typeface="Cambria Math"/>
                          <a:cs typeface="Cambria Math"/>
                        </a:rPr>
                        <a:t>𝑞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)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10" dirty="0">
                          <a:latin typeface="Calibri"/>
                          <a:cs typeface="Calibri"/>
                        </a:rPr>
                        <a:t>Flux</a:t>
                      </a:r>
                      <a:r>
                        <a:rPr sz="1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700" spc="15" dirty="0">
                          <a:latin typeface="Cambria Math"/>
                          <a:cs typeface="Cambria Math"/>
                        </a:rPr>
                        <a:t>𝜙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)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8731"/>
            <a:ext cx="8229600" cy="433356"/>
          </a:xfrm>
          <a:prstGeom prst="rect">
            <a:avLst/>
          </a:prstGeom>
        </p:spPr>
        <p:txBody>
          <a:bodyPr vert="horz" wrap="square" lIns="0" tIns="98965" rIns="0" bIns="0" rtlCol="0">
            <a:spAutoFit/>
          </a:bodyPr>
          <a:lstStyle/>
          <a:p>
            <a:pPr marL="9525" marR="3810">
              <a:lnSpc>
                <a:spcPts val="2595"/>
              </a:lnSpc>
              <a:spcBef>
                <a:spcPts val="401"/>
              </a:spcBef>
            </a:pPr>
            <a:r>
              <a:rPr sz="1600" spc="-172" dirty="0">
                <a:solidFill>
                  <a:srgbClr val="FF0000"/>
                </a:solidFill>
              </a:rPr>
              <a:t>Example:</a:t>
            </a:r>
            <a:r>
              <a:rPr sz="1600" spc="-221" dirty="0">
                <a:solidFill>
                  <a:srgbClr val="FF0000"/>
                </a:solidFill>
              </a:rPr>
              <a:t> </a:t>
            </a:r>
            <a:r>
              <a:rPr sz="1600" spc="-124" dirty="0">
                <a:solidFill>
                  <a:srgbClr val="FF0000"/>
                </a:solidFill>
              </a:rPr>
              <a:t>Write</a:t>
            </a:r>
            <a:r>
              <a:rPr sz="1600" spc="-244" dirty="0">
                <a:solidFill>
                  <a:srgbClr val="FF0000"/>
                </a:solidFill>
              </a:rPr>
              <a:t> </a:t>
            </a:r>
            <a:r>
              <a:rPr lang="en-US" sz="1600" spc="-244" dirty="0" smtClean="0">
                <a:solidFill>
                  <a:srgbClr val="FF0000"/>
                </a:solidFill>
              </a:rPr>
              <a:t> </a:t>
            </a:r>
            <a:r>
              <a:rPr sz="1600" spc="-127" dirty="0" smtClean="0">
                <a:solidFill>
                  <a:srgbClr val="FF0000"/>
                </a:solidFill>
              </a:rPr>
              <a:t>the</a:t>
            </a:r>
            <a:r>
              <a:rPr sz="1600" spc="-217" dirty="0" smtClean="0">
                <a:solidFill>
                  <a:srgbClr val="FF0000"/>
                </a:solidFill>
              </a:rPr>
              <a:t> </a:t>
            </a:r>
            <a:r>
              <a:rPr lang="en-US" sz="1600" spc="-217" dirty="0" smtClean="0">
                <a:solidFill>
                  <a:srgbClr val="FF0000"/>
                </a:solidFill>
              </a:rPr>
              <a:t> </a:t>
            </a:r>
            <a:r>
              <a:rPr sz="1600" spc="-165" dirty="0" smtClean="0">
                <a:solidFill>
                  <a:srgbClr val="FF0000"/>
                </a:solidFill>
              </a:rPr>
              <a:t>differential</a:t>
            </a:r>
            <a:r>
              <a:rPr sz="1600" spc="-221" dirty="0" smtClean="0">
                <a:solidFill>
                  <a:srgbClr val="FF0000"/>
                </a:solidFill>
              </a:rPr>
              <a:t> </a:t>
            </a:r>
            <a:r>
              <a:rPr lang="en-US" sz="1600" spc="-221" dirty="0" smtClean="0">
                <a:solidFill>
                  <a:srgbClr val="FF0000"/>
                </a:solidFill>
              </a:rPr>
              <a:t>  </a:t>
            </a:r>
            <a:r>
              <a:rPr sz="1600" spc="-116" dirty="0" smtClean="0">
                <a:solidFill>
                  <a:srgbClr val="FF0000"/>
                </a:solidFill>
              </a:rPr>
              <a:t>equations</a:t>
            </a:r>
            <a:r>
              <a:rPr sz="1600" spc="-229" dirty="0" smtClean="0">
                <a:solidFill>
                  <a:srgbClr val="FF0000"/>
                </a:solidFill>
              </a:rPr>
              <a:t> </a:t>
            </a:r>
            <a:r>
              <a:rPr sz="1600" spc="-109" dirty="0">
                <a:solidFill>
                  <a:srgbClr val="FF0000"/>
                </a:solidFill>
              </a:rPr>
              <a:t>and</a:t>
            </a:r>
            <a:r>
              <a:rPr sz="1600" spc="-225" dirty="0">
                <a:solidFill>
                  <a:srgbClr val="FF0000"/>
                </a:solidFill>
              </a:rPr>
              <a:t> </a:t>
            </a:r>
            <a:r>
              <a:rPr sz="1600" spc="-127" dirty="0">
                <a:solidFill>
                  <a:srgbClr val="FF0000"/>
                </a:solidFill>
              </a:rPr>
              <a:t>the</a:t>
            </a:r>
            <a:r>
              <a:rPr sz="1600" spc="-217" dirty="0">
                <a:solidFill>
                  <a:srgbClr val="FF0000"/>
                </a:solidFill>
              </a:rPr>
              <a:t> </a:t>
            </a:r>
            <a:r>
              <a:rPr sz="1600" spc="-146" dirty="0">
                <a:solidFill>
                  <a:srgbClr val="FF0000"/>
                </a:solidFill>
              </a:rPr>
              <a:t>transfer  </a:t>
            </a:r>
            <a:r>
              <a:rPr sz="1600" spc="-124" dirty="0">
                <a:solidFill>
                  <a:srgbClr val="FF0000"/>
                </a:solidFill>
              </a:rPr>
              <a:t>function</a:t>
            </a:r>
            <a:r>
              <a:rPr sz="1600" spc="-244" dirty="0">
                <a:solidFill>
                  <a:srgbClr val="FF0000"/>
                </a:solidFill>
              </a:rPr>
              <a:t> </a:t>
            </a:r>
            <a:r>
              <a:rPr sz="1600" spc="-109" dirty="0">
                <a:solidFill>
                  <a:srgbClr val="FF0000"/>
                </a:solidFill>
              </a:rPr>
              <a:t>of</a:t>
            </a:r>
            <a:r>
              <a:rPr sz="1600" spc="-221" dirty="0">
                <a:solidFill>
                  <a:srgbClr val="FF0000"/>
                </a:solidFill>
              </a:rPr>
              <a:t> </a:t>
            </a:r>
            <a:r>
              <a:rPr sz="1600" spc="-127" dirty="0">
                <a:solidFill>
                  <a:srgbClr val="FF0000"/>
                </a:solidFill>
              </a:rPr>
              <a:t>the</a:t>
            </a:r>
            <a:r>
              <a:rPr sz="1600" spc="-229" dirty="0">
                <a:solidFill>
                  <a:srgbClr val="FF0000"/>
                </a:solidFill>
              </a:rPr>
              <a:t> </a:t>
            </a:r>
            <a:r>
              <a:rPr sz="1600" spc="-105" dirty="0">
                <a:solidFill>
                  <a:srgbClr val="FF0000"/>
                </a:solidFill>
              </a:rPr>
              <a:t>Spring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11" dirty="0">
                <a:solidFill>
                  <a:srgbClr val="FF0000"/>
                </a:solidFill>
              </a:rPr>
              <a:t>Mass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-105" dirty="0">
                <a:solidFill>
                  <a:srgbClr val="FF0000"/>
                </a:solidFill>
              </a:rPr>
              <a:t>Damping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-135" dirty="0">
                <a:solidFill>
                  <a:srgbClr val="FF0000"/>
                </a:solidFill>
              </a:rPr>
              <a:t>System</a:t>
            </a:r>
            <a:r>
              <a:rPr sz="1600" spc="-248" dirty="0">
                <a:solidFill>
                  <a:srgbClr val="FF0000"/>
                </a:solidFill>
              </a:rPr>
              <a:t> </a:t>
            </a:r>
            <a:r>
              <a:rPr sz="1600" spc="-83" dirty="0">
                <a:solidFill>
                  <a:srgbClr val="FF0000"/>
                </a:solidFill>
              </a:rPr>
              <a:t>shown</a:t>
            </a:r>
            <a:endParaRPr sz="1600" dirty="0">
              <a:solidFill>
                <a:srgbClr val="FF0000"/>
              </a:solidFill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55027" y="1377887"/>
            <a:ext cx="1828800" cy="1543050"/>
            <a:chOff x="1806702" y="1837182"/>
            <a:chExt cx="2438400" cy="2057400"/>
          </a:xfrm>
        </p:grpSpPr>
        <p:sp>
          <p:nvSpPr>
            <p:cNvPr id="13" name="object 13"/>
            <p:cNvSpPr/>
            <p:nvPr/>
          </p:nvSpPr>
          <p:spPr>
            <a:xfrm>
              <a:off x="1806702" y="1837182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304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304800" y="2057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6702" y="1837182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0" y="2057400"/>
                  </a:moveTo>
                  <a:lnTo>
                    <a:pt x="304800" y="2057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11502" y="3284982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152400"/>
                  </a:moveTo>
                  <a:lnTo>
                    <a:pt x="381000" y="152400"/>
                  </a:lnTo>
                </a:path>
                <a:path w="1066800" h="304800">
                  <a:moveTo>
                    <a:pt x="381000" y="0"/>
                  </a:moveTo>
                  <a:lnTo>
                    <a:pt x="381000" y="304800"/>
                  </a:lnTo>
                </a:path>
                <a:path w="1066800" h="304800">
                  <a:moveTo>
                    <a:pt x="381000" y="0"/>
                  </a:moveTo>
                  <a:lnTo>
                    <a:pt x="1066800" y="0"/>
                  </a:lnTo>
                </a:path>
                <a:path w="1066800" h="304800">
                  <a:moveTo>
                    <a:pt x="381000" y="304800"/>
                  </a:moveTo>
                  <a:lnTo>
                    <a:pt x="1066800" y="304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8940" y="336041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9702" y="3437382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5502" y="2141981"/>
              <a:ext cx="609600" cy="1388619"/>
            </a:xfrm>
            <a:custGeom>
              <a:avLst/>
              <a:gdLst/>
              <a:ahLst/>
              <a:cxnLst/>
              <a:rect l="l" t="t" r="r" b="b"/>
              <a:pathLst>
                <a:path w="609600" h="2057400">
                  <a:moveTo>
                    <a:pt x="6096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09600" y="2057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1502" y="2294381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0"/>
                  </a:moveTo>
                  <a:lnTo>
                    <a:pt x="381000" y="0"/>
                  </a:lnTo>
                </a:path>
                <a:path w="1524000" h="152400">
                  <a:moveTo>
                    <a:pt x="1143000" y="0"/>
                  </a:moveTo>
                  <a:lnTo>
                    <a:pt x="1524000" y="0"/>
                  </a:lnTo>
                </a:path>
                <a:path w="1524000" h="152400">
                  <a:moveTo>
                    <a:pt x="381000" y="0"/>
                  </a:moveTo>
                  <a:lnTo>
                    <a:pt x="418798" y="5254"/>
                  </a:lnTo>
                  <a:lnTo>
                    <a:pt x="466774" y="26828"/>
                  </a:lnTo>
                  <a:lnTo>
                    <a:pt x="499618" y="67690"/>
                  </a:lnTo>
                  <a:lnTo>
                    <a:pt x="504047" y="103743"/>
                  </a:lnTo>
                  <a:lnTo>
                    <a:pt x="502386" y="121751"/>
                  </a:lnTo>
                  <a:lnTo>
                    <a:pt x="499618" y="135508"/>
                  </a:lnTo>
                  <a:lnTo>
                    <a:pt x="495639" y="143898"/>
                  </a:lnTo>
                  <a:lnTo>
                    <a:pt x="489981" y="148716"/>
                  </a:lnTo>
                  <a:lnTo>
                    <a:pt x="483205" y="151153"/>
                  </a:lnTo>
                  <a:lnTo>
                    <a:pt x="475869" y="152400"/>
                  </a:lnTo>
                </a:path>
                <a:path w="152400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25" y="26828"/>
                  </a:lnTo>
                  <a:lnTo>
                    <a:pt x="452881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1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1" y="152400"/>
                  </a:lnTo>
                </a:path>
                <a:path w="1524000" h="152400">
                  <a:moveTo>
                    <a:pt x="571500" y="0"/>
                  </a:moveTo>
                  <a:lnTo>
                    <a:pt x="609298" y="5254"/>
                  </a:lnTo>
                  <a:lnTo>
                    <a:pt x="657274" y="26828"/>
                  </a:lnTo>
                  <a:lnTo>
                    <a:pt x="690118" y="67690"/>
                  </a:lnTo>
                  <a:lnTo>
                    <a:pt x="694547" y="103743"/>
                  </a:lnTo>
                  <a:lnTo>
                    <a:pt x="692886" y="121751"/>
                  </a:lnTo>
                  <a:lnTo>
                    <a:pt x="690118" y="135508"/>
                  </a:lnTo>
                  <a:lnTo>
                    <a:pt x="686139" y="143898"/>
                  </a:lnTo>
                  <a:lnTo>
                    <a:pt x="680481" y="148716"/>
                  </a:lnTo>
                  <a:lnTo>
                    <a:pt x="673705" y="151153"/>
                  </a:lnTo>
                  <a:lnTo>
                    <a:pt x="666369" y="152400"/>
                  </a:lnTo>
                </a:path>
                <a:path w="152400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25" y="26828"/>
                  </a:lnTo>
                  <a:lnTo>
                    <a:pt x="643382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2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1" y="152400"/>
                  </a:lnTo>
                </a:path>
                <a:path w="152400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52400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25" y="26828"/>
                  </a:lnTo>
                  <a:lnTo>
                    <a:pt x="833882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2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1" y="152400"/>
                  </a:lnTo>
                </a:path>
                <a:path w="152400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  <a:path w="1524000" h="152400">
                  <a:moveTo>
                    <a:pt x="1143000" y="0"/>
                  </a:moveTo>
                  <a:lnTo>
                    <a:pt x="1105201" y="5254"/>
                  </a:lnTo>
                  <a:lnTo>
                    <a:pt x="1057207" y="26828"/>
                  </a:lnTo>
                  <a:lnTo>
                    <a:pt x="1024382" y="67690"/>
                  </a:lnTo>
                  <a:lnTo>
                    <a:pt x="1019952" y="103743"/>
                  </a:lnTo>
                  <a:lnTo>
                    <a:pt x="1021613" y="121751"/>
                  </a:lnTo>
                  <a:lnTo>
                    <a:pt x="1024382" y="135508"/>
                  </a:lnTo>
                  <a:lnTo>
                    <a:pt x="1028360" y="143898"/>
                  </a:lnTo>
                  <a:lnTo>
                    <a:pt x="1034018" y="148716"/>
                  </a:lnTo>
                  <a:lnTo>
                    <a:pt x="1040794" y="151153"/>
                  </a:lnTo>
                  <a:lnTo>
                    <a:pt x="1048131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26916" y="1285893"/>
            <a:ext cx="215265" cy="3705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5" dirty="0">
                <a:latin typeface="Times New Roman"/>
                <a:cs typeface="Times New Roman"/>
              </a:rPr>
              <a:t>K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3827" y="2678949"/>
            <a:ext cx="229076" cy="365004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28575">
              <a:spcBef>
                <a:spcPts val="86"/>
              </a:spcBef>
            </a:pPr>
            <a:r>
              <a:rPr lang="en-US" sz="2300" i="1" spc="64" dirty="0" smtClean="0">
                <a:latin typeface="Times New Roman"/>
                <a:cs typeface="Times New Roman"/>
              </a:rPr>
              <a:t>B</a:t>
            </a:r>
            <a:endParaRPr sz="2000" baseline="-23809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6627" y="1663065"/>
            <a:ext cx="457200" cy="938719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spcBef>
                <a:spcPts val="1834"/>
              </a:spcBef>
            </a:pPr>
            <a:r>
              <a:rPr sz="2300" i="1" spc="45" dirty="0" smtClean="0">
                <a:latin typeface="Times New Roman"/>
                <a:cs typeface="Times New Roman"/>
              </a:rPr>
              <a:t>M</a:t>
            </a:r>
            <a:endParaRPr lang="en-US" sz="2300" i="1" spc="45" dirty="0" smtClean="0">
              <a:latin typeface="Times New Roman"/>
              <a:cs typeface="Times New Roman"/>
            </a:endParaRPr>
          </a:p>
          <a:p>
            <a:pPr marL="114300">
              <a:spcBef>
                <a:spcPts val="1834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83827" y="213512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0560" y="1743905"/>
            <a:ext cx="467201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9" dirty="0">
                <a:latin typeface="Times New Roman"/>
                <a:cs typeface="Times New Roman"/>
              </a:rPr>
              <a:t>f</a:t>
            </a:r>
            <a:r>
              <a:rPr sz="2300" i="1" spc="-101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12377" y="144932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19400" y="1058105"/>
            <a:ext cx="1295399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lang="en-US" sz="2300" i="1" spc="64" dirty="0" smtClean="0">
                <a:latin typeface="Times New Roman"/>
                <a:cs typeface="Times New Roman"/>
              </a:rPr>
              <a:t>x(t),</a:t>
            </a:r>
            <a:r>
              <a:rPr sz="2300" i="1" spc="64" dirty="0" smtClean="0">
                <a:latin typeface="Times New Roman"/>
                <a:cs typeface="Times New Roman"/>
              </a:rPr>
              <a:t>v</a:t>
            </a:r>
            <a:r>
              <a:rPr sz="2300" spc="-8" dirty="0" smtClean="0">
                <a:latin typeface="Times New Roman"/>
                <a:cs typeface="Times New Roman"/>
              </a:rPr>
              <a:t>(</a:t>
            </a:r>
            <a:r>
              <a:rPr sz="2300" i="1" spc="158" dirty="0" smtClean="0">
                <a:latin typeface="Times New Roman"/>
                <a:cs typeface="Times New Roman"/>
              </a:rPr>
              <a:t>t</a:t>
            </a:r>
            <a:r>
              <a:rPr sz="2300" spc="19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0200" y="4095750"/>
            <a:ext cx="76962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6045" y="0"/>
                </a:lnTo>
              </a:path>
            </a:pathLst>
          </a:custGeom>
          <a:ln w="1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4095750"/>
            <a:ext cx="612458" cy="0"/>
          </a:xfrm>
          <a:custGeom>
            <a:avLst/>
            <a:gdLst/>
            <a:ahLst/>
            <a:cxnLst/>
            <a:rect l="l" t="t" r="r" b="b"/>
            <a:pathLst>
              <a:path w="816610">
                <a:moveTo>
                  <a:pt x="0" y="0"/>
                </a:moveTo>
                <a:lnTo>
                  <a:pt x="816266" y="0"/>
                </a:lnTo>
              </a:path>
            </a:pathLst>
          </a:custGeom>
          <a:ln w="1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52600" y="4095750"/>
            <a:ext cx="1629728" cy="36644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38100">
              <a:spcBef>
                <a:spcPts val="98"/>
              </a:spcBef>
              <a:tabLst>
                <a:tab pos="1374458" algn="l"/>
              </a:tabLst>
            </a:pPr>
            <a:r>
              <a:rPr sz="2300" i="1" spc="11" dirty="0">
                <a:latin typeface="Times New Roman"/>
                <a:cs typeface="Times New Roman"/>
              </a:rPr>
              <a:t>dt</a:t>
            </a:r>
            <a:r>
              <a:rPr sz="2300" i="1" spc="-344" dirty="0">
                <a:latin typeface="Times New Roman"/>
                <a:cs typeface="Times New Roman"/>
              </a:rPr>
              <a:t> </a:t>
            </a:r>
            <a:r>
              <a:rPr sz="2000" spc="23" baseline="43209" dirty="0">
                <a:latin typeface="Times New Roman"/>
                <a:cs typeface="Times New Roman"/>
              </a:rPr>
              <a:t>2	</a:t>
            </a:r>
            <a:r>
              <a:rPr sz="2300" i="1" spc="-4" dirty="0">
                <a:latin typeface="Times New Roman"/>
                <a:cs typeface="Times New Roman"/>
              </a:rPr>
              <a:t>dt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00200" y="3638550"/>
            <a:ext cx="1998345" cy="36644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38100">
              <a:spcBef>
                <a:spcPts val="98"/>
              </a:spcBef>
              <a:tabLst>
                <a:tab pos="1387792" algn="l"/>
              </a:tabLst>
            </a:pPr>
            <a:r>
              <a:rPr sz="2300" i="1" spc="38" dirty="0">
                <a:latin typeface="Times New Roman"/>
                <a:cs typeface="Times New Roman"/>
              </a:rPr>
              <a:t>d</a:t>
            </a:r>
            <a:r>
              <a:rPr sz="2300" i="1" spc="-259" dirty="0">
                <a:latin typeface="Times New Roman"/>
                <a:cs typeface="Times New Roman"/>
              </a:rPr>
              <a:t> </a:t>
            </a:r>
            <a:r>
              <a:rPr sz="2000" spc="23" baseline="43209" dirty="0">
                <a:latin typeface="Times New Roman"/>
                <a:cs typeface="Times New Roman"/>
              </a:rPr>
              <a:t>2</a:t>
            </a:r>
            <a:r>
              <a:rPr sz="2000" spc="-203" baseline="43209" dirty="0">
                <a:latin typeface="Times New Roman"/>
                <a:cs typeface="Times New Roman"/>
              </a:rPr>
              <a:t> </a:t>
            </a:r>
            <a:r>
              <a:rPr sz="2300" i="1" spc="60" dirty="0">
                <a:latin typeface="Times New Roman"/>
                <a:cs typeface="Times New Roman"/>
              </a:rPr>
              <a:t>x</a:t>
            </a:r>
            <a:r>
              <a:rPr sz="2300" spc="60" dirty="0">
                <a:latin typeface="Times New Roman"/>
                <a:cs typeface="Times New Roman"/>
              </a:rPr>
              <a:t>(</a:t>
            </a:r>
            <a:r>
              <a:rPr sz="2300" i="1" spc="60" dirty="0">
                <a:latin typeface="Times New Roman"/>
                <a:cs typeface="Times New Roman"/>
              </a:rPr>
              <a:t>t</a:t>
            </a:r>
            <a:r>
              <a:rPr sz="2300" spc="60" dirty="0">
                <a:latin typeface="Times New Roman"/>
                <a:cs typeface="Times New Roman"/>
              </a:rPr>
              <a:t>)	</a:t>
            </a:r>
            <a:r>
              <a:rPr sz="2300" i="1" spc="49" dirty="0">
                <a:latin typeface="Times New Roman"/>
                <a:cs typeface="Times New Roman"/>
              </a:rPr>
              <a:t>dx</a:t>
            </a:r>
            <a:r>
              <a:rPr sz="2300" spc="49" dirty="0">
                <a:latin typeface="Times New Roman"/>
                <a:cs typeface="Times New Roman"/>
              </a:rPr>
              <a:t>(</a:t>
            </a:r>
            <a:r>
              <a:rPr sz="2300" i="1" spc="49" dirty="0">
                <a:latin typeface="Times New Roman"/>
                <a:cs typeface="Times New Roman"/>
              </a:rPr>
              <a:t>t</a:t>
            </a:r>
            <a:r>
              <a:rPr sz="2300" spc="49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79218" y="3943350"/>
            <a:ext cx="269558" cy="37147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300" i="1" spc="64" dirty="0">
                <a:latin typeface="Times New Roman"/>
                <a:cs typeface="Times New Roman"/>
              </a:rPr>
              <a:t>M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14326" y="3805503"/>
            <a:ext cx="2912745" cy="36644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308134" indent="-270510">
              <a:spcBef>
                <a:spcPts val="98"/>
              </a:spcBef>
              <a:buFont typeface="Symbol"/>
              <a:buChar char=""/>
              <a:tabLst>
                <a:tab pos="308610" algn="l"/>
                <a:tab pos="1231106" algn="l"/>
                <a:tab pos="2435543" algn="l"/>
              </a:tabLst>
            </a:pPr>
            <a:r>
              <a:rPr lang="en-US" sz="2300" i="1" spc="68" dirty="0" smtClean="0">
                <a:latin typeface="Times New Roman"/>
                <a:cs typeface="Times New Roman"/>
              </a:rPr>
              <a:t>B</a:t>
            </a:r>
            <a:r>
              <a:rPr sz="2000" i="1" spc="101" baseline="-23148" dirty="0">
                <a:latin typeface="Times New Roman"/>
                <a:cs typeface="Times New Roman"/>
              </a:rPr>
              <a:t>	</a:t>
            </a:r>
            <a:r>
              <a:rPr sz="2300" spc="41" dirty="0">
                <a:latin typeface="Symbol"/>
                <a:cs typeface="Symbol"/>
              </a:rPr>
              <a:t></a:t>
            </a:r>
            <a:r>
              <a:rPr sz="2300" spc="-109" dirty="0">
                <a:latin typeface="Times New Roman"/>
                <a:cs typeface="Times New Roman"/>
              </a:rPr>
              <a:t> </a:t>
            </a:r>
            <a:r>
              <a:rPr sz="2300" i="1" spc="53" dirty="0">
                <a:latin typeface="Times New Roman"/>
                <a:cs typeface="Times New Roman"/>
              </a:rPr>
              <a:t>Kx</a:t>
            </a:r>
            <a:r>
              <a:rPr sz="2300" spc="53" dirty="0">
                <a:latin typeface="Times New Roman"/>
                <a:cs typeface="Times New Roman"/>
              </a:rPr>
              <a:t>(</a:t>
            </a:r>
            <a:r>
              <a:rPr sz="2300" i="1" spc="53" dirty="0">
                <a:latin typeface="Times New Roman"/>
                <a:cs typeface="Times New Roman"/>
              </a:rPr>
              <a:t>t</a:t>
            </a:r>
            <a:r>
              <a:rPr sz="2300" spc="53" dirty="0">
                <a:latin typeface="Times New Roman"/>
                <a:cs typeface="Times New Roman"/>
              </a:rPr>
              <a:t>)</a:t>
            </a:r>
            <a:r>
              <a:rPr sz="2300" spc="-56" dirty="0">
                <a:latin typeface="Times New Roman"/>
                <a:cs typeface="Times New Roman"/>
              </a:rPr>
              <a:t> </a:t>
            </a:r>
            <a:r>
              <a:rPr sz="2300" spc="41" dirty="0">
                <a:latin typeface="Symbol"/>
                <a:cs typeface="Symbol"/>
              </a:rPr>
              <a:t></a:t>
            </a:r>
            <a:r>
              <a:rPr sz="2300" spc="41" dirty="0">
                <a:latin typeface="Times New Roman"/>
                <a:cs typeface="Times New Roman"/>
              </a:rPr>
              <a:t>	</a:t>
            </a:r>
            <a:r>
              <a:rPr sz="2300" i="1" spc="19" dirty="0">
                <a:latin typeface="Times New Roman"/>
                <a:cs typeface="Times New Roman"/>
              </a:rPr>
              <a:t>f</a:t>
            </a:r>
            <a:r>
              <a:rPr sz="2300" i="1" spc="-90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4000" y="3333750"/>
            <a:ext cx="220170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Arial"/>
                <a:cs typeface="Arial"/>
              </a:rPr>
              <a:t>differential</a:t>
            </a:r>
            <a:r>
              <a:rPr b="1" spc="-64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equation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5000" y="2495550"/>
            <a:ext cx="183784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4" dirty="0">
                <a:latin typeface="Arial"/>
                <a:cs typeface="Arial"/>
              </a:rPr>
              <a:t>transfer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function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47118" y="3409950"/>
            <a:ext cx="1817370" cy="0"/>
          </a:xfrm>
          <a:custGeom>
            <a:avLst/>
            <a:gdLst/>
            <a:ahLst/>
            <a:cxnLst/>
            <a:rect l="l" t="t" r="r" b="b"/>
            <a:pathLst>
              <a:path w="2423159">
                <a:moveTo>
                  <a:pt x="0" y="0"/>
                </a:moveTo>
                <a:lnTo>
                  <a:pt x="2422615" y="0"/>
                </a:lnTo>
              </a:path>
            </a:pathLst>
          </a:custGeom>
          <a:ln w="15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590941" y="3084805"/>
            <a:ext cx="136208" cy="371951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300" i="1" spc="26" dirty="0">
                <a:latin typeface="Times New Roman"/>
                <a:cs typeface="Times New Roman"/>
              </a:rPr>
              <a:t>s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36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753334" y="3409950"/>
            <a:ext cx="1852613" cy="616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">
              <a:lnSpc>
                <a:spcPts val="3656"/>
              </a:lnSpc>
              <a:spcBef>
                <a:spcPts val="105"/>
              </a:spcBef>
              <a:tabLst>
                <a:tab pos="635318" algn="l"/>
                <a:tab pos="1102043" algn="l"/>
              </a:tabLst>
            </a:pPr>
            <a:r>
              <a:rPr sz="3700" spc="-176" dirty="0">
                <a:latin typeface="Symbol"/>
                <a:cs typeface="Symbol"/>
              </a:rPr>
              <a:t></a:t>
            </a:r>
            <a:r>
              <a:rPr sz="2300" i="1" spc="-176" dirty="0">
                <a:latin typeface="Times New Roman"/>
                <a:cs typeface="Times New Roman"/>
              </a:rPr>
              <a:t>Ms	</a:t>
            </a:r>
            <a:r>
              <a:rPr sz="2300" spc="38" dirty="0">
                <a:latin typeface="Symbol"/>
                <a:cs typeface="Symbol"/>
              </a:rPr>
              <a:t></a:t>
            </a:r>
            <a:r>
              <a:rPr sz="2300" spc="259" dirty="0">
                <a:latin typeface="Times New Roman"/>
                <a:cs typeface="Times New Roman"/>
              </a:rPr>
              <a:t> </a:t>
            </a:r>
            <a:r>
              <a:rPr lang="en-US" sz="2300" i="1" spc="19" dirty="0" smtClean="0">
                <a:latin typeface="Times New Roman"/>
                <a:cs typeface="Times New Roman"/>
              </a:rPr>
              <a:t>B</a:t>
            </a:r>
            <a:r>
              <a:rPr sz="2300" i="1" spc="26" dirty="0" smtClean="0">
                <a:latin typeface="Times New Roman"/>
                <a:cs typeface="Times New Roman"/>
              </a:rPr>
              <a:t>s</a:t>
            </a:r>
            <a:r>
              <a:rPr sz="2300" i="1" spc="-176" dirty="0" smtClean="0">
                <a:latin typeface="Times New Roman"/>
                <a:cs typeface="Times New Roman"/>
              </a:rPr>
              <a:t> </a:t>
            </a:r>
            <a:r>
              <a:rPr sz="2300" spc="38" dirty="0">
                <a:latin typeface="Symbol"/>
                <a:cs typeface="Symbol"/>
              </a:rPr>
              <a:t></a:t>
            </a:r>
            <a:r>
              <a:rPr sz="2300" spc="-127" dirty="0">
                <a:latin typeface="Times New Roman"/>
                <a:cs typeface="Times New Roman"/>
              </a:rPr>
              <a:t> </a:t>
            </a:r>
            <a:r>
              <a:rPr sz="2300" i="1" spc="49" dirty="0">
                <a:latin typeface="Times New Roman"/>
                <a:cs typeface="Times New Roman"/>
              </a:rPr>
              <a:t>K</a:t>
            </a:r>
            <a:r>
              <a:rPr sz="2300" i="1" spc="-289" dirty="0">
                <a:latin typeface="Times New Roman"/>
                <a:cs typeface="Times New Roman"/>
              </a:rPr>
              <a:t> </a:t>
            </a:r>
            <a:r>
              <a:rPr sz="3700" spc="-450" dirty="0">
                <a:latin typeface="Symbol"/>
                <a:cs typeface="Symbol"/>
              </a:rPr>
              <a:t></a:t>
            </a:r>
            <a:endParaRPr sz="3700" dirty="0">
              <a:latin typeface="Symbol"/>
              <a:cs typeface="Symbol"/>
            </a:endParaRPr>
          </a:p>
          <a:p>
            <a:pPr marL="230981" algn="ctr">
              <a:lnSpc>
                <a:spcPts val="866"/>
              </a:lnSpc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03626" y="3269642"/>
            <a:ext cx="183833" cy="371951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300" spc="38" dirty="0">
                <a:latin typeface="Symbol"/>
                <a:cs typeface="Symbol"/>
              </a:rPr>
              <a:t></a:t>
            </a:r>
            <a:endParaRPr sz="2300" dirty="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15179" y="3490082"/>
            <a:ext cx="106680" cy="2252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11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44219" y="3022824"/>
            <a:ext cx="589121" cy="873155"/>
          </a:xfrm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9525">
              <a:spcBef>
                <a:spcPts val="589"/>
              </a:spcBef>
            </a:pPr>
            <a:r>
              <a:rPr sz="2300" i="1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2300" i="1" u="heavy" spc="-3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6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300" i="1" u="heavy" spc="6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300" u="heavy" spc="6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  <a:p>
            <a:pPr marL="34290">
              <a:spcBef>
                <a:spcPts val="521"/>
              </a:spcBef>
            </a:pPr>
            <a:r>
              <a:rPr sz="2300" i="1" spc="45" dirty="0">
                <a:latin typeface="Times New Roman"/>
                <a:cs typeface="Times New Roman"/>
              </a:rPr>
              <a:t>F</a:t>
            </a:r>
            <a:r>
              <a:rPr sz="2300" i="1" spc="-424" dirty="0">
                <a:latin typeface="Times New Roman"/>
                <a:cs typeface="Times New Roman"/>
              </a:rPr>
              <a:t> </a:t>
            </a:r>
            <a:r>
              <a:rPr sz="2300" spc="68" dirty="0">
                <a:latin typeface="Times New Roman"/>
                <a:cs typeface="Times New Roman"/>
              </a:rPr>
              <a:t>(</a:t>
            </a:r>
            <a:r>
              <a:rPr sz="2300" i="1" spc="68" dirty="0">
                <a:latin typeface="Times New Roman"/>
                <a:cs typeface="Times New Roman"/>
              </a:rPr>
              <a:t>s</a:t>
            </a:r>
            <a:r>
              <a:rPr sz="2300" spc="68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4528792"/>
            <a:ext cx="2895600" cy="614708"/>
          </a:xfrm>
          <a:prstGeom prst="rect">
            <a:avLst/>
          </a:prstGeom>
          <a:noFill/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11239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Taking Laplace TF</a:t>
            </a:r>
            <a:endParaRPr lang="en-US" dirty="0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1504950"/>
            <a:ext cx="3619500" cy="762000"/>
          </a:xfrm>
          <a:prstGeom prst="rect">
            <a:avLst/>
          </a:prstGeom>
          <a:noFill/>
        </p:spPr>
      </p:pic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4095750"/>
            <a:ext cx="2514600" cy="695528"/>
          </a:xfrm>
          <a:prstGeom prst="rect">
            <a:avLst/>
          </a:prstGeom>
          <a:noFill/>
        </p:spPr>
      </p:pic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8731"/>
            <a:ext cx="8229600" cy="433356"/>
          </a:xfrm>
          <a:prstGeom prst="rect">
            <a:avLst/>
          </a:prstGeom>
        </p:spPr>
        <p:txBody>
          <a:bodyPr vert="horz" wrap="square" lIns="0" tIns="98965" rIns="0" bIns="0" rtlCol="0">
            <a:spAutoFit/>
          </a:bodyPr>
          <a:lstStyle/>
          <a:p>
            <a:pPr marL="9525" marR="3810">
              <a:lnSpc>
                <a:spcPts val="2595"/>
              </a:lnSpc>
              <a:spcBef>
                <a:spcPts val="401"/>
              </a:spcBef>
            </a:pPr>
            <a:r>
              <a:rPr sz="1600" spc="-172" dirty="0">
                <a:solidFill>
                  <a:srgbClr val="FF0000"/>
                </a:solidFill>
              </a:rPr>
              <a:t>Example:</a:t>
            </a:r>
            <a:r>
              <a:rPr sz="1600" spc="-221" dirty="0">
                <a:solidFill>
                  <a:srgbClr val="FF0000"/>
                </a:solidFill>
              </a:rPr>
              <a:t> </a:t>
            </a:r>
            <a:r>
              <a:rPr sz="1600" spc="-124" dirty="0">
                <a:solidFill>
                  <a:srgbClr val="FF0000"/>
                </a:solidFill>
              </a:rPr>
              <a:t>Write</a:t>
            </a:r>
            <a:r>
              <a:rPr sz="1600" spc="-244" dirty="0">
                <a:solidFill>
                  <a:srgbClr val="FF0000"/>
                </a:solidFill>
              </a:rPr>
              <a:t> </a:t>
            </a:r>
            <a:r>
              <a:rPr lang="en-US" sz="1600" spc="-244" dirty="0" smtClean="0">
                <a:solidFill>
                  <a:srgbClr val="FF0000"/>
                </a:solidFill>
              </a:rPr>
              <a:t> </a:t>
            </a:r>
            <a:r>
              <a:rPr sz="1600" spc="-127" dirty="0" smtClean="0">
                <a:solidFill>
                  <a:srgbClr val="FF0000"/>
                </a:solidFill>
              </a:rPr>
              <a:t>the</a:t>
            </a:r>
            <a:r>
              <a:rPr sz="1600" spc="-217" dirty="0" smtClean="0">
                <a:solidFill>
                  <a:srgbClr val="FF0000"/>
                </a:solidFill>
              </a:rPr>
              <a:t> </a:t>
            </a:r>
            <a:r>
              <a:rPr lang="en-US" sz="1600" spc="-217" dirty="0" smtClean="0">
                <a:solidFill>
                  <a:srgbClr val="FF0000"/>
                </a:solidFill>
              </a:rPr>
              <a:t> </a:t>
            </a:r>
            <a:r>
              <a:rPr sz="1600" spc="-165" dirty="0" smtClean="0">
                <a:solidFill>
                  <a:srgbClr val="FF0000"/>
                </a:solidFill>
              </a:rPr>
              <a:t>differential</a:t>
            </a:r>
            <a:r>
              <a:rPr sz="1600" spc="-221" dirty="0" smtClean="0">
                <a:solidFill>
                  <a:srgbClr val="FF0000"/>
                </a:solidFill>
              </a:rPr>
              <a:t> </a:t>
            </a:r>
            <a:r>
              <a:rPr lang="en-US" sz="1600" spc="-221" dirty="0" smtClean="0">
                <a:solidFill>
                  <a:srgbClr val="FF0000"/>
                </a:solidFill>
              </a:rPr>
              <a:t>  </a:t>
            </a:r>
            <a:r>
              <a:rPr sz="1600" spc="-116" dirty="0" smtClean="0">
                <a:solidFill>
                  <a:srgbClr val="FF0000"/>
                </a:solidFill>
              </a:rPr>
              <a:t>equations</a:t>
            </a:r>
            <a:r>
              <a:rPr sz="1600" spc="-229" dirty="0" smtClean="0">
                <a:solidFill>
                  <a:srgbClr val="FF0000"/>
                </a:solidFill>
              </a:rPr>
              <a:t> </a:t>
            </a:r>
            <a:r>
              <a:rPr sz="1600" spc="-109" dirty="0">
                <a:solidFill>
                  <a:srgbClr val="FF0000"/>
                </a:solidFill>
              </a:rPr>
              <a:t>and</a:t>
            </a:r>
            <a:r>
              <a:rPr sz="1600" spc="-225" dirty="0">
                <a:solidFill>
                  <a:srgbClr val="FF0000"/>
                </a:solidFill>
              </a:rPr>
              <a:t> </a:t>
            </a:r>
            <a:r>
              <a:rPr sz="1600" spc="-127" dirty="0">
                <a:solidFill>
                  <a:srgbClr val="FF0000"/>
                </a:solidFill>
              </a:rPr>
              <a:t>the</a:t>
            </a:r>
            <a:r>
              <a:rPr sz="1600" spc="-217" dirty="0">
                <a:solidFill>
                  <a:srgbClr val="FF0000"/>
                </a:solidFill>
              </a:rPr>
              <a:t> </a:t>
            </a:r>
            <a:r>
              <a:rPr sz="1600" spc="-146" dirty="0">
                <a:solidFill>
                  <a:srgbClr val="FF0000"/>
                </a:solidFill>
              </a:rPr>
              <a:t>transfer  </a:t>
            </a:r>
            <a:r>
              <a:rPr sz="1600" spc="-124" dirty="0">
                <a:solidFill>
                  <a:srgbClr val="FF0000"/>
                </a:solidFill>
              </a:rPr>
              <a:t>function</a:t>
            </a:r>
            <a:r>
              <a:rPr sz="1600" spc="-244" dirty="0">
                <a:solidFill>
                  <a:srgbClr val="FF0000"/>
                </a:solidFill>
              </a:rPr>
              <a:t> </a:t>
            </a:r>
            <a:r>
              <a:rPr sz="1600" spc="-109" dirty="0">
                <a:solidFill>
                  <a:srgbClr val="FF0000"/>
                </a:solidFill>
              </a:rPr>
              <a:t>of</a:t>
            </a:r>
            <a:r>
              <a:rPr sz="1600" spc="-221" dirty="0">
                <a:solidFill>
                  <a:srgbClr val="FF0000"/>
                </a:solidFill>
              </a:rPr>
              <a:t> </a:t>
            </a:r>
            <a:r>
              <a:rPr sz="1600" spc="-127" dirty="0">
                <a:solidFill>
                  <a:srgbClr val="FF0000"/>
                </a:solidFill>
              </a:rPr>
              <a:t>the</a:t>
            </a:r>
            <a:r>
              <a:rPr sz="1600" spc="-229" dirty="0">
                <a:solidFill>
                  <a:srgbClr val="FF0000"/>
                </a:solidFill>
              </a:rPr>
              <a:t> </a:t>
            </a:r>
            <a:r>
              <a:rPr sz="1600" spc="-105" dirty="0">
                <a:solidFill>
                  <a:srgbClr val="FF0000"/>
                </a:solidFill>
              </a:rPr>
              <a:t>Spring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11" dirty="0">
                <a:solidFill>
                  <a:srgbClr val="FF0000"/>
                </a:solidFill>
              </a:rPr>
              <a:t>Mass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-105" dirty="0">
                <a:solidFill>
                  <a:srgbClr val="FF0000"/>
                </a:solidFill>
              </a:rPr>
              <a:t>Damping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-135" dirty="0">
                <a:solidFill>
                  <a:srgbClr val="FF0000"/>
                </a:solidFill>
              </a:rPr>
              <a:t>System</a:t>
            </a:r>
            <a:r>
              <a:rPr sz="1600" spc="-248" dirty="0">
                <a:solidFill>
                  <a:srgbClr val="FF0000"/>
                </a:solidFill>
              </a:rPr>
              <a:t> </a:t>
            </a:r>
            <a:r>
              <a:rPr sz="1600" spc="-83" dirty="0">
                <a:solidFill>
                  <a:srgbClr val="FF0000"/>
                </a:solidFill>
              </a:rPr>
              <a:t>shown</a:t>
            </a:r>
            <a:endParaRPr sz="1600" dirty="0">
              <a:solidFill>
                <a:srgbClr val="FF0000"/>
              </a:solidFill>
            </a:endParaRPr>
          </a:p>
        </p:txBody>
      </p:sp>
      <p:grpSp>
        <p:nvGrpSpPr>
          <p:cNvPr id="3" name="object 12"/>
          <p:cNvGrpSpPr/>
          <p:nvPr/>
        </p:nvGrpSpPr>
        <p:grpSpPr>
          <a:xfrm>
            <a:off x="1355027" y="1377887"/>
            <a:ext cx="1828800" cy="1543050"/>
            <a:chOff x="1806702" y="1837182"/>
            <a:chExt cx="2438400" cy="2057400"/>
          </a:xfrm>
        </p:grpSpPr>
        <p:sp>
          <p:nvSpPr>
            <p:cNvPr id="13" name="object 13"/>
            <p:cNvSpPr/>
            <p:nvPr/>
          </p:nvSpPr>
          <p:spPr>
            <a:xfrm>
              <a:off x="1806702" y="1837182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304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304800" y="2057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6702" y="1837182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0" y="2057400"/>
                  </a:moveTo>
                  <a:lnTo>
                    <a:pt x="304800" y="2057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11502" y="3284982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152400"/>
                  </a:moveTo>
                  <a:lnTo>
                    <a:pt x="381000" y="152400"/>
                  </a:lnTo>
                </a:path>
                <a:path w="1066800" h="304800">
                  <a:moveTo>
                    <a:pt x="381000" y="0"/>
                  </a:moveTo>
                  <a:lnTo>
                    <a:pt x="381000" y="304800"/>
                  </a:lnTo>
                </a:path>
                <a:path w="1066800" h="304800">
                  <a:moveTo>
                    <a:pt x="381000" y="0"/>
                  </a:moveTo>
                  <a:lnTo>
                    <a:pt x="1066800" y="0"/>
                  </a:lnTo>
                </a:path>
                <a:path w="1066800" h="304800">
                  <a:moveTo>
                    <a:pt x="381000" y="304800"/>
                  </a:moveTo>
                  <a:lnTo>
                    <a:pt x="1066800" y="304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8940" y="336041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9702" y="3437382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5502" y="2141981"/>
              <a:ext cx="609600" cy="1388619"/>
            </a:xfrm>
            <a:custGeom>
              <a:avLst/>
              <a:gdLst/>
              <a:ahLst/>
              <a:cxnLst/>
              <a:rect l="l" t="t" r="r" b="b"/>
              <a:pathLst>
                <a:path w="609600" h="2057400">
                  <a:moveTo>
                    <a:pt x="6096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09600" y="2057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1502" y="2294381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0"/>
                  </a:moveTo>
                  <a:lnTo>
                    <a:pt x="381000" y="0"/>
                  </a:lnTo>
                </a:path>
                <a:path w="1524000" h="152400">
                  <a:moveTo>
                    <a:pt x="1143000" y="0"/>
                  </a:moveTo>
                  <a:lnTo>
                    <a:pt x="1524000" y="0"/>
                  </a:lnTo>
                </a:path>
                <a:path w="1524000" h="152400">
                  <a:moveTo>
                    <a:pt x="381000" y="0"/>
                  </a:moveTo>
                  <a:lnTo>
                    <a:pt x="418798" y="5254"/>
                  </a:lnTo>
                  <a:lnTo>
                    <a:pt x="466774" y="26828"/>
                  </a:lnTo>
                  <a:lnTo>
                    <a:pt x="499618" y="67690"/>
                  </a:lnTo>
                  <a:lnTo>
                    <a:pt x="504047" y="103743"/>
                  </a:lnTo>
                  <a:lnTo>
                    <a:pt x="502386" y="121751"/>
                  </a:lnTo>
                  <a:lnTo>
                    <a:pt x="499618" y="135508"/>
                  </a:lnTo>
                  <a:lnTo>
                    <a:pt x="495639" y="143898"/>
                  </a:lnTo>
                  <a:lnTo>
                    <a:pt x="489981" y="148716"/>
                  </a:lnTo>
                  <a:lnTo>
                    <a:pt x="483205" y="151153"/>
                  </a:lnTo>
                  <a:lnTo>
                    <a:pt x="475869" y="152400"/>
                  </a:lnTo>
                </a:path>
                <a:path w="152400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25" y="26828"/>
                  </a:lnTo>
                  <a:lnTo>
                    <a:pt x="452881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1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1" y="152400"/>
                  </a:lnTo>
                </a:path>
                <a:path w="1524000" h="152400">
                  <a:moveTo>
                    <a:pt x="571500" y="0"/>
                  </a:moveTo>
                  <a:lnTo>
                    <a:pt x="609298" y="5254"/>
                  </a:lnTo>
                  <a:lnTo>
                    <a:pt x="657274" y="26828"/>
                  </a:lnTo>
                  <a:lnTo>
                    <a:pt x="690118" y="67690"/>
                  </a:lnTo>
                  <a:lnTo>
                    <a:pt x="694547" y="103743"/>
                  </a:lnTo>
                  <a:lnTo>
                    <a:pt x="692886" y="121751"/>
                  </a:lnTo>
                  <a:lnTo>
                    <a:pt x="690118" y="135508"/>
                  </a:lnTo>
                  <a:lnTo>
                    <a:pt x="686139" y="143898"/>
                  </a:lnTo>
                  <a:lnTo>
                    <a:pt x="680481" y="148716"/>
                  </a:lnTo>
                  <a:lnTo>
                    <a:pt x="673705" y="151153"/>
                  </a:lnTo>
                  <a:lnTo>
                    <a:pt x="666369" y="152400"/>
                  </a:lnTo>
                </a:path>
                <a:path w="152400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25" y="26828"/>
                  </a:lnTo>
                  <a:lnTo>
                    <a:pt x="643382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2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1" y="152400"/>
                  </a:lnTo>
                </a:path>
                <a:path w="152400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52400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25" y="26828"/>
                  </a:lnTo>
                  <a:lnTo>
                    <a:pt x="833882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2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1" y="152400"/>
                  </a:lnTo>
                </a:path>
                <a:path w="152400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  <a:path w="1524000" h="152400">
                  <a:moveTo>
                    <a:pt x="1143000" y="0"/>
                  </a:moveTo>
                  <a:lnTo>
                    <a:pt x="1105201" y="5254"/>
                  </a:lnTo>
                  <a:lnTo>
                    <a:pt x="1057207" y="26828"/>
                  </a:lnTo>
                  <a:lnTo>
                    <a:pt x="1024382" y="67690"/>
                  </a:lnTo>
                  <a:lnTo>
                    <a:pt x="1019952" y="103743"/>
                  </a:lnTo>
                  <a:lnTo>
                    <a:pt x="1021613" y="121751"/>
                  </a:lnTo>
                  <a:lnTo>
                    <a:pt x="1024382" y="135508"/>
                  </a:lnTo>
                  <a:lnTo>
                    <a:pt x="1028360" y="143898"/>
                  </a:lnTo>
                  <a:lnTo>
                    <a:pt x="1034018" y="148716"/>
                  </a:lnTo>
                  <a:lnTo>
                    <a:pt x="1040794" y="151153"/>
                  </a:lnTo>
                  <a:lnTo>
                    <a:pt x="1048131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26916" y="1285893"/>
            <a:ext cx="215265" cy="3705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5" dirty="0">
                <a:latin typeface="Times New Roman"/>
                <a:cs typeface="Times New Roman"/>
              </a:rPr>
              <a:t>K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3827" y="2678949"/>
            <a:ext cx="229076" cy="365004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28575">
              <a:spcBef>
                <a:spcPts val="86"/>
              </a:spcBef>
            </a:pPr>
            <a:r>
              <a:rPr lang="en-US" sz="2300" i="1" spc="64" dirty="0" smtClean="0">
                <a:latin typeface="Times New Roman"/>
                <a:cs typeface="Times New Roman"/>
              </a:rPr>
              <a:t>B</a:t>
            </a:r>
            <a:endParaRPr sz="2000" baseline="-23809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6627" y="1663065"/>
            <a:ext cx="457200" cy="938719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spcBef>
                <a:spcPts val="1834"/>
              </a:spcBef>
            </a:pPr>
            <a:r>
              <a:rPr sz="2300" i="1" spc="45" dirty="0" smtClean="0">
                <a:latin typeface="Times New Roman"/>
                <a:cs typeface="Times New Roman"/>
              </a:rPr>
              <a:t>M</a:t>
            </a:r>
            <a:endParaRPr lang="en-US" sz="2300" i="1" spc="45" dirty="0" smtClean="0">
              <a:latin typeface="Times New Roman"/>
              <a:cs typeface="Times New Roman"/>
            </a:endParaRPr>
          </a:p>
          <a:p>
            <a:pPr marL="114300">
              <a:spcBef>
                <a:spcPts val="1834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83827" y="213512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0560" y="1743905"/>
            <a:ext cx="467201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9" dirty="0">
                <a:latin typeface="Times New Roman"/>
                <a:cs typeface="Times New Roman"/>
              </a:rPr>
              <a:t>f</a:t>
            </a:r>
            <a:r>
              <a:rPr sz="2300" i="1" spc="-101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12377" y="144932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19400" y="1058105"/>
            <a:ext cx="1295399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lang="en-US" sz="2300" i="1" spc="64" dirty="0" smtClean="0">
                <a:latin typeface="Times New Roman"/>
                <a:cs typeface="Times New Roman"/>
              </a:rPr>
              <a:t>x(t),</a:t>
            </a:r>
            <a:r>
              <a:rPr sz="2300" i="1" spc="64" dirty="0" smtClean="0">
                <a:latin typeface="Times New Roman"/>
                <a:cs typeface="Times New Roman"/>
              </a:rPr>
              <a:t>v</a:t>
            </a:r>
            <a:r>
              <a:rPr sz="2300" spc="-8" dirty="0" smtClean="0">
                <a:latin typeface="Times New Roman"/>
                <a:cs typeface="Times New Roman"/>
              </a:rPr>
              <a:t>(</a:t>
            </a:r>
            <a:r>
              <a:rPr sz="2300" i="1" spc="158" dirty="0" smtClean="0">
                <a:latin typeface="Times New Roman"/>
                <a:cs typeface="Times New Roman"/>
              </a:rPr>
              <a:t>t</a:t>
            </a:r>
            <a:r>
              <a:rPr sz="2300" spc="19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4000" y="3105150"/>
            <a:ext cx="220170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Arial"/>
                <a:cs typeface="Arial"/>
              </a:rPr>
              <a:t>differential</a:t>
            </a:r>
            <a:r>
              <a:rPr b="1" spc="-64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equation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76800" y="2343150"/>
            <a:ext cx="183784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4" dirty="0">
                <a:latin typeface="Arial"/>
                <a:cs typeface="Arial"/>
              </a:rPr>
              <a:t>transfer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function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37</a:t>
            </a:fld>
            <a:endParaRPr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333750"/>
            <a:ext cx="2895600" cy="614708"/>
          </a:xfrm>
          <a:prstGeom prst="rect">
            <a:avLst/>
          </a:prstGeom>
          <a:noFill/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7429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Taking Laplace TF</a:t>
            </a:r>
            <a:endParaRPr lang="en-US" dirty="0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276350"/>
            <a:ext cx="3619500" cy="457200"/>
          </a:xfrm>
          <a:prstGeom prst="rect">
            <a:avLst/>
          </a:prstGeom>
          <a:noFill/>
        </p:spPr>
      </p:pic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2800350"/>
            <a:ext cx="2514600" cy="381000"/>
          </a:xfrm>
          <a:prstGeom prst="rect">
            <a:avLst/>
          </a:prstGeom>
          <a:noFill/>
        </p:spPr>
      </p:pic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3000" y="39433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Electrical equivalent (F-V)</a:t>
            </a:r>
            <a:endParaRPr lang="en-US" dirty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4476750"/>
            <a:ext cx="2667000" cy="361950"/>
          </a:xfrm>
          <a:prstGeom prst="rect">
            <a:avLst/>
          </a:prstGeom>
          <a:noFill/>
        </p:spPr>
      </p:pic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0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1885950"/>
            <a:ext cx="3429000" cy="457200"/>
          </a:xfrm>
          <a:prstGeom prst="rect">
            <a:avLst/>
          </a:prstGeom>
          <a:noFill/>
        </p:spPr>
      </p:pic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3000" y="37909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If, L=C=R=M=B=K=1, than</a:t>
            </a:r>
            <a:endParaRPr lang="en-US" dirty="0"/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3257550"/>
            <a:ext cx="2286000" cy="457200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4324350"/>
            <a:ext cx="2209800" cy="371475"/>
          </a:xfrm>
          <a:prstGeom prst="rect">
            <a:avLst/>
          </a:prstGeom>
          <a:noFill/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8731"/>
            <a:ext cx="8229600" cy="433356"/>
          </a:xfrm>
          <a:prstGeom prst="rect">
            <a:avLst/>
          </a:prstGeom>
        </p:spPr>
        <p:txBody>
          <a:bodyPr vert="horz" wrap="square" lIns="0" tIns="98965" rIns="0" bIns="0" rtlCol="0">
            <a:spAutoFit/>
          </a:bodyPr>
          <a:lstStyle/>
          <a:p>
            <a:pPr marL="9525" marR="3810">
              <a:lnSpc>
                <a:spcPts val="2595"/>
              </a:lnSpc>
              <a:spcBef>
                <a:spcPts val="401"/>
              </a:spcBef>
            </a:pPr>
            <a:r>
              <a:rPr sz="1600" spc="-172" dirty="0">
                <a:solidFill>
                  <a:srgbClr val="FF0000"/>
                </a:solidFill>
              </a:rPr>
              <a:t>Example:</a:t>
            </a:r>
            <a:r>
              <a:rPr sz="1600" spc="-221" dirty="0">
                <a:solidFill>
                  <a:srgbClr val="FF0000"/>
                </a:solidFill>
              </a:rPr>
              <a:t> </a:t>
            </a:r>
            <a:r>
              <a:rPr sz="1600" spc="-124" dirty="0">
                <a:solidFill>
                  <a:srgbClr val="FF0000"/>
                </a:solidFill>
              </a:rPr>
              <a:t>Write</a:t>
            </a:r>
            <a:r>
              <a:rPr sz="1600" spc="-244" dirty="0">
                <a:solidFill>
                  <a:srgbClr val="FF0000"/>
                </a:solidFill>
              </a:rPr>
              <a:t> </a:t>
            </a:r>
            <a:r>
              <a:rPr lang="en-US" sz="1600" spc="-244" dirty="0" smtClean="0">
                <a:solidFill>
                  <a:srgbClr val="FF0000"/>
                </a:solidFill>
              </a:rPr>
              <a:t> </a:t>
            </a:r>
            <a:r>
              <a:rPr sz="1600" spc="-127" dirty="0" smtClean="0">
                <a:solidFill>
                  <a:srgbClr val="FF0000"/>
                </a:solidFill>
              </a:rPr>
              <a:t>the</a:t>
            </a:r>
            <a:r>
              <a:rPr sz="1600" spc="-217" dirty="0" smtClean="0">
                <a:solidFill>
                  <a:srgbClr val="FF0000"/>
                </a:solidFill>
              </a:rPr>
              <a:t> </a:t>
            </a:r>
            <a:r>
              <a:rPr lang="en-US" sz="1600" spc="-217" dirty="0" smtClean="0">
                <a:solidFill>
                  <a:srgbClr val="FF0000"/>
                </a:solidFill>
              </a:rPr>
              <a:t> </a:t>
            </a:r>
            <a:r>
              <a:rPr sz="1600" spc="-165" dirty="0" smtClean="0">
                <a:solidFill>
                  <a:srgbClr val="FF0000"/>
                </a:solidFill>
              </a:rPr>
              <a:t>differential</a:t>
            </a:r>
            <a:r>
              <a:rPr sz="1600" spc="-221" dirty="0" smtClean="0">
                <a:solidFill>
                  <a:srgbClr val="FF0000"/>
                </a:solidFill>
              </a:rPr>
              <a:t> </a:t>
            </a:r>
            <a:r>
              <a:rPr lang="en-US" sz="1600" spc="-221" dirty="0" smtClean="0">
                <a:solidFill>
                  <a:srgbClr val="FF0000"/>
                </a:solidFill>
              </a:rPr>
              <a:t>  </a:t>
            </a:r>
            <a:r>
              <a:rPr sz="1600" spc="-116" dirty="0" smtClean="0">
                <a:solidFill>
                  <a:srgbClr val="FF0000"/>
                </a:solidFill>
              </a:rPr>
              <a:t>equations</a:t>
            </a:r>
            <a:r>
              <a:rPr sz="1600" spc="-229" dirty="0" smtClean="0">
                <a:solidFill>
                  <a:srgbClr val="FF0000"/>
                </a:solidFill>
              </a:rPr>
              <a:t> </a:t>
            </a:r>
            <a:r>
              <a:rPr sz="1600" spc="-109" dirty="0">
                <a:solidFill>
                  <a:srgbClr val="FF0000"/>
                </a:solidFill>
              </a:rPr>
              <a:t>and</a:t>
            </a:r>
            <a:r>
              <a:rPr sz="1600" spc="-225" dirty="0">
                <a:solidFill>
                  <a:srgbClr val="FF0000"/>
                </a:solidFill>
              </a:rPr>
              <a:t> </a:t>
            </a:r>
            <a:r>
              <a:rPr sz="1600" spc="-127" dirty="0">
                <a:solidFill>
                  <a:srgbClr val="FF0000"/>
                </a:solidFill>
              </a:rPr>
              <a:t>the</a:t>
            </a:r>
            <a:r>
              <a:rPr sz="1600" spc="-217" dirty="0">
                <a:solidFill>
                  <a:srgbClr val="FF0000"/>
                </a:solidFill>
              </a:rPr>
              <a:t> </a:t>
            </a:r>
            <a:r>
              <a:rPr sz="1600" spc="-146" dirty="0">
                <a:solidFill>
                  <a:srgbClr val="FF0000"/>
                </a:solidFill>
              </a:rPr>
              <a:t>transfer  </a:t>
            </a:r>
            <a:r>
              <a:rPr sz="1600" spc="-124" dirty="0">
                <a:solidFill>
                  <a:srgbClr val="FF0000"/>
                </a:solidFill>
              </a:rPr>
              <a:t>function</a:t>
            </a:r>
            <a:r>
              <a:rPr sz="1600" spc="-244" dirty="0">
                <a:solidFill>
                  <a:srgbClr val="FF0000"/>
                </a:solidFill>
              </a:rPr>
              <a:t> </a:t>
            </a:r>
            <a:r>
              <a:rPr sz="1600" spc="-109" dirty="0">
                <a:solidFill>
                  <a:srgbClr val="FF0000"/>
                </a:solidFill>
              </a:rPr>
              <a:t>of</a:t>
            </a:r>
            <a:r>
              <a:rPr sz="1600" spc="-221" dirty="0">
                <a:solidFill>
                  <a:srgbClr val="FF0000"/>
                </a:solidFill>
              </a:rPr>
              <a:t> </a:t>
            </a:r>
            <a:r>
              <a:rPr sz="1600" spc="-127" dirty="0">
                <a:solidFill>
                  <a:srgbClr val="FF0000"/>
                </a:solidFill>
              </a:rPr>
              <a:t>the</a:t>
            </a:r>
            <a:r>
              <a:rPr sz="1600" spc="-229" dirty="0">
                <a:solidFill>
                  <a:srgbClr val="FF0000"/>
                </a:solidFill>
              </a:rPr>
              <a:t> </a:t>
            </a:r>
            <a:r>
              <a:rPr sz="1600" spc="-105" dirty="0">
                <a:solidFill>
                  <a:srgbClr val="FF0000"/>
                </a:solidFill>
              </a:rPr>
              <a:t>Spring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11" dirty="0">
                <a:solidFill>
                  <a:srgbClr val="FF0000"/>
                </a:solidFill>
              </a:rPr>
              <a:t>Mass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-105" dirty="0">
                <a:solidFill>
                  <a:srgbClr val="FF0000"/>
                </a:solidFill>
              </a:rPr>
              <a:t>Damping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-135" dirty="0">
                <a:solidFill>
                  <a:srgbClr val="FF0000"/>
                </a:solidFill>
              </a:rPr>
              <a:t>System</a:t>
            </a:r>
            <a:r>
              <a:rPr sz="1600" spc="-248" dirty="0">
                <a:solidFill>
                  <a:srgbClr val="FF0000"/>
                </a:solidFill>
              </a:rPr>
              <a:t> </a:t>
            </a:r>
            <a:r>
              <a:rPr sz="1600" spc="-83" dirty="0">
                <a:solidFill>
                  <a:srgbClr val="FF0000"/>
                </a:solidFill>
              </a:rPr>
              <a:t>shown</a:t>
            </a:r>
            <a:endParaRPr sz="1600" dirty="0">
              <a:solidFill>
                <a:srgbClr val="FF0000"/>
              </a:solidFill>
            </a:endParaRPr>
          </a:p>
        </p:txBody>
      </p:sp>
      <p:grpSp>
        <p:nvGrpSpPr>
          <p:cNvPr id="3" name="object 12"/>
          <p:cNvGrpSpPr/>
          <p:nvPr/>
        </p:nvGrpSpPr>
        <p:grpSpPr>
          <a:xfrm>
            <a:off x="1355027" y="1377887"/>
            <a:ext cx="1828800" cy="1543050"/>
            <a:chOff x="1806702" y="1837182"/>
            <a:chExt cx="2438400" cy="2057400"/>
          </a:xfrm>
        </p:grpSpPr>
        <p:sp>
          <p:nvSpPr>
            <p:cNvPr id="13" name="object 13"/>
            <p:cNvSpPr/>
            <p:nvPr/>
          </p:nvSpPr>
          <p:spPr>
            <a:xfrm>
              <a:off x="1806702" y="1837182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304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304800" y="2057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6702" y="1837182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0" y="2057400"/>
                  </a:moveTo>
                  <a:lnTo>
                    <a:pt x="304800" y="2057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11502" y="3284982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152400"/>
                  </a:moveTo>
                  <a:lnTo>
                    <a:pt x="381000" y="152400"/>
                  </a:lnTo>
                </a:path>
                <a:path w="1066800" h="304800">
                  <a:moveTo>
                    <a:pt x="381000" y="0"/>
                  </a:moveTo>
                  <a:lnTo>
                    <a:pt x="381000" y="304800"/>
                  </a:lnTo>
                </a:path>
                <a:path w="1066800" h="304800">
                  <a:moveTo>
                    <a:pt x="381000" y="0"/>
                  </a:moveTo>
                  <a:lnTo>
                    <a:pt x="1066800" y="0"/>
                  </a:lnTo>
                </a:path>
                <a:path w="1066800" h="304800">
                  <a:moveTo>
                    <a:pt x="381000" y="304800"/>
                  </a:moveTo>
                  <a:lnTo>
                    <a:pt x="1066800" y="304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8940" y="336041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9702" y="3437382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5502" y="2141981"/>
              <a:ext cx="609600" cy="1388619"/>
            </a:xfrm>
            <a:custGeom>
              <a:avLst/>
              <a:gdLst/>
              <a:ahLst/>
              <a:cxnLst/>
              <a:rect l="l" t="t" r="r" b="b"/>
              <a:pathLst>
                <a:path w="609600" h="2057400">
                  <a:moveTo>
                    <a:pt x="6096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09600" y="2057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1502" y="2294381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0"/>
                  </a:moveTo>
                  <a:lnTo>
                    <a:pt x="381000" y="0"/>
                  </a:lnTo>
                </a:path>
                <a:path w="1524000" h="152400">
                  <a:moveTo>
                    <a:pt x="1143000" y="0"/>
                  </a:moveTo>
                  <a:lnTo>
                    <a:pt x="1524000" y="0"/>
                  </a:lnTo>
                </a:path>
                <a:path w="1524000" h="152400">
                  <a:moveTo>
                    <a:pt x="381000" y="0"/>
                  </a:moveTo>
                  <a:lnTo>
                    <a:pt x="418798" y="5254"/>
                  </a:lnTo>
                  <a:lnTo>
                    <a:pt x="466774" y="26828"/>
                  </a:lnTo>
                  <a:lnTo>
                    <a:pt x="499618" y="67690"/>
                  </a:lnTo>
                  <a:lnTo>
                    <a:pt x="504047" y="103743"/>
                  </a:lnTo>
                  <a:lnTo>
                    <a:pt x="502386" y="121751"/>
                  </a:lnTo>
                  <a:lnTo>
                    <a:pt x="499618" y="135508"/>
                  </a:lnTo>
                  <a:lnTo>
                    <a:pt x="495639" y="143898"/>
                  </a:lnTo>
                  <a:lnTo>
                    <a:pt x="489981" y="148716"/>
                  </a:lnTo>
                  <a:lnTo>
                    <a:pt x="483205" y="151153"/>
                  </a:lnTo>
                  <a:lnTo>
                    <a:pt x="475869" y="152400"/>
                  </a:lnTo>
                </a:path>
                <a:path w="152400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25" y="26828"/>
                  </a:lnTo>
                  <a:lnTo>
                    <a:pt x="452881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1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1" y="152400"/>
                  </a:lnTo>
                </a:path>
                <a:path w="1524000" h="152400">
                  <a:moveTo>
                    <a:pt x="571500" y="0"/>
                  </a:moveTo>
                  <a:lnTo>
                    <a:pt x="609298" y="5254"/>
                  </a:lnTo>
                  <a:lnTo>
                    <a:pt x="657274" y="26828"/>
                  </a:lnTo>
                  <a:lnTo>
                    <a:pt x="690118" y="67690"/>
                  </a:lnTo>
                  <a:lnTo>
                    <a:pt x="694547" y="103743"/>
                  </a:lnTo>
                  <a:lnTo>
                    <a:pt x="692886" y="121751"/>
                  </a:lnTo>
                  <a:lnTo>
                    <a:pt x="690118" y="135508"/>
                  </a:lnTo>
                  <a:lnTo>
                    <a:pt x="686139" y="143898"/>
                  </a:lnTo>
                  <a:lnTo>
                    <a:pt x="680481" y="148716"/>
                  </a:lnTo>
                  <a:lnTo>
                    <a:pt x="673705" y="151153"/>
                  </a:lnTo>
                  <a:lnTo>
                    <a:pt x="666369" y="152400"/>
                  </a:lnTo>
                </a:path>
                <a:path w="152400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25" y="26828"/>
                  </a:lnTo>
                  <a:lnTo>
                    <a:pt x="643382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2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1" y="152400"/>
                  </a:lnTo>
                </a:path>
                <a:path w="152400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52400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25" y="26828"/>
                  </a:lnTo>
                  <a:lnTo>
                    <a:pt x="833882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2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1" y="152400"/>
                  </a:lnTo>
                </a:path>
                <a:path w="152400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  <a:path w="1524000" h="152400">
                  <a:moveTo>
                    <a:pt x="1143000" y="0"/>
                  </a:moveTo>
                  <a:lnTo>
                    <a:pt x="1105201" y="5254"/>
                  </a:lnTo>
                  <a:lnTo>
                    <a:pt x="1057207" y="26828"/>
                  </a:lnTo>
                  <a:lnTo>
                    <a:pt x="1024382" y="67690"/>
                  </a:lnTo>
                  <a:lnTo>
                    <a:pt x="1019952" y="103743"/>
                  </a:lnTo>
                  <a:lnTo>
                    <a:pt x="1021613" y="121751"/>
                  </a:lnTo>
                  <a:lnTo>
                    <a:pt x="1024382" y="135508"/>
                  </a:lnTo>
                  <a:lnTo>
                    <a:pt x="1028360" y="143898"/>
                  </a:lnTo>
                  <a:lnTo>
                    <a:pt x="1034018" y="148716"/>
                  </a:lnTo>
                  <a:lnTo>
                    <a:pt x="1040794" y="151153"/>
                  </a:lnTo>
                  <a:lnTo>
                    <a:pt x="1048131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26916" y="1285893"/>
            <a:ext cx="215265" cy="3705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5" dirty="0">
                <a:latin typeface="Times New Roman"/>
                <a:cs typeface="Times New Roman"/>
              </a:rPr>
              <a:t>K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3827" y="2678949"/>
            <a:ext cx="229076" cy="365004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28575">
              <a:spcBef>
                <a:spcPts val="86"/>
              </a:spcBef>
            </a:pPr>
            <a:r>
              <a:rPr lang="en-US" sz="2300" i="1" spc="64" dirty="0" smtClean="0">
                <a:latin typeface="Times New Roman"/>
                <a:cs typeface="Times New Roman"/>
              </a:rPr>
              <a:t>B</a:t>
            </a:r>
            <a:endParaRPr sz="2000" baseline="-23809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6627" y="1663065"/>
            <a:ext cx="457200" cy="938719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spcBef>
                <a:spcPts val="1834"/>
              </a:spcBef>
            </a:pPr>
            <a:r>
              <a:rPr sz="2300" i="1" spc="45" dirty="0" smtClean="0">
                <a:latin typeface="Times New Roman"/>
                <a:cs typeface="Times New Roman"/>
              </a:rPr>
              <a:t>M</a:t>
            </a:r>
            <a:endParaRPr lang="en-US" sz="2300" i="1" spc="45" dirty="0" smtClean="0">
              <a:latin typeface="Times New Roman"/>
              <a:cs typeface="Times New Roman"/>
            </a:endParaRPr>
          </a:p>
          <a:p>
            <a:pPr marL="114300">
              <a:spcBef>
                <a:spcPts val="1834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83827" y="213512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0560" y="1743905"/>
            <a:ext cx="467201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9" dirty="0">
                <a:latin typeface="Times New Roman"/>
                <a:cs typeface="Times New Roman"/>
              </a:rPr>
              <a:t>f</a:t>
            </a:r>
            <a:r>
              <a:rPr sz="2300" i="1" spc="-101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12377" y="144932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19400" y="1058105"/>
            <a:ext cx="1295399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lang="en-US" sz="2300" i="1" spc="64" dirty="0" smtClean="0">
                <a:latin typeface="Times New Roman"/>
                <a:cs typeface="Times New Roman"/>
              </a:rPr>
              <a:t>x(t),</a:t>
            </a:r>
            <a:r>
              <a:rPr sz="2300" i="1" spc="64" dirty="0" smtClean="0">
                <a:latin typeface="Times New Roman"/>
                <a:cs typeface="Times New Roman"/>
              </a:rPr>
              <a:t>v</a:t>
            </a:r>
            <a:r>
              <a:rPr sz="2300" spc="-8" dirty="0" smtClean="0">
                <a:latin typeface="Times New Roman"/>
                <a:cs typeface="Times New Roman"/>
              </a:rPr>
              <a:t>(</a:t>
            </a:r>
            <a:r>
              <a:rPr sz="2300" i="1" spc="158" dirty="0" smtClean="0">
                <a:latin typeface="Times New Roman"/>
                <a:cs typeface="Times New Roman"/>
              </a:rPr>
              <a:t>t</a:t>
            </a:r>
            <a:r>
              <a:rPr sz="2300" spc="19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4000" y="3105150"/>
            <a:ext cx="220170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Arial"/>
                <a:cs typeface="Arial"/>
              </a:rPr>
              <a:t>differential</a:t>
            </a:r>
            <a:r>
              <a:rPr b="1" spc="-64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equation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76800" y="2343150"/>
            <a:ext cx="183784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4" dirty="0">
                <a:latin typeface="Arial"/>
                <a:cs typeface="Arial"/>
              </a:rPr>
              <a:t>transfer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function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38</a:t>
            </a:fld>
            <a:endParaRPr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333750"/>
            <a:ext cx="2895600" cy="614708"/>
          </a:xfrm>
          <a:prstGeom prst="rect">
            <a:avLst/>
          </a:prstGeom>
          <a:noFill/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7429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Taking Laplace TF</a:t>
            </a:r>
            <a:endParaRPr lang="en-US" dirty="0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276350"/>
            <a:ext cx="3619500" cy="457200"/>
          </a:xfrm>
          <a:prstGeom prst="rect">
            <a:avLst/>
          </a:prstGeom>
          <a:noFill/>
        </p:spPr>
      </p:pic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3000" y="39433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Electrical equivalent (F-V)</a:t>
            </a:r>
            <a:endParaRPr lang="en-US" dirty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4476750"/>
            <a:ext cx="2667000" cy="361950"/>
          </a:xfrm>
          <a:prstGeom prst="rect">
            <a:avLst/>
          </a:prstGeom>
          <a:noFill/>
        </p:spPr>
      </p:pic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0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1885950"/>
            <a:ext cx="3429000" cy="457200"/>
          </a:xfrm>
          <a:prstGeom prst="rect">
            <a:avLst/>
          </a:prstGeom>
          <a:noFill/>
        </p:spPr>
      </p:pic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3000" y="37909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If, L=C=R=M=B=K=1, than</a:t>
            </a:r>
            <a:endParaRPr lang="en-US" dirty="0"/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2724150"/>
            <a:ext cx="2514600" cy="533400"/>
          </a:xfrm>
          <a:prstGeom prst="rect">
            <a:avLst/>
          </a:prstGeom>
          <a:noFill/>
        </p:spPr>
      </p:pic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9511" name="Picture 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3257550"/>
            <a:ext cx="2209800" cy="574548"/>
          </a:xfrm>
          <a:prstGeom prst="rect">
            <a:avLst/>
          </a:prstGeom>
          <a:noFill/>
        </p:spPr>
      </p:pic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9514" name="Picture 1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4324350"/>
            <a:ext cx="2286000" cy="521368"/>
          </a:xfrm>
          <a:prstGeom prst="rect">
            <a:avLst/>
          </a:prstGeom>
          <a:noFill/>
        </p:spPr>
      </p:pic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8731"/>
            <a:ext cx="8229600" cy="433356"/>
          </a:xfrm>
          <a:prstGeom prst="rect">
            <a:avLst/>
          </a:prstGeom>
        </p:spPr>
        <p:txBody>
          <a:bodyPr vert="horz" wrap="square" lIns="0" tIns="98965" rIns="0" bIns="0" rtlCol="0">
            <a:spAutoFit/>
          </a:bodyPr>
          <a:lstStyle/>
          <a:p>
            <a:pPr marL="9525" marR="3810">
              <a:lnSpc>
                <a:spcPts val="2595"/>
              </a:lnSpc>
              <a:spcBef>
                <a:spcPts val="401"/>
              </a:spcBef>
            </a:pPr>
            <a:r>
              <a:rPr sz="1600" spc="-172" dirty="0">
                <a:solidFill>
                  <a:srgbClr val="FF0000"/>
                </a:solidFill>
              </a:rPr>
              <a:t>Example:</a:t>
            </a:r>
            <a:r>
              <a:rPr sz="1600" spc="-221" dirty="0">
                <a:solidFill>
                  <a:srgbClr val="FF0000"/>
                </a:solidFill>
              </a:rPr>
              <a:t> </a:t>
            </a:r>
            <a:r>
              <a:rPr sz="1600" spc="-124" dirty="0">
                <a:solidFill>
                  <a:srgbClr val="FF0000"/>
                </a:solidFill>
              </a:rPr>
              <a:t>Write</a:t>
            </a:r>
            <a:r>
              <a:rPr sz="1600" spc="-244" dirty="0">
                <a:solidFill>
                  <a:srgbClr val="FF0000"/>
                </a:solidFill>
              </a:rPr>
              <a:t> </a:t>
            </a:r>
            <a:r>
              <a:rPr lang="en-US" sz="1600" spc="-244" dirty="0" smtClean="0">
                <a:solidFill>
                  <a:srgbClr val="FF0000"/>
                </a:solidFill>
              </a:rPr>
              <a:t> </a:t>
            </a:r>
            <a:r>
              <a:rPr sz="1600" spc="-127" dirty="0" smtClean="0">
                <a:solidFill>
                  <a:srgbClr val="FF0000"/>
                </a:solidFill>
              </a:rPr>
              <a:t>the</a:t>
            </a:r>
            <a:r>
              <a:rPr sz="1600" spc="-217" dirty="0" smtClean="0">
                <a:solidFill>
                  <a:srgbClr val="FF0000"/>
                </a:solidFill>
              </a:rPr>
              <a:t> </a:t>
            </a:r>
            <a:r>
              <a:rPr lang="en-US" sz="1600" spc="-217" dirty="0" smtClean="0">
                <a:solidFill>
                  <a:srgbClr val="FF0000"/>
                </a:solidFill>
              </a:rPr>
              <a:t> </a:t>
            </a:r>
            <a:r>
              <a:rPr sz="1600" spc="-165" dirty="0" smtClean="0">
                <a:solidFill>
                  <a:srgbClr val="FF0000"/>
                </a:solidFill>
              </a:rPr>
              <a:t>differential</a:t>
            </a:r>
            <a:r>
              <a:rPr sz="1600" spc="-221" dirty="0" smtClean="0">
                <a:solidFill>
                  <a:srgbClr val="FF0000"/>
                </a:solidFill>
              </a:rPr>
              <a:t> </a:t>
            </a:r>
            <a:r>
              <a:rPr lang="en-US" sz="1600" spc="-221" dirty="0" smtClean="0">
                <a:solidFill>
                  <a:srgbClr val="FF0000"/>
                </a:solidFill>
              </a:rPr>
              <a:t>  </a:t>
            </a:r>
            <a:r>
              <a:rPr sz="1600" spc="-116" dirty="0" smtClean="0">
                <a:solidFill>
                  <a:srgbClr val="FF0000"/>
                </a:solidFill>
              </a:rPr>
              <a:t>equations</a:t>
            </a:r>
            <a:r>
              <a:rPr sz="1600" spc="-229" dirty="0" smtClean="0">
                <a:solidFill>
                  <a:srgbClr val="FF0000"/>
                </a:solidFill>
              </a:rPr>
              <a:t> </a:t>
            </a:r>
            <a:r>
              <a:rPr sz="1600" spc="-109" dirty="0">
                <a:solidFill>
                  <a:srgbClr val="FF0000"/>
                </a:solidFill>
              </a:rPr>
              <a:t>and</a:t>
            </a:r>
            <a:r>
              <a:rPr sz="1600" spc="-225" dirty="0">
                <a:solidFill>
                  <a:srgbClr val="FF0000"/>
                </a:solidFill>
              </a:rPr>
              <a:t> </a:t>
            </a:r>
            <a:r>
              <a:rPr sz="1600" spc="-127" dirty="0">
                <a:solidFill>
                  <a:srgbClr val="FF0000"/>
                </a:solidFill>
              </a:rPr>
              <a:t>the</a:t>
            </a:r>
            <a:r>
              <a:rPr sz="1600" spc="-217" dirty="0">
                <a:solidFill>
                  <a:srgbClr val="FF0000"/>
                </a:solidFill>
              </a:rPr>
              <a:t> </a:t>
            </a:r>
            <a:r>
              <a:rPr sz="1600" spc="-146" dirty="0">
                <a:solidFill>
                  <a:srgbClr val="FF0000"/>
                </a:solidFill>
              </a:rPr>
              <a:t>transfer  </a:t>
            </a:r>
            <a:r>
              <a:rPr sz="1600" spc="-124" dirty="0">
                <a:solidFill>
                  <a:srgbClr val="FF0000"/>
                </a:solidFill>
              </a:rPr>
              <a:t>function</a:t>
            </a:r>
            <a:r>
              <a:rPr sz="1600" spc="-244" dirty="0">
                <a:solidFill>
                  <a:srgbClr val="FF0000"/>
                </a:solidFill>
              </a:rPr>
              <a:t> </a:t>
            </a:r>
            <a:r>
              <a:rPr sz="1600" spc="-109" dirty="0">
                <a:solidFill>
                  <a:srgbClr val="FF0000"/>
                </a:solidFill>
              </a:rPr>
              <a:t>of</a:t>
            </a:r>
            <a:r>
              <a:rPr sz="1600" spc="-221" dirty="0">
                <a:solidFill>
                  <a:srgbClr val="FF0000"/>
                </a:solidFill>
              </a:rPr>
              <a:t> </a:t>
            </a:r>
            <a:r>
              <a:rPr sz="1600" spc="-127" dirty="0">
                <a:solidFill>
                  <a:srgbClr val="FF0000"/>
                </a:solidFill>
              </a:rPr>
              <a:t>the</a:t>
            </a:r>
            <a:r>
              <a:rPr sz="1600" spc="-229" dirty="0">
                <a:solidFill>
                  <a:srgbClr val="FF0000"/>
                </a:solidFill>
              </a:rPr>
              <a:t> </a:t>
            </a:r>
            <a:r>
              <a:rPr sz="1600" spc="-105" dirty="0">
                <a:solidFill>
                  <a:srgbClr val="FF0000"/>
                </a:solidFill>
              </a:rPr>
              <a:t>Spring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11" dirty="0">
                <a:solidFill>
                  <a:srgbClr val="FF0000"/>
                </a:solidFill>
              </a:rPr>
              <a:t>Mass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-105" dirty="0">
                <a:solidFill>
                  <a:srgbClr val="FF0000"/>
                </a:solidFill>
              </a:rPr>
              <a:t>Damping</a:t>
            </a:r>
            <a:r>
              <a:rPr sz="1600" spc="-240" dirty="0">
                <a:solidFill>
                  <a:srgbClr val="FF0000"/>
                </a:solidFill>
              </a:rPr>
              <a:t> </a:t>
            </a:r>
            <a:r>
              <a:rPr sz="1600" spc="-135" dirty="0">
                <a:solidFill>
                  <a:srgbClr val="FF0000"/>
                </a:solidFill>
              </a:rPr>
              <a:t>System</a:t>
            </a:r>
            <a:r>
              <a:rPr sz="1600" spc="-248" dirty="0">
                <a:solidFill>
                  <a:srgbClr val="FF0000"/>
                </a:solidFill>
              </a:rPr>
              <a:t> </a:t>
            </a:r>
            <a:r>
              <a:rPr sz="1600" spc="-83" dirty="0">
                <a:solidFill>
                  <a:srgbClr val="FF0000"/>
                </a:solidFill>
              </a:rPr>
              <a:t>shown</a:t>
            </a:r>
            <a:endParaRPr sz="1600" dirty="0">
              <a:solidFill>
                <a:srgbClr val="FF0000"/>
              </a:solidFill>
            </a:endParaRPr>
          </a:p>
        </p:txBody>
      </p:sp>
      <p:grpSp>
        <p:nvGrpSpPr>
          <p:cNvPr id="3" name="object 12"/>
          <p:cNvGrpSpPr/>
          <p:nvPr/>
        </p:nvGrpSpPr>
        <p:grpSpPr>
          <a:xfrm>
            <a:off x="1355027" y="1377887"/>
            <a:ext cx="1828800" cy="1543050"/>
            <a:chOff x="1806702" y="1837182"/>
            <a:chExt cx="2438400" cy="2057400"/>
          </a:xfrm>
        </p:grpSpPr>
        <p:sp>
          <p:nvSpPr>
            <p:cNvPr id="13" name="object 13"/>
            <p:cNvSpPr/>
            <p:nvPr/>
          </p:nvSpPr>
          <p:spPr>
            <a:xfrm>
              <a:off x="1806702" y="1837182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304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304800" y="2057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6702" y="1837182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0" y="2057400"/>
                  </a:moveTo>
                  <a:lnTo>
                    <a:pt x="304800" y="2057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11502" y="3284982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152400"/>
                  </a:moveTo>
                  <a:lnTo>
                    <a:pt x="381000" y="152400"/>
                  </a:lnTo>
                </a:path>
                <a:path w="1066800" h="304800">
                  <a:moveTo>
                    <a:pt x="381000" y="0"/>
                  </a:moveTo>
                  <a:lnTo>
                    <a:pt x="381000" y="304800"/>
                  </a:lnTo>
                </a:path>
                <a:path w="1066800" h="304800">
                  <a:moveTo>
                    <a:pt x="381000" y="0"/>
                  </a:moveTo>
                  <a:lnTo>
                    <a:pt x="1066800" y="0"/>
                  </a:lnTo>
                </a:path>
                <a:path w="1066800" h="304800">
                  <a:moveTo>
                    <a:pt x="381000" y="304800"/>
                  </a:moveTo>
                  <a:lnTo>
                    <a:pt x="1066800" y="304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8940" y="336041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9702" y="3437382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5502" y="2141981"/>
              <a:ext cx="609600" cy="1388619"/>
            </a:xfrm>
            <a:custGeom>
              <a:avLst/>
              <a:gdLst/>
              <a:ahLst/>
              <a:cxnLst/>
              <a:rect l="l" t="t" r="r" b="b"/>
              <a:pathLst>
                <a:path w="609600" h="2057400">
                  <a:moveTo>
                    <a:pt x="6096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09600" y="2057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1502" y="2294381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0"/>
                  </a:moveTo>
                  <a:lnTo>
                    <a:pt x="381000" y="0"/>
                  </a:lnTo>
                </a:path>
                <a:path w="1524000" h="152400">
                  <a:moveTo>
                    <a:pt x="1143000" y="0"/>
                  </a:moveTo>
                  <a:lnTo>
                    <a:pt x="1524000" y="0"/>
                  </a:lnTo>
                </a:path>
                <a:path w="1524000" h="152400">
                  <a:moveTo>
                    <a:pt x="381000" y="0"/>
                  </a:moveTo>
                  <a:lnTo>
                    <a:pt x="418798" y="5254"/>
                  </a:lnTo>
                  <a:lnTo>
                    <a:pt x="466774" y="26828"/>
                  </a:lnTo>
                  <a:lnTo>
                    <a:pt x="499618" y="67690"/>
                  </a:lnTo>
                  <a:lnTo>
                    <a:pt x="504047" y="103743"/>
                  </a:lnTo>
                  <a:lnTo>
                    <a:pt x="502386" y="121751"/>
                  </a:lnTo>
                  <a:lnTo>
                    <a:pt x="499618" y="135508"/>
                  </a:lnTo>
                  <a:lnTo>
                    <a:pt x="495639" y="143898"/>
                  </a:lnTo>
                  <a:lnTo>
                    <a:pt x="489981" y="148716"/>
                  </a:lnTo>
                  <a:lnTo>
                    <a:pt x="483205" y="151153"/>
                  </a:lnTo>
                  <a:lnTo>
                    <a:pt x="475869" y="152400"/>
                  </a:lnTo>
                </a:path>
                <a:path w="152400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25" y="26828"/>
                  </a:lnTo>
                  <a:lnTo>
                    <a:pt x="452881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1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1" y="152400"/>
                  </a:lnTo>
                </a:path>
                <a:path w="1524000" h="152400">
                  <a:moveTo>
                    <a:pt x="571500" y="0"/>
                  </a:moveTo>
                  <a:lnTo>
                    <a:pt x="609298" y="5254"/>
                  </a:lnTo>
                  <a:lnTo>
                    <a:pt x="657274" y="26828"/>
                  </a:lnTo>
                  <a:lnTo>
                    <a:pt x="690118" y="67690"/>
                  </a:lnTo>
                  <a:lnTo>
                    <a:pt x="694547" y="103743"/>
                  </a:lnTo>
                  <a:lnTo>
                    <a:pt x="692886" y="121751"/>
                  </a:lnTo>
                  <a:lnTo>
                    <a:pt x="690118" y="135508"/>
                  </a:lnTo>
                  <a:lnTo>
                    <a:pt x="686139" y="143898"/>
                  </a:lnTo>
                  <a:lnTo>
                    <a:pt x="680481" y="148716"/>
                  </a:lnTo>
                  <a:lnTo>
                    <a:pt x="673705" y="151153"/>
                  </a:lnTo>
                  <a:lnTo>
                    <a:pt x="666369" y="152400"/>
                  </a:lnTo>
                </a:path>
                <a:path w="152400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25" y="26828"/>
                  </a:lnTo>
                  <a:lnTo>
                    <a:pt x="643382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2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1" y="152400"/>
                  </a:lnTo>
                </a:path>
                <a:path w="152400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52400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25" y="26828"/>
                  </a:lnTo>
                  <a:lnTo>
                    <a:pt x="833882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2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1" y="152400"/>
                  </a:lnTo>
                </a:path>
                <a:path w="152400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  <a:path w="1524000" h="152400">
                  <a:moveTo>
                    <a:pt x="1143000" y="0"/>
                  </a:moveTo>
                  <a:lnTo>
                    <a:pt x="1105201" y="5254"/>
                  </a:lnTo>
                  <a:lnTo>
                    <a:pt x="1057207" y="26828"/>
                  </a:lnTo>
                  <a:lnTo>
                    <a:pt x="1024382" y="67690"/>
                  </a:lnTo>
                  <a:lnTo>
                    <a:pt x="1019952" y="103743"/>
                  </a:lnTo>
                  <a:lnTo>
                    <a:pt x="1021613" y="121751"/>
                  </a:lnTo>
                  <a:lnTo>
                    <a:pt x="1024382" y="135508"/>
                  </a:lnTo>
                  <a:lnTo>
                    <a:pt x="1028360" y="143898"/>
                  </a:lnTo>
                  <a:lnTo>
                    <a:pt x="1034018" y="148716"/>
                  </a:lnTo>
                  <a:lnTo>
                    <a:pt x="1040794" y="151153"/>
                  </a:lnTo>
                  <a:lnTo>
                    <a:pt x="1048131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26916" y="1285893"/>
            <a:ext cx="215265" cy="3705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5" dirty="0">
                <a:latin typeface="Times New Roman"/>
                <a:cs typeface="Times New Roman"/>
              </a:rPr>
              <a:t>K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3827" y="2678949"/>
            <a:ext cx="229076" cy="365004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28575">
              <a:spcBef>
                <a:spcPts val="86"/>
              </a:spcBef>
            </a:pPr>
            <a:r>
              <a:rPr lang="en-US" sz="2300" i="1" spc="64" dirty="0" smtClean="0">
                <a:latin typeface="Times New Roman"/>
                <a:cs typeface="Times New Roman"/>
              </a:rPr>
              <a:t>B</a:t>
            </a:r>
            <a:endParaRPr sz="2000" baseline="-23809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6627" y="1663065"/>
            <a:ext cx="457200" cy="938719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spcBef>
                <a:spcPts val="1834"/>
              </a:spcBef>
            </a:pPr>
            <a:r>
              <a:rPr sz="2300" i="1" spc="45" dirty="0" smtClean="0">
                <a:latin typeface="Times New Roman"/>
                <a:cs typeface="Times New Roman"/>
              </a:rPr>
              <a:t>M</a:t>
            </a:r>
            <a:endParaRPr lang="en-US" sz="2300" i="1" spc="45" dirty="0" smtClean="0">
              <a:latin typeface="Times New Roman"/>
              <a:cs typeface="Times New Roman"/>
            </a:endParaRPr>
          </a:p>
          <a:p>
            <a:pPr marL="114300">
              <a:spcBef>
                <a:spcPts val="1834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83827" y="213512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0560" y="1743905"/>
            <a:ext cx="467201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9" dirty="0">
                <a:latin typeface="Times New Roman"/>
                <a:cs typeface="Times New Roman"/>
              </a:rPr>
              <a:t>f</a:t>
            </a:r>
            <a:r>
              <a:rPr sz="2300" i="1" spc="-101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12377" y="144932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19400" y="1058105"/>
            <a:ext cx="1295399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lang="en-US" sz="2300" i="1" spc="64" dirty="0" smtClean="0">
                <a:latin typeface="Times New Roman"/>
                <a:cs typeface="Times New Roman"/>
              </a:rPr>
              <a:t>x(t),</a:t>
            </a:r>
            <a:r>
              <a:rPr sz="2300" i="1" spc="64" dirty="0" smtClean="0">
                <a:latin typeface="Times New Roman"/>
                <a:cs typeface="Times New Roman"/>
              </a:rPr>
              <a:t>v</a:t>
            </a:r>
            <a:r>
              <a:rPr sz="2300" spc="-8" dirty="0" smtClean="0">
                <a:latin typeface="Times New Roman"/>
                <a:cs typeface="Times New Roman"/>
              </a:rPr>
              <a:t>(</a:t>
            </a:r>
            <a:r>
              <a:rPr sz="2300" i="1" spc="158" dirty="0" smtClean="0">
                <a:latin typeface="Times New Roman"/>
                <a:cs typeface="Times New Roman"/>
              </a:rPr>
              <a:t>t</a:t>
            </a:r>
            <a:r>
              <a:rPr sz="2300" spc="19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4000" y="3105150"/>
            <a:ext cx="220170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Arial"/>
                <a:cs typeface="Arial"/>
              </a:rPr>
              <a:t>differential</a:t>
            </a:r>
            <a:r>
              <a:rPr b="1" spc="-64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equation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39</a:t>
            </a:fld>
            <a:endParaRPr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333750"/>
            <a:ext cx="2895600" cy="614708"/>
          </a:xfrm>
          <a:prstGeom prst="rect">
            <a:avLst/>
          </a:prstGeom>
          <a:noFill/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0600" y="39433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Electrical equivalent (F-V)</a:t>
            </a:r>
            <a:endParaRPr lang="en-US" dirty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22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4400549"/>
            <a:ext cx="2667000" cy="617963"/>
          </a:xfrm>
          <a:prstGeom prst="rect">
            <a:avLst/>
          </a:prstGeom>
          <a:noFill/>
        </p:spPr>
      </p:pic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43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42" name="Picture 3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4756719"/>
            <a:ext cx="2057400" cy="329631"/>
          </a:xfrm>
          <a:prstGeom prst="rect">
            <a:avLst/>
          </a:prstGeom>
          <a:noFill/>
        </p:spPr>
      </p:pic>
      <p:sp>
        <p:nvSpPr>
          <p:cNvPr id="115744" name="Rectangle 32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00600" y="4400550"/>
            <a:ext cx="1988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Electrical equivalent (F-I)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3473768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169" dirty="0">
                <a:solidFill>
                  <a:srgbClr val="FF0000"/>
                </a:solidFill>
              </a:rPr>
              <a:t>Mathematical</a:t>
            </a:r>
            <a:r>
              <a:rPr sz="3300" spc="-368" dirty="0">
                <a:solidFill>
                  <a:srgbClr val="FF0000"/>
                </a:solidFill>
              </a:rPr>
              <a:t> </a:t>
            </a:r>
            <a:r>
              <a:rPr sz="3300" spc="-56" dirty="0">
                <a:solidFill>
                  <a:srgbClr val="FF0000"/>
                </a:solidFill>
              </a:rPr>
              <a:t>Model</a:t>
            </a:r>
            <a:endParaRPr sz="3300" dirty="0">
              <a:solidFill>
                <a:srgbClr val="FF0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1000" y="895350"/>
            <a:ext cx="8382000" cy="3914053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283845" marR="3810" indent="-274796" algn="just">
              <a:buSzPct val="75000"/>
              <a:buFont typeface="Wingdings"/>
              <a:buChar char=""/>
              <a:tabLst>
                <a:tab pos="284321" algn="l"/>
              </a:tabLst>
            </a:pP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Once 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mathematical 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model of a system is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obtained, various </a:t>
            </a:r>
            <a:r>
              <a:rPr sz="2800" spc="-8" dirty="0">
                <a:solidFill>
                  <a:srgbClr val="0000FF"/>
                </a:solidFill>
                <a:latin typeface="Trebuchet MS"/>
                <a:cs typeface="Trebuchet MS"/>
              </a:rPr>
              <a:t>analytical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and   computational </a:t>
            </a:r>
            <a:r>
              <a:rPr sz="2800" spc="-8" dirty="0">
                <a:solidFill>
                  <a:srgbClr val="0000FF"/>
                </a:solidFill>
                <a:latin typeface="Trebuchet MS"/>
                <a:cs typeface="Trebuchet MS"/>
              </a:rPr>
              <a:t>techniques 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may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be used 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analysis and synthesis purposes. Because  the systems under consideration are dynamic 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nature, </a:t>
            </a:r>
            <a:r>
              <a:rPr sz="2800" spc="-8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equations </a:t>
            </a:r>
            <a:r>
              <a:rPr sz="2800" spc="-8" dirty="0">
                <a:solidFill>
                  <a:srgbClr val="0000FF"/>
                </a:solidFill>
                <a:latin typeface="Trebuchet MS"/>
                <a:cs typeface="Trebuchet MS"/>
              </a:rPr>
              <a:t>are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usually  differential equations. If these equations can </a:t>
            </a:r>
            <a:r>
              <a:rPr sz="2800" spc="-8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linearized,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then </a:t>
            </a:r>
            <a:r>
              <a:rPr sz="2800" spc="-8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Laplace  transform 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may be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utilized 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to simplify </a:t>
            </a:r>
            <a:r>
              <a:rPr sz="2800" spc="-4" dirty="0">
                <a:solidFill>
                  <a:srgbClr val="0000FF"/>
                </a:solidFill>
                <a:latin typeface="Trebuchet MS"/>
                <a:cs typeface="Trebuchet MS"/>
              </a:rPr>
              <a:t>the method 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of</a:t>
            </a:r>
            <a:r>
              <a:rPr sz="2800" spc="-13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solution.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764810" y="4800218"/>
            <a:ext cx="135255" cy="2933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3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7" y="166306"/>
            <a:ext cx="772223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FF0000"/>
                </a:solidFill>
              </a:rPr>
              <a:t>Summary: </a:t>
            </a:r>
            <a:r>
              <a:rPr spc="-10" dirty="0">
                <a:solidFill>
                  <a:srgbClr val="FF0000"/>
                </a:solidFill>
              </a:rPr>
              <a:t>Steps </a:t>
            </a:r>
            <a:r>
              <a:rPr spc="10" dirty="0">
                <a:solidFill>
                  <a:srgbClr val="FF0000"/>
                </a:solidFill>
              </a:rPr>
              <a:t>of </a:t>
            </a:r>
            <a:r>
              <a:rPr spc="5" dirty="0">
                <a:solidFill>
                  <a:srgbClr val="FF0000"/>
                </a:solidFill>
              </a:rPr>
              <a:t>Nodal</a:t>
            </a:r>
            <a:r>
              <a:rPr spc="-20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202" y="1166431"/>
            <a:ext cx="8084184" cy="31362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Identify </a:t>
            </a:r>
            <a:r>
              <a:rPr sz="2000" spc="5" dirty="0">
                <a:latin typeface="Calibri"/>
                <a:cs typeface="Calibri"/>
              </a:rPr>
              <a:t>number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nodes which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equal </a:t>
            </a:r>
            <a:r>
              <a:rPr sz="2000" spc="5" dirty="0">
                <a:latin typeface="Calibri"/>
                <a:cs typeface="Calibri"/>
              </a:rPr>
              <a:t>to number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displacements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5" dirty="0">
                <a:latin typeface="Calibri"/>
                <a:cs typeface="Calibri"/>
              </a:rPr>
              <a:t>Take </a:t>
            </a:r>
            <a:r>
              <a:rPr sz="2000" spc="1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reference </a:t>
            </a:r>
            <a:r>
              <a:rPr sz="2000" dirty="0">
                <a:latin typeface="Calibri"/>
                <a:cs typeface="Calibri"/>
              </a:rPr>
              <a:t>node </a:t>
            </a:r>
            <a:r>
              <a:rPr sz="2000" spc="-10" dirty="0">
                <a:latin typeface="Calibri"/>
                <a:cs typeface="Calibri"/>
              </a:rPr>
              <a:t>independent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other nodes </a:t>
            </a:r>
            <a:r>
              <a:rPr sz="2000" dirty="0">
                <a:latin typeface="Calibri"/>
                <a:cs typeface="Calibri"/>
              </a:rPr>
              <a:t>(displacement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nodes)</a:t>
            </a:r>
            <a:endParaRPr sz="20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latin typeface="Calibri"/>
                <a:cs typeface="Calibri"/>
              </a:rPr>
              <a:t>Connect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10" dirty="0">
                <a:latin typeface="Calibri"/>
                <a:cs typeface="Calibri"/>
              </a:rPr>
              <a:t>mass / </a:t>
            </a:r>
            <a:r>
              <a:rPr sz="2000" spc="-10" dirty="0">
                <a:latin typeface="Calibri"/>
                <a:cs typeface="Calibri"/>
              </a:rPr>
              <a:t>inertia </a:t>
            </a:r>
            <a:r>
              <a:rPr sz="2000" spc="-5" dirty="0">
                <a:latin typeface="Calibri"/>
                <a:cs typeface="Calibri"/>
              </a:rPr>
              <a:t>elements </a:t>
            </a:r>
            <a:r>
              <a:rPr sz="2000" spc="-10" dirty="0">
                <a:latin typeface="Calibri"/>
                <a:cs typeface="Calibri"/>
              </a:rPr>
              <a:t>between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relevant </a:t>
            </a:r>
            <a:r>
              <a:rPr sz="2000" dirty="0">
                <a:latin typeface="Calibri"/>
                <a:cs typeface="Calibri"/>
              </a:rPr>
              <a:t>displacement  node </a:t>
            </a:r>
            <a:r>
              <a:rPr sz="2000" spc="5" dirty="0">
                <a:latin typeface="Calibri"/>
                <a:cs typeface="Calibri"/>
              </a:rPr>
              <a:t>and the </a:t>
            </a:r>
            <a:r>
              <a:rPr sz="2000" spc="-25" dirty="0">
                <a:latin typeface="Calibri"/>
                <a:cs typeface="Calibri"/>
              </a:rPr>
              <a:t>reference </a:t>
            </a:r>
            <a:r>
              <a:rPr sz="2000" dirty="0">
                <a:latin typeface="Calibri"/>
                <a:cs typeface="Calibri"/>
              </a:rPr>
              <a:t>node </a:t>
            </a:r>
            <a:r>
              <a:rPr sz="2000" spc="-10" dirty="0">
                <a:latin typeface="Calibri"/>
                <a:cs typeface="Calibri"/>
              </a:rPr>
              <a:t>irrespective </a:t>
            </a:r>
            <a:r>
              <a:rPr sz="2000" dirty="0">
                <a:latin typeface="Calibri"/>
                <a:cs typeface="Calibri"/>
              </a:rPr>
              <a:t>of its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endParaRPr sz="2000">
              <a:latin typeface="Calibri"/>
              <a:cs typeface="Calibri"/>
            </a:endParaRPr>
          </a:p>
          <a:p>
            <a:pPr marL="469900" marR="6350" indent="-457834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latin typeface="Calibri"/>
                <a:cs typeface="Calibri"/>
              </a:rPr>
              <a:t>Connect </a:t>
            </a:r>
            <a:r>
              <a:rPr sz="2000" dirty="0">
                <a:latin typeface="Calibri"/>
                <a:cs typeface="Calibri"/>
              </a:rPr>
              <a:t>spring </a:t>
            </a:r>
            <a:r>
              <a:rPr sz="2000" spc="5" dirty="0">
                <a:latin typeface="Calibri"/>
                <a:cs typeface="Calibri"/>
              </a:rPr>
              <a:t>and damper </a:t>
            </a:r>
            <a:r>
              <a:rPr sz="2000" spc="-5" dirty="0">
                <a:latin typeface="Calibri"/>
                <a:cs typeface="Calibri"/>
              </a:rPr>
              <a:t>elements </a:t>
            </a:r>
            <a:r>
              <a:rPr sz="2000" spc="-10" dirty="0">
                <a:latin typeface="Calibri"/>
                <a:cs typeface="Calibri"/>
              </a:rPr>
              <a:t>between relevant </a:t>
            </a:r>
            <a:r>
              <a:rPr sz="2000" spc="-5" dirty="0">
                <a:latin typeface="Calibri"/>
                <a:cs typeface="Calibri"/>
              </a:rPr>
              <a:t>nodes based </a:t>
            </a:r>
            <a:r>
              <a:rPr sz="2000" spc="-10" dirty="0">
                <a:latin typeface="Calibri"/>
                <a:cs typeface="Calibri"/>
              </a:rPr>
              <a:t>on 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endParaRPr sz="2000">
              <a:latin typeface="Calibri"/>
              <a:cs typeface="Calibri"/>
            </a:endParaRPr>
          </a:p>
          <a:p>
            <a:pPr marL="469900" marR="23495" indent="-457834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latin typeface="Calibri"/>
                <a:cs typeface="Calibri"/>
              </a:rPr>
              <a:t>Connect </a:t>
            </a:r>
            <a:r>
              <a:rPr sz="2000" spc="-25" dirty="0">
                <a:latin typeface="Calibri"/>
                <a:cs typeface="Calibri"/>
              </a:rPr>
              <a:t>force </a:t>
            </a:r>
            <a:r>
              <a:rPr sz="2000" spc="35" dirty="0">
                <a:latin typeface="Calibri"/>
                <a:cs typeface="Calibri"/>
              </a:rPr>
              <a:t>or </a:t>
            </a:r>
            <a:r>
              <a:rPr sz="2000" spc="-5" dirty="0">
                <a:latin typeface="Calibri"/>
                <a:cs typeface="Calibri"/>
              </a:rPr>
              <a:t>torque </a:t>
            </a:r>
            <a:r>
              <a:rPr sz="2000" dirty="0">
                <a:latin typeface="Calibri"/>
                <a:cs typeface="Calibri"/>
              </a:rPr>
              <a:t>between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relevant </a:t>
            </a:r>
            <a:r>
              <a:rPr sz="2000" dirty="0">
                <a:latin typeface="Calibri"/>
                <a:cs typeface="Calibri"/>
              </a:rPr>
              <a:t>displacement node </a:t>
            </a:r>
            <a:r>
              <a:rPr sz="2000" spc="5" dirty="0">
                <a:latin typeface="Calibri"/>
                <a:cs typeface="Calibri"/>
              </a:rPr>
              <a:t>and  the </a:t>
            </a:r>
            <a:r>
              <a:rPr sz="2000" spc="-25" dirty="0">
                <a:latin typeface="Calibri"/>
                <a:cs typeface="Calibri"/>
              </a:rPr>
              <a:t>reference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each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displacement nodes, </a:t>
            </a:r>
            <a:r>
              <a:rPr sz="2000" spc="5" dirty="0">
                <a:latin typeface="Calibri"/>
                <a:cs typeface="Calibri"/>
              </a:rPr>
              <a:t>apply </a:t>
            </a:r>
            <a:r>
              <a:rPr sz="2000" spc="-20" dirty="0">
                <a:latin typeface="Calibri"/>
                <a:cs typeface="Calibri"/>
              </a:rPr>
              <a:t>Newton’s </a:t>
            </a:r>
            <a:r>
              <a:rPr sz="2000" dirty="0">
                <a:latin typeface="Calibri"/>
                <a:cs typeface="Calibri"/>
              </a:rPr>
              <a:t>laws of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motion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4537" y="1560766"/>
            <a:ext cx="1828801" cy="1543050"/>
            <a:chOff x="2686049" y="2081021"/>
            <a:chExt cx="2438401" cy="2057400"/>
          </a:xfrm>
        </p:grpSpPr>
        <p:sp>
          <p:nvSpPr>
            <p:cNvPr id="3" name="object 3"/>
            <p:cNvSpPr/>
            <p:nvPr/>
          </p:nvSpPr>
          <p:spPr>
            <a:xfrm>
              <a:off x="2686049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304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304800" y="2057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6049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0" y="2057400"/>
                  </a:moveTo>
                  <a:lnTo>
                    <a:pt x="304800" y="2057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90849" y="3300222"/>
              <a:ext cx="1074420" cy="152400"/>
            </a:xfrm>
            <a:custGeom>
              <a:avLst/>
              <a:gdLst/>
              <a:ahLst/>
              <a:cxnLst/>
              <a:rect l="l" t="t" r="r" b="b"/>
              <a:pathLst>
                <a:path w="1074420" h="152400">
                  <a:moveTo>
                    <a:pt x="0" y="0"/>
                  </a:moveTo>
                  <a:lnTo>
                    <a:pt x="381000" y="0"/>
                  </a:lnTo>
                </a:path>
                <a:path w="1074420" h="152400">
                  <a:moveTo>
                    <a:pt x="381000" y="0"/>
                  </a:moveTo>
                  <a:lnTo>
                    <a:pt x="435631" y="9876"/>
                  </a:lnTo>
                  <a:lnTo>
                    <a:pt x="479091" y="39147"/>
                  </a:lnTo>
                  <a:lnTo>
                    <a:pt x="501969" y="84663"/>
                  </a:lnTo>
                  <a:lnTo>
                    <a:pt x="502523" y="103743"/>
                  </a:lnTo>
                  <a:lnTo>
                    <a:pt x="500862" y="121751"/>
                  </a:lnTo>
                  <a:lnTo>
                    <a:pt x="498094" y="135508"/>
                  </a:lnTo>
                  <a:lnTo>
                    <a:pt x="494210" y="143898"/>
                  </a:lnTo>
                  <a:lnTo>
                    <a:pt x="488648" y="148716"/>
                  </a:lnTo>
                  <a:lnTo>
                    <a:pt x="481966" y="151153"/>
                  </a:lnTo>
                  <a:lnTo>
                    <a:pt x="474725" y="152400"/>
                  </a:lnTo>
                </a:path>
                <a:path w="107442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07" y="26828"/>
                  </a:lnTo>
                  <a:lnTo>
                    <a:pt x="452882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2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0" y="152400"/>
                  </a:lnTo>
                </a:path>
                <a:path w="1074420" h="152400">
                  <a:moveTo>
                    <a:pt x="571500" y="0"/>
                  </a:moveTo>
                  <a:lnTo>
                    <a:pt x="626131" y="9876"/>
                  </a:lnTo>
                  <a:lnTo>
                    <a:pt x="669591" y="39147"/>
                  </a:lnTo>
                  <a:lnTo>
                    <a:pt x="692469" y="84663"/>
                  </a:lnTo>
                  <a:lnTo>
                    <a:pt x="693023" y="103743"/>
                  </a:lnTo>
                  <a:lnTo>
                    <a:pt x="691362" y="121751"/>
                  </a:lnTo>
                  <a:lnTo>
                    <a:pt x="688594" y="135508"/>
                  </a:lnTo>
                  <a:lnTo>
                    <a:pt x="684710" y="143898"/>
                  </a:lnTo>
                  <a:lnTo>
                    <a:pt x="679148" y="148716"/>
                  </a:lnTo>
                  <a:lnTo>
                    <a:pt x="672466" y="151153"/>
                  </a:lnTo>
                  <a:lnTo>
                    <a:pt x="665226" y="152400"/>
                  </a:lnTo>
                </a:path>
                <a:path w="107442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07" y="26828"/>
                  </a:lnTo>
                  <a:lnTo>
                    <a:pt x="643382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2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0" y="152400"/>
                  </a:lnTo>
                </a:path>
                <a:path w="107442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07442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07" y="26828"/>
                  </a:lnTo>
                  <a:lnTo>
                    <a:pt x="833882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2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0" y="152400"/>
                  </a:lnTo>
                </a:path>
                <a:path w="107442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4850" y="2081021"/>
              <a:ext cx="609600" cy="1855979"/>
            </a:xfrm>
            <a:custGeom>
              <a:avLst/>
              <a:gdLst/>
              <a:ahLst/>
              <a:cxnLst/>
              <a:rect l="l" t="t" r="r" b="b"/>
              <a:pathLst>
                <a:path w="609600" h="2057400">
                  <a:moveTo>
                    <a:pt x="6096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09600" y="2057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0802" y="3300222"/>
              <a:ext cx="504190" cy="152400"/>
            </a:xfrm>
            <a:custGeom>
              <a:avLst/>
              <a:gdLst/>
              <a:ahLst/>
              <a:cxnLst/>
              <a:rect l="l" t="t" r="r" b="b"/>
              <a:pathLst>
                <a:path w="504189" h="152400">
                  <a:moveTo>
                    <a:pt x="123047" y="0"/>
                  </a:moveTo>
                  <a:lnTo>
                    <a:pt x="504047" y="0"/>
                  </a:lnTo>
                </a:path>
                <a:path w="504189" h="152400">
                  <a:moveTo>
                    <a:pt x="123047" y="0"/>
                  </a:moveTo>
                  <a:lnTo>
                    <a:pt x="85248" y="5254"/>
                  </a:lnTo>
                  <a:lnTo>
                    <a:pt x="37254" y="26828"/>
                  </a:lnTo>
                  <a:lnTo>
                    <a:pt x="4429" y="67690"/>
                  </a:lnTo>
                  <a:lnTo>
                    <a:pt x="0" y="103743"/>
                  </a:lnTo>
                  <a:lnTo>
                    <a:pt x="1660" y="121751"/>
                  </a:lnTo>
                  <a:lnTo>
                    <a:pt x="4429" y="135508"/>
                  </a:lnTo>
                  <a:lnTo>
                    <a:pt x="8407" y="143898"/>
                  </a:lnTo>
                  <a:lnTo>
                    <a:pt x="14065" y="148716"/>
                  </a:lnTo>
                  <a:lnTo>
                    <a:pt x="20841" y="151153"/>
                  </a:lnTo>
                  <a:lnTo>
                    <a:pt x="28178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43355" y="2017154"/>
            <a:ext cx="339566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spcBef>
                <a:spcPts val="90"/>
              </a:spcBef>
            </a:pPr>
            <a:r>
              <a:rPr sz="2300" i="1" spc="8" dirty="0">
                <a:latin typeface="Times New Roman"/>
                <a:cs typeface="Times New Roman"/>
              </a:rPr>
              <a:t>K</a:t>
            </a:r>
            <a:r>
              <a:rPr sz="2000" spc="11" baseline="-23148" dirty="0">
                <a:latin typeface="Times New Roman"/>
                <a:cs typeface="Times New Roman"/>
              </a:rPr>
              <a:t>1</a:t>
            </a:r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6138" y="1560767"/>
            <a:ext cx="457200" cy="1381308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429" rIns="0" bIns="0" rtlCol="0">
            <a:spAutoFit/>
          </a:bodyPr>
          <a:lstStyle/>
          <a:p>
            <a:pPr marL="72390"/>
            <a:endParaRPr lang="en-US" sz="4000" dirty="0" smtClean="0">
              <a:latin typeface="Times New Roman"/>
              <a:cs typeface="Times New Roman"/>
            </a:endParaRPr>
          </a:p>
          <a:p>
            <a:pPr marL="72390"/>
            <a:r>
              <a:rPr sz="2300" i="1" spc="71" dirty="0" smtClean="0">
                <a:latin typeface="Times New Roman"/>
                <a:cs typeface="Times New Roman"/>
              </a:rPr>
              <a:t>M</a:t>
            </a:r>
            <a:r>
              <a:rPr sz="2000" spc="107" baseline="-23148" dirty="0" smtClean="0">
                <a:latin typeface="Times New Roman"/>
                <a:cs typeface="Times New Roman"/>
              </a:rPr>
              <a:t>1</a:t>
            </a:r>
            <a:endParaRPr lang="en-US" sz="2000" spc="107" baseline="-23148" dirty="0" smtClean="0">
              <a:latin typeface="Times New Roman"/>
              <a:cs typeface="Times New Roman"/>
            </a:endParaRPr>
          </a:p>
          <a:p>
            <a:pPr marL="72390"/>
            <a:endParaRPr lang="en-US" sz="2000" spc="107" baseline="-23148" dirty="0" smtClean="0">
              <a:latin typeface="Times New Roman"/>
              <a:cs typeface="Times New Roman"/>
            </a:endParaRPr>
          </a:p>
          <a:p>
            <a:pPr marL="72390"/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28938" y="163220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47072" y="1240985"/>
            <a:ext cx="467201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9" dirty="0">
                <a:latin typeface="Times New Roman"/>
                <a:cs typeface="Times New Roman"/>
              </a:rPr>
              <a:t>f</a:t>
            </a:r>
            <a:r>
              <a:rPr sz="2300" i="1" spc="-101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5200" y="1200150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313" y="1391274"/>
            <a:ext cx="106204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300" spc="30" dirty="0">
                <a:latin typeface="Times New Roman"/>
                <a:cs typeface="Times New Roman"/>
              </a:rPr>
              <a:t>1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00" y="1200150"/>
            <a:ext cx="534353" cy="36500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300" i="1" spc="30" dirty="0">
                <a:latin typeface="Times New Roman"/>
                <a:cs typeface="Times New Roman"/>
              </a:rPr>
              <a:t>x</a:t>
            </a:r>
            <a:r>
              <a:rPr sz="2300" i="1" spc="34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43337" y="1560766"/>
            <a:ext cx="2971800" cy="1543050"/>
            <a:chOff x="5124450" y="2081021"/>
            <a:chExt cx="3962400" cy="2057400"/>
          </a:xfrm>
        </p:grpSpPr>
        <p:sp>
          <p:nvSpPr>
            <p:cNvPr id="16" name="object 16"/>
            <p:cNvSpPr/>
            <p:nvPr/>
          </p:nvSpPr>
          <p:spPr>
            <a:xfrm>
              <a:off x="5124450" y="3528822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152400"/>
                  </a:moveTo>
                  <a:lnTo>
                    <a:pt x="381000" y="152400"/>
                  </a:lnTo>
                </a:path>
                <a:path w="1066800" h="304800">
                  <a:moveTo>
                    <a:pt x="381000" y="0"/>
                  </a:moveTo>
                  <a:lnTo>
                    <a:pt x="381000" y="304800"/>
                  </a:lnTo>
                </a:path>
                <a:path w="1066800" h="304800">
                  <a:moveTo>
                    <a:pt x="381000" y="0"/>
                  </a:moveTo>
                  <a:lnTo>
                    <a:pt x="1066800" y="0"/>
                  </a:lnTo>
                </a:path>
                <a:path w="1066800" h="304800">
                  <a:moveTo>
                    <a:pt x="381000" y="304800"/>
                  </a:moveTo>
                  <a:lnTo>
                    <a:pt x="1066800" y="304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1888" y="360425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2650" y="3681222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48450" y="2081021"/>
              <a:ext cx="609600" cy="1855979"/>
            </a:xfrm>
            <a:custGeom>
              <a:avLst/>
              <a:gdLst/>
              <a:ahLst/>
              <a:cxnLst/>
              <a:rect l="l" t="t" r="r" b="b"/>
              <a:pathLst>
                <a:path w="609600" h="2057400">
                  <a:moveTo>
                    <a:pt x="6096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09600" y="2057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4450" y="2538221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0"/>
                  </a:moveTo>
                  <a:lnTo>
                    <a:pt x="381000" y="0"/>
                  </a:lnTo>
                </a:path>
                <a:path w="1524000" h="152400">
                  <a:moveTo>
                    <a:pt x="1143000" y="0"/>
                  </a:moveTo>
                  <a:lnTo>
                    <a:pt x="1524000" y="0"/>
                  </a:lnTo>
                </a:path>
                <a:path w="1524000" h="152400">
                  <a:moveTo>
                    <a:pt x="381000" y="0"/>
                  </a:moveTo>
                  <a:lnTo>
                    <a:pt x="435631" y="9876"/>
                  </a:lnTo>
                  <a:lnTo>
                    <a:pt x="479091" y="39147"/>
                  </a:lnTo>
                  <a:lnTo>
                    <a:pt x="501969" y="84663"/>
                  </a:lnTo>
                  <a:lnTo>
                    <a:pt x="502523" y="103743"/>
                  </a:lnTo>
                  <a:lnTo>
                    <a:pt x="500862" y="121751"/>
                  </a:lnTo>
                  <a:lnTo>
                    <a:pt x="498094" y="135508"/>
                  </a:lnTo>
                  <a:lnTo>
                    <a:pt x="494210" y="143898"/>
                  </a:lnTo>
                  <a:lnTo>
                    <a:pt x="488648" y="148716"/>
                  </a:lnTo>
                  <a:lnTo>
                    <a:pt x="481966" y="151153"/>
                  </a:lnTo>
                  <a:lnTo>
                    <a:pt x="474725" y="152400"/>
                  </a:lnTo>
                </a:path>
                <a:path w="152400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07" y="26828"/>
                  </a:lnTo>
                  <a:lnTo>
                    <a:pt x="452882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2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0" y="152400"/>
                  </a:lnTo>
                </a:path>
                <a:path w="1524000" h="152400">
                  <a:moveTo>
                    <a:pt x="571500" y="0"/>
                  </a:moveTo>
                  <a:lnTo>
                    <a:pt x="626131" y="9876"/>
                  </a:lnTo>
                  <a:lnTo>
                    <a:pt x="669591" y="39147"/>
                  </a:lnTo>
                  <a:lnTo>
                    <a:pt x="692469" y="84663"/>
                  </a:lnTo>
                  <a:lnTo>
                    <a:pt x="693023" y="103743"/>
                  </a:lnTo>
                  <a:lnTo>
                    <a:pt x="691362" y="121751"/>
                  </a:lnTo>
                  <a:lnTo>
                    <a:pt x="688594" y="135508"/>
                  </a:lnTo>
                  <a:lnTo>
                    <a:pt x="684710" y="143898"/>
                  </a:lnTo>
                  <a:lnTo>
                    <a:pt x="679148" y="148716"/>
                  </a:lnTo>
                  <a:lnTo>
                    <a:pt x="672466" y="151153"/>
                  </a:lnTo>
                  <a:lnTo>
                    <a:pt x="665226" y="152400"/>
                  </a:lnTo>
                </a:path>
                <a:path w="152400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07" y="26828"/>
                  </a:lnTo>
                  <a:lnTo>
                    <a:pt x="643382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2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0" y="152400"/>
                  </a:lnTo>
                </a:path>
                <a:path w="152400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52400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07" y="26828"/>
                  </a:lnTo>
                  <a:lnTo>
                    <a:pt x="833882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2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0" y="152400"/>
                  </a:lnTo>
                </a:path>
                <a:path w="152400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  <a:path w="1524000" h="152400">
                  <a:moveTo>
                    <a:pt x="1143000" y="0"/>
                  </a:moveTo>
                  <a:lnTo>
                    <a:pt x="1105201" y="5254"/>
                  </a:lnTo>
                  <a:lnTo>
                    <a:pt x="1057207" y="26828"/>
                  </a:lnTo>
                  <a:lnTo>
                    <a:pt x="1024382" y="67690"/>
                  </a:lnTo>
                  <a:lnTo>
                    <a:pt x="1019952" y="103743"/>
                  </a:lnTo>
                  <a:lnTo>
                    <a:pt x="1021613" y="121751"/>
                  </a:lnTo>
                  <a:lnTo>
                    <a:pt x="1024382" y="135508"/>
                  </a:lnTo>
                  <a:lnTo>
                    <a:pt x="1028360" y="143898"/>
                  </a:lnTo>
                  <a:lnTo>
                    <a:pt x="1034018" y="148716"/>
                  </a:lnTo>
                  <a:lnTo>
                    <a:pt x="1040794" y="151153"/>
                  </a:lnTo>
                  <a:lnTo>
                    <a:pt x="1048130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82050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304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304800" y="2057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82050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0" y="2057400"/>
                  </a:moveTo>
                  <a:lnTo>
                    <a:pt x="304800" y="2057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3253" y="1640989"/>
            <a:ext cx="104775" cy="22383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400" spc="-4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7736" y="1445654"/>
            <a:ext cx="215265" cy="37099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300" i="1" spc="15" dirty="0">
                <a:latin typeface="Times New Roman"/>
                <a:cs typeface="Times New Roman"/>
              </a:rPr>
              <a:t>K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0144" y="2236604"/>
            <a:ext cx="229076" cy="36644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8575">
              <a:spcBef>
                <a:spcPts val="98"/>
              </a:spcBef>
            </a:pPr>
            <a:r>
              <a:rPr lang="en-US" sz="2300" i="1" spc="56" dirty="0" smtClean="0">
                <a:latin typeface="Times New Roman"/>
                <a:cs typeface="Times New Roman"/>
              </a:rPr>
              <a:t>B</a:t>
            </a:r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6338" y="1560767"/>
            <a:ext cx="457200" cy="1381308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429" rIns="0" bIns="0" rtlCol="0">
            <a:spAutoFit/>
          </a:bodyPr>
          <a:lstStyle/>
          <a:p>
            <a:pPr>
              <a:spcBef>
                <a:spcPts val="11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66199"/>
            <a:r>
              <a:rPr sz="2300" i="1" spc="26" dirty="0">
                <a:latin typeface="Times New Roman"/>
                <a:cs typeface="Times New Roman"/>
              </a:rPr>
              <a:t>M</a:t>
            </a:r>
            <a:r>
              <a:rPr sz="2300" i="1" spc="-349" dirty="0">
                <a:latin typeface="Times New Roman"/>
                <a:cs typeface="Times New Roman"/>
              </a:rPr>
              <a:t> </a:t>
            </a:r>
            <a:r>
              <a:rPr sz="2000" baseline="-23148" dirty="0" smtClean="0">
                <a:latin typeface="Times New Roman"/>
                <a:cs typeface="Times New Roman"/>
              </a:rPr>
              <a:t>2</a:t>
            </a:r>
            <a:endParaRPr lang="en-US" sz="2000" baseline="-23148" dirty="0" smtClean="0">
              <a:latin typeface="Times New Roman"/>
              <a:cs typeface="Times New Roman"/>
            </a:endParaRPr>
          </a:p>
          <a:p>
            <a:pPr marL="66199"/>
            <a:endParaRPr lang="en-US" sz="2000" baseline="-23148" dirty="0" smtClean="0">
              <a:latin typeface="Times New Roman"/>
              <a:cs typeface="Times New Roman"/>
            </a:endParaRPr>
          </a:p>
          <a:p>
            <a:pPr marL="66199"/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05400" y="1200150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87392" y="1402671"/>
            <a:ext cx="106680" cy="22383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400" spc="11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55262" y="1207910"/>
            <a:ext cx="567690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  <a:tabLst>
                <a:tab pos="260033" algn="l"/>
              </a:tabLst>
            </a:pPr>
            <a:r>
              <a:rPr sz="2300" i="1" spc="34" dirty="0">
                <a:latin typeface="Times New Roman"/>
                <a:cs typeface="Times New Roman"/>
              </a:rPr>
              <a:t>x	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i="1" spc="153" dirty="0">
                <a:latin typeface="Times New Roman"/>
                <a:cs typeface="Times New Roman"/>
              </a:rPr>
              <a:t>t</a:t>
            </a:r>
            <a:r>
              <a:rPr sz="2300" spc="23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07108" y="2407158"/>
            <a:ext cx="4815840" cy="875824"/>
            <a:chOff x="2676144" y="3209544"/>
            <a:chExt cx="6421120" cy="1167765"/>
          </a:xfrm>
        </p:grpSpPr>
        <p:sp>
          <p:nvSpPr>
            <p:cNvPr id="31" name="object 31"/>
            <p:cNvSpPr/>
            <p:nvPr/>
          </p:nvSpPr>
          <p:spPr>
            <a:xfrm>
              <a:off x="7258050" y="3224022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0"/>
                  </a:moveTo>
                  <a:lnTo>
                    <a:pt x="381000" y="0"/>
                  </a:lnTo>
                </a:path>
                <a:path w="1524000" h="152400">
                  <a:moveTo>
                    <a:pt x="381000" y="0"/>
                  </a:moveTo>
                  <a:lnTo>
                    <a:pt x="435631" y="9876"/>
                  </a:lnTo>
                  <a:lnTo>
                    <a:pt x="479091" y="39147"/>
                  </a:lnTo>
                  <a:lnTo>
                    <a:pt x="501969" y="84663"/>
                  </a:lnTo>
                  <a:lnTo>
                    <a:pt x="502523" y="103743"/>
                  </a:lnTo>
                  <a:lnTo>
                    <a:pt x="500862" y="121751"/>
                  </a:lnTo>
                  <a:lnTo>
                    <a:pt x="498094" y="135508"/>
                  </a:lnTo>
                  <a:lnTo>
                    <a:pt x="494210" y="143898"/>
                  </a:lnTo>
                  <a:lnTo>
                    <a:pt x="488648" y="148716"/>
                  </a:lnTo>
                  <a:lnTo>
                    <a:pt x="481966" y="151153"/>
                  </a:lnTo>
                  <a:lnTo>
                    <a:pt x="474725" y="152400"/>
                  </a:lnTo>
                </a:path>
                <a:path w="152400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07" y="26828"/>
                  </a:lnTo>
                  <a:lnTo>
                    <a:pt x="452881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1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0" y="152400"/>
                  </a:lnTo>
                </a:path>
                <a:path w="1524000" h="152400">
                  <a:moveTo>
                    <a:pt x="571500" y="0"/>
                  </a:moveTo>
                  <a:lnTo>
                    <a:pt x="626131" y="9876"/>
                  </a:lnTo>
                  <a:lnTo>
                    <a:pt x="669591" y="39147"/>
                  </a:lnTo>
                  <a:lnTo>
                    <a:pt x="692469" y="84663"/>
                  </a:lnTo>
                  <a:lnTo>
                    <a:pt x="693023" y="103743"/>
                  </a:lnTo>
                  <a:lnTo>
                    <a:pt x="691362" y="121751"/>
                  </a:lnTo>
                  <a:lnTo>
                    <a:pt x="688594" y="135508"/>
                  </a:lnTo>
                  <a:lnTo>
                    <a:pt x="684710" y="143898"/>
                  </a:lnTo>
                  <a:lnTo>
                    <a:pt x="679148" y="148716"/>
                  </a:lnTo>
                  <a:lnTo>
                    <a:pt x="672466" y="151153"/>
                  </a:lnTo>
                  <a:lnTo>
                    <a:pt x="665226" y="152400"/>
                  </a:lnTo>
                </a:path>
                <a:path w="152400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07" y="26828"/>
                  </a:lnTo>
                  <a:lnTo>
                    <a:pt x="643381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1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0" y="152400"/>
                  </a:lnTo>
                </a:path>
                <a:path w="152400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52400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07" y="26828"/>
                  </a:lnTo>
                  <a:lnTo>
                    <a:pt x="833881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1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0" y="152400"/>
                  </a:lnTo>
                </a:path>
                <a:path w="152400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  <a:path w="1524000" h="152400">
                  <a:moveTo>
                    <a:pt x="1143000" y="0"/>
                  </a:moveTo>
                  <a:lnTo>
                    <a:pt x="1524000" y="0"/>
                  </a:lnTo>
                </a:path>
                <a:path w="1524000" h="152400">
                  <a:moveTo>
                    <a:pt x="1143000" y="0"/>
                  </a:moveTo>
                  <a:lnTo>
                    <a:pt x="1105201" y="5254"/>
                  </a:lnTo>
                  <a:lnTo>
                    <a:pt x="1057207" y="26828"/>
                  </a:lnTo>
                  <a:lnTo>
                    <a:pt x="1024381" y="67690"/>
                  </a:lnTo>
                  <a:lnTo>
                    <a:pt x="1019952" y="103743"/>
                  </a:lnTo>
                  <a:lnTo>
                    <a:pt x="1021613" y="121751"/>
                  </a:lnTo>
                  <a:lnTo>
                    <a:pt x="1024381" y="135508"/>
                  </a:lnTo>
                  <a:lnTo>
                    <a:pt x="1028360" y="143898"/>
                  </a:lnTo>
                  <a:lnTo>
                    <a:pt x="1034018" y="148716"/>
                  </a:lnTo>
                  <a:lnTo>
                    <a:pt x="1040794" y="151153"/>
                  </a:lnTo>
                  <a:lnTo>
                    <a:pt x="1048130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86050" y="4138422"/>
              <a:ext cx="6400800" cy="228600"/>
            </a:xfrm>
            <a:custGeom>
              <a:avLst/>
              <a:gdLst/>
              <a:ahLst/>
              <a:cxnLst/>
              <a:rect l="l" t="t" r="r" b="b"/>
              <a:pathLst>
                <a:path w="6400800" h="228600">
                  <a:moveTo>
                    <a:pt x="6400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400800" y="2286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86050" y="4138422"/>
              <a:ext cx="6400800" cy="228600"/>
            </a:xfrm>
            <a:custGeom>
              <a:avLst/>
              <a:gdLst/>
              <a:ahLst/>
              <a:cxnLst/>
              <a:rect l="l" t="t" r="r" b="b"/>
              <a:pathLst>
                <a:path w="6400800" h="228600">
                  <a:moveTo>
                    <a:pt x="0" y="228600"/>
                  </a:moveTo>
                  <a:lnTo>
                    <a:pt x="6400800" y="2286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96504" y="2008005"/>
            <a:ext cx="352425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spcBef>
                <a:spcPts val="90"/>
              </a:spcBef>
            </a:pPr>
            <a:r>
              <a:rPr sz="2300" i="1" spc="56" dirty="0">
                <a:latin typeface="Times New Roman"/>
                <a:cs typeface="Times New Roman"/>
              </a:rPr>
              <a:t>K</a:t>
            </a:r>
            <a:r>
              <a:rPr sz="2000" spc="84" baseline="-23148" dirty="0">
                <a:latin typeface="Times New Roman"/>
                <a:cs typeface="Times New Roman"/>
              </a:rPr>
              <a:t>3</a:t>
            </a:r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4391" y="1218819"/>
            <a:ext cx="1152525" cy="252889"/>
          </a:xfrm>
          <a:custGeom>
            <a:avLst/>
            <a:gdLst/>
            <a:ahLst/>
            <a:cxnLst/>
            <a:rect l="l" t="t" r="r" b="b"/>
            <a:pathLst>
              <a:path w="1536700" h="337185">
                <a:moveTo>
                  <a:pt x="1246538" y="280254"/>
                </a:moveTo>
                <a:lnTo>
                  <a:pt x="1236345" y="337185"/>
                </a:lnTo>
                <a:lnTo>
                  <a:pt x="1536700" y="302768"/>
                </a:lnTo>
                <a:lnTo>
                  <a:pt x="1502322" y="285369"/>
                </a:lnTo>
                <a:lnTo>
                  <a:pt x="1275079" y="285369"/>
                </a:lnTo>
                <a:lnTo>
                  <a:pt x="1246538" y="280254"/>
                </a:lnTo>
                <a:close/>
              </a:path>
              <a:path w="1536700" h="337185">
                <a:moveTo>
                  <a:pt x="1256746" y="223243"/>
                </a:moveTo>
                <a:lnTo>
                  <a:pt x="1246538" y="280254"/>
                </a:lnTo>
                <a:lnTo>
                  <a:pt x="1275079" y="285369"/>
                </a:lnTo>
                <a:lnTo>
                  <a:pt x="1285239" y="228346"/>
                </a:lnTo>
                <a:lnTo>
                  <a:pt x="1256746" y="223243"/>
                </a:lnTo>
                <a:close/>
              </a:path>
              <a:path w="1536700" h="337185">
                <a:moveTo>
                  <a:pt x="1266952" y="166243"/>
                </a:moveTo>
                <a:lnTo>
                  <a:pt x="1256746" y="223243"/>
                </a:lnTo>
                <a:lnTo>
                  <a:pt x="1285239" y="228346"/>
                </a:lnTo>
                <a:lnTo>
                  <a:pt x="1275079" y="285369"/>
                </a:lnTo>
                <a:lnTo>
                  <a:pt x="1502322" y="285369"/>
                </a:lnTo>
                <a:lnTo>
                  <a:pt x="1266952" y="166243"/>
                </a:lnTo>
                <a:close/>
              </a:path>
              <a:path w="1536700" h="337185">
                <a:moveTo>
                  <a:pt x="10160" y="0"/>
                </a:moveTo>
                <a:lnTo>
                  <a:pt x="0" y="56896"/>
                </a:lnTo>
                <a:lnTo>
                  <a:pt x="1246538" y="280254"/>
                </a:lnTo>
                <a:lnTo>
                  <a:pt x="1256746" y="223243"/>
                </a:lnTo>
                <a:lnTo>
                  <a:pt x="101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8766" y="1027747"/>
            <a:ext cx="526733" cy="360998"/>
          </a:xfrm>
          <a:custGeom>
            <a:avLst/>
            <a:gdLst/>
            <a:ahLst/>
            <a:cxnLst/>
            <a:rect l="l" t="t" r="r" b="b"/>
            <a:pathLst>
              <a:path w="702309" h="481330">
                <a:moveTo>
                  <a:pt x="192785" y="248412"/>
                </a:moveTo>
                <a:lnTo>
                  <a:pt x="0" y="481330"/>
                </a:lnTo>
                <a:lnTo>
                  <a:pt x="289051" y="392938"/>
                </a:lnTo>
                <a:lnTo>
                  <a:pt x="267650" y="360807"/>
                </a:lnTo>
                <a:lnTo>
                  <a:pt x="232917" y="360807"/>
                </a:lnTo>
                <a:lnTo>
                  <a:pt x="200786" y="312674"/>
                </a:lnTo>
                <a:lnTo>
                  <a:pt x="224887" y="296606"/>
                </a:lnTo>
                <a:lnTo>
                  <a:pt x="192785" y="248412"/>
                </a:lnTo>
                <a:close/>
              </a:path>
              <a:path w="702309" h="481330">
                <a:moveTo>
                  <a:pt x="224887" y="296606"/>
                </a:moveTo>
                <a:lnTo>
                  <a:pt x="200786" y="312674"/>
                </a:lnTo>
                <a:lnTo>
                  <a:pt x="232917" y="360807"/>
                </a:lnTo>
                <a:lnTo>
                  <a:pt x="256970" y="344773"/>
                </a:lnTo>
                <a:lnTo>
                  <a:pt x="224887" y="296606"/>
                </a:lnTo>
                <a:close/>
              </a:path>
              <a:path w="702309" h="481330">
                <a:moveTo>
                  <a:pt x="256970" y="344773"/>
                </a:moveTo>
                <a:lnTo>
                  <a:pt x="232917" y="360807"/>
                </a:lnTo>
                <a:lnTo>
                  <a:pt x="267650" y="360807"/>
                </a:lnTo>
                <a:lnTo>
                  <a:pt x="256970" y="344773"/>
                </a:lnTo>
                <a:close/>
              </a:path>
              <a:path w="702309" h="481330">
                <a:moveTo>
                  <a:pt x="669797" y="0"/>
                </a:moveTo>
                <a:lnTo>
                  <a:pt x="224887" y="296606"/>
                </a:lnTo>
                <a:lnTo>
                  <a:pt x="256970" y="344773"/>
                </a:lnTo>
                <a:lnTo>
                  <a:pt x="701801" y="48260"/>
                </a:lnTo>
                <a:lnTo>
                  <a:pt x="6697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48873" y="3461523"/>
            <a:ext cx="5552599" cy="1395093"/>
          </a:xfrm>
          <a:prstGeom prst="rect">
            <a:avLst/>
          </a:prstGeom>
        </p:spPr>
        <p:txBody>
          <a:bodyPr vert="horz" wrap="square" lIns="0" tIns="124301" rIns="0" bIns="0" rtlCol="0">
            <a:spAutoFit/>
          </a:bodyPr>
          <a:lstStyle/>
          <a:p>
            <a:pPr marL="28575">
              <a:spcBef>
                <a:spcPts val="979"/>
              </a:spcBef>
            </a:pPr>
            <a:r>
              <a:rPr sz="1500" dirty="0">
                <a:latin typeface="Arial"/>
                <a:cs typeface="Arial"/>
              </a:rPr>
              <a:t>For </a:t>
            </a:r>
            <a:r>
              <a:rPr sz="1500" dirty="0" smtClean="0">
                <a:latin typeface="Arial"/>
                <a:cs typeface="Arial"/>
              </a:rPr>
              <a:t>the</a:t>
            </a:r>
            <a:r>
              <a:rPr lang="en-US" sz="1500" dirty="0" smtClean="0">
                <a:latin typeface="Arial"/>
                <a:cs typeface="Arial"/>
              </a:rPr>
              <a:t> node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lang="en-US" sz="1500" dirty="0" smtClean="0">
                <a:latin typeface="Arial"/>
                <a:cs typeface="Arial"/>
              </a:rPr>
              <a:t> x1</a:t>
            </a:r>
            <a:endParaRPr sz="1200" dirty="0">
              <a:latin typeface="Arial"/>
              <a:cs typeface="Arial"/>
            </a:endParaRPr>
          </a:p>
          <a:p>
            <a:pPr marL="28575" marR="22860">
              <a:lnSpc>
                <a:spcPct val="150000"/>
              </a:lnSpc>
            </a:pPr>
            <a:r>
              <a:rPr sz="1500" dirty="0">
                <a:latin typeface="Arial"/>
                <a:cs typeface="Arial"/>
              </a:rPr>
              <a:t>K</a:t>
            </a:r>
            <a:r>
              <a:rPr sz="1200" baseline="-21164" dirty="0">
                <a:latin typeface="Arial"/>
                <a:cs typeface="Arial"/>
              </a:rPr>
              <a:t>2 </a:t>
            </a:r>
            <a:r>
              <a:rPr sz="1500" spc="-4" dirty="0">
                <a:latin typeface="Arial"/>
                <a:cs typeface="Arial"/>
              </a:rPr>
              <a:t>(x</a:t>
            </a:r>
            <a:r>
              <a:rPr sz="1200" spc="-5" baseline="-21164" dirty="0">
                <a:latin typeface="Arial"/>
                <a:cs typeface="Arial"/>
              </a:rPr>
              <a:t>1</a:t>
            </a:r>
            <a:r>
              <a:rPr sz="1500" spc="-4" dirty="0">
                <a:latin typeface="Arial"/>
                <a:cs typeface="Arial"/>
              </a:rPr>
              <a:t>(t)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-4" dirty="0">
                <a:latin typeface="Arial"/>
                <a:cs typeface="Arial"/>
              </a:rPr>
              <a:t>x</a:t>
            </a:r>
            <a:r>
              <a:rPr sz="1200" spc="-5" baseline="-21164" dirty="0">
                <a:latin typeface="Arial"/>
                <a:cs typeface="Arial"/>
              </a:rPr>
              <a:t>2</a:t>
            </a:r>
            <a:r>
              <a:rPr sz="1500" spc="-4" dirty="0">
                <a:latin typeface="Arial"/>
                <a:cs typeface="Arial"/>
              </a:rPr>
              <a:t>(t)) </a:t>
            </a:r>
            <a:r>
              <a:rPr sz="1500" dirty="0">
                <a:latin typeface="Arial"/>
                <a:cs typeface="Arial"/>
              </a:rPr>
              <a:t>+ </a:t>
            </a:r>
            <a:r>
              <a:rPr sz="1500" spc="-4" dirty="0">
                <a:latin typeface="Arial"/>
                <a:cs typeface="Arial"/>
              </a:rPr>
              <a:t>K</a:t>
            </a:r>
            <a:r>
              <a:rPr sz="1200" spc="-5" baseline="-21164" dirty="0">
                <a:latin typeface="Arial"/>
                <a:cs typeface="Arial"/>
              </a:rPr>
              <a:t>1</a:t>
            </a:r>
            <a:r>
              <a:rPr sz="1500" spc="-4" dirty="0">
                <a:latin typeface="Arial"/>
                <a:cs typeface="Arial"/>
              </a:rPr>
              <a:t>x</a:t>
            </a:r>
            <a:r>
              <a:rPr sz="1200" spc="-5" baseline="-21164" dirty="0">
                <a:latin typeface="Arial"/>
                <a:cs typeface="Arial"/>
              </a:rPr>
              <a:t>1</a:t>
            </a:r>
            <a:r>
              <a:rPr sz="1500" spc="-4" dirty="0">
                <a:latin typeface="Arial"/>
                <a:cs typeface="Arial"/>
              </a:rPr>
              <a:t>(t) </a:t>
            </a:r>
            <a:r>
              <a:rPr sz="1500" dirty="0">
                <a:latin typeface="Arial"/>
                <a:cs typeface="Arial"/>
              </a:rPr>
              <a:t>+ </a:t>
            </a:r>
            <a:r>
              <a:rPr lang="en-US" sz="1500" dirty="0" smtClean="0">
                <a:latin typeface="Arial"/>
                <a:cs typeface="Arial"/>
              </a:rPr>
              <a:t>B</a:t>
            </a:r>
            <a:r>
              <a:rPr sz="1500" baseline="-21367" dirty="0" smtClean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d/dt (x</a:t>
            </a:r>
            <a:r>
              <a:rPr sz="1200" spc="-5" baseline="-21164" dirty="0">
                <a:latin typeface="Arial"/>
                <a:cs typeface="Arial"/>
              </a:rPr>
              <a:t>1</a:t>
            </a:r>
            <a:r>
              <a:rPr sz="1500" spc="-4" dirty="0">
                <a:latin typeface="Arial"/>
                <a:cs typeface="Arial"/>
              </a:rPr>
              <a:t>(t)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-4" dirty="0">
                <a:latin typeface="Arial"/>
                <a:cs typeface="Arial"/>
              </a:rPr>
              <a:t>x</a:t>
            </a:r>
            <a:r>
              <a:rPr sz="1200" spc="-5" baseline="-21164" dirty="0">
                <a:latin typeface="Arial"/>
                <a:cs typeface="Arial"/>
              </a:rPr>
              <a:t>2</a:t>
            </a:r>
            <a:r>
              <a:rPr sz="1500" spc="-4" dirty="0">
                <a:latin typeface="Arial"/>
                <a:cs typeface="Arial"/>
              </a:rPr>
              <a:t>(t)) </a:t>
            </a:r>
            <a:r>
              <a:rPr sz="1500" dirty="0">
                <a:latin typeface="Arial"/>
                <a:cs typeface="Arial"/>
              </a:rPr>
              <a:t>+ </a:t>
            </a:r>
            <a:r>
              <a:rPr sz="1500" spc="-4" dirty="0">
                <a:latin typeface="Arial"/>
                <a:cs typeface="Arial"/>
              </a:rPr>
              <a:t>M</a:t>
            </a:r>
            <a:r>
              <a:rPr sz="1400" spc="-5" baseline="-20833" dirty="0">
                <a:latin typeface="Arial"/>
                <a:cs typeface="Arial"/>
              </a:rPr>
              <a:t>1 </a:t>
            </a:r>
            <a:r>
              <a:rPr sz="1500" spc="4" dirty="0" smtClean="0">
                <a:latin typeface="Arial"/>
                <a:cs typeface="Arial"/>
              </a:rPr>
              <a:t>d</a:t>
            </a:r>
            <a:r>
              <a:rPr sz="1500" spc="5" baseline="25641" dirty="0" smtClean="0">
                <a:latin typeface="Arial"/>
                <a:cs typeface="Arial"/>
              </a:rPr>
              <a:t>2</a:t>
            </a:r>
            <a:r>
              <a:rPr lang="en-US" sz="1500" spc="-4" dirty="0" smtClean="0">
                <a:latin typeface="Arial"/>
                <a:cs typeface="Arial"/>
              </a:rPr>
              <a:t>x </a:t>
            </a:r>
            <a:r>
              <a:rPr lang="en-US" sz="1500" spc="4" dirty="0" smtClean="0">
                <a:latin typeface="Arial"/>
                <a:cs typeface="Arial"/>
              </a:rPr>
              <a:t>/</a:t>
            </a:r>
            <a:r>
              <a:rPr sz="1500" spc="4" dirty="0" smtClean="0">
                <a:latin typeface="Arial"/>
                <a:cs typeface="Arial"/>
              </a:rPr>
              <a:t>dt</a:t>
            </a:r>
            <a:r>
              <a:rPr sz="1500" spc="5" baseline="25641" dirty="0" smtClean="0">
                <a:latin typeface="Arial"/>
                <a:cs typeface="Arial"/>
              </a:rPr>
              <a:t>2 </a:t>
            </a:r>
            <a:r>
              <a:rPr sz="1500" spc="-4" dirty="0">
                <a:latin typeface="Arial"/>
                <a:cs typeface="Arial"/>
              </a:rPr>
              <a:t>x</a:t>
            </a:r>
            <a:r>
              <a:rPr sz="1400" spc="-5" baseline="-20833" dirty="0">
                <a:latin typeface="Arial"/>
                <a:cs typeface="Arial"/>
              </a:rPr>
              <a:t>1</a:t>
            </a:r>
            <a:r>
              <a:rPr sz="1500" spc="-4" dirty="0">
                <a:latin typeface="Arial"/>
                <a:cs typeface="Arial"/>
              </a:rPr>
              <a:t>(t) </a:t>
            </a:r>
            <a:r>
              <a:rPr sz="1500" dirty="0">
                <a:latin typeface="Arial"/>
                <a:cs typeface="Arial"/>
              </a:rPr>
              <a:t>= f(t)  For the </a:t>
            </a:r>
            <a:r>
              <a:rPr lang="en-US" sz="1500" dirty="0" smtClean="0">
                <a:latin typeface="Arial"/>
                <a:cs typeface="Arial"/>
              </a:rPr>
              <a:t>Node</a:t>
            </a:r>
            <a:r>
              <a:rPr sz="1500" spc="-49" dirty="0" smtClean="0">
                <a:latin typeface="Arial"/>
                <a:cs typeface="Arial"/>
              </a:rPr>
              <a:t> </a:t>
            </a:r>
            <a:r>
              <a:rPr lang="en-US" sz="1500" dirty="0" smtClean="0">
                <a:latin typeface="Arial"/>
                <a:cs typeface="Arial"/>
              </a:rPr>
              <a:t>x</a:t>
            </a:r>
            <a:r>
              <a:rPr sz="1200" dirty="0" smtClean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  <a:p>
            <a:pPr marL="28575">
              <a:spcBef>
                <a:spcPts val="900"/>
              </a:spcBef>
            </a:pPr>
            <a:r>
              <a:rPr sz="1500" dirty="0">
                <a:latin typeface="Arial"/>
                <a:cs typeface="Arial"/>
              </a:rPr>
              <a:t>K</a:t>
            </a:r>
            <a:r>
              <a:rPr sz="1200" baseline="-21164" dirty="0">
                <a:latin typeface="Arial"/>
                <a:cs typeface="Arial"/>
              </a:rPr>
              <a:t>2 </a:t>
            </a:r>
            <a:r>
              <a:rPr sz="1500" dirty="0">
                <a:latin typeface="Arial"/>
                <a:cs typeface="Arial"/>
              </a:rPr>
              <a:t>(</a:t>
            </a:r>
            <a:r>
              <a:rPr sz="1500" dirty="0" smtClean="0">
                <a:latin typeface="Arial"/>
                <a:cs typeface="Arial"/>
              </a:rPr>
              <a:t>x</a:t>
            </a:r>
            <a:r>
              <a:rPr lang="en-US" sz="1200" baseline="-21164" dirty="0" smtClean="0">
                <a:latin typeface="Arial"/>
                <a:cs typeface="Arial"/>
              </a:rPr>
              <a:t>2</a:t>
            </a:r>
            <a:r>
              <a:rPr sz="1500" dirty="0" smtClean="0">
                <a:latin typeface="Arial"/>
                <a:cs typeface="Arial"/>
              </a:rPr>
              <a:t>(t</a:t>
            </a:r>
            <a:r>
              <a:rPr sz="1500" dirty="0">
                <a:latin typeface="Arial"/>
                <a:cs typeface="Arial"/>
              </a:rPr>
              <a:t>) – </a:t>
            </a:r>
            <a:r>
              <a:rPr sz="1500" dirty="0" smtClean="0">
                <a:latin typeface="Arial"/>
                <a:cs typeface="Arial"/>
              </a:rPr>
              <a:t>x</a:t>
            </a:r>
            <a:r>
              <a:rPr lang="en-US" sz="1200" baseline="-21164" dirty="0" smtClean="0">
                <a:latin typeface="Arial"/>
                <a:cs typeface="Arial"/>
              </a:rPr>
              <a:t>1</a:t>
            </a:r>
            <a:r>
              <a:rPr sz="1500" dirty="0" smtClean="0">
                <a:latin typeface="Arial"/>
                <a:cs typeface="Arial"/>
              </a:rPr>
              <a:t>(t</a:t>
            </a:r>
            <a:r>
              <a:rPr sz="1500" dirty="0">
                <a:latin typeface="Arial"/>
                <a:cs typeface="Arial"/>
              </a:rPr>
              <a:t>)) + </a:t>
            </a:r>
            <a:r>
              <a:rPr lang="en-US" sz="1500" dirty="0" smtClean="0">
                <a:latin typeface="Arial"/>
                <a:cs typeface="Arial"/>
              </a:rPr>
              <a:t>B</a:t>
            </a:r>
            <a:r>
              <a:rPr sz="1500" baseline="-21367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d/dt (</a:t>
            </a:r>
            <a:r>
              <a:rPr sz="1500" dirty="0" smtClean="0">
                <a:latin typeface="Arial"/>
                <a:cs typeface="Arial"/>
              </a:rPr>
              <a:t>x</a:t>
            </a:r>
            <a:r>
              <a:rPr lang="en-US" sz="1200" baseline="-21164" dirty="0" smtClean="0">
                <a:latin typeface="Arial"/>
                <a:cs typeface="Arial"/>
              </a:rPr>
              <a:t>2</a:t>
            </a:r>
            <a:r>
              <a:rPr sz="1500" dirty="0" smtClean="0">
                <a:latin typeface="Arial"/>
                <a:cs typeface="Arial"/>
              </a:rPr>
              <a:t>(t</a:t>
            </a:r>
            <a:r>
              <a:rPr sz="1500" dirty="0">
                <a:latin typeface="Arial"/>
                <a:cs typeface="Arial"/>
              </a:rPr>
              <a:t>) – </a:t>
            </a:r>
            <a:r>
              <a:rPr sz="1500" dirty="0" smtClean="0">
                <a:latin typeface="Arial"/>
                <a:cs typeface="Arial"/>
              </a:rPr>
              <a:t>x</a:t>
            </a:r>
            <a:r>
              <a:rPr lang="en-US" sz="1200" baseline="-21164" dirty="0" smtClean="0">
                <a:latin typeface="Arial"/>
                <a:cs typeface="Arial"/>
              </a:rPr>
              <a:t>1</a:t>
            </a:r>
            <a:r>
              <a:rPr sz="1500" dirty="0" smtClean="0">
                <a:latin typeface="Arial"/>
                <a:cs typeface="Arial"/>
              </a:rPr>
              <a:t>(t</a:t>
            </a:r>
            <a:r>
              <a:rPr sz="1500" dirty="0">
                <a:latin typeface="Arial"/>
                <a:cs typeface="Arial"/>
              </a:rPr>
              <a:t>)) </a:t>
            </a:r>
            <a:r>
              <a:rPr lang="en-US" sz="1500" dirty="0" smtClean="0">
                <a:latin typeface="Arial"/>
                <a:cs typeface="Arial"/>
              </a:rPr>
              <a:t>+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K</a:t>
            </a:r>
            <a:r>
              <a:rPr sz="1200" spc="-5" baseline="-21164" dirty="0">
                <a:latin typeface="Arial"/>
                <a:cs typeface="Arial"/>
              </a:rPr>
              <a:t>3</a:t>
            </a:r>
            <a:r>
              <a:rPr sz="1500" spc="-4" dirty="0">
                <a:latin typeface="Arial"/>
                <a:cs typeface="Arial"/>
              </a:rPr>
              <a:t>x</a:t>
            </a:r>
            <a:r>
              <a:rPr sz="1200" spc="-5" baseline="-21164" dirty="0">
                <a:latin typeface="Arial"/>
                <a:cs typeface="Arial"/>
              </a:rPr>
              <a:t>2</a:t>
            </a:r>
            <a:r>
              <a:rPr sz="1500" spc="-4" dirty="0">
                <a:latin typeface="Arial"/>
                <a:cs typeface="Arial"/>
              </a:rPr>
              <a:t>(t) </a:t>
            </a:r>
            <a:r>
              <a:rPr sz="1500" dirty="0">
                <a:latin typeface="Arial"/>
                <a:cs typeface="Arial"/>
              </a:rPr>
              <a:t>+ M</a:t>
            </a:r>
            <a:r>
              <a:rPr sz="1400" baseline="-20833" dirty="0">
                <a:latin typeface="Arial"/>
                <a:cs typeface="Arial"/>
              </a:rPr>
              <a:t>2 </a:t>
            </a:r>
            <a:r>
              <a:rPr sz="1500" spc="4" dirty="0" smtClean="0">
                <a:latin typeface="Arial"/>
                <a:cs typeface="Arial"/>
              </a:rPr>
              <a:t>d</a:t>
            </a:r>
            <a:r>
              <a:rPr sz="1500" spc="5" baseline="25641" dirty="0" smtClean="0">
                <a:latin typeface="Arial"/>
                <a:cs typeface="Arial"/>
              </a:rPr>
              <a:t>2</a:t>
            </a:r>
            <a:r>
              <a:rPr lang="en-US" sz="1500" spc="-4" dirty="0" smtClean="0">
                <a:latin typeface="Arial"/>
                <a:cs typeface="Arial"/>
              </a:rPr>
              <a:t>x</a:t>
            </a:r>
            <a:r>
              <a:rPr lang="en-US" sz="1400" spc="-5" baseline="-20833" dirty="0" smtClean="0">
                <a:latin typeface="Arial"/>
                <a:cs typeface="Arial"/>
              </a:rPr>
              <a:t>2</a:t>
            </a:r>
            <a:r>
              <a:rPr sz="1500" spc="4" dirty="0" smtClean="0">
                <a:latin typeface="Arial"/>
                <a:cs typeface="Arial"/>
              </a:rPr>
              <a:t>/dt</a:t>
            </a:r>
            <a:r>
              <a:rPr sz="1500" spc="5" baseline="25641" dirty="0" smtClean="0">
                <a:latin typeface="Arial"/>
                <a:cs typeface="Arial"/>
              </a:rPr>
              <a:t>2</a:t>
            </a:r>
            <a:r>
              <a:rPr sz="1500" spc="-56" baseline="25641" dirty="0" smtClean="0">
                <a:latin typeface="Arial"/>
                <a:cs typeface="Arial"/>
              </a:rPr>
              <a:t> </a:t>
            </a:r>
            <a:r>
              <a:rPr lang="en-US" sz="1500" spc="-4" dirty="0" smtClean="0">
                <a:latin typeface="Arial"/>
                <a:cs typeface="Arial"/>
              </a:rPr>
              <a:t> = 0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41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85672" y="1045464"/>
            <a:ext cx="58102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9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2100" spc="-101" dirty="0">
                <a:solidFill>
                  <a:srgbClr val="C00000"/>
                </a:solidFill>
                <a:latin typeface="Trebuchet MS"/>
                <a:cs typeface="Trebuchet MS"/>
              </a:rPr>
              <a:t>np</a:t>
            </a:r>
            <a:r>
              <a:rPr sz="2100" spc="-79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2100" spc="-146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87704" y="190289"/>
            <a:ext cx="7381875" cy="735938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9525" marR="3810">
              <a:lnSpc>
                <a:spcPts val="2918"/>
              </a:lnSpc>
              <a:spcBef>
                <a:spcPts val="439"/>
              </a:spcBef>
            </a:pPr>
            <a:r>
              <a:rPr sz="2400" spc="-1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400" spc="-2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6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sz="2400" spc="-25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2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8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differential</a:t>
            </a:r>
            <a:r>
              <a:rPr sz="2400" spc="-25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sz="2400" spc="-266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24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2400" spc="-25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400" spc="-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400" spc="-28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shown</a:t>
            </a:r>
          </a:p>
          <a:p>
            <a:pPr marR="591979" algn="r">
              <a:lnSpc>
                <a:spcPts val="2355"/>
              </a:lnSpc>
            </a:pPr>
            <a:r>
              <a:rPr sz="2100" spc="-56" dirty="0">
                <a:solidFill>
                  <a:srgbClr val="FF0000"/>
                </a:solidFill>
              </a:rPr>
              <a:t>O</a:t>
            </a:r>
            <a:r>
              <a:rPr sz="2100" spc="-68" dirty="0">
                <a:solidFill>
                  <a:srgbClr val="FF0000"/>
                </a:solidFill>
              </a:rPr>
              <a:t>u</a:t>
            </a:r>
            <a:r>
              <a:rPr sz="2100" spc="-161" dirty="0">
                <a:solidFill>
                  <a:srgbClr val="FF0000"/>
                </a:solidFill>
              </a:rPr>
              <a:t>t</a:t>
            </a:r>
            <a:r>
              <a:rPr sz="2100" spc="-101" dirty="0">
                <a:solidFill>
                  <a:srgbClr val="FF0000"/>
                </a:solidFill>
              </a:rPr>
              <a:t>p</a:t>
            </a:r>
            <a:r>
              <a:rPr sz="2100" spc="-79" dirty="0">
                <a:solidFill>
                  <a:srgbClr val="FF0000"/>
                </a:solidFill>
              </a:rPr>
              <a:t>u</a:t>
            </a:r>
            <a:r>
              <a:rPr sz="2100" spc="-146" dirty="0">
                <a:solidFill>
                  <a:srgbClr val="FF0000"/>
                </a:solidFill>
              </a:rPr>
              <a:t>t</a:t>
            </a:r>
            <a:endParaRPr sz="2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1400" y="35623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Find  TF=X</a:t>
            </a:r>
            <a:r>
              <a:rPr lang="en-US" sz="1200" dirty="0" smtClean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(S)/F(S)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bject 25"/>
          <p:cNvSpPr txBox="1"/>
          <p:nvPr/>
        </p:nvSpPr>
        <p:spPr>
          <a:xfrm>
            <a:off x="7620000" y="833703"/>
            <a:ext cx="229076" cy="36644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8575">
              <a:spcBef>
                <a:spcPts val="98"/>
              </a:spcBef>
            </a:pPr>
            <a:r>
              <a:rPr lang="en-US" sz="2300" i="1" spc="56" dirty="0" smtClean="0">
                <a:latin typeface="Times New Roman"/>
                <a:cs typeface="Times New Roman"/>
              </a:rPr>
              <a:t>B</a:t>
            </a:r>
            <a:endParaRPr sz="2000" baseline="-23148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4537" y="1562100"/>
            <a:ext cx="1828801" cy="1543050"/>
            <a:chOff x="2686049" y="2081021"/>
            <a:chExt cx="2438401" cy="2057400"/>
          </a:xfrm>
        </p:grpSpPr>
        <p:sp>
          <p:nvSpPr>
            <p:cNvPr id="3" name="object 3"/>
            <p:cNvSpPr/>
            <p:nvPr/>
          </p:nvSpPr>
          <p:spPr>
            <a:xfrm>
              <a:off x="2686049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304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304800" y="2057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6049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0" y="2057400"/>
                  </a:moveTo>
                  <a:lnTo>
                    <a:pt x="304800" y="2057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90849" y="3300222"/>
              <a:ext cx="1074420" cy="152400"/>
            </a:xfrm>
            <a:custGeom>
              <a:avLst/>
              <a:gdLst/>
              <a:ahLst/>
              <a:cxnLst/>
              <a:rect l="l" t="t" r="r" b="b"/>
              <a:pathLst>
                <a:path w="1074420" h="152400">
                  <a:moveTo>
                    <a:pt x="0" y="0"/>
                  </a:moveTo>
                  <a:lnTo>
                    <a:pt x="381000" y="0"/>
                  </a:lnTo>
                </a:path>
                <a:path w="1074420" h="152400">
                  <a:moveTo>
                    <a:pt x="381000" y="0"/>
                  </a:moveTo>
                  <a:lnTo>
                    <a:pt x="435631" y="9876"/>
                  </a:lnTo>
                  <a:lnTo>
                    <a:pt x="479091" y="39147"/>
                  </a:lnTo>
                  <a:lnTo>
                    <a:pt x="501969" y="84663"/>
                  </a:lnTo>
                  <a:lnTo>
                    <a:pt x="502523" y="103743"/>
                  </a:lnTo>
                  <a:lnTo>
                    <a:pt x="500862" y="121751"/>
                  </a:lnTo>
                  <a:lnTo>
                    <a:pt x="498094" y="135508"/>
                  </a:lnTo>
                  <a:lnTo>
                    <a:pt x="494210" y="143898"/>
                  </a:lnTo>
                  <a:lnTo>
                    <a:pt x="488648" y="148716"/>
                  </a:lnTo>
                  <a:lnTo>
                    <a:pt x="481966" y="151153"/>
                  </a:lnTo>
                  <a:lnTo>
                    <a:pt x="474725" y="152400"/>
                  </a:lnTo>
                </a:path>
                <a:path w="107442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07" y="26828"/>
                  </a:lnTo>
                  <a:lnTo>
                    <a:pt x="452882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2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0" y="152400"/>
                  </a:lnTo>
                </a:path>
                <a:path w="1074420" h="152400">
                  <a:moveTo>
                    <a:pt x="571500" y="0"/>
                  </a:moveTo>
                  <a:lnTo>
                    <a:pt x="626131" y="9876"/>
                  </a:lnTo>
                  <a:lnTo>
                    <a:pt x="669591" y="39147"/>
                  </a:lnTo>
                  <a:lnTo>
                    <a:pt x="692469" y="84663"/>
                  </a:lnTo>
                  <a:lnTo>
                    <a:pt x="693023" y="103743"/>
                  </a:lnTo>
                  <a:lnTo>
                    <a:pt x="691362" y="121751"/>
                  </a:lnTo>
                  <a:lnTo>
                    <a:pt x="688594" y="135508"/>
                  </a:lnTo>
                  <a:lnTo>
                    <a:pt x="684710" y="143898"/>
                  </a:lnTo>
                  <a:lnTo>
                    <a:pt x="679148" y="148716"/>
                  </a:lnTo>
                  <a:lnTo>
                    <a:pt x="672466" y="151153"/>
                  </a:lnTo>
                  <a:lnTo>
                    <a:pt x="665226" y="152400"/>
                  </a:lnTo>
                </a:path>
                <a:path w="107442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07" y="26828"/>
                  </a:lnTo>
                  <a:lnTo>
                    <a:pt x="643382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2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0" y="152400"/>
                  </a:lnTo>
                </a:path>
                <a:path w="107442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07442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07" y="26828"/>
                  </a:lnTo>
                  <a:lnTo>
                    <a:pt x="833882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2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0" y="152400"/>
                  </a:lnTo>
                </a:path>
                <a:path w="107442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4850" y="2081021"/>
              <a:ext cx="609600" cy="1855979"/>
            </a:xfrm>
            <a:custGeom>
              <a:avLst/>
              <a:gdLst/>
              <a:ahLst/>
              <a:cxnLst/>
              <a:rect l="l" t="t" r="r" b="b"/>
              <a:pathLst>
                <a:path w="609600" h="2057400">
                  <a:moveTo>
                    <a:pt x="6096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09600" y="2057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0802" y="3300222"/>
              <a:ext cx="504190" cy="152400"/>
            </a:xfrm>
            <a:custGeom>
              <a:avLst/>
              <a:gdLst/>
              <a:ahLst/>
              <a:cxnLst/>
              <a:rect l="l" t="t" r="r" b="b"/>
              <a:pathLst>
                <a:path w="504189" h="152400">
                  <a:moveTo>
                    <a:pt x="123047" y="0"/>
                  </a:moveTo>
                  <a:lnTo>
                    <a:pt x="504047" y="0"/>
                  </a:lnTo>
                </a:path>
                <a:path w="504189" h="152400">
                  <a:moveTo>
                    <a:pt x="123047" y="0"/>
                  </a:moveTo>
                  <a:lnTo>
                    <a:pt x="85248" y="5254"/>
                  </a:lnTo>
                  <a:lnTo>
                    <a:pt x="37254" y="26828"/>
                  </a:lnTo>
                  <a:lnTo>
                    <a:pt x="4429" y="67690"/>
                  </a:lnTo>
                  <a:lnTo>
                    <a:pt x="0" y="103743"/>
                  </a:lnTo>
                  <a:lnTo>
                    <a:pt x="1660" y="121751"/>
                  </a:lnTo>
                  <a:lnTo>
                    <a:pt x="4429" y="135508"/>
                  </a:lnTo>
                  <a:lnTo>
                    <a:pt x="8407" y="143898"/>
                  </a:lnTo>
                  <a:lnTo>
                    <a:pt x="14065" y="148716"/>
                  </a:lnTo>
                  <a:lnTo>
                    <a:pt x="20841" y="151153"/>
                  </a:lnTo>
                  <a:lnTo>
                    <a:pt x="28178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43355" y="2017154"/>
            <a:ext cx="339566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spcBef>
                <a:spcPts val="90"/>
              </a:spcBef>
            </a:pPr>
            <a:r>
              <a:rPr sz="2300" i="1" spc="8" dirty="0">
                <a:latin typeface="Times New Roman"/>
                <a:cs typeface="Times New Roman"/>
              </a:rPr>
              <a:t>K</a:t>
            </a:r>
            <a:r>
              <a:rPr sz="2000" spc="11" baseline="-23148" dirty="0">
                <a:latin typeface="Times New Roman"/>
                <a:cs typeface="Times New Roman"/>
              </a:rPr>
              <a:t>1</a:t>
            </a:r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6138" y="1560767"/>
            <a:ext cx="457200" cy="1381308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429" rIns="0" bIns="0" rtlCol="0">
            <a:spAutoFit/>
          </a:bodyPr>
          <a:lstStyle/>
          <a:p>
            <a:pPr marL="72390"/>
            <a:endParaRPr lang="en-US" sz="4000" dirty="0" smtClean="0">
              <a:latin typeface="Times New Roman"/>
              <a:cs typeface="Times New Roman"/>
            </a:endParaRPr>
          </a:p>
          <a:p>
            <a:pPr marL="72390"/>
            <a:r>
              <a:rPr sz="2300" i="1" spc="71" dirty="0" smtClean="0">
                <a:latin typeface="Times New Roman"/>
                <a:cs typeface="Times New Roman"/>
              </a:rPr>
              <a:t>M</a:t>
            </a:r>
            <a:r>
              <a:rPr sz="2000" spc="107" baseline="-23148" dirty="0" smtClean="0">
                <a:latin typeface="Times New Roman"/>
                <a:cs typeface="Times New Roman"/>
              </a:rPr>
              <a:t>1</a:t>
            </a:r>
            <a:endParaRPr lang="en-US" sz="2000" spc="107" baseline="-23148" dirty="0" smtClean="0">
              <a:latin typeface="Times New Roman"/>
              <a:cs typeface="Times New Roman"/>
            </a:endParaRPr>
          </a:p>
          <a:p>
            <a:pPr marL="72390"/>
            <a:endParaRPr lang="en-US" sz="2000" spc="107" baseline="-23148" dirty="0" smtClean="0">
              <a:latin typeface="Times New Roman"/>
              <a:cs typeface="Times New Roman"/>
            </a:endParaRPr>
          </a:p>
          <a:p>
            <a:pPr marL="72390"/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28938" y="163220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47072" y="1240985"/>
            <a:ext cx="467201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9" dirty="0">
                <a:latin typeface="Times New Roman"/>
                <a:cs typeface="Times New Roman"/>
              </a:rPr>
              <a:t>f</a:t>
            </a:r>
            <a:r>
              <a:rPr sz="2300" i="1" spc="-101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5200" y="1200150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313" y="1391274"/>
            <a:ext cx="106204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300" spc="30" dirty="0">
                <a:latin typeface="Times New Roman"/>
                <a:cs typeface="Times New Roman"/>
              </a:rPr>
              <a:t>1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00" y="1200150"/>
            <a:ext cx="534353" cy="36500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300" i="1" spc="30" dirty="0">
                <a:latin typeface="Times New Roman"/>
                <a:cs typeface="Times New Roman"/>
              </a:rPr>
              <a:t>x</a:t>
            </a:r>
            <a:r>
              <a:rPr sz="2300" i="1" spc="34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43337" y="1560766"/>
            <a:ext cx="2971800" cy="1543050"/>
            <a:chOff x="5124450" y="2081021"/>
            <a:chExt cx="3962400" cy="2057400"/>
          </a:xfrm>
        </p:grpSpPr>
        <p:sp>
          <p:nvSpPr>
            <p:cNvPr id="16" name="object 16"/>
            <p:cNvSpPr/>
            <p:nvPr/>
          </p:nvSpPr>
          <p:spPr>
            <a:xfrm>
              <a:off x="5124450" y="3528822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152400"/>
                  </a:moveTo>
                  <a:lnTo>
                    <a:pt x="381000" y="152400"/>
                  </a:lnTo>
                </a:path>
                <a:path w="1066800" h="304800">
                  <a:moveTo>
                    <a:pt x="381000" y="0"/>
                  </a:moveTo>
                  <a:lnTo>
                    <a:pt x="381000" y="304800"/>
                  </a:lnTo>
                </a:path>
                <a:path w="1066800" h="304800">
                  <a:moveTo>
                    <a:pt x="381000" y="0"/>
                  </a:moveTo>
                  <a:lnTo>
                    <a:pt x="1066800" y="0"/>
                  </a:lnTo>
                </a:path>
                <a:path w="1066800" h="304800">
                  <a:moveTo>
                    <a:pt x="381000" y="304800"/>
                  </a:moveTo>
                  <a:lnTo>
                    <a:pt x="1066800" y="304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1888" y="360425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2650" y="3681222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48450" y="2081021"/>
              <a:ext cx="609600" cy="1855979"/>
            </a:xfrm>
            <a:custGeom>
              <a:avLst/>
              <a:gdLst/>
              <a:ahLst/>
              <a:cxnLst/>
              <a:rect l="l" t="t" r="r" b="b"/>
              <a:pathLst>
                <a:path w="609600" h="2057400">
                  <a:moveTo>
                    <a:pt x="6096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09600" y="2057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4450" y="2538221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0"/>
                  </a:moveTo>
                  <a:lnTo>
                    <a:pt x="381000" y="0"/>
                  </a:lnTo>
                </a:path>
                <a:path w="1524000" h="152400">
                  <a:moveTo>
                    <a:pt x="1143000" y="0"/>
                  </a:moveTo>
                  <a:lnTo>
                    <a:pt x="1524000" y="0"/>
                  </a:lnTo>
                </a:path>
                <a:path w="1524000" h="152400">
                  <a:moveTo>
                    <a:pt x="381000" y="0"/>
                  </a:moveTo>
                  <a:lnTo>
                    <a:pt x="435631" y="9876"/>
                  </a:lnTo>
                  <a:lnTo>
                    <a:pt x="479091" y="39147"/>
                  </a:lnTo>
                  <a:lnTo>
                    <a:pt x="501969" y="84663"/>
                  </a:lnTo>
                  <a:lnTo>
                    <a:pt x="502523" y="103743"/>
                  </a:lnTo>
                  <a:lnTo>
                    <a:pt x="500862" y="121751"/>
                  </a:lnTo>
                  <a:lnTo>
                    <a:pt x="498094" y="135508"/>
                  </a:lnTo>
                  <a:lnTo>
                    <a:pt x="494210" y="143898"/>
                  </a:lnTo>
                  <a:lnTo>
                    <a:pt x="488648" y="148716"/>
                  </a:lnTo>
                  <a:lnTo>
                    <a:pt x="481966" y="151153"/>
                  </a:lnTo>
                  <a:lnTo>
                    <a:pt x="474725" y="152400"/>
                  </a:lnTo>
                </a:path>
                <a:path w="152400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07" y="26828"/>
                  </a:lnTo>
                  <a:lnTo>
                    <a:pt x="452882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2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0" y="152400"/>
                  </a:lnTo>
                </a:path>
                <a:path w="1524000" h="152400">
                  <a:moveTo>
                    <a:pt x="571500" y="0"/>
                  </a:moveTo>
                  <a:lnTo>
                    <a:pt x="626131" y="9876"/>
                  </a:lnTo>
                  <a:lnTo>
                    <a:pt x="669591" y="39147"/>
                  </a:lnTo>
                  <a:lnTo>
                    <a:pt x="692469" y="84663"/>
                  </a:lnTo>
                  <a:lnTo>
                    <a:pt x="693023" y="103743"/>
                  </a:lnTo>
                  <a:lnTo>
                    <a:pt x="691362" y="121751"/>
                  </a:lnTo>
                  <a:lnTo>
                    <a:pt x="688594" y="135508"/>
                  </a:lnTo>
                  <a:lnTo>
                    <a:pt x="684710" y="143898"/>
                  </a:lnTo>
                  <a:lnTo>
                    <a:pt x="679148" y="148716"/>
                  </a:lnTo>
                  <a:lnTo>
                    <a:pt x="672466" y="151153"/>
                  </a:lnTo>
                  <a:lnTo>
                    <a:pt x="665226" y="152400"/>
                  </a:lnTo>
                </a:path>
                <a:path w="152400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07" y="26828"/>
                  </a:lnTo>
                  <a:lnTo>
                    <a:pt x="643382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2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0" y="152400"/>
                  </a:lnTo>
                </a:path>
                <a:path w="152400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52400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07" y="26828"/>
                  </a:lnTo>
                  <a:lnTo>
                    <a:pt x="833882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2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0" y="152400"/>
                  </a:lnTo>
                </a:path>
                <a:path w="152400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  <a:path w="1524000" h="152400">
                  <a:moveTo>
                    <a:pt x="1143000" y="0"/>
                  </a:moveTo>
                  <a:lnTo>
                    <a:pt x="1105201" y="5254"/>
                  </a:lnTo>
                  <a:lnTo>
                    <a:pt x="1057207" y="26828"/>
                  </a:lnTo>
                  <a:lnTo>
                    <a:pt x="1024382" y="67690"/>
                  </a:lnTo>
                  <a:lnTo>
                    <a:pt x="1019952" y="103743"/>
                  </a:lnTo>
                  <a:lnTo>
                    <a:pt x="1021613" y="121751"/>
                  </a:lnTo>
                  <a:lnTo>
                    <a:pt x="1024382" y="135508"/>
                  </a:lnTo>
                  <a:lnTo>
                    <a:pt x="1028360" y="143898"/>
                  </a:lnTo>
                  <a:lnTo>
                    <a:pt x="1034018" y="148716"/>
                  </a:lnTo>
                  <a:lnTo>
                    <a:pt x="1040794" y="151153"/>
                  </a:lnTo>
                  <a:lnTo>
                    <a:pt x="1048130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82050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304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304800" y="2057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82050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0" y="2057400"/>
                  </a:moveTo>
                  <a:lnTo>
                    <a:pt x="304800" y="2057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3253" y="1640989"/>
            <a:ext cx="104775" cy="22383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400" spc="-4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7736" y="1445654"/>
            <a:ext cx="215265" cy="37099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300" i="1" spc="15" dirty="0">
                <a:latin typeface="Times New Roman"/>
                <a:cs typeface="Times New Roman"/>
              </a:rPr>
              <a:t>K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0144" y="2236604"/>
            <a:ext cx="229076" cy="36644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8575">
              <a:spcBef>
                <a:spcPts val="98"/>
              </a:spcBef>
            </a:pPr>
            <a:r>
              <a:rPr lang="en-US" sz="2300" i="1" spc="56" dirty="0" smtClean="0">
                <a:latin typeface="Times New Roman"/>
                <a:cs typeface="Times New Roman"/>
              </a:rPr>
              <a:t>B</a:t>
            </a:r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6338" y="1560767"/>
            <a:ext cx="457200" cy="1381308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429" rIns="0" bIns="0" rtlCol="0">
            <a:spAutoFit/>
          </a:bodyPr>
          <a:lstStyle/>
          <a:p>
            <a:pPr>
              <a:spcBef>
                <a:spcPts val="11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66199"/>
            <a:r>
              <a:rPr sz="2300" i="1" spc="26" dirty="0">
                <a:latin typeface="Times New Roman"/>
                <a:cs typeface="Times New Roman"/>
              </a:rPr>
              <a:t>M</a:t>
            </a:r>
            <a:r>
              <a:rPr sz="2300" i="1" spc="-349" dirty="0">
                <a:latin typeface="Times New Roman"/>
                <a:cs typeface="Times New Roman"/>
              </a:rPr>
              <a:t> </a:t>
            </a:r>
            <a:r>
              <a:rPr sz="2000" baseline="-23148" dirty="0" smtClean="0">
                <a:latin typeface="Times New Roman"/>
                <a:cs typeface="Times New Roman"/>
              </a:rPr>
              <a:t>2</a:t>
            </a:r>
            <a:endParaRPr lang="en-US" sz="2000" baseline="-23148" dirty="0" smtClean="0">
              <a:latin typeface="Times New Roman"/>
              <a:cs typeface="Times New Roman"/>
            </a:endParaRPr>
          </a:p>
          <a:p>
            <a:pPr marL="66199"/>
            <a:endParaRPr lang="en-US" sz="2000" baseline="-23148" dirty="0" smtClean="0">
              <a:latin typeface="Times New Roman"/>
              <a:cs typeface="Times New Roman"/>
            </a:endParaRPr>
          </a:p>
          <a:p>
            <a:pPr marL="66199"/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05400" y="1200150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87392" y="1402671"/>
            <a:ext cx="106680" cy="22383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400" spc="11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55262" y="1207910"/>
            <a:ext cx="567690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  <a:tabLst>
                <a:tab pos="260033" algn="l"/>
              </a:tabLst>
            </a:pPr>
            <a:r>
              <a:rPr sz="2300" i="1" spc="34" dirty="0">
                <a:latin typeface="Times New Roman"/>
                <a:cs typeface="Times New Roman"/>
              </a:rPr>
              <a:t>x	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i="1" spc="153" dirty="0">
                <a:latin typeface="Times New Roman"/>
                <a:cs typeface="Times New Roman"/>
              </a:rPr>
              <a:t>t</a:t>
            </a:r>
            <a:r>
              <a:rPr sz="2300" spc="23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07108" y="2407158"/>
            <a:ext cx="4815840" cy="875824"/>
            <a:chOff x="2676144" y="3209544"/>
            <a:chExt cx="6421120" cy="1167765"/>
          </a:xfrm>
        </p:grpSpPr>
        <p:sp>
          <p:nvSpPr>
            <p:cNvPr id="31" name="object 31"/>
            <p:cNvSpPr/>
            <p:nvPr/>
          </p:nvSpPr>
          <p:spPr>
            <a:xfrm>
              <a:off x="7258050" y="3224022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0"/>
                  </a:moveTo>
                  <a:lnTo>
                    <a:pt x="381000" y="0"/>
                  </a:lnTo>
                </a:path>
                <a:path w="1524000" h="152400">
                  <a:moveTo>
                    <a:pt x="381000" y="0"/>
                  </a:moveTo>
                  <a:lnTo>
                    <a:pt x="435631" y="9876"/>
                  </a:lnTo>
                  <a:lnTo>
                    <a:pt x="479091" y="39147"/>
                  </a:lnTo>
                  <a:lnTo>
                    <a:pt x="501969" y="84663"/>
                  </a:lnTo>
                  <a:lnTo>
                    <a:pt x="502523" y="103743"/>
                  </a:lnTo>
                  <a:lnTo>
                    <a:pt x="500862" y="121751"/>
                  </a:lnTo>
                  <a:lnTo>
                    <a:pt x="498094" y="135508"/>
                  </a:lnTo>
                  <a:lnTo>
                    <a:pt x="494210" y="143898"/>
                  </a:lnTo>
                  <a:lnTo>
                    <a:pt x="488648" y="148716"/>
                  </a:lnTo>
                  <a:lnTo>
                    <a:pt x="481966" y="151153"/>
                  </a:lnTo>
                  <a:lnTo>
                    <a:pt x="474725" y="152400"/>
                  </a:lnTo>
                </a:path>
                <a:path w="152400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07" y="26828"/>
                  </a:lnTo>
                  <a:lnTo>
                    <a:pt x="452881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1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0" y="152400"/>
                  </a:lnTo>
                </a:path>
                <a:path w="1524000" h="152400">
                  <a:moveTo>
                    <a:pt x="571500" y="0"/>
                  </a:moveTo>
                  <a:lnTo>
                    <a:pt x="626131" y="9876"/>
                  </a:lnTo>
                  <a:lnTo>
                    <a:pt x="669591" y="39147"/>
                  </a:lnTo>
                  <a:lnTo>
                    <a:pt x="692469" y="84663"/>
                  </a:lnTo>
                  <a:lnTo>
                    <a:pt x="693023" y="103743"/>
                  </a:lnTo>
                  <a:lnTo>
                    <a:pt x="691362" y="121751"/>
                  </a:lnTo>
                  <a:lnTo>
                    <a:pt x="688594" y="135508"/>
                  </a:lnTo>
                  <a:lnTo>
                    <a:pt x="684710" y="143898"/>
                  </a:lnTo>
                  <a:lnTo>
                    <a:pt x="679148" y="148716"/>
                  </a:lnTo>
                  <a:lnTo>
                    <a:pt x="672466" y="151153"/>
                  </a:lnTo>
                  <a:lnTo>
                    <a:pt x="665226" y="152400"/>
                  </a:lnTo>
                </a:path>
                <a:path w="152400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07" y="26828"/>
                  </a:lnTo>
                  <a:lnTo>
                    <a:pt x="643381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1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0" y="152400"/>
                  </a:lnTo>
                </a:path>
                <a:path w="152400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52400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07" y="26828"/>
                  </a:lnTo>
                  <a:lnTo>
                    <a:pt x="833881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1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0" y="152400"/>
                  </a:lnTo>
                </a:path>
                <a:path w="152400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  <a:path w="1524000" h="152400">
                  <a:moveTo>
                    <a:pt x="1143000" y="0"/>
                  </a:moveTo>
                  <a:lnTo>
                    <a:pt x="1524000" y="0"/>
                  </a:lnTo>
                </a:path>
                <a:path w="1524000" h="152400">
                  <a:moveTo>
                    <a:pt x="1143000" y="0"/>
                  </a:moveTo>
                  <a:lnTo>
                    <a:pt x="1105201" y="5254"/>
                  </a:lnTo>
                  <a:lnTo>
                    <a:pt x="1057207" y="26828"/>
                  </a:lnTo>
                  <a:lnTo>
                    <a:pt x="1024381" y="67690"/>
                  </a:lnTo>
                  <a:lnTo>
                    <a:pt x="1019952" y="103743"/>
                  </a:lnTo>
                  <a:lnTo>
                    <a:pt x="1021613" y="121751"/>
                  </a:lnTo>
                  <a:lnTo>
                    <a:pt x="1024381" y="135508"/>
                  </a:lnTo>
                  <a:lnTo>
                    <a:pt x="1028360" y="143898"/>
                  </a:lnTo>
                  <a:lnTo>
                    <a:pt x="1034018" y="148716"/>
                  </a:lnTo>
                  <a:lnTo>
                    <a:pt x="1040794" y="151153"/>
                  </a:lnTo>
                  <a:lnTo>
                    <a:pt x="1048130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86050" y="4138422"/>
              <a:ext cx="6400800" cy="228600"/>
            </a:xfrm>
            <a:custGeom>
              <a:avLst/>
              <a:gdLst/>
              <a:ahLst/>
              <a:cxnLst/>
              <a:rect l="l" t="t" r="r" b="b"/>
              <a:pathLst>
                <a:path w="6400800" h="228600">
                  <a:moveTo>
                    <a:pt x="6400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400800" y="2286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86050" y="4138422"/>
              <a:ext cx="6400800" cy="228600"/>
            </a:xfrm>
            <a:custGeom>
              <a:avLst/>
              <a:gdLst/>
              <a:ahLst/>
              <a:cxnLst/>
              <a:rect l="l" t="t" r="r" b="b"/>
              <a:pathLst>
                <a:path w="6400800" h="228600">
                  <a:moveTo>
                    <a:pt x="0" y="228600"/>
                  </a:moveTo>
                  <a:lnTo>
                    <a:pt x="6400800" y="2286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96504" y="2008005"/>
            <a:ext cx="352425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spcBef>
                <a:spcPts val="90"/>
              </a:spcBef>
            </a:pPr>
            <a:r>
              <a:rPr sz="2300" i="1" spc="56" dirty="0">
                <a:latin typeface="Times New Roman"/>
                <a:cs typeface="Times New Roman"/>
              </a:rPr>
              <a:t>K</a:t>
            </a:r>
            <a:r>
              <a:rPr sz="2000" spc="84" baseline="-23148" dirty="0">
                <a:latin typeface="Times New Roman"/>
                <a:cs typeface="Times New Roman"/>
              </a:rPr>
              <a:t>3</a:t>
            </a:r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4391" y="1218819"/>
            <a:ext cx="1152525" cy="252889"/>
          </a:xfrm>
          <a:custGeom>
            <a:avLst/>
            <a:gdLst/>
            <a:ahLst/>
            <a:cxnLst/>
            <a:rect l="l" t="t" r="r" b="b"/>
            <a:pathLst>
              <a:path w="1536700" h="337185">
                <a:moveTo>
                  <a:pt x="1246538" y="280254"/>
                </a:moveTo>
                <a:lnTo>
                  <a:pt x="1236345" y="337185"/>
                </a:lnTo>
                <a:lnTo>
                  <a:pt x="1536700" y="302768"/>
                </a:lnTo>
                <a:lnTo>
                  <a:pt x="1502322" y="285369"/>
                </a:lnTo>
                <a:lnTo>
                  <a:pt x="1275079" y="285369"/>
                </a:lnTo>
                <a:lnTo>
                  <a:pt x="1246538" y="280254"/>
                </a:lnTo>
                <a:close/>
              </a:path>
              <a:path w="1536700" h="337185">
                <a:moveTo>
                  <a:pt x="1256746" y="223243"/>
                </a:moveTo>
                <a:lnTo>
                  <a:pt x="1246538" y="280254"/>
                </a:lnTo>
                <a:lnTo>
                  <a:pt x="1275079" y="285369"/>
                </a:lnTo>
                <a:lnTo>
                  <a:pt x="1285239" y="228346"/>
                </a:lnTo>
                <a:lnTo>
                  <a:pt x="1256746" y="223243"/>
                </a:lnTo>
                <a:close/>
              </a:path>
              <a:path w="1536700" h="337185">
                <a:moveTo>
                  <a:pt x="1266952" y="166243"/>
                </a:moveTo>
                <a:lnTo>
                  <a:pt x="1256746" y="223243"/>
                </a:lnTo>
                <a:lnTo>
                  <a:pt x="1285239" y="228346"/>
                </a:lnTo>
                <a:lnTo>
                  <a:pt x="1275079" y="285369"/>
                </a:lnTo>
                <a:lnTo>
                  <a:pt x="1502322" y="285369"/>
                </a:lnTo>
                <a:lnTo>
                  <a:pt x="1266952" y="166243"/>
                </a:lnTo>
                <a:close/>
              </a:path>
              <a:path w="1536700" h="337185">
                <a:moveTo>
                  <a:pt x="10160" y="0"/>
                </a:moveTo>
                <a:lnTo>
                  <a:pt x="0" y="56896"/>
                </a:lnTo>
                <a:lnTo>
                  <a:pt x="1246538" y="280254"/>
                </a:lnTo>
                <a:lnTo>
                  <a:pt x="1256746" y="223243"/>
                </a:lnTo>
                <a:lnTo>
                  <a:pt x="101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8766" y="1027747"/>
            <a:ext cx="526733" cy="360998"/>
          </a:xfrm>
          <a:custGeom>
            <a:avLst/>
            <a:gdLst/>
            <a:ahLst/>
            <a:cxnLst/>
            <a:rect l="l" t="t" r="r" b="b"/>
            <a:pathLst>
              <a:path w="702309" h="481330">
                <a:moveTo>
                  <a:pt x="192785" y="248412"/>
                </a:moveTo>
                <a:lnTo>
                  <a:pt x="0" y="481330"/>
                </a:lnTo>
                <a:lnTo>
                  <a:pt x="289051" y="392938"/>
                </a:lnTo>
                <a:lnTo>
                  <a:pt x="267650" y="360807"/>
                </a:lnTo>
                <a:lnTo>
                  <a:pt x="232917" y="360807"/>
                </a:lnTo>
                <a:lnTo>
                  <a:pt x="200786" y="312674"/>
                </a:lnTo>
                <a:lnTo>
                  <a:pt x="224887" y="296606"/>
                </a:lnTo>
                <a:lnTo>
                  <a:pt x="192785" y="248412"/>
                </a:lnTo>
                <a:close/>
              </a:path>
              <a:path w="702309" h="481330">
                <a:moveTo>
                  <a:pt x="224887" y="296606"/>
                </a:moveTo>
                <a:lnTo>
                  <a:pt x="200786" y="312674"/>
                </a:lnTo>
                <a:lnTo>
                  <a:pt x="232917" y="360807"/>
                </a:lnTo>
                <a:lnTo>
                  <a:pt x="256970" y="344773"/>
                </a:lnTo>
                <a:lnTo>
                  <a:pt x="224887" y="296606"/>
                </a:lnTo>
                <a:close/>
              </a:path>
              <a:path w="702309" h="481330">
                <a:moveTo>
                  <a:pt x="256970" y="344773"/>
                </a:moveTo>
                <a:lnTo>
                  <a:pt x="232917" y="360807"/>
                </a:lnTo>
                <a:lnTo>
                  <a:pt x="267650" y="360807"/>
                </a:lnTo>
                <a:lnTo>
                  <a:pt x="256970" y="344773"/>
                </a:lnTo>
                <a:close/>
              </a:path>
              <a:path w="702309" h="481330">
                <a:moveTo>
                  <a:pt x="669797" y="0"/>
                </a:moveTo>
                <a:lnTo>
                  <a:pt x="224887" y="296606"/>
                </a:lnTo>
                <a:lnTo>
                  <a:pt x="256970" y="344773"/>
                </a:lnTo>
                <a:lnTo>
                  <a:pt x="701801" y="48260"/>
                </a:lnTo>
                <a:lnTo>
                  <a:pt x="6697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48873" y="3461523"/>
            <a:ext cx="5552599" cy="1395093"/>
          </a:xfrm>
          <a:prstGeom prst="rect">
            <a:avLst/>
          </a:prstGeom>
        </p:spPr>
        <p:txBody>
          <a:bodyPr vert="horz" wrap="square" lIns="0" tIns="124301" rIns="0" bIns="0" rtlCol="0">
            <a:spAutoFit/>
          </a:bodyPr>
          <a:lstStyle/>
          <a:p>
            <a:pPr marL="28575">
              <a:spcBef>
                <a:spcPts val="979"/>
              </a:spcBef>
            </a:pPr>
            <a:r>
              <a:rPr sz="1500" dirty="0">
                <a:latin typeface="Arial"/>
                <a:cs typeface="Arial"/>
              </a:rPr>
              <a:t>For </a:t>
            </a:r>
            <a:r>
              <a:rPr sz="1500" dirty="0" smtClean="0">
                <a:latin typeface="Arial"/>
                <a:cs typeface="Arial"/>
              </a:rPr>
              <a:t>the</a:t>
            </a:r>
            <a:r>
              <a:rPr lang="en-US" sz="1500" dirty="0" smtClean="0">
                <a:latin typeface="Arial"/>
                <a:cs typeface="Arial"/>
              </a:rPr>
              <a:t> node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lang="en-US" sz="1500" dirty="0" smtClean="0">
                <a:latin typeface="Arial"/>
                <a:cs typeface="Arial"/>
              </a:rPr>
              <a:t> x1</a:t>
            </a:r>
            <a:endParaRPr sz="1200" dirty="0">
              <a:latin typeface="Arial"/>
              <a:cs typeface="Arial"/>
            </a:endParaRPr>
          </a:p>
          <a:p>
            <a:pPr marL="28575" marR="22860">
              <a:lnSpc>
                <a:spcPct val="150000"/>
              </a:lnSpc>
            </a:pPr>
            <a:r>
              <a:rPr sz="1500" dirty="0">
                <a:latin typeface="Arial"/>
                <a:cs typeface="Arial"/>
              </a:rPr>
              <a:t>K</a:t>
            </a:r>
            <a:r>
              <a:rPr sz="1200" baseline="-21164" dirty="0">
                <a:latin typeface="Arial"/>
                <a:cs typeface="Arial"/>
              </a:rPr>
              <a:t>2 </a:t>
            </a:r>
            <a:r>
              <a:rPr sz="1500" spc="-4" dirty="0">
                <a:latin typeface="Arial"/>
                <a:cs typeface="Arial"/>
              </a:rPr>
              <a:t>(x</a:t>
            </a:r>
            <a:r>
              <a:rPr sz="1200" spc="-5" baseline="-21164" dirty="0">
                <a:latin typeface="Arial"/>
                <a:cs typeface="Arial"/>
              </a:rPr>
              <a:t>1</a:t>
            </a:r>
            <a:r>
              <a:rPr sz="1500" spc="-4" dirty="0">
                <a:latin typeface="Arial"/>
                <a:cs typeface="Arial"/>
              </a:rPr>
              <a:t>(t)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-4" dirty="0">
                <a:latin typeface="Arial"/>
                <a:cs typeface="Arial"/>
              </a:rPr>
              <a:t>x</a:t>
            </a:r>
            <a:r>
              <a:rPr sz="1200" spc="-5" baseline="-21164" dirty="0">
                <a:latin typeface="Arial"/>
                <a:cs typeface="Arial"/>
              </a:rPr>
              <a:t>2</a:t>
            </a:r>
            <a:r>
              <a:rPr sz="1500" spc="-4" dirty="0">
                <a:latin typeface="Arial"/>
                <a:cs typeface="Arial"/>
              </a:rPr>
              <a:t>(t)) </a:t>
            </a:r>
            <a:r>
              <a:rPr sz="1500" dirty="0">
                <a:latin typeface="Arial"/>
                <a:cs typeface="Arial"/>
              </a:rPr>
              <a:t>+ </a:t>
            </a:r>
            <a:r>
              <a:rPr sz="1500" spc="-4" dirty="0">
                <a:latin typeface="Arial"/>
                <a:cs typeface="Arial"/>
              </a:rPr>
              <a:t>K</a:t>
            </a:r>
            <a:r>
              <a:rPr sz="1200" spc="-5" baseline="-21164" dirty="0">
                <a:latin typeface="Arial"/>
                <a:cs typeface="Arial"/>
              </a:rPr>
              <a:t>1</a:t>
            </a:r>
            <a:r>
              <a:rPr sz="1500" spc="-4" dirty="0">
                <a:latin typeface="Arial"/>
                <a:cs typeface="Arial"/>
              </a:rPr>
              <a:t>x</a:t>
            </a:r>
            <a:r>
              <a:rPr sz="1200" spc="-5" baseline="-21164" dirty="0">
                <a:latin typeface="Arial"/>
                <a:cs typeface="Arial"/>
              </a:rPr>
              <a:t>1</a:t>
            </a:r>
            <a:r>
              <a:rPr sz="1500" spc="-4" dirty="0">
                <a:latin typeface="Arial"/>
                <a:cs typeface="Arial"/>
              </a:rPr>
              <a:t>(t) </a:t>
            </a:r>
            <a:r>
              <a:rPr sz="1500" dirty="0">
                <a:latin typeface="Arial"/>
                <a:cs typeface="Arial"/>
              </a:rPr>
              <a:t>+ </a:t>
            </a:r>
            <a:r>
              <a:rPr lang="en-US" sz="1500" dirty="0" smtClean="0">
                <a:latin typeface="Arial"/>
                <a:cs typeface="Arial"/>
              </a:rPr>
              <a:t>B</a:t>
            </a:r>
            <a:r>
              <a:rPr sz="1500" baseline="-21367" dirty="0" smtClean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d/dt (x</a:t>
            </a:r>
            <a:r>
              <a:rPr sz="1200" spc="-5" baseline="-21164" dirty="0">
                <a:latin typeface="Arial"/>
                <a:cs typeface="Arial"/>
              </a:rPr>
              <a:t>1</a:t>
            </a:r>
            <a:r>
              <a:rPr sz="1500" spc="-4" dirty="0">
                <a:latin typeface="Arial"/>
                <a:cs typeface="Arial"/>
              </a:rPr>
              <a:t>(t)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-4" dirty="0">
                <a:latin typeface="Arial"/>
                <a:cs typeface="Arial"/>
              </a:rPr>
              <a:t>x</a:t>
            </a:r>
            <a:r>
              <a:rPr sz="1200" spc="-5" baseline="-21164" dirty="0">
                <a:latin typeface="Arial"/>
                <a:cs typeface="Arial"/>
              </a:rPr>
              <a:t>2</a:t>
            </a:r>
            <a:r>
              <a:rPr sz="1500" spc="-4" dirty="0">
                <a:latin typeface="Arial"/>
                <a:cs typeface="Arial"/>
              </a:rPr>
              <a:t>(t)) </a:t>
            </a:r>
            <a:r>
              <a:rPr sz="1500" dirty="0">
                <a:latin typeface="Arial"/>
                <a:cs typeface="Arial"/>
              </a:rPr>
              <a:t>+ </a:t>
            </a:r>
            <a:r>
              <a:rPr sz="1500" spc="-4" dirty="0">
                <a:latin typeface="Arial"/>
                <a:cs typeface="Arial"/>
              </a:rPr>
              <a:t>M</a:t>
            </a:r>
            <a:r>
              <a:rPr sz="1400" spc="-5" baseline="-20833" dirty="0">
                <a:latin typeface="Arial"/>
                <a:cs typeface="Arial"/>
              </a:rPr>
              <a:t>1 </a:t>
            </a:r>
            <a:r>
              <a:rPr sz="1500" spc="4" dirty="0" smtClean="0">
                <a:latin typeface="Arial"/>
                <a:cs typeface="Arial"/>
              </a:rPr>
              <a:t>d</a:t>
            </a:r>
            <a:r>
              <a:rPr sz="1500" spc="5" baseline="25641" dirty="0" smtClean="0">
                <a:latin typeface="Arial"/>
                <a:cs typeface="Arial"/>
              </a:rPr>
              <a:t>2</a:t>
            </a:r>
            <a:r>
              <a:rPr lang="en-US" sz="1500" spc="-4" dirty="0" smtClean="0">
                <a:latin typeface="Arial"/>
                <a:cs typeface="Arial"/>
              </a:rPr>
              <a:t>x </a:t>
            </a:r>
            <a:r>
              <a:rPr lang="en-US" sz="1500" spc="4" dirty="0" smtClean="0">
                <a:latin typeface="Arial"/>
                <a:cs typeface="Arial"/>
              </a:rPr>
              <a:t>/</a:t>
            </a:r>
            <a:r>
              <a:rPr sz="1500" spc="4" dirty="0" smtClean="0">
                <a:latin typeface="Arial"/>
                <a:cs typeface="Arial"/>
              </a:rPr>
              <a:t>dt</a:t>
            </a:r>
            <a:r>
              <a:rPr sz="1500" spc="5" baseline="25641" dirty="0" smtClean="0">
                <a:latin typeface="Arial"/>
                <a:cs typeface="Arial"/>
              </a:rPr>
              <a:t>2 </a:t>
            </a:r>
            <a:r>
              <a:rPr sz="1500" spc="-4" dirty="0">
                <a:latin typeface="Arial"/>
                <a:cs typeface="Arial"/>
              </a:rPr>
              <a:t>x</a:t>
            </a:r>
            <a:r>
              <a:rPr sz="1400" spc="-5" baseline="-20833" dirty="0">
                <a:latin typeface="Arial"/>
                <a:cs typeface="Arial"/>
              </a:rPr>
              <a:t>1</a:t>
            </a:r>
            <a:r>
              <a:rPr sz="1500" spc="-4" dirty="0">
                <a:latin typeface="Arial"/>
                <a:cs typeface="Arial"/>
              </a:rPr>
              <a:t>(t) </a:t>
            </a:r>
            <a:r>
              <a:rPr sz="1500" dirty="0">
                <a:latin typeface="Arial"/>
                <a:cs typeface="Arial"/>
              </a:rPr>
              <a:t>= f(t)  For the </a:t>
            </a:r>
            <a:r>
              <a:rPr lang="en-US" sz="1500" dirty="0" smtClean="0">
                <a:latin typeface="Arial"/>
                <a:cs typeface="Arial"/>
              </a:rPr>
              <a:t>Node</a:t>
            </a:r>
            <a:r>
              <a:rPr sz="1500" spc="-49" dirty="0" smtClean="0">
                <a:latin typeface="Arial"/>
                <a:cs typeface="Arial"/>
              </a:rPr>
              <a:t> </a:t>
            </a:r>
            <a:r>
              <a:rPr lang="en-US" sz="1500" dirty="0" smtClean="0">
                <a:latin typeface="Arial"/>
                <a:cs typeface="Arial"/>
              </a:rPr>
              <a:t>x</a:t>
            </a:r>
            <a:r>
              <a:rPr sz="1200" dirty="0" smtClean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  <a:p>
            <a:pPr marL="28575">
              <a:spcBef>
                <a:spcPts val="900"/>
              </a:spcBef>
            </a:pPr>
            <a:r>
              <a:rPr sz="1500" dirty="0">
                <a:latin typeface="Arial"/>
                <a:cs typeface="Arial"/>
              </a:rPr>
              <a:t>K</a:t>
            </a:r>
            <a:r>
              <a:rPr sz="1200" baseline="-21164" dirty="0">
                <a:latin typeface="Arial"/>
                <a:cs typeface="Arial"/>
              </a:rPr>
              <a:t>2 </a:t>
            </a:r>
            <a:r>
              <a:rPr sz="1500" dirty="0">
                <a:latin typeface="Arial"/>
                <a:cs typeface="Arial"/>
              </a:rPr>
              <a:t>(</a:t>
            </a:r>
            <a:r>
              <a:rPr sz="1500" dirty="0" smtClean="0">
                <a:latin typeface="Arial"/>
                <a:cs typeface="Arial"/>
              </a:rPr>
              <a:t>x</a:t>
            </a:r>
            <a:r>
              <a:rPr lang="en-US" sz="1200" baseline="-21164" dirty="0" smtClean="0">
                <a:latin typeface="Arial"/>
                <a:cs typeface="Arial"/>
              </a:rPr>
              <a:t>2</a:t>
            </a:r>
            <a:r>
              <a:rPr sz="1500" dirty="0" smtClean="0">
                <a:latin typeface="Arial"/>
                <a:cs typeface="Arial"/>
              </a:rPr>
              <a:t>(t</a:t>
            </a:r>
            <a:r>
              <a:rPr sz="1500" dirty="0">
                <a:latin typeface="Arial"/>
                <a:cs typeface="Arial"/>
              </a:rPr>
              <a:t>) – </a:t>
            </a:r>
            <a:r>
              <a:rPr sz="1500" dirty="0" smtClean="0">
                <a:latin typeface="Arial"/>
                <a:cs typeface="Arial"/>
              </a:rPr>
              <a:t>x</a:t>
            </a:r>
            <a:r>
              <a:rPr lang="en-US" sz="1200" baseline="-21164" dirty="0" smtClean="0">
                <a:latin typeface="Arial"/>
                <a:cs typeface="Arial"/>
              </a:rPr>
              <a:t>1</a:t>
            </a:r>
            <a:r>
              <a:rPr sz="1500" dirty="0" smtClean="0">
                <a:latin typeface="Arial"/>
                <a:cs typeface="Arial"/>
              </a:rPr>
              <a:t>(t</a:t>
            </a:r>
            <a:r>
              <a:rPr sz="1500" dirty="0">
                <a:latin typeface="Arial"/>
                <a:cs typeface="Arial"/>
              </a:rPr>
              <a:t>)) + </a:t>
            </a:r>
            <a:r>
              <a:rPr lang="en-US" sz="1500" dirty="0" smtClean="0">
                <a:latin typeface="Arial"/>
                <a:cs typeface="Arial"/>
              </a:rPr>
              <a:t>B</a:t>
            </a:r>
            <a:r>
              <a:rPr sz="1500" baseline="-21367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d/dt (</a:t>
            </a:r>
            <a:r>
              <a:rPr sz="1500" dirty="0" smtClean="0">
                <a:latin typeface="Arial"/>
                <a:cs typeface="Arial"/>
              </a:rPr>
              <a:t>x</a:t>
            </a:r>
            <a:r>
              <a:rPr lang="en-US" sz="1200" baseline="-21164" dirty="0" smtClean="0">
                <a:latin typeface="Arial"/>
                <a:cs typeface="Arial"/>
              </a:rPr>
              <a:t>2</a:t>
            </a:r>
            <a:r>
              <a:rPr sz="1500" dirty="0" smtClean="0">
                <a:latin typeface="Arial"/>
                <a:cs typeface="Arial"/>
              </a:rPr>
              <a:t>(t</a:t>
            </a:r>
            <a:r>
              <a:rPr sz="1500" dirty="0">
                <a:latin typeface="Arial"/>
                <a:cs typeface="Arial"/>
              </a:rPr>
              <a:t>) – </a:t>
            </a:r>
            <a:r>
              <a:rPr sz="1500" dirty="0" smtClean="0">
                <a:latin typeface="Arial"/>
                <a:cs typeface="Arial"/>
              </a:rPr>
              <a:t>x</a:t>
            </a:r>
            <a:r>
              <a:rPr lang="en-US" sz="1200" baseline="-21164" dirty="0" smtClean="0">
                <a:latin typeface="Arial"/>
                <a:cs typeface="Arial"/>
              </a:rPr>
              <a:t>1</a:t>
            </a:r>
            <a:r>
              <a:rPr sz="1500" dirty="0" smtClean="0">
                <a:latin typeface="Arial"/>
                <a:cs typeface="Arial"/>
              </a:rPr>
              <a:t>(t</a:t>
            </a:r>
            <a:r>
              <a:rPr sz="1500" dirty="0">
                <a:latin typeface="Arial"/>
                <a:cs typeface="Arial"/>
              </a:rPr>
              <a:t>)) </a:t>
            </a:r>
            <a:r>
              <a:rPr lang="en-US" sz="1500" dirty="0" smtClean="0">
                <a:latin typeface="Arial"/>
                <a:cs typeface="Arial"/>
              </a:rPr>
              <a:t>+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K</a:t>
            </a:r>
            <a:r>
              <a:rPr sz="1200" spc="-5" baseline="-21164" dirty="0">
                <a:latin typeface="Arial"/>
                <a:cs typeface="Arial"/>
              </a:rPr>
              <a:t>3</a:t>
            </a:r>
            <a:r>
              <a:rPr sz="1500" spc="-4" dirty="0">
                <a:latin typeface="Arial"/>
                <a:cs typeface="Arial"/>
              </a:rPr>
              <a:t>x</a:t>
            </a:r>
            <a:r>
              <a:rPr sz="1200" spc="-5" baseline="-21164" dirty="0">
                <a:latin typeface="Arial"/>
                <a:cs typeface="Arial"/>
              </a:rPr>
              <a:t>2</a:t>
            </a:r>
            <a:r>
              <a:rPr sz="1500" spc="-4" dirty="0">
                <a:latin typeface="Arial"/>
                <a:cs typeface="Arial"/>
              </a:rPr>
              <a:t>(t) </a:t>
            </a:r>
            <a:r>
              <a:rPr sz="1500" dirty="0">
                <a:latin typeface="Arial"/>
                <a:cs typeface="Arial"/>
              </a:rPr>
              <a:t>+ M</a:t>
            </a:r>
            <a:r>
              <a:rPr sz="1400" baseline="-20833" dirty="0">
                <a:latin typeface="Arial"/>
                <a:cs typeface="Arial"/>
              </a:rPr>
              <a:t>2 </a:t>
            </a:r>
            <a:r>
              <a:rPr sz="1500" spc="4" dirty="0" smtClean="0">
                <a:latin typeface="Arial"/>
                <a:cs typeface="Arial"/>
              </a:rPr>
              <a:t>d</a:t>
            </a:r>
            <a:r>
              <a:rPr sz="1500" spc="5" baseline="25641" dirty="0" smtClean="0">
                <a:latin typeface="Arial"/>
                <a:cs typeface="Arial"/>
              </a:rPr>
              <a:t>2</a:t>
            </a:r>
            <a:r>
              <a:rPr lang="en-US" sz="1500" spc="-4" dirty="0" smtClean="0">
                <a:latin typeface="Arial"/>
                <a:cs typeface="Arial"/>
              </a:rPr>
              <a:t>x</a:t>
            </a:r>
            <a:r>
              <a:rPr lang="en-US" sz="1400" spc="-5" baseline="-20833" dirty="0" smtClean="0">
                <a:latin typeface="Arial"/>
                <a:cs typeface="Arial"/>
              </a:rPr>
              <a:t>2</a:t>
            </a:r>
            <a:r>
              <a:rPr sz="1500" spc="4" dirty="0" smtClean="0">
                <a:latin typeface="Arial"/>
                <a:cs typeface="Arial"/>
              </a:rPr>
              <a:t>/dt</a:t>
            </a:r>
            <a:r>
              <a:rPr sz="1500" spc="5" baseline="25641" dirty="0" smtClean="0">
                <a:latin typeface="Arial"/>
                <a:cs typeface="Arial"/>
              </a:rPr>
              <a:t>2</a:t>
            </a:r>
            <a:r>
              <a:rPr sz="1500" spc="-56" baseline="25641" dirty="0" smtClean="0">
                <a:latin typeface="Arial"/>
                <a:cs typeface="Arial"/>
              </a:rPr>
              <a:t> </a:t>
            </a:r>
            <a:r>
              <a:rPr lang="en-US" sz="1500" spc="-4" dirty="0" smtClean="0">
                <a:latin typeface="Arial"/>
                <a:cs typeface="Arial"/>
              </a:rPr>
              <a:t> = 0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42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85672" y="1045464"/>
            <a:ext cx="58102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9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2100" spc="-101" dirty="0">
                <a:solidFill>
                  <a:srgbClr val="C00000"/>
                </a:solidFill>
                <a:latin typeface="Trebuchet MS"/>
                <a:cs typeface="Trebuchet MS"/>
              </a:rPr>
              <a:t>np</a:t>
            </a:r>
            <a:r>
              <a:rPr sz="2100" spc="-79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2100" spc="-146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87704" y="190289"/>
            <a:ext cx="7381875" cy="735938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9525" marR="3810">
              <a:lnSpc>
                <a:spcPts val="2918"/>
              </a:lnSpc>
              <a:spcBef>
                <a:spcPts val="439"/>
              </a:spcBef>
            </a:pPr>
            <a:r>
              <a:rPr sz="2400" spc="-1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400" spc="-2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6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sz="2400" spc="-25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2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8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differential</a:t>
            </a:r>
            <a:r>
              <a:rPr sz="2400" spc="-25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sz="2400" spc="-266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24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2400" spc="-25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400" spc="-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400" spc="-28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shown</a:t>
            </a:r>
          </a:p>
          <a:p>
            <a:pPr marR="591979">
              <a:lnSpc>
                <a:spcPts val="2355"/>
              </a:lnSpc>
            </a:pPr>
            <a:r>
              <a:rPr sz="2100" spc="-56" dirty="0">
                <a:solidFill>
                  <a:srgbClr val="FF0000"/>
                </a:solidFill>
              </a:rPr>
              <a:t>O</a:t>
            </a:r>
            <a:r>
              <a:rPr sz="2100" spc="-68" dirty="0">
                <a:solidFill>
                  <a:srgbClr val="FF0000"/>
                </a:solidFill>
              </a:rPr>
              <a:t>u</a:t>
            </a:r>
            <a:r>
              <a:rPr sz="2100" spc="-161" dirty="0">
                <a:solidFill>
                  <a:srgbClr val="FF0000"/>
                </a:solidFill>
              </a:rPr>
              <a:t>t</a:t>
            </a:r>
            <a:r>
              <a:rPr sz="2100" spc="-101" dirty="0">
                <a:solidFill>
                  <a:srgbClr val="FF0000"/>
                </a:solidFill>
              </a:rPr>
              <a:t>p</a:t>
            </a:r>
            <a:r>
              <a:rPr sz="2100" spc="-79" dirty="0">
                <a:solidFill>
                  <a:srgbClr val="FF0000"/>
                </a:solidFill>
              </a:rPr>
              <a:t>u</a:t>
            </a:r>
            <a:r>
              <a:rPr sz="2100" spc="-146" dirty="0">
                <a:solidFill>
                  <a:srgbClr val="FF0000"/>
                </a:solidFill>
              </a:rPr>
              <a:t>t</a:t>
            </a:r>
            <a:endParaRPr sz="2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1400" y="35623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Find  TF=X</a:t>
            </a:r>
            <a:r>
              <a:rPr lang="en-US" sz="1200" dirty="0" smtClean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(S)/F(S)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bject 25"/>
          <p:cNvSpPr txBox="1"/>
          <p:nvPr/>
        </p:nvSpPr>
        <p:spPr>
          <a:xfrm>
            <a:off x="7620000" y="833703"/>
            <a:ext cx="229076" cy="36644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8575">
              <a:spcBef>
                <a:spcPts val="98"/>
              </a:spcBef>
            </a:pPr>
            <a:r>
              <a:rPr lang="en-US" sz="2300" i="1" spc="56" dirty="0" smtClean="0">
                <a:latin typeface="Times New Roman"/>
                <a:cs typeface="Times New Roman"/>
              </a:rPr>
              <a:t>B</a:t>
            </a:r>
            <a:endParaRPr sz="2000" baseline="-23148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4537" y="1562100"/>
            <a:ext cx="1828801" cy="1543050"/>
            <a:chOff x="2686049" y="2081021"/>
            <a:chExt cx="2438401" cy="2057400"/>
          </a:xfrm>
        </p:grpSpPr>
        <p:sp>
          <p:nvSpPr>
            <p:cNvPr id="3" name="object 3"/>
            <p:cNvSpPr/>
            <p:nvPr/>
          </p:nvSpPr>
          <p:spPr>
            <a:xfrm>
              <a:off x="2686049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304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304800" y="2057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6049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0" y="2057400"/>
                  </a:moveTo>
                  <a:lnTo>
                    <a:pt x="304800" y="2057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90849" y="3300222"/>
              <a:ext cx="1074420" cy="152400"/>
            </a:xfrm>
            <a:custGeom>
              <a:avLst/>
              <a:gdLst/>
              <a:ahLst/>
              <a:cxnLst/>
              <a:rect l="l" t="t" r="r" b="b"/>
              <a:pathLst>
                <a:path w="1074420" h="152400">
                  <a:moveTo>
                    <a:pt x="0" y="0"/>
                  </a:moveTo>
                  <a:lnTo>
                    <a:pt x="381000" y="0"/>
                  </a:lnTo>
                </a:path>
                <a:path w="1074420" h="152400">
                  <a:moveTo>
                    <a:pt x="381000" y="0"/>
                  </a:moveTo>
                  <a:lnTo>
                    <a:pt x="435631" y="9876"/>
                  </a:lnTo>
                  <a:lnTo>
                    <a:pt x="479091" y="39147"/>
                  </a:lnTo>
                  <a:lnTo>
                    <a:pt x="501969" y="84663"/>
                  </a:lnTo>
                  <a:lnTo>
                    <a:pt x="502523" y="103743"/>
                  </a:lnTo>
                  <a:lnTo>
                    <a:pt x="500862" y="121751"/>
                  </a:lnTo>
                  <a:lnTo>
                    <a:pt x="498094" y="135508"/>
                  </a:lnTo>
                  <a:lnTo>
                    <a:pt x="494210" y="143898"/>
                  </a:lnTo>
                  <a:lnTo>
                    <a:pt x="488648" y="148716"/>
                  </a:lnTo>
                  <a:lnTo>
                    <a:pt x="481966" y="151153"/>
                  </a:lnTo>
                  <a:lnTo>
                    <a:pt x="474725" y="152400"/>
                  </a:lnTo>
                </a:path>
                <a:path w="107442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07" y="26828"/>
                  </a:lnTo>
                  <a:lnTo>
                    <a:pt x="452882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2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0" y="152400"/>
                  </a:lnTo>
                </a:path>
                <a:path w="1074420" h="152400">
                  <a:moveTo>
                    <a:pt x="571500" y="0"/>
                  </a:moveTo>
                  <a:lnTo>
                    <a:pt x="626131" y="9876"/>
                  </a:lnTo>
                  <a:lnTo>
                    <a:pt x="669591" y="39147"/>
                  </a:lnTo>
                  <a:lnTo>
                    <a:pt x="692469" y="84663"/>
                  </a:lnTo>
                  <a:lnTo>
                    <a:pt x="693023" y="103743"/>
                  </a:lnTo>
                  <a:lnTo>
                    <a:pt x="691362" y="121751"/>
                  </a:lnTo>
                  <a:lnTo>
                    <a:pt x="688594" y="135508"/>
                  </a:lnTo>
                  <a:lnTo>
                    <a:pt x="684710" y="143898"/>
                  </a:lnTo>
                  <a:lnTo>
                    <a:pt x="679148" y="148716"/>
                  </a:lnTo>
                  <a:lnTo>
                    <a:pt x="672466" y="151153"/>
                  </a:lnTo>
                  <a:lnTo>
                    <a:pt x="665226" y="152400"/>
                  </a:lnTo>
                </a:path>
                <a:path w="107442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07" y="26828"/>
                  </a:lnTo>
                  <a:lnTo>
                    <a:pt x="643382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2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0" y="152400"/>
                  </a:lnTo>
                </a:path>
                <a:path w="107442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07442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07" y="26828"/>
                  </a:lnTo>
                  <a:lnTo>
                    <a:pt x="833882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2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0" y="152400"/>
                  </a:lnTo>
                </a:path>
                <a:path w="107442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4850" y="2081021"/>
              <a:ext cx="609600" cy="1855979"/>
            </a:xfrm>
            <a:custGeom>
              <a:avLst/>
              <a:gdLst/>
              <a:ahLst/>
              <a:cxnLst/>
              <a:rect l="l" t="t" r="r" b="b"/>
              <a:pathLst>
                <a:path w="609600" h="2057400">
                  <a:moveTo>
                    <a:pt x="6096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09600" y="2057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0802" y="3300222"/>
              <a:ext cx="504190" cy="152400"/>
            </a:xfrm>
            <a:custGeom>
              <a:avLst/>
              <a:gdLst/>
              <a:ahLst/>
              <a:cxnLst/>
              <a:rect l="l" t="t" r="r" b="b"/>
              <a:pathLst>
                <a:path w="504189" h="152400">
                  <a:moveTo>
                    <a:pt x="123047" y="0"/>
                  </a:moveTo>
                  <a:lnTo>
                    <a:pt x="504047" y="0"/>
                  </a:lnTo>
                </a:path>
                <a:path w="504189" h="152400">
                  <a:moveTo>
                    <a:pt x="123047" y="0"/>
                  </a:moveTo>
                  <a:lnTo>
                    <a:pt x="85248" y="5254"/>
                  </a:lnTo>
                  <a:lnTo>
                    <a:pt x="37254" y="26828"/>
                  </a:lnTo>
                  <a:lnTo>
                    <a:pt x="4429" y="67690"/>
                  </a:lnTo>
                  <a:lnTo>
                    <a:pt x="0" y="103743"/>
                  </a:lnTo>
                  <a:lnTo>
                    <a:pt x="1660" y="121751"/>
                  </a:lnTo>
                  <a:lnTo>
                    <a:pt x="4429" y="135508"/>
                  </a:lnTo>
                  <a:lnTo>
                    <a:pt x="8407" y="143898"/>
                  </a:lnTo>
                  <a:lnTo>
                    <a:pt x="14065" y="148716"/>
                  </a:lnTo>
                  <a:lnTo>
                    <a:pt x="20841" y="151153"/>
                  </a:lnTo>
                  <a:lnTo>
                    <a:pt x="28178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43355" y="2017154"/>
            <a:ext cx="339566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spcBef>
                <a:spcPts val="90"/>
              </a:spcBef>
            </a:pPr>
            <a:r>
              <a:rPr sz="2300" i="1" spc="8" dirty="0">
                <a:latin typeface="Times New Roman"/>
                <a:cs typeface="Times New Roman"/>
              </a:rPr>
              <a:t>K</a:t>
            </a:r>
            <a:r>
              <a:rPr sz="2000" spc="11" baseline="-23148" dirty="0">
                <a:latin typeface="Times New Roman"/>
                <a:cs typeface="Times New Roman"/>
              </a:rPr>
              <a:t>1</a:t>
            </a:r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6138" y="1560767"/>
            <a:ext cx="457200" cy="1381308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429" rIns="0" bIns="0" rtlCol="0">
            <a:spAutoFit/>
          </a:bodyPr>
          <a:lstStyle/>
          <a:p>
            <a:pPr marL="72390"/>
            <a:endParaRPr lang="en-US" sz="4000" dirty="0" smtClean="0">
              <a:latin typeface="Times New Roman"/>
              <a:cs typeface="Times New Roman"/>
            </a:endParaRPr>
          </a:p>
          <a:p>
            <a:pPr marL="72390"/>
            <a:r>
              <a:rPr sz="2300" i="1" spc="71" dirty="0" smtClean="0">
                <a:latin typeface="Times New Roman"/>
                <a:cs typeface="Times New Roman"/>
              </a:rPr>
              <a:t>M</a:t>
            </a:r>
            <a:r>
              <a:rPr sz="2000" spc="107" baseline="-23148" dirty="0" smtClean="0">
                <a:latin typeface="Times New Roman"/>
                <a:cs typeface="Times New Roman"/>
              </a:rPr>
              <a:t>1</a:t>
            </a:r>
            <a:endParaRPr lang="en-US" sz="2000" spc="107" baseline="-23148" dirty="0" smtClean="0">
              <a:latin typeface="Times New Roman"/>
              <a:cs typeface="Times New Roman"/>
            </a:endParaRPr>
          </a:p>
          <a:p>
            <a:pPr marL="72390"/>
            <a:endParaRPr lang="en-US" sz="2000" spc="107" baseline="-23148" dirty="0" smtClean="0">
              <a:latin typeface="Times New Roman"/>
              <a:cs typeface="Times New Roman"/>
            </a:endParaRPr>
          </a:p>
          <a:p>
            <a:pPr marL="72390"/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28938" y="163220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47072" y="1240985"/>
            <a:ext cx="467201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300" i="1" spc="19" dirty="0">
                <a:latin typeface="Times New Roman"/>
                <a:cs typeface="Times New Roman"/>
              </a:rPr>
              <a:t>f</a:t>
            </a:r>
            <a:r>
              <a:rPr sz="2300" i="1" spc="-101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5200" y="1200150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313" y="1391274"/>
            <a:ext cx="106204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300" spc="30" dirty="0">
                <a:latin typeface="Times New Roman"/>
                <a:cs typeface="Times New Roman"/>
              </a:rPr>
              <a:t>1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00" y="1200150"/>
            <a:ext cx="534353" cy="36500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300" i="1" spc="30" dirty="0">
                <a:latin typeface="Times New Roman"/>
                <a:cs typeface="Times New Roman"/>
              </a:rPr>
              <a:t>x</a:t>
            </a:r>
            <a:r>
              <a:rPr sz="2300" i="1" spc="34" dirty="0">
                <a:latin typeface="Times New Roman"/>
                <a:cs typeface="Times New Roman"/>
              </a:rPr>
              <a:t> </a:t>
            </a:r>
            <a:r>
              <a:rPr sz="2300" spc="56" dirty="0">
                <a:latin typeface="Times New Roman"/>
                <a:cs typeface="Times New Roman"/>
              </a:rPr>
              <a:t>(</a:t>
            </a:r>
            <a:r>
              <a:rPr sz="2300" i="1" spc="56" dirty="0">
                <a:latin typeface="Times New Roman"/>
                <a:cs typeface="Times New Roman"/>
              </a:rPr>
              <a:t>t</a:t>
            </a:r>
            <a:r>
              <a:rPr sz="2300" spc="56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43337" y="1560766"/>
            <a:ext cx="2971800" cy="1543050"/>
            <a:chOff x="5124450" y="2081021"/>
            <a:chExt cx="3962400" cy="2057400"/>
          </a:xfrm>
        </p:grpSpPr>
        <p:sp>
          <p:nvSpPr>
            <p:cNvPr id="16" name="object 16"/>
            <p:cNvSpPr/>
            <p:nvPr/>
          </p:nvSpPr>
          <p:spPr>
            <a:xfrm>
              <a:off x="5124450" y="3528822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152400"/>
                  </a:moveTo>
                  <a:lnTo>
                    <a:pt x="381000" y="152400"/>
                  </a:lnTo>
                </a:path>
                <a:path w="1066800" h="304800">
                  <a:moveTo>
                    <a:pt x="381000" y="0"/>
                  </a:moveTo>
                  <a:lnTo>
                    <a:pt x="381000" y="304800"/>
                  </a:lnTo>
                </a:path>
                <a:path w="1066800" h="304800">
                  <a:moveTo>
                    <a:pt x="381000" y="0"/>
                  </a:moveTo>
                  <a:lnTo>
                    <a:pt x="1066800" y="0"/>
                  </a:lnTo>
                </a:path>
                <a:path w="1066800" h="304800">
                  <a:moveTo>
                    <a:pt x="381000" y="304800"/>
                  </a:moveTo>
                  <a:lnTo>
                    <a:pt x="1066800" y="304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1888" y="360425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2650" y="3681222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48450" y="2081021"/>
              <a:ext cx="609600" cy="1855979"/>
            </a:xfrm>
            <a:custGeom>
              <a:avLst/>
              <a:gdLst/>
              <a:ahLst/>
              <a:cxnLst/>
              <a:rect l="l" t="t" r="r" b="b"/>
              <a:pathLst>
                <a:path w="609600" h="2057400">
                  <a:moveTo>
                    <a:pt x="6096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09600" y="2057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4450" y="2538221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0"/>
                  </a:moveTo>
                  <a:lnTo>
                    <a:pt x="381000" y="0"/>
                  </a:lnTo>
                </a:path>
                <a:path w="1524000" h="152400">
                  <a:moveTo>
                    <a:pt x="1143000" y="0"/>
                  </a:moveTo>
                  <a:lnTo>
                    <a:pt x="1524000" y="0"/>
                  </a:lnTo>
                </a:path>
                <a:path w="1524000" h="152400">
                  <a:moveTo>
                    <a:pt x="381000" y="0"/>
                  </a:moveTo>
                  <a:lnTo>
                    <a:pt x="435631" y="9876"/>
                  </a:lnTo>
                  <a:lnTo>
                    <a:pt x="479091" y="39147"/>
                  </a:lnTo>
                  <a:lnTo>
                    <a:pt x="501969" y="84663"/>
                  </a:lnTo>
                  <a:lnTo>
                    <a:pt x="502523" y="103743"/>
                  </a:lnTo>
                  <a:lnTo>
                    <a:pt x="500862" y="121751"/>
                  </a:lnTo>
                  <a:lnTo>
                    <a:pt x="498094" y="135508"/>
                  </a:lnTo>
                  <a:lnTo>
                    <a:pt x="494210" y="143898"/>
                  </a:lnTo>
                  <a:lnTo>
                    <a:pt x="488648" y="148716"/>
                  </a:lnTo>
                  <a:lnTo>
                    <a:pt x="481966" y="151153"/>
                  </a:lnTo>
                  <a:lnTo>
                    <a:pt x="474725" y="152400"/>
                  </a:lnTo>
                </a:path>
                <a:path w="152400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07" y="26828"/>
                  </a:lnTo>
                  <a:lnTo>
                    <a:pt x="452882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2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0" y="152400"/>
                  </a:lnTo>
                </a:path>
                <a:path w="1524000" h="152400">
                  <a:moveTo>
                    <a:pt x="571500" y="0"/>
                  </a:moveTo>
                  <a:lnTo>
                    <a:pt x="626131" y="9876"/>
                  </a:lnTo>
                  <a:lnTo>
                    <a:pt x="669591" y="39147"/>
                  </a:lnTo>
                  <a:lnTo>
                    <a:pt x="692469" y="84663"/>
                  </a:lnTo>
                  <a:lnTo>
                    <a:pt x="693023" y="103743"/>
                  </a:lnTo>
                  <a:lnTo>
                    <a:pt x="691362" y="121751"/>
                  </a:lnTo>
                  <a:lnTo>
                    <a:pt x="688594" y="135508"/>
                  </a:lnTo>
                  <a:lnTo>
                    <a:pt x="684710" y="143898"/>
                  </a:lnTo>
                  <a:lnTo>
                    <a:pt x="679148" y="148716"/>
                  </a:lnTo>
                  <a:lnTo>
                    <a:pt x="672466" y="151153"/>
                  </a:lnTo>
                  <a:lnTo>
                    <a:pt x="665226" y="152400"/>
                  </a:lnTo>
                </a:path>
                <a:path w="152400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07" y="26828"/>
                  </a:lnTo>
                  <a:lnTo>
                    <a:pt x="643382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2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0" y="152400"/>
                  </a:lnTo>
                </a:path>
                <a:path w="152400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52400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07" y="26828"/>
                  </a:lnTo>
                  <a:lnTo>
                    <a:pt x="833882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2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0" y="152400"/>
                  </a:lnTo>
                </a:path>
                <a:path w="152400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  <a:path w="1524000" h="152400">
                  <a:moveTo>
                    <a:pt x="1143000" y="0"/>
                  </a:moveTo>
                  <a:lnTo>
                    <a:pt x="1105201" y="5254"/>
                  </a:lnTo>
                  <a:lnTo>
                    <a:pt x="1057207" y="26828"/>
                  </a:lnTo>
                  <a:lnTo>
                    <a:pt x="1024382" y="67690"/>
                  </a:lnTo>
                  <a:lnTo>
                    <a:pt x="1019952" y="103743"/>
                  </a:lnTo>
                  <a:lnTo>
                    <a:pt x="1021613" y="121751"/>
                  </a:lnTo>
                  <a:lnTo>
                    <a:pt x="1024382" y="135508"/>
                  </a:lnTo>
                  <a:lnTo>
                    <a:pt x="1028360" y="143898"/>
                  </a:lnTo>
                  <a:lnTo>
                    <a:pt x="1034018" y="148716"/>
                  </a:lnTo>
                  <a:lnTo>
                    <a:pt x="1040794" y="151153"/>
                  </a:lnTo>
                  <a:lnTo>
                    <a:pt x="1048130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82050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304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304800" y="2057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82050" y="2081021"/>
              <a:ext cx="304800" cy="2057400"/>
            </a:xfrm>
            <a:custGeom>
              <a:avLst/>
              <a:gdLst/>
              <a:ahLst/>
              <a:cxnLst/>
              <a:rect l="l" t="t" r="r" b="b"/>
              <a:pathLst>
                <a:path w="304800" h="2057400">
                  <a:moveTo>
                    <a:pt x="0" y="2057400"/>
                  </a:moveTo>
                  <a:lnTo>
                    <a:pt x="304800" y="2057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3253" y="1640989"/>
            <a:ext cx="104775" cy="22383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400" spc="-4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7736" y="1445654"/>
            <a:ext cx="215265" cy="37099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300" i="1" spc="15" dirty="0">
                <a:latin typeface="Times New Roman"/>
                <a:cs typeface="Times New Roman"/>
              </a:rPr>
              <a:t>K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0144" y="2236604"/>
            <a:ext cx="229076" cy="36644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8575">
              <a:spcBef>
                <a:spcPts val="98"/>
              </a:spcBef>
            </a:pPr>
            <a:r>
              <a:rPr lang="en-US" sz="2300" i="1" spc="56" dirty="0" smtClean="0">
                <a:latin typeface="Times New Roman"/>
                <a:cs typeface="Times New Roman"/>
              </a:rPr>
              <a:t>B</a:t>
            </a:r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6338" y="1560767"/>
            <a:ext cx="457200" cy="1381308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1429" rIns="0" bIns="0" rtlCol="0">
            <a:spAutoFit/>
          </a:bodyPr>
          <a:lstStyle/>
          <a:p>
            <a:pPr>
              <a:spcBef>
                <a:spcPts val="11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66199"/>
            <a:r>
              <a:rPr sz="2300" i="1" spc="26" dirty="0">
                <a:latin typeface="Times New Roman"/>
                <a:cs typeface="Times New Roman"/>
              </a:rPr>
              <a:t>M</a:t>
            </a:r>
            <a:r>
              <a:rPr sz="2300" i="1" spc="-349" dirty="0">
                <a:latin typeface="Times New Roman"/>
                <a:cs typeface="Times New Roman"/>
              </a:rPr>
              <a:t> </a:t>
            </a:r>
            <a:r>
              <a:rPr sz="2000" baseline="-23148" dirty="0" smtClean="0">
                <a:latin typeface="Times New Roman"/>
                <a:cs typeface="Times New Roman"/>
              </a:rPr>
              <a:t>2</a:t>
            </a:r>
            <a:endParaRPr lang="en-US" sz="2000" baseline="-23148" dirty="0" smtClean="0">
              <a:latin typeface="Times New Roman"/>
              <a:cs typeface="Times New Roman"/>
            </a:endParaRPr>
          </a:p>
          <a:p>
            <a:pPr marL="66199"/>
            <a:endParaRPr lang="en-US" sz="2000" baseline="-23148" dirty="0" smtClean="0">
              <a:latin typeface="Times New Roman"/>
              <a:cs typeface="Times New Roman"/>
            </a:endParaRPr>
          </a:p>
          <a:p>
            <a:pPr marL="66199"/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05400" y="1200150"/>
            <a:ext cx="457200" cy="85725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19100" y="0"/>
                </a:moveTo>
                <a:lnTo>
                  <a:pt x="419100" y="114300"/>
                </a:lnTo>
                <a:lnTo>
                  <a:pt x="5461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546100" y="38100"/>
                </a:lnTo>
                <a:lnTo>
                  <a:pt x="419100" y="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5461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546100" y="76200"/>
                </a:lnTo>
                <a:lnTo>
                  <a:pt x="609600" y="57150"/>
                </a:lnTo>
                <a:lnTo>
                  <a:pt x="546100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87392" y="1402671"/>
            <a:ext cx="106680" cy="22383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400" spc="11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55262" y="1207910"/>
            <a:ext cx="567690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  <a:tabLst>
                <a:tab pos="260033" algn="l"/>
              </a:tabLst>
            </a:pPr>
            <a:r>
              <a:rPr sz="2300" i="1" spc="34" dirty="0">
                <a:latin typeface="Times New Roman"/>
                <a:cs typeface="Times New Roman"/>
              </a:rPr>
              <a:t>x	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i="1" spc="153" dirty="0">
                <a:latin typeface="Times New Roman"/>
                <a:cs typeface="Times New Roman"/>
              </a:rPr>
              <a:t>t</a:t>
            </a:r>
            <a:r>
              <a:rPr sz="2300" spc="23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07108" y="2407158"/>
            <a:ext cx="4815840" cy="875824"/>
            <a:chOff x="2676144" y="3209544"/>
            <a:chExt cx="6421120" cy="1167765"/>
          </a:xfrm>
        </p:grpSpPr>
        <p:sp>
          <p:nvSpPr>
            <p:cNvPr id="31" name="object 31"/>
            <p:cNvSpPr/>
            <p:nvPr/>
          </p:nvSpPr>
          <p:spPr>
            <a:xfrm>
              <a:off x="7258050" y="3224022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0"/>
                  </a:moveTo>
                  <a:lnTo>
                    <a:pt x="381000" y="0"/>
                  </a:lnTo>
                </a:path>
                <a:path w="1524000" h="152400">
                  <a:moveTo>
                    <a:pt x="381000" y="0"/>
                  </a:moveTo>
                  <a:lnTo>
                    <a:pt x="435631" y="9876"/>
                  </a:lnTo>
                  <a:lnTo>
                    <a:pt x="479091" y="39147"/>
                  </a:lnTo>
                  <a:lnTo>
                    <a:pt x="501969" y="84663"/>
                  </a:lnTo>
                  <a:lnTo>
                    <a:pt x="502523" y="103743"/>
                  </a:lnTo>
                  <a:lnTo>
                    <a:pt x="500862" y="121751"/>
                  </a:lnTo>
                  <a:lnTo>
                    <a:pt x="498094" y="135508"/>
                  </a:lnTo>
                  <a:lnTo>
                    <a:pt x="494210" y="143898"/>
                  </a:lnTo>
                  <a:lnTo>
                    <a:pt x="488648" y="148716"/>
                  </a:lnTo>
                  <a:lnTo>
                    <a:pt x="481966" y="151153"/>
                  </a:lnTo>
                  <a:lnTo>
                    <a:pt x="474725" y="152400"/>
                  </a:lnTo>
                </a:path>
                <a:path w="1524000" h="152400">
                  <a:moveTo>
                    <a:pt x="571500" y="0"/>
                  </a:moveTo>
                  <a:lnTo>
                    <a:pt x="533701" y="5254"/>
                  </a:lnTo>
                  <a:lnTo>
                    <a:pt x="485707" y="26828"/>
                  </a:lnTo>
                  <a:lnTo>
                    <a:pt x="452881" y="67690"/>
                  </a:lnTo>
                  <a:lnTo>
                    <a:pt x="448452" y="103743"/>
                  </a:lnTo>
                  <a:lnTo>
                    <a:pt x="450113" y="121751"/>
                  </a:lnTo>
                  <a:lnTo>
                    <a:pt x="452881" y="135508"/>
                  </a:lnTo>
                  <a:lnTo>
                    <a:pt x="456860" y="143898"/>
                  </a:lnTo>
                  <a:lnTo>
                    <a:pt x="462518" y="148716"/>
                  </a:lnTo>
                  <a:lnTo>
                    <a:pt x="469294" y="151153"/>
                  </a:lnTo>
                  <a:lnTo>
                    <a:pt x="476630" y="152400"/>
                  </a:lnTo>
                </a:path>
                <a:path w="1524000" h="152400">
                  <a:moveTo>
                    <a:pt x="571500" y="0"/>
                  </a:moveTo>
                  <a:lnTo>
                    <a:pt x="626131" y="9876"/>
                  </a:lnTo>
                  <a:lnTo>
                    <a:pt x="669591" y="39147"/>
                  </a:lnTo>
                  <a:lnTo>
                    <a:pt x="692469" y="84663"/>
                  </a:lnTo>
                  <a:lnTo>
                    <a:pt x="693023" y="103743"/>
                  </a:lnTo>
                  <a:lnTo>
                    <a:pt x="691362" y="121751"/>
                  </a:lnTo>
                  <a:lnTo>
                    <a:pt x="688594" y="135508"/>
                  </a:lnTo>
                  <a:lnTo>
                    <a:pt x="684710" y="143898"/>
                  </a:lnTo>
                  <a:lnTo>
                    <a:pt x="679148" y="148716"/>
                  </a:lnTo>
                  <a:lnTo>
                    <a:pt x="672466" y="151153"/>
                  </a:lnTo>
                  <a:lnTo>
                    <a:pt x="665226" y="152400"/>
                  </a:lnTo>
                </a:path>
                <a:path w="1524000" h="152400">
                  <a:moveTo>
                    <a:pt x="762000" y="0"/>
                  </a:moveTo>
                  <a:lnTo>
                    <a:pt x="724201" y="5254"/>
                  </a:lnTo>
                  <a:lnTo>
                    <a:pt x="676207" y="26828"/>
                  </a:lnTo>
                  <a:lnTo>
                    <a:pt x="643381" y="67690"/>
                  </a:lnTo>
                  <a:lnTo>
                    <a:pt x="638952" y="103743"/>
                  </a:lnTo>
                  <a:lnTo>
                    <a:pt x="640613" y="121751"/>
                  </a:lnTo>
                  <a:lnTo>
                    <a:pt x="643381" y="135508"/>
                  </a:lnTo>
                  <a:lnTo>
                    <a:pt x="647360" y="143898"/>
                  </a:lnTo>
                  <a:lnTo>
                    <a:pt x="653018" y="148716"/>
                  </a:lnTo>
                  <a:lnTo>
                    <a:pt x="659794" y="151153"/>
                  </a:lnTo>
                  <a:lnTo>
                    <a:pt x="667130" y="152400"/>
                  </a:lnTo>
                </a:path>
                <a:path w="1524000" h="152400">
                  <a:moveTo>
                    <a:pt x="760476" y="0"/>
                  </a:moveTo>
                  <a:lnTo>
                    <a:pt x="798274" y="5254"/>
                  </a:lnTo>
                  <a:lnTo>
                    <a:pt x="846250" y="26828"/>
                  </a:lnTo>
                  <a:lnTo>
                    <a:pt x="879094" y="67690"/>
                  </a:lnTo>
                  <a:lnTo>
                    <a:pt x="883523" y="103743"/>
                  </a:lnTo>
                  <a:lnTo>
                    <a:pt x="881862" y="121751"/>
                  </a:lnTo>
                  <a:lnTo>
                    <a:pt x="879094" y="135508"/>
                  </a:lnTo>
                  <a:lnTo>
                    <a:pt x="875115" y="143898"/>
                  </a:lnTo>
                  <a:lnTo>
                    <a:pt x="869457" y="148716"/>
                  </a:lnTo>
                  <a:lnTo>
                    <a:pt x="862681" y="151153"/>
                  </a:lnTo>
                  <a:lnTo>
                    <a:pt x="855345" y="152400"/>
                  </a:lnTo>
                </a:path>
                <a:path w="1524000" h="152400">
                  <a:moveTo>
                    <a:pt x="952500" y="0"/>
                  </a:moveTo>
                  <a:lnTo>
                    <a:pt x="914701" y="5254"/>
                  </a:lnTo>
                  <a:lnTo>
                    <a:pt x="866707" y="26828"/>
                  </a:lnTo>
                  <a:lnTo>
                    <a:pt x="833881" y="67690"/>
                  </a:lnTo>
                  <a:lnTo>
                    <a:pt x="829452" y="103743"/>
                  </a:lnTo>
                  <a:lnTo>
                    <a:pt x="831113" y="121751"/>
                  </a:lnTo>
                  <a:lnTo>
                    <a:pt x="833881" y="135508"/>
                  </a:lnTo>
                  <a:lnTo>
                    <a:pt x="837860" y="143898"/>
                  </a:lnTo>
                  <a:lnTo>
                    <a:pt x="843518" y="148716"/>
                  </a:lnTo>
                  <a:lnTo>
                    <a:pt x="850294" y="151153"/>
                  </a:lnTo>
                  <a:lnTo>
                    <a:pt x="857630" y="152400"/>
                  </a:lnTo>
                </a:path>
                <a:path w="1524000" h="152400">
                  <a:moveTo>
                    <a:pt x="950976" y="0"/>
                  </a:moveTo>
                  <a:lnTo>
                    <a:pt x="988774" y="5254"/>
                  </a:lnTo>
                  <a:lnTo>
                    <a:pt x="1036750" y="26828"/>
                  </a:lnTo>
                  <a:lnTo>
                    <a:pt x="1069594" y="67690"/>
                  </a:lnTo>
                  <a:lnTo>
                    <a:pt x="1074023" y="103743"/>
                  </a:lnTo>
                  <a:lnTo>
                    <a:pt x="1072362" y="121751"/>
                  </a:lnTo>
                  <a:lnTo>
                    <a:pt x="1069594" y="135508"/>
                  </a:lnTo>
                  <a:lnTo>
                    <a:pt x="1065615" y="143898"/>
                  </a:lnTo>
                  <a:lnTo>
                    <a:pt x="1059957" y="148716"/>
                  </a:lnTo>
                  <a:lnTo>
                    <a:pt x="1053181" y="151153"/>
                  </a:lnTo>
                  <a:lnTo>
                    <a:pt x="1045845" y="152400"/>
                  </a:lnTo>
                </a:path>
                <a:path w="1524000" h="152400">
                  <a:moveTo>
                    <a:pt x="1143000" y="0"/>
                  </a:moveTo>
                  <a:lnTo>
                    <a:pt x="1524000" y="0"/>
                  </a:lnTo>
                </a:path>
                <a:path w="1524000" h="152400">
                  <a:moveTo>
                    <a:pt x="1143000" y="0"/>
                  </a:moveTo>
                  <a:lnTo>
                    <a:pt x="1105201" y="5254"/>
                  </a:lnTo>
                  <a:lnTo>
                    <a:pt x="1057207" y="26828"/>
                  </a:lnTo>
                  <a:lnTo>
                    <a:pt x="1024381" y="67690"/>
                  </a:lnTo>
                  <a:lnTo>
                    <a:pt x="1019952" y="103743"/>
                  </a:lnTo>
                  <a:lnTo>
                    <a:pt x="1021613" y="121751"/>
                  </a:lnTo>
                  <a:lnTo>
                    <a:pt x="1024381" y="135508"/>
                  </a:lnTo>
                  <a:lnTo>
                    <a:pt x="1028360" y="143898"/>
                  </a:lnTo>
                  <a:lnTo>
                    <a:pt x="1034018" y="148716"/>
                  </a:lnTo>
                  <a:lnTo>
                    <a:pt x="1040794" y="151153"/>
                  </a:lnTo>
                  <a:lnTo>
                    <a:pt x="1048130" y="152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86050" y="4138422"/>
              <a:ext cx="6400800" cy="228600"/>
            </a:xfrm>
            <a:custGeom>
              <a:avLst/>
              <a:gdLst/>
              <a:ahLst/>
              <a:cxnLst/>
              <a:rect l="l" t="t" r="r" b="b"/>
              <a:pathLst>
                <a:path w="6400800" h="228600">
                  <a:moveTo>
                    <a:pt x="6400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400800" y="2286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86050" y="4138422"/>
              <a:ext cx="6400800" cy="228600"/>
            </a:xfrm>
            <a:custGeom>
              <a:avLst/>
              <a:gdLst/>
              <a:ahLst/>
              <a:cxnLst/>
              <a:rect l="l" t="t" r="r" b="b"/>
              <a:pathLst>
                <a:path w="6400800" h="228600">
                  <a:moveTo>
                    <a:pt x="0" y="228600"/>
                  </a:moveTo>
                  <a:lnTo>
                    <a:pt x="6400800" y="2286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96504" y="2008005"/>
            <a:ext cx="352425" cy="36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spcBef>
                <a:spcPts val="90"/>
              </a:spcBef>
            </a:pPr>
            <a:r>
              <a:rPr sz="2300" i="1" spc="56" dirty="0">
                <a:latin typeface="Times New Roman"/>
                <a:cs typeface="Times New Roman"/>
              </a:rPr>
              <a:t>K</a:t>
            </a:r>
            <a:r>
              <a:rPr sz="2000" spc="84" baseline="-23148" dirty="0">
                <a:latin typeface="Times New Roman"/>
                <a:cs typeface="Times New Roman"/>
              </a:rPr>
              <a:t>3</a:t>
            </a:r>
            <a:endParaRPr sz="2000" baseline="-23148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4391" y="1218819"/>
            <a:ext cx="1152525" cy="252889"/>
          </a:xfrm>
          <a:custGeom>
            <a:avLst/>
            <a:gdLst/>
            <a:ahLst/>
            <a:cxnLst/>
            <a:rect l="l" t="t" r="r" b="b"/>
            <a:pathLst>
              <a:path w="1536700" h="337185">
                <a:moveTo>
                  <a:pt x="1246538" y="280254"/>
                </a:moveTo>
                <a:lnTo>
                  <a:pt x="1236345" y="337185"/>
                </a:lnTo>
                <a:lnTo>
                  <a:pt x="1536700" y="302768"/>
                </a:lnTo>
                <a:lnTo>
                  <a:pt x="1502322" y="285369"/>
                </a:lnTo>
                <a:lnTo>
                  <a:pt x="1275079" y="285369"/>
                </a:lnTo>
                <a:lnTo>
                  <a:pt x="1246538" y="280254"/>
                </a:lnTo>
                <a:close/>
              </a:path>
              <a:path w="1536700" h="337185">
                <a:moveTo>
                  <a:pt x="1256746" y="223243"/>
                </a:moveTo>
                <a:lnTo>
                  <a:pt x="1246538" y="280254"/>
                </a:lnTo>
                <a:lnTo>
                  <a:pt x="1275079" y="285369"/>
                </a:lnTo>
                <a:lnTo>
                  <a:pt x="1285239" y="228346"/>
                </a:lnTo>
                <a:lnTo>
                  <a:pt x="1256746" y="223243"/>
                </a:lnTo>
                <a:close/>
              </a:path>
              <a:path w="1536700" h="337185">
                <a:moveTo>
                  <a:pt x="1266952" y="166243"/>
                </a:moveTo>
                <a:lnTo>
                  <a:pt x="1256746" y="223243"/>
                </a:lnTo>
                <a:lnTo>
                  <a:pt x="1285239" y="228346"/>
                </a:lnTo>
                <a:lnTo>
                  <a:pt x="1275079" y="285369"/>
                </a:lnTo>
                <a:lnTo>
                  <a:pt x="1502322" y="285369"/>
                </a:lnTo>
                <a:lnTo>
                  <a:pt x="1266952" y="166243"/>
                </a:lnTo>
                <a:close/>
              </a:path>
              <a:path w="1536700" h="337185">
                <a:moveTo>
                  <a:pt x="10160" y="0"/>
                </a:moveTo>
                <a:lnTo>
                  <a:pt x="0" y="56896"/>
                </a:lnTo>
                <a:lnTo>
                  <a:pt x="1246538" y="280254"/>
                </a:lnTo>
                <a:lnTo>
                  <a:pt x="1256746" y="223243"/>
                </a:lnTo>
                <a:lnTo>
                  <a:pt x="101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8766" y="1027747"/>
            <a:ext cx="526733" cy="360998"/>
          </a:xfrm>
          <a:custGeom>
            <a:avLst/>
            <a:gdLst/>
            <a:ahLst/>
            <a:cxnLst/>
            <a:rect l="l" t="t" r="r" b="b"/>
            <a:pathLst>
              <a:path w="702309" h="481330">
                <a:moveTo>
                  <a:pt x="192785" y="248412"/>
                </a:moveTo>
                <a:lnTo>
                  <a:pt x="0" y="481330"/>
                </a:lnTo>
                <a:lnTo>
                  <a:pt x="289051" y="392938"/>
                </a:lnTo>
                <a:lnTo>
                  <a:pt x="267650" y="360807"/>
                </a:lnTo>
                <a:lnTo>
                  <a:pt x="232917" y="360807"/>
                </a:lnTo>
                <a:lnTo>
                  <a:pt x="200786" y="312674"/>
                </a:lnTo>
                <a:lnTo>
                  <a:pt x="224887" y="296606"/>
                </a:lnTo>
                <a:lnTo>
                  <a:pt x="192785" y="248412"/>
                </a:lnTo>
                <a:close/>
              </a:path>
              <a:path w="702309" h="481330">
                <a:moveTo>
                  <a:pt x="224887" y="296606"/>
                </a:moveTo>
                <a:lnTo>
                  <a:pt x="200786" y="312674"/>
                </a:lnTo>
                <a:lnTo>
                  <a:pt x="232917" y="360807"/>
                </a:lnTo>
                <a:lnTo>
                  <a:pt x="256970" y="344773"/>
                </a:lnTo>
                <a:lnTo>
                  <a:pt x="224887" y="296606"/>
                </a:lnTo>
                <a:close/>
              </a:path>
              <a:path w="702309" h="481330">
                <a:moveTo>
                  <a:pt x="256970" y="344773"/>
                </a:moveTo>
                <a:lnTo>
                  <a:pt x="232917" y="360807"/>
                </a:lnTo>
                <a:lnTo>
                  <a:pt x="267650" y="360807"/>
                </a:lnTo>
                <a:lnTo>
                  <a:pt x="256970" y="344773"/>
                </a:lnTo>
                <a:close/>
              </a:path>
              <a:path w="702309" h="481330">
                <a:moveTo>
                  <a:pt x="669797" y="0"/>
                </a:moveTo>
                <a:lnTo>
                  <a:pt x="224887" y="296606"/>
                </a:lnTo>
                <a:lnTo>
                  <a:pt x="256970" y="344773"/>
                </a:lnTo>
                <a:lnTo>
                  <a:pt x="701801" y="48260"/>
                </a:lnTo>
                <a:lnTo>
                  <a:pt x="6697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43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85672" y="1045464"/>
            <a:ext cx="58102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9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2100" spc="-101" dirty="0">
                <a:solidFill>
                  <a:srgbClr val="C00000"/>
                </a:solidFill>
                <a:latin typeface="Trebuchet MS"/>
                <a:cs typeface="Trebuchet MS"/>
              </a:rPr>
              <a:t>np</a:t>
            </a:r>
            <a:r>
              <a:rPr sz="2100" spc="-79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2100" spc="-146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87704" y="190289"/>
            <a:ext cx="7381875" cy="735938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9525" marR="3810">
              <a:lnSpc>
                <a:spcPts val="2918"/>
              </a:lnSpc>
              <a:spcBef>
                <a:spcPts val="439"/>
              </a:spcBef>
            </a:pPr>
            <a:r>
              <a:rPr sz="2400" spc="-1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400" spc="-2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6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sz="2400" spc="-25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2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8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differential</a:t>
            </a:r>
            <a:r>
              <a:rPr sz="2400" spc="-25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sz="2400" spc="-266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24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2400" spc="-25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400" spc="-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400" spc="-28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shown</a:t>
            </a:r>
          </a:p>
          <a:p>
            <a:pPr marR="591979">
              <a:lnSpc>
                <a:spcPts val="2355"/>
              </a:lnSpc>
            </a:pPr>
            <a:r>
              <a:rPr sz="2100" spc="-56" dirty="0">
                <a:solidFill>
                  <a:srgbClr val="FF0000"/>
                </a:solidFill>
              </a:rPr>
              <a:t>O</a:t>
            </a:r>
            <a:r>
              <a:rPr sz="2100" spc="-68" dirty="0">
                <a:solidFill>
                  <a:srgbClr val="FF0000"/>
                </a:solidFill>
              </a:rPr>
              <a:t>u</a:t>
            </a:r>
            <a:r>
              <a:rPr sz="2100" spc="-161" dirty="0">
                <a:solidFill>
                  <a:srgbClr val="FF0000"/>
                </a:solidFill>
              </a:rPr>
              <a:t>t</a:t>
            </a:r>
            <a:r>
              <a:rPr sz="2100" spc="-101" dirty="0">
                <a:solidFill>
                  <a:srgbClr val="FF0000"/>
                </a:solidFill>
              </a:rPr>
              <a:t>p</a:t>
            </a:r>
            <a:r>
              <a:rPr sz="2100" spc="-79" dirty="0">
                <a:solidFill>
                  <a:srgbClr val="FF0000"/>
                </a:solidFill>
              </a:rPr>
              <a:t>u</a:t>
            </a:r>
            <a:r>
              <a:rPr sz="2100" spc="-146" dirty="0">
                <a:solidFill>
                  <a:srgbClr val="FF0000"/>
                </a:solidFill>
              </a:rPr>
              <a:t>t</a:t>
            </a:r>
            <a:endParaRPr sz="2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1400" y="35623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Find  TF=X</a:t>
            </a:r>
            <a:r>
              <a:rPr lang="en-US" sz="1200" dirty="0" smtClean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(S)/F(S)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bject 25"/>
          <p:cNvSpPr txBox="1"/>
          <p:nvPr/>
        </p:nvSpPr>
        <p:spPr>
          <a:xfrm>
            <a:off x="7620000" y="833703"/>
            <a:ext cx="229076" cy="36644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8575">
              <a:spcBef>
                <a:spcPts val="98"/>
              </a:spcBef>
            </a:pPr>
            <a:r>
              <a:rPr lang="en-US" sz="2300" i="1" spc="56" dirty="0" smtClean="0">
                <a:latin typeface="Times New Roman"/>
                <a:cs typeface="Times New Roman"/>
              </a:rPr>
              <a:t>B</a:t>
            </a:r>
            <a:endParaRPr sz="2000" baseline="-23148" dirty="0">
              <a:latin typeface="Times New Roman"/>
              <a:cs typeface="Times New Roman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562350"/>
            <a:ext cx="3962400" cy="609600"/>
          </a:xfrm>
          <a:prstGeom prst="rect">
            <a:avLst/>
          </a:prstGeom>
          <a:noFill/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4248150"/>
            <a:ext cx="3886200" cy="56261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914400" y="32575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 Node x1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3400" y="4019550"/>
            <a:ext cx="1219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 Node </a:t>
            </a:r>
            <a:r>
              <a:rPr lang="en-US" dirty="0" smtClean="0">
                <a:solidFill>
                  <a:srgbClr val="FF0000"/>
                </a:solidFill>
              </a:rPr>
              <a:t>x2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7"/>
          <p:cNvSpPr txBox="1">
            <a:spLocks noGrp="1"/>
          </p:cNvSpPr>
          <p:nvPr>
            <p:ph type="title"/>
          </p:nvPr>
        </p:nvSpPr>
        <p:spPr>
          <a:xfrm>
            <a:off x="381000" y="-106695"/>
            <a:ext cx="8229600" cy="3010920"/>
          </a:xfrm>
          <a:prstGeom prst="rect">
            <a:avLst/>
          </a:prstGeom>
        </p:spPr>
        <p:txBody>
          <a:bodyPr vert="horz" wrap="square" lIns="0" tIns="124301" rIns="0" bIns="0" rtlCol="0">
            <a:spAutoFit/>
          </a:bodyPr>
          <a:lstStyle/>
          <a:p>
            <a:pPr marL="28575" algn="l">
              <a:spcBef>
                <a:spcPts val="979"/>
              </a:spcBef>
            </a:pPr>
            <a: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sz="1500" dirty="0" smtClean="0">
                <a:solidFill>
                  <a:srgbClr val="FF0000"/>
                </a:solidFill>
                <a:latin typeface="Arial"/>
                <a:cs typeface="Arial"/>
              </a:rPr>
              <a:t>For the</a:t>
            </a:r>
            <a: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  <a:t> node</a:t>
            </a:r>
            <a:r>
              <a:rPr sz="15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  <a:t> x1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8575" marR="22860" algn="l">
              <a:lnSpc>
                <a:spcPct val="150000"/>
              </a:lnSpc>
            </a:pPr>
            <a:r>
              <a:rPr lang="en-US" sz="1500" dirty="0" smtClean="0">
                <a:latin typeface="Arial"/>
                <a:cs typeface="Arial"/>
              </a:rPr>
              <a:t>                                                                                        </a:t>
            </a:r>
            <a:br>
              <a:rPr lang="en-US" sz="1500" dirty="0" smtClean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                                                                                          …(1)</a:t>
            </a:r>
            <a:br>
              <a:rPr lang="en-US" sz="1500" dirty="0" smtClean="0">
                <a:latin typeface="Arial"/>
                <a:cs typeface="Arial"/>
              </a:rPr>
            </a:br>
            <a:r>
              <a:rPr lang="en-US" sz="1400" dirty="0" smtClean="0">
                <a:solidFill>
                  <a:srgbClr val="FF0000"/>
                </a:solidFill>
              </a:rPr>
              <a:t> Electrical equivalent (F-V)</a:t>
            </a:r>
            <a:r>
              <a:rPr lang="en-US" sz="1500" dirty="0" smtClean="0">
                <a:latin typeface="Arial"/>
                <a:cs typeface="Arial"/>
              </a:rPr>
              <a:t/>
            </a:r>
            <a:br>
              <a:rPr lang="en-US" sz="1500" dirty="0" smtClean="0">
                <a:latin typeface="Arial"/>
                <a:cs typeface="Arial"/>
              </a:rPr>
            </a:br>
            <a:r>
              <a:rPr sz="15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  <a:t>                                                                                         </a:t>
            </a:r>
            <a:b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</a:br>
            <a:endParaRPr sz="1500" dirty="0">
              <a:latin typeface="Arial"/>
              <a:cs typeface="Arial"/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514350"/>
            <a:ext cx="3962400" cy="609600"/>
          </a:xfrm>
          <a:prstGeom prst="rect">
            <a:avLst/>
          </a:prstGeom>
          <a:noFill/>
        </p:spPr>
      </p:pic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2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343150"/>
            <a:ext cx="3886200" cy="562610"/>
          </a:xfrm>
          <a:prstGeom prst="rect">
            <a:avLst/>
          </a:prstGeom>
          <a:noFill/>
        </p:spPr>
      </p:pic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87702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" marR="22860">
              <a:lnSpc>
                <a:spcPct val="15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For the Node</a:t>
            </a:r>
            <a:r>
              <a:rPr lang="en-US" sz="1400" spc="-4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en-US" sz="1100" dirty="0" smtClean="0">
                <a:solidFill>
                  <a:srgbClr val="FF0000"/>
                </a:solidFill>
                <a:latin typeface="Arial"/>
                <a:cs typeface="Arial"/>
              </a:rPr>
              <a:t>2      </a:t>
            </a:r>
            <a:r>
              <a:rPr lang="en-US" sz="1400" spc="-4" dirty="0" smtClean="0">
                <a:latin typeface="Arial"/>
                <a:cs typeface="Arial"/>
              </a:rPr>
              <a:t>                                                             </a:t>
            </a:r>
            <a:r>
              <a:rPr lang="en-US" spc="-4" dirty="0" smtClean="0">
                <a:latin typeface="Arial"/>
                <a:cs typeface="Arial"/>
              </a:rPr>
              <a:t>…</a:t>
            </a:r>
            <a:r>
              <a:rPr lang="en-US" sz="1600" spc="-4" dirty="0" smtClean="0">
                <a:latin typeface="Arial"/>
                <a:cs typeface="Arial"/>
              </a:rPr>
              <a:t>(2)</a:t>
            </a:r>
            <a:r>
              <a:rPr lang="en-US" spc="-4" dirty="0" smtClean="0">
                <a:latin typeface="Arial"/>
                <a:cs typeface="Arial"/>
              </a:rPr>
              <a:t/>
            </a:r>
            <a:br>
              <a:rPr lang="en-US" spc="-4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264795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" marR="2286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Electrical equivalent (F-V) </a:t>
            </a:r>
            <a:r>
              <a:rPr lang="en-US" sz="1400" spc="-4" dirty="0" smtClean="0">
                <a:latin typeface="Arial"/>
                <a:cs typeface="Arial"/>
              </a:rPr>
              <a:t>                                                                                         </a:t>
            </a:r>
            <a:r>
              <a:rPr lang="en-US" spc="-4" dirty="0" smtClean="0">
                <a:latin typeface="Arial"/>
                <a:cs typeface="Arial"/>
              </a:rPr>
              <a:t/>
            </a:r>
            <a:br>
              <a:rPr lang="en-US" spc="-4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3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181350"/>
            <a:ext cx="4473087" cy="523875"/>
          </a:xfrm>
          <a:prstGeom prst="rect">
            <a:avLst/>
          </a:prstGeom>
          <a:noFill/>
        </p:spPr>
      </p:pic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6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603066"/>
            <a:ext cx="3810000" cy="425759"/>
          </a:xfrm>
          <a:prstGeom prst="rect">
            <a:avLst/>
          </a:prstGeom>
          <a:noFill/>
        </p:spPr>
      </p:pic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5000" y="280035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Electrical equivalent circuit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Force –voltage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Velocity-current</a:t>
            </a:r>
          </a:p>
          <a:p>
            <a:r>
              <a:rPr lang="en-US" dirty="0" smtClean="0"/>
              <a:t>M   -  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K    -   1/C</a:t>
            </a:r>
          </a:p>
          <a:p>
            <a:r>
              <a:rPr lang="en-US" dirty="0" smtClean="0"/>
              <a:t>B    -   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7"/>
          <p:cNvSpPr txBox="1">
            <a:spLocks noGrp="1"/>
          </p:cNvSpPr>
          <p:nvPr>
            <p:ph type="title"/>
          </p:nvPr>
        </p:nvSpPr>
        <p:spPr>
          <a:xfrm>
            <a:off x="381000" y="-113742"/>
            <a:ext cx="8229600" cy="3010920"/>
          </a:xfrm>
          <a:prstGeom prst="rect">
            <a:avLst/>
          </a:prstGeom>
        </p:spPr>
        <p:txBody>
          <a:bodyPr vert="horz" wrap="square" lIns="0" tIns="124301" rIns="0" bIns="0" rtlCol="0">
            <a:spAutoFit/>
          </a:bodyPr>
          <a:lstStyle/>
          <a:p>
            <a:pPr marL="28575" algn="l">
              <a:spcBef>
                <a:spcPts val="979"/>
              </a:spcBef>
            </a:pPr>
            <a: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sz="1500" dirty="0" smtClean="0">
                <a:solidFill>
                  <a:srgbClr val="FF0000"/>
                </a:solidFill>
                <a:latin typeface="Arial"/>
                <a:cs typeface="Arial"/>
              </a:rPr>
              <a:t>For the</a:t>
            </a:r>
            <a: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  <a:t> node</a:t>
            </a:r>
            <a:r>
              <a:rPr sz="15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  <a:t> x1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8575" marR="22860" algn="l">
              <a:lnSpc>
                <a:spcPct val="150000"/>
              </a:lnSpc>
            </a:pPr>
            <a:r>
              <a:rPr lang="en-US" sz="1500" dirty="0" smtClean="0">
                <a:latin typeface="Arial"/>
                <a:cs typeface="Arial"/>
              </a:rPr>
              <a:t>                                                                                        </a:t>
            </a:r>
            <a:br>
              <a:rPr lang="en-US" sz="1500" dirty="0" smtClean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                                                                                          …(1)</a:t>
            </a:r>
            <a:br>
              <a:rPr lang="en-US" sz="1500" dirty="0" smtClean="0">
                <a:latin typeface="Arial"/>
                <a:cs typeface="Arial"/>
              </a:rPr>
            </a:br>
            <a:r>
              <a:rPr lang="en-US" sz="1400" dirty="0" smtClean="0">
                <a:solidFill>
                  <a:srgbClr val="FF0000"/>
                </a:solidFill>
              </a:rPr>
              <a:t>Electrical equivalent (F-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500" dirty="0" smtClean="0">
                <a:latin typeface="Arial"/>
                <a:cs typeface="Arial"/>
              </a:rPr>
              <a:t/>
            </a:r>
            <a:br>
              <a:rPr lang="en-US" sz="1500" dirty="0" smtClean="0">
                <a:latin typeface="Arial"/>
                <a:cs typeface="Arial"/>
              </a:rPr>
            </a:br>
            <a:r>
              <a:rPr sz="15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  <a:t>                                                                                         </a:t>
            </a:r>
            <a:b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US" sz="1500" dirty="0" smtClean="0">
                <a:solidFill>
                  <a:srgbClr val="FF0000"/>
                </a:solidFill>
                <a:latin typeface="Arial"/>
                <a:cs typeface="Arial"/>
              </a:rPr>
            </a:br>
            <a:endParaRPr sz="1500" dirty="0">
              <a:latin typeface="Arial"/>
              <a:cs typeface="Arial"/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90550"/>
            <a:ext cx="3962400" cy="609600"/>
          </a:xfrm>
          <a:prstGeom prst="rect">
            <a:avLst/>
          </a:prstGeom>
          <a:noFill/>
        </p:spPr>
      </p:pic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2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343150"/>
            <a:ext cx="3886200" cy="562610"/>
          </a:xfrm>
          <a:prstGeom prst="rect">
            <a:avLst/>
          </a:prstGeom>
          <a:noFill/>
        </p:spPr>
      </p:pic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969353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" marR="22860">
              <a:lnSpc>
                <a:spcPct val="15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For the Node</a:t>
            </a:r>
            <a:r>
              <a:rPr lang="en-US" sz="1400" spc="-4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4" dirty="0" smtClean="0">
                <a:latin typeface="Arial"/>
                <a:cs typeface="Arial"/>
              </a:rPr>
              <a:t/>
            </a:r>
            <a:br>
              <a:rPr lang="en-US" spc="-4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264795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" marR="2286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Electrical equivalent (F-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)                                                               </a:t>
            </a:r>
            <a:r>
              <a:rPr lang="en-US" sz="1400" dirty="0" smtClean="0">
                <a:latin typeface="Arial"/>
                <a:cs typeface="Arial"/>
              </a:rPr>
              <a:t>…(2)</a:t>
            </a:r>
            <a:r>
              <a:rPr lang="en-US" sz="1400" spc="-4" dirty="0" smtClean="0">
                <a:latin typeface="Arial"/>
                <a:cs typeface="Arial"/>
              </a:rPr>
              <a:t>                                                                                         </a:t>
            </a:r>
            <a:r>
              <a:rPr lang="en-US" spc="-4" dirty="0" smtClean="0">
                <a:latin typeface="Arial"/>
                <a:cs typeface="Arial"/>
              </a:rPr>
              <a:t/>
            </a:r>
            <a:br>
              <a:rPr lang="en-US" spc="-4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657350"/>
            <a:ext cx="3962400" cy="421072"/>
          </a:xfrm>
          <a:prstGeom prst="rect">
            <a:avLst/>
          </a:prstGeom>
          <a:noFill/>
        </p:spPr>
      </p:pic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1559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333750"/>
            <a:ext cx="4343400" cy="609600"/>
          </a:xfrm>
          <a:prstGeom prst="rect">
            <a:avLst/>
          </a:prstGeom>
          <a:noFill/>
        </p:spPr>
      </p:pic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5000" y="280035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Electrical equivalent circuit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Force –</a:t>
            </a:r>
            <a:r>
              <a:rPr lang="en-US" dirty="0" smtClean="0">
                <a:solidFill>
                  <a:srgbClr val="00B050"/>
                </a:solidFill>
              </a:rPr>
              <a:t>current (f-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Velocity- </a:t>
            </a:r>
            <a:r>
              <a:rPr lang="en-US" dirty="0" smtClean="0">
                <a:solidFill>
                  <a:srgbClr val="FF0000"/>
                </a:solidFill>
              </a:rPr>
              <a:t>voltage(v-e)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M   -  C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K    -   1/L</a:t>
            </a:r>
          </a:p>
          <a:p>
            <a:r>
              <a:rPr lang="en-US" dirty="0" smtClean="0"/>
              <a:t>B    -    1/R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489" y="248539"/>
            <a:ext cx="436372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solidFill>
                  <a:srgbClr val="FF0000"/>
                </a:solidFill>
              </a:rPr>
              <a:t>Analogous</a:t>
            </a:r>
            <a:r>
              <a:rPr spc="-170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0045" indent="-343535">
              <a:lnSpc>
                <a:spcPts val="2495"/>
              </a:lnSpc>
              <a:spcBef>
                <a:spcPts val="1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pc="10" dirty="0"/>
              <a:t>Mechanical </a:t>
            </a:r>
            <a:r>
              <a:rPr spc="-5" dirty="0"/>
              <a:t>systems </a:t>
            </a:r>
            <a:r>
              <a:rPr spc="5" dirty="0"/>
              <a:t>can </a:t>
            </a:r>
            <a:r>
              <a:rPr spc="40" dirty="0"/>
              <a:t>be </a:t>
            </a:r>
            <a:r>
              <a:rPr spc="5" dirty="0"/>
              <a:t>represented </a:t>
            </a:r>
            <a:r>
              <a:rPr dirty="0"/>
              <a:t>using </a:t>
            </a:r>
            <a:r>
              <a:rPr spc="10" dirty="0"/>
              <a:t>electrical</a:t>
            </a:r>
            <a:r>
              <a:rPr spc="-110" dirty="0"/>
              <a:t> </a:t>
            </a:r>
            <a:r>
              <a:rPr spc="15" dirty="0"/>
              <a:t>elements</a:t>
            </a:r>
          </a:p>
          <a:p>
            <a:pPr marL="360045">
              <a:lnSpc>
                <a:spcPts val="2495"/>
              </a:lnSpc>
            </a:pPr>
            <a:r>
              <a:rPr dirty="0"/>
              <a:t>by </a:t>
            </a:r>
            <a:r>
              <a:rPr spc="10" dirty="0"/>
              <a:t>the </a:t>
            </a:r>
            <a:r>
              <a:rPr dirty="0"/>
              <a:t>following</a:t>
            </a:r>
            <a:r>
              <a:rPr spc="175" dirty="0"/>
              <a:t> </a:t>
            </a:r>
            <a:r>
              <a:rPr spc="5" dirty="0"/>
              <a:t>analogies</a:t>
            </a:r>
          </a:p>
          <a:p>
            <a:pPr marL="360045" indent="-3435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pc="-10" dirty="0"/>
              <a:t>Two </a:t>
            </a:r>
            <a:r>
              <a:rPr dirty="0"/>
              <a:t>types </a:t>
            </a:r>
            <a:r>
              <a:rPr spc="-5" dirty="0"/>
              <a:t>of</a:t>
            </a:r>
            <a:r>
              <a:rPr spc="170" dirty="0"/>
              <a:t> </a:t>
            </a:r>
            <a:r>
              <a:rPr spc="5" dirty="0"/>
              <a:t>analogies:</a:t>
            </a:r>
          </a:p>
          <a:p>
            <a:pPr marL="760730" lvl="1" indent="-286385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760095" algn="l"/>
                <a:tab pos="760730" algn="l"/>
              </a:tabLst>
            </a:pPr>
            <a:r>
              <a:rPr sz="2000" spc="-15" dirty="0">
                <a:latin typeface="Calibri"/>
                <a:cs typeface="Calibri"/>
              </a:rPr>
              <a:t>Force </a:t>
            </a:r>
            <a:r>
              <a:rPr sz="2000" spc="-30" dirty="0">
                <a:latin typeface="Calibri"/>
                <a:cs typeface="Calibri"/>
              </a:rPr>
              <a:t>(Torque) </a:t>
            </a:r>
            <a:r>
              <a:rPr sz="2000" spc="5" dirty="0">
                <a:latin typeface="Calibri"/>
                <a:cs typeface="Calibri"/>
              </a:rPr>
              <a:t>- </a:t>
            </a:r>
            <a:r>
              <a:rPr sz="2000" spc="-10" dirty="0">
                <a:latin typeface="Calibri"/>
                <a:cs typeface="Calibri"/>
              </a:rPr>
              <a:t>Voltage </a:t>
            </a:r>
            <a:r>
              <a:rPr sz="2000" spc="5" dirty="0">
                <a:latin typeface="Calibri"/>
                <a:cs typeface="Calibri"/>
              </a:rPr>
              <a:t>analogy </a:t>
            </a:r>
            <a:r>
              <a:rPr sz="2000" spc="-10" dirty="0">
                <a:latin typeface="Calibri"/>
                <a:cs typeface="Calibri"/>
              </a:rPr>
              <a:t>(F-V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analogy)</a:t>
            </a:r>
            <a:endParaRPr sz="2000">
              <a:latin typeface="Calibri"/>
              <a:cs typeface="Calibri"/>
            </a:endParaRPr>
          </a:p>
          <a:p>
            <a:pPr marL="1161415" lvl="2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60780" algn="l"/>
                <a:tab pos="1161415" algn="l"/>
              </a:tabLst>
            </a:pPr>
            <a:r>
              <a:rPr sz="2000" spc="-15" dirty="0">
                <a:latin typeface="Calibri"/>
                <a:cs typeface="Calibri"/>
              </a:rPr>
              <a:t>Force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analogous </a:t>
            </a:r>
            <a:r>
              <a:rPr sz="2000" spc="5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voltage</a:t>
            </a:r>
            <a:endParaRPr sz="2000">
              <a:latin typeface="Calibri"/>
              <a:cs typeface="Calibri"/>
            </a:endParaRPr>
          </a:p>
          <a:p>
            <a:pPr marL="4445" lvl="2">
              <a:lnSpc>
                <a:spcPct val="100000"/>
              </a:lnSpc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760730" lvl="1" indent="-286385">
              <a:lnSpc>
                <a:spcPct val="100000"/>
              </a:lnSpc>
              <a:buFont typeface="Arial"/>
              <a:buChar char="–"/>
              <a:tabLst>
                <a:tab pos="760095" algn="l"/>
                <a:tab pos="760730" algn="l"/>
              </a:tabLst>
            </a:pPr>
            <a:r>
              <a:rPr sz="2000" spc="-15" dirty="0">
                <a:latin typeface="Calibri"/>
                <a:cs typeface="Calibri"/>
              </a:rPr>
              <a:t>Force </a:t>
            </a:r>
            <a:r>
              <a:rPr sz="2000" spc="-30" dirty="0">
                <a:latin typeface="Calibri"/>
                <a:cs typeface="Calibri"/>
              </a:rPr>
              <a:t>(Torque) </a:t>
            </a:r>
            <a:r>
              <a:rPr sz="2000" spc="5" dirty="0">
                <a:latin typeface="Calibri"/>
                <a:cs typeface="Calibri"/>
              </a:rPr>
              <a:t>- </a:t>
            </a:r>
            <a:r>
              <a:rPr sz="2000" spc="-15" dirty="0">
                <a:latin typeface="Calibri"/>
                <a:cs typeface="Calibri"/>
              </a:rPr>
              <a:t>Current </a:t>
            </a:r>
            <a:r>
              <a:rPr sz="2000" spc="10" dirty="0">
                <a:latin typeface="Calibri"/>
                <a:cs typeface="Calibri"/>
              </a:rPr>
              <a:t>Analogy </a:t>
            </a:r>
            <a:r>
              <a:rPr sz="2000" spc="-10" dirty="0">
                <a:latin typeface="Calibri"/>
                <a:cs typeface="Calibri"/>
              </a:rPr>
              <a:t>(F-I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analogy)</a:t>
            </a:r>
            <a:endParaRPr sz="2000">
              <a:latin typeface="Calibri"/>
              <a:cs typeface="Calibri"/>
            </a:endParaRPr>
          </a:p>
          <a:p>
            <a:pPr marL="1161415" lvl="2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60780" algn="l"/>
                <a:tab pos="1161415" algn="l"/>
              </a:tabLst>
            </a:pPr>
            <a:r>
              <a:rPr sz="2000" spc="-15" dirty="0">
                <a:latin typeface="Calibri"/>
                <a:cs typeface="Calibri"/>
              </a:rPr>
              <a:t>Force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analogous </a:t>
            </a:r>
            <a:r>
              <a:rPr sz="2000" spc="1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current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373" y="1232446"/>
            <a:ext cx="4625085" cy="3318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361950"/>
            <a:ext cx="73386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0000"/>
                </a:solidFill>
              </a:rPr>
              <a:t>Mass-Spring-Damper </a:t>
            </a:r>
            <a:r>
              <a:rPr sz="3950" spc="5" dirty="0">
                <a:solidFill>
                  <a:srgbClr val="FF0000"/>
                </a:solidFill>
              </a:rPr>
              <a:t>(MSD)</a:t>
            </a:r>
            <a:r>
              <a:rPr sz="3950" spc="-515" dirty="0">
                <a:solidFill>
                  <a:srgbClr val="FF0000"/>
                </a:solidFill>
              </a:rPr>
              <a:t> </a:t>
            </a:r>
            <a:r>
              <a:rPr sz="3950" spc="-30" dirty="0">
                <a:solidFill>
                  <a:srgbClr val="FF0000"/>
                </a:solidFill>
              </a:rPr>
              <a:t>System</a:t>
            </a:r>
            <a:endParaRPr sz="3950">
              <a:solidFill>
                <a:srgbClr val="FF0000"/>
              </a:solidFill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76195" y="1645602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974" y="4033202"/>
            <a:ext cx="958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Reference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6915" y="2438971"/>
            <a:ext cx="220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𝑀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7045" y="2961703"/>
            <a:ext cx="185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𝐾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87088" y="1663954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4">
                <a:moveTo>
                  <a:pt x="879452" y="66294"/>
                </a:moveTo>
                <a:lnTo>
                  <a:pt x="807974" y="107950"/>
                </a:lnTo>
                <a:lnTo>
                  <a:pt x="805688" y="116712"/>
                </a:lnTo>
                <a:lnTo>
                  <a:pt x="809751" y="123444"/>
                </a:lnTo>
                <a:lnTo>
                  <a:pt x="813688" y="130301"/>
                </a:lnTo>
                <a:lnTo>
                  <a:pt x="822451" y="132587"/>
                </a:lnTo>
                <a:lnTo>
                  <a:pt x="911729" y="80518"/>
                </a:lnTo>
                <a:lnTo>
                  <a:pt x="907796" y="80518"/>
                </a:lnTo>
                <a:lnTo>
                  <a:pt x="907796" y="78612"/>
                </a:lnTo>
                <a:lnTo>
                  <a:pt x="900557" y="78612"/>
                </a:lnTo>
                <a:lnTo>
                  <a:pt x="879452" y="66294"/>
                </a:lnTo>
                <a:close/>
              </a:path>
              <a:path w="936625" h="132714">
                <a:moveTo>
                  <a:pt x="854866" y="51943"/>
                </a:moveTo>
                <a:lnTo>
                  <a:pt x="0" y="51943"/>
                </a:lnTo>
                <a:lnTo>
                  <a:pt x="0" y="80518"/>
                </a:lnTo>
                <a:lnTo>
                  <a:pt x="855083" y="80518"/>
                </a:lnTo>
                <a:lnTo>
                  <a:pt x="879452" y="66294"/>
                </a:lnTo>
                <a:lnTo>
                  <a:pt x="854866" y="51943"/>
                </a:lnTo>
                <a:close/>
              </a:path>
              <a:path w="936625" h="132714">
                <a:moveTo>
                  <a:pt x="911506" y="51943"/>
                </a:moveTo>
                <a:lnTo>
                  <a:pt x="907796" y="51943"/>
                </a:lnTo>
                <a:lnTo>
                  <a:pt x="907796" y="80518"/>
                </a:lnTo>
                <a:lnTo>
                  <a:pt x="911729" y="80518"/>
                </a:lnTo>
                <a:lnTo>
                  <a:pt x="936116" y="66294"/>
                </a:lnTo>
                <a:lnTo>
                  <a:pt x="911506" y="51943"/>
                </a:lnTo>
                <a:close/>
              </a:path>
              <a:path w="936625" h="132714">
                <a:moveTo>
                  <a:pt x="900557" y="53975"/>
                </a:moveTo>
                <a:lnTo>
                  <a:pt x="879452" y="66294"/>
                </a:lnTo>
                <a:lnTo>
                  <a:pt x="900557" y="78612"/>
                </a:lnTo>
                <a:lnTo>
                  <a:pt x="900557" y="53975"/>
                </a:lnTo>
                <a:close/>
              </a:path>
              <a:path w="936625" h="132714">
                <a:moveTo>
                  <a:pt x="907796" y="53975"/>
                </a:moveTo>
                <a:lnTo>
                  <a:pt x="900557" y="53975"/>
                </a:lnTo>
                <a:lnTo>
                  <a:pt x="900557" y="78612"/>
                </a:lnTo>
                <a:lnTo>
                  <a:pt x="907796" y="78612"/>
                </a:lnTo>
                <a:lnTo>
                  <a:pt x="907796" y="53975"/>
                </a:lnTo>
                <a:close/>
              </a:path>
              <a:path w="936625" h="132714">
                <a:moveTo>
                  <a:pt x="822451" y="0"/>
                </a:moveTo>
                <a:lnTo>
                  <a:pt x="813688" y="2286"/>
                </a:lnTo>
                <a:lnTo>
                  <a:pt x="809751" y="9144"/>
                </a:lnTo>
                <a:lnTo>
                  <a:pt x="805688" y="15875"/>
                </a:lnTo>
                <a:lnTo>
                  <a:pt x="807974" y="24637"/>
                </a:lnTo>
                <a:lnTo>
                  <a:pt x="879452" y="66294"/>
                </a:lnTo>
                <a:lnTo>
                  <a:pt x="900557" y="53975"/>
                </a:lnTo>
                <a:lnTo>
                  <a:pt x="907796" y="53975"/>
                </a:lnTo>
                <a:lnTo>
                  <a:pt x="907796" y="51943"/>
                </a:lnTo>
                <a:lnTo>
                  <a:pt x="911506" y="51943"/>
                </a:lnTo>
                <a:lnTo>
                  <a:pt x="8224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5800" y="1428750"/>
            <a:ext cx="335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latin typeface="Cambria Math"/>
                <a:cs typeface="Cambria Math"/>
              </a:rPr>
              <a:t>𝐹</a:t>
            </a:r>
            <a:r>
              <a:rPr lang="en-US" sz="1800" dirty="0" smtClean="0">
                <a:latin typeface="Cambria Math"/>
                <a:cs typeface="Cambria Math"/>
              </a:rPr>
              <a:t>,T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9734" y="1682432"/>
            <a:ext cx="260350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Based </a:t>
            </a:r>
            <a:r>
              <a:rPr sz="1800" spc="10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Newton’s </a:t>
            </a:r>
            <a:r>
              <a:rPr sz="1800" spc="-20" dirty="0">
                <a:latin typeface="Calibri"/>
                <a:cs typeface="Calibri"/>
              </a:rPr>
              <a:t>2</a:t>
            </a:r>
            <a:r>
              <a:rPr sz="1800" spc="-30" baseline="25462" dirty="0">
                <a:latin typeface="Calibri"/>
                <a:cs typeface="Calibri"/>
              </a:rPr>
              <a:t>nd</a:t>
            </a:r>
            <a:r>
              <a:rPr sz="1800" spc="-89" baseline="25462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law,</a:t>
            </a:r>
            <a:endParaRPr sz="1800" dirty="0">
              <a:latin typeface="Calibri"/>
              <a:cs typeface="Calibri"/>
            </a:endParaRPr>
          </a:p>
          <a:p>
            <a:pPr marL="19685" algn="ctr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mbria Math"/>
                <a:cs typeface="Cambria Math"/>
              </a:rPr>
              <a:t>𝐹 = </a:t>
            </a:r>
            <a:r>
              <a:rPr sz="1800" spc="20" dirty="0" smtClean="0">
                <a:latin typeface="Cambria Math"/>
                <a:cs typeface="Cambria Math"/>
              </a:rPr>
              <a:t>𝑀</a:t>
            </a:r>
            <a:r>
              <a:rPr lang="en-US" sz="1800" spc="20" dirty="0" smtClean="0">
                <a:latin typeface="Cambria Math"/>
                <a:cs typeface="Cambria Math"/>
              </a:rPr>
              <a:t>a</a:t>
            </a:r>
            <a:r>
              <a:rPr sz="1800" dirty="0" smtClean="0">
                <a:latin typeface="Cambria Math"/>
                <a:cs typeface="Cambria Math"/>
              </a:rPr>
              <a:t>+ </a:t>
            </a:r>
            <a:r>
              <a:rPr sz="1800" spc="10" dirty="0" smtClean="0">
                <a:latin typeface="Cambria Math"/>
                <a:cs typeface="Cambria Math"/>
              </a:rPr>
              <a:t>𝐵</a:t>
            </a:r>
            <a:r>
              <a:rPr lang="en-US" sz="1800" spc="10" dirty="0" smtClean="0">
                <a:latin typeface="Cambria Math"/>
                <a:cs typeface="Cambria Math"/>
              </a:rPr>
              <a:t>v</a:t>
            </a:r>
            <a:r>
              <a:rPr sz="1800" dirty="0" smtClean="0">
                <a:latin typeface="Cambria Math"/>
                <a:cs typeface="Cambria Math"/>
              </a:rPr>
              <a:t>+</a:t>
            </a:r>
            <a:r>
              <a:rPr sz="1800" spc="385" dirty="0" smtClean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𝐾𝑥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1224" y="3693540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4">
                <a:moveTo>
                  <a:pt x="879470" y="66357"/>
                </a:moveTo>
                <a:lnTo>
                  <a:pt x="808101" y="107950"/>
                </a:lnTo>
                <a:lnTo>
                  <a:pt x="805814" y="116713"/>
                </a:lnTo>
                <a:lnTo>
                  <a:pt x="809751" y="123571"/>
                </a:lnTo>
                <a:lnTo>
                  <a:pt x="813815" y="130302"/>
                </a:lnTo>
                <a:lnTo>
                  <a:pt x="822578" y="132715"/>
                </a:lnTo>
                <a:lnTo>
                  <a:pt x="829309" y="128651"/>
                </a:lnTo>
                <a:lnTo>
                  <a:pt x="911633" y="80645"/>
                </a:lnTo>
                <a:lnTo>
                  <a:pt x="907923" y="80645"/>
                </a:lnTo>
                <a:lnTo>
                  <a:pt x="907923" y="78740"/>
                </a:lnTo>
                <a:lnTo>
                  <a:pt x="900683" y="78740"/>
                </a:lnTo>
                <a:lnTo>
                  <a:pt x="879470" y="66357"/>
                </a:lnTo>
                <a:close/>
              </a:path>
              <a:path w="936625" h="132714">
                <a:moveTo>
                  <a:pt x="854993" y="52070"/>
                </a:moveTo>
                <a:lnTo>
                  <a:pt x="0" y="52070"/>
                </a:lnTo>
                <a:lnTo>
                  <a:pt x="0" y="80645"/>
                </a:lnTo>
                <a:lnTo>
                  <a:pt x="854993" y="80645"/>
                </a:lnTo>
                <a:lnTo>
                  <a:pt x="879470" y="66357"/>
                </a:lnTo>
                <a:lnTo>
                  <a:pt x="854993" y="52070"/>
                </a:lnTo>
                <a:close/>
              </a:path>
              <a:path w="936625" h="132714">
                <a:moveTo>
                  <a:pt x="911851" y="52070"/>
                </a:moveTo>
                <a:lnTo>
                  <a:pt x="907923" y="52070"/>
                </a:lnTo>
                <a:lnTo>
                  <a:pt x="907923" y="80645"/>
                </a:lnTo>
                <a:lnTo>
                  <a:pt x="911633" y="80645"/>
                </a:lnTo>
                <a:lnTo>
                  <a:pt x="936244" y="66294"/>
                </a:lnTo>
                <a:lnTo>
                  <a:pt x="911851" y="52070"/>
                </a:lnTo>
                <a:close/>
              </a:path>
              <a:path w="936625" h="132714">
                <a:moveTo>
                  <a:pt x="900683" y="53975"/>
                </a:moveTo>
                <a:lnTo>
                  <a:pt x="879470" y="66357"/>
                </a:lnTo>
                <a:lnTo>
                  <a:pt x="900683" y="78740"/>
                </a:lnTo>
                <a:lnTo>
                  <a:pt x="900683" y="53975"/>
                </a:lnTo>
                <a:close/>
              </a:path>
              <a:path w="936625" h="132714">
                <a:moveTo>
                  <a:pt x="907923" y="53975"/>
                </a:moveTo>
                <a:lnTo>
                  <a:pt x="900683" y="53975"/>
                </a:lnTo>
                <a:lnTo>
                  <a:pt x="900683" y="78740"/>
                </a:lnTo>
                <a:lnTo>
                  <a:pt x="907923" y="78740"/>
                </a:lnTo>
                <a:lnTo>
                  <a:pt x="907923" y="53975"/>
                </a:lnTo>
                <a:close/>
              </a:path>
              <a:path w="936625" h="132714">
                <a:moveTo>
                  <a:pt x="822578" y="0"/>
                </a:moveTo>
                <a:lnTo>
                  <a:pt x="813815" y="2286"/>
                </a:lnTo>
                <a:lnTo>
                  <a:pt x="809751" y="9144"/>
                </a:lnTo>
                <a:lnTo>
                  <a:pt x="805814" y="16002"/>
                </a:lnTo>
                <a:lnTo>
                  <a:pt x="808101" y="24638"/>
                </a:lnTo>
                <a:lnTo>
                  <a:pt x="879470" y="66357"/>
                </a:lnTo>
                <a:lnTo>
                  <a:pt x="900683" y="53975"/>
                </a:lnTo>
                <a:lnTo>
                  <a:pt x="907923" y="53975"/>
                </a:lnTo>
                <a:lnTo>
                  <a:pt x="907923" y="52070"/>
                </a:lnTo>
                <a:lnTo>
                  <a:pt x="911851" y="52070"/>
                </a:lnTo>
                <a:lnTo>
                  <a:pt x="82257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4800" y="3482975"/>
            <a:ext cx="5588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 smtClean="0">
                <a:latin typeface="Cambria Math"/>
                <a:cs typeface="Cambria Math"/>
              </a:rPr>
              <a:t>𝑥</a:t>
            </a:r>
            <a:r>
              <a:rPr lang="en-US" spc="5" dirty="0" smtClean="0">
                <a:latin typeface="Cambria Math"/>
                <a:cs typeface="Cambria Math"/>
              </a:rPr>
              <a:t>, 𝜃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3625" y="2846793"/>
            <a:ext cx="2284095" cy="11727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Calibri"/>
                <a:cs typeface="Calibri"/>
              </a:rPr>
              <a:t>Similarly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rotational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5" dirty="0">
                <a:latin typeface="Calibri"/>
                <a:cs typeface="Calibri"/>
              </a:rPr>
              <a:t>system,</a:t>
            </a:r>
            <a:endParaRPr sz="1800" dirty="0">
              <a:latin typeface="Calibri"/>
              <a:cs typeface="Calibri"/>
            </a:endParaRPr>
          </a:p>
          <a:p>
            <a:pPr marL="26035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Cambria Math"/>
                <a:cs typeface="Cambria Math"/>
              </a:rPr>
              <a:t>𝑇 = </a:t>
            </a:r>
            <a:r>
              <a:rPr sz="1800" spc="30" dirty="0" smtClean="0">
                <a:latin typeface="Cambria Math"/>
                <a:cs typeface="Cambria Math"/>
              </a:rPr>
              <a:t>𝐽</a:t>
            </a:r>
            <a:r>
              <a:rPr lang="el-GR" sz="1800" spc="30" dirty="0" smtClean="0">
                <a:latin typeface="Arial"/>
                <a:cs typeface="Arial"/>
              </a:rPr>
              <a:t>α</a:t>
            </a:r>
            <a:r>
              <a:rPr sz="1800" spc="30" dirty="0" smtClean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lang="en-US" sz="1800" dirty="0" smtClean="0">
                <a:latin typeface="Cambria Math"/>
                <a:cs typeface="Cambria Math"/>
              </a:rPr>
              <a:t>B</a:t>
            </a:r>
            <a:r>
              <a:rPr lang="el-GR" sz="1800" spc="10" dirty="0" smtClean="0">
                <a:latin typeface="Cambria Math"/>
                <a:cs typeface="Cambria Math"/>
              </a:rPr>
              <a:t>ω</a:t>
            </a:r>
            <a:r>
              <a:rPr sz="1800" dirty="0" smtClean="0">
                <a:latin typeface="Cambria Math"/>
                <a:cs typeface="Cambria Math"/>
              </a:rPr>
              <a:t>+</a:t>
            </a:r>
            <a:r>
              <a:rPr sz="1800" spc="-110" dirty="0" smtClean="0">
                <a:latin typeface="Cambria Math"/>
                <a:cs typeface="Cambria Math"/>
              </a:rPr>
              <a:t> </a:t>
            </a:r>
            <a:r>
              <a:rPr sz="1800" spc="5" dirty="0" smtClean="0">
                <a:latin typeface="Cambria Math"/>
                <a:cs typeface="Cambria Math"/>
              </a:rPr>
              <a:t>𝐾𝜃</a:t>
            </a:r>
            <a:endParaRPr lang="en-US" sz="1800" spc="5" dirty="0" smtClean="0">
              <a:latin typeface="Cambria Math"/>
              <a:cs typeface="Cambria Math"/>
            </a:endParaRPr>
          </a:p>
          <a:p>
            <a:pPr marL="260350">
              <a:lnSpc>
                <a:spcPct val="100000"/>
              </a:lnSpc>
              <a:spcBef>
                <a:spcPts val="170"/>
              </a:spcBef>
            </a:pP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2343150"/>
            <a:ext cx="2057400" cy="609600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4171950"/>
            <a:ext cx="20574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152" y="1086103"/>
            <a:ext cx="3457575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514" y="52266"/>
            <a:ext cx="625729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>
                <a:solidFill>
                  <a:srgbClr val="FF0000"/>
                </a:solidFill>
              </a:rPr>
              <a:t>F-V </a:t>
            </a:r>
            <a:r>
              <a:rPr sz="2400" spc="10" dirty="0">
                <a:solidFill>
                  <a:srgbClr val="FF0000"/>
                </a:solidFill>
              </a:rPr>
              <a:t>Analogy of </a:t>
            </a:r>
            <a:r>
              <a:rPr sz="2400" spc="5" dirty="0">
                <a:solidFill>
                  <a:srgbClr val="FF0000"/>
                </a:solidFill>
              </a:rPr>
              <a:t>MSD</a:t>
            </a:r>
            <a:r>
              <a:rPr sz="2400" spc="-260" dirty="0">
                <a:solidFill>
                  <a:srgbClr val="FF0000"/>
                </a:solidFill>
              </a:rPr>
              <a:t> </a:t>
            </a:r>
            <a:r>
              <a:rPr sz="2400" spc="-40" dirty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1645" y="1361757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7267" y="2812097"/>
            <a:ext cx="958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Reference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5390" y="1937004"/>
            <a:ext cx="220979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𝑀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2764" y="2247328"/>
            <a:ext cx="185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𝐾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6616" y="1431544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5">
                <a:moveTo>
                  <a:pt x="879552" y="66309"/>
                </a:moveTo>
                <a:lnTo>
                  <a:pt x="808100" y="107950"/>
                </a:lnTo>
                <a:lnTo>
                  <a:pt x="805814" y="116712"/>
                </a:lnTo>
                <a:lnTo>
                  <a:pt x="809751" y="123570"/>
                </a:lnTo>
                <a:lnTo>
                  <a:pt x="813816" y="130301"/>
                </a:lnTo>
                <a:lnTo>
                  <a:pt x="822451" y="132714"/>
                </a:lnTo>
                <a:lnTo>
                  <a:pt x="911633" y="80644"/>
                </a:lnTo>
                <a:lnTo>
                  <a:pt x="907795" y="80644"/>
                </a:lnTo>
                <a:lnTo>
                  <a:pt x="907795" y="78612"/>
                </a:lnTo>
                <a:lnTo>
                  <a:pt x="900683" y="78612"/>
                </a:lnTo>
                <a:lnTo>
                  <a:pt x="879552" y="66309"/>
                </a:lnTo>
                <a:close/>
              </a:path>
              <a:path w="936625" h="132715">
                <a:moveTo>
                  <a:pt x="855094" y="52069"/>
                </a:moveTo>
                <a:lnTo>
                  <a:pt x="0" y="52069"/>
                </a:lnTo>
                <a:lnTo>
                  <a:pt x="0" y="80644"/>
                </a:lnTo>
                <a:lnTo>
                  <a:pt x="854993" y="80644"/>
                </a:lnTo>
                <a:lnTo>
                  <a:pt x="879552" y="66309"/>
                </a:lnTo>
                <a:lnTo>
                  <a:pt x="855094" y="52069"/>
                </a:lnTo>
                <a:close/>
              </a:path>
              <a:path w="936625" h="132715">
                <a:moveTo>
                  <a:pt x="911851" y="52069"/>
                </a:moveTo>
                <a:lnTo>
                  <a:pt x="907795" y="52069"/>
                </a:lnTo>
                <a:lnTo>
                  <a:pt x="907795" y="80644"/>
                </a:lnTo>
                <a:lnTo>
                  <a:pt x="911633" y="80644"/>
                </a:lnTo>
                <a:lnTo>
                  <a:pt x="936244" y="66293"/>
                </a:lnTo>
                <a:lnTo>
                  <a:pt x="911851" y="52069"/>
                </a:lnTo>
                <a:close/>
              </a:path>
              <a:path w="936625" h="132715">
                <a:moveTo>
                  <a:pt x="900683" y="53975"/>
                </a:moveTo>
                <a:lnTo>
                  <a:pt x="879552" y="66309"/>
                </a:lnTo>
                <a:lnTo>
                  <a:pt x="900683" y="78612"/>
                </a:lnTo>
                <a:lnTo>
                  <a:pt x="900683" y="53975"/>
                </a:lnTo>
                <a:close/>
              </a:path>
              <a:path w="936625" h="132715">
                <a:moveTo>
                  <a:pt x="907795" y="53975"/>
                </a:moveTo>
                <a:lnTo>
                  <a:pt x="900683" y="53975"/>
                </a:lnTo>
                <a:lnTo>
                  <a:pt x="900683" y="78612"/>
                </a:lnTo>
                <a:lnTo>
                  <a:pt x="907795" y="78612"/>
                </a:lnTo>
                <a:lnTo>
                  <a:pt x="907795" y="53975"/>
                </a:lnTo>
                <a:close/>
              </a:path>
              <a:path w="936625" h="132715">
                <a:moveTo>
                  <a:pt x="822451" y="0"/>
                </a:moveTo>
                <a:lnTo>
                  <a:pt x="813816" y="2285"/>
                </a:lnTo>
                <a:lnTo>
                  <a:pt x="809751" y="9143"/>
                </a:lnTo>
                <a:lnTo>
                  <a:pt x="805814" y="16001"/>
                </a:lnTo>
                <a:lnTo>
                  <a:pt x="808100" y="24637"/>
                </a:lnTo>
                <a:lnTo>
                  <a:pt x="814958" y="28701"/>
                </a:lnTo>
                <a:lnTo>
                  <a:pt x="879552" y="66309"/>
                </a:lnTo>
                <a:lnTo>
                  <a:pt x="900683" y="53975"/>
                </a:lnTo>
                <a:lnTo>
                  <a:pt x="907795" y="53975"/>
                </a:lnTo>
                <a:lnTo>
                  <a:pt x="907795" y="52069"/>
                </a:lnTo>
                <a:lnTo>
                  <a:pt x="911851" y="52069"/>
                </a:lnTo>
                <a:lnTo>
                  <a:pt x="8224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73476" y="1246822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400" y="3257550"/>
            <a:ext cx="287718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Calibri"/>
                <a:cs typeface="Calibri"/>
              </a:rPr>
              <a:t>Based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-25" dirty="0">
                <a:latin typeface="Calibri"/>
                <a:cs typeface="Calibri"/>
              </a:rPr>
              <a:t>Newton’s 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2025" spc="7" baseline="24691" dirty="0">
                <a:latin typeface="Calibri"/>
                <a:cs typeface="Calibri"/>
              </a:rPr>
              <a:t>nd</a:t>
            </a:r>
            <a:r>
              <a:rPr sz="2025" baseline="24691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law</a:t>
            </a:r>
            <a:r>
              <a:rPr sz="2000" spc="-40" dirty="0" smtClean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7689" y="2617216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4">
                <a:moveTo>
                  <a:pt x="879488" y="66309"/>
                </a:moveTo>
                <a:lnTo>
                  <a:pt x="808037" y="107950"/>
                </a:lnTo>
                <a:lnTo>
                  <a:pt x="805751" y="116712"/>
                </a:lnTo>
                <a:lnTo>
                  <a:pt x="809688" y="123570"/>
                </a:lnTo>
                <a:lnTo>
                  <a:pt x="813752" y="130301"/>
                </a:lnTo>
                <a:lnTo>
                  <a:pt x="822515" y="132714"/>
                </a:lnTo>
                <a:lnTo>
                  <a:pt x="829246" y="128650"/>
                </a:lnTo>
                <a:lnTo>
                  <a:pt x="911570" y="80644"/>
                </a:lnTo>
                <a:lnTo>
                  <a:pt x="907859" y="80644"/>
                </a:lnTo>
                <a:lnTo>
                  <a:pt x="907859" y="78612"/>
                </a:lnTo>
                <a:lnTo>
                  <a:pt x="900620" y="78612"/>
                </a:lnTo>
                <a:lnTo>
                  <a:pt x="879488" y="66309"/>
                </a:lnTo>
                <a:close/>
              </a:path>
              <a:path w="936625" h="132714">
                <a:moveTo>
                  <a:pt x="855031" y="52069"/>
                </a:moveTo>
                <a:lnTo>
                  <a:pt x="0" y="52069"/>
                </a:lnTo>
                <a:lnTo>
                  <a:pt x="0" y="80644"/>
                </a:lnTo>
                <a:lnTo>
                  <a:pt x="854929" y="80644"/>
                </a:lnTo>
                <a:lnTo>
                  <a:pt x="879488" y="66309"/>
                </a:lnTo>
                <a:lnTo>
                  <a:pt x="855031" y="52069"/>
                </a:lnTo>
                <a:close/>
              </a:path>
              <a:path w="936625" h="132714">
                <a:moveTo>
                  <a:pt x="911788" y="52069"/>
                </a:moveTo>
                <a:lnTo>
                  <a:pt x="907859" y="52069"/>
                </a:lnTo>
                <a:lnTo>
                  <a:pt x="907859" y="80644"/>
                </a:lnTo>
                <a:lnTo>
                  <a:pt x="911570" y="80644"/>
                </a:lnTo>
                <a:lnTo>
                  <a:pt x="936180" y="66293"/>
                </a:lnTo>
                <a:lnTo>
                  <a:pt x="911788" y="52069"/>
                </a:lnTo>
                <a:close/>
              </a:path>
              <a:path w="936625" h="132714">
                <a:moveTo>
                  <a:pt x="900620" y="53975"/>
                </a:moveTo>
                <a:lnTo>
                  <a:pt x="879488" y="66309"/>
                </a:lnTo>
                <a:lnTo>
                  <a:pt x="900620" y="78612"/>
                </a:lnTo>
                <a:lnTo>
                  <a:pt x="900620" y="53975"/>
                </a:lnTo>
                <a:close/>
              </a:path>
              <a:path w="936625" h="132714">
                <a:moveTo>
                  <a:pt x="907859" y="53975"/>
                </a:moveTo>
                <a:lnTo>
                  <a:pt x="900620" y="53975"/>
                </a:lnTo>
                <a:lnTo>
                  <a:pt x="900620" y="78612"/>
                </a:lnTo>
                <a:lnTo>
                  <a:pt x="907859" y="78612"/>
                </a:lnTo>
                <a:lnTo>
                  <a:pt x="907859" y="53975"/>
                </a:lnTo>
                <a:close/>
              </a:path>
              <a:path w="936625" h="132714">
                <a:moveTo>
                  <a:pt x="822515" y="0"/>
                </a:moveTo>
                <a:lnTo>
                  <a:pt x="813752" y="2285"/>
                </a:lnTo>
                <a:lnTo>
                  <a:pt x="809688" y="9143"/>
                </a:lnTo>
                <a:lnTo>
                  <a:pt x="805751" y="16001"/>
                </a:lnTo>
                <a:lnTo>
                  <a:pt x="808037" y="24637"/>
                </a:lnTo>
                <a:lnTo>
                  <a:pt x="814895" y="28701"/>
                </a:lnTo>
                <a:lnTo>
                  <a:pt x="879488" y="66309"/>
                </a:lnTo>
                <a:lnTo>
                  <a:pt x="900620" y="53975"/>
                </a:lnTo>
                <a:lnTo>
                  <a:pt x="907859" y="53975"/>
                </a:lnTo>
                <a:lnTo>
                  <a:pt x="907859" y="52069"/>
                </a:lnTo>
                <a:lnTo>
                  <a:pt x="911788" y="52069"/>
                </a:lnTo>
                <a:lnTo>
                  <a:pt x="82251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2200" y="2434653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6400" y="3028950"/>
            <a:ext cx="31857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Calibri"/>
                <a:cs typeface="Calibri"/>
              </a:rPr>
              <a:t>Based </a:t>
            </a:r>
            <a:r>
              <a:rPr sz="2000" dirty="0">
                <a:latin typeface="Calibri"/>
                <a:cs typeface="Calibri"/>
              </a:rPr>
              <a:t>on KVL around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2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loop,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9000" y="2419350"/>
            <a:ext cx="1143000" cy="19274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R="43815" algn="ctr">
              <a:lnSpc>
                <a:spcPts val="2365"/>
              </a:lnSpc>
              <a:spcBef>
                <a:spcPts val="130"/>
              </a:spcBef>
            </a:pPr>
            <a:r>
              <a:rPr sz="2000" spc="15" dirty="0" smtClean="0">
                <a:solidFill>
                  <a:srgbClr val="FF0000"/>
                </a:solidFill>
                <a:latin typeface="Cambria Math"/>
                <a:cs typeface="Cambria Math"/>
              </a:rPr>
              <a:t>𝐹 </a:t>
            </a:r>
            <a:r>
              <a:rPr sz="2000" spc="25" dirty="0" smtClean="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lang="en-US" sz="2000" spc="190" dirty="0" smtClean="0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</a:p>
          <a:p>
            <a:pPr marR="43815" algn="ctr">
              <a:lnSpc>
                <a:spcPts val="2365"/>
              </a:lnSpc>
              <a:spcBef>
                <a:spcPts val="130"/>
              </a:spcBef>
            </a:pPr>
            <a:r>
              <a:rPr lang="en-US" sz="2000" spc="10" dirty="0" smtClean="0">
                <a:latin typeface="Cambria Math"/>
                <a:cs typeface="Cambria Math"/>
              </a:rPr>
              <a:t>v </a:t>
            </a:r>
            <a:r>
              <a:rPr lang="en-US" sz="2000" spc="20" dirty="0" smtClean="0">
                <a:latin typeface="Cambria Math"/>
                <a:cs typeface="Cambria Math"/>
              </a:rPr>
              <a:t> →</a:t>
            </a:r>
            <a:r>
              <a:rPr lang="en-US" sz="2000" spc="10" dirty="0" smtClean="0">
                <a:latin typeface="Cambria Math"/>
                <a:cs typeface="Cambria Math"/>
              </a:rPr>
              <a:t>  i</a:t>
            </a:r>
            <a:endParaRPr lang="en-US" sz="2000" dirty="0" smtClean="0">
              <a:latin typeface="Cambria Math"/>
              <a:cs typeface="Cambria Math"/>
            </a:endParaRPr>
          </a:p>
          <a:p>
            <a:pPr marR="30480" algn="ctr">
              <a:lnSpc>
                <a:spcPts val="2365"/>
              </a:lnSpc>
            </a:pPr>
            <a:r>
              <a:rPr sz="2000" spc="25" dirty="0" smtClean="0">
                <a:solidFill>
                  <a:srgbClr val="FF0000"/>
                </a:solidFill>
                <a:latin typeface="Cambria Math"/>
                <a:cs typeface="Cambria Math"/>
              </a:rPr>
              <a:t>𝑀 </a:t>
            </a:r>
            <a:r>
              <a:rPr sz="2000" spc="25" dirty="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sz="2000" spc="1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15" dirty="0" smtClean="0">
                <a:solidFill>
                  <a:srgbClr val="FF0000"/>
                </a:solidFill>
                <a:latin typeface="Cambria Math"/>
                <a:cs typeface="Cambria Math"/>
              </a:rPr>
              <a:t>𝐿</a:t>
            </a:r>
            <a:endParaRPr lang="en-US" sz="2000" dirty="0" smtClean="0">
              <a:solidFill>
                <a:srgbClr val="FF0000"/>
              </a:solidFill>
              <a:latin typeface="Cambria Math"/>
              <a:cs typeface="Cambria Math"/>
            </a:endParaRPr>
          </a:p>
          <a:p>
            <a:pPr marR="30480" algn="ctr">
              <a:lnSpc>
                <a:spcPts val="2365"/>
              </a:lnSpc>
            </a:pPr>
            <a:r>
              <a:rPr sz="2000" spc="15" dirty="0" smtClean="0">
                <a:latin typeface="Cambria Math"/>
                <a:cs typeface="Cambria Math"/>
              </a:rPr>
              <a:t>𝐵 </a:t>
            </a:r>
            <a:r>
              <a:rPr sz="2000" spc="20" dirty="0">
                <a:latin typeface="Cambria Math"/>
                <a:cs typeface="Cambria Math"/>
              </a:rPr>
              <a:t>→</a:t>
            </a:r>
            <a:r>
              <a:rPr sz="2000" spc="175" dirty="0">
                <a:latin typeface="Cambria Math"/>
                <a:cs typeface="Cambria Math"/>
              </a:rPr>
              <a:t> </a:t>
            </a:r>
            <a:r>
              <a:rPr sz="2000" spc="15" dirty="0" smtClean="0">
                <a:latin typeface="Cambria Math"/>
                <a:cs typeface="Cambria Math"/>
              </a:rPr>
              <a:t>𝑅</a:t>
            </a:r>
            <a:endParaRPr lang="en-US" sz="2000" dirty="0" smtClean="0">
              <a:latin typeface="Cambria Math"/>
              <a:cs typeface="Cambria Math"/>
            </a:endParaRPr>
          </a:p>
          <a:p>
            <a:pPr marL="47625" algn="ctr">
              <a:lnSpc>
                <a:spcPts val="1950"/>
              </a:lnSpc>
            </a:pPr>
            <a:r>
              <a:rPr lang="en-US" sz="2000" spc="15" dirty="0" smtClean="0">
                <a:latin typeface="Cambria Math"/>
                <a:cs typeface="Cambria Math"/>
              </a:rPr>
              <a:t> </a:t>
            </a:r>
            <a:r>
              <a:rPr sz="2000" spc="15" dirty="0" smtClean="0">
                <a:solidFill>
                  <a:srgbClr val="0000FF"/>
                </a:solidFill>
                <a:latin typeface="Cambria Math"/>
                <a:cs typeface="Cambria Math"/>
              </a:rPr>
              <a:t>𝐾 </a:t>
            </a:r>
            <a:r>
              <a:rPr sz="2000" spc="20" dirty="0" smtClean="0">
                <a:solidFill>
                  <a:srgbClr val="0000FF"/>
                </a:solidFill>
                <a:latin typeface="Cambria Math"/>
                <a:cs typeface="Cambria Math"/>
              </a:rPr>
              <a:t>→</a:t>
            </a:r>
            <a:r>
              <a:rPr lang="en-US" sz="2000" spc="165" dirty="0" smtClean="0">
                <a:solidFill>
                  <a:srgbClr val="0000FF"/>
                </a:solidFill>
                <a:latin typeface="Cambria Math"/>
                <a:cs typeface="Cambria Math"/>
              </a:rPr>
              <a:t>1/C</a:t>
            </a:r>
            <a:endParaRPr sz="3000" baseline="-37500" dirty="0" smtClean="0">
              <a:solidFill>
                <a:srgbClr val="0000FF"/>
              </a:solidFill>
              <a:latin typeface="Cambria Math"/>
              <a:cs typeface="Cambria Math"/>
            </a:endParaRPr>
          </a:p>
          <a:p>
            <a:pPr marL="76200" algn="ctr">
              <a:lnSpc>
                <a:spcPct val="100000"/>
              </a:lnSpc>
              <a:spcBef>
                <a:spcPts val="830"/>
              </a:spcBef>
            </a:pPr>
            <a:r>
              <a:rPr sz="2000" spc="10" dirty="0" smtClean="0">
                <a:latin typeface="Cambria Math"/>
                <a:cs typeface="Cambria Math"/>
              </a:rPr>
              <a:t>𝑥 </a:t>
            </a:r>
            <a:r>
              <a:rPr sz="2000" spc="20" dirty="0" smtClean="0">
                <a:latin typeface="Cambria Math"/>
                <a:cs typeface="Cambria Math"/>
              </a:rPr>
              <a:t>→</a:t>
            </a:r>
            <a:r>
              <a:rPr sz="2000" spc="-280" dirty="0" smtClean="0">
                <a:latin typeface="Cambria Math"/>
                <a:cs typeface="Cambria Math"/>
              </a:rPr>
              <a:t> </a:t>
            </a:r>
            <a:r>
              <a:rPr sz="2000" spc="10" dirty="0" smtClean="0">
                <a:latin typeface="Cambria Math"/>
                <a:cs typeface="Cambria Math"/>
              </a:rPr>
              <a:t>𝑞</a:t>
            </a:r>
            <a:endParaRPr lang="en-US" sz="2000" spc="10" dirty="0" smtClean="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48200" y="1123950"/>
            <a:ext cx="4419600" cy="1946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10200" y="1962150"/>
            <a:ext cx="168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 smtClean="0">
                <a:latin typeface="Cambria Math"/>
                <a:cs typeface="Cambria Math"/>
              </a:rPr>
              <a:t>e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2200" y="1047750"/>
            <a:ext cx="171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𝑅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626984" y="1147127"/>
            <a:ext cx="16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82000" y="2038350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</a:p>
        </p:txBody>
      </p:sp>
      <p:sp>
        <p:nvSpPr>
          <p:cNvPr id="24" name="object 24"/>
          <p:cNvSpPr/>
          <p:nvPr/>
        </p:nvSpPr>
        <p:spPr>
          <a:xfrm>
            <a:off x="6247384" y="1756155"/>
            <a:ext cx="829310" cy="677545"/>
          </a:xfrm>
          <a:custGeom>
            <a:avLst/>
            <a:gdLst/>
            <a:ahLst/>
            <a:cxnLst/>
            <a:rect l="l" t="t" r="r" b="b"/>
            <a:pathLst>
              <a:path w="829309" h="677544">
                <a:moveTo>
                  <a:pt x="516382" y="0"/>
                </a:moveTo>
                <a:lnTo>
                  <a:pt x="446532" y="4191"/>
                </a:lnTo>
                <a:lnTo>
                  <a:pt x="379602" y="15621"/>
                </a:lnTo>
                <a:lnTo>
                  <a:pt x="314324" y="34417"/>
                </a:lnTo>
                <a:lnTo>
                  <a:pt x="249174" y="60960"/>
                </a:lnTo>
                <a:lnTo>
                  <a:pt x="188087" y="93980"/>
                </a:lnTo>
                <a:lnTo>
                  <a:pt x="147065" y="122555"/>
                </a:lnTo>
                <a:lnTo>
                  <a:pt x="110998" y="154051"/>
                </a:lnTo>
                <a:lnTo>
                  <a:pt x="65404" y="202057"/>
                </a:lnTo>
                <a:lnTo>
                  <a:pt x="35687" y="242189"/>
                </a:lnTo>
                <a:lnTo>
                  <a:pt x="13207" y="285369"/>
                </a:lnTo>
                <a:lnTo>
                  <a:pt x="1015" y="331089"/>
                </a:lnTo>
                <a:lnTo>
                  <a:pt x="0" y="346583"/>
                </a:lnTo>
                <a:lnTo>
                  <a:pt x="253" y="362331"/>
                </a:lnTo>
                <a:lnTo>
                  <a:pt x="8381" y="413766"/>
                </a:lnTo>
                <a:lnTo>
                  <a:pt x="26035" y="468757"/>
                </a:lnTo>
                <a:lnTo>
                  <a:pt x="42544" y="505079"/>
                </a:lnTo>
                <a:lnTo>
                  <a:pt x="62356" y="539623"/>
                </a:lnTo>
                <a:lnTo>
                  <a:pt x="85343" y="571373"/>
                </a:lnTo>
                <a:lnTo>
                  <a:pt x="125221" y="609854"/>
                </a:lnTo>
                <a:lnTo>
                  <a:pt x="174116" y="636905"/>
                </a:lnTo>
                <a:lnTo>
                  <a:pt x="212089" y="650113"/>
                </a:lnTo>
                <a:lnTo>
                  <a:pt x="252856" y="660019"/>
                </a:lnTo>
                <a:lnTo>
                  <a:pt x="295147" y="667258"/>
                </a:lnTo>
                <a:lnTo>
                  <a:pt x="358901" y="674116"/>
                </a:lnTo>
                <a:lnTo>
                  <a:pt x="399414" y="676402"/>
                </a:lnTo>
                <a:lnTo>
                  <a:pt x="437261" y="677418"/>
                </a:lnTo>
                <a:lnTo>
                  <a:pt x="455294" y="677291"/>
                </a:lnTo>
                <a:lnTo>
                  <a:pt x="508126" y="672973"/>
                </a:lnTo>
                <a:lnTo>
                  <a:pt x="575310" y="659765"/>
                </a:lnTo>
                <a:lnTo>
                  <a:pt x="603940" y="652018"/>
                </a:lnTo>
                <a:lnTo>
                  <a:pt x="437134" y="652018"/>
                </a:lnTo>
                <a:lnTo>
                  <a:pt x="419226" y="651637"/>
                </a:lnTo>
                <a:lnTo>
                  <a:pt x="380745" y="649986"/>
                </a:lnTo>
                <a:lnTo>
                  <a:pt x="319150" y="644779"/>
                </a:lnTo>
                <a:lnTo>
                  <a:pt x="277875" y="638937"/>
                </a:lnTo>
                <a:lnTo>
                  <a:pt x="237743" y="630682"/>
                </a:lnTo>
                <a:lnTo>
                  <a:pt x="200405" y="619760"/>
                </a:lnTo>
                <a:lnTo>
                  <a:pt x="152526" y="597789"/>
                </a:lnTo>
                <a:lnTo>
                  <a:pt x="115696" y="567309"/>
                </a:lnTo>
                <a:lnTo>
                  <a:pt x="83312" y="525399"/>
                </a:lnTo>
                <a:lnTo>
                  <a:pt x="56768" y="475996"/>
                </a:lnTo>
                <a:lnTo>
                  <a:pt x="37337" y="424180"/>
                </a:lnTo>
                <a:lnTo>
                  <a:pt x="26924" y="374904"/>
                </a:lnTo>
                <a:lnTo>
                  <a:pt x="25273" y="346075"/>
                </a:lnTo>
                <a:lnTo>
                  <a:pt x="26288" y="332994"/>
                </a:lnTo>
                <a:lnTo>
                  <a:pt x="37083" y="294005"/>
                </a:lnTo>
                <a:lnTo>
                  <a:pt x="57530" y="255270"/>
                </a:lnTo>
                <a:lnTo>
                  <a:pt x="85216" y="217932"/>
                </a:lnTo>
                <a:lnTo>
                  <a:pt x="128904" y="172085"/>
                </a:lnTo>
                <a:lnTo>
                  <a:pt x="163194" y="142113"/>
                </a:lnTo>
                <a:lnTo>
                  <a:pt x="201802" y="115316"/>
                </a:lnTo>
                <a:lnTo>
                  <a:pt x="260604" y="83566"/>
                </a:lnTo>
                <a:lnTo>
                  <a:pt x="323214" y="58293"/>
                </a:lnTo>
                <a:lnTo>
                  <a:pt x="385952" y="40132"/>
                </a:lnTo>
                <a:lnTo>
                  <a:pt x="450088" y="29464"/>
                </a:lnTo>
                <a:lnTo>
                  <a:pt x="517270" y="25273"/>
                </a:lnTo>
                <a:lnTo>
                  <a:pt x="673062" y="25273"/>
                </a:lnTo>
                <a:lnTo>
                  <a:pt x="662305" y="20701"/>
                </a:lnTo>
                <a:lnTo>
                  <a:pt x="616712" y="8255"/>
                </a:lnTo>
                <a:lnTo>
                  <a:pt x="550925" y="635"/>
                </a:lnTo>
                <a:lnTo>
                  <a:pt x="516382" y="0"/>
                </a:lnTo>
                <a:close/>
              </a:path>
              <a:path w="829309" h="677544">
                <a:moveTo>
                  <a:pt x="694309" y="595630"/>
                </a:moveTo>
                <a:lnTo>
                  <a:pt x="631570" y="616966"/>
                </a:lnTo>
                <a:lnTo>
                  <a:pt x="568579" y="635381"/>
                </a:lnTo>
                <a:lnTo>
                  <a:pt x="503936" y="647954"/>
                </a:lnTo>
                <a:lnTo>
                  <a:pt x="454151" y="651891"/>
                </a:lnTo>
                <a:lnTo>
                  <a:pt x="437134" y="652018"/>
                </a:lnTo>
                <a:lnTo>
                  <a:pt x="603940" y="652018"/>
                </a:lnTo>
                <a:lnTo>
                  <a:pt x="607694" y="651002"/>
                </a:lnTo>
                <a:lnTo>
                  <a:pt x="639698" y="641096"/>
                </a:lnTo>
                <a:lnTo>
                  <a:pt x="702563" y="619506"/>
                </a:lnTo>
                <a:lnTo>
                  <a:pt x="694309" y="595630"/>
                </a:lnTo>
                <a:close/>
              </a:path>
              <a:path w="829309" h="677544">
                <a:moveTo>
                  <a:pt x="765346" y="114767"/>
                </a:moveTo>
                <a:lnTo>
                  <a:pt x="747775" y="132842"/>
                </a:lnTo>
                <a:lnTo>
                  <a:pt x="829056" y="158496"/>
                </a:lnTo>
                <a:lnTo>
                  <a:pt x="816788" y="123571"/>
                </a:lnTo>
                <a:lnTo>
                  <a:pt x="774699" y="123571"/>
                </a:lnTo>
                <a:lnTo>
                  <a:pt x="765346" y="114767"/>
                </a:lnTo>
                <a:close/>
              </a:path>
              <a:path w="829309" h="677544">
                <a:moveTo>
                  <a:pt x="782996" y="96610"/>
                </a:moveTo>
                <a:lnTo>
                  <a:pt x="765346" y="114767"/>
                </a:lnTo>
                <a:lnTo>
                  <a:pt x="774699" y="123571"/>
                </a:lnTo>
                <a:lnTo>
                  <a:pt x="792098" y="105156"/>
                </a:lnTo>
                <a:lnTo>
                  <a:pt x="782996" y="96610"/>
                </a:lnTo>
                <a:close/>
              </a:path>
              <a:path w="829309" h="677544">
                <a:moveTo>
                  <a:pt x="800862" y="78232"/>
                </a:moveTo>
                <a:lnTo>
                  <a:pt x="782996" y="96610"/>
                </a:lnTo>
                <a:lnTo>
                  <a:pt x="792098" y="105156"/>
                </a:lnTo>
                <a:lnTo>
                  <a:pt x="774699" y="123571"/>
                </a:lnTo>
                <a:lnTo>
                  <a:pt x="816788" y="123571"/>
                </a:lnTo>
                <a:lnTo>
                  <a:pt x="800862" y="78232"/>
                </a:lnTo>
                <a:close/>
              </a:path>
              <a:path w="829309" h="677544">
                <a:moveTo>
                  <a:pt x="673062" y="25273"/>
                </a:moveTo>
                <a:lnTo>
                  <a:pt x="517270" y="25273"/>
                </a:lnTo>
                <a:lnTo>
                  <a:pt x="550417" y="26035"/>
                </a:lnTo>
                <a:lnTo>
                  <a:pt x="582548" y="28702"/>
                </a:lnTo>
                <a:lnTo>
                  <a:pt x="626998" y="36449"/>
                </a:lnTo>
                <a:lnTo>
                  <a:pt x="667638" y="50546"/>
                </a:lnTo>
                <a:lnTo>
                  <a:pt x="710184" y="74295"/>
                </a:lnTo>
                <a:lnTo>
                  <a:pt x="751205" y="103378"/>
                </a:lnTo>
                <a:lnTo>
                  <a:pt x="765346" y="114767"/>
                </a:lnTo>
                <a:lnTo>
                  <a:pt x="782996" y="96610"/>
                </a:lnTo>
                <a:lnTo>
                  <a:pt x="752856" y="72644"/>
                </a:lnTo>
                <a:lnTo>
                  <a:pt x="708406" y="43307"/>
                </a:lnTo>
                <a:lnTo>
                  <a:pt x="677544" y="27178"/>
                </a:lnTo>
                <a:lnTo>
                  <a:pt x="673062" y="2527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562350"/>
            <a:ext cx="2057400" cy="609600"/>
          </a:xfrm>
          <a:prstGeom prst="rect">
            <a:avLst/>
          </a:prstGeom>
          <a:noFill/>
        </p:spPr>
      </p:pic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171950"/>
            <a:ext cx="1828800" cy="460228"/>
          </a:xfrm>
          <a:prstGeom prst="rect">
            <a:avLst/>
          </a:prstGeom>
          <a:noFill/>
        </p:spPr>
      </p:pic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3486150"/>
            <a:ext cx="3200400" cy="533400"/>
          </a:xfrm>
          <a:prstGeom prst="rect">
            <a:avLst/>
          </a:prstGeom>
          <a:noFill/>
        </p:spPr>
      </p:pic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4171950"/>
            <a:ext cx="3124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590550"/>
            <a:ext cx="3457575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514" y="52266"/>
            <a:ext cx="625729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>
                <a:solidFill>
                  <a:srgbClr val="FF0000"/>
                </a:solidFill>
              </a:rPr>
              <a:t>F-V </a:t>
            </a:r>
            <a:r>
              <a:rPr sz="2400" spc="10" dirty="0">
                <a:solidFill>
                  <a:srgbClr val="FF0000"/>
                </a:solidFill>
              </a:rPr>
              <a:t>Analogy of </a:t>
            </a:r>
            <a:r>
              <a:rPr sz="2400" spc="5" dirty="0">
                <a:solidFill>
                  <a:srgbClr val="FF0000"/>
                </a:solidFill>
              </a:rPr>
              <a:t>MSD</a:t>
            </a:r>
            <a:r>
              <a:rPr sz="2400" spc="-260" dirty="0">
                <a:solidFill>
                  <a:srgbClr val="FF0000"/>
                </a:solidFill>
              </a:rPr>
              <a:t> </a:t>
            </a:r>
            <a:r>
              <a:rPr sz="2400" spc="-40" dirty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1645" y="895350"/>
            <a:ext cx="971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2114550"/>
            <a:ext cx="958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Reference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600" y="1047750"/>
            <a:ext cx="220979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𝑀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1733550"/>
            <a:ext cx="152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𝐾</a:t>
            </a:r>
          </a:p>
        </p:txBody>
      </p:sp>
      <p:sp>
        <p:nvSpPr>
          <p:cNvPr id="8" name="object 8"/>
          <p:cNvSpPr/>
          <p:nvPr/>
        </p:nvSpPr>
        <p:spPr>
          <a:xfrm>
            <a:off x="2895600" y="819150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5">
                <a:moveTo>
                  <a:pt x="879552" y="66309"/>
                </a:moveTo>
                <a:lnTo>
                  <a:pt x="808100" y="107950"/>
                </a:lnTo>
                <a:lnTo>
                  <a:pt x="805814" y="116712"/>
                </a:lnTo>
                <a:lnTo>
                  <a:pt x="809751" y="123570"/>
                </a:lnTo>
                <a:lnTo>
                  <a:pt x="813816" y="130301"/>
                </a:lnTo>
                <a:lnTo>
                  <a:pt x="822451" y="132714"/>
                </a:lnTo>
                <a:lnTo>
                  <a:pt x="911633" y="80644"/>
                </a:lnTo>
                <a:lnTo>
                  <a:pt x="907795" y="80644"/>
                </a:lnTo>
                <a:lnTo>
                  <a:pt x="907795" y="78612"/>
                </a:lnTo>
                <a:lnTo>
                  <a:pt x="900683" y="78612"/>
                </a:lnTo>
                <a:lnTo>
                  <a:pt x="879552" y="66309"/>
                </a:lnTo>
                <a:close/>
              </a:path>
              <a:path w="936625" h="132715">
                <a:moveTo>
                  <a:pt x="855094" y="52069"/>
                </a:moveTo>
                <a:lnTo>
                  <a:pt x="0" y="52069"/>
                </a:lnTo>
                <a:lnTo>
                  <a:pt x="0" y="80644"/>
                </a:lnTo>
                <a:lnTo>
                  <a:pt x="854993" y="80644"/>
                </a:lnTo>
                <a:lnTo>
                  <a:pt x="879552" y="66309"/>
                </a:lnTo>
                <a:lnTo>
                  <a:pt x="855094" y="52069"/>
                </a:lnTo>
                <a:close/>
              </a:path>
              <a:path w="936625" h="132715">
                <a:moveTo>
                  <a:pt x="911851" y="52069"/>
                </a:moveTo>
                <a:lnTo>
                  <a:pt x="907795" y="52069"/>
                </a:lnTo>
                <a:lnTo>
                  <a:pt x="907795" y="80644"/>
                </a:lnTo>
                <a:lnTo>
                  <a:pt x="911633" y="80644"/>
                </a:lnTo>
                <a:lnTo>
                  <a:pt x="936244" y="66293"/>
                </a:lnTo>
                <a:lnTo>
                  <a:pt x="911851" y="52069"/>
                </a:lnTo>
                <a:close/>
              </a:path>
              <a:path w="936625" h="132715">
                <a:moveTo>
                  <a:pt x="900683" y="53975"/>
                </a:moveTo>
                <a:lnTo>
                  <a:pt x="879552" y="66309"/>
                </a:lnTo>
                <a:lnTo>
                  <a:pt x="900683" y="78612"/>
                </a:lnTo>
                <a:lnTo>
                  <a:pt x="900683" y="53975"/>
                </a:lnTo>
                <a:close/>
              </a:path>
              <a:path w="936625" h="132715">
                <a:moveTo>
                  <a:pt x="907795" y="53975"/>
                </a:moveTo>
                <a:lnTo>
                  <a:pt x="900683" y="53975"/>
                </a:lnTo>
                <a:lnTo>
                  <a:pt x="900683" y="78612"/>
                </a:lnTo>
                <a:lnTo>
                  <a:pt x="907795" y="78612"/>
                </a:lnTo>
                <a:lnTo>
                  <a:pt x="907795" y="53975"/>
                </a:lnTo>
                <a:close/>
              </a:path>
              <a:path w="936625" h="132715">
                <a:moveTo>
                  <a:pt x="822451" y="0"/>
                </a:moveTo>
                <a:lnTo>
                  <a:pt x="813816" y="2285"/>
                </a:lnTo>
                <a:lnTo>
                  <a:pt x="809751" y="9143"/>
                </a:lnTo>
                <a:lnTo>
                  <a:pt x="805814" y="16001"/>
                </a:lnTo>
                <a:lnTo>
                  <a:pt x="808100" y="24637"/>
                </a:lnTo>
                <a:lnTo>
                  <a:pt x="814958" y="28701"/>
                </a:lnTo>
                <a:lnTo>
                  <a:pt x="879552" y="66309"/>
                </a:lnTo>
                <a:lnTo>
                  <a:pt x="900683" y="53975"/>
                </a:lnTo>
                <a:lnTo>
                  <a:pt x="907795" y="53975"/>
                </a:lnTo>
                <a:lnTo>
                  <a:pt x="907795" y="52069"/>
                </a:lnTo>
                <a:lnTo>
                  <a:pt x="911851" y="52069"/>
                </a:lnTo>
                <a:lnTo>
                  <a:pt x="8224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4200" y="514350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</a:p>
        </p:txBody>
      </p:sp>
      <p:sp>
        <p:nvSpPr>
          <p:cNvPr id="11" name="object 11"/>
          <p:cNvSpPr/>
          <p:nvPr/>
        </p:nvSpPr>
        <p:spPr>
          <a:xfrm>
            <a:off x="2590800" y="1809750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4">
                <a:moveTo>
                  <a:pt x="879488" y="66309"/>
                </a:moveTo>
                <a:lnTo>
                  <a:pt x="808037" y="107950"/>
                </a:lnTo>
                <a:lnTo>
                  <a:pt x="805751" y="116712"/>
                </a:lnTo>
                <a:lnTo>
                  <a:pt x="809688" y="123570"/>
                </a:lnTo>
                <a:lnTo>
                  <a:pt x="813752" y="130301"/>
                </a:lnTo>
                <a:lnTo>
                  <a:pt x="822515" y="132714"/>
                </a:lnTo>
                <a:lnTo>
                  <a:pt x="829246" y="128650"/>
                </a:lnTo>
                <a:lnTo>
                  <a:pt x="911570" y="80644"/>
                </a:lnTo>
                <a:lnTo>
                  <a:pt x="907859" y="80644"/>
                </a:lnTo>
                <a:lnTo>
                  <a:pt x="907859" y="78612"/>
                </a:lnTo>
                <a:lnTo>
                  <a:pt x="900620" y="78612"/>
                </a:lnTo>
                <a:lnTo>
                  <a:pt x="879488" y="66309"/>
                </a:lnTo>
                <a:close/>
              </a:path>
              <a:path w="936625" h="132714">
                <a:moveTo>
                  <a:pt x="855031" y="52069"/>
                </a:moveTo>
                <a:lnTo>
                  <a:pt x="0" y="52069"/>
                </a:lnTo>
                <a:lnTo>
                  <a:pt x="0" y="80644"/>
                </a:lnTo>
                <a:lnTo>
                  <a:pt x="854929" y="80644"/>
                </a:lnTo>
                <a:lnTo>
                  <a:pt x="879488" y="66309"/>
                </a:lnTo>
                <a:lnTo>
                  <a:pt x="855031" y="52069"/>
                </a:lnTo>
                <a:close/>
              </a:path>
              <a:path w="936625" h="132714">
                <a:moveTo>
                  <a:pt x="911788" y="52069"/>
                </a:moveTo>
                <a:lnTo>
                  <a:pt x="907859" y="52069"/>
                </a:lnTo>
                <a:lnTo>
                  <a:pt x="907859" y="80644"/>
                </a:lnTo>
                <a:lnTo>
                  <a:pt x="911570" y="80644"/>
                </a:lnTo>
                <a:lnTo>
                  <a:pt x="936180" y="66293"/>
                </a:lnTo>
                <a:lnTo>
                  <a:pt x="911788" y="52069"/>
                </a:lnTo>
                <a:close/>
              </a:path>
              <a:path w="936625" h="132714">
                <a:moveTo>
                  <a:pt x="900620" y="53975"/>
                </a:moveTo>
                <a:lnTo>
                  <a:pt x="879488" y="66309"/>
                </a:lnTo>
                <a:lnTo>
                  <a:pt x="900620" y="78612"/>
                </a:lnTo>
                <a:lnTo>
                  <a:pt x="900620" y="53975"/>
                </a:lnTo>
                <a:close/>
              </a:path>
              <a:path w="936625" h="132714">
                <a:moveTo>
                  <a:pt x="907859" y="53975"/>
                </a:moveTo>
                <a:lnTo>
                  <a:pt x="900620" y="53975"/>
                </a:lnTo>
                <a:lnTo>
                  <a:pt x="900620" y="78612"/>
                </a:lnTo>
                <a:lnTo>
                  <a:pt x="907859" y="78612"/>
                </a:lnTo>
                <a:lnTo>
                  <a:pt x="907859" y="53975"/>
                </a:lnTo>
                <a:close/>
              </a:path>
              <a:path w="936625" h="132714">
                <a:moveTo>
                  <a:pt x="822515" y="0"/>
                </a:moveTo>
                <a:lnTo>
                  <a:pt x="813752" y="2285"/>
                </a:lnTo>
                <a:lnTo>
                  <a:pt x="809688" y="9143"/>
                </a:lnTo>
                <a:lnTo>
                  <a:pt x="805751" y="16001"/>
                </a:lnTo>
                <a:lnTo>
                  <a:pt x="808037" y="24637"/>
                </a:lnTo>
                <a:lnTo>
                  <a:pt x="814895" y="28701"/>
                </a:lnTo>
                <a:lnTo>
                  <a:pt x="879488" y="66309"/>
                </a:lnTo>
                <a:lnTo>
                  <a:pt x="900620" y="53975"/>
                </a:lnTo>
                <a:lnTo>
                  <a:pt x="907859" y="53975"/>
                </a:lnTo>
                <a:lnTo>
                  <a:pt x="907859" y="52069"/>
                </a:lnTo>
                <a:lnTo>
                  <a:pt x="911788" y="52069"/>
                </a:lnTo>
                <a:lnTo>
                  <a:pt x="82251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62200" y="1885950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𝑥</a:t>
            </a:r>
          </a:p>
        </p:txBody>
      </p:sp>
      <p:sp>
        <p:nvSpPr>
          <p:cNvPr id="19" name="object 19"/>
          <p:cNvSpPr/>
          <p:nvPr/>
        </p:nvSpPr>
        <p:spPr>
          <a:xfrm>
            <a:off x="4648200" y="895350"/>
            <a:ext cx="4495800" cy="164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410200" y="1581150"/>
            <a:ext cx="168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 smtClean="0">
                <a:latin typeface="Cambria Math"/>
                <a:cs typeface="Cambria Math"/>
              </a:rPr>
              <a:t>e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1700" y="1109916"/>
            <a:ext cx="171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𝑅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26984" y="1147127"/>
            <a:ext cx="16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87080" y="1581150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</a:p>
        </p:txBody>
      </p:sp>
      <p:sp>
        <p:nvSpPr>
          <p:cNvPr id="24" name="object 24"/>
          <p:cNvSpPr/>
          <p:nvPr/>
        </p:nvSpPr>
        <p:spPr>
          <a:xfrm>
            <a:off x="6247384" y="1352550"/>
            <a:ext cx="829310" cy="677545"/>
          </a:xfrm>
          <a:custGeom>
            <a:avLst/>
            <a:gdLst/>
            <a:ahLst/>
            <a:cxnLst/>
            <a:rect l="l" t="t" r="r" b="b"/>
            <a:pathLst>
              <a:path w="829309" h="677544">
                <a:moveTo>
                  <a:pt x="516382" y="0"/>
                </a:moveTo>
                <a:lnTo>
                  <a:pt x="446532" y="4191"/>
                </a:lnTo>
                <a:lnTo>
                  <a:pt x="379602" y="15621"/>
                </a:lnTo>
                <a:lnTo>
                  <a:pt x="314324" y="34417"/>
                </a:lnTo>
                <a:lnTo>
                  <a:pt x="249174" y="60960"/>
                </a:lnTo>
                <a:lnTo>
                  <a:pt x="188087" y="93980"/>
                </a:lnTo>
                <a:lnTo>
                  <a:pt x="147065" y="122555"/>
                </a:lnTo>
                <a:lnTo>
                  <a:pt x="110998" y="154051"/>
                </a:lnTo>
                <a:lnTo>
                  <a:pt x="65404" y="202057"/>
                </a:lnTo>
                <a:lnTo>
                  <a:pt x="35687" y="242189"/>
                </a:lnTo>
                <a:lnTo>
                  <a:pt x="13207" y="285369"/>
                </a:lnTo>
                <a:lnTo>
                  <a:pt x="1015" y="331089"/>
                </a:lnTo>
                <a:lnTo>
                  <a:pt x="0" y="346583"/>
                </a:lnTo>
                <a:lnTo>
                  <a:pt x="253" y="362331"/>
                </a:lnTo>
                <a:lnTo>
                  <a:pt x="8381" y="413766"/>
                </a:lnTo>
                <a:lnTo>
                  <a:pt x="26035" y="468757"/>
                </a:lnTo>
                <a:lnTo>
                  <a:pt x="42544" y="505079"/>
                </a:lnTo>
                <a:lnTo>
                  <a:pt x="62356" y="539623"/>
                </a:lnTo>
                <a:lnTo>
                  <a:pt x="85343" y="571373"/>
                </a:lnTo>
                <a:lnTo>
                  <a:pt x="125221" y="609854"/>
                </a:lnTo>
                <a:lnTo>
                  <a:pt x="174116" y="636905"/>
                </a:lnTo>
                <a:lnTo>
                  <a:pt x="212089" y="650113"/>
                </a:lnTo>
                <a:lnTo>
                  <a:pt x="252856" y="660019"/>
                </a:lnTo>
                <a:lnTo>
                  <a:pt x="295147" y="667258"/>
                </a:lnTo>
                <a:lnTo>
                  <a:pt x="358901" y="674116"/>
                </a:lnTo>
                <a:lnTo>
                  <a:pt x="399414" y="676402"/>
                </a:lnTo>
                <a:lnTo>
                  <a:pt x="437261" y="677418"/>
                </a:lnTo>
                <a:lnTo>
                  <a:pt x="455294" y="677291"/>
                </a:lnTo>
                <a:lnTo>
                  <a:pt x="508126" y="672973"/>
                </a:lnTo>
                <a:lnTo>
                  <a:pt x="575310" y="659765"/>
                </a:lnTo>
                <a:lnTo>
                  <a:pt x="603940" y="652018"/>
                </a:lnTo>
                <a:lnTo>
                  <a:pt x="437134" y="652018"/>
                </a:lnTo>
                <a:lnTo>
                  <a:pt x="419226" y="651637"/>
                </a:lnTo>
                <a:lnTo>
                  <a:pt x="380745" y="649986"/>
                </a:lnTo>
                <a:lnTo>
                  <a:pt x="319150" y="644779"/>
                </a:lnTo>
                <a:lnTo>
                  <a:pt x="277875" y="638937"/>
                </a:lnTo>
                <a:lnTo>
                  <a:pt x="237743" y="630682"/>
                </a:lnTo>
                <a:lnTo>
                  <a:pt x="200405" y="619760"/>
                </a:lnTo>
                <a:lnTo>
                  <a:pt x="152526" y="597789"/>
                </a:lnTo>
                <a:lnTo>
                  <a:pt x="115696" y="567309"/>
                </a:lnTo>
                <a:lnTo>
                  <a:pt x="83312" y="525399"/>
                </a:lnTo>
                <a:lnTo>
                  <a:pt x="56768" y="475996"/>
                </a:lnTo>
                <a:lnTo>
                  <a:pt x="37337" y="424180"/>
                </a:lnTo>
                <a:lnTo>
                  <a:pt x="26924" y="374904"/>
                </a:lnTo>
                <a:lnTo>
                  <a:pt x="25273" y="346075"/>
                </a:lnTo>
                <a:lnTo>
                  <a:pt x="26288" y="332994"/>
                </a:lnTo>
                <a:lnTo>
                  <a:pt x="37083" y="294005"/>
                </a:lnTo>
                <a:lnTo>
                  <a:pt x="57530" y="255270"/>
                </a:lnTo>
                <a:lnTo>
                  <a:pt x="85216" y="217932"/>
                </a:lnTo>
                <a:lnTo>
                  <a:pt x="128904" y="172085"/>
                </a:lnTo>
                <a:lnTo>
                  <a:pt x="163194" y="142113"/>
                </a:lnTo>
                <a:lnTo>
                  <a:pt x="201802" y="115316"/>
                </a:lnTo>
                <a:lnTo>
                  <a:pt x="260604" y="83566"/>
                </a:lnTo>
                <a:lnTo>
                  <a:pt x="323214" y="58293"/>
                </a:lnTo>
                <a:lnTo>
                  <a:pt x="385952" y="40132"/>
                </a:lnTo>
                <a:lnTo>
                  <a:pt x="450088" y="29464"/>
                </a:lnTo>
                <a:lnTo>
                  <a:pt x="517270" y="25273"/>
                </a:lnTo>
                <a:lnTo>
                  <a:pt x="673062" y="25273"/>
                </a:lnTo>
                <a:lnTo>
                  <a:pt x="662305" y="20701"/>
                </a:lnTo>
                <a:lnTo>
                  <a:pt x="616712" y="8255"/>
                </a:lnTo>
                <a:lnTo>
                  <a:pt x="550925" y="635"/>
                </a:lnTo>
                <a:lnTo>
                  <a:pt x="516382" y="0"/>
                </a:lnTo>
                <a:close/>
              </a:path>
              <a:path w="829309" h="677544">
                <a:moveTo>
                  <a:pt x="694309" y="595630"/>
                </a:moveTo>
                <a:lnTo>
                  <a:pt x="631570" y="616966"/>
                </a:lnTo>
                <a:lnTo>
                  <a:pt x="568579" y="635381"/>
                </a:lnTo>
                <a:lnTo>
                  <a:pt x="503936" y="647954"/>
                </a:lnTo>
                <a:lnTo>
                  <a:pt x="454151" y="651891"/>
                </a:lnTo>
                <a:lnTo>
                  <a:pt x="437134" y="652018"/>
                </a:lnTo>
                <a:lnTo>
                  <a:pt x="603940" y="652018"/>
                </a:lnTo>
                <a:lnTo>
                  <a:pt x="607694" y="651002"/>
                </a:lnTo>
                <a:lnTo>
                  <a:pt x="639698" y="641096"/>
                </a:lnTo>
                <a:lnTo>
                  <a:pt x="702563" y="619506"/>
                </a:lnTo>
                <a:lnTo>
                  <a:pt x="694309" y="595630"/>
                </a:lnTo>
                <a:close/>
              </a:path>
              <a:path w="829309" h="677544">
                <a:moveTo>
                  <a:pt x="765346" y="114767"/>
                </a:moveTo>
                <a:lnTo>
                  <a:pt x="747775" y="132842"/>
                </a:lnTo>
                <a:lnTo>
                  <a:pt x="829056" y="158496"/>
                </a:lnTo>
                <a:lnTo>
                  <a:pt x="816788" y="123571"/>
                </a:lnTo>
                <a:lnTo>
                  <a:pt x="774699" y="123571"/>
                </a:lnTo>
                <a:lnTo>
                  <a:pt x="765346" y="114767"/>
                </a:lnTo>
                <a:close/>
              </a:path>
              <a:path w="829309" h="677544">
                <a:moveTo>
                  <a:pt x="782996" y="96610"/>
                </a:moveTo>
                <a:lnTo>
                  <a:pt x="765346" y="114767"/>
                </a:lnTo>
                <a:lnTo>
                  <a:pt x="774699" y="123571"/>
                </a:lnTo>
                <a:lnTo>
                  <a:pt x="792098" y="105156"/>
                </a:lnTo>
                <a:lnTo>
                  <a:pt x="782996" y="96610"/>
                </a:lnTo>
                <a:close/>
              </a:path>
              <a:path w="829309" h="677544">
                <a:moveTo>
                  <a:pt x="800862" y="78232"/>
                </a:moveTo>
                <a:lnTo>
                  <a:pt x="782996" y="96610"/>
                </a:lnTo>
                <a:lnTo>
                  <a:pt x="792098" y="105156"/>
                </a:lnTo>
                <a:lnTo>
                  <a:pt x="774699" y="123571"/>
                </a:lnTo>
                <a:lnTo>
                  <a:pt x="816788" y="123571"/>
                </a:lnTo>
                <a:lnTo>
                  <a:pt x="800862" y="78232"/>
                </a:lnTo>
                <a:close/>
              </a:path>
              <a:path w="829309" h="677544">
                <a:moveTo>
                  <a:pt x="673062" y="25273"/>
                </a:moveTo>
                <a:lnTo>
                  <a:pt x="517270" y="25273"/>
                </a:lnTo>
                <a:lnTo>
                  <a:pt x="550417" y="26035"/>
                </a:lnTo>
                <a:lnTo>
                  <a:pt x="582548" y="28702"/>
                </a:lnTo>
                <a:lnTo>
                  <a:pt x="626998" y="36449"/>
                </a:lnTo>
                <a:lnTo>
                  <a:pt x="667638" y="50546"/>
                </a:lnTo>
                <a:lnTo>
                  <a:pt x="710184" y="74295"/>
                </a:lnTo>
                <a:lnTo>
                  <a:pt x="751205" y="103378"/>
                </a:lnTo>
                <a:lnTo>
                  <a:pt x="765346" y="114767"/>
                </a:lnTo>
                <a:lnTo>
                  <a:pt x="782996" y="96610"/>
                </a:lnTo>
                <a:lnTo>
                  <a:pt x="752856" y="72644"/>
                </a:lnTo>
                <a:lnTo>
                  <a:pt x="708406" y="43307"/>
                </a:lnTo>
                <a:lnTo>
                  <a:pt x="677544" y="27178"/>
                </a:lnTo>
                <a:lnTo>
                  <a:pt x="673062" y="2527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3790950"/>
            <a:ext cx="2057400" cy="609600"/>
          </a:xfrm>
          <a:prstGeom prst="rect">
            <a:avLst/>
          </a:prstGeom>
          <a:noFill/>
        </p:spPr>
      </p:pic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647950"/>
            <a:ext cx="1828800" cy="460228"/>
          </a:xfrm>
          <a:prstGeom prst="rect">
            <a:avLst/>
          </a:prstGeom>
          <a:noFill/>
        </p:spPr>
      </p:pic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714750"/>
            <a:ext cx="2667000" cy="533400"/>
          </a:xfrm>
          <a:prstGeom prst="rect">
            <a:avLst/>
          </a:prstGeom>
          <a:noFill/>
        </p:spPr>
      </p:pic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34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4324350"/>
            <a:ext cx="2356338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37" name="Picture 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4400550"/>
            <a:ext cx="1981200" cy="514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40" name="Picture 1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3181350"/>
            <a:ext cx="2362200" cy="5364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43" name="Picture 1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3257550"/>
            <a:ext cx="1928446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bject 18"/>
          <p:cNvSpPr txBox="1"/>
          <p:nvPr/>
        </p:nvSpPr>
        <p:spPr>
          <a:xfrm>
            <a:off x="3505200" y="2266950"/>
            <a:ext cx="1143000" cy="1773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R="43815" algn="ctr">
              <a:lnSpc>
                <a:spcPts val="2365"/>
              </a:lnSpc>
              <a:spcBef>
                <a:spcPts val="130"/>
              </a:spcBef>
            </a:pPr>
            <a:r>
              <a:rPr sz="2000" spc="15" dirty="0" smtClean="0">
                <a:solidFill>
                  <a:srgbClr val="FF0000"/>
                </a:solidFill>
                <a:latin typeface="Cambria Math"/>
                <a:cs typeface="Cambria Math"/>
              </a:rPr>
              <a:t>𝐹 </a:t>
            </a:r>
            <a:r>
              <a:rPr sz="2000" spc="25" dirty="0" smtClean="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lang="en-US" sz="2000" spc="190" dirty="0" smtClean="0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</a:p>
          <a:p>
            <a:pPr marR="43815" algn="ctr">
              <a:lnSpc>
                <a:spcPts val="2365"/>
              </a:lnSpc>
              <a:spcBef>
                <a:spcPts val="130"/>
              </a:spcBef>
            </a:pPr>
            <a:r>
              <a:rPr lang="en-US" sz="2000" spc="10" dirty="0" smtClean="0">
                <a:latin typeface="Cambria Math"/>
                <a:cs typeface="Cambria Math"/>
              </a:rPr>
              <a:t>v </a:t>
            </a:r>
            <a:r>
              <a:rPr lang="en-US" sz="2000" spc="20" dirty="0" smtClean="0">
                <a:latin typeface="Cambria Math"/>
                <a:cs typeface="Cambria Math"/>
              </a:rPr>
              <a:t> →</a:t>
            </a:r>
            <a:r>
              <a:rPr lang="en-US" sz="2000" spc="10" dirty="0" smtClean="0">
                <a:latin typeface="Cambria Math"/>
                <a:cs typeface="Cambria Math"/>
              </a:rPr>
              <a:t>  i</a:t>
            </a:r>
            <a:endParaRPr lang="en-US" sz="2000" dirty="0" smtClean="0">
              <a:latin typeface="Cambria Math"/>
              <a:cs typeface="Cambria Math"/>
            </a:endParaRPr>
          </a:p>
          <a:p>
            <a:pPr marR="30480" algn="ctr">
              <a:lnSpc>
                <a:spcPts val="2365"/>
              </a:lnSpc>
            </a:pPr>
            <a:r>
              <a:rPr sz="2000" spc="25" dirty="0" smtClean="0">
                <a:solidFill>
                  <a:srgbClr val="FF0000"/>
                </a:solidFill>
                <a:latin typeface="Cambria Math"/>
                <a:cs typeface="Cambria Math"/>
              </a:rPr>
              <a:t>𝑀 </a:t>
            </a:r>
            <a:r>
              <a:rPr sz="2000" spc="25" dirty="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sz="2000" spc="1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15" dirty="0" smtClean="0">
                <a:solidFill>
                  <a:srgbClr val="FF0000"/>
                </a:solidFill>
                <a:latin typeface="Cambria Math"/>
                <a:cs typeface="Cambria Math"/>
              </a:rPr>
              <a:t>𝐿</a:t>
            </a:r>
            <a:endParaRPr lang="en-US" sz="2000" dirty="0" smtClean="0">
              <a:solidFill>
                <a:srgbClr val="FF0000"/>
              </a:solidFill>
              <a:latin typeface="Cambria Math"/>
              <a:cs typeface="Cambria Math"/>
            </a:endParaRPr>
          </a:p>
          <a:p>
            <a:pPr marR="30480" algn="ctr">
              <a:lnSpc>
                <a:spcPts val="2365"/>
              </a:lnSpc>
            </a:pPr>
            <a:r>
              <a:rPr sz="2000" spc="15" dirty="0" smtClean="0">
                <a:latin typeface="Cambria Math"/>
                <a:cs typeface="Cambria Math"/>
              </a:rPr>
              <a:t>𝐵 </a:t>
            </a:r>
            <a:r>
              <a:rPr sz="2000" spc="20" dirty="0">
                <a:latin typeface="Cambria Math"/>
                <a:cs typeface="Cambria Math"/>
              </a:rPr>
              <a:t>→</a:t>
            </a:r>
            <a:r>
              <a:rPr sz="2000" spc="175" dirty="0">
                <a:latin typeface="Cambria Math"/>
                <a:cs typeface="Cambria Math"/>
              </a:rPr>
              <a:t> </a:t>
            </a:r>
            <a:r>
              <a:rPr sz="2000" spc="15" dirty="0" smtClean="0">
                <a:latin typeface="Cambria Math"/>
                <a:cs typeface="Cambria Math"/>
              </a:rPr>
              <a:t>𝑅</a:t>
            </a:r>
            <a:endParaRPr lang="en-US" sz="2000" dirty="0" smtClean="0">
              <a:latin typeface="Cambria Math"/>
              <a:cs typeface="Cambria Math"/>
            </a:endParaRPr>
          </a:p>
          <a:p>
            <a:pPr marL="47625" algn="ctr">
              <a:lnSpc>
                <a:spcPts val="1950"/>
              </a:lnSpc>
            </a:pPr>
            <a:r>
              <a:rPr lang="en-US" sz="2000" spc="15" dirty="0" smtClean="0">
                <a:latin typeface="Cambria Math"/>
                <a:cs typeface="Cambria Math"/>
              </a:rPr>
              <a:t> </a:t>
            </a:r>
            <a:r>
              <a:rPr sz="2000" spc="15" dirty="0" smtClean="0">
                <a:solidFill>
                  <a:srgbClr val="0000FF"/>
                </a:solidFill>
                <a:latin typeface="Cambria Math"/>
                <a:cs typeface="Cambria Math"/>
              </a:rPr>
              <a:t>𝐾 </a:t>
            </a:r>
            <a:r>
              <a:rPr sz="2000" spc="20" dirty="0" smtClean="0">
                <a:solidFill>
                  <a:srgbClr val="0000FF"/>
                </a:solidFill>
                <a:latin typeface="Cambria Math"/>
                <a:cs typeface="Cambria Math"/>
              </a:rPr>
              <a:t>→</a:t>
            </a:r>
            <a:r>
              <a:rPr lang="en-US" sz="2000" spc="165" dirty="0" smtClean="0">
                <a:solidFill>
                  <a:srgbClr val="0000FF"/>
                </a:solidFill>
                <a:latin typeface="Cambria Math"/>
                <a:cs typeface="Cambria Math"/>
              </a:rPr>
              <a:t>1/C</a:t>
            </a:r>
            <a:r>
              <a:rPr sz="2000" spc="10" dirty="0" smtClean="0">
                <a:latin typeface="Cambria Math"/>
                <a:cs typeface="Cambria Math"/>
              </a:rPr>
              <a:t>𝑥 </a:t>
            </a:r>
            <a:r>
              <a:rPr sz="2000" spc="20" dirty="0" smtClean="0">
                <a:latin typeface="Cambria Math"/>
                <a:cs typeface="Cambria Math"/>
              </a:rPr>
              <a:t>→</a:t>
            </a:r>
            <a:r>
              <a:rPr sz="2000" spc="-280" dirty="0" smtClean="0">
                <a:latin typeface="Cambria Math"/>
                <a:cs typeface="Cambria Math"/>
              </a:rPr>
              <a:t> </a:t>
            </a:r>
            <a:r>
              <a:rPr sz="2000" spc="10" dirty="0" smtClean="0">
                <a:latin typeface="Cambria Math"/>
                <a:cs typeface="Cambria Math"/>
              </a:rPr>
              <a:t>𝑞</a:t>
            </a:r>
            <a:endParaRPr lang="en-US" sz="2000" spc="10" dirty="0" smtClean="0">
              <a:latin typeface="Cambria Math"/>
              <a:cs typeface="Cambria Math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15049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3980" y="2495550"/>
            <a:ext cx="3436620" cy="457200"/>
          </a:xfrm>
          <a:prstGeom prst="rect">
            <a:avLst/>
          </a:prstGeom>
          <a:noFill/>
        </p:spPr>
      </p:pic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405" y="130492"/>
            <a:ext cx="70072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Types </a:t>
            </a:r>
            <a:r>
              <a:rPr spc="10" dirty="0"/>
              <a:t>of </a:t>
            </a:r>
            <a:r>
              <a:rPr spc="-10" dirty="0"/>
              <a:t>Mathematical</a:t>
            </a:r>
            <a:r>
              <a:rPr spc="-150" dirty="0"/>
              <a:t> </a:t>
            </a:r>
            <a:r>
              <a:rPr dirty="0"/>
              <a:t>Models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368040" y="1181480"/>
            <a:ext cx="5668645" cy="960755"/>
          </a:xfrm>
          <a:custGeom>
            <a:avLst/>
            <a:gdLst/>
            <a:ahLst/>
            <a:cxnLst/>
            <a:rect l="l" t="t" r="r" b="b"/>
            <a:pathLst>
              <a:path w="5668645" h="960755">
                <a:moveTo>
                  <a:pt x="5508370" y="0"/>
                </a:moveTo>
                <a:lnTo>
                  <a:pt x="0" y="0"/>
                </a:lnTo>
                <a:lnTo>
                  <a:pt x="0" y="960755"/>
                </a:lnTo>
                <a:lnTo>
                  <a:pt x="5508370" y="960755"/>
                </a:lnTo>
                <a:lnTo>
                  <a:pt x="5558968" y="952585"/>
                </a:lnTo>
                <a:lnTo>
                  <a:pt x="5602928" y="929840"/>
                </a:lnTo>
                <a:lnTo>
                  <a:pt x="5637603" y="895165"/>
                </a:lnTo>
                <a:lnTo>
                  <a:pt x="5660348" y="851205"/>
                </a:lnTo>
                <a:lnTo>
                  <a:pt x="5668518" y="800608"/>
                </a:lnTo>
                <a:lnTo>
                  <a:pt x="5668518" y="160147"/>
                </a:lnTo>
                <a:lnTo>
                  <a:pt x="5660348" y="109549"/>
                </a:lnTo>
                <a:lnTo>
                  <a:pt x="5637603" y="65589"/>
                </a:lnTo>
                <a:lnTo>
                  <a:pt x="5602928" y="30914"/>
                </a:lnTo>
                <a:lnTo>
                  <a:pt x="5558968" y="8169"/>
                </a:lnTo>
                <a:lnTo>
                  <a:pt x="5508370" y="0"/>
                </a:lnTo>
                <a:close/>
              </a:path>
            </a:pathLst>
          </a:custGeom>
          <a:solidFill>
            <a:srgbClr val="DEE7D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8040" y="1181480"/>
            <a:ext cx="5668645" cy="960755"/>
          </a:xfrm>
          <a:custGeom>
            <a:avLst/>
            <a:gdLst/>
            <a:ahLst/>
            <a:cxnLst/>
            <a:rect l="l" t="t" r="r" b="b"/>
            <a:pathLst>
              <a:path w="5668645" h="960755">
                <a:moveTo>
                  <a:pt x="5668518" y="160147"/>
                </a:moveTo>
                <a:lnTo>
                  <a:pt x="5668518" y="800608"/>
                </a:lnTo>
                <a:lnTo>
                  <a:pt x="5660348" y="851205"/>
                </a:lnTo>
                <a:lnTo>
                  <a:pt x="5637603" y="895165"/>
                </a:lnTo>
                <a:lnTo>
                  <a:pt x="5602928" y="929840"/>
                </a:lnTo>
                <a:lnTo>
                  <a:pt x="5558968" y="952585"/>
                </a:lnTo>
                <a:lnTo>
                  <a:pt x="5508370" y="960755"/>
                </a:lnTo>
                <a:lnTo>
                  <a:pt x="0" y="960755"/>
                </a:lnTo>
                <a:lnTo>
                  <a:pt x="0" y="0"/>
                </a:lnTo>
                <a:lnTo>
                  <a:pt x="5508370" y="0"/>
                </a:lnTo>
                <a:lnTo>
                  <a:pt x="5558968" y="8169"/>
                </a:lnTo>
                <a:lnTo>
                  <a:pt x="5602928" y="30914"/>
                </a:lnTo>
                <a:lnTo>
                  <a:pt x="5637603" y="65589"/>
                </a:lnTo>
                <a:lnTo>
                  <a:pt x="5660348" y="109549"/>
                </a:lnTo>
                <a:lnTo>
                  <a:pt x="5668518" y="160147"/>
                </a:lnTo>
                <a:close/>
              </a:path>
            </a:pathLst>
          </a:custGeom>
          <a:ln w="25400">
            <a:solidFill>
              <a:srgbClr val="DEE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6800" y="1215707"/>
            <a:ext cx="4627245" cy="8439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marR="5080" indent="-172085">
              <a:lnSpc>
                <a:spcPts val="1950"/>
              </a:lnSpc>
              <a:spcBef>
                <a:spcPts val="340"/>
              </a:spcBef>
              <a:buChar char="•"/>
              <a:tabLst>
                <a:tab pos="184785" algn="l"/>
              </a:tabLst>
            </a:pPr>
            <a:r>
              <a:rPr sz="1800" spc="10" dirty="0">
                <a:latin typeface="Calibri"/>
                <a:cs typeface="Calibri"/>
              </a:rPr>
              <a:t>Dynamics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represented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 </a:t>
            </a:r>
            <a:r>
              <a:rPr sz="1800" spc="-5" dirty="0">
                <a:latin typeface="Calibri"/>
                <a:cs typeface="Calibri"/>
              </a:rPr>
              <a:t>differential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equations</a:t>
            </a:r>
            <a:endParaRPr sz="1800">
              <a:latin typeface="Calibri"/>
              <a:cs typeface="Calibri"/>
            </a:endParaRPr>
          </a:p>
          <a:p>
            <a:pPr marL="184150" indent="-172085">
              <a:lnSpc>
                <a:spcPct val="100000"/>
              </a:lnSpc>
              <a:spcBef>
                <a:spcPts val="145"/>
              </a:spcBef>
              <a:buChar char="•"/>
              <a:tabLst>
                <a:tab pos="184785" algn="l"/>
              </a:tabLst>
            </a:pPr>
            <a:r>
              <a:rPr sz="1800" spc="10" dirty="0">
                <a:latin typeface="Calibri"/>
                <a:cs typeface="Calibri"/>
              </a:rPr>
              <a:t>Time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domain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representation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514" y="1061338"/>
            <a:ext cx="3188970" cy="1201420"/>
          </a:xfrm>
          <a:custGeom>
            <a:avLst/>
            <a:gdLst/>
            <a:ahLst/>
            <a:cxnLst/>
            <a:rect l="l" t="t" r="r" b="b"/>
            <a:pathLst>
              <a:path w="3188970" h="1201420">
                <a:moveTo>
                  <a:pt x="2988373" y="0"/>
                </a:moveTo>
                <a:lnTo>
                  <a:pt x="200152" y="0"/>
                </a:lnTo>
                <a:lnTo>
                  <a:pt x="154259" y="5288"/>
                </a:lnTo>
                <a:lnTo>
                  <a:pt x="112130" y="20352"/>
                </a:lnTo>
                <a:lnTo>
                  <a:pt x="74967" y="43987"/>
                </a:lnTo>
                <a:lnTo>
                  <a:pt x="43971" y="74988"/>
                </a:lnTo>
                <a:lnTo>
                  <a:pt x="20343" y="112152"/>
                </a:lnTo>
                <a:lnTo>
                  <a:pt x="5286" y="154275"/>
                </a:lnTo>
                <a:lnTo>
                  <a:pt x="0" y="200151"/>
                </a:lnTo>
                <a:lnTo>
                  <a:pt x="0" y="1000760"/>
                </a:lnTo>
                <a:lnTo>
                  <a:pt x="5286" y="1046676"/>
                </a:lnTo>
                <a:lnTo>
                  <a:pt x="20343" y="1088815"/>
                </a:lnTo>
                <a:lnTo>
                  <a:pt x="43971" y="1125976"/>
                </a:lnTo>
                <a:lnTo>
                  <a:pt x="74967" y="1156964"/>
                </a:lnTo>
                <a:lnTo>
                  <a:pt x="112130" y="1180581"/>
                </a:lnTo>
                <a:lnTo>
                  <a:pt x="154259" y="1195629"/>
                </a:lnTo>
                <a:lnTo>
                  <a:pt x="200152" y="1200912"/>
                </a:lnTo>
                <a:lnTo>
                  <a:pt x="2988373" y="1200912"/>
                </a:lnTo>
                <a:lnTo>
                  <a:pt x="3034250" y="1195629"/>
                </a:lnTo>
                <a:lnTo>
                  <a:pt x="3076373" y="1180581"/>
                </a:lnTo>
                <a:lnTo>
                  <a:pt x="3113536" y="1156964"/>
                </a:lnTo>
                <a:lnTo>
                  <a:pt x="3144538" y="1125976"/>
                </a:lnTo>
                <a:lnTo>
                  <a:pt x="3168172" y="1088815"/>
                </a:lnTo>
                <a:lnTo>
                  <a:pt x="3183236" y="1046676"/>
                </a:lnTo>
                <a:lnTo>
                  <a:pt x="3188525" y="1000760"/>
                </a:lnTo>
                <a:lnTo>
                  <a:pt x="3188525" y="200151"/>
                </a:lnTo>
                <a:lnTo>
                  <a:pt x="3183236" y="154275"/>
                </a:lnTo>
                <a:lnTo>
                  <a:pt x="3168172" y="112152"/>
                </a:lnTo>
                <a:lnTo>
                  <a:pt x="3144538" y="74988"/>
                </a:lnTo>
                <a:lnTo>
                  <a:pt x="3113536" y="43987"/>
                </a:lnTo>
                <a:lnTo>
                  <a:pt x="3076373" y="20352"/>
                </a:lnTo>
                <a:lnTo>
                  <a:pt x="3034250" y="5288"/>
                </a:lnTo>
                <a:lnTo>
                  <a:pt x="2988373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14" y="1061338"/>
            <a:ext cx="3188970" cy="1201420"/>
          </a:xfrm>
          <a:custGeom>
            <a:avLst/>
            <a:gdLst/>
            <a:ahLst/>
            <a:cxnLst/>
            <a:rect l="l" t="t" r="r" b="b"/>
            <a:pathLst>
              <a:path w="3188970" h="1201420">
                <a:moveTo>
                  <a:pt x="0" y="200151"/>
                </a:moveTo>
                <a:lnTo>
                  <a:pt x="5286" y="154275"/>
                </a:lnTo>
                <a:lnTo>
                  <a:pt x="20343" y="112152"/>
                </a:lnTo>
                <a:lnTo>
                  <a:pt x="43971" y="74988"/>
                </a:lnTo>
                <a:lnTo>
                  <a:pt x="74967" y="43987"/>
                </a:lnTo>
                <a:lnTo>
                  <a:pt x="112130" y="20352"/>
                </a:lnTo>
                <a:lnTo>
                  <a:pt x="154259" y="5288"/>
                </a:lnTo>
                <a:lnTo>
                  <a:pt x="200152" y="0"/>
                </a:lnTo>
                <a:lnTo>
                  <a:pt x="2988373" y="0"/>
                </a:lnTo>
                <a:lnTo>
                  <a:pt x="3034250" y="5288"/>
                </a:lnTo>
                <a:lnTo>
                  <a:pt x="3076373" y="20352"/>
                </a:lnTo>
                <a:lnTo>
                  <a:pt x="3113536" y="43987"/>
                </a:lnTo>
                <a:lnTo>
                  <a:pt x="3144538" y="74988"/>
                </a:lnTo>
                <a:lnTo>
                  <a:pt x="3168172" y="112152"/>
                </a:lnTo>
                <a:lnTo>
                  <a:pt x="3183236" y="154275"/>
                </a:lnTo>
                <a:lnTo>
                  <a:pt x="3188525" y="200151"/>
                </a:lnTo>
                <a:lnTo>
                  <a:pt x="3188525" y="1000760"/>
                </a:lnTo>
                <a:lnTo>
                  <a:pt x="3183236" y="1046676"/>
                </a:lnTo>
                <a:lnTo>
                  <a:pt x="3168172" y="1088815"/>
                </a:lnTo>
                <a:lnTo>
                  <a:pt x="3144538" y="1125976"/>
                </a:lnTo>
                <a:lnTo>
                  <a:pt x="3113536" y="1156964"/>
                </a:lnTo>
                <a:lnTo>
                  <a:pt x="3076373" y="1180581"/>
                </a:lnTo>
                <a:lnTo>
                  <a:pt x="3034250" y="1195629"/>
                </a:lnTo>
                <a:lnTo>
                  <a:pt x="2988373" y="1200912"/>
                </a:lnTo>
                <a:lnTo>
                  <a:pt x="200152" y="1200912"/>
                </a:lnTo>
                <a:lnTo>
                  <a:pt x="154259" y="1195629"/>
                </a:lnTo>
                <a:lnTo>
                  <a:pt x="112130" y="1180581"/>
                </a:lnTo>
                <a:lnTo>
                  <a:pt x="74967" y="1156964"/>
                </a:lnTo>
                <a:lnTo>
                  <a:pt x="43971" y="1125976"/>
                </a:lnTo>
                <a:lnTo>
                  <a:pt x="20343" y="1088815"/>
                </a:lnTo>
                <a:lnTo>
                  <a:pt x="5286" y="1046676"/>
                </a:lnTo>
                <a:lnTo>
                  <a:pt x="0" y="1000760"/>
                </a:lnTo>
                <a:lnTo>
                  <a:pt x="0" y="200151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332" y="1110361"/>
            <a:ext cx="2800985" cy="10083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409575">
              <a:lnSpc>
                <a:spcPts val="3679"/>
              </a:lnSpc>
              <a:spcBef>
                <a:spcPts val="535"/>
              </a:spcBef>
            </a:pPr>
            <a:r>
              <a:rPr sz="3350" spc="-5" dirty="0">
                <a:solidFill>
                  <a:srgbClr val="FFFFFF"/>
                </a:solidFill>
                <a:latin typeface="Calibri"/>
                <a:cs typeface="Calibri"/>
              </a:rPr>
              <a:t>Differential  </a:t>
            </a:r>
            <a:r>
              <a:rPr sz="3350" spc="15" dirty="0">
                <a:solidFill>
                  <a:srgbClr val="FFFFFF"/>
                </a:solidFill>
                <a:latin typeface="Calibri"/>
                <a:cs typeface="Calibri"/>
              </a:rPr>
              <a:t>equation</a:t>
            </a:r>
            <a:r>
              <a:rPr sz="335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040" y="2442464"/>
            <a:ext cx="5668645" cy="960755"/>
          </a:xfrm>
          <a:custGeom>
            <a:avLst/>
            <a:gdLst/>
            <a:ahLst/>
            <a:cxnLst/>
            <a:rect l="l" t="t" r="r" b="b"/>
            <a:pathLst>
              <a:path w="5668645" h="960754">
                <a:moveTo>
                  <a:pt x="5508370" y="0"/>
                </a:moveTo>
                <a:lnTo>
                  <a:pt x="0" y="0"/>
                </a:lnTo>
                <a:lnTo>
                  <a:pt x="0" y="960628"/>
                </a:lnTo>
                <a:lnTo>
                  <a:pt x="5508370" y="960628"/>
                </a:lnTo>
                <a:lnTo>
                  <a:pt x="5558968" y="952471"/>
                </a:lnTo>
                <a:lnTo>
                  <a:pt x="5602928" y="929757"/>
                </a:lnTo>
                <a:lnTo>
                  <a:pt x="5637603" y="895120"/>
                </a:lnTo>
                <a:lnTo>
                  <a:pt x="5660348" y="851192"/>
                </a:lnTo>
                <a:lnTo>
                  <a:pt x="5668518" y="800608"/>
                </a:lnTo>
                <a:lnTo>
                  <a:pt x="5668518" y="160147"/>
                </a:lnTo>
                <a:lnTo>
                  <a:pt x="5660348" y="109500"/>
                </a:lnTo>
                <a:lnTo>
                  <a:pt x="5637603" y="65535"/>
                </a:lnTo>
                <a:lnTo>
                  <a:pt x="5602928" y="30878"/>
                </a:lnTo>
                <a:lnTo>
                  <a:pt x="5558968" y="8157"/>
                </a:lnTo>
                <a:lnTo>
                  <a:pt x="5508370" y="0"/>
                </a:lnTo>
                <a:close/>
              </a:path>
            </a:pathLst>
          </a:custGeom>
          <a:solidFill>
            <a:srgbClr val="DEE7D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8040" y="2442464"/>
            <a:ext cx="5668645" cy="960755"/>
          </a:xfrm>
          <a:custGeom>
            <a:avLst/>
            <a:gdLst/>
            <a:ahLst/>
            <a:cxnLst/>
            <a:rect l="l" t="t" r="r" b="b"/>
            <a:pathLst>
              <a:path w="5668645" h="960754">
                <a:moveTo>
                  <a:pt x="5668518" y="160147"/>
                </a:moveTo>
                <a:lnTo>
                  <a:pt x="5668518" y="800608"/>
                </a:lnTo>
                <a:lnTo>
                  <a:pt x="5660348" y="851192"/>
                </a:lnTo>
                <a:lnTo>
                  <a:pt x="5637603" y="895120"/>
                </a:lnTo>
                <a:lnTo>
                  <a:pt x="5602928" y="929757"/>
                </a:lnTo>
                <a:lnTo>
                  <a:pt x="5558968" y="952471"/>
                </a:lnTo>
                <a:lnTo>
                  <a:pt x="5508370" y="960628"/>
                </a:lnTo>
                <a:lnTo>
                  <a:pt x="0" y="960628"/>
                </a:lnTo>
                <a:lnTo>
                  <a:pt x="0" y="0"/>
                </a:lnTo>
                <a:lnTo>
                  <a:pt x="5508370" y="0"/>
                </a:lnTo>
                <a:lnTo>
                  <a:pt x="5558968" y="8157"/>
                </a:lnTo>
                <a:lnTo>
                  <a:pt x="5602928" y="30878"/>
                </a:lnTo>
                <a:lnTo>
                  <a:pt x="5637603" y="65535"/>
                </a:lnTo>
                <a:lnTo>
                  <a:pt x="5660348" y="109500"/>
                </a:lnTo>
                <a:lnTo>
                  <a:pt x="5668518" y="160147"/>
                </a:lnTo>
                <a:close/>
              </a:path>
            </a:pathLst>
          </a:custGeom>
          <a:ln w="25400">
            <a:solidFill>
              <a:srgbClr val="DEE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6800" y="2478404"/>
            <a:ext cx="4653915" cy="845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2085">
              <a:lnSpc>
                <a:spcPts val="2060"/>
              </a:lnSpc>
              <a:spcBef>
                <a:spcPts val="105"/>
              </a:spcBef>
              <a:buChar char="•"/>
              <a:tabLst>
                <a:tab pos="184785" algn="l"/>
              </a:tabLst>
            </a:pPr>
            <a:r>
              <a:rPr sz="1800" spc="10" dirty="0">
                <a:latin typeface="Calibri"/>
                <a:cs typeface="Calibri"/>
              </a:rPr>
              <a:t>Dynamics</a:t>
            </a:r>
            <a:r>
              <a:rPr sz="1800" spc="-3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represented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terms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10" dirty="0">
                <a:latin typeface="Calibri"/>
                <a:cs typeface="Calibri"/>
              </a:rPr>
              <a:t>Laplace</a:t>
            </a:r>
            <a:endParaRPr sz="1800">
              <a:latin typeface="Calibri"/>
              <a:cs typeface="Calibri"/>
            </a:endParaRPr>
          </a:p>
          <a:p>
            <a:pPr marL="184150">
              <a:lnSpc>
                <a:spcPts val="2060"/>
              </a:lnSpc>
            </a:pPr>
            <a:r>
              <a:rPr sz="1800" spc="-15" dirty="0">
                <a:latin typeface="Calibri"/>
                <a:cs typeface="Calibri"/>
              </a:rPr>
              <a:t>transform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expression</a:t>
            </a:r>
            <a:endParaRPr sz="1800">
              <a:latin typeface="Calibri"/>
              <a:cs typeface="Calibri"/>
            </a:endParaRPr>
          </a:p>
          <a:p>
            <a:pPr marL="184150" indent="-172085">
              <a:lnSpc>
                <a:spcPct val="100000"/>
              </a:lnSpc>
              <a:spcBef>
                <a:spcPts val="170"/>
              </a:spcBef>
              <a:buChar char="•"/>
              <a:tabLst>
                <a:tab pos="184785" algn="l"/>
              </a:tabLst>
            </a:pPr>
            <a:r>
              <a:rPr sz="1800" dirty="0">
                <a:latin typeface="Calibri"/>
                <a:cs typeface="Calibri"/>
              </a:rPr>
              <a:t>Frequency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domain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representation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514" y="2322322"/>
            <a:ext cx="3188970" cy="1201420"/>
          </a:xfrm>
          <a:custGeom>
            <a:avLst/>
            <a:gdLst/>
            <a:ahLst/>
            <a:cxnLst/>
            <a:rect l="l" t="t" r="r" b="b"/>
            <a:pathLst>
              <a:path w="3188970" h="1201420">
                <a:moveTo>
                  <a:pt x="2988373" y="0"/>
                </a:moveTo>
                <a:lnTo>
                  <a:pt x="200152" y="0"/>
                </a:lnTo>
                <a:lnTo>
                  <a:pt x="154259" y="5288"/>
                </a:lnTo>
                <a:lnTo>
                  <a:pt x="112130" y="20352"/>
                </a:lnTo>
                <a:lnTo>
                  <a:pt x="74967" y="43987"/>
                </a:lnTo>
                <a:lnTo>
                  <a:pt x="43971" y="74988"/>
                </a:lnTo>
                <a:lnTo>
                  <a:pt x="20343" y="112152"/>
                </a:lnTo>
                <a:lnTo>
                  <a:pt x="5286" y="154275"/>
                </a:lnTo>
                <a:lnTo>
                  <a:pt x="0" y="200151"/>
                </a:lnTo>
                <a:lnTo>
                  <a:pt x="0" y="1000759"/>
                </a:lnTo>
                <a:lnTo>
                  <a:pt x="5286" y="1046636"/>
                </a:lnTo>
                <a:lnTo>
                  <a:pt x="20343" y="1088759"/>
                </a:lnTo>
                <a:lnTo>
                  <a:pt x="43971" y="1125923"/>
                </a:lnTo>
                <a:lnTo>
                  <a:pt x="74967" y="1156924"/>
                </a:lnTo>
                <a:lnTo>
                  <a:pt x="112130" y="1180559"/>
                </a:lnTo>
                <a:lnTo>
                  <a:pt x="154259" y="1195623"/>
                </a:lnTo>
                <a:lnTo>
                  <a:pt x="200152" y="1200911"/>
                </a:lnTo>
                <a:lnTo>
                  <a:pt x="2988373" y="1200911"/>
                </a:lnTo>
                <a:lnTo>
                  <a:pt x="3034250" y="1195623"/>
                </a:lnTo>
                <a:lnTo>
                  <a:pt x="3076373" y="1180559"/>
                </a:lnTo>
                <a:lnTo>
                  <a:pt x="3113536" y="1156924"/>
                </a:lnTo>
                <a:lnTo>
                  <a:pt x="3144538" y="1125923"/>
                </a:lnTo>
                <a:lnTo>
                  <a:pt x="3168172" y="1088759"/>
                </a:lnTo>
                <a:lnTo>
                  <a:pt x="3183236" y="1046636"/>
                </a:lnTo>
                <a:lnTo>
                  <a:pt x="3188525" y="1000759"/>
                </a:lnTo>
                <a:lnTo>
                  <a:pt x="3188525" y="200151"/>
                </a:lnTo>
                <a:lnTo>
                  <a:pt x="3183236" y="154275"/>
                </a:lnTo>
                <a:lnTo>
                  <a:pt x="3168172" y="112152"/>
                </a:lnTo>
                <a:lnTo>
                  <a:pt x="3144538" y="74988"/>
                </a:lnTo>
                <a:lnTo>
                  <a:pt x="3113536" y="43987"/>
                </a:lnTo>
                <a:lnTo>
                  <a:pt x="3076373" y="20352"/>
                </a:lnTo>
                <a:lnTo>
                  <a:pt x="3034250" y="5288"/>
                </a:lnTo>
                <a:lnTo>
                  <a:pt x="2988373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514" y="2322322"/>
            <a:ext cx="3188970" cy="1201420"/>
          </a:xfrm>
          <a:custGeom>
            <a:avLst/>
            <a:gdLst/>
            <a:ahLst/>
            <a:cxnLst/>
            <a:rect l="l" t="t" r="r" b="b"/>
            <a:pathLst>
              <a:path w="3188970" h="1201420">
                <a:moveTo>
                  <a:pt x="0" y="200151"/>
                </a:moveTo>
                <a:lnTo>
                  <a:pt x="5286" y="154275"/>
                </a:lnTo>
                <a:lnTo>
                  <a:pt x="20343" y="112152"/>
                </a:lnTo>
                <a:lnTo>
                  <a:pt x="43971" y="74988"/>
                </a:lnTo>
                <a:lnTo>
                  <a:pt x="74967" y="43987"/>
                </a:lnTo>
                <a:lnTo>
                  <a:pt x="112130" y="20352"/>
                </a:lnTo>
                <a:lnTo>
                  <a:pt x="154259" y="5288"/>
                </a:lnTo>
                <a:lnTo>
                  <a:pt x="200152" y="0"/>
                </a:lnTo>
                <a:lnTo>
                  <a:pt x="2988373" y="0"/>
                </a:lnTo>
                <a:lnTo>
                  <a:pt x="3034250" y="5288"/>
                </a:lnTo>
                <a:lnTo>
                  <a:pt x="3076373" y="20352"/>
                </a:lnTo>
                <a:lnTo>
                  <a:pt x="3113536" y="43987"/>
                </a:lnTo>
                <a:lnTo>
                  <a:pt x="3144538" y="74988"/>
                </a:lnTo>
                <a:lnTo>
                  <a:pt x="3168172" y="112152"/>
                </a:lnTo>
                <a:lnTo>
                  <a:pt x="3183236" y="154275"/>
                </a:lnTo>
                <a:lnTo>
                  <a:pt x="3188525" y="200151"/>
                </a:lnTo>
                <a:lnTo>
                  <a:pt x="3188525" y="1000759"/>
                </a:lnTo>
                <a:lnTo>
                  <a:pt x="3183236" y="1046636"/>
                </a:lnTo>
                <a:lnTo>
                  <a:pt x="3168172" y="1088759"/>
                </a:lnTo>
                <a:lnTo>
                  <a:pt x="3144538" y="1125923"/>
                </a:lnTo>
                <a:lnTo>
                  <a:pt x="3113536" y="1156924"/>
                </a:lnTo>
                <a:lnTo>
                  <a:pt x="3076373" y="1180559"/>
                </a:lnTo>
                <a:lnTo>
                  <a:pt x="3034250" y="1195623"/>
                </a:lnTo>
                <a:lnTo>
                  <a:pt x="2988373" y="1200911"/>
                </a:lnTo>
                <a:lnTo>
                  <a:pt x="200152" y="1200911"/>
                </a:lnTo>
                <a:lnTo>
                  <a:pt x="154259" y="1195623"/>
                </a:lnTo>
                <a:lnTo>
                  <a:pt x="112130" y="1180559"/>
                </a:lnTo>
                <a:lnTo>
                  <a:pt x="74967" y="1156924"/>
                </a:lnTo>
                <a:lnTo>
                  <a:pt x="43971" y="1125923"/>
                </a:lnTo>
                <a:lnTo>
                  <a:pt x="20343" y="1088759"/>
                </a:lnTo>
                <a:lnTo>
                  <a:pt x="5286" y="1046636"/>
                </a:lnTo>
                <a:lnTo>
                  <a:pt x="0" y="1000759"/>
                </a:lnTo>
                <a:lnTo>
                  <a:pt x="0" y="20015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1957" y="2373312"/>
            <a:ext cx="2696210" cy="10083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629285">
              <a:lnSpc>
                <a:spcPts val="3679"/>
              </a:lnSpc>
              <a:spcBef>
                <a:spcPts val="535"/>
              </a:spcBef>
            </a:pPr>
            <a:r>
              <a:rPr sz="3350" spc="-25" dirty="0">
                <a:solidFill>
                  <a:srgbClr val="FFFFFF"/>
                </a:solidFill>
                <a:latin typeface="Calibri"/>
                <a:cs typeface="Calibri"/>
              </a:rPr>
              <a:t>Transfer  </a:t>
            </a:r>
            <a:r>
              <a:rPr sz="3350" spc="1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33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68040" y="3703320"/>
            <a:ext cx="5668645" cy="961390"/>
          </a:xfrm>
          <a:custGeom>
            <a:avLst/>
            <a:gdLst/>
            <a:ahLst/>
            <a:cxnLst/>
            <a:rect l="l" t="t" r="r" b="b"/>
            <a:pathLst>
              <a:path w="5668645" h="961389">
                <a:moveTo>
                  <a:pt x="5508370" y="0"/>
                </a:moveTo>
                <a:lnTo>
                  <a:pt x="0" y="0"/>
                </a:lnTo>
                <a:lnTo>
                  <a:pt x="0" y="960767"/>
                </a:lnTo>
                <a:lnTo>
                  <a:pt x="5508370" y="960767"/>
                </a:lnTo>
                <a:lnTo>
                  <a:pt x="5558968" y="952604"/>
                </a:lnTo>
                <a:lnTo>
                  <a:pt x="5602928" y="929872"/>
                </a:lnTo>
                <a:lnTo>
                  <a:pt x="5637603" y="895210"/>
                </a:lnTo>
                <a:lnTo>
                  <a:pt x="5660348" y="851255"/>
                </a:lnTo>
                <a:lnTo>
                  <a:pt x="5668518" y="800646"/>
                </a:lnTo>
                <a:lnTo>
                  <a:pt x="5668518" y="160146"/>
                </a:lnTo>
                <a:lnTo>
                  <a:pt x="5660348" y="109549"/>
                </a:lnTo>
                <a:lnTo>
                  <a:pt x="5637603" y="65589"/>
                </a:lnTo>
                <a:lnTo>
                  <a:pt x="5602928" y="30914"/>
                </a:lnTo>
                <a:lnTo>
                  <a:pt x="5558968" y="8169"/>
                </a:lnTo>
                <a:lnTo>
                  <a:pt x="5508370" y="0"/>
                </a:lnTo>
                <a:close/>
              </a:path>
            </a:pathLst>
          </a:custGeom>
          <a:solidFill>
            <a:srgbClr val="DEE7D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68040" y="3703320"/>
            <a:ext cx="5668645" cy="961390"/>
          </a:xfrm>
          <a:custGeom>
            <a:avLst/>
            <a:gdLst/>
            <a:ahLst/>
            <a:cxnLst/>
            <a:rect l="l" t="t" r="r" b="b"/>
            <a:pathLst>
              <a:path w="5668645" h="961389">
                <a:moveTo>
                  <a:pt x="5668518" y="160146"/>
                </a:moveTo>
                <a:lnTo>
                  <a:pt x="5668518" y="800646"/>
                </a:lnTo>
                <a:lnTo>
                  <a:pt x="5660348" y="851255"/>
                </a:lnTo>
                <a:lnTo>
                  <a:pt x="5637603" y="895210"/>
                </a:lnTo>
                <a:lnTo>
                  <a:pt x="5602928" y="929872"/>
                </a:lnTo>
                <a:lnTo>
                  <a:pt x="5558968" y="952604"/>
                </a:lnTo>
                <a:lnTo>
                  <a:pt x="5508370" y="960767"/>
                </a:lnTo>
                <a:lnTo>
                  <a:pt x="0" y="960767"/>
                </a:lnTo>
                <a:lnTo>
                  <a:pt x="0" y="0"/>
                </a:lnTo>
                <a:lnTo>
                  <a:pt x="5508370" y="0"/>
                </a:lnTo>
                <a:lnTo>
                  <a:pt x="5558968" y="8169"/>
                </a:lnTo>
                <a:lnTo>
                  <a:pt x="5602928" y="30914"/>
                </a:lnTo>
                <a:lnTo>
                  <a:pt x="5637603" y="65589"/>
                </a:lnTo>
                <a:lnTo>
                  <a:pt x="5660348" y="109549"/>
                </a:lnTo>
                <a:lnTo>
                  <a:pt x="5668518" y="160146"/>
                </a:lnTo>
                <a:close/>
              </a:path>
            </a:pathLst>
          </a:custGeom>
          <a:ln w="25400">
            <a:solidFill>
              <a:srgbClr val="DEE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06800" y="3616261"/>
            <a:ext cx="4891405" cy="1092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marR="5080" indent="-172085">
              <a:lnSpc>
                <a:spcPts val="1950"/>
              </a:lnSpc>
              <a:spcBef>
                <a:spcPts val="340"/>
              </a:spcBef>
              <a:buChar char="•"/>
              <a:tabLst>
                <a:tab pos="184785" algn="l"/>
              </a:tabLst>
            </a:pPr>
            <a:r>
              <a:rPr sz="1800" dirty="0">
                <a:latin typeface="Calibri"/>
                <a:cs typeface="Calibri"/>
              </a:rPr>
              <a:t>State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variables</a:t>
            </a:r>
            <a:r>
              <a:rPr sz="1800" spc="-2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that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describes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  </a:t>
            </a:r>
            <a:r>
              <a:rPr sz="1800" spc="35" dirty="0">
                <a:latin typeface="Calibri"/>
                <a:cs typeface="Calibri"/>
              </a:rPr>
              <a:t>behaviourin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conjunction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inputs</a:t>
            </a:r>
            <a:endParaRPr sz="1800">
              <a:latin typeface="Calibri"/>
              <a:cs typeface="Calibri"/>
            </a:endParaRPr>
          </a:p>
          <a:p>
            <a:pPr marL="184150" indent="-172085">
              <a:lnSpc>
                <a:spcPts val="2055"/>
              </a:lnSpc>
              <a:spcBef>
                <a:spcPts val="145"/>
              </a:spcBef>
              <a:buChar char="•"/>
              <a:tabLst>
                <a:tab pos="184785" algn="l"/>
              </a:tabLst>
            </a:pPr>
            <a:r>
              <a:rPr sz="1800" spc="10" dirty="0">
                <a:latin typeface="Calibri"/>
                <a:cs typeface="Calibri"/>
              </a:rPr>
              <a:t>Dynamics</a:t>
            </a:r>
            <a:r>
              <a:rPr sz="1800" spc="-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represented </a:t>
            </a:r>
            <a:r>
              <a:rPr sz="1800" spc="10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set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first </a:t>
            </a:r>
            <a:r>
              <a:rPr sz="1800" dirty="0"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  <a:p>
            <a:pPr marL="184150">
              <a:lnSpc>
                <a:spcPts val="2055"/>
              </a:lnSpc>
            </a:pPr>
            <a:r>
              <a:rPr sz="1800" spc="-5" dirty="0">
                <a:latin typeface="Calibri"/>
                <a:cs typeface="Calibri"/>
              </a:rPr>
              <a:t>differential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equations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using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9514" y="3583304"/>
            <a:ext cx="3188970" cy="1201420"/>
          </a:xfrm>
          <a:custGeom>
            <a:avLst/>
            <a:gdLst/>
            <a:ahLst/>
            <a:cxnLst/>
            <a:rect l="l" t="t" r="r" b="b"/>
            <a:pathLst>
              <a:path w="3188970" h="1201420">
                <a:moveTo>
                  <a:pt x="2988373" y="0"/>
                </a:moveTo>
                <a:lnTo>
                  <a:pt x="200152" y="0"/>
                </a:lnTo>
                <a:lnTo>
                  <a:pt x="154259" y="5282"/>
                </a:lnTo>
                <a:lnTo>
                  <a:pt x="112130" y="20330"/>
                </a:lnTo>
                <a:lnTo>
                  <a:pt x="74967" y="43947"/>
                </a:lnTo>
                <a:lnTo>
                  <a:pt x="43971" y="74935"/>
                </a:lnTo>
                <a:lnTo>
                  <a:pt x="20343" y="112096"/>
                </a:lnTo>
                <a:lnTo>
                  <a:pt x="5286" y="154235"/>
                </a:lnTo>
                <a:lnTo>
                  <a:pt x="0" y="200152"/>
                </a:lnTo>
                <a:lnTo>
                  <a:pt x="0" y="1000721"/>
                </a:lnTo>
                <a:lnTo>
                  <a:pt x="5286" y="1046614"/>
                </a:lnTo>
                <a:lnTo>
                  <a:pt x="20343" y="1088743"/>
                </a:lnTo>
                <a:lnTo>
                  <a:pt x="43971" y="1125906"/>
                </a:lnTo>
                <a:lnTo>
                  <a:pt x="74967" y="1156902"/>
                </a:lnTo>
                <a:lnTo>
                  <a:pt x="112130" y="1180530"/>
                </a:lnTo>
                <a:lnTo>
                  <a:pt x="154259" y="1195587"/>
                </a:lnTo>
                <a:lnTo>
                  <a:pt x="200152" y="1200873"/>
                </a:lnTo>
                <a:lnTo>
                  <a:pt x="2988373" y="1200873"/>
                </a:lnTo>
                <a:lnTo>
                  <a:pt x="3034250" y="1195587"/>
                </a:lnTo>
                <a:lnTo>
                  <a:pt x="3076373" y="1180530"/>
                </a:lnTo>
                <a:lnTo>
                  <a:pt x="3113536" y="1156902"/>
                </a:lnTo>
                <a:lnTo>
                  <a:pt x="3144538" y="1125906"/>
                </a:lnTo>
                <a:lnTo>
                  <a:pt x="3168172" y="1088743"/>
                </a:lnTo>
                <a:lnTo>
                  <a:pt x="3183236" y="1046614"/>
                </a:lnTo>
                <a:lnTo>
                  <a:pt x="3188525" y="1000721"/>
                </a:lnTo>
                <a:lnTo>
                  <a:pt x="3188525" y="200152"/>
                </a:lnTo>
                <a:lnTo>
                  <a:pt x="3183236" y="154235"/>
                </a:lnTo>
                <a:lnTo>
                  <a:pt x="3168172" y="112096"/>
                </a:lnTo>
                <a:lnTo>
                  <a:pt x="3144538" y="74935"/>
                </a:lnTo>
                <a:lnTo>
                  <a:pt x="3113536" y="43947"/>
                </a:lnTo>
                <a:lnTo>
                  <a:pt x="3076373" y="20330"/>
                </a:lnTo>
                <a:lnTo>
                  <a:pt x="3034250" y="5282"/>
                </a:lnTo>
                <a:lnTo>
                  <a:pt x="2988373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514" y="3583304"/>
            <a:ext cx="3188970" cy="1201420"/>
          </a:xfrm>
          <a:custGeom>
            <a:avLst/>
            <a:gdLst/>
            <a:ahLst/>
            <a:cxnLst/>
            <a:rect l="l" t="t" r="r" b="b"/>
            <a:pathLst>
              <a:path w="3188970" h="1201420">
                <a:moveTo>
                  <a:pt x="0" y="200152"/>
                </a:moveTo>
                <a:lnTo>
                  <a:pt x="5286" y="154235"/>
                </a:lnTo>
                <a:lnTo>
                  <a:pt x="20343" y="112096"/>
                </a:lnTo>
                <a:lnTo>
                  <a:pt x="43971" y="74935"/>
                </a:lnTo>
                <a:lnTo>
                  <a:pt x="74967" y="43947"/>
                </a:lnTo>
                <a:lnTo>
                  <a:pt x="112130" y="20330"/>
                </a:lnTo>
                <a:lnTo>
                  <a:pt x="154259" y="5282"/>
                </a:lnTo>
                <a:lnTo>
                  <a:pt x="200152" y="0"/>
                </a:lnTo>
                <a:lnTo>
                  <a:pt x="2988373" y="0"/>
                </a:lnTo>
                <a:lnTo>
                  <a:pt x="3034250" y="5282"/>
                </a:lnTo>
                <a:lnTo>
                  <a:pt x="3076373" y="20330"/>
                </a:lnTo>
                <a:lnTo>
                  <a:pt x="3113536" y="43947"/>
                </a:lnTo>
                <a:lnTo>
                  <a:pt x="3144538" y="74935"/>
                </a:lnTo>
                <a:lnTo>
                  <a:pt x="3168172" y="112096"/>
                </a:lnTo>
                <a:lnTo>
                  <a:pt x="3183236" y="154235"/>
                </a:lnTo>
                <a:lnTo>
                  <a:pt x="3188525" y="200152"/>
                </a:lnTo>
                <a:lnTo>
                  <a:pt x="3188525" y="1000721"/>
                </a:lnTo>
                <a:lnTo>
                  <a:pt x="3183236" y="1046614"/>
                </a:lnTo>
                <a:lnTo>
                  <a:pt x="3168172" y="1088743"/>
                </a:lnTo>
                <a:lnTo>
                  <a:pt x="3144538" y="1125906"/>
                </a:lnTo>
                <a:lnTo>
                  <a:pt x="3113536" y="1156902"/>
                </a:lnTo>
                <a:lnTo>
                  <a:pt x="3076373" y="1180530"/>
                </a:lnTo>
                <a:lnTo>
                  <a:pt x="3034250" y="1195587"/>
                </a:lnTo>
                <a:lnTo>
                  <a:pt x="2988373" y="1200873"/>
                </a:lnTo>
                <a:lnTo>
                  <a:pt x="200152" y="1200873"/>
                </a:lnTo>
                <a:lnTo>
                  <a:pt x="154259" y="1195587"/>
                </a:lnTo>
                <a:lnTo>
                  <a:pt x="112130" y="1180530"/>
                </a:lnTo>
                <a:lnTo>
                  <a:pt x="74967" y="1156902"/>
                </a:lnTo>
                <a:lnTo>
                  <a:pt x="43971" y="1125906"/>
                </a:lnTo>
                <a:lnTo>
                  <a:pt x="20343" y="1088743"/>
                </a:lnTo>
                <a:lnTo>
                  <a:pt x="5286" y="1046614"/>
                </a:lnTo>
                <a:lnTo>
                  <a:pt x="0" y="1000721"/>
                </a:lnTo>
                <a:lnTo>
                  <a:pt x="0" y="20015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5175" y="3636327"/>
            <a:ext cx="2020570" cy="10090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51484" marR="5080" indent="-438784">
              <a:lnSpc>
                <a:spcPts val="3679"/>
              </a:lnSpc>
              <a:spcBef>
                <a:spcPts val="535"/>
              </a:spcBef>
            </a:pPr>
            <a:r>
              <a:rPr sz="3350" spc="5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335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50" spc="25" dirty="0">
                <a:solidFill>
                  <a:srgbClr val="FFFFFF"/>
                </a:solidFill>
                <a:latin typeface="Calibri"/>
                <a:cs typeface="Calibri"/>
              </a:rPr>
              <a:t>space  </a:t>
            </a:r>
            <a:r>
              <a:rPr sz="3350" spc="1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3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76350"/>
            <a:ext cx="43434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Fly wheel(rotating Mass)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Oppose rate of change of velocity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76350"/>
            <a:ext cx="4038600" cy="2545556"/>
          </a:xfrm>
        </p:spPr>
        <p:txBody>
          <a:bodyPr>
            <a:normAutofit/>
          </a:bodyPr>
          <a:lstStyle/>
          <a:p>
            <a:r>
              <a:rPr lang="en-US" dirty="0" smtClean="0"/>
              <a:t>Inductance in filter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Oppose rate of change of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927" y="1094105"/>
            <a:ext cx="3457575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428" y="128587"/>
            <a:ext cx="60839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FF0000"/>
                </a:solidFill>
              </a:rPr>
              <a:t>F-I </a:t>
            </a:r>
            <a:r>
              <a:rPr spc="10" dirty="0">
                <a:solidFill>
                  <a:srgbClr val="FF0000"/>
                </a:solidFill>
              </a:rPr>
              <a:t>Analogy of </a:t>
            </a:r>
            <a:r>
              <a:rPr spc="5" dirty="0">
                <a:solidFill>
                  <a:srgbClr val="FF0000"/>
                </a:solidFill>
              </a:rPr>
              <a:t>MSD</a:t>
            </a:r>
            <a:r>
              <a:rPr spc="-220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28063" y="1369631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1810" y="1885378"/>
            <a:ext cx="220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𝑀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136" y="2171319"/>
            <a:ext cx="18605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𝐾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3416" y="1439417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5">
                <a:moveTo>
                  <a:pt x="879426" y="66404"/>
                </a:moveTo>
                <a:lnTo>
                  <a:pt x="814832" y="104012"/>
                </a:lnTo>
                <a:lnTo>
                  <a:pt x="808100" y="108077"/>
                </a:lnTo>
                <a:lnTo>
                  <a:pt x="805814" y="116712"/>
                </a:lnTo>
                <a:lnTo>
                  <a:pt x="813688" y="130429"/>
                </a:lnTo>
                <a:lnTo>
                  <a:pt x="822451" y="132715"/>
                </a:lnTo>
                <a:lnTo>
                  <a:pt x="911753" y="80645"/>
                </a:lnTo>
                <a:lnTo>
                  <a:pt x="907795" y="80645"/>
                </a:lnTo>
                <a:lnTo>
                  <a:pt x="907795" y="78740"/>
                </a:lnTo>
                <a:lnTo>
                  <a:pt x="900557" y="78740"/>
                </a:lnTo>
                <a:lnTo>
                  <a:pt x="879426" y="66404"/>
                </a:lnTo>
                <a:close/>
              </a:path>
              <a:path w="936625" h="132715">
                <a:moveTo>
                  <a:pt x="854872" y="52070"/>
                </a:moveTo>
                <a:lnTo>
                  <a:pt x="0" y="52070"/>
                </a:lnTo>
                <a:lnTo>
                  <a:pt x="0" y="80645"/>
                </a:lnTo>
                <a:lnTo>
                  <a:pt x="854967" y="80645"/>
                </a:lnTo>
                <a:lnTo>
                  <a:pt x="879426" y="66404"/>
                </a:lnTo>
                <a:lnTo>
                  <a:pt x="854872" y="52070"/>
                </a:lnTo>
                <a:close/>
              </a:path>
              <a:path w="936625" h="132715">
                <a:moveTo>
                  <a:pt x="911536" y="52070"/>
                </a:moveTo>
                <a:lnTo>
                  <a:pt x="907795" y="52070"/>
                </a:lnTo>
                <a:lnTo>
                  <a:pt x="907795" y="80645"/>
                </a:lnTo>
                <a:lnTo>
                  <a:pt x="911753" y="80645"/>
                </a:lnTo>
                <a:lnTo>
                  <a:pt x="936117" y="66421"/>
                </a:lnTo>
                <a:lnTo>
                  <a:pt x="911536" y="52070"/>
                </a:lnTo>
                <a:close/>
              </a:path>
              <a:path w="936625" h="132715">
                <a:moveTo>
                  <a:pt x="900557" y="54102"/>
                </a:moveTo>
                <a:lnTo>
                  <a:pt x="879426" y="66404"/>
                </a:lnTo>
                <a:lnTo>
                  <a:pt x="900557" y="78740"/>
                </a:lnTo>
                <a:lnTo>
                  <a:pt x="900557" y="54102"/>
                </a:lnTo>
                <a:close/>
              </a:path>
              <a:path w="936625" h="132715">
                <a:moveTo>
                  <a:pt x="907795" y="54102"/>
                </a:moveTo>
                <a:lnTo>
                  <a:pt x="900557" y="54102"/>
                </a:lnTo>
                <a:lnTo>
                  <a:pt x="900557" y="78740"/>
                </a:lnTo>
                <a:lnTo>
                  <a:pt x="907795" y="78740"/>
                </a:lnTo>
                <a:lnTo>
                  <a:pt x="907795" y="54102"/>
                </a:lnTo>
                <a:close/>
              </a:path>
              <a:path w="936625" h="132715">
                <a:moveTo>
                  <a:pt x="822451" y="0"/>
                </a:moveTo>
                <a:lnTo>
                  <a:pt x="813688" y="2412"/>
                </a:lnTo>
                <a:lnTo>
                  <a:pt x="809751" y="9144"/>
                </a:lnTo>
                <a:lnTo>
                  <a:pt x="805814" y="16002"/>
                </a:lnTo>
                <a:lnTo>
                  <a:pt x="808100" y="24765"/>
                </a:lnTo>
                <a:lnTo>
                  <a:pt x="879426" y="66404"/>
                </a:lnTo>
                <a:lnTo>
                  <a:pt x="900557" y="54102"/>
                </a:lnTo>
                <a:lnTo>
                  <a:pt x="907795" y="54102"/>
                </a:lnTo>
                <a:lnTo>
                  <a:pt x="907795" y="52070"/>
                </a:lnTo>
                <a:lnTo>
                  <a:pt x="911536" y="52070"/>
                </a:lnTo>
                <a:lnTo>
                  <a:pt x="8224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70276" y="1254823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3181350"/>
            <a:ext cx="287718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Calibri"/>
                <a:cs typeface="Calibri"/>
              </a:rPr>
              <a:t>Based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-25" dirty="0">
                <a:latin typeface="Calibri"/>
                <a:cs typeface="Calibri"/>
              </a:rPr>
              <a:t>Newton’s </a:t>
            </a:r>
            <a:r>
              <a:rPr sz="2000" spc="-5" dirty="0">
                <a:latin typeface="Calibri"/>
                <a:cs typeface="Calibri"/>
              </a:rPr>
              <a:t>2</a:t>
            </a:r>
            <a:r>
              <a:rPr sz="2025" spc="-7" baseline="24691" dirty="0">
                <a:latin typeface="Calibri"/>
                <a:cs typeface="Calibri"/>
              </a:rPr>
              <a:t>nd</a:t>
            </a:r>
            <a:r>
              <a:rPr sz="2025" spc="30" baseline="24691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law</a:t>
            </a:r>
            <a:r>
              <a:rPr sz="2000" spc="-40" dirty="0" smtClean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4464" y="2625089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4">
                <a:moveTo>
                  <a:pt x="879514" y="66405"/>
                </a:moveTo>
                <a:lnTo>
                  <a:pt x="814920" y="104012"/>
                </a:lnTo>
                <a:lnTo>
                  <a:pt x="808062" y="108077"/>
                </a:lnTo>
                <a:lnTo>
                  <a:pt x="805776" y="116712"/>
                </a:lnTo>
                <a:lnTo>
                  <a:pt x="809713" y="123571"/>
                </a:lnTo>
                <a:lnTo>
                  <a:pt x="813777" y="130429"/>
                </a:lnTo>
                <a:lnTo>
                  <a:pt x="822413" y="132715"/>
                </a:lnTo>
                <a:lnTo>
                  <a:pt x="911813" y="80645"/>
                </a:lnTo>
                <a:lnTo>
                  <a:pt x="907757" y="80645"/>
                </a:lnTo>
                <a:lnTo>
                  <a:pt x="907757" y="78740"/>
                </a:lnTo>
                <a:lnTo>
                  <a:pt x="900645" y="78740"/>
                </a:lnTo>
                <a:lnTo>
                  <a:pt x="879514" y="66405"/>
                </a:lnTo>
                <a:close/>
              </a:path>
              <a:path w="936625" h="132714">
                <a:moveTo>
                  <a:pt x="854954" y="52070"/>
                </a:moveTo>
                <a:lnTo>
                  <a:pt x="0" y="52070"/>
                </a:lnTo>
                <a:lnTo>
                  <a:pt x="0" y="80645"/>
                </a:lnTo>
                <a:lnTo>
                  <a:pt x="855056" y="80645"/>
                </a:lnTo>
                <a:lnTo>
                  <a:pt x="879514" y="66405"/>
                </a:lnTo>
                <a:lnTo>
                  <a:pt x="854954" y="52070"/>
                </a:lnTo>
                <a:close/>
              </a:path>
              <a:path w="936625" h="132714">
                <a:moveTo>
                  <a:pt x="911595" y="52070"/>
                </a:moveTo>
                <a:lnTo>
                  <a:pt x="907757" y="52070"/>
                </a:lnTo>
                <a:lnTo>
                  <a:pt x="907757" y="80645"/>
                </a:lnTo>
                <a:lnTo>
                  <a:pt x="911813" y="80645"/>
                </a:lnTo>
                <a:lnTo>
                  <a:pt x="936205" y="66421"/>
                </a:lnTo>
                <a:lnTo>
                  <a:pt x="911595" y="52070"/>
                </a:lnTo>
                <a:close/>
              </a:path>
              <a:path w="936625" h="132714">
                <a:moveTo>
                  <a:pt x="900645" y="54102"/>
                </a:moveTo>
                <a:lnTo>
                  <a:pt x="879514" y="66405"/>
                </a:lnTo>
                <a:lnTo>
                  <a:pt x="900645" y="78740"/>
                </a:lnTo>
                <a:lnTo>
                  <a:pt x="900645" y="54102"/>
                </a:lnTo>
                <a:close/>
              </a:path>
              <a:path w="936625" h="132714">
                <a:moveTo>
                  <a:pt x="907757" y="54102"/>
                </a:moveTo>
                <a:lnTo>
                  <a:pt x="900645" y="54102"/>
                </a:lnTo>
                <a:lnTo>
                  <a:pt x="900645" y="78740"/>
                </a:lnTo>
                <a:lnTo>
                  <a:pt x="907757" y="78740"/>
                </a:lnTo>
                <a:lnTo>
                  <a:pt x="907757" y="54102"/>
                </a:lnTo>
                <a:close/>
              </a:path>
              <a:path w="936625" h="132714">
                <a:moveTo>
                  <a:pt x="822413" y="0"/>
                </a:moveTo>
                <a:lnTo>
                  <a:pt x="813777" y="2412"/>
                </a:lnTo>
                <a:lnTo>
                  <a:pt x="809713" y="9143"/>
                </a:lnTo>
                <a:lnTo>
                  <a:pt x="805776" y="16002"/>
                </a:lnTo>
                <a:lnTo>
                  <a:pt x="808062" y="24765"/>
                </a:lnTo>
                <a:lnTo>
                  <a:pt x="879514" y="66405"/>
                </a:lnTo>
                <a:lnTo>
                  <a:pt x="900645" y="54102"/>
                </a:lnTo>
                <a:lnTo>
                  <a:pt x="907757" y="54102"/>
                </a:lnTo>
                <a:lnTo>
                  <a:pt x="907757" y="52070"/>
                </a:lnTo>
                <a:lnTo>
                  <a:pt x="911595" y="52070"/>
                </a:lnTo>
                <a:lnTo>
                  <a:pt x="82241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3750" y="2339784"/>
            <a:ext cx="960755" cy="78041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10"/>
              </a:spcBef>
            </a:pP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spc="-15" dirty="0">
                <a:latin typeface="Calibri"/>
                <a:cs typeface="Calibri"/>
              </a:rPr>
              <a:t>Reference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67453" y="1083691"/>
            <a:ext cx="4338193" cy="1845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7240" y="1953577"/>
            <a:ext cx="112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8879" y="1953577"/>
            <a:ext cx="171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𝑅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1255" y="1986597"/>
            <a:ext cx="16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7676" y="1975802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1804" y="3518217"/>
            <a:ext cx="31857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Calibri"/>
                <a:cs typeface="Calibri"/>
              </a:rPr>
              <a:t>Based </a:t>
            </a:r>
            <a:r>
              <a:rPr sz="2000" dirty="0">
                <a:latin typeface="Calibri"/>
                <a:cs typeface="Calibri"/>
              </a:rPr>
              <a:t>on KVL around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2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52365" y="3554476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19854" y="3939540"/>
            <a:ext cx="4991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Cambria Math"/>
                <a:cs typeface="Cambria Math"/>
              </a:rPr>
              <a:t>𝐾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5879" y="2603500"/>
            <a:ext cx="811530" cy="1480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6360" algn="r">
              <a:lnSpc>
                <a:spcPts val="2365"/>
              </a:lnSpc>
              <a:spcBef>
                <a:spcPts val="130"/>
              </a:spcBef>
            </a:pPr>
            <a:r>
              <a:rPr sz="2000" spc="15" dirty="0">
                <a:solidFill>
                  <a:srgbClr val="FF0000"/>
                </a:solidFill>
                <a:latin typeface="Cambria Math"/>
                <a:cs typeface="Cambria Math"/>
              </a:rPr>
              <a:t>𝐹 </a:t>
            </a:r>
            <a:r>
              <a:rPr sz="2000" spc="25" dirty="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sz="2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Cambria Math"/>
                <a:cs typeface="Cambria Math"/>
              </a:rPr>
              <a:t>𝐼</a:t>
            </a:r>
            <a:endParaRPr sz="2000" dirty="0">
              <a:solidFill>
                <a:srgbClr val="FF0000"/>
              </a:solidFill>
              <a:latin typeface="Cambria Math"/>
              <a:cs typeface="Cambria Math"/>
            </a:endParaRPr>
          </a:p>
          <a:p>
            <a:pPr marR="30480" algn="r">
              <a:lnSpc>
                <a:spcPts val="2255"/>
              </a:lnSpc>
            </a:pPr>
            <a:r>
              <a:rPr sz="2000" spc="20" dirty="0">
                <a:latin typeface="Cambria Math"/>
                <a:cs typeface="Cambria Math"/>
              </a:rPr>
              <a:t>𝑀 →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𝐶</a:t>
            </a:r>
            <a:endParaRPr sz="2000" dirty="0">
              <a:latin typeface="Cambria Math"/>
              <a:cs typeface="Cambria Math"/>
            </a:endParaRPr>
          </a:p>
          <a:p>
            <a:pPr marR="60325" algn="r">
              <a:lnSpc>
                <a:spcPts val="1839"/>
              </a:lnSpc>
            </a:pPr>
            <a:r>
              <a:rPr sz="2000" spc="15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2000" dirty="0">
              <a:solidFill>
                <a:srgbClr val="FF0000"/>
              </a:solidFill>
              <a:latin typeface="Cambria Math"/>
              <a:cs typeface="Cambria Math"/>
            </a:endParaRPr>
          </a:p>
          <a:p>
            <a:pPr marL="66675">
              <a:lnSpc>
                <a:spcPts val="1950"/>
              </a:lnSpc>
            </a:pPr>
            <a:r>
              <a:rPr sz="2000" spc="15" dirty="0">
                <a:solidFill>
                  <a:srgbClr val="FF0000"/>
                </a:solidFill>
                <a:latin typeface="Cambria Math"/>
                <a:cs typeface="Cambria Math"/>
              </a:rPr>
              <a:t>𝐵 </a:t>
            </a:r>
            <a:r>
              <a:rPr sz="2000" spc="20" dirty="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sz="2000" spc="1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22" baseline="-37500" dirty="0">
                <a:solidFill>
                  <a:srgbClr val="FF0000"/>
                </a:solidFill>
                <a:latin typeface="Cambria Math"/>
                <a:cs typeface="Cambria Math"/>
              </a:rPr>
              <a:t>𝑅</a:t>
            </a:r>
            <a:endParaRPr sz="3000" baseline="-37500" dirty="0">
              <a:solidFill>
                <a:srgbClr val="FF0000"/>
              </a:solidFill>
              <a:latin typeface="Cambria Math"/>
              <a:cs typeface="Cambria Math"/>
            </a:endParaRPr>
          </a:p>
          <a:p>
            <a:pPr marR="50800" algn="r">
              <a:lnSpc>
                <a:spcPct val="100000"/>
              </a:lnSpc>
              <a:spcBef>
                <a:spcPts val="605"/>
              </a:spcBef>
            </a:pPr>
            <a:r>
              <a:rPr sz="2000" spc="15" dirty="0">
                <a:latin typeface="Cambria Math"/>
                <a:cs typeface="Cambria Math"/>
              </a:rPr>
              <a:t>1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3415" y="4111307"/>
            <a:ext cx="1625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5" dirty="0">
                <a:latin typeface="Cambria Math"/>
                <a:cs typeface="Cambria Math"/>
              </a:rPr>
              <a:t>𝐿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71415" y="4125976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29379" y="4349750"/>
            <a:ext cx="6978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solidFill>
                  <a:srgbClr val="0000FF"/>
                </a:solidFill>
                <a:latin typeface="Cambria Math"/>
                <a:cs typeface="Cambria Math"/>
              </a:rPr>
              <a:t>𝑥 </a:t>
            </a:r>
            <a:r>
              <a:rPr sz="2000" spc="25" dirty="0">
                <a:solidFill>
                  <a:srgbClr val="0000FF"/>
                </a:solidFill>
                <a:latin typeface="Cambria Math"/>
                <a:cs typeface="Cambria Math"/>
              </a:rPr>
              <a:t>→</a:t>
            </a:r>
            <a:r>
              <a:rPr sz="2000" spc="13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0000FF"/>
                </a:solidFill>
                <a:latin typeface="Cambria Math"/>
                <a:cs typeface="Cambria Math"/>
              </a:rPr>
              <a:t>𝜙</a:t>
            </a:r>
            <a:endParaRPr sz="2000" dirty="0">
              <a:solidFill>
                <a:srgbClr val="0000FF"/>
              </a:solidFill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6"/>
          <p:cNvSpPr txBox="1"/>
          <p:nvPr/>
        </p:nvSpPr>
        <p:spPr>
          <a:xfrm>
            <a:off x="3962400" y="2266950"/>
            <a:ext cx="6978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spc="15" dirty="0" smtClean="0">
                <a:solidFill>
                  <a:srgbClr val="FF0000"/>
                </a:solidFill>
                <a:latin typeface="Cambria Math"/>
                <a:cs typeface="Cambria Math"/>
              </a:rPr>
              <a:t>v</a:t>
            </a:r>
            <a:r>
              <a:rPr sz="2000" spc="15" dirty="0" smtClean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sz="2000" spc="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en-US" sz="2000" spc="135" dirty="0" smtClean="0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endParaRPr sz="2000" dirty="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29600" y="1962150"/>
            <a:ext cx="2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248150"/>
            <a:ext cx="2302042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8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562350"/>
            <a:ext cx="1828800" cy="460228"/>
          </a:xfrm>
          <a:prstGeom prst="rect">
            <a:avLst/>
          </a:prstGeom>
          <a:noFill/>
        </p:spPr>
      </p:pic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88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4019550"/>
            <a:ext cx="261686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object 12"/>
          <p:cNvSpPr txBox="1"/>
          <p:nvPr/>
        </p:nvSpPr>
        <p:spPr>
          <a:xfrm>
            <a:off x="2514600" y="2343150"/>
            <a:ext cx="509143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80"/>
              </a:lnSpc>
              <a:spcBef>
                <a:spcPts val="100"/>
              </a:spcBef>
              <a:tabLst>
                <a:tab pos="760730" algn="l"/>
                <a:tab pos="1464945" algn="l"/>
                <a:tab pos="2085339" algn="l"/>
                <a:tab pos="2624455" algn="l"/>
                <a:tab pos="3110865" algn="l"/>
              </a:tabLst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175" spc="104" baseline="45977" dirty="0">
                <a:latin typeface="Cambria Math"/>
                <a:cs typeface="Cambria Math"/>
              </a:rPr>
              <a:t>𝑋</a:t>
            </a:r>
            <a:r>
              <a:rPr sz="2175" spc="472" baseline="45977" dirty="0">
                <a:latin typeface="Cambria Math"/>
                <a:cs typeface="Cambria Math"/>
              </a:rPr>
              <a:t> </a:t>
            </a:r>
            <a:r>
              <a:rPr sz="2175" spc="52" baseline="45977" dirty="0">
                <a:latin typeface="Cambria Math"/>
                <a:cs typeface="Cambria Math"/>
              </a:rPr>
              <a:t>𝑠	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175" spc="60" baseline="45977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175" spc="60" baseline="45977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(𝑀 = 𝐵 = 𝐾 =</a:t>
            </a:r>
            <a:r>
              <a:rPr sz="2000" spc="3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1)</a:t>
            </a:r>
          </a:p>
          <a:p>
            <a:pPr marL="315595">
              <a:lnSpc>
                <a:spcPts val="1320"/>
              </a:lnSpc>
              <a:tabLst>
                <a:tab pos="1022985" algn="l"/>
                <a:tab pos="2345690" algn="l"/>
              </a:tabLst>
            </a:pPr>
            <a:r>
              <a:rPr sz="1450" spc="30" dirty="0">
                <a:latin typeface="Cambria Math"/>
                <a:cs typeface="Cambria Math"/>
              </a:rPr>
              <a:t>𝐹</a:t>
            </a:r>
            <a:r>
              <a:rPr sz="1450" spc="335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	</a:t>
            </a:r>
            <a:r>
              <a:rPr sz="1450" spc="45" dirty="0">
                <a:latin typeface="Cambria Math"/>
                <a:cs typeface="Cambria Math"/>
              </a:rPr>
              <a:t>𝑀𝑠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+𝐵𝑠+𝐾	</a:t>
            </a:r>
            <a:r>
              <a:rPr sz="1450" spc="40" dirty="0">
                <a:latin typeface="Cambria Math"/>
                <a:cs typeface="Cambria Math"/>
              </a:rPr>
              <a:t>𝑠</a:t>
            </a:r>
            <a:r>
              <a:rPr sz="1800" spc="60" baseline="20833" dirty="0">
                <a:latin typeface="Cambria Math"/>
                <a:cs typeface="Cambria Math"/>
              </a:rPr>
              <a:t>2</a:t>
            </a:r>
            <a:r>
              <a:rPr sz="1450" spc="40" dirty="0">
                <a:latin typeface="Cambria Math"/>
                <a:cs typeface="Cambria Math"/>
              </a:rPr>
              <a:t>+𝑠+1</a:t>
            </a:r>
            <a:endParaRPr sz="1450" dirty="0">
              <a:latin typeface="Cambria Math"/>
              <a:cs typeface="Cambria Math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81400" y="249555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76800" y="249555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19400" y="249555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2"/>
          <p:cNvSpPr txBox="1"/>
          <p:nvPr/>
        </p:nvSpPr>
        <p:spPr>
          <a:xfrm>
            <a:off x="2514600" y="3105150"/>
            <a:ext cx="5091430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80"/>
              </a:lnSpc>
              <a:spcBef>
                <a:spcPts val="100"/>
              </a:spcBef>
              <a:tabLst>
                <a:tab pos="760730" algn="l"/>
                <a:tab pos="1464945" algn="l"/>
                <a:tab pos="2085339" algn="l"/>
                <a:tab pos="2624455" algn="l"/>
                <a:tab pos="3110865" algn="l"/>
              </a:tabLst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lang="en-US" sz="1200" spc="110" dirty="0" smtClean="0">
                <a:latin typeface="Cambria Math"/>
                <a:cs typeface="Cambria Math"/>
              </a:rPr>
              <a:t>I(s)</a:t>
            </a:r>
            <a:r>
              <a:rPr sz="1400" spc="472" baseline="45977" dirty="0" smtClean="0">
                <a:latin typeface="Cambria Math"/>
                <a:cs typeface="Cambria Math"/>
              </a:rPr>
              <a:t> </a:t>
            </a:r>
            <a:r>
              <a:rPr sz="2175" spc="52" baseline="45977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175" spc="60" baseline="45977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175" spc="60" baseline="45977" dirty="0">
                <a:latin typeface="Cambria Math"/>
                <a:cs typeface="Cambria Math"/>
              </a:rPr>
              <a:t>1	</a:t>
            </a:r>
            <a:r>
              <a:rPr sz="2000" dirty="0" smtClean="0">
                <a:latin typeface="Cambria Math"/>
                <a:cs typeface="Cambria Math"/>
              </a:rPr>
              <a:t>(</a:t>
            </a:r>
            <a:r>
              <a:rPr lang="en-US" sz="2000" dirty="0" smtClean="0">
                <a:latin typeface="Cambria Math"/>
                <a:cs typeface="Cambria Math"/>
              </a:rPr>
              <a:t>L</a:t>
            </a:r>
            <a:r>
              <a:rPr sz="2000" dirty="0" smtClean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lang="en-US" sz="2000" dirty="0" smtClean="0">
                <a:latin typeface="Cambria Math"/>
                <a:cs typeface="Cambria Math"/>
              </a:rPr>
              <a:t>R</a:t>
            </a:r>
            <a:r>
              <a:rPr sz="2000" dirty="0" smtClean="0">
                <a:latin typeface="Cambria Math"/>
                <a:cs typeface="Cambria Math"/>
              </a:rPr>
              <a:t> =</a:t>
            </a:r>
            <a:r>
              <a:rPr lang="en-US" sz="2000" dirty="0" smtClean="0">
                <a:latin typeface="Cambria Math"/>
                <a:cs typeface="Cambria Math"/>
              </a:rPr>
              <a:t>C</a:t>
            </a:r>
            <a:r>
              <a:rPr sz="2000" dirty="0" smtClean="0">
                <a:latin typeface="Cambria Math"/>
                <a:cs typeface="Cambria Math"/>
              </a:rPr>
              <a:t> 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3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1)</a:t>
            </a:r>
          </a:p>
          <a:p>
            <a:pPr marL="315595">
              <a:lnSpc>
                <a:spcPts val="1320"/>
              </a:lnSpc>
              <a:tabLst>
                <a:tab pos="1022985" algn="l"/>
                <a:tab pos="2345690" algn="l"/>
              </a:tabLst>
            </a:pPr>
            <a:r>
              <a:rPr sz="1450" spc="30" dirty="0">
                <a:latin typeface="Cambria Math"/>
                <a:cs typeface="Cambria Math"/>
              </a:rPr>
              <a:t>𝐹</a:t>
            </a:r>
            <a:r>
              <a:rPr sz="1450" spc="335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	</a:t>
            </a:r>
            <a:r>
              <a:rPr lang="en-US" sz="1450" spc="45" dirty="0" smtClean="0">
                <a:latin typeface="Cambria Math"/>
                <a:cs typeface="Cambria Math"/>
              </a:rPr>
              <a:t>LC</a:t>
            </a:r>
            <a:r>
              <a:rPr sz="1450" spc="45" dirty="0" smtClean="0">
                <a:latin typeface="Cambria Math"/>
                <a:cs typeface="Cambria Math"/>
              </a:rPr>
              <a:t>𝑠</a:t>
            </a:r>
            <a:r>
              <a:rPr sz="1800" spc="67" baseline="20833" dirty="0" smtClean="0">
                <a:latin typeface="Cambria Math"/>
                <a:cs typeface="Cambria Math"/>
              </a:rPr>
              <a:t>2</a:t>
            </a:r>
            <a:r>
              <a:rPr sz="1450" spc="45" dirty="0" smtClean="0">
                <a:latin typeface="Cambria Math"/>
                <a:cs typeface="Cambria Math"/>
              </a:rPr>
              <a:t>+</a:t>
            </a:r>
            <a:r>
              <a:rPr lang="en-US" sz="1450" spc="45" dirty="0" smtClean="0">
                <a:latin typeface="Cambria Math"/>
                <a:cs typeface="Cambria Math"/>
              </a:rPr>
              <a:t>RC</a:t>
            </a:r>
            <a:r>
              <a:rPr sz="1450" spc="45" dirty="0" smtClean="0">
                <a:latin typeface="Cambria Math"/>
                <a:cs typeface="Cambria Math"/>
              </a:rPr>
              <a:t>𝑠+</a:t>
            </a:r>
            <a:r>
              <a:rPr lang="en-US" sz="1450" spc="45" dirty="0" smtClean="0">
                <a:latin typeface="Cambria Math"/>
                <a:cs typeface="Cambria Math"/>
              </a:rPr>
              <a:t>1</a:t>
            </a:r>
            <a:r>
              <a:rPr sz="1450" spc="45" dirty="0">
                <a:latin typeface="Cambria Math"/>
                <a:cs typeface="Cambria Math"/>
              </a:rPr>
              <a:t>	</a:t>
            </a:r>
            <a:r>
              <a:rPr sz="1450" spc="40" dirty="0">
                <a:latin typeface="Cambria Math"/>
                <a:cs typeface="Cambria Math"/>
              </a:rPr>
              <a:t>𝑠</a:t>
            </a:r>
            <a:r>
              <a:rPr sz="1800" spc="60" baseline="20833" dirty="0">
                <a:latin typeface="Cambria Math"/>
                <a:cs typeface="Cambria Math"/>
              </a:rPr>
              <a:t>2</a:t>
            </a:r>
            <a:r>
              <a:rPr sz="1450" spc="40" dirty="0">
                <a:latin typeface="Cambria Math"/>
                <a:cs typeface="Cambria Math"/>
              </a:rPr>
              <a:t>+𝑠+1</a:t>
            </a:r>
            <a:endParaRPr sz="1450" dirty="0">
              <a:latin typeface="Cambria Math"/>
              <a:cs typeface="Cambria Math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505200" y="333375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53000" y="333375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0600" y="211455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90600" y="226695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333375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060" y="248539"/>
            <a:ext cx="4867275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solidFill>
                  <a:srgbClr val="FF0000"/>
                </a:solidFill>
              </a:rPr>
              <a:t>Transformer </a:t>
            </a:r>
            <a:r>
              <a:rPr spc="-120" dirty="0">
                <a:solidFill>
                  <a:srgbClr val="FF0000"/>
                </a:solidFill>
              </a:rPr>
              <a:t>Vs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Gears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662" y="859984"/>
            <a:ext cx="3433445" cy="21482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48410">
              <a:lnSpc>
                <a:spcPct val="100000"/>
              </a:lnSpc>
              <a:spcBef>
                <a:spcPts val="700"/>
              </a:spcBef>
            </a:pP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Transformer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922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-20" dirty="0">
                <a:latin typeface="Calibri"/>
                <a:cs typeface="Calibri"/>
              </a:rPr>
              <a:t>Transmits </a:t>
            </a:r>
            <a:r>
              <a:rPr sz="2150" spc="5" dirty="0">
                <a:latin typeface="Calibri"/>
                <a:cs typeface="Calibri"/>
              </a:rPr>
              <a:t>electrical </a:t>
            </a:r>
            <a:r>
              <a:rPr sz="2150" dirty="0">
                <a:latin typeface="Calibri"/>
                <a:cs typeface="Calibri"/>
              </a:rPr>
              <a:t>energy  </a:t>
            </a:r>
            <a:r>
              <a:rPr sz="2150" spc="5" dirty="0">
                <a:latin typeface="Calibri"/>
                <a:cs typeface="Calibri"/>
              </a:rPr>
              <a:t>from </a:t>
            </a:r>
            <a:r>
              <a:rPr sz="2150" spc="-5" dirty="0">
                <a:latin typeface="Calibri"/>
                <a:cs typeface="Calibri"/>
              </a:rPr>
              <a:t>one </a:t>
            </a:r>
            <a:r>
              <a:rPr sz="2150" spc="5" dirty="0">
                <a:latin typeface="Calibri"/>
                <a:cs typeface="Calibri"/>
              </a:rPr>
              <a:t>circuit </a:t>
            </a:r>
            <a:r>
              <a:rPr sz="2150" spc="20" dirty="0">
                <a:latin typeface="Calibri"/>
                <a:cs typeface="Calibri"/>
              </a:rPr>
              <a:t>to </a:t>
            </a:r>
            <a:r>
              <a:rPr sz="2150" dirty="0">
                <a:latin typeface="Calibri"/>
                <a:cs typeface="Calibri"/>
              </a:rPr>
              <a:t>another  </a:t>
            </a:r>
            <a:r>
              <a:rPr sz="2150" spc="5" dirty="0">
                <a:latin typeface="Calibri"/>
                <a:cs typeface="Calibri"/>
              </a:rPr>
              <a:t>through electromagnetic  induction</a:t>
            </a:r>
            <a:endParaRPr sz="21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Changes </a:t>
            </a:r>
            <a:r>
              <a:rPr sz="2150" spc="15" dirty="0">
                <a:latin typeface="Calibri"/>
                <a:cs typeface="Calibri"/>
              </a:rPr>
              <a:t>voltage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level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03797" y="3799624"/>
            <a:ext cx="1165694" cy="96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7208" y="3391661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8707" y="33916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5486" y="2959354"/>
            <a:ext cx="1492885" cy="7512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50"/>
              </a:spcBef>
              <a:tabLst>
                <a:tab pos="635000" algn="l"/>
                <a:tab pos="1254760" algn="l"/>
              </a:tabLst>
            </a:pPr>
            <a:r>
              <a:rPr sz="2000" spc="-160" dirty="0">
                <a:latin typeface="Cambria Math"/>
                <a:cs typeface="Cambria Math"/>
              </a:rPr>
              <a:t>𝑉</a:t>
            </a:r>
            <a:r>
              <a:rPr sz="2250" spc="-240" baseline="-16666" dirty="0">
                <a:latin typeface="Cambria Math"/>
                <a:cs typeface="Cambria Math"/>
              </a:rPr>
              <a:t>1	</a:t>
            </a:r>
            <a:r>
              <a:rPr sz="2000" spc="-80" dirty="0">
                <a:latin typeface="Cambria Math"/>
                <a:cs typeface="Cambria Math"/>
              </a:rPr>
              <a:t>𝑁</a:t>
            </a:r>
            <a:r>
              <a:rPr sz="2250" spc="-120" baseline="-16666" dirty="0">
                <a:latin typeface="Cambria Math"/>
                <a:cs typeface="Cambria Math"/>
              </a:rPr>
              <a:t>1	</a:t>
            </a:r>
            <a:r>
              <a:rPr sz="2000" spc="-60" dirty="0">
                <a:latin typeface="Cambria Math"/>
                <a:cs typeface="Cambria Math"/>
              </a:rPr>
              <a:t>𝐼</a:t>
            </a:r>
            <a:r>
              <a:rPr sz="2250" spc="-89" baseline="-16666" dirty="0">
                <a:latin typeface="Cambria Math"/>
                <a:cs typeface="Cambria Math"/>
              </a:rPr>
              <a:t>2</a:t>
            </a:r>
            <a:endParaRPr sz="2250" baseline="-16666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55"/>
              </a:spcBef>
            </a:pPr>
            <a:r>
              <a:rPr sz="2000" spc="15" dirty="0">
                <a:latin typeface="Cambria Math"/>
                <a:cs typeface="Cambria Math"/>
              </a:rPr>
              <a:t>𝑉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5464" y="3203575"/>
            <a:ext cx="105156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47700" algn="l"/>
              </a:tabLst>
            </a:pPr>
            <a:r>
              <a:rPr sz="2000" spc="20" dirty="0">
                <a:latin typeface="Cambria Math"/>
                <a:cs typeface="Cambria Math"/>
              </a:rPr>
              <a:t>=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3000" spc="30" baseline="-37500" dirty="0">
                <a:latin typeface="Cambria Math"/>
                <a:cs typeface="Cambria Math"/>
              </a:rPr>
              <a:t>𝑁	</a:t>
            </a:r>
            <a:r>
              <a:rPr sz="2000" spc="20" dirty="0">
                <a:latin typeface="Cambria Math"/>
                <a:cs typeface="Cambria Math"/>
              </a:rPr>
              <a:t>=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3000" spc="15" baseline="-37500" dirty="0">
                <a:latin typeface="Cambria Math"/>
                <a:cs typeface="Cambria Math"/>
              </a:rPr>
              <a:t>𝐼</a:t>
            </a:r>
            <a:endParaRPr sz="3000" baseline="-37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0110" y="3499802"/>
            <a:ext cx="12706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825" algn="l"/>
                <a:tab pos="1146810" algn="l"/>
              </a:tabLst>
            </a:pPr>
            <a:r>
              <a:rPr sz="1500" spc="35" dirty="0">
                <a:latin typeface="Cambria Math"/>
                <a:cs typeface="Cambria Math"/>
              </a:rPr>
              <a:t>2	2	1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27832" y="3391661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6003" y="4120375"/>
            <a:ext cx="1015466" cy="8263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19187" y="4422140"/>
            <a:ext cx="2806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135" dirty="0">
                <a:latin typeface="Cambria Math"/>
                <a:cs typeface="Cambria Math"/>
              </a:rPr>
              <a:t>𝑉</a:t>
            </a:r>
            <a:r>
              <a:rPr sz="2025" spc="-202" baseline="-16460" dirty="0">
                <a:latin typeface="Cambria Math"/>
                <a:cs typeface="Cambria Math"/>
              </a:rPr>
              <a:t>1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6204" y="4426584"/>
            <a:ext cx="290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Cambria Math"/>
                <a:cs typeface="Cambria Math"/>
              </a:rPr>
              <a:t>𝑉</a:t>
            </a:r>
            <a:r>
              <a:rPr sz="2025" spc="-142" baseline="-16460" dirty="0">
                <a:latin typeface="Cambria Math"/>
                <a:cs typeface="Cambria Math"/>
              </a:rPr>
              <a:t>2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0270" y="3796665"/>
            <a:ext cx="18249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mbria Math"/>
                <a:cs typeface="Cambria Math"/>
              </a:rPr>
              <a:t>𝑁</a:t>
            </a:r>
            <a:r>
              <a:rPr sz="2025" spc="-60" baseline="-16460" dirty="0">
                <a:latin typeface="Cambria Math"/>
                <a:cs typeface="Cambria Math"/>
              </a:rPr>
              <a:t>1</a:t>
            </a:r>
            <a:r>
              <a:rPr sz="1800" spc="-40" dirty="0">
                <a:latin typeface="Cambria Math"/>
                <a:cs typeface="Cambria Math"/>
              </a:rPr>
              <a:t>: </a:t>
            </a:r>
            <a:r>
              <a:rPr sz="1800" spc="-15" dirty="0">
                <a:latin typeface="Cambria Math"/>
                <a:cs typeface="Cambria Math"/>
              </a:rPr>
              <a:t>𝑁</a:t>
            </a:r>
            <a:r>
              <a:rPr sz="2025" spc="-22" baseline="-16460" dirty="0">
                <a:latin typeface="Cambria Math"/>
                <a:cs typeface="Cambria Math"/>
              </a:rPr>
              <a:t>2</a:t>
            </a:r>
            <a:r>
              <a:rPr sz="1800" spc="-15" dirty="0">
                <a:latin typeface="Calibri"/>
                <a:cs typeface="Calibri"/>
              </a:rPr>
              <a:t>(Turns</a:t>
            </a:r>
            <a:r>
              <a:rPr sz="1800" spc="-19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ratio)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3109" y="330860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81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4609" y="3308603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4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89728" y="828073"/>
            <a:ext cx="3919220" cy="243649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614805">
              <a:lnSpc>
                <a:spcPct val="100000"/>
              </a:lnSpc>
              <a:spcBef>
                <a:spcPts val="950"/>
              </a:spcBef>
            </a:pP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Gears</a:t>
            </a:r>
            <a:endParaRPr sz="2400">
              <a:latin typeface="Calibri"/>
              <a:cs typeface="Calibri"/>
            </a:endParaRPr>
          </a:p>
          <a:p>
            <a:pPr marL="393700" marR="55880" indent="-343535">
              <a:lnSpc>
                <a:spcPct val="104700"/>
              </a:lnSpc>
              <a:spcBef>
                <a:spcPts val="680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150" spc="15" dirty="0">
                <a:latin typeface="Calibri"/>
                <a:cs typeface="Calibri"/>
              </a:rPr>
              <a:t>A </a:t>
            </a:r>
            <a:r>
              <a:rPr sz="2150" spc="10" dirty="0">
                <a:latin typeface="Calibri"/>
                <a:cs typeface="Calibri"/>
              </a:rPr>
              <a:t>rotating </a:t>
            </a:r>
            <a:r>
              <a:rPr sz="2150" dirty="0">
                <a:latin typeface="Calibri"/>
                <a:cs typeface="Calibri"/>
              </a:rPr>
              <a:t>machine </a:t>
            </a:r>
            <a:r>
              <a:rPr sz="2150" spc="20" dirty="0">
                <a:latin typeface="Calibri"/>
                <a:cs typeface="Calibri"/>
              </a:rPr>
              <a:t>to </a:t>
            </a:r>
            <a:r>
              <a:rPr sz="2150" spc="-5" dirty="0">
                <a:latin typeface="Calibri"/>
                <a:cs typeface="Calibri"/>
              </a:rPr>
              <a:t>transmit  </a:t>
            </a:r>
            <a:r>
              <a:rPr sz="2150" dirty="0">
                <a:latin typeface="Calibri"/>
                <a:cs typeface="Calibri"/>
              </a:rPr>
              <a:t>torque</a:t>
            </a:r>
            <a:endParaRPr sz="215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150" spc="-5" dirty="0">
                <a:latin typeface="Calibri"/>
                <a:cs typeface="Calibri"/>
              </a:rPr>
              <a:t>Changes </a:t>
            </a:r>
            <a:r>
              <a:rPr sz="2150" spc="-15" dirty="0">
                <a:latin typeface="Calibri"/>
                <a:cs typeface="Calibri"/>
              </a:rPr>
              <a:t>speed </a:t>
            </a:r>
            <a:r>
              <a:rPr sz="2150" spc="5" dirty="0">
                <a:latin typeface="Calibri"/>
                <a:cs typeface="Calibri"/>
              </a:rPr>
              <a:t>and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direction</a:t>
            </a:r>
            <a:endParaRPr sz="21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latin typeface="Calibri"/>
                <a:cs typeface="Calibri"/>
              </a:rPr>
              <a:t>of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motion</a:t>
            </a:r>
            <a:endParaRPr sz="2150">
              <a:latin typeface="Calibri"/>
              <a:cs typeface="Calibri"/>
            </a:endParaRPr>
          </a:p>
          <a:p>
            <a:pPr marL="1149350">
              <a:lnSpc>
                <a:spcPct val="100000"/>
              </a:lnSpc>
              <a:spcBef>
                <a:spcPts val="975"/>
              </a:spcBef>
            </a:pPr>
            <a:r>
              <a:rPr sz="2000" spc="-165" dirty="0">
                <a:latin typeface="Cambria Math"/>
                <a:cs typeface="Cambria Math"/>
              </a:rPr>
              <a:t>𝑇</a:t>
            </a:r>
            <a:r>
              <a:rPr sz="2250" spc="-247" baseline="-16666" dirty="0">
                <a:latin typeface="Cambria Math"/>
                <a:cs typeface="Cambria Math"/>
              </a:rPr>
              <a:t>1 </a:t>
            </a:r>
            <a:r>
              <a:rPr sz="3000" spc="30" baseline="-41666" dirty="0">
                <a:latin typeface="Cambria Math"/>
                <a:cs typeface="Cambria Math"/>
              </a:rPr>
              <a:t>= </a:t>
            </a:r>
            <a:r>
              <a:rPr sz="2000" spc="-160" dirty="0">
                <a:latin typeface="Cambria Math"/>
                <a:cs typeface="Cambria Math"/>
              </a:rPr>
              <a:t>𝑟</a:t>
            </a:r>
            <a:r>
              <a:rPr sz="2250" spc="-240" baseline="-16666" dirty="0">
                <a:latin typeface="Cambria Math"/>
                <a:cs typeface="Cambria Math"/>
              </a:rPr>
              <a:t>1 </a:t>
            </a:r>
            <a:r>
              <a:rPr sz="3000" spc="30" baseline="-41666" dirty="0">
                <a:latin typeface="Cambria Math"/>
                <a:cs typeface="Cambria Math"/>
              </a:rPr>
              <a:t>=</a:t>
            </a:r>
            <a:r>
              <a:rPr sz="3000" spc="-22" baseline="-41666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𝜔</a:t>
            </a:r>
            <a:r>
              <a:rPr sz="2250" spc="7" baseline="-16666" dirty="0">
                <a:latin typeface="Cambria Math"/>
                <a:cs typeface="Cambria Math"/>
              </a:rPr>
              <a:t>2</a:t>
            </a:r>
            <a:endParaRPr sz="2250" baseline="-16666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47534" y="330860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61965" y="3292094"/>
            <a:ext cx="2226310" cy="8934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76605">
              <a:lnSpc>
                <a:spcPct val="100000"/>
              </a:lnSpc>
              <a:spcBef>
                <a:spcPts val="130"/>
              </a:spcBef>
              <a:tabLst>
                <a:tab pos="1348740" algn="l"/>
                <a:tab pos="1892300" algn="l"/>
              </a:tabLst>
            </a:pPr>
            <a:r>
              <a:rPr sz="2000" spc="-130" dirty="0">
                <a:latin typeface="Cambria Math"/>
                <a:cs typeface="Cambria Math"/>
              </a:rPr>
              <a:t>𝑇</a:t>
            </a:r>
            <a:r>
              <a:rPr sz="2250" spc="-195" baseline="-16666" dirty="0">
                <a:latin typeface="Cambria Math"/>
                <a:cs typeface="Cambria Math"/>
              </a:rPr>
              <a:t>2	</a:t>
            </a:r>
            <a:r>
              <a:rPr sz="2000" spc="-120" dirty="0">
                <a:latin typeface="Cambria Math"/>
                <a:cs typeface="Cambria Math"/>
              </a:rPr>
              <a:t>𝑟</a:t>
            </a:r>
            <a:r>
              <a:rPr sz="2250" spc="-179" baseline="-16666" dirty="0">
                <a:latin typeface="Cambria Math"/>
                <a:cs typeface="Cambria Math"/>
              </a:rPr>
              <a:t>2	</a:t>
            </a:r>
            <a:r>
              <a:rPr sz="2000" spc="-35" dirty="0">
                <a:latin typeface="Cambria Math"/>
                <a:cs typeface="Cambria Math"/>
              </a:rPr>
              <a:t>𝜔</a:t>
            </a:r>
            <a:r>
              <a:rPr sz="2250" spc="-52" baseline="-16666" dirty="0">
                <a:latin typeface="Cambria Math"/>
                <a:cs typeface="Cambria Math"/>
              </a:rPr>
              <a:t>1</a:t>
            </a:r>
            <a:endParaRPr sz="2250" baseline="-16666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800" spc="-145" dirty="0">
                <a:latin typeface="Cambria Math"/>
                <a:cs typeface="Cambria Math"/>
              </a:rPr>
              <a:t>𝑇</a:t>
            </a:r>
            <a:r>
              <a:rPr sz="2025" spc="-217" baseline="-16460" dirty="0">
                <a:latin typeface="Cambria Math"/>
                <a:cs typeface="Cambria Math"/>
              </a:rPr>
              <a:t>1 </a:t>
            </a:r>
            <a:r>
              <a:rPr sz="1800" dirty="0">
                <a:latin typeface="Cambria Math"/>
                <a:cs typeface="Cambria Math"/>
              </a:rPr>
              <a:t>, </a:t>
            </a:r>
            <a:r>
              <a:rPr sz="1800" spc="-65" dirty="0">
                <a:latin typeface="Cambria Math"/>
                <a:cs typeface="Cambria Math"/>
              </a:rPr>
              <a:t>𝑟</a:t>
            </a:r>
            <a:r>
              <a:rPr sz="2025" spc="-97" baseline="-16460" dirty="0">
                <a:latin typeface="Cambria Math"/>
                <a:cs typeface="Cambria Math"/>
              </a:rPr>
              <a:t>1</a:t>
            </a:r>
            <a:r>
              <a:rPr sz="1800" spc="-65" dirty="0">
                <a:latin typeface="Cambria Math"/>
                <a:cs typeface="Cambria Math"/>
              </a:rPr>
              <a:t>,</a:t>
            </a:r>
            <a:r>
              <a:rPr sz="1800" spc="-150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𝜔</a:t>
            </a:r>
            <a:r>
              <a:rPr sz="2025" spc="-60" baseline="-16460" dirty="0">
                <a:latin typeface="Cambria Math"/>
                <a:cs typeface="Cambria Math"/>
              </a:rPr>
              <a:t>1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75755" y="4765357"/>
            <a:ext cx="91948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35" dirty="0">
                <a:latin typeface="Cambria Math"/>
                <a:cs typeface="Cambria Math"/>
              </a:rPr>
              <a:t>𝑇</a:t>
            </a:r>
            <a:r>
              <a:rPr sz="2025" spc="-52" baseline="-16460" dirty="0">
                <a:latin typeface="Cambria Math"/>
                <a:cs typeface="Cambria Math"/>
              </a:rPr>
              <a:t>2</a:t>
            </a:r>
            <a:r>
              <a:rPr sz="1800" spc="-35" dirty="0">
                <a:latin typeface="Cambria Math"/>
                <a:cs typeface="Cambria Math"/>
              </a:rPr>
              <a:t>, </a:t>
            </a:r>
            <a:r>
              <a:rPr sz="1800" spc="-40" dirty="0">
                <a:latin typeface="Cambria Math"/>
                <a:cs typeface="Cambria Math"/>
              </a:rPr>
              <a:t>𝑟</a:t>
            </a:r>
            <a:r>
              <a:rPr sz="2025" spc="-60" baseline="-16460" dirty="0">
                <a:latin typeface="Cambria Math"/>
                <a:cs typeface="Cambria Math"/>
              </a:rPr>
              <a:t>2</a:t>
            </a:r>
            <a:r>
              <a:rPr sz="1800" spc="-40" dirty="0">
                <a:latin typeface="Cambria Math"/>
                <a:cs typeface="Cambria Math"/>
              </a:rPr>
              <a:t>,</a:t>
            </a:r>
            <a:r>
              <a:rPr sz="1800" spc="-1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𝜔</a:t>
            </a:r>
            <a:r>
              <a:rPr sz="2025" baseline="-16460" dirty="0">
                <a:latin typeface="Cambria Math"/>
                <a:cs typeface="Cambria Math"/>
              </a:rPr>
              <a:t>2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06944" y="3631310"/>
            <a:ext cx="1757680" cy="844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5"/>
              </a:spcBef>
            </a:pPr>
            <a:r>
              <a:rPr sz="1800" spc="-10" dirty="0">
                <a:latin typeface="Cambria Math"/>
                <a:cs typeface="Cambria Math"/>
              </a:rPr>
              <a:t>𝑇:</a:t>
            </a:r>
            <a:r>
              <a:rPr sz="1800" spc="-10" dirty="0">
                <a:latin typeface="Calibri"/>
                <a:cs typeface="Calibri"/>
              </a:rPr>
              <a:t>Torque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15" dirty="0">
                <a:latin typeface="Cambria Math"/>
                <a:cs typeface="Cambria Math"/>
              </a:rPr>
              <a:t>𝑟:</a:t>
            </a:r>
            <a:r>
              <a:rPr sz="1800" spc="15" dirty="0">
                <a:latin typeface="Calibri"/>
                <a:cs typeface="Calibri"/>
              </a:rPr>
              <a:t>Radius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10" dirty="0">
                <a:latin typeface="Cambria Math"/>
                <a:cs typeface="Cambria Math"/>
              </a:rPr>
              <a:t>𝜔:</a:t>
            </a:r>
            <a:r>
              <a:rPr sz="1800" spc="10" dirty="0">
                <a:latin typeface="Calibri"/>
                <a:cs typeface="Calibri"/>
              </a:rPr>
              <a:t>Angular</a:t>
            </a:r>
            <a:r>
              <a:rPr sz="1800" spc="-18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velocity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245" y="130492"/>
            <a:ext cx="22002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45" y="910062"/>
            <a:ext cx="4314190" cy="34093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930910">
              <a:lnSpc>
                <a:spcPct val="100000"/>
              </a:lnSpc>
              <a:spcBef>
                <a:spcPts val="735"/>
              </a:spcBef>
            </a:pPr>
            <a:r>
              <a:rPr sz="2400" b="1" spc="-10">
                <a:solidFill>
                  <a:srgbClr val="006FC0"/>
                </a:solidFill>
                <a:latin typeface="Calibri"/>
                <a:cs typeface="Calibri"/>
              </a:rPr>
              <a:t>Summary </a:t>
            </a:r>
            <a:r>
              <a:rPr sz="2400" b="1" smtClean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5600" marR="960755" indent="-343535">
              <a:lnSpc>
                <a:spcPts val="2860"/>
              </a:lnSpc>
              <a:spcBef>
                <a:spcPts val="74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Classification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physical  </a:t>
            </a:r>
            <a:r>
              <a:rPr sz="240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1699"/>
              </a:lnSpc>
              <a:spcBef>
                <a:spcPts val="434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Electrical &amp; </a:t>
            </a:r>
            <a:r>
              <a:rPr sz="2400" spc="-5" dirty="0">
                <a:latin typeface="Calibri"/>
                <a:cs typeface="Calibri"/>
              </a:rPr>
              <a:t>Mechanical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 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Nodal &amp; </a:t>
            </a:r>
            <a:r>
              <a:rPr sz="2400" spc="-5" dirty="0">
                <a:latin typeface="Calibri"/>
                <a:cs typeface="Calibri"/>
              </a:rPr>
              <a:t>loop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Analogous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25" dirty="0">
                <a:latin typeface="Calibri"/>
                <a:cs typeface="Calibri"/>
              </a:rPr>
              <a:t>Transformers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gears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035" y="153415"/>
            <a:ext cx="20713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</a:rPr>
              <a:t>Moti</a:t>
            </a:r>
            <a:r>
              <a:rPr sz="2800" spc="-45" dirty="0">
                <a:solidFill>
                  <a:srgbClr val="FF0000"/>
                </a:solidFill>
              </a:rPr>
              <a:t>v</a:t>
            </a:r>
            <a:r>
              <a:rPr sz="2800" spc="-35" dirty="0">
                <a:solidFill>
                  <a:srgbClr val="FF0000"/>
                </a:solidFill>
              </a:rPr>
              <a:t>a</a:t>
            </a:r>
            <a:r>
              <a:rPr sz="2800" dirty="0">
                <a:solidFill>
                  <a:srgbClr val="FF0000"/>
                </a:solidFill>
              </a:rPr>
              <a:t>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6654" y="1400810"/>
            <a:ext cx="4680585" cy="1837055"/>
            <a:chOff x="1676654" y="1400810"/>
            <a:chExt cx="4680585" cy="1837055"/>
          </a:xfrm>
        </p:grpSpPr>
        <p:sp>
          <p:nvSpPr>
            <p:cNvPr id="4" name="object 4"/>
            <p:cNvSpPr/>
            <p:nvPr/>
          </p:nvSpPr>
          <p:spPr>
            <a:xfrm>
              <a:off x="1676654" y="1400810"/>
              <a:ext cx="4680458" cy="18365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30976" y="1653285"/>
              <a:ext cx="76200" cy="1368425"/>
            </a:xfrm>
            <a:custGeom>
              <a:avLst/>
              <a:gdLst/>
              <a:ahLst/>
              <a:cxnLst/>
              <a:rect l="l" t="t" r="r" b="b"/>
              <a:pathLst>
                <a:path w="76200" h="1368425">
                  <a:moveTo>
                    <a:pt x="76200" y="1291971"/>
                  </a:moveTo>
                  <a:lnTo>
                    <a:pt x="47625" y="1291971"/>
                  </a:lnTo>
                  <a:lnTo>
                    <a:pt x="47625" y="876554"/>
                  </a:lnTo>
                  <a:lnTo>
                    <a:pt x="28575" y="876554"/>
                  </a:lnTo>
                  <a:lnTo>
                    <a:pt x="28575" y="1291971"/>
                  </a:lnTo>
                  <a:lnTo>
                    <a:pt x="0" y="1291971"/>
                  </a:lnTo>
                  <a:lnTo>
                    <a:pt x="38100" y="1368171"/>
                  </a:lnTo>
                  <a:lnTo>
                    <a:pt x="69850" y="1304671"/>
                  </a:lnTo>
                  <a:lnTo>
                    <a:pt x="76200" y="1291971"/>
                  </a:lnTo>
                  <a:close/>
                </a:path>
                <a:path w="76200" h="136842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575" y="76200"/>
                  </a:lnTo>
                  <a:lnTo>
                    <a:pt x="28575" y="553466"/>
                  </a:lnTo>
                  <a:lnTo>
                    <a:pt x="47625" y="553466"/>
                  </a:lnTo>
                  <a:lnTo>
                    <a:pt x="47625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6303" y="864513"/>
            <a:ext cx="7479030" cy="11601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response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given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signal?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E.g.</a:t>
            </a:r>
            <a:endParaRPr sz="2200">
              <a:latin typeface="Calibri"/>
              <a:cs typeface="Calibri"/>
            </a:endParaRPr>
          </a:p>
          <a:p>
            <a:pPr marL="683895" algn="ctr">
              <a:lnSpc>
                <a:spcPct val="100000"/>
              </a:lnSpc>
              <a:spcBef>
                <a:spcPts val="800"/>
              </a:spcBef>
            </a:pPr>
            <a:r>
              <a:rPr sz="1500" dirty="0">
                <a:latin typeface="Cambria Math"/>
                <a:cs typeface="Cambria Math"/>
              </a:rPr>
              <a:t>𝐿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1047" y="2233422"/>
            <a:ext cx="4064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943860" algn="l"/>
                <a:tab pos="3592195" algn="l"/>
              </a:tabLst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02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	</a:t>
            </a:r>
            <a:r>
              <a:rPr sz="1500" dirty="0">
                <a:latin typeface="Cambria Math"/>
                <a:cs typeface="Cambria Math"/>
              </a:rPr>
              <a:t>𝐶	</a:t>
            </a:r>
            <a:r>
              <a:rPr sz="2250" spc="-30" baseline="1851" dirty="0">
                <a:latin typeface="Cambria Math"/>
                <a:cs typeface="Cambria Math"/>
              </a:rPr>
              <a:t>𝑉</a:t>
            </a:r>
            <a:r>
              <a:rPr sz="1650" spc="-30" baseline="-12626" dirty="0">
                <a:latin typeface="Cambria Math"/>
                <a:cs typeface="Cambria Math"/>
              </a:rPr>
              <a:t>0</a:t>
            </a:r>
            <a:r>
              <a:rPr sz="2250" spc="-30" baseline="1851" dirty="0">
                <a:latin typeface="Cambria Math"/>
                <a:cs typeface="Cambria Math"/>
              </a:rPr>
              <a:t>(𝑡)</a:t>
            </a:r>
            <a:endParaRPr sz="2250" baseline="1851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6744" y="1730375"/>
            <a:ext cx="575945" cy="76200"/>
          </a:xfrm>
          <a:custGeom>
            <a:avLst/>
            <a:gdLst/>
            <a:ahLst/>
            <a:cxnLst/>
            <a:rect l="l" t="t" r="r" b="b"/>
            <a:pathLst>
              <a:path w="575944" h="76200">
                <a:moveTo>
                  <a:pt x="499744" y="0"/>
                </a:moveTo>
                <a:lnTo>
                  <a:pt x="499744" y="76200"/>
                </a:lnTo>
                <a:lnTo>
                  <a:pt x="556894" y="47625"/>
                </a:lnTo>
                <a:lnTo>
                  <a:pt x="512444" y="47625"/>
                </a:lnTo>
                <a:lnTo>
                  <a:pt x="512444" y="28575"/>
                </a:lnTo>
                <a:lnTo>
                  <a:pt x="556894" y="28575"/>
                </a:lnTo>
                <a:lnTo>
                  <a:pt x="499744" y="0"/>
                </a:lnTo>
                <a:close/>
              </a:path>
              <a:path w="575944" h="76200">
                <a:moveTo>
                  <a:pt x="49974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9744" y="47625"/>
                </a:lnTo>
                <a:lnTo>
                  <a:pt x="499744" y="28575"/>
                </a:lnTo>
                <a:close/>
              </a:path>
              <a:path w="575944" h="76200">
                <a:moveTo>
                  <a:pt x="556894" y="28575"/>
                </a:moveTo>
                <a:lnTo>
                  <a:pt x="512444" y="28575"/>
                </a:lnTo>
                <a:lnTo>
                  <a:pt x="512444" y="47625"/>
                </a:lnTo>
                <a:lnTo>
                  <a:pt x="556894" y="47625"/>
                </a:lnTo>
                <a:lnTo>
                  <a:pt x="575944" y="38100"/>
                </a:lnTo>
                <a:lnTo>
                  <a:pt x="55689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7873" y="1789938"/>
            <a:ext cx="8667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sz="1500" spc="40" dirty="0">
                <a:latin typeface="Cambria Math"/>
                <a:cs typeface="Cambria Math"/>
              </a:rPr>
              <a:t>𝐼</a:t>
            </a:r>
            <a:r>
              <a:rPr sz="1500" dirty="0">
                <a:latin typeface="Cambria Math"/>
                <a:cs typeface="Cambria Math"/>
              </a:rPr>
              <a:t>(</a:t>
            </a:r>
            <a:r>
              <a:rPr sz="1500" spc="30" dirty="0">
                <a:latin typeface="Cambria Math"/>
                <a:cs typeface="Cambria Math"/>
              </a:rPr>
              <a:t>𝑡</a:t>
            </a:r>
            <a:r>
              <a:rPr sz="1500" dirty="0">
                <a:latin typeface="Cambria Math"/>
                <a:cs typeface="Cambria Math"/>
              </a:rPr>
              <a:t>)	𝑅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0572" y="4865293"/>
            <a:ext cx="482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4976" y="3551935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6801" y="3443732"/>
            <a:ext cx="203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 </a:t>
            </a:r>
            <a:r>
              <a:rPr sz="1800" spc="10" dirty="0">
                <a:latin typeface="Cambria Math"/>
                <a:cs typeface="Cambria Math"/>
              </a:rPr>
              <a:t>(𝑡)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15" dirty="0">
                <a:latin typeface="Cambria Math"/>
                <a:cs typeface="Cambria Math"/>
              </a:rPr>
              <a:t>𝑅𝐼(𝑡) </a:t>
            </a:r>
            <a:r>
              <a:rPr sz="1800" dirty="0">
                <a:latin typeface="Cambria Math"/>
                <a:cs typeface="Cambria Math"/>
              </a:rPr>
              <a:t>+ 𝐿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𝑑𝐼</a:t>
            </a:r>
            <a:endParaRPr sz="2700" baseline="41666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81753" y="3610736"/>
            <a:ext cx="228600" cy="15240"/>
          </a:xfrm>
          <a:custGeom>
            <a:avLst/>
            <a:gdLst/>
            <a:ahLst/>
            <a:cxnLst/>
            <a:rect l="l" t="t" r="r" b="b"/>
            <a:pathLst>
              <a:path w="228600" h="15239">
                <a:moveTo>
                  <a:pt x="228600" y="0"/>
                </a:moveTo>
                <a:lnTo>
                  <a:pt x="0" y="0"/>
                </a:lnTo>
                <a:lnTo>
                  <a:pt x="0" y="15240"/>
                </a:lnTo>
                <a:lnTo>
                  <a:pt x="228600" y="1524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80482" y="326974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83148" y="3610736"/>
            <a:ext cx="146685" cy="15240"/>
          </a:xfrm>
          <a:custGeom>
            <a:avLst/>
            <a:gdLst/>
            <a:ahLst/>
            <a:cxnLst/>
            <a:rect l="l" t="t" r="r" b="b"/>
            <a:pathLst>
              <a:path w="146685" h="15239">
                <a:moveTo>
                  <a:pt x="146303" y="0"/>
                </a:moveTo>
                <a:lnTo>
                  <a:pt x="0" y="0"/>
                </a:lnTo>
                <a:lnTo>
                  <a:pt x="0" y="15240"/>
                </a:lnTo>
                <a:lnTo>
                  <a:pt x="146303" y="15240"/>
                </a:lnTo>
                <a:lnTo>
                  <a:pt x="146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44541" y="3443732"/>
            <a:ext cx="129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7037" dirty="0">
                <a:latin typeface="Cambria Math"/>
                <a:cs typeface="Cambria Math"/>
              </a:rPr>
              <a:t>𝑑𝑡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2700" baseline="-37037" dirty="0">
                <a:latin typeface="Cambria Math"/>
                <a:cs typeface="Cambria Math"/>
              </a:rPr>
              <a:t>𝐶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𝐼𝑑𝑡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2678" y="398932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65345" y="4330026"/>
            <a:ext cx="146685" cy="15240"/>
          </a:xfrm>
          <a:custGeom>
            <a:avLst/>
            <a:gdLst/>
            <a:ahLst/>
            <a:cxnLst/>
            <a:rect l="l" t="t" r="r" b="b"/>
            <a:pathLst>
              <a:path w="146685" h="15239">
                <a:moveTo>
                  <a:pt x="146303" y="0"/>
                </a:moveTo>
                <a:lnTo>
                  <a:pt x="0" y="0"/>
                </a:lnTo>
                <a:lnTo>
                  <a:pt x="0" y="15239"/>
                </a:lnTo>
                <a:lnTo>
                  <a:pt x="146303" y="15239"/>
                </a:lnTo>
                <a:lnTo>
                  <a:pt x="146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24604" y="4163059"/>
            <a:ext cx="1597660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𝑉</a:t>
            </a:r>
            <a:r>
              <a:rPr sz="1950" spc="-30" baseline="-14957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(𝑡)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2700" baseline="-37037" dirty="0">
                <a:latin typeface="Cambria Math"/>
                <a:cs typeface="Cambria Math"/>
              </a:rPr>
              <a:t>𝐶</a:t>
            </a:r>
            <a:r>
              <a:rPr sz="1800" spc="305" dirty="0">
                <a:latin typeface="Cambria Math"/>
                <a:cs typeface="Cambria Math"/>
              </a:rPr>
              <a:t> </a:t>
            </a:r>
            <a:r>
              <a:rPr sz="1800" dirty="0" smtClean="0">
                <a:latin typeface="Cambria Math"/>
                <a:cs typeface="Cambria Math"/>
              </a:rPr>
              <a:t>𝐼𝑑𝑡</a:t>
            </a:r>
          </a:p>
          <a:p>
            <a:pPr marL="125095">
              <a:lnSpc>
                <a:spcPct val="100000"/>
              </a:lnSpc>
              <a:spcBef>
                <a:spcPts val="2790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45756" y="2006473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5" y="0"/>
                </a:moveTo>
                <a:lnTo>
                  <a:pt x="194183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83" y="61723"/>
                </a:lnTo>
                <a:lnTo>
                  <a:pt x="251205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8018" y="220257"/>
                </a:lnTo>
                <a:lnTo>
                  <a:pt x="194564" y="226187"/>
                </a:lnTo>
                <a:lnTo>
                  <a:pt x="197485" y="235838"/>
                </a:lnTo>
                <a:lnTo>
                  <a:pt x="242597" y="208996"/>
                </a:lnTo>
                <a:lnTo>
                  <a:pt x="267827" y="159607"/>
                </a:lnTo>
                <a:lnTo>
                  <a:pt x="272669" y="117982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76"/>
                </a:lnTo>
                <a:lnTo>
                  <a:pt x="214608" y="6219"/>
                </a:lnTo>
                <a:lnTo>
                  <a:pt x="197485" y="0"/>
                </a:lnTo>
                <a:close/>
              </a:path>
              <a:path w="273050" h="236219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4" y="235838"/>
                </a:lnTo>
                <a:lnTo>
                  <a:pt x="78104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3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29781" y="1930146"/>
            <a:ext cx="1680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69670" algn="l"/>
              </a:tabLst>
            </a:pP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mbria Math"/>
                <a:cs typeface="Cambria Math"/>
              </a:rPr>
              <a:t>𝑉</a:t>
            </a:r>
            <a:r>
              <a:rPr sz="2175" spc="-172" baseline="-15325" dirty="0">
                <a:latin typeface="Cambria Math"/>
                <a:cs typeface="Cambria Math"/>
              </a:rPr>
              <a:t>0   </a:t>
            </a:r>
            <a:r>
              <a:rPr sz="2175" spc="-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2481" y="2234895"/>
            <a:ext cx="18573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given signal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𝑉</a:t>
            </a:r>
            <a:r>
              <a:rPr sz="2175" spc="-15" baseline="-15325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Cambria Math"/>
                <a:cs typeface="Cambria Math"/>
              </a:rPr>
              <a:t>(𝑡)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04681" y="479216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441" y="235965"/>
            <a:ext cx="20726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0000"/>
                </a:solidFill>
              </a:rPr>
              <a:t>Motivation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281" y="4830267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56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076020"/>
            <a:ext cx="7989570" cy="257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5" dirty="0">
                <a:latin typeface="Calibri"/>
                <a:cs typeface="Calibri"/>
              </a:rPr>
              <a:t>To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find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response,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solve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ordinary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differential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equations </a:t>
            </a:r>
            <a:r>
              <a:rPr sz="2200" spc="-15" dirty="0">
                <a:latin typeface="Calibri"/>
                <a:cs typeface="Calibri"/>
              </a:rPr>
              <a:t>(integro-differential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equations)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equations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transformed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𝑠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1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libri"/>
                <a:cs typeface="Calibri"/>
              </a:rPr>
              <a:t>domain,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they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turn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out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algebraic </a:t>
            </a:r>
            <a:r>
              <a:rPr sz="2200" spc="-5" dirty="0">
                <a:latin typeface="Calibri"/>
                <a:cs typeface="Calibri"/>
              </a:rPr>
              <a:t>equations which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comparably </a:t>
            </a:r>
            <a:r>
              <a:rPr sz="2200" spc="-10" dirty="0">
                <a:latin typeface="Calibri"/>
                <a:cs typeface="Calibri"/>
              </a:rPr>
              <a:t>easy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solve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transformed </a:t>
            </a:r>
            <a:r>
              <a:rPr sz="2200" spc="-5" dirty="0">
                <a:latin typeface="Calibri"/>
                <a:cs typeface="Calibri"/>
              </a:rPr>
              <a:t>model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mbria Math"/>
                <a:cs typeface="Cambria Math"/>
              </a:rPr>
              <a:t>𝑠 − </a:t>
            </a:r>
            <a:r>
              <a:rPr sz="2200" spc="-5" dirty="0">
                <a:latin typeface="Calibri"/>
                <a:cs typeface="Calibri"/>
              </a:rPr>
              <a:t>domain is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function  model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It is a model which is applicable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all kinds of input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691" y="81534"/>
            <a:ext cx="54749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FF0000"/>
                </a:solidFill>
              </a:rPr>
              <a:t>Transfer </a:t>
            </a:r>
            <a:r>
              <a:rPr sz="2800" spc="-5" dirty="0">
                <a:solidFill>
                  <a:srgbClr val="FF0000"/>
                </a:solidFill>
              </a:rPr>
              <a:t>Function </a:t>
            </a:r>
            <a:r>
              <a:rPr sz="2800" dirty="0">
                <a:solidFill>
                  <a:srgbClr val="FF0000"/>
                </a:solidFill>
              </a:rPr>
              <a:t>: </a:t>
            </a:r>
            <a:r>
              <a:rPr sz="2800" spc="-10" dirty="0">
                <a:solidFill>
                  <a:srgbClr val="FF0000"/>
                </a:solidFill>
              </a:rPr>
              <a:t>Example</a:t>
            </a:r>
            <a:r>
              <a:rPr sz="2800" spc="-6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9720" y="734948"/>
            <a:ext cx="4680585" cy="1837055"/>
            <a:chOff x="2339720" y="734948"/>
            <a:chExt cx="4680585" cy="1837055"/>
          </a:xfrm>
        </p:grpSpPr>
        <p:sp>
          <p:nvSpPr>
            <p:cNvPr id="4" name="object 4"/>
            <p:cNvSpPr/>
            <p:nvPr/>
          </p:nvSpPr>
          <p:spPr>
            <a:xfrm>
              <a:off x="2339720" y="734948"/>
              <a:ext cx="4680458" cy="1836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94169" y="987551"/>
              <a:ext cx="76200" cy="553720"/>
            </a:xfrm>
            <a:custGeom>
              <a:avLst/>
              <a:gdLst/>
              <a:ahLst/>
              <a:cxnLst/>
              <a:rect l="l" t="t" r="r" b="b"/>
              <a:pathLst>
                <a:path w="76200" h="553719">
                  <a:moveTo>
                    <a:pt x="47625" y="63500"/>
                  </a:moveTo>
                  <a:lnTo>
                    <a:pt x="28575" y="63500"/>
                  </a:lnTo>
                  <a:lnTo>
                    <a:pt x="28575" y="553338"/>
                  </a:lnTo>
                  <a:lnTo>
                    <a:pt x="47625" y="553338"/>
                  </a:lnTo>
                  <a:lnTo>
                    <a:pt x="47625" y="63500"/>
                  </a:lnTo>
                  <a:close/>
                </a:path>
                <a:path w="76200" h="553719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53719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69641" y="1567434"/>
            <a:ext cx="469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40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8590" y="1562227"/>
            <a:ext cx="4819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latin typeface="Cambria Math"/>
                <a:cs typeface="Cambria Math"/>
              </a:rPr>
              <a:t>𝑉</a:t>
            </a:r>
            <a:r>
              <a:rPr sz="1650" spc="-60" baseline="-15151" dirty="0">
                <a:latin typeface="Cambria Math"/>
                <a:cs typeface="Cambria Math"/>
              </a:rPr>
              <a:t>𝑜</a:t>
            </a:r>
            <a:r>
              <a:rPr sz="1500" spc="-4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59810" y="1064513"/>
            <a:ext cx="3710940" cy="1291590"/>
            <a:chOff x="3059810" y="1064513"/>
            <a:chExt cx="3710940" cy="1291590"/>
          </a:xfrm>
        </p:grpSpPr>
        <p:sp>
          <p:nvSpPr>
            <p:cNvPr id="9" name="object 9"/>
            <p:cNvSpPr/>
            <p:nvPr/>
          </p:nvSpPr>
          <p:spPr>
            <a:xfrm>
              <a:off x="6694170" y="1864105"/>
              <a:ext cx="76200" cy="492125"/>
            </a:xfrm>
            <a:custGeom>
              <a:avLst/>
              <a:gdLst/>
              <a:ahLst/>
              <a:cxnLst/>
              <a:rect l="l" t="t" r="r" b="b"/>
              <a:pathLst>
                <a:path w="76200" h="492125">
                  <a:moveTo>
                    <a:pt x="28575" y="415417"/>
                  </a:moveTo>
                  <a:lnTo>
                    <a:pt x="0" y="415417"/>
                  </a:lnTo>
                  <a:lnTo>
                    <a:pt x="38100" y="491617"/>
                  </a:lnTo>
                  <a:lnTo>
                    <a:pt x="69850" y="428117"/>
                  </a:lnTo>
                  <a:lnTo>
                    <a:pt x="28575" y="428117"/>
                  </a:lnTo>
                  <a:lnTo>
                    <a:pt x="28575" y="415417"/>
                  </a:lnTo>
                  <a:close/>
                </a:path>
                <a:path w="76200" h="492125">
                  <a:moveTo>
                    <a:pt x="47625" y="0"/>
                  </a:moveTo>
                  <a:lnTo>
                    <a:pt x="28575" y="0"/>
                  </a:lnTo>
                  <a:lnTo>
                    <a:pt x="28575" y="428117"/>
                  </a:lnTo>
                  <a:lnTo>
                    <a:pt x="47625" y="428117"/>
                  </a:lnTo>
                  <a:lnTo>
                    <a:pt x="47625" y="0"/>
                  </a:lnTo>
                  <a:close/>
                </a:path>
                <a:path w="76200" h="492125">
                  <a:moveTo>
                    <a:pt x="76200" y="415417"/>
                  </a:moveTo>
                  <a:lnTo>
                    <a:pt x="47625" y="415417"/>
                  </a:lnTo>
                  <a:lnTo>
                    <a:pt x="47625" y="428117"/>
                  </a:lnTo>
                  <a:lnTo>
                    <a:pt x="69850" y="428117"/>
                  </a:lnTo>
                  <a:lnTo>
                    <a:pt x="76200" y="41541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9810" y="1064513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499872" y="0"/>
                  </a:moveTo>
                  <a:lnTo>
                    <a:pt x="499872" y="76200"/>
                  </a:lnTo>
                  <a:lnTo>
                    <a:pt x="557022" y="47625"/>
                  </a:lnTo>
                  <a:lnTo>
                    <a:pt x="512572" y="47625"/>
                  </a:lnTo>
                  <a:lnTo>
                    <a:pt x="512572" y="28575"/>
                  </a:lnTo>
                  <a:lnTo>
                    <a:pt x="557022" y="28575"/>
                  </a:lnTo>
                  <a:lnTo>
                    <a:pt x="499872" y="0"/>
                  </a:lnTo>
                  <a:close/>
                </a:path>
                <a:path w="576579" h="76200">
                  <a:moveTo>
                    <a:pt x="499872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499872" y="47625"/>
                  </a:lnTo>
                  <a:lnTo>
                    <a:pt x="499872" y="28575"/>
                  </a:lnTo>
                  <a:close/>
                </a:path>
                <a:path w="576579" h="76200">
                  <a:moveTo>
                    <a:pt x="557022" y="28575"/>
                  </a:moveTo>
                  <a:lnTo>
                    <a:pt x="512572" y="28575"/>
                  </a:lnTo>
                  <a:lnTo>
                    <a:pt x="512572" y="47625"/>
                  </a:lnTo>
                  <a:lnTo>
                    <a:pt x="557022" y="47625"/>
                  </a:lnTo>
                  <a:lnTo>
                    <a:pt x="576072" y="38100"/>
                  </a:lnTo>
                  <a:lnTo>
                    <a:pt x="557022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31158" y="1123950"/>
            <a:ext cx="147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𝑅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7701" y="1104646"/>
            <a:ext cx="127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𝐿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5782" y="156743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" y="2678049"/>
            <a:ext cx="2339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1.	Model</a:t>
            </a:r>
            <a:r>
              <a:rPr sz="20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Equations: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7232" y="3304413"/>
            <a:ext cx="908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65" dirty="0">
                <a:latin typeface="Cambria Math"/>
                <a:cs typeface="Cambria Math"/>
              </a:rPr>
              <a:t>𝑖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6864" y="3184017"/>
            <a:ext cx="2243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𝑉 </a:t>
            </a:r>
            <a:r>
              <a:rPr sz="2000" spc="10" dirty="0">
                <a:latin typeface="Cambria Math"/>
                <a:cs typeface="Cambria Math"/>
              </a:rPr>
              <a:t>(𝑡)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20" dirty="0">
                <a:latin typeface="Cambria Math"/>
                <a:cs typeface="Cambria Math"/>
              </a:rPr>
              <a:t>𝑅𝐼(𝑡) </a:t>
            </a:r>
            <a:r>
              <a:rPr sz="2000" dirty="0">
                <a:latin typeface="Cambria Math"/>
                <a:cs typeface="Cambria Math"/>
              </a:rPr>
              <a:t>+ 𝐿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3000" baseline="41666" dirty="0">
                <a:latin typeface="Cambria Math"/>
                <a:cs typeface="Cambria Math"/>
              </a:rPr>
              <a:t>𝑑𝐼</a:t>
            </a:r>
            <a:endParaRPr sz="3000" baseline="41666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6221" y="3369564"/>
            <a:ext cx="254635" cy="17145"/>
          </a:xfrm>
          <a:custGeom>
            <a:avLst/>
            <a:gdLst/>
            <a:ahLst/>
            <a:cxnLst/>
            <a:rect l="l" t="t" r="r" b="b"/>
            <a:pathLst>
              <a:path w="254635" h="17145">
                <a:moveTo>
                  <a:pt x="254508" y="0"/>
                </a:moveTo>
                <a:lnTo>
                  <a:pt x="0" y="0"/>
                </a:lnTo>
                <a:lnTo>
                  <a:pt x="0" y="16763"/>
                </a:lnTo>
                <a:lnTo>
                  <a:pt x="254508" y="16763"/>
                </a:lnTo>
                <a:lnTo>
                  <a:pt x="25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71338" y="2991993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4004" y="3369564"/>
            <a:ext cx="161925" cy="17145"/>
          </a:xfrm>
          <a:custGeom>
            <a:avLst/>
            <a:gdLst/>
            <a:ahLst/>
            <a:cxnLst/>
            <a:rect l="l" t="t" r="r" b="b"/>
            <a:pathLst>
              <a:path w="161925" h="17145">
                <a:moveTo>
                  <a:pt x="161544" y="0"/>
                </a:moveTo>
                <a:lnTo>
                  <a:pt x="0" y="0"/>
                </a:lnTo>
                <a:lnTo>
                  <a:pt x="0" y="16763"/>
                </a:lnTo>
                <a:lnTo>
                  <a:pt x="161544" y="16763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79009" y="3184017"/>
            <a:ext cx="1430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37500" dirty="0">
                <a:latin typeface="Cambria Math"/>
                <a:cs typeface="Cambria Math"/>
              </a:rPr>
              <a:t>𝑑𝑡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3000" baseline="-37500" dirty="0">
                <a:latin typeface="Cambria Math"/>
                <a:cs typeface="Cambria Math"/>
              </a:rPr>
              <a:t>𝐶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𝐼𝑑𝑡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7334" y="3792423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0001" y="4169664"/>
            <a:ext cx="161925" cy="17145"/>
          </a:xfrm>
          <a:custGeom>
            <a:avLst/>
            <a:gdLst/>
            <a:ahLst/>
            <a:cxnLst/>
            <a:rect l="l" t="t" r="r" b="b"/>
            <a:pathLst>
              <a:path w="161925" h="17145">
                <a:moveTo>
                  <a:pt x="161544" y="0"/>
                </a:moveTo>
                <a:lnTo>
                  <a:pt x="0" y="0"/>
                </a:lnTo>
                <a:lnTo>
                  <a:pt x="0" y="16764"/>
                </a:lnTo>
                <a:lnTo>
                  <a:pt x="161544" y="16764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50869" y="3984447"/>
            <a:ext cx="1764030" cy="864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𝑉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r>
              <a:rPr sz="2000" spc="-25" dirty="0">
                <a:latin typeface="Cambria Math"/>
                <a:cs typeface="Cambria Math"/>
              </a:rPr>
              <a:t>(𝑡)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345" dirty="0">
                <a:latin typeface="Cambria Math"/>
                <a:cs typeface="Cambria Math"/>
              </a:rPr>
              <a:t> </a:t>
            </a:r>
            <a:r>
              <a:rPr sz="3000" baseline="-37500" dirty="0">
                <a:latin typeface="Cambria Math"/>
                <a:cs typeface="Cambria Math"/>
              </a:rPr>
              <a:t>𝐶</a:t>
            </a:r>
            <a:r>
              <a:rPr sz="2000" dirty="0">
                <a:latin typeface="Cambria Math"/>
                <a:cs typeface="Cambria Math"/>
              </a:rPr>
              <a:t> 𝐼𝑑𝑡</a:t>
            </a:r>
          </a:p>
          <a:p>
            <a:pPr marL="125095">
              <a:lnSpc>
                <a:spcPct val="100000"/>
              </a:lnSpc>
              <a:spcBef>
                <a:spcPts val="2790"/>
              </a:spcBef>
            </a:pPr>
            <a:endParaRPr lang="en-US" sz="1200" dirty="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1195" y="1123950"/>
            <a:ext cx="340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Cambria Math"/>
                <a:cs typeface="Cambria Math"/>
              </a:rPr>
              <a:t>𝐼</a:t>
            </a:r>
            <a:r>
              <a:rPr sz="1500" dirty="0">
                <a:latin typeface="Cambria Math"/>
                <a:cs typeface="Cambria Math"/>
              </a:rPr>
              <a:t>(</a:t>
            </a:r>
            <a:r>
              <a:rPr sz="1500" spc="30" dirty="0">
                <a:latin typeface="Cambria Math"/>
                <a:cs typeface="Cambria Math"/>
              </a:rPr>
              <a:t>𝑡</a:t>
            </a:r>
            <a:r>
              <a:rPr sz="1500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04681" y="479216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691" y="81534"/>
            <a:ext cx="54749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FF0000"/>
                </a:solidFill>
              </a:rPr>
              <a:t>Transfer </a:t>
            </a:r>
            <a:r>
              <a:rPr sz="2800" spc="-5" dirty="0">
                <a:solidFill>
                  <a:srgbClr val="FF0000"/>
                </a:solidFill>
              </a:rPr>
              <a:t>Function </a:t>
            </a:r>
            <a:r>
              <a:rPr sz="2800" dirty="0">
                <a:solidFill>
                  <a:srgbClr val="FF0000"/>
                </a:solidFill>
              </a:rPr>
              <a:t>: </a:t>
            </a:r>
            <a:r>
              <a:rPr sz="2800" spc="-10" dirty="0">
                <a:solidFill>
                  <a:srgbClr val="FF0000"/>
                </a:solidFill>
              </a:rPr>
              <a:t>Example</a:t>
            </a:r>
            <a:r>
              <a:rPr sz="2800" spc="-6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65832" y="1099058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5" y="0"/>
                </a:moveTo>
                <a:lnTo>
                  <a:pt x="194182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7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5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2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5" y="0"/>
                </a:lnTo>
                <a:close/>
              </a:path>
              <a:path w="273050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3095" y="1434338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5" y="0"/>
                </a:moveTo>
                <a:lnTo>
                  <a:pt x="194183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7"/>
                </a:lnTo>
                <a:lnTo>
                  <a:pt x="207946" y="220257"/>
                </a:lnTo>
                <a:lnTo>
                  <a:pt x="194564" y="226187"/>
                </a:lnTo>
                <a:lnTo>
                  <a:pt x="197485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5" y="0"/>
                </a:lnTo>
                <a:close/>
              </a:path>
              <a:path w="273050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7773" y="654151"/>
            <a:ext cx="6918325" cy="14008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82600" indent="-457200">
              <a:lnSpc>
                <a:spcPct val="100000"/>
              </a:lnSpc>
              <a:spcBef>
                <a:spcPts val="350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Input and Output</a:t>
            </a:r>
            <a:r>
              <a:rPr sz="20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Variables:</a:t>
            </a:r>
            <a:endParaRPr sz="2000" dirty="0">
              <a:latin typeface="Calibri"/>
              <a:cs typeface="Calibri"/>
            </a:endParaRPr>
          </a:p>
          <a:p>
            <a:pPr marL="426084">
              <a:lnSpc>
                <a:spcPct val="100000"/>
              </a:lnSpc>
              <a:spcBef>
                <a:spcPts val="250"/>
              </a:spcBef>
              <a:tabLst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Input: </a:t>
            </a:r>
            <a:r>
              <a:rPr sz="2000" spc="-110" dirty="0">
                <a:latin typeface="Cambria Math"/>
                <a:cs typeface="Cambria Math"/>
              </a:rPr>
              <a:t>𝑉</a:t>
            </a:r>
            <a:r>
              <a:rPr sz="2175" spc="-165" baseline="-15325" dirty="0">
                <a:latin typeface="Cambria Math"/>
                <a:cs typeface="Cambria Math"/>
              </a:rPr>
              <a:t>𝑖</a:t>
            </a:r>
            <a:r>
              <a:rPr sz="2175" spc="-22" baseline="-15325" dirty="0">
                <a:latin typeface="Cambria Math"/>
                <a:cs typeface="Cambria Math"/>
              </a:rPr>
              <a:t> </a:t>
            </a:r>
            <a:r>
              <a:rPr lang="en-US" sz="2175" spc="-22" baseline="-15325" dirty="0" smtClean="0">
                <a:latin typeface="Cambria Math"/>
                <a:cs typeface="Cambria Math"/>
              </a:rPr>
              <a:t>  </a:t>
            </a:r>
            <a:r>
              <a:rPr sz="2000" dirty="0" smtClean="0">
                <a:latin typeface="Cambria Math"/>
                <a:cs typeface="Cambria Math"/>
              </a:rPr>
              <a:t>𝑡</a:t>
            </a:r>
            <a:endParaRPr sz="2000" dirty="0">
              <a:latin typeface="Cambria Math"/>
              <a:cs typeface="Cambria Math"/>
            </a:endParaRPr>
          </a:p>
          <a:p>
            <a:pPr marL="426084">
              <a:lnSpc>
                <a:spcPct val="100000"/>
              </a:lnSpc>
              <a:spcBef>
                <a:spcPts val="245"/>
              </a:spcBef>
              <a:tabLst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Output: </a:t>
            </a:r>
            <a:r>
              <a:rPr sz="2000" spc="-190" dirty="0">
                <a:latin typeface="Cambria Math"/>
                <a:cs typeface="Cambria Math"/>
              </a:rPr>
              <a:t>𝑉</a:t>
            </a:r>
            <a:r>
              <a:rPr sz="2175" spc="-284" baseline="-15325" dirty="0">
                <a:latin typeface="Cambria Math"/>
                <a:cs typeface="Cambria Math"/>
              </a:rPr>
              <a:t>𝑜</a:t>
            </a:r>
            <a:r>
              <a:rPr sz="2175" spc="-254" baseline="-15325" dirty="0">
                <a:latin typeface="Cambria Math"/>
                <a:cs typeface="Cambria Math"/>
              </a:rPr>
              <a:t> </a:t>
            </a:r>
            <a:r>
              <a:rPr lang="en-US" sz="2175" spc="-254" baseline="-15325" dirty="0" smtClean="0">
                <a:latin typeface="Cambria Math"/>
                <a:cs typeface="Cambria Math"/>
              </a:rPr>
              <a:t>     </a:t>
            </a:r>
            <a:r>
              <a:rPr sz="2000" dirty="0" smtClean="0">
                <a:latin typeface="Cambria Math"/>
                <a:cs typeface="Cambria Math"/>
              </a:rPr>
              <a:t>𝑡</a:t>
            </a:r>
            <a:endParaRPr sz="2000" dirty="0">
              <a:latin typeface="Cambria Math"/>
              <a:cs typeface="Cambria Math"/>
            </a:endParaRPr>
          </a:p>
          <a:p>
            <a:pPr marL="482600" indent="-457200">
              <a:lnSpc>
                <a:spcPct val="100000"/>
              </a:lnSpc>
              <a:spcBef>
                <a:spcPts val="245"/>
              </a:spcBef>
              <a:buAutoNum type="arabicPeriod" startAt="3"/>
              <a:tabLst>
                <a:tab pos="481965" algn="l"/>
                <a:tab pos="4826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Laplace 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Transform: </a:t>
            </a:r>
            <a:r>
              <a:rPr sz="2200" spc="-10" dirty="0">
                <a:latin typeface="Calibri"/>
                <a:cs typeface="Calibri"/>
              </a:rPr>
              <a:t>(assuming </a:t>
            </a:r>
            <a:r>
              <a:rPr sz="2200" spc="-5" dirty="0">
                <a:latin typeface="Calibri"/>
                <a:cs typeface="Calibri"/>
              </a:rPr>
              <a:t>initial </a:t>
            </a:r>
            <a:r>
              <a:rPr sz="2200" spc="-10" dirty="0">
                <a:latin typeface="Calibri"/>
                <a:cs typeface="Calibri"/>
              </a:rPr>
              <a:t>conditions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zero)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6085" y="2313558"/>
            <a:ext cx="908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65" dirty="0">
                <a:latin typeface="Cambria Math"/>
                <a:cs typeface="Cambria Math"/>
              </a:rPr>
              <a:t>𝑖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3946" y="2364105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</a:t>
            </a:r>
            <a:r>
              <a:rPr sz="2000" dirty="0">
                <a:latin typeface="Cambria Math"/>
                <a:cs typeface="Cambria Math"/>
              </a:rPr>
              <a:t>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757" y="2378964"/>
            <a:ext cx="279400" cy="17145"/>
          </a:xfrm>
          <a:custGeom>
            <a:avLst/>
            <a:gdLst/>
            <a:ahLst/>
            <a:cxnLst/>
            <a:rect l="l" t="t" r="r" b="b"/>
            <a:pathLst>
              <a:path w="279400" h="17144">
                <a:moveTo>
                  <a:pt x="278891" y="0"/>
                </a:moveTo>
                <a:lnTo>
                  <a:pt x="0" y="0"/>
                </a:lnTo>
                <a:lnTo>
                  <a:pt x="0" y="16763"/>
                </a:lnTo>
                <a:lnTo>
                  <a:pt x="278891" y="16763"/>
                </a:lnTo>
                <a:lnTo>
                  <a:pt x="278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15716" y="2193163"/>
            <a:ext cx="38898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𝑉 </a:t>
            </a:r>
            <a:r>
              <a:rPr sz="2000" spc="10" dirty="0">
                <a:latin typeface="Cambria Math"/>
                <a:cs typeface="Cambria Math"/>
              </a:rPr>
              <a:t>(𝑠)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15" dirty="0">
                <a:latin typeface="Cambria Math"/>
                <a:cs typeface="Cambria Math"/>
              </a:rPr>
              <a:t>𝑅𝐼(𝑠)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10" dirty="0">
                <a:latin typeface="Cambria Math"/>
                <a:cs typeface="Cambria Math"/>
              </a:rPr>
              <a:t>𝑠𝐿𝐼(𝑠)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3000" baseline="41666" dirty="0">
                <a:latin typeface="Cambria Math"/>
                <a:cs typeface="Cambria Math"/>
              </a:rPr>
              <a:t>1</a:t>
            </a:r>
            <a:r>
              <a:rPr sz="3000" spc="315" baseline="41666" dirty="0">
                <a:latin typeface="Cambria Math"/>
                <a:cs typeface="Cambria Math"/>
              </a:rPr>
              <a:t> </a:t>
            </a:r>
            <a:r>
              <a:rPr lang="en-US" sz="3000" spc="315" baseline="41666" dirty="0" smtClean="0">
                <a:latin typeface="Cambria Math"/>
                <a:cs typeface="Cambria Math"/>
              </a:rPr>
              <a:t>   </a:t>
            </a:r>
            <a:r>
              <a:rPr sz="2000" spc="20" dirty="0" smtClean="0">
                <a:latin typeface="Cambria Math"/>
                <a:cs typeface="Cambria Math"/>
              </a:rPr>
              <a:t>𝐼</a:t>
            </a:r>
            <a:r>
              <a:rPr sz="2000" spc="20" dirty="0">
                <a:latin typeface="Cambria Math"/>
                <a:cs typeface="Cambria Math"/>
              </a:rPr>
              <a:t>(𝑠)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3157" y="2886836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6873" y="2937129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</a:t>
            </a:r>
            <a:r>
              <a:rPr sz="2000" dirty="0">
                <a:latin typeface="Cambria Math"/>
                <a:cs typeface="Cambria Math"/>
              </a:rPr>
              <a:t>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8684" y="2951988"/>
            <a:ext cx="279400" cy="17145"/>
          </a:xfrm>
          <a:custGeom>
            <a:avLst/>
            <a:gdLst/>
            <a:ahLst/>
            <a:cxnLst/>
            <a:rect l="l" t="t" r="r" b="b"/>
            <a:pathLst>
              <a:path w="279400" h="17144">
                <a:moveTo>
                  <a:pt x="278891" y="0"/>
                </a:moveTo>
                <a:lnTo>
                  <a:pt x="0" y="0"/>
                </a:lnTo>
                <a:lnTo>
                  <a:pt x="0" y="16763"/>
                </a:lnTo>
                <a:lnTo>
                  <a:pt x="278891" y="16763"/>
                </a:lnTo>
                <a:lnTo>
                  <a:pt x="278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72789" y="2766441"/>
            <a:ext cx="1744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14730" algn="l"/>
              </a:tabLst>
            </a:pPr>
            <a:r>
              <a:rPr sz="2000" dirty="0">
                <a:latin typeface="Cambria Math"/>
                <a:cs typeface="Cambria Math"/>
              </a:rPr>
              <a:t>𝑉</a:t>
            </a:r>
            <a:r>
              <a:rPr sz="2000" spc="22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(𝑠)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3000" baseline="41666" dirty="0">
                <a:latin typeface="Cambria Math"/>
                <a:cs typeface="Cambria Math"/>
              </a:rPr>
              <a:t>1</a:t>
            </a:r>
            <a:r>
              <a:rPr sz="3000" spc="569" baseline="41666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𝐼(𝑠)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" y="3206877"/>
            <a:ext cx="2386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4.	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Transfer</a:t>
            </a:r>
            <a:r>
              <a:rPr sz="20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Function: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0737" y="395048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775" y="0"/>
                </a:moveTo>
                <a:lnTo>
                  <a:pt x="209422" y="9575"/>
                </a:lnTo>
                <a:lnTo>
                  <a:pt x="223069" y="15495"/>
                </a:lnTo>
                <a:lnTo>
                  <a:pt x="234807" y="23691"/>
                </a:lnTo>
                <a:lnTo>
                  <a:pt x="258638" y="61691"/>
                </a:lnTo>
                <a:lnTo>
                  <a:pt x="266471" y="116700"/>
                </a:lnTo>
                <a:lnTo>
                  <a:pt x="265597" y="137490"/>
                </a:lnTo>
                <a:lnTo>
                  <a:pt x="252488" y="188404"/>
                </a:lnTo>
                <a:lnTo>
                  <a:pt x="223231" y="220228"/>
                </a:lnTo>
                <a:lnTo>
                  <a:pt x="209803" y="226174"/>
                </a:lnTo>
                <a:lnTo>
                  <a:pt x="212775" y="235750"/>
                </a:lnTo>
                <a:lnTo>
                  <a:pt x="257820" y="208986"/>
                </a:lnTo>
                <a:lnTo>
                  <a:pt x="283117" y="159586"/>
                </a:lnTo>
                <a:lnTo>
                  <a:pt x="287959" y="117944"/>
                </a:lnTo>
                <a:lnTo>
                  <a:pt x="286745" y="96332"/>
                </a:lnTo>
                <a:lnTo>
                  <a:pt x="277024" y="58023"/>
                </a:lnTo>
                <a:lnTo>
                  <a:pt x="244856" y="15119"/>
                </a:lnTo>
                <a:lnTo>
                  <a:pt x="229868" y="6174"/>
                </a:lnTo>
                <a:lnTo>
                  <a:pt x="212775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21" y="26835"/>
                </a:lnTo>
                <a:lnTo>
                  <a:pt x="4859" y="76358"/>
                </a:lnTo>
                <a:lnTo>
                  <a:pt x="0" y="117944"/>
                </a:lnTo>
                <a:lnTo>
                  <a:pt x="1210" y="139599"/>
                </a:lnTo>
                <a:lnTo>
                  <a:pt x="10897" y="177904"/>
                </a:lnTo>
                <a:lnTo>
                  <a:pt x="43024" y="220665"/>
                </a:lnTo>
                <a:lnTo>
                  <a:pt x="75183" y="235750"/>
                </a:lnTo>
                <a:lnTo>
                  <a:pt x="78168" y="226174"/>
                </a:lnTo>
                <a:lnTo>
                  <a:pt x="64733" y="220228"/>
                </a:lnTo>
                <a:lnTo>
                  <a:pt x="53138" y="211951"/>
                </a:lnTo>
                <a:lnTo>
                  <a:pt x="29353" y="173343"/>
                </a:lnTo>
                <a:lnTo>
                  <a:pt x="21488" y="116700"/>
                </a:lnTo>
                <a:lnTo>
                  <a:pt x="22362" y="96586"/>
                </a:lnTo>
                <a:lnTo>
                  <a:pt x="35471" y="46913"/>
                </a:lnTo>
                <a:lnTo>
                  <a:pt x="64937" y="15495"/>
                </a:lnTo>
                <a:lnTo>
                  <a:pt x="78536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3625" y="3874414"/>
            <a:ext cx="42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79092" y="375843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2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4"/>
                </a:lnTo>
                <a:lnTo>
                  <a:pt x="266445" y="116725"/>
                </a:lnTo>
                <a:lnTo>
                  <a:pt x="265566" y="137516"/>
                </a:lnTo>
                <a:lnTo>
                  <a:pt x="252475" y="188429"/>
                </a:lnTo>
                <a:lnTo>
                  <a:pt x="223186" y="220253"/>
                </a:lnTo>
                <a:lnTo>
                  <a:pt x="209803" y="226199"/>
                </a:lnTo>
                <a:lnTo>
                  <a:pt x="212725" y="235775"/>
                </a:lnTo>
                <a:lnTo>
                  <a:pt x="257766" y="209011"/>
                </a:lnTo>
                <a:lnTo>
                  <a:pt x="283051" y="159612"/>
                </a:lnTo>
                <a:lnTo>
                  <a:pt x="287908" y="117970"/>
                </a:lnTo>
                <a:lnTo>
                  <a:pt x="286694" y="96332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78"/>
                </a:lnTo>
                <a:lnTo>
                  <a:pt x="4857" y="76357"/>
                </a:lnTo>
                <a:lnTo>
                  <a:pt x="0" y="117970"/>
                </a:lnTo>
                <a:lnTo>
                  <a:pt x="1194" y="139625"/>
                </a:lnTo>
                <a:lnTo>
                  <a:pt x="10822" y="177929"/>
                </a:lnTo>
                <a:lnTo>
                  <a:pt x="42957" y="220691"/>
                </a:lnTo>
                <a:lnTo>
                  <a:pt x="75183" y="235775"/>
                </a:lnTo>
                <a:lnTo>
                  <a:pt x="78105" y="226199"/>
                </a:lnTo>
                <a:lnTo>
                  <a:pt x="64650" y="220253"/>
                </a:lnTo>
                <a:lnTo>
                  <a:pt x="53054" y="211977"/>
                </a:lnTo>
                <a:lnTo>
                  <a:pt x="29338" y="173368"/>
                </a:lnTo>
                <a:lnTo>
                  <a:pt x="21462" y="116725"/>
                </a:lnTo>
                <a:lnTo>
                  <a:pt x="22342" y="96626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5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00327" y="3682390"/>
            <a:ext cx="492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1315" algn="l"/>
              </a:tabLst>
            </a:pPr>
            <a:r>
              <a:rPr sz="2000" spc="5" dirty="0">
                <a:latin typeface="Cambria Math"/>
                <a:cs typeface="Cambria Math"/>
              </a:rPr>
              <a:t>𝑉	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60804" y="412117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2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8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6"/>
                </a:lnTo>
                <a:lnTo>
                  <a:pt x="283051" y="159586"/>
                </a:lnTo>
                <a:lnTo>
                  <a:pt x="287908" y="117944"/>
                </a:lnTo>
                <a:lnTo>
                  <a:pt x="286694" y="96332"/>
                </a:lnTo>
                <a:lnTo>
                  <a:pt x="276979" y="58023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194" y="139599"/>
                </a:lnTo>
                <a:lnTo>
                  <a:pt x="10822" y="177904"/>
                </a:lnTo>
                <a:lnTo>
                  <a:pt x="42957" y="220665"/>
                </a:lnTo>
                <a:lnTo>
                  <a:pt x="75183" y="235750"/>
                </a:lnTo>
                <a:lnTo>
                  <a:pt x="78104" y="226174"/>
                </a:lnTo>
                <a:lnTo>
                  <a:pt x="64650" y="220228"/>
                </a:lnTo>
                <a:lnTo>
                  <a:pt x="53054" y="211951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5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93214" y="4045102"/>
            <a:ext cx="506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Cambria Math"/>
                <a:cs typeface="Cambria Math"/>
              </a:rPr>
              <a:t>𝑉</a:t>
            </a:r>
            <a:r>
              <a:rPr sz="2175" spc="-165" baseline="-15325" dirty="0">
                <a:latin typeface="Cambria Math"/>
                <a:cs typeface="Cambria Math"/>
              </a:rPr>
              <a:t>𝑖</a:t>
            </a:r>
            <a:r>
              <a:rPr sz="2175" spc="-89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1532" y="3632098"/>
            <a:ext cx="838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u="heavy" spc="60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heavy" baseline="3333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3000" spc="562" baseline="33333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𝐼(𝑠)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43048" y="4146054"/>
            <a:ext cx="1513840" cy="420370"/>
          </a:xfrm>
          <a:custGeom>
            <a:avLst/>
            <a:gdLst/>
            <a:ahLst/>
            <a:cxnLst/>
            <a:rect l="l" t="t" r="r" b="b"/>
            <a:pathLst>
              <a:path w="1513839" h="420370">
                <a:moveTo>
                  <a:pt x="94615" y="9944"/>
                </a:moveTo>
                <a:lnTo>
                  <a:pt x="53289" y="29959"/>
                </a:lnTo>
                <a:lnTo>
                  <a:pt x="24511" y="77546"/>
                </a:lnTo>
                <a:lnTo>
                  <a:pt x="6108" y="138811"/>
                </a:lnTo>
                <a:lnTo>
                  <a:pt x="0" y="209765"/>
                </a:lnTo>
                <a:lnTo>
                  <a:pt x="1524" y="246278"/>
                </a:lnTo>
                <a:lnTo>
                  <a:pt x="13766" y="312394"/>
                </a:lnTo>
                <a:lnTo>
                  <a:pt x="37846" y="368211"/>
                </a:lnTo>
                <a:lnTo>
                  <a:pt x="70853" y="407098"/>
                </a:lnTo>
                <a:lnTo>
                  <a:pt x="90551" y="419785"/>
                </a:lnTo>
                <a:lnTo>
                  <a:pt x="94615" y="409841"/>
                </a:lnTo>
                <a:lnTo>
                  <a:pt x="78841" y="397090"/>
                </a:lnTo>
                <a:lnTo>
                  <a:pt x="64897" y="380466"/>
                </a:lnTo>
                <a:lnTo>
                  <a:pt x="42418" y="335534"/>
                </a:lnTo>
                <a:lnTo>
                  <a:pt x="28409" y="277812"/>
                </a:lnTo>
                <a:lnTo>
                  <a:pt x="23749" y="210019"/>
                </a:lnTo>
                <a:lnTo>
                  <a:pt x="24917" y="174307"/>
                </a:lnTo>
                <a:lnTo>
                  <a:pt x="34353" y="111150"/>
                </a:lnTo>
                <a:lnTo>
                  <a:pt x="52997" y="59550"/>
                </a:lnTo>
                <a:lnTo>
                  <a:pt x="78994" y="22669"/>
                </a:lnTo>
                <a:lnTo>
                  <a:pt x="94615" y="9944"/>
                </a:lnTo>
                <a:close/>
              </a:path>
              <a:path w="1513839" h="420370">
                <a:moveTo>
                  <a:pt x="1409065" y="201942"/>
                </a:moveTo>
                <a:lnTo>
                  <a:pt x="1136269" y="201942"/>
                </a:lnTo>
                <a:lnTo>
                  <a:pt x="1136269" y="218706"/>
                </a:lnTo>
                <a:lnTo>
                  <a:pt x="1409065" y="218706"/>
                </a:lnTo>
                <a:lnTo>
                  <a:pt x="1409065" y="201942"/>
                </a:lnTo>
                <a:close/>
              </a:path>
              <a:path w="1513839" h="420370">
                <a:moveTo>
                  <a:pt x="1513586" y="209765"/>
                </a:moveTo>
                <a:lnTo>
                  <a:pt x="1507401" y="138811"/>
                </a:lnTo>
                <a:lnTo>
                  <a:pt x="1488948" y="77546"/>
                </a:lnTo>
                <a:lnTo>
                  <a:pt x="1460195" y="29959"/>
                </a:lnTo>
                <a:lnTo>
                  <a:pt x="1422781" y="0"/>
                </a:lnTo>
                <a:lnTo>
                  <a:pt x="1418844" y="9944"/>
                </a:lnTo>
                <a:lnTo>
                  <a:pt x="1434515" y="22669"/>
                </a:lnTo>
                <a:lnTo>
                  <a:pt x="1448396" y="39204"/>
                </a:lnTo>
                <a:lnTo>
                  <a:pt x="1470914" y="83693"/>
                </a:lnTo>
                <a:lnTo>
                  <a:pt x="1485087" y="141351"/>
                </a:lnTo>
                <a:lnTo>
                  <a:pt x="1489837" y="210019"/>
                </a:lnTo>
                <a:lnTo>
                  <a:pt x="1488643" y="245173"/>
                </a:lnTo>
                <a:lnTo>
                  <a:pt x="1479219" y="307936"/>
                </a:lnTo>
                <a:lnTo>
                  <a:pt x="1460703" y="359943"/>
                </a:lnTo>
                <a:lnTo>
                  <a:pt x="1434604" y="397090"/>
                </a:lnTo>
                <a:lnTo>
                  <a:pt x="1418844" y="409841"/>
                </a:lnTo>
                <a:lnTo>
                  <a:pt x="1422781" y="419785"/>
                </a:lnTo>
                <a:lnTo>
                  <a:pt x="1460195" y="389902"/>
                </a:lnTo>
                <a:lnTo>
                  <a:pt x="1488948" y="341998"/>
                </a:lnTo>
                <a:lnTo>
                  <a:pt x="1507401" y="280479"/>
                </a:lnTo>
                <a:lnTo>
                  <a:pt x="1512036" y="246278"/>
                </a:lnTo>
                <a:lnTo>
                  <a:pt x="1513586" y="209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15228" y="3482797"/>
            <a:ext cx="304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000" u="heavy" spc="9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1344" y="4146054"/>
            <a:ext cx="1513840" cy="420370"/>
          </a:xfrm>
          <a:custGeom>
            <a:avLst/>
            <a:gdLst/>
            <a:ahLst/>
            <a:cxnLst/>
            <a:rect l="l" t="t" r="r" b="b"/>
            <a:pathLst>
              <a:path w="1513839" h="420370">
                <a:moveTo>
                  <a:pt x="1422780" y="0"/>
                </a:moveTo>
                <a:lnTo>
                  <a:pt x="1418843" y="9944"/>
                </a:lnTo>
                <a:lnTo>
                  <a:pt x="1434516" y="22662"/>
                </a:lnTo>
                <a:lnTo>
                  <a:pt x="1448403" y="39193"/>
                </a:lnTo>
                <a:lnTo>
                  <a:pt x="1470914" y="83692"/>
                </a:lnTo>
                <a:lnTo>
                  <a:pt x="1485090" y="141341"/>
                </a:lnTo>
                <a:lnTo>
                  <a:pt x="1489836" y="210019"/>
                </a:lnTo>
                <a:lnTo>
                  <a:pt x="1488650" y="245169"/>
                </a:lnTo>
                <a:lnTo>
                  <a:pt x="1479228" y="307928"/>
                </a:lnTo>
                <a:lnTo>
                  <a:pt x="1460706" y="359937"/>
                </a:lnTo>
                <a:lnTo>
                  <a:pt x="1434607" y="397089"/>
                </a:lnTo>
                <a:lnTo>
                  <a:pt x="1418843" y="409841"/>
                </a:lnTo>
                <a:lnTo>
                  <a:pt x="1422780" y="419785"/>
                </a:lnTo>
                <a:lnTo>
                  <a:pt x="1460198" y="389897"/>
                </a:lnTo>
                <a:lnTo>
                  <a:pt x="1488947" y="341998"/>
                </a:lnTo>
                <a:lnTo>
                  <a:pt x="1507410" y="280477"/>
                </a:lnTo>
                <a:lnTo>
                  <a:pt x="1513585" y="209765"/>
                </a:lnTo>
                <a:lnTo>
                  <a:pt x="1512040" y="173075"/>
                </a:lnTo>
                <a:lnTo>
                  <a:pt x="1499709" y="106963"/>
                </a:lnTo>
                <a:lnTo>
                  <a:pt x="1475662" y="51540"/>
                </a:lnTo>
                <a:lnTo>
                  <a:pt x="1442567" y="12768"/>
                </a:lnTo>
                <a:lnTo>
                  <a:pt x="1422780" y="0"/>
                </a:lnTo>
                <a:close/>
              </a:path>
              <a:path w="1513839" h="420370">
                <a:moveTo>
                  <a:pt x="90550" y="0"/>
                </a:moveTo>
                <a:lnTo>
                  <a:pt x="53292" y="29948"/>
                </a:lnTo>
                <a:lnTo>
                  <a:pt x="24510" y="77546"/>
                </a:lnTo>
                <a:lnTo>
                  <a:pt x="6111" y="138807"/>
                </a:lnTo>
                <a:lnTo>
                  <a:pt x="0" y="209765"/>
                </a:lnTo>
                <a:lnTo>
                  <a:pt x="1525" y="246270"/>
                </a:lnTo>
                <a:lnTo>
                  <a:pt x="13769" y="312387"/>
                </a:lnTo>
                <a:lnTo>
                  <a:pt x="37847" y="368198"/>
                </a:lnTo>
                <a:lnTo>
                  <a:pt x="70856" y="407093"/>
                </a:lnTo>
                <a:lnTo>
                  <a:pt x="90550" y="419785"/>
                </a:lnTo>
                <a:lnTo>
                  <a:pt x="94614" y="409841"/>
                </a:lnTo>
                <a:lnTo>
                  <a:pt x="78851" y="397089"/>
                </a:lnTo>
                <a:lnTo>
                  <a:pt x="64897" y="380455"/>
                </a:lnTo>
                <a:lnTo>
                  <a:pt x="42417" y="335533"/>
                </a:lnTo>
                <a:lnTo>
                  <a:pt x="28416" y="277806"/>
                </a:lnTo>
                <a:lnTo>
                  <a:pt x="23748" y="210019"/>
                </a:lnTo>
                <a:lnTo>
                  <a:pt x="24919" y="174300"/>
                </a:lnTo>
                <a:lnTo>
                  <a:pt x="34357" y="111139"/>
                </a:lnTo>
                <a:lnTo>
                  <a:pt x="53002" y="59537"/>
                </a:lnTo>
                <a:lnTo>
                  <a:pt x="78997" y="22662"/>
                </a:lnTo>
                <a:lnTo>
                  <a:pt x="94614" y="9944"/>
                </a:lnTo>
                <a:lnTo>
                  <a:pt x="90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83052" y="4162450"/>
            <a:ext cx="3774440" cy="459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1705"/>
              </a:lnSpc>
              <a:spcBef>
                <a:spcPts val="105"/>
              </a:spcBef>
              <a:tabLst>
                <a:tab pos="1536700" algn="l"/>
                <a:tab pos="2432050" algn="l"/>
              </a:tabLst>
            </a:pPr>
            <a:r>
              <a:rPr sz="2000" dirty="0">
                <a:latin typeface="Cambria Math"/>
                <a:cs typeface="Cambria Math"/>
              </a:rPr>
              <a:t>𝑅 + 𝑠𝐿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3000" baseline="33333" dirty="0">
                <a:latin typeface="Cambria Math"/>
                <a:cs typeface="Cambria Math"/>
              </a:rPr>
              <a:t>1	</a:t>
            </a:r>
            <a:r>
              <a:rPr sz="2000" spc="25" dirty="0">
                <a:latin typeface="Cambria Math"/>
                <a:cs typeface="Cambria Math"/>
              </a:rPr>
              <a:t>𝐼(𝑠)	</a:t>
            </a:r>
            <a:r>
              <a:rPr sz="2000" dirty="0">
                <a:latin typeface="Cambria Math"/>
                <a:cs typeface="Cambria Math"/>
              </a:rPr>
              <a:t>𝑅 + 𝑠𝐿 +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3000" baseline="33333" dirty="0">
                <a:latin typeface="Cambria Math"/>
                <a:cs typeface="Cambria Math"/>
              </a:rPr>
              <a:t>1</a:t>
            </a:r>
          </a:p>
          <a:p>
            <a:pPr marL="1096645">
              <a:lnSpc>
                <a:spcPts val="1705"/>
              </a:lnSpc>
              <a:tabLst>
                <a:tab pos="3465195" algn="l"/>
              </a:tabLst>
            </a:pPr>
            <a:r>
              <a:rPr sz="2000" dirty="0">
                <a:latin typeface="Cambria Math"/>
                <a:cs typeface="Cambria Math"/>
              </a:rPr>
              <a:t>𝐶𝑠	𝐶𝑠</a:t>
            </a:r>
          </a:p>
        </p:txBody>
      </p:sp>
      <p:sp>
        <p:nvSpPr>
          <p:cNvPr id="26" name="object 26"/>
          <p:cNvSpPr/>
          <p:nvPr/>
        </p:nvSpPr>
        <p:spPr>
          <a:xfrm>
            <a:off x="6047613" y="4347997"/>
            <a:ext cx="273050" cy="17145"/>
          </a:xfrm>
          <a:custGeom>
            <a:avLst/>
            <a:gdLst/>
            <a:ahLst/>
            <a:cxnLst/>
            <a:rect l="l" t="t" r="r" b="b"/>
            <a:pathLst>
              <a:path w="273050" h="17145">
                <a:moveTo>
                  <a:pt x="272796" y="0"/>
                </a:moveTo>
                <a:lnTo>
                  <a:pt x="0" y="0"/>
                </a:lnTo>
                <a:lnTo>
                  <a:pt x="0" y="16763"/>
                </a:lnTo>
                <a:lnTo>
                  <a:pt x="272796" y="16763"/>
                </a:lnTo>
                <a:lnTo>
                  <a:pt x="272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14322" y="3760114"/>
            <a:ext cx="543115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75665" algn="l"/>
                <a:tab pos="1845310" algn="l"/>
                <a:tab pos="3242310" algn="l"/>
                <a:tab pos="4213860" algn="l"/>
                <a:tab pos="5130800" algn="l"/>
              </a:tabLst>
            </a:pPr>
            <a:r>
              <a:rPr sz="3000" baseline="-25000" dirty="0">
                <a:latin typeface="Cambria Math"/>
                <a:cs typeface="Cambria Math"/>
              </a:rPr>
              <a:t>=</a:t>
            </a:r>
            <a:r>
              <a:rPr sz="3000" u="heavy" baseline="55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sz="3000" u="heavy" spc="315" baseline="55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175" u="heavy" spc="67" baseline="7662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0	</a:t>
            </a:r>
            <a:r>
              <a:rPr sz="3000" baseline="-25000" dirty="0">
                <a:latin typeface="Cambria Math"/>
                <a:cs typeface="Cambria Math"/>
              </a:rPr>
              <a:t>=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𝑠𝐶	</a:t>
            </a:r>
            <a:r>
              <a:rPr sz="3000" baseline="-25000" dirty="0">
                <a:latin typeface="Cambria Math"/>
                <a:cs typeface="Cambria Math"/>
              </a:rPr>
              <a:t>=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lang="en-US" sz="2000" u="heavy" dirty="0" smtClean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𝑠𝐶	</a:t>
            </a:r>
            <a:r>
              <a:rPr lang="en-US" sz="2000" u="heavy" dirty="0" smtClean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3000" baseline="-25000" dirty="0" smtClean="0">
                <a:latin typeface="Cambria Math"/>
                <a:cs typeface="Cambria Math"/>
              </a:rPr>
              <a:t>=</a:t>
            </a:r>
            <a:endParaRPr sz="3000" baseline="-25000" dirty="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0652" y="3625453"/>
            <a:ext cx="181038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55" dirty="0">
                <a:latin typeface="Cambria Math"/>
                <a:cs typeface="Cambria Math"/>
              </a:rPr>
              <a:t>𝑠</a:t>
            </a:r>
            <a:r>
              <a:rPr sz="2175" spc="82" baseline="22988" dirty="0">
                <a:latin typeface="Cambria Math"/>
                <a:cs typeface="Cambria Math"/>
              </a:rPr>
              <a:t>2</a:t>
            </a:r>
            <a:r>
              <a:rPr sz="2000" spc="55" dirty="0">
                <a:latin typeface="Cambria Math"/>
                <a:cs typeface="Cambria Math"/>
              </a:rPr>
              <a:t>𝐿𝐶 </a:t>
            </a:r>
            <a:r>
              <a:rPr sz="2000" dirty="0">
                <a:latin typeface="Cambria Math"/>
                <a:cs typeface="Cambria Math"/>
              </a:rPr>
              <a:t>+ 𝑠𝑅𝐶 +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77608" y="4059961"/>
            <a:ext cx="1734820" cy="17145"/>
          </a:xfrm>
          <a:custGeom>
            <a:avLst/>
            <a:gdLst/>
            <a:ahLst/>
            <a:cxnLst/>
            <a:rect l="l" t="t" r="r" b="b"/>
            <a:pathLst>
              <a:path w="1734820" h="17145">
                <a:moveTo>
                  <a:pt x="1734312" y="0"/>
                </a:moveTo>
                <a:lnTo>
                  <a:pt x="0" y="0"/>
                </a:lnTo>
                <a:lnTo>
                  <a:pt x="0" y="16763"/>
                </a:lnTo>
                <a:lnTo>
                  <a:pt x="1734312" y="16763"/>
                </a:lnTo>
                <a:lnTo>
                  <a:pt x="1734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691" y="81534"/>
            <a:ext cx="54749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FF0000"/>
                </a:solidFill>
              </a:rPr>
              <a:t>Transfer </a:t>
            </a:r>
            <a:r>
              <a:rPr sz="2800" spc="-5" dirty="0">
                <a:solidFill>
                  <a:srgbClr val="FF0000"/>
                </a:solidFill>
              </a:rPr>
              <a:t>Function </a:t>
            </a:r>
            <a:r>
              <a:rPr sz="2800" dirty="0">
                <a:solidFill>
                  <a:srgbClr val="FF0000"/>
                </a:solidFill>
              </a:rPr>
              <a:t>: </a:t>
            </a:r>
            <a:r>
              <a:rPr sz="2800" spc="-10" dirty="0">
                <a:solidFill>
                  <a:srgbClr val="FF0000"/>
                </a:solidFill>
              </a:rPr>
              <a:t>Example</a:t>
            </a:r>
            <a:r>
              <a:rPr sz="2800" spc="-6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86380" y="1517141"/>
            <a:ext cx="378460" cy="18415"/>
          </a:xfrm>
          <a:custGeom>
            <a:avLst/>
            <a:gdLst/>
            <a:ahLst/>
            <a:cxnLst/>
            <a:rect l="l" t="t" r="r" b="b"/>
            <a:pathLst>
              <a:path w="378460" h="18415">
                <a:moveTo>
                  <a:pt x="377951" y="0"/>
                </a:moveTo>
                <a:lnTo>
                  <a:pt x="0" y="0"/>
                </a:lnTo>
                <a:lnTo>
                  <a:pt x="0" y="18287"/>
                </a:lnTo>
                <a:lnTo>
                  <a:pt x="377951" y="18287"/>
                </a:lnTo>
                <a:lnTo>
                  <a:pt x="377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1657" y="1517141"/>
            <a:ext cx="378460" cy="18415"/>
          </a:xfrm>
          <a:custGeom>
            <a:avLst/>
            <a:gdLst/>
            <a:ahLst/>
            <a:cxnLst/>
            <a:rect l="l" t="t" r="r" b="b"/>
            <a:pathLst>
              <a:path w="378460" h="18415">
                <a:moveTo>
                  <a:pt x="377951" y="0"/>
                </a:moveTo>
                <a:lnTo>
                  <a:pt x="0" y="0"/>
                </a:lnTo>
                <a:lnTo>
                  <a:pt x="0" y="18287"/>
                </a:lnTo>
                <a:lnTo>
                  <a:pt x="377951" y="18287"/>
                </a:lnTo>
                <a:lnTo>
                  <a:pt x="377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3009" y="1517141"/>
            <a:ext cx="264160" cy="18415"/>
          </a:xfrm>
          <a:custGeom>
            <a:avLst/>
            <a:gdLst/>
            <a:ahLst/>
            <a:cxnLst/>
            <a:rect l="l" t="t" r="r" b="b"/>
            <a:pathLst>
              <a:path w="264160" h="18415">
                <a:moveTo>
                  <a:pt x="263651" y="0"/>
                </a:moveTo>
                <a:lnTo>
                  <a:pt x="0" y="0"/>
                </a:lnTo>
                <a:lnTo>
                  <a:pt x="0" y="18287"/>
                </a:lnTo>
                <a:lnTo>
                  <a:pt x="263651" y="18287"/>
                </a:lnTo>
                <a:lnTo>
                  <a:pt x="263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6716" y="1517141"/>
            <a:ext cx="265430" cy="18415"/>
          </a:xfrm>
          <a:custGeom>
            <a:avLst/>
            <a:gdLst/>
            <a:ahLst/>
            <a:cxnLst/>
            <a:rect l="l" t="t" r="r" b="b"/>
            <a:pathLst>
              <a:path w="265429" h="18415">
                <a:moveTo>
                  <a:pt x="265175" y="0"/>
                </a:moveTo>
                <a:lnTo>
                  <a:pt x="0" y="0"/>
                </a:lnTo>
                <a:lnTo>
                  <a:pt x="0" y="18287"/>
                </a:lnTo>
                <a:lnTo>
                  <a:pt x="265175" y="18287"/>
                </a:lnTo>
                <a:lnTo>
                  <a:pt x="265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7773" y="817572"/>
            <a:ext cx="7936230" cy="8572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67665" algn="l"/>
                <a:tab pos="368300" algn="l"/>
                <a:tab pos="992505" algn="l"/>
                <a:tab pos="1512570" algn="l"/>
                <a:tab pos="2540000" algn="l"/>
                <a:tab pos="3627120" algn="l"/>
                <a:tab pos="4000500" algn="l"/>
                <a:tab pos="4274820" algn="l"/>
                <a:tab pos="5204460" algn="l"/>
                <a:tab pos="6450965" algn="l"/>
                <a:tab pos="6864350" algn="l"/>
              </a:tabLst>
            </a:pPr>
            <a:r>
              <a:rPr sz="2200" spc="-5" dirty="0">
                <a:latin typeface="Calibri"/>
                <a:cs typeface="Calibri"/>
              </a:rPr>
              <a:t>Find	the	</a:t>
            </a:r>
            <a:r>
              <a:rPr sz="2200" spc="-20" dirty="0">
                <a:latin typeface="Calibri"/>
                <a:cs typeface="Calibri"/>
              </a:rPr>
              <a:t>transfer	</a:t>
            </a:r>
            <a:r>
              <a:rPr sz="2200" spc="-5" dirty="0">
                <a:latin typeface="Calibri"/>
                <a:cs typeface="Calibri"/>
              </a:rPr>
              <a:t>function	of	a	</a:t>
            </a:r>
            <a:r>
              <a:rPr sz="2200" spc="-20" dirty="0">
                <a:latin typeface="Calibri"/>
                <a:cs typeface="Calibri"/>
              </a:rPr>
              <a:t>system	</a:t>
            </a:r>
            <a:r>
              <a:rPr sz="2200" spc="-5" dirty="0">
                <a:latin typeface="Calibri"/>
                <a:cs typeface="Calibri"/>
              </a:rPr>
              <a:t>described	</a:t>
            </a:r>
            <a:r>
              <a:rPr sz="2200" spc="-15" dirty="0">
                <a:latin typeface="Calibri"/>
                <a:cs typeface="Calibri"/>
              </a:rPr>
              <a:t>by	following</a:t>
            </a:r>
            <a:endParaRPr sz="2200">
              <a:latin typeface="Calibri"/>
              <a:cs typeface="Calibri"/>
            </a:endParaRPr>
          </a:p>
          <a:p>
            <a:pPr marL="1609090">
              <a:lnSpc>
                <a:spcPts val="1300"/>
              </a:lnSpc>
              <a:spcBef>
                <a:spcPts val="254"/>
              </a:spcBef>
              <a:tabLst>
                <a:tab pos="2673985" algn="l"/>
                <a:tab pos="3585210" algn="l"/>
                <a:tab pos="5059680" algn="l"/>
              </a:tabLst>
            </a:pPr>
            <a:r>
              <a:rPr sz="1600" spc="130" dirty="0">
                <a:latin typeface="Cambria Math"/>
                <a:cs typeface="Cambria Math"/>
              </a:rPr>
              <a:t>𝑑</a:t>
            </a:r>
            <a:r>
              <a:rPr sz="1950" spc="195" baseline="25641" dirty="0">
                <a:latin typeface="Cambria Math"/>
                <a:cs typeface="Cambria Math"/>
              </a:rPr>
              <a:t>3</a:t>
            </a:r>
            <a:r>
              <a:rPr sz="1600" spc="130" dirty="0">
                <a:latin typeface="Cambria Math"/>
                <a:cs typeface="Cambria Math"/>
              </a:rPr>
              <a:t>𝑦	𝑑</a:t>
            </a:r>
            <a:r>
              <a:rPr sz="1950" spc="195" baseline="25641" dirty="0">
                <a:latin typeface="Cambria Math"/>
                <a:cs typeface="Cambria Math"/>
              </a:rPr>
              <a:t>2</a:t>
            </a:r>
            <a:r>
              <a:rPr sz="1600" spc="130" dirty="0">
                <a:latin typeface="Cambria Math"/>
                <a:cs typeface="Cambria Math"/>
              </a:rPr>
              <a:t>𝑦	</a:t>
            </a:r>
            <a:r>
              <a:rPr sz="1600" spc="110" dirty="0">
                <a:latin typeface="Cambria Math"/>
                <a:cs typeface="Cambria Math"/>
              </a:rPr>
              <a:t>𝑑𝑦	𝑑𝑢</a:t>
            </a:r>
            <a:endParaRPr sz="1600">
              <a:latin typeface="Cambria Math"/>
              <a:cs typeface="Cambria Math"/>
            </a:endParaRPr>
          </a:p>
          <a:p>
            <a:pPr marL="367665">
              <a:lnSpc>
                <a:spcPts val="2020"/>
              </a:lnSpc>
              <a:tabLst>
                <a:tab pos="1623695" algn="l"/>
                <a:tab pos="5989320" algn="l"/>
                <a:tab pos="6644640" algn="l"/>
                <a:tab pos="7280275" algn="l"/>
              </a:tabLst>
            </a:pPr>
            <a:r>
              <a:rPr sz="2200" spc="-10" dirty="0">
                <a:latin typeface="Calibri"/>
                <a:cs typeface="Calibri"/>
              </a:rPr>
              <a:t>equation:	</a:t>
            </a:r>
            <a:r>
              <a:rPr sz="2400" spc="187" baseline="-38194" dirty="0">
                <a:latin typeface="Cambria Math"/>
                <a:cs typeface="Cambria Math"/>
              </a:rPr>
              <a:t>𝑑𝑡</a:t>
            </a:r>
            <a:r>
              <a:rPr sz="1950" spc="187" baseline="-25641" dirty="0">
                <a:latin typeface="Cambria Math"/>
                <a:cs typeface="Cambria Math"/>
              </a:rPr>
              <a:t>3  </a:t>
            </a:r>
            <a:r>
              <a:rPr sz="2200" spc="-5" dirty="0">
                <a:latin typeface="Cambria Math"/>
                <a:cs typeface="Cambria Math"/>
              </a:rPr>
              <a:t>+ 10 </a:t>
            </a:r>
            <a:r>
              <a:rPr sz="2400" spc="187" baseline="-38194" dirty="0">
                <a:latin typeface="Cambria Math"/>
                <a:cs typeface="Cambria Math"/>
              </a:rPr>
              <a:t>𝑑𝑡</a:t>
            </a:r>
            <a:r>
              <a:rPr sz="1950" spc="187" baseline="-25641" dirty="0">
                <a:latin typeface="Cambria Math"/>
                <a:cs typeface="Cambria Math"/>
              </a:rPr>
              <a:t>2  </a:t>
            </a:r>
            <a:r>
              <a:rPr sz="2200" spc="-5" dirty="0">
                <a:latin typeface="Cambria Math"/>
                <a:cs typeface="Cambria Math"/>
              </a:rPr>
              <a:t>− 5 </a:t>
            </a:r>
            <a:r>
              <a:rPr sz="2400" spc="127" baseline="-38194" dirty="0">
                <a:latin typeface="Cambria Math"/>
                <a:cs typeface="Cambria Math"/>
              </a:rPr>
              <a:t>𝑑𝑡  </a:t>
            </a:r>
            <a:r>
              <a:rPr sz="2200" spc="-5" dirty="0">
                <a:latin typeface="Cambria Math"/>
                <a:cs typeface="Cambria Math"/>
              </a:rPr>
              <a:t>+ 𝑦 = 10 </a:t>
            </a:r>
            <a:r>
              <a:rPr sz="2400" spc="127" baseline="-38194" dirty="0">
                <a:latin typeface="Cambria Math"/>
                <a:cs typeface="Cambria Math"/>
              </a:rPr>
              <a:t>𝑑𝑡</a:t>
            </a:r>
            <a:r>
              <a:rPr sz="2400" spc="375" baseline="-38194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 𝑢	</a:t>
            </a:r>
            <a:r>
              <a:rPr sz="2200" spc="-5" dirty="0">
                <a:latin typeface="Calibri"/>
                <a:cs typeface="Calibri"/>
              </a:rPr>
              <a:t>with	</a:t>
            </a:r>
            <a:r>
              <a:rPr sz="2200" spc="-25" dirty="0">
                <a:latin typeface="Calibri"/>
                <a:cs typeface="Calibri"/>
              </a:rPr>
              <a:t>zero	</a:t>
            </a:r>
            <a:r>
              <a:rPr sz="2200" spc="-5" dirty="0">
                <a:latin typeface="Calibri"/>
                <a:cs typeface="Calibri"/>
              </a:rPr>
              <a:t>initial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6979" y="253542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2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4562" y="2534919"/>
            <a:ext cx="55880" cy="237490"/>
          </a:xfrm>
          <a:custGeom>
            <a:avLst/>
            <a:gdLst/>
            <a:ahLst/>
            <a:cxnLst/>
            <a:rect l="l" t="t" r="r" b="b"/>
            <a:pathLst>
              <a:path w="55879" h="237489">
                <a:moveTo>
                  <a:pt x="55372" y="0"/>
                </a:moveTo>
                <a:lnTo>
                  <a:pt x="0" y="0"/>
                </a:lnTo>
                <a:lnTo>
                  <a:pt x="0" y="10160"/>
                </a:lnTo>
                <a:lnTo>
                  <a:pt x="34671" y="10160"/>
                </a:lnTo>
                <a:lnTo>
                  <a:pt x="34671" y="227330"/>
                </a:lnTo>
                <a:lnTo>
                  <a:pt x="0" y="227330"/>
                </a:lnTo>
                <a:lnTo>
                  <a:pt x="0" y="237490"/>
                </a:lnTo>
                <a:lnTo>
                  <a:pt x="55372" y="237490"/>
                </a:lnTo>
                <a:lnTo>
                  <a:pt x="55372" y="227330"/>
                </a:lnTo>
                <a:lnTo>
                  <a:pt x="55372" y="10160"/>
                </a:lnTo>
                <a:lnTo>
                  <a:pt x="55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6705" y="2534919"/>
            <a:ext cx="55880" cy="237490"/>
          </a:xfrm>
          <a:custGeom>
            <a:avLst/>
            <a:gdLst/>
            <a:ahLst/>
            <a:cxnLst/>
            <a:rect l="l" t="t" r="r" b="b"/>
            <a:pathLst>
              <a:path w="55880" h="237489">
                <a:moveTo>
                  <a:pt x="55372" y="0"/>
                </a:moveTo>
                <a:lnTo>
                  <a:pt x="0" y="0"/>
                </a:lnTo>
                <a:lnTo>
                  <a:pt x="0" y="10160"/>
                </a:lnTo>
                <a:lnTo>
                  <a:pt x="0" y="227330"/>
                </a:lnTo>
                <a:lnTo>
                  <a:pt x="0" y="237490"/>
                </a:lnTo>
                <a:lnTo>
                  <a:pt x="55372" y="237490"/>
                </a:lnTo>
                <a:lnTo>
                  <a:pt x="55372" y="227330"/>
                </a:lnTo>
                <a:lnTo>
                  <a:pt x="20574" y="227330"/>
                </a:lnTo>
                <a:lnTo>
                  <a:pt x="20574" y="10160"/>
                </a:lnTo>
                <a:lnTo>
                  <a:pt x="55372" y="10160"/>
                </a:lnTo>
                <a:lnTo>
                  <a:pt x="55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3559" y="253542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" y="1650390"/>
            <a:ext cx="5223510" cy="113982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630"/>
              </a:spcBef>
            </a:pPr>
            <a:r>
              <a:rPr sz="2200" spc="-10" dirty="0">
                <a:latin typeface="Calibri"/>
                <a:cs typeface="Calibri"/>
              </a:rPr>
              <a:t>conditions</a:t>
            </a:r>
            <a:endParaRPr sz="2200" dirty="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810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Laplace</a:t>
            </a:r>
            <a:r>
              <a:rPr sz="22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006FC0"/>
                </a:solidFill>
                <a:latin typeface="Calibri"/>
                <a:cs typeface="Calibri"/>
              </a:rPr>
              <a:t>Transform:</a:t>
            </a:r>
            <a:endParaRPr sz="2200" dirty="0">
              <a:latin typeface="Calibri"/>
              <a:cs typeface="Calibri"/>
            </a:endParaRPr>
          </a:p>
          <a:p>
            <a:pPr marL="1661160">
              <a:lnSpc>
                <a:spcPct val="100000"/>
              </a:lnSpc>
              <a:spcBef>
                <a:spcPts val="30"/>
              </a:spcBef>
              <a:tabLst>
                <a:tab pos="2241550" algn="l"/>
                <a:tab pos="4495800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2000" spc="60" dirty="0">
                <a:latin typeface="Cambria Math"/>
                <a:cs typeface="Cambria Math"/>
              </a:rPr>
              <a:t>𝑠</a:t>
            </a:r>
            <a:r>
              <a:rPr sz="2175" spc="89" baseline="2873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30" dirty="0">
                <a:latin typeface="Cambria Math"/>
                <a:cs typeface="Cambria Math"/>
              </a:rPr>
              <a:t>10𝑠</a:t>
            </a:r>
            <a:r>
              <a:rPr sz="2175" spc="44" baseline="28735" dirty="0">
                <a:latin typeface="Cambria Math"/>
                <a:cs typeface="Cambria Math"/>
              </a:rPr>
              <a:t>2 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5𝑠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= </a:t>
            </a:r>
            <a:r>
              <a:rPr sz="2000" dirty="0" smtClean="0">
                <a:latin typeface="Cambria Math"/>
                <a:cs typeface="Cambria Math"/>
              </a:rPr>
              <a:t>𝑈</a:t>
            </a:r>
            <a:r>
              <a:rPr lang="en-US" sz="2000" dirty="0" smtClean="0">
                <a:latin typeface="Cambria Math"/>
                <a:cs typeface="Cambria Math"/>
              </a:rPr>
              <a:t> </a:t>
            </a:r>
            <a:r>
              <a:rPr sz="2000" spc="25" dirty="0" smtClean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</a:p>
        </p:txBody>
      </p:sp>
      <p:sp>
        <p:nvSpPr>
          <p:cNvPr id="13" name="object 13"/>
          <p:cNvSpPr/>
          <p:nvPr/>
        </p:nvSpPr>
        <p:spPr>
          <a:xfrm>
            <a:off x="6877558" y="2534919"/>
            <a:ext cx="55880" cy="237490"/>
          </a:xfrm>
          <a:custGeom>
            <a:avLst/>
            <a:gdLst/>
            <a:ahLst/>
            <a:cxnLst/>
            <a:rect l="l" t="t" r="r" b="b"/>
            <a:pathLst>
              <a:path w="55879" h="237489">
                <a:moveTo>
                  <a:pt x="55372" y="0"/>
                </a:moveTo>
                <a:lnTo>
                  <a:pt x="0" y="0"/>
                </a:lnTo>
                <a:lnTo>
                  <a:pt x="0" y="10160"/>
                </a:lnTo>
                <a:lnTo>
                  <a:pt x="34671" y="10160"/>
                </a:lnTo>
                <a:lnTo>
                  <a:pt x="34671" y="227330"/>
                </a:lnTo>
                <a:lnTo>
                  <a:pt x="0" y="227330"/>
                </a:lnTo>
                <a:lnTo>
                  <a:pt x="0" y="237490"/>
                </a:lnTo>
                <a:lnTo>
                  <a:pt x="55372" y="237490"/>
                </a:lnTo>
                <a:lnTo>
                  <a:pt x="55372" y="227330"/>
                </a:lnTo>
                <a:lnTo>
                  <a:pt x="55372" y="10160"/>
                </a:lnTo>
                <a:lnTo>
                  <a:pt x="55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3285" y="2534919"/>
            <a:ext cx="55880" cy="237490"/>
          </a:xfrm>
          <a:custGeom>
            <a:avLst/>
            <a:gdLst/>
            <a:ahLst/>
            <a:cxnLst/>
            <a:rect l="l" t="t" r="r" b="b"/>
            <a:pathLst>
              <a:path w="55879" h="237489">
                <a:moveTo>
                  <a:pt x="55372" y="0"/>
                </a:moveTo>
                <a:lnTo>
                  <a:pt x="0" y="0"/>
                </a:lnTo>
                <a:lnTo>
                  <a:pt x="0" y="10160"/>
                </a:lnTo>
                <a:lnTo>
                  <a:pt x="0" y="227330"/>
                </a:lnTo>
                <a:lnTo>
                  <a:pt x="0" y="237490"/>
                </a:lnTo>
                <a:lnTo>
                  <a:pt x="55372" y="237490"/>
                </a:lnTo>
                <a:lnTo>
                  <a:pt x="55372" y="227330"/>
                </a:lnTo>
                <a:lnTo>
                  <a:pt x="20574" y="227330"/>
                </a:lnTo>
                <a:lnTo>
                  <a:pt x="20574" y="10160"/>
                </a:lnTo>
                <a:lnTo>
                  <a:pt x="55372" y="10160"/>
                </a:lnTo>
                <a:lnTo>
                  <a:pt x="55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11417" y="2459227"/>
            <a:ext cx="875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10𝑠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50464" y="378815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17"/>
                </a:lnTo>
                <a:lnTo>
                  <a:pt x="266446" y="116725"/>
                </a:lnTo>
                <a:lnTo>
                  <a:pt x="265566" y="137516"/>
                </a:lnTo>
                <a:lnTo>
                  <a:pt x="252475" y="188429"/>
                </a:lnTo>
                <a:lnTo>
                  <a:pt x="223186" y="220251"/>
                </a:lnTo>
                <a:lnTo>
                  <a:pt x="209804" y="226199"/>
                </a:lnTo>
                <a:lnTo>
                  <a:pt x="212725" y="235775"/>
                </a:lnTo>
                <a:lnTo>
                  <a:pt x="257766" y="209009"/>
                </a:lnTo>
                <a:lnTo>
                  <a:pt x="283051" y="159610"/>
                </a:lnTo>
                <a:lnTo>
                  <a:pt x="287909" y="117957"/>
                </a:lnTo>
                <a:lnTo>
                  <a:pt x="286694" y="96342"/>
                </a:lnTo>
                <a:lnTo>
                  <a:pt x="276979" y="58051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69"/>
                </a:lnTo>
                <a:lnTo>
                  <a:pt x="0" y="117957"/>
                </a:lnTo>
                <a:lnTo>
                  <a:pt x="1194" y="139619"/>
                </a:lnTo>
                <a:lnTo>
                  <a:pt x="10822" y="177929"/>
                </a:lnTo>
                <a:lnTo>
                  <a:pt x="42957" y="220686"/>
                </a:lnTo>
                <a:lnTo>
                  <a:pt x="75184" y="235775"/>
                </a:lnTo>
                <a:lnTo>
                  <a:pt x="78105" y="226199"/>
                </a:lnTo>
                <a:lnTo>
                  <a:pt x="64650" y="220251"/>
                </a:lnTo>
                <a:lnTo>
                  <a:pt x="53054" y="211972"/>
                </a:lnTo>
                <a:lnTo>
                  <a:pt x="29338" y="173368"/>
                </a:lnTo>
                <a:lnTo>
                  <a:pt x="21462" y="116725"/>
                </a:lnTo>
                <a:lnTo>
                  <a:pt x="22342" y="96605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473" y="3194050"/>
            <a:ext cx="2473960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35" dirty="0">
                <a:solidFill>
                  <a:srgbClr val="006FC0"/>
                </a:solidFill>
                <a:latin typeface="Calibri"/>
                <a:cs typeface="Calibri"/>
              </a:rPr>
              <a:t>Transfer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 Function:</a:t>
            </a:r>
            <a:endParaRPr sz="2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84091" y="359613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94253" y="3520185"/>
            <a:ext cx="728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41666" dirty="0">
                <a:latin typeface="Cambria Math"/>
                <a:cs typeface="Cambria Math"/>
              </a:rPr>
              <a:t>=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94759" y="3958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80257" y="3882948"/>
            <a:ext cx="427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3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92448" y="3897655"/>
            <a:ext cx="513715" cy="17145"/>
          </a:xfrm>
          <a:custGeom>
            <a:avLst/>
            <a:gdLst/>
            <a:ahLst/>
            <a:cxnLst/>
            <a:rect l="l" t="t" r="r" b="b"/>
            <a:pathLst>
              <a:path w="513714" h="17145">
                <a:moveTo>
                  <a:pt x="513588" y="0"/>
                </a:moveTo>
                <a:lnTo>
                  <a:pt x="0" y="0"/>
                </a:lnTo>
                <a:lnTo>
                  <a:pt x="0" y="16764"/>
                </a:lnTo>
                <a:lnTo>
                  <a:pt x="513588" y="16764"/>
                </a:lnTo>
                <a:lnTo>
                  <a:pt x="513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63948" y="3712261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1058" y="3462832"/>
            <a:ext cx="216979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latin typeface="Cambria Math"/>
                <a:cs typeface="Cambria Math"/>
              </a:rPr>
              <a:t>10𝑠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60" dirty="0">
                <a:latin typeface="Cambria Math"/>
                <a:cs typeface="Cambria Math"/>
              </a:rPr>
              <a:t>𝑠</a:t>
            </a:r>
            <a:r>
              <a:rPr sz="2175" spc="89" baseline="22988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30" dirty="0">
                <a:latin typeface="Cambria Math"/>
                <a:cs typeface="Cambria Math"/>
              </a:rPr>
              <a:t>10𝑠</a:t>
            </a:r>
            <a:r>
              <a:rPr sz="2175" spc="44" baseline="22988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5𝑠 </a:t>
            </a:r>
            <a:r>
              <a:rPr sz="2000" dirty="0">
                <a:latin typeface="Cambria Math"/>
                <a:cs typeface="Cambria Math"/>
              </a:rPr>
              <a:t>+ 1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38269" y="3897655"/>
            <a:ext cx="2094230" cy="17145"/>
          </a:xfrm>
          <a:custGeom>
            <a:avLst/>
            <a:gdLst/>
            <a:ahLst/>
            <a:cxnLst/>
            <a:rect l="l" t="t" r="r" b="b"/>
            <a:pathLst>
              <a:path w="2094229" h="17145">
                <a:moveTo>
                  <a:pt x="2093976" y="0"/>
                </a:moveTo>
                <a:lnTo>
                  <a:pt x="0" y="0"/>
                </a:lnTo>
                <a:lnTo>
                  <a:pt x="0" y="16764"/>
                </a:lnTo>
                <a:lnTo>
                  <a:pt x="2093976" y="16764"/>
                </a:lnTo>
                <a:lnTo>
                  <a:pt x="2093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405" y="130492"/>
            <a:ext cx="70072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Types </a:t>
            </a:r>
            <a:r>
              <a:rPr spc="10" dirty="0"/>
              <a:t>of </a:t>
            </a:r>
            <a:r>
              <a:rPr spc="-10" dirty="0"/>
              <a:t>Mathematical</a:t>
            </a:r>
            <a:r>
              <a:rPr spc="-150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/>
          <p:nvPr/>
        </p:nvSpPr>
        <p:spPr>
          <a:xfrm>
            <a:off x="3352927" y="1045083"/>
            <a:ext cx="5668645" cy="970280"/>
          </a:xfrm>
          <a:custGeom>
            <a:avLst/>
            <a:gdLst/>
            <a:ahLst/>
            <a:cxnLst/>
            <a:rect l="l" t="t" r="r" b="b"/>
            <a:pathLst>
              <a:path w="5668645" h="970280">
                <a:moveTo>
                  <a:pt x="5506847" y="0"/>
                </a:moveTo>
                <a:lnTo>
                  <a:pt x="0" y="0"/>
                </a:lnTo>
                <a:lnTo>
                  <a:pt x="0" y="970025"/>
                </a:lnTo>
                <a:lnTo>
                  <a:pt x="5506847" y="970025"/>
                </a:lnTo>
                <a:lnTo>
                  <a:pt x="5549822" y="964250"/>
                </a:lnTo>
                <a:lnTo>
                  <a:pt x="5588442" y="947951"/>
                </a:lnTo>
                <a:lnTo>
                  <a:pt x="5621162" y="922670"/>
                </a:lnTo>
                <a:lnTo>
                  <a:pt x="5646443" y="889950"/>
                </a:lnTo>
                <a:lnTo>
                  <a:pt x="5662742" y="851330"/>
                </a:lnTo>
                <a:lnTo>
                  <a:pt x="5668518" y="808354"/>
                </a:lnTo>
                <a:lnTo>
                  <a:pt x="5668518" y="161670"/>
                </a:lnTo>
                <a:lnTo>
                  <a:pt x="5662742" y="118695"/>
                </a:lnTo>
                <a:lnTo>
                  <a:pt x="5646443" y="80075"/>
                </a:lnTo>
                <a:lnTo>
                  <a:pt x="5621162" y="47355"/>
                </a:lnTo>
                <a:lnTo>
                  <a:pt x="5588442" y="22074"/>
                </a:lnTo>
                <a:lnTo>
                  <a:pt x="5549822" y="5775"/>
                </a:lnTo>
                <a:lnTo>
                  <a:pt x="5506847" y="0"/>
                </a:lnTo>
                <a:close/>
              </a:path>
            </a:pathLst>
          </a:custGeom>
          <a:solidFill>
            <a:srgbClr val="DEE7D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2927" y="1045083"/>
            <a:ext cx="5668645" cy="970280"/>
          </a:xfrm>
          <a:custGeom>
            <a:avLst/>
            <a:gdLst/>
            <a:ahLst/>
            <a:cxnLst/>
            <a:rect l="l" t="t" r="r" b="b"/>
            <a:pathLst>
              <a:path w="5668645" h="970280">
                <a:moveTo>
                  <a:pt x="5668518" y="161670"/>
                </a:moveTo>
                <a:lnTo>
                  <a:pt x="5668518" y="808354"/>
                </a:lnTo>
                <a:lnTo>
                  <a:pt x="5662742" y="851330"/>
                </a:lnTo>
                <a:lnTo>
                  <a:pt x="5646443" y="889950"/>
                </a:lnTo>
                <a:lnTo>
                  <a:pt x="5621162" y="922670"/>
                </a:lnTo>
                <a:lnTo>
                  <a:pt x="5588442" y="947951"/>
                </a:lnTo>
                <a:lnTo>
                  <a:pt x="5549822" y="964250"/>
                </a:lnTo>
                <a:lnTo>
                  <a:pt x="5506847" y="970025"/>
                </a:lnTo>
                <a:lnTo>
                  <a:pt x="0" y="970025"/>
                </a:lnTo>
                <a:lnTo>
                  <a:pt x="0" y="0"/>
                </a:lnTo>
                <a:lnTo>
                  <a:pt x="5506847" y="0"/>
                </a:lnTo>
                <a:lnTo>
                  <a:pt x="5549822" y="5775"/>
                </a:lnTo>
                <a:lnTo>
                  <a:pt x="5588442" y="22074"/>
                </a:lnTo>
                <a:lnTo>
                  <a:pt x="5621162" y="47355"/>
                </a:lnTo>
                <a:lnTo>
                  <a:pt x="5646443" y="80075"/>
                </a:lnTo>
                <a:lnTo>
                  <a:pt x="5662742" y="118695"/>
                </a:lnTo>
                <a:lnTo>
                  <a:pt x="5668518" y="161670"/>
                </a:lnTo>
                <a:close/>
              </a:path>
            </a:pathLst>
          </a:custGeom>
          <a:ln w="25400">
            <a:solidFill>
              <a:srgbClr val="DEE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91940" y="1083627"/>
            <a:ext cx="831215" cy="8445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marR="29845" indent="-171450">
              <a:lnSpc>
                <a:spcPts val="1950"/>
              </a:lnSpc>
              <a:spcBef>
                <a:spcPts val="340"/>
              </a:spcBef>
              <a:buChar char="•"/>
              <a:tabLst>
                <a:tab pos="184150" algn="l"/>
              </a:tabLst>
            </a:pP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Dyna  </a:t>
            </a:r>
            <a:r>
              <a:rPr sz="1800" spc="25" dirty="0">
                <a:solidFill>
                  <a:srgbClr val="B8CDE4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B8CDE4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B8CDE4"/>
                </a:solidFill>
                <a:latin typeface="Calibri"/>
                <a:cs typeface="Calibri"/>
              </a:rPr>
              <a:t>f</a:t>
            </a:r>
            <a:r>
              <a:rPr sz="1800" spc="-100" dirty="0">
                <a:solidFill>
                  <a:srgbClr val="B8CDE4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B8CDE4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B8CDE4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B8CDE4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45"/>
              </a:spcBef>
              <a:buChar char="•"/>
              <a:tabLst>
                <a:tab pos="184150" algn="l"/>
              </a:tabLst>
            </a:pPr>
            <a:r>
              <a:rPr sz="1800" spc="5" dirty="0">
                <a:solidFill>
                  <a:srgbClr val="B8CDE4"/>
                </a:solidFill>
                <a:latin typeface="Calibri"/>
                <a:cs typeface="Calibri"/>
              </a:rPr>
              <a:t>Time</a:t>
            </a:r>
            <a:r>
              <a:rPr sz="1800" spc="-95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8CDE4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0938" y="1153556"/>
            <a:ext cx="394462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800" dirty="0">
                <a:solidFill>
                  <a:srgbClr val="B8CDE4"/>
                </a:solidFill>
                <a:latin typeface="Calibri"/>
                <a:cs typeface="Calibri"/>
              </a:rPr>
              <a:t>mics</a:t>
            </a:r>
            <a:r>
              <a:rPr sz="1800" spc="-145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of </a:t>
            </a:r>
            <a:r>
              <a:rPr sz="1800" spc="5" dirty="0">
                <a:solidFill>
                  <a:srgbClr val="B8CDE4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8CDE4"/>
                </a:solidFill>
                <a:latin typeface="Calibri"/>
                <a:cs typeface="Calibri"/>
              </a:rPr>
              <a:t>system</a:t>
            </a:r>
            <a:r>
              <a:rPr sz="1800" spc="-55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B8CDE4"/>
                </a:solidFill>
                <a:latin typeface="Calibri"/>
                <a:cs typeface="Calibri"/>
              </a:rPr>
              <a:t>represented</a:t>
            </a:r>
            <a:r>
              <a:rPr sz="1800" spc="-9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B8CDE4"/>
                </a:solidFill>
                <a:latin typeface="Calibri"/>
                <a:cs typeface="Calibri"/>
              </a:rPr>
              <a:t>in</a:t>
            </a:r>
            <a:r>
              <a:rPr sz="1800" spc="-9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8CDE4"/>
                </a:solidFill>
                <a:latin typeface="Calibri"/>
                <a:cs typeface="Calibri"/>
              </a:rPr>
              <a:t>terms</a:t>
            </a:r>
            <a:r>
              <a:rPr sz="1800" spc="5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3825">
              <a:lnSpc>
                <a:spcPts val="2055"/>
              </a:lnSpc>
            </a:pPr>
            <a:r>
              <a:rPr sz="1800" spc="15" dirty="0">
                <a:solidFill>
                  <a:srgbClr val="B8CDE4"/>
                </a:solidFill>
                <a:latin typeface="Calibri"/>
                <a:cs typeface="Calibri"/>
              </a:rPr>
              <a:t>ntial</a:t>
            </a:r>
            <a:r>
              <a:rPr sz="1800" spc="-155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B8CDE4"/>
                </a:solidFill>
                <a:latin typeface="Calibri"/>
                <a:cs typeface="Calibri"/>
              </a:rPr>
              <a:t>equations</a:t>
            </a:r>
            <a:endParaRPr sz="18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65"/>
              </a:spcBef>
            </a:pP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omain</a:t>
            </a:r>
            <a:r>
              <a:rPr sz="1800" spc="-16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8CDE4"/>
                </a:solidFill>
                <a:latin typeface="Calibri"/>
                <a:cs typeface="Calibri"/>
              </a:rPr>
              <a:t>representation</a:t>
            </a:r>
            <a:r>
              <a:rPr sz="1800" spc="-16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B8CDE4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8CDE4"/>
                </a:solidFill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514" y="899413"/>
            <a:ext cx="3188970" cy="1212850"/>
          </a:xfrm>
          <a:custGeom>
            <a:avLst/>
            <a:gdLst/>
            <a:ahLst/>
            <a:cxnLst/>
            <a:rect l="l" t="t" r="r" b="b"/>
            <a:pathLst>
              <a:path w="3188970" h="1212850">
                <a:moveTo>
                  <a:pt x="2986468" y="0"/>
                </a:moveTo>
                <a:lnTo>
                  <a:pt x="202082" y="0"/>
                </a:lnTo>
                <a:lnTo>
                  <a:pt x="155746" y="5334"/>
                </a:lnTo>
                <a:lnTo>
                  <a:pt x="113211" y="20530"/>
                </a:lnTo>
                <a:lnTo>
                  <a:pt x="75689" y="44377"/>
                </a:lnTo>
                <a:lnTo>
                  <a:pt x="44395" y="75663"/>
                </a:lnTo>
                <a:lnTo>
                  <a:pt x="20539" y="113179"/>
                </a:lnTo>
                <a:lnTo>
                  <a:pt x="5337" y="155714"/>
                </a:lnTo>
                <a:lnTo>
                  <a:pt x="0" y="202057"/>
                </a:lnTo>
                <a:lnTo>
                  <a:pt x="0" y="1010412"/>
                </a:lnTo>
                <a:lnTo>
                  <a:pt x="5337" y="1056754"/>
                </a:lnTo>
                <a:lnTo>
                  <a:pt x="20539" y="1099289"/>
                </a:lnTo>
                <a:lnTo>
                  <a:pt x="44395" y="1136805"/>
                </a:lnTo>
                <a:lnTo>
                  <a:pt x="75689" y="1168091"/>
                </a:lnTo>
                <a:lnTo>
                  <a:pt x="113211" y="1191938"/>
                </a:lnTo>
                <a:lnTo>
                  <a:pt x="155746" y="1207134"/>
                </a:lnTo>
                <a:lnTo>
                  <a:pt x="202082" y="1212469"/>
                </a:lnTo>
                <a:lnTo>
                  <a:pt x="2986468" y="1212469"/>
                </a:lnTo>
                <a:lnTo>
                  <a:pt x="3032770" y="1207134"/>
                </a:lnTo>
                <a:lnTo>
                  <a:pt x="3075290" y="1191938"/>
                </a:lnTo>
                <a:lnTo>
                  <a:pt x="3112808" y="1168091"/>
                </a:lnTo>
                <a:lnTo>
                  <a:pt x="3144108" y="1136805"/>
                </a:lnTo>
                <a:lnTo>
                  <a:pt x="3167972" y="1099289"/>
                </a:lnTo>
                <a:lnTo>
                  <a:pt x="3183184" y="1056754"/>
                </a:lnTo>
                <a:lnTo>
                  <a:pt x="3188525" y="1010412"/>
                </a:lnTo>
                <a:lnTo>
                  <a:pt x="3188525" y="202057"/>
                </a:lnTo>
                <a:lnTo>
                  <a:pt x="3183184" y="155714"/>
                </a:lnTo>
                <a:lnTo>
                  <a:pt x="3167972" y="113179"/>
                </a:lnTo>
                <a:lnTo>
                  <a:pt x="3144108" y="75663"/>
                </a:lnTo>
                <a:lnTo>
                  <a:pt x="3112808" y="44377"/>
                </a:lnTo>
                <a:lnTo>
                  <a:pt x="3075290" y="20530"/>
                </a:lnTo>
                <a:lnTo>
                  <a:pt x="3032770" y="5334"/>
                </a:lnTo>
                <a:lnTo>
                  <a:pt x="2986468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514" y="899413"/>
            <a:ext cx="3188970" cy="1212850"/>
          </a:xfrm>
          <a:custGeom>
            <a:avLst/>
            <a:gdLst/>
            <a:ahLst/>
            <a:cxnLst/>
            <a:rect l="l" t="t" r="r" b="b"/>
            <a:pathLst>
              <a:path w="3188970" h="1212850">
                <a:moveTo>
                  <a:pt x="0" y="202057"/>
                </a:moveTo>
                <a:lnTo>
                  <a:pt x="5337" y="155714"/>
                </a:lnTo>
                <a:lnTo>
                  <a:pt x="20539" y="113179"/>
                </a:lnTo>
                <a:lnTo>
                  <a:pt x="44395" y="75663"/>
                </a:lnTo>
                <a:lnTo>
                  <a:pt x="75689" y="44377"/>
                </a:lnTo>
                <a:lnTo>
                  <a:pt x="113211" y="20530"/>
                </a:lnTo>
                <a:lnTo>
                  <a:pt x="155746" y="5334"/>
                </a:lnTo>
                <a:lnTo>
                  <a:pt x="202082" y="0"/>
                </a:lnTo>
                <a:lnTo>
                  <a:pt x="2986468" y="0"/>
                </a:lnTo>
                <a:lnTo>
                  <a:pt x="3032770" y="5334"/>
                </a:lnTo>
                <a:lnTo>
                  <a:pt x="3075290" y="20530"/>
                </a:lnTo>
                <a:lnTo>
                  <a:pt x="3112808" y="44377"/>
                </a:lnTo>
                <a:lnTo>
                  <a:pt x="3144108" y="75663"/>
                </a:lnTo>
                <a:lnTo>
                  <a:pt x="3167972" y="113179"/>
                </a:lnTo>
                <a:lnTo>
                  <a:pt x="3183184" y="155714"/>
                </a:lnTo>
                <a:lnTo>
                  <a:pt x="3188525" y="202057"/>
                </a:lnTo>
                <a:lnTo>
                  <a:pt x="3188525" y="1010412"/>
                </a:lnTo>
                <a:lnTo>
                  <a:pt x="3183184" y="1056754"/>
                </a:lnTo>
                <a:lnTo>
                  <a:pt x="3167972" y="1099289"/>
                </a:lnTo>
                <a:lnTo>
                  <a:pt x="3144108" y="1136805"/>
                </a:lnTo>
                <a:lnTo>
                  <a:pt x="3112808" y="1168091"/>
                </a:lnTo>
                <a:lnTo>
                  <a:pt x="3075290" y="1191938"/>
                </a:lnTo>
                <a:lnTo>
                  <a:pt x="3032770" y="1207134"/>
                </a:lnTo>
                <a:lnTo>
                  <a:pt x="2986468" y="1212469"/>
                </a:lnTo>
                <a:lnTo>
                  <a:pt x="202082" y="1212469"/>
                </a:lnTo>
                <a:lnTo>
                  <a:pt x="155746" y="1207134"/>
                </a:lnTo>
                <a:lnTo>
                  <a:pt x="113211" y="1191938"/>
                </a:lnTo>
                <a:lnTo>
                  <a:pt x="75689" y="1168091"/>
                </a:lnTo>
                <a:lnTo>
                  <a:pt x="44395" y="1136805"/>
                </a:lnTo>
                <a:lnTo>
                  <a:pt x="20539" y="1099289"/>
                </a:lnTo>
                <a:lnTo>
                  <a:pt x="5337" y="1056754"/>
                </a:lnTo>
                <a:lnTo>
                  <a:pt x="0" y="1010412"/>
                </a:lnTo>
                <a:lnTo>
                  <a:pt x="0" y="20205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967" y="953769"/>
            <a:ext cx="2800985" cy="10083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409575">
              <a:lnSpc>
                <a:spcPts val="3679"/>
              </a:lnSpc>
              <a:spcBef>
                <a:spcPts val="535"/>
              </a:spcBef>
            </a:pPr>
            <a:r>
              <a:rPr sz="3350" spc="-5" dirty="0">
                <a:solidFill>
                  <a:srgbClr val="FFFFFF"/>
                </a:solidFill>
                <a:latin typeface="Calibri"/>
                <a:cs typeface="Calibri"/>
              </a:rPr>
              <a:t>Differential  </a:t>
            </a:r>
            <a:r>
              <a:rPr sz="3350" spc="15" dirty="0">
                <a:solidFill>
                  <a:srgbClr val="FFFFFF"/>
                </a:solidFill>
                <a:latin typeface="Calibri"/>
                <a:cs typeface="Calibri"/>
              </a:rPr>
              <a:t>equation</a:t>
            </a:r>
            <a:r>
              <a:rPr sz="335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7404" y="2279014"/>
            <a:ext cx="5668645" cy="970280"/>
          </a:xfrm>
          <a:custGeom>
            <a:avLst/>
            <a:gdLst/>
            <a:ahLst/>
            <a:cxnLst/>
            <a:rect l="l" t="t" r="r" b="b"/>
            <a:pathLst>
              <a:path w="5668645" h="970280">
                <a:moveTo>
                  <a:pt x="5506847" y="0"/>
                </a:moveTo>
                <a:lnTo>
                  <a:pt x="0" y="0"/>
                </a:lnTo>
                <a:lnTo>
                  <a:pt x="0" y="970026"/>
                </a:lnTo>
                <a:lnTo>
                  <a:pt x="5506847" y="970026"/>
                </a:lnTo>
                <a:lnTo>
                  <a:pt x="5549822" y="964250"/>
                </a:lnTo>
                <a:lnTo>
                  <a:pt x="5588442" y="947951"/>
                </a:lnTo>
                <a:lnTo>
                  <a:pt x="5621162" y="922670"/>
                </a:lnTo>
                <a:lnTo>
                  <a:pt x="5646443" y="889950"/>
                </a:lnTo>
                <a:lnTo>
                  <a:pt x="5662742" y="851330"/>
                </a:lnTo>
                <a:lnTo>
                  <a:pt x="5668518" y="808355"/>
                </a:lnTo>
                <a:lnTo>
                  <a:pt x="5668518" y="161671"/>
                </a:lnTo>
                <a:lnTo>
                  <a:pt x="5662742" y="118695"/>
                </a:lnTo>
                <a:lnTo>
                  <a:pt x="5646443" y="80075"/>
                </a:lnTo>
                <a:lnTo>
                  <a:pt x="5621162" y="47355"/>
                </a:lnTo>
                <a:lnTo>
                  <a:pt x="5588442" y="22074"/>
                </a:lnTo>
                <a:lnTo>
                  <a:pt x="5549822" y="5775"/>
                </a:lnTo>
                <a:lnTo>
                  <a:pt x="5506847" y="0"/>
                </a:lnTo>
                <a:close/>
              </a:path>
            </a:pathLst>
          </a:custGeom>
          <a:solidFill>
            <a:srgbClr val="DEE7D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7404" y="2279014"/>
            <a:ext cx="5668645" cy="970280"/>
          </a:xfrm>
          <a:custGeom>
            <a:avLst/>
            <a:gdLst/>
            <a:ahLst/>
            <a:cxnLst/>
            <a:rect l="l" t="t" r="r" b="b"/>
            <a:pathLst>
              <a:path w="5668645" h="970280">
                <a:moveTo>
                  <a:pt x="5668518" y="161671"/>
                </a:moveTo>
                <a:lnTo>
                  <a:pt x="5668518" y="808355"/>
                </a:lnTo>
                <a:lnTo>
                  <a:pt x="5662742" y="851330"/>
                </a:lnTo>
                <a:lnTo>
                  <a:pt x="5646443" y="889950"/>
                </a:lnTo>
                <a:lnTo>
                  <a:pt x="5621162" y="922670"/>
                </a:lnTo>
                <a:lnTo>
                  <a:pt x="5588442" y="947951"/>
                </a:lnTo>
                <a:lnTo>
                  <a:pt x="5549822" y="964250"/>
                </a:lnTo>
                <a:lnTo>
                  <a:pt x="5506847" y="970026"/>
                </a:lnTo>
                <a:lnTo>
                  <a:pt x="0" y="970026"/>
                </a:lnTo>
                <a:lnTo>
                  <a:pt x="0" y="0"/>
                </a:lnTo>
                <a:lnTo>
                  <a:pt x="5506847" y="0"/>
                </a:lnTo>
                <a:lnTo>
                  <a:pt x="5549822" y="5775"/>
                </a:lnTo>
                <a:lnTo>
                  <a:pt x="5588442" y="22074"/>
                </a:lnTo>
                <a:lnTo>
                  <a:pt x="5621162" y="47355"/>
                </a:lnTo>
                <a:lnTo>
                  <a:pt x="5646443" y="80075"/>
                </a:lnTo>
                <a:lnTo>
                  <a:pt x="5662742" y="118695"/>
                </a:lnTo>
                <a:lnTo>
                  <a:pt x="5668518" y="161671"/>
                </a:lnTo>
                <a:close/>
              </a:path>
            </a:pathLst>
          </a:custGeom>
          <a:ln w="25400">
            <a:solidFill>
              <a:srgbClr val="DEE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06165" y="2863786"/>
            <a:ext cx="4660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sz="1800" spc="5" dirty="0">
                <a:solidFill>
                  <a:srgbClr val="B8CDE4"/>
                </a:solidFill>
                <a:latin typeface="Calibri"/>
                <a:cs typeface="Calibri"/>
              </a:rPr>
              <a:t>Frequency</a:t>
            </a:r>
            <a:r>
              <a:rPr sz="1800" spc="-11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B8CDE4"/>
                </a:solidFill>
                <a:latin typeface="Calibri"/>
                <a:cs typeface="Calibri"/>
              </a:rPr>
              <a:t>domain</a:t>
            </a:r>
            <a:r>
              <a:rPr sz="1800" spc="-9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B8CDE4"/>
                </a:solidFill>
                <a:latin typeface="Calibri"/>
                <a:cs typeface="Calibri"/>
              </a:rPr>
              <a:t>representation</a:t>
            </a:r>
            <a:r>
              <a:rPr sz="1800" spc="-16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of</a:t>
            </a:r>
            <a:r>
              <a:rPr sz="1800" spc="-7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B8CDE4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8CDE4"/>
                </a:solidFill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514" y="2172461"/>
            <a:ext cx="3188970" cy="1212850"/>
          </a:xfrm>
          <a:custGeom>
            <a:avLst/>
            <a:gdLst/>
            <a:ahLst/>
            <a:cxnLst/>
            <a:rect l="l" t="t" r="r" b="b"/>
            <a:pathLst>
              <a:path w="3188970" h="1212850">
                <a:moveTo>
                  <a:pt x="2986468" y="0"/>
                </a:moveTo>
                <a:lnTo>
                  <a:pt x="202082" y="0"/>
                </a:lnTo>
                <a:lnTo>
                  <a:pt x="155746" y="5341"/>
                </a:lnTo>
                <a:lnTo>
                  <a:pt x="113211" y="20555"/>
                </a:lnTo>
                <a:lnTo>
                  <a:pt x="75689" y="44427"/>
                </a:lnTo>
                <a:lnTo>
                  <a:pt x="44395" y="75740"/>
                </a:lnTo>
                <a:lnTo>
                  <a:pt x="20539" y="113281"/>
                </a:lnTo>
                <a:lnTo>
                  <a:pt x="5337" y="155834"/>
                </a:lnTo>
                <a:lnTo>
                  <a:pt x="0" y="202183"/>
                </a:lnTo>
                <a:lnTo>
                  <a:pt x="0" y="1010412"/>
                </a:lnTo>
                <a:lnTo>
                  <a:pt x="5337" y="1056761"/>
                </a:lnTo>
                <a:lnTo>
                  <a:pt x="20539" y="1099314"/>
                </a:lnTo>
                <a:lnTo>
                  <a:pt x="44395" y="1136855"/>
                </a:lnTo>
                <a:lnTo>
                  <a:pt x="75689" y="1168168"/>
                </a:lnTo>
                <a:lnTo>
                  <a:pt x="113211" y="1192040"/>
                </a:lnTo>
                <a:lnTo>
                  <a:pt x="155746" y="1207254"/>
                </a:lnTo>
                <a:lnTo>
                  <a:pt x="202082" y="1212595"/>
                </a:lnTo>
                <a:lnTo>
                  <a:pt x="2986468" y="1212595"/>
                </a:lnTo>
                <a:lnTo>
                  <a:pt x="3032770" y="1207254"/>
                </a:lnTo>
                <a:lnTo>
                  <a:pt x="3075290" y="1192040"/>
                </a:lnTo>
                <a:lnTo>
                  <a:pt x="3112808" y="1168168"/>
                </a:lnTo>
                <a:lnTo>
                  <a:pt x="3144108" y="1136855"/>
                </a:lnTo>
                <a:lnTo>
                  <a:pt x="3167972" y="1099314"/>
                </a:lnTo>
                <a:lnTo>
                  <a:pt x="3183184" y="1056761"/>
                </a:lnTo>
                <a:lnTo>
                  <a:pt x="3188525" y="1010412"/>
                </a:lnTo>
                <a:lnTo>
                  <a:pt x="3188525" y="202183"/>
                </a:lnTo>
                <a:lnTo>
                  <a:pt x="3183184" y="155834"/>
                </a:lnTo>
                <a:lnTo>
                  <a:pt x="3167972" y="113281"/>
                </a:lnTo>
                <a:lnTo>
                  <a:pt x="3144108" y="75740"/>
                </a:lnTo>
                <a:lnTo>
                  <a:pt x="3112808" y="44427"/>
                </a:lnTo>
                <a:lnTo>
                  <a:pt x="3075290" y="20555"/>
                </a:lnTo>
                <a:lnTo>
                  <a:pt x="3032770" y="5341"/>
                </a:lnTo>
                <a:lnTo>
                  <a:pt x="2986468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14" y="2172461"/>
            <a:ext cx="3188970" cy="1212850"/>
          </a:xfrm>
          <a:custGeom>
            <a:avLst/>
            <a:gdLst/>
            <a:ahLst/>
            <a:cxnLst/>
            <a:rect l="l" t="t" r="r" b="b"/>
            <a:pathLst>
              <a:path w="3188970" h="1212850">
                <a:moveTo>
                  <a:pt x="0" y="202183"/>
                </a:moveTo>
                <a:lnTo>
                  <a:pt x="5337" y="155834"/>
                </a:lnTo>
                <a:lnTo>
                  <a:pt x="20539" y="113281"/>
                </a:lnTo>
                <a:lnTo>
                  <a:pt x="44395" y="75740"/>
                </a:lnTo>
                <a:lnTo>
                  <a:pt x="75689" y="44427"/>
                </a:lnTo>
                <a:lnTo>
                  <a:pt x="113211" y="20555"/>
                </a:lnTo>
                <a:lnTo>
                  <a:pt x="155746" y="5341"/>
                </a:lnTo>
                <a:lnTo>
                  <a:pt x="202082" y="0"/>
                </a:lnTo>
                <a:lnTo>
                  <a:pt x="2986468" y="0"/>
                </a:lnTo>
                <a:lnTo>
                  <a:pt x="3032770" y="5341"/>
                </a:lnTo>
                <a:lnTo>
                  <a:pt x="3075290" y="20555"/>
                </a:lnTo>
                <a:lnTo>
                  <a:pt x="3112808" y="44427"/>
                </a:lnTo>
                <a:lnTo>
                  <a:pt x="3144108" y="75740"/>
                </a:lnTo>
                <a:lnTo>
                  <a:pt x="3167972" y="113281"/>
                </a:lnTo>
                <a:lnTo>
                  <a:pt x="3183184" y="155834"/>
                </a:lnTo>
                <a:lnTo>
                  <a:pt x="3188525" y="202183"/>
                </a:lnTo>
                <a:lnTo>
                  <a:pt x="3188525" y="1010412"/>
                </a:lnTo>
                <a:lnTo>
                  <a:pt x="3183184" y="1056761"/>
                </a:lnTo>
                <a:lnTo>
                  <a:pt x="3167972" y="1099314"/>
                </a:lnTo>
                <a:lnTo>
                  <a:pt x="3144108" y="1136855"/>
                </a:lnTo>
                <a:lnTo>
                  <a:pt x="3112808" y="1168168"/>
                </a:lnTo>
                <a:lnTo>
                  <a:pt x="3075290" y="1192040"/>
                </a:lnTo>
                <a:lnTo>
                  <a:pt x="3032770" y="1207254"/>
                </a:lnTo>
                <a:lnTo>
                  <a:pt x="2986468" y="1212595"/>
                </a:lnTo>
                <a:lnTo>
                  <a:pt x="202082" y="1212595"/>
                </a:lnTo>
                <a:lnTo>
                  <a:pt x="155746" y="1207254"/>
                </a:lnTo>
                <a:lnTo>
                  <a:pt x="113211" y="1192040"/>
                </a:lnTo>
                <a:lnTo>
                  <a:pt x="75689" y="1168168"/>
                </a:lnTo>
                <a:lnTo>
                  <a:pt x="44395" y="1136855"/>
                </a:lnTo>
                <a:lnTo>
                  <a:pt x="20539" y="1099314"/>
                </a:lnTo>
                <a:lnTo>
                  <a:pt x="5337" y="1056761"/>
                </a:lnTo>
                <a:lnTo>
                  <a:pt x="0" y="1010412"/>
                </a:lnTo>
                <a:lnTo>
                  <a:pt x="0" y="20218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2592" y="2229104"/>
            <a:ext cx="2695575" cy="10083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629285">
              <a:lnSpc>
                <a:spcPts val="3679"/>
              </a:lnSpc>
              <a:spcBef>
                <a:spcPts val="535"/>
              </a:spcBef>
            </a:pPr>
            <a:r>
              <a:rPr sz="3350" spc="-25" dirty="0">
                <a:solidFill>
                  <a:srgbClr val="FFFFFF"/>
                </a:solidFill>
                <a:latin typeface="Calibri"/>
                <a:cs typeface="Calibri"/>
              </a:rPr>
              <a:t>Transfer  </a:t>
            </a:r>
            <a:r>
              <a:rPr sz="3350" spc="1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335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68040" y="3566921"/>
            <a:ext cx="5668645" cy="970280"/>
          </a:xfrm>
          <a:custGeom>
            <a:avLst/>
            <a:gdLst/>
            <a:ahLst/>
            <a:cxnLst/>
            <a:rect l="l" t="t" r="r" b="b"/>
            <a:pathLst>
              <a:path w="5668645" h="970279">
                <a:moveTo>
                  <a:pt x="5506846" y="0"/>
                </a:moveTo>
                <a:lnTo>
                  <a:pt x="0" y="0"/>
                </a:lnTo>
                <a:lnTo>
                  <a:pt x="0" y="969975"/>
                </a:lnTo>
                <a:lnTo>
                  <a:pt x="5506846" y="969975"/>
                </a:lnTo>
                <a:lnTo>
                  <a:pt x="5549813" y="964199"/>
                </a:lnTo>
                <a:lnTo>
                  <a:pt x="5588409" y="947900"/>
                </a:lnTo>
                <a:lnTo>
                  <a:pt x="5621099" y="922620"/>
                </a:lnTo>
                <a:lnTo>
                  <a:pt x="5646349" y="889899"/>
                </a:lnTo>
                <a:lnTo>
                  <a:pt x="5662624" y="851280"/>
                </a:lnTo>
                <a:lnTo>
                  <a:pt x="5668391" y="808304"/>
                </a:lnTo>
                <a:lnTo>
                  <a:pt x="5668391" y="161670"/>
                </a:lnTo>
                <a:lnTo>
                  <a:pt x="5662624" y="118695"/>
                </a:lnTo>
                <a:lnTo>
                  <a:pt x="5646349" y="80075"/>
                </a:lnTo>
                <a:lnTo>
                  <a:pt x="5621099" y="47355"/>
                </a:lnTo>
                <a:lnTo>
                  <a:pt x="5588409" y="22074"/>
                </a:lnTo>
                <a:lnTo>
                  <a:pt x="5549813" y="5775"/>
                </a:lnTo>
                <a:lnTo>
                  <a:pt x="5506846" y="0"/>
                </a:lnTo>
                <a:close/>
              </a:path>
            </a:pathLst>
          </a:custGeom>
          <a:solidFill>
            <a:srgbClr val="DEE7D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0" y="3566921"/>
            <a:ext cx="5668645" cy="970280"/>
          </a:xfrm>
          <a:custGeom>
            <a:avLst/>
            <a:gdLst/>
            <a:ahLst/>
            <a:cxnLst/>
            <a:rect l="l" t="t" r="r" b="b"/>
            <a:pathLst>
              <a:path w="5668645" h="970279">
                <a:moveTo>
                  <a:pt x="5668391" y="161670"/>
                </a:moveTo>
                <a:lnTo>
                  <a:pt x="5668391" y="808304"/>
                </a:lnTo>
                <a:lnTo>
                  <a:pt x="5662624" y="851280"/>
                </a:lnTo>
                <a:lnTo>
                  <a:pt x="5646349" y="889899"/>
                </a:lnTo>
                <a:lnTo>
                  <a:pt x="5621099" y="922620"/>
                </a:lnTo>
                <a:lnTo>
                  <a:pt x="5588409" y="947900"/>
                </a:lnTo>
                <a:lnTo>
                  <a:pt x="5549813" y="964199"/>
                </a:lnTo>
                <a:lnTo>
                  <a:pt x="5506846" y="969975"/>
                </a:lnTo>
                <a:lnTo>
                  <a:pt x="0" y="969975"/>
                </a:lnTo>
                <a:lnTo>
                  <a:pt x="0" y="0"/>
                </a:lnTo>
                <a:lnTo>
                  <a:pt x="5506846" y="0"/>
                </a:lnTo>
                <a:lnTo>
                  <a:pt x="5549813" y="5775"/>
                </a:lnTo>
                <a:lnTo>
                  <a:pt x="5588409" y="22074"/>
                </a:lnTo>
                <a:lnTo>
                  <a:pt x="5621099" y="47355"/>
                </a:lnTo>
                <a:lnTo>
                  <a:pt x="5646349" y="80075"/>
                </a:lnTo>
                <a:lnTo>
                  <a:pt x="5662624" y="118695"/>
                </a:lnTo>
                <a:lnTo>
                  <a:pt x="5668391" y="161670"/>
                </a:lnTo>
                <a:close/>
              </a:path>
            </a:pathLst>
          </a:custGeom>
          <a:ln w="25400">
            <a:solidFill>
              <a:srgbClr val="DEE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514" y="3445636"/>
            <a:ext cx="3188970" cy="1212850"/>
          </a:xfrm>
          <a:custGeom>
            <a:avLst/>
            <a:gdLst/>
            <a:ahLst/>
            <a:cxnLst/>
            <a:rect l="l" t="t" r="r" b="b"/>
            <a:pathLst>
              <a:path w="3188970" h="1212850">
                <a:moveTo>
                  <a:pt x="2986468" y="0"/>
                </a:moveTo>
                <a:lnTo>
                  <a:pt x="202082" y="0"/>
                </a:lnTo>
                <a:lnTo>
                  <a:pt x="155746" y="5334"/>
                </a:lnTo>
                <a:lnTo>
                  <a:pt x="113211" y="20530"/>
                </a:lnTo>
                <a:lnTo>
                  <a:pt x="75689" y="44377"/>
                </a:lnTo>
                <a:lnTo>
                  <a:pt x="44395" y="75663"/>
                </a:lnTo>
                <a:lnTo>
                  <a:pt x="20539" y="113179"/>
                </a:lnTo>
                <a:lnTo>
                  <a:pt x="5337" y="155714"/>
                </a:lnTo>
                <a:lnTo>
                  <a:pt x="0" y="202056"/>
                </a:lnTo>
                <a:lnTo>
                  <a:pt x="0" y="1010424"/>
                </a:lnTo>
                <a:lnTo>
                  <a:pt x="5337" y="1056760"/>
                </a:lnTo>
                <a:lnTo>
                  <a:pt x="20539" y="1099295"/>
                </a:lnTo>
                <a:lnTo>
                  <a:pt x="44395" y="1136817"/>
                </a:lnTo>
                <a:lnTo>
                  <a:pt x="75689" y="1168112"/>
                </a:lnTo>
                <a:lnTo>
                  <a:pt x="113211" y="1191967"/>
                </a:lnTo>
                <a:lnTo>
                  <a:pt x="155746" y="1207169"/>
                </a:lnTo>
                <a:lnTo>
                  <a:pt x="202082" y="1212507"/>
                </a:lnTo>
                <a:lnTo>
                  <a:pt x="2986468" y="1212507"/>
                </a:lnTo>
                <a:lnTo>
                  <a:pt x="3032770" y="1207169"/>
                </a:lnTo>
                <a:lnTo>
                  <a:pt x="3075290" y="1191967"/>
                </a:lnTo>
                <a:lnTo>
                  <a:pt x="3112808" y="1168112"/>
                </a:lnTo>
                <a:lnTo>
                  <a:pt x="3144108" y="1136817"/>
                </a:lnTo>
                <a:lnTo>
                  <a:pt x="3167972" y="1099295"/>
                </a:lnTo>
                <a:lnTo>
                  <a:pt x="3183184" y="1056760"/>
                </a:lnTo>
                <a:lnTo>
                  <a:pt x="3188525" y="1010424"/>
                </a:lnTo>
                <a:lnTo>
                  <a:pt x="3188525" y="202056"/>
                </a:lnTo>
                <a:lnTo>
                  <a:pt x="3183184" y="155714"/>
                </a:lnTo>
                <a:lnTo>
                  <a:pt x="3167972" y="113179"/>
                </a:lnTo>
                <a:lnTo>
                  <a:pt x="3144108" y="75663"/>
                </a:lnTo>
                <a:lnTo>
                  <a:pt x="3112808" y="44377"/>
                </a:lnTo>
                <a:lnTo>
                  <a:pt x="3075290" y="20530"/>
                </a:lnTo>
                <a:lnTo>
                  <a:pt x="3032770" y="5334"/>
                </a:lnTo>
                <a:lnTo>
                  <a:pt x="2986468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514" y="3445636"/>
            <a:ext cx="3188970" cy="1212850"/>
          </a:xfrm>
          <a:custGeom>
            <a:avLst/>
            <a:gdLst/>
            <a:ahLst/>
            <a:cxnLst/>
            <a:rect l="l" t="t" r="r" b="b"/>
            <a:pathLst>
              <a:path w="3188970" h="1212850">
                <a:moveTo>
                  <a:pt x="0" y="202056"/>
                </a:moveTo>
                <a:lnTo>
                  <a:pt x="5337" y="155714"/>
                </a:lnTo>
                <a:lnTo>
                  <a:pt x="20539" y="113179"/>
                </a:lnTo>
                <a:lnTo>
                  <a:pt x="44395" y="75663"/>
                </a:lnTo>
                <a:lnTo>
                  <a:pt x="75689" y="44377"/>
                </a:lnTo>
                <a:lnTo>
                  <a:pt x="113211" y="20530"/>
                </a:lnTo>
                <a:lnTo>
                  <a:pt x="155746" y="5334"/>
                </a:lnTo>
                <a:lnTo>
                  <a:pt x="202082" y="0"/>
                </a:lnTo>
                <a:lnTo>
                  <a:pt x="2986468" y="0"/>
                </a:lnTo>
                <a:lnTo>
                  <a:pt x="3032770" y="5334"/>
                </a:lnTo>
                <a:lnTo>
                  <a:pt x="3075290" y="20530"/>
                </a:lnTo>
                <a:lnTo>
                  <a:pt x="3112808" y="44377"/>
                </a:lnTo>
                <a:lnTo>
                  <a:pt x="3144108" y="75663"/>
                </a:lnTo>
                <a:lnTo>
                  <a:pt x="3167972" y="113179"/>
                </a:lnTo>
                <a:lnTo>
                  <a:pt x="3183184" y="155714"/>
                </a:lnTo>
                <a:lnTo>
                  <a:pt x="3188525" y="202056"/>
                </a:lnTo>
                <a:lnTo>
                  <a:pt x="3188525" y="1010424"/>
                </a:lnTo>
                <a:lnTo>
                  <a:pt x="3183184" y="1056760"/>
                </a:lnTo>
                <a:lnTo>
                  <a:pt x="3167972" y="1099295"/>
                </a:lnTo>
                <a:lnTo>
                  <a:pt x="3144108" y="1136817"/>
                </a:lnTo>
                <a:lnTo>
                  <a:pt x="3112808" y="1168112"/>
                </a:lnTo>
                <a:lnTo>
                  <a:pt x="3075290" y="1191967"/>
                </a:lnTo>
                <a:lnTo>
                  <a:pt x="3032770" y="1207169"/>
                </a:lnTo>
                <a:lnTo>
                  <a:pt x="2986468" y="1212507"/>
                </a:lnTo>
                <a:lnTo>
                  <a:pt x="202082" y="1212507"/>
                </a:lnTo>
                <a:lnTo>
                  <a:pt x="155746" y="1207169"/>
                </a:lnTo>
                <a:lnTo>
                  <a:pt x="113211" y="1191967"/>
                </a:lnTo>
                <a:lnTo>
                  <a:pt x="75689" y="1168112"/>
                </a:lnTo>
                <a:lnTo>
                  <a:pt x="44395" y="1136817"/>
                </a:lnTo>
                <a:lnTo>
                  <a:pt x="20539" y="1099295"/>
                </a:lnTo>
                <a:lnTo>
                  <a:pt x="5337" y="1056760"/>
                </a:lnTo>
                <a:lnTo>
                  <a:pt x="0" y="1010424"/>
                </a:lnTo>
                <a:lnTo>
                  <a:pt x="0" y="20205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5809" y="3504247"/>
            <a:ext cx="2020570" cy="10090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51484" marR="5080" indent="-438784">
              <a:lnSpc>
                <a:spcPts val="3679"/>
              </a:lnSpc>
              <a:spcBef>
                <a:spcPts val="535"/>
              </a:spcBef>
            </a:pPr>
            <a:r>
              <a:rPr sz="3350" spc="5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335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50" spc="25" dirty="0">
                <a:solidFill>
                  <a:srgbClr val="FFFFFF"/>
                </a:solidFill>
                <a:latin typeface="Calibri"/>
                <a:cs typeface="Calibri"/>
              </a:rPr>
              <a:t>space  </a:t>
            </a:r>
            <a:r>
              <a:rPr sz="3350" spc="1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56679" y="275253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23430" y="2752534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52596" y="2577719"/>
            <a:ext cx="40011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291080" algn="l"/>
                <a:tab pos="2996565" algn="l"/>
                <a:tab pos="3625850" algn="l"/>
              </a:tabLst>
            </a:pPr>
            <a:r>
              <a:rPr sz="2700" spc="-22" baseline="3086" dirty="0">
                <a:solidFill>
                  <a:srgbClr val="B8CDE4"/>
                </a:solidFill>
                <a:latin typeface="Calibri"/>
                <a:cs typeface="Calibri"/>
              </a:rPr>
              <a:t>transform</a:t>
            </a:r>
            <a:r>
              <a:rPr sz="2700" spc="52" baseline="3086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2700" spc="-7" baseline="3086" dirty="0">
                <a:solidFill>
                  <a:srgbClr val="B8CDE4"/>
                </a:solidFill>
                <a:latin typeface="Calibri"/>
                <a:cs typeface="Calibri"/>
              </a:rPr>
              <a:t>expression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	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𝐿	</a:t>
            </a:r>
            <a:r>
              <a:rPr sz="2025" spc="52" baseline="-28806" dirty="0">
                <a:latin typeface="Cambria Math"/>
                <a:cs typeface="Cambria Math"/>
              </a:rPr>
              <a:t>2</a:t>
            </a:r>
            <a:r>
              <a:rPr sz="2025" spc="104" baseline="-2880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0765" y="2320035"/>
            <a:ext cx="43141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 indent="-172085">
              <a:lnSpc>
                <a:spcPct val="100000"/>
              </a:lnSpc>
              <a:spcBef>
                <a:spcPts val="105"/>
              </a:spcBef>
              <a:buChar char="•"/>
              <a:tabLst>
                <a:tab pos="210185" algn="l"/>
              </a:tabLst>
            </a:pP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Dynamics </a:t>
            </a:r>
            <a:r>
              <a:rPr sz="1800" spc="-125" dirty="0">
                <a:solidFill>
                  <a:srgbClr val="B8CDE4"/>
                </a:solidFill>
                <a:latin typeface="Calibri"/>
                <a:cs typeface="Calibri"/>
              </a:rPr>
              <a:t>represente</a:t>
            </a:r>
            <a:r>
              <a:rPr sz="2700" spc="-187" baseline="-21604" dirty="0">
                <a:latin typeface="Cambria Math"/>
                <a:cs typeface="Cambria Math"/>
              </a:rPr>
              <a:t>𝑑</a:t>
            </a:r>
            <a:r>
              <a:rPr sz="1800" spc="-125" dirty="0">
                <a:solidFill>
                  <a:srgbClr val="B8CDE4"/>
                </a:solidFill>
                <a:latin typeface="Calibri"/>
                <a:cs typeface="Calibri"/>
              </a:rPr>
              <a:t>d</a:t>
            </a:r>
            <a:r>
              <a:rPr sz="2700" spc="-187" baseline="-21604" dirty="0">
                <a:latin typeface="Cambria Math"/>
                <a:cs typeface="Cambria Math"/>
              </a:rPr>
              <a:t>𝑉</a:t>
            </a:r>
            <a:r>
              <a:rPr sz="1800" spc="-125" dirty="0">
                <a:solidFill>
                  <a:srgbClr val="B8CDE4"/>
                </a:solidFill>
                <a:latin typeface="Calibri"/>
                <a:cs typeface="Calibri"/>
              </a:rPr>
              <a:t>in </a:t>
            </a:r>
            <a:r>
              <a:rPr sz="1800" spc="-254" dirty="0">
                <a:solidFill>
                  <a:srgbClr val="B8CDE4"/>
                </a:solidFill>
                <a:latin typeface="Calibri"/>
                <a:cs typeface="Calibri"/>
              </a:rPr>
              <a:t>term</a:t>
            </a:r>
            <a:r>
              <a:rPr sz="2700" spc="-382" baseline="-21604" dirty="0">
                <a:latin typeface="Cambria Math"/>
                <a:cs typeface="Cambria Math"/>
              </a:rPr>
              <a:t>𝑑</a:t>
            </a:r>
            <a:r>
              <a:rPr sz="1800" spc="-254" dirty="0">
                <a:solidFill>
                  <a:srgbClr val="B8CDE4"/>
                </a:solidFill>
                <a:latin typeface="Calibri"/>
                <a:cs typeface="Calibri"/>
              </a:rPr>
              <a:t>s</a:t>
            </a:r>
            <a:r>
              <a:rPr sz="2700" spc="-382" baseline="-21604" dirty="0">
                <a:latin typeface="Cambria Math"/>
                <a:cs typeface="Cambria Math"/>
              </a:rPr>
              <a:t>𝐼 </a:t>
            </a: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B8CDE4"/>
                </a:solidFill>
                <a:latin typeface="Calibri"/>
                <a:cs typeface="Calibri"/>
              </a:rPr>
              <a:t>a</a:t>
            </a:r>
            <a:r>
              <a:rPr sz="1800" spc="-9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-275" dirty="0">
                <a:solidFill>
                  <a:srgbClr val="B8CDE4"/>
                </a:solidFill>
                <a:latin typeface="Calibri"/>
                <a:cs typeface="Calibri"/>
              </a:rPr>
              <a:t>L</a:t>
            </a:r>
            <a:r>
              <a:rPr sz="2700" spc="-412" baseline="-21604" dirty="0">
                <a:latin typeface="Cambria Math"/>
                <a:cs typeface="Cambria Math"/>
              </a:rPr>
              <a:t>𝑑</a:t>
            </a:r>
            <a:r>
              <a:rPr sz="1800" spc="-275" dirty="0">
                <a:solidFill>
                  <a:srgbClr val="B8CDE4"/>
                </a:solidFill>
                <a:latin typeface="Calibri"/>
                <a:cs typeface="Calibri"/>
              </a:rPr>
              <a:t>a</a:t>
            </a:r>
            <a:r>
              <a:rPr sz="1350" spc="-275" dirty="0">
                <a:latin typeface="Cambria Math"/>
                <a:cs typeface="Cambria Math"/>
              </a:rPr>
              <a:t>2</a:t>
            </a:r>
            <a:r>
              <a:rPr sz="1800" spc="-275" dirty="0">
                <a:solidFill>
                  <a:srgbClr val="B8CDE4"/>
                </a:solidFill>
                <a:latin typeface="Calibri"/>
                <a:cs typeface="Calibri"/>
              </a:rPr>
              <a:t>p</a:t>
            </a:r>
            <a:r>
              <a:rPr sz="2700" spc="-412" baseline="-21604" dirty="0">
                <a:latin typeface="Cambria Math"/>
                <a:cs typeface="Cambria Math"/>
              </a:rPr>
              <a:t>𝐼</a:t>
            </a:r>
            <a:r>
              <a:rPr sz="1800" spc="-275" dirty="0">
                <a:solidFill>
                  <a:srgbClr val="B8CDE4"/>
                </a:solidFill>
                <a:latin typeface="Calibri"/>
                <a:cs typeface="Calibri"/>
              </a:rPr>
              <a:t>lace</a:t>
            </a:r>
            <a:r>
              <a:rPr sz="2700" spc="-412" baseline="-21604" dirty="0">
                <a:latin typeface="Cambria Math"/>
                <a:cs typeface="Cambria Math"/>
              </a:rPr>
              <a:t>𝐼</a:t>
            </a:r>
            <a:endParaRPr sz="2700" baseline="-21604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07126" y="2730119"/>
            <a:ext cx="21932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5650" algn="l"/>
                <a:tab pos="1423670" algn="l"/>
                <a:tab pos="2043430" algn="l"/>
              </a:tabLst>
            </a:pPr>
            <a:r>
              <a:rPr sz="1800" spc="5" dirty="0">
                <a:latin typeface="Cambria Math"/>
                <a:cs typeface="Cambria Math"/>
              </a:rPr>
              <a:t>𝑑𝑡	𝑑𝑡	</a:t>
            </a:r>
            <a:r>
              <a:rPr sz="1800" spc="80" dirty="0">
                <a:latin typeface="Cambria Math"/>
                <a:cs typeface="Cambria Math"/>
              </a:rPr>
              <a:t>𝑑</a:t>
            </a:r>
            <a:r>
              <a:rPr sz="1800" spc="5" dirty="0">
                <a:latin typeface="Cambria Math"/>
                <a:cs typeface="Cambria Math"/>
              </a:rPr>
              <a:t>𝑡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5" dirty="0">
                <a:latin typeface="Cambria Math"/>
                <a:cs typeface="Cambria Math"/>
              </a:rPr>
              <a:t>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42555" y="2752534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11471" y="800608"/>
            <a:ext cx="4582414" cy="159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75809" y="1508124"/>
            <a:ext cx="1689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63590" y="1116012"/>
            <a:ext cx="304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Cambria Math"/>
                <a:cs typeface="Cambria Math"/>
              </a:rPr>
              <a:t>𝑉</a:t>
            </a:r>
            <a:r>
              <a:rPr sz="2025" spc="-150" baseline="-16460" dirty="0">
                <a:latin typeface="Cambria Math"/>
                <a:cs typeface="Cambria Math"/>
              </a:rPr>
              <a:t>𝑅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65540" y="1508124"/>
            <a:ext cx="1625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98333" y="745743"/>
            <a:ext cx="1473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mbria Math"/>
                <a:cs typeface="Cambria Math"/>
              </a:rPr>
              <a:t>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23150" y="1066228"/>
            <a:ext cx="284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Cambria Math"/>
                <a:cs typeface="Cambria Math"/>
              </a:rPr>
              <a:t>𝑉</a:t>
            </a:r>
            <a:r>
              <a:rPr sz="2025" spc="-157" baseline="-16460" dirty="0">
                <a:latin typeface="Cambria Math"/>
                <a:cs typeface="Cambria Math"/>
              </a:rPr>
              <a:t>𝐿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48955" y="1491678"/>
            <a:ext cx="295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𝑉</a:t>
            </a:r>
            <a:r>
              <a:rPr sz="2025" spc="-165" baseline="-16460" dirty="0">
                <a:latin typeface="Cambria Math"/>
                <a:cs typeface="Cambria Math"/>
              </a:rPr>
              <a:t>𝐶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14519" y="1159002"/>
            <a:ext cx="669925" cy="132715"/>
          </a:xfrm>
          <a:custGeom>
            <a:avLst/>
            <a:gdLst/>
            <a:ahLst/>
            <a:cxnLst/>
            <a:rect l="l" t="t" r="r" b="b"/>
            <a:pathLst>
              <a:path w="669925" h="132715">
                <a:moveTo>
                  <a:pt x="613024" y="66357"/>
                </a:moveTo>
                <a:lnTo>
                  <a:pt x="541654" y="107950"/>
                </a:lnTo>
                <a:lnTo>
                  <a:pt x="539368" y="116712"/>
                </a:lnTo>
                <a:lnTo>
                  <a:pt x="543305" y="123571"/>
                </a:lnTo>
                <a:lnTo>
                  <a:pt x="547369" y="130428"/>
                </a:lnTo>
                <a:lnTo>
                  <a:pt x="556132" y="132714"/>
                </a:lnTo>
                <a:lnTo>
                  <a:pt x="645410" y="80645"/>
                </a:lnTo>
                <a:lnTo>
                  <a:pt x="641476" y="80645"/>
                </a:lnTo>
                <a:lnTo>
                  <a:pt x="641476" y="78739"/>
                </a:lnTo>
                <a:lnTo>
                  <a:pt x="634238" y="78739"/>
                </a:lnTo>
                <a:lnTo>
                  <a:pt x="613024" y="66357"/>
                </a:lnTo>
                <a:close/>
              </a:path>
              <a:path w="669925" h="132715">
                <a:moveTo>
                  <a:pt x="588547" y="52070"/>
                </a:moveTo>
                <a:lnTo>
                  <a:pt x="0" y="52070"/>
                </a:lnTo>
                <a:lnTo>
                  <a:pt x="0" y="80645"/>
                </a:lnTo>
                <a:lnTo>
                  <a:pt x="588547" y="80645"/>
                </a:lnTo>
                <a:lnTo>
                  <a:pt x="613024" y="66357"/>
                </a:lnTo>
                <a:lnTo>
                  <a:pt x="588547" y="52070"/>
                </a:lnTo>
                <a:close/>
              </a:path>
              <a:path w="669925" h="132715">
                <a:moveTo>
                  <a:pt x="645187" y="52070"/>
                </a:moveTo>
                <a:lnTo>
                  <a:pt x="641476" y="52070"/>
                </a:lnTo>
                <a:lnTo>
                  <a:pt x="641476" y="80645"/>
                </a:lnTo>
                <a:lnTo>
                  <a:pt x="645410" y="80645"/>
                </a:lnTo>
                <a:lnTo>
                  <a:pt x="669797" y="66421"/>
                </a:lnTo>
                <a:lnTo>
                  <a:pt x="645187" y="52070"/>
                </a:lnTo>
                <a:close/>
              </a:path>
              <a:path w="669925" h="132715">
                <a:moveTo>
                  <a:pt x="634238" y="53975"/>
                </a:moveTo>
                <a:lnTo>
                  <a:pt x="613024" y="66357"/>
                </a:lnTo>
                <a:lnTo>
                  <a:pt x="634238" y="78739"/>
                </a:lnTo>
                <a:lnTo>
                  <a:pt x="634238" y="53975"/>
                </a:lnTo>
                <a:close/>
              </a:path>
              <a:path w="669925" h="132715">
                <a:moveTo>
                  <a:pt x="641476" y="53975"/>
                </a:moveTo>
                <a:lnTo>
                  <a:pt x="634238" y="53975"/>
                </a:lnTo>
                <a:lnTo>
                  <a:pt x="634238" y="78739"/>
                </a:lnTo>
                <a:lnTo>
                  <a:pt x="641476" y="78739"/>
                </a:lnTo>
                <a:lnTo>
                  <a:pt x="641476" y="53975"/>
                </a:lnTo>
                <a:close/>
              </a:path>
              <a:path w="669925" h="132715">
                <a:moveTo>
                  <a:pt x="556132" y="0"/>
                </a:moveTo>
                <a:lnTo>
                  <a:pt x="547369" y="2412"/>
                </a:lnTo>
                <a:lnTo>
                  <a:pt x="543305" y="9144"/>
                </a:lnTo>
                <a:lnTo>
                  <a:pt x="539368" y="16001"/>
                </a:lnTo>
                <a:lnTo>
                  <a:pt x="541654" y="24764"/>
                </a:lnTo>
                <a:lnTo>
                  <a:pt x="613024" y="66357"/>
                </a:lnTo>
                <a:lnTo>
                  <a:pt x="634238" y="53975"/>
                </a:lnTo>
                <a:lnTo>
                  <a:pt x="641476" y="53975"/>
                </a:lnTo>
                <a:lnTo>
                  <a:pt x="641476" y="52070"/>
                </a:lnTo>
                <a:lnTo>
                  <a:pt x="645187" y="52070"/>
                </a:lnTo>
                <a:lnTo>
                  <a:pt x="562863" y="4063"/>
                </a:lnTo>
                <a:lnTo>
                  <a:pt x="5561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25720" y="766063"/>
            <a:ext cx="982344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960" algn="l"/>
              </a:tabLst>
            </a:pPr>
            <a:r>
              <a:rPr sz="1800" spc="5" dirty="0">
                <a:latin typeface="Cambria Math"/>
                <a:cs typeface="Cambria Math"/>
              </a:rPr>
              <a:t>𝐼	</a:t>
            </a:r>
            <a:r>
              <a:rPr sz="1800" dirty="0">
                <a:latin typeface="Cambria Math"/>
                <a:cs typeface="Cambria Math"/>
              </a:rPr>
              <a:t>𝑅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80404" y="3376104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73801" y="3202622"/>
            <a:ext cx="71183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>
              <a:lnSpc>
                <a:spcPts val="168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680"/>
              </a:lnSpc>
            </a:pPr>
            <a:r>
              <a:rPr sz="1800" spc="15" dirty="0">
                <a:latin typeface="Cambria Math"/>
                <a:cs typeface="Cambria Math"/>
              </a:rPr>
              <a:t>𝑉(𝑠)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92851" y="3030791"/>
            <a:ext cx="1459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8895" algn="l"/>
              </a:tabLst>
            </a:pPr>
            <a:r>
              <a:rPr sz="1800" spc="140" dirty="0">
                <a:latin typeface="Cambria Math"/>
                <a:cs typeface="Cambria Math"/>
              </a:rPr>
              <a:t>𝐼</a:t>
            </a:r>
            <a:r>
              <a:rPr sz="1800" dirty="0">
                <a:latin typeface="Cambria Math"/>
                <a:cs typeface="Cambria Math"/>
              </a:rPr>
              <a:t>(</a:t>
            </a:r>
            <a:r>
              <a:rPr sz="1800" spc="65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	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53630" y="3326828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1800" u="sng" spc="4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81400" y="3484308"/>
            <a:ext cx="4942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210185" algn="l"/>
              </a:tabLst>
            </a:pPr>
            <a:r>
              <a:rPr sz="1800" dirty="0">
                <a:solidFill>
                  <a:srgbClr val="B8CDE4"/>
                </a:solidFill>
                <a:latin typeface="Calibri"/>
                <a:cs typeface="Calibri"/>
              </a:rPr>
              <a:t>State</a:t>
            </a:r>
            <a:r>
              <a:rPr sz="1800" spc="-11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B8CDE4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B8CDE4"/>
                </a:solidFill>
                <a:latin typeface="Calibri"/>
                <a:cs typeface="Calibri"/>
              </a:rPr>
              <a:t>a</a:t>
            </a:r>
            <a:r>
              <a:rPr sz="1800" spc="-7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B8CDE4"/>
                </a:solidFill>
                <a:latin typeface="Calibri"/>
                <a:cs typeface="Calibri"/>
              </a:rPr>
              <a:t>set</a:t>
            </a:r>
            <a:r>
              <a:rPr sz="1800" spc="45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B8CDE4"/>
                </a:solidFill>
                <a:latin typeface="Calibri"/>
                <a:cs typeface="Calibri"/>
              </a:rPr>
              <a:t>variables</a:t>
            </a:r>
            <a:r>
              <a:rPr sz="1800" spc="-204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that</a:t>
            </a:r>
            <a:r>
              <a:rPr sz="1800" spc="-195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2700" spc="-600" baseline="6172" dirty="0">
                <a:latin typeface="Cambria Math"/>
                <a:cs typeface="Cambria Math"/>
              </a:rPr>
              <a:t>𝑅</a:t>
            </a:r>
            <a:r>
              <a:rPr sz="1800" spc="-400" dirty="0">
                <a:solidFill>
                  <a:srgbClr val="B8CDE4"/>
                </a:solidFill>
                <a:latin typeface="Calibri"/>
                <a:cs typeface="Calibri"/>
              </a:rPr>
              <a:t>de</a:t>
            </a:r>
            <a:r>
              <a:rPr sz="2700" spc="-600" baseline="6172" dirty="0">
                <a:latin typeface="Cambria Math"/>
                <a:cs typeface="Cambria Math"/>
              </a:rPr>
              <a:t>+</a:t>
            </a:r>
            <a:r>
              <a:rPr sz="1800" spc="-400" dirty="0">
                <a:solidFill>
                  <a:srgbClr val="B8CDE4"/>
                </a:solidFill>
                <a:latin typeface="Calibri"/>
                <a:cs typeface="Calibri"/>
              </a:rPr>
              <a:t>sc</a:t>
            </a:r>
            <a:r>
              <a:rPr sz="2700" spc="-600" baseline="6172" dirty="0">
                <a:latin typeface="Cambria Math"/>
                <a:cs typeface="Cambria Math"/>
              </a:rPr>
              <a:t>𝐿</a:t>
            </a:r>
            <a:r>
              <a:rPr sz="1800" spc="-400" dirty="0">
                <a:solidFill>
                  <a:srgbClr val="B8CDE4"/>
                </a:solidFill>
                <a:latin typeface="Calibri"/>
                <a:cs typeface="Calibri"/>
              </a:rPr>
              <a:t>ri</a:t>
            </a:r>
            <a:r>
              <a:rPr sz="2700" spc="-600" baseline="6172" dirty="0">
                <a:latin typeface="Cambria Math"/>
                <a:cs typeface="Cambria Math"/>
              </a:rPr>
              <a:t>𝑠</a:t>
            </a:r>
            <a:r>
              <a:rPr sz="1800" spc="-400" dirty="0">
                <a:solidFill>
                  <a:srgbClr val="B8CDE4"/>
                </a:solidFill>
                <a:latin typeface="Calibri"/>
                <a:cs typeface="Calibri"/>
              </a:rPr>
              <a:t>be</a:t>
            </a:r>
            <a:r>
              <a:rPr sz="2700" spc="-600" baseline="6172" dirty="0">
                <a:latin typeface="Cambria Math"/>
                <a:cs typeface="Cambria Math"/>
              </a:rPr>
              <a:t>+</a:t>
            </a:r>
            <a:r>
              <a:rPr sz="1800" spc="-400" dirty="0">
                <a:solidFill>
                  <a:srgbClr val="B8CDE4"/>
                </a:solidFill>
                <a:latin typeface="Calibri"/>
                <a:cs typeface="Calibri"/>
              </a:rPr>
              <a:t>s  </a:t>
            </a:r>
            <a:r>
              <a:rPr sz="1800" spc="-380" dirty="0">
                <a:solidFill>
                  <a:srgbClr val="B8CDE4"/>
                </a:solidFill>
                <a:latin typeface="Calibri"/>
                <a:cs typeface="Calibri"/>
              </a:rPr>
              <a:t>t</a:t>
            </a:r>
            <a:r>
              <a:rPr sz="2700" spc="-569" baseline="-21604" dirty="0">
                <a:latin typeface="Cambria Math"/>
                <a:cs typeface="Cambria Math"/>
              </a:rPr>
              <a:t>𝐶</a:t>
            </a:r>
            <a:r>
              <a:rPr sz="1800" spc="-380" dirty="0">
                <a:solidFill>
                  <a:srgbClr val="B8CDE4"/>
                </a:solidFill>
                <a:latin typeface="Calibri"/>
                <a:cs typeface="Calibri"/>
              </a:rPr>
              <a:t>h</a:t>
            </a:r>
            <a:r>
              <a:rPr sz="2700" spc="-569" baseline="-21604" dirty="0">
                <a:latin typeface="Cambria Math"/>
                <a:cs typeface="Cambria Math"/>
              </a:rPr>
              <a:t>𝑠</a:t>
            </a:r>
            <a:r>
              <a:rPr sz="1800" spc="-380" dirty="0">
                <a:solidFill>
                  <a:srgbClr val="B8CDE4"/>
                </a:solidFill>
                <a:latin typeface="Calibri"/>
                <a:cs typeface="Calibri"/>
              </a:rPr>
              <a:t>e</a:t>
            </a:r>
            <a:r>
              <a:rPr sz="1800" spc="-375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8CDE4"/>
                </a:solidFill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32880" y="3376104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40861" y="1452752"/>
            <a:ext cx="2205355" cy="1242695"/>
          </a:xfrm>
          <a:custGeom>
            <a:avLst/>
            <a:gdLst/>
            <a:ahLst/>
            <a:cxnLst/>
            <a:rect l="l" t="t" r="r" b="b"/>
            <a:pathLst>
              <a:path w="2205354" h="1242695">
                <a:moveTo>
                  <a:pt x="2127409" y="1212907"/>
                </a:moveTo>
                <a:lnTo>
                  <a:pt x="2073021" y="1213866"/>
                </a:lnTo>
                <a:lnTo>
                  <a:pt x="2066798" y="1220470"/>
                </a:lnTo>
                <a:lnTo>
                  <a:pt x="2067052" y="1236218"/>
                </a:lnTo>
                <a:lnTo>
                  <a:pt x="2073655" y="1242441"/>
                </a:lnTo>
                <a:lnTo>
                  <a:pt x="2205228" y="1240028"/>
                </a:lnTo>
                <a:lnTo>
                  <a:pt x="2204403" y="1238631"/>
                </a:lnTo>
                <a:lnTo>
                  <a:pt x="2173478" y="1238631"/>
                </a:lnTo>
                <a:lnTo>
                  <a:pt x="2127409" y="1212907"/>
                </a:lnTo>
                <a:close/>
              </a:path>
              <a:path w="2205354" h="1242695">
                <a:moveTo>
                  <a:pt x="2155741" y="1212399"/>
                </a:moveTo>
                <a:lnTo>
                  <a:pt x="2127409" y="1212907"/>
                </a:lnTo>
                <a:lnTo>
                  <a:pt x="2173478" y="1238631"/>
                </a:lnTo>
                <a:lnTo>
                  <a:pt x="2176400" y="1233424"/>
                </a:lnTo>
                <a:lnTo>
                  <a:pt x="2168143" y="1233424"/>
                </a:lnTo>
                <a:lnTo>
                  <a:pt x="2155741" y="1212399"/>
                </a:lnTo>
                <a:close/>
              </a:path>
              <a:path w="2205354" h="1242695">
                <a:moveTo>
                  <a:pt x="2129536" y="1124458"/>
                </a:moveTo>
                <a:lnTo>
                  <a:pt x="2122678" y="1128395"/>
                </a:lnTo>
                <a:lnTo>
                  <a:pt x="2115947" y="1132459"/>
                </a:lnTo>
                <a:lnTo>
                  <a:pt x="2113661" y="1141222"/>
                </a:lnTo>
                <a:lnTo>
                  <a:pt x="2117725" y="1147953"/>
                </a:lnTo>
                <a:lnTo>
                  <a:pt x="2141344" y="1187993"/>
                </a:lnTo>
                <a:lnTo>
                  <a:pt x="2187448" y="1213739"/>
                </a:lnTo>
                <a:lnTo>
                  <a:pt x="2173478" y="1238631"/>
                </a:lnTo>
                <a:lnTo>
                  <a:pt x="2204403" y="1238631"/>
                </a:lnTo>
                <a:lnTo>
                  <a:pt x="2142363" y="1133475"/>
                </a:lnTo>
                <a:lnTo>
                  <a:pt x="2138299" y="1126744"/>
                </a:lnTo>
                <a:lnTo>
                  <a:pt x="2129536" y="1124458"/>
                </a:lnTo>
                <a:close/>
              </a:path>
              <a:path w="2205354" h="1242695">
                <a:moveTo>
                  <a:pt x="2180209" y="1211961"/>
                </a:moveTo>
                <a:lnTo>
                  <a:pt x="2155741" y="1212399"/>
                </a:lnTo>
                <a:lnTo>
                  <a:pt x="2168143" y="1233424"/>
                </a:lnTo>
                <a:lnTo>
                  <a:pt x="2180209" y="1211961"/>
                </a:lnTo>
                <a:close/>
              </a:path>
              <a:path w="2205354" h="1242695">
                <a:moveTo>
                  <a:pt x="2184264" y="1211961"/>
                </a:moveTo>
                <a:lnTo>
                  <a:pt x="2180209" y="1211961"/>
                </a:lnTo>
                <a:lnTo>
                  <a:pt x="2168143" y="1233424"/>
                </a:lnTo>
                <a:lnTo>
                  <a:pt x="2176400" y="1233424"/>
                </a:lnTo>
                <a:lnTo>
                  <a:pt x="2187448" y="1213739"/>
                </a:lnTo>
                <a:lnTo>
                  <a:pt x="2184264" y="1211961"/>
                </a:lnTo>
                <a:close/>
              </a:path>
              <a:path w="2205354" h="1242695">
                <a:moveTo>
                  <a:pt x="13970" y="0"/>
                </a:moveTo>
                <a:lnTo>
                  <a:pt x="0" y="25019"/>
                </a:lnTo>
                <a:lnTo>
                  <a:pt x="2127409" y="1212907"/>
                </a:lnTo>
                <a:lnTo>
                  <a:pt x="2155741" y="1212399"/>
                </a:lnTo>
                <a:lnTo>
                  <a:pt x="2141344" y="1187993"/>
                </a:lnTo>
                <a:lnTo>
                  <a:pt x="13970" y="0"/>
                </a:lnTo>
                <a:close/>
              </a:path>
              <a:path w="2205354" h="1242695">
                <a:moveTo>
                  <a:pt x="2141344" y="1187993"/>
                </a:moveTo>
                <a:lnTo>
                  <a:pt x="2155741" y="1212399"/>
                </a:lnTo>
                <a:lnTo>
                  <a:pt x="2180209" y="1211961"/>
                </a:lnTo>
                <a:lnTo>
                  <a:pt x="2184264" y="1211961"/>
                </a:lnTo>
                <a:lnTo>
                  <a:pt x="2141344" y="118799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49116" y="3006725"/>
            <a:ext cx="2197100" cy="480059"/>
          </a:xfrm>
          <a:custGeom>
            <a:avLst/>
            <a:gdLst/>
            <a:ahLst/>
            <a:cxnLst/>
            <a:rect l="l" t="t" r="r" b="b"/>
            <a:pathLst>
              <a:path w="2197100" h="480060">
                <a:moveTo>
                  <a:pt x="2114637" y="434532"/>
                </a:moveTo>
                <a:lnTo>
                  <a:pt x="2063369" y="452500"/>
                </a:lnTo>
                <a:lnTo>
                  <a:pt x="2059432" y="460756"/>
                </a:lnTo>
                <a:lnTo>
                  <a:pt x="2061972" y="468122"/>
                </a:lnTo>
                <a:lnTo>
                  <a:pt x="2064639" y="475614"/>
                </a:lnTo>
                <a:lnTo>
                  <a:pt x="2072767" y="479551"/>
                </a:lnTo>
                <a:lnTo>
                  <a:pt x="2172401" y="444500"/>
                </a:lnTo>
                <a:lnTo>
                  <a:pt x="2166493" y="444500"/>
                </a:lnTo>
                <a:lnTo>
                  <a:pt x="2114637" y="434532"/>
                </a:lnTo>
                <a:close/>
              </a:path>
              <a:path w="2197100" h="480060">
                <a:moveTo>
                  <a:pt x="2141361" y="425140"/>
                </a:moveTo>
                <a:lnTo>
                  <a:pt x="2114637" y="434532"/>
                </a:lnTo>
                <a:lnTo>
                  <a:pt x="2166493" y="444500"/>
                </a:lnTo>
                <a:lnTo>
                  <a:pt x="2167120" y="441198"/>
                </a:lnTo>
                <a:lnTo>
                  <a:pt x="2159762" y="441198"/>
                </a:lnTo>
                <a:lnTo>
                  <a:pt x="2141361" y="425140"/>
                </a:lnTo>
                <a:close/>
              </a:path>
              <a:path w="2197100" h="480060">
                <a:moveTo>
                  <a:pt x="2097786" y="349250"/>
                </a:moveTo>
                <a:lnTo>
                  <a:pt x="2088769" y="349885"/>
                </a:lnTo>
                <a:lnTo>
                  <a:pt x="2078482" y="361695"/>
                </a:lnTo>
                <a:lnTo>
                  <a:pt x="2078990" y="370839"/>
                </a:lnTo>
                <a:lnTo>
                  <a:pt x="2084959" y="375919"/>
                </a:lnTo>
                <a:lnTo>
                  <a:pt x="2119958" y="406463"/>
                </a:lnTo>
                <a:lnTo>
                  <a:pt x="2171827" y="416432"/>
                </a:lnTo>
                <a:lnTo>
                  <a:pt x="2166493" y="444500"/>
                </a:lnTo>
                <a:lnTo>
                  <a:pt x="2172401" y="444500"/>
                </a:lnTo>
                <a:lnTo>
                  <a:pt x="2196973" y="435863"/>
                </a:lnTo>
                <a:lnTo>
                  <a:pt x="2097786" y="349250"/>
                </a:lnTo>
                <a:close/>
              </a:path>
              <a:path w="2197100" h="480060">
                <a:moveTo>
                  <a:pt x="2164334" y="417068"/>
                </a:moveTo>
                <a:lnTo>
                  <a:pt x="2141361" y="425140"/>
                </a:lnTo>
                <a:lnTo>
                  <a:pt x="2159762" y="441198"/>
                </a:lnTo>
                <a:lnTo>
                  <a:pt x="2164334" y="417068"/>
                </a:lnTo>
                <a:close/>
              </a:path>
              <a:path w="2197100" h="480060">
                <a:moveTo>
                  <a:pt x="2171706" y="417068"/>
                </a:moveTo>
                <a:lnTo>
                  <a:pt x="2164334" y="417068"/>
                </a:lnTo>
                <a:lnTo>
                  <a:pt x="2159762" y="441198"/>
                </a:lnTo>
                <a:lnTo>
                  <a:pt x="2167120" y="441198"/>
                </a:lnTo>
                <a:lnTo>
                  <a:pt x="2171706" y="417068"/>
                </a:lnTo>
                <a:close/>
              </a:path>
              <a:path w="2197100" h="480060">
                <a:moveTo>
                  <a:pt x="5334" y="0"/>
                </a:moveTo>
                <a:lnTo>
                  <a:pt x="0" y="28067"/>
                </a:lnTo>
                <a:lnTo>
                  <a:pt x="2114637" y="434532"/>
                </a:lnTo>
                <a:lnTo>
                  <a:pt x="2141361" y="425140"/>
                </a:lnTo>
                <a:lnTo>
                  <a:pt x="2119958" y="406463"/>
                </a:lnTo>
                <a:lnTo>
                  <a:pt x="5334" y="0"/>
                </a:lnTo>
                <a:close/>
              </a:path>
              <a:path w="2197100" h="480060">
                <a:moveTo>
                  <a:pt x="2119958" y="406463"/>
                </a:moveTo>
                <a:lnTo>
                  <a:pt x="2141361" y="425140"/>
                </a:lnTo>
                <a:lnTo>
                  <a:pt x="2164334" y="417068"/>
                </a:lnTo>
                <a:lnTo>
                  <a:pt x="2171706" y="417068"/>
                </a:lnTo>
                <a:lnTo>
                  <a:pt x="2171827" y="416432"/>
                </a:lnTo>
                <a:lnTo>
                  <a:pt x="2119958" y="4064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47720" y="4041787"/>
            <a:ext cx="2127885" cy="132715"/>
          </a:xfrm>
          <a:custGeom>
            <a:avLst/>
            <a:gdLst/>
            <a:ahLst/>
            <a:cxnLst/>
            <a:rect l="l" t="t" r="r" b="b"/>
            <a:pathLst>
              <a:path w="2127885" h="132714">
                <a:moveTo>
                  <a:pt x="2045962" y="81000"/>
                </a:moveTo>
                <a:lnTo>
                  <a:pt x="1998726" y="107784"/>
                </a:lnTo>
                <a:lnTo>
                  <a:pt x="1996313" y="116509"/>
                </a:lnTo>
                <a:lnTo>
                  <a:pt x="2004187" y="130238"/>
                </a:lnTo>
                <a:lnTo>
                  <a:pt x="2012822" y="132638"/>
                </a:lnTo>
                <a:lnTo>
                  <a:pt x="2102781" y="81635"/>
                </a:lnTo>
                <a:lnTo>
                  <a:pt x="2098802" y="81635"/>
                </a:lnTo>
                <a:lnTo>
                  <a:pt x="2045962" y="81000"/>
                </a:lnTo>
                <a:close/>
              </a:path>
              <a:path w="2127885" h="132714">
                <a:moveTo>
                  <a:pt x="2070647" y="67003"/>
                </a:moveTo>
                <a:lnTo>
                  <a:pt x="2045962" y="81000"/>
                </a:lnTo>
                <a:lnTo>
                  <a:pt x="2098802" y="81635"/>
                </a:lnTo>
                <a:lnTo>
                  <a:pt x="2098829" y="79603"/>
                </a:lnTo>
                <a:lnTo>
                  <a:pt x="2091689" y="79603"/>
                </a:lnTo>
                <a:lnTo>
                  <a:pt x="2070647" y="67003"/>
                </a:lnTo>
                <a:close/>
              </a:path>
              <a:path w="2127885" h="132714">
                <a:moveTo>
                  <a:pt x="2014474" y="0"/>
                </a:moveTo>
                <a:lnTo>
                  <a:pt x="2005710" y="2197"/>
                </a:lnTo>
                <a:lnTo>
                  <a:pt x="1997582" y="15735"/>
                </a:lnTo>
                <a:lnTo>
                  <a:pt x="1999741" y="24511"/>
                </a:lnTo>
                <a:lnTo>
                  <a:pt x="2046302" y="52425"/>
                </a:lnTo>
                <a:lnTo>
                  <a:pt x="2099182" y="53060"/>
                </a:lnTo>
                <a:lnTo>
                  <a:pt x="2098802" y="81635"/>
                </a:lnTo>
                <a:lnTo>
                  <a:pt x="2102781" y="81635"/>
                </a:lnTo>
                <a:lnTo>
                  <a:pt x="2127377" y="67691"/>
                </a:lnTo>
                <a:lnTo>
                  <a:pt x="2014474" y="0"/>
                </a:lnTo>
                <a:close/>
              </a:path>
              <a:path w="2127885" h="132714">
                <a:moveTo>
                  <a:pt x="253" y="27838"/>
                </a:moveTo>
                <a:lnTo>
                  <a:pt x="0" y="56413"/>
                </a:lnTo>
                <a:lnTo>
                  <a:pt x="2045962" y="81000"/>
                </a:lnTo>
                <a:lnTo>
                  <a:pt x="2070647" y="67003"/>
                </a:lnTo>
                <a:lnTo>
                  <a:pt x="2046302" y="52425"/>
                </a:lnTo>
                <a:lnTo>
                  <a:pt x="253" y="27838"/>
                </a:lnTo>
                <a:close/>
              </a:path>
              <a:path w="2127885" h="132714">
                <a:moveTo>
                  <a:pt x="2091943" y="54927"/>
                </a:moveTo>
                <a:lnTo>
                  <a:pt x="2070647" y="67003"/>
                </a:lnTo>
                <a:lnTo>
                  <a:pt x="2091689" y="79603"/>
                </a:lnTo>
                <a:lnTo>
                  <a:pt x="2091943" y="54927"/>
                </a:lnTo>
                <a:close/>
              </a:path>
              <a:path w="2127885" h="132714">
                <a:moveTo>
                  <a:pt x="2099158" y="54927"/>
                </a:moveTo>
                <a:lnTo>
                  <a:pt x="2091943" y="54927"/>
                </a:lnTo>
                <a:lnTo>
                  <a:pt x="2091689" y="79603"/>
                </a:lnTo>
                <a:lnTo>
                  <a:pt x="2098829" y="79603"/>
                </a:lnTo>
                <a:lnTo>
                  <a:pt x="2099158" y="54927"/>
                </a:lnTo>
                <a:close/>
              </a:path>
              <a:path w="2127885" h="132714">
                <a:moveTo>
                  <a:pt x="2046302" y="52425"/>
                </a:moveTo>
                <a:lnTo>
                  <a:pt x="2070647" y="67003"/>
                </a:lnTo>
                <a:lnTo>
                  <a:pt x="2091943" y="54927"/>
                </a:lnTo>
                <a:lnTo>
                  <a:pt x="2099158" y="54927"/>
                </a:lnTo>
                <a:lnTo>
                  <a:pt x="2099182" y="53060"/>
                </a:lnTo>
                <a:lnTo>
                  <a:pt x="2046302" y="524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31814" y="48412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700"/>
                </a:moveTo>
                <a:lnTo>
                  <a:pt x="65786" y="12700"/>
                </a:lnTo>
                <a:lnTo>
                  <a:pt x="6578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85344" y="3888740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31814" y="38760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700"/>
                </a:moveTo>
                <a:lnTo>
                  <a:pt x="65786" y="12700"/>
                </a:lnTo>
                <a:lnTo>
                  <a:pt x="6578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76010" y="48412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700"/>
                </a:moveTo>
                <a:lnTo>
                  <a:pt x="65786" y="12700"/>
                </a:lnTo>
                <a:lnTo>
                  <a:pt x="6578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88266" y="3888740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76010" y="38760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700"/>
                </a:moveTo>
                <a:lnTo>
                  <a:pt x="65786" y="12700"/>
                </a:lnTo>
                <a:lnTo>
                  <a:pt x="6578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74309" y="4111269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45734" y="4673244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31964" y="48412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700"/>
                </a:moveTo>
                <a:lnTo>
                  <a:pt x="65785" y="12700"/>
                </a:lnTo>
                <a:lnTo>
                  <a:pt x="6578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85494" y="3888740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24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31964" y="38760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700"/>
                </a:moveTo>
                <a:lnTo>
                  <a:pt x="65785" y="12700"/>
                </a:lnTo>
                <a:lnTo>
                  <a:pt x="6578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42785" y="48412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700"/>
                </a:moveTo>
                <a:lnTo>
                  <a:pt x="65786" y="12700"/>
                </a:lnTo>
                <a:lnTo>
                  <a:pt x="6578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55041" y="3888740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42785" y="38760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700"/>
                </a:moveTo>
                <a:lnTo>
                  <a:pt x="65786" y="12700"/>
                </a:lnTo>
                <a:lnTo>
                  <a:pt x="6578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22058" y="411126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753103" y="3732212"/>
            <a:ext cx="4555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B8CDE4"/>
                </a:solidFill>
                <a:latin typeface="Calibri"/>
                <a:cs typeface="Calibri"/>
              </a:rPr>
              <a:t>behaviourin 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conjunct</a:t>
            </a:r>
            <a:r>
              <a:rPr sz="2700" spc="-247" baseline="-9259" dirty="0">
                <a:latin typeface="Cambria Math"/>
                <a:cs typeface="Cambria Math"/>
              </a:rPr>
              <a:t>𝑑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io</a:t>
            </a:r>
            <a:r>
              <a:rPr sz="2700" spc="-247" baseline="-9259" dirty="0">
                <a:latin typeface="Cambria Math"/>
                <a:cs typeface="Cambria Math"/>
              </a:rPr>
              <a:t>𝐼</a:t>
            </a:r>
            <a:r>
              <a:rPr sz="2025" spc="-247" baseline="-26748" dirty="0">
                <a:latin typeface="Cambria Math"/>
                <a:cs typeface="Cambria Math"/>
              </a:rPr>
              <a:t>𝐿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n </a:t>
            </a:r>
            <a:r>
              <a:rPr sz="1800" spc="5" dirty="0">
                <a:solidFill>
                  <a:srgbClr val="B8CDE4"/>
                </a:solidFill>
                <a:latin typeface="Calibri"/>
                <a:cs typeface="Calibri"/>
              </a:rPr>
              <a:t>with 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the</a:t>
            </a:r>
            <a:r>
              <a:rPr sz="2700" spc="-247" baseline="-9259" dirty="0">
                <a:latin typeface="Cambria Math"/>
                <a:cs typeface="Cambria Math"/>
              </a:rPr>
              <a:t>𝑅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sys</a:t>
            </a:r>
            <a:r>
              <a:rPr sz="2700" spc="-247" baseline="-9259" dirty="0">
                <a:latin typeface="Cambria Math"/>
                <a:cs typeface="Cambria Math"/>
              </a:rPr>
              <a:t>1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tem</a:t>
            </a:r>
            <a:r>
              <a:rPr sz="1800" spc="-20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B8CDE4"/>
                </a:solidFill>
                <a:latin typeface="Calibri"/>
                <a:cs typeface="Calibri"/>
              </a:rPr>
              <a:t>inputs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203058" y="4111269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805804" y="4654867"/>
            <a:ext cx="1068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210" algn="l"/>
              </a:tabLst>
            </a:pPr>
            <a:r>
              <a:rPr sz="1800" dirty="0">
                <a:latin typeface="Cambria Math"/>
                <a:cs typeface="Cambria Math"/>
              </a:rPr>
              <a:t>𝑑𝑡	</a:t>
            </a:r>
            <a:r>
              <a:rPr sz="2700" baseline="1543" dirty="0">
                <a:latin typeface="Cambria Math"/>
                <a:cs typeface="Cambria Math"/>
              </a:rPr>
              <a:t>𝐶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717283" y="4663719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198106" y="4492625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789164" y="4582159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59"/>
                </a:moveTo>
                <a:lnTo>
                  <a:pt x="56133" y="10159"/>
                </a:lnTo>
                <a:lnTo>
                  <a:pt x="56133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34376" y="4147820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89164" y="4137659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59"/>
                </a:moveTo>
                <a:lnTo>
                  <a:pt x="56133" y="10159"/>
                </a:lnTo>
                <a:lnTo>
                  <a:pt x="56133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85760" y="4582159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59"/>
                </a:moveTo>
                <a:lnTo>
                  <a:pt x="56134" y="10159"/>
                </a:lnTo>
                <a:lnTo>
                  <a:pt x="56134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96682" y="4147820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85760" y="4137659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59"/>
                </a:moveTo>
                <a:lnTo>
                  <a:pt x="56134" y="10159"/>
                </a:lnTo>
                <a:lnTo>
                  <a:pt x="56134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581400" y="4028122"/>
            <a:ext cx="4315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210185" algn="l"/>
              </a:tabLst>
            </a:pPr>
            <a:r>
              <a:rPr sz="1800" spc="10" dirty="0">
                <a:solidFill>
                  <a:srgbClr val="B8CDE4"/>
                </a:solidFill>
                <a:latin typeface="Calibri"/>
                <a:cs typeface="Calibri"/>
              </a:rPr>
              <a:t>Dynamics </a:t>
            </a:r>
            <a:r>
              <a:rPr sz="1800" spc="-100" dirty="0">
                <a:solidFill>
                  <a:srgbClr val="B8CDE4"/>
                </a:solidFill>
                <a:latin typeface="Calibri"/>
                <a:cs typeface="Calibri"/>
              </a:rPr>
              <a:t>represented</a:t>
            </a:r>
            <a:r>
              <a:rPr sz="2700" spc="-150" baseline="-15432" dirty="0">
                <a:latin typeface="Cambria Math"/>
                <a:cs typeface="Cambria Math"/>
              </a:rPr>
              <a:t>𝑑</a:t>
            </a:r>
            <a:r>
              <a:rPr sz="1800" spc="-100" dirty="0">
                <a:solidFill>
                  <a:srgbClr val="B8CDE4"/>
                </a:solidFill>
                <a:latin typeface="Calibri"/>
                <a:cs typeface="Calibri"/>
              </a:rPr>
              <a:t>b</a:t>
            </a:r>
            <a:r>
              <a:rPr sz="2700" spc="-150" baseline="-15432" dirty="0">
                <a:latin typeface="Cambria Math"/>
                <a:cs typeface="Cambria Math"/>
              </a:rPr>
              <a:t>𝑡</a:t>
            </a:r>
            <a:r>
              <a:rPr sz="1800" spc="-100" dirty="0">
                <a:solidFill>
                  <a:srgbClr val="B8CDE4"/>
                </a:solidFill>
                <a:latin typeface="Calibri"/>
                <a:cs typeface="Calibri"/>
              </a:rPr>
              <a:t>y </a:t>
            </a:r>
            <a:r>
              <a:rPr sz="1800" dirty="0">
                <a:solidFill>
                  <a:srgbClr val="B8CDE4"/>
                </a:solidFill>
                <a:latin typeface="Calibri"/>
                <a:cs typeface="Calibri"/>
              </a:rPr>
              <a:t>a</a:t>
            </a:r>
            <a:r>
              <a:rPr sz="1800" spc="-9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-175" dirty="0">
                <a:solidFill>
                  <a:srgbClr val="B8CDE4"/>
                </a:solidFill>
                <a:latin typeface="Calibri"/>
                <a:cs typeface="Calibri"/>
              </a:rPr>
              <a:t>set</a:t>
            </a:r>
            <a:r>
              <a:rPr sz="2700" spc="-262" baseline="21604" dirty="0">
                <a:latin typeface="Cambria Math"/>
                <a:cs typeface="Cambria Math"/>
              </a:rPr>
              <a:t>−</a:t>
            </a:r>
            <a:r>
              <a:rPr sz="1800" spc="-175" dirty="0">
                <a:solidFill>
                  <a:srgbClr val="B8CDE4"/>
                </a:solidFill>
                <a:latin typeface="Calibri"/>
                <a:cs typeface="Calibri"/>
              </a:rPr>
              <a:t>of</a:t>
            </a:r>
            <a:r>
              <a:rPr sz="2700" spc="-262" baseline="-15432" dirty="0">
                <a:latin typeface="Cambria Math"/>
                <a:cs typeface="Cambria Math"/>
              </a:rPr>
              <a:t>𝐿</a:t>
            </a:r>
            <a:r>
              <a:rPr sz="1800" spc="-175" dirty="0">
                <a:solidFill>
                  <a:srgbClr val="B8CDE4"/>
                </a:solidFill>
                <a:latin typeface="Calibri"/>
                <a:cs typeface="Calibri"/>
              </a:rPr>
              <a:t>first</a:t>
            </a:r>
            <a:r>
              <a:rPr sz="2700" spc="-262" baseline="-15432" dirty="0">
                <a:latin typeface="Cambria Math"/>
                <a:cs typeface="Cambria Math"/>
              </a:rPr>
              <a:t>𝐿</a:t>
            </a:r>
            <a:r>
              <a:rPr sz="1800" spc="-175" dirty="0">
                <a:solidFill>
                  <a:srgbClr val="B8CDE4"/>
                </a:solidFill>
                <a:latin typeface="Calibri"/>
                <a:cs typeface="Calibri"/>
              </a:rPr>
              <a:t>ord</a:t>
            </a:r>
            <a:r>
              <a:rPr sz="2700" spc="-262" baseline="-4629" dirty="0">
                <a:latin typeface="Cambria Math"/>
                <a:cs typeface="Cambria Math"/>
              </a:rPr>
              <a:t>𝐼</a:t>
            </a:r>
            <a:r>
              <a:rPr sz="2025" spc="-262" baseline="-20576" dirty="0">
                <a:latin typeface="Cambria Math"/>
                <a:cs typeface="Cambria Math"/>
              </a:rPr>
              <a:t>𝐿</a:t>
            </a:r>
            <a:r>
              <a:rPr sz="1800" spc="-175" dirty="0">
                <a:solidFill>
                  <a:srgbClr val="B8CDE4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53103" y="4275772"/>
            <a:ext cx="405765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solidFill>
                  <a:srgbClr val="B8CDE4"/>
                </a:solidFill>
                <a:latin typeface="Calibri"/>
                <a:cs typeface="Calibri"/>
              </a:rPr>
              <a:t>differential</a:t>
            </a:r>
            <a:r>
              <a:rPr sz="1800" spc="-150" dirty="0">
                <a:solidFill>
                  <a:srgbClr val="B8CDE4"/>
                </a:solidFill>
                <a:latin typeface="Calibri"/>
                <a:cs typeface="Calibri"/>
              </a:rPr>
              <a:t> 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equations</a:t>
            </a:r>
            <a:r>
              <a:rPr sz="2700" spc="-247" baseline="-13888" dirty="0">
                <a:latin typeface="Cambria Math"/>
                <a:cs typeface="Cambria Math"/>
              </a:rPr>
              <a:t>𝑑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u</a:t>
            </a:r>
            <a:r>
              <a:rPr sz="2700" spc="-247" baseline="-13888" dirty="0">
                <a:latin typeface="Cambria Math"/>
                <a:cs typeface="Cambria Math"/>
              </a:rPr>
              <a:t>𝑉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s</a:t>
            </a:r>
            <a:r>
              <a:rPr sz="2025" spc="-247" baseline="-32921" dirty="0">
                <a:latin typeface="Cambria Math"/>
                <a:cs typeface="Cambria Math"/>
              </a:rPr>
              <a:t>𝐶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ing</a:t>
            </a:r>
            <a:r>
              <a:rPr sz="2700" spc="-247" baseline="18518" dirty="0">
                <a:latin typeface="Cambria Math"/>
                <a:cs typeface="Cambria Math"/>
              </a:rPr>
              <a:t>=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state</a:t>
            </a:r>
            <a:r>
              <a:rPr sz="2700" spc="-247" baseline="-10802" dirty="0">
                <a:latin typeface="Cambria Math"/>
                <a:cs typeface="Cambria Math"/>
              </a:rPr>
              <a:t>1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variable</a:t>
            </a:r>
            <a:r>
              <a:rPr sz="2700" spc="-247" baseline="-10802" dirty="0">
                <a:latin typeface="Cambria Math"/>
                <a:cs typeface="Cambria Math"/>
              </a:rPr>
              <a:t>𝑉</a:t>
            </a:r>
            <a:r>
              <a:rPr sz="1800" spc="-165" dirty="0">
                <a:solidFill>
                  <a:srgbClr val="B8CDE4"/>
                </a:solidFill>
                <a:latin typeface="Calibri"/>
                <a:cs typeface="Calibri"/>
              </a:rPr>
              <a:t>s</a:t>
            </a:r>
            <a:r>
              <a:rPr sz="2025" spc="-247" baseline="-30864" dirty="0">
                <a:latin typeface="Cambria Math"/>
                <a:cs typeface="Cambria Math"/>
              </a:rPr>
              <a:t>𝐶</a:t>
            </a:r>
            <a:endParaRPr sz="2025" baseline="-30864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13116" y="4196715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360664" y="4692650"/>
            <a:ext cx="60960" cy="11430"/>
          </a:xfrm>
          <a:custGeom>
            <a:avLst/>
            <a:gdLst/>
            <a:ahLst/>
            <a:cxnLst/>
            <a:rect l="l" t="t" r="r" b="b"/>
            <a:pathLst>
              <a:path w="60959" h="11429">
                <a:moveTo>
                  <a:pt x="0" y="11429"/>
                </a:moveTo>
                <a:lnTo>
                  <a:pt x="60705" y="11429"/>
                </a:lnTo>
                <a:lnTo>
                  <a:pt x="60705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09876" y="4037329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0"/>
                </a:moveTo>
                <a:lnTo>
                  <a:pt x="0" y="655320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60664" y="4025900"/>
            <a:ext cx="60960" cy="11430"/>
          </a:xfrm>
          <a:custGeom>
            <a:avLst/>
            <a:gdLst/>
            <a:ahLst/>
            <a:cxnLst/>
            <a:rect l="l" t="t" r="r" b="b"/>
            <a:pathLst>
              <a:path w="60959" h="11429">
                <a:moveTo>
                  <a:pt x="0" y="11429"/>
                </a:moveTo>
                <a:lnTo>
                  <a:pt x="60705" y="11429"/>
                </a:lnTo>
                <a:lnTo>
                  <a:pt x="60705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62035" y="4692650"/>
            <a:ext cx="60960" cy="11430"/>
          </a:xfrm>
          <a:custGeom>
            <a:avLst/>
            <a:gdLst/>
            <a:ahLst/>
            <a:cxnLst/>
            <a:rect l="l" t="t" r="r" b="b"/>
            <a:pathLst>
              <a:path w="60959" h="11429">
                <a:moveTo>
                  <a:pt x="0" y="11429"/>
                </a:moveTo>
                <a:lnTo>
                  <a:pt x="60706" y="11429"/>
                </a:lnTo>
                <a:lnTo>
                  <a:pt x="60706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73529" y="4037329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0"/>
                </a:moveTo>
                <a:lnTo>
                  <a:pt x="0" y="655320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62035" y="4025900"/>
            <a:ext cx="60960" cy="11430"/>
          </a:xfrm>
          <a:custGeom>
            <a:avLst/>
            <a:gdLst/>
            <a:ahLst/>
            <a:cxnLst/>
            <a:rect l="l" t="t" r="r" b="b"/>
            <a:pathLst>
              <a:path w="60959" h="11429">
                <a:moveTo>
                  <a:pt x="0" y="11429"/>
                </a:moveTo>
                <a:lnTo>
                  <a:pt x="60706" y="11429"/>
                </a:lnTo>
                <a:lnTo>
                  <a:pt x="60706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31758" y="4273194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8227694" y="3879913"/>
            <a:ext cx="152400" cy="9036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2700" marR="5080">
              <a:lnSpc>
                <a:spcPts val="1800"/>
              </a:lnSpc>
              <a:spcBef>
                <a:spcPts val="755"/>
              </a:spcBef>
            </a:pPr>
            <a:r>
              <a:rPr sz="1800" dirty="0">
                <a:latin typeface="Cambria Math"/>
                <a:cs typeface="Cambria Math"/>
              </a:rPr>
              <a:t>𝐿  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485251" y="4196715"/>
            <a:ext cx="168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517255" y="479932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345"/>
            <a:ext cx="6326029" cy="4405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spc="-131" dirty="0">
                <a:solidFill>
                  <a:srgbClr val="FF0000"/>
                </a:solidFill>
              </a:rPr>
              <a:t>Describing </a:t>
            </a:r>
            <a:r>
              <a:rPr sz="2800" spc="-180" dirty="0">
                <a:solidFill>
                  <a:srgbClr val="FF0000"/>
                </a:solidFill>
              </a:rPr>
              <a:t>Differential </a:t>
            </a:r>
            <a:r>
              <a:rPr sz="2800" spc="-135" dirty="0">
                <a:solidFill>
                  <a:srgbClr val="FF0000"/>
                </a:solidFill>
              </a:rPr>
              <a:t>Equations </a:t>
            </a:r>
            <a:r>
              <a:rPr sz="2800" spc="-150" dirty="0">
                <a:solidFill>
                  <a:srgbClr val="FF0000"/>
                </a:solidFill>
              </a:rPr>
              <a:t>for</a:t>
            </a:r>
            <a:r>
              <a:rPr sz="2800" spc="-593" dirty="0">
                <a:solidFill>
                  <a:srgbClr val="FF0000"/>
                </a:solidFill>
              </a:rPr>
              <a:t> </a:t>
            </a:r>
            <a:r>
              <a:rPr sz="2800" spc="-169" dirty="0">
                <a:solidFill>
                  <a:srgbClr val="FF0000"/>
                </a:solidFill>
              </a:rPr>
              <a:t>Rotational</a:t>
            </a:r>
          </a:p>
        </p:txBody>
      </p:sp>
      <p:grpSp>
        <p:nvGrpSpPr>
          <p:cNvPr id="3" name="object 8"/>
          <p:cNvGrpSpPr/>
          <p:nvPr/>
        </p:nvGrpSpPr>
        <p:grpSpPr>
          <a:xfrm>
            <a:off x="914400" y="590550"/>
            <a:ext cx="6553200" cy="2402205"/>
            <a:chOff x="7586471" y="923544"/>
            <a:chExt cx="4467225" cy="2491740"/>
          </a:xfrm>
        </p:grpSpPr>
        <p:sp>
          <p:nvSpPr>
            <p:cNvPr id="9" name="object 9"/>
            <p:cNvSpPr/>
            <p:nvPr/>
          </p:nvSpPr>
          <p:spPr>
            <a:xfrm>
              <a:off x="7586471" y="923544"/>
              <a:ext cx="4466844" cy="2491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0479" y="987552"/>
              <a:ext cx="4283964" cy="2308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1429" y="968502"/>
              <a:ext cx="4322445" cy="2346960"/>
            </a:xfrm>
            <a:custGeom>
              <a:avLst/>
              <a:gdLst/>
              <a:ahLst/>
              <a:cxnLst/>
              <a:rect l="l" t="t" r="r" b="b"/>
              <a:pathLst>
                <a:path w="4322445" h="2346960">
                  <a:moveTo>
                    <a:pt x="0" y="2346960"/>
                  </a:moveTo>
                  <a:lnTo>
                    <a:pt x="4322064" y="2346960"/>
                  </a:lnTo>
                  <a:lnTo>
                    <a:pt x="4322064" y="0"/>
                  </a:lnTo>
                  <a:lnTo>
                    <a:pt x="0" y="0"/>
                  </a:lnTo>
                  <a:lnTo>
                    <a:pt x="0" y="23469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" name="object 12"/>
          <p:cNvGrpSpPr/>
          <p:nvPr/>
        </p:nvGrpSpPr>
        <p:grpSpPr>
          <a:xfrm>
            <a:off x="2057400" y="3181350"/>
            <a:ext cx="3378994" cy="1752600"/>
            <a:chOff x="7586471" y="3569208"/>
            <a:chExt cx="4505325" cy="1580515"/>
          </a:xfrm>
        </p:grpSpPr>
        <p:sp>
          <p:nvSpPr>
            <p:cNvPr id="13" name="object 13"/>
            <p:cNvSpPr/>
            <p:nvPr/>
          </p:nvSpPr>
          <p:spPr>
            <a:xfrm>
              <a:off x="7586471" y="3569208"/>
              <a:ext cx="4504944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50479" y="3633276"/>
              <a:ext cx="4312179" cy="13974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31429" y="3614166"/>
              <a:ext cx="4360545" cy="1435735"/>
            </a:xfrm>
            <a:custGeom>
              <a:avLst/>
              <a:gdLst/>
              <a:ahLst/>
              <a:cxnLst/>
              <a:rect l="l" t="t" r="r" b="b"/>
              <a:pathLst>
                <a:path w="4360545" h="1435735">
                  <a:moveTo>
                    <a:pt x="0" y="1435608"/>
                  </a:moveTo>
                  <a:lnTo>
                    <a:pt x="4360164" y="1435608"/>
                  </a:lnTo>
                  <a:lnTo>
                    <a:pt x="4360164" y="0"/>
                  </a:lnTo>
                  <a:lnTo>
                    <a:pt x="0" y="0"/>
                  </a:lnTo>
                  <a:lnTo>
                    <a:pt x="0" y="1435608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86070" y="3946399"/>
            <a:ext cx="2983706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83419">
              <a:spcBef>
                <a:spcPts val="75"/>
              </a:spcBef>
            </a:pPr>
            <a:r>
              <a:rPr sz="1500" spc="-101" dirty="0">
                <a:solidFill>
                  <a:srgbClr val="C00000"/>
                </a:solidFill>
                <a:latin typeface="Trebuchet MS"/>
                <a:cs typeface="Trebuchet MS"/>
              </a:rPr>
              <a:t>Transfer </a:t>
            </a:r>
            <a:r>
              <a:rPr sz="1500" spc="-68" dirty="0">
                <a:solidFill>
                  <a:srgbClr val="C00000"/>
                </a:solidFill>
                <a:latin typeface="Trebuchet MS"/>
                <a:cs typeface="Trebuchet MS"/>
              </a:rPr>
              <a:t>Function</a:t>
            </a:r>
            <a:r>
              <a:rPr sz="1500" spc="-18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01" dirty="0">
                <a:solidFill>
                  <a:srgbClr val="C00000"/>
                </a:solidFill>
                <a:latin typeface="Trebuchet MS"/>
                <a:cs typeface="Trebuchet MS"/>
              </a:rPr>
              <a:t>for:</a:t>
            </a:r>
            <a:endParaRPr sz="1500" dirty="0">
              <a:latin typeface="Trebuchet MS"/>
              <a:cs typeface="Trebuchet MS"/>
            </a:endParaRPr>
          </a:p>
          <a:p>
            <a:pPr marL="9525">
              <a:tabLst>
                <a:tab pos="1104424" algn="l"/>
              </a:tabLst>
            </a:pPr>
            <a:r>
              <a:rPr sz="1500" spc="-98" dirty="0" smtClean="0">
                <a:solidFill>
                  <a:srgbClr val="C00000"/>
                </a:solidFill>
                <a:latin typeface="Trebuchet MS"/>
                <a:cs typeface="Trebuchet MS"/>
              </a:rPr>
              <a:t>(a)</a:t>
            </a:r>
            <a:r>
              <a:rPr sz="1500" spc="-113" dirty="0" smtClean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64" dirty="0" smtClean="0">
                <a:solidFill>
                  <a:srgbClr val="C00000"/>
                </a:solidFill>
                <a:latin typeface="Trebuchet MS"/>
                <a:cs typeface="Trebuchet MS"/>
              </a:rPr>
              <a:t>Angular</a:t>
            </a:r>
            <a:r>
              <a:rPr sz="1500" spc="-64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1500" spc="-86" dirty="0" smtClean="0">
                <a:solidFill>
                  <a:srgbClr val="C00000"/>
                </a:solidFill>
                <a:latin typeface="Trebuchet MS"/>
                <a:cs typeface="Trebuchet MS"/>
              </a:rPr>
              <a:t>(b) </a:t>
            </a:r>
            <a:r>
              <a:rPr sz="1500" spc="-94" dirty="0" smtClean="0">
                <a:solidFill>
                  <a:srgbClr val="C00000"/>
                </a:solidFill>
                <a:latin typeface="Trebuchet MS"/>
                <a:cs typeface="Trebuchet MS"/>
              </a:rPr>
              <a:t>Torque</a:t>
            </a:r>
            <a:r>
              <a:rPr sz="1500" spc="-244" dirty="0" smtClean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71" dirty="0" smtClean="0">
                <a:solidFill>
                  <a:srgbClr val="C00000"/>
                </a:solidFill>
                <a:latin typeface="Trebuchet MS"/>
                <a:cs typeface="Trebuchet MS"/>
              </a:rPr>
              <a:t>Displacement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60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429957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9525" marR="3810">
              <a:lnSpc>
                <a:spcPts val="2918"/>
              </a:lnSpc>
              <a:spcBef>
                <a:spcPts val="439"/>
              </a:spcBef>
            </a:pPr>
            <a:r>
              <a:rPr sz="2800" spc="-131" dirty="0">
                <a:solidFill>
                  <a:srgbClr val="FF0000"/>
                </a:solidFill>
              </a:rPr>
              <a:t>Describing</a:t>
            </a:r>
            <a:r>
              <a:rPr sz="2800" spc="-278" dirty="0">
                <a:solidFill>
                  <a:srgbClr val="FF0000"/>
                </a:solidFill>
              </a:rPr>
              <a:t> </a:t>
            </a:r>
            <a:r>
              <a:rPr sz="2800" spc="-180" dirty="0">
                <a:solidFill>
                  <a:srgbClr val="FF0000"/>
                </a:solidFill>
              </a:rPr>
              <a:t>Differential</a:t>
            </a:r>
            <a:r>
              <a:rPr sz="2800" spc="-255" dirty="0">
                <a:solidFill>
                  <a:srgbClr val="FF0000"/>
                </a:solidFill>
              </a:rPr>
              <a:t> </a:t>
            </a:r>
            <a:r>
              <a:rPr sz="2800" spc="-135" dirty="0">
                <a:solidFill>
                  <a:srgbClr val="FF0000"/>
                </a:solidFill>
              </a:rPr>
              <a:t>Equations</a:t>
            </a:r>
            <a:r>
              <a:rPr sz="2800" spc="-263" dirty="0">
                <a:solidFill>
                  <a:srgbClr val="FF0000"/>
                </a:solidFill>
              </a:rPr>
              <a:t> </a:t>
            </a:r>
            <a:r>
              <a:rPr sz="2800" spc="-150" dirty="0">
                <a:solidFill>
                  <a:srgbClr val="FF0000"/>
                </a:solidFill>
              </a:rPr>
              <a:t>for</a:t>
            </a:r>
            <a:r>
              <a:rPr sz="2800" spc="-255" dirty="0">
                <a:solidFill>
                  <a:srgbClr val="FF0000"/>
                </a:solidFill>
              </a:rPr>
              <a:t> </a:t>
            </a:r>
            <a:r>
              <a:rPr sz="2800" spc="-165" dirty="0">
                <a:solidFill>
                  <a:srgbClr val="FF0000"/>
                </a:solidFill>
              </a:rPr>
              <a:t>Electro</a:t>
            </a:r>
            <a:r>
              <a:rPr sz="2800" spc="-274" dirty="0">
                <a:solidFill>
                  <a:srgbClr val="FF0000"/>
                </a:solidFill>
              </a:rPr>
              <a:t> </a:t>
            </a:r>
            <a:r>
              <a:rPr sz="2800" spc="-120" dirty="0">
                <a:solidFill>
                  <a:srgbClr val="FF0000"/>
                </a:solidFill>
              </a:rPr>
              <a:t>Mechanical  </a:t>
            </a:r>
            <a:r>
              <a:rPr sz="2800" spc="-153" dirty="0">
                <a:solidFill>
                  <a:srgbClr val="FF0000"/>
                </a:solidFill>
              </a:rPr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175" y="818388"/>
            <a:ext cx="4520565" cy="4053364"/>
            <a:chOff x="342900" y="1091183"/>
            <a:chExt cx="6027420" cy="5404485"/>
          </a:xfrm>
        </p:grpSpPr>
        <p:sp>
          <p:nvSpPr>
            <p:cNvPr id="4" name="object 4"/>
            <p:cNvSpPr/>
            <p:nvPr/>
          </p:nvSpPr>
          <p:spPr>
            <a:xfrm>
              <a:off x="342900" y="1091183"/>
              <a:ext cx="6027420" cy="30220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1" y="1286255"/>
              <a:ext cx="5439156" cy="24338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00" y="3749039"/>
              <a:ext cx="3163824" cy="2746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1" y="3944111"/>
              <a:ext cx="2575560" cy="21579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675276" y="3253163"/>
            <a:ext cx="640556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993" y="0"/>
                </a:lnTo>
              </a:path>
            </a:pathLst>
          </a:custGeom>
          <a:ln w="11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90464" y="3249994"/>
            <a:ext cx="199549" cy="2671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00" i="1" spc="79" dirty="0">
                <a:latin typeface="Times New Roman"/>
                <a:cs typeface="Times New Roman"/>
              </a:rPr>
              <a:t>dt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6129" y="3226601"/>
            <a:ext cx="88583" cy="1495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900" i="1" spc="75" dirty="0">
                <a:latin typeface="Times New Roman"/>
                <a:cs typeface="Times New Roman"/>
              </a:rPr>
              <a:t>b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031" y="3226601"/>
            <a:ext cx="88583" cy="1495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900" i="1" spc="75" dirty="0">
                <a:latin typeface="Times New Roman"/>
                <a:cs typeface="Times New Roman"/>
              </a:rPr>
              <a:t>b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2553" y="2942953"/>
            <a:ext cx="672464" cy="2736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8575">
              <a:spcBef>
                <a:spcPts val="94"/>
              </a:spcBef>
            </a:pPr>
            <a:r>
              <a:rPr sz="1600" i="1" spc="127" dirty="0">
                <a:latin typeface="Times New Roman"/>
                <a:cs typeface="Times New Roman"/>
              </a:rPr>
              <a:t>d</a:t>
            </a:r>
            <a:r>
              <a:rPr sz="1700" i="1" spc="127" dirty="0">
                <a:latin typeface="Symbol"/>
                <a:cs typeface="Symbol"/>
              </a:rPr>
              <a:t></a:t>
            </a:r>
            <a:r>
              <a:rPr sz="1400" i="1" spc="191" baseline="-24444" dirty="0">
                <a:latin typeface="Times New Roman"/>
                <a:cs typeface="Times New Roman"/>
              </a:rPr>
              <a:t>m</a:t>
            </a:r>
            <a:r>
              <a:rPr sz="1400" i="1" spc="-90" baseline="-24444" dirty="0">
                <a:latin typeface="Times New Roman"/>
                <a:cs typeface="Times New Roman"/>
              </a:rPr>
              <a:t> </a:t>
            </a:r>
            <a:r>
              <a:rPr sz="1600" spc="109" dirty="0">
                <a:latin typeface="Times New Roman"/>
                <a:cs typeface="Times New Roman"/>
              </a:rPr>
              <a:t>(</a:t>
            </a:r>
            <a:r>
              <a:rPr sz="1600" i="1" spc="109" dirty="0">
                <a:latin typeface="Times New Roman"/>
                <a:cs typeface="Times New Roman"/>
              </a:rPr>
              <a:t>t</a:t>
            </a:r>
            <a:r>
              <a:rPr sz="1600" spc="109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0205" y="3088609"/>
            <a:ext cx="616268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  <a:tabLst>
                <a:tab pos="258128" algn="l"/>
              </a:tabLst>
            </a:pPr>
            <a:r>
              <a:rPr sz="1600" i="1" spc="116" dirty="0">
                <a:latin typeface="Times New Roman"/>
                <a:cs typeface="Times New Roman"/>
              </a:rPr>
              <a:t>v	</a:t>
            </a:r>
            <a:r>
              <a:rPr sz="1600" spc="143" dirty="0">
                <a:latin typeface="Symbol"/>
                <a:cs typeface="Symbol"/>
              </a:rPr>
              <a:t></a:t>
            </a:r>
            <a:r>
              <a:rPr sz="1600" spc="-4" dirty="0">
                <a:latin typeface="Times New Roman"/>
                <a:cs typeface="Times New Roman"/>
              </a:rPr>
              <a:t> </a:t>
            </a:r>
            <a:r>
              <a:rPr sz="1600" i="1" spc="172" dirty="0">
                <a:latin typeface="Times New Roman"/>
                <a:cs typeface="Times New Roman"/>
              </a:rPr>
              <a:t>K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1624" y="3069013"/>
            <a:ext cx="2006441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i="1" spc="4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1200" i="1" spc="5" baseline="-21164" dirty="0">
                <a:solidFill>
                  <a:srgbClr val="006FC0"/>
                </a:solidFill>
                <a:latin typeface="Arial"/>
                <a:cs typeface="Arial"/>
              </a:rPr>
              <a:t>b </a:t>
            </a:r>
            <a:r>
              <a:rPr sz="1200" spc="-4" dirty="0">
                <a:solidFill>
                  <a:srgbClr val="006FC0"/>
                </a:solidFill>
                <a:latin typeface="Arial"/>
                <a:cs typeface="Arial"/>
              </a:rPr>
              <a:t>= Back </a:t>
            </a:r>
            <a:r>
              <a:rPr sz="1200" dirty="0">
                <a:solidFill>
                  <a:srgbClr val="006FC0"/>
                </a:solidFill>
                <a:latin typeface="Arial"/>
                <a:cs typeface="Arial"/>
              </a:rPr>
              <a:t>electomotive</a:t>
            </a:r>
            <a:r>
              <a:rPr sz="1200" spc="-16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6FC0"/>
                </a:solidFill>
                <a:latin typeface="Arial"/>
                <a:cs typeface="Arial"/>
              </a:rPr>
              <a:t>force</a:t>
            </a:r>
            <a:endParaRPr sz="1200" dirty="0">
              <a:latin typeface="Arial"/>
              <a:cs typeface="Arial"/>
            </a:endParaRPr>
          </a:p>
          <a:p>
            <a:pPr marL="28575">
              <a:spcBef>
                <a:spcPts val="4"/>
              </a:spcBef>
            </a:pPr>
            <a:r>
              <a:rPr sz="1200" i="1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1200" i="1" baseline="-21164" dirty="0">
                <a:solidFill>
                  <a:srgbClr val="006FC0"/>
                </a:solidFill>
                <a:latin typeface="Arial"/>
                <a:cs typeface="Arial"/>
              </a:rPr>
              <a:t>b </a:t>
            </a:r>
            <a:r>
              <a:rPr sz="1200" spc="-4" dirty="0">
                <a:solidFill>
                  <a:srgbClr val="006FC0"/>
                </a:solidFill>
                <a:latin typeface="Arial"/>
                <a:cs typeface="Arial"/>
              </a:rPr>
              <a:t>= the constant back</a:t>
            </a:r>
            <a:r>
              <a:rPr sz="1200" spc="-98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6FC0"/>
                </a:solidFill>
                <a:latin typeface="Arial"/>
                <a:cs typeface="Arial"/>
              </a:rPr>
              <a:t>emf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9438" y="1955383"/>
            <a:ext cx="14768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">
              <a:spcBef>
                <a:spcPts val="79"/>
              </a:spcBef>
            </a:pPr>
            <a:r>
              <a:rPr sz="1500" i="1" spc="131" dirty="0">
                <a:latin typeface="Times New Roman"/>
                <a:cs typeface="Times New Roman"/>
              </a:rPr>
              <a:t>T</a:t>
            </a:r>
            <a:r>
              <a:rPr sz="1300" i="1" spc="197" baseline="-24154" dirty="0">
                <a:latin typeface="Times New Roman"/>
                <a:cs typeface="Times New Roman"/>
              </a:rPr>
              <a:t>m</a:t>
            </a:r>
            <a:r>
              <a:rPr sz="1300" i="1" spc="-62" baseline="-24154" dirty="0">
                <a:latin typeface="Times New Roman"/>
                <a:cs typeface="Times New Roman"/>
              </a:rPr>
              <a:t> </a:t>
            </a:r>
            <a:r>
              <a:rPr sz="1500" spc="158" dirty="0">
                <a:latin typeface="Times New Roman"/>
                <a:cs typeface="Times New Roman"/>
              </a:rPr>
              <a:t>(</a:t>
            </a:r>
            <a:r>
              <a:rPr sz="1500" i="1" spc="158" dirty="0">
                <a:latin typeface="Times New Roman"/>
                <a:cs typeface="Times New Roman"/>
              </a:rPr>
              <a:t>s</a:t>
            </a:r>
            <a:r>
              <a:rPr sz="1500" spc="158" dirty="0">
                <a:latin typeface="Times New Roman"/>
                <a:cs typeface="Times New Roman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206" dirty="0">
                <a:latin typeface="Symbol"/>
                <a:cs typeface="Symbol"/>
              </a:rPr>
              <a:t></a:t>
            </a:r>
            <a:r>
              <a:rPr sz="1500" spc="41" dirty="0">
                <a:latin typeface="Times New Roman"/>
                <a:cs typeface="Times New Roman"/>
              </a:rPr>
              <a:t> </a:t>
            </a:r>
            <a:r>
              <a:rPr sz="1500" i="1" spc="176" dirty="0">
                <a:latin typeface="Times New Roman"/>
                <a:cs typeface="Times New Roman"/>
              </a:rPr>
              <a:t>K</a:t>
            </a:r>
            <a:r>
              <a:rPr sz="1300" i="1" spc="264" baseline="-24154" dirty="0">
                <a:latin typeface="Times New Roman"/>
                <a:cs typeface="Times New Roman"/>
              </a:rPr>
              <a:t>t</a:t>
            </a:r>
            <a:r>
              <a:rPr sz="1300" i="1" spc="-33" baseline="-24154" dirty="0">
                <a:latin typeface="Times New Roman"/>
                <a:cs typeface="Times New Roman"/>
              </a:rPr>
              <a:t> </a:t>
            </a:r>
            <a:r>
              <a:rPr sz="1500" i="1" spc="172" dirty="0">
                <a:latin typeface="Times New Roman"/>
                <a:cs typeface="Times New Roman"/>
              </a:rPr>
              <a:t>I</a:t>
            </a:r>
            <a:r>
              <a:rPr sz="1300" i="1" spc="259" baseline="-24154" dirty="0">
                <a:latin typeface="Times New Roman"/>
                <a:cs typeface="Times New Roman"/>
              </a:rPr>
              <a:t>a</a:t>
            </a:r>
            <a:r>
              <a:rPr sz="1300" i="1" spc="-23" baseline="-24154" dirty="0">
                <a:latin typeface="Times New Roman"/>
                <a:cs typeface="Times New Roman"/>
              </a:rPr>
              <a:t> </a:t>
            </a:r>
            <a:r>
              <a:rPr sz="1500" spc="158" dirty="0">
                <a:latin typeface="Times New Roman"/>
                <a:cs typeface="Times New Roman"/>
              </a:rPr>
              <a:t>(</a:t>
            </a:r>
            <a:r>
              <a:rPr sz="1500" i="1" spc="158" dirty="0">
                <a:latin typeface="Times New Roman"/>
                <a:cs typeface="Times New Roman"/>
              </a:rPr>
              <a:t>s</a:t>
            </a:r>
            <a:r>
              <a:rPr sz="1500" spc="158" dirty="0">
                <a:latin typeface="Times New Roman"/>
                <a:cs typeface="Times New Roman"/>
              </a:rPr>
              <a:t>)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1624" y="1837372"/>
            <a:ext cx="1845469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i="1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200" i="1" baseline="-21164" dirty="0">
                <a:solidFill>
                  <a:srgbClr val="006FC0"/>
                </a:solidFill>
                <a:latin typeface="Arial"/>
                <a:cs typeface="Arial"/>
              </a:rPr>
              <a:t>m </a:t>
            </a:r>
            <a:r>
              <a:rPr sz="1200" spc="-4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1200" spc="-26" dirty="0">
                <a:solidFill>
                  <a:srgbClr val="006FC0"/>
                </a:solidFill>
                <a:latin typeface="Arial"/>
                <a:cs typeface="Arial"/>
              </a:rPr>
              <a:t>Torque </a:t>
            </a:r>
            <a:r>
              <a:rPr sz="1200" spc="-4" dirty="0">
                <a:solidFill>
                  <a:srgbClr val="006FC0"/>
                </a:solidFill>
                <a:latin typeface="Arial"/>
                <a:cs typeface="Arial"/>
              </a:rPr>
              <a:t>of the</a:t>
            </a:r>
            <a:r>
              <a:rPr sz="1200" spc="-83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6FC0"/>
                </a:solidFill>
                <a:latin typeface="Arial"/>
                <a:cs typeface="Arial"/>
              </a:rPr>
              <a:t>motor</a:t>
            </a:r>
            <a:endParaRPr sz="1200" dirty="0">
              <a:latin typeface="Arial"/>
              <a:cs typeface="Arial"/>
            </a:endParaRPr>
          </a:p>
          <a:p>
            <a:pPr marL="28575"/>
            <a:r>
              <a:rPr sz="1200" i="1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1200" i="1" baseline="-21164" dirty="0">
                <a:solidFill>
                  <a:srgbClr val="006FC0"/>
                </a:solidFill>
                <a:latin typeface="Arial"/>
                <a:cs typeface="Arial"/>
              </a:rPr>
              <a:t>t </a:t>
            </a:r>
            <a:r>
              <a:rPr sz="1200" spc="-4" dirty="0">
                <a:solidFill>
                  <a:srgbClr val="006FC0"/>
                </a:solidFill>
                <a:latin typeface="Arial"/>
                <a:cs typeface="Arial"/>
              </a:rPr>
              <a:t>= motor torque</a:t>
            </a:r>
            <a:r>
              <a:rPr sz="1200" spc="-9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6FC0"/>
                </a:solidFill>
                <a:latin typeface="Arial"/>
                <a:cs typeface="Arial"/>
              </a:rPr>
              <a:t>constant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2975" y="1275594"/>
            <a:ext cx="124778" cy="16687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000" i="1" spc="98" dirty="0">
                <a:latin typeface="Times New Roman"/>
                <a:cs typeface="Times New Roman"/>
              </a:rPr>
              <a:t>m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00352" y="1275594"/>
            <a:ext cx="124778" cy="16687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000" i="1" spc="98" dirty="0">
                <a:latin typeface="Times New Roman"/>
                <a:cs typeface="Times New Roman"/>
              </a:rPr>
              <a:t>m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22591" y="1275594"/>
            <a:ext cx="988219" cy="16687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872490" algn="l"/>
              </a:tabLst>
            </a:pPr>
            <a:r>
              <a:rPr sz="1000" i="1" spc="98" dirty="0">
                <a:latin typeface="Times New Roman"/>
                <a:cs typeface="Times New Roman"/>
              </a:rPr>
              <a:t>m	m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0195" y="1110470"/>
            <a:ext cx="2584609" cy="30441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8575">
              <a:spcBef>
                <a:spcPts val="94"/>
              </a:spcBef>
              <a:tabLst>
                <a:tab pos="281464" algn="l"/>
                <a:tab pos="1133475" algn="l"/>
                <a:tab pos="1848326" algn="l"/>
                <a:tab pos="2281714" algn="l"/>
              </a:tabLst>
            </a:pPr>
            <a:r>
              <a:rPr i="1" spc="113" dirty="0">
                <a:latin typeface="Times New Roman"/>
                <a:cs typeface="Times New Roman"/>
              </a:rPr>
              <a:t>T	</a:t>
            </a:r>
            <a:r>
              <a:rPr spc="98" dirty="0">
                <a:latin typeface="Times New Roman"/>
                <a:cs typeface="Times New Roman"/>
              </a:rPr>
              <a:t>(</a:t>
            </a:r>
            <a:r>
              <a:rPr i="1" spc="98" dirty="0">
                <a:latin typeface="Times New Roman"/>
                <a:cs typeface="Times New Roman"/>
              </a:rPr>
              <a:t>s</a:t>
            </a:r>
            <a:r>
              <a:rPr spc="98" dirty="0">
                <a:latin typeface="Times New Roman"/>
                <a:cs typeface="Times New Roman"/>
              </a:rPr>
              <a:t>)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spc="113" dirty="0">
                <a:latin typeface="Symbol"/>
                <a:cs typeface="Symbol"/>
              </a:rPr>
              <a:t>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131" dirty="0">
                <a:latin typeface="Times New Roman"/>
                <a:cs typeface="Times New Roman"/>
              </a:rPr>
              <a:t>(</a:t>
            </a:r>
            <a:r>
              <a:rPr i="1" spc="131" dirty="0">
                <a:latin typeface="Times New Roman"/>
                <a:cs typeface="Times New Roman"/>
              </a:rPr>
              <a:t>J	</a:t>
            </a:r>
            <a:r>
              <a:rPr i="1" spc="124" dirty="0">
                <a:latin typeface="Times New Roman"/>
                <a:cs typeface="Times New Roman"/>
              </a:rPr>
              <a:t>s</a:t>
            </a:r>
            <a:r>
              <a:rPr sz="1500" spc="185" baseline="43209" dirty="0">
                <a:latin typeface="Times New Roman"/>
                <a:cs typeface="Times New Roman"/>
              </a:rPr>
              <a:t>2</a:t>
            </a:r>
            <a:r>
              <a:rPr sz="1500" spc="338" baseline="43209" dirty="0">
                <a:latin typeface="Times New Roman"/>
                <a:cs typeface="Times New Roman"/>
              </a:rPr>
              <a:t> </a:t>
            </a:r>
            <a:r>
              <a:rPr spc="113" dirty="0">
                <a:latin typeface="Symbol"/>
                <a:cs typeface="Symbol"/>
              </a:rPr>
              <a:t>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i="1" spc="146" dirty="0">
                <a:latin typeface="Times New Roman"/>
                <a:cs typeface="Times New Roman"/>
              </a:rPr>
              <a:t>D	</a:t>
            </a:r>
            <a:r>
              <a:rPr i="1" spc="23" dirty="0">
                <a:latin typeface="Times New Roman"/>
                <a:cs typeface="Times New Roman"/>
              </a:rPr>
              <a:t>s</a:t>
            </a:r>
            <a:r>
              <a:rPr spc="23" dirty="0">
                <a:latin typeface="Times New Roman"/>
                <a:cs typeface="Times New Roman"/>
              </a:rPr>
              <a:t>)</a:t>
            </a:r>
            <a:r>
              <a:rPr sz="1900" i="1" spc="23" dirty="0">
                <a:latin typeface="Symbol"/>
                <a:cs typeface="Symbol"/>
              </a:rPr>
              <a:t></a:t>
            </a:r>
            <a:r>
              <a:rPr sz="1900" spc="23" dirty="0">
                <a:latin typeface="Times New Roman"/>
                <a:cs typeface="Times New Roman"/>
              </a:rPr>
              <a:t>	</a:t>
            </a:r>
            <a:r>
              <a:rPr spc="98" dirty="0">
                <a:latin typeface="Times New Roman"/>
                <a:cs typeface="Times New Roman"/>
              </a:rPr>
              <a:t>(</a:t>
            </a:r>
            <a:r>
              <a:rPr i="1" spc="98" dirty="0">
                <a:latin typeface="Times New Roman"/>
                <a:cs typeface="Times New Roman"/>
              </a:rPr>
              <a:t>s</a:t>
            </a:r>
            <a:r>
              <a:rPr spc="98" dirty="0"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1586" y="821207"/>
            <a:ext cx="5803582" cy="49741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R="3810" algn="r">
              <a:lnSpc>
                <a:spcPts val="1710"/>
              </a:lnSpc>
              <a:spcBef>
                <a:spcPts val="79"/>
              </a:spcBef>
            </a:pPr>
            <a:r>
              <a:rPr sz="1500" u="sng" spc="-64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Mechanical</a:t>
            </a:r>
            <a:r>
              <a:rPr sz="1500" u="sng" spc="-217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u="sng" spc="-86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Relation</a:t>
            </a:r>
            <a:endParaRPr sz="1500" dirty="0">
              <a:latin typeface="Trebuchet MS"/>
              <a:cs typeface="Trebuchet MS"/>
            </a:endParaRPr>
          </a:p>
          <a:p>
            <a:pPr marL="9525">
              <a:lnSpc>
                <a:spcPts val="2070"/>
              </a:lnSpc>
            </a:pPr>
            <a:r>
              <a:rPr b="1" dirty="0">
                <a:solidFill>
                  <a:srgbClr val="C00000"/>
                </a:solidFill>
                <a:latin typeface="Trebuchet MS"/>
                <a:cs typeface="Trebuchet MS"/>
              </a:rPr>
              <a:t>DC</a:t>
            </a:r>
            <a:r>
              <a:rPr b="1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b="1" spc="-4" dirty="0">
                <a:solidFill>
                  <a:srgbClr val="C00000"/>
                </a:solidFill>
                <a:latin typeface="Trebuchet MS"/>
                <a:cs typeface="Trebuchet MS"/>
              </a:rPr>
              <a:t>Motor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96421" y="1640776"/>
            <a:ext cx="140827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u="sng" spc="-101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Electrical</a:t>
            </a:r>
            <a:r>
              <a:rPr sz="1500" u="sng" spc="16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u="sng" spc="-9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Relation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04863" y="4376555"/>
            <a:ext cx="412433" cy="0"/>
          </a:xfrm>
          <a:custGeom>
            <a:avLst/>
            <a:gdLst/>
            <a:ahLst/>
            <a:cxnLst/>
            <a:rect l="l" t="t" r="r" b="b"/>
            <a:pathLst>
              <a:path w="549909">
                <a:moveTo>
                  <a:pt x="0" y="0"/>
                </a:moveTo>
                <a:lnTo>
                  <a:pt x="549499" y="0"/>
                </a:lnTo>
              </a:path>
            </a:pathLst>
          </a:custGeom>
          <a:ln w="9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0934" y="4644716"/>
            <a:ext cx="21717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449" y="0"/>
                </a:lnTo>
              </a:path>
            </a:pathLst>
          </a:custGeom>
          <a:ln w="4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06678" y="4644716"/>
            <a:ext cx="401479" cy="0"/>
          </a:xfrm>
          <a:custGeom>
            <a:avLst/>
            <a:gdLst/>
            <a:ahLst/>
            <a:cxnLst/>
            <a:rect l="l" t="t" r="r" b="b"/>
            <a:pathLst>
              <a:path w="535304">
                <a:moveTo>
                  <a:pt x="0" y="0"/>
                </a:moveTo>
                <a:lnTo>
                  <a:pt x="535269" y="0"/>
                </a:lnTo>
              </a:path>
            </a:pathLst>
          </a:custGeom>
          <a:ln w="4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605426" y="4166845"/>
            <a:ext cx="1655921" cy="213836"/>
            <a:chOff x="7473900" y="5555793"/>
            <a:chExt cx="2207895" cy="285115"/>
          </a:xfrm>
        </p:grpSpPr>
        <p:sp>
          <p:nvSpPr>
            <p:cNvPr id="27" name="object 27"/>
            <p:cNvSpPr/>
            <p:nvPr/>
          </p:nvSpPr>
          <p:spPr>
            <a:xfrm>
              <a:off x="8415689" y="5558244"/>
              <a:ext cx="77470" cy="247650"/>
            </a:xfrm>
            <a:custGeom>
              <a:avLst/>
              <a:gdLst/>
              <a:ahLst/>
              <a:cxnLst/>
              <a:rect l="l" t="t" r="r" b="b"/>
              <a:pathLst>
                <a:path w="77470" h="247650">
                  <a:moveTo>
                    <a:pt x="77379" y="0"/>
                  </a:moveTo>
                  <a:lnTo>
                    <a:pt x="0" y="247078"/>
                  </a:lnTo>
                </a:path>
              </a:pathLst>
            </a:custGeom>
            <a:ln w="4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73900" y="5835406"/>
              <a:ext cx="2207895" cy="0"/>
            </a:xfrm>
            <a:custGeom>
              <a:avLst/>
              <a:gdLst/>
              <a:ahLst/>
              <a:cxnLst/>
              <a:rect l="l" t="t" r="r" b="b"/>
              <a:pathLst>
                <a:path w="2207895">
                  <a:moveTo>
                    <a:pt x="0" y="0"/>
                  </a:moveTo>
                  <a:lnTo>
                    <a:pt x="2207835" y="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70634" y="4375995"/>
            <a:ext cx="88106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00" spc="-8" dirty="0">
                <a:latin typeface="Symbol"/>
                <a:cs typeface="Symbol"/>
              </a:rPr>
              <a:t>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91038" y="4685954"/>
            <a:ext cx="88106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00" spc="-8" dirty="0">
                <a:latin typeface="Symbol"/>
                <a:cs typeface="Symbol"/>
              </a:rPr>
              <a:t>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87640" y="4499904"/>
            <a:ext cx="190500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00" spc="8" dirty="0">
                <a:latin typeface="Times New Roman"/>
                <a:cs typeface="Times New Roman"/>
              </a:rPr>
              <a:t>)</a:t>
            </a:r>
            <a:r>
              <a:rPr sz="2100" spc="11" baseline="-14619" dirty="0">
                <a:latin typeface="Symbol"/>
                <a:cs typeface="Symbol"/>
              </a:rPr>
              <a:t></a:t>
            </a:r>
            <a:endParaRPr sz="2100" baseline="-14619" dirty="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65693" y="4388571"/>
            <a:ext cx="109061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00" spc="-8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18238" y="4685954"/>
            <a:ext cx="340519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  <a:tabLst>
                <a:tab pos="261461" algn="l"/>
              </a:tabLst>
            </a:pPr>
            <a:r>
              <a:rPr sz="1200" i="1" spc="-5" baseline="2525" dirty="0">
                <a:latin typeface="Times New Roman"/>
                <a:cs typeface="Times New Roman"/>
              </a:rPr>
              <a:t>a	</a:t>
            </a:r>
            <a:r>
              <a:rPr sz="1400" spc="-8" dirty="0">
                <a:latin typeface="Symbol"/>
                <a:cs typeface="Symbol"/>
              </a:rPr>
              <a:t>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16009" y="4758782"/>
            <a:ext cx="94773" cy="1332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800" i="1" spc="-4" dirty="0">
                <a:latin typeface="Times New Roman"/>
                <a:cs typeface="Times New Roman"/>
              </a:rPr>
              <a:t>m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13135" y="4638239"/>
            <a:ext cx="129064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00" i="1" spc="-8" dirty="0">
                <a:latin typeface="Times New Roman"/>
                <a:cs typeface="Times New Roman"/>
              </a:rPr>
              <a:t>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95743" y="4388201"/>
            <a:ext cx="413385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00" i="1" spc="23" dirty="0">
                <a:latin typeface="Times New Roman"/>
                <a:cs typeface="Times New Roman"/>
              </a:rPr>
              <a:t>K</a:t>
            </a:r>
            <a:r>
              <a:rPr sz="1200" i="1" spc="33" baseline="-22727" dirty="0">
                <a:latin typeface="Times New Roman"/>
                <a:cs typeface="Times New Roman"/>
              </a:rPr>
              <a:t>t</a:t>
            </a:r>
            <a:r>
              <a:rPr sz="1200" i="1" spc="-113" baseline="-22727" dirty="0">
                <a:latin typeface="Times New Roman"/>
                <a:cs typeface="Times New Roman"/>
              </a:rPr>
              <a:t> </a:t>
            </a:r>
            <a:r>
              <a:rPr sz="1400" i="1" spc="23" dirty="0">
                <a:latin typeface="Times New Roman"/>
                <a:cs typeface="Times New Roman"/>
              </a:rPr>
              <a:t>K</a:t>
            </a:r>
            <a:r>
              <a:rPr sz="1200" i="1" spc="33" baseline="-22727" dirty="0">
                <a:latin typeface="Times New Roman"/>
                <a:cs typeface="Times New Roman"/>
              </a:rPr>
              <a:t>b</a:t>
            </a:r>
            <a:endParaRPr sz="1200" baseline="-22727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27362" y="4499904"/>
            <a:ext cx="473869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00" spc="4" dirty="0">
                <a:latin typeface="Times New Roman"/>
                <a:cs typeface="Times New Roman"/>
              </a:rPr>
              <a:t>(</a:t>
            </a:r>
            <a:r>
              <a:rPr sz="1400" i="1" spc="4" dirty="0">
                <a:latin typeface="Times New Roman"/>
                <a:cs typeface="Times New Roman"/>
              </a:rPr>
              <a:t>D</a:t>
            </a:r>
            <a:r>
              <a:rPr sz="1200" i="1" spc="5" baseline="-22727" dirty="0">
                <a:latin typeface="Times New Roman"/>
                <a:cs typeface="Times New Roman"/>
              </a:rPr>
              <a:t>m</a:t>
            </a:r>
            <a:r>
              <a:rPr sz="1200" i="1" spc="197" baseline="-2272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Symbol"/>
                <a:cs typeface="Symbol"/>
              </a:rPr>
              <a:t>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91535" y="4499904"/>
            <a:ext cx="548640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00" i="1" spc="38" dirty="0">
                <a:latin typeface="Times New Roman"/>
                <a:cs typeface="Times New Roman"/>
              </a:rPr>
              <a:t>s</a:t>
            </a:r>
            <a:r>
              <a:rPr sz="2100" spc="56" baseline="-14619" dirty="0">
                <a:latin typeface="Symbol"/>
                <a:cs typeface="Symbol"/>
              </a:rPr>
              <a:t></a:t>
            </a:r>
            <a:r>
              <a:rPr sz="1400" i="1" spc="38" dirty="0">
                <a:latin typeface="Times New Roman"/>
                <a:cs typeface="Times New Roman"/>
              </a:rPr>
              <a:t>s </a:t>
            </a:r>
            <a:r>
              <a:rPr sz="1400" spc="-8" dirty="0">
                <a:latin typeface="Symbol"/>
                <a:cs typeface="Symbol"/>
              </a:rPr>
              <a:t></a:t>
            </a:r>
            <a:r>
              <a:rPr sz="1400" spc="-116" dirty="0">
                <a:latin typeface="Times New Roman"/>
                <a:cs typeface="Times New Roman"/>
              </a:rPr>
              <a:t> </a:t>
            </a:r>
            <a:r>
              <a:rPr sz="2100" i="1" spc="-11" baseline="-42397" dirty="0">
                <a:latin typeface="Times New Roman"/>
                <a:cs typeface="Times New Roman"/>
              </a:rPr>
              <a:t>J</a:t>
            </a:r>
            <a:endParaRPr sz="2100" baseline="-42397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83775" y="4117080"/>
            <a:ext cx="690086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8100">
              <a:spcBef>
                <a:spcPts val="71"/>
              </a:spcBef>
              <a:tabLst>
                <a:tab pos="304324" algn="l"/>
              </a:tabLst>
            </a:pPr>
            <a:r>
              <a:rPr sz="1400" i="1" spc="23" dirty="0">
                <a:latin typeface="Times New Roman"/>
                <a:cs typeface="Times New Roman"/>
              </a:rPr>
              <a:t>K</a:t>
            </a:r>
            <a:r>
              <a:rPr sz="1200" i="1" spc="33" baseline="-22727" dirty="0">
                <a:latin typeface="Times New Roman"/>
                <a:cs typeface="Times New Roman"/>
              </a:rPr>
              <a:t>t	</a:t>
            </a:r>
            <a:r>
              <a:rPr sz="1400" i="1" spc="-23" dirty="0">
                <a:latin typeface="Times New Roman"/>
                <a:cs typeface="Times New Roman"/>
              </a:rPr>
              <a:t>R</a:t>
            </a:r>
            <a:r>
              <a:rPr sz="1200" i="1" spc="-33" baseline="-22727" dirty="0">
                <a:latin typeface="Times New Roman"/>
                <a:cs typeface="Times New Roman"/>
              </a:rPr>
              <a:t>a</a:t>
            </a:r>
            <a:r>
              <a:rPr sz="1200" i="1" spc="-113" baseline="-22727" dirty="0">
                <a:latin typeface="Times New Roman"/>
                <a:cs typeface="Times New Roman"/>
              </a:rPr>
              <a:t> </a:t>
            </a:r>
            <a:r>
              <a:rPr sz="1400" i="1" spc="49" dirty="0">
                <a:latin typeface="Times New Roman"/>
                <a:cs typeface="Times New Roman"/>
              </a:rPr>
              <a:t>J</a:t>
            </a:r>
            <a:r>
              <a:rPr sz="1200" i="1" spc="73" baseline="-22727" dirty="0">
                <a:latin typeface="Times New Roman"/>
                <a:cs typeface="Times New Roman"/>
              </a:rPr>
              <a:t>m</a:t>
            </a:r>
            <a:endParaRPr sz="1200" baseline="-22727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84396" y="4375995"/>
            <a:ext cx="813911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8100">
              <a:spcBef>
                <a:spcPts val="71"/>
              </a:spcBef>
              <a:tabLst>
                <a:tab pos="715804" algn="l"/>
              </a:tabLst>
            </a:pPr>
            <a:r>
              <a:rPr sz="2100" i="1" baseline="1461" dirty="0">
                <a:latin typeface="Times New Roman"/>
                <a:cs typeface="Times New Roman"/>
              </a:rPr>
              <a:t>E</a:t>
            </a:r>
            <a:r>
              <a:rPr sz="1200" i="1" baseline="-22727" dirty="0">
                <a:latin typeface="Times New Roman"/>
                <a:cs typeface="Times New Roman"/>
              </a:rPr>
              <a:t>a</a:t>
            </a:r>
            <a:r>
              <a:rPr sz="1200" i="1" spc="-45" baseline="-22727" dirty="0">
                <a:latin typeface="Times New Roman"/>
                <a:cs typeface="Times New Roman"/>
              </a:rPr>
              <a:t> </a:t>
            </a:r>
            <a:r>
              <a:rPr sz="2100" spc="33" baseline="1461" dirty="0">
                <a:latin typeface="Times New Roman"/>
                <a:cs typeface="Times New Roman"/>
              </a:rPr>
              <a:t>(</a:t>
            </a:r>
            <a:r>
              <a:rPr sz="2100" i="1" spc="33" baseline="1461" dirty="0">
                <a:latin typeface="Times New Roman"/>
                <a:cs typeface="Times New Roman"/>
              </a:rPr>
              <a:t>s</a:t>
            </a:r>
            <a:r>
              <a:rPr sz="2100" spc="33" baseline="1461" dirty="0">
                <a:latin typeface="Times New Roman"/>
                <a:cs typeface="Times New Roman"/>
              </a:rPr>
              <a:t>)	</a:t>
            </a:r>
            <a:r>
              <a:rPr sz="1400" spc="-8" dirty="0">
                <a:latin typeface="Symbol"/>
                <a:cs typeface="Symbol"/>
              </a:rPr>
              <a:t></a:t>
            </a:r>
            <a:endParaRPr sz="1400" dirty="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76289" y="4107426"/>
            <a:ext cx="61531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500" i="1" spc="15" dirty="0">
                <a:latin typeface="Symbol"/>
                <a:cs typeface="Symbol"/>
              </a:rPr>
              <a:t></a:t>
            </a:r>
            <a:r>
              <a:rPr sz="1200" i="1" spc="23" baseline="-22727" dirty="0">
                <a:latin typeface="Times New Roman"/>
                <a:cs typeface="Times New Roman"/>
              </a:rPr>
              <a:t>m </a:t>
            </a:r>
            <a:r>
              <a:rPr sz="1400" spc="23" dirty="0">
                <a:latin typeface="Times New Roman"/>
                <a:cs typeface="Times New Roman"/>
              </a:rPr>
              <a:t>(</a:t>
            </a:r>
            <a:r>
              <a:rPr sz="1400" i="1" spc="23" dirty="0">
                <a:latin typeface="Times New Roman"/>
                <a:cs typeface="Times New Roman"/>
              </a:rPr>
              <a:t>s</a:t>
            </a:r>
            <a:r>
              <a:rPr sz="1400" spc="23" dirty="0">
                <a:latin typeface="Times New Roman"/>
                <a:cs typeface="Times New Roman"/>
              </a:rPr>
              <a:t>)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2100" spc="-11" baseline="-35087" dirty="0">
                <a:latin typeface="Symbol"/>
                <a:cs typeface="Symbol"/>
              </a:rPr>
              <a:t></a:t>
            </a:r>
            <a:endParaRPr sz="2100" baseline="-35087" dirty="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32808" y="2551272"/>
            <a:ext cx="245173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4" dirty="0">
                <a:latin typeface="Arial"/>
                <a:cs typeface="Arial"/>
              </a:rPr>
              <a:t>I</a:t>
            </a:r>
            <a:r>
              <a:rPr sz="1200" spc="-4" dirty="0">
                <a:latin typeface="Arial"/>
                <a:cs typeface="Arial"/>
              </a:rPr>
              <a:t>a</a:t>
            </a:r>
            <a:r>
              <a:rPr sz="1500" spc="-4" dirty="0">
                <a:latin typeface="Arial"/>
                <a:cs typeface="Arial"/>
              </a:rPr>
              <a:t>(s) </a:t>
            </a:r>
            <a:r>
              <a:rPr sz="1500" dirty="0">
                <a:latin typeface="Arial"/>
                <a:cs typeface="Arial"/>
              </a:rPr>
              <a:t>=</a:t>
            </a:r>
            <a:r>
              <a:rPr sz="1500" spc="-23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(E</a:t>
            </a:r>
            <a:r>
              <a:rPr sz="1200" spc="-4" dirty="0">
                <a:latin typeface="Arial"/>
                <a:cs typeface="Arial"/>
              </a:rPr>
              <a:t>a</a:t>
            </a:r>
            <a:r>
              <a:rPr sz="1500" spc="-4" dirty="0">
                <a:latin typeface="Arial"/>
                <a:cs typeface="Arial"/>
              </a:rPr>
              <a:t>(s)-V</a:t>
            </a:r>
            <a:r>
              <a:rPr sz="1200" spc="-4" dirty="0">
                <a:latin typeface="Arial"/>
                <a:cs typeface="Arial"/>
              </a:rPr>
              <a:t>b</a:t>
            </a:r>
            <a:r>
              <a:rPr sz="1500" spc="-4" dirty="0">
                <a:latin typeface="Arial"/>
                <a:cs typeface="Arial"/>
              </a:rPr>
              <a:t>(s))/(R</a:t>
            </a:r>
            <a:r>
              <a:rPr sz="1200" spc="-4" dirty="0">
                <a:latin typeface="Arial"/>
                <a:cs typeface="Arial"/>
              </a:rPr>
              <a:t>a</a:t>
            </a:r>
            <a:r>
              <a:rPr sz="1500" spc="-4" dirty="0">
                <a:latin typeface="Arial"/>
                <a:cs typeface="Arial"/>
              </a:rPr>
              <a:t>+sL</a:t>
            </a:r>
            <a:r>
              <a:rPr sz="1200" spc="-4" dirty="0">
                <a:latin typeface="Arial"/>
                <a:cs typeface="Arial"/>
              </a:rPr>
              <a:t>a</a:t>
            </a:r>
            <a:r>
              <a:rPr sz="1500" spc="-4" dirty="0">
                <a:latin typeface="Arial"/>
                <a:cs typeface="Arial"/>
              </a:rPr>
              <a:t>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38999" y="3725609"/>
            <a:ext cx="180641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u="sng" spc="-94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 </a:t>
            </a:r>
            <a:r>
              <a:rPr sz="1500" u="sng" spc="-109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Transfer </a:t>
            </a:r>
            <a:r>
              <a:rPr sz="1500" u="sng" spc="-7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Function</a:t>
            </a:r>
            <a:r>
              <a:rPr sz="1500" u="sng" spc="-289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u="sng" spc="-64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is</a:t>
            </a:r>
            <a:endParaRPr sz="1500" dirty="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04872" y="2960369"/>
            <a:ext cx="2373154" cy="1017270"/>
            <a:chOff x="3206495" y="3947159"/>
            <a:chExt cx="3164205" cy="1356360"/>
          </a:xfrm>
        </p:grpSpPr>
        <p:sp>
          <p:nvSpPr>
            <p:cNvPr id="45" name="object 45"/>
            <p:cNvSpPr/>
            <p:nvPr/>
          </p:nvSpPr>
          <p:spPr>
            <a:xfrm>
              <a:off x="3206495" y="3947159"/>
              <a:ext cx="3163824" cy="13563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01567" y="4142231"/>
              <a:ext cx="2575560" cy="7680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61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007" y="153415"/>
            <a:ext cx="57467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0000"/>
                </a:solidFill>
              </a:rPr>
              <a:t>Properties </a:t>
            </a:r>
            <a:r>
              <a:rPr sz="2800" spc="-5" dirty="0">
                <a:solidFill>
                  <a:srgbClr val="FF0000"/>
                </a:solidFill>
              </a:rPr>
              <a:t>of </a:t>
            </a:r>
            <a:r>
              <a:rPr sz="2800" spc="-55" dirty="0">
                <a:solidFill>
                  <a:srgbClr val="FF0000"/>
                </a:solidFill>
              </a:rPr>
              <a:t>Transfer</a:t>
            </a:r>
            <a:r>
              <a:rPr sz="2800" spc="-8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32179"/>
            <a:ext cx="8124825" cy="250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independent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magnitude and  </a:t>
            </a:r>
            <a:r>
              <a:rPr sz="2200" spc="-15" dirty="0">
                <a:latin typeface="Calibri"/>
                <a:cs typeface="Calibri"/>
              </a:rPr>
              <a:t>nature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endParaRPr sz="22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sz="2200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spc="1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transfer</a:t>
            </a:r>
            <a:r>
              <a:rPr sz="2200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function,</a:t>
            </a:r>
            <a:r>
              <a:rPr sz="2200" spc="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spc="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response</a:t>
            </a:r>
            <a:r>
              <a:rPr sz="2200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can</a:t>
            </a:r>
            <a:r>
              <a:rPr sz="2200" spc="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200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studied</a:t>
            </a:r>
            <a:r>
              <a:rPr sz="2200" spc="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200" spc="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various</a:t>
            </a:r>
            <a:endParaRPr sz="22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inputs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understand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nature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spc="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system</a:t>
            </a:r>
            <a:endParaRPr sz="22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355600" marR="234315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35" dirty="0">
                <a:solidFill>
                  <a:srgbClr val="FF0000"/>
                </a:solidFill>
                <a:latin typeface="Calibri"/>
                <a:cs typeface="Calibri"/>
              </a:rPr>
              <a:t>Transfer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function does not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provide any information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concerning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the 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physical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structure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of the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i.e.,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two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different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physical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systems 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transfer</a:t>
            </a:r>
            <a:r>
              <a:rPr sz="22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9176" y="367423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8"/>
                </a:lnTo>
                <a:lnTo>
                  <a:pt x="258570" y="61723"/>
                </a:lnTo>
                <a:lnTo>
                  <a:pt x="266446" y="116712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2"/>
                </a:lnTo>
                <a:lnTo>
                  <a:pt x="209804" y="226199"/>
                </a:lnTo>
                <a:lnTo>
                  <a:pt x="212725" y="235775"/>
                </a:lnTo>
                <a:lnTo>
                  <a:pt x="257766" y="20900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84"/>
                </a:lnTo>
                <a:lnTo>
                  <a:pt x="75184" y="235775"/>
                </a:lnTo>
                <a:lnTo>
                  <a:pt x="78105" y="226199"/>
                </a:lnTo>
                <a:lnTo>
                  <a:pt x="64650" y="220252"/>
                </a:lnTo>
                <a:lnTo>
                  <a:pt x="53054" y="211977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370" y="3598291"/>
            <a:ext cx="2298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E.g. </a:t>
            </a:r>
            <a:r>
              <a:rPr sz="2000" dirty="0">
                <a:latin typeface="Calibri"/>
                <a:cs typeface="Calibri"/>
              </a:rPr>
              <a:t>MSD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4036" y="3853688"/>
            <a:ext cx="216662" cy="17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01161" y="3576320"/>
            <a:ext cx="379730" cy="224154"/>
            <a:chOff x="3201161" y="3576320"/>
            <a:chExt cx="379730" cy="224154"/>
          </a:xfrm>
        </p:grpSpPr>
        <p:sp>
          <p:nvSpPr>
            <p:cNvPr id="8" name="object 8"/>
            <p:cNvSpPr/>
            <p:nvPr/>
          </p:nvSpPr>
          <p:spPr>
            <a:xfrm>
              <a:off x="3348608" y="3576320"/>
              <a:ext cx="216662" cy="172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1161" y="3783711"/>
              <a:ext cx="379730" cy="17145"/>
            </a:xfrm>
            <a:custGeom>
              <a:avLst/>
              <a:gdLst/>
              <a:ahLst/>
              <a:cxnLst/>
              <a:rect l="l" t="t" r="r" b="b"/>
              <a:pathLst>
                <a:path w="379729" h="17145">
                  <a:moveTo>
                    <a:pt x="379475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379475" y="16763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912870" y="3783710"/>
            <a:ext cx="992505" cy="17145"/>
          </a:xfrm>
          <a:custGeom>
            <a:avLst/>
            <a:gdLst/>
            <a:ahLst/>
            <a:cxnLst/>
            <a:rect l="l" t="t" r="r" b="b"/>
            <a:pathLst>
              <a:path w="992504" h="17145">
                <a:moveTo>
                  <a:pt x="992124" y="0"/>
                </a:moveTo>
                <a:lnTo>
                  <a:pt x="0" y="0"/>
                </a:lnTo>
                <a:lnTo>
                  <a:pt x="0" y="16763"/>
                </a:lnTo>
                <a:lnTo>
                  <a:pt x="992124" y="16763"/>
                </a:lnTo>
                <a:lnTo>
                  <a:pt x="992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5702" y="3783710"/>
            <a:ext cx="668020" cy="17145"/>
          </a:xfrm>
          <a:custGeom>
            <a:avLst/>
            <a:gdLst/>
            <a:ahLst/>
            <a:cxnLst/>
            <a:rect l="l" t="t" r="r" b="b"/>
            <a:pathLst>
              <a:path w="668020" h="17145">
                <a:moveTo>
                  <a:pt x="667512" y="0"/>
                </a:moveTo>
                <a:lnTo>
                  <a:pt x="0" y="0"/>
                </a:lnTo>
                <a:lnTo>
                  <a:pt x="0" y="16763"/>
                </a:lnTo>
                <a:lnTo>
                  <a:pt x="667512" y="16763"/>
                </a:lnTo>
                <a:lnTo>
                  <a:pt x="667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90266" y="3562350"/>
            <a:ext cx="509143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80"/>
              </a:lnSpc>
              <a:spcBef>
                <a:spcPts val="100"/>
              </a:spcBef>
              <a:tabLst>
                <a:tab pos="760730" algn="l"/>
                <a:tab pos="1464945" algn="l"/>
                <a:tab pos="2085339" algn="l"/>
                <a:tab pos="2624455" algn="l"/>
                <a:tab pos="3110865" algn="l"/>
              </a:tabLst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175" spc="104" baseline="45977" dirty="0">
                <a:latin typeface="Cambria Math"/>
                <a:cs typeface="Cambria Math"/>
              </a:rPr>
              <a:t>𝑋</a:t>
            </a:r>
            <a:r>
              <a:rPr sz="2175" spc="472" baseline="45977" dirty="0">
                <a:latin typeface="Cambria Math"/>
                <a:cs typeface="Cambria Math"/>
              </a:rPr>
              <a:t> </a:t>
            </a:r>
            <a:r>
              <a:rPr sz="2175" spc="52" baseline="45977" dirty="0">
                <a:latin typeface="Cambria Math"/>
                <a:cs typeface="Cambria Math"/>
              </a:rPr>
              <a:t>𝑠	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175" spc="60" baseline="45977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175" spc="60" baseline="45977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(𝑀 = 𝐵 = 𝐾 =</a:t>
            </a:r>
            <a:r>
              <a:rPr sz="2000" spc="3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1)</a:t>
            </a:r>
          </a:p>
          <a:p>
            <a:pPr marL="315595">
              <a:lnSpc>
                <a:spcPts val="1320"/>
              </a:lnSpc>
              <a:tabLst>
                <a:tab pos="1022985" algn="l"/>
                <a:tab pos="2345690" algn="l"/>
              </a:tabLst>
            </a:pPr>
            <a:r>
              <a:rPr sz="1450" spc="30" dirty="0">
                <a:latin typeface="Cambria Math"/>
                <a:cs typeface="Cambria Math"/>
              </a:rPr>
              <a:t>𝐹</a:t>
            </a:r>
            <a:r>
              <a:rPr sz="1450" spc="335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	</a:t>
            </a:r>
            <a:r>
              <a:rPr sz="1450" spc="45" dirty="0">
                <a:latin typeface="Cambria Math"/>
                <a:cs typeface="Cambria Math"/>
              </a:rPr>
              <a:t>𝑀𝑠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+𝐵𝑠+𝐾	</a:t>
            </a:r>
            <a:r>
              <a:rPr sz="1450" spc="40" dirty="0">
                <a:latin typeface="Cambria Math"/>
                <a:cs typeface="Cambria Math"/>
              </a:rPr>
              <a:t>𝑠</a:t>
            </a:r>
            <a:r>
              <a:rPr sz="1800" spc="60" baseline="20833" dirty="0">
                <a:latin typeface="Cambria Math"/>
                <a:cs typeface="Cambria Math"/>
              </a:rPr>
              <a:t>2</a:t>
            </a:r>
            <a:r>
              <a:rPr sz="1450" spc="40" dirty="0">
                <a:latin typeface="Cambria Math"/>
                <a:cs typeface="Cambria Math"/>
              </a:rPr>
              <a:t>+𝑠+1</a:t>
            </a:r>
            <a:endParaRPr sz="1450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10992" y="4257954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687"/>
                </a:lnTo>
                <a:lnTo>
                  <a:pt x="265566" y="137485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4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8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3" y="235750"/>
                </a:lnTo>
                <a:lnTo>
                  <a:pt x="78105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2"/>
                </a:lnTo>
                <a:lnTo>
                  <a:pt x="21462" y="116687"/>
                </a:lnTo>
                <a:lnTo>
                  <a:pt x="22342" y="96580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4370" y="4182262"/>
            <a:ext cx="2350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Series </a:t>
            </a:r>
            <a:r>
              <a:rPr sz="2000" spc="-10" dirty="0">
                <a:latin typeface="Calibri"/>
                <a:cs typeface="Calibri"/>
              </a:rPr>
              <a:t>RLC </a:t>
            </a:r>
            <a:r>
              <a:rPr sz="2000" spc="-5" dirty="0">
                <a:latin typeface="Calibri"/>
                <a:cs typeface="Calibri"/>
              </a:rPr>
              <a:t>circuit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dirty="0">
                <a:latin typeface="Cambria Math"/>
                <a:cs typeface="Cambria Math"/>
              </a:rPr>
              <a:t>𝐺 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61384" y="4160037"/>
            <a:ext cx="216662" cy="172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54782" y="4032910"/>
            <a:ext cx="696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33333" dirty="0">
                <a:latin typeface="Cambria Math"/>
                <a:cs typeface="Cambria Math"/>
              </a:rPr>
              <a:t>= </a:t>
            </a:r>
            <a:r>
              <a:rPr sz="1450" spc="-65" dirty="0">
                <a:latin typeface="Cambria Math"/>
                <a:cs typeface="Cambria Math"/>
              </a:rPr>
              <a:t>𝑉</a:t>
            </a:r>
            <a:r>
              <a:rPr sz="1800" spc="-97" baseline="-13888" dirty="0">
                <a:latin typeface="Cambria Math"/>
                <a:cs typeface="Cambria Math"/>
              </a:rPr>
              <a:t>0</a:t>
            </a:r>
            <a:r>
              <a:rPr sz="1800" spc="75" baseline="-13888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</a:t>
            </a:r>
            <a:endParaRPr sz="1450" dirty="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9860" y="4437405"/>
            <a:ext cx="215137" cy="172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18433" y="4378858"/>
            <a:ext cx="42989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60" dirty="0">
                <a:latin typeface="Cambria Math"/>
                <a:cs typeface="Cambria Math"/>
              </a:rPr>
              <a:t>𝑉</a:t>
            </a:r>
            <a:r>
              <a:rPr sz="1800" spc="89" baseline="-13888" dirty="0">
                <a:latin typeface="Cambria Math"/>
                <a:cs typeface="Cambria Math"/>
              </a:rPr>
              <a:t>𝑖</a:t>
            </a:r>
            <a:r>
              <a:rPr sz="1800" spc="494" baseline="-13888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</a:t>
            </a:r>
            <a:endParaRPr sz="1450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54502" y="4367428"/>
            <a:ext cx="437515" cy="17145"/>
          </a:xfrm>
          <a:custGeom>
            <a:avLst/>
            <a:gdLst/>
            <a:ahLst/>
            <a:cxnLst/>
            <a:rect l="l" t="t" r="r" b="b"/>
            <a:pathLst>
              <a:path w="437514" h="17145">
                <a:moveTo>
                  <a:pt x="437388" y="0"/>
                </a:moveTo>
                <a:lnTo>
                  <a:pt x="0" y="0"/>
                </a:lnTo>
                <a:lnTo>
                  <a:pt x="0" y="16764"/>
                </a:lnTo>
                <a:lnTo>
                  <a:pt x="437388" y="16764"/>
                </a:lnTo>
                <a:lnTo>
                  <a:pt x="437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86784" y="4378858"/>
            <a:ext cx="120523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45" dirty="0">
                <a:latin typeface="Cambria Math"/>
                <a:cs typeface="Cambria Math"/>
              </a:rPr>
              <a:t>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𝐿𝐶+𝑠𝑅𝐶+1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24121" y="4367428"/>
            <a:ext cx="1129665" cy="17145"/>
          </a:xfrm>
          <a:custGeom>
            <a:avLst/>
            <a:gdLst/>
            <a:ahLst/>
            <a:cxnLst/>
            <a:rect l="l" t="t" r="r" b="b"/>
            <a:pathLst>
              <a:path w="1129664" h="17145">
                <a:moveTo>
                  <a:pt x="1129284" y="0"/>
                </a:moveTo>
                <a:lnTo>
                  <a:pt x="0" y="0"/>
                </a:lnTo>
                <a:lnTo>
                  <a:pt x="0" y="16764"/>
                </a:lnTo>
                <a:lnTo>
                  <a:pt x="1129284" y="16764"/>
                </a:lnTo>
                <a:lnTo>
                  <a:pt x="1129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22723" y="4101490"/>
            <a:ext cx="136207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240790" algn="l"/>
              </a:tabLst>
            </a:pPr>
            <a:r>
              <a:rPr sz="1450" spc="40" dirty="0">
                <a:latin typeface="Cambria Math"/>
                <a:cs typeface="Cambria Math"/>
              </a:rPr>
              <a:t>1	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6776" y="4378858"/>
            <a:ext cx="74549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45" dirty="0">
                <a:latin typeface="Cambria Math"/>
                <a:cs typeface="Cambria Math"/>
              </a:rPr>
              <a:t>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+𝑠+1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84114" y="4367428"/>
            <a:ext cx="668020" cy="17145"/>
          </a:xfrm>
          <a:custGeom>
            <a:avLst/>
            <a:gdLst/>
            <a:ahLst/>
            <a:cxnLst/>
            <a:rect l="l" t="t" r="r" b="b"/>
            <a:pathLst>
              <a:path w="668020" h="17145">
                <a:moveTo>
                  <a:pt x="667512" y="0"/>
                </a:moveTo>
                <a:lnTo>
                  <a:pt x="0" y="0"/>
                </a:lnTo>
                <a:lnTo>
                  <a:pt x="0" y="16764"/>
                </a:lnTo>
                <a:lnTo>
                  <a:pt x="667512" y="16764"/>
                </a:lnTo>
                <a:lnTo>
                  <a:pt x="667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50055" y="4222115"/>
            <a:ext cx="4275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444750" algn="l"/>
              </a:tabLst>
            </a:pPr>
            <a:r>
              <a:rPr sz="2000" dirty="0">
                <a:latin typeface="Cambria Math"/>
                <a:cs typeface="Cambria Math"/>
              </a:rPr>
              <a:t>=	=	</a:t>
            </a:r>
            <a:r>
              <a:rPr sz="2000" spc="-5" dirty="0">
                <a:latin typeface="Cambria Math"/>
                <a:cs typeface="Cambria Math"/>
              </a:rPr>
              <a:t>(𝑅 </a:t>
            </a:r>
            <a:r>
              <a:rPr sz="2000" dirty="0">
                <a:latin typeface="Cambria Math"/>
                <a:cs typeface="Cambria Math"/>
              </a:rPr>
              <a:t>= 𝐿 = 𝐶 =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1)</a:t>
            </a:r>
            <a:endParaRPr sz="2000" dirty="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271" y="81534"/>
            <a:ext cx="60979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FF0000"/>
                </a:solidFill>
              </a:rPr>
              <a:t>Transfer </a:t>
            </a:r>
            <a:r>
              <a:rPr sz="2800" spc="-5" dirty="0">
                <a:solidFill>
                  <a:srgbClr val="FF0000"/>
                </a:solidFill>
              </a:rPr>
              <a:t>Function </a:t>
            </a:r>
            <a:r>
              <a:rPr sz="2800" dirty="0">
                <a:solidFill>
                  <a:srgbClr val="FF0000"/>
                </a:solidFill>
              </a:rPr>
              <a:t>: </a:t>
            </a:r>
            <a:r>
              <a:rPr sz="2800" spc="-15" dirty="0">
                <a:solidFill>
                  <a:srgbClr val="FF0000"/>
                </a:solidFill>
              </a:rPr>
              <a:t>General</a:t>
            </a:r>
            <a:r>
              <a:rPr sz="2800" spc="-50" dirty="0">
                <a:solidFill>
                  <a:srgbClr val="FF0000"/>
                </a:solidFill>
              </a:rPr>
              <a:t> </a:t>
            </a:r>
            <a:r>
              <a:rPr sz="2800" spc="-15" dirty="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685545"/>
            <a:ext cx="5081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General </a:t>
            </a:r>
            <a:r>
              <a:rPr sz="2000" spc="-15" dirty="0">
                <a:latin typeface="Calibri"/>
                <a:cs typeface="Calibri"/>
              </a:rPr>
              <a:t>form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8444" y="126822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2"/>
                </a:lnTo>
                <a:lnTo>
                  <a:pt x="265566" y="137497"/>
                </a:lnTo>
                <a:lnTo>
                  <a:pt x="252475" y="188467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1307" y="1191513"/>
            <a:ext cx="420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2072" y="107619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2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2"/>
                </a:lnTo>
                <a:lnTo>
                  <a:pt x="265566" y="137497"/>
                </a:lnTo>
                <a:lnTo>
                  <a:pt x="252475" y="188467"/>
                </a:lnTo>
                <a:lnTo>
                  <a:pt x="223186" y="220257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0429" y="1377695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80797" y="70866"/>
                </a:moveTo>
                <a:lnTo>
                  <a:pt x="277495" y="61214"/>
                </a:lnTo>
                <a:lnTo>
                  <a:pt x="260362" y="67386"/>
                </a:lnTo>
                <a:lnTo>
                  <a:pt x="245376" y="76352"/>
                </a:lnTo>
                <a:lnTo>
                  <a:pt x="213233" y="119265"/>
                </a:lnTo>
                <a:lnTo>
                  <a:pt x="203517" y="157556"/>
                </a:lnTo>
                <a:lnTo>
                  <a:pt x="202311" y="179197"/>
                </a:lnTo>
                <a:lnTo>
                  <a:pt x="203504" y="200850"/>
                </a:lnTo>
                <a:lnTo>
                  <a:pt x="213131" y="239141"/>
                </a:lnTo>
                <a:lnTo>
                  <a:pt x="245262" y="281876"/>
                </a:lnTo>
                <a:lnTo>
                  <a:pt x="277495" y="296926"/>
                </a:lnTo>
                <a:lnTo>
                  <a:pt x="280416" y="287401"/>
                </a:lnTo>
                <a:lnTo>
                  <a:pt x="266954" y="281482"/>
                </a:lnTo>
                <a:lnTo>
                  <a:pt x="255358" y="273215"/>
                </a:lnTo>
                <a:lnTo>
                  <a:pt x="231648" y="234619"/>
                </a:lnTo>
                <a:lnTo>
                  <a:pt x="223774" y="177927"/>
                </a:lnTo>
                <a:lnTo>
                  <a:pt x="224650" y="157835"/>
                </a:lnTo>
                <a:lnTo>
                  <a:pt x="237744" y="108204"/>
                </a:lnTo>
                <a:lnTo>
                  <a:pt x="267169" y="76771"/>
                </a:lnTo>
                <a:lnTo>
                  <a:pt x="280797" y="70866"/>
                </a:lnTo>
                <a:close/>
              </a:path>
              <a:path w="513714" h="297180">
                <a:moveTo>
                  <a:pt x="490220" y="179197"/>
                </a:moveTo>
                <a:lnTo>
                  <a:pt x="485355" y="137579"/>
                </a:lnTo>
                <a:lnTo>
                  <a:pt x="460019" y="88099"/>
                </a:lnTo>
                <a:lnTo>
                  <a:pt x="415036" y="61214"/>
                </a:lnTo>
                <a:lnTo>
                  <a:pt x="411734" y="70866"/>
                </a:lnTo>
                <a:lnTo>
                  <a:pt x="425348" y="76784"/>
                </a:lnTo>
                <a:lnTo>
                  <a:pt x="437070" y="84963"/>
                </a:lnTo>
                <a:lnTo>
                  <a:pt x="460870" y="122948"/>
                </a:lnTo>
                <a:lnTo>
                  <a:pt x="468757" y="177927"/>
                </a:lnTo>
                <a:lnTo>
                  <a:pt x="467868" y="198716"/>
                </a:lnTo>
                <a:lnTo>
                  <a:pt x="454787" y="249682"/>
                </a:lnTo>
                <a:lnTo>
                  <a:pt x="425488" y="281482"/>
                </a:lnTo>
                <a:lnTo>
                  <a:pt x="412115" y="287401"/>
                </a:lnTo>
                <a:lnTo>
                  <a:pt x="415036" y="296926"/>
                </a:lnTo>
                <a:lnTo>
                  <a:pt x="460070" y="270217"/>
                </a:lnTo>
                <a:lnTo>
                  <a:pt x="485355" y="220827"/>
                </a:lnTo>
                <a:lnTo>
                  <a:pt x="489000" y="200850"/>
                </a:lnTo>
                <a:lnTo>
                  <a:pt x="490220" y="179197"/>
                </a:lnTo>
                <a:close/>
              </a:path>
              <a:path w="513714" h="297180">
                <a:moveTo>
                  <a:pt x="513588" y="0"/>
                </a:moveTo>
                <a:lnTo>
                  <a:pt x="0" y="0"/>
                </a:lnTo>
                <a:lnTo>
                  <a:pt x="0" y="16764"/>
                </a:lnTo>
                <a:lnTo>
                  <a:pt x="513588" y="16764"/>
                </a:lnTo>
                <a:lnTo>
                  <a:pt x="513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6832" y="941806"/>
            <a:ext cx="5015230" cy="7518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555"/>
              </a:spcBef>
              <a:tabLst>
                <a:tab pos="1167765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2000" spc="75" dirty="0">
                <a:latin typeface="Cambria Math"/>
                <a:cs typeface="Cambria Math"/>
              </a:rPr>
              <a:t>𝑏</a:t>
            </a:r>
            <a:r>
              <a:rPr sz="2175" spc="112" baseline="-15325" dirty="0">
                <a:latin typeface="Cambria Math"/>
                <a:cs typeface="Cambria Math"/>
              </a:rPr>
              <a:t>0</a:t>
            </a:r>
            <a:r>
              <a:rPr sz="2000" spc="75" dirty="0">
                <a:latin typeface="Cambria Math"/>
                <a:cs typeface="Cambria Math"/>
              </a:rPr>
              <a:t>𝑠</a:t>
            </a:r>
            <a:r>
              <a:rPr sz="2175" spc="112" baseline="28735" dirty="0">
                <a:latin typeface="Cambria Math"/>
                <a:cs typeface="Cambria Math"/>
              </a:rPr>
              <a:t>𝑚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50" dirty="0">
                <a:latin typeface="Cambria Math"/>
                <a:cs typeface="Cambria Math"/>
              </a:rPr>
              <a:t>𝑏</a:t>
            </a:r>
            <a:r>
              <a:rPr sz="2175" spc="75" baseline="-15325" dirty="0">
                <a:latin typeface="Cambria Math"/>
                <a:cs typeface="Cambria Math"/>
              </a:rPr>
              <a:t>1</a:t>
            </a:r>
            <a:r>
              <a:rPr sz="2000" spc="50" dirty="0">
                <a:latin typeface="Cambria Math"/>
                <a:cs typeface="Cambria Math"/>
              </a:rPr>
              <a:t>𝑆</a:t>
            </a:r>
            <a:r>
              <a:rPr sz="2175" spc="75" baseline="28735" dirty="0">
                <a:latin typeface="Cambria Math"/>
                <a:cs typeface="Cambria Math"/>
              </a:rPr>
              <a:t>𝑚−1 </a:t>
            </a:r>
            <a:r>
              <a:rPr sz="2000" dirty="0">
                <a:latin typeface="Cambria Math"/>
                <a:cs typeface="Cambria Math"/>
              </a:rPr>
              <a:t>+ ⋯ + </a:t>
            </a:r>
            <a:r>
              <a:rPr sz="2000" spc="40" dirty="0">
                <a:latin typeface="Cambria Math"/>
                <a:cs typeface="Cambria Math"/>
              </a:rPr>
              <a:t>𝑏</a:t>
            </a:r>
            <a:r>
              <a:rPr sz="2175" spc="60" baseline="-15325" dirty="0">
                <a:latin typeface="Cambria Math"/>
                <a:cs typeface="Cambria Math"/>
              </a:rPr>
              <a:t>𝑚−1</a:t>
            </a:r>
            <a:r>
              <a:rPr sz="2000" spc="40" dirty="0">
                <a:latin typeface="Cambria Math"/>
                <a:cs typeface="Cambria Math"/>
              </a:rPr>
              <a:t>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45" dirty="0">
                <a:latin typeface="Cambria Math"/>
                <a:cs typeface="Cambria Math"/>
              </a:rPr>
              <a:t>𝑏</a:t>
            </a:r>
            <a:r>
              <a:rPr sz="2175" spc="67" baseline="-15325" dirty="0">
                <a:latin typeface="Cambria Math"/>
                <a:cs typeface="Cambria Math"/>
              </a:rPr>
              <a:t>𝑚</a:t>
            </a:r>
            <a:endParaRPr sz="2175" baseline="-15325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59"/>
              </a:spcBef>
              <a:tabLst>
                <a:tab pos="907415" algn="l"/>
                <a:tab pos="1256665" algn="l"/>
              </a:tabLst>
            </a:pPr>
            <a:r>
              <a:rPr sz="3000" baseline="37500" dirty="0">
                <a:latin typeface="Cambria Math"/>
                <a:cs typeface="Cambria Math"/>
              </a:rPr>
              <a:t>=</a:t>
            </a:r>
            <a:r>
              <a:rPr sz="3000" spc="165" baseline="375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3000" baseline="37500" dirty="0">
                <a:latin typeface="Cambria Math"/>
                <a:cs typeface="Cambria Math"/>
              </a:rPr>
              <a:t>=	</a:t>
            </a:r>
            <a:r>
              <a:rPr sz="2000" spc="80" dirty="0">
                <a:latin typeface="Cambria Math"/>
                <a:cs typeface="Cambria Math"/>
              </a:rPr>
              <a:t>𝑎</a:t>
            </a:r>
            <a:r>
              <a:rPr sz="2175" spc="120" baseline="-15325" dirty="0">
                <a:latin typeface="Cambria Math"/>
                <a:cs typeface="Cambria Math"/>
              </a:rPr>
              <a:t>0</a:t>
            </a:r>
            <a:r>
              <a:rPr sz="2000" spc="80" dirty="0">
                <a:latin typeface="Cambria Math"/>
                <a:cs typeface="Cambria Math"/>
              </a:rPr>
              <a:t>𝑠</a:t>
            </a:r>
            <a:r>
              <a:rPr sz="2175" spc="120" baseline="22988" dirty="0">
                <a:latin typeface="Cambria Math"/>
                <a:cs typeface="Cambria Math"/>
              </a:rPr>
              <a:t>𝑛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55" dirty="0">
                <a:latin typeface="Cambria Math"/>
                <a:cs typeface="Cambria Math"/>
              </a:rPr>
              <a:t>𝑎</a:t>
            </a:r>
            <a:r>
              <a:rPr sz="2175" spc="82" baseline="-15325" dirty="0">
                <a:latin typeface="Cambria Math"/>
                <a:cs typeface="Cambria Math"/>
              </a:rPr>
              <a:t>1</a:t>
            </a:r>
            <a:r>
              <a:rPr sz="2000" spc="55" dirty="0">
                <a:latin typeface="Cambria Math"/>
                <a:cs typeface="Cambria Math"/>
              </a:rPr>
              <a:t>𝑠</a:t>
            </a:r>
            <a:r>
              <a:rPr sz="2175" spc="82" baseline="22988" dirty="0">
                <a:latin typeface="Cambria Math"/>
                <a:cs typeface="Cambria Math"/>
              </a:rPr>
              <a:t>𝑛−1 </a:t>
            </a:r>
            <a:r>
              <a:rPr sz="2000" dirty="0">
                <a:latin typeface="Cambria Math"/>
                <a:cs typeface="Cambria Math"/>
              </a:rPr>
              <a:t>+ ⋯ + </a:t>
            </a:r>
            <a:r>
              <a:rPr sz="2000" spc="45" dirty="0">
                <a:latin typeface="Cambria Math"/>
                <a:cs typeface="Cambria Math"/>
              </a:rPr>
              <a:t>𝑎</a:t>
            </a:r>
            <a:r>
              <a:rPr sz="2175" spc="67" baseline="-15325" dirty="0">
                <a:latin typeface="Cambria Math"/>
                <a:cs typeface="Cambria Math"/>
              </a:rPr>
              <a:t>𝑛−1</a:t>
            </a:r>
            <a:r>
              <a:rPr sz="2000" spc="45" dirty="0">
                <a:latin typeface="Cambria Math"/>
                <a:cs typeface="Cambria Math"/>
              </a:rPr>
              <a:t>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𝑎</a:t>
            </a:r>
            <a:r>
              <a:rPr sz="2175" spc="82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4725" y="1377696"/>
            <a:ext cx="3794760" cy="17145"/>
          </a:xfrm>
          <a:custGeom>
            <a:avLst/>
            <a:gdLst/>
            <a:ahLst/>
            <a:cxnLst/>
            <a:rect l="l" t="t" r="r" b="b"/>
            <a:pathLst>
              <a:path w="3794759" h="17144">
                <a:moveTo>
                  <a:pt x="3794759" y="0"/>
                </a:moveTo>
                <a:lnTo>
                  <a:pt x="0" y="0"/>
                </a:lnTo>
                <a:lnTo>
                  <a:pt x="0" y="16763"/>
                </a:lnTo>
                <a:lnTo>
                  <a:pt x="3794759" y="16763"/>
                </a:lnTo>
                <a:lnTo>
                  <a:pt x="3794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0469" y="1719706"/>
            <a:ext cx="3423285" cy="636270"/>
          </a:xfrm>
          <a:custGeom>
            <a:avLst/>
            <a:gdLst/>
            <a:ahLst/>
            <a:cxnLst/>
            <a:rect l="l" t="t" r="r" b="b"/>
            <a:pathLst>
              <a:path w="3423285" h="636269">
                <a:moveTo>
                  <a:pt x="338709" y="410083"/>
                </a:moveTo>
                <a:lnTo>
                  <a:pt x="335407" y="400431"/>
                </a:lnTo>
                <a:lnTo>
                  <a:pt x="318274" y="406603"/>
                </a:lnTo>
                <a:lnTo>
                  <a:pt x="303288" y="415569"/>
                </a:lnTo>
                <a:lnTo>
                  <a:pt x="271145" y="458482"/>
                </a:lnTo>
                <a:lnTo>
                  <a:pt x="261429" y="496773"/>
                </a:lnTo>
                <a:lnTo>
                  <a:pt x="260223" y="518414"/>
                </a:lnTo>
                <a:lnTo>
                  <a:pt x="261416" y="540067"/>
                </a:lnTo>
                <a:lnTo>
                  <a:pt x="271043" y="578358"/>
                </a:lnTo>
                <a:lnTo>
                  <a:pt x="303174" y="621093"/>
                </a:lnTo>
                <a:lnTo>
                  <a:pt x="335407" y="636143"/>
                </a:lnTo>
                <a:lnTo>
                  <a:pt x="338328" y="626618"/>
                </a:lnTo>
                <a:lnTo>
                  <a:pt x="324866" y="620699"/>
                </a:lnTo>
                <a:lnTo>
                  <a:pt x="313270" y="612432"/>
                </a:lnTo>
                <a:lnTo>
                  <a:pt x="289560" y="573836"/>
                </a:lnTo>
                <a:lnTo>
                  <a:pt x="281673" y="517144"/>
                </a:lnTo>
                <a:lnTo>
                  <a:pt x="282562" y="497052"/>
                </a:lnTo>
                <a:lnTo>
                  <a:pt x="295656" y="447421"/>
                </a:lnTo>
                <a:lnTo>
                  <a:pt x="325081" y="415988"/>
                </a:lnTo>
                <a:lnTo>
                  <a:pt x="338709" y="410083"/>
                </a:lnTo>
                <a:close/>
              </a:path>
              <a:path w="3423285" h="636269">
                <a:moveTo>
                  <a:pt x="350139" y="10287"/>
                </a:moveTo>
                <a:lnTo>
                  <a:pt x="347091" y="0"/>
                </a:lnTo>
                <a:lnTo>
                  <a:pt x="328777" y="7150"/>
                </a:lnTo>
                <a:lnTo>
                  <a:pt x="312699" y="18326"/>
                </a:lnTo>
                <a:lnTo>
                  <a:pt x="287261" y="52832"/>
                </a:lnTo>
                <a:lnTo>
                  <a:pt x="271551" y="99415"/>
                </a:lnTo>
                <a:lnTo>
                  <a:pt x="266319" y="153924"/>
                </a:lnTo>
                <a:lnTo>
                  <a:pt x="267627" y="181965"/>
                </a:lnTo>
                <a:lnTo>
                  <a:pt x="278104" y="232397"/>
                </a:lnTo>
                <a:lnTo>
                  <a:pt x="298869" y="273951"/>
                </a:lnTo>
                <a:lnTo>
                  <a:pt x="328777" y="300380"/>
                </a:lnTo>
                <a:lnTo>
                  <a:pt x="347091" y="307467"/>
                </a:lnTo>
                <a:lnTo>
                  <a:pt x="350139" y="297307"/>
                </a:lnTo>
                <a:lnTo>
                  <a:pt x="336003" y="290004"/>
                </a:lnTo>
                <a:lnTo>
                  <a:pt x="323710" y="279336"/>
                </a:lnTo>
                <a:lnTo>
                  <a:pt x="297802" y="227939"/>
                </a:lnTo>
                <a:lnTo>
                  <a:pt x="290131" y="180886"/>
                </a:lnTo>
                <a:lnTo>
                  <a:pt x="289179" y="153797"/>
                </a:lnTo>
                <a:lnTo>
                  <a:pt x="290131" y="126898"/>
                </a:lnTo>
                <a:lnTo>
                  <a:pt x="297802" y="79743"/>
                </a:lnTo>
                <a:lnTo>
                  <a:pt x="313232" y="42202"/>
                </a:lnTo>
                <a:lnTo>
                  <a:pt x="336003" y="17576"/>
                </a:lnTo>
                <a:lnTo>
                  <a:pt x="350139" y="10287"/>
                </a:lnTo>
                <a:close/>
              </a:path>
              <a:path w="3423285" h="636269">
                <a:moveTo>
                  <a:pt x="459105" y="45847"/>
                </a:moveTo>
                <a:lnTo>
                  <a:pt x="455803" y="36195"/>
                </a:lnTo>
                <a:lnTo>
                  <a:pt x="438670" y="42367"/>
                </a:lnTo>
                <a:lnTo>
                  <a:pt x="423684" y="51333"/>
                </a:lnTo>
                <a:lnTo>
                  <a:pt x="391541" y="94246"/>
                </a:lnTo>
                <a:lnTo>
                  <a:pt x="381825" y="132537"/>
                </a:lnTo>
                <a:lnTo>
                  <a:pt x="380619" y="154178"/>
                </a:lnTo>
                <a:lnTo>
                  <a:pt x="381812" y="175831"/>
                </a:lnTo>
                <a:lnTo>
                  <a:pt x="391439" y="214122"/>
                </a:lnTo>
                <a:lnTo>
                  <a:pt x="423570" y="256870"/>
                </a:lnTo>
                <a:lnTo>
                  <a:pt x="455803" y="271907"/>
                </a:lnTo>
                <a:lnTo>
                  <a:pt x="458724" y="262382"/>
                </a:lnTo>
                <a:lnTo>
                  <a:pt x="445262" y="256463"/>
                </a:lnTo>
                <a:lnTo>
                  <a:pt x="433666" y="248196"/>
                </a:lnTo>
                <a:lnTo>
                  <a:pt x="409956" y="209600"/>
                </a:lnTo>
                <a:lnTo>
                  <a:pt x="402082" y="152908"/>
                </a:lnTo>
                <a:lnTo>
                  <a:pt x="402958" y="132816"/>
                </a:lnTo>
                <a:lnTo>
                  <a:pt x="416052" y="83185"/>
                </a:lnTo>
                <a:lnTo>
                  <a:pt x="445477" y="51752"/>
                </a:lnTo>
                <a:lnTo>
                  <a:pt x="459105" y="45847"/>
                </a:lnTo>
                <a:close/>
              </a:path>
              <a:path w="3423285" h="636269">
                <a:moveTo>
                  <a:pt x="1098296" y="518414"/>
                </a:moveTo>
                <a:lnTo>
                  <a:pt x="1093431" y="476796"/>
                </a:lnTo>
                <a:lnTo>
                  <a:pt x="1068095" y="427316"/>
                </a:lnTo>
                <a:lnTo>
                  <a:pt x="1023112" y="400431"/>
                </a:lnTo>
                <a:lnTo>
                  <a:pt x="1019810" y="410083"/>
                </a:lnTo>
                <a:lnTo>
                  <a:pt x="1033424" y="415988"/>
                </a:lnTo>
                <a:lnTo>
                  <a:pt x="1045146" y="424180"/>
                </a:lnTo>
                <a:lnTo>
                  <a:pt x="1068946" y="462165"/>
                </a:lnTo>
                <a:lnTo>
                  <a:pt x="1076833" y="517144"/>
                </a:lnTo>
                <a:lnTo>
                  <a:pt x="1075944" y="537933"/>
                </a:lnTo>
                <a:lnTo>
                  <a:pt x="1062863" y="588899"/>
                </a:lnTo>
                <a:lnTo>
                  <a:pt x="1033564" y="620699"/>
                </a:lnTo>
                <a:lnTo>
                  <a:pt x="1020191" y="626618"/>
                </a:lnTo>
                <a:lnTo>
                  <a:pt x="1023112" y="636143"/>
                </a:lnTo>
                <a:lnTo>
                  <a:pt x="1068146" y="609434"/>
                </a:lnTo>
                <a:lnTo>
                  <a:pt x="1093431" y="560044"/>
                </a:lnTo>
                <a:lnTo>
                  <a:pt x="1097076" y="540067"/>
                </a:lnTo>
                <a:lnTo>
                  <a:pt x="1098296" y="518414"/>
                </a:lnTo>
                <a:close/>
              </a:path>
              <a:path w="3423285" h="636269">
                <a:moveTo>
                  <a:pt x="1201928" y="154178"/>
                </a:moveTo>
                <a:lnTo>
                  <a:pt x="1197063" y="112560"/>
                </a:lnTo>
                <a:lnTo>
                  <a:pt x="1171727" y="63080"/>
                </a:lnTo>
                <a:lnTo>
                  <a:pt x="1126744" y="36195"/>
                </a:lnTo>
                <a:lnTo>
                  <a:pt x="1123442" y="45847"/>
                </a:lnTo>
                <a:lnTo>
                  <a:pt x="1137056" y="51752"/>
                </a:lnTo>
                <a:lnTo>
                  <a:pt x="1148778" y="59944"/>
                </a:lnTo>
                <a:lnTo>
                  <a:pt x="1172578" y="97929"/>
                </a:lnTo>
                <a:lnTo>
                  <a:pt x="1180465" y="152908"/>
                </a:lnTo>
                <a:lnTo>
                  <a:pt x="1179576" y="173697"/>
                </a:lnTo>
                <a:lnTo>
                  <a:pt x="1166495" y="224663"/>
                </a:lnTo>
                <a:lnTo>
                  <a:pt x="1137196" y="256463"/>
                </a:lnTo>
                <a:lnTo>
                  <a:pt x="1123823" y="262382"/>
                </a:lnTo>
                <a:lnTo>
                  <a:pt x="1126744" y="271907"/>
                </a:lnTo>
                <a:lnTo>
                  <a:pt x="1171778" y="245198"/>
                </a:lnTo>
                <a:lnTo>
                  <a:pt x="1197063" y="195808"/>
                </a:lnTo>
                <a:lnTo>
                  <a:pt x="1200708" y="175831"/>
                </a:lnTo>
                <a:lnTo>
                  <a:pt x="1201928" y="154178"/>
                </a:lnTo>
                <a:close/>
              </a:path>
              <a:path w="3423285" h="636269">
                <a:moveTo>
                  <a:pt x="1221105" y="410083"/>
                </a:moveTo>
                <a:lnTo>
                  <a:pt x="1217803" y="400431"/>
                </a:lnTo>
                <a:lnTo>
                  <a:pt x="1200670" y="406603"/>
                </a:lnTo>
                <a:lnTo>
                  <a:pt x="1185684" y="415569"/>
                </a:lnTo>
                <a:lnTo>
                  <a:pt x="1153541" y="458482"/>
                </a:lnTo>
                <a:lnTo>
                  <a:pt x="1143825" y="496773"/>
                </a:lnTo>
                <a:lnTo>
                  <a:pt x="1142619" y="518414"/>
                </a:lnTo>
                <a:lnTo>
                  <a:pt x="1143812" y="540067"/>
                </a:lnTo>
                <a:lnTo>
                  <a:pt x="1153439" y="578358"/>
                </a:lnTo>
                <a:lnTo>
                  <a:pt x="1185570" y="621093"/>
                </a:lnTo>
                <a:lnTo>
                  <a:pt x="1217803" y="636143"/>
                </a:lnTo>
                <a:lnTo>
                  <a:pt x="1220724" y="626618"/>
                </a:lnTo>
                <a:lnTo>
                  <a:pt x="1207262" y="620699"/>
                </a:lnTo>
                <a:lnTo>
                  <a:pt x="1195666" y="612432"/>
                </a:lnTo>
                <a:lnTo>
                  <a:pt x="1171956" y="573836"/>
                </a:lnTo>
                <a:lnTo>
                  <a:pt x="1164082" y="517144"/>
                </a:lnTo>
                <a:lnTo>
                  <a:pt x="1164958" y="497052"/>
                </a:lnTo>
                <a:lnTo>
                  <a:pt x="1178052" y="447421"/>
                </a:lnTo>
                <a:lnTo>
                  <a:pt x="1207477" y="415988"/>
                </a:lnTo>
                <a:lnTo>
                  <a:pt x="1221105" y="410083"/>
                </a:lnTo>
                <a:close/>
              </a:path>
              <a:path w="3423285" h="636269">
                <a:moveTo>
                  <a:pt x="1324737" y="45847"/>
                </a:moveTo>
                <a:lnTo>
                  <a:pt x="1321435" y="36195"/>
                </a:lnTo>
                <a:lnTo>
                  <a:pt x="1304302" y="42367"/>
                </a:lnTo>
                <a:lnTo>
                  <a:pt x="1289316" y="51333"/>
                </a:lnTo>
                <a:lnTo>
                  <a:pt x="1257173" y="94246"/>
                </a:lnTo>
                <a:lnTo>
                  <a:pt x="1247457" y="132537"/>
                </a:lnTo>
                <a:lnTo>
                  <a:pt x="1246251" y="154178"/>
                </a:lnTo>
                <a:lnTo>
                  <a:pt x="1247444" y="175831"/>
                </a:lnTo>
                <a:lnTo>
                  <a:pt x="1257071" y="214122"/>
                </a:lnTo>
                <a:lnTo>
                  <a:pt x="1289202" y="256870"/>
                </a:lnTo>
                <a:lnTo>
                  <a:pt x="1321435" y="271907"/>
                </a:lnTo>
                <a:lnTo>
                  <a:pt x="1324356" y="262382"/>
                </a:lnTo>
                <a:lnTo>
                  <a:pt x="1310894" y="256463"/>
                </a:lnTo>
                <a:lnTo>
                  <a:pt x="1299298" y="248196"/>
                </a:lnTo>
                <a:lnTo>
                  <a:pt x="1275588" y="209600"/>
                </a:lnTo>
                <a:lnTo>
                  <a:pt x="1267714" y="152908"/>
                </a:lnTo>
                <a:lnTo>
                  <a:pt x="1268590" y="132816"/>
                </a:lnTo>
                <a:lnTo>
                  <a:pt x="1281684" y="83185"/>
                </a:lnTo>
                <a:lnTo>
                  <a:pt x="1311109" y="51752"/>
                </a:lnTo>
                <a:lnTo>
                  <a:pt x="1324737" y="45847"/>
                </a:lnTo>
                <a:close/>
              </a:path>
              <a:path w="3423285" h="636269">
                <a:moveTo>
                  <a:pt x="1988312" y="518414"/>
                </a:moveTo>
                <a:lnTo>
                  <a:pt x="1983447" y="476796"/>
                </a:lnTo>
                <a:lnTo>
                  <a:pt x="1958111" y="427316"/>
                </a:lnTo>
                <a:lnTo>
                  <a:pt x="1913128" y="400431"/>
                </a:lnTo>
                <a:lnTo>
                  <a:pt x="1909826" y="410083"/>
                </a:lnTo>
                <a:lnTo>
                  <a:pt x="1923440" y="415988"/>
                </a:lnTo>
                <a:lnTo>
                  <a:pt x="1935162" y="424180"/>
                </a:lnTo>
                <a:lnTo>
                  <a:pt x="1958962" y="462165"/>
                </a:lnTo>
                <a:lnTo>
                  <a:pt x="1966849" y="517144"/>
                </a:lnTo>
                <a:lnTo>
                  <a:pt x="1965960" y="537933"/>
                </a:lnTo>
                <a:lnTo>
                  <a:pt x="1952879" y="588899"/>
                </a:lnTo>
                <a:lnTo>
                  <a:pt x="1923580" y="620699"/>
                </a:lnTo>
                <a:lnTo>
                  <a:pt x="1910207" y="626618"/>
                </a:lnTo>
                <a:lnTo>
                  <a:pt x="1913128" y="636143"/>
                </a:lnTo>
                <a:lnTo>
                  <a:pt x="1958162" y="609434"/>
                </a:lnTo>
                <a:lnTo>
                  <a:pt x="1983447" y="560044"/>
                </a:lnTo>
                <a:lnTo>
                  <a:pt x="1987092" y="540067"/>
                </a:lnTo>
                <a:lnTo>
                  <a:pt x="1988312" y="518414"/>
                </a:lnTo>
                <a:close/>
              </a:path>
              <a:path w="3423285" h="636269">
                <a:moveTo>
                  <a:pt x="2073656" y="154178"/>
                </a:moveTo>
                <a:lnTo>
                  <a:pt x="2068791" y="112560"/>
                </a:lnTo>
                <a:lnTo>
                  <a:pt x="2043455" y="63080"/>
                </a:lnTo>
                <a:lnTo>
                  <a:pt x="1998472" y="36195"/>
                </a:lnTo>
                <a:lnTo>
                  <a:pt x="1995170" y="45847"/>
                </a:lnTo>
                <a:lnTo>
                  <a:pt x="2008784" y="51752"/>
                </a:lnTo>
                <a:lnTo>
                  <a:pt x="2020506" y="59944"/>
                </a:lnTo>
                <a:lnTo>
                  <a:pt x="2044306" y="97929"/>
                </a:lnTo>
                <a:lnTo>
                  <a:pt x="2052193" y="152908"/>
                </a:lnTo>
                <a:lnTo>
                  <a:pt x="2051304" y="173697"/>
                </a:lnTo>
                <a:lnTo>
                  <a:pt x="2038223" y="224663"/>
                </a:lnTo>
                <a:lnTo>
                  <a:pt x="2008924" y="256463"/>
                </a:lnTo>
                <a:lnTo>
                  <a:pt x="1995551" y="262382"/>
                </a:lnTo>
                <a:lnTo>
                  <a:pt x="1998472" y="271907"/>
                </a:lnTo>
                <a:lnTo>
                  <a:pt x="2043506" y="245198"/>
                </a:lnTo>
                <a:lnTo>
                  <a:pt x="2068791" y="195808"/>
                </a:lnTo>
                <a:lnTo>
                  <a:pt x="2072436" y="175831"/>
                </a:lnTo>
                <a:lnTo>
                  <a:pt x="2073656" y="154178"/>
                </a:lnTo>
                <a:close/>
              </a:path>
              <a:path w="3423285" h="636269">
                <a:moveTo>
                  <a:pt x="2385441" y="410083"/>
                </a:moveTo>
                <a:lnTo>
                  <a:pt x="2382139" y="400431"/>
                </a:lnTo>
                <a:lnTo>
                  <a:pt x="2365006" y="406603"/>
                </a:lnTo>
                <a:lnTo>
                  <a:pt x="2350020" y="415569"/>
                </a:lnTo>
                <a:lnTo>
                  <a:pt x="2317877" y="458482"/>
                </a:lnTo>
                <a:lnTo>
                  <a:pt x="2308161" y="496773"/>
                </a:lnTo>
                <a:lnTo>
                  <a:pt x="2306955" y="518414"/>
                </a:lnTo>
                <a:lnTo>
                  <a:pt x="2308148" y="540067"/>
                </a:lnTo>
                <a:lnTo>
                  <a:pt x="2317775" y="578358"/>
                </a:lnTo>
                <a:lnTo>
                  <a:pt x="2349906" y="621093"/>
                </a:lnTo>
                <a:lnTo>
                  <a:pt x="2382139" y="636143"/>
                </a:lnTo>
                <a:lnTo>
                  <a:pt x="2385060" y="626618"/>
                </a:lnTo>
                <a:lnTo>
                  <a:pt x="2371598" y="620699"/>
                </a:lnTo>
                <a:lnTo>
                  <a:pt x="2360003" y="612432"/>
                </a:lnTo>
                <a:lnTo>
                  <a:pt x="2336292" y="573836"/>
                </a:lnTo>
                <a:lnTo>
                  <a:pt x="2328418" y="517144"/>
                </a:lnTo>
                <a:lnTo>
                  <a:pt x="2329294" y="497052"/>
                </a:lnTo>
                <a:lnTo>
                  <a:pt x="2342388" y="447421"/>
                </a:lnTo>
                <a:lnTo>
                  <a:pt x="2371814" y="415988"/>
                </a:lnTo>
                <a:lnTo>
                  <a:pt x="2385441" y="410083"/>
                </a:lnTo>
                <a:close/>
              </a:path>
              <a:path w="3423285" h="636269">
                <a:moveTo>
                  <a:pt x="2470785" y="45847"/>
                </a:moveTo>
                <a:lnTo>
                  <a:pt x="2467483" y="36195"/>
                </a:lnTo>
                <a:lnTo>
                  <a:pt x="2450350" y="42367"/>
                </a:lnTo>
                <a:lnTo>
                  <a:pt x="2435364" y="51333"/>
                </a:lnTo>
                <a:lnTo>
                  <a:pt x="2403221" y="94246"/>
                </a:lnTo>
                <a:lnTo>
                  <a:pt x="2393505" y="132537"/>
                </a:lnTo>
                <a:lnTo>
                  <a:pt x="2392299" y="154178"/>
                </a:lnTo>
                <a:lnTo>
                  <a:pt x="2393492" y="175831"/>
                </a:lnTo>
                <a:lnTo>
                  <a:pt x="2403119" y="214122"/>
                </a:lnTo>
                <a:lnTo>
                  <a:pt x="2435250" y="256870"/>
                </a:lnTo>
                <a:lnTo>
                  <a:pt x="2467483" y="271907"/>
                </a:lnTo>
                <a:lnTo>
                  <a:pt x="2470404" y="262382"/>
                </a:lnTo>
                <a:lnTo>
                  <a:pt x="2456942" y="256463"/>
                </a:lnTo>
                <a:lnTo>
                  <a:pt x="2445347" y="248196"/>
                </a:lnTo>
                <a:lnTo>
                  <a:pt x="2421636" y="209600"/>
                </a:lnTo>
                <a:lnTo>
                  <a:pt x="2413762" y="152908"/>
                </a:lnTo>
                <a:lnTo>
                  <a:pt x="2414638" y="132816"/>
                </a:lnTo>
                <a:lnTo>
                  <a:pt x="2427732" y="83185"/>
                </a:lnTo>
                <a:lnTo>
                  <a:pt x="2457158" y="51752"/>
                </a:lnTo>
                <a:lnTo>
                  <a:pt x="2470785" y="45847"/>
                </a:lnTo>
                <a:close/>
              </a:path>
              <a:path w="3423285" h="636269">
                <a:moveTo>
                  <a:pt x="3164840" y="518414"/>
                </a:moveTo>
                <a:lnTo>
                  <a:pt x="3159976" y="476796"/>
                </a:lnTo>
                <a:lnTo>
                  <a:pt x="3134639" y="427316"/>
                </a:lnTo>
                <a:lnTo>
                  <a:pt x="3089656" y="400431"/>
                </a:lnTo>
                <a:lnTo>
                  <a:pt x="3086354" y="410083"/>
                </a:lnTo>
                <a:lnTo>
                  <a:pt x="3099968" y="415988"/>
                </a:lnTo>
                <a:lnTo>
                  <a:pt x="3111690" y="424180"/>
                </a:lnTo>
                <a:lnTo>
                  <a:pt x="3135490" y="462165"/>
                </a:lnTo>
                <a:lnTo>
                  <a:pt x="3143377" y="517144"/>
                </a:lnTo>
                <a:lnTo>
                  <a:pt x="3142488" y="537933"/>
                </a:lnTo>
                <a:lnTo>
                  <a:pt x="3129407" y="588899"/>
                </a:lnTo>
                <a:lnTo>
                  <a:pt x="3100108" y="620699"/>
                </a:lnTo>
                <a:lnTo>
                  <a:pt x="3086735" y="626618"/>
                </a:lnTo>
                <a:lnTo>
                  <a:pt x="3089656" y="636143"/>
                </a:lnTo>
                <a:lnTo>
                  <a:pt x="3134690" y="609434"/>
                </a:lnTo>
                <a:lnTo>
                  <a:pt x="3159976" y="560044"/>
                </a:lnTo>
                <a:lnTo>
                  <a:pt x="3163620" y="540067"/>
                </a:lnTo>
                <a:lnTo>
                  <a:pt x="3164840" y="518414"/>
                </a:lnTo>
                <a:close/>
              </a:path>
              <a:path w="3423285" h="636269">
                <a:moveTo>
                  <a:pt x="3288284" y="154178"/>
                </a:moveTo>
                <a:lnTo>
                  <a:pt x="3283420" y="112560"/>
                </a:lnTo>
                <a:lnTo>
                  <a:pt x="3258083" y="63080"/>
                </a:lnTo>
                <a:lnTo>
                  <a:pt x="3213100" y="36195"/>
                </a:lnTo>
                <a:lnTo>
                  <a:pt x="3209798" y="45847"/>
                </a:lnTo>
                <a:lnTo>
                  <a:pt x="3223412" y="51752"/>
                </a:lnTo>
                <a:lnTo>
                  <a:pt x="3235134" y="59944"/>
                </a:lnTo>
                <a:lnTo>
                  <a:pt x="3258934" y="97929"/>
                </a:lnTo>
                <a:lnTo>
                  <a:pt x="3266821" y="152908"/>
                </a:lnTo>
                <a:lnTo>
                  <a:pt x="3265932" y="173697"/>
                </a:lnTo>
                <a:lnTo>
                  <a:pt x="3252851" y="224663"/>
                </a:lnTo>
                <a:lnTo>
                  <a:pt x="3223552" y="256463"/>
                </a:lnTo>
                <a:lnTo>
                  <a:pt x="3210179" y="262382"/>
                </a:lnTo>
                <a:lnTo>
                  <a:pt x="3213100" y="271907"/>
                </a:lnTo>
                <a:lnTo>
                  <a:pt x="3258134" y="245198"/>
                </a:lnTo>
                <a:lnTo>
                  <a:pt x="3283420" y="195808"/>
                </a:lnTo>
                <a:lnTo>
                  <a:pt x="3287064" y="175831"/>
                </a:lnTo>
                <a:lnTo>
                  <a:pt x="3288284" y="154178"/>
                </a:lnTo>
                <a:close/>
              </a:path>
              <a:path w="3423285" h="636269">
                <a:moveTo>
                  <a:pt x="3402203" y="153797"/>
                </a:moveTo>
                <a:lnTo>
                  <a:pt x="3396894" y="99415"/>
                </a:lnTo>
                <a:lnTo>
                  <a:pt x="3381121" y="52832"/>
                </a:lnTo>
                <a:lnTo>
                  <a:pt x="3355695" y="18326"/>
                </a:lnTo>
                <a:lnTo>
                  <a:pt x="3321431" y="0"/>
                </a:lnTo>
                <a:lnTo>
                  <a:pt x="3318256" y="10287"/>
                </a:lnTo>
                <a:lnTo>
                  <a:pt x="3332378" y="17576"/>
                </a:lnTo>
                <a:lnTo>
                  <a:pt x="3344672" y="28219"/>
                </a:lnTo>
                <a:lnTo>
                  <a:pt x="3370605" y="79743"/>
                </a:lnTo>
                <a:lnTo>
                  <a:pt x="3378365" y="126898"/>
                </a:lnTo>
                <a:lnTo>
                  <a:pt x="3379343" y="153924"/>
                </a:lnTo>
                <a:lnTo>
                  <a:pt x="3378365" y="180886"/>
                </a:lnTo>
                <a:lnTo>
                  <a:pt x="3370605" y="227939"/>
                </a:lnTo>
                <a:lnTo>
                  <a:pt x="3355149" y="265341"/>
                </a:lnTo>
                <a:lnTo>
                  <a:pt x="3318256" y="297307"/>
                </a:lnTo>
                <a:lnTo>
                  <a:pt x="3321431" y="307467"/>
                </a:lnTo>
                <a:lnTo>
                  <a:pt x="3355695" y="289204"/>
                </a:lnTo>
                <a:lnTo>
                  <a:pt x="3381121" y="254635"/>
                </a:lnTo>
                <a:lnTo>
                  <a:pt x="3396894" y="208178"/>
                </a:lnTo>
                <a:lnTo>
                  <a:pt x="3400869" y="181965"/>
                </a:lnTo>
                <a:lnTo>
                  <a:pt x="3402203" y="153797"/>
                </a:lnTo>
                <a:close/>
              </a:path>
              <a:path w="3423285" h="636269">
                <a:moveTo>
                  <a:pt x="3422904" y="339217"/>
                </a:moveTo>
                <a:lnTo>
                  <a:pt x="0" y="339217"/>
                </a:lnTo>
                <a:lnTo>
                  <a:pt x="0" y="355981"/>
                </a:lnTo>
                <a:lnTo>
                  <a:pt x="3422904" y="355981"/>
                </a:lnTo>
                <a:lnTo>
                  <a:pt x="3422904" y="339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6137" y="1620748"/>
            <a:ext cx="7997825" cy="31794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R="666750" algn="ctr">
              <a:lnSpc>
                <a:spcPct val="100000"/>
              </a:lnSpc>
              <a:spcBef>
                <a:spcPts val="565"/>
              </a:spcBef>
              <a:tabLst>
                <a:tab pos="723265" algn="l"/>
                <a:tab pos="1589405" algn="l"/>
                <a:tab pos="2397125" algn="l"/>
                <a:tab pos="2735580" algn="l"/>
              </a:tabLst>
            </a:pPr>
            <a:r>
              <a:rPr sz="3000" baseline="-41666" dirty="0">
                <a:latin typeface="Cambria Math"/>
                <a:cs typeface="Cambria Math"/>
              </a:rPr>
              <a:t>=</a:t>
            </a:r>
            <a:r>
              <a:rPr sz="3000" spc="165" baseline="-41666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𝐾′	𝑠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𝑧</a:t>
            </a:r>
            <a:r>
              <a:rPr sz="2175" spc="-37" baseline="-15325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𝑧</a:t>
            </a:r>
            <a:r>
              <a:rPr sz="2175" baseline="-15325" dirty="0">
                <a:latin typeface="Cambria Math"/>
                <a:cs typeface="Cambria Math"/>
              </a:rPr>
              <a:t>2	</a:t>
            </a:r>
            <a:r>
              <a:rPr sz="2000" dirty="0">
                <a:latin typeface="Cambria Math"/>
                <a:cs typeface="Cambria Math"/>
              </a:rPr>
              <a:t>…	𝑠 −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𝑧</a:t>
            </a:r>
            <a:r>
              <a:rPr sz="2175" spc="82" baseline="-15325" dirty="0">
                <a:latin typeface="Cambria Math"/>
                <a:cs typeface="Cambria Math"/>
              </a:rPr>
              <a:t>𝑚</a:t>
            </a:r>
            <a:endParaRPr sz="2175" baseline="-15325">
              <a:latin typeface="Cambria Math"/>
              <a:cs typeface="Cambria Math"/>
            </a:endParaRPr>
          </a:p>
          <a:p>
            <a:pPr marR="189865" algn="ctr">
              <a:lnSpc>
                <a:spcPct val="100000"/>
              </a:lnSpc>
              <a:spcBef>
                <a:spcPts val="470"/>
              </a:spcBef>
              <a:tabLst>
                <a:tab pos="882015" algn="l"/>
                <a:tab pos="1708150" algn="l"/>
                <a:tab pos="2046605" algn="l"/>
              </a:tabLst>
            </a:pP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𝑝</a:t>
            </a:r>
            <a:r>
              <a:rPr sz="2175" spc="-52" baseline="-15325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𝑝</a:t>
            </a:r>
            <a:r>
              <a:rPr sz="2175" spc="-15" baseline="-15325" dirty="0">
                <a:latin typeface="Cambria Math"/>
                <a:cs typeface="Cambria Math"/>
              </a:rPr>
              <a:t>2	</a:t>
            </a:r>
            <a:r>
              <a:rPr sz="2000" dirty="0">
                <a:latin typeface="Cambria Math"/>
                <a:cs typeface="Cambria Math"/>
              </a:rPr>
              <a:t>…	𝑠 −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𝑝</a:t>
            </a:r>
            <a:r>
              <a:rPr sz="2175" spc="22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  <a:p>
            <a:pPr marL="362585" indent="-287020">
              <a:lnSpc>
                <a:spcPct val="100000"/>
              </a:lnSpc>
              <a:spcBef>
                <a:spcPts val="375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spc="15" dirty="0">
                <a:latin typeface="Cambria Math"/>
                <a:cs typeface="Cambria Math"/>
              </a:rPr>
              <a:t>𝑛: </a:t>
            </a:r>
            <a:r>
              <a:rPr sz="2000" spc="-5" dirty="0">
                <a:latin typeface="Calibri"/>
                <a:cs typeface="Calibri"/>
              </a:rPr>
              <a:t>Order </a:t>
            </a:r>
            <a:r>
              <a:rPr sz="2000" dirty="0">
                <a:latin typeface="Calibri"/>
                <a:cs typeface="Calibri"/>
              </a:rPr>
              <a:t>of 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62585" marR="56515" indent="-287020">
              <a:lnSpc>
                <a:spcPts val="2390"/>
              </a:lnSpc>
              <a:spcBef>
                <a:spcPts val="565"/>
              </a:spcBef>
              <a:buFont typeface="Wingdings"/>
              <a:buChar char=""/>
              <a:tabLst>
                <a:tab pos="363220" algn="l"/>
                <a:tab pos="4226560" algn="l"/>
              </a:tabLst>
            </a:pPr>
            <a:r>
              <a:rPr sz="2000" spc="25" dirty="0">
                <a:latin typeface="Cambria Math"/>
                <a:cs typeface="Cambria Math"/>
              </a:rPr>
              <a:t>𝐾: </a:t>
            </a:r>
            <a:r>
              <a:rPr sz="2000" spc="-15" dirty="0">
                <a:latin typeface="Calibri"/>
                <a:cs typeface="Calibri"/>
              </a:rPr>
              <a:t>System  </a:t>
            </a:r>
            <a:r>
              <a:rPr sz="2000" spc="-10" dirty="0">
                <a:latin typeface="Calibri"/>
                <a:cs typeface="Calibri"/>
              </a:rPr>
              <a:t>gain </a:t>
            </a:r>
            <a:r>
              <a:rPr sz="2000" spc="-5" dirty="0">
                <a:latin typeface="Calibri"/>
                <a:cs typeface="Calibri"/>
              </a:rPr>
              <a:t>or  Gain  </a:t>
            </a:r>
            <a:r>
              <a:rPr sz="2000" spc="-10" dirty="0">
                <a:latin typeface="Calibri"/>
                <a:cs typeface="Calibri"/>
              </a:rPr>
              <a:t>factor 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	</a:t>
            </a:r>
            <a:r>
              <a:rPr sz="2000" spc="-10" dirty="0">
                <a:latin typeface="Calibri"/>
                <a:cs typeface="Calibri"/>
              </a:rPr>
              <a:t>proportional </a:t>
            </a:r>
            <a:r>
              <a:rPr sz="2000" spc="-5" dirty="0">
                <a:latin typeface="Calibri"/>
                <a:cs typeface="Calibri"/>
              </a:rPr>
              <a:t>value that </a:t>
            </a:r>
            <a:r>
              <a:rPr sz="2000" spc="-10" dirty="0">
                <a:latin typeface="Calibri"/>
                <a:cs typeface="Calibri"/>
              </a:rPr>
              <a:t>relates </a:t>
            </a:r>
            <a:r>
              <a:rPr sz="2000" dirty="0">
                <a:latin typeface="Calibri"/>
                <a:cs typeface="Calibri"/>
              </a:rPr>
              <a:t>the  magnitude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input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that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output signal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10" dirty="0">
                <a:latin typeface="Calibri"/>
                <a:cs typeface="Calibri"/>
              </a:rPr>
              <a:t>steady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362585" indent="-287020">
              <a:lnSpc>
                <a:spcPct val="100000"/>
              </a:lnSpc>
              <a:spcBef>
                <a:spcPts val="415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spc="10" dirty="0">
                <a:latin typeface="Cambria Math"/>
                <a:cs typeface="Cambria Math"/>
              </a:rPr>
              <a:t>𝑧</a:t>
            </a:r>
            <a:r>
              <a:rPr sz="2175" spc="15" baseline="-15325" dirty="0">
                <a:latin typeface="Cambria Math"/>
                <a:cs typeface="Cambria Math"/>
              </a:rPr>
              <a:t>1</a:t>
            </a:r>
            <a:r>
              <a:rPr sz="2000" spc="10" dirty="0">
                <a:latin typeface="Cambria Math"/>
                <a:cs typeface="Cambria Math"/>
              </a:rPr>
              <a:t>,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𝑧</a:t>
            </a:r>
            <a:r>
              <a:rPr sz="2175" spc="37" baseline="-15325" dirty="0">
                <a:latin typeface="Cambria Math"/>
                <a:cs typeface="Cambria Math"/>
              </a:rPr>
              <a:t>2</a:t>
            </a:r>
            <a:r>
              <a:rPr sz="2000" spc="25" dirty="0">
                <a:latin typeface="Cambria Math"/>
                <a:cs typeface="Cambria Math"/>
              </a:rPr>
              <a:t>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Cambria Math"/>
                <a:cs typeface="Cambria Math"/>
              </a:rPr>
              <a:t>𝑧</a:t>
            </a:r>
            <a:r>
              <a:rPr sz="2175" spc="97" baseline="-15325" dirty="0">
                <a:latin typeface="Cambria Math"/>
                <a:cs typeface="Cambria Math"/>
              </a:rPr>
              <a:t>𝑚</a:t>
            </a:r>
            <a:r>
              <a:rPr sz="2000" spc="65" dirty="0">
                <a:latin typeface="Cambria Math"/>
                <a:cs typeface="Cambria Math"/>
              </a:rPr>
              <a:t>: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libri"/>
                <a:cs typeface="Calibri"/>
              </a:rPr>
              <a:t>Zeros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62585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spc="5" dirty="0">
                <a:latin typeface="Cambria Math"/>
                <a:cs typeface="Cambria Math"/>
              </a:rPr>
              <a:t>𝑝</a:t>
            </a:r>
            <a:r>
              <a:rPr sz="2175" spc="7" baseline="-15325" dirty="0">
                <a:latin typeface="Cambria Math"/>
                <a:cs typeface="Cambria Math"/>
              </a:rPr>
              <a:t>1</a:t>
            </a:r>
            <a:r>
              <a:rPr sz="2000" spc="5" dirty="0">
                <a:latin typeface="Cambria Math"/>
                <a:cs typeface="Cambria Math"/>
              </a:rPr>
              <a:t>,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𝑝</a:t>
            </a:r>
            <a:r>
              <a:rPr sz="2175" spc="30" baseline="-15325" dirty="0">
                <a:latin typeface="Cambria Math"/>
                <a:cs typeface="Cambria Math"/>
              </a:rPr>
              <a:t>2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spc="50" dirty="0">
                <a:latin typeface="Cambria Math"/>
                <a:cs typeface="Cambria Math"/>
              </a:rPr>
              <a:t>𝑝</a:t>
            </a:r>
            <a:r>
              <a:rPr sz="2175" spc="75" baseline="-15325" dirty="0">
                <a:latin typeface="Cambria Math"/>
                <a:cs typeface="Cambria Math"/>
              </a:rPr>
              <a:t>𝑛</a:t>
            </a:r>
            <a:r>
              <a:rPr sz="2000" spc="50" dirty="0">
                <a:latin typeface="Cambria Math"/>
                <a:cs typeface="Cambria Math"/>
              </a:rPr>
              <a:t>: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libri"/>
                <a:cs typeface="Calibri"/>
              </a:rPr>
              <a:t>Poles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62585" marR="55880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dirty="0">
                <a:latin typeface="Cambria Math"/>
                <a:cs typeface="Cambria Math"/>
              </a:rPr>
              <a:t>𝑛 ≥ 𝑚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becomes non-causal and is not </a:t>
            </a:r>
            <a:r>
              <a:rPr sz="2000" spc="-10" dirty="0">
                <a:latin typeface="Calibri"/>
                <a:cs typeface="Calibri"/>
              </a:rPr>
              <a:t>physically  realizable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mbria Math"/>
                <a:cs typeface="Cambria Math"/>
              </a:rPr>
              <a:t>𝑛 &lt;</a:t>
            </a:r>
            <a:r>
              <a:rPr sz="2000" spc="3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580" y="81534"/>
            <a:ext cx="29140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FF0000"/>
                </a:solidFill>
              </a:rPr>
              <a:t>Poles </a:t>
            </a:r>
            <a:r>
              <a:rPr sz="2800" dirty="0">
                <a:solidFill>
                  <a:srgbClr val="FF0000"/>
                </a:solidFill>
              </a:rPr>
              <a:t>and</a:t>
            </a:r>
            <a:r>
              <a:rPr sz="2800" spc="-70" dirty="0">
                <a:solidFill>
                  <a:srgbClr val="FF0000"/>
                </a:solidFill>
              </a:rPr>
              <a:t> </a:t>
            </a:r>
            <a:r>
              <a:rPr sz="2800" spc="-30" dirty="0">
                <a:solidFill>
                  <a:srgbClr val="FF0000"/>
                </a:solidFill>
              </a:rPr>
              <a:t>Zeros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320159" y="193459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2"/>
                </a:lnTo>
                <a:lnTo>
                  <a:pt x="265566" y="137497"/>
                </a:lnTo>
                <a:lnTo>
                  <a:pt x="252475" y="188467"/>
                </a:lnTo>
                <a:lnTo>
                  <a:pt x="223186" y="220257"/>
                </a:lnTo>
                <a:lnTo>
                  <a:pt x="209803" y="226186"/>
                </a:lnTo>
                <a:lnTo>
                  <a:pt x="212725" y="235711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1"/>
                </a:lnTo>
                <a:lnTo>
                  <a:pt x="78104" y="226186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7590" y="3432683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040" y="720703"/>
            <a:ext cx="8129905" cy="37655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191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Poles:</a:t>
            </a:r>
            <a:endParaRPr sz="22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2000" spc="-10" dirty="0">
                <a:latin typeface="Calibri"/>
                <a:cs typeface="Calibri"/>
              </a:rPr>
              <a:t>Roots </a:t>
            </a:r>
            <a:r>
              <a:rPr sz="2000" dirty="0">
                <a:latin typeface="Calibri"/>
                <a:cs typeface="Calibri"/>
              </a:rPr>
              <a:t>of the </a:t>
            </a:r>
            <a:r>
              <a:rPr sz="2000" spc="-10" dirty="0">
                <a:latin typeface="Calibri"/>
                <a:cs typeface="Calibri"/>
              </a:rPr>
              <a:t>denominator </a:t>
            </a:r>
            <a:r>
              <a:rPr sz="2000" spc="-5" dirty="0">
                <a:latin typeface="Calibri"/>
                <a:cs typeface="Calibri"/>
              </a:rPr>
              <a:t>polynomial </a:t>
            </a:r>
            <a:r>
              <a:rPr sz="2000" dirty="0">
                <a:latin typeface="Calibri"/>
                <a:cs typeface="Calibri"/>
              </a:rPr>
              <a:t>of the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2000" spc="-20" dirty="0">
                <a:latin typeface="Calibri"/>
                <a:cs typeface="Calibri"/>
              </a:rPr>
              <a:t>Values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mbria Math"/>
                <a:cs typeface="Cambria Math"/>
              </a:rPr>
              <a:t>𝑠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which the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becomes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unbounded</a:t>
            </a:r>
            <a:endParaRPr sz="2000">
              <a:latin typeface="Calibri"/>
              <a:cs typeface="Calibri"/>
            </a:endParaRPr>
          </a:p>
          <a:p>
            <a:pPr marL="3138170">
              <a:lnSpc>
                <a:spcPts val="2080"/>
              </a:lnSpc>
              <a:spcBef>
                <a:spcPts val="15"/>
              </a:spcBef>
              <a:tabLst>
                <a:tab pos="4146550" algn="l"/>
              </a:tabLst>
            </a:pPr>
            <a:r>
              <a:rPr sz="2000" spc="-5" dirty="0">
                <a:latin typeface="Cambria Math"/>
                <a:cs typeface="Cambria Math"/>
              </a:rPr>
              <a:t>lim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∞</a:t>
            </a:r>
            <a:endParaRPr sz="2000">
              <a:latin typeface="Cambria Math"/>
              <a:cs typeface="Cambria Math"/>
            </a:endParaRPr>
          </a:p>
          <a:p>
            <a:pPr marL="3096895">
              <a:lnSpc>
                <a:spcPts val="1420"/>
              </a:lnSpc>
            </a:pPr>
            <a:r>
              <a:rPr sz="1450" spc="65" dirty="0">
                <a:latin typeface="Cambria Math"/>
                <a:cs typeface="Cambria Math"/>
              </a:rPr>
              <a:t>𝑠→𝑝</a:t>
            </a:r>
            <a:r>
              <a:rPr sz="1800" spc="97" baseline="-13888" dirty="0">
                <a:latin typeface="Cambria Math"/>
                <a:cs typeface="Cambria Math"/>
              </a:rPr>
              <a:t>𝑖</a:t>
            </a:r>
            <a:endParaRPr sz="1800" baseline="-13888">
              <a:latin typeface="Cambria Math"/>
              <a:cs typeface="Cambria Math"/>
            </a:endParaRPr>
          </a:p>
          <a:p>
            <a:pPr marL="4191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419100" algn="l"/>
              </a:tabLst>
            </a:pP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Zeros:</a:t>
            </a:r>
            <a:endParaRPr sz="22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spc="-15" dirty="0">
                <a:latin typeface="Calibri"/>
                <a:cs typeface="Calibri"/>
              </a:rPr>
              <a:t>Roots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numerator </a:t>
            </a:r>
            <a:r>
              <a:rPr sz="1800" spc="-5" dirty="0">
                <a:latin typeface="Calibri"/>
                <a:cs typeface="Calibri"/>
              </a:rPr>
              <a:t>polynomial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transfer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spc="-20" dirty="0">
                <a:latin typeface="Calibri"/>
                <a:cs typeface="Calibri"/>
              </a:rPr>
              <a:t>Values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mbria Math"/>
                <a:cs typeface="Cambria Math"/>
              </a:rPr>
              <a:t>𝑠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transfer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vanishes</a:t>
            </a:r>
            <a:endParaRPr sz="1800">
              <a:latin typeface="Calibri"/>
              <a:cs typeface="Calibri"/>
            </a:endParaRPr>
          </a:p>
          <a:p>
            <a:pPr marL="3176270">
              <a:lnSpc>
                <a:spcPts val="2080"/>
              </a:lnSpc>
              <a:spcBef>
                <a:spcPts val="20"/>
              </a:spcBef>
              <a:tabLst>
                <a:tab pos="4174490" algn="l"/>
              </a:tabLst>
            </a:pPr>
            <a:r>
              <a:rPr sz="2000" spc="-5" dirty="0">
                <a:latin typeface="Cambria Math"/>
                <a:cs typeface="Cambria Math"/>
              </a:rPr>
              <a:t>lim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3143885">
              <a:lnSpc>
                <a:spcPts val="1420"/>
              </a:lnSpc>
            </a:pPr>
            <a:r>
              <a:rPr sz="1450" spc="55" dirty="0">
                <a:latin typeface="Cambria Math"/>
                <a:cs typeface="Cambria Math"/>
              </a:rPr>
              <a:t>𝑠→𝑧</a:t>
            </a:r>
            <a:r>
              <a:rPr sz="1800" spc="82" baseline="-13888" dirty="0">
                <a:latin typeface="Cambria Math"/>
                <a:cs typeface="Cambria Math"/>
              </a:rPr>
              <a:t>𝑖</a:t>
            </a:r>
            <a:endParaRPr sz="1800" baseline="-13888">
              <a:latin typeface="Cambria Math"/>
              <a:cs typeface="Cambria Math"/>
            </a:endParaRPr>
          </a:p>
          <a:p>
            <a:pPr marL="418465" marR="1778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15" dirty="0">
                <a:latin typeface="Calibri"/>
                <a:cs typeface="Calibri"/>
              </a:rPr>
              <a:t>Poles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zeros </a:t>
            </a:r>
            <a:r>
              <a:rPr sz="2000" spc="-10" dirty="0">
                <a:latin typeface="Calibri"/>
                <a:cs typeface="Calibri"/>
              </a:rPr>
              <a:t>together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gain </a:t>
            </a:r>
            <a:r>
              <a:rPr sz="2000" dirty="0">
                <a:latin typeface="Cambria Math"/>
                <a:cs typeface="Cambria Math"/>
              </a:rPr>
              <a:t>𝐾 </a:t>
            </a:r>
            <a:r>
              <a:rPr sz="2000" spc="-5" dirty="0">
                <a:latin typeface="Calibri"/>
                <a:cs typeface="Calibri"/>
              </a:rPr>
              <a:t>characterise </a:t>
            </a:r>
            <a:r>
              <a:rPr sz="2000" dirty="0">
                <a:latin typeface="Calibri"/>
                <a:cs typeface="Calibri"/>
              </a:rPr>
              <a:t>the input- 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5" dirty="0">
                <a:latin typeface="Calibri"/>
                <a:cs typeface="Calibri"/>
              </a:rPr>
              <a:t> dynamics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81534"/>
            <a:ext cx="58858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</a:rPr>
              <a:t>Gain, </a:t>
            </a:r>
            <a:r>
              <a:rPr sz="2800" spc="-20" dirty="0">
                <a:solidFill>
                  <a:srgbClr val="FF0000"/>
                </a:solidFill>
              </a:rPr>
              <a:t>Poles </a:t>
            </a:r>
            <a:r>
              <a:rPr sz="2800" dirty="0">
                <a:solidFill>
                  <a:srgbClr val="FF0000"/>
                </a:solidFill>
              </a:rPr>
              <a:t>and </a:t>
            </a:r>
            <a:r>
              <a:rPr sz="2800" spc="-30" dirty="0">
                <a:solidFill>
                  <a:srgbClr val="FF0000"/>
                </a:solidFill>
              </a:rPr>
              <a:t>Zeros </a:t>
            </a:r>
            <a:r>
              <a:rPr sz="2800" dirty="0">
                <a:solidFill>
                  <a:srgbClr val="FF0000"/>
                </a:solidFill>
              </a:rPr>
              <a:t>:</a:t>
            </a:r>
            <a:r>
              <a:rPr sz="2800" spc="-30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79650" y="1014806"/>
            <a:ext cx="5803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45" dirty="0">
                <a:latin typeface="Cambria Math"/>
                <a:cs typeface="Cambria Math"/>
              </a:rPr>
              <a:t>6</a:t>
            </a:r>
            <a:r>
              <a:rPr sz="1450" spc="114" dirty="0">
                <a:latin typeface="Cambria Math"/>
                <a:cs typeface="Cambria Math"/>
              </a:rPr>
              <a:t>𝑠</a:t>
            </a:r>
            <a:r>
              <a:rPr sz="1450" spc="-20" dirty="0">
                <a:latin typeface="Cambria Math"/>
                <a:cs typeface="Cambria Math"/>
              </a:rPr>
              <a:t>+</a:t>
            </a:r>
            <a:r>
              <a:rPr sz="1450" spc="45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40" y="724726"/>
            <a:ext cx="8076565" cy="7023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gain, </a:t>
            </a:r>
            <a:r>
              <a:rPr sz="2000" spc="-5" dirty="0">
                <a:latin typeface="Calibri"/>
                <a:cs typeface="Calibri"/>
              </a:rPr>
              <a:t>poles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zeros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</a:t>
            </a:r>
            <a:endParaRPr sz="20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function: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175" spc="67" baseline="-38314" dirty="0">
                <a:latin typeface="Cambria Math"/>
                <a:cs typeface="Cambria Math"/>
              </a:rPr>
              <a:t>𝑠</a:t>
            </a:r>
            <a:r>
              <a:rPr sz="1800" spc="67" baseline="-25462" dirty="0">
                <a:latin typeface="Cambria Math"/>
                <a:cs typeface="Cambria Math"/>
              </a:rPr>
              <a:t>3</a:t>
            </a:r>
            <a:r>
              <a:rPr sz="2175" spc="67" baseline="-38314" dirty="0">
                <a:latin typeface="Cambria Math"/>
                <a:cs typeface="Cambria Math"/>
              </a:rPr>
              <a:t>+3𝑠</a:t>
            </a:r>
            <a:r>
              <a:rPr sz="1800" spc="67" baseline="-25462" dirty="0">
                <a:latin typeface="Cambria Math"/>
                <a:cs typeface="Cambria Math"/>
              </a:rPr>
              <a:t>2</a:t>
            </a:r>
            <a:r>
              <a:rPr sz="2175" spc="67" baseline="-38314" dirty="0">
                <a:latin typeface="Cambria Math"/>
                <a:cs typeface="Cambria Math"/>
              </a:rPr>
              <a:t>+7𝑠+5</a:t>
            </a:r>
            <a:endParaRPr sz="2175" baseline="-38314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2911" y="1282064"/>
            <a:ext cx="1213485" cy="17145"/>
          </a:xfrm>
          <a:custGeom>
            <a:avLst/>
            <a:gdLst/>
            <a:ahLst/>
            <a:cxnLst/>
            <a:rect l="l" t="t" r="r" b="b"/>
            <a:pathLst>
              <a:path w="1213485" h="17144">
                <a:moveTo>
                  <a:pt x="1213103" y="0"/>
                </a:moveTo>
                <a:lnTo>
                  <a:pt x="0" y="0"/>
                </a:lnTo>
                <a:lnTo>
                  <a:pt x="0" y="16763"/>
                </a:lnTo>
                <a:lnTo>
                  <a:pt x="1213103" y="16763"/>
                </a:lnTo>
                <a:lnTo>
                  <a:pt x="1213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8476" y="164807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775" y="0"/>
                </a:moveTo>
                <a:lnTo>
                  <a:pt x="209473" y="9651"/>
                </a:lnTo>
                <a:lnTo>
                  <a:pt x="223094" y="15557"/>
                </a:lnTo>
                <a:lnTo>
                  <a:pt x="234810" y="23749"/>
                </a:lnTo>
                <a:lnTo>
                  <a:pt x="258620" y="61723"/>
                </a:lnTo>
                <a:lnTo>
                  <a:pt x="266496" y="116712"/>
                </a:lnTo>
                <a:lnTo>
                  <a:pt x="265617" y="137497"/>
                </a:lnTo>
                <a:lnTo>
                  <a:pt x="252526" y="188468"/>
                </a:lnTo>
                <a:lnTo>
                  <a:pt x="223237" y="220257"/>
                </a:lnTo>
                <a:lnTo>
                  <a:pt x="209854" y="226187"/>
                </a:lnTo>
                <a:lnTo>
                  <a:pt x="212775" y="235712"/>
                </a:lnTo>
                <a:lnTo>
                  <a:pt x="257817" y="208994"/>
                </a:lnTo>
                <a:lnTo>
                  <a:pt x="283102" y="159607"/>
                </a:lnTo>
                <a:lnTo>
                  <a:pt x="287959" y="117983"/>
                </a:lnTo>
                <a:lnTo>
                  <a:pt x="286745" y="96337"/>
                </a:lnTo>
                <a:lnTo>
                  <a:pt x="277029" y="58046"/>
                </a:lnTo>
                <a:lnTo>
                  <a:pt x="244890" y="15128"/>
                </a:lnTo>
                <a:lnTo>
                  <a:pt x="229898" y="6165"/>
                </a:lnTo>
                <a:lnTo>
                  <a:pt x="212775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21" y="26878"/>
                </a:lnTo>
                <a:lnTo>
                  <a:pt x="4859" y="76358"/>
                </a:lnTo>
                <a:lnTo>
                  <a:pt x="0" y="117983"/>
                </a:lnTo>
                <a:lnTo>
                  <a:pt x="1211" y="139628"/>
                </a:lnTo>
                <a:lnTo>
                  <a:pt x="10903" y="177919"/>
                </a:lnTo>
                <a:lnTo>
                  <a:pt x="43024" y="220662"/>
                </a:lnTo>
                <a:lnTo>
                  <a:pt x="75184" y="235712"/>
                </a:lnTo>
                <a:lnTo>
                  <a:pt x="78168" y="226187"/>
                </a:lnTo>
                <a:lnTo>
                  <a:pt x="64733" y="220257"/>
                </a:lnTo>
                <a:lnTo>
                  <a:pt x="53138" y="211994"/>
                </a:lnTo>
                <a:lnTo>
                  <a:pt x="29361" y="173398"/>
                </a:lnTo>
                <a:lnTo>
                  <a:pt x="21501" y="116712"/>
                </a:lnTo>
                <a:lnTo>
                  <a:pt x="22374" y="96621"/>
                </a:lnTo>
                <a:lnTo>
                  <a:pt x="35471" y="46990"/>
                </a:lnTo>
                <a:lnTo>
                  <a:pt x="64937" y="15557"/>
                </a:lnTo>
                <a:lnTo>
                  <a:pt x="7853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540" y="1571625"/>
            <a:ext cx="1134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  <a:tab pos="931544" algn="l"/>
              </a:tabLst>
            </a:pP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250" y="1490852"/>
            <a:ext cx="58039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6</a:t>
            </a:r>
            <a:r>
              <a:rPr sz="1450" spc="114" dirty="0">
                <a:latin typeface="Cambria Math"/>
                <a:cs typeface="Cambria Math"/>
              </a:rPr>
              <a:t>𝑠</a:t>
            </a:r>
            <a:r>
              <a:rPr sz="1450" spc="-20" dirty="0">
                <a:latin typeface="Cambria Math"/>
                <a:cs typeface="Cambria Math"/>
              </a:rPr>
              <a:t>+</a:t>
            </a:r>
            <a:r>
              <a:rPr sz="1450" spc="40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2666" y="1768220"/>
            <a:ext cx="12909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45" dirty="0">
                <a:latin typeface="Cambria Math"/>
                <a:cs typeface="Cambria Math"/>
              </a:rPr>
              <a:t>𝑠</a:t>
            </a:r>
            <a:r>
              <a:rPr sz="1800" spc="67" baseline="20833" dirty="0">
                <a:latin typeface="Cambria Math"/>
                <a:cs typeface="Cambria Math"/>
              </a:rPr>
              <a:t>3</a:t>
            </a:r>
            <a:r>
              <a:rPr sz="1450" spc="45" dirty="0">
                <a:latin typeface="Cambria Math"/>
                <a:cs typeface="Cambria Math"/>
              </a:rPr>
              <a:t>+3𝑠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+7𝑠+5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0511" y="1757552"/>
            <a:ext cx="1213485" cy="17145"/>
          </a:xfrm>
          <a:custGeom>
            <a:avLst/>
            <a:gdLst/>
            <a:ahLst/>
            <a:cxnLst/>
            <a:rect l="l" t="t" r="r" b="b"/>
            <a:pathLst>
              <a:path w="1213485" h="17144">
                <a:moveTo>
                  <a:pt x="1213103" y="0"/>
                </a:moveTo>
                <a:lnTo>
                  <a:pt x="0" y="0"/>
                </a:lnTo>
                <a:lnTo>
                  <a:pt x="0" y="16763"/>
                </a:lnTo>
                <a:lnTo>
                  <a:pt x="1213103" y="16763"/>
                </a:lnTo>
                <a:lnTo>
                  <a:pt x="1213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140" y="2048637"/>
            <a:ext cx="25012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381000" algn="l"/>
              </a:tabLst>
            </a:pPr>
            <a:r>
              <a:rPr sz="2000" spc="-15" dirty="0">
                <a:latin typeface="Calibri"/>
                <a:cs typeface="Calibri"/>
              </a:rPr>
              <a:t>System </a:t>
            </a:r>
            <a:r>
              <a:rPr lang="en-US" sz="2000" spc="-15" dirty="0" smtClean="0">
                <a:latin typeface="Calibri"/>
                <a:cs typeface="Calibri"/>
              </a:rPr>
              <a:t>DC </a:t>
            </a:r>
            <a:r>
              <a:rPr sz="2000" spc="-10" dirty="0" smtClean="0">
                <a:latin typeface="Calibri"/>
                <a:cs typeface="Calibri"/>
              </a:rPr>
              <a:t>gain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: </a:t>
            </a:r>
            <a:r>
              <a:rPr sz="2000" dirty="0">
                <a:latin typeface="Cambria Math"/>
                <a:cs typeface="Cambria Math"/>
              </a:rPr>
              <a:t>𝐾 =</a:t>
            </a:r>
            <a:r>
              <a:rPr sz="2000" spc="-185" dirty="0">
                <a:latin typeface="Cambria Math"/>
                <a:cs typeface="Cambria Math"/>
              </a:rPr>
              <a:t> </a:t>
            </a:r>
            <a:r>
              <a:rPr lang="en-US" sz="2000" spc="-185" dirty="0" smtClean="0">
                <a:latin typeface="Cambria Math"/>
                <a:cs typeface="Cambria Math"/>
              </a:rPr>
              <a:t> </a:t>
            </a:r>
            <a:r>
              <a:rPr sz="2175" spc="60" baseline="45977" dirty="0" smtClean="0">
                <a:latin typeface="Cambria Math"/>
                <a:cs typeface="Cambria Math"/>
              </a:rPr>
              <a:t>12</a:t>
            </a:r>
            <a:endParaRPr sz="2175" baseline="45977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9211" y="2234564"/>
            <a:ext cx="216535" cy="17145"/>
          </a:xfrm>
          <a:custGeom>
            <a:avLst/>
            <a:gdLst/>
            <a:ahLst/>
            <a:cxnLst/>
            <a:rect l="l" t="t" r="r" b="b"/>
            <a:pathLst>
              <a:path w="216535" h="17144">
                <a:moveTo>
                  <a:pt x="216407" y="0"/>
                </a:moveTo>
                <a:lnTo>
                  <a:pt x="0" y="0"/>
                </a:lnTo>
                <a:lnTo>
                  <a:pt x="0" y="16763"/>
                </a:lnTo>
                <a:lnTo>
                  <a:pt x="216407" y="16763"/>
                </a:lnTo>
                <a:lnTo>
                  <a:pt x="216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140" y="2343150"/>
            <a:ext cx="6673215" cy="1191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957705" algn="ctr">
              <a:lnSpc>
                <a:spcPts val="1614"/>
              </a:lnSpc>
              <a:spcBef>
                <a:spcPts val="110"/>
              </a:spcBef>
            </a:pPr>
            <a:r>
              <a:rPr lang="en-US" sz="1450" spc="40" dirty="0" smtClean="0">
                <a:latin typeface="Cambria Math"/>
                <a:cs typeface="Cambria Math"/>
              </a:rPr>
              <a:t> </a:t>
            </a:r>
            <a:r>
              <a:rPr sz="1450" spc="40" dirty="0" smtClean="0">
                <a:latin typeface="Cambria Math"/>
                <a:cs typeface="Cambria Math"/>
              </a:rPr>
              <a:t>5</a:t>
            </a:r>
            <a:endParaRPr sz="1450" dirty="0">
              <a:latin typeface="Cambria Math"/>
              <a:cs typeface="Cambria Math"/>
            </a:endParaRPr>
          </a:p>
          <a:p>
            <a:pPr marL="381000" indent="-342900">
              <a:lnSpc>
                <a:spcPts val="2275"/>
              </a:lnSpc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000" spc="-15" dirty="0">
                <a:latin typeface="Calibri"/>
                <a:cs typeface="Calibri"/>
              </a:rPr>
              <a:t>Zeros: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+</a:t>
            </a:r>
            <a:r>
              <a:rPr sz="2000" spc="5" dirty="0" smtClean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⟹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 smtClean="0">
                <a:latin typeface="Cambria Math"/>
                <a:cs typeface="Cambria Math"/>
              </a:rPr>
              <a:t>=</a:t>
            </a:r>
            <a:r>
              <a:rPr lang="en-US" sz="2000" dirty="0" smtClean="0">
                <a:latin typeface="Cambria Math"/>
                <a:cs typeface="Cambria Math"/>
              </a:rPr>
              <a:t>-</a:t>
            </a:r>
            <a:r>
              <a:rPr sz="2000" spc="105" dirty="0" smtClean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⇒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𝑧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175" spc="3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lang="en-US" sz="2000" spc="105" dirty="0" smtClean="0">
                <a:latin typeface="Cambria Math"/>
                <a:cs typeface="Cambria Math"/>
              </a:rPr>
              <a:t>-</a:t>
            </a:r>
            <a:r>
              <a:rPr sz="2000" dirty="0" smtClean="0">
                <a:latin typeface="Cambria Math"/>
                <a:cs typeface="Cambria Math"/>
              </a:rPr>
              <a:t>2</a:t>
            </a:r>
            <a:endParaRPr sz="2000" dirty="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000" spc="-10" dirty="0">
                <a:latin typeface="Calibri"/>
                <a:cs typeface="Calibri"/>
              </a:rPr>
              <a:t>Poles: </a:t>
            </a:r>
            <a:r>
              <a:rPr sz="2000" spc="60" dirty="0">
                <a:latin typeface="Cambria Math"/>
                <a:cs typeface="Cambria Math"/>
              </a:rPr>
              <a:t>𝑠</a:t>
            </a:r>
            <a:r>
              <a:rPr sz="2175" spc="89" baseline="2873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40" dirty="0">
                <a:latin typeface="Cambria Math"/>
                <a:cs typeface="Cambria Math"/>
              </a:rPr>
              <a:t>3𝑠</a:t>
            </a:r>
            <a:r>
              <a:rPr sz="2175" spc="60" baseline="2873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7𝑠 </a:t>
            </a:r>
            <a:r>
              <a:rPr sz="2000" dirty="0">
                <a:latin typeface="Cambria Math"/>
                <a:cs typeface="Cambria Math"/>
              </a:rPr>
              <a:t>+ 5 = 0 ⟹ 𝑠 = </a:t>
            </a:r>
            <a:r>
              <a:rPr sz="2000" spc="-5" dirty="0">
                <a:latin typeface="Cambria Math"/>
                <a:cs typeface="Cambria Math"/>
              </a:rPr>
              <a:t>−1, </a:t>
            </a:r>
            <a:r>
              <a:rPr sz="2000" dirty="0">
                <a:latin typeface="Cambria Math"/>
                <a:cs typeface="Cambria Math"/>
              </a:rPr>
              <a:t>−1 + </a:t>
            </a:r>
            <a:r>
              <a:rPr sz="2000" spc="10" dirty="0">
                <a:latin typeface="Cambria Math"/>
                <a:cs typeface="Cambria Math"/>
              </a:rPr>
              <a:t>2𝑗, </a:t>
            </a:r>
            <a:r>
              <a:rPr sz="2000" dirty="0">
                <a:latin typeface="Cambria Math"/>
                <a:cs typeface="Cambria Math"/>
              </a:rPr>
              <a:t>−1 −</a:t>
            </a:r>
            <a:r>
              <a:rPr sz="2000" spc="-229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2𝑗</a:t>
            </a:r>
            <a:endParaRPr sz="2000" dirty="0">
              <a:latin typeface="Cambria Math"/>
              <a:cs typeface="Cambria Math"/>
            </a:endParaRPr>
          </a:p>
          <a:p>
            <a:pPr marL="1866264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mbria Math"/>
                <a:cs typeface="Cambria Math"/>
              </a:rPr>
              <a:t>⟹ </a:t>
            </a:r>
            <a:r>
              <a:rPr sz="2000" spc="-35" dirty="0">
                <a:latin typeface="Cambria Math"/>
                <a:cs typeface="Cambria Math"/>
              </a:rPr>
              <a:t>𝑝</a:t>
            </a:r>
            <a:r>
              <a:rPr sz="2175" spc="-52" baseline="-15325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= −1, </a:t>
            </a:r>
            <a:r>
              <a:rPr sz="2000" spc="-10" dirty="0">
                <a:latin typeface="Cambria Math"/>
                <a:cs typeface="Cambria Math"/>
              </a:rPr>
              <a:t>𝑝</a:t>
            </a:r>
            <a:r>
              <a:rPr sz="2175" spc="-15" baseline="-1532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= −1 + </a:t>
            </a:r>
            <a:r>
              <a:rPr sz="2000" spc="10" dirty="0">
                <a:latin typeface="Cambria Math"/>
                <a:cs typeface="Cambria Math"/>
              </a:rPr>
              <a:t>2𝑗, </a:t>
            </a:r>
            <a:r>
              <a:rPr sz="2000" spc="-10" dirty="0">
                <a:latin typeface="Cambria Math"/>
                <a:cs typeface="Cambria Math"/>
              </a:rPr>
              <a:t>𝑝</a:t>
            </a:r>
            <a:r>
              <a:rPr sz="2175" spc="-15" baseline="-1532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= −1 −</a:t>
            </a:r>
            <a:r>
              <a:rPr sz="2000" spc="3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2𝑗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540" y="3777488"/>
            <a:ext cx="805053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733425" algn="l"/>
                <a:tab pos="1409700" algn="l"/>
                <a:tab pos="1934210" algn="l"/>
                <a:tab pos="2606675" algn="l"/>
                <a:tab pos="3074670" algn="l"/>
                <a:tab pos="3860800" algn="l"/>
                <a:tab pos="4386580" algn="l"/>
                <a:tab pos="4743450" algn="l"/>
                <a:tab pos="5604510" algn="l"/>
                <a:tab pos="5928995" algn="l"/>
                <a:tab pos="6927850" algn="l"/>
              </a:tabLst>
            </a:pP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Note:	</a:t>
            </a:r>
            <a:r>
              <a:rPr sz="2000" spc="-15" dirty="0">
                <a:latin typeface="Calibri"/>
                <a:cs typeface="Calibri"/>
              </a:rPr>
              <a:t>Poles	</a:t>
            </a:r>
            <a:r>
              <a:rPr sz="2000" dirty="0">
                <a:latin typeface="Calibri"/>
                <a:cs typeface="Calibri"/>
              </a:rPr>
              <a:t>and	</a:t>
            </a:r>
            <a:r>
              <a:rPr sz="2000" spc="-20" dirty="0">
                <a:latin typeface="Calibri"/>
                <a:cs typeface="Calibri"/>
              </a:rPr>
              <a:t>zeros	</a:t>
            </a:r>
            <a:r>
              <a:rPr sz="2000" spc="-10" dirty="0">
                <a:latin typeface="Calibri"/>
                <a:cs typeface="Calibri"/>
              </a:rPr>
              <a:t>are	</a:t>
            </a:r>
            <a:r>
              <a:rPr sz="2000" spc="-5" dirty="0">
                <a:latin typeface="Calibri"/>
                <a:cs typeface="Calibri"/>
              </a:rPr>
              <a:t>purely	</a:t>
            </a:r>
            <a:r>
              <a:rPr sz="2000" spc="-10" dirty="0">
                <a:latin typeface="Calibri"/>
                <a:cs typeface="Calibri"/>
              </a:rPr>
              <a:t>real	</a:t>
            </a: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dirty="0">
                <a:latin typeface="Calibri"/>
                <a:cs typeface="Calibri"/>
              </a:rPr>
              <a:t>appear	</a:t>
            </a:r>
            <a:r>
              <a:rPr sz="2000" spc="-5" dirty="0">
                <a:latin typeface="Calibri"/>
                <a:cs typeface="Calibri"/>
              </a:rPr>
              <a:t>in	</a:t>
            </a:r>
            <a:r>
              <a:rPr sz="2000" spc="-15" dirty="0">
                <a:latin typeface="Calibri"/>
                <a:cs typeface="Calibri"/>
              </a:rPr>
              <a:t>complex	conjugates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mbria Math"/>
                <a:cs typeface="Cambria Math"/>
              </a:rPr>
              <a:t>(𝑎 </a:t>
            </a:r>
            <a:r>
              <a:rPr sz="2000" dirty="0">
                <a:latin typeface="Cambria Math"/>
                <a:cs typeface="Cambria Math"/>
              </a:rPr>
              <a:t>∓ </a:t>
            </a:r>
            <a:r>
              <a:rPr sz="2000" spc="10" dirty="0">
                <a:latin typeface="Cambria Math"/>
                <a:cs typeface="Cambria Math"/>
              </a:rPr>
              <a:t>𝑗𝑏)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all the </a:t>
            </a:r>
            <a:r>
              <a:rPr sz="2000" spc="-10" dirty="0">
                <a:latin typeface="Calibri"/>
                <a:cs typeface="Calibri"/>
              </a:rPr>
              <a:t>coefficients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320" y="250012"/>
            <a:ext cx="477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>
                <a:solidFill>
                  <a:srgbClr val="FF0000"/>
                </a:solidFill>
              </a:rPr>
              <a:t>Summary </a:t>
            </a:r>
            <a:r>
              <a:rPr sz="2800" smtClean="0">
                <a:solidFill>
                  <a:srgbClr val="FF0000"/>
                </a:solidFill>
              </a:rPr>
              <a:t>: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253744"/>
            <a:ext cx="6483985" cy="225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Review </a:t>
            </a:r>
            <a:r>
              <a:rPr sz="2400" spc="-5" dirty="0">
                <a:latin typeface="Calibri"/>
                <a:cs typeface="Calibri"/>
              </a:rPr>
              <a:t>of Laplace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Inverse </a:t>
            </a:r>
            <a:r>
              <a:rPr sz="2400" spc="-5" dirty="0">
                <a:latin typeface="Calibri"/>
                <a:cs typeface="Calibri"/>
              </a:rPr>
              <a:t>Laplace </a:t>
            </a:r>
            <a:r>
              <a:rPr sz="2400" spc="-15" dirty="0">
                <a:latin typeface="Calibri"/>
                <a:cs typeface="Calibri"/>
              </a:rPr>
              <a:t>transforms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4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and its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Block </a:t>
            </a:r>
            <a:r>
              <a:rPr sz="2400" spc="-10" dirty="0">
                <a:latin typeface="Calibri"/>
                <a:cs typeface="Calibri"/>
              </a:rPr>
              <a:t>diagram representation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Loading </a:t>
            </a:r>
            <a:r>
              <a:rPr sz="2400" spc="-20" dirty="0">
                <a:latin typeface="Calibri"/>
                <a:cs typeface="Calibri"/>
              </a:rPr>
              <a:t>effect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6992"/>
            <a:ext cx="5180648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214" dirty="0"/>
              <a:t>Different </a:t>
            </a:r>
            <a:r>
              <a:rPr sz="3300" spc="-172" dirty="0"/>
              <a:t>Mathematical</a:t>
            </a:r>
            <a:r>
              <a:rPr sz="3300" spc="-431" dirty="0"/>
              <a:t> </a:t>
            </a:r>
            <a:r>
              <a:rPr sz="3300" spc="-60" dirty="0"/>
              <a:t>Models</a:t>
            </a:r>
            <a:endParaRPr sz="33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590550"/>
            <a:ext cx="7768114" cy="4267996"/>
          </a:xfrm>
          <a:prstGeom prst="rect">
            <a:avLst/>
          </a:prstGeom>
        </p:spPr>
        <p:txBody>
          <a:bodyPr vert="horz" wrap="square" lIns="0" tIns="165259" rIns="0" bIns="0" rtlCol="0">
            <a:spAutoFit/>
          </a:bodyPr>
          <a:lstStyle/>
          <a:p>
            <a:pPr marL="283845" indent="-274796">
              <a:spcBef>
                <a:spcPts val="1301"/>
              </a:spcBef>
              <a:buSzPct val="75000"/>
              <a:buFont typeface="Wingdings"/>
              <a:buChar char=""/>
              <a:tabLst>
                <a:tab pos="283845" algn="l"/>
                <a:tab pos="284321" algn="l"/>
              </a:tabLst>
            </a:pPr>
            <a:r>
              <a:rPr sz="2000" spc="-4" dirty="0" smtClean="0">
                <a:solidFill>
                  <a:srgbClr val="FF0000"/>
                </a:solidFill>
                <a:latin typeface="Trebuchet MS"/>
                <a:cs typeface="Trebuchet MS"/>
              </a:rPr>
              <a:t>Commonly </a:t>
            </a:r>
            <a:r>
              <a:rPr sz="2000" spc="-4" dirty="0">
                <a:solidFill>
                  <a:srgbClr val="FF0000"/>
                </a:solidFill>
                <a:latin typeface="Trebuchet MS"/>
                <a:cs typeface="Trebuchet MS"/>
              </a:rPr>
              <a:t>used mathematical models</a:t>
            </a:r>
            <a:r>
              <a:rPr sz="2000" spc="2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Trebuchet MS"/>
                <a:cs typeface="Trebuchet MS"/>
              </a:rPr>
              <a:t>are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523875" lvl="1" indent="-171926" algn="just">
              <a:spcBef>
                <a:spcPts val="1121"/>
              </a:spcBef>
              <a:buFont typeface="Wingdings"/>
              <a:buChar char=""/>
              <a:tabLst>
                <a:tab pos="524351" algn="l"/>
              </a:tabLst>
            </a:pPr>
            <a:r>
              <a:rPr lang="en-US" sz="2400" spc="-8" dirty="0" smtClean="0">
                <a:solidFill>
                  <a:srgbClr val="004982"/>
                </a:solidFill>
                <a:latin typeface="Trebuchet MS"/>
                <a:cs typeface="Trebuchet MS"/>
              </a:rPr>
              <a:t>Differential e</a:t>
            </a:r>
            <a:r>
              <a:rPr sz="2400" spc="-8" dirty="0" smtClean="0">
                <a:solidFill>
                  <a:srgbClr val="004982"/>
                </a:solidFill>
                <a:latin typeface="Trebuchet MS"/>
                <a:cs typeface="Trebuchet MS"/>
              </a:rPr>
              <a:t>quation </a:t>
            </a:r>
            <a:r>
              <a:rPr sz="2400" spc="-4" dirty="0">
                <a:solidFill>
                  <a:srgbClr val="004982"/>
                </a:solidFill>
                <a:latin typeface="Trebuchet MS"/>
                <a:cs typeface="Trebuchet MS"/>
              </a:rPr>
              <a:t>model </a:t>
            </a:r>
            <a:r>
              <a:rPr sz="2400" spc="-19" dirty="0">
                <a:solidFill>
                  <a:srgbClr val="004982"/>
                </a:solidFill>
                <a:latin typeface="Trebuchet MS"/>
                <a:cs typeface="Trebuchet MS"/>
              </a:rPr>
              <a:t>(Time</a:t>
            </a:r>
            <a:r>
              <a:rPr sz="2400" spc="23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400" spc="-8" dirty="0">
                <a:solidFill>
                  <a:srgbClr val="004982"/>
                </a:solidFill>
                <a:latin typeface="Trebuchet MS"/>
                <a:cs typeface="Trebuchet MS"/>
              </a:rPr>
              <a:t>Domain).</a:t>
            </a:r>
            <a:endParaRPr sz="2400" dirty="0">
              <a:latin typeface="Trebuchet MS"/>
              <a:cs typeface="Trebuchet MS"/>
            </a:endParaRPr>
          </a:p>
          <a:p>
            <a:pPr marL="523875" lvl="1" indent="-171926" algn="just">
              <a:spcBef>
                <a:spcPts val="1099"/>
              </a:spcBef>
              <a:buFont typeface="Wingdings"/>
              <a:buChar char=""/>
              <a:tabLst>
                <a:tab pos="524351" algn="l"/>
              </a:tabLst>
            </a:pPr>
            <a:r>
              <a:rPr sz="2400" spc="-26" dirty="0">
                <a:solidFill>
                  <a:srgbClr val="FF0000"/>
                </a:solidFill>
                <a:latin typeface="Trebuchet MS"/>
                <a:cs typeface="Trebuchet MS"/>
              </a:rPr>
              <a:t>Transfer </a:t>
            </a:r>
            <a:r>
              <a:rPr sz="2400" spc="-4" dirty="0">
                <a:solidFill>
                  <a:srgbClr val="FF0000"/>
                </a:solidFill>
                <a:latin typeface="Trebuchet MS"/>
                <a:cs typeface="Trebuchet MS"/>
              </a:rPr>
              <a:t>function </a:t>
            </a:r>
            <a:r>
              <a:rPr sz="2400" spc="-8" dirty="0">
                <a:solidFill>
                  <a:srgbClr val="FF0000"/>
                </a:solidFill>
                <a:latin typeface="Trebuchet MS"/>
                <a:cs typeface="Trebuchet MS"/>
              </a:rPr>
              <a:t>model</a:t>
            </a:r>
            <a:r>
              <a:rPr sz="2400" spc="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" dirty="0">
                <a:solidFill>
                  <a:srgbClr val="FF0000"/>
                </a:solidFill>
                <a:latin typeface="Trebuchet MS"/>
                <a:cs typeface="Trebuchet MS"/>
              </a:rPr>
              <a:t>(S-Domain).</a:t>
            </a:r>
            <a:endParaRPr sz="24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523875" lvl="1" indent="-171926" algn="just">
              <a:spcBef>
                <a:spcPts val="1099"/>
              </a:spcBef>
              <a:buFont typeface="Wingdings"/>
              <a:buChar char=""/>
              <a:tabLst>
                <a:tab pos="524351" algn="l"/>
              </a:tabLst>
            </a:pPr>
            <a:r>
              <a:rPr sz="2400" spc="-4" dirty="0">
                <a:solidFill>
                  <a:srgbClr val="0000FF"/>
                </a:solidFill>
                <a:latin typeface="Trebuchet MS"/>
                <a:cs typeface="Trebuchet MS"/>
              </a:rPr>
              <a:t>State space </a:t>
            </a:r>
            <a:r>
              <a:rPr sz="2400" spc="-8" dirty="0">
                <a:solidFill>
                  <a:srgbClr val="0000FF"/>
                </a:solidFill>
                <a:latin typeface="Trebuchet MS"/>
                <a:cs typeface="Trebuchet MS"/>
              </a:rPr>
              <a:t>model </a:t>
            </a:r>
            <a:r>
              <a:rPr sz="2400" spc="-23" dirty="0">
                <a:solidFill>
                  <a:srgbClr val="0000FF"/>
                </a:solidFill>
                <a:latin typeface="Trebuchet MS"/>
                <a:cs typeface="Trebuchet MS"/>
              </a:rPr>
              <a:t>(Time</a:t>
            </a:r>
            <a:r>
              <a:rPr sz="2400" spc="26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spc="-8" dirty="0">
                <a:solidFill>
                  <a:srgbClr val="0000FF"/>
                </a:solidFill>
                <a:latin typeface="Trebuchet MS"/>
                <a:cs typeface="Trebuchet MS"/>
              </a:rPr>
              <a:t>Domain).</a:t>
            </a:r>
            <a:endParaRPr sz="2400"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283845" marR="3810" indent="-274796" algn="just">
              <a:lnSpc>
                <a:spcPct val="110000"/>
              </a:lnSpc>
              <a:spcBef>
                <a:spcPts val="878"/>
              </a:spcBef>
              <a:buSzPct val="75000"/>
              <a:buFont typeface="Wingdings"/>
              <a:buChar char=""/>
              <a:tabLst>
                <a:tab pos="284321" algn="l"/>
              </a:tabLst>
            </a:pP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Use of the models depends on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application.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example, to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find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the  transient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or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steady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state response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SISO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(Single Input Single Output)  </a:t>
            </a:r>
            <a:r>
              <a:rPr sz="2000" spc="-68" dirty="0">
                <a:solidFill>
                  <a:srgbClr val="001F5F"/>
                </a:solidFill>
                <a:latin typeface="Trebuchet MS"/>
                <a:cs typeface="Trebuchet MS"/>
              </a:rPr>
              <a:t>LTI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000" spc="-4" dirty="0">
                <a:solidFill>
                  <a:srgbClr val="FF0000"/>
                </a:solidFill>
                <a:latin typeface="Trebuchet MS"/>
                <a:cs typeface="Trebuchet MS"/>
              </a:rPr>
              <a:t>Linear </a:t>
            </a:r>
            <a:r>
              <a:rPr sz="2000" spc="-23" dirty="0">
                <a:solidFill>
                  <a:srgbClr val="FF0000"/>
                </a:solidFill>
                <a:latin typeface="Trebuchet MS"/>
                <a:cs typeface="Trebuchet MS"/>
              </a:rPr>
              <a:t>Time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Invariant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) system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transfer </a:t>
            </a:r>
            <a:r>
              <a:rPr sz="2000" spc="-4" dirty="0">
                <a:solidFill>
                  <a:srgbClr val="FF0000"/>
                </a:solidFill>
                <a:latin typeface="Trebuchet MS"/>
                <a:cs typeface="Trebuchet MS"/>
              </a:rPr>
              <a:t>function model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useful. </a:t>
            </a:r>
            <a:endParaRPr lang="en-US" sz="2000" dirty="0" smtClean="0">
              <a:solidFill>
                <a:srgbClr val="001F5F"/>
              </a:solidFill>
              <a:latin typeface="Trebuchet MS"/>
              <a:cs typeface="Trebuchet MS"/>
            </a:endParaRPr>
          </a:p>
          <a:p>
            <a:pPr marL="283845" marR="3810" indent="-274796" algn="just">
              <a:lnSpc>
                <a:spcPct val="110000"/>
              </a:lnSpc>
              <a:spcBef>
                <a:spcPts val="878"/>
              </a:spcBef>
              <a:buSzPct val="75000"/>
              <a:buFont typeface="Wingdings"/>
              <a:buChar char=""/>
              <a:tabLst>
                <a:tab pos="284321" algn="l"/>
              </a:tabLst>
            </a:pPr>
            <a:r>
              <a:rPr sz="2000" dirty="0" smtClean="0">
                <a:solidFill>
                  <a:srgbClr val="001F5F"/>
                </a:solidFill>
                <a:latin typeface="Trebuchet MS"/>
                <a:cs typeface="Trebuchet MS"/>
              </a:rPr>
              <a:t>On 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the other hand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000" spc="-4" dirty="0">
                <a:solidFill>
                  <a:srgbClr val="FF0000"/>
                </a:solidFill>
                <a:latin typeface="Trebuchet MS"/>
                <a:cs typeface="Trebuchet MS"/>
              </a:rPr>
              <a:t>optimal control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application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state space </a:t>
            </a:r>
            <a:r>
              <a:rPr sz="2000" spc="-4" dirty="0">
                <a:solidFill>
                  <a:srgbClr val="FF0000"/>
                </a:solidFill>
                <a:latin typeface="Trebuchet MS"/>
                <a:cs typeface="Trebuchet MS"/>
              </a:rPr>
              <a:t>model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is  useful.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203426"/>
            <a:ext cx="7797165" cy="40924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600" spc="-165" dirty="0" smtClean="0">
                <a:solidFill>
                  <a:srgbClr val="0000FF"/>
                </a:solidFill>
              </a:rPr>
              <a:t>The</a:t>
            </a:r>
            <a:r>
              <a:rPr lang="en-US" sz="2600" spc="-165" dirty="0" smtClean="0">
                <a:solidFill>
                  <a:srgbClr val="0000FF"/>
                </a:solidFill>
              </a:rPr>
              <a:t> </a:t>
            </a:r>
            <a:r>
              <a:rPr sz="2600" spc="-233" dirty="0" smtClean="0">
                <a:solidFill>
                  <a:srgbClr val="0000FF"/>
                </a:solidFill>
              </a:rPr>
              <a:t> </a:t>
            </a:r>
            <a:r>
              <a:rPr sz="2600" spc="-135" dirty="0">
                <a:solidFill>
                  <a:srgbClr val="0000FF"/>
                </a:solidFill>
              </a:rPr>
              <a:t>approach</a:t>
            </a:r>
            <a:r>
              <a:rPr sz="2600" spc="-255" dirty="0">
                <a:solidFill>
                  <a:srgbClr val="0000FF"/>
                </a:solidFill>
              </a:rPr>
              <a:t> </a:t>
            </a:r>
            <a:r>
              <a:rPr sz="2600" spc="-127" dirty="0">
                <a:solidFill>
                  <a:srgbClr val="0000FF"/>
                </a:solidFill>
              </a:rPr>
              <a:t>to</a:t>
            </a:r>
            <a:r>
              <a:rPr sz="2600" spc="-221" dirty="0">
                <a:solidFill>
                  <a:srgbClr val="0000FF"/>
                </a:solidFill>
              </a:rPr>
              <a:t> </a:t>
            </a:r>
            <a:r>
              <a:rPr sz="2600" spc="-143" dirty="0">
                <a:solidFill>
                  <a:srgbClr val="0000FF"/>
                </a:solidFill>
              </a:rPr>
              <a:t>dynamic</a:t>
            </a:r>
            <a:r>
              <a:rPr sz="2600" spc="-251" dirty="0">
                <a:solidFill>
                  <a:srgbClr val="0000FF"/>
                </a:solidFill>
              </a:rPr>
              <a:t> </a:t>
            </a:r>
            <a:r>
              <a:rPr sz="2600" spc="-143" dirty="0">
                <a:solidFill>
                  <a:srgbClr val="0000FF"/>
                </a:solidFill>
              </a:rPr>
              <a:t>system</a:t>
            </a:r>
            <a:r>
              <a:rPr sz="2600" spc="-259" dirty="0">
                <a:solidFill>
                  <a:srgbClr val="0000FF"/>
                </a:solidFill>
              </a:rPr>
              <a:t> </a:t>
            </a:r>
            <a:r>
              <a:rPr sz="2600" spc="-127" dirty="0">
                <a:solidFill>
                  <a:srgbClr val="0000FF"/>
                </a:solidFill>
              </a:rPr>
              <a:t>problems</a:t>
            </a:r>
            <a:r>
              <a:rPr sz="2600" spc="-248" dirty="0">
                <a:solidFill>
                  <a:srgbClr val="0000FF"/>
                </a:solidFill>
              </a:rPr>
              <a:t> </a:t>
            </a:r>
            <a:r>
              <a:rPr sz="2600" spc="-150" dirty="0">
                <a:solidFill>
                  <a:srgbClr val="0000FF"/>
                </a:solidFill>
              </a:rPr>
              <a:t>can</a:t>
            </a:r>
            <a:r>
              <a:rPr sz="2600" spc="-236" dirty="0">
                <a:solidFill>
                  <a:srgbClr val="0000FF"/>
                </a:solidFill>
              </a:rPr>
              <a:t> </a:t>
            </a:r>
            <a:r>
              <a:rPr sz="2600" spc="-127" dirty="0">
                <a:solidFill>
                  <a:srgbClr val="0000FF"/>
                </a:solidFill>
              </a:rPr>
              <a:t>be</a:t>
            </a:r>
            <a:r>
              <a:rPr sz="2600" spc="-225" dirty="0">
                <a:solidFill>
                  <a:srgbClr val="0000FF"/>
                </a:solidFill>
              </a:rPr>
              <a:t> </a:t>
            </a:r>
            <a:r>
              <a:rPr sz="2600" spc="-105" dirty="0">
                <a:solidFill>
                  <a:srgbClr val="0000FF"/>
                </a:solidFill>
              </a:rPr>
              <a:t>as</a:t>
            </a:r>
            <a:r>
              <a:rPr sz="2600" spc="-229" dirty="0">
                <a:solidFill>
                  <a:srgbClr val="0000FF"/>
                </a:solidFill>
              </a:rPr>
              <a:t> </a:t>
            </a:r>
            <a:r>
              <a:rPr sz="2600" spc="-165" dirty="0">
                <a:solidFill>
                  <a:srgbClr val="0000FF"/>
                </a:solidFill>
              </a:rPr>
              <a:t>follows:</a:t>
            </a:r>
            <a:endParaRPr sz="2600" dirty="0">
              <a:solidFill>
                <a:srgbClr val="0000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54" y="1005458"/>
            <a:ext cx="7566184" cy="250517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609" indent="-289560">
              <a:spcBef>
                <a:spcPts val="75"/>
              </a:spcBef>
              <a:buSzPct val="93750"/>
              <a:buAutoNum type="arabicPeriod"/>
              <a:tabLst>
                <a:tab pos="299085" algn="l"/>
              </a:tabLst>
            </a:pP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Define the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system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and its</a:t>
            </a:r>
            <a:r>
              <a:rPr spc="19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components.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 marL="298609" indent="-289560">
              <a:spcBef>
                <a:spcPts val="1331"/>
              </a:spcBef>
              <a:buSzPct val="93750"/>
              <a:buAutoNum type="arabicPeriod"/>
              <a:tabLst>
                <a:tab pos="299085" algn="l"/>
              </a:tabLst>
            </a:pPr>
            <a:r>
              <a:rPr spc="-4" dirty="0">
                <a:solidFill>
                  <a:srgbClr val="FF0000"/>
                </a:solidFill>
                <a:latin typeface="Trebuchet MS"/>
                <a:cs typeface="Trebuchet MS"/>
              </a:rPr>
              <a:t>Formulate the mathematical model and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list </a:t>
            </a:r>
            <a:r>
              <a:rPr spc="-4" dirty="0">
                <a:solidFill>
                  <a:srgbClr val="FF0000"/>
                </a:solidFill>
                <a:latin typeface="Trebuchet MS"/>
                <a:cs typeface="Trebuchet MS"/>
              </a:rPr>
              <a:t>the necessary</a:t>
            </a:r>
            <a:r>
              <a:rPr spc="9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pc="-8" dirty="0">
                <a:solidFill>
                  <a:srgbClr val="FF0000"/>
                </a:solidFill>
                <a:latin typeface="Trebuchet MS"/>
                <a:cs typeface="Trebuchet MS"/>
              </a:rPr>
              <a:t>assumptions</a:t>
            </a:r>
            <a:endParaRPr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298609" indent="-289560">
              <a:spcBef>
                <a:spcPts val="1335"/>
              </a:spcBef>
              <a:buSzPct val="93750"/>
              <a:buAutoNum type="arabicPeriod"/>
              <a:tabLst>
                <a:tab pos="299085" algn="l"/>
              </a:tabLst>
            </a:pPr>
            <a:r>
              <a:rPr spc="-19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Write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the differential 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equations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describing the</a:t>
            </a:r>
            <a:r>
              <a:rPr spc="10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model.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 marL="298609" indent="-289560">
              <a:spcBef>
                <a:spcPts val="1331"/>
              </a:spcBef>
              <a:buSzPct val="93750"/>
              <a:buAutoNum type="arabicPeriod"/>
              <a:tabLst>
                <a:tab pos="299085" algn="l"/>
              </a:tabLst>
            </a:pP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Solve the </a:t>
            </a:r>
            <a:r>
              <a:rPr spc="-8" dirty="0">
                <a:solidFill>
                  <a:srgbClr val="0000FF"/>
                </a:solidFill>
                <a:latin typeface="Trebuchet MS"/>
                <a:cs typeface="Trebuchet MS"/>
              </a:rPr>
              <a:t>equations </a:t>
            </a: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pc="-4" dirty="0">
                <a:solidFill>
                  <a:srgbClr val="0000FF"/>
                </a:solidFill>
                <a:latin typeface="Trebuchet MS"/>
                <a:cs typeface="Trebuchet MS"/>
              </a:rPr>
              <a:t>the desired </a:t>
            </a:r>
            <a:r>
              <a:rPr spc="-8" dirty="0">
                <a:solidFill>
                  <a:srgbClr val="0000FF"/>
                </a:solidFill>
                <a:latin typeface="Trebuchet MS"/>
                <a:cs typeface="Trebuchet MS"/>
              </a:rPr>
              <a:t>output</a:t>
            </a:r>
            <a:r>
              <a:rPr spc="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0000FF"/>
                </a:solidFill>
                <a:latin typeface="Trebuchet MS"/>
                <a:cs typeface="Trebuchet MS"/>
              </a:rPr>
              <a:t>variables.</a:t>
            </a:r>
          </a:p>
          <a:p>
            <a:pPr marL="298609" indent="-289560">
              <a:spcBef>
                <a:spcPts val="1335"/>
              </a:spcBef>
              <a:buSzPct val="93750"/>
              <a:buAutoNum type="arabicPeriod"/>
              <a:tabLst>
                <a:tab pos="299085" algn="l"/>
              </a:tabLst>
            </a:pP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Examine the solution and the</a:t>
            </a:r>
            <a:r>
              <a:rPr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assumptions.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 marL="298609" indent="-289560">
              <a:spcBef>
                <a:spcPts val="1331"/>
              </a:spcBef>
              <a:buSzPct val="93750"/>
              <a:buAutoNum type="arabicPeriod"/>
              <a:tabLst>
                <a:tab pos="299085" algn="l"/>
              </a:tabLst>
            </a:pPr>
            <a:r>
              <a:rPr spc="-4" dirty="0">
                <a:solidFill>
                  <a:srgbClr val="C00000"/>
                </a:solidFill>
                <a:latin typeface="Trebuchet MS"/>
                <a:cs typeface="Trebuchet MS"/>
              </a:rPr>
              <a:t>If necessary </a:t>
            </a:r>
            <a:r>
              <a:rPr dirty="0">
                <a:solidFill>
                  <a:srgbClr val="C00000"/>
                </a:solidFill>
                <a:latin typeface="Trebuchet MS"/>
                <a:cs typeface="Trebuchet MS"/>
              </a:rPr>
              <a:t>reanalyze or </a:t>
            </a:r>
            <a:r>
              <a:rPr spc="-4" dirty="0">
                <a:solidFill>
                  <a:srgbClr val="C00000"/>
                </a:solidFill>
                <a:latin typeface="Trebuchet MS"/>
                <a:cs typeface="Trebuchet MS"/>
              </a:rPr>
              <a:t>redesign the</a:t>
            </a:r>
            <a:r>
              <a:rPr spc="49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C00000"/>
                </a:solidFill>
                <a:latin typeface="Trebuchet MS"/>
                <a:cs typeface="Trebuchet MS"/>
              </a:rPr>
              <a:t>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6992"/>
            <a:ext cx="3595211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176" dirty="0">
                <a:solidFill>
                  <a:srgbClr val="FF0000"/>
                </a:solidFill>
              </a:rPr>
              <a:t>TRANSFER</a:t>
            </a:r>
            <a:r>
              <a:rPr sz="3300" spc="-368" dirty="0">
                <a:solidFill>
                  <a:srgbClr val="FF0000"/>
                </a:solidFill>
              </a:rPr>
              <a:t> </a:t>
            </a:r>
            <a:r>
              <a:rPr sz="3300" spc="-146" dirty="0">
                <a:solidFill>
                  <a:srgbClr val="FF0000"/>
                </a:solidFill>
              </a:rPr>
              <a:t>FUNCTION</a:t>
            </a:r>
            <a:endParaRPr sz="33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87467" y="4857368"/>
            <a:ext cx="28813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785"/>
              </a:lnSpc>
            </a:pPr>
            <a:fld id="{81D60167-4931-47E6-BA6A-407CBD079E47}" type="slidenum">
              <a:rPr dirty="0"/>
              <a:pPr marL="28575">
                <a:lnSpc>
                  <a:spcPts val="1785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7229" y="950878"/>
            <a:ext cx="7750493" cy="347418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74320" indent="-274796">
              <a:lnSpc>
                <a:spcPct val="120000"/>
              </a:lnSpc>
              <a:spcBef>
                <a:spcPts val="71"/>
              </a:spcBef>
              <a:buSzPct val="75000"/>
              <a:buFont typeface="Wingdings"/>
              <a:buChar char=""/>
              <a:tabLst>
                <a:tab pos="274796" algn="l"/>
              </a:tabLst>
            </a:pPr>
            <a:r>
              <a:rPr sz="2000" spc="-26" dirty="0">
                <a:solidFill>
                  <a:srgbClr val="0000FF"/>
                </a:solidFill>
                <a:latin typeface="Trebuchet MS"/>
                <a:cs typeface="Trebuchet MS"/>
              </a:rPr>
              <a:t>Transfer </a:t>
            </a:r>
            <a:r>
              <a:rPr sz="2000" spc="-4" dirty="0">
                <a:solidFill>
                  <a:srgbClr val="0000FF"/>
                </a:solidFill>
                <a:latin typeface="Trebuchet MS"/>
                <a:cs typeface="Trebuchet MS"/>
              </a:rPr>
              <a:t>functions are commonly used to characterize the input—output  </a:t>
            </a:r>
            <a:r>
              <a:rPr sz="2000" dirty="0">
                <a:solidFill>
                  <a:srgbClr val="0000FF"/>
                </a:solidFill>
                <a:latin typeface="Trebuchet MS"/>
                <a:cs typeface="Trebuchet MS"/>
              </a:rPr>
              <a:t>relationships </a:t>
            </a:r>
            <a:r>
              <a:rPr sz="2000" spc="-4" dirty="0">
                <a:solidFill>
                  <a:srgbClr val="0000FF"/>
                </a:solidFill>
                <a:latin typeface="Trebuchet MS"/>
                <a:cs typeface="Trebuchet MS"/>
              </a:rPr>
              <a:t>of components or systems that can </a:t>
            </a:r>
            <a:r>
              <a:rPr sz="2000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2000" spc="-4" dirty="0">
                <a:solidFill>
                  <a:srgbClr val="0000FF"/>
                </a:solidFill>
                <a:latin typeface="Trebuchet MS"/>
                <a:cs typeface="Trebuchet MS"/>
              </a:rPr>
              <a:t>described </a:t>
            </a:r>
            <a:r>
              <a:rPr sz="2000" dirty="0">
                <a:solidFill>
                  <a:srgbClr val="0000FF"/>
                </a:solidFill>
                <a:latin typeface="Trebuchet MS"/>
                <a:cs typeface="Trebuchet MS"/>
              </a:rPr>
              <a:t>by </a:t>
            </a:r>
            <a:r>
              <a:rPr sz="2000" spc="-38" dirty="0">
                <a:solidFill>
                  <a:srgbClr val="0000FF"/>
                </a:solidFill>
                <a:latin typeface="Trebuchet MS"/>
                <a:cs typeface="Trebuchet MS"/>
              </a:rPr>
              <a:t>linear,  </a:t>
            </a:r>
            <a:r>
              <a:rPr sz="2000" spc="-4" dirty="0">
                <a:solidFill>
                  <a:srgbClr val="0000FF"/>
                </a:solidFill>
                <a:latin typeface="Trebuchet MS"/>
                <a:cs typeface="Trebuchet MS"/>
              </a:rPr>
              <a:t>time-invariant, differential</a:t>
            </a:r>
            <a:r>
              <a:rPr sz="2000" spc="53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4" dirty="0">
                <a:solidFill>
                  <a:srgbClr val="0000FF"/>
                </a:solidFill>
                <a:latin typeface="Trebuchet MS"/>
                <a:cs typeface="Trebuchet MS"/>
              </a:rPr>
              <a:t>equations.</a:t>
            </a:r>
            <a:endParaRPr sz="2000"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274320" indent="-274796" algn="just">
              <a:lnSpc>
                <a:spcPct val="120000"/>
              </a:lnSpc>
              <a:spcBef>
                <a:spcPts val="900"/>
              </a:spcBef>
              <a:buSzPct val="75000"/>
              <a:buFont typeface="Wingdings"/>
              <a:buChar char=""/>
              <a:tabLst>
                <a:tab pos="274796" algn="l"/>
              </a:tabLst>
            </a:pP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i="1" dirty="0">
                <a:solidFill>
                  <a:srgbClr val="001F5F"/>
                </a:solidFill>
                <a:latin typeface="Trebuchet MS"/>
                <a:cs typeface="Trebuchet MS"/>
              </a:rPr>
              <a:t>transfer </a:t>
            </a:r>
            <a:r>
              <a:rPr sz="2000" i="1" spc="-4" dirty="0">
                <a:solidFill>
                  <a:srgbClr val="001F5F"/>
                </a:solidFill>
                <a:latin typeface="Trebuchet MS"/>
                <a:cs typeface="Trebuchet MS"/>
              </a:rPr>
              <a:t>function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000" spc="-38" dirty="0">
                <a:solidFill>
                  <a:srgbClr val="001F5F"/>
                </a:solidFill>
                <a:latin typeface="Trebuchet MS"/>
                <a:cs typeface="Trebuchet MS"/>
              </a:rPr>
              <a:t>linear,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time-invariant, differential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equation 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000" spc="-4" dirty="0">
                <a:solidFill>
                  <a:srgbClr val="001F5F"/>
                </a:solidFill>
                <a:latin typeface="Trebuchet MS"/>
                <a:cs typeface="Trebuchet MS"/>
              </a:rPr>
              <a:t>is defined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as </a:t>
            </a:r>
            <a:r>
              <a:rPr sz="2000" b="1" dirty="0">
                <a:solidFill>
                  <a:srgbClr val="0000FF"/>
                </a:solidFill>
                <a:latin typeface="Trebuchet MS"/>
                <a:cs typeface="Trebuchet MS"/>
              </a:rPr>
              <a:t>“</a:t>
            </a:r>
            <a:r>
              <a:rPr sz="2000" b="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 </a:t>
            </a:r>
            <a:r>
              <a:rPr sz="2000" b="1" spc="-1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ratio </a:t>
            </a:r>
            <a:r>
              <a:rPr sz="2000" b="1" spc="-4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of the Laplace </a:t>
            </a:r>
            <a:r>
              <a:rPr sz="2000" b="1" spc="-1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transform </a:t>
            </a:r>
            <a:r>
              <a:rPr sz="2000" b="1" spc="-4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of the output  (response function) to the </a:t>
            </a:r>
            <a:r>
              <a:rPr sz="2000" b="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Laplace </a:t>
            </a:r>
            <a:r>
              <a:rPr sz="2000" b="1" spc="-1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transform </a:t>
            </a:r>
            <a:r>
              <a:rPr sz="2000" b="1" spc="-4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of </a:t>
            </a:r>
            <a:r>
              <a:rPr sz="2000" b="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 </a:t>
            </a:r>
            <a:r>
              <a:rPr sz="2000" b="1" spc="-4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input </a:t>
            </a:r>
            <a:r>
              <a:rPr sz="2000" b="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(driving  </a:t>
            </a:r>
            <a:r>
              <a:rPr sz="2000" b="1" spc="-4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function) </a:t>
            </a:r>
            <a:r>
              <a:rPr sz="2000" b="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under </a:t>
            </a:r>
            <a:r>
              <a:rPr sz="2000" b="1" spc="-4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 </a:t>
            </a:r>
            <a:r>
              <a:rPr sz="2000" b="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assumption </a:t>
            </a:r>
            <a:r>
              <a:rPr sz="2000" b="1" spc="-4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that </a:t>
            </a:r>
            <a:r>
              <a:rPr sz="2000" b="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all </a:t>
            </a:r>
            <a:r>
              <a:rPr sz="2000" b="1" spc="-4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initial conditions </a:t>
            </a:r>
            <a:r>
              <a:rPr sz="2000" b="1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are</a:t>
            </a:r>
            <a:r>
              <a:rPr sz="2000" b="1" spc="-53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spc="-4" dirty="0">
                <a:solidFill>
                  <a:srgbClr val="0000F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zero</a:t>
            </a:r>
            <a:r>
              <a:rPr sz="2000" b="1" spc="-4" dirty="0">
                <a:solidFill>
                  <a:srgbClr val="0000FF"/>
                </a:solidFill>
                <a:latin typeface="Trebuchet MS"/>
                <a:cs typeface="Trebuchet MS"/>
              </a:rPr>
              <a:t>”.</a:t>
            </a:r>
            <a:endParaRPr sz="2000" b="1"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R="117634" algn="ctr">
              <a:spcBef>
                <a:spcPts val="1369"/>
              </a:spcBef>
            </a:pPr>
            <a:r>
              <a:rPr sz="1600" dirty="0">
                <a:solidFill>
                  <a:srgbClr val="001F5F"/>
                </a:solidFill>
                <a:latin typeface="Wingdings"/>
                <a:cs typeface="Wingdings"/>
              </a:rPr>
              <a:t></a:t>
            </a:r>
            <a:endParaRPr sz="1600" dirty="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3773</Words>
  <Application>Microsoft Office PowerPoint</Application>
  <PresentationFormat>On-screen Show (16:9)</PresentationFormat>
  <Paragraphs>968</Paragraphs>
  <Slides>66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Control Systems</vt:lpstr>
      <vt:lpstr>Objectives</vt:lpstr>
      <vt:lpstr>Mathematical Model</vt:lpstr>
      <vt:lpstr>Mathematical Model</vt:lpstr>
      <vt:lpstr>Types of Mathematical Models</vt:lpstr>
      <vt:lpstr>Types of Mathematical Models</vt:lpstr>
      <vt:lpstr>Different Mathematical Models</vt:lpstr>
      <vt:lpstr>The  approach to dynamic system problems can be as follows:</vt:lpstr>
      <vt:lpstr>TRANSFER FUNCTION</vt:lpstr>
      <vt:lpstr>Physical Systems</vt:lpstr>
      <vt:lpstr>Electrical Systems</vt:lpstr>
      <vt:lpstr>Electrical System Elements</vt:lpstr>
      <vt:lpstr>Describing Differential Equations for Electrical and  Electronic Elements</vt:lpstr>
      <vt:lpstr>Electrical Circuits</vt:lpstr>
      <vt:lpstr>Example: Write  the  intego-differential  equations  and  the  transfer  function  of the  following  circuit</vt:lpstr>
      <vt:lpstr>Nodal and Loop Analysis</vt:lpstr>
      <vt:lpstr>Analysis of Electrical Systems</vt:lpstr>
      <vt:lpstr>Nodal Analysis : Example</vt:lpstr>
      <vt:lpstr>Loop or Mesh Analysis: Example 𝑅 𝐿</vt:lpstr>
      <vt:lpstr>Mechanical Systems</vt:lpstr>
      <vt:lpstr>Mass Vs Inertia</vt:lpstr>
      <vt:lpstr>Damper</vt:lpstr>
      <vt:lpstr>Linear Vs Torsional Spring</vt:lpstr>
      <vt:lpstr>Describing Differential Equations for Electrical and  Electronic Elements</vt:lpstr>
      <vt:lpstr>Mechanical Systems</vt:lpstr>
      <vt:lpstr>Describing Differential Equations for Translation  Mechanical Elements</vt:lpstr>
      <vt:lpstr>Describing Differential Equations for    Rotational</vt:lpstr>
      <vt:lpstr>Summary: Analogous Systems</vt:lpstr>
      <vt:lpstr>Nodal Analysis for Mechanical Systems</vt:lpstr>
      <vt:lpstr>Nodal Analysis : Example</vt:lpstr>
      <vt:lpstr>Nodal Analysis : Example</vt:lpstr>
      <vt:lpstr>Nodal Analysis : Example</vt:lpstr>
      <vt:lpstr>Nodal Analysis : Example</vt:lpstr>
      <vt:lpstr>Nodal Analysis : Example</vt:lpstr>
      <vt:lpstr>Summary: Analogous Systems</vt:lpstr>
      <vt:lpstr>Example: Write  the  differential   equations and the transfer  function of the Spring Mass Damping System shown</vt:lpstr>
      <vt:lpstr>Example: Write  the  differential   equations and the transfer  function of the Spring Mass Damping System shown</vt:lpstr>
      <vt:lpstr>Example: Write  the  differential   equations and the transfer  function of the Spring Mass Damping System shown</vt:lpstr>
      <vt:lpstr>Example: Write  the  differential   equations and the transfer  function of the Spring Mass Damping System shown</vt:lpstr>
      <vt:lpstr>Summary: Steps of Nodal Analysis</vt:lpstr>
      <vt:lpstr>Example: Write the differential equations to model the  system shown Output</vt:lpstr>
      <vt:lpstr>Example: Write the differential equations to model the  system shown Output</vt:lpstr>
      <vt:lpstr>Example: Write the differential equations to model the  system shown Output</vt:lpstr>
      <vt:lpstr> For the node  x1                                                                                                                                                                                    …(1)  Electrical equivalent (F-V)                                                                                              </vt:lpstr>
      <vt:lpstr> For the node  x1                                                                                                                                                                                    …(1) Electrical equivalent (F-i)                                                                                              </vt:lpstr>
      <vt:lpstr>Analogous Systems</vt:lpstr>
      <vt:lpstr>Mass-Spring-Damper (MSD) System</vt:lpstr>
      <vt:lpstr>F-V Analogy of MSD System</vt:lpstr>
      <vt:lpstr>F-V Analogy of MSD System</vt:lpstr>
      <vt:lpstr>Examples</vt:lpstr>
      <vt:lpstr>F-I Analogy of MSD System</vt:lpstr>
      <vt:lpstr>Examples</vt:lpstr>
      <vt:lpstr>Transformer Vs Gears</vt:lpstr>
      <vt:lpstr>Overview</vt:lpstr>
      <vt:lpstr>Motivation</vt:lpstr>
      <vt:lpstr>Motivation</vt:lpstr>
      <vt:lpstr>Transfer Function : Example 1</vt:lpstr>
      <vt:lpstr>Transfer Function : Example 1</vt:lpstr>
      <vt:lpstr>Transfer Function : Example 2</vt:lpstr>
      <vt:lpstr>Describing Differential Equations for Rotational</vt:lpstr>
      <vt:lpstr>Describing Differential Equations for Electro Mechanical  Elements</vt:lpstr>
      <vt:lpstr>Properties of Transfer Function</vt:lpstr>
      <vt:lpstr>Transfer Function : General Form</vt:lpstr>
      <vt:lpstr>Poles and Zeros</vt:lpstr>
      <vt:lpstr>Gain, Poles and Zeros : Example</vt:lpstr>
      <vt:lpstr>Summary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sps</cp:lastModifiedBy>
  <cp:revision>238</cp:revision>
  <dcterms:created xsi:type="dcterms:W3CDTF">2020-08-10T08:51:34Z</dcterms:created>
  <dcterms:modified xsi:type="dcterms:W3CDTF">2020-08-26T08:13:08Z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2020-08-10T00:00:00Z</vt:filetime>
  </property>
</Properties>
</file>