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67" r:id="rId2"/>
    <p:sldId id="281" r:id="rId3"/>
    <p:sldId id="527" r:id="rId4"/>
    <p:sldId id="526" r:id="rId5"/>
    <p:sldId id="518" r:id="rId6"/>
    <p:sldId id="497" r:id="rId7"/>
    <p:sldId id="283" r:id="rId8"/>
    <p:sldId id="284" r:id="rId9"/>
    <p:sldId id="528" r:id="rId10"/>
    <p:sldId id="285" r:id="rId11"/>
    <p:sldId id="286" r:id="rId12"/>
    <p:sldId id="499" r:id="rId13"/>
    <p:sldId id="287" r:id="rId14"/>
    <p:sldId id="288" r:id="rId15"/>
    <p:sldId id="289" r:id="rId16"/>
    <p:sldId id="290" r:id="rId17"/>
    <p:sldId id="535" r:id="rId18"/>
    <p:sldId id="291" r:id="rId19"/>
    <p:sldId id="524" r:id="rId20"/>
    <p:sldId id="529" r:id="rId21"/>
    <p:sldId id="530" r:id="rId22"/>
    <p:sldId id="531" r:id="rId23"/>
    <p:sldId id="519" r:id="rId24"/>
    <p:sldId id="506" r:id="rId25"/>
    <p:sldId id="507" r:id="rId26"/>
    <p:sldId id="509" r:id="rId27"/>
    <p:sldId id="508" r:id="rId28"/>
    <p:sldId id="510" r:id="rId29"/>
    <p:sldId id="515" r:id="rId30"/>
    <p:sldId id="293" r:id="rId31"/>
    <p:sldId id="294" r:id="rId32"/>
    <p:sldId id="513" r:id="rId33"/>
    <p:sldId id="511" r:id="rId34"/>
    <p:sldId id="516" r:id="rId35"/>
    <p:sldId id="517" r:id="rId36"/>
    <p:sldId id="533" r:id="rId37"/>
    <p:sldId id="532" r:id="rId38"/>
    <p:sldId id="295" r:id="rId39"/>
    <p:sldId id="296" r:id="rId40"/>
    <p:sldId id="297" r:id="rId41"/>
    <p:sldId id="298" r:id="rId42"/>
    <p:sldId id="299" r:id="rId43"/>
    <p:sldId id="536" r:id="rId4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8" autoAdjust="0"/>
    <p:restoredTop sz="86380" autoAdjust="0"/>
  </p:normalViewPr>
  <p:slideViewPr>
    <p:cSldViewPr>
      <p:cViewPr>
        <p:scale>
          <a:sx n="42" d="100"/>
          <a:sy n="42" d="100"/>
        </p:scale>
        <p:origin x="-936" y="-54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126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5098B-6E4D-42E8-A468-599D480AD480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2E5BA-920E-4FDB-8BEC-C7C2028C6B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2E5BA-920E-4FDB-8BEC-C7C2028C6B3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2E5BA-920E-4FDB-8BEC-C7C2028C6B3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2E5BA-920E-4FDB-8BEC-C7C2028C6B3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1420" y="1070863"/>
            <a:ext cx="7341158" cy="177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64158" y="3505276"/>
            <a:ext cx="7015683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6/30/2016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Amit</a:t>
            </a:r>
            <a:r>
              <a:rPr spc="-65" dirty="0"/>
              <a:t> </a:t>
            </a:r>
            <a:r>
              <a:rPr spc="-10" dirty="0"/>
              <a:t>Nevase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6/30/2016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Amit</a:t>
            </a:r>
            <a:r>
              <a:rPr spc="-65" dirty="0"/>
              <a:t> </a:t>
            </a:r>
            <a:r>
              <a:rPr spc="-10" dirty="0"/>
              <a:t>Nevase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6/30/2016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Amit</a:t>
            </a:r>
            <a:r>
              <a:rPr spc="-65" dirty="0"/>
              <a:t> </a:t>
            </a:r>
            <a:r>
              <a:rPr spc="-10" dirty="0"/>
              <a:t>Nevase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6/30/2016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Amit</a:t>
            </a:r>
            <a:r>
              <a:rPr spc="-65" dirty="0"/>
              <a:t> </a:t>
            </a:r>
            <a:r>
              <a:rPr spc="-10" dirty="0"/>
              <a:t>Nevase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6/30/2016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Amit</a:t>
            </a:r>
            <a:r>
              <a:rPr spc="-65" dirty="0"/>
              <a:t> </a:t>
            </a:r>
            <a:r>
              <a:rPr spc="-10" dirty="0"/>
              <a:t>Nevase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>
          <a:xfrm>
            <a:off x="1010767" y="60147"/>
            <a:ext cx="7122464" cy="492443"/>
          </a:xfrm>
        </p:spPr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>
          <a:xfrm>
            <a:off x="856468" y="1763269"/>
            <a:ext cx="7431066" cy="1538883"/>
          </a:xfrm>
        </p:spPr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457200" y="6377943"/>
            <a:ext cx="2103120" cy="215444"/>
          </a:xfrm>
        </p:spPr>
        <p:txBody>
          <a:bodyPr/>
          <a:lstStyle/>
          <a:p>
            <a:fld id="{C16525B2-4347-4F72-BAF7-76B19438D32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3108960" y="6377943"/>
            <a:ext cx="2926080" cy="2154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6583680" y="6377943"/>
            <a:ext cx="2103120" cy="215444"/>
          </a:xfrm>
        </p:spPr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0767" y="60147"/>
            <a:ext cx="7122464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2904" y="1308861"/>
            <a:ext cx="8378190" cy="3098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4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6/30/2016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4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Amit</a:t>
            </a:r>
            <a:r>
              <a:rPr spc="-65" dirty="0"/>
              <a:t> </a:t>
            </a:r>
            <a:r>
              <a:rPr spc="-10" dirty="0"/>
              <a:t>Nevase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64397" y="6418797"/>
            <a:ext cx="368934" cy="24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883" rIns="0" bIns="0" rtlCol="0">
            <a:spAutoFit/>
          </a:bodyPr>
          <a:lstStyle/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2590800"/>
            <a:ext cx="80404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spc="-15" dirty="0" smtClean="0">
                <a:solidFill>
                  <a:srgbClr val="FF0000"/>
                </a:solidFill>
              </a:rPr>
              <a:t>Introduction </a:t>
            </a:r>
            <a:r>
              <a:rPr lang="en-US" sz="4800" spc="-20" dirty="0" smtClean="0">
                <a:solidFill>
                  <a:srgbClr val="FF0000"/>
                </a:solidFill>
              </a:rPr>
              <a:t>to</a:t>
            </a:r>
            <a:r>
              <a:rPr lang="en-US" sz="4800" spc="-45" dirty="0" smtClean="0">
                <a:solidFill>
                  <a:srgbClr val="FF0000"/>
                </a:solidFill>
              </a:rPr>
              <a:t> </a:t>
            </a:r>
            <a:r>
              <a:rPr lang="en-US" sz="4800" spc="-20" dirty="0" smtClean="0">
                <a:solidFill>
                  <a:srgbClr val="FF0000"/>
                </a:solidFill>
              </a:rPr>
              <a:t>Control Systems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2057400"/>
            <a:ext cx="4343400" cy="26109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2800" b="1" spc="-10" dirty="0" smtClean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cs typeface="Calibri"/>
              </a:rPr>
              <a:t>Bread	</a:t>
            </a:r>
            <a:r>
              <a:rPr lang="en-US" sz="2800" b="1" spc="-15" dirty="0" smtClean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cs typeface="Calibri"/>
              </a:rPr>
              <a:t>toaster</a:t>
            </a:r>
            <a:endParaRPr lang="en-US" sz="2800" dirty="0" smtClean="0">
              <a:solidFill>
                <a:srgbClr val="000099"/>
              </a:solidFill>
              <a:cs typeface="Calibri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2800" spc="-15" dirty="0" smtClean="0">
                <a:latin typeface="Calibri"/>
                <a:cs typeface="Calibri"/>
              </a:rPr>
              <a:t>This machine runs as per adjusted time </a:t>
            </a:r>
            <a:r>
              <a:rPr sz="2800" spc="-15" dirty="0" smtClean="0">
                <a:latin typeface="Calibri"/>
                <a:cs typeface="Calibri"/>
              </a:rPr>
              <a:t>irrespective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toasting is  completed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9740" y="136347"/>
            <a:ext cx="26555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45844" algn="l"/>
              </a:tabLst>
            </a:pPr>
            <a:r>
              <a:rPr spc="-5" dirty="0"/>
              <a:t>O</a:t>
            </a:r>
            <a:r>
              <a:rPr spc="-35" dirty="0"/>
              <a:t>L</a:t>
            </a:r>
            <a:r>
              <a:rPr spc="-5" dirty="0"/>
              <a:t>C</a:t>
            </a:r>
            <a:r>
              <a:rPr dirty="0"/>
              <a:t>S	E</a:t>
            </a:r>
            <a:r>
              <a:rPr spc="-55" dirty="0"/>
              <a:t>x</a:t>
            </a:r>
            <a:r>
              <a:rPr dirty="0"/>
              <a:t>ampl</a:t>
            </a:r>
            <a:r>
              <a:rPr spc="-10" dirty="0"/>
              <a:t>e</a:t>
            </a:r>
            <a:r>
              <a:rPr dirty="0"/>
              <a:t>s</a:t>
            </a:r>
          </a:p>
        </p:txBody>
      </p:sp>
      <p:sp>
        <p:nvSpPr>
          <p:cNvPr id="6" name="object 6"/>
          <p:cNvSpPr/>
          <p:nvPr/>
        </p:nvSpPr>
        <p:spPr>
          <a:xfrm>
            <a:off x="5257800" y="1905000"/>
            <a:ext cx="3505200" cy="3353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10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773453"/>
            <a:ext cx="441706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b="1" spc="-10" dirty="0" smtClean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Automatic</a:t>
            </a:r>
            <a:r>
              <a:rPr lang="en-US" sz="2800" b="1" spc="-10" dirty="0" smtClean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spc="-20" dirty="0" smtClean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tea/coffee  </a:t>
            </a:r>
            <a:r>
              <a:rPr sz="2800" b="1" spc="-30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Vending </a:t>
            </a:r>
            <a:r>
              <a:rPr sz="2800" b="1" spc="-5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Machine</a:t>
            </a:r>
            <a:r>
              <a:rPr sz="2800" b="1" spc="-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  These machines also  function </a:t>
            </a:r>
            <a:r>
              <a:rPr sz="2800" spc="-20" dirty="0">
                <a:latin typeface="Calibri"/>
                <a:cs typeface="Calibri"/>
              </a:rPr>
              <a:t>for </a:t>
            </a:r>
            <a:r>
              <a:rPr sz="2800" spc="-25" dirty="0">
                <a:latin typeface="Calibri"/>
                <a:cs typeface="Calibri"/>
              </a:rPr>
              <a:t>pre </a:t>
            </a:r>
            <a:r>
              <a:rPr sz="2800" spc="-10" dirty="0">
                <a:latin typeface="Calibri"/>
                <a:cs typeface="Calibri"/>
              </a:rPr>
              <a:t>adjusted  </a:t>
            </a:r>
            <a:r>
              <a:rPr sz="2800" spc="-5" dirty="0">
                <a:latin typeface="Calibri"/>
                <a:cs typeface="Calibri"/>
              </a:rPr>
              <a:t>time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only.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9740" y="136347"/>
            <a:ext cx="26555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45844" algn="l"/>
              </a:tabLst>
            </a:pPr>
            <a:r>
              <a:rPr spc="-5" dirty="0"/>
              <a:t>O</a:t>
            </a:r>
            <a:r>
              <a:rPr spc="-35" dirty="0"/>
              <a:t>L</a:t>
            </a:r>
            <a:r>
              <a:rPr spc="-5" dirty="0"/>
              <a:t>C</a:t>
            </a:r>
            <a:r>
              <a:rPr dirty="0"/>
              <a:t>S	E</a:t>
            </a:r>
            <a:r>
              <a:rPr spc="-55" dirty="0"/>
              <a:t>x</a:t>
            </a:r>
            <a:r>
              <a:rPr dirty="0"/>
              <a:t>ampl</a:t>
            </a:r>
            <a:r>
              <a:rPr spc="-10" dirty="0"/>
              <a:t>e</a:t>
            </a:r>
            <a:r>
              <a:rPr dirty="0"/>
              <a:t>s</a:t>
            </a:r>
          </a:p>
        </p:txBody>
      </p:sp>
      <p:sp>
        <p:nvSpPr>
          <p:cNvPr id="5" name="object 5"/>
          <p:cNvSpPr/>
          <p:nvPr/>
        </p:nvSpPr>
        <p:spPr>
          <a:xfrm>
            <a:off x="5105400" y="1295400"/>
            <a:ext cx="3733800" cy="506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Tank level control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An example of a manual open loop  control system.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open loop control system when we start the pump it will continue fill the fluid in the tank but at a time tank will overflow still pump will not stop.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10061" y="4911503"/>
            <a:ext cx="1361941" cy="1300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54"/>
          <p:cNvGrpSpPr/>
          <p:nvPr/>
        </p:nvGrpSpPr>
        <p:grpSpPr>
          <a:xfrm>
            <a:off x="1444043" y="4696853"/>
            <a:ext cx="714777" cy="802426"/>
            <a:chOff x="1925391" y="4696853"/>
            <a:chExt cx="953036" cy="802426"/>
          </a:xfrm>
        </p:grpSpPr>
        <p:sp>
          <p:nvSpPr>
            <p:cNvPr id="7" name="Isosceles Triangle 6"/>
            <p:cNvSpPr/>
            <p:nvPr/>
          </p:nvSpPr>
          <p:spPr>
            <a:xfrm>
              <a:off x="1970468" y="5029200"/>
              <a:ext cx="656821" cy="47007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925391" y="4696853"/>
              <a:ext cx="746974" cy="6646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11757" y="4699357"/>
              <a:ext cx="566670" cy="321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>
            <a:stCxn id="10" idx="3"/>
          </p:cNvCxnSpPr>
          <p:nvPr/>
        </p:nvCxnSpPr>
        <p:spPr>
          <a:xfrm>
            <a:off x="2158821" y="4860343"/>
            <a:ext cx="51676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665929" y="3902299"/>
            <a:ext cx="9659" cy="9580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75586" y="3902299"/>
            <a:ext cx="88864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571999" y="4702873"/>
            <a:ext cx="354170" cy="1634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71999" y="5820589"/>
            <a:ext cx="354170" cy="23504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571999" y="4378817"/>
            <a:ext cx="0" cy="5326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210059" y="4378817"/>
            <a:ext cx="0" cy="6425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14094" y="4396555"/>
            <a:ext cx="1110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 level switch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926169" y="5565942"/>
            <a:ext cx="1110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 level switch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3564228" y="3902299"/>
            <a:ext cx="0" cy="11190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28601" y="4774843"/>
            <a:ext cx="1145418" cy="48939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Start/stop</a:t>
            </a:r>
            <a:endParaRPr lang="en-US" dirty="0"/>
          </a:p>
        </p:txBody>
      </p:sp>
      <p:cxnSp>
        <p:nvCxnSpPr>
          <p:cNvPr id="54" name="Straight Connector 53"/>
          <p:cNvCxnSpPr>
            <a:stCxn id="7" idx="3"/>
          </p:cNvCxnSpPr>
          <p:nvPr/>
        </p:nvCxnSpPr>
        <p:spPr>
          <a:xfrm flipH="1">
            <a:off x="1724161" y="5499279"/>
            <a:ext cx="1" cy="71299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8882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011560"/>
            <a:ext cx="8376284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b="1" spc="-10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Light </a:t>
            </a:r>
            <a:r>
              <a:rPr sz="2800" b="1" spc="-15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switch</a:t>
            </a:r>
            <a:r>
              <a:rPr sz="2800" b="1" spc="-1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 lamps </a:t>
            </a:r>
            <a:r>
              <a:rPr sz="2800" spc="-10" dirty="0">
                <a:latin typeface="Calibri"/>
                <a:cs typeface="Calibri"/>
              </a:rPr>
              <a:t>glow whenever </a:t>
            </a:r>
            <a:r>
              <a:rPr sz="2800" spc="-15" dirty="0">
                <a:latin typeface="Calibri"/>
                <a:cs typeface="Calibri"/>
              </a:rPr>
              <a:t>light </a:t>
            </a:r>
            <a:r>
              <a:rPr sz="2800" spc="-10" dirty="0">
                <a:latin typeface="Calibri"/>
                <a:cs typeface="Calibri"/>
              </a:rPr>
              <a:t>switch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on  </a:t>
            </a:r>
            <a:r>
              <a:rPr sz="2800" spc="-10" dirty="0">
                <a:latin typeface="Calibri"/>
                <a:cs typeface="Calibri"/>
              </a:rPr>
              <a:t>irrespective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light is </a:t>
            </a:r>
            <a:r>
              <a:rPr sz="2800" spc="-15" dirty="0">
                <a:latin typeface="Calibri"/>
                <a:cs typeface="Calibri"/>
              </a:rPr>
              <a:t>required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3101699"/>
            <a:ext cx="7998460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  <a:tab pos="1740535" algn="l"/>
                <a:tab pos="2378075" algn="l"/>
                <a:tab pos="3563620" algn="l"/>
                <a:tab pos="4847590" algn="l"/>
                <a:tab pos="5281930" algn="l"/>
                <a:tab pos="6640830" algn="l"/>
              </a:tabLst>
            </a:pPr>
            <a:r>
              <a:rPr sz="2800" b="1" spc="-25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Volume	</a:t>
            </a:r>
            <a:r>
              <a:rPr sz="2800" b="1" spc="-5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on	</a:t>
            </a:r>
            <a:r>
              <a:rPr sz="2800" b="1" spc="-20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stereo	</a:t>
            </a:r>
            <a:r>
              <a:rPr sz="2800" b="1" spc="-25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r>
              <a:rPr sz="2800" b="1" spc="-25" dirty="0">
                <a:solidFill>
                  <a:srgbClr val="000099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–	</a:t>
            </a:r>
            <a:r>
              <a:rPr sz="2800" spc="-25" dirty="0" smtClean="0">
                <a:latin typeface="Calibri"/>
                <a:cs typeface="Calibri"/>
              </a:rPr>
              <a:t>Volume</a:t>
            </a:r>
            <a:r>
              <a:rPr lang="en-US" sz="2800" spc="-25" dirty="0" smtClean="0">
                <a:latin typeface="Calibri"/>
                <a:cs typeface="Calibri"/>
              </a:rPr>
              <a:t>  </a:t>
            </a:r>
            <a:r>
              <a:rPr sz="2800" spc="-10" dirty="0" smtClean="0">
                <a:latin typeface="Calibri"/>
                <a:cs typeface="Calibri"/>
              </a:rPr>
              <a:t>is</a:t>
            </a:r>
            <a:r>
              <a:rPr lang="en-US" sz="2800" spc="-10" dirty="0" smtClean="0">
                <a:latin typeface="Calibri"/>
                <a:cs typeface="Calibri"/>
              </a:rPr>
              <a:t> adjusted </a:t>
            </a:r>
            <a:r>
              <a:rPr sz="2800" spc="-10" dirty="0" smtClean="0">
                <a:latin typeface="Calibri"/>
                <a:cs typeface="Calibri"/>
              </a:rPr>
              <a:t>  </a:t>
            </a:r>
            <a:r>
              <a:rPr sz="2800" spc="-5" dirty="0">
                <a:latin typeface="Calibri"/>
                <a:cs typeface="Calibri"/>
              </a:rPr>
              <a:t>manually </a:t>
            </a:r>
            <a:r>
              <a:rPr sz="2800" spc="-10" dirty="0">
                <a:latin typeface="Calibri"/>
                <a:cs typeface="Calibri"/>
              </a:rPr>
              <a:t>irrespective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output </a:t>
            </a:r>
            <a:r>
              <a:rPr sz="2800" spc="-15" dirty="0">
                <a:latin typeface="Calibri"/>
                <a:cs typeface="Calibri"/>
              </a:rPr>
              <a:t>volume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level.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9740" y="136347"/>
            <a:ext cx="26555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45844" algn="l"/>
              </a:tabLst>
            </a:pPr>
            <a:r>
              <a:rPr spc="-5" dirty="0"/>
              <a:t>O</a:t>
            </a:r>
            <a:r>
              <a:rPr spc="-35" dirty="0"/>
              <a:t>L</a:t>
            </a:r>
            <a:r>
              <a:rPr spc="-5" dirty="0"/>
              <a:t>C</a:t>
            </a:r>
            <a:r>
              <a:rPr dirty="0"/>
              <a:t>S	E</a:t>
            </a:r>
            <a:r>
              <a:rPr spc="-55" dirty="0"/>
              <a:t>x</a:t>
            </a:r>
            <a:r>
              <a:rPr dirty="0"/>
              <a:t>ampl</a:t>
            </a:r>
            <a:r>
              <a:rPr spc="-10" dirty="0"/>
              <a:t>e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13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36347"/>
            <a:ext cx="336422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Advantages </a:t>
            </a:r>
            <a:r>
              <a:rPr dirty="0"/>
              <a:t>of</a:t>
            </a:r>
            <a:r>
              <a:rPr spc="-105" dirty="0"/>
              <a:t> </a:t>
            </a:r>
            <a:r>
              <a:rPr spc="-10" dirty="0"/>
              <a:t>OLCS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232661"/>
            <a:ext cx="7722870" cy="3336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3600" spc="-1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Simple in construction </a:t>
            </a:r>
            <a:r>
              <a:rPr sz="3600" spc="-5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sz="3600" spc="135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3600" spc="-1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design.</a:t>
            </a:r>
            <a:endParaRPr sz="3600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3600" spc="-15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Economical</a:t>
            </a:r>
            <a:r>
              <a:rPr sz="3600" spc="-15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.</a:t>
            </a:r>
            <a:endParaRPr sz="3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3600" spc="-30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Easy </a:t>
            </a:r>
            <a:r>
              <a:rPr sz="3600" spc="-2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sz="3600" spc="2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3600" spc="-15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maintain.</a:t>
            </a:r>
            <a:endParaRPr sz="3600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3600" spc="-15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Generally</a:t>
            </a:r>
            <a:r>
              <a:rPr sz="3600" spc="5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3600" spc="-15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stable</a:t>
            </a:r>
            <a:r>
              <a:rPr sz="3600" spc="-15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sz="3600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3600" spc="-20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Convenient </a:t>
            </a:r>
            <a:r>
              <a:rPr sz="3600" spc="-2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sz="3600" spc="-5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use as </a:t>
            </a:r>
            <a:r>
              <a:rPr sz="3600" spc="-1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output is difficult </a:t>
            </a:r>
            <a:r>
              <a:rPr sz="3600" spc="-2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sz="3600" spc="2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3600" spc="-1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measure</a:t>
            </a:r>
            <a:r>
              <a:rPr sz="2800" spc="-1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sz="2800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60147"/>
            <a:ext cx="383412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Disadvantages </a:t>
            </a:r>
            <a:r>
              <a:rPr dirty="0"/>
              <a:t>of</a:t>
            </a:r>
            <a:r>
              <a:rPr spc="-100" dirty="0"/>
              <a:t> </a:t>
            </a:r>
            <a:r>
              <a:rPr spc="-10" dirty="0"/>
              <a:t>OLCS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4800" y="1524000"/>
            <a:ext cx="8610600" cy="13176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They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 smtClean="0">
                <a:latin typeface="Calibri"/>
                <a:cs typeface="Calibri"/>
              </a:rPr>
              <a:t>unreliable</a:t>
            </a:r>
            <a:endParaRPr lang="en-US" sz="2800" spc="-10" dirty="0" smtClean="0">
              <a:latin typeface="Calibri"/>
              <a:cs typeface="Calibri"/>
            </a:endParaRPr>
          </a:p>
          <a:p>
            <a:pPr marL="355600" indent="-342900"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800" spc="-10" dirty="0" smtClean="0">
                <a:cs typeface="Calibri"/>
              </a:rPr>
              <a:t>They </a:t>
            </a:r>
            <a:r>
              <a:rPr lang="en-US" sz="2800" spc="-15" dirty="0" smtClean="0">
                <a:cs typeface="Calibri"/>
              </a:rPr>
              <a:t>are</a:t>
            </a:r>
            <a:r>
              <a:rPr lang="en-US" sz="2800" spc="-75" dirty="0" smtClean="0">
                <a:cs typeface="Calibri"/>
              </a:rPr>
              <a:t> </a:t>
            </a:r>
            <a:r>
              <a:rPr lang="en-US" sz="2800" spc="-15" dirty="0" smtClean="0">
                <a:cs typeface="Calibri"/>
              </a:rPr>
              <a:t>inaccurate</a:t>
            </a:r>
            <a:endParaRPr lang="en-US" sz="2800" dirty="0" smtClean="0">
              <a:cs typeface="Calibri"/>
            </a:endParaRPr>
          </a:p>
          <a:p>
            <a:pPr marL="355600" indent="-342900"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 smtClean="0">
                <a:latin typeface="Calibri"/>
                <a:cs typeface="Calibri"/>
              </a:rPr>
              <a:t>A</a:t>
            </a:r>
            <a:r>
              <a:rPr sz="2800" spc="-55" dirty="0" smtClean="0">
                <a:latin typeface="Calibri"/>
                <a:cs typeface="Calibri"/>
              </a:rPr>
              <a:t>n</a:t>
            </a:r>
            <a:r>
              <a:rPr sz="2800" spc="-5" dirty="0" smtClean="0">
                <a:latin typeface="Calibri"/>
                <a:cs typeface="Calibri"/>
              </a:rPr>
              <a:t>y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sz="2800" spc="5" dirty="0" smtClean="0">
                <a:latin typeface="Calibri"/>
                <a:cs typeface="Calibri"/>
              </a:rPr>
              <a:t>c</a:t>
            </a:r>
            <a:r>
              <a:rPr sz="2800" spc="-10" dirty="0" smtClean="0">
                <a:latin typeface="Calibri"/>
                <a:cs typeface="Calibri"/>
              </a:rPr>
              <a:t>han</a:t>
            </a:r>
            <a:r>
              <a:rPr sz="2800" spc="-35" dirty="0" smtClean="0">
                <a:latin typeface="Calibri"/>
                <a:cs typeface="Calibri"/>
              </a:rPr>
              <a:t>g</a:t>
            </a:r>
            <a:r>
              <a:rPr sz="2800" spc="-5" dirty="0" smtClean="0">
                <a:latin typeface="Calibri"/>
                <a:cs typeface="Calibri"/>
              </a:rPr>
              <a:t>e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sz="2800" dirty="0" smtClean="0">
                <a:latin typeface="Calibri"/>
                <a:cs typeface="Calibri"/>
              </a:rPr>
              <a:t>in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lang="en-US" sz="2800" spc="-10" dirty="0" smtClean="0">
                <a:cs typeface="Calibri"/>
              </a:rPr>
              <a:t>out</a:t>
            </a:r>
            <a:r>
              <a:rPr lang="en-US" sz="2800" spc="5" dirty="0" smtClean="0">
                <a:cs typeface="Calibri"/>
              </a:rPr>
              <a:t>p</a:t>
            </a:r>
            <a:r>
              <a:rPr lang="en-US" sz="2800" spc="-10" dirty="0" smtClean="0">
                <a:cs typeface="Calibri"/>
              </a:rPr>
              <a:t>u</a:t>
            </a:r>
            <a:r>
              <a:rPr lang="en-US" sz="2800" spc="-5" dirty="0" smtClean="0">
                <a:cs typeface="Calibri"/>
              </a:rPr>
              <a:t>t</a:t>
            </a:r>
            <a:r>
              <a:rPr lang="en-US" sz="2800" dirty="0" smtClean="0">
                <a:cs typeface="Calibri"/>
              </a:rPr>
              <a:t> </a:t>
            </a:r>
            <a:r>
              <a:rPr lang="en-US" sz="2800" spc="-25" dirty="0" smtClean="0">
                <a:cs typeface="Calibri"/>
              </a:rPr>
              <a:t>c</a:t>
            </a:r>
            <a:r>
              <a:rPr lang="en-US" sz="2800" spc="-5" dirty="0" smtClean="0">
                <a:cs typeface="Calibri"/>
              </a:rPr>
              <a:t>a</a:t>
            </a:r>
            <a:r>
              <a:rPr lang="en-US" sz="2800" dirty="0" smtClean="0">
                <a:cs typeface="Calibri"/>
              </a:rPr>
              <a:t>n</a:t>
            </a:r>
            <a:r>
              <a:rPr lang="en-US" sz="2800" spc="-10" dirty="0" smtClean="0">
                <a:cs typeface="Calibri"/>
              </a:rPr>
              <a:t>no</a:t>
            </a:r>
            <a:r>
              <a:rPr lang="en-US" sz="2800" spc="-5" dirty="0" smtClean="0">
                <a:cs typeface="Calibri"/>
              </a:rPr>
              <a:t>t</a:t>
            </a:r>
            <a:r>
              <a:rPr lang="en-US" sz="2800" dirty="0" smtClean="0">
                <a:cs typeface="Calibri"/>
              </a:rPr>
              <a:t> </a:t>
            </a:r>
            <a:r>
              <a:rPr lang="en-US" sz="2800" spc="-15" dirty="0" smtClean="0">
                <a:cs typeface="Calibri"/>
              </a:rPr>
              <a:t>b</a:t>
            </a:r>
            <a:r>
              <a:rPr lang="en-US" sz="2800" spc="-5" dirty="0" smtClean="0">
                <a:cs typeface="Calibri"/>
              </a:rPr>
              <a:t>e</a:t>
            </a:r>
            <a:r>
              <a:rPr lang="en-US" sz="2800" dirty="0" smtClean="0">
                <a:cs typeface="Calibri"/>
              </a:rPr>
              <a:t> </a:t>
            </a:r>
            <a:r>
              <a:rPr lang="en-US" sz="2800" spc="-25" dirty="0" smtClean="0">
                <a:cs typeface="Calibri"/>
              </a:rPr>
              <a:t>c</a:t>
            </a:r>
            <a:r>
              <a:rPr lang="en-US" sz="2800" spc="5" dirty="0" smtClean="0">
                <a:cs typeface="Calibri"/>
              </a:rPr>
              <a:t>o</a:t>
            </a:r>
            <a:r>
              <a:rPr lang="en-US" sz="2800" spc="-5" dirty="0" smtClean="0">
                <a:cs typeface="Calibri"/>
              </a:rPr>
              <a:t>r</a:t>
            </a:r>
            <a:r>
              <a:rPr lang="en-US" sz="2800" spc="-50" dirty="0" smtClean="0">
                <a:cs typeface="Calibri"/>
              </a:rPr>
              <a:t>r</a:t>
            </a:r>
            <a:r>
              <a:rPr lang="en-US" sz="2800" spc="-5" dirty="0" smtClean="0">
                <a:cs typeface="Calibri"/>
              </a:rPr>
              <a:t>ec</a:t>
            </a:r>
            <a:r>
              <a:rPr lang="en-US" sz="2800" spc="-30" dirty="0" smtClean="0">
                <a:cs typeface="Calibri"/>
              </a:rPr>
              <a:t>t</a:t>
            </a:r>
            <a:r>
              <a:rPr lang="en-US" sz="2800" spc="-5" dirty="0" smtClean="0">
                <a:cs typeface="Calibri"/>
              </a:rPr>
              <a:t>ed</a:t>
            </a:r>
            <a:r>
              <a:rPr lang="en-US" sz="2800" dirty="0" smtClean="0">
                <a:cs typeface="Calibri"/>
              </a:rPr>
              <a:t> a</a:t>
            </a:r>
            <a:r>
              <a:rPr sz="2800" spc="-25" dirty="0" smtClean="0">
                <a:latin typeface="Calibri"/>
                <a:cs typeface="Calibri"/>
              </a:rPr>
              <a:t>utomatically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15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2828836"/>
            <a:ext cx="7848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/>
                <a:cs typeface="Cambria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ambria"/>
                <a:cs typeface="Cambria"/>
              </a:rPr>
              <a:t>there</a:t>
            </a:r>
            <a:r>
              <a:rPr lang="en-US" sz="2800" spc="-18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ambria"/>
                <a:cs typeface="Cambria"/>
              </a:rPr>
              <a:t>are</a:t>
            </a:r>
            <a:r>
              <a:rPr lang="en-US" sz="2800" spc="-14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800" spc="-15" dirty="0" smtClean="0">
                <a:solidFill>
                  <a:srgbClr val="FF0000"/>
                </a:solidFill>
                <a:latin typeface="Cambria"/>
                <a:cs typeface="Cambria"/>
              </a:rPr>
              <a:t>any</a:t>
            </a:r>
            <a:r>
              <a:rPr lang="en-US" sz="2800" dirty="0" smtClean="0">
                <a:solidFill>
                  <a:srgbClr val="FF0000"/>
                </a:solidFill>
                <a:latin typeface="Cambria"/>
                <a:cs typeface="Cambria"/>
              </a:rPr>
              <a:t> disturbances,</a:t>
            </a:r>
            <a:r>
              <a:rPr lang="en-US" sz="2800" spc="-23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lang="en-US" sz="2800" spc="-28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ambria"/>
                <a:cs typeface="Cambria"/>
              </a:rPr>
              <a:t>out</a:t>
            </a:r>
            <a:r>
              <a:rPr lang="en-US" sz="2800" spc="-15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ambria"/>
                <a:cs typeface="Cambria"/>
              </a:rPr>
              <a:t>put</a:t>
            </a:r>
            <a:r>
              <a:rPr lang="en-US" sz="2800" spc="-17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ambria"/>
                <a:cs typeface="Cambria"/>
              </a:rPr>
              <a:t>changes</a:t>
            </a:r>
            <a:r>
              <a:rPr lang="en-US" sz="2800" spc="-20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ambria"/>
                <a:cs typeface="Cambria"/>
              </a:rPr>
              <a:t>and</a:t>
            </a:r>
            <a:r>
              <a:rPr lang="en-US" sz="2800" spc="-20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ambria"/>
                <a:cs typeface="Cambria"/>
              </a:rPr>
              <a:t>there</a:t>
            </a:r>
            <a:r>
              <a:rPr lang="en-US" sz="2800" spc="-18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ambria"/>
                <a:cs typeface="Cambria"/>
              </a:rPr>
              <a:t>is</a:t>
            </a:r>
            <a:r>
              <a:rPr lang="en-US" sz="2800" spc="-10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ambria"/>
                <a:cs typeface="Cambria"/>
              </a:rPr>
              <a:t>no adjustment</a:t>
            </a:r>
            <a:r>
              <a:rPr lang="en-US" sz="2800" spc="-28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lang="en-US" sz="2800" spc="-14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lang="en-US" sz="2800" spc="-28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ambria"/>
                <a:cs typeface="Cambria"/>
              </a:rPr>
              <a:t>input</a:t>
            </a:r>
            <a:r>
              <a:rPr lang="en-US" sz="2800" spc="-15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lang="en-US" sz="2800" spc="-20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ambria"/>
                <a:cs typeface="Cambria"/>
              </a:rPr>
              <a:t>bring back the</a:t>
            </a:r>
            <a:r>
              <a:rPr lang="en-US" sz="2800" spc="-23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ambria"/>
                <a:cs typeface="Cambria"/>
              </a:rPr>
              <a:t>output</a:t>
            </a:r>
            <a:r>
              <a:rPr lang="en-US" sz="2800" spc="-30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lang="en-US" sz="2800" spc="-20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lang="en-US" sz="2800" spc="-28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ambria"/>
                <a:cs typeface="Cambria"/>
              </a:rPr>
              <a:t>original</a:t>
            </a:r>
            <a:r>
              <a:rPr lang="en-US" sz="2800" spc="-34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800" spc="-10" dirty="0" smtClean="0">
                <a:solidFill>
                  <a:srgbClr val="FF0000"/>
                </a:solidFill>
                <a:latin typeface="Cambria"/>
                <a:cs typeface="Cambria"/>
              </a:rPr>
              <a:t>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7746" y="171450"/>
            <a:ext cx="336105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Closed </a:t>
            </a:r>
            <a:r>
              <a:rPr dirty="0"/>
              <a:t>Loop</a:t>
            </a:r>
            <a:r>
              <a:rPr spc="-60" dirty="0"/>
              <a:t> </a:t>
            </a:r>
            <a:r>
              <a:rPr spc="-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453642"/>
            <a:ext cx="8300084" cy="37670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Definition:</a:t>
            </a:r>
            <a:endParaRPr sz="28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12700" marR="5080">
              <a:buFont typeface="Wingdings" pitchFamily="2" charset="2"/>
              <a:buChar char="Ø"/>
              <a:tabLst>
                <a:tab pos="559435" algn="l"/>
                <a:tab pos="1784985" algn="l"/>
                <a:tab pos="2273935" algn="l"/>
                <a:tab pos="3357879" algn="l"/>
                <a:tab pos="4064000" algn="l"/>
                <a:tab pos="5310505" algn="l"/>
                <a:tab pos="6429375" algn="l"/>
                <a:tab pos="6873240" algn="l"/>
              </a:tabLst>
            </a:pPr>
            <a:r>
              <a:rPr sz="3600" b="1" spc="-5" dirty="0" smtClean="0">
                <a:latin typeface="Calibri"/>
                <a:cs typeface="Calibri"/>
              </a:rPr>
              <a:t>A</a:t>
            </a:r>
            <a:r>
              <a:rPr lang="en-US" sz="3600" b="1" dirty="0" smtClean="0">
                <a:latin typeface="Calibri"/>
                <a:cs typeface="Calibri"/>
              </a:rPr>
              <a:t> </a:t>
            </a:r>
            <a:r>
              <a:rPr sz="3600" b="1" spc="-60" dirty="0" smtClean="0">
                <a:latin typeface="Calibri"/>
                <a:cs typeface="Calibri"/>
              </a:rPr>
              <a:t>s</a:t>
            </a:r>
            <a:r>
              <a:rPr sz="3600" b="1" spc="-25" dirty="0" smtClean="0">
                <a:latin typeface="Calibri"/>
                <a:cs typeface="Calibri"/>
              </a:rPr>
              <a:t>y</a:t>
            </a:r>
            <a:r>
              <a:rPr sz="3600" b="1" spc="-45" dirty="0" smtClean="0">
                <a:latin typeface="Calibri"/>
                <a:cs typeface="Calibri"/>
              </a:rPr>
              <a:t>s</a:t>
            </a:r>
            <a:r>
              <a:rPr sz="3600" b="1" spc="-35" dirty="0" smtClean="0">
                <a:latin typeface="Calibri"/>
                <a:cs typeface="Calibri"/>
              </a:rPr>
              <a:t>t</a:t>
            </a:r>
            <a:r>
              <a:rPr sz="3600" b="1" spc="-5" dirty="0" smtClean="0">
                <a:latin typeface="Calibri"/>
                <a:cs typeface="Calibri"/>
              </a:rPr>
              <a:t>em</a:t>
            </a:r>
            <a:r>
              <a:rPr sz="3600" b="1" dirty="0">
                <a:latin typeface="Calibri"/>
                <a:cs typeface="Calibri"/>
              </a:rPr>
              <a:t>	</a:t>
            </a:r>
            <a:r>
              <a:rPr sz="3600" b="1" spc="-15" dirty="0" smtClean="0">
                <a:latin typeface="Calibri"/>
                <a:cs typeface="Calibri"/>
              </a:rPr>
              <a:t>i</a:t>
            </a:r>
            <a:r>
              <a:rPr sz="3600" b="1" spc="-5" dirty="0" smtClean="0">
                <a:latin typeface="Calibri"/>
                <a:cs typeface="Calibri"/>
              </a:rPr>
              <a:t>n</a:t>
            </a:r>
            <a:r>
              <a:rPr lang="en-US" sz="3600" b="1" dirty="0" smtClean="0">
                <a:latin typeface="Calibri"/>
                <a:cs typeface="Calibri"/>
              </a:rPr>
              <a:t> </a:t>
            </a:r>
            <a:r>
              <a:rPr sz="3600" b="1" spc="5" dirty="0" smtClean="0">
                <a:latin typeface="Calibri"/>
                <a:cs typeface="Calibri"/>
              </a:rPr>
              <a:t>w</a:t>
            </a:r>
            <a:r>
              <a:rPr sz="3600" b="1" spc="-10" dirty="0" smtClean="0">
                <a:latin typeface="Calibri"/>
                <a:cs typeface="Calibri"/>
              </a:rPr>
              <a:t>h</a:t>
            </a:r>
            <a:r>
              <a:rPr sz="3600" b="1" spc="-20" dirty="0" smtClean="0">
                <a:latin typeface="Calibri"/>
                <a:cs typeface="Calibri"/>
              </a:rPr>
              <a:t>i</a:t>
            </a:r>
            <a:r>
              <a:rPr sz="3600" b="1" spc="5" dirty="0" smtClean="0">
                <a:latin typeface="Calibri"/>
                <a:cs typeface="Calibri"/>
              </a:rPr>
              <a:t>c</a:t>
            </a:r>
            <a:r>
              <a:rPr sz="3600" b="1" spc="-5" dirty="0" smtClean="0">
                <a:latin typeface="Calibri"/>
                <a:cs typeface="Calibri"/>
              </a:rPr>
              <a:t>h</a:t>
            </a:r>
            <a:r>
              <a:rPr lang="en-US" sz="3600" b="1" dirty="0" smtClean="0">
                <a:latin typeface="Calibri"/>
                <a:cs typeface="Calibri"/>
              </a:rPr>
              <a:t> </a:t>
            </a:r>
            <a:r>
              <a:rPr sz="3600" b="1" dirty="0" smtClean="0">
                <a:latin typeface="Calibri"/>
                <a:cs typeface="Calibri"/>
              </a:rPr>
              <a:t>t</a:t>
            </a:r>
            <a:r>
              <a:rPr sz="3600" b="1" spc="-10" dirty="0" smtClean="0">
                <a:latin typeface="Calibri"/>
                <a:cs typeface="Calibri"/>
              </a:rPr>
              <a:t>h</a:t>
            </a:r>
            <a:r>
              <a:rPr sz="3600" b="1" spc="-5" dirty="0" smtClean="0">
                <a:latin typeface="Calibri"/>
                <a:cs typeface="Calibri"/>
              </a:rPr>
              <a:t>e</a:t>
            </a:r>
            <a:r>
              <a:rPr lang="en-US" sz="3600" b="1" dirty="0" smtClean="0">
                <a:latin typeface="Calibri"/>
                <a:cs typeface="Calibri"/>
              </a:rPr>
              <a:t> </a:t>
            </a:r>
            <a:r>
              <a:rPr sz="3600" b="1" spc="-25" dirty="0" smtClean="0">
                <a:latin typeface="Calibri"/>
                <a:cs typeface="Calibri"/>
              </a:rPr>
              <a:t>c</a:t>
            </a:r>
            <a:r>
              <a:rPr sz="3600" b="1" spc="5" dirty="0" smtClean="0">
                <a:latin typeface="Calibri"/>
                <a:cs typeface="Calibri"/>
              </a:rPr>
              <a:t>o</a:t>
            </a:r>
            <a:r>
              <a:rPr sz="3600" b="1" spc="-35" dirty="0" smtClean="0">
                <a:latin typeface="Calibri"/>
                <a:cs typeface="Calibri"/>
              </a:rPr>
              <a:t>n</a:t>
            </a:r>
            <a:r>
              <a:rPr sz="3600" b="1" spc="-5" dirty="0" smtClean="0">
                <a:latin typeface="Calibri"/>
                <a:cs typeface="Calibri"/>
              </a:rPr>
              <a:t>t</a:t>
            </a:r>
            <a:r>
              <a:rPr sz="3600" b="1" spc="-60" dirty="0" smtClean="0">
                <a:latin typeface="Calibri"/>
                <a:cs typeface="Calibri"/>
              </a:rPr>
              <a:t>r</a:t>
            </a:r>
            <a:r>
              <a:rPr sz="3600" b="1" spc="-10" dirty="0" smtClean="0">
                <a:latin typeface="Calibri"/>
                <a:cs typeface="Calibri"/>
              </a:rPr>
              <a:t>o</a:t>
            </a:r>
            <a:r>
              <a:rPr sz="3600" b="1" spc="-5" dirty="0" smtClean="0">
                <a:latin typeface="Calibri"/>
                <a:cs typeface="Calibri"/>
              </a:rPr>
              <a:t>l</a:t>
            </a:r>
            <a:r>
              <a:rPr lang="en-US" sz="3600" b="1" dirty="0" smtClean="0">
                <a:latin typeface="Calibri"/>
                <a:cs typeface="Calibri"/>
              </a:rPr>
              <a:t> </a:t>
            </a:r>
            <a:r>
              <a:rPr sz="3600" b="1" spc="-5" dirty="0" smtClean="0">
                <a:latin typeface="Calibri"/>
                <a:cs typeface="Calibri"/>
              </a:rPr>
              <a:t>a</a:t>
            </a:r>
            <a:r>
              <a:rPr sz="3600" b="1" dirty="0" smtClean="0">
                <a:latin typeface="Calibri"/>
                <a:cs typeface="Calibri"/>
              </a:rPr>
              <a:t>c</a:t>
            </a:r>
            <a:r>
              <a:rPr sz="3600" b="1" spc="-5" dirty="0" smtClean="0">
                <a:latin typeface="Calibri"/>
                <a:cs typeface="Calibri"/>
              </a:rPr>
              <a:t>tion</a:t>
            </a:r>
            <a:r>
              <a:rPr lang="en-US" sz="3600" b="1" dirty="0" smtClean="0">
                <a:latin typeface="Calibri"/>
                <a:cs typeface="Calibri"/>
              </a:rPr>
              <a:t>  </a:t>
            </a:r>
            <a:r>
              <a:rPr sz="3600" b="1" dirty="0" smtClean="0">
                <a:latin typeface="Calibri"/>
                <a:cs typeface="Calibri"/>
              </a:rPr>
              <a:t>i</a:t>
            </a:r>
            <a:r>
              <a:rPr sz="3600" b="1" spc="-5" dirty="0" smtClean="0">
                <a:latin typeface="Calibri"/>
                <a:cs typeface="Calibri"/>
              </a:rPr>
              <a:t>s</a:t>
            </a:r>
            <a:r>
              <a:rPr lang="en-US" sz="3600" b="1" dirty="0" smtClean="0">
                <a:latin typeface="Calibri"/>
                <a:cs typeface="Calibri"/>
              </a:rPr>
              <a:t> </a:t>
            </a:r>
            <a:r>
              <a:rPr sz="3600" b="1" spc="-10" dirty="0" smtClean="0">
                <a:latin typeface="Calibri"/>
                <a:cs typeface="Calibri"/>
              </a:rPr>
              <a:t>s</a:t>
            </a:r>
            <a:r>
              <a:rPr sz="3600" b="1" spc="5" dirty="0" smtClean="0">
                <a:latin typeface="Calibri"/>
                <a:cs typeface="Calibri"/>
              </a:rPr>
              <a:t>o</a:t>
            </a:r>
            <a:r>
              <a:rPr sz="3600" b="1" spc="-5" dirty="0" smtClean="0">
                <a:latin typeface="Calibri"/>
                <a:cs typeface="Calibri"/>
              </a:rPr>
              <a:t>me</a:t>
            </a:r>
            <a:r>
              <a:rPr lang="en-US" sz="3600" b="1" spc="-5" dirty="0" smtClean="0">
                <a:latin typeface="Calibri"/>
                <a:cs typeface="Calibri"/>
              </a:rPr>
              <a:t> </a:t>
            </a:r>
            <a:r>
              <a:rPr sz="3600" b="1" spc="-5" dirty="0" smtClean="0">
                <a:latin typeface="Calibri"/>
                <a:cs typeface="Calibri"/>
              </a:rPr>
              <a:t>h</a:t>
            </a:r>
            <a:r>
              <a:rPr sz="3600" b="1" spc="-25" dirty="0" smtClean="0">
                <a:latin typeface="Calibri"/>
                <a:cs typeface="Calibri"/>
              </a:rPr>
              <a:t>o</a:t>
            </a:r>
            <a:r>
              <a:rPr sz="3600" b="1" spc="-5" dirty="0" smtClean="0">
                <a:latin typeface="Calibri"/>
                <a:cs typeface="Calibri"/>
              </a:rPr>
              <a:t>w  </a:t>
            </a:r>
            <a:r>
              <a:rPr sz="3600" b="1" spc="-15" dirty="0">
                <a:latin typeface="Calibri"/>
                <a:cs typeface="Calibri"/>
              </a:rPr>
              <a:t>dependent </a:t>
            </a:r>
            <a:r>
              <a:rPr sz="3600" b="1" spc="-5" dirty="0">
                <a:latin typeface="Calibri"/>
                <a:cs typeface="Calibri"/>
              </a:rPr>
              <a:t>on the </a:t>
            </a:r>
            <a:r>
              <a:rPr sz="3600" b="1" spc="-10" dirty="0">
                <a:latin typeface="Calibri"/>
                <a:cs typeface="Calibri"/>
              </a:rPr>
              <a:t>output is called </a:t>
            </a:r>
            <a:r>
              <a:rPr sz="3600" b="1" spc="-5" dirty="0">
                <a:latin typeface="Calibri"/>
                <a:cs typeface="Calibri"/>
              </a:rPr>
              <a:t>as </a:t>
            </a:r>
            <a:r>
              <a:rPr sz="3600" b="1" spc="-5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closed loop</a:t>
            </a:r>
            <a:r>
              <a:rPr sz="3600" b="1" spc="229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600" b="1" spc="-25" dirty="0" smtClean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endParaRPr lang="en-US" sz="3600" b="1" spc="-25" dirty="0" smtClean="0">
              <a:latin typeface="Calibri"/>
              <a:cs typeface="Calibri"/>
            </a:endParaRPr>
          </a:p>
          <a:p>
            <a:pPr marL="12700" marR="5080">
              <a:buFont typeface="Wingdings" pitchFamily="2" charset="2"/>
              <a:buChar char="Ø"/>
              <a:tabLst>
                <a:tab pos="559435" algn="l"/>
                <a:tab pos="1784985" algn="l"/>
                <a:tab pos="2273935" algn="l"/>
                <a:tab pos="3357879" algn="l"/>
                <a:tab pos="4064000" algn="l"/>
                <a:tab pos="5310505" algn="l"/>
                <a:tab pos="6429375" algn="l"/>
                <a:tab pos="6873240" algn="l"/>
              </a:tabLst>
            </a:pPr>
            <a:r>
              <a:rPr lang="en-US" sz="3600" b="1" spc="-25" dirty="0" smtClean="0">
                <a:solidFill>
                  <a:srgbClr val="FF0000"/>
                </a:solidFill>
                <a:latin typeface="Calibri"/>
                <a:cs typeface="Calibri"/>
              </a:rPr>
              <a:t>Input is control by output or input is dependant on output</a:t>
            </a:r>
          </a:p>
          <a:p>
            <a:pPr marL="12700" marR="5080">
              <a:buFont typeface="Wingdings" pitchFamily="2" charset="2"/>
              <a:buChar char="Ø"/>
              <a:tabLst>
                <a:tab pos="559435" algn="l"/>
                <a:tab pos="1784985" algn="l"/>
                <a:tab pos="2273935" algn="l"/>
                <a:tab pos="3357879" algn="l"/>
                <a:tab pos="4064000" algn="l"/>
                <a:tab pos="5310505" algn="l"/>
                <a:tab pos="6429375" algn="l"/>
                <a:tab pos="6873240" algn="l"/>
              </a:tabLst>
            </a:pPr>
            <a:r>
              <a:rPr lang="en-US" sz="3600" b="1" spc="-25" dirty="0" smtClean="0">
                <a:latin typeface="Calibri"/>
                <a:cs typeface="Calibri"/>
              </a:rPr>
              <a:t> Negative Feed back is used</a:t>
            </a:r>
            <a:endParaRPr sz="3600" b="1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16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00" y="990600"/>
            <a:ext cx="531558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Calibri"/>
                <a:cs typeface="Calibri"/>
              </a:rPr>
              <a:t>Classification </a:t>
            </a:r>
            <a:r>
              <a:rPr sz="3200" b="1" dirty="0">
                <a:latin typeface="Calibri"/>
                <a:cs typeface="Calibri"/>
              </a:rPr>
              <a:t>of </a:t>
            </a:r>
            <a:r>
              <a:rPr sz="3200" b="1" spc="-10" dirty="0">
                <a:latin typeface="Calibri"/>
                <a:cs typeface="Calibri"/>
              </a:rPr>
              <a:t>Control</a:t>
            </a:r>
            <a:r>
              <a:rPr sz="3200" b="1" spc="-80" dirty="0">
                <a:latin typeface="Calibri"/>
                <a:cs typeface="Calibri"/>
              </a:rPr>
              <a:t> </a:t>
            </a:r>
            <a:r>
              <a:rPr sz="3200" b="1" spc="-30" dirty="0" smtClean="0">
                <a:latin typeface="Calibri"/>
                <a:cs typeface="Calibri"/>
              </a:rPr>
              <a:t>System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95400" y="1524000"/>
            <a:ext cx="6322060" cy="838200"/>
            <a:chOff x="1411817" y="2903982"/>
            <a:chExt cx="6322060" cy="1296035"/>
          </a:xfrm>
        </p:grpSpPr>
        <p:sp>
          <p:nvSpPr>
            <p:cNvPr id="4" name="object 4"/>
            <p:cNvSpPr/>
            <p:nvPr/>
          </p:nvSpPr>
          <p:spPr>
            <a:xfrm>
              <a:off x="1524761" y="2903982"/>
              <a:ext cx="6096000" cy="685800"/>
            </a:xfrm>
            <a:custGeom>
              <a:avLst/>
              <a:gdLst/>
              <a:ahLst/>
              <a:cxnLst/>
              <a:rect l="l" t="t" r="r" b="b"/>
              <a:pathLst>
                <a:path w="6096000" h="685800">
                  <a:moveTo>
                    <a:pt x="3048000" y="0"/>
                  </a:moveTo>
                  <a:lnTo>
                    <a:pt x="3048000" y="685800"/>
                  </a:lnTo>
                </a:path>
                <a:path w="6096000" h="685800">
                  <a:moveTo>
                    <a:pt x="3048000" y="685800"/>
                  </a:moveTo>
                  <a:lnTo>
                    <a:pt x="0" y="685800"/>
                  </a:lnTo>
                </a:path>
                <a:path w="6096000" h="685800">
                  <a:moveTo>
                    <a:pt x="6095999" y="685800"/>
                  </a:moveTo>
                  <a:lnTo>
                    <a:pt x="3048000" y="685800"/>
                  </a:lnTo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1808" y="3589794"/>
              <a:ext cx="6322060" cy="610235"/>
            </a:xfrm>
            <a:custGeom>
              <a:avLst/>
              <a:gdLst/>
              <a:ahLst/>
              <a:cxnLst/>
              <a:rect l="l" t="t" r="r" b="b"/>
              <a:pathLst>
                <a:path w="6322059" h="610235">
                  <a:moveTo>
                    <a:pt x="225894" y="412153"/>
                  </a:moveTo>
                  <a:lnTo>
                    <a:pt x="225259" y="402513"/>
                  </a:lnTo>
                  <a:lnTo>
                    <a:pt x="221081" y="393839"/>
                  </a:lnTo>
                  <a:lnTo>
                    <a:pt x="213664" y="387210"/>
                  </a:lnTo>
                  <a:lnTo>
                    <a:pt x="204177" y="383997"/>
                  </a:lnTo>
                  <a:lnTo>
                    <a:pt x="194551" y="384632"/>
                  </a:lnTo>
                  <a:lnTo>
                    <a:pt x="185864" y="388810"/>
                  </a:lnTo>
                  <a:lnTo>
                    <a:pt x="179247" y="396227"/>
                  </a:lnTo>
                  <a:lnTo>
                    <a:pt x="138099" y="466775"/>
                  </a:lnTo>
                  <a:lnTo>
                    <a:pt x="138099" y="0"/>
                  </a:lnTo>
                  <a:lnTo>
                    <a:pt x="87807" y="0"/>
                  </a:lnTo>
                  <a:lnTo>
                    <a:pt x="87807" y="466775"/>
                  </a:lnTo>
                  <a:lnTo>
                    <a:pt x="46659" y="396227"/>
                  </a:lnTo>
                  <a:lnTo>
                    <a:pt x="40030" y="388810"/>
                  </a:lnTo>
                  <a:lnTo>
                    <a:pt x="31356" y="384632"/>
                  </a:lnTo>
                  <a:lnTo>
                    <a:pt x="21717" y="383997"/>
                  </a:lnTo>
                  <a:lnTo>
                    <a:pt x="12242" y="387210"/>
                  </a:lnTo>
                  <a:lnTo>
                    <a:pt x="4813" y="393839"/>
                  </a:lnTo>
                  <a:lnTo>
                    <a:pt x="635" y="402513"/>
                  </a:lnTo>
                  <a:lnTo>
                    <a:pt x="0" y="412153"/>
                  </a:lnTo>
                  <a:lnTo>
                    <a:pt x="3225" y="421627"/>
                  </a:lnTo>
                  <a:lnTo>
                    <a:pt x="112953" y="609714"/>
                  </a:lnTo>
                  <a:lnTo>
                    <a:pt x="142062" y="559803"/>
                  </a:lnTo>
                  <a:lnTo>
                    <a:pt x="222669" y="421627"/>
                  </a:lnTo>
                  <a:lnTo>
                    <a:pt x="225894" y="412153"/>
                  </a:lnTo>
                  <a:close/>
                </a:path>
                <a:path w="6322059" h="610235">
                  <a:moveTo>
                    <a:pt x="6321895" y="412153"/>
                  </a:moveTo>
                  <a:lnTo>
                    <a:pt x="6321260" y="402513"/>
                  </a:lnTo>
                  <a:lnTo>
                    <a:pt x="6317081" y="393839"/>
                  </a:lnTo>
                  <a:lnTo>
                    <a:pt x="6309665" y="387210"/>
                  </a:lnTo>
                  <a:lnTo>
                    <a:pt x="6300178" y="383997"/>
                  </a:lnTo>
                  <a:lnTo>
                    <a:pt x="6290551" y="384632"/>
                  </a:lnTo>
                  <a:lnTo>
                    <a:pt x="6281864" y="388810"/>
                  </a:lnTo>
                  <a:lnTo>
                    <a:pt x="6275248" y="396227"/>
                  </a:lnTo>
                  <a:lnTo>
                    <a:pt x="6234100" y="466775"/>
                  </a:lnTo>
                  <a:lnTo>
                    <a:pt x="6234100" y="0"/>
                  </a:lnTo>
                  <a:lnTo>
                    <a:pt x="6183808" y="0"/>
                  </a:lnTo>
                  <a:lnTo>
                    <a:pt x="6183808" y="466775"/>
                  </a:lnTo>
                  <a:lnTo>
                    <a:pt x="6142660" y="396227"/>
                  </a:lnTo>
                  <a:lnTo>
                    <a:pt x="6136030" y="388810"/>
                  </a:lnTo>
                  <a:lnTo>
                    <a:pt x="6127356" y="384632"/>
                  </a:lnTo>
                  <a:lnTo>
                    <a:pt x="6117717" y="383997"/>
                  </a:lnTo>
                  <a:lnTo>
                    <a:pt x="6108243" y="387210"/>
                  </a:lnTo>
                  <a:lnTo>
                    <a:pt x="6100813" y="393839"/>
                  </a:lnTo>
                  <a:lnTo>
                    <a:pt x="6096635" y="402513"/>
                  </a:lnTo>
                  <a:lnTo>
                    <a:pt x="6096000" y="412153"/>
                  </a:lnTo>
                  <a:lnTo>
                    <a:pt x="6099226" y="421627"/>
                  </a:lnTo>
                  <a:lnTo>
                    <a:pt x="6208954" y="609714"/>
                  </a:lnTo>
                  <a:lnTo>
                    <a:pt x="6238062" y="559803"/>
                  </a:lnTo>
                  <a:lnTo>
                    <a:pt x="6318682" y="421627"/>
                  </a:lnTo>
                  <a:lnTo>
                    <a:pt x="6321895" y="4121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0" y="2362200"/>
            <a:ext cx="3799231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3760" marR="5080" indent="-861694">
              <a:lnSpc>
                <a:spcPct val="100000"/>
              </a:lnSpc>
              <a:spcBef>
                <a:spcPts val="100"/>
              </a:spcBef>
            </a:pPr>
            <a:r>
              <a:rPr lang="en-US" sz="2800" b="1" spc="-5" dirty="0" smtClean="0">
                <a:solidFill>
                  <a:srgbClr val="C00000"/>
                </a:solidFill>
                <a:latin typeface="Tahoma"/>
                <a:cs typeface="Tahoma"/>
              </a:rPr>
              <a:t>      Analog Control (unit:1-4) </a:t>
            </a:r>
            <a:endParaRPr lang="en-US" sz="2800" b="1" spc="-5" dirty="0" smtClean="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24000" y="228600"/>
            <a:ext cx="53155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Classification </a:t>
            </a:r>
            <a:r>
              <a:rPr dirty="0"/>
              <a:t>of </a:t>
            </a:r>
            <a:r>
              <a:rPr spc="-10" dirty="0"/>
              <a:t>Control</a:t>
            </a:r>
            <a:r>
              <a:rPr spc="-80" dirty="0"/>
              <a:t> </a:t>
            </a:r>
            <a:r>
              <a:rPr spc="-30" dirty="0"/>
              <a:t>System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17</a:t>
            </a:fld>
            <a:endParaRPr sz="1400">
              <a:latin typeface="Tahoma"/>
              <a:cs typeface="Tahoma"/>
            </a:endParaRPr>
          </a:p>
        </p:txBody>
      </p:sp>
      <p:grpSp>
        <p:nvGrpSpPr>
          <p:cNvPr id="7" name="object 3"/>
          <p:cNvGrpSpPr/>
          <p:nvPr/>
        </p:nvGrpSpPr>
        <p:grpSpPr>
          <a:xfrm>
            <a:off x="457200" y="3352800"/>
            <a:ext cx="3352800" cy="685800"/>
            <a:chOff x="1411817" y="2903982"/>
            <a:chExt cx="6322060" cy="1296035"/>
          </a:xfrm>
        </p:grpSpPr>
        <p:sp>
          <p:nvSpPr>
            <p:cNvPr id="13" name="object 4"/>
            <p:cNvSpPr/>
            <p:nvPr/>
          </p:nvSpPr>
          <p:spPr>
            <a:xfrm>
              <a:off x="1524761" y="2903982"/>
              <a:ext cx="6096000" cy="685800"/>
            </a:xfrm>
            <a:custGeom>
              <a:avLst/>
              <a:gdLst/>
              <a:ahLst/>
              <a:cxnLst/>
              <a:rect l="l" t="t" r="r" b="b"/>
              <a:pathLst>
                <a:path w="6096000" h="685800">
                  <a:moveTo>
                    <a:pt x="3048000" y="0"/>
                  </a:moveTo>
                  <a:lnTo>
                    <a:pt x="3048000" y="685800"/>
                  </a:lnTo>
                </a:path>
                <a:path w="6096000" h="685800">
                  <a:moveTo>
                    <a:pt x="3048000" y="685800"/>
                  </a:moveTo>
                  <a:lnTo>
                    <a:pt x="0" y="685800"/>
                  </a:lnTo>
                </a:path>
                <a:path w="6096000" h="685800">
                  <a:moveTo>
                    <a:pt x="6095999" y="685800"/>
                  </a:moveTo>
                  <a:lnTo>
                    <a:pt x="3048000" y="685800"/>
                  </a:lnTo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5"/>
            <p:cNvSpPr/>
            <p:nvPr/>
          </p:nvSpPr>
          <p:spPr>
            <a:xfrm>
              <a:off x="1411808" y="3589794"/>
              <a:ext cx="6322060" cy="610235"/>
            </a:xfrm>
            <a:custGeom>
              <a:avLst/>
              <a:gdLst/>
              <a:ahLst/>
              <a:cxnLst/>
              <a:rect l="l" t="t" r="r" b="b"/>
              <a:pathLst>
                <a:path w="6322059" h="610235">
                  <a:moveTo>
                    <a:pt x="225894" y="412153"/>
                  </a:moveTo>
                  <a:lnTo>
                    <a:pt x="225259" y="402513"/>
                  </a:lnTo>
                  <a:lnTo>
                    <a:pt x="221081" y="393839"/>
                  </a:lnTo>
                  <a:lnTo>
                    <a:pt x="213664" y="387210"/>
                  </a:lnTo>
                  <a:lnTo>
                    <a:pt x="204177" y="383997"/>
                  </a:lnTo>
                  <a:lnTo>
                    <a:pt x="194551" y="384632"/>
                  </a:lnTo>
                  <a:lnTo>
                    <a:pt x="185864" y="388810"/>
                  </a:lnTo>
                  <a:lnTo>
                    <a:pt x="179247" y="396227"/>
                  </a:lnTo>
                  <a:lnTo>
                    <a:pt x="138099" y="466775"/>
                  </a:lnTo>
                  <a:lnTo>
                    <a:pt x="138099" y="0"/>
                  </a:lnTo>
                  <a:lnTo>
                    <a:pt x="87807" y="0"/>
                  </a:lnTo>
                  <a:lnTo>
                    <a:pt x="87807" y="466775"/>
                  </a:lnTo>
                  <a:lnTo>
                    <a:pt x="46659" y="396227"/>
                  </a:lnTo>
                  <a:lnTo>
                    <a:pt x="40030" y="388810"/>
                  </a:lnTo>
                  <a:lnTo>
                    <a:pt x="31356" y="384632"/>
                  </a:lnTo>
                  <a:lnTo>
                    <a:pt x="21717" y="383997"/>
                  </a:lnTo>
                  <a:lnTo>
                    <a:pt x="12242" y="387210"/>
                  </a:lnTo>
                  <a:lnTo>
                    <a:pt x="4813" y="393839"/>
                  </a:lnTo>
                  <a:lnTo>
                    <a:pt x="635" y="402513"/>
                  </a:lnTo>
                  <a:lnTo>
                    <a:pt x="0" y="412153"/>
                  </a:lnTo>
                  <a:lnTo>
                    <a:pt x="3225" y="421627"/>
                  </a:lnTo>
                  <a:lnTo>
                    <a:pt x="112953" y="609714"/>
                  </a:lnTo>
                  <a:lnTo>
                    <a:pt x="142062" y="559803"/>
                  </a:lnTo>
                  <a:lnTo>
                    <a:pt x="222669" y="421627"/>
                  </a:lnTo>
                  <a:lnTo>
                    <a:pt x="225894" y="412153"/>
                  </a:lnTo>
                  <a:close/>
                </a:path>
                <a:path w="6322059" h="610235">
                  <a:moveTo>
                    <a:pt x="6321895" y="412153"/>
                  </a:moveTo>
                  <a:lnTo>
                    <a:pt x="6321260" y="402513"/>
                  </a:lnTo>
                  <a:lnTo>
                    <a:pt x="6317081" y="393839"/>
                  </a:lnTo>
                  <a:lnTo>
                    <a:pt x="6309665" y="387210"/>
                  </a:lnTo>
                  <a:lnTo>
                    <a:pt x="6300178" y="383997"/>
                  </a:lnTo>
                  <a:lnTo>
                    <a:pt x="6290551" y="384632"/>
                  </a:lnTo>
                  <a:lnTo>
                    <a:pt x="6281864" y="388810"/>
                  </a:lnTo>
                  <a:lnTo>
                    <a:pt x="6275248" y="396227"/>
                  </a:lnTo>
                  <a:lnTo>
                    <a:pt x="6234100" y="466775"/>
                  </a:lnTo>
                  <a:lnTo>
                    <a:pt x="6234100" y="0"/>
                  </a:lnTo>
                  <a:lnTo>
                    <a:pt x="6183808" y="0"/>
                  </a:lnTo>
                  <a:lnTo>
                    <a:pt x="6183808" y="466775"/>
                  </a:lnTo>
                  <a:lnTo>
                    <a:pt x="6142660" y="396227"/>
                  </a:lnTo>
                  <a:lnTo>
                    <a:pt x="6136030" y="388810"/>
                  </a:lnTo>
                  <a:lnTo>
                    <a:pt x="6127356" y="384632"/>
                  </a:lnTo>
                  <a:lnTo>
                    <a:pt x="6117717" y="383997"/>
                  </a:lnTo>
                  <a:lnTo>
                    <a:pt x="6108243" y="387210"/>
                  </a:lnTo>
                  <a:lnTo>
                    <a:pt x="6100813" y="393839"/>
                  </a:lnTo>
                  <a:lnTo>
                    <a:pt x="6096635" y="402513"/>
                  </a:lnTo>
                  <a:lnTo>
                    <a:pt x="6096000" y="412153"/>
                  </a:lnTo>
                  <a:lnTo>
                    <a:pt x="6099226" y="421627"/>
                  </a:lnTo>
                  <a:lnTo>
                    <a:pt x="6208954" y="609714"/>
                  </a:lnTo>
                  <a:lnTo>
                    <a:pt x="6238062" y="559803"/>
                  </a:lnTo>
                  <a:lnTo>
                    <a:pt x="6318682" y="421627"/>
                  </a:lnTo>
                  <a:lnTo>
                    <a:pt x="6321895" y="4121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371033" y="3962400"/>
            <a:ext cx="3780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73760" marR="5080" indent="-861694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 smtClean="0">
                <a:solidFill>
                  <a:srgbClr val="0000FF"/>
                </a:solidFill>
                <a:latin typeface="Tahoma"/>
                <a:cs typeface="Tahoma"/>
              </a:rPr>
              <a:t>Closed Loop Control System</a:t>
            </a:r>
            <a:endParaRPr lang="en-US" sz="2000" b="1" spc="-10" dirty="0" smtClean="0">
              <a:solidFill>
                <a:srgbClr val="0000FF"/>
              </a:solidFill>
              <a:latin typeface="Tahoma"/>
              <a:cs typeface="Tahoma"/>
            </a:endParaRPr>
          </a:p>
        </p:txBody>
      </p:sp>
      <p:grpSp>
        <p:nvGrpSpPr>
          <p:cNvPr id="10" name="object 3"/>
          <p:cNvGrpSpPr/>
          <p:nvPr/>
        </p:nvGrpSpPr>
        <p:grpSpPr>
          <a:xfrm>
            <a:off x="2209800" y="4267200"/>
            <a:ext cx="3352800" cy="914400"/>
            <a:chOff x="1411817" y="2903982"/>
            <a:chExt cx="6322060" cy="1296035"/>
          </a:xfrm>
        </p:grpSpPr>
        <p:sp>
          <p:nvSpPr>
            <p:cNvPr id="17" name="object 4"/>
            <p:cNvSpPr/>
            <p:nvPr/>
          </p:nvSpPr>
          <p:spPr>
            <a:xfrm>
              <a:off x="1524761" y="2903982"/>
              <a:ext cx="6096000" cy="685800"/>
            </a:xfrm>
            <a:custGeom>
              <a:avLst/>
              <a:gdLst/>
              <a:ahLst/>
              <a:cxnLst/>
              <a:rect l="l" t="t" r="r" b="b"/>
              <a:pathLst>
                <a:path w="6096000" h="685800">
                  <a:moveTo>
                    <a:pt x="3048000" y="0"/>
                  </a:moveTo>
                  <a:lnTo>
                    <a:pt x="3048000" y="685800"/>
                  </a:lnTo>
                </a:path>
                <a:path w="6096000" h="685800">
                  <a:moveTo>
                    <a:pt x="3048000" y="685800"/>
                  </a:moveTo>
                  <a:lnTo>
                    <a:pt x="0" y="685800"/>
                  </a:lnTo>
                </a:path>
                <a:path w="6096000" h="685800">
                  <a:moveTo>
                    <a:pt x="6095999" y="685800"/>
                  </a:moveTo>
                  <a:lnTo>
                    <a:pt x="3048000" y="685800"/>
                  </a:lnTo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5"/>
            <p:cNvSpPr/>
            <p:nvPr/>
          </p:nvSpPr>
          <p:spPr>
            <a:xfrm>
              <a:off x="1411808" y="3589794"/>
              <a:ext cx="6322060" cy="610235"/>
            </a:xfrm>
            <a:custGeom>
              <a:avLst/>
              <a:gdLst/>
              <a:ahLst/>
              <a:cxnLst/>
              <a:rect l="l" t="t" r="r" b="b"/>
              <a:pathLst>
                <a:path w="6322059" h="610235">
                  <a:moveTo>
                    <a:pt x="225894" y="412153"/>
                  </a:moveTo>
                  <a:lnTo>
                    <a:pt x="225259" y="402513"/>
                  </a:lnTo>
                  <a:lnTo>
                    <a:pt x="221081" y="393839"/>
                  </a:lnTo>
                  <a:lnTo>
                    <a:pt x="213664" y="387210"/>
                  </a:lnTo>
                  <a:lnTo>
                    <a:pt x="204177" y="383997"/>
                  </a:lnTo>
                  <a:lnTo>
                    <a:pt x="194551" y="384632"/>
                  </a:lnTo>
                  <a:lnTo>
                    <a:pt x="185864" y="388810"/>
                  </a:lnTo>
                  <a:lnTo>
                    <a:pt x="179247" y="396227"/>
                  </a:lnTo>
                  <a:lnTo>
                    <a:pt x="138099" y="466775"/>
                  </a:lnTo>
                  <a:lnTo>
                    <a:pt x="138099" y="0"/>
                  </a:lnTo>
                  <a:lnTo>
                    <a:pt x="87807" y="0"/>
                  </a:lnTo>
                  <a:lnTo>
                    <a:pt x="87807" y="466775"/>
                  </a:lnTo>
                  <a:lnTo>
                    <a:pt x="46659" y="396227"/>
                  </a:lnTo>
                  <a:lnTo>
                    <a:pt x="40030" y="388810"/>
                  </a:lnTo>
                  <a:lnTo>
                    <a:pt x="31356" y="384632"/>
                  </a:lnTo>
                  <a:lnTo>
                    <a:pt x="21717" y="383997"/>
                  </a:lnTo>
                  <a:lnTo>
                    <a:pt x="12242" y="387210"/>
                  </a:lnTo>
                  <a:lnTo>
                    <a:pt x="4813" y="393839"/>
                  </a:lnTo>
                  <a:lnTo>
                    <a:pt x="635" y="402513"/>
                  </a:lnTo>
                  <a:lnTo>
                    <a:pt x="0" y="412153"/>
                  </a:lnTo>
                  <a:lnTo>
                    <a:pt x="3225" y="421627"/>
                  </a:lnTo>
                  <a:lnTo>
                    <a:pt x="112953" y="609714"/>
                  </a:lnTo>
                  <a:lnTo>
                    <a:pt x="142062" y="559803"/>
                  </a:lnTo>
                  <a:lnTo>
                    <a:pt x="222669" y="421627"/>
                  </a:lnTo>
                  <a:lnTo>
                    <a:pt x="225894" y="412153"/>
                  </a:lnTo>
                  <a:close/>
                </a:path>
                <a:path w="6322059" h="610235">
                  <a:moveTo>
                    <a:pt x="6321895" y="412153"/>
                  </a:moveTo>
                  <a:lnTo>
                    <a:pt x="6321260" y="402513"/>
                  </a:lnTo>
                  <a:lnTo>
                    <a:pt x="6317081" y="393839"/>
                  </a:lnTo>
                  <a:lnTo>
                    <a:pt x="6309665" y="387210"/>
                  </a:lnTo>
                  <a:lnTo>
                    <a:pt x="6300178" y="383997"/>
                  </a:lnTo>
                  <a:lnTo>
                    <a:pt x="6290551" y="384632"/>
                  </a:lnTo>
                  <a:lnTo>
                    <a:pt x="6281864" y="388810"/>
                  </a:lnTo>
                  <a:lnTo>
                    <a:pt x="6275248" y="396227"/>
                  </a:lnTo>
                  <a:lnTo>
                    <a:pt x="6234100" y="466775"/>
                  </a:lnTo>
                  <a:lnTo>
                    <a:pt x="6234100" y="0"/>
                  </a:lnTo>
                  <a:lnTo>
                    <a:pt x="6183808" y="0"/>
                  </a:lnTo>
                  <a:lnTo>
                    <a:pt x="6183808" y="466775"/>
                  </a:lnTo>
                  <a:lnTo>
                    <a:pt x="6142660" y="396227"/>
                  </a:lnTo>
                  <a:lnTo>
                    <a:pt x="6136030" y="388810"/>
                  </a:lnTo>
                  <a:lnTo>
                    <a:pt x="6127356" y="384632"/>
                  </a:lnTo>
                  <a:lnTo>
                    <a:pt x="6117717" y="383997"/>
                  </a:lnTo>
                  <a:lnTo>
                    <a:pt x="6108243" y="387210"/>
                  </a:lnTo>
                  <a:lnTo>
                    <a:pt x="6100813" y="393839"/>
                  </a:lnTo>
                  <a:lnTo>
                    <a:pt x="6096635" y="402513"/>
                  </a:lnTo>
                  <a:lnTo>
                    <a:pt x="6096000" y="412153"/>
                  </a:lnTo>
                  <a:lnTo>
                    <a:pt x="6099226" y="421627"/>
                  </a:lnTo>
                  <a:lnTo>
                    <a:pt x="6208954" y="609714"/>
                  </a:lnTo>
                  <a:lnTo>
                    <a:pt x="6238062" y="559803"/>
                  </a:lnTo>
                  <a:lnTo>
                    <a:pt x="6318682" y="421627"/>
                  </a:lnTo>
                  <a:lnTo>
                    <a:pt x="6321895" y="4121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943600" y="2667000"/>
            <a:ext cx="3200400" cy="1225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760" marR="5080" indent="-861694">
              <a:lnSpc>
                <a:spcPct val="100000"/>
              </a:lnSpc>
              <a:spcBef>
                <a:spcPts val="100"/>
              </a:spcBef>
            </a:pPr>
            <a:r>
              <a:rPr lang="nl-NL" sz="2400" b="1" spc="-5" dirty="0" smtClean="0">
                <a:solidFill>
                  <a:srgbClr val="C00000"/>
                </a:solidFill>
                <a:latin typeface="Tahoma"/>
                <a:cs typeface="Tahoma"/>
              </a:rPr>
              <a:t>Digital Control</a:t>
            </a:r>
            <a:endParaRPr lang="nl-NL" sz="2400" b="1" spc="-5" dirty="0" smtClean="0">
              <a:latin typeface="Tahoma"/>
              <a:cs typeface="Tahoma"/>
            </a:endParaRPr>
          </a:p>
          <a:p>
            <a:pPr marL="873760" marR="5080" indent="-861694">
              <a:lnSpc>
                <a:spcPct val="100000"/>
              </a:lnSpc>
              <a:spcBef>
                <a:spcPts val="100"/>
              </a:spcBef>
            </a:pPr>
            <a:r>
              <a:rPr lang="nl-NL" sz="2400" b="1" spc="-5" dirty="0" smtClean="0">
                <a:latin typeface="Tahoma"/>
                <a:cs typeface="Tahoma"/>
              </a:rPr>
              <a:t>Open </a:t>
            </a:r>
            <a:r>
              <a:rPr lang="nl-NL" sz="2400" b="1" spc="-10" dirty="0" smtClean="0">
                <a:latin typeface="Tahoma"/>
                <a:cs typeface="Tahoma"/>
              </a:rPr>
              <a:t>Loop</a:t>
            </a:r>
          </a:p>
          <a:p>
            <a:pPr marL="873760" marR="5080" indent="-861694">
              <a:lnSpc>
                <a:spcPct val="100000"/>
              </a:lnSpc>
              <a:spcBef>
                <a:spcPts val="100"/>
              </a:spcBef>
            </a:pPr>
            <a:r>
              <a:rPr lang="nl-NL" sz="2400" b="1" spc="-10" dirty="0" smtClean="0">
                <a:latin typeface="Tahoma"/>
                <a:cs typeface="Tahoma"/>
              </a:rPr>
              <a:t>Control  </a:t>
            </a:r>
            <a:r>
              <a:rPr lang="nl-NL" sz="2400" b="1" spc="-5" dirty="0" smtClean="0">
                <a:latin typeface="Tahoma"/>
                <a:cs typeface="Tahoma"/>
              </a:rPr>
              <a:t>System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8600" y="4114800"/>
            <a:ext cx="1953740" cy="659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73760" marR="5080" indent="-861694">
              <a:lnSpc>
                <a:spcPct val="100000"/>
              </a:lnSpc>
              <a:spcBef>
                <a:spcPts val="100"/>
              </a:spcBef>
            </a:pPr>
            <a:r>
              <a:rPr lang="en-US" b="1" spc="-5" dirty="0" smtClean="0">
                <a:solidFill>
                  <a:srgbClr val="0000FF"/>
                </a:solidFill>
                <a:latin typeface="Tahoma"/>
                <a:cs typeface="Tahoma"/>
              </a:rPr>
              <a:t>Open </a:t>
            </a:r>
            <a:r>
              <a:rPr lang="en-US" b="1" spc="-10" dirty="0" smtClean="0">
                <a:solidFill>
                  <a:srgbClr val="0000FF"/>
                </a:solidFill>
                <a:latin typeface="Tahoma"/>
                <a:cs typeface="Tahoma"/>
              </a:rPr>
              <a:t>Loop</a:t>
            </a:r>
          </a:p>
          <a:p>
            <a:pPr marL="873760" marR="5080" indent="-861694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 smtClean="0">
                <a:solidFill>
                  <a:srgbClr val="0000FF"/>
                </a:solidFill>
                <a:latin typeface="Tahoma"/>
                <a:cs typeface="Tahoma"/>
              </a:rPr>
              <a:t>Control System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05000" y="5181600"/>
            <a:ext cx="19877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pc="-5" dirty="0" smtClean="0">
                <a:solidFill>
                  <a:srgbClr val="FF0000"/>
                </a:solidFill>
                <a:latin typeface="Tahoma"/>
                <a:cs typeface="Tahoma"/>
              </a:rPr>
              <a:t>Speed</a:t>
            </a:r>
            <a:r>
              <a:rPr lang="en-US" sz="2000" b="1" spc="-5" dirty="0" smtClean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n-US" sz="2000" b="1" spc="-5" dirty="0" smtClean="0">
                <a:solidFill>
                  <a:srgbClr val="FF0000"/>
                </a:solidFill>
                <a:latin typeface="Tahoma"/>
                <a:cs typeface="Tahoma"/>
              </a:rPr>
              <a:t>Control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91000" y="5181600"/>
            <a:ext cx="2782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5" dirty="0" smtClean="0">
                <a:solidFill>
                  <a:srgbClr val="FF0000"/>
                </a:solidFill>
                <a:latin typeface="Tahoma"/>
                <a:cs typeface="Tahoma"/>
              </a:rPr>
              <a:t> position control</a:t>
            </a:r>
            <a:r>
              <a:rPr lang="en-US" sz="2400" b="1" spc="-10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76276"/>
            <a:ext cx="341376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/>
              <a:t>Block </a:t>
            </a:r>
            <a:r>
              <a:rPr sz="2900" spc="-15" dirty="0"/>
              <a:t>Diagram </a:t>
            </a:r>
            <a:r>
              <a:rPr sz="2900" dirty="0"/>
              <a:t>of</a:t>
            </a:r>
            <a:r>
              <a:rPr sz="2900" spc="-75" dirty="0"/>
              <a:t> </a:t>
            </a:r>
            <a:r>
              <a:rPr sz="2900" spc="-15" dirty="0"/>
              <a:t>CLCS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1085850" y="2134361"/>
            <a:ext cx="1198245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90170" marR="7683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Reference  </a:t>
            </a:r>
            <a:r>
              <a:rPr sz="1800" spc="-110" dirty="0">
                <a:latin typeface="Calibri"/>
                <a:cs typeface="Calibri"/>
              </a:rPr>
              <a:t>T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82034" y="2134361"/>
            <a:ext cx="14986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Controller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9285" y="2134361"/>
            <a:ext cx="112522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Plant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81421" y="4267961"/>
            <a:ext cx="1498600" cy="11430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0805">
              <a:lnSpc>
                <a:spcPts val="2155"/>
              </a:lnSpc>
              <a:spcBef>
                <a:spcPts val="240"/>
              </a:spcBef>
            </a:pPr>
            <a:r>
              <a:rPr sz="1800" spc="-5" dirty="0">
                <a:latin typeface="Calibri"/>
                <a:cs typeface="Calibri"/>
              </a:rPr>
              <a:t>Feedback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ts val="2395"/>
              </a:lnSpc>
            </a:pPr>
            <a:r>
              <a:rPr sz="2000" spc="-15" dirty="0">
                <a:latin typeface="Calibri"/>
                <a:cs typeface="Calibri"/>
              </a:rPr>
              <a:t>Transducer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6918" y="2672060"/>
            <a:ext cx="599440" cy="144145"/>
          </a:xfrm>
          <a:custGeom>
            <a:avLst/>
            <a:gdLst/>
            <a:ahLst/>
            <a:cxnLst/>
            <a:rect l="l" t="t" r="r" b="b"/>
            <a:pathLst>
              <a:path w="599440" h="144144">
                <a:moveTo>
                  <a:pt x="535831" y="71901"/>
                </a:moveTo>
                <a:lnTo>
                  <a:pt x="463550" y="114065"/>
                </a:lnTo>
                <a:lnTo>
                  <a:pt x="458804" y="118282"/>
                </a:lnTo>
                <a:lnTo>
                  <a:pt x="456139" y="123797"/>
                </a:lnTo>
                <a:lnTo>
                  <a:pt x="455741" y="129907"/>
                </a:lnTo>
                <a:lnTo>
                  <a:pt x="457796" y="135909"/>
                </a:lnTo>
                <a:lnTo>
                  <a:pt x="462023" y="140715"/>
                </a:lnTo>
                <a:lnTo>
                  <a:pt x="467547" y="143402"/>
                </a:lnTo>
                <a:lnTo>
                  <a:pt x="473666" y="143803"/>
                </a:lnTo>
                <a:lnTo>
                  <a:pt x="479678" y="141751"/>
                </a:lnTo>
                <a:lnTo>
                  <a:pt x="571964" y="87903"/>
                </a:lnTo>
                <a:lnTo>
                  <a:pt x="567626" y="87903"/>
                </a:lnTo>
                <a:lnTo>
                  <a:pt x="567626" y="85744"/>
                </a:lnTo>
                <a:lnTo>
                  <a:pt x="559562" y="85744"/>
                </a:lnTo>
                <a:lnTo>
                  <a:pt x="535831" y="71901"/>
                </a:lnTo>
                <a:close/>
              </a:path>
              <a:path w="599440" h="144144">
                <a:moveTo>
                  <a:pt x="508399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08399" y="87903"/>
                </a:lnTo>
                <a:lnTo>
                  <a:pt x="535831" y="71901"/>
                </a:lnTo>
                <a:lnTo>
                  <a:pt x="508399" y="55899"/>
                </a:lnTo>
                <a:close/>
              </a:path>
              <a:path w="599440" h="144144">
                <a:moveTo>
                  <a:pt x="571964" y="55899"/>
                </a:moveTo>
                <a:lnTo>
                  <a:pt x="567626" y="55899"/>
                </a:lnTo>
                <a:lnTo>
                  <a:pt x="567626" y="87903"/>
                </a:lnTo>
                <a:lnTo>
                  <a:pt x="571964" y="87903"/>
                </a:lnTo>
                <a:lnTo>
                  <a:pt x="599389" y="71901"/>
                </a:lnTo>
                <a:lnTo>
                  <a:pt x="571964" y="55899"/>
                </a:lnTo>
                <a:close/>
              </a:path>
              <a:path w="599440" h="144144">
                <a:moveTo>
                  <a:pt x="559562" y="58058"/>
                </a:moveTo>
                <a:lnTo>
                  <a:pt x="535831" y="71901"/>
                </a:lnTo>
                <a:lnTo>
                  <a:pt x="559562" y="85744"/>
                </a:lnTo>
                <a:lnTo>
                  <a:pt x="559562" y="58058"/>
                </a:lnTo>
                <a:close/>
              </a:path>
              <a:path w="599440" h="144144">
                <a:moveTo>
                  <a:pt x="567626" y="58058"/>
                </a:moveTo>
                <a:lnTo>
                  <a:pt x="559562" y="58058"/>
                </a:lnTo>
                <a:lnTo>
                  <a:pt x="559562" y="85744"/>
                </a:lnTo>
                <a:lnTo>
                  <a:pt x="567626" y="85744"/>
                </a:lnTo>
                <a:lnTo>
                  <a:pt x="567626" y="58058"/>
                </a:lnTo>
                <a:close/>
              </a:path>
              <a:path w="599440" h="144144">
                <a:moveTo>
                  <a:pt x="473666" y="0"/>
                </a:moveTo>
                <a:lnTo>
                  <a:pt x="467547" y="400"/>
                </a:lnTo>
                <a:lnTo>
                  <a:pt x="462023" y="3087"/>
                </a:lnTo>
                <a:lnTo>
                  <a:pt x="457796" y="7893"/>
                </a:lnTo>
                <a:lnTo>
                  <a:pt x="455741" y="13896"/>
                </a:lnTo>
                <a:lnTo>
                  <a:pt x="456139" y="20006"/>
                </a:lnTo>
                <a:lnTo>
                  <a:pt x="458804" y="25521"/>
                </a:lnTo>
                <a:lnTo>
                  <a:pt x="463550" y="29737"/>
                </a:lnTo>
                <a:lnTo>
                  <a:pt x="535831" y="71901"/>
                </a:lnTo>
                <a:lnTo>
                  <a:pt x="559562" y="58058"/>
                </a:lnTo>
                <a:lnTo>
                  <a:pt x="567626" y="58058"/>
                </a:lnTo>
                <a:lnTo>
                  <a:pt x="567626" y="55899"/>
                </a:lnTo>
                <a:lnTo>
                  <a:pt x="571964" y="55899"/>
                </a:lnTo>
                <a:lnTo>
                  <a:pt x="479678" y="2051"/>
                </a:lnTo>
                <a:lnTo>
                  <a:pt x="4736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80126" y="2672060"/>
            <a:ext cx="899160" cy="144145"/>
          </a:xfrm>
          <a:custGeom>
            <a:avLst/>
            <a:gdLst/>
            <a:ahLst/>
            <a:cxnLst/>
            <a:rect l="l" t="t" r="r" b="b"/>
            <a:pathLst>
              <a:path w="899160" h="144144">
                <a:moveTo>
                  <a:pt x="835551" y="71901"/>
                </a:moveTo>
                <a:lnTo>
                  <a:pt x="763270" y="114065"/>
                </a:lnTo>
                <a:lnTo>
                  <a:pt x="758463" y="118282"/>
                </a:lnTo>
                <a:lnTo>
                  <a:pt x="755776" y="123797"/>
                </a:lnTo>
                <a:lnTo>
                  <a:pt x="755376" y="129907"/>
                </a:lnTo>
                <a:lnTo>
                  <a:pt x="757427" y="135909"/>
                </a:lnTo>
                <a:lnTo>
                  <a:pt x="761646" y="140715"/>
                </a:lnTo>
                <a:lnTo>
                  <a:pt x="767175" y="143402"/>
                </a:lnTo>
                <a:lnTo>
                  <a:pt x="773322" y="143803"/>
                </a:lnTo>
                <a:lnTo>
                  <a:pt x="779399" y="141751"/>
                </a:lnTo>
                <a:lnTo>
                  <a:pt x="871625" y="87903"/>
                </a:lnTo>
                <a:lnTo>
                  <a:pt x="867283" y="87903"/>
                </a:lnTo>
                <a:lnTo>
                  <a:pt x="867283" y="85744"/>
                </a:lnTo>
                <a:lnTo>
                  <a:pt x="859282" y="85744"/>
                </a:lnTo>
                <a:lnTo>
                  <a:pt x="835551" y="71901"/>
                </a:lnTo>
                <a:close/>
              </a:path>
              <a:path w="899160" h="144144">
                <a:moveTo>
                  <a:pt x="808119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08119" y="87903"/>
                </a:lnTo>
                <a:lnTo>
                  <a:pt x="835551" y="71901"/>
                </a:lnTo>
                <a:lnTo>
                  <a:pt x="808119" y="55899"/>
                </a:lnTo>
                <a:close/>
              </a:path>
              <a:path w="899160" h="144144">
                <a:moveTo>
                  <a:pt x="871625" y="55899"/>
                </a:moveTo>
                <a:lnTo>
                  <a:pt x="867283" y="55899"/>
                </a:lnTo>
                <a:lnTo>
                  <a:pt x="867283" y="87903"/>
                </a:lnTo>
                <a:lnTo>
                  <a:pt x="871625" y="87903"/>
                </a:lnTo>
                <a:lnTo>
                  <a:pt x="899033" y="71901"/>
                </a:lnTo>
                <a:lnTo>
                  <a:pt x="871625" y="55899"/>
                </a:lnTo>
                <a:close/>
              </a:path>
              <a:path w="899160" h="144144">
                <a:moveTo>
                  <a:pt x="859282" y="58058"/>
                </a:moveTo>
                <a:lnTo>
                  <a:pt x="835551" y="71901"/>
                </a:lnTo>
                <a:lnTo>
                  <a:pt x="859282" y="85744"/>
                </a:lnTo>
                <a:lnTo>
                  <a:pt x="859282" y="58058"/>
                </a:lnTo>
                <a:close/>
              </a:path>
              <a:path w="899160" h="144144">
                <a:moveTo>
                  <a:pt x="867283" y="58058"/>
                </a:moveTo>
                <a:lnTo>
                  <a:pt x="859282" y="58058"/>
                </a:lnTo>
                <a:lnTo>
                  <a:pt x="859282" y="85744"/>
                </a:lnTo>
                <a:lnTo>
                  <a:pt x="867283" y="85744"/>
                </a:lnTo>
                <a:lnTo>
                  <a:pt x="867283" y="58058"/>
                </a:lnTo>
                <a:close/>
              </a:path>
              <a:path w="899160" h="144144">
                <a:moveTo>
                  <a:pt x="773322" y="0"/>
                </a:moveTo>
                <a:lnTo>
                  <a:pt x="767175" y="400"/>
                </a:lnTo>
                <a:lnTo>
                  <a:pt x="761646" y="3087"/>
                </a:lnTo>
                <a:lnTo>
                  <a:pt x="757427" y="7893"/>
                </a:lnTo>
                <a:lnTo>
                  <a:pt x="755376" y="13896"/>
                </a:lnTo>
                <a:lnTo>
                  <a:pt x="755776" y="20006"/>
                </a:lnTo>
                <a:lnTo>
                  <a:pt x="758463" y="25521"/>
                </a:lnTo>
                <a:lnTo>
                  <a:pt x="763270" y="29737"/>
                </a:lnTo>
                <a:lnTo>
                  <a:pt x="835551" y="71901"/>
                </a:lnTo>
                <a:lnTo>
                  <a:pt x="859282" y="58058"/>
                </a:lnTo>
                <a:lnTo>
                  <a:pt x="867283" y="58058"/>
                </a:lnTo>
                <a:lnTo>
                  <a:pt x="867283" y="55899"/>
                </a:lnTo>
                <a:lnTo>
                  <a:pt x="871625" y="55899"/>
                </a:lnTo>
                <a:lnTo>
                  <a:pt x="779399" y="2051"/>
                </a:lnTo>
                <a:lnTo>
                  <a:pt x="7733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283714" y="2423160"/>
            <a:ext cx="2997200" cy="2526665"/>
            <a:chOff x="2283714" y="2423160"/>
            <a:chExt cx="2997200" cy="2526665"/>
          </a:xfrm>
        </p:grpSpPr>
        <p:sp>
          <p:nvSpPr>
            <p:cNvPr id="10" name="object 10"/>
            <p:cNvSpPr/>
            <p:nvPr/>
          </p:nvSpPr>
          <p:spPr>
            <a:xfrm>
              <a:off x="2809494" y="2439162"/>
              <a:ext cx="599440" cy="533400"/>
            </a:xfrm>
            <a:custGeom>
              <a:avLst/>
              <a:gdLst/>
              <a:ahLst/>
              <a:cxnLst/>
              <a:rect l="l" t="t" r="r" b="b"/>
              <a:pathLst>
                <a:path w="599439" h="533400">
                  <a:moveTo>
                    <a:pt x="0" y="266700"/>
                  </a:moveTo>
                  <a:lnTo>
                    <a:pt x="3920" y="223433"/>
                  </a:lnTo>
                  <a:lnTo>
                    <a:pt x="15270" y="182392"/>
                  </a:lnTo>
                  <a:lnTo>
                    <a:pt x="33432" y="144124"/>
                  </a:lnTo>
                  <a:lnTo>
                    <a:pt x="57790" y="109179"/>
                  </a:lnTo>
                  <a:lnTo>
                    <a:pt x="87725" y="78104"/>
                  </a:lnTo>
                  <a:lnTo>
                    <a:pt x="122621" y="51450"/>
                  </a:lnTo>
                  <a:lnTo>
                    <a:pt x="161860" y="29763"/>
                  </a:lnTo>
                  <a:lnTo>
                    <a:pt x="204825" y="13594"/>
                  </a:lnTo>
                  <a:lnTo>
                    <a:pt x="250899" y="3489"/>
                  </a:lnTo>
                  <a:lnTo>
                    <a:pt x="299466" y="0"/>
                  </a:lnTo>
                  <a:lnTo>
                    <a:pt x="348032" y="3489"/>
                  </a:lnTo>
                  <a:lnTo>
                    <a:pt x="394106" y="13594"/>
                  </a:lnTo>
                  <a:lnTo>
                    <a:pt x="437071" y="29763"/>
                  </a:lnTo>
                  <a:lnTo>
                    <a:pt x="476310" y="51450"/>
                  </a:lnTo>
                  <a:lnTo>
                    <a:pt x="511206" y="78104"/>
                  </a:lnTo>
                  <a:lnTo>
                    <a:pt x="541141" y="109179"/>
                  </a:lnTo>
                  <a:lnTo>
                    <a:pt x="565499" y="144124"/>
                  </a:lnTo>
                  <a:lnTo>
                    <a:pt x="583661" y="182392"/>
                  </a:lnTo>
                  <a:lnTo>
                    <a:pt x="595011" y="223433"/>
                  </a:lnTo>
                  <a:lnTo>
                    <a:pt x="598932" y="266700"/>
                  </a:lnTo>
                  <a:lnTo>
                    <a:pt x="595011" y="309966"/>
                  </a:lnTo>
                  <a:lnTo>
                    <a:pt x="583661" y="351007"/>
                  </a:lnTo>
                  <a:lnTo>
                    <a:pt x="565499" y="389275"/>
                  </a:lnTo>
                  <a:lnTo>
                    <a:pt x="541141" y="424220"/>
                  </a:lnTo>
                  <a:lnTo>
                    <a:pt x="511206" y="455295"/>
                  </a:lnTo>
                  <a:lnTo>
                    <a:pt x="476310" y="481949"/>
                  </a:lnTo>
                  <a:lnTo>
                    <a:pt x="437071" y="503636"/>
                  </a:lnTo>
                  <a:lnTo>
                    <a:pt x="394106" y="519805"/>
                  </a:lnTo>
                  <a:lnTo>
                    <a:pt x="348032" y="529910"/>
                  </a:lnTo>
                  <a:lnTo>
                    <a:pt x="299466" y="533400"/>
                  </a:lnTo>
                  <a:lnTo>
                    <a:pt x="250899" y="529910"/>
                  </a:lnTo>
                  <a:lnTo>
                    <a:pt x="204825" y="519805"/>
                  </a:lnTo>
                  <a:lnTo>
                    <a:pt x="161860" y="503636"/>
                  </a:lnTo>
                  <a:lnTo>
                    <a:pt x="122621" y="481949"/>
                  </a:lnTo>
                  <a:lnTo>
                    <a:pt x="87725" y="455295"/>
                  </a:lnTo>
                  <a:lnTo>
                    <a:pt x="57790" y="424220"/>
                  </a:lnTo>
                  <a:lnTo>
                    <a:pt x="33432" y="389275"/>
                  </a:lnTo>
                  <a:lnTo>
                    <a:pt x="15270" y="351007"/>
                  </a:lnTo>
                  <a:lnTo>
                    <a:pt x="3920" y="309966"/>
                  </a:lnTo>
                  <a:lnTo>
                    <a:pt x="0" y="266700"/>
                  </a:lnTo>
                  <a:close/>
                </a:path>
                <a:path w="599439" h="533400">
                  <a:moveTo>
                    <a:pt x="86868" y="455549"/>
                  </a:moveTo>
                  <a:lnTo>
                    <a:pt x="511429" y="77724"/>
                  </a:lnTo>
                </a:path>
                <a:path w="599439" h="533400">
                  <a:moveTo>
                    <a:pt x="86868" y="77724"/>
                  </a:moveTo>
                  <a:lnTo>
                    <a:pt x="511429" y="455549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83714" y="2672067"/>
              <a:ext cx="2997200" cy="2277745"/>
            </a:xfrm>
            <a:custGeom>
              <a:avLst/>
              <a:gdLst/>
              <a:ahLst/>
              <a:cxnLst/>
              <a:rect l="l" t="t" r="r" b="b"/>
              <a:pathLst>
                <a:path w="2997200" h="2277745">
                  <a:moveTo>
                    <a:pt x="524510" y="71894"/>
                  </a:moveTo>
                  <a:lnTo>
                    <a:pt x="497065" y="55892"/>
                  </a:lnTo>
                  <a:lnTo>
                    <a:pt x="404749" y="2044"/>
                  </a:lnTo>
                  <a:lnTo>
                    <a:pt x="398741" y="0"/>
                  </a:lnTo>
                  <a:lnTo>
                    <a:pt x="392633" y="393"/>
                  </a:lnTo>
                  <a:lnTo>
                    <a:pt x="387121" y="3086"/>
                  </a:lnTo>
                  <a:lnTo>
                    <a:pt x="382905" y="7886"/>
                  </a:lnTo>
                  <a:lnTo>
                    <a:pt x="380847" y="13893"/>
                  </a:lnTo>
                  <a:lnTo>
                    <a:pt x="381228" y="20002"/>
                  </a:lnTo>
                  <a:lnTo>
                    <a:pt x="383882" y="25514"/>
                  </a:lnTo>
                  <a:lnTo>
                    <a:pt x="388620" y="29730"/>
                  </a:lnTo>
                  <a:lnTo>
                    <a:pt x="433463" y="55892"/>
                  </a:lnTo>
                  <a:lnTo>
                    <a:pt x="0" y="55892"/>
                  </a:lnTo>
                  <a:lnTo>
                    <a:pt x="0" y="87896"/>
                  </a:lnTo>
                  <a:lnTo>
                    <a:pt x="433463" y="87896"/>
                  </a:lnTo>
                  <a:lnTo>
                    <a:pt x="388620" y="114058"/>
                  </a:lnTo>
                  <a:lnTo>
                    <a:pt x="383882" y="118287"/>
                  </a:lnTo>
                  <a:lnTo>
                    <a:pt x="381228" y="123799"/>
                  </a:lnTo>
                  <a:lnTo>
                    <a:pt x="380847" y="129908"/>
                  </a:lnTo>
                  <a:lnTo>
                    <a:pt x="382905" y="135902"/>
                  </a:lnTo>
                  <a:lnTo>
                    <a:pt x="387121" y="140716"/>
                  </a:lnTo>
                  <a:lnTo>
                    <a:pt x="392633" y="143395"/>
                  </a:lnTo>
                  <a:lnTo>
                    <a:pt x="398741" y="143802"/>
                  </a:lnTo>
                  <a:lnTo>
                    <a:pt x="404749" y="141744"/>
                  </a:lnTo>
                  <a:lnTo>
                    <a:pt x="497065" y="87896"/>
                  </a:lnTo>
                  <a:lnTo>
                    <a:pt x="524510" y="71894"/>
                  </a:lnTo>
                  <a:close/>
                </a:path>
                <a:path w="2997200" h="2277745">
                  <a:moveTo>
                    <a:pt x="1798955" y="71894"/>
                  </a:moveTo>
                  <a:lnTo>
                    <a:pt x="1771535" y="55892"/>
                  </a:lnTo>
                  <a:lnTo>
                    <a:pt x="1679321" y="2044"/>
                  </a:lnTo>
                  <a:lnTo>
                    <a:pt x="1673313" y="0"/>
                  </a:lnTo>
                  <a:lnTo>
                    <a:pt x="1667205" y="393"/>
                  </a:lnTo>
                  <a:lnTo>
                    <a:pt x="1661693" y="3086"/>
                  </a:lnTo>
                  <a:lnTo>
                    <a:pt x="1657477" y="7886"/>
                  </a:lnTo>
                  <a:lnTo>
                    <a:pt x="1655368" y="13893"/>
                  </a:lnTo>
                  <a:lnTo>
                    <a:pt x="1655762" y="20002"/>
                  </a:lnTo>
                  <a:lnTo>
                    <a:pt x="1658429" y="25514"/>
                  </a:lnTo>
                  <a:lnTo>
                    <a:pt x="1663192" y="29730"/>
                  </a:lnTo>
                  <a:lnTo>
                    <a:pt x="1708035" y="55892"/>
                  </a:lnTo>
                  <a:lnTo>
                    <a:pt x="1124712" y="55892"/>
                  </a:lnTo>
                  <a:lnTo>
                    <a:pt x="1124712" y="87896"/>
                  </a:lnTo>
                  <a:lnTo>
                    <a:pt x="1708035" y="87896"/>
                  </a:lnTo>
                  <a:lnTo>
                    <a:pt x="1663192" y="114058"/>
                  </a:lnTo>
                  <a:lnTo>
                    <a:pt x="1658429" y="118287"/>
                  </a:lnTo>
                  <a:lnTo>
                    <a:pt x="1655762" y="123799"/>
                  </a:lnTo>
                  <a:lnTo>
                    <a:pt x="1655368" y="129908"/>
                  </a:lnTo>
                  <a:lnTo>
                    <a:pt x="1657477" y="135902"/>
                  </a:lnTo>
                  <a:lnTo>
                    <a:pt x="1661693" y="140716"/>
                  </a:lnTo>
                  <a:lnTo>
                    <a:pt x="1667205" y="143395"/>
                  </a:lnTo>
                  <a:lnTo>
                    <a:pt x="1673313" y="143802"/>
                  </a:lnTo>
                  <a:lnTo>
                    <a:pt x="1679321" y="141744"/>
                  </a:lnTo>
                  <a:lnTo>
                    <a:pt x="1771535" y="87896"/>
                  </a:lnTo>
                  <a:lnTo>
                    <a:pt x="1798955" y="71894"/>
                  </a:lnTo>
                  <a:close/>
                </a:path>
                <a:path w="2997200" h="2277745">
                  <a:moveTo>
                    <a:pt x="2996819" y="2189492"/>
                  </a:moveTo>
                  <a:lnTo>
                    <a:pt x="990066" y="2189492"/>
                  </a:lnTo>
                  <a:lnTo>
                    <a:pt x="1034923" y="2163330"/>
                  </a:lnTo>
                  <a:lnTo>
                    <a:pt x="1039647" y="2159114"/>
                  </a:lnTo>
                  <a:lnTo>
                    <a:pt x="1042301" y="2153602"/>
                  </a:lnTo>
                  <a:lnTo>
                    <a:pt x="1042682" y="2147493"/>
                  </a:lnTo>
                  <a:lnTo>
                    <a:pt x="1040638" y="2141486"/>
                  </a:lnTo>
                  <a:lnTo>
                    <a:pt x="1036408" y="2136686"/>
                  </a:lnTo>
                  <a:lnTo>
                    <a:pt x="1030897" y="2133993"/>
                  </a:lnTo>
                  <a:lnTo>
                    <a:pt x="1024788" y="2133600"/>
                  </a:lnTo>
                  <a:lnTo>
                    <a:pt x="1018794" y="2135644"/>
                  </a:lnTo>
                  <a:lnTo>
                    <a:pt x="915162" y="2196096"/>
                  </a:lnTo>
                  <a:lnTo>
                    <a:pt x="915162" y="391414"/>
                  </a:lnTo>
                  <a:lnTo>
                    <a:pt x="941324" y="436257"/>
                  </a:lnTo>
                  <a:lnTo>
                    <a:pt x="945540" y="440994"/>
                  </a:lnTo>
                  <a:lnTo>
                    <a:pt x="951052" y="443649"/>
                  </a:lnTo>
                  <a:lnTo>
                    <a:pt x="957160" y="444030"/>
                  </a:lnTo>
                  <a:lnTo>
                    <a:pt x="963168" y="441972"/>
                  </a:lnTo>
                  <a:lnTo>
                    <a:pt x="967968" y="437756"/>
                  </a:lnTo>
                  <a:lnTo>
                    <a:pt x="970661" y="432244"/>
                  </a:lnTo>
                  <a:lnTo>
                    <a:pt x="971054" y="426135"/>
                  </a:lnTo>
                  <a:lnTo>
                    <a:pt x="969010" y="420128"/>
                  </a:lnTo>
                  <a:lnTo>
                    <a:pt x="917676" y="332117"/>
                  </a:lnTo>
                  <a:lnTo>
                    <a:pt x="899160" y="300367"/>
                  </a:lnTo>
                  <a:lnTo>
                    <a:pt x="829310" y="420128"/>
                  </a:lnTo>
                  <a:lnTo>
                    <a:pt x="827252" y="426135"/>
                  </a:lnTo>
                  <a:lnTo>
                    <a:pt x="827659" y="432244"/>
                  </a:lnTo>
                  <a:lnTo>
                    <a:pt x="830338" y="437756"/>
                  </a:lnTo>
                  <a:lnTo>
                    <a:pt x="835152" y="441972"/>
                  </a:lnTo>
                  <a:lnTo>
                    <a:pt x="841146" y="444030"/>
                  </a:lnTo>
                  <a:lnTo>
                    <a:pt x="847255" y="443649"/>
                  </a:lnTo>
                  <a:lnTo>
                    <a:pt x="852766" y="440994"/>
                  </a:lnTo>
                  <a:lnTo>
                    <a:pt x="856996" y="436257"/>
                  </a:lnTo>
                  <a:lnTo>
                    <a:pt x="883158" y="391414"/>
                  </a:lnTo>
                  <a:lnTo>
                    <a:pt x="883158" y="2205494"/>
                  </a:lnTo>
                  <a:lnTo>
                    <a:pt x="899033" y="2205494"/>
                  </a:lnTo>
                  <a:lnTo>
                    <a:pt x="1018794" y="2275344"/>
                  </a:lnTo>
                  <a:lnTo>
                    <a:pt x="1024788" y="2277402"/>
                  </a:lnTo>
                  <a:lnTo>
                    <a:pt x="1030897" y="2276995"/>
                  </a:lnTo>
                  <a:lnTo>
                    <a:pt x="1036408" y="2274316"/>
                  </a:lnTo>
                  <a:lnTo>
                    <a:pt x="1040638" y="2269502"/>
                  </a:lnTo>
                  <a:lnTo>
                    <a:pt x="1042682" y="2263508"/>
                  </a:lnTo>
                  <a:lnTo>
                    <a:pt x="1042301" y="2257399"/>
                  </a:lnTo>
                  <a:lnTo>
                    <a:pt x="1039647" y="2251887"/>
                  </a:lnTo>
                  <a:lnTo>
                    <a:pt x="1034923" y="2247658"/>
                  </a:lnTo>
                  <a:lnTo>
                    <a:pt x="990066" y="2221496"/>
                  </a:lnTo>
                  <a:lnTo>
                    <a:pt x="2996819" y="2221496"/>
                  </a:lnTo>
                  <a:lnTo>
                    <a:pt x="2996819" y="21894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6779386" y="2672067"/>
            <a:ext cx="2098675" cy="2277745"/>
          </a:xfrm>
          <a:custGeom>
            <a:avLst/>
            <a:gdLst/>
            <a:ahLst/>
            <a:cxnLst/>
            <a:rect l="l" t="t" r="r" b="b"/>
            <a:pathLst>
              <a:path w="2098675" h="2277745">
                <a:moveTo>
                  <a:pt x="2098167" y="71894"/>
                </a:moveTo>
                <a:lnTo>
                  <a:pt x="2070747" y="55892"/>
                </a:lnTo>
                <a:lnTo>
                  <a:pt x="1978533" y="2044"/>
                </a:lnTo>
                <a:lnTo>
                  <a:pt x="1972525" y="0"/>
                </a:lnTo>
                <a:lnTo>
                  <a:pt x="1966417" y="393"/>
                </a:lnTo>
                <a:lnTo>
                  <a:pt x="1960905" y="3086"/>
                </a:lnTo>
                <a:lnTo>
                  <a:pt x="1956689" y="7886"/>
                </a:lnTo>
                <a:lnTo>
                  <a:pt x="1954631" y="13893"/>
                </a:lnTo>
                <a:lnTo>
                  <a:pt x="1955012" y="20002"/>
                </a:lnTo>
                <a:lnTo>
                  <a:pt x="1957666" y="25514"/>
                </a:lnTo>
                <a:lnTo>
                  <a:pt x="1962404" y="29730"/>
                </a:lnTo>
                <a:lnTo>
                  <a:pt x="2007247" y="55892"/>
                </a:lnTo>
                <a:lnTo>
                  <a:pt x="824611" y="55892"/>
                </a:lnTo>
                <a:lnTo>
                  <a:pt x="824611" y="87896"/>
                </a:lnTo>
                <a:lnTo>
                  <a:pt x="1482217" y="87896"/>
                </a:lnTo>
                <a:lnTo>
                  <a:pt x="1482217" y="2114588"/>
                </a:lnTo>
                <a:lnTo>
                  <a:pt x="1456055" y="2069731"/>
                </a:lnTo>
                <a:lnTo>
                  <a:pt x="1451825" y="2065007"/>
                </a:lnTo>
                <a:lnTo>
                  <a:pt x="1446314" y="2062353"/>
                </a:lnTo>
                <a:lnTo>
                  <a:pt x="1440205" y="2061972"/>
                </a:lnTo>
                <a:lnTo>
                  <a:pt x="1434211" y="2064016"/>
                </a:lnTo>
                <a:lnTo>
                  <a:pt x="1429397" y="2068245"/>
                </a:lnTo>
                <a:lnTo>
                  <a:pt x="1426718" y="2073757"/>
                </a:lnTo>
                <a:lnTo>
                  <a:pt x="1426311" y="2079866"/>
                </a:lnTo>
                <a:lnTo>
                  <a:pt x="1428369" y="2085860"/>
                </a:lnTo>
                <a:lnTo>
                  <a:pt x="1488808" y="2189492"/>
                </a:lnTo>
                <a:lnTo>
                  <a:pt x="91033" y="2189492"/>
                </a:lnTo>
                <a:lnTo>
                  <a:pt x="135890" y="2163330"/>
                </a:lnTo>
                <a:lnTo>
                  <a:pt x="140614" y="2159114"/>
                </a:lnTo>
                <a:lnTo>
                  <a:pt x="143268" y="2153602"/>
                </a:lnTo>
                <a:lnTo>
                  <a:pt x="143649" y="2147493"/>
                </a:lnTo>
                <a:lnTo>
                  <a:pt x="141605" y="2141486"/>
                </a:lnTo>
                <a:lnTo>
                  <a:pt x="137375" y="2136686"/>
                </a:lnTo>
                <a:lnTo>
                  <a:pt x="131864" y="2133993"/>
                </a:lnTo>
                <a:lnTo>
                  <a:pt x="125755" y="2133600"/>
                </a:lnTo>
                <a:lnTo>
                  <a:pt x="119761" y="2135644"/>
                </a:lnTo>
                <a:lnTo>
                  <a:pt x="0" y="2205494"/>
                </a:lnTo>
                <a:lnTo>
                  <a:pt x="119761" y="2275344"/>
                </a:lnTo>
                <a:lnTo>
                  <a:pt x="125755" y="2277402"/>
                </a:lnTo>
                <a:lnTo>
                  <a:pt x="131864" y="2276995"/>
                </a:lnTo>
                <a:lnTo>
                  <a:pt x="137375" y="2274316"/>
                </a:lnTo>
                <a:lnTo>
                  <a:pt x="141605" y="2269502"/>
                </a:lnTo>
                <a:lnTo>
                  <a:pt x="143649" y="2263508"/>
                </a:lnTo>
                <a:lnTo>
                  <a:pt x="143268" y="2257399"/>
                </a:lnTo>
                <a:lnTo>
                  <a:pt x="140614" y="2251887"/>
                </a:lnTo>
                <a:lnTo>
                  <a:pt x="135890" y="2247658"/>
                </a:lnTo>
                <a:lnTo>
                  <a:pt x="91033" y="2221496"/>
                </a:lnTo>
                <a:lnTo>
                  <a:pt x="1498473" y="2221496"/>
                </a:lnTo>
                <a:lnTo>
                  <a:pt x="1498473" y="2205190"/>
                </a:lnTo>
                <a:lnTo>
                  <a:pt x="1516799" y="2173744"/>
                </a:lnTo>
                <a:lnTo>
                  <a:pt x="1568069" y="2085860"/>
                </a:lnTo>
                <a:lnTo>
                  <a:pt x="1570113" y="2079866"/>
                </a:lnTo>
                <a:lnTo>
                  <a:pt x="1569720" y="2073757"/>
                </a:lnTo>
                <a:lnTo>
                  <a:pt x="1567027" y="2068245"/>
                </a:lnTo>
                <a:lnTo>
                  <a:pt x="1562227" y="2064016"/>
                </a:lnTo>
                <a:lnTo>
                  <a:pt x="1556219" y="2061972"/>
                </a:lnTo>
                <a:lnTo>
                  <a:pt x="1550111" y="2062353"/>
                </a:lnTo>
                <a:lnTo>
                  <a:pt x="1544599" y="2065007"/>
                </a:lnTo>
                <a:lnTo>
                  <a:pt x="1540383" y="2069731"/>
                </a:lnTo>
                <a:lnTo>
                  <a:pt x="1514221" y="2114588"/>
                </a:lnTo>
                <a:lnTo>
                  <a:pt x="1514221" y="87896"/>
                </a:lnTo>
                <a:lnTo>
                  <a:pt x="2007247" y="87896"/>
                </a:lnTo>
                <a:lnTo>
                  <a:pt x="1962404" y="114058"/>
                </a:lnTo>
                <a:lnTo>
                  <a:pt x="1957641" y="118287"/>
                </a:lnTo>
                <a:lnTo>
                  <a:pt x="1954974" y="123799"/>
                </a:lnTo>
                <a:lnTo>
                  <a:pt x="1954580" y="129908"/>
                </a:lnTo>
                <a:lnTo>
                  <a:pt x="1956689" y="135902"/>
                </a:lnTo>
                <a:lnTo>
                  <a:pt x="1960905" y="140716"/>
                </a:lnTo>
                <a:lnTo>
                  <a:pt x="1966417" y="143395"/>
                </a:lnTo>
                <a:lnTo>
                  <a:pt x="1972525" y="143802"/>
                </a:lnTo>
                <a:lnTo>
                  <a:pt x="1978533" y="141744"/>
                </a:lnTo>
                <a:lnTo>
                  <a:pt x="2070747" y="87896"/>
                </a:lnTo>
                <a:lnTo>
                  <a:pt x="209816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5420" y="1824354"/>
            <a:ext cx="1045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Command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0136" y="2098675"/>
            <a:ext cx="324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I/p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0200" y="3962400"/>
            <a:ext cx="1028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220" marR="5080" indent="-35052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-10" dirty="0">
                <a:latin typeface="Tahoma"/>
                <a:cs typeface="Tahoma"/>
              </a:rPr>
              <a:t>f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-15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ence  I/p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80359" y="4528184"/>
            <a:ext cx="10807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Tahoma"/>
                <a:cs typeface="Tahoma"/>
              </a:rPr>
              <a:t>F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dirty="0">
                <a:latin typeface="Tahoma"/>
                <a:cs typeface="Tahoma"/>
              </a:rPr>
              <a:t>dback  </a:t>
            </a:r>
            <a:r>
              <a:rPr sz="2000" spc="-5" dirty="0">
                <a:latin typeface="Tahoma"/>
                <a:cs typeface="Tahoma"/>
              </a:rPr>
              <a:t>Signal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66130" y="1824354"/>
            <a:ext cx="1253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Manipulated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75757" y="2098675"/>
            <a:ext cx="632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Signal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91280" y="1824354"/>
            <a:ext cx="632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Error  </a:t>
            </a:r>
            <a:r>
              <a:rPr sz="1800" dirty="0">
                <a:latin typeface="Tahoma"/>
                <a:cs typeface="Tahoma"/>
              </a:rPr>
              <a:t>Signal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77150" y="1914906"/>
            <a:ext cx="116332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1480" marR="5080" indent="-39941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Cont</a:t>
            </a:r>
            <a:r>
              <a:rPr sz="2000" spc="-15" dirty="0">
                <a:latin typeface="Tahoma"/>
                <a:cs typeface="Tahoma"/>
              </a:rPr>
              <a:t>r</a:t>
            </a:r>
            <a:r>
              <a:rPr sz="2000" dirty="0">
                <a:latin typeface="Tahoma"/>
                <a:cs typeface="Tahoma"/>
              </a:rPr>
              <a:t>olled  O/p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11095" y="2362326"/>
            <a:ext cx="3213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r(t)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61715" y="2853054"/>
            <a:ext cx="3549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e(t)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33925" y="4496561"/>
            <a:ext cx="361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b(t)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31557" y="4572761"/>
            <a:ext cx="3409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c(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05241" y="2819780"/>
            <a:ext cx="3409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c(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57747" y="2895980"/>
            <a:ext cx="419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m(t)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59685" y="1452860"/>
            <a:ext cx="5768975" cy="144145"/>
          </a:xfrm>
          <a:custGeom>
            <a:avLst/>
            <a:gdLst/>
            <a:ahLst/>
            <a:cxnLst/>
            <a:rect l="l" t="t" r="r" b="b"/>
            <a:pathLst>
              <a:path w="5768975" h="144144">
                <a:moveTo>
                  <a:pt x="5704985" y="71901"/>
                </a:moveTo>
                <a:lnTo>
                  <a:pt x="5632704" y="114065"/>
                </a:lnTo>
                <a:lnTo>
                  <a:pt x="5627897" y="118282"/>
                </a:lnTo>
                <a:lnTo>
                  <a:pt x="5625211" y="123797"/>
                </a:lnTo>
                <a:lnTo>
                  <a:pt x="5624810" y="129907"/>
                </a:lnTo>
                <a:lnTo>
                  <a:pt x="5626862" y="135909"/>
                </a:lnTo>
                <a:lnTo>
                  <a:pt x="5631080" y="140715"/>
                </a:lnTo>
                <a:lnTo>
                  <a:pt x="5636609" y="143402"/>
                </a:lnTo>
                <a:lnTo>
                  <a:pt x="5642756" y="143803"/>
                </a:lnTo>
                <a:lnTo>
                  <a:pt x="5648833" y="141751"/>
                </a:lnTo>
                <a:lnTo>
                  <a:pt x="5741059" y="87903"/>
                </a:lnTo>
                <a:lnTo>
                  <a:pt x="5736717" y="87903"/>
                </a:lnTo>
                <a:lnTo>
                  <a:pt x="5736717" y="85744"/>
                </a:lnTo>
                <a:lnTo>
                  <a:pt x="5728716" y="85744"/>
                </a:lnTo>
                <a:lnTo>
                  <a:pt x="5704985" y="71901"/>
                </a:lnTo>
                <a:close/>
              </a:path>
              <a:path w="5768975" h="144144">
                <a:moveTo>
                  <a:pt x="5677553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677553" y="87903"/>
                </a:lnTo>
                <a:lnTo>
                  <a:pt x="5704985" y="71901"/>
                </a:lnTo>
                <a:lnTo>
                  <a:pt x="5677553" y="55899"/>
                </a:lnTo>
                <a:close/>
              </a:path>
              <a:path w="5768975" h="144144">
                <a:moveTo>
                  <a:pt x="5741059" y="55899"/>
                </a:moveTo>
                <a:lnTo>
                  <a:pt x="5736717" y="55899"/>
                </a:lnTo>
                <a:lnTo>
                  <a:pt x="5736717" y="87903"/>
                </a:lnTo>
                <a:lnTo>
                  <a:pt x="5741059" y="87903"/>
                </a:lnTo>
                <a:lnTo>
                  <a:pt x="5768467" y="71901"/>
                </a:lnTo>
                <a:lnTo>
                  <a:pt x="5741059" y="55899"/>
                </a:lnTo>
                <a:close/>
              </a:path>
              <a:path w="5768975" h="144144">
                <a:moveTo>
                  <a:pt x="5728716" y="58058"/>
                </a:moveTo>
                <a:lnTo>
                  <a:pt x="5704985" y="71901"/>
                </a:lnTo>
                <a:lnTo>
                  <a:pt x="5728716" y="85744"/>
                </a:lnTo>
                <a:lnTo>
                  <a:pt x="5728716" y="58058"/>
                </a:lnTo>
                <a:close/>
              </a:path>
              <a:path w="5768975" h="144144">
                <a:moveTo>
                  <a:pt x="5736717" y="58058"/>
                </a:moveTo>
                <a:lnTo>
                  <a:pt x="5728716" y="58058"/>
                </a:lnTo>
                <a:lnTo>
                  <a:pt x="5728716" y="85744"/>
                </a:lnTo>
                <a:lnTo>
                  <a:pt x="5736717" y="85744"/>
                </a:lnTo>
                <a:lnTo>
                  <a:pt x="5736717" y="58058"/>
                </a:lnTo>
                <a:close/>
              </a:path>
              <a:path w="5768975" h="144144">
                <a:moveTo>
                  <a:pt x="5642756" y="0"/>
                </a:moveTo>
                <a:lnTo>
                  <a:pt x="5636609" y="400"/>
                </a:lnTo>
                <a:lnTo>
                  <a:pt x="5631080" y="3087"/>
                </a:lnTo>
                <a:lnTo>
                  <a:pt x="5626862" y="7893"/>
                </a:lnTo>
                <a:lnTo>
                  <a:pt x="5624810" y="13896"/>
                </a:lnTo>
                <a:lnTo>
                  <a:pt x="5625211" y="20006"/>
                </a:lnTo>
                <a:lnTo>
                  <a:pt x="5627897" y="25521"/>
                </a:lnTo>
                <a:lnTo>
                  <a:pt x="5632704" y="29737"/>
                </a:lnTo>
                <a:lnTo>
                  <a:pt x="5704985" y="71901"/>
                </a:lnTo>
                <a:lnTo>
                  <a:pt x="5728716" y="58058"/>
                </a:lnTo>
                <a:lnTo>
                  <a:pt x="5736717" y="58058"/>
                </a:lnTo>
                <a:lnTo>
                  <a:pt x="5736717" y="55899"/>
                </a:lnTo>
                <a:lnTo>
                  <a:pt x="5741059" y="55899"/>
                </a:lnTo>
                <a:lnTo>
                  <a:pt x="5648833" y="2051"/>
                </a:lnTo>
                <a:lnTo>
                  <a:pt x="564275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82975" y="5567660"/>
            <a:ext cx="4120515" cy="144145"/>
          </a:xfrm>
          <a:custGeom>
            <a:avLst/>
            <a:gdLst/>
            <a:ahLst/>
            <a:cxnLst/>
            <a:rect l="l" t="t" r="r" b="b"/>
            <a:pathLst>
              <a:path w="4120515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26"/>
                </a:lnTo>
                <a:lnTo>
                  <a:pt x="125763" y="143781"/>
                </a:lnTo>
                <a:lnTo>
                  <a:pt x="131873" y="143383"/>
                </a:lnTo>
                <a:lnTo>
                  <a:pt x="137388" y="140719"/>
                </a:lnTo>
                <a:lnTo>
                  <a:pt x="141604" y="135973"/>
                </a:lnTo>
                <a:lnTo>
                  <a:pt x="143658" y="129959"/>
                </a:lnTo>
                <a:lnTo>
                  <a:pt x="143271" y="123836"/>
                </a:lnTo>
                <a:lnTo>
                  <a:pt x="140622" y="118312"/>
                </a:lnTo>
                <a:lnTo>
                  <a:pt x="135889" y="114091"/>
                </a:lnTo>
                <a:lnTo>
                  <a:pt x="90997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0997" y="55899"/>
                </a:lnTo>
                <a:lnTo>
                  <a:pt x="135889" y="29712"/>
                </a:lnTo>
                <a:lnTo>
                  <a:pt x="140622" y="25499"/>
                </a:lnTo>
                <a:lnTo>
                  <a:pt x="143271" y="19993"/>
                </a:lnTo>
                <a:lnTo>
                  <a:pt x="143658" y="13892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4120515" h="144145">
                <a:moveTo>
                  <a:pt x="90997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0997" y="87903"/>
                </a:lnTo>
                <a:lnTo>
                  <a:pt x="87252" y="85719"/>
                </a:lnTo>
                <a:lnTo>
                  <a:pt x="39877" y="85719"/>
                </a:lnTo>
                <a:lnTo>
                  <a:pt x="39877" y="58084"/>
                </a:lnTo>
                <a:lnTo>
                  <a:pt x="87252" y="58084"/>
                </a:lnTo>
                <a:lnTo>
                  <a:pt x="90997" y="55899"/>
                </a:lnTo>
                <a:close/>
              </a:path>
              <a:path w="4120515" h="144145">
                <a:moveTo>
                  <a:pt x="4120388" y="55899"/>
                </a:moveTo>
                <a:lnTo>
                  <a:pt x="90997" y="55899"/>
                </a:lnTo>
                <a:lnTo>
                  <a:pt x="63565" y="71901"/>
                </a:lnTo>
                <a:lnTo>
                  <a:pt x="90997" y="87903"/>
                </a:lnTo>
                <a:lnTo>
                  <a:pt x="4120388" y="87903"/>
                </a:lnTo>
                <a:lnTo>
                  <a:pt x="4120388" y="55899"/>
                </a:lnTo>
                <a:close/>
              </a:path>
              <a:path w="4120515" h="144145">
                <a:moveTo>
                  <a:pt x="39877" y="58084"/>
                </a:moveTo>
                <a:lnTo>
                  <a:pt x="39877" y="85719"/>
                </a:lnTo>
                <a:lnTo>
                  <a:pt x="63565" y="71901"/>
                </a:lnTo>
                <a:lnTo>
                  <a:pt x="39877" y="58084"/>
                </a:lnTo>
                <a:close/>
              </a:path>
              <a:path w="4120515" h="144145">
                <a:moveTo>
                  <a:pt x="63565" y="71901"/>
                </a:moveTo>
                <a:lnTo>
                  <a:pt x="39877" y="85719"/>
                </a:lnTo>
                <a:lnTo>
                  <a:pt x="87252" y="85719"/>
                </a:lnTo>
                <a:lnTo>
                  <a:pt x="63565" y="71901"/>
                </a:lnTo>
                <a:close/>
              </a:path>
              <a:path w="4120515" h="144145">
                <a:moveTo>
                  <a:pt x="87252" y="58084"/>
                </a:moveTo>
                <a:lnTo>
                  <a:pt x="39877" y="58084"/>
                </a:lnTo>
                <a:lnTo>
                  <a:pt x="63565" y="71901"/>
                </a:lnTo>
                <a:lnTo>
                  <a:pt x="87252" y="580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639692" y="1098550"/>
            <a:ext cx="1800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Forward</a:t>
            </a:r>
            <a:r>
              <a:rPr sz="2400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Tahoma"/>
                <a:cs typeface="Tahoma"/>
              </a:rPr>
              <a:t>Path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38903" y="5747715"/>
            <a:ext cx="1974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Feedback</a:t>
            </a:r>
            <a:r>
              <a:rPr sz="2400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Path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18</a:t>
            </a:fld>
            <a:endParaRPr sz="1400">
              <a:latin typeface="Tahoma"/>
              <a:cs typeface="Tahoma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209800" y="2971800"/>
            <a:ext cx="40005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7858203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06500" y="381001"/>
            <a:ext cx="5462271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3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 smtClean="0">
                <a:solidFill>
                  <a:srgbClr val="C00000"/>
                </a:solidFill>
                <a:latin typeface="Cambria"/>
                <a:cs typeface="Cambria"/>
              </a:rPr>
              <a:t>Closed</a:t>
            </a:r>
            <a:r>
              <a:rPr sz="3200" b="1" spc="-17" dirty="0" smtClean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b="1" dirty="0" smtClean="0">
                <a:solidFill>
                  <a:srgbClr val="C00000"/>
                </a:solidFill>
                <a:latin typeface="Cambria"/>
                <a:cs typeface="Cambria"/>
              </a:rPr>
              <a:t>loop</a:t>
            </a:r>
            <a:r>
              <a:rPr sz="3200" b="1" spc="-15" dirty="0" smtClean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mbria"/>
                <a:cs typeface="Cambria"/>
              </a:rPr>
              <a:t>control</a:t>
            </a:r>
            <a:r>
              <a:rPr sz="3200" b="1" spc="-12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b="1" spc="-15" dirty="0">
                <a:solidFill>
                  <a:srgbClr val="C00000"/>
                </a:solidFill>
                <a:latin typeface="Cambria"/>
                <a:cs typeface="Cambria"/>
              </a:rPr>
              <a:t>system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7946" y="838201"/>
            <a:ext cx="8358555" cy="4037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spc="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Cambria"/>
                <a:cs typeface="Cambria"/>
              </a:rPr>
              <a:t>A system </a:t>
            </a:r>
            <a:r>
              <a:rPr lang="en-US" sz="3200" dirty="0" smtClean="0">
                <a:solidFill>
                  <a:srgbClr val="000000"/>
                </a:solidFill>
                <a:latin typeface="Cambria"/>
                <a:cs typeface="Cambria"/>
              </a:rPr>
              <a:t>w</a:t>
            </a:r>
            <a:r>
              <a:rPr sz="3200" dirty="0" smtClean="0">
                <a:solidFill>
                  <a:srgbClr val="000000"/>
                </a:solidFill>
                <a:latin typeface="Cambria"/>
                <a:cs typeface="Cambria"/>
              </a:rPr>
              <a:t>hich </a:t>
            </a:r>
            <a:r>
              <a:rPr sz="3200" dirty="0">
                <a:solidFill>
                  <a:srgbClr val="000000"/>
                </a:solidFill>
                <a:latin typeface="Cambria"/>
                <a:cs typeface="Cambria"/>
              </a:rPr>
              <a:t>maintains</a:t>
            </a:r>
            <a:r>
              <a:rPr sz="320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000000"/>
                </a:solidFill>
                <a:latin typeface="Cambria"/>
                <a:cs typeface="Cambria"/>
              </a:rPr>
              <a:t>a</a:t>
            </a:r>
            <a:r>
              <a:rPr sz="3200" spc="-1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000000"/>
                </a:solidFill>
                <a:latin typeface="Cambria"/>
                <a:cs typeface="Cambria"/>
              </a:rPr>
              <a:t>prescribed relationship</a:t>
            </a:r>
            <a:r>
              <a:rPr sz="3200" spc="-27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000000"/>
                </a:solidFill>
                <a:latin typeface="Cambria"/>
                <a:cs typeface="Cambria"/>
              </a:rPr>
              <a:t>between the</a:t>
            </a:r>
            <a:r>
              <a:rPr sz="3200" spc="-17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000000"/>
                </a:solidFill>
                <a:latin typeface="Cambria"/>
                <a:cs typeface="Cambria"/>
              </a:rPr>
              <a:t>controlled</a:t>
            </a:r>
            <a:r>
              <a:rPr sz="3200" spc="-37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200" dirty="0" smtClean="0">
                <a:solidFill>
                  <a:srgbClr val="000000"/>
                </a:solidFill>
                <a:latin typeface="Cambria"/>
                <a:cs typeface="Cambria"/>
              </a:rPr>
              <a:t>variable</a:t>
            </a:r>
            <a:r>
              <a:rPr lang="en-US" sz="3200" dirty="0" smtClean="0">
                <a:solidFill>
                  <a:srgbClr val="000000"/>
                </a:solidFill>
                <a:latin typeface="Cambria"/>
                <a:cs typeface="Cambria"/>
              </a:rPr>
              <a:t>(O/P)</a:t>
            </a:r>
            <a:r>
              <a:rPr sz="3200" dirty="0" smtClean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000000"/>
                </a:solidFill>
                <a:latin typeface="Cambria"/>
                <a:cs typeface="Cambria"/>
              </a:rPr>
              <a:t>and </a:t>
            </a:r>
            <a:r>
              <a:rPr sz="3200" dirty="0" smtClean="0">
                <a:solidFill>
                  <a:srgbClr val="000000"/>
                </a:solidFill>
                <a:latin typeface="Cambria"/>
                <a:cs typeface="Cambria"/>
              </a:rPr>
              <a:t>the</a:t>
            </a:r>
            <a:r>
              <a:rPr lang="en-US" sz="3200" dirty="0" smtClean="0">
                <a:solidFill>
                  <a:srgbClr val="000000"/>
                </a:solidFill>
                <a:latin typeface="Cambria"/>
                <a:cs typeface="Cambria"/>
              </a:rPr>
              <a:t> input signal. </a:t>
            </a:r>
          </a:p>
          <a:p>
            <a:endParaRPr lang="en-US" sz="3200" dirty="0" smtClean="0">
              <a:solidFill>
                <a:srgbClr val="000000"/>
              </a:solidFill>
              <a:latin typeface="Cambria"/>
              <a:cs typeface="Cambria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C00000"/>
                </a:solidFill>
                <a:latin typeface="Cambria"/>
                <a:cs typeface="Cambria"/>
              </a:rPr>
              <a:t>The</a:t>
            </a:r>
            <a:r>
              <a:rPr lang="en-US" sz="3200" spc="-17" dirty="0" smtClean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latin typeface="Cambria"/>
                <a:cs typeface="Cambria"/>
              </a:rPr>
              <a:t>output</a:t>
            </a:r>
            <a:r>
              <a:rPr lang="en-US" sz="3200" spc="-30" dirty="0" smtClean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latin typeface="Cambria"/>
                <a:cs typeface="Cambria"/>
              </a:rPr>
              <a:t>or the</a:t>
            </a:r>
            <a:r>
              <a:rPr lang="en-US" sz="3200" spc="-28" dirty="0" smtClean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latin typeface="Cambria"/>
                <a:cs typeface="Cambria"/>
              </a:rPr>
              <a:t>controlled</a:t>
            </a:r>
            <a:r>
              <a:rPr lang="en-US" sz="3200" spc="-25" dirty="0" smtClean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latin typeface="Cambria"/>
                <a:cs typeface="Cambria"/>
              </a:rPr>
              <a:t>variable is</a:t>
            </a:r>
            <a:r>
              <a:rPr lang="en-US" sz="3200" spc="-10" dirty="0" smtClean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latin typeface="Cambria"/>
                <a:cs typeface="Cambria"/>
              </a:rPr>
              <a:t>measured</a:t>
            </a:r>
            <a:r>
              <a:rPr lang="en-US" sz="3200" spc="-30" dirty="0" smtClean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latin typeface="Cambria"/>
                <a:cs typeface="Cambria"/>
              </a:rPr>
              <a:t>and</a:t>
            </a:r>
            <a:r>
              <a:rPr lang="en-US" sz="3200" spc="-20" dirty="0" smtClean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latin typeface="Cambria"/>
                <a:cs typeface="Cambria"/>
              </a:rPr>
              <a:t>compared</a:t>
            </a:r>
            <a:r>
              <a:rPr lang="en-US" sz="3200" spc="-31" dirty="0" smtClean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latin typeface="Cambria"/>
                <a:cs typeface="Cambria"/>
              </a:rPr>
              <a:t>with</a:t>
            </a:r>
            <a:r>
              <a:rPr lang="en-US" sz="3200" spc="-20" dirty="0" smtClean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latin typeface="Cambria"/>
                <a:cs typeface="Cambria"/>
              </a:rPr>
              <a:t>the</a:t>
            </a:r>
            <a:r>
              <a:rPr lang="en-US" sz="3200" spc="-17" dirty="0" smtClean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latin typeface="Cambria"/>
                <a:cs typeface="Cambria"/>
              </a:rPr>
              <a:t>reference</a:t>
            </a:r>
            <a:r>
              <a:rPr lang="en-US" sz="3200" spc="-10" dirty="0" smtClean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latin typeface="Cambria"/>
                <a:cs typeface="Cambria"/>
              </a:rPr>
              <a:t>input and</a:t>
            </a:r>
            <a:r>
              <a:rPr lang="en-US" sz="3200" spc="-20" dirty="0" smtClean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latin typeface="Cambria"/>
                <a:cs typeface="Cambria"/>
              </a:rPr>
              <a:t>an error</a:t>
            </a:r>
            <a:r>
              <a:rPr lang="en-US" sz="3200" spc="-11" dirty="0" smtClean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latin typeface="Cambria"/>
                <a:cs typeface="Cambria"/>
              </a:rPr>
              <a:t>signal</a:t>
            </a:r>
            <a:r>
              <a:rPr lang="en-US" sz="3200" spc="-37" dirty="0" smtClean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latin typeface="Cambria"/>
                <a:cs typeface="Cambria"/>
              </a:rPr>
              <a:t>is</a:t>
            </a:r>
            <a:r>
              <a:rPr lang="en-US" sz="3200" spc="-11" dirty="0" smtClean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latin typeface="Cambria"/>
                <a:cs typeface="Cambria"/>
              </a:rPr>
              <a:t>generated. </a:t>
            </a:r>
          </a:p>
          <a:p>
            <a:pPr>
              <a:lnSpc>
                <a:spcPts val="2349"/>
              </a:lnSpc>
            </a:pPr>
            <a:endParaRPr lang="en-US" sz="2000" dirty="0" smtClean="0">
              <a:solidFill>
                <a:srgbClr val="000000"/>
              </a:solidFill>
              <a:latin typeface="Cambria"/>
              <a:cs typeface="Cambria"/>
            </a:endParaRPr>
          </a:p>
          <a:p>
            <a:pPr marL="0" marR="0">
              <a:lnSpc>
                <a:spcPts val="2349"/>
              </a:lnSpc>
              <a:spcBef>
                <a:spcPts val="0"/>
              </a:spcBef>
              <a:spcAft>
                <a:spcPts val="0"/>
              </a:spcAft>
            </a:pPr>
            <a:endParaRPr sz="2000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00" y="990600"/>
            <a:ext cx="531558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Calibri"/>
                <a:cs typeface="Calibri"/>
              </a:rPr>
              <a:t>Classification </a:t>
            </a:r>
            <a:r>
              <a:rPr sz="3200" b="1" dirty="0">
                <a:latin typeface="Calibri"/>
                <a:cs typeface="Calibri"/>
              </a:rPr>
              <a:t>of </a:t>
            </a:r>
            <a:r>
              <a:rPr sz="3200" b="1" spc="-10" dirty="0">
                <a:latin typeface="Calibri"/>
                <a:cs typeface="Calibri"/>
              </a:rPr>
              <a:t>Control</a:t>
            </a:r>
            <a:r>
              <a:rPr sz="3200" b="1" spc="-80" dirty="0">
                <a:latin typeface="Calibri"/>
                <a:cs typeface="Calibri"/>
              </a:rPr>
              <a:t> </a:t>
            </a:r>
            <a:r>
              <a:rPr sz="3200" b="1" spc="-30" dirty="0" smtClean="0">
                <a:latin typeface="Calibri"/>
                <a:cs typeface="Calibri"/>
              </a:rPr>
              <a:t>System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95400" y="1524000"/>
            <a:ext cx="6322060" cy="838200"/>
            <a:chOff x="1411817" y="2903982"/>
            <a:chExt cx="6322060" cy="1296035"/>
          </a:xfrm>
        </p:grpSpPr>
        <p:sp>
          <p:nvSpPr>
            <p:cNvPr id="4" name="object 4"/>
            <p:cNvSpPr/>
            <p:nvPr/>
          </p:nvSpPr>
          <p:spPr>
            <a:xfrm>
              <a:off x="1524761" y="2903982"/>
              <a:ext cx="6096000" cy="685800"/>
            </a:xfrm>
            <a:custGeom>
              <a:avLst/>
              <a:gdLst/>
              <a:ahLst/>
              <a:cxnLst/>
              <a:rect l="l" t="t" r="r" b="b"/>
              <a:pathLst>
                <a:path w="6096000" h="685800">
                  <a:moveTo>
                    <a:pt x="3048000" y="0"/>
                  </a:moveTo>
                  <a:lnTo>
                    <a:pt x="3048000" y="685800"/>
                  </a:lnTo>
                </a:path>
                <a:path w="6096000" h="685800">
                  <a:moveTo>
                    <a:pt x="3048000" y="685800"/>
                  </a:moveTo>
                  <a:lnTo>
                    <a:pt x="0" y="685800"/>
                  </a:lnTo>
                </a:path>
                <a:path w="6096000" h="685800">
                  <a:moveTo>
                    <a:pt x="6095999" y="685800"/>
                  </a:moveTo>
                  <a:lnTo>
                    <a:pt x="3048000" y="685800"/>
                  </a:lnTo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1808" y="3589794"/>
              <a:ext cx="6322060" cy="610235"/>
            </a:xfrm>
            <a:custGeom>
              <a:avLst/>
              <a:gdLst/>
              <a:ahLst/>
              <a:cxnLst/>
              <a:rect l="l" t="t" r="r" b="b"/>
              <a:pathLst>
                <a:path w="6322059" h="610235">
                  <a:moveTo>
                    <a:pt x="225894" y="412153"/>
                  </a:moveTo>
                  <a:lnTo>
                    <a:pt x="225259" y="402513"/>
                  </a:lnTo>
                  <a:lnTo>
                    <a:pt x="221081" y="393839"/>
                  </a:lnTo>
                  <a:lnTo>
                    <a:pt x="213664" y="387210"/>
                  </a:lnTo>
                  <a:lnTo>
                    <a:pt x="204177" y="383997"/>
                  </a:lnTo>
                  <a:lnTo>
                    <a:pt x="194551" y="384632"/>
                  </a:lnTo>
                  <a:lnTo>
                    <a:pt x="185864" y="388810"/>
                  </a:lnTo>
                  <a:lnTo>
                    <a:pt x="179247" y="396227"/>
                  </a:lnTo>
                  <a:lnTo>
                    <a:pt x="138099" y="466775"/>
                  </a:lnTo>
                  <a:lnTo>
                    <a:pt x="138099" y="0"/>
                  </a:lnTo>
                  <a:lnTo>
                    <a:pt x="87807" y="0"/>
                  </a:lnTo>
                  <a:lnTo>
                    <a:pt x="87807" y="466775"/>
                  </a:lnTo>
                  <a:lnTo>
                    <a:pt x="46659" y="396227"/>
                  </a:lnTo>
                  <a:lnTo>
                    <a:pt x="40030" y="388810"/>
                  </a:lnTo>
                  <a:lnTo>
                    <a:pt x="31356" y="384632"/>
                  </a:lnTo>
                  <a:lnTo>
                    <a:pt x="21717" y="383997"/>
                  </a:lnTo>
                  <a:lnTo>
                    <a:pt x="12242" y="387210"/>
                  </a:lnTo>
                  <a:lnTo>
                    <a:pt x="4813" y="393839"/>
                  </a:lnTo>
                  <a:lnTo>
                    <a:pt x="635" y="402513"/>
                  </a:lnTo>
                  <a:lnTo>
                    <a:pt x="0" y="412153"/>
                  </a:lnTo>
                  <a:lnTo>
                    <a:pt x="3225" y="421627"/>
                  </a:lnTo>
                  <a:lnTo>
                    <a:pt x="112953" y="609714"/>
                  </a:lnTo>
                  <a:lnTo>
                    <a:pt x="142062" y="559803"/>
                  </a:lnTo>
                  <a:lnTo>
                    <a:pt x="222669" y="421627"/>
                  </a:lnTo>
                  <a:lnTo>
                    <a:pt x="225894" y="412153"/>
                  </a:lnTo>
                  <a:close/>
                </a:path>
                <a:path w="6322059" h="610235">
                  <a:moveTo>
                    <a:pt x="6321895" y="412153"/>
                  </a:moveTo>
                  <a:lnTo>
                    <a:pt x="6321260" y="402513"/>
                  </a:lnTo>
                  <a:lnTo>
                    <a:pt x="6317081" y="393839"/>
                  </a:lnTo>
                  <a:lnTo>
                    <a:pt x="6309665" y="387210"/>
                  </a:lnTo>
                  <a:lnTo>
                    <a:pt x="6300178" y="383997"/>
                  </a:lnTo>
                  <a:lnTo>
                    <a:pt x="6290551" y="384632"/>
                  </a:lnTo>
                  <a:lnTo>
                    <a:pt x="6281864" y="388810"/>
                  </a:lnTo>
                  <a:lnTo>
                    <a:pt x="6275248" y="396227"/>
                  </a:lnTo>
                  <a:lnTo>
                    <a:pt x="6234100" y="466775"/>
                  </a:lnTo>
                  <a:lnTo>
                    <a:pt x="6234100" y="0"/>
                  </a:lnTo>
                  <a:lnTo>
                    <a:pt x="6183808" y="0"/>
                  </a:lnTo>
                  <a:lnTo>
                    <a:pt x="6183808" y="466775"/>
                  </a:lnTo>
                  <a:lnTo>
                    <a:pt x="6142660" y="396227"/>
                  </a:lnTo>
                  <a:lnTo>
                    <a:pt x="6136030" y="388810"/>
                  </a:lnTo>
                  <a:lnTo>
                    <a:pt x="6127356" y="384632"/>
                  </a:lnTo>
                  <a:lnTo>
                    <a:pt x="6117717" y="383997"/>
                  </a:lnTo>
                  <a:lnTo>
                    <a:pt x="6108243" y="387210"/>
                  </a:lnTo>
                  <a:lnTo>
                    <a:pt x="6100813" y="393839"/>
                  </a:lnTo>
                  <a:lnTo>
                    <a:pt x="6096635" y="402513"/>
                  </a:lnTo>
                  <a:lnTo>
                    <a:pt x="6096000" y="412153"/>
                  </a:lnTo>
                  <a:lnTo>
                    <a:pt x="6099226" y="421627"/>
                  </a:lnTo>
                  <a:lnTo>
                    <a:pt x="6208954" y="609714"/>
                  </a:lnTo>
                  <a:lnTo>
                    <a:pt x="6238062" y="559803"/>
                  </a:lnTo>
                  <a:lnTo>
                    <a:pt x="6318682" y="421627"/>
                  </a:lnTo>
                  <a:lnTo>
                    <a:pt x="6321895" y="4121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0" y="2362200"/>
            <a:ext cx="3799231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3760" marR="5080" indent="-861694">
              <a:lnSpc>
                <a:spcPct val="100000"/>
              </a:lnSpc>
              <a:spcBef>
                <a:spcPts val="100"/>
              </a:spcBef>
            </a:pPr>
            <a:r>
              <a:rPr lang="en-US" sz="2800" b="1" spc="-5" dirty="0" smtClean="0">
                <a:solidFill>
                  <a:srgbClr val="C00000"/>
                </a:solidFill>
                <a:latin typeface="Tahoma"/>
                <a:cs typeface="Tahoma"/>
              </a:rPr>
              <a:t>      Analog Control (unit:1-4) </a:t>
            </a:r>
            <a:endParaRPr lang="en-US" sz="2800" b="1" spc="-5" dirty="0" smtClean="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24000" y="228600"/>
            <a:ext cx="53155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Classification </a:t>
            </a:r>
            <a:r>
              <a:rPr dirty="0"/>
              <a:t>of </a:t>
            </a:r>
            <a:r>
              <a:rPr spc="-10" dirty="0"/>
              <a:t>Control</a:t>
            </a:r>
            <a:r>
              <a:rPr spc="-80" dirty="0"/>
              <a:t> </a:t>
            </a:r>
            <a:r>
              <a:rPr spc="-30" dirty="0"/>
              <a:t>System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2</a:t>
            </a:fld>
            <a:endParaRPr sz="1400">
              <a:latin typeface="Tahoma"/>
              <a:cs typeface="Tahoma"/>
            </a:endParaRPr>
          </a:p>
        </p:txBody>
      </p:sp>
      <p:grpSp>
        <p:nvGrpSpPr>
          <p:cNvPr id="11" name="object 3"/>
          <p:cNvGrpSpPr/>
          <p:nvPr/>
        </p:nvGrpSpPr>
        <p:grpSpPr>
          <a:xfrm>
            <a:off x="457200" y="3352800"/>
            <a:ext cx="3352800" cy="685800"/>
            <a:chOff x="1411817" y="2903982"/>
            <a:chExt cx="6322060" cy="1296035"/>
          </a:xfrm>
        </p:grpSpPr>
        <p:sp>
          <p:nvSpPr>
            <p:cNvPr id="13" name="object 4"/>
            <p:cNvSpPr/>
            <p:nvPr/>
          </p:nvSpPr>
          <p:spPr>
            <a:xfrm>
              <a:off x="1524761" y="2903982"/>
              <a:ext cx="6096000" cy="685800"/>
            </a:xfrm>
            <a:custGeom>
              <a:avLst/>
              <a:gdLst/>
              <a:ahLst/>
              <a:cxnLst/>
              <a:rect l="l" t="t" r="r" b="b"/>
              <a:pathLst>
                <a:path w="6096000" h="685800">
                  <a:moveTo>
                    <a:pt x="3048000" y="0"/>
                  </a:moveTo>
                  <a:lnTo>
                    <a:pt x="3048000" y="685800"/>
                  </a:lnTo>
                </a:path>
                <a:path w="6096000" h="685800">
                  <a:moveTo>
                    <a:pt x="3048000" y="685800"/>
                  </a:moveTo>
                  <a:lnTo>
                    <a:pt x="0" y="685800"/>
                  </a:lnTo>
                </a:path>
                <a:path w="6096000" h="685800">
                  <a:moveTo>
                    <a:pt x="6095999" y="685800"/>
                  </a:moveTo>
                  <a:lnTo>
                    <a:pt x="3048000" y="685800"/>
                  </a:lnTo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5"/>
            <p:cNvSpPr/>
            <p:nvPr/>
          </p:nvSpPr>
          <p:spPr>
            <a:xfrm>
              <a:off x="1411808" y="3589794"/>
              <a:ext cx="6322060" cy="610235"/>
            </a:xfrm>
            <a:custGeom>
              <a:avLst/>
              <a:gdLst/>
              <a:ahLst/>
              <a:cxnLst/>
              <a:rect l="l" t="t" r="r" b="b"/>
              <a:pathLst>
                <a:path w="6322059" h="610235">
                  <a:moveTo>
                    <a:pt x="225894" y="412153"/>
                  </a:moveTo>
                  <a:lnTo>
                    <a:pt x="225259" y="402513"/>
                  </a:lnTo>
                  <a:lnTo>
                    <a:pt x="221081" y="393839"/>
                  </a:lnTo>
                  <a:lnTo>
                    <a:pt x="213664" y="387210"/>
                  </a:lnTo>
                  <a:lnTo>
                    <a:pt x="204177" y="383997"/>
                  </a:lnTo>
                  <a:lnTo>
                    <a:pt x="194551" y="384632"/>
                  </a:lnTo>
                  <a:lnTo>
                    <a:pt x="185864" y="388810"/>
                  </a:lnTo>
                  <a:lnTo>
                    <a:pt x="179247" y="396227"/>
                  </a:lnTo>
                  <a:lnTo>
                    <a:pt x="138099" y="466775"/>
                  </a:lnTo>
                  <a:lnTo>
                    <a:pt x="138099" y="0"/>
                  </a:lnTo>
                  <a:lnTo>
                    <a:pt x="87807" y="0"/>
                  </a:lnTo>
                  <a:lnTo>
                    <a:pt x="87807" y="466775"/>
                  </a:lnTo>
                  <a:lnTo>
                    <a:pt x="46659" y="396227"/>
                  </a:lnTo>
                  <a:lnTo>
                    <a:pt x="40030" y="388810"/>
                  </a:lnTo>
                  <a:lnTo>
                    <a:pt x="31356" y="384632"/>
                  </a:lnTo>
                  <a:lnTo>
                    <a:pt x="21717" y="383997"/>
                  </a:lnTo>
                  <a:lnTo>
                    <a:pt x="12242" y="387210"/>
                  </a:lnTo>
                  <a:lnTo>
                    <a:pt x="4813" y="393839"/>
                  </a:lnTo>
                  <a:lnTo>
                    <a:pt x="635" y="402513"/>
                  </a:lnTo>
                  <a:lnTo>
                    <a:pt x="0" y="412153"/>
                  </a:lnTo>
                  <a:lnTo>
                    <a:pt x="3225" y="421627"/>
                  </a:lnTo>
                  <a:lnTo>
                    <a:pt x="112953" y="609714"/>
                  </a:lnTo>
                  <a:lnTo>
                    <a:pt x="142062" y="559803"/>
                  </a:lnTo>
                  <a:lnTo>
                    <a:pt x="222669" y="421627"/>
                  </a:lnTo>
                  <a:lnTo>
                    <a:pt x="225894" y="412153"/>
                  </a:lnTo>
                  <a:close/>
                </a:path>
                <a:path w="6322059" h="610235">
                  <a:moveTo>
                    <a:pt x="6321895" y="412153"/>
                  </a:moveTo>
                  <a:lnTo>
                    <a:pt x="6321260" y="402513"/>
                  </a:lnTo>
                  <a:lnTo>
                    <a:pt x="6317081" y="393839"/>
                  </a:lnTo>
                  <a:lnTo>
                    <a:pt x="6309665" y="387210"/>
                  </a:lnTo>
                  <a:lnTo>
                    <a:pt x="6300178" y="383997"/>
                  </a:lnTo>
                  <a:lnTo>
                    <a:pt x="6290551" y="384632"/>
                  </a:lnTo>
                  <a:lnTo>
                    <a:pt x="6281864" y="388810"/>
                  </a:lnTo>
                  <a:lnTo>
                    <a:pt x="6275248" y="396227"/>
                  </a:lnTo>
                  <a:lnTo>
                    <a:pt x="6234100" y="466775"/>
                  </a:lnTo>
                  <a:lnTo>
                    <a:pt x="6234100" y="0"/>
                  </a:lnTo>
                  <a:lnTo>
                    <a:pt x="6183808" y="0"/>
                  </a:lnTo>
                  <a:lnTo>
                    <a:pt x="6183808" y="466775"/>
                  </a:lnTo>
                  <a:lnTo>
                    <a:pt x="6142660" y="396227"/>
                  </a:lnTo>
                  <a:lnTo>
                    <a:pt x="6136030" y="388810"/>
                  </a:lnTo>
                  <a:lnTo>
                    <a:pt x="6127356" y="384632"/>
                  </a:lnTo>
                  <a:lnTo>
                    <a:pt x="6117717" y="383997"/>
                  </a:lnTo>
                  <a:lnTo>
                    <a:pt x="6108243" y="387210"/>
                  </a:lnTo>
                  <a:lnTo>
                    <a:pt x="6100813" y="393839"/>
                  </a:lnTo>
                  <a:lnTo>
                    <a:pt x="6096635" y="402513"/>
                  </a:lnTo>
                  <a:lnTo>
                    <a:pt x="6096000" y="412153"/>
                  </a:lnTo>
                  <a:lnTo>
                    <a:pt x="6099226" y="421627"/>
                  </a:lnTo>
                  <a:lnTo>
                    <a:pt x="6208954" y="609714"/>
                  </a:lnTo>
                  <a:lnTo>
                    <a:pt x="6238062" y="559803"/>
                  </a:lnTo>
                  <a:lnTo>
                    <a:pt x="6318682" y="421627"/>
                  </a:lnTo>
                  <a:lnTo>
                    <a:pt x="6321895" y="4121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371033" y="3962400"/>
            <a:ext cx="3780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73760" marR="5080" indent="-861694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 smtClean="0">
                <a:solidFill>
                  <a:srgbClr val="0000FF"/>
                </a:solidFill>
                <a:latin typeface="Tahoma"/>
                <a:cs typeface="Tahoma"/>
              </a:rPr>
              <a:t>Closed Loop Control System</a:t>
            </a:r>
            <a:endParaRPr lang="en-US" sz="2000" b="1" spc="-10" dirty="0" smtClean="0">
              <a:solidFill>
                <a:srgbClr val="0000FF"/>
              </a:solidFill>
              <a:latin typeface="Tahoma"/>
              <a:cs typeface="Tahoma"/>
            </a:endParaRPr>
          </a:p>
        </p:txBody>
      </p:sp>
      <p:grpSp>
        <p:nvGrpSpPr>
          <p:cNvPr id="16" name="object 3"/>
          <p:cNvGrpSpPr/>
          <p:nvPr/>
        </p:nvGrpSpPr>
        <p:grpSpPr>
          <a:xfrm>
            <a:off x="2209800" y="4267200"/>
            <a:ext cx="3352800" cy="914400"/>
            <a:chOff x="1411817" y="2903982"/>
            <a:chExt cx="6322060" cy="1296035"/>
          </a:xfrm>
        </p:grpSpPr>
        <p:sp>
          <p:nvSpPr>
            <p:cNvPr id="17" name="object 4"/>
            <p:cNvSpPr/>
            <p:nvPr/>
          </p:nvSpPr>
          <p:spPr>
            <a:xfrm>
              <a:off x="1524761" y="2903982"/>
              <a:ext cx="6096000" cy="685800"/>
            </a:xfrm>
            <a:custGeom>
              <a:avLst/>
              <a:gdLst/>
              <a:ahLst/>
              <a:cxnLst/>
              <a:rect l="l" t="t" r="r" b="b"/>
              <a:pathLst>
                <a:path w="6096000" h="685800">
                  <a:moveTo>
                    <a:pt x="3048000" y="0"/>
                  </a:moveTo>
                  <a:lnTo>
                    <a:pt x="3048000" y="685800"/>
                  </a:lnTo>
                </a:path>
                <a:path w="6096000" h="685800">
                  <a:moveTo>
                    <a:pt x="3048000" y="685800"/>
                  </a:moveTo>
                  <a:lnTo>
                    <a:pt x="0" y="685800"/>
                  </a:lnTo>
                </a:path>
                <a:path w="6096000" h="685800">
                  <a:moveTo>
                    <a:pt x="6095999" y="685800"/>
                  </a:moveTo>
                  <a:lnTo>
                    <a:pt x="3048000" y="685800"/>
                  </a:lnTo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5"/>
            <p:cNvSpPr/>
            <p:nvPr/>
          </p:nvSpPr>
          <p:spPr>
            <a:xfrm>
              <a:off x="1411808" y="3589794"/>
              <a:ext cx="6322060" cy="610235"/>
            </a:xfrm>
            <a:custGeom>
              <a:avLst/>
              <a:gdLst/>
              <a:ahLst/>
              <a:cxnLst/>
              <a:rect l="l" t="t" r="r" b="b"/>
              <a:pathLst>
                <a:path w="6322059" h="610235">
                  <a:moveTo>
                    <a:pt x="225894" y="412153"/>
                  </a:moveTo>
                  <a:lnTo>
                    <a:pt x="225259" y="402513"/>
                  </a:lnTo>
                  <a:lnTo>
                    <a:pt x="221081" y="393839"/>
                  </a:lnTo>
                  <a:lnTo>
                    <a:pt x="213664" y="387210"/>
                  </a:lnTo>
                  <a:lnTo>
                    <a:pt x="204177" y="383997"/>
                  </a:lnTo>
                  <a:lnTo>
                    <a:pt x="194551" y="384632"/>
                  </a:lnTo>
                  <a:lnTo>
                    <a:pt x="185864" y="388810"/>
                  </a:lnTo>
                  <a:lnTo>
                    <a:pt x="179247" y="396227"/>
                  </a:lnTo>
                  <a:lnTo>
                    <a:pt x="138099" y="466775"/>
                  </a:lnTo>
                  <a:lnTo>
                    <a:pt x="138099" y="0"/>
                  </a:lnTo>
                  <a:lnTo>
                    <a:pt x="87807" y="0"/>
                  </a:lnTo>
                  <a:lnTo>
                    <a:pt x="87807" y="466775"/>
                  </a:lnTo>
                  <a:lnTo>
                    <a:pt x="46659" y="396227"/>
                  </a:lnTo>
                  <a:lnTo>
                    <a:pt x="40030" y="388810"/>
                  </a:lnTo>
                  <a:lnTo>
                    <a:pt x="31356" y="384632"/>
                  </a:lnTo>
                  <a:lnTo>
                    <a:pt x="21717" y="383997"/>
                  </a:lnTo>
                  <a:lnTo>
                    <a:pt x="12242" y="387210"/>
                  </a:lnTo>
                  <a:lnTo>
                    <a:pt x="4813" y="393839"/>
                  </a:lnTo>
                  <a:lnTo>
                    <a:pt x="635" y="402513"/>
                  </a:lnTo>
                  <a:lnTo>
                    <a:pt x="0" y="412153"/>
                  </a:lnTo>
                  <a:lnTo>
                    <a:pt x="3225" y="421627"/>
                  </a:lnTo>
                  <a:lnTo>
                    <a:pt x="112953" y="609714"/>
                  </a:lnTo>
                  <a:lnTo>
                    <a:pt x="142062" y="559803"/>
                  </a:lnTo>
                  <a:lnTo>
                    <a:pt x="222669" y="421627"/>
                  </a:lnTo>
                  <a:lnTo>
                    <a:pt x="225894" y="412153"/>
                  </a:lnTo>
                  <a:close/>
                </a:path>
                <a:path w="6322059" h="610235">
                  <a:moveTo>
                    <a:pt x="6321895" y="412153"/>
                  </a:moveTo>
                  <a:lnTo>
                    <a:pt x="6321260" y="402513"/>
                  </a:lnTo>
                  <a:lnTo>
                    <a:pt x="6317081" y="393839"/>
                  </a:lnTo>
                  <a:lnTo>
                    <a:pt x="6309665" y="387210"/>
                  </a:lnTo>
                  <a:lnTo>
                    <a:pt x="6300178" y="383997"/>
                  </a:lnTo>
                  <a:lnTo>
                    <a:pt x="6290551" y="384632"/>
                  </a:lnTo>
                  <a:lnTo>
                    <a:pt x="6281864" y="388810"/>
                  </a:lnTo>
                  <a:lnTo>
                    <a:pt x="6275248" y="396227"/>
                  </a:lnTo>
                  <a:lnTo>
                    <a:pt x="6234100" y="466775"/>
                  </a:lnTo>
                  <a:lnTo>
                    <a:pt x="6234100" y="0"/>
                  </a:lnTo>
                  <a:lnTo>
                    <a:pt x="6183808" y="0"/>
                  </a:lnTo>
                  <a:lnTo>
                    <a:pt x="6183808" y="466775"/>
                  </a:lnTo>
                  <a:lnTo>
                    <a:pt x="6142660" y="396227"/>
                  </a:lnTo>
                  <a:lnTo>
                    <a:pt x="6136030" y="388810"/>
                  </a:lnTo>
                  <a:lnTo>
                    <a:pt x="6127356" y="384632"/>
                  </a:lnTo>
                  <a:lnTo>
                    <a:pt x="6117717" y="383997"/>
                  </a:lnTo>
                  <a:lnTo>
                    <a:pt x="6108243" y="387210"/>
                  </a:lnTo>
                  <a:lnTo>
                    <a:pt x="6100813" y="393839"/>
                  </a:lnTo>
                  <a:lnTo>
                    <a:pt x="6096635" y="402513"/>
                  </a:lnTo>
                  <a:lnTo>
                    <a:pt x="6096000" y="412153"/>
                  </a:lnTo>
                  <a:lnTo>
                    <a:pt x="6099226" y="421627"/>
                  </a:lnTo>
                  <a:lnTo>
                    <a:pt x="6208954" y="609714"/>
                  </a:lnTo>
                  <a:lnTo>
                    <a:pt x="6238062" y="559803"/>
                  </a:lnTo>
                  <a:lnTo>
                    <a:pt x="6318682" y="421627"/>
                  </a:lnTo>
                  <a:lnTo>
                    <a:pt x="6321895" y="4121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943600" y="2667000"/>
            <a:ext cx="3200400" cy="1225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760" marR="5080" indent="-861694">
              <a:lnSpc>
                <a:spcPct val="100000"/>
              </a:lnSpc>
              <a:spcBef>
                <a:spcPts val="100"/>
              </a:spcBef>
            </a:pPr>
            <a:r>
              <a:rPr lang="nl-NL" sz="2400" b="1" spc="-5" dirty="0" smtClean="0">
                <a:solidFill>
                  <a:srgbClr val="C00000"/>
                </a:solidFill>
                <a:latin typeface="Tahoma"/>
                <a:cs typeface="Tahoma"/>
              </a:rPr>
              <a:t>Digital Control</a:t>
            </a:r>
            <a:endParaRPr lang="nl-NL" sz="2400" b="1" spc="-5" dirty="0" smtClean="0">
              <a:latin typeface="Tahoma"/>
              <a:cs typeface="Tahoma"/>
            </a:endParaRPr>
          </a:p>
          <a:p>
            <a:pPr marL="873760" marR="5080" indent="-861694">
              <a:lnSpc>
                <a:spcPct val="100000"/>
              </a:lnSpc>
              <a:spcBef>
                <a:spcPts val="100"/>
              </a:spcBef>
            </a:pPr>
            <a:r>
              <a:rPr lang="nl-NL" sz="2400" b="1" spc="-5" dirty="0" smtClean="0">
                <a:latin typeface="Tahoma"/>
                <a:cs typeface="Tahoma"/>
              </a:rPr>
              <a:t>Open </a:t>
            </a:r>
            <a:r>
              <a:rPr lang="nl-NL" sz="2400" b="1" spc="-10" dirty="0" smtClean="0">
                <a:latin typeface="Tahoma"/>
                <a:cs typeface="Tahoma"/>
              </a:rPr>
              <a:t>Loop</a:t>
            </a:r>
          </a:p>
          <a:p>
            <a:pPr marL="873760" marR="5080" indent="-861694">
              <a:lnSpc>
                <a:spcPct val="100000"/>
              </a:lnSpc>
              <a:spcBef>
                <a:spcPts val="100"/>
              </a:spcBef>
            </a:pPr>
            <a:r>
              <a:rPr lang="nl-NL" sz="2400" b="1" spc="-10" dirty="0" smtClean="0">
                <a:latin typeface="Tahoma"/>
                <a:cs typeface="Tahoma"/>
              </a:rPr>
              <a:t>Control  </a:t>
            </a:r>
            <a:r>
              <a:rPr lang="nl-NL" sz="2400" b="1" spc="-5" dirty="0" smtClean="0">
                <a:latin typeface="Tahoma"/>
                <a:cs typeface="Tahoma"/>
              </a:rPr>
              <a:t>System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8600" y="4114800"/>
            <a:ext cx="1953740" cy="659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73760" marR="5080" indent="-861694">
              <a:lnSpc>
                <a:spcPct val="100000"/>
              </a:lnSpc>
              <a:spcBef>
                <a:spcPts val="100"/>
              </a:spcBef>
            </a:pPr>
            <a:r>
              <a:rPr lang="en-US" b="1" spc="-5" dirty="0" smtClean="0">
                <a:solidFill>
                  <a:srgbClr val="0000FF"/>
                </a:solidFill>
                <a:latin typeface="Tahoma"/>
                <a:cs typeface="Tahoma"/>
              </a:rPr>
              <a:t>Open </a:t>
            </a:r>
            <a:r>
              <a:rPr lang="en-US" b="1" spc="-10" dirty="0" smtClean="0">
                <a:solidFill>
                  <a:srgbClr val="0000FF"/>
                </a:solidFill>
                <a:latin typeface="Tahoma"/>
                <a:cs typeface="Tahoma"/>
              </a:rPr>
              <a:t>Loop</a:t>
            </a:r>
          </a:p>
          <a:p>
            <a:pPr marL="873760" marR="5080" indent="-861694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 smtClean="0">
                <a:solidFill>
                  <a:srgbClr val="0000FF"/>
                </a:solidFill>
                <a:latin typeface="Tahoma"/>
                <a:cs typeface="Tahoma"/>
              </a:rPr>
              <a:t>Control System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05000" y="5181600"/>
            <a:ext cx="19877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pc="-5" dirty="0" smtClean="0">
                <a:solidFill>
                  <a:srgbClr val="FF0000"/>
                </a:solidFill>
                <a:latin typeface="Tahoma"/>
                <a:cs typeface="Tahoma"/>
              </a:rPr>
              <a:t>Speed</a:t>
            </a:r>
            <a:r>
              <a:rPr lang="en-US" sz="2000" b="1" spc="-5" dirty="0" smtClean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n-US" sz="2000" b="1" spc="-5" dirty="0" smtClean="0">
                <a:solidFill>
                  <a:srgbClr val="FF0000"/>
                </a:solidFill>
                <a:latin typeface="Tahoma"/>
                <a:cs typeface="Tahoma"/>
              </a:rPr>
              <a:t>Control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91000" y="5181600"/>
            <a:ext cx="2782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5" dirty="0" smtClean="0">
                <a:solidFill>
                  <a:srgbClr val="FF0000"/>
                </a:solidFill>
                <a:latin typeface="Tahoma"/>
                <a:cs typeface="Tahoma"/>
              </a:rPr>
              <a:t> position control</a:t>
            </a:r>
            <a:r>
              <a:rPr lang="en-US" sz="2400" b="1" spc="-10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7858203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06500" y="381001"/>
            <a:ext cx="5462271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3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 smtClean="0">
                <a:solidFill>
                  <a:srgbClr val="C00000"/>
                </a:solidFill>
                <a:latin typeface="Cambria"/>
                <a:cs typeface="Cambria"/>
              </a:rPr>
              <a:t>Closed</a:t>
            </a:r>
            <a:r>
              <a:rPr sz="3200" b="1" spc="-17" dirty="0" smtClean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b="1" dirty="0" smtClean="0">
                <a:solidFill>
                  <a:srgbClr val="C00000"/>
                </a:solidFill>
                <a:latin typeface="Cambria"/>
                <a:cs typeface="Cambria"/>
              </a:rPr>
              <a:t>loop</a:t>
            </a:r>
            <a:r>
              <a:rPr sz="3200" b="1" spc="-15" dirty="0" smtClean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mbria"/>
                <a:cs typeface="Cambria"/>
              </a:rPr>
              <a:t>control</a:t>
            </a:r>
            <a:r>
              <a:rPr sz="3200" b="1" spc="-12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b="1" spc="-15" dirty="0">
                <a:solidFill>
                  <a:srgbClr val="C00000"/>
                </a:solidFill>
                <a:latin typeface="Cambria"/>
                <a:cs typeface="Cambria"/>
              </a:rPr>
              <a:t>system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7946" y="838201"/>
            <a:ext cx="8358555" cy="537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0000"/>
                </a:solidFill>
                <a:latin typeface="Cambria"/>
                <a:cs typeface="Cambria"/>
              </a:rPr>
              <a:t>   Controlled variable activating</a:t>
            </a:r>
            <a:r>
              <a:rPr lang="en-US" sz="3600" spc="-28" dirty="0" smtClean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ambria"/>
                <a:cs typeface="Cambria"/>
              </a:rPr>
              <a:t>signal</a:t>
            </a:r>
            <a:r>
              <a:rPr lang="en-US" sz="3600" spc="-37" dirty="0" smtClean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lang="en-US" sz="3600" spc="-20" dirty="0" smtClean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ambria"/>
                <a:cs typeface="Cambria"/>
              </a:rPr>
              <a:t>the</a:t>
            </a:r>
            <a:r>
              <a:rPr lang="en-US" sz="3600" spc="-17" dirty="0" smtClean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ambria"/>
                <a:cs typeface="Cambria"/>
              </a:rPr>
              <a:t>controller</a:t>
            </a:r>
            <a:r>
              <a:rPr lang="en-US" sz="3600" spc="-41" dirty="0" smtClean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ambria"/>
                <a:cs typeface="Cambria"/>
              </a:rPr>
              <a:t>which, </a:t>
            </a:r>
            <a:r>
              <a:rPr lang="en-US" sz="3600" spc="-25" dirty="0" smtClean="0">
                <a:solidFill>
                  <a:srgbClr val="000000"/>
                </a:solidFill>
                <a:latin typeface="Cambria"/>
                <a:cs typeface="Cambria"/>
              </a:rPr>
              <a:t>by</a:t>
            </a:r>
            <a:r>
              <a:rPr lang="en-US" sz="3600" spc="27" dirty="0" smtClean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ambria"/>
                <a:cs typeface="Cambria"/>
              </a:rPr>
              <a:t>its</a:t>
            </a:r>
            <a:r>
              <a:rPr lang="en-US" sz="3600" spc="-14" dirty="0" smtClean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ambria"/>
                <a:cs typeface="Cambria"/>
              </a:rPr>
              <a:t>action,</a:t>
            </a:r>
            <a:r>
              <a:rPr lang="en-US" sz="3600" spc="-40" dirty="0" smtClean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ambria"/>
                <a:cs typeface="Cambria"/>
              </a:rPr>
              <a:t>tries</a:t>
            </a:r>
            <a:r>
              <a:rPr lang="en-US" sz="3600" spc="25" dirty="0" smtClean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lang="en-US" sz="3600" spc="-20" dirty="0" smtClean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ambria"/>
                <a:cs typeface="Cambria"/>
              </a:rPr>
              <a:t>reduce</a:t>
            </a:r>
            <a:r>
              <a:rPr lang="en-US" sz="3600" spc="-20" dirty="0" smtClean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ambria"/>
                <a:cs typeface="Cambria"/>
              </a:rPr>
              <a:t>the</a:t>
            </a:r>
            <a:r>
              <a:rPr lang="en-US" sz="3600" spc="-17" dirty="0" smtClean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3600" spc="-34" dirty="0" smtClean="0">
                <a:solidFill>
                  <a:srgbClr val="000000"/>
                </a:solidFill>
                <a:latin typeface="Cambria"/>
                <a:cs typeface="Cambria"/>
              </a:rPr>
              <a:t>error.</a:t>
            </a:r>
            <a:r>
              <a:rPr lang="en-US" sz="3600" spc="11" dirty="0" smtClean="0">
                <a:solidFill>
                  <a:srgbClr val="000000"/>
                </a:solidFill>
                <a:latin typeface="Cambria"/>
                <a:cs typeface="Cambria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00CC"/>
                </a:solidFill>
                <a:latin typeface="Cambria"/>
                <a:cs typeface="Cambria"/>
              </a:rPr>
              <a:t>Thus</a:t>
            </a:r>
            <a:r>
              <a:rPr lang="en-US" sz="3600" spc="-11" dirty="0" smtClean="0">
                <a:solidFill>
                  <a:srgbClr val="0000CC"/>
                </a:solidFill>
                <a:latin typeface="Cambria"/>
                <a:cs typeface="Cambria"/>
              </a:rPr>
              <a:t> </a:t>
            </a:r>
            <a:r>
              <a:rPr lang="en-US" sz="3600" dirty="0" smtClean="0">
                <a:solidFill>
                  <a:srgbClr val="0000CC"/>
                </a:solidFill>
                <a:latin typeface="Cambria"/>
                <a:cs typeface="Cambria"/>
              </a:rPr>
              <a:t>the controlled</a:t>
            </a:r>
            <a:r>
              <a:rPr lang="en-US" sz="3600" spc="-37" dirty="0" smtClean="0">
                <a:solidFill>
                  <a:srgbClr val="0000CC"/>
                </a:solidFill>
                <a:latin typeface="Cambria"/>
                <a:cs typeface="Cambria"/>
              </a:rPr>
              <a:t> </a:t>
            </a:r>
            <a:r>
              <a:rPr lang="en-US" sz="3600" dirty="0" smtClean="0">
                <a:solidFill>
                  <a:srgbClr val="0000CC"/>
                </a:solidFill>
                <a:latin typeface="Cambria"/>
                <a:cs typeface="Cambria"/>
              </a:rPr>
              <a:t>variable is continuously</a:t>
            </a:r>
            <a:r>
              <a:rPr lang="en-US" sz="3600" spc="-18" dirty="0" smtClean="0">
                <a:solidFill>
                  <a:srgbClr val="0000CC"/>
                </a:solidFill>
                <a:latin typeface="Cambria"/>
                <a:cs typeface="Cambria"/>
              </a:rPr>
              <a:t> </a:t>
            </a:r>
            <a:r>
              <a:rPr lang="en-US" sz="3600" dirty="0" smtClean="0">
                <a:solidFill>
                  <a:srgbClr val="0000CC"/>
                </a:solidFill>
                <a:latin typeface="Cambria"/>
                <a:cs typeface="Cambria"/>
              </a:rPr>
              <a:t>feedback and</a:t>
            </a:r>
            <a:r>
              <a:rPr lang="en-US" sz="3600" spc="-20" dirty="0" smtClean="0">
                <a:solidFill>
                  <a:srgbClr val="0000CC"/>
                </a:solidFill>
                <a:latin typeface="Cambria"/>
                <a:cs typeface="Cambria"/>
              </a:rPr>
              <a:t> </a:t>
            </a:r>
            <a:r>
              <a:rPr lang="en-US" sz="3600" dirty="0" smtClean="0">
                <a:solidFill>
                  <a:srgbClr val="0000CC"/>
                </a:solidFill>
                <a:latin typeface="Cambria"/>
                <a:cs typeface="Cambria"/>
              </a:rPr>
              <a:t>compared</a:t>
            </a:r>
            <a:r>
              <a:rPr lang="en-US" sz="3600" spc="-43" dirty="0" smtClean="0">
                <a:solidFill>
                  <a:srgbClr val="0000CC"/>
                </a:solidFill>
                <a:latin typeface="Cambria"/>
                <a:cs typeface="Cambria"/>
              </a:rPr>
              <a:t> </a:t>
            </a:r>
            <a:r>
              <a:rPr lang="en-US" sz="3600" dirty="0" smtClean="0">
                <a:solidFill>
                  <a:srgbClr val="0000CC"/>
                </a:solidFill>
                <a:latin typeface="Cambria"/>
                <a:cs typeface="Cambria"/>
              </a:rPr>
              <a:t>with the</a:t>
            </a:r>
            <a:r>
              <a:rPr lang="en-US" sz="3600" spc="-15" dirty="0" smtClean="0">
                <a:solidFill>
                  <a:srgbClr val="0000CC"/>
                </a:solidFill>
                <a:latin typeface="Cambria"/>
                <a:cs typeface="Cambria"/>
              </a:rPr>
              <a:t> </a:t>
            </a:r>
            <a:r>
              <a:rPr lang="en-US" sz="3600" dirty="0" smtClean="0">
                <a:solidFill>
                  <a:srgbClr val="0000CC"/>
                </a:solidFill>
                <a:latin typeface="Cambria"/>
                <a:cs typeface="Cambria"/>
              </a:rPr>
              <a:t>input</a:t>
            </a:r>
            <a:r>
              <a:rPr lang="en-US" sz="3600" spc="-15" dirty="0" smtClean="0">
                <a:solidFill>
                  <a:srgbClr val="0000CC"/>
                </a:solidFill>
                <a:latin typeface="Cambria"/>
                <a:cs typeface="Cambria"/>
              </a:rPr>
              <a:t> </a:t>
            </a:r>
            <a:r>
              <a:rPr lang="en-US" sz="3600" dirty="0" smtClean="0">
                <a:solidFill>
                  <a:srgbClr val="0000CC"/>
                </a:solidFill>
                <a:latin typeface="Cambria"/>
                <a:cs typeface="Cambria"/>
              </a:rPr>
              <a:t>signal If the</a:t>
            </a:r>
            <a:r>
              <a:rPr lang="en-US" sz="3600" spc="-28" dirty="0" smtClean="0">
                <a:solidFill>
                  <a:srgbClr val="0000CC"/>
                </a:solidFill>
                <a:latin typeface="Cambria"/>
                <a:cs typeface="Cambria"/>
              </a:rPr>
              <a:t> </a:t>
            </a:r>
            <a:r>
              <a:rPr lang="en-US" sz="3600" dirty="0" smtClean="0">
                <a:solidFill>
                  <a:srgbClr val="0000CC"/>
                </a:solidFill>
                <a:latin typeface="Cambria"/>
                <a:cs typeface="Cambria"/>
              </a:rPr>
              <a:t>error </a:t>
            </a:r>
            <a:r>
              <a:rPr lang="en-US" sz="4000" dirty="0" smtClean="0">
                <a:solidFill>
                  <a:srgbClr val="0000CC"/>
                </a:solidFill>
                <a:latin typeface="Cambria"/>
                <a:cs typeface="Cambria"/>
              </a:rPr>
              <a:t>is</a:t>
            </a:r>
            <a:r>
              <a:rPr lang="en-US" sz="4000" spc="-10" dirty="0" smtClean="0">
                <a:solidFill>
                  <a:srgbClr val="0000CC"/>
                </a:solidFill>
                <a:latin typeface="Cambria"/>
                <a:cs typeface="Cambria"/>
              </a:rPr>
              <a:t> </a:t>
            </a:r>
            <a:r>
              <a:rPr lang="en-US" sz="3600" dirty="0" smtClean="0">
                <a:solidFill>
                  <a:srgbClr val="0000CC"/>
                </a:solidFill>
                <a:latin typeface="Cambria"/>
                <a:cs typeface="Cambria"/>
              </a:rPr>
              <a:t>reduced to zero, the</a:t>
            </a:r>
            <a:r>
              <a:rPr lang="en-US" sz="3600" spc="-28" dirty="0" smtClean="0">
                <a:solidFill>
                  <a:srgbClr val="0000CC"/>
                </a:solidFill>
                <a:latin typeface="Cambria"/>
                <a:cs typeface="Cambria"/>
              </a:rPr>
              <a:t> </a:t>
            </a:r>
            <a:r>
              <a:rPr lang="en-US" sz="3600" dirty="0" smtClean="0">
                <a:solidFill>
                  <a:srgbClr val="0000CC"/>
                </a:solidFill>
                <a:latin typeface="Cambria"/>
                <a:cs typeface="Cambria"/>
              </a:rPr>
              <a:t>output</a:t>
            </a:r>
            <a:r>
              <a:rPr lang="en-US" sz="3600" spc="-30" dirty="0" smtClean="0">
                <a:solidFill>
                  <a:srgbClr val="0000CC"/>
                </a:solidFill>
                <a:latin typeface="Cambria"/>
                <a:cs typeface="Cambria"/>
              </a:rPr>
              <a:t> </a:t>
            </a:r>
            <a:r>
              <a:rPr lang="en-US" sz="3600" dirty="0" smtClean="0">
                <a:solidFill>
                  <a:srgbClr val="0000CC"/>
                </a:solidFill>
                <a:latin typeface="Cambria"/>
                <a:cs typeface="Cambria"/>
              </a:rPr>
              <a:t>is</a:t>
            </a:r>
            <a:r>
              <a:rPr lang="en-US" sz="3600" spc="-10" dirty="0" smtClean="0">
                <a:solidFill>
                  <a:srgbClr val="0000CC"/>
                </a:solidFill>
                <a:latin typeface="Cambria"/>
                <a:cs typeface="Cambria"/>
              </a:rPr>
              <a:t> </a:t>
            </a:r>
            <a:r>
              <a:rPr lang="en-US" sz="3600" dirty="0" smtClean="0">
                <a:solidFill>
                  <a:srgbClr val="0000CC"/>
                </a:solidFill>
                <a:latin typeface="Cambria"/>
                <a:cs typeface="Cambria"/>
              </a:rPr>
              <a:t>the</a:t>
            </a:r>
            <a:r>
              <a:rPr lang="en-US" sz="3600" spc="-28" dirty="0" smtClean="0">
                <a:solidFill>
                  <a:srgbClr val="0000CC"/>
                </a:solidFill>
                <a:latin typeface="Cambria"/>
                <a:cs typeface="Cambria"/>
              </a:rPr>
              <a:t> </a:t>
            </a:r>
            <a:r>
              <a:rPr lang="en-US" sz="3600" dirty="0" smtClean="0">
                <a:solidFill>
                  <a:srgbClr val="0000CC"/>
                </a:solidFill>
                <a:latin typeface="Cambria"/>
                <a:cs typeface="Cambria"/>
              </a:rPr>
              <a:t>desired output</a:t>
            </a:r>
            <a:r>
              <a:rPr lang="en-US" sz="3600" spc="-41" dirty="0" smtClean="0">
                <a:solidFill>
                  <a:srgbClr val="0000CC"/>
                </a:solidFill>
                <a:latin typeface="Cambria"/>
                <a:cs typeface="Cambria"/>
              </a:rPr>
              <a:t> </a:t>
            </a:r>
            <a:r>
              <a:rPr lang="en-US" sz="3600" dirty="0" smtClean="0">
                <a:solidFill>
                  <a:srgbClr val="0000CC"/>
                </a:solidFill>
                <a:latin typeface="Cambria"/>
                <a:cs typeface="Cambria"/>
              </a:rPr>
              <a:t>and is</a:t>
            </a:r>
            <a:r>
              <a:rPr lang="en-US" sz="3600" spc="-10" dirty="0" smtClean="0">
                <a:solidFill>
                  <a:srgbClr val="0000CC"/>
                </a:solidFill>
                <a:latin typeface="Cambria"/>
                <a:cs typeface="Cambria"/>
              </a:rPr>
              <a:t> </a:t>
            </a:r>
            <a:r>
              <a:rPr lang="en-US" sz="3600" dirty="0" smtClean="0">
                <a:solidFill>
                  <a:srgbClr val="0000CC"/>
                </a:solidFill>
                <a:latin typeface="Cambria"/>
                <a:cs typeface="Cambria"/>
              </a:rPr>
              <a:t>equal to</a:t>
            </a:r>
            <a:r>
              <a:rPr lang="en-US" sz="3600" spc="-20" dirty="0" smtClean="0">
                <a:solidFill>
                  <a:srgbClr val="0000CC"/>
                </a:solidFill>
                <a:latin typeface="Cambria"/>
                <a:cs typeface="Cambria"/>
              </a:rPr>
              <a:t> </a:t>
            </a:r>
            <a:r>
              <a:rPr lang="en-US" sz="3600" dirty="0" smtClean="0">
                <a:solidFill>
                  <a:srgbClr val="0000CC"/>
                </a:solidFill>
                <a:latin typeface="Cambria"/>
                <a:cs typeface="Cambria"/>
              </a:rPr>
              <a:t>the reference</a:t>
            </a:r>
            <a:r>
              <a:rPr lang="en-US" sz="3600" spc="-10" dirty="0" smtClean="0">
                <a:solidFill>
                  <a:srgbClr val="0000CC"/>
                </a:solidFill>
                <a:latin typeface="Cambria"/>
                <a:cs typeface="Cambria"/>
              </a:rPr>
              <a:t> </a:t>
            </a:r>
            <a:r>
              <a:rPr lang="en-US" sz="3600" dirty="0" smtClean="0">
                <a:solidFill>
                  <a:srgbClr val="0000CC"/>
                </a:solidFill>
                <a:latin typeface="Cambria"/>
                <a:cs typeface="Cambria"/>
              </a:rPr>
              <a:t>input</a:t>
            </a:r>
            <a:endParaRPr lang="en-US" sz="4000" dirty="0" smtClean="0">
              <a:solidFill>
                <a:srgbClr val="0000CC"/>
              </a:solidFill>
              <a:latin typeface="Cambria"/>
              <a:cs typeface="Cambria"/>
            </a:endParaRPr>
          </a:p>
          <a:p>
            <a:pPr>
              <a:lnSpc>
                <a:spcPts val="2349"/>
              </a:lnSpc>
            </a:pPr>
            <a:endParaRPr lang="en-US" dirty="0" smtClean="0">
              <a:solidFill>
                <a:srgbClr val="000000"/>
              </a:solidFill>
              <a:latin typeface="Cambria"/>
              <a:cs typeface="Cambria"/>
            </a:endParaRPr>
          </a:p>
          <a:p>
            <a:pPr>
              <a:lnSpc>
                <a:spcPts val="2349"/>
              </a:lnSpc>
            </a:pPr>
            <a:endParaRPr lang="en-US" sz="2000" dirty="0" smtClean="0">
              <a:solidFill>
                <a:srgbClr val="000000"/>
              </a:solidFill>
              <a:latin typeface="Cambria"/>
              <a:cs typeface="Cambria"/>
            </a:endParaRPr>
          </a:p>
          <a:p>
            <a:pPr marL="0" marR="0">
              <a:lnSpc>
                <a:spcPts val="2349"/>
              </a:lnSpc>
              <a:spcBef>
                <a:spcPts val="0"/>
              </a:spcBef>
              <a:spcAft>
                <a:spcPts val="0"/>
              </a:spcAft>
            </a:pPr>
            <a:endParaRPr sz="2000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766" y="288746"/>
            <a:ext cx="7752233" cy="778054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Examples of </a:t>
            </a:r>
            <a:r>
              <a:rPr lang="en-US" sz="3600" spc="-5" dirty="0" smtClean="0">
                <a:latin typeface="Times New Roman" pitchFamily="18" charset="0"/>
                <a:cs typeface="Times New Roman" pitchFamily="18" charset="0"/>
              </a:rPr>
              <a:t>Close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Loop </a:t>
            </a:r>
            <a:r>
              <a:rPr lang="en-US" sz="3600" spc="-10" dirty="0" smtClean="0"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Systems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468" y="1219200"/>
            <a:ext cx="7431066" cy="2585323"/>
          </a:xfrm>
        </p:spPr>
        <p:txBody>
          <a:bodyPr>
            <a:normAutofit fontScale="25000" lnSpcReduction="20000"/>
          </a:bodyPr>
          <a:lstStyle/>
          <a:p>
            <a:pPr lvl="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6000" dirty="0" smtClean="0">
                <a:latin typeface="Times New Roman" pitchFamily="18" charset="0"/>
                <a:cs typeface="Times New Roman" pitchFamily="18" charset="0"/>
              </a:rPr>
              <a:t>Automatic Liquid </a:t>
            </a:r>
            <a:r>
              <a:rPr lang="en-US" sz="16000" dirty="0">
                <a:latin typeface="Times New Roman" pitchFamily="18" charset="0"/>
                <a:cs typeface="Times New Roman" pitchFamily="18" charset="0"/>
              </a:rPr>
              <a:t>level control system</a:t>
            </a:r>
          </a:p>
          <a:p>
            <a:pPr lvl="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6000" dirty="0">
                <a:latin typeface="Times New Roman" pitchFamily="18" charset="0"/>
                <a:cs typeface="Times New Roman" pitchFamily="18" charset="0"/>
              </a:rPr>
              <a:t>Room temperature control system</a:t>
            </a:r>
          </a:p>
          <a:p>
            <a:pPr lvl="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6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Human  </a:t>
            </a:r>
            <a:r>
              <a:rPr lang="en-US" sz="16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biological system</a:t>
            </a:r>
          </a:p>
          <a:p>
            <a:pPr lvl="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6000" dirty="0" smtClean="0">
                <a:latin typeface="Times New Roman" pitchFamily="18" charset="0"/>
                <a:cs typeface="Times New Roman" pitchFamily="18" charset="0"/>
              </a:rPr>
              <a:t>Air Conditioner</a:t>
            </a:r>
          </a:p>
          <a:p>
            <a:pPr lvl="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6000" dirty="0" smtClean="0">
                <a:latin typeface="Times New Roman" pitchFamily="18" charset="0"/>
                <a:cs typeface="Times New Roman" pitchFamily="18" charset="0"/>
              </a:rPr>
              <a:t>Automatic Electric </a:t>
            </a:r>
            <a:r>
              <a:rPr lang="en-US" sz="16000" dirty="0" smtClean="0">
                <a:latin typeface="Times New Roman" pitchFamily="18" charset="0"/>
                <a:cs typeface="Times New Roman" pitchFamily="18" charset="0"/>
              </a:rPr>
              <a:t>Iron</a:t>
            </a:r>
          </a:p>
          <a:p>
            <a:pPr lvl="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6000" dirty="0" smtClean="0">
                <a:latin typeface="Times New Roman" pitchFamily="18" charset="0"/>
                <a:cs typeface="Times New Roman" pitchFamily="18" charset="0"/>
              </a:rPr>
              <a:t>Lift system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5800" y="533400"/>
            <a:ext cx="7924800" cy="4855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Examples of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Close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Loop </a:t>
            </a:r>
            <a:r>
              <a:rPr sz="32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Systems</a:t>
            </a:r>
            <a:endParaRPr sz="3600" dirty="0"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570"/>
              </a:spcBef>
              <a:buSzPct val="125000"/>
              <a:buFont typeface="Wingdings"/>
              <a:buChar char=""/>
              <a:tabLst>
                <a:tab pos="241935" algn="l"/>
              </a:tabLst>
            </a:pPr>
            <a:r>
              <a:rPr sz="3600" spc="-35" dirty="0" smtClean="0">
                <a:solidFill>
                  <a:srgbClr val="0000FF"/>
                </a:solidFill>
                <a:latin typeface="Schoolbook Uralic"/>
                <a:cs typeface="Schoolbook Uralic"/>
              </a:rPr>
              <a:t>Voltage</a:t>
            </a:r>
            <a:r>
              <a:rPr sz="3600" spc="-70" dirty="0" smtClean="0">
                <a:solidFill>
                  <a:srgbClr val="0000FF"/>
                </a:solidFill>
                <a:latin typeface="Schoolbook Uralic"/>
                <a:cs typeface="Schoolbook Uralic"/>
              </a:rPr>
              <a:t> </a:t>
            </a:r>
            <a:r>
              <a:rPr sz="3600" spc="-20" dirty="0">
                <a:solidFill>
                  <a:srgbClr val="0000FF"/>
                </a:solidFill>
                <a:latin typeface="Schoolbook Uralic"/>
                <a:cs typeface="Schoolbook Uralic"/>
              </a:rPr>
              <a:t>stabilizer.</a:t>
            </a:r>
            <a:endParaRPr sz="3600" dirty="0">
              <a:solidFill>
                <a:srgbClr val="0000FF"/>
              </a:solidFill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575"/>
              </a:spcBef>
              <a:buSzPct val="125000"/>
              <a:buFont typeface="Wingdings"/>
              <a:buChar char=""/>
              <a:tabLst>
                <a:tab pos="241935" algn="l"/>
              </a:tabLst>
            </a:pPr>
            <a:r>
              <a:rPr sz="3600" dirty="0">
                <a:latin typeface="Schoolbook Uralic"/>
                <a:cs typeface="Schoolbook Uralic"/>
              </a:rPr>
              <a:t>Missile</a:t>
            </a:r>
            <a:r>
              <a:rPr sz="3600" spc="-95" dirty="0">
                <a:latin typeface="Schoolbook Uralic"/>
                <a:cs typeface="Schoolbook Uralic"/>
              </a:rPr>
              <a:t> </a:t>
            </a:r>
            <a:r>
              <a:rPr sz="3600" spc="-25" dirty="0">
                <a:latin typeface="Schoolbook Uralic"/>
                <a:cs typeface="Schoolbook Uralic"/>
              </a:rPr>
              <a:t>Launcher</a:t>
            </a:r>
            <a:r>
              <a:rPr sz="3600" spc="-25" dirty="0" smtClean="0">
                <a:latin typeface="Schoolbook Uralic"/>
                <a:cs typeface="Schoolbook Uralic"/>
              </a:rPr>
              <a:t>.</a:t>
            </a:r>
            <a:endParaRPr lang="en-US" sz="3600" spc="-25" dirty="0" smtClean="0"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575"/>
              </a:spcBef>
              <a:buSzPct val="125000"/>
              <a:buFont typeface="Wingdings"/>
              <a:buChar char=""/>
              <a:tabLst>
                <a:tab pos="241935" algn="l"/>
              </a:tabLst>
            </a:pPr>
            <a:r>
              <a:rPr lang="en-US" sz="3600" spc="-25" dirty="0" smtClean="0">
                <a:solidFill>
                  <a:srgbClr val="0000FF"/>
                </a:solidFill>
                <a:latin typeface="Schoolbook Uralic"/>
                <a:cs typeface="Schoolbook Uralic"/>
              </a:rPr>
              <a:t>Fire control Radar systems</a:t>
            </a:r>
            <a:endParaRPr sz="3600" dirty="0">
              <a:solidFill>
                <a:srgbClr val="0000FF"/>
              </a:solidFill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570"/>
              </a:spcBef>
              <a:buSzPct val="125000"/>
              <a:buFont typeface="Wingdings"/>
              <a:buChar char=""/>
              <a:tabLst>
                <a:tab pos="241935" algn="l"/>
              </a:tabLst>
            </a:pPr>
            <a:r>
              <a:rPr sz="3600" spc="-5" dirty="0" smtClean="0">
                <a:solidFill>
                  <a:srgbClr val="FF0000"/>
                </a:solidFill>
                <a:latin typeface="Schoolbook Uralic"/>
                <a:cs typeface="Schoolbook Uralic"/>
              </a:rPr>
              <a:t>Inverter</a:t>
            </a:r>
            <a:r>
              <a:rPr sz="3600" spc="-145" dirty="0" smtClean="0">
                <a:solidFill>
                  <a:srgbClr val="FF0000"/>
                </a:solidFill>
                <a:latin typeface="Schoolbook Uralic"/>
                <a:cs typeface="Schoolbook Uralic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Schoolbook Uralic"/>
                <a:cs typeface="Schoolbook Uralic"/>
              </a:rPr>
              <a:t>AC.</a:t>
            </a:r>
            <a:endParaRPr sz="3600" dirty="0">
              <a:solidFill>
                <a:srgbClr val="FF0000"/>
              </a:solidFill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585"/>
              </a:spcBef>
              <a:buSzPct val="125000"/>
              <a:buFont typeface="Wingdings"/>
              <a:buChar char=""/>
              <a:tabLst>
                <a:tab pos="241935" algn="l"/>
              </a:tabLst>
            </a:pPr>
            <a:r>
              <a:rPr sz="3600" spc="-30" dirty="0" smtClean="0">
                <a:latin typeface="Schoolbook Uralic"/>
                <a:cs typeface="Schoolbook Uralic"/>
              </a:rPr>
              <a:t>Turbine </a:t>
            </a:r>
            <a:r>
              <a:rPr sz="3600" spc="-40" dirty="0">
                <a:latin typeface="Schoolbook Uralic"/>
                <a:cs typeface="Schoolbook Uralic"/>
              </a:rPr>
              <a:t>Water </a:t>
            </a:r>
            <a:r>
              <a:rPr sz="3600" spc="-5" dirty="0">
                <a:latin typeface="Schoolbook Uralic"/>
                <a:cs typeface="Schoolbook Uralic"/>
              </a:rPr>
              <a:t>Control System at power</a:t>
            </a:r>
            <a:r>
              <a:rPr sz="3600" spc="40" dirty="0">
                <a:latin typeface="Schoolbook Uralic"/>
                <a:cs typeface="Schoolbook Uralic"/>
              </a:rPr>
              <a:t> </a:t>
            </a:r>
            <a:r>
              <a:rPr sz="3600" dirty="0" smtClean="0">
                <a:latin typeface="Schoolbook Uralic"/>
                <a:cs typeface="Schoolbook Uralic"/>
              </a:rPr>
              <a:t>Station</a:t>
            </a:r>
            <a:r>
              <a:rPr lang="en-US" sz="3600" dirty="0" smtClean="0">
                <a:latin typeface="Schoolbook Uralic"/>
                <a:cs typeface="Schoolbook Uralic"/>
              </a:rPr>
              <a:t> etc</a:t>
            </a:r>
            <a:endParaRPr sz="3600" dirty="0">
              <a:latin typeface="Schoolbook Uralic"/>
              <a:cs typeface="Schoolbook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147"/>
            <a:ext cx="7828431" cy="984885"/>
          </a:xfrm>
        </p:spPr>
        <p:txBody>
          <a:bodyPr/>
          <a:lstStyle/>
          <a:p>
            <a:pPr algn="ctr"/>
            <a:r>
              <a:rPr lang="en-US" dirty="0" smtClean="0"/>
              <a:t>Closed Loop Control Systems( Speed Control)</a:t>
            </a:r>
            <a:endParaRPr lang="en-US" dirty="0"/>
          </a:p>
        </p:txBody>
      </p:sp>
      <p:pic>
        <p:nvPicPr>
          <p:cNvPr id="91138" name="Picture 2" descr="http://2.bp.blogspot.com/-d6IQGTlinZU/UnD1amFxQoI/AAAAAAAAAQY/9ycsNczTQ8o/s1600/d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83058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828433" cy="5143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b="1" dirty="0" smtClean="0">
                <a:solidFill>
                  <a:srgbClr val="FF0000"/>
                </a:solidFill>
              </a:rPr>
              <a:t>asic 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 smtClean="0">
                <a:solidFill>
                  <a:srgbClr val="FF0000"/>
                </a:solidFill>
              </a:rPr>
              <a:t>omponents of  Closed Loop Control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 smtClean="0">
                <a:solidFill>
                  <a:srgbClr val="FF0000"/>
                </a:solidFill>
              </a:rPr>
              <a:t>ystem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468" y="1763266"/>
            <a:ext cx="7431066" cy="3189734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§"/>
            </a:pPr>
            <a:r>
              <a:rPr lang="en-US" sz="3600" dirty="0" smtClean="0"/>
              <a:t>Plant </a:t>
            </a:r>
            <a:endParaRPr lang="en-US" sz="3600" dirty="0"/>
          </a:p>
          <a:p>
            <a:pPr lvl="0">
              <a:buFont typeface="Wingdings" pitchFamily="2" charset="2"/>
              <a:buChar char="§"/>
            </a:pPr>
            <a:r>
              <a:rPr lang="en-US" sz="3600" dirty="0">
                <a:solidFill>
                  <a:srgbClr val="C00000"/>
                </a:solidFill>
              </a:rPr>
              <a:t>Feedback</a:t>
            </a:r>
          </a:p>
          <a:p>
            <a:pPr lvl="0">
              <a:buFont typeface="Wingdings" pitchFamily="2" charset="2"/>
              <a:buChar char="§"/>
            </a:pPr>
            <a:r>
              <a:rPr lang="en-US" sz="3600" dirty="0"/>
              <a:t>Controller</a:t>
            </a:r>
          </a:p>
          <a:p>
            <a:pPr lvl="0">
              <a:buFont typeface="Wingdings" pitchFamily="2" charset="2"/>
              <a:buChar char="§"/>
            </a:pPr>
            <a:r>
              <a:rPr lang="en-US" sz="3600" dirty="0">
                <a:solidFill>
                  <a:srgbClr val="0000FF"/>
                </a:solidFill>
              </a:rPr>
              <a:t>Error detector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86400"/>
          </a:xfrm>
        </p:spPr>
        <p:txBody>
          <a:bodyPr>
            <a:noAutofit/>
          </a:bodyPr>
          <a:lstStyle/>
          <a:p>
            <a:pPr lvl="0"/>
            <a:r>
              <a:rPr lang="en-US" sz="4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Plant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portion of a system which is to be controlled or regulated is called as plant or process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 is a unit where actual processing is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performed.</a:t>
            </a:r>
          </a:p>
          <a:p>
            <a:pPr lvl="0"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input of the plant is the controlled signal generated by a controller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 plant performs necessary actions on a controlled system and produces the desired output.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Examples Motor, actuators etc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-76200"/>
            <a:ext cx="8229600" cy="6400800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Feedback: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is a controlled action in which the output is sampled and a proportional signal is given to the input for automatic correction of any changes in the desired output. </a:t>
            </a:r>
            <a:endParaRPr lang="en-US" sz="3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feedback signal is fed to the error detector. 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Negative feedback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as it results in better stability and accuracy. The other disturbance signals are rejected.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4"/>
            <a:ext cx="8229600" cy="6400796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Controller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element of a system within itself or external to the system which controls the plant is called as a controller. The error signal will be a weak signal and so it has to be amplified and then modified for better control action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most of the systems, the controller itself amplifies the error signal and integrates or differentiates to generate a control signal. An amplifier is used to amplify the error signals and the controller modifies the error signal.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4"/>
            <a:ext cx="8229600" cy="6400796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Error 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Detector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function of error detector is to compare the reference input with the feedback signal. It produces an error signal which is a difference of two inputs which are reference signal and a feedback signal.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error signal is fed to the controller for necessary controlled action. This error signal is used to correct the output if there is a deviation from the desired value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147"/>
            <a:ext cx="8229599" cy="1415772"/>
          </a:xfrm>
        </p:spPr>
        <p:txBody>
          <a:bodyPr/>
          <a:lstStyle/>
          <a:p>
            <a:pPr algn="l"/>
            <a:r>
              <a:rPr lang="en-US" sz="2400" spc="-5" dirty="0" smtClean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</a:rPr>
              <a:t>Au</a:t>
            </a:r>
            <a:r>
              <a:rPr lang="en-US" sz="2400" spc="-30" dirty="0" smtClean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</a:rPr>
              <a:t>t</a:t>
            </a:r>
            <a:r>
              <a:rPr lang="en-US" sz="2400" spc="-5" dirty="0" smtClean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</a:rPr>
              <a:t>om</a:t>
            </a:r>
            <a:r>
              <a:rPr lang="en-US" sz="2400" spc="-25" dirty="0" smtClean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</a:rPr>
              <a:t>a</a:t>
            </a:r>
            <a:r>
              <a:rPr lang="en-US" sz="2400" spc="-5" dirty="0" smtClean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</a:rPr>
              <a:t>tic</a:t>
            </a:r>
            <a:r>
              <a:rPr lang="en-US" sz="2400" dirty="0" smtClean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sz="2400" spc="-5" dirty="0" smtClean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</a:rPr>
              <a:t>Elect</a:t>
            </a:r>
            <a:r>
              <a:rPr lang="en-US" sz="2400" spc="15" dirty="0" smtClean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</a:rPr>
              <a:t>r</a:t>
            </a:r>
            <a:r>
              <a:rPr lang="en-US" sz="2400" spc="-5" dirty="0" smtClean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</a:rPr>
              <a:t>ic I</a:t>
            </a:r>
            <a:r>
              <a:rPr lang="en-US" sz="2400" spc="-45" dirty="0" smtClean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</a:rPr>
              <a:t>r</a:t>
            </a:r>
            <a:r>
              <a:rPr lang="en-US" sz="2400" spc="-5" dirty="0" smtClean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</a:rPr>
              <a:t>o</a:t>
            </a:r>
            <a:r>
              <a:rPr lang="en-US" sz="2400" dirty="0" smtClean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</a:rPr>
              <a:t>n</a:t>
            </a:r>
            <a:r>
              <a:rPr lang="en-US" sz="2400" spc="-5" dirty="0" smtClean="0">
                <a:solidFill>
                  <a:srgbClr val="000099"/>
                </a:solidFill>
              </a:rPr>
              <a:t>-</a:t>
            </a:r>
            <a:r>
              <a:rPr lang="en-US" sz="2400" spc="-10" dirty="0" smtClean="0"/>
              <a:t>He</a:t>
            </a:r>
            <a:r>
              <a:rPr lang="en-US" sz="2400" spc="-30" dirty="0" smtClean="0"/>
              <a:t>a</a:t>
            </a:r>
            <a:r>
              <a:rPr lang="en-US" sz="2400" spc="-5" dirty="0" smtClean="0"/>
              <a:t>ti</a:t>
            </a:r>
            <a:r>
              <a:rPr lang="en-US" sz="2400" spc="-20" dirty="0" smtClean="0"/>
              <a:t>n</a:t>
            </a:r>
            <a:r>
              <a:rPr lang="en-US" sz="2400" spc="-5" dirty="0" smtClean="0"/>
              <a:t>g</a:t>
            </a:r>
            <a:r>
              <a:rPr lang="en-US" sz="2400" dirty="0" smtClean="0"/>
              <a:t> </a:t>
            </a:r>
            <a:r>
              <a:rPr lang="en-US" sz="2400" spc="-5" dirty="0" smtClean="0"/>
              <a:t>ele</a:t>
            </a:r>
            <a:r>
              <a:rPr lang="en-US" sz="2400" spc="-15" dirty="0" smtClean="0"/>
              <a:t>m</a:t>
            </a:r>
            <a:r>
              <a:rPr lang="en-US" sz="2400" spc="-5" dirty="0" smtClean="0"/>
              <a:t>e</a:t>
            </a:r>
            <a:r>
              <a:rPr lang="en-US" sz="2400" spc="-35" dirty="0" smtClean="0"/>
              <a:t>n</a:t>
            </a:r>
            <a:r>
              <a:rPr lang="en-US" sz="2400" spc="-5" dirty="0" smtClean="0"/>
              <a:t>ts</a:t>
            </a:r>
            <a:r>
              <a:rPr lang="en-US" sz="2400" dirty="0" smtClean="0"/>
              <a:t>	</a:t>
            </a:r>
            <a:r>
              <a:rPr lang="en-US" sz="2400" spc="-5" dirty="0" smtClean="0"/>
              <a:t>a</a:t>
            </a:r>
            <a:r>
              <a:rPr lang="en-US" sz="2400" spc="-45" dirty="0" smtClean="0"/>
              <a:t>r</a:t>
            </a:r>
            <a:r>
              <a:rPr lang="en-US" sz="2400" spc="-5" dirty="0" smtClean="0"/>
              <a:t>e  </a:t>
            </a:r>
            <a:r>
              <a:rPr lang="en-US" sz="2400" spc="-15" dirty="0" smtClean="0"/>
              <a:t>controlled by </a:t>
            </a:r>
            <a:r>
              <a:rPr lang="en-US" sz="2400" spc="-10" dirty="0" smtClean="0"/>
              <a:t>output </a:t>
            </a:r>
            <a:r>
              <a:rPr lang="en-US" sz="2400" spc="-20" dirty="0" smtClean="0"/>
              <a:t>temperature </a:t>
            </a:r>
            <a:r>
              <a:rPr lang="en-US" sz="2400" spc="-5" dirty="0" smtClean="0"/>
              <a:t>of the</a:t>
            </a:r>
            <a:r>
              <a:rPr lang="en-US" sz="2400" spc="145" dirty="0" smtClean="0"/>
              <a:t> </a:t>
            </a:r>
            <a:r>
              <a:rPr lang="en-US" sz="2400" spc="-20" dirty="0" smtClean="0"/>
              <a:t>iron</a:t>
            </a:r>
            <a:r>
              <a:rPr lang="en-US" sz="3600" spc="-20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4478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bject 3"/>
          <p:cNvSpPr/>
          <p:nvPr/>
        </p:nvSpPr>
        <p:spPr>
          <a:xfrm>
            <a:off x="4191000" y="1295400"/>
            <a:ext cx="1947214" cy="14178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2895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31242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81946" y="470061"/>
            <a:ext cx="6673041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77"/>
              </a:lnSpc>
              <a:spcBef>
                <a:spcPts val="0"/>
              </a:spcBef>
              <a:spcAft>
                <a:spcPts val="0"/>
              </a:spcAft>
            </a:pPr>
            <a:r>
              <a:rPr sz="2800" b="1" smtClean="0">
                <a:solidFill>
                  <a:srgbClr val="FF0000"/>
                </a:solidFill>
                <a:latin typeface="Cambria"/>
                <a:cs typeface="Cambria"/>
              </a:rPr>
              <a:t>Open</a:t>
            </a:r>
            <a:r>
              <a:rPr sz="2800" b="1" spc="1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b="1">
                <a:solidFill>
                  <a:srgbClr val="FF0000"/>
                </a:solidFill>
                <a:latin typeface="Cambria"/>
                <a:cs typeface="Cambria"/>
              </a:rPr>
              <a:t>Loop</a:t>
            </a:r>
            <a:r>
              <a:rPr sz="2800" b="1" spc="1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b="1" smtClean="0">
                <a:solidFill>
                  <a:srgbClr val="FF0000"/>
                </a:solidFill>
                <a:latin typeface="Cambria"/>
                <a:cs typeface="Cambria"/>
              </a:rPr>
              <a:t>Control</a:t>
            </a:r>
            <a:r>
              <a:rPr sz="2800" b="1" spc="23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b="1" spc="-25" dirty="0">
                <a:solidFill>
                  <a:srgbClr val="FF0000"/>
                </a:solidFill>
                <a:latin typeface="Cambria"/>
                <a:cs typeface="Cambria"/>
              </a:rPr>
              <a:t>Systems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8601" y="1143000"/>
            <a:ext cx="8382000" cy="307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sz="4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sz="4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system in</a:t>
            </a:r>
            <a:r>
              <a:rPr sz="4000" spc="-15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which the</a:t>
            </a:r>
            <a:r>
              <a:rPr sz="4000" spc="-17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  <a:r>
              <a:rPr sz="4000" spc="-3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has</a:t>
            </a:r>
            <a:r>
              <a:rPr sz="4000" spc="-15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 effect</a:t>
            </a:r>
            <a:r>
              <a:rPr sz="4000" spc="-25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on</a:t>
            </a:r>
            <a:r>
              <a:rPr sz="4000" spc="-2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sz="4000" spc="-17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control</a:t>
            </a:r>
            <a:r>
              <a:rPr sz="4000" spc="-3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action</a:t>
            </a:r>
            <a:r>
              <a:rPr sz="4000" spc="-1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sz="4000" spc="-1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known</a:t>
            </a:r>
            <a:r>
              <a:rPr sz="4000" spc="-2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as an</a:t>
            </a:r>
            <a:r>
              <a:rPr sz="4000" spc="-27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open</a:t>
            </a:r>
            <a:r>
              <a:rPr sz="4000" spc="-1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loop</a:t>
            </a:r>
            <a:r>
              <a:rPr sz="4000" spc="-15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4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control</a:t>
            </a:r>
            <a:r>
              <a:rPr lang="en-US" sz="4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system. </a:t>
            </a:r>
          </a:p>
          <a:p>
            <a:pPr>
              <a:buFont typeface="Arial" pitchFamily="34" charset="0"/>
              <a:buChar char="•"/>
            </a:pPr>
            <a:r>
              <a:rPr lang="en-US" sz="4000" spc="-3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spc="-31" dirty="0" smtClean="0">
                <a:latin typeface="Arial" pitchFamily="34" charset="0"/>
                <a:cs typeface="Arial" pitchFamily="34" charset="0"/>
              </a:rPr>
              <a:t>For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4000" spc="-17" dirty="0" smtClean="0">
                <a:latin typeface="Arial" pitchFamily="34" charset="0"/>
                <a:cs typeface="Arial" pitchFamily="34" charset="0"/>
              </a:rPr>
              <a:t>given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input</a:t>
            </a:r>
            <a:r>
              <a:rPr lang="en-US" sz="4000" spc="-1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the</a:t>
            </a:r>
            <a:r>
              <a:rPr lang="en-US" sz="4000" spc="-17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system produces</a:t>
            </a:r>
            <a:r>
              <a:rPr lang="en-US" sz="4000" spc="-3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a certain</a:t>
            </a:r>
            <a:r>
              <a:rPr lang="en-US" sz="4000" spc="-4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spc="10" dirty="0" smtClean="0">
                <a:latin typeface="Arial" pitchFamily="34" charset="0"/>
                <a:cs typeface="Arial" pitchFamily="34" charset="0"/>
              </a:rPr>
              <a:t>output</a:t>
            </a:r>
            <a:endParaRPr lang="en-US" sz="2000" spc="1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150365"/>
            <a:ext cx="845439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b="1" spc="-5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Servo </a:t>
            </a:r>
            <a:r>
              <a:rPr sz="3200" b="1" spc="-15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voltage  stabilizer</a:t>
            </a:r>
            <a:r>
              <a:rPr sz="3200" b="1" spc="69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99"/>
                </a:solidFill>
                <a:latin typeface="Calibri"/>
                <a:cs typeface="Calibri"/>
              </a:rPr>
              <a:t>– </a:t>
            </a:r>
            <a:r>
              <a:rPr sz="3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Voltage </a:t>
            </a:r>
            <a:r>
              <a:rPr sz="32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controller  </a:t>
            </a:r>
            <a:r>
              <a:rPr sz="32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operates </a:t>
            </a:r>
            <a:r>
              <a:rPr sz="3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depending upon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output </a:t>
            </a:r>
            <a:r>
              <a:rPr sz="3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voltage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of the  </a:t>
            </a:r>
            <a:r>
              <a:rPr sz="32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system.</a:t>
            </a:r>
            <a:endParaRPr sz="32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000099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60147"/>
            <a:ext cx="25044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CLCS</a:t>
            </a:r>
            <a:r>
              <a:rPr spc="-7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5" name="object 5"/>
          <p:cNvSpPr/>
          <p:nvPr/>
        </p:nvSpPr>
        <p:spPr>
          <a:xfrm>
            <a:off x="685800" y="2667000"/>
            <a:ext cx="800100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30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6019800"/>
            <a:ext cx="914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50365"/>
            <a:ext cx="24193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b="1" spc="-1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Perspiration</a:t>
            </a:r>
            <a:endParaRPr sz="32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60147"/>
            <a:ext cx="25044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CLCS</a:t>
            </a:r>
            <a:r>
              <a:rPr spc="-7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5" name="object 5"/>
          <p:cNvSpPr/>
          <p:nvPr/>
        </p:nvSpPr>
        <p:spPr>
          <a:xfrm>
            <a:off x="228600" y="1905000"/>
            <a:ext cx="8229600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31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0" y="1267485"/>
            <a:ext cx="9001125" cy="48285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9275" y="100076"/>
            <a:ext cx="729932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" dirty="0"/>
              <a:t>DC </a:t>
            </a:r>
            <a:r>
              <a:rPr sz="2900" dirty="0"/>
              <a:t>Servo</a:t>
            </a:r>
            <a:r>
              <a:rPr sz="2900" spc="-80" dirty="0"/>
              <a:t> </a:t>
            </a:r>
            <a:r>
              <a:rPr sz="2900" spc="-25" dirty="0" smtClean="0"/>
              <a:t>System</a:t>
            </a:r>
            <a:r>
              <a:rPr lang="en-US" sz="2900" spc="-25" dirty="0" smtClean="0"/>
              <a:t> (Position control system)</a:t>
            </a:r>
            <a:endParaRPr sz="2900" dirty="0"/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32</a:t>
            </a:fld>
            <a:endParaRPr sz="1400">
              <a:latin typeface="Tahoma"/>
              <a:cs typeface="Tahoma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676400" y="48006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59765"/>
            <a:ext cx="2435860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General </a:t>
            </a:r>
            <a:r>
              <a:rPr dirty="0"/>
              <a:t>block </a:t>
            </a:r>
            <a:r>
              <a:rPr spc="-10" dirty="0"/>
              <a:t>diagram </a:t>
            </a:r>
            <a:r>
              <a:rPr dirty="0"/>
              <a:t>of </a:t>
            </a:r>
            <a:r>
              <a:rPr spc="-5" dirty="0"/>
              <a:t>Servo</a:t>
            </a:r>
            <a:r>
              <a:rPr spc="-40" dirty="0"/>
              <a:t> </a:t>
            </a:r>
            <a:r>
              <a:rPr spc="-30" dirty="0" smtClean="0"/>
              <a:t>System</a:t>
            </a:r>
            <a:r>
              <a:rPr lang="en-US" spc="-30" dirty="0" smtClean="0"/>
              <a:t/>
            </a:r>
            <a:br>
              <a:rPr lang="en-US" spc="-30" dirty="0" smtClean="0"/>
            </a:br>
            <a:r>
              <a:rPr lang="en-US" spc="-30" dirty="0" smtClean="0"/>
              <a:t>Radar and Gun control</a:t>
            </a:r>
            <a:endParaRPr spc="-30" dirty="0"/>
          </a:p>
        </p:txBody>
      </p:sp>
      <p:sp>
        <p:nvSpPr>
          <p:cNvPr id="3" name="object 3"/>
          <p:cNvSpPr/>
          <p:nvPr/>
        </p:nvSpPr>
        <p:spPr>
          <a:xfrm>
            <a:off x="685800" y="3886200"/>
            <a:ext cx="7242629" cy="264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33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0" y="2895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Radar</a:t>
            </a:r>
            <a:endParaRPr lang="en-US" dirty="0"/>
          </a:p>
        </p:txBody>
      </p:sp>
      <p:pic>
        <p:nvPicPr>
          <p:cNvPr id="67586" name="Picture 2" descr="The Military Radar Station At The Lorry Stock Photo, Picture And ..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1143000"/>
            <a:ext cx="1139825" cy="1711054"/>
          </a:xfrm>
          <a:prstGeom prst="rect">
            <a:avLst/>
          </a:prstGeom>
          <a:noFill/>
        </p:spPr>
      </p:pic>
      <p:pic>
        <p:nvPicPr>
          <p:cNvPr id="67588" name="Picture 4" descr="The Big Guns, USS Alabama (BB-60)accompanied by a M 26 Pershing ...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801600" y="914400"/>
            <a:ext cx="1458893" cy="1624911"/>
          </a:xfrm>
          <a:prstGeom prst="rect">
            <a:avLst/>
          </a:prstGeom>
          <a:noFill/>
        </p:spPr>
      </p:pic>
      <p:sp>
        <p:nvSpPr>
          <p:cNvPr id="67590" name="AutoShape 6" descr="QF 3.7-inch AA gun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7592" name="Picture 8" descr="QF 3.7-inch AA gun - Wikipedi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0" y="3962400"/>
            <a:ext cx="1828800" cy="1524000"/>
          </a:xfrm>
          <a:prstGeom prst="rect">
            <a:avLst/>
          </a:prstGeom>
          <a:noFill/>
        </p:spPr>
      </p:pic>
      <p:pic>
        <p:nvPicPr>
          <p:cNvPr id="67594" name="Picture 10" descr="Fighter Plane High Resolution Stock Photography and Images - Alamy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62800" y="381000"/>
            <a:ext cx="1593638" cy="1173163"/>
          </a:xfrm>
          <a:prstGeom prst="rect">
            <a:avLst/>
          </a:prstGeom>
          <a:noFill/>
        </p:spPr>
      </p:pic>
      <p:sp>
        <p:nvSpPr>
          <p:cNvPr id="41" name="Down Arrow 40"/>
          <p:cNvSpPr/>
          <p:nvPr/>
        </p:nvSpPr>
        <p:spPr>
          <a:xfrm>
            <a:off x="3581400" y="2819400"/>
            <a:ext cx="45719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10800000">
            <a:off x="457200" y="3733799"/>
            <a:ext cx="3124201" cy="54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381000" y="3733800"/>
            <a:ext cx="45719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381000" y="4267200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077200" y="4648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767" y="60147"/>
            <a:ext cx="7122464" cy="492443"/>
          </a:xfrm>
        </p:spPr>
        <p:txBody>
          <a:bodyPr/>
          <a:lstStyle/>
          <a:p>
            <a:pPr algn="ctr"/>
            <a:r>
              <a:rPr lang="en-US" dirty="0" smtClean="0"/>
              <a:t>Closed loop system</a:t>
            </a:r>
            <a:endParaRPr lang="en-US" dirty="0"/>
          </a:p>
        </p:txBody>
      </p:sp>
      <p:pic>
        <p:nvPicPr>
          <p:cNvPr id="4098" name="Picture 2" descr="http://2.bp.blogspot.com/-s45Do9s5hWc/UnDvhXNFEyI/AAAAAAAAAO8/JprkR5IIOs4/s1600/d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85800"/>
            <a:ext cx="7467600" cy="579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767" y="60147"/>
            <a:ext cx="7122464" cy="492443"/>
          </a:xfrm>
        </p:spPr>
        <p:txBody>
          <a:bodyPr/>
          <a:lstStyle/>
          <a:p>
            <a:pPr algn="ctr"/>
            <a:r>
              <a:rPr lang="en-US" dirty="0" smtClean="0"/>
              <a:t>Closed loop system(manual control)</a:t>
            </a:r>
            <a:endParaRPr lang="en-US" dirty="0"/>
          </a:p>
        </p:txBody>
      </p:sp>
      <p:pic>
        <p:nvPicPr>
          <p:cNvPr id="89090" name="Picture 2" descr="http://1.bp.blogspot.com/-11mQpnqFukU/UnDxX_1jnFI/AAAAAAAAAPY/MMYKcFbQXIY/s1600/d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09624"/>
            <a:ext cx="8077200" cy="6048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Tank level control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An example of a manual  Closed loop  control system.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this system when we start the pump it will continue fill the fluid in the tank  when tank is filled / empty observed by human who control pump.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10061" y="4911503"/>
            <a:ext cx="1361941" cy="1300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54"/>
          <p:cNvGrpSpPr/>
          <p:nvPr/>
        </p:nvGrpSpPr>
        <p:grpSpPr>
          <a:xfrm>
            <a:off x="1444043" y="4696853"/>
            <a:ext cx="714777" cy="802426"/>
            <a:chOff x="1925391" y="4696853"/>
            <a:chExt cx="953036" cy="802426"/>
          </a:xfrm>
        </p:grpSpPr>
        <p:sp>
          <p:nvSpPr>
            <p:cNvPr id="7" name="Isosceles Triangle 6"/>
            <p:cNvSpPr/>
            <p:nvPr/>
          </p:nvSpPr>
          <p:spPr>
            <a:xfrm>
              <a:off x="1970468" y="5029200"/>
              <a:ext cx="656821" cy="47007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925391" y="4696853"/>
              <a:ext cx="746974" cy="6646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11757" y="4699357"/>
              <a:ext cx="566670" cy="321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>
            <a:stCxn id="10" idx="3"/>
          </p:cNvCxnSpPr>
          <p:nvPr/>
        </p:nvCxnSpPr>
        <p:spPr>
          <a:xfrm>
            <a:off x="2158821" y="4860343"/>
            <a:ext cx="51676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665929" y="3902299"/>
            <a:ext cx="9659" cy="9580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75586" y="3902299"/>
            <a:ext cx="88864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571999" y="4702873"/>
            <a:ext cx="354170" cy="1634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71999" y="5820589"/>
            <a:ext cx="354170" cy="23504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571999" y="4378817"/>
            <a:ext cx="0" cy="5326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210059" y="4378817"/>
            <a:ext cx="0" cy="6425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14094" y="4396555"/>
            <a:ext cx="1110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 level switch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926169" y="5565942"/>
            <a:ext cx="1110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 level switch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3564228" y="3902299"/>
            <a:ext cx="0" cy="11190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28601" y="4774843"/>
            <a:ext cx="1145418" cy="48939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Start/stop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6404020" y="4461819"/>
            <a:ext cx="202842" cy="313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4"/>
          </p:cNvCxnSpPr>
          <p:nvPr/>
        </p:nvCxnSpPr>
        <p:spPr>
          <a:xfrm>
            <a:off x="6505441" y="4774843"/>
            <a:ext cx="0" cy="724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191519" y="5042886"/>
            <a:ext cx="313922" cy="318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505443" y="5042886"/>
            <a:ext cx="284945" cy="318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6224918" y="5499284"/>
            <a:ext cx="275688" cy="407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500606" y="5484064"/>
            <a:ext cx="284948" cy="407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7" idx="3"/>
          </p:cNvCxnSpPr>
          <p:nvPr/>
        </p:nvCxnSpPr>
        <p:spPr>
          <a:xfrm flipH="1">
            <a:off x="1676400" y="5499279"/>
            <a:ext cx="47759" cy="105392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676400" y="6477000"/>
            <a:ext cx="449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172200" y="53340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Down Arrow 38"/>
          <p:cNvSpPr/>
          <p:nvPr/>
        </p:nvSpPr>
        <p:spPr>
          <a:xfrm>
            <a:off x="11963400" y="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882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553998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Liquid  Level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2" y="685800"/>
            <a:ext cx="7200897" cy="2154436"/>
          </a:xfrm>
        </p:spPr>
        <p:txBody>
          <a:bodyPr/>
          <a:lstStyle/>
          <a:p>
            <a:r>
              <a:rPr lang="en-US" sz="2800" dirty="0" smtClean="0"/>
              <a:t>Closed loop control system have information about the change in process with respect to change in input. Now consider the previous example in open loop control system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84503" y="3829677"/>
            <a:ext cx="1361941" cy="1300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18487" y="3615027"/>
            <a:ext cx="714777" cy="802426"/>
            <a:chOff x="1925391" y="4696853"/>
            <a:chExt cx="953036" cy="802426"/>
          </a:xfrm>
        </p:grpSpPr>
        <p:sp>
          <p:nvSpPr>
            <p:cNvPr id="6" name="Isosceles Triangle 5"/>
            <p:cNvSpPr/>
            <p:nvPr/>
          </p:nvSpPr>
          <p:spPr>
            <a:xfrm>
              <a:off x="1970468" y="5029200"/>
              <a:ext cx="656821" cy="47007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25391" y="4696853"/>
              <a:ext cx="746974" cy="6646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11757" y="4699357"/>
              <a:ext cx="566670" cy="321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/>
          <p:cNvCxnSpPr>
            <a:stCxn id="8" idx="3"/>
          </p:cNvCxnSpPr>
          <p:nvPr/>
        </p:nvCxnSpPr>
        <p:spPr>
          <a:xfrm>
            <a:off x="3733265" y="3778517"/>
            <a:ext cx="51676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240371" y="2820473"/>
            <a:ext cx="9659" cy="9580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50028" y="2820473"/>
            <a:ext cx="88864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46441" y="3621047"/>
            <a:ext cx="354170" cy="1634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146441" y="4738763"/>
            <a:ext cx="354170" cy="23504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146441" y="3296991"/>
            <a:ext cx="0" cy="5326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84501" y="3296991"/>
            <a:ext cx="0" cy="6425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138670" y="2820473"/>
            <a:ext cx="0" cy="11190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524000" y="3505200"/>
            <a:ext cx="1424459" cy="67721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Start/stop</a:t>
            </a:r>
            <a:endParaRPr lang="en-US" dirty="0"/>
          </a:p>
        </p:txBody>
      </p:sp>
      <p:cxnSp>
        <p:nvCxnSpPr>
          <p:cNvPr id="18" name="Straight Connector 17"/>
          <p:cNvCxnSpPr>
            <a:stCxn id="6" idx="3"/>
          </p:cNvCxnSpPr>
          <p:nvPr/>
        </p:nvCxnSpPr>
        <p:spPr>
          <a:xfrm flipH="1">
            <a:off x="3298603" y="4417453"/>
            <a:ext cx="1" cy="71299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28197" y="4916269"/>
            <a:ext cx="1110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 level switch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24600" y="3011269"/>
            <a:ext cx="1110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 level switch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018984" y="5202094"/>
            <a:ext cx="1134415" cy="58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system</a:t>
            </a:r>
            <a:endParaRPr lang="en-US" dirty="0"/>
          </a:p>
        </p:txBody>
      </p:sp>
      <p:cxnSp>
        <p:nvCxnSpPr>
          <p:cNvPr id="23" name="Straight Connector 22"/>
          <p:cNvCxnSpPr>
            <a:stCxn id="12" idx="3"/>
          </p:cNvCxnSpPr>
          <p:nvPr/>
        </p:nvCxnSpPr>
        <p:spPr>
          <a:xfrm flipV="1">
            <a:off x="6500612" y="3693017"/>
            <a:ext cx="1072167" cy="97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572778" y="3693022"/>
            <a:ext cx="0" cy="1509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500611" y="4800600"/>
            <a:ext cx="8854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1" idx="0"/>
          </p:cNvCxnSpPr>
          <p:nvPr/>
        </p:nvCxnSpPr>
        <p:spPr>
          <a:xfrm>
            <a:off x="7386033" y="4856288"/>
            <a:ext cx="200159" cy="345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1"/>
          </p:cNvCxnSpPr>
          <p:nvPr/>
        </p:nvCxnSpPr>
        <p:spPr>
          <a:xfrm flipH="1" flipV="1">
            <a:off x="3276600" y="5486400"/>
            <a:ext cx="3742384" cy="10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276600" y="4343401"/>
            <a:ext cx="76200" cy="12191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826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36347"/>
            <a:ext cx="33032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Advantages </a:t>
            </a:r>
            <a:r>
              <a:rPr dirty="0"/>
              <a:t>of</a:t>
            </a:r>
            <a:r>
              <a:rPr spc="-95" dirty="0"/>
              <a:t> </a:t>
            </a:r>
            <a:r>
              <a:rPr spc="-15" dirty="0"/>
              <a:t>CLCS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875131"/>
            <a:ext cx="8378190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buFont typeface="Wingdings"/>
              <a:buChar char=""/>
              <a:tabLst>
                <a:tab pos="355600" algn="l"/>
              </a:tabLst>
            </a:pPr>
            <a:r>
              <a:rPr sz="3200" b="1" spc="-5" dirty="0">
                <a:latin typeface="Calibri"/>
                <a:cs typeface="Calibri"/>
              </a:rPr>
              <a:t>Closed </a:t>
            </a:r>
            <a:r>
              <a:rPr sz="3200" b="1" dirty="0">
                <a:latin typeface="Calibri"/>
                <a:cs typeface="Calibri"/>
              </a:rPr>
              <a:t>loop </a:t>
            </a:r>
            <a:r>
              <a:rPr sz="3200" b="1" spc="-15" dirty="0">
                <a:latin typeface="Calibri"/>
                <a:cs typeface="Calibri"/>
              </a:rPr>
              <a:t>control </a:t>
            </a:r>
            <a:r>
              <a:rPr sz="3200" b="1" spc="-25" dirty="0">
                <a:latin typeface="Calibri"/>
                <a:cs typeface="Calibri"/>
              </a:rPr>
              <a:t>systems </a:t>
            </a:r>
            <a:r>
              <a:rPr sz="3200" b="1" spc="-10" dirty="0">
                <a:latin typeface="Calibri"/>
                <a:cs typeface="Calibri"/>
              </a:rPr>
              <a:t>are more accurate </a:t>
            </a:r>
            <a:r>
              <a:rPr sz="3200" b="1" spc="-15" dirty="0">
                <a:latin typeface="Calibri"/>
                <a:cs typeface="Calibri"/>
              </a:rPr>
              <a:t>even </a:t>
            </a:r>
            <a:r>
              <a:rPr sz="3200" b="1" spc="-5" dirty="0">
                <a:latin typeface="Calibri"/>
                <a:cs typeface="Calibri"/>
              </a:rPr>
              <a:t>in </a:t>
            </a:r>
            <a:r>
              <a:rPr sz="3200" b="1" dirty="0">
                <a:latin typeface="Calibri"/>
                <a:cs typeface="Calibri"/>
              </a:rPr>
              <a:t>the  </a:t>
            </a:r>
            <a:r>
              <a:rPr sz="3200" b="1" spc="-5" dirty="0">
                <a:latin typeface="Calibri"/>
                <a:cs typeface="Calibri"/>
              </a:rPr>
              <a:t>presence of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non-linearity.</a:t>
            </a:r>
            <a:endParaRPr sz="3200" b="1" dirty="0">
              <a:latin typeface="Calibri"/>
              <a:cs typeface="Calibri"/>
            </a:endParaRPr>
          </a:p>
          <a:p>
            <a:pPr marL="355600" marR="8255" indent="-342900">
              <a:buFont typeface="Wingdings"/>
              <a:buChar char=""/>
              <a:tabLst>
                <a:tab pos="355600" algn="l"/>
                <a:tab pos="1349375" algn="l"/>
                <a:tab pos="2654300" algn="l"/>
                <a:tab pos="3098800" algn="l"/>
                <a:tab pos="3729990" algn="l"/>
                <a:tab pos="4566920" algn="l"/>
                <a:tab pos="5609590" algn="l"/>
                <a:tab pos="5970270" algn="l"/>
                <a:tab pos="7414259" algn="l"/>
                <a:tab pos="8081645" algn="l"/>
              </a:tabLst>
            </a:pPr>
            <a:r>
              <a:rPr sz="3200" b="1" spc="-5" dirty="0" smtClean="0">
                <a:solidFill>
                  <a:srgbClr val="C00000"/>
                </a:solidFill>
                <a:latin typeface="Calibri"/>
                <a:cs typeface="Calibri"/>
              </a:rPr>
              <a:t>Highl</a:t>
            </a:r>
            <a:r>
              <a:rPr sz="3200" b="1" dirty="0" smtClean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lang="en-US" sz="3200" b="1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 smtClean="0">
                <a:solidFill>
                  <a:srgbClr val="C00000"/>
                </a:solidFill>
                <a:latin typeface="Calibri"/>
                <a:cs typeface="Calibri"/>
              </a:rPr>
              <a:t>accu</a:t>
            </a:r>
            <a:r>
              <a:rPr sz="3200" b="1" spc="-50" dirty="0" smtClean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3200" b="1" spc="-25" dirty="0" smtClean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3200" b="1" spc="-35" dirty="0" smtClean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200" b="1" dirty="0" smtClean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	as	</a:t>
            </a:r>
            <a:r>
              <a:rPr sz="3200" b="1" spc="-1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3200" b="1" spc="-5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y	e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3200" b="1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r	</a:t>
            </a:r>
            <a:r>
              <a:rPr sz="3200" b="1" dirty="0" smtClean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3200" b="1" spc="5" dirty="0" smtClean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3200" b="1" dirty="0" smtClean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3200" b="1" spc="5" dirty="0" smtClean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3200" b="1" spc="-5" dirty="0" smtClean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3200" b="1" dirty="0" smtClean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lang="en-US" sz="3200" b="1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0" dirty="0" smtClean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3200" b="1" dirty="0" smtClean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lang="en-US" sz="3200" b="1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25" dirty="0" smtClean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3200" b="1" spc="-5" dirty="0" smtClean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sz="3200" b="1" spc="-35" dirty="0" smtClean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3200" b="1" dirty="0" smtClean="0">
                <a:solidFill>
                  <a:srgbClr val="C00000"/>
                </a:solidFill>
                <a:latin typeface="Calibri"/>
                <a:cs typeface="Calibri"/>
              </a:rPr>
              <a:t>ec</a:t>
            </a:r>
            <a:r>
              <a:rPr sz="3200" b="1" spc="-35" dirty="0" smtClean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200" b="1" dirty="0" smtClean="0">
                <a:solidFill>
                  <a:srgbClr val="C00000"/>
                </a:solidFill>
                <a:latin typeface="Calibri"/>
                <a:cs typeface="Calibri"/>
              </a:rPr>
              <a:t>ed</a:t>
            </a:r>
            <a:r>
              <a:rPr lang="en-US" sz="3200" b="1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5" dirty="0" smtClean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32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3200" b="1" dirty="0" smtClean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lang="en-US" sz="3200" b="1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25" dirty="0" smtClean="0">
                <a:solidFill>
                  <a:srgbClr val="C00000"/>
                </a:solidFill>
                <a:latin typeface="Calibri"/>
                <a:cs typeface="Calibri"/>
              </a:rPr>
              <a:t>to  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presence of 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feedback</a:t>
            </a:r>
            <a:r>
              <a:rPr sz="3200" b="1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signal.</a:t>
            </a:r>
            <a:endParaRPr sz="3200" b="1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355600" indent="-342900">
              <a:buFont typeface="Wingdings"/>
              <a:buChar char=""/>
              <a:tabLst>
                <a:tab pos="355600" algn="l"/>
              </a:tabLst>
            </a:pPr>
            <a:r>
              <a:rPr sz="3200" b="1" dirty="0">
                <a:latin typeface="Calibri"/>
                <a:cs typeface="Calibri"/>
              </a:rPr>
              <a:t>Bandwidth </a:t>
            </a:r>
            <a:r>
              <a:rPr sz="3200" b="1" spc="-15" dirty="0">
                <a:latin typeface="Calibri"/>
                <a:cs typeface="Calibri"/>
              </a:rPr>
              <a:t>range </a:t>
            </a:r>
            <a:r>
              <a:rPr sz="3200" b="1" dirty="0">
                <a:latin typeface="Calibri"/>
                <a:cs typeface="Calibri"/>
              </a:rPr>
              <a:t>is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large.</a:t>
            </a:r>
            <a:endParaRPr sz="3200" b="1" dirty="0">
              <a:latin typeface="Calibri"/>
              <a:cs typeface="Calibri"/>
            </a:endParaRPr>
          </a:p>
          <a:p>
            <a:pPr marL="355600" indent="-342900">
              <a:buFont typeface="Wingdings"/>
              <a:buChar char=""/>
              <a:tabLst>
                <a:tab pos="355600" algn="l"/>
              </a:tabLst>
            </a:pPr>
            <a:r>
              <a:rPr sz="3200" b="1" spc="-15" dirty="0">
                <a:solidFill>
                  <a:srgbClr val="000099"/>
                </a:solidFill>
                <a:latin typeface="Calibri"/>
                <a:cs typeface="Calibri"/>
              </a:rPr>
              <a:t>Facilitates</a:t>
            </a:r>
            <a:r>
              <a:rPr sz="3200" b="1" spc="-1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Calibri"/>
                <a:cs typeface="Calibri"/>
              </a:rPr>
              <a:t>automation.</a:t>
            </a:r>
            <a:endParaRPr sz="3200" b="1" dirty="0">
              <a:solidFill>
                <a:srgbClr val="000099"/>
              </a:solidFill>
              <a:latin typeface="Calibri"/>
              <a:cs typeface="Calibri"/>
            </a:endParaRPr>
          </a:p>
          <a:p>
            <a:pPr marL="355600" marR="5080" indent="-342900">
              <a:buFont typeface="Wingdings"/>
              <a:buChar char=""/>
              <a:tabLst>
                <a:tab pos="355600" algn="l"/>
                <a:tab pos="1029335" algn="l"/>
                <a:tab pos="2550160" algn="l"/>
                <a:tab pos="3001645" algn="l"/>
                <a:tab pos="4107815" algn="l"/>
                <a:tab pos="4848860" algn="l"/>
                <a:tab pos="5363845" algn="l"/>
                <a:tab pos="6297930" algn="l"/>
                <a:tab pos="7179309" algn="l"/>
                <a:tab pos="7638415" algn="l"/>
              </a:tabLst>
            </a:pPr>
            <a:r>
              <a:rPr sz="3200" b="1" spc="-5" dirty="0">
                <a:latin typeface="Calibri"/>
                <a:cs typeface="Calibri"/>
              </a:rPr>
              <a:t>Th</a:t>
            </a:r>
            <a:r>
              <a:rPr sz="3200" b="1" dirty="0">
                <a:latin typeface="Calibri"/>
                <a:cs typeface="Calibri"/>
              </a:rPr>
              <a:t>e	</a:t>
            </a:r>
            <a:r>
              <a:rPr sz="3200" b="1" spc="-5" dirty="0">
                <a:latin typeface="Calibri"/>
                <a:cs typeface="Calibri"/>
              </a:rPr>
              <a:t>s</a:t>
            </a:r>
            <a:r>
              <a:rPr sz="3200" b="1" spc="-15" dirty="0">
                <a:latin typeface="Calibri"/>
                <a:cs typeface="Calibri"/>
              </a:rPr>
              <a:t>e</a:t>
            </a:r>
            <a:r>
              <a:rPr sz="3200" b="1" spc="-5" dirty="0">
                <a:latin typeface="Calibri"/>
                <a:cs typeface="Calibri"/>
              </a:rPr>
              <a:t>nsitivit</a:t>
            </a:r>
            <a:r>
              <a:rPr sz="3200" b="1" dirty="0">
                <a:latin typeface="Calibri"/>
                <a:cs typeface="Calibri"/>
              </a:rPr>
              <a:t>y	</a:t>
            </a:r>
            <a:r>
              <a:rPr sz="3200" b="1" spc="-5" dirty="0" smtClean="0">
                <a:latin typeface="Calibri"/>
                <a:cs typeface="Calibri"/>
              </a:rPr>
              <a:t>o</a:t>
            </a:r>
            <a:r>
              <a:rPr sz="3200" b="1" dirty="0" smtClean="0">
                <a:latin typeface="Calibri"/>
                <a:cs typeface="Calibri"/>
              </a:rPr>
              <a:t>f</a:t>
            </a:r>
            <a:r>
              <a:rPr lang="en-US" sz="3200" b="1" dirty="0" smtClean="0">
                <a:latin typeface="Calibri"/>
                <a:cs typeface="Calibri"/>
              </a:rPr>
              <a:t> </a:t>
            </a:r>
            <a:r>
              <a:rPr sz="3200" b="1" spc="-50" dirty="0" smtClean="0">
                <a:latin typeface="Calibri"/>
                <a:cs typeface="Calibri"/>
              </a:rPr>
              <a:t>s</a:t>
            </a:r>
            <a:r>
              <a:rPr sz="3200" b="1" spc="-40" dirty="0" smtClean="0">
                <a:latin typeface="Calibri"/>
                <a:cs typeface="Calibri"/>
              </a:rPr>
              <a:t>y</a:t>
            </a:r>
            <a:r>
              <a:rPr sz="3200" b="1" spc="-35" dirty="0" smtClean="0">
                <a:latin typeface="Calibri"/>
                <a:cs typeface="Calibri"/>
              </a:rPr>
              <a:t>s</a:t>
            </a:r>
            <a:r>
              <a:rPr sz="3200" b="1" spc="-25" dirty="0" smtClean="0">
                <a:latin typeface="Calibri"/>
                <a:cs typeface="Calibri"/>
              </a:rPr>
              <a:t>t</a:t>
            </a:r>
            <a:r>
              <a:rPr sz="3200" b="1" dirty="0" smtClean="0">
                <a:latin typeface="Calibri"/>
                <a:cs typeface="Calibri"/>
              </a:rPr>
              <a:t>em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sz="3200" b="1" dirty="0" smtClean="0">
                <a:latin typeface="Calibri"/>
                <a:cs typeface="Calibri"/>
              </a:rPr>
              <a:t>m</a:t>
            </a:r>
            <a:r>
              <a:rPr sz="3200" b="1" spc="-55" dirty="0" smtClean="0">
                <a:latin typeface="Calibri"/>
                <a:cs typeface="Calibri"/>
              </a:rPr>
              <a:t>a</a:t>
            </a:r>
            <a:r>
              <a:rPr sz="3200" b="1" dirty="0" smtClean="0">
                <a:latin typeface="Calibri"/>
                <a:cs typeface="Calibri"/>
              </a:rPr>
              <a:t>y</a:t>
            </a:r>
            <a:r>
              <a:rPr lang="en-US" sz="3200" b="1" dirty="0" smtClean="0">
                <a:latin typeface="Calibri"/>
                <a:cs typeface="Calibri"/>
              </a:rPr>
              <a:t> </a:t>
            </a:r>
            <a:r>
              <a:rPr sz="3200" b="1" spc="-5" dirty="0" smtClean="0">
                <a:latin typeface="Calibri"/>
                <a:cs typeface="Calibri"/>
              </a:rPr>
              <a:t>b</a:t>
            </a:r>
            <a:r>
              <a:rPr sz="3200" b="1" dirty="0" smtClean="0">
                <a:latin typeface="Calibri"/>
                <a:cs typeface="Calibri"/>
              </a:rPr>
              <a:t>e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sz="3200" b="1" dirty="0" smtClean="0">
                <a:latin typeface="Calibri"/>
                <a:cs typeface="Calibri"/>
              </a:rPr>
              <a:t>ma</a:t>
            </a:r>
            <a:r>
              <a:rPr sz="3200" b="1" spc="-20" dirty="0" smtClean="0">
                <a:latin typeface="Calibri"/>
                <a:cs typeface="Calibri"/>
              </a:rPr>
              <a:t>d</a:t>
            </a:r>
            <a:r>
              <a:rPr sz="3200" b="1" dirty="0" smtClean="0">
                <a:latin typeface="Calibri"/>
                <a:cs typeface="Calibri"/>
              </a:rPr>
              <a:t>e</a:t>
            </a:r>
            <a:r>
              <a:rPr lang="en-US" sz="3200" b="1" dirty="0" smtClean="0">
                <a:latin typeface="Calibri"/>
                <a:cs typeface="Calibri"/>
              </a:rPr>
              <a:t> </a:t>
            </a:r>
            <a:r>
              <a:rPr sz="3200" b="1" spc="-5" dirty="0" smtClean="0">
                <a:latin typeface="Calibri"/>
                <a:cs typeface="Calibri"/>
              </a:rPr>
              <a:t>smal</a:t>
            </a:r>
            <a:r>
              <a:rPr sz="3200" b="1" dirty="0" smtClean="0">
                <a:latin typeface="Calibri"/>
                <a:cs typeface="Calibri"/>
              </a:rPr>
              <a:t>l</a:t>
            </a:r>
            <a:r>
              <a:rPr lang="en-US" sz="3200" b="1" dirty="0" smtClean="0">
                <a:latin typeface="Calibri"/>
                <a:cs typeface="Calibri"/>
              </a:rPr>
              <a:t> </a:t>
            </a:r>
            <a:r>
              <a:rPr sz="3200" b="1" spc="-25" dirty="0" smtClean="0">
                <a:latin typeface="Calibri"/>
                <a:cs typeface="Calibri"/>
              </a:rPr>
              <a:t>t</a:t>
            </a:r>
            <a:r>
              <a:rPr sz="3200" b="1" dirty="0" smtClean="0">
                <a:latin typeface="Calibri"/>
                <a:cs typeface="Calibri"/>
              </a:rPr>
              <a:t>o</a:t>
            </a:r>
            <a:r>
              <a:rPr lang="en-US" sz="3200" b="1" dirty="0" smtClean="0">
                <a:latin typeface="Calibri"/>
                <a:cs typeface="Calibri"/>
              </a:rPr>
              <a:t> </a:t>
            </a:r>
            <a:r>
              <a:rPr sz="3200" b="1" dirty="0" smtClean="0">
                <a:latin typeface="Calibri"/>
                <a:cs typeface="Calibri"/>
              </a:rPr>
              <a:t>ma</a:t>
            </a:r>
            <a:r>
              <a:rPr sz="3200" b="1" spc="-90" dirty="0" smtClean="0">
                <a:latin typeface="Calibri"/>
                <a:cs typeface="Calibri"/>
              </a:rPr>
              <a:t>k</a:t>
            </a:r>
            <a:r>
              <a:rPr sz="3200" b="1" dirty="0" smtClean="0">
                <a:latin typeface="Calibri"/>
                <a:cs typeface="Calibri"/>
              </a:rPr>
              <a:t>e  </a:t>
            </a:r>
            <a:r>
              <a:rPr sz="3200" b="1" spc="-20" dirty="0">
                <a:latin typeface="Calibri"/>
                <a:cs typeface="Calibri"/>
              </a:rPr>
              <a:t>system </a:t>
            </a:r>
            <a:r>
              <a:rPr sz="3200" b="1" spc="-10" dirty="0">
                <a:latin typeface="Calibri"/>
                <a:cs typeface="Calibri"/>
              </a:rPr>
              <a:t>more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stable.</a:t>
            </a:r>
            <a:endParaRPr sz="3200" b="1" dirty="0">
              <a:latin typeface="Calibri"/>
              <a:cs typeface="Calibri"/>
            </a:endParaRPr>
          </a:p>
          <a:p>
            <a:pPr marL="355600" indent="-342900">
              <a:buFont typeface="Wingdings"/>
              <a:buChar char=""/>
              <a:tabLst>
                <a:tab pos="355600" algn="l"/>
              </a:tabLst>
            </a:pPr>
            <a:r>
              <a:rPr sz="3200" b="1" spc="-5" dirty="0">
                <a:solidFill>
                  <a:srgbClr val="000099"/>
                </a:solidFill>
                <a:latin typeface="Calibri"/>
                <a:cs typeface="Calibri"/>
              </a:rPr>
              <a:t>This </a:t>
            </a:r>
            <a:r>
              <a:rPr sz="3200" b="1" spc="-20" dirty="0">
                <a:solidFill>
                  <a:srgbClr val="000099"/>
                </a:solidFill>
                <a:latin typeface="Calibri"/>
                <a:cs typeface="Calibri"/>
              </a:rPr>
              <a:t>system </a:t>
            </a:r>
            <a:r>
              <a:rPr sz="3200" b="1" dirty="0">
                <a:solidFill>
                  <a:srgbClr val="000099"/>
                </a:solidFill>
                <a:latin typeface="Calibri"/>
                <a:cs typeface="Calibri"/>
              </a:rPr>
              <a:t>is less </a:t>
            </a:r>
            <a:r>
              <a:rPr sz="3200" b="1" spc="-20" dirty="0">
                <a:solidFill>
                  <a:srgbClr val="000099"/>
                </a:solidFill>
                <a:latin typeface="Calibri"/>
                <a:cs typeface="Calibri"/>
              </a:rPr>
              <a:t>affected </a:t>
            </a:r>
            <a:r>
              <a:rPr sz="3200" b="1" spc="-10" dirty="0">
                <a:solidFill>
                  <a:srgbClr val="000099"/>
                </a:solidFill>
                <a:latin typeface="Calibri"/>
                <a:cs typeface="Calibri"/>
              </a:rPr>
              <a:t>by</a:t>
            </a:r>
            <a:r>
              <a:rPr sz="3200" b="1" spc="-9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0099"/>
                </a:solidFill>
                <a:latin typeface="Calibri"/>
                <a:cs typeface="Calibri"/>
              </a:rPr>
              <a:t>noise.</a:t>
            </a:r>
            <a:endParaRPr sz="3200" b="1" dirty="0">
              <a:solidFill>
                <a:srgbClr val="000099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38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60147"/>
            <a:ext cx="37731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Disadvantages </a:t>
            </a:r>
            <a:r>
              <a:rPr dirty="0"/>
              <a:t>of</a:t>
            </a:r>
            <a:r>
              <a:rPr spc="-95" dirty="0"/>
              <a:t> </a:t>
            </a:r>
            <a:r>
              <a:rPr spc="-15" dirty="0"/>
              <a:t>CLCS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996442"/>
            <a:ext cx="8298180" cy="55521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buFont typeface="Wingdings"/>
              <a:buChar char=""/>
              <a:tabLst>
                <a:tab pos="355600" algn="l"/>
              </a:tabLst>
            </a:pPr>
            <a:r>
              <a:rPr sz="3600" spc="-10" dirty="0">
                <a:latin typeface="Arial" pitchFamily="34" charset="0"/>
                <a:cs typeface="Arial" pitchFamily="34" charset="0"/>
              </a:rPr>
              <a:t>They </a:t>
            </a:r>
            <a:r>
              <a:rPr sz="3600" spc="-20" dirty="0">
                <a:latin typeface="Arial" pitchFamily="34" charset="0"/>
                <a:cs typeface="Arial" pitchFamily="34" charset="0"/>
              </a:rPr>
              <a:t>are</a:t>
            </a:r>
            <a:r>
              <a:rPr sz="3600" spc="-5" dirty="0">
                <a:latin typeface="Arial" pitchFamily="34" charset="0"/>
                <a:cs typeface="Arial" pitchFamily="34" charset="0"/>
              </a:rPr>
              <a:t> </a:t>
            </a:r>
            <a:r>
              <a:rPr sz="3600" spc="-45" dirty="0">
                <a:latin typeface="Arial" pitchFamily="34" charset="0"/>
                <a:cs typeface="Arial" pitchFamily="34" charset="0"/>
              </a:rPr>
              <a:t>costlier.</a:t>
            </a:r>
            <a:endParaRPr sz="3600" dirty="0">
              <a:latin typeface="Arial" pitchFamily="34" charset="0"/>
              <a:cs typeface="Arial" pitchFamily="34" charset="0"/>
            </a:endParaRPr>
          </a:p>
          <a:p>
            <a:pPr marL="355600" indent="-342900">
              <a:buFont typeface="Wingdings"/>
              <a:buChar char=""/>
              <a:tabLst>
                <a:tab pos="355600" algn="l"/>
              </a:tabLst>
            </a:pPr>
            <a:r>
              <a:rPr sz="3600" spc="-1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They </a:t>
            </a:r>
            <a:r>
              <a:rPr sz="3600" spc="-15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are complicated </a:t>
            </a:r>
            <a:r>
              <a:rPr sz="3600" spc="-2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sz="3600" spc="4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3600" spc="-5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design.</a:t>
            </a:r>
            <a:endParaRPr sz="36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marL="355600" indent="-342900">
              <a:buFont typeface="Wingdings"/>
              <a:buChar char=""/>
              <a:tabLst>
                <a:tab pos="355600" algn="l"/>
              </a:tabLst>
            </a:pPr>
            <a:r>
              <a:rPr sz="3600" spc="-15" dirty="0">
                <a:latin typeface="Arial" pitchFamily="34" charset="0"/>
                <a:cs typeface="Arial" pitchFamily="34" charset="0"/>
              </a:rPr>
              <a:t>Required more</a:t>
            </a:r>
            <a:r>
              <a:rPr sz="3600" spc="40" dirty="0">
                <a:latin typeface="Arial" pitchFamily="34" charset="0"/>
                <a:cs typeface="Arial" pitchFamily="34" charset="0"/>
              </a:rPr>
              <a:t> </a:t>
            </a:r>
            <a:r>
              <a:rPr sz="3600" spc="-10" dirty="0">
                <a:latin typeface="Arial" pitchFamily="34" charset="0"/>
                <a:cs typeface="Arial" pitchFamily="34" charset="0"/>
              </a:rPr>
              <a:t>maintenance.</a:t>
            </a:r>
            <a:endParaRPr sz="3600" dirty="0">
              <a:latin typeface="Arial" pitchFamily="34" charset="0"/>
              <a:cs typeface="Arial" pitchFamily="34" charset="0"/>
            </a:endParaRPr>
          </a:p>
          <a:p>
            <a:pPr marL="355600" indent="-342900">
              <a:buFont typeface="Wingdings"/>
              <a:buChar char=""/>
              <a:tabLst>
                <a:tab pos="355600" algn="l"/>
              </a:tabLst>
            </a:pPr>
            <a:r>
              <a:rPr sz="3600" spc="-1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Feedback </a:t>
            </a:r>
            <a:r>
              <a:rPr sz="3600" spc="-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leads </a:t>
            </a:r>
            <a:r>
              <a:rPr sz="3600" spc="-2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sz="3600" spc="-1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oscillatory</a:t>
            </a:r>
            <a:r>
              <a:rPr sz="3600" spc="6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response.</a:t>
            </a:r>
            <a:endParaRPr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55600" indent="-342900">
              <a:buFont typeface="Wingdings"/>
              <a:buChar char=""/>
              <a:tabLst>
                <a:tab pos="355600" algn="l"/>
              </a:tabLst>
            </a:pPr>
            <a:r>
              <a:rPr sz="3600" spc="-20" dirty="0">
                <a:latin typeface="Arial" pitchFamily="34" charset="0"/>
                <a:cs typeface="Arial" pitchFamily="34" charset="0"/>
              </a:rPr>
              <a:t>Overall </a:t>
            </a:r>
            <a:r>
              <a:rPr sz="3600" spc="-15" dirty="0">
                <a:latin typeface="Arial" pitchFamily="34" charset="0"/>
                <a:cs typeface="Arial" pitchFamily="34" charset="0"/>
              </a:rPr>
              <a:t>gain </a:t>
            </a:r>
            <a:r>
              <a:rPr sz="3600" spc="-10" dirty="0">
                <a:latin typeface="Arial" pitchFamily="34" charset="0"/>
                <a:cs typeface="Arial" pitchFamily="34" charset="0"/>
              </a:rPr>
              <a:t>is reduced due </a:t>
            </a:r>
            <a:r>
              <a:rPr sz="3600" spc="-15" dirty="0">
                <a:latin typeface="Arial" pitchFamily="34" charset="0"/>
                <a:cs typeface="Arial" pitchFamily="34" charset="0"/>
              </a:rPr>
              <a:t>to </a:t>
            </a:r>
            <a:r>
              <a:rPr sz="3600" spc="-10" dirty="0">
                <a:latin typeface="Arial" pitchFamily="34" charset="0"/>
                <a:cs typeface="Arial" pitchFamily="34" charset="0"/>
              </a:rPr>
              <a:t>presence </a:t>
            </a:r>
            <a:r>
              <a:rPr sz="3600" spc="-5" dirty="0">
                <a:latin typeface="Arial" pitchFamily="34" charset="0"/>
                <a:cs typeface="Arial" pitchFamily="34" charset="0"/>
              </a:rPr>
              <a:t>of</a:t>
            </a:r>
            <a:r>
              <a:rPr sz="3600" spc="160" dirty="0">
                <a:latin typeface="Arial" pitchFamily="34" charset="0"/>
                <a:cs typeface="Arial" pitchFamily="34" charset="0"/>
              </a:rPr>
              <a:t> </a:t>
            </a:r>
            <a:r>
              <a:rPr sz="3600" spc="-15" dirty="0">
                <a:latin typeface="Arial" pitchFamily="34" charset="0"/>
                <a:cs typeface="Arial" pitchFamily="34" charset="0"/>
              </a:rPr>
              <a:t>feedback.</a:t>
            </a:r>
            <a:endParaRPr sz="3600" dirty="0">
              <a:latin typeface="Arial" pitchFamily="34" charset="0"/>
              <a:cs typeface="Arial" pitchFamily="34" charset="0"/>
            </a:endParaRPr>
          </a:p>
          <a:p>
            <a:pPr marL="355600" marR="5080" indent="-342900">
              <a:buFont typeface="Wingdings"/>
              <a:buChar char=""/>
              <a:tabLst>
                <a:tab pos="355600" algn="l"/>
              </a:tabLst>
            </a:pPr>
            <a:r>
              <a:rPr sz="3600" spc="-1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Stability </a:t>
            </a:r>
            <a:r>
              <a:rPr sz="36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is </a:t>
            </a:r>
            <a:r>
              <a:rPr sz="3600" spc="-5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the major </a:t>
            </a:r>
            <a:r>
              <a:rPr sz="3600" spc="-15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problem </a:t>
            </a:r>
            <a:r>
              <a:rPr sz="36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sz="3600" spc="-15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more care </a:t>
            </a:r>
            <a:r>
              <a:rPr sz="3600" spc="-1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is needed  </a:t>
            </a:r>
            <a:r>
              <a:rPr sz="3600" spc="-15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sz="3600" spc="-1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design </a:t>
            </a:r>
            <a:r>
              <a:rPr sz="3600" spc="-5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sz="3600" spc="-15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stable </a:t>
            </a:r>
            <a:r>
              <a:rPr sz="3600" spc="-5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closed loop</a:t>
            </a:r>
            <a:r>
              <a:rPr sz="3600" spc="1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3600" spc="-25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system.</a:t>
            </a:r>
            <a:endParaRPr sz="36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39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6400" y="3886200"/>
            <a:ext cx="4725035" cy="1515110"/>
            <a:chOff x="1676400" y="3886200"/>
            <a:chExt cx="4725035" cy="1515110"/>
          </a:xfrm>
        </p:grpSpPr>
        <p:sp>
          <p:nvSpPr>
            <p:cNvPr id="3" name="object 3"/>
            <p:cNvSpPr/>
            <p:nvPr/>
          </p:nvSpPr>
          <p:spPr>
            <a:xfrm>
              <a:off x="2971800" y="3886200"/>
              <a:ext cx="3029712" cy="15148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76400" y="4580623"/>
              <a:ext cx="4725035" cy="287655"/>
            </a:xfrm>
            <a:custGeom>
              <a:avLst/>
              <a:gdLst/>
              <a:ahLst/>
              <a:cxnLst/>
              <a:rect l="l" t="t" r="r" b="b"/>
              <a:pathLst>
                <a:path w="4725035" h="287654">
                  <a:moveTo>
                    <a:pt x="1447927" y="143776"/>
                  </a:moveTo>
                  <a:lnTo>
                    <a:pt x="1393075" y="111772"/>
                  </a:lnTo>
                  <a:lnTo>
                    <a:pt x="1208532" y="4076"/>
                  </a:lnTo>
                  <a:lnTo>
                    <a:pt x="1196505" y="0"/>
                  </a:lnTo>
                  <a:lnTo>
                    <a:pt x="1184236" y="812"/>
                  </a:lnTo>
                  <a:lnTo>
                    <a:pt x="1173162" y="6159"/>
                  </a:lnTo>
                  <a:lnTo>
                    <a:pt x="1164717" y="15633"/>
                  </a:lnTo>
                  <a:lnTo>
                    <a:pt x="1160627" y="27660"/>
                  </a:lnTo>
                  <a:lnTo>
                    <a:pt x="1161440" y="39928"/>
                  </a:lnTo>
                  <a:lnTo>
                    <a:pt x="1166787" y="51003"/>
                  </a:lnTo>
                  <a:lnTo>
                    <a:pt x="1176274" y="59448"/>
                  </a:lnTo>
                  <a:lnTo>
                    <a:pt x="1265961" y="111772"/>
                  </a:lnTo>
                  <a:lnTo>
                    <a:pt x="0" y="111772"/>
                  </a:lnTo>
                  <a:lnTo>
                    <a:pt x="0" y="175780"/>
                  </a:lnTo>
                  <a:lnTo>
                    <a:pt x="1265961" y="175780"/>
                  </a:lnTo>
                  <a:lnTo>
                    <a:pt x="1176274" y="228104"/>
                  </a:lnTo>
                  <a:lnTo>
                    <a:pt x="1166787" y="236562"/>
                  </a:lnTo>
                  <a:lnTo>
                    <a:pt x="1161440" y="247637"/>
                  </a:lnTo>
                  <a:lnTo>
                    <a:pt x="1160627" y="259905"/>
                  </a:lnTo>
                  <a:lnTo>
                    <a:pt x="1164717" y="271919"/>
                  </a:lnTo>
                  <a:lnTo>
                    <a:pt x="1173162" y="281406"/>
                  </a:lnTo>
                  <a:lnTo>
                    <a:pt x="1184236" y="286753"/>
                  </a:lnTo>
                  <a:lnTo>
                    <a:pt x="1196505" y="287566"/>
                  </a:lnTo>
                  <a:lnTo>
                    <a:pt x="1208532" y="283476"/>
                  </a:lnTo>
                  <a:lnTo>
                    <a:pt x="1393075" y="175780"/>
                  </a:lnTo>
                  <a:lnTo>
                    <a:pt x="1447927" y="143776"/>
                  </a:lnTo>
                  <a:close/>
                </a:path>
                <a:path w="4725035" h="287654">
                  <a:moveTo>
                    <a:pt x="4724527" y="143776"/>
                  </a:moveTo>
                  <a:lnTo>
                    <a:pt x="4669675" y="111772"/>
                  </a:lnTo>
                  <a:lnTo>
                    <a:pt x="4485132" y="4076"/>
                  </a:lnTo>
                  <a:lnTo>
                    <a:pt x="4473105" y="0"/>
                  </a:lnTo>
                  <a:lnTo>
                    <a:pt x="4460837" y="812"/>
                  </a:lnTo>
                  <a:lnTo>
                    <a:pt x="4449762" y="6159"/>
                  </a:lnTo>
                  <a:lnTo>
                    <a:pt x="4441317" y="15633"/>
                  </a:lnTo>
                  <a:lnTo>
                    <a:pt x="4437227" y="27660"/>
                  </a:lnTo>
                  <a:lnTo>
                    <a:pt x="4438040" y="39928"/>
                  </a:lnTo>
                  <a:lnTo>
                    <a:pt x="4443387" y="51003"/>
                  </a:lnTo>
                  <a:lnTo>
                    <a:pt x="4452874" y="59448"/>
                  </a:lnTo>
                  <a:lnTo>
                    <a:pt x="4542561" y="111772"/>
                  </a:lnTo>
                  <a:lnTo>
                    <a:pt x="3276600" y="111772"/>
                  </a:lnTo>
                  <a:lnTo>
                    <a:pt x="3276600" y="175780"/>
                  </a:lnTo>
                  <a:lnTo>
                    <a:pt x="4542561" y="175780"/>
                  </a:lnTo>
                  <a:lnTo>
                    <a:pt x="4452874" y="228104"/>
                  </a:lnTo>
                  <a:lnTo>
                    <a:pt x="4443387" y="236562"/>
                  </a:lnTo>
                  <a:lnTo>
                    <a:pt x="4438040" y="247637"/>
                  </a:lnTo>
                  <a:lnTo>
                    <a:pt x="4437227" y="259905"/>
                  </a:lnTo>
                  <a:lnTo>
                    <a:pt x="4441317" y="271919"/>
                  </a:lnTo>
                  <a:lnTo>
                    <a:pt x="4449762" y="281406"/>
                  </a:lnTo>
                  <a:lnTo>
                    <a:pt x="4460837" y="286753"/>
                  </a:lnTo>
                  <a:lnTo>
                    <a:pt x="4473105" y="287566"/>
                  </a:lnTo>
                  <a:lnTo>
                    <a:pt x="4485132" y="283476"/>
                  </a:lnTo>
                  <a:lnTo>
                    <a:pt x="4669675" y="175780"/>
                  </a:lnTo>
                  <a:lnTo>
                    <a:pt x="4724527" y="1437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169875"/>
            <a:ext cx="4669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9025" algn="l"/>
              </a:tabLst>
            </a:pPr>
            <a:r>
              <a:rPr lang="en-US" sz="2800" spc="-15" dirty="0" smtClean="0"/>
              <a:t>Open Loop </a:t>
            </a:r>
            <a:r>
              <a:rPr sz="2800" spc="-15" dirty="0" smtClean="0"/>
              <a:t>Control</a:t>
            </a:r>
            <a:r>
              <a:rPr sz="2800" spc="5" dirty="0" smtClean="0"/>
              <a:t> </a:t>
            </a:r>
            <a:r>
              <a:rPr sz="2800" spc="-30" dirty="0"/>
              <a:t>System</a:t>
            </a:r>
            <a:endParaRPr sz="2800" dirty="0"/>
          </a:p>
        </p:txBody>
      </p:sp>
      <p:sp>
        <p:nvSpPr>
          <p:cNvPr id="6" name="object 6"/>
          <p:cNvSpPr txBox="1"/>
          <p:nvPr/>
        </p:nvSpPr>
        <p:spPr>
          <a:xfrm>
            <a:off x="383540" y="948160"/>
            <a:ext cx="8376284" cy="10448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400" spc="-40" dirty="0">
                <a:latin typeface="Tahoma"/>
                <a:cs typeface="Tahoma"/>
              </a:rPr>
              <a:t>Fan </a:t>
            </a:r>
            <a:r>
              <a:rPr sz="2400" spc="-5" dirty="0">
                <a:latin typeface="Tahoma"/>
                <a:cs typeface="Tahoma"/>
              </a:rPr>
              <a:t>with </a:t>
            </a:r>
            <a:r>
              <a:rPr sz="2400" dirty="0">
                <a:latin typeface="Tahoma"/>
                <a:cs typeface="Tahoma"/>
              </a:rPr>
              <a:t>blades </a:t>
            </a:r>
            <a:r>
              <a:rPr sz="2400" spc="-5" dirty="0">
                <a:latin typeface="Tahoma"/>
                <a:cs typeface="Tahoma"/>
              </a:rPr>
              <a:t>and with regulator </a:t>
            </a:r>
            <a:r>
              <a:rPr lang="en-US" sz="2400" spc="-5" dirty="0" smtClean="0">
                <a:latin typeface="Tahoma"/>
                <a:cs typeface="Tahoma"/>
              </a:rPr>
              <a:t> is a open loop </a:t>
            </a:r>
            <a:r>
              <a:rPr sz="2400" dirty="0" smtClean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“CONTROL  SYSTEM</a:t>
            </a:r>
            <a:r>
              <a:rPr sz="2400" spc="-5" dirty="0" smtClean="0">
                <a:latin typeface="Tahoma"/>
                <a:cs typeface="Tahoma"/>
              </a:rPr>
              <a:t>”</a:t>
            </a:r>
            <a:endParaRPr sz="2400" dirty="0">
              <a:solidFill>
                <a:srgbClr val="0000FF"/>
              </a:solidFill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4165803"/>
            <a:ext cx="14954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2</a:t>
            </a:r>
            <a:r>
              <a:rPr sz="2400" spc="-10" dirty="0">
                <a:latin typeface="Tahoma"/>
                <a:cs typeface="Tahoma"/>
              </a:rPr>
              <a:t>3</a:t>
            </a:r>
            <a:r>
              <a:rPr sz="2400" dirty="0">
                <a:latin typeface="Tahoma"/>
                <a:cs typeface="Tahoma"/>
              </a:rPr>
              <a:t>0</a:t>
            </a:r>
            <a:r>
              <a:rPr sz="2400" spc="-10" dirty="0">
                <a:latin typeface="Tahoma"/>
                <a:cs typeface="Tahoma"/>
              </a:rPr>
              <a:t>V</a:t>
            </a:r>
            <a:r>
              <a:rPr sz="2400" spc="-5" dirty="0">
                <a:latin typeface="Tahoma"/>
                <a:cs typeface="Tahoma"/>
              </a:rPr>
              <a:t>/</a:t>
            </a:r>
            <a:r>
              <a:rPr sz="2400" spc="-15" dirty="0">
                <a:latin typeface="Tahoma"/>
                <a:cs typeface="Tahoma"/>
              </a:rPr>
              <a:t>5</a:t>
            </a:r>
            <a:r>
              <a:rPr sz="2400" dirty="0">
                <a:latin typeface="Tahoma"/>
                <a:cs typeface="Tahoma"/>
              </a:rPr>
              <a:t>0Hz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228" y="4897882"/>
            <a:ext cx="1386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AC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Supply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28028" y="4070984"/>
            <a:ext cx="2406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Controlled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Airflow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28028" y="4802200"/>
            <a:ext cx="22961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(Desired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Output)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-4572" y="3500628"/>
            <a:ext cx="1838325" cy="238125"/>
            <a:chOff x="-4572" y="3500628"/>
            <a:chExt cx="1838325" cy="238125"/>
          </a:xfrm>
        </p:grpSpPr>
        <p:sp>
          <p:nvSpPr>
            <p:cNvPr id="12" name="object 12"/>
            <p:cNvSpPr/>
            <p:nvPr/>
          </p:nvSpPr>
          <p:spPr>
            <a:xfrm>
              <a:off x="0" y="3505200"/>
              <a:ext cx="1828800" cy="228600"/>
            </a:xfrm>
            <a:custGeom>
              <a:avLst/>
              <a:gdLst/>
              <a:ahLst/>
              <a:cxnLst/>
              <a:rect l="l" t="t" r="r" b="b"/>
              <a:pathLst>
                <a:path w="1828800" h="228600">
                  <a:moveTo>
                    <a:pt x="914400" y="0"/>
                  </a:moveTo>
                  <a:lnTo>
                    <a:pt x="912902" y="44487"/>
                  </a:lnTo>
                  <a:lnTo>
                    <a:pt x="908818" y="80819"/>
                  </a:lnTo>
                  <a:lnTo>
                    <a:pt x="902763" y="105316"/>
                  </a:lnTo>
                  <a:lnTo>
                    <a:pt x="895350" y="114300"/>
                  </a:lnTo>
                  <a:lnTo>
                    <a:pt x="19050" y="114300"/>
                  </a:lnTo>
                  <a:lnTo>
                    <a:pt x="11634" y="123283"/>
                  </a:lnTo>
                  <a:lnTo>
                    <a:pt x="5579" y="147780"/>
                  </a:lnTo>
                  <a:lnTo>
                    <a:pt x="1497" y="184112"/>
                  </a:lnTo>
                  <a:lnTo>
                    <a:pt x="0" y="228600"/>
                  </a:lnTo>
                  <a:lnTo>
                    <a:pt x="1828800" y="228600"/>
                  </a:lnTo>
                  <a:lnTo>
                    <a:pt x="1827305" y="184112"/>
                  </a:lnTo>
                  <a:lnTo>
                    <a:pt x="1823228" y="147780"/>
                  </a:lnTo>
                  <a:lnTo>
                    <a:pt x="1817173" y="123283"/>
                  </a:lnTo>
                  <a:lnTo>
                    <a:pt x="1809750" y="114300"/>
                  </a:lnTo>
                  <a:lnTo>
                    <a:pt x="933450" y="114300"/>
                  </a:lnTo>
                  <a:lnTo>
                    <a:pt x="926037" y="105316"/>
                  </a:lnTo>
                  <a:lnTo>
                    <a:pt x="919981" y="80819"/>
                  </a:lnTo>
                  <a:lnTo>
                    <a:pt x="915898" y="4448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505200"/>
              <a:ext cx="1828800" cy="228600"/>
            </a:xfrm>
            <a:custGeom>
              <a:avLst/>
              <a:gdLst/>
              <a:ahLst/>
              <a:cxnLst/>
              <a:rect l="l" t="t" r="r" b="b"/>
              <a:pathLst>
                <a:path w="1828800" h="228600">
                  <a:moveTo>
                    <a:pt x="0" y="228600"/>
                  </a:moveTo>
                  <a:lnTo>
                    <a:pt x="1497" y="184112"/>
                  </a:lnTo>
                  <a:lnTo>
                    <a:pt x="5579" y="147780"/>
                  </a:lnTo>
                  <a:lnTo>
                    <a:pt x="11634" y="123283"/>
                  </a:lnTo>
                  <a:lnTo>
                    <a:pt x="19050" y="114300"/>
                  </a:lnTo>
                  <a:lnTo>
                    <a:pt x="895350" y="114300"/>
                  </a:lnTo>
                  <a:lnTo>
                    <a:pt x="902763" y="105316"/>
                  </a:lnTo>
                  <a:lnTo>
                    <a:pt x="908818" y="80819"/>
                  </a:lnTo>
                  <a:lnTo>
                    <a:pt x="912902" y="44487"/>
                  </a:lnTo>
                  <a:lnTo>
                    <a:pt x="914400" y="0"/>
                  </a:lnTo>
                  <a:lnTo>
                    <a:pt x="915898" y="44487"/>
                  </a:lnTo>
                  <a:lnTo>
                    <a:pt x="919981" y="80819"/>
                  </a:lnTo>
                  <a:lnTo>
                    <a:pt x="926037" y="105316"/>
                  </a:lnTo>
                  <a:lnTo>
                    <a:pt x="933450" y="114300"/>
                  </a:lnTo>
                  <a:lnTo>
                    <a:pt x="1809750" y="114300"/>
                  </a:lnTo>
                  <a:lnTo>
                    <a:pt x="1817173" y="123283"/>
                  </a:lnTo>
                  <a:lnTo>
                    <a:pt x="1823228" y="147780"/>
                  </a:lnTo>
                  <a:lnTo>
                    <a:pt x="1827305" y="184112"/>
                  </a:lnTo>
                  <a:lnTo>
                    <a:pt x="1828800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396228" y="3500628"/>
            <a:ext cx="2371725" cy="238125"/>
            <a:chOff x="6396228" y="3500628"/>
            <a:chExt cx="2371725" cy="238125"/>
          </a:xfrm>
        </p:grpSpPr>
        <p:sp>
          <p:nvSpPr>
            <p:cNvPr id="15" name="object 15"/>
            <p:cNvSpPr/>
            <p:nvPr/>
          </p:nvSpPr>
          <p:spPr>
            <a:xfrm>
              <a:off x="6400800" y="3505200"/>
              <a:ext cx="2362200" cy="228600"/>
            </a:xfrm>
            <a:custGeom>
              <a:avLst/>
              <a:gdLst/>
              <a:ahLst/>
              <a:cxnLst/>
              <a:rect l="l" t="t" r="r" b="b"/>
              <a:pathLst>
                <a:path w="2362200" h="228600">
                  <a:moveTo>
                    <a:pt x="1181100" y="0"/>
                  </a:moveTo>
                  <a:lnTo>
                    <a:pt x="1179605" y="44487"/>
                  </a:lnTo>
                  <a:lnTo>
                    <a:pt x="1175527" y="80819"/>
                  </a:lnTo>
                  <a:lnTo>
                    <a:pt x="1169473" y="105316"/>
                  </a:lnTo>
                  <a:lnTo>
                    <a:pt x="1162050" y="114300"/>
                  </a:lnTo>
                  <a:lnTo>
                    <a:pt x="19050" y="114300"/>
                  </a:lnTo>
                  <a:lnTo>
                    <a:pt x="11626" y="123283"/>
                  </a:lnTo>
                  <a:lnTo>
                    <a:pt x="5572" y="147780"/>
                  </a:lnTo>
                  <a:lnTo>
                    <a:pt x="1494" y="184112"/>
                  </a:lnTo>
                  <a:lnTo>
                    <a:pt x="0" y="228600"/>
                  </a:lnTo>
                  <a:lnTo>
                    <a:pt x="2362200" y="228600"/>
                  </a:lnTo>
                  <a:lnTo>
                    <a:pt x="2360705" y="184112"/>
                  </a:lnTo>
                  <a:lnTo>
                    <a:pt x="2356627" y="147780"/>
                  </a:lnTo>
                  <a:lnTo>
                    <a:pt x="2350573" y="123283"/>
                  </a:lnTo>
                  <a:lnTo>
                    <a:pt x="2343150" y="114300"/>
                  </a:lnTo>
                  <a:lnTo>
                    <a:pt x="1200150" y="114300"/>
                  </a:lnTo>
                  <a:lnTo>
                    <a:pt x="1192726" y="105316"/>
                  </a:lnTo>
                  <a:lnTo>
                    <a:pt x="1186672" y="80819"/>
                  </a:lnTo>
                  <a:lnTo>
                    <a:pt x="1182594" y="44487"/>
                  </a:lnTo>
                  <a:lnTo>
                    <a:pt x="11811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00800" y="3505200"/>
              <a:ext cx="2362200" cy="228600"/>
            </a:xfrm>
            <a:custGeom>
              <a:avLst/>
              <a:gdLst/>
              <a:ahLst/>
              <a:cxnLst/>
              <a:rect l="l" t="t" r="r" b="b"/>
              <a:pathLst>
                <a:path w="2362200" h="228600">
                  <a:moveTo>
                    <a:pt x="0" y="228600"/>
                  </a:moveTo>
                  <a:lnTo>
                    <a:pt x="1494" y="184112"/>
                  </a:lnTo>
                  <a:lnTo>
                    <a:pt x="5572" y="147780"/>
                  </a:lnTo>
                  <a:lnTo>
                    <a:pt x="11626" y="123283"/>
                  </a:lnTo>
                  <a:lnTo>
                    <a:pt x="19050" y="114300"/>
                  </a:lnTo>
                  <a:lnTo>
                    <a:pt x="1162050" y="114300"/>
                  </a:lnTo>
                  <a:lnTo>
                    <a:pt x="1169473" y="105316"/>
                  </a:lnTo>
                  <a:lnTo>
                    <a:pt x="1175527" y="80819"/>
                  </a:lnTo>
                  <a:lnTo>
                    <a:pt x="1179605" y="44487"/>
                  </a:lnTo>
                  <a:lnTo>
                    <a:pt x="1181100" y="0"/>
                  </a:lnTo>
                  <a:lnTo>
                    <a:pt x="1182594" y="44487"/>
                  </a:lnTo>
                  <a:lnTo>
                    <a:pt x="1186672" y="80819"/>
                  </a:lnTo>
                  <a:lnTo>
                    <a:pt x="1192726" y="105316"/>
                  </a:lnTo>
                  <a:lnTo>
                    <a:pt x="1200150" y="114300"/>
                  </a:lnTo>
                  <a:lnTo>
                    <a:pt x="2343150" y="114300"/>
                  </a:lnTo>
                  <a:lnTo>
                    <a:pt x="2350573" y="123283"/>
                  </a:lnTo>
                  <a:lnTo>
                    <a:pt x="2356627" y="147780"/>
                  </a:lnTo>
                  <a:lnTo>
                    <a:pt x="2360705" y="184112"/>
                  </a:lnTo>
                  <a:lnTo>
                    <a:pt x="2362200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83540" y="3003930"/>
            <a:ext cx="881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Input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75729" y="3003930"/>
            <a:ext cx="1096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Output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10739" y="3950208"/>
            <a:ext cx="563880" cy="1523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1976627" y="3576828"/>
            <a:ext cx="923925" cy="165100"/>
            <a:chOff x="1976627" y="3576828"/>
            <a:chExt cx="923925" cy="165100"/>
          </a:xfrm>
        </p:grpSpPr>
        <p:sp>
          <p:nvSpPr>
            <p:cNvPr id="21" name="object 21"/>
            <p:cNvSpPr/>
            <p:nvPr/>
          </p:nvSpPr>
          <p:spPr>
            <a:xfrm>
              <a:off x="1981199" y="3581400"/>
              <a:ext cx="914400" cy="155575"/>
            </a:xfrm>
            <a:custGeom>
              <a:avLst/>
              <a:gdLst/>
              <a:ahLst/>
              <a:cxnLst/>
              <a:rect l="l" t="t" r="r" b="b"/>
              <a:pathLst>
                <a:path w="914400" h="155575">
                  <a:moveTo>
                    <a:pt x="457200" y="0"/>
                  </a:moveTo>
                  <a:lnTo>
                    <a:pt x="456176" y="30253"/>
                  </a:lnTo>
                  <a:lnTo>
                    <a:pt x="453389" y="54959"/>
                  </a:lnTo>
                  <a:lnTo>
                    <a:pt x="449270" y="71616"/>
                  </a:lnTo>
                  <a:lnTo>
                    <a:pt x="444245" y="77724"/>
                  </a:lnTo>
                  <a:lnTo>
                    <a:pt x="12954" y="77724"/>
                  </a:lnTo>
                  <a:lnTo>
                    <a:pt x="7929" y="83831"/>
                  </a:lnTo>
                  <a:lnTo>
                    <a:pt x="3810" y="100488"/>
                  </a:lnTo>
                  <a:lnTo>
                    <a:pt x="1023" y="125194"/>
                  </a:lnTo>
                  <a:lnTo>
                    <a:pt x="0" y="155448"/>
                  </a:lnTo>
                  <a:lnTo>
                    <a:pt x="914400" y="155448"/>
                  </a:lnTo>
                  <a:lnTo>
                    <a:pt x="913376" y="125194"/>
                  </a:lnTo>
                  <a:lnTo>
                    <a:pt x="910589" y="100488"/>
                  </a:lnTo>
                  <a:lnTo>
                    <a:pt x="906470" y="83831"/>
                  </a:lnTo>
                  <a:lnTo>
                    <a:pt x="901445" y="77724"/>
                  </a:lnTo>
                  <a:lnTo>
                    <a:pt x="470154" y="77724"/>
                  </a:lnTo>
                  <a:lnTo>
                    <a:pt x="465129" y="71616"/>
                  </a:lnTo>
                  <a:lnTo>
                    <a:pt x="461010" y="54959"/>
                  </a:lnTo>
                  <a:lnTo>
                    <a:pt x="458223" y="30253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81199" y="3581400"/>
              <a:ext cx="914400" cy="155575"/>
            </a:xfrm>
            <a:custGeom>
              <a:avLst/>
              <a:gdLst/>
              <a:ahLst/>
              <a:cxnLst/>
              <a:rect l="l" t="t" r="r" b="b"/>
              <a:pathLst>
                <a:path w="914400" h="155575">
                  <a:moveTo>
                    <a:pt x="0" y="155448"/>
                  </a:moveTo>
                  <a:lnTo>
                    <a:pt x="1023" y="125194"/>
                  </a:lnTo>
                  <a:lnTo>
                    <a:pt x="3810" y="100488"/>
                  </a:lnTo>
                  <a:lnTo>
                    <a:pt x="7929" y="83831"/>
                  </a:lnTo>
                  <a:lnTo>
                    <a:pt x="12954" y="77724"/>
                  </a:lnTo>
                  <a:lnTo>
                    <a:pt x="444245" y="77724"/>
                  </a:lnTo>
                  <a:lnTo>
                    <a:pt x="449270" y="71616"/>
                  </a:lnTo>
                  <a:lnTo>
                    <a:pt x="453389" y="54959"/>
                  </a:lnTo>
                  <a:lnTo>
                    <a:pt x="456176" y="30253"/>
                  </a:lnTo>
                  <a:lnTo>
                    <a:pt x="457200" y="0"/>
                  </a:lnTo>
                  <a:lnTo>
                    <a:pt x="458223" y="30253"/>
                  </a:lnTo>
                  <a:lnTo>
                    <a:pt x="461010" y="54959"/>
                  </a:lnTo>
                  <a:lnTo>
                    <a:pt x="465129" y="71616"/>
                  </a:lnTo>
                  <a:lnTo>
                    <a:pt x="470154" y="77724"/>
                  </a:lnTo>
                  <a:lnTo>
                    <a:pt x="901445" y="77724"/>
                  </a:lnTo>
                  <a:lnTo>
                    <a:pt x="906470" y="83831"/>
                  </a:lnTo>
                  <a:lnTo>
                    <a:pt x="910589" y="100488"/>
                  </a:lnTo>
                  <a:lnTo>
                    <a:pt x="913376" y="125194"/>
                  </a:lnTo>
                  <a:lnTo>
                    <a:pt x="914400" y="15544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60194" y="2851530"/>
            <a:ext cx="1278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Control 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Element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4</a:t>
            </a:fld>
            <a:endParaRPr sz="1400">
              <a:latin typeface="Tahoma"/>
              <a:cs typeface="Tahoma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09586" y="2031365"/>
            <a:ext cx="6404166" cy="864235"/>
            <a:chOff x="682307" y="2903727"/>
            <a:chExt cx="6404166" cy="864235"/>
          </a:xfrm>
        </p:grpSpPr>
        <p:sp>
          <p:nvSpPr>
            <p:cNvPr id="28" name="object 5"/>
            <p:cNvSpPr/>
            <p:nvPr/>
          </p:nvSpPr>
          <p:spPr>
            <a:xfrm>
              <a:off x="1973707" y="2903727"/>
              <a:ext cx="1944370" cy="864235"/>
            </a:xfrm>
            <a:custGeom>
              <a:avLst/>
              <a:gdLst/>
              <a:ahLst/>
              <a:cxnLst/>
              <a:rect l="l" t="t" r="r" b="b"/>
              <a:pathLst>
                <a:path w="1944370" h="864235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00225" y="0"/>
                  </a:lnTo>
                  <a:lnTo>
                    <a:pt x="1845731" y="7345"/>
                  </a:lnTo>
                  <a:lnTo>
                    <a:pt x="1885264" y="27797"/>
                  </a:lnTo>
                  <a:lnTo>
                    <a:pt x="1916445" y="58978"/>
                  </a:lnTo>
                  <a:lnTo>
                    <a:pt x="1936897" y="98511"/>
                  </a:lnTo>
                  <a:lnTo>
                    <a:pt x="1944243" y="144018"/>
                  </a:lnTo>
                  <a:lnTo>
                    <a:pt x="1944243" y="720090"/>
                  </a:lnTo>
                  <a:lnTo>
                    <a:pt x="1936897" y="765596"/>
                  </a:lnTo>
                  <a:lnTo>
                    <a:pt x="1916445" y="805129"/>
                  </a:lnTo>
                  <a:lnTo>
                    <a:pt x="1885264" y="836310"/>
                  </a:lnTo>
                  <a:lnTo>
                    <a:pt x="1845731" y="856762"/>
                  </a:lnTo>
                  <a:lnTo>
                    <a:pt x="1800225" y="864108"/>
                  </a:lnTo>
                  <a:lnTo>
                    <a:pt x="144018" y="864108"/>
                  </a:lnTo>
                  <a:lnTo>
                    <a:pt x="98511" y="856762"/>
                  </a:lnTo>
                  <a:lnTo>
                    <a:pt x="58978" y="836310"/>
                  </a:lnTo>
                  <a:lnTo>
                    <a:pt x="27797" y="805129"/>
                  </a:lnTo>
                  <a:lnTo>
                    <a:pt x="7345" y="765596"/>
                  </a:lnTo>
                  <a:lnTo>
                    <a:pt x="0" y="720090"/>
                  </a:lnTo>
                  <a:lnTo>
                    <a:pt x="0" y="14401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6"/>
            <p:cNvSpPr txBox="1"/>
            <p:nvPr/>
          </p:nvSpPr>
          <p:spPr>
            <a:xfrm>
              <a:off x="2316479" y="2929762"/>
              <a:ext cx="1471042" cy="75148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2400" dirty="0" smtClean="0">
                  <a:latin typeface="Calibri"/>
                  <a:cs typeface="Calibri"/>
                </a:rPr>
                <a:t>Regulator  (controller)</a:t>
              </a:r>
              <a:endParaRPr sz="2400" dirty="0">
                <a:latin typeface="Calibri"/>
                <a:cs typeface="Calibri"/>
              </a:endParaRPr>
            </a:p>
          </p:txBody>
        </p:sp>
        <p:sp>
          <p:nvSpPr>
            <p:cNvPr id="30" name="object 8"/>
            <p:cNvSpPr/>
            <p:nvPr/>
          </p:nvSpPr>
          <p:spPr>
            <a:xfrm>
              <a:off x="5142103" y="2903727"/>
              <a:ext cx="1944370" cy="864235"/>
            </a:xfrm>
            <a:custGeom>
              <a:avLst/>
              <a:gdLst/>
              <a:ahLst/>
              <a:cxnLst/>
              <a:rect l="l" t="t" r="r" b="b"/>
              <a:pathLst>
                <a:path w="1944370" h="864235">
                  <a:moveTo>
                    <a:pt x="0" y="144018"/>
                  </a:moveTo>
                  <a:lnTo>
                    <a:pt x="7333" y="98511"/>
                  </a:lnTo>
                  <a:lnTo>
                    <a:pt x="27761" y="58978"/>
                  </a:lnTo>
                  <a:lnTo>
                    <a:pt x="58923" y="27797"/>
                  </a:lnTo>
                  <a:lnTo>
                    <a:pt x="98462" y="7345"/>
                  </a:lnTo>
                  <a:lnTo>
                    <a:pt x="144018" y="0"/>
                  </a:lnTo>
                  <a:lnTo>
                    <a:pt x="1800098" y="0"/>
                  </a:lnTo>
                  <a:lnTo>
                    <a:pt x="1845653" y="7345"/>
                  </a:lnTo>
                  <a:lnTo>
                    <a:pt x="1885192" y="27797"/>
                  </a:lnTo>
                  <a:lnTo>
                    <a:pt x="1916354" y="58978"/>
                  </a:lnTo>
                  <a:lnTo>
                    <a:pt x="1936782" y="98511"/>
                  </a:lnTo>
                  <a:lnTo>
                    <a:pt x="1944116" y="144018"/>
                  </a:lnTo>
                  <a:lnTo>
                    <a:pt x="1944116" y="720090"/>
                  </a:lnTo>
                  <a:lnTo>
                    <a:pt x="1936782" y="765596"/>
                  </a:lnTo>
                  <a:lnTo>
                    <a:pt x="1916354" y="805129"/>
                  </a:lnTo>
                  <a:lnTo>
                    <a:pt x="1885192" y="836310"/>
                  </a:lnTo>
                  <a:lnTo>
                    <a:pt x="1845653" y="856762"/>
                  </a:lnTo>
                  <a:lnTo>
                    <a:pt x="1800098" y="864108"/>
                  </a:lnTo>
                  <a:lnTo>
                    <a:pt x="144018" y="864108"/>
                  </a:lnTo>
                  <a:lnTo>
                    <a:pt x="98462" y="856762"/>
                  </a:lnTo>
                  <a:lnTo>
                    <a:pt x="58923" y="836310"/>
                  </a:lnTo>
                  <a:lnTo>
                    <a:pt x="27761" y="805129"/>
                  </a:lnTo>
                  <a:lnTo>
                    <a:pt x="7333" y="765596"/>
                  </a:lnTo>
                  <a:lnTo>
                    <a:pt x="0" y="720090"/>
                  </a:lnTo>
                  <a:lnTo>
                    <a:pt x="0" y="14401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9"/>
            <p:cNvSpPr/>
            <p:nvPr/>
          </p:nvSpPr>
          <p:spPr>
            <a:xfrm>
              <a:off x="3917950" y="3297682"/>
              <a:ext cx="1224280" cy="76200"/>
            </a:xfrm>
            <a:custGeom>
              <a:avLst/>
              <a:gdLst/>
              <a:ahLst/>
              <a:cxnLst/>
              <a:rect l="l" t="t" r="r" b="b"/>
              <a:pathLst>
                <a:path w="1224279" h="76200">
                  <a:moveTo>
                    <a:pt x="1147952" y="0"/>
                  </a:moveTo>
                  <a:lnTo>
                    <a:pt x="1147952" y="76200"/>
                  </a:lnTo>
                  <a:lnTo>
                    <a:pt x="1205102" y="47625"/>
                  </a:lnTo>
                  <a:lnTo>
                    <a:pt x="1160652" y="47625"/>
                  </a:lnTo>
                  <a:lnTo>
                    <a:pt x="1160652" y="28575"/>
                  </a:lnTo>
                  <a:lnTo>
                    <a:pt x="1205102" y="28575"/>
                  </a:lnTo>
                  <a:lnTo>
                    <a:pt x="1147952" y="0"/>
                  </a:lnTo>
                  <a:close/>
                </a:path>
                <a:path w="1224279" h="76200">
                  <a:moveTo>
                    <a:pt x="1147952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1147952" y="47625"/>
                  </a:lnTo>
                  <a:lnTo>
                    <a:pt x="1147952" y="28575"/>
                  </a:lnTo>
                  <a:close/>
                </a:path>
                <a:path w="1224279" h="76200">
                  <a:moveTo>
                    <a:pt x="1205102" y="28575"/>
                  </a:moveTo>
                  <a:lnTo>
                    <a:pt x="1160652" y="28575"/>
                  </a:lnTo>
                  <a:lnTo>
                    <a:pt x="1160652" y="47625"/>
                  </a:lnTo>
                  <a:lnTo>
                    <a:pt x="1205102" y="47625"/>
                  </a:lnTo>
                  <a:lnTo>
                    <a:pt x="1224152" y="38100"/>
                  </a:lnTo>
                  <a:lnTo>
                    <a:pt x="1205102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0"/>
            <p:cNvSpPr/>
            <p:nvPr/>
          </p:nvSpPr>
          <p:spPr>
            <a:xfrm>
              <a:off x="749554" y="3297682"/>
              <a:ext cx="1224280" cy="76200"/>
            </a:xfrm>
            <a:custGeom>
              <a:avLst/>
              <a:gdLst/>
              <a:ahLst/>
              <a:cxnLst/>
              <a:rect l="l" t="t" r="r" b="b"/>
              <a:pathLst>
                <a:path w="1224280" h="76200">
                  <a:moveTo>
                    <a:pt x="1147952" y="0"/>
                  </a:moveTo>
                  <a:lnTo>
                    <a:pt x="1147952" y="76200"/>
                  </a:lnTo>
                  <a:lnTo>
                    <a:pt x="1205102" y="47625"/>
                  </a:lnTo>
                  <a:lnTo>
                    <a:pt x="1160652" y="47625"/>
                  </a:lnTo>
                  <a:lnTo>
                    <a:pt x="1160652" y="28575"/>
                  </a:lnTo>
                  <a:lnTo>
                    <a:pt x="1205102" y="28575"/>
                  </a:lnTo>
                  <a:lnTo>
                    <a:pt x="1147952" y="0"/>
                  </a:lnTo>
                  <a:close/>
                </a:path>
                <a:path w="1224280" h="76200">
                  <a:moveTo>
                    <a:pt x="1147952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1147952" y="47625"/>
                  </a:lnTo>
                  <a:lnTo>
                    <a:pt x="1147952" y="28575"/>
                  </a:lnTo>
                  <a:close/>
                </a:path>
                <a:path w="1224280" h="76200">
                  <a:moveTo>
                    <a:pt x="1205102" y="28575"/>
                  </a:moveTo>
                  <a:lnTo>
                    <a:pt x="1160652" y="28575"/>
                  </a:lnTo>
                  <a:lnTo>
                    <a:pt x="1160652" y="47625"/>
                  </a:lnTo>
                  <a:lnTo>
                    <a:pt x="1205102" y="47625"/>
                  </a:lnTo>
                  <a:lnTo>
                    <a:pt x="1224152" y="38100"/>
                  </a:lnTo>
                  <a:lnTo>
                    <a:pt x="1205102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3"/>
            <p:cNvSpPr txBox="1"/>
            <p:nvPr/>
          </p:nvSpPr>
          <p:spPr>
            <a:xfrm>
              <a:off x="5350128" y="3139699"/>
              <a:ext cx="1544320" cy="38536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algn="ctr">
                <a:lnSpc>
                  <a:spcPts val="2865"/>
                </a:lnSpc>
                <a:spcBef>
                  <a:spcPts val="105"/>
                </a:spcBef>
              </a:pPr>
              <a:r>
                <a:rPr lang="en-US" sz="2400" spc="-5" dirty="0" smtClean="0">
                  <a:solidFill>
                    <a:srgbClr val="C00000"/>
                  </a:solidFill>
                  <a:latin typeface="Calibri"/>
                  <a:cs typeface="Calibri"/>
                </a:rPr>
                <a:t>Plant(Fan)</a:t>
              </a:r>
              <a:endParaRPr sz="2400" dirty="0">
                <a:latin typeface="Calibri"/>
                <a:cs typeface="Calibri"/>
              </a:endParaRPr>
            </a:p>
          </p:txBody>
        </p:sp>
        <p:sp>
          <p:nvSpPr>
            <p:cNvPr id="34" name="object 14"/>
            <p:cNvSpPr txBox="1"/>
            <p:nvPr/>
          </p:nvSpPr>
          <p:spPr>
            <a:xfrm>
              <a:off x="4095496" y="3032061"/>
              <a:ext cx="725170" cy="577215"/>
            </a:xfrm>
            <a:prstGeom prst="rect">
              <a:avLst/>
            </a:prstGeom>
          </p:spPr>
          <p:txBody>
            <a:bodyPr vert="horz" wrap="square" lIns="0" tIns="10160" rIns="0" bIns="0" rtlCol="0">
              <a:spAutoFit/>
            </a:bodyPr>
            <a:lstStyle/>
            <a:p>
              <a:pPr marL="136525" marR="5080" indent="-123825">
                <a:lnSpc>
                  <a:spcPct val="101000"/>
                </a:lnSpc>
                <a:spcBef>
                  <a:spcPts val="80"/>
                </a:spcBef>
              </a:pPr>
              <a:r>
                <a:rPr sz="1800" spc="10" dirty="0">
                  <a:latin typeface="Calibri"/>
                  <a:cs typeface="Calibri"/>
                </a:rPr>
                <a:t>C</a:t>
              </a:r>
              <a:r>
                <a:rPr sz="1800" spc="20" dirty="0">
                  <a:latin typeface="Calibri"/>
                  <a:cs typeface="Calibri"/>
                </a:rPr>
                <a:t>o</a:t>
              </a:r>
              <a:r>
                <a:rPr sz="1800" spc="25" dirty="0">
                  <a:latin typeface="Calibri"/>
                  <a:cs typeface="Calibri"/>
                </a:rPr>
                <a:t>n</a:t>
              </a:r>
              <a:r>
                <a:rPr sz="1800" dirty="0">
                  <a:latin typeface="Calibri"/>
                  <a:cs typeface="Calibri"/>
                </a:rPr>
                <a:t>t</a:t>
              </a:r>
              <a:r>
                <a:rPr sz="1800" spc="-35" dirty="0">
                  <a:latin typeface="Calibri"/>
                  <a:cs typeface="Calibri"/>
                </a:rPr>
                <a:t>r</a:t>
              </a:r>
              <a:r>
                <a:rPr sz="1800" spc="20" dirty="0">
                  <a:latin typeface="Calibri"/>
                  <a:cs typeface="Calibri"/>
                </a:rPr>
                <a:t>o</a:t>
              </a:r>
              <a:r>
                <a:rPr sz="1800" dirty="0">
                  <a:latin typeface="Calibri"/>
                  <a:cs typeface="Calibri"/>
                </a:rPr>
                <a:t>l  </a:t>
              </a:r>
              <a:r>
                <a:rPr sz="1800" spc="15" dirty="0">
                  <a:latin typeface="Calibri"/>
                  <a:cs typeface="Calibri"/>
                </a:rPr>
                <a:t>Input</a:t>
              </a:r>
              <a:endParaRPr sz="1800" dirty="0">
                <a:latin typeface="Calibri"/>
                <a:cs typeface="Calibri"/>
              </a:endParaRPr>
            </a:p>
          </p:txBody>
        </p:sp>
        <p:sp>
          <p:nvSpPr>
            <p:cNvPr id="36" name="object 16"/>
            <p:cNvSpPr txBox="1"/>
            <p:nvPr/>
          </p:nvSpPr>
          <p:spPr>
            <a:xfrm>
              <a:off x="682307" y="3026727"/>
              <a:ext cx="961390" cy="577215"/>
            </a:xfrm>
            <a:prstGeom prst="rect">
              <a:avLst/>
            </a:prstGeom>
          </p:spPr>
          <p:txBody>
            <a:bodyPr vert="horz" wrap="square" lIns="0" tIns="10160" rIns="0" bIns="0" rtlCol="0">
              <a:spAutoFit/>
            </a:bodyPr>
            <a:lstStyle/>
            <a:p>
              <a:pPr marL="12700" marR="5080" indent="114300">
                <a:lnSpc>
                  <a:spcPct val="100899"/>
                </a:lnSpc>
                <a:spcBef>
                  <a:spcPts val="80"/>
                </a:spcBef>
              </a:pPr>
              <a:r>
                <a:rPr sz="1800" dirty="0">
                  <a:latin typeface="Calibri"/>
                  <a:cs typeface="Calibri"/>
                </a:rPr>
                <a:t>Desired  Re</a:t>
              </a:r>
              <a:r>
                <a:rPr sz="1800" spc="-95" dirty="0">
                  <a:latin typeface="Calibri"/>
                  <a:cs typeface="Calibri"/>
                </a:rPr>
                <a:t>f</a:t>
              </a:r>
              <a:r>
                <a:rPr sz="1800" dirty="0">
                  <a:latin typeface="Calibri"/>
                  <a:cs typeface="Calibri"/>
                </a:rPr>
                <a:t>e</a:t>
              </a:r>
              <a:r>
                <a:rPr sz="1800" spc="-25" dirty="0">
                  <a:latin typeface="Calibri"/>
                  <a:cs typeface="Calibri"/>
                </a:rPr>
                <a:t>r</a:t>
              </a:r>
              <a:r>
                <a:rPr sz="1800" dirty="0">
                  <a:latin typeface="Calibri"/>
                  <a:cs typeface="Calibri"/>
                </a:rPr>
                <a:t>e</a:t>
              </a:r>
              <a:r>
                <a:rPr sz="1800" spc="35" dirty="0">
                  <a:latin typeface="Calibri"/>
                  <a:cs typeface="Calibri"/>
                </a:rPr>
                <a:t>n</a:t>
              </a:r>
              <a:r>
                <a:rPr sz="1800" spc="-15" dirty="0">
                  <a:latin typeface="Calibri"/>
                  <a:cs typeface="Calibri"/>
                </a:rPr>
                <a:t>c</a:t>
              </a:r>
              <a:r>
                <a:rPr sz="1800" dirty="0">
                  <a:latin typeface="Calibri"/>
                  <a:cs typeface="Calibri"/>
                </a:rPr>
                <a:t>e</a:t>
              </a: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flipV="1">
            <a:off x="1066800" y="2743200"/>
            <a:ext cx="7620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819400" y="2667000"/>
            <a:ext cx="16002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391400" y="2485835"/>
            <a:ext cx="562928" cy="28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8247"/>
            <a:ext cx="55645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Difference </a:t>
            </a:r>
            <a:r>
              <a:rPr spc="-10" dirty="0"/>
              <a:t>Between OLCS </a:t>
            </a:r>
            <a:r>
              <a:rPr dirty="0"/>
              <a:t>&amp;</a:t>
            </a:r>
            <a:r>
              <a:rPr spc="-30" dirty="0"/>
              <a:t> </a:t>
            </a:r>
            <a:r>
              <a:rPr spc="-15" dirty="0"/>
              <a:t>CLCS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216" y="958088"/>
            <a:ext cx="787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58005" algn="l"/>
              </a:tabLst>
            </a:pPr>
            <a:r>
              <a:rPr sz="2400" b="1" spc="-5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Open </a:t>
            </a:r>
            <a:r>
              <a:rPr sz="2400" b="1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Loop</a:t>
            </a:r>
            <a:r>
              <a:rPr sz="2400" b="1" spc="-10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Control </a:t>
            </a:r>
            <a:r>
              <a:rPr sz="2400" b="1" spc="-20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r>
              <a:rPr sz="2400" b="1" spc="-20" dirty="0">
                <a:solidFill>
                  <a:srgbClr val="000099"/>
                </a:solidFill>
                <a:latin typeface="Calibri"/>
                <a:cs typeface="Calibri"/>
              </a:rPr>
              <a:t>	</a:t>
            </a:r>
            <a:r>
              <a:rPr sz="2400" b="1" spc="-5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Closed </a:t>
            </a:r>
            <a:r>
              <a:rPr sz="2400" b="1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Loop </a:t>
            </a:r>
            <a:r>
              <a:rPr sz="2400" b="1" spc="-10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Control</a:t>
            </a:r>
            <a:r>
              <a:rPr sz="2400" b="1" spc="-105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endParaRPr sz="2400" dirty="0">
              <a:solidFill>
                <a:srgbClr val="000099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613661"/>
            <a:ext cx="52108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1113155" algn="l"/>
                <a:tab pos="1926589" algn="l"/>
                <a:tab pos="2660015" algn="l"/>
                <a:tab pos="4279900" algn="l"/>
                <a:tab pos="4737100" algn="l"/>
              </a:tabLst>
            </a:pPr>
            <a:r>
              <a:rPr sz="2400" spc="-5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.	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5" dirty="0">
                <a:latin typeface="Calibri"/>
                <a:cs typeface="Calibri"/>
              </a:rPr>
              <a:t>ope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1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	</a:t>
            </a:r>
            <a:r>
              <a:rPr sz="2400" spc="-5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st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-5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.	</a:t>
            </a:r>
            <a:r>
              <a:rPr sz="2400" spc="-5" dirty="0">
                <a:latin typeface="Calibri"/>
                <a:cs typeface="Calibri"/>
              </a:rPr>
              <a:t>The 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simple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5" dirty="0">
                <a:latin typeface="Calibri"/>
                <a:cs typeface="Calibri"/>
              </a:rPr>
              <a:t> economical.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4320920"/>
            <a:ext cx="3093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components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required.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88290" y="2507614"/>
          <a:ext cx="8208009" cy="1841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85"/>
                <a:gridCol w="1239520"/>
                <a:gridCol w="1353820"/>
                <a:gridCol w="1028700"/>
                <a:gridCol w="664210"/>
                <a:gridCol w="723900"/>
                <a:gridCol w="363854"/>
                <a:gridCol w="1512570"/>
                <a:gridCol w="946150"/>
              </a:tblGrid>
              <a:tr h="670560">
                <a:tc gridSpan="2">
                  <a:txBody>
                    <a:bodyPr/>
                    <a:lstStyle/>
                    <a:p>
                      <a:pPr marL="31750" marR="12065">
                        <a:lnSpc>
                          <a:spcPts val="2280"/>
                        </a:lnSpc>
                        <a:tabLst>
                          <a:tab pos="488315" algn="l"/>
                        </a:tabLst>
                      </a:pPr>
                      <a:r>
                        <a:rPr sz="2400" spc="-5" dirty="0">
                          <a:solidFill>
                            <a:srgbClr val="000099"/>
                          </a:solidFill>
                          <a:latin typeface="Calibri"/>
                          <a:cs typeface="Calibri"/>
                        </a:rPr>
                        <a:t>2.	</a:t>
                      </a:r>
                      <a:r>
                        <a:rPr sz="2400" spc="-10" dirty="0">
                          <a:solidFill>
                            <a:srgbClr val="000099"/>
                          </a:solidFill>
                          <a:latin typeface="Calibri"/>
                          <a:cs typeface="Calibri"/>
                        </a:rPr>
                        <a:t>They</a:t>
                      </a:r>
                      <a:endParaRPr sz="2400" dirty="0">
                        <a:solidFill>
                          <a:srgbClr val="000099"/>
                        </a:solidFill>
                        <a:latin typeface="Calibri"/>
                        <a:cs typeface="Calibri"/>
                      </a:endParaRPr>
                    </a:p>
                    <a:p>
                      <a:pPr marL="488950" marR="12065">
                        <a:lnSpc>
                          <a:spcPct val="100000"/>
                        </a:lnSpc>
                      </a:pPr>
                      <a:r>
                        <a:rPr sz="2400" spc="-50" dirty="0">
                          <a:solidFill>
                            <a:srgbClr val="000099"/>
                          </a:solidFill>
                          <a:latin typeface="Calibri"/>
                          <a:cs typeface="Calibri"/>
                        </a:rPr>
                        <a:t>power.</a:t>
                      </a:r>
                      <a:endParaRPr sz="2400" dirty="0">
                        <a:solidFill>
                          <a:srgbClr val="000099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280"/>
                        </a:lnSpc>
                      </a:pPr>
                      <a:r>
                        <a:rPr sz="2400" spc="-10" dirty="0">
                          <a:solidFill>
                            <a:srgbClr val="000099"/>
                          </a:solidFill>
                          <a:latin typeface="Calibri"/>
                          <a:cs typeface="Calibri"/>
                        </a:rPr>
                        <a:t>consume</a:t>
                      </a:r>
                      <a:endParaRPr sz="2400" dirty="0">
                        <a:solidFill>
                          <a:srgbClr val="000099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ts val="2280"/>
                        </a:lnSpc>
                      </a:pPr>
                      <a:r>
                        <a:rPr sz="2400" spc="-5" dirty="0">
                          <a:solidFill>
                            <a:srgbClr val="000099"/>
                          </a:solidFill>
                          <a:latin typeface="Calibri"/>
                          <a:cs typeface="Calibri"/>
                        </a:rPr>
                        <a:t>less</a:t>
                      </a:r>
                      <a:endParaRPr sz="2400" dirty="0">
                        <a:solidFill>
                          <a:srgbClr val="000099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5410" algn="r">
                        <a:lnSpc>
                          <a:spcPts val="2280"/>
                        </a:lnSpc>
                      </a:pPr>
                      <a:r>
                        <a:rPr sz="2400" spc="-5" dirty="0">
                          <a:solidFill>
                            <a:srgbClr val="000099"/>
                          </a:solidFill>
                          <a:latin typeface="Calibri"/>
                          <a:cs typeface="Calibri"/>
                        </a:rPr>
                        <a:t>2.</a:t>
                      </a:r>
                      <a:endParaRPr sz="2400" dirty="0">
                        <a:solidFill>
                          <a:srgbClr val="000099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3030">
                        <a:lnSpc>
                          <a:spcPts val="2280"/>
                        </a:lnSpc>
                      </a:pPr>
                      <a:r>
                        <a:rPr sz="2400" spc="-5" dirty="0">
                          <a:solidFill>
                            <a:srgbClr val="000099"/>
                          </a:solidFill>
                          <a:latin typeface="Calibri"/>
                          <a:cs typeface="Calibri"/>
                        </a:rPr>
                        <a:t>They</a:t>
                      </a:r>
                      <a:endParaRPr sz="2400" dirty="0">
                        <a:solidFill>
                          <a:srgbClr val="000099"/>
                        </a:solidFill>
                        <a:latin typeface="Calibri"/>
                        <a:cs typeface="Calibri"/>
                      </a:endParaRPr>
                    </a:p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2400" spc="-50" dirty="0">
                          <a:solidFill>
                            <a:srgbClr val="000099"/>
                          </a:solidFill>
                          <a:latin typeface="Calibri"/>
                          <a:cs typeface="Calibri"/>
                        </a:rPr>
                        <a:t>power.</a:t>
                      </a:r>
                      <a:endParaRPr sz="2400" dirty="0">
                        <a:solidFill>
                          <a:srgbClr val="000099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2280"/>
                        </a:lnSpc>
                      </a:pPr>
                      <a:r>
                        <a:rPr sz="2400" spc="-10" dirty="0">
                          <a:solidFill>
                            <a:srgbClr val="000099"/>
                          </a:solidFill>
                          <a:latin typeface="Calibri"/>
                          <a:cs typeface="Calibri"/>
                        </a:rPr>
                        <a:t>consume</a:t>
                      </a:r>
                      <a:endParaRPr sz="2400" dirty="0">
                        <a:solidFill>
                          <a:srgbClr val="000099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ts val="2280"/>
                        </a:lnSpc>
                      </a:pPr>
                      <a:r>
                        <a:rPr sz="2400" spc="-15" dirty="0">
                          <a:solidFill>
                            <a:srgbClr val="000099"/>
                          </a:solidFill>
                          <a:latin typeface="Calibri"/>
                          <a:cs typeface="Calibri"/>
                        </a:rPr>
                        <a:t>more</a:t>
                      </a:r>
                      <a:endParaRPr sz="2400" dirty="0">
                        <a:solidFill>
                          <a:srgbClr val="000099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6951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3.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455"/>
                        </a:spcBef>
                        <a:tabLst>
                          <a:tab pos="907415" algn="l"/>
                        </a:tabLst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Th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	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OL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785" marB="0"/>
                </a:tc>
                <a:tc gridSpan="2"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455"/>
                        </a:spcBef>
                        <a:tabLst>
                          <a:tab pos="1661160" algn="l"/>
                        </a:tabLst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systems	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are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7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5410" algn="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3.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The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785" marB="0"/>
                </a:tc>
                <a:tc gridSpan="3"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55"/>
                        </a:spcBef>
                        <a:tabLst>
                          <a:tab pos="564515" algn="l"/>
                          <a:tab pos="1756410" algn="l"/>
                          <a:tab pos="2367915" algn="l"/>
                        </a:tabLst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CL	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systems	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are	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not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7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5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 marR="12065">
                        <a:lnSpc>
                          <a:spcPts val="252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easier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0335">
                        <a:lnSpc>
                          <a:spcPts val="2520"/>
                        </a:lnSpc>
                        <a:tabLst>
                          <a:tab pos="899160" algn="l"/>
                        </a:tabLst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to	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construct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252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easy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8105">
                        <a:lnSpc>
                          <a:spcPts val="2520"/>
                        </a:lnSpc>
                        <a:tabLst>
                          <a:tab pos="476250" algn="l"/>
                          <a:tab pos="1774825" algn="l"/>
                        </a:tabLst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to	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construct	because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 marR="12065">
                        <a:lnSpc>
                          <a:spcPts val="252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because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960">
                        <a:lnSpc>
                          <a:spcPts val="2520"/>
                        </a:lnSpc>
                        <a:tabLst>
                          <a:tab pos="466090" algn="l"/>
                          <a:tab pos="1078865" algn="l"/>
                        </a:tabLst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of	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less	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number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252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of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9690">
                        <a:lnSpc>
                          <a:spcPts val="2520"/>
                        </a:lnSpc>
                        <a:tabLst>
                          <a:tab pos="1136015" algn="l"/>
                          <a:tab pos="2536825" algn="l"/>
                        </a:tabLst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more	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number	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of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07340" y="4759832"/>
            <a:ext cx="36537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1113155" algn="l"/>
                <a:tab pos="1507490" algn="l"/>
                <a:tab pos="1926589" algn="l"/>
                <a:tab pos="2660015" algn="l"/>
                <a:tab pos="3431540" algn="l"/>
              </a:tabLst>
            </a:pPr>
            <a:r>
              <a:rPr sz="2400" spc="-5" dirty="0">
                <a:latin typeface="Calibri"/>
                <a:cs typeface="Calibri"/>
              </a:rPr>
              <a:t>4</a:t>
            </a:r>
            <a:r>
              <a:rPr sz="2400" dirty="0">
                <a:latin typeface="Calibri"/>
                <a:cs typeface="Calibri"/>
              </a:rPr>
              <a:t>.	</a:t>
            </a:r>
            <a:r>
              <a:rPr sz="2400" spc="-5" dirty="0">
                <a:solidFill>
                  <a:srgbClr val="000099"/>
                </a:solidFill>
                <a:latin typeface="Calibri"/>
                <a:cs typeface="Calibri"/>
              </a:rPr>
              <a:t>Th</a:t>
            </a:r>
            <a:r>
              <a:rPr sz="2400" dirty="0">
                <a:solidFill>
                  <a:srgbClr val="000099"/>
                </a:solidFill>
                <a:latin typeface="Calibri"/>
                <a:cs typeface="Calibri"/>
              </a:rPr>
              <a:t>e	</a:t>
            </a:r>
            <a:r>
              <a:rPr sz="2400" spc="-5" dirty="0">
                <a:solidFill>
                  <a:srgbClr val="000099"/>
                </a:solidFill>
                <a:latin typeface="Calibri"/>
                <a:cs typeface="Calibri"/>
              </a:rPr>
              <a:t>ope</a:t>
            </a:r>
            <a:r>
              <a:rPr sz="2400" dirty="0">
                <a:solidFill>
                  <a:srgbClr val="000099"/>
                </a:solidFill>
                <a:latin typeface="Calibri"/>
                <a:cs typeface="Calibri"/>
              </a:rPr>
              <a:t>n	</a:t>
            </a:r>
            <a:r>
              <a:rPr sz="2400" spc="10" dirty="0">
                <a:solidFill>
                  <a:srgbClr val="000099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000099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000099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00099"/>
                </a:solidFill>
                <a:latin typeface="Calibri"/>
                <a:cs typeface="Calibri"/>
              </a:rPr>
              <a:t>p	</a:t>
            </a:r>
            <a:r>
              <a:rPr sz="2400" spc="-50" dirty="0">
                <a:solidFill>
                  <a:srgbClr val="000099"/>
                </a:solidFill>
                <a:latin typeface="Calibri"/>
                <a:cs typeface="Calibri"/>
              </a:rPr>
              <a:t>s</a:t>
            </a:r>
            <a:r>
              <a:rPr sz="2400" spc="-20" dirty="0">
                <a:solidFill>
                  <a:srgbClr val="000099"/>
                </a:solidFill>
                <a:latin typeface="Calibri"/>
                <a:cs typeface="Calibri"/>
              </a:rPr>
              <a:t>y</a:t>
            </a:r>
            <a:r>
              <a:rPr sz="2400" spc="-25" dirty="0">
                <a:solidFill>
                  <a:srgbClr val="000099"/>
                </a:solidFill>
                <a:latin typeface="Calibri"/>
                <a:cs typeface="Calibri"/>
              </a:rPr>
              <a:t>st</a:t>
            </a:r>
            <a:r>
              <a:rPr sz="2400" dirty="0">
                <a:solidFill>
                  <a:srgbClr val="000099"/>
                </a:solidFill>
                <a:latin typeface="Calibri"/>
                <a:cs typeface="Calibri"/>
              </a:rPr>
              <a:t>e</a:t>
            </a:r>
            <a:r>
              <a:rPr sz="2400" spc="10" dirty="0">
                <a:solidFill>
                  <a:srgbClr val="000099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000099"/>
                </a:solidFill>
                <a:latin typeface="Calibri"/>
                <a:cs typeface="Calibri"/>
              </a:rPr>
              <a:t>s  a</a:t>
            </a:r>
            <a:r>
              <a:rPr sz="2400" spc="-35" dirty="0">
                <a:solidFill>
                  <a:srgbClr val="000099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0099"/>
                </a:solidFill>
                <a:latin typeface="Calibri"/>
                <a:cs typeface="Calibri"/>
              </a:rPr>
              <a:t>e		inaccu</a:t>
            </a:r>
            <a:r>
              <a:rPr sz="2400" spc="-45" dirty="0">
                <a:solidFill>
                  <a:srgbClr val="000099"/>
                </a:solidFill>
                <a:latin typeface="Calibri"/>
                <a:cs typeface="Calibri"/>
              </a:rPr>
              <a:t>r</a:t>
            </a:r>
            <a:r>
              <a:rPr sz="2400" spc="-25" dirty="0">
                <a:solidFill>
                  <a:srgbClr val="000099"/>
                </a:solidFill>
                <a:latin typeface="Calibri"/>
                <a:cs typeface="Calibri"/>
              </a:rPr>
              <a:t>at</a:t>
            </a:r>
            <a:r>
              <a:rPr sz="2400" dirty="0">
                <a:solidFill>
                  <a:srgbClr val="000099"/>
                </a:solidFill>
                <a:latin typeface="Calibri"/>
                <a:cs typeface="Calibri"/>
              </a:rPr>
              <a:t>e	&amp;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4540" y="5491683"/>
            <a:ext cx="1267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99"/>
                </a:solidFill>
                <a:latin typeface="Calibri"/>
                <a:cs typeface="Calibri"/>
              </a:rPr>
              <a:t>unreliable</a:t>
            </a:r>
            <a:endParaRPr sz="2400">
              <a:solidFill>
                <a:srgbClr val="000099"/>
              </a:solidFill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00140" y="1613661"/>
            <a:ext cx="2758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0285" algn="l"/>
                <a:tab pos="1768475" algn="l"/>
              </a:tabLst>
            </a:pPr>
            <a:r>
              <a:rPr sz="2400" dirty="0">
                <a:latin typeface="Calibri"/>
                <a:cs typeface="Calibri"/>
              </a:rPr>
              <a:t>closed	</a:t>
            </a:r>
            <a:r>
              <a:rPr sz="2400" spc="-5" dirty="0">
                <a:latin typeface="Calibri"/>
                <a:cs typeface="Calibri"/>
              </a:rPr>
              <a:t>loop	</a:t>
            </a:r>
            <a:r>
              <a:rPr sz="2400" spc="-25" dirty="0"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32375" y="1979803"/>
            <a:ext cx="3039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are </a:t>
            </a:r>
            <a:r>
              <a:rPr sz="2400" spc="-15" dirty="0">
                <a:latin typeface="Calibri"/>
                <a:cs typeface="Calibri"/>
              </a:rPr>
              <a:t>complex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costlier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32375" y="4320920"/>
            <a:ext cx="2771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components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5175" y="4759832"/>
            <a:ext cx="28695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1137285" algn="l"/>
                <a:tab pos="1229995" algn="l"/>
                <a:tab pos="2135505" algn="l"/>
                <a:tab pos="2647950" algn="l"/>
              </a:tabLst>
            </a:pPr>
            <a:r>
              <a:rPr sz="2400" spc="-5" dirty="0">
                <a:latin typeface="Calibri"/>
                <a:cs typeface="Calibri"/>
              </a:rPr>
              <a:t>4.	</a:t>
            </a:r>
            <a:r>
              <a:rPr sz="2400" spc="-5" dirty="0">
                <a:solidFill>
                  <a:srgbClr val="000099"/>
                </a:solidFill>
                <a:latin typeface="Calibri"/>
                <a:cs typeface="Calibri"/>
              </a:rPr>
              <a:t>The	</a:t>
            </a:r>
            <a:r>
              <a:rPr sz="2400" dirty="0">
                <a:solidFill>
                  <a:srgbClr val="000099"/>
                </a:solidFill>
                <a:latin typeface="Calibri"/>
                <a:cs typeface="Calibri"/>
              </a:rPr>
              <a:t>closed	</a:t>
            </a:r>
            <a:r>
              <a:rPr sz="2400" spc="-5" dirty="0">
                <a:solidFill>
                  <a:srgbClr val="000099"/>
                </a:solidFill>
                <a:latin typeface="Calibri"/>
                <a:cs typeface="Calibri"/>
              </a:rPr>
              <a:t>loop  </a:t>
            </a:r>
            <a:r>
              <a:rPr sz="240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000099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0099"/>
                </a:solidFill>
                <a:latin typeface="Calibri"/>
                <a:cs typeface="Calibri"/>
              </a:rPr>
              <a:t>e		accu</a:t>
            </a:r>
            <a:r>
              <a:rPr sz="2400" spc="-60" dirty="0">
                <a:solidFill>
                  <a:srgbClr val="000099"/>
                </a:solidFill>
                <a:latin typeface="Calibri"/>
                <a:cs typeface="Calibri"/>
              </a:rPr>
              <a:t>r</a:t>
            </a:r>
            <a:r>
              <a:rPr sz="2400" spc="-25" dirty="0">
                <a:solidFill>
                  <a:srgbClr val="000099"/>
                </a:solidFill>
                <a:latin typeface="Calibri"/>
                <a:cs typeface="Calibri"/>
              </a:rPr>
              <a:t>at</a:t>
            </a:r>
            <a:r>
              <a:rPr sz="2400" dirty="0">
                <a:solidFill>
                  <a:srgbClr val="000099"/>
                </a:solidFill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dirty="0">
                <a:solidFill>
                  <a:srgbClr val="000099"/>
                </a:solidFill>
                <a:latin typeface="Calibri"/>
                <a:cs typeface="Calibri"/>
              </a:rPr>
              <a:t>&amp;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456169" y="4759832"/>
            <a:ext cx="10033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solidFill>
                  <a:srgbClr val="000099"/>
                </a:solidFill>
                <a:latin typeface="Calibri"/>
                <a:cs typeface="Calibri"/>
              </a:rPr>
              <a:t>s</a:t>
            </a:r>
            <a:r>
              <a:rPr sz="2400" spc="-20" dirty="0">
                <a:solidFill>
                  <a:srgbClr val="000099"/>
                </a:solidFill>
                <a:latin typeface="Calibri"/>
                <a:cs typeface="Calibri"/>
              </a:rPr>
              <a:t>y</a:t>
            </a:r>
            <a:r>
              <a:rPr sz="2400" spc="-30" dirty="0">
                <a:solidFill>
                  <a:srgbClr val="000099"/>
                </a:solidFill>
                <a:latin typeface="Calibri"/>
                <a:cs typeface="Calibri"/>
              </a:rPr>
              <a:t>s</a:t>
            </a:r>
            <a:r>
              <a:rPr sz="2400" spc="-40" dirty="0">
                <a:solidFill>
                  <a:srgbClr val="000099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00099"/>
                </a:solidFill>
                <a:latin typeface="Calibri"/>
                <a:cs typeface="Calibri"/>
              </a:rPr>
              <a:t>ems</a:t>
            </a:r>
          </a:p>
          <a:p>
            <a:pPr marR="5080" algn="r">
              <a:lnSpc>
                <a:spcPct val="100000"/>
              </a:lnSpc>
            </a:pPr>
            <a:r>
              <a:rPr sz="2400" dirty="0">
                <a:solidFill>
                  <a:srgbClr val="000099"/>
                </a:solidFill>
                <a:latin typeface="Calibri"/>
                <a:cs typeface="Calibri"/>
              </a:rPr>
              <a:t>mo</a:t>
            </a:r>
            <a:r>
              <a:rPr sz="2400" spc="-40" dirty="0">
                <a:solidFill>
                  <a:srgbClr val="000099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0099"/>
                </a:solidFill>
                <a:latin typeface="Calibri"/>
                <a:cs typeface="Calibri"/>
              </a:rPr>
              <a:t>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032375" y="5491683"/>
            <a:ext cx="1026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000099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0099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000099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000099"/>
                </a:solidFill>
                <a:latin typeface="Calibri"/>
                <a:cs typeface="Calibri"/>
              </a:rPr>
              <a:t>i</a:t>
            </a:r>
            <a:r>
              <a:rPr sz="2400" spc="5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000099"/>
                </a:solidFill>
                <a:latin typeface="Calibri"/>
                <a:cs typeface="Calibri"/>
              </a:rPr>
              <a:t>bl</a:t>
            </a:r>
            <a:r>
              <a:rPr sz="2400" dirty="0">
                <a:solidFill>
                  <a:srgbClr val="000099"/>
                </a:solidFill>
                <a:latin typeface="Calibri"/>
                <a:cs typeface="Calibri"/>
              </a:rPr>
              <a:t>e.</a:t>
            </a:r>
          </a:p>
        </p:txBody>
      </p:sp>
      <p:sp>
        <p:nvSpPr>
          <p:cNvPr id="15" name="object 1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40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6582" y="1489836"/>
            <a:ext cx="2225040" cy="105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1290">
              <a:lnSpc>
                <a:spcPct val="140100"/>
              </a:lnSpc>
              <a:spcBef>
                <a:spcPts val="100"/>
              </a:spcBef>
              <a:tabLst>
                <a:tab pos="547370" algn="l"/>
                <a:tab pos="621665" algn="l"/>
                <a:tab pos="1152525" algn="l"/>
                <a:tab pos="1332230" algn="l"/>
                <a:tab pos="1482090" algn="l"/>
              </a:tabLst>
            </a:pPr>
            <a:r>
              <a:rPr sz="2400" dirty="0">
                <a:latin typeface="Calibri"/>
                <a:cs typeface="Calibri"/>
              </a:rPr>
              <a:t>is	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dirty="0">
                <a:latin typeface="Calibri"/>
                <a:cs typeface="Calibri"/>
              </a:rPr>
              <a:t>t	a		ma</a:t>
            </a:r>
            <a:r>
              <a:rPr sz="2400" spc="5" dirty="0">
                <a:latin typeface="Calibri"/>
                <a:cs typeface="Calibri"/>
              </a:rPr>
              <a:t>j</a:t>
            </a:r>
            <a:r>
              <a:rPr sz="2400" spc="-5" dirty="0">
                <a:latin typeface="Calibri"/>
                <a:cs typeface="Calibri"/>
              </a:rPr>
              <a:t>or  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		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		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6816" y="1447800"/>
            <a:ext cx="1432560" cy="156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100"/>
              </a:lnSpc>
              <a:spcBef>
                <a:spcPts val="100"/>
              </a:spcBef>
              <a:tabLst>
                <a:tab pos="426720" algn="l"/>
              </a:tabLst>
            </a:pPr>
            <a:r>
              <a:rPr sz="2400" spc="-5" dirty="0">
                <a:latin typeface="Calibri"/>
                <a:cs typeface="Calibri"/>
              </a:rPr>
              <a:t>5</a:t>
            </a:r>
            <a:r>
              <a:rPr sz="2400" dirty="0">
                <a:latin typeface="Calibri"/>
                <a:cs typeface="Calibri"/>
              </a:rPr>
              <a:t>.	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abili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y  </a:t>
            </a:r>
            <a:r>
              <a:rPr sz="2400" spc="-10" dirty="0">
                <a:latin typeface="Calibri"/>
                <a:cs typeface="Calibri"/>
              </a:rPr>
              <a:t>problem  </a:t>
            </a:r>
            <a:r>
              <a:rPr sz="2400" spc="-20" dirty="0">
                <a:latin typeface="Calibri"/>
                <a:cs typeface="Calibri"/>
              </a:rPr>
              <a:t>systems.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2029" y="2661030"/>
            <a:ext cx="2067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5930" algn="l"/>
              </a:tabLst>
            </a:pPr>
            <a:r>
              <a:rPr sz="2400" dirty="0">
                <a:latin typeface="Calibri"/>
                <a:cs typeface="Calibri"/>
              </a:rPr>
              <a:t>Gen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ly	</a:t>
            </a:r>
            <a:r>
              <a:rPr sz="2400" spc="-10" dirty="0">
                <a:latin typeface="Calibri"/>
                <a:cs typeface="Calibri"/>
              </a:rPr>
              <a:t>OL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6816" y="3173095"/>
            <a:ext cx="2361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systems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stable.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816" y="3758565"/>
            <a:ext cx="365569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indent="-299085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311785" algn="l"/>
              </a:tabLst>
            </a:pPr>
            <a:r>
              <a:rPr sz="2400" spc="-5" dirty="0">
                <a:solidFill>
                  <a:srgbClr val="000099"/>
                </a:solidFill>
                <a:latin typeface="Calibri"/>
                <a:cs typeface="Calibri"/>
              </a:rPr>
              <a:t>Small</a:t>
            </a:r>
            <a:r>
              <a:rPr sz="2400" spc="-2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Calibri"/>
                <a:cs typeface="Calibri"/>
              </a:rPr>
              <a:t>bandwidth.</a:t>
            </a:r>
            <a:endParaRPr sz="2400" dirty="0">
              <a:solidFill>
                <a:srgbClr val="000099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40000"/>
              </a:lnSpc>
              <a:spcBef>
                <a:spcPts val="575"/>
              </a:spcBef>
              <a:buAutoNum type="arabicPeriod" startAt="6"/>
              <a:tabLst>
                <a:tab pos="577850" algn="l"/>
                <a:tab pos="578485" algn="l"/>
                <a:tab pos="2088514" algn="l"/>
                <a:tab pos="3452495" algn="l"/>
              </a:tabLst>
            </a:pP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db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ck	eleme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	is  </a:t>
            </a:r>
            <a:r>
              <a:rPr sz="2400" spc="-10" dirty="0">
                <a:latin typeface="Calibri"/>
                <a:cs typeface="Calibri"/>
              </a:rPr>
              <a:t>absent.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40000"/>
              </a:lnSpc>
              <a:spcBef>
                <a:spcPts val="580"/>
              </a:spcBef>
              <a:buAutoNum type="arabicPeriod" startAt="6"/>
              <a:tabLst>
                <a:tab pos="440690" algn="l"/>
                <a:tab pos="441325" algn="l"/>
                <a:tab pos="1524635" algn="l"/>
                <a:tab pos="3452495" algn="l"/>
              </a:tabLst>
            </a:pPr>
            <a:r>
              <a:rPr sz="2400" spc="-5" dirty="0">
                <a:solidFill>
                  <a:srgbClr val="000099"/>
                </a:solidFill>
                <a:latin typeface="Calibri"/>
                <a:cs typeface="Calibri"/>
              </a:rPr>
              <a:t>Outpu</a:t>
            </a:r>
            <a:r>
              <a:rPr sz="2400" dirty="0">
                <a:solidFill>
                  <a:srgbClr val="000099"/>
                </a:solidFill>
                <a:latin typeface="Calibri"/>
                <a:cs typeface="Calibri"/>
              </a:rPr>
              <a:t>t	me</a:t>
            </a:r>
            <a:r>
              <a:rPr sz="2400" spc="5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000099"/>
                </a:solidFill>
                <a:latin typeface="Calibri"/>
                <a:cs typeface="Calibri"/>
              </a:rPr>
              <a:t>su</a:t>
            </a:r>
            <a:r>
              <a:rPr sz="2400" spc="-40" dirty="0">
                <a:solidFill>
                  <a:srgbClr val="000099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0099"/>
                </a:solidFill>
                <a:latin typeface="Calibri"/>
                <a:cs typeface="Calibri"/>
              </a:rPr>
              <a:t>eme</a:t>
            </a:r>
            <a:r>
              <a:rPr sz="2400" spc="-25" dirty="0">
                <a:solidFill>
                  <a:srgbClr val="000099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000099"/>
                </a:solidFill>
                <a:latin typeface="Calibri"/>
                <a:cs typeface="Calibri"/>
              </a:rPr>
              <a:t>t	is  </a:t>
            </a:r>
            <a:r>
              <a:rPr sz="2400" spc="-5" dirty="0">
                <a:solidFill>
                  <a:srgbClr val="000099"/>
                </a:solidFill>
                <a:latin typeface="Calibri"/>
                <a:cs typeface="Calibri"/>
              </a:rPr>
              <a:t>not</a:t>
            </a:r>
            <a:r>
              <a:rPr sz="2400" spc="-15" dirty="0">
                <a:solidFill>
                  <a:srgbClr val="000099"/>
                </a:solidFill>
                <a:latin typeface="Calibri"/>
                <a:cs typeface="Calibri"/>
              </a:rPr>
              <a:t> necessary.</a:t>
            </a:r>
            <a:endParaRPr sz="2400" dirty="0">
              <a:solidFill>
                <a:srgbClr val="000099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6175" y="1565646"/>
            <a:ext cx="3884929" cy="207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40000"/>
              </a:lnSpc>
              <a:spcBef>
                <a:spcPts val="105"/>
              </a:spcBef>
            </a:pPr>
            <a:r>
              <a:rPr sz="2400" spc="-5" dirty="0">
                <a:latin typeface="Calibri"/>
                <a:cs typeface="Calibri"/>
              </a:rPr>
              <a:t>5. </a:t>
            </a:r>
            <a:r>
              <a:rPr sz="2400" spc="-10" dirty="0">
                <a:latin typeface="Calibri"/>
                <a:cs typeface="Calibri"/>
              </a:rPr>
              <a:t>Stability is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major </a:t>
            </a:r>
            <a:r>
              <a:rPr sz="2400" spc="-10" dirty="0">
                <a:latin typeface="Calibri"/>
                <a:cs typeface="Calibri"/>
              </a:rPr>
              <a:t>problem  </a:t>
            </a:r>
            <a:r>
              <a:rPr sz="2400" dirty="0">
                <a:latin typeface="Calibri"/>
                <a:cs typeface="Calibri"/>
              </a:rPr>
              <a:t>in closed </a:t>
            </a:r>
            <a:r>
              <a:rPr sz="2400" spc="-5" dirty="0">
                <a:latin typeface="Calibri"/>
                <a:cs typeface="Calibri"/>
              </a:rPr>
              <a:t>loop </a:t>
            </a:r>
            <a:r>
              <a:rPr sz="2400" spc="-20" dirty="0">
                <a:latin typeface="Calibri"/>
                <a:cs typeface="Calibri"/>
              </a:rPr>
              <a:t>systems </a:t>
            </a:r>
            <a:r>
              <a:rPr sz="2400" dirty="0">
                <a:latin typeface="Calibri"/>
                <a:cs typeface="Calibri"/>
              </a:rPr>
              <a:t>&amp; </a:t>
            </a:r>
            <a:r>
              <a:rPr sz="2400" spc="-10" dirty="0">
                <a:latin typeface="Calibri"/>
                <a:cs typeface="Calibri"/>
              </a:rPr>
              <a:t>more  </a:t>
            </a:r>
            <a:r>
              <a:rPr sz="2400" spc="-15" dirty="0">
                <a:latin typeface="Calibri"/>
                <a:cs typeface="Calibri"/>
              </a:rPr>
              <a:t>care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needed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design </a:t>
            </a:r>
            <a:r>
              <a:rPr sz="2400" dirty="0">
                <a:latin typeface="Calibri"/>
                <a:cs typeface="Calibri"/>
              </a:rPr>
              <a:t>a  </a:t>
            </a:r>
            <a:r>
              <a:rPr sz="2400" spc="-10" dirty="0">
                <a:latin typeface="Calibri"/>
                <a:cs typeface="Calibri"/>
              </a:rPr>
              <a:t>stable </a:t>
            </a:r>
            <a:r>
              <a:rPr sz="2400" dirty="0">
                <a:latin typeface="Calibri"/>
                <a:cs typeface="Calibri"/>
              </a:rPr>
              <a:t>closed </a:t>
            </a:r>
            <a:r>
              <a:rPr sz="2400" spc="-5" dirty="0">
                <a:latin typeface="Calibri"/>
                <a:cs typeface="Calibri"/>
              </a:rPr>
              <a:t>loop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6175" y="3834765"/>
            <a:ext cx="388556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indent="-299085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311785" algn="l"/>
              </a:tabLst>
            </a:pPr>
            <a:r>
              <a:rPr sz="2400" spc="-15" dirty="0">
                <a:solidFill>
                  <a:srgbClr val="000099"/>
                </a:solidFill>
                <a:latin typeface="Calibri"/>
                <a:cs typeface="Calibri"/>
              </a:rPr>
              <a:t>Large</a:t>
            </a:r>
            <a:r>
              <a:rPr sz="240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Calibri"/>
                <a:cs typeface="Calibri"/>
              </a:rPr>
              <a:t>bandwidth.</a:t>
            </a:r>
            <a:endParaRPr sz="2400" dirty="0">
              <a:solidFill>
                <a:srgbClr val="000099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40000"/>
              </a:lnSpc>
              <a:spcBef>
                <a:spcPts val="575"/>
              </a:spcBef>
              <a:buAutoNum type="arabicPeriod" startAt="6"/>
              <a:tabLst>
                <a:tab pos="655955" algn="l"/>
                <a:tab pos="656590" algn="l"/>
                <a:tab pos="2240915" algn="l"/>
                <a:tab pos="3683000" algn="l"/>
              </a:tabLst>
            </a:pP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db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ck	el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me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	is  </a:t>
            </a:r>
            <a:r>
              <a:rPr sz="2400" spc="-10" dirty="0">
                <a:latin typeface="Calibri"/>
                <a:cs typeface="Calibri"/>
              </a:rPr>
              <a:t>present.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40000"/>
              </a:lnSpc>
              <a:spcBef>
                <a:spcPts val="580"/>
              </a:spcBef>
              <a:buAutoNum type="arabicPeriod" startAt="6"/>
              <a:tabLst>
                <a:tab pos="516890" algn="l"/>
                <a:tab pos="517525" algn="l"/>
                <a:tab pos="1677035" algn="l"/>
                <a:tab pos="3683000" algn="l"/>
              </a:tabLst>
            </a:pPr>
            <a:r>
              <a:rPr sz="2400" spc="-5" dirty="0">
                <a:solidFill>
                  <a:srgbClr val="000099"/>
                </a:solidFill>
                <a:latin typeface="Calibri"/>
                <a:cs typeface="Calibri"/>
              </a:rPr>
              <a:t>Outpu</a:t>
            </a:r>
            <a:r>
              <a:rPr sz="2400" dirty="0">
                <a:solidFill>
                  <a:srgbClr val="000099"/>
                </a:solidFill>
                <a:latin typeface="Calibri"/>
                <a:cs typeface="Calibri"/>
              </a:rPr>
              <a:t>t	me</a:t>
            </a:r>
            <a:r>
              <a:rPr sz="2400" spc="5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000099"/>
                </a:solidFill>
                <a:latin typeface="Calibri"/>
                <a:cs typeface="Calibri"/>
              </a:rPr>
              <a:t>su</a:t>
            </a:r>
            <a:r>
              <a:rPr sz="2400" spc="-40" dirty="0">
                <a:solidFill>
                  <a:srgbClr val="000099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0099"/>
                </a:solidFill>
                <a:latin typeface="Calibri"/>
                <a:cs typeface="Calibri"/>
              </a:rPr>
              <a:t>em</a:t>
            </a:r>
            <a:r>
              <a:rPr sz="2400" spc="10" dirty="0">
                <a:solidFill>
                  <a:srgbClr val="000099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000099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000099"/>
                </a:solidFill>
                <a:latin typeface="Calibri"/>
                <a:cs typeface="Calibri"/>
              </a:rPr>
              <a:t>t	is  </a:t>
            </a:r>
            <a:r>
              <a:rPr sz="2400" spc="-15" dirty="0">
                <a:solidFill>
                  <a:srgbClr val="000099"/>
                </a:solidFill>
                <a:latin typeface="Calibri"/>
                <a:cs typeface="Calibri"/>
              </a:rPr>
              <a:t>necessary.</a:t>
            </a:r>
            <a:endParaRPr sz="2400" dirty="0">
              <a:solidFill>
                <a:srgbClr val="000099"/>
              </a:solidFill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3768" y="958088"/>
            <a:ext cx="787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58005" algn="l"/>
              </a:tabLst>
            </a:pPr>
            <a:r>
              <a:rPr sz="2400" b="1" spc="-5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Open </a:t>
            </a:r>
            <a:r>
              <a:rPr sz="2400" b="1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Loop</a:t>
            </a:r>
            <a:r>
              <a:rPr sz="2400" b="1" spc="-10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Control </a:t>
            </a:r>
            <a:r>
              <a:rPr sz="2400" b="1" spc="-20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r>
              <a:rPr sz="2400" b="1" spc="-20" dirty="0">
                <a:solidFill>
                  <a:srgbClr val="000099"/>
                </a:solidFill>
                <a:latin typeface="Calibri"/>
                <a:cs typeface="Calibri"/>
              </a:rPr>
              <a:t>	</a:t>
            </a:r>
            <a:r>
              <a:rPr sz="2400" b="1" spc="-5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Closed </a:t>
            </a:r>
            <a:r>
              <a:rPr sz="2400" b="1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Loop </a:t>
            </a:r>
            <a:r>
              <a:rPr sz="2400" b="1" spc="-10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Control</a:t>
            </a:r>
            <a:r>
              <a:rPr sz="2400" b="1" spc="-105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endParaRPr sz="2400" dirty="0">
              <a:solidFill>
                <a:srgbClr val="000099"/>
              </a:solidFill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41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3540" y="98247"/>
            <a:ext cx="55645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Difference </a:t>
            </a:r>
            <a:r>
              <a:rPr spc="-10" dirty="0"/>
              <a:t>Between OLCS </a:t>
            </a:r>
            <a:r>
              <a:rPr dirty="0"/>
              <a:t>&amp;</a:t>
            </a:r>
            <a:r>
              <a:rPr spc="-30" dirty="0"/>
              <a:t> </a:t>
            </a:r>
            <a:r>
              <a:rPr spc="-15" dirty="0"/>
              <a:t>CLCS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752600"/>
            <a:ext cx="4188460" cy="2380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9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. </a:t>
            </a:r>
            <a:r>
              <a:rPr sz="2400" spc="-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changes in the output </a:t>
            </a:r>
            <a:r>
              <a:rPr sz="2400" spc="-1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due </a:t>
            </a:r>
            <a:r>
              <a:rPr sz="2400" spc="-2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sz="2400" spc="-1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external disturbances are </a:t>
            </a:r>
            <a:r>
              <a:rPr sz="2400" spc="-1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</a:t>
            </a:r>
            <a:r>
              <a:rPr lang="en-US" sz="2400" spc="-1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 </a:t>
            </a:r>
            <a:r>
              <a:rPr sz="2400" spc="-15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corrected </a:t>
            </a:r>
            <a:r>
              <a:rPr sz="2400" spc="-2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automatically. </a:t>
            </a:r>
            <a:r>
              <a:rPr sz="2400" spc="-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 </a:t>
            </a:r>
            <a:r>
              <a:rPr sz="2400" spc="-1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they  are more sensitive </a:t>
            </a:r>
            <a:r>
              <a:rPr sz="2400" spc="-2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noise and  other</a:t>
            </a:r>
            <a:r>
              <a:rPr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disturbances</a:t>
            </a:r>
            <a:r>
              <a:rPr sz="2400" spc="-5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000" spc="-5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endParaRPr sz="2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4439920"/>
            <a:ext cx="15836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10.</a:t>
            </a:r>
            <a:r>
              <a:rPr sz="22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Examples:</a:t>
            </a:r>
            <a:endParaRPr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4808601"/>
            <a:ext cx="15976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Calibri"/>
                <a:cs typeface="Calibri"/>
              </a:rPr>
              <a:t>Coffee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Maker,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5378907"/>
            <a:ext cx="21355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Automatic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60" dirty="0">
                <a:latin typeface="Calibri"/>
                <a:cs typeface="Calibri"/>
              </a:rPr>
              <a:t>Toaster,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444" y="5948883"/>
            <a:ext cx="13017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Hand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Drier.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29200" y="1828800"/>
            <a:ext cx="3809873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9.The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changes in the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output  due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external disturbances  are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corrected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automatically.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So  they are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less sensitive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400" spc="-5" dirty="0" smtClean="0">
                <a:solidFill>
                  <a:srgbClr val="FF0000"/>
                </a:solidFill>
                <a:latin typeface="Calibri"/>
                <a:cs typeface="Calibri"/>
              </a:rPr>
              <a:t>noise</a:t>
            </a:r>
            <a:r>
              <a:rPr lang="en-US" sz="2400" spc="-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other disturbances.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29327" y="4238625"/>
            <a:ext cx="15836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10.</a:t>
            </a:r>
            <a:r>
              <a:rPr sz="22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Examples:</a:t>
            </a:r>
            <a:endParaRPr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10327" y="4808601"/>
            <a:ext cx="176466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Guided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Missile,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10327" y="5378907"/>
            <a:ext cx="24993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5" dirty="0">
                <a:latin typeface="Calibri"/>
                <a:cs typeface="Calibri"/>
              </a:rPr>
              <a:t>Temp </a:t>
            </a:r>
            <a:r>
              <a:rPr sz="2200" spc="-20" dirty="0">
                <a:latin typeface="Calibri"/>
                <a:cs typeface="Calibri"/>
              </a:rPr>
              <a:t>control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oven,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10327" y="5948883"/>
            <a:ext cx="26708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Servo </a:t>
            </a:r>
            <a:r>
              <a:rPr sz="2200" spc="-15" dirty="0">
                <a:latin typeface="Calibri"/>
                <a:cs typeface="Calibri"/>
              </a:rPr>
              <a:t>voltage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stabilizer.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83540" y="98247"/>
            <a:ext cx="55645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Difference </a:t>
            </a:r>
            <a:r>
              <a:rPr spc="-10" dirty="0"/>
              <a:t>Between OLCS </a:t>
            </a:r>
            <a:r>
              <a:rPr dirty="0"/>
              <a:t>&amp;</a:t>
            </a:r>
            <a:r>
              <a:rPr spc="-30" dirty="0"/>
              <a:t> </a:t>
            </a:r>
            <a:r>
              <a:rPr spc="-15" dirty="0"/>
              <a:t>CLCS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42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3768" y="958088"/>
            <a:ext cx="787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58005" algn="l"/>
              </a:tabLst>
            </a:pPr>
            <a:r>
              <a:rPr sz="2400" b="1" spc="-5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Open </a:t>
            </a:r>
            <a:r>
              <a:rPr sz="2400" b="1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Loop</a:t>
            </a:r>
            <a:r>
              <a:rPr sz="2400" b="1" spc="-10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Control </a:t>
            </a:r>
            <a:r>
              <a:rPr sz="2400" b="1" spc="-20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r>
              <a:rPr sz="2400" b="1" spc="-20" dirty="0">
                <a:solidFill>
                  <a:srgbClr val="000099"/>
                </a:solidFill>
                <a:latin typeface="Calibri"/>
                <a:cs typeface="Calibri"/>
              </a:rPr>
              <a:t>	</a:t>
            </a:r>
            <a:r>
              <a:rPr sz="2400" b="1" spc="-5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Closed </a:t>
            </a:r>
            <a:r>
              <a:rPr sz="2400" b="1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Loop </a:t>
            </a:r>
            <a:r>
              <a:rPr sz="2400" b="1" spc="-10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Control</a:t>
            </a:r>
            <a:r>
              <a:rPr sz="2400" b="1" spc="-105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endParaRPr sz="2400" dirty="0">
              <a:solidFill>
                <a:srgbClr val="000099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766" y="60147"/>
            <a:ext cx="7676033" cy="984885"/>
          </a:xfrm>
        </p:spPr>
        <p:txBody>
          <a:bodyPr/>
          <a:lstStyle/>
          <a:p>
            <a:r>
              <a:rPr lang="en-US" dirty="0" smtClean="0"/>
              <a:t>Comparison between open and closed loop</a:t>
            </a:r>
            <a:endParaRPr lang="en-US" dirty="0"/>
          </a:p>
        </p:txBody>
      </p:sp>
      <p:pic>
        <p:nvPicPr>
          <p:cNvPr id="86018" name="Picture 2" descr="http://www.polytechnichub.com/wp-content/uploads/2017/04/open-loop-control-system-and-close-loop-control-syst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790574"/>
            <a:ext cx="7010400" cy="60674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767" y="60147"/>
            <a:ext cx="7122464" cy="492443"/>
          </a:xfrm>
        </p:spPr>
        <p:txBody>
          <a:bodyPr/>
          <a:lstStyle/>
          <a:p>
            <a:pPr algn="ctr"/>
            <a:r>
              <a:rPr lang="en-US" dirty="0" smtClean="0"/>
              <a:t>Open Loop control System</a:t>
            </a:r>
            <a:endParaRPr lang="en-US" dirty="0"/>
          </a:p>
        </p:txBody>
      </p:sp>
      <p:pic>
        <p:nvPicPr>
          <p:cNvPr id="90114" name="Picture 2" descr="http://1.bp.blogspot.com/-H4IpifcNoxU/UnD1I1ScfKI/AAAAAAAAAQQ/uvrGFQOcwYY/s1600/d1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305800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304800"/>
            <a:ext cx="7385579" cy="606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Examples of Open Loop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Control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Systems</a:t>
            </a:r>
            <a:endParaRPr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 smtClean="0">
              <a:latin typeface="Times New Roman"/>
              <a:cs typeface="Times New Roman"/>
            </a:endParaRPr>
          </a:p>
          <a:p>
            <a:pPr marL="241300" marR="5080">
              <a:lnSpc>
                <a:spcPct val="120100"/>
              </a:lnSpc>
            </a:pPr>
            <a:r>
              <a:rPr sz="2400" spc="-70" dirty="0" smtClean="0">
                <a:latin typeface="Schoolbook Uralic"/>
                <a:cs typeface="Schoolbook Uralic"/>
              </a:rPr>
              <a:t>We </a:t>
            </a:r>
            <a:r>
              <a:rPr sz="2400" dirty="0">
                <a:latin typeface="Schoolbook Uralic"/>
                <a:cs typeface="Schoolbook Uralic"/>
              </a:rPr>
              <a:t>use open loop control systems in </a:t>
            </a:r>
            <a:r>
              <a:rPr sz="2400" spc="-5" dirty="0">
                <a:latin typeface="Schoolbook Uralic"/>
                <a:cs typeface="Schoolbook Uralic"/>
              </a:rPr>
              <a:t>many applications </a:t>
            </a:r>
            <a:r>
              <a:rPr sz="2400" dirty="0">
                <a:latin typeface="Schoolbook Uralic"/>
                <a:cs typeface="Schoolbook Uralic"/>
              </a:rPr>
              <a:t>of</a:t>
            </a:r>
            <a:r>
              <a:rPr sz="2400" spc="-100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our  day to day life. </a:t>
            </a:r>
            <a:r>
              <a:rPr sz="2400" dirty="0">
                <a:latin typeface="Schoolbook Uralic"/>
                <a:cs typeface="Schoolbook Uralic"/>
              </a:rPr>
              <a:t>Some of </a:t>
            </a:r>
            <a:r>
              <a:rPr sz="2400" spc="-5" dirty="0">
                <a:latin typeface="Schoolbook Uralic"/>
                <a:cs typeface="Schoolbook Uralic"/>
              </a:rPr>
              <a:t>the </a:t>
            </a:r>
            <a:r>
              <a:rPr sz="2400" dirty="0">
                <a:latin typeface="Schoolbook Uralic"/>
                <a:cs typeface="Schoolbook Uralic"/>
              </a:rPr>
              <a:t>systems </a:t>
            </a:r>
            <a:r>
              <a:rPr sz="2400" spc="-5" dirty="0">
                <a:latin typeface="Schoolbook Uralic"/>
                <a:cs typeface="Schoolbook Uralic"/>
              </a:rPr>
              <a:t>designed based on the  </a:t>
            </a:r>
            <a:r>
              <a:rPr sz="2400" dirty="0">
                <a:latin typeface="Schoolbook Uralic"/>
                <a:cs typeface="Schoolbook Uralic"/>
              </a:rPr>
              <a:t>concept of open loop </a:t>
            </a:r>
            <a:r>
              <a:rPr sz="2400" spc="-5" dirty="0">
                <a:latin typeface="Schoolbook Uralic"/>
                <a:cs typeface="Schoolbook Uralic"/>
              </a:rPr>
              <a:t>control</a:t>
            </a:r>
            <a:r>
              <a:rPr sz="2400" spc="-7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systems.</a:t>
            </a:r>
          </a:p>
          <a:p>
            <a:pPr marL="241300" indent="-229235">
              <a:lnSpc>
                <a:spcPct val="100000"/>
              </a:lnSpc>
              <a:spcBef>
                <a:spcPts val="1575"/>
              </a:spcBef>
              <a:buSzPct val="125000"/>
              <a:buFont typeface="Wingdings"/>
              <a:buChar char=""/>
              <a:tabLst>
                <a:tab pos="241935" algn="l"/>
              </a:tabLst>
            </a:pPr>
            <a:r>
              <a:rPr sz="2400" spc="-5" dirty="0">
                <a:solidFill>
                  <a:srgbClr val="000099"/>
                </a:solidFill>
                <a:latin typeface="Schoolbook Uralic"/>
                <a:cs typeface="Schoolbook Uralic"/>
              </a:rPr>
              <a:t>Automatic </a:t>
            </a:r>
            <a:r>
              <a:rPr sz="2400" dirty="0">
                <a:solidFill>
                  <a:srgbClr val="000099"/>
                </a:solidFill>
                <a:latin typeface="Schoolbook Uralic"/>
                <a:cs typeface="Schoolbook Uralic"/>
              </a:rPr>
              <a:t>washing</a:t>
            </a:r>
            <a:r>
              <a:rPr sz="2400" spc="-25" dirty="0">
                <a:solidFill>
                  <a:srgbClr val="000099"/>
                </a:solidFill>
                <a:latin typeface="Schoolbook Uralic"/>
                <a:cs typeface="Schoolbook Uralic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Schoolbook Uralic"/>
                <a:cs typeface="Schoolbook Uralic"/>
              </a:rPr>
              <a:t>machine.</a:t>
            </a:r>
            <a:endParaRPr sz="2400" dirty="0">
              <a:solidFill>
                <a:srgbClr val="000099"/>
              </a:solidFill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585"/>
              </a:spcBef>
              <a:buSzPct val="125000"/>
              <a:buFont typeface="Wingdings"/>
              <a:buChar char=""/>
              <a:tabLst>
                <a:tab pos="241935" algn="l"/>
              </a:tabLst>
            </a:pPr>
            <a:r>
              <a:rPr sz="2400" spc="-5" dirty="0">
                <a:latin typeface="Schoolbook Uralic"/>
                <a:cs typeface="Schoolbook Uralic"/>
              </a:rPr>
              <a:t>Electric hand</a:t>
            </a:r>
            <a:r>
              <a:rPr sz="2400" spc="-25" dirty="0">
                <a:latin typeface="Schoolbook Uralic"/>
                <a:cs typeface="Schoolbook Uralic"/>
              </a:rPr>
              <a:t> </a:t>
            </a:r>
            <a:r>
              <a:rPr sz="2400" spc="-35" dirty="0">
                <a:latin typeface="Schoolbook Uralic"/>
                <a:cs typeface="Schoolbook Uralic"/>
              </a:rPr>
              <a:t>drier.</a:t>
            </a:r>
            <a:endParaRPr sz="2400" dirty="0"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570"/>
              </a:spcBef>
              <a:buSzPct val="125000"/>
              <a:buFont typeface="Wingdings"/>
              <a:buChar char=""/>
              <a:tabLst>
                <a:tab pos="241935" algn="l"/>
              </a:tabLst>
            </a:pPr>
            <a:r>
              <a:rPr sz="2400" spc="-10" dirty="0">
                <a:solidFill>
                  <a:srgbClr val="000099"/>
                </a:solidFill>
                <a:latin typeface="Schoolbook Uralic"/>
                <a:cs typeface="Schoolbook Uralic"/>
              </a:rPr>
              <a:t>Time-based </a:t>
            </a:r>
            <a:r>
              <a:rPr sz="2400" spc="-5" dirty="0">
                <a:solidFill>
                  <a:srgbClr val="000099"/>
                </a:solidFill>
                <a:latin typeface="Schoolbook Uralic"/>
                <a:cs typeface="Schoolbook Uralic"/>
              </a:rPr>
              <a:t>Bread</a:t>
            </a:r>
            <a:r>
              <a:rPr sz="2400" spc="5" dirty="0">
                <a:solidFill>
                  <a:srgbClr val="000099"/>
                </a:solidFill>
                <a:latin typeface="Schoolbook Uralic"/>
                <a:cs typeface="Schoolbook Uralic"/>
              </a:rPr>
              <a:t> </a:t>
            </a:r>
            <a:r>
              <a:rPr sz="2400" spc="-25" dirty="0">
                <a:solidFill>
                  <a:srgbClr val="000099"/>
                </a:solidFill>
                <a:latin typeface="Schoolbook Uralic"/>
                <a:cs typeface="Schoolbook Uralic"/>
              </a:rPr>
              <a:t>toaster.</a:t>
            </a:r>
            <a:endParaRPr sz="2400" dirty="0">
              <a:solidFill>
                <a:srgbClr val="000099"/>
              </a:solidFill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575"/>
              </a:spcBef>
              <a:buSzPct val="125000"/>
              <a:buFont typeface="Wingdings"/>
              <a:buChar char=""/>
              <a:tabLst>
                <a:tab pos="241935" algn="l"/>
              </a:tabLst>
            </a:pPr>
            <a:r>
              <a:rPr sz="2400" spc="-5" dirty="0">
                <a:latin typeface="Schoolbook Uralic"/>
                <a:cs typeface="Schoolbook Uralic"/>
              </a:rPr>
              <a:t>Automatic </a:t>
            </a:r>
            <a:r>
              <a:rPr sz="2400" dirty="0">
                <a:latin typeface="Schoolbook Uralic"/>
                <a:cs typeface="Schoolbook Uralic"/>
              </a:rPr>
              <a:t>coffee </a:t>
            </a:r>
            <a:r>
              <a:rPr sz="2400" spc="-35" dirty="0">
                <a:latin typeface="Schoolbook Uralic"/>
                <a:cs typeface="Schoolbook Uralic"/>
              </a:rPr>
              <a:t>Vending</a:t>
            </a:r>
            <a:r>
              <a:rPr sz="2400" spc="-45" dirty="0">
                <a:latin typeface="Schoolbook Uralic"/>
                <a:cs typeface="Schoolbook Uralic"/>
              </a:rPr>
              <a:t> </a:t>
            </a:r>
            <a:r>
              <a:rPr sz="2400" spc="-5" dirty="0">
                <a:latin typeface="Schoolbook Uralic"/>
                <a:cs typeface="Schoolbook Uralic"/>
              </a:rPr>
              <a:t>Machine.</a:t>
            </a:r>
            <a:endParaRPr sz="2400" dirty="0"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585"/>
              </a:spcBef>
              <a:buSzPct val="125000"/>
              <a:buFont typeface="Wingdings"/>
              <a:buChar char=""/>
              <a:tabLst>
                <a:tab pos="241935" algn="l"/>
              </a:tabLst>
            </a:pPr>
            <a:r>
              <a:rPr sz="2400" dirty="0">
                <a:solidFill>
                  <a:srgbClr val="FF0000"/>
                </a:solidFill>
                <a:latin typeface="Schoolbook Uralic"/>
                <a:cs typeface="Schoolbook Uralic"/>
              </a:rPr>
              <a:t>TV remote</a:t>
            </a:r>
            <a:r>
              <a:rPr sz="2400" spc="-15" dirty="0">
                <a:solidFill>
                  <a:srgbClr val="FF0000"/>
                </a:solidFill>
                <a:latin typeface="Schoolbook Uralic"/>
                <a:cs typeface="Schoolbook Uralic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Schoolbook Uralic"/>
                <a:cs typeface="Schoolbook Uralic"/>
              </a:rPr>
              <a:t>control.</a:t>
            </a:r>
            <a:endParaRPr sz="2400" dirty="0">
              <a:solidFill>
                <a:srgbClr val="FF0000"/>
              </a:solidFill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575"/>
              </a:spcBef>
              <a:buSzPct val="125000"/>
              <a:buFont typeface="Wingdings"/>
              <a:buChar char=""/>
              <a:tabLst>
                <a:tab pos="241935" algn="l"/>
              </a:tabLst>
            </a:pPr>
            <a:r>
              <a:rPr sz="2400" spc="-5" dirty="0">
                <a:latin typeface="Schoolbook Uralic"/>
                <a:cs typeface="Schoolbook Uralic"/>
              </a:rPr>
              <a:t>Door lock</a:t>
            </a:r>
            <a:r>
              <a:rPr sz="2400" spc="-3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36347"/>
            <a:ext cx="26555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45844" algn="l"/>
              </a:tabLst>
            </a:pPr>
            <a:r>
              <a:rPr spc="-5" dirty="0"/>
              <a:t>O</a:t>
            </a:r>
            <a:r>
              <a:rPr spc="-35" dirty="0"/>
              <a:t>L</a:t>
            </a:r>
            <a:r>
              <a:rPr spc="-5" dirty="0"/>
              <a:t>C</a:t>
            </a:r>
            <a:r>
              <a:rPr dirty="0"/>
              <a:t>S	E</a:t>
            </a:r>
            <a:r>
              <a:rPr spc="-55" dirty="0"/>
              <a:t>x</a:t>
            </a:r>
            <a:r>
              <a:rPr dirty="0"/>
              <a:t>ampl</a:t>
            </a:r>
            <a:r>
              <a:rPr spc="-10" dirty="0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59160"/>
            <a:ext cx="418528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b="1" spc="-5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Electric hand drier</a:t>
            </a:r>
            <a:r>
              <a:rPr sz="2800" b="1" spc="-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 </a:t>
            </a:r>
            <a:r>
              <a:rPr sz="2800" spc="-10" dirty="0">
                <a:latin typeface="Calibri"/>
                <a:cs typeface="Calibri"/>
              </a:rPr>
              <a:t>Hot  </a:t>
            </a:r>
            <a:r>
              <a:rPr sz="2800" spc="-5" dirty="0">
                <a:latin typeface="Calibri"/>
                <a:cs typeface="Calibri"/>
              </a:rPr>
              <a:t>air (output) </a:t>
            </a:r>
            <a:r>
              <a:rPr sz="2800" spc="-10" dirty="0">
                <a:latin typeface="Calibri"/>
                <a:cs typeface="Calibri"/>
              </a:rPr>
              <a:t>comes </a:t>
            </a:r>
            <a:r>
              <a:rPr sz="2800" spc="-5" dirty="0">
                <a:latin typeface="Calibri"/>
                <a:cs typeface="Calibri"/>
              </a:rPr>
              <a:t>out as  long as </a:t>
            </a:r>
            <a:r>
              <a:rPr sz="2800" spc="-20" dirty="0">
                <a:latin typeface="Calibri"/>
                <a:cs typeface="Calibri"/>
              </a:rPr>
              <a:t>you </a:t>
            </a:r>
            <a:r>
              <a:rPr sz="2800" spc="-25" dirty="0">
                <a:latin typeface="Calibri"/>
                <a:cs typeface="Calibri"/>
              </a:rPr>
              <a:t>keep </a:t>
            </a:r>
            <a:r>
              <a:rPr sz="2800" spc="-15" dirty="0">
                <a:latin typeface="Calibri"/>
                <a:cs typeface="Calibri"/>
              </a:rPr>
              <a:t>your  </a:t>
            </a:r>
            <a:r>
              <a:rPr sz="2800" spc="-5" dirty="0">
                <a:latin typeface="Calibri"/>
                <a:cs typeface="Calibri"/>
              </a:rPr>
              <a:t>hand under the machine,  </a:t>
            </a:r>
            <a:r>
              <a:rPr sz="2800" spc="-15" dirty="0">
                <a:latin typeface="Calibri"/>
                <a:cs typeface="Calibri"/>
              </a:rPr>
              <a:t>irrespective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how </a:t>
            </a:r>
            <a:r>
              <a:rPr sz="2800" dirty="0">
                <a:latin typeface="Calibri"/>
                <a:cs typeface="Calibri"/>
              </a:rPr>
              <a:t>much  </a:t>
            </a:r>
            <a:r>
              <a:rPr sz="2800" spc="-20" dirty="0">
                <a:latin typeface="Calibri"/>
                <a:cs typeface="Calibri"/>
              </a:rPr>
              <a:t>your </a:t>
            </a:r>
            <a:r>
              <a:rPr sz="2800" spc="-10" dirty="0">
                <a:latin typeface="Calibri"/>
                <a:cs typeface="Calibri"/>
              </a:rPr>
              <a:t>hand is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dried.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76800" y="1143000"/>
            <a:ext cx="3810000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7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200" y="1066800"/>
            <a:ext cx="3302507" cy="4978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136347"/>
            <a:ext cx="26555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45844" algn="l"/>
              </a:tabLst>
            </a:pPr>
            <a:r>
              <a:rPr spc="-5" dirty="0"/>
              <a:t>O</a:t>
            </a:r>
            <a:r>
              <a:rPr spc="-35" dirty="0"/>
              <a:t>L</a:t>
            </a:r>
            <a:r>
              <a:rPr spc="-5" dirty="0"/>
              <a:t>C</a:t>
            </a:r>
            <a:r>
              <a:rPr dirty="0"/>
              <a:t>S	E</a:t>
            </a:r>
            <a:r>
              <a:rPr spc="-55" dirty="0"/>
              <a:t>x</a:t>
            </a:r>
            <a:r>
              <a:rPr dirty="0"/>
              <a:t>ampl</a:t>
            </a:r>
            <a:r>
              <a:rPr spc="-10" dirty="0"/>
              <a:t>e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086891"/>
            <a:ext cx="4566285" cy="322707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78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b="1" spc="-10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Automatic </a:t>
            </a:r>
            <a:r>
              <a:rPr sz="2800" b="1" spc="-5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washing</a:t>
            </a:r>
            <a:r>
              <a:rPr sz="2800" b="1" spc="120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machine</a:t>
            </a:r>
            <a:endParaRPr sz="2800" dirty="0">
              <a:solidFill>
                <a:srgbClr val="000099"/>
              </a:solidFill>
              <a:latin typeface="Calibri"/>
              <a:cs typeface="Calibri"/>
            </a:endParaRPr>
          </a:p>
          <a:p>
            <a:pPr marL="355600" marR="5080" algn="just">
              <a:lnSpc>
                <a:spcPct val="150000"/>
              </a:lnSpc>
              <a:spcBef>
                <a:spcPts val="5"/>
              </a:spcBef>
            </a:pPr>
            <a:r>
              <a:rPr sz="2800" spc="-10" dirty="0" smtClean="0">
                <a:latin typeface="Calibri"/>
                <a:cs typeface="Calibri"/>
              </a:rPr>
              <a:t>This </a:t>
            </a:r>
            <a:r>
              <a:rPr sz="2800" spc="-5" dirty="0">
                <a:latin typeface="Calibri"/>
                <a:cs typeface="Calibri"/>
              </a:rPr>
              <a:t>machine runs  </a:t>
            </a:r>
            <a:r>
              <a:rPr sz="2800" spc="-15" dirty="0">
                <a:latin typeface="Calibri"/>
                <a:cs typeface="Calibri"/>
              </a:rPr>
              <a:t>according 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pre-set </a:t>
            </a:r>
            <a:r>
              <a:rPr sz="2800" spc="-5" dirty="0">
                <a:latin typeface="Calibri"/>
                <a:cs typeface="Calibri"/>
              </a:rPr>
              <a:t>time  </a:t>
            </a:r>
            <a:r>
              <a:rPr sz="2800" spc="-10" dirty="0">
                <a:latin typeface="Calibri"/>
                <a:cs typeface="Calibri"/>
              </a:rPr>
              <a:t>irrespective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washing </a:t>
            </a:r>
            <a:r>
              <a:rPr sz="2800" spc="-15" dirty="0">
                <a:latin typeface="Calibri"/>
                <a:cs typeface="Calibri"/>
              </a:rPr>
              <a:t>is  completed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61933" y="6418797"/>
            <a:ext cx="271780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8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767" y="60147"/>
            <a:ext cx="7122464" cy="49244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Open Loop Control System Example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object 12"/>
          <p:cNvSpPr txBox="1">
            <a:spLocks noGrp="1"/>
          </p:cNvSpPr>
          <p:nvPr>
            <p:ph type="body" idx="1"/>
          </p:nvPr>
        </p:nvSpPr>
        <p:spPr>
          <a:xfrm>
            <a:off x="382904" y="1308861"/>
            <a:ext cx="8378190" cy="3359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sz="2000" spc="20" dirty="0">
                <a:solidFill>
                  <a:srgbClr val="000000"/>
                </a:solidFill>
                <a:latin typeface="ABVKHB+Wingdings-Regular"/>
                <a:cs typeface="ABVKHB+Wingdings-Regular"/>
              </a:rPr>
              <a:t></a:t>
            </a: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A traffic</a:t>
            </a:r>
            <a:r>
              <a:rPr sz="3600" spc="-33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control</a:t>
            </a:r>
            <a:r>
              <a:rPr sz="3600" spc="-3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system is</a:t>
            </a:r>
            <a:r>
              <a:rPr sz="36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a good</a:t>
            </a:r>
            <a:r>
              <a:rPr sz="3600" spc="-3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example</a:t>
            </a:r>
            <a:r>
              <a:rPr sz="3600" spc="-17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of</a:t>
            </a:r>
            <a:r>
              <a:rPr sz="3600" spc="-14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an</a:t>
            </a:r>
            <a:r>
              <a:rPr sz="3600" spc="-27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open</a:t>
            </a:r>
            <a:r>
              <a:rPr sz="3600" spc="-1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loop</a:t>
            </a:r>
            <a:r>
              <a:rPr sz="36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system.</a:t>
            </a:r>
            <a:r>
              <a:rPr sz="36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The signals</a:t>
            </a:r>
            <a:r>
              <a:rPr sz="3600" spc="-28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change</a:t>
            </a:r>
            <a:r>
              <a:rPr sz="3600" spc="-34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according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to</a:t>
            </a:r>
            <a:r>
              <a:rPr lang="en-US" sz="3600" spc="-2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a</a:t>
            </a:r>
            <a:r>
              <a:rPr lang="en-US" sz="3600" spc="-14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preset time</a:t>
            </a:r>
            <a:r>
              <a:rPr lang="en-US" sz="36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and</a:t>
            </a:r>
            <a:r>
              <a:rPr lang="en-US" sz="3600" spc="-2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are</a:t>
            </a:r>
            <a:r>
              <a:rPr lang="en-US" sz="3600" spc="-14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not</a:t>
            </a:r>
            <a:r>
              <a:rPr lang="en-US" sz="3600" spc="-1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affected</a:t>
            </a:r>
            <a:r>
              <a:rPr lang="en-US" sz="3600" spc="-28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lang="en-US" sz="3600" spc="-27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by</a:t>
            </a:r>
            <a:r>
              <a:rPr lang="en-US" sz="3600" spc="28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the</a:t>
            </a:r>
            <a:r>
              <a:rPr lang="en-US" sz="3600" spc="-18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density</a:t>
            </a:r>
            <a:r>
              <a:rPr lang="en-US" sz="3600" spc="-2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of</a:t>
            </a:r>
            <a:r>
              <a:rPr lang="en-US" sz="3600" spc="-14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traffic</a:t>
            </a:r>
            <a:r>
              <a:rPr lang="en-US" sz="3600" spc="-2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on</a:t>
            </a:r>
            <a:r>
              <a:rPr lang="en-US" sz="3600" spc="-2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</a:t>
            </a:r>
            <a:r>
              <a:rPr lang="en-US" sz="3600" spc="-1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any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 road.</a:t>
            </a:r>
          </a:p>
          <a:p>
            <a:pPr marL="0" marR="0">
              <a:lnSpc>
                <a:spcPts val="2349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solidFill>
                <a:srgbClr val="000000"/>
              </a:solidFill>
              <a:latin typeface="Cambria"/>
              <a:cs typeface="Cambria"/>
            </a:endParaRPr>
          </a:p>
          <a:p>
            <a:pPr marL="0" marR="0">
              <a:lnSpc>
                <a:spcPts val="2349"/>
              </a:lnSpc>
              <a:spcBef>
                <a:spcPts val="0"/>
              </a:spcBef>
              <a:spcAft>
                <a:spcPts val="0"/>
              </a:spcAft>
            </a:pPr>
            <a:endParaRPr sz="2000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1888</TotalTime>
  <Words>1421</Words>
  <Application>Microsoft Office PowerPoint</Application>
  <PresentationFormat>On-screen Show (4:3)</PresentationFormat>
  <Paragraphs>278</Paragraphs>
  <Slides>43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Slide 1</vt:lpstr>
      <vt:lpstr>Classification of Control System</vt:lpstr>
      <vt:lpstr>Slide 3</vt:lpstr>
      <vt:lpstr>Open Loop Control System</vt:lpstr>
      <vt:lpstr>Open Loop control System</vt:lpstr>
      <vt:lpstr>Slide 6</vt:lpstr>
      <vt:lpstr>OLCS Examples</vt:lpstr>
      <vt:lpstr>OLCS Examples</vt:lpstr>
      <vt:lpstr>Open Loop Control System Example</vt:lpstr>
      <vt:lpstr>OLCS Examples</vt:lpstr>
      <vt:lpstr>OLCS Examples</vt:lpstr>
      <vt:lpstr>Tank level control</vt:lpstr>
      <vt:lpstr>OLCS Examples</vt:lpstr>
      <vt:lpstr>Advantages of OLCS</vt:lpstr>
      <vt:lpstr>Disadvantages of OLCS</vt:lpstr>
      <vt:lpstr>Closed Loop System</vt:lpstr>
      <vt:lpstr>Classification of Control System</vt:lpstr>
      <vt:lpstr>Block Diagram of CLCS</vt:lpstr>
      <vt:lpstr>Slide 19</vt:lpstr>
      <vt:lpstr>Slide 20</vt:lpstr>
      <vt:lpstr>Examples of Close Loop Control Systems </vt:lpstr>
      <vt:lpstr>Slide 22</vt:lpstr>
      <vt:lpstr>Closed Loop Control Systems( Speed Control)</vt:lpstr>
      <vt:lpstr>Basic Components of  Closed Loop Control System</vt:lpstr>
      <vt:lpstr>Slide 25</vt:lpstr>
      <vt:lpstr>Slide 26</vt:lpstr>
      <vt:lpstr>Slide 27</vt:lpstr>
      <vt:lpstr>Slide 28</vt:lpstr>
      <vt:lpstr>Automatic Electric Iron-Heating elements are  controlled by output temperature of the iron. </vt:lpstr>
      <vt:lpstr>CLCS Examples</vt:lpstr>
      <vt:lpstr>CLCS Examples</vt:lpstr>
      <vt:lpstr>DC Servo System (Position control system)</vt:lpstr>
      <vt:lpstr>General block diagram of Servo System Radar and Gun control</vt:lpstr>
      <vt:lpstr>Closed loop system</vt:lpstr>
      <vt:lpstr>Closed loop system(manual control)</vt:lpstr>
      <vt:lpstr>Tank level control</vt:lpstr>
      <vt:lpstr>Liquid  Level </vt:lpstr>
      <vt:lpstr>Advantages of CLCS</vt:lpstr>
      <vt:lpstr>Disadvantages of CLCS</vt:lpstr>
      <vt:lpstr>Difference Between OLCS &amp; CLCS</vt:lpstr>
      <vt:lpstr>Difference Between OLCS &amp; CLCS</vt:lpstr>
      <vt:lpstr>Difference Between OLCS &amp; CLCS</vt:lpstr>
      <vt:lpstr>Comparison between open and closed loop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System</dc:title>
  <dc:creator>sps</dc:creator>
  <cp:lastModifiedBy>sps</cp:lastModifiedBy>
  <cp:revision>177</cp:revision>
  <dcterms:created xsi:type="dcterms:W3CDTF">2020-08-08T16:38:37Z</dcterms:created>
  <dcterms:modified xsi:type="dcterms:W3CDTF">2020-08-14T03:51:33Z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2020-08-08T00:00:00Z</vt:filetime>
  </property>
</Properties>
</file>