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7" r:id="rId2"/>
    <p:sldId id="476" r:id="rId3"/>
    <p:sldId id="491" r:id="rId4"/>
    <p:sldId id="471" r:id="rId5"/>
    <p:sldId id="472" r:id="rId6"/>
    <p:sldId id="473" r:id="rId7"/>
    <p:sldId id="477" r:id="rId8"/>
    <p:sldId id="478" r:id="rId9"/>
    <p:sldId id="479" r:id="rId10"/>
    <p:sldId id="480" r:id="rId11"/>
    <p:sldId id="267" r:id="rId12"/>
    <p:sldId id="484" r:id="rId13"/>
    <p:sldId id="486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8" autoAdjust="0"/>
    <p:restoredTop sz="86380" autoAdjust="0"/>
  </p:normalViewPr>
  <p:slideViewPr>
    <p:cSldViewPr>
      <p:cViewPr varScale="1">
        <p:scale>
          <a:sx n="63" d="100"/>
          <a:sy n="63" d="100"/>
        </p:scale>
        <p:origin x="-336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126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5098B-6E4D-42E8-A468-599D480AD480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2E5BA-920E-4FDB-8BEC-C7C2028C6B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2E5BA-920E-4FDB-8BEC-C7C2028C6B3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2E5BA-920E-4FDB-8BEC-C7C2028C6B3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2E5BA-920E-4FDB-8BEC-C7C2028C6B3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2E5BA-920E-4FDB-8BEC-C7C2028C6B3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1420" y="1070863"/>
            <a:ext cx="7341158" cy="177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64158" y="3505276"/>
            <a:ext cx="7015683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6/30/2016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Amit</a:t>
            </a:r>
            <a:r>
              <a:rPr spc="-65" dirty="0"/>
              <a:t> </a:t>
            </a:r>
            <a:r>
              <a:rPr spc="-10" dirty="0"/>
              <a:t>Nevase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6/30/2016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Amit</a:t>
            </a:r>
            <a:r>
              <a:rPr spc="-65" dirty="0"/>
              <a:t> </a:t>
            </a:r>
            <a:r>
              <a:rPr spc="-10" dirty="0"/>
              <a:t>Nevase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6/30/2016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Amit</a:t>
            </a:r>
            <a:r>
              <a:rPr spc="-65" dirty="0"/>
              <a:t> </a:t>
            </a:r>
            <a:r>
              <a:rPr spc="-10" dirty="0"/>
              <a:t>Nevase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6/30/2016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Amit</a:t>
            </a:r>
            <a:r>
              <a:rPr spc="-65" dirty="0"/>
              <a:t> </a:t>
            </a:r>
            <a:r>
              <a:rPr spc="-10" dirty="0"/>
              <a:t>Nevase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6/30/2016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Amit</a:t>
            </a:r>
            <a:r>
              <a:rPr spc="-65" dirty="0"/>
              <a:t> </a:t>
            </a:r>
            <a:r>
              <a:rPr spc="-10" dirty="0"/>
              <a:t>Nevase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>
          <a:xfrm>
            <a:off x="1010767" y="60147"/>
            <a:ext cx="7122464" cy="492443"/>
          </a:xfrm>
        </p:spPr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>
          <a:xfrm>
            <a:off x="856468" y="1763269"/>
            <a:ext cx="7431066" cy="1538883"/>
          </a:xfrm>
        </p:spPr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457200" y="6377943"/>
            <a:ext cx="2103120" cy="215444"/>
          </a:xfrm>
        </p:spPr>
        <p:txBody>
          <a:bodyPr/>
          <a:lstStyle/>
          <a:p>
            <a:fld id="{C16525B2-4347-4F72-BAF7-76B19438D32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3108960" y="6377943"/>
            <a:ext cx="2926080" cy="2154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6583680" y="6377943"/>
            <a:ext cx="2103120" cy="215444"/>
          </a:xfrm>
        </p:spPr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0767" y="60147"/>
            <a:ext cx="7122464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2904" y="1308861"/>
            <a:ext cx="8378190" cy="3098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4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6/30/2016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4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Amit</a:t>
            </a:r>
            <a:r>
              <a:rPr spc="-65" dirty="0"/>
              <a:t> </a:t>
            </a:r>
            <a:r>
              <a:rPr spc="-10" dirty="0"/>
              <a:t>Nevase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64397" y="6418797"/>
            <a:ext cx="368934" cy="24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05561" y="12961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883" rIns="0" bIns="0" rtlCol="0">
            <a:spAutoFit/>
          </a:bodyPr>
          <a:lstStyle/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object 5"/>
          <p:cNvSpPr txBox="1">
            <a:spLocks/>
          </p:cNvSpPr>
          <p:nvPr/>
        </p:nvSpPr>
        <p:spPr>
          <a:xfrm>
            <a:off x="609600" y="1981200"/>
            <a:ext cx="7848600" cy="25128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lvl="0" algn="ctr">
              <a:spcBef>
                <a:spcPts val="95"/>
              </a:spcBef>
            </a:pPr>
            <a:r>
              <a:rPr kumimoji="0" lang="en-US" sz="4000" b="1" i="0" u="none" strike="noStrike" kern="0" cap="none" spc="-2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endParaRPr lang="en-US" sz="4000" spc="-35" dirty="0" smtClean="0"/>
          </a:p>
          <a:p>
            <a:pPr marL="12700" lvl="0" algn="ctr">
              <a:spcBef>
                <a:spcPts val="95"/>
              </a:spcBef>
            </a:pPr>
            <a:r>
              <a:rPr kumimoji="0" lang="en-US" sz="4000" b="1" i="0" u="none" strike="noStrike" kern="0" cap="none" spc="-2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By </a:t>
            </a:r>
          </a:p>
          <a:p>
            <a:pPr marL="12700" marR="0" lvl="0" indent="0" algn="ctr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-2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Dr S P Singh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0" spc="-20" dirty="0" smtClean="0">
                <a:solidFill>
                  <a:srgbClr val="FF0000"/>
                </a:solidFill>
                <a:latin typeface="Calibri"/>
                <a:ea typeface="+mj-ea"/>
                <a:cs typeface="Calibri"/>
              </a:rPr>
              <a:t>Professor and Head ECE Department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j-ea"/>
              <a:cs typeface="Calibri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90600" y="533400"/>
            <a:ext cx="7122464" cy="49244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Control Systems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 flipH="1">
            <a:off x="228600" y="489466"/>
            <a:ext cx="830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CONTROL SYSTEMS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219200"/>
            <a:ext cx="8077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TEXT BOOKS:</a:t>
            </a:r>
          </a:p>
          <a:p>
            <a:r>
              <a:rPr lang="en-US" sz="2800" dirty="0" smtClean="0"/>
              <a:t>1. </a:t>
            </a:r>
            <a:r>
              <a:rPr lang="en-US" sz="2800" dirty="0" smtClean="0">
                <a:solidFill>
                  <a:srgbClr val="FF0000"/>
                </a:solidFill>
              </a:rPr>
              <a:t>M. </a:t>
            </a:r>
            <a:r>
              <a:rPr lang="en-US" sz="2800" dirty="0" err="1" smtClean="0">
                <a:solidFill>
                  <a:srgbClr val="FF0000"/>
                </a:solidFill>
              </a:rPr>
              <a:t>Gopal</a:t>
            </a:r>
            <a:r>
              <a:rPr lang="en-US" sz="2800" dirty="0" smtClean="0">
                <a:solidFill>
                  <a:srgbClr val="FF0000"/>
                </a:solidFill>
              </a:rPr>
              <a:t>, “Control Systems: Principles and Design”, McGraw Hill Education, 1997.</a:t>
            </a:r>
          </a:p>
          <a:p>
            <a:r>
              <a:rPr lang="en-US" sz="2800" dirty="0" smtClean="0"/>
              <a:t>2. B. C. </a:t>
            </a:r>
            <a:r>
              <a:rPr lang="en-US" sz="2800" dirty="0" err="1" smtClean="0"/>
              <a:t>Kuo</a:t>
            </a:r>
            <a:r>
              <a:rPr lang="en-US" sz="2800" dirty="0" smtClean="0"/>
              <a:t>, “Automatic Control System”, Prentice Hall, 1995.</a:t>
            </a:r>
          </a:p>
          <a:p>
            <a:r>
              <a:rPr lang="en-US" sz="2800" b="1" dirty="0" smtClean="0"/>
              <a:t>REFERENCE BOOKS:</a:t>
            </a:r>
          </a:p>
          <a:p>
            <a:r>
              <a:rPr lang="en-US" sz="2800" dirty="0" smtClean="0"/>
              <a:t>1. K. Ogata, “Modern Control Engineering”, Prentice Hall, 1991.</a:t>
            </a:r>
          </a:p>
          <a:p>
            <a:r>
              <a:rPr lang="en-US" sz="2800" dirty="0" smtClean="0"/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. I. J. </a:t>
            </a:r>
            <a:r>
              <a:rPr lang="en-US" sz="2800" dirty="0" err="1" smtClean="0">
                <a:solidFill>
                  <a:srgbClr val="FF0000"/>
                </a:solidFill>
              </a:rPr>
              <a:t>Nagrath</a:t>
            </a:r>
            <a:r>
              <a:rPr lang="en-US" sz="2800" dirty="0" smtClean="0">
                <a:solidFill>
                  <a:srgbClr val="FF0000"/>
                </a:solidFill>
              </a:rPr>
              <a:t> and M. </a:t>
            </a:r>
            <a:r>
              <a:rPr lang="en-US" sz="2800" dirty="0" err="1" smtClean="0">
                <a:solidFill>
                  <a:srgbClr val="FF0000"/>
                </a:solidFill>
              </a:rPr>
              <a:t>Gopal</a:t>
            </a:r>
            <a:r>
              <a:rPr lang="en-US" sz="2800" dirty="0" smtClean="0">
                <a:solidFill>
                  <a:srgbClr val="FF0000"/>
                </a:solidFill>
              </a:rPr>
              <a:t>, “Control Systems Engineering”, New Age International, 2009.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883" rIns="0" bIns="0" rtlCol="0">
            <a:spAutoFit/>
          </a:bodyPr>
          <a:lstStyle/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11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2590800"/>
            <a:ext cx="67094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spc="-15" dirty="0" smtClean="0">
                <a:solidFill>
                  <a:srgbClr val="FF0000"/>
                </a:solidFill>
              </a:rPr>
              <a:t>Introduction </a:t>
            </a:r>
            <a:r>
              <a:rPr lang="en-US" sz="4000" spc="-20" dirty="0" smtClean="0">
                <a:solidFill>
                  <a:srgbClr val="FF0000"/>
                </a:solidFill>
              </a:rPr>
              <a:t>to</a:t>
            </a:r>
            <a:r>
              <a:rPr lang="en-US" sz="4000" spc="-45" dirty="0" smtClean="0">
                <a:solidFill>
                  <a:srgbClr val="FF0000"/>
                </a:solidFill>
              </a:rPr>
              <a:t> </a:t>
            </a:r>
            <a:r>
              <a:rPr lang="en-US" sz="4000" spc="-20" dirty="0" smtClean="0">
                <a:solidFill>
                  <a:srgbClr val="FF0000"/>
                </a:solidFill>
              </a:rPr>
              <a:t>Control Systems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4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00400" y="304800"/>
            <a:ext cx="1604999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20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0000"/>
                </a:solidFill>
                <a:latin typeface="Cambria"/>
                <a:cs typeface="Cambria"/>
              </a:rPr>
              <a:t>History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990600"/>
            <a:ext cx="8419534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MIGRFN+ArialMT"/>
                <a:cs typeface="MIGRFN+ArialMT"/>
              </a:rPr>
              <a:t>•</a:t>
            </a:r>
            <a:r>
              <a:rPr sz="2000" spc="60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00"/>
                </a:solidFill>
                <a:latin typeface="Cambria"/>
                <a:cs typeface="Cambria"/>
              </a:rPr>
              <a:t>18th</a:t>
            </a:r>
            <a:r>
              <a:rPr sz="2000" b="1" spc="-1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Cambria"/>
                <a:cs typeface="Cambria"/>
              </a:rPr>
              <a:t>Century</a:t>
            </a:r>
            <a:r>
              <a:rPr sz="2000" b="1" spc="-1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James</a:t>
            </a:r>
            <a:r>
              <a:rPr sz="200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000000"/>
                </a:solidFill>
                <a:latin typeface="Cambria"/>
                <a:cs typeface="Cambria"/>
              </a:rPr>
              <a:t>Watt’s</a:t>
            </a:r>
            <a:r>
              <a:rPr sz="2000" spc="-23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centrifugal</a:t>
            </a:r>
            <a:r>
              <a:rPr sz="2000" spc="-5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governor</a:t>
            </a:r>
            <a:r>
              <a:rPr sz="2000" spc="-23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for the</a:t>
            </a:r>
            <a:r>
              <a:rPr sz="2000" spc="-28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speed control</a:t>
            </a:r>
            <a:r>
              <a:rPr sz="2000" spc="-43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sz="2000" spc="12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a steam</a:t>
            </a:r>
            <a:r>
              <a:rPr sz="2000" spc="-23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engine.</a:t>
            </a:r>
          </a:p>
          <a:p>
            <a:pPr marL="0" marR="0">
              <a:lnSpc>
                <a:spcPts val="2349"/>
              </a:lnSpc>
              <a:spcBef>
                <a:spcPts val="856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MIGRFN+ArialMT"/>
                <a:cs typeface="MIGRFN+ArialMT"/>
              </a:rPr>
              <a:t>•</a:t>
            </a:r>
            <a:r>
              <a:rPr sz="2000" spc="60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99"/>
                </a:solidFill>
                <a:latin typeface="Cambria"/>
                <a:cs typeface="Cambria"/>
              </a:rPr>
              <a:t>1920s</a:t>
            </a:r>
            <a:r>
              <a:rPr sz="2000" b="1" spc="-15" dirty="0">
                <a:solidFill>
                  <a:srgbClr val="000099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99"/>
                </a:solidFill>
                <a:latin typeface="Cambria"/>
                <a:cs typeface="Cambria"/>
              </a:rPr>
              <a:t>Minorsky</a:t>
            </a:r>
            <a:r>
              <a:rPr sz="2000" spc="-20" dirty="0">
                <a:solidFill>
                  <a:srgbClr val="000099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0099"/>
                </a:solidFill>
                <a:latin typeface="Cambria"/>
                <a:cs typeface="Cambria"/>
              </a:rPr>
              <a:t>worked</a:t>
            </a:r>
            <a:r>
              <a:rPr sz="2000" dirty="0">
                <a:solidFill>
                  <a:srgbClr val="000099"/>
                </a:solidFill>
                <a:latin typeface="Cambria"/>
                <a:cs typeface="Cambria"/>
              </a:rPr>
              <a:t> on automatic</a:t>
            </a:r>
            <a:r>
              <a:rPr sz="2000" spc="-31" dirty="0">
                <a:solidFill>
                  <a:srgbClr val="000099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99"/>
                </a:solidFill>
                <a:latin typeface="Cambria"/>
                <a:cs typeface="Cambria"/>
              </a:rPr>
              <a:t>controllers</a:t>
            </a:r>
            <a:r>
              <a:rPr sz="2000" spc="-40" dirty="0">
                <a:solidFill>
                  <a:srgbClr val="000099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99"/>
                </a:solidFill>
                <a:latin typeface="Cambria"/>
                <a:cs typeface="Cambria"/>
              </a:rPr>
              <a:t>for steering ships.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7200" y="1983557"/>
            <a:ext cx="7981961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52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MIGRFN+ArialMT"/>
                <a:cs typeface="MIGRFN+ArialMT"/>
              </a:rPr>
              <a:t>•</a:t>
            </a:r>
            <a:r>
              <a:rPr sz="2000" spc="60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00"/>
                </a:solidFill>
                <a:latin typeface="Cambria"/>
                <a:cs typeface="Cambria"/>
              </a:rPr>
              <a:t>1930s</a:t>
            </a:r>
            <a:r>
              <a:rPr sz="2000" b="1" spc="-17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Nyquist developed a method</a:t>
            </a:r>
            <a:r>
              <a:rPr sz="2000" spc="-23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for</a:t>
            </a:r>
            <a:r>
              <a:rPr sz="2000" spc="-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analyzing</a:t>
            </a:r>
            <a:r>
              <a:rPr sz="2000" spc="-37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the</a:t>
            </a:r>
            <a:r>
              <a:rPr sz="2000" spc="-1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stability</a:t>
            </a:r>
            <a:r>
              <a:rPr sz="2000" spc="-27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of controlled</a:t>
            </a:r>
            <a:r>
              <a:rPr sz="2000" spc="-23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systems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00" y="2743200"/>
            <a:ext cx="8196122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0000"/>
                </a:solidFill>
                <a:latin typeface="MIGRFN+ArialMT"/>
                <a:cs typeface="MIGRFN+ArialMT"/>
              </a:rPr>
              <a:t>•</a:t>
            </a:r>
            <a:r>
              <a:rPr sz="2000" spc="60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mbria"/>
                <a:cs typeface="Cambria"/>
              </a:rPr>
              <a:t>1940s</a:t>
            </a:r>
            <a:r>
              <a:rPr sz="2400" b="1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Frequency response</a:t>
            </a:r>
            <a:r>
              <a:rPr sz="2400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methods</a:t>
            </a:r>
            <a:r>
              <a:rPr sz="2400" spc="-18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made</a:t>
            </a:r>
            <a:r>
              <a:rPr sz="2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it</a:t>
            </a:r>
            <a:r>
              <a:rPr sz="2400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possible</a:t>
            </a:r>
            <a:r>
              <a:rPr sz="2400" spc="-17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sz="2400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design</a:t>
            </a:r>
            <a:r>
              <a:rPr sz="2400" spc="-2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linear closed</a:t>
            </a:r>
            <a:r>
              <a:rPr sz="2400" spc="-1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loop</a:t>
            </a:r>
            <a:r>
              <a:rPr sz="2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control</a:t>
            </a:r>
            <a:endParaRPr sz="20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3429000"/>
            <a:ext cx="8458200" cy="1410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MIGRFN+ArialMT"/>
                <a:cs typeface="MIGRFN+ArialMT"/>
              </a:rPr>
              <a:t>•</a:t>
            </a:r>
            <a:r>
              <a:rPr sz="2400" spc="60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00"/>
                </a:solidFill>
                <a:latin typeface="Cambria"/>
                <a:cs typeface="Cambria"/>
              </a:rPr>
              <a:t>1950s</a:t>
            </a:r>
            <a:r>
              <a:rPr sz="2400" b="1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Root-locus</a:t>
            </a:r>
            <a:r>
              <a:rPr sz="2400" spc="-36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method</a:t>
            </a:r>
            <a:r>
              <a:rPr sz="240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due</a:t>
            </a:r>
            <a:r>
              <a:rPr sz="2400" spc="-12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sz="240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spc="-18" dirty="0">
                <a:solidFill>
                  <a:srgbClr val="000000"/>
                </a:solidFill>
                <a:latin typeface="Cambria"/>
                <a:cs typeface="Cambria"/>
              </a:rPr>
              <a:t>Evans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spc="-15" dirty="0">
                <a:solidFill>
                  <a:srgbClr val="000000"/>
                </a:solidFill>
                <a:latin typeface="Cambria"/>
                <a:cs typeface="Cambria"/>
              </a:rPr>
              <a:t>was</a:t>
            </a:r>
            <a:r>
              <a:rPr sz="2400" spc="12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fully developed</a:t>
            </a:r>
          </a:p>
          <a:p>
            <a:pPr marL="0" marR="0">
              <a:lnSpc>
                <a:spcPts val="2352"/>
              </a:lnSpc>
              <a:spcBef>
                <a:spcPts val="815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MIGRFN+ArialMT"/>
                <a:cs typeface="MIGRFN+ArialMT"/>
              </a:rPr>
              <a:t>•</a:t>
            </a:r>
            <a:r>
              <a:rPr sz="2400" spc="60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00"/>
                </a:solidFill>
                <a:latin typeface="Cambria"/>
                <a:cs typeface="Cambria"/>
              </a:rPr>
              <a:t>1960s</a:t>
            </a:r>
            <a:r>
              <a:rPr sz="2400" b="1" spc="-17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State</a:t>
            </a:r>
            <a:r>
              <a:rPr sz="2400" spc="-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space</a:t>
            </a:r>
            <a:r>
              <a:rPr sz="240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methods,</a:t>
            </a:r>
            <a:r>
              <a:rPr sz="240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optimal</a:t>
            </a:r>
            <a:r>
              <a:rPr sz="2400" spc="-4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control,</a:t>
            </a:r>
            <a:r>
              <a:rPr sz="2400" spc="-36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adaptive</a:t>
            </a:r>
            <a:r>
              <a:rPr sz="2400" spc="-3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control</a:t>
            </a:r>
            <a:r>
              <a:rPr sz="240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endParaRPr sz="24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0" marR="0">
              <a:lnSpc>
                <a:spcPts val="2349"/>
              </a:lnSpc>
              <a:spcBef>
                <a:spcPts val="859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MIGRFN+ArialMT"/>
                <a:cs typeface="MIGRFN+ArialMT"/>
              </a:rPr>
              <a:t>•</a:t>
            </a:r>
            <a:r>
              <a:rPr sz="2400" spc="60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00"/>
                </a:solidFill>
                <a:latin typeface="Cambria"/>
                <a:cs typeface="Cambria"/>
              </a:rPr>
              <a:t>1980s</a:t>
            </a:r>
            <a:r>
              <a:rPr sz="2400" b="1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Learning</a:t>
            </a:r>
            <a:r>
              <a:rPr sz="2400" spc="-27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controls</a:t>
            </a:r>
            <a:r>
              <a:rPr sz="2400" spc="-27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are</a:t>
            </a:r>
            <a:r>
              <a:rPr sz="2400" spc="-1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begun</a:t>
            </a:r>
            <a:r>
              <a:rPr sz="2400" spc="-1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sz="240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investigated</a:t>
            </a:r>
            <a:r>
              <a:rPr sz="2400" spc="-2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and developed.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4"/>
            <a:ext cx="9144000" cy="27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00400" y="304800"/>
            <a:ext cx="1604999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20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0000"/>
                </a:solidFill>
                <a:latin typeface="Cambria"/>
                <a:cs typeface="Cambria"/>
              </a:rPr>
              <a:t>History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8600" y="1524000"/>
            <a:ext cx="8726001" cy="387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MIGRFN+ArialMT"/>
                <a:cs typeface="MIGRFN+ArialMT"/>
              </a:rPr>
              <a:t>•</a:t>
            </a:r>
            <a:r>
              <a:rPr sz="2000" spc="60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00000"/>
                </a:solidFill>
                <a:latin typeface="Cambria"/>
                <a:cs typeface="Cambria"/>
              </a:rPr>
              <a:t>Present</a:t>
            </a:r>
            <a:r>
              <a:rPr sz="3600" b="1" spc="-2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600" dirty="0">
                <a:solidFill>
                  <a:srgbClr val="000000"/>
                </a:solidFill>
                <a:latin typeface="Cambria"/>
                <a:cs typeface="Cambria"/>
              </a:rPr>
              <a:t>and</a:t>
            </a:r>
            <a:r>
              <a:rPr sz="360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600" dirty="0">
                <a:solidFill>
                  <a:srgbClr val="000000"/>
                </a:solidFill>
                <a:latin typeface="Cambria"/>
                <a:cs typeface="Cambria"/>
              </a:rPr>
              <a:t>on-going</a:t>
            </a:r>
            <a:r>
              <a:rPr sz="3600" spc="-4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600" dirty="0">
                <a:solidFill>
                  <a:srgbClr val="000000"/>
                </a:solidFill>
                <a:latin typeface="Cambria"/>
                <a:cs typeface="Cambria"/>
              </a:rPr>
              <a:t>research fields.</a:t>
            </a:r>
            <a:r>
              <a:rPr sz="360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600" dirty="0">
                <a:solidFill>
                  <a:srgbClr val="000000"/>
                </a:solidFill>
                <a:latin typeface="Cambria"/>
                <a:cs typeface="Cambria"/>
              </a:rPr>
              <a:t>Recent application</a:t>
            </a:r>
            <a:r>
              <a:rPr sz="3600" spc="-46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600" dirty="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sz="3600" spc="-1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600" dirty="0">
                <a:solidFill>
                  <a:srgbClr val="000000"/>
                </a:solidFill>
                <a:latin typeface="Cambria"/>
                <a:cs typeface="Cambria"/>
              </a:rPr>
              <a:t>modern</a:t>
            </a:r>
            <a:r>
              <a:rPr sz="3600" spc="-23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600" dirty="0">
                <a:solidFill>
                  <a:srgbClr val="000000"/>
                </a:solidFill>
                <a:latin typeface="Cambria"/>
                <a:cs typeface="Cambria"/>
              </a:rPr>
              <a:t>control theory</a:t>
            </a:r>
            <a:r>
              <a:rPr sz="3600" spc="-18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600" dirty="0">
                <a:solidFill>
                  <a:srgbClr val="000000"/>
                </a:solidFill>
                <a:latin typeface="Cambria"/>
                <a:cs typeface="Cambria"/>
              </a:rPr>
              <a:t>includes</a:t>
            </a:r>
          </a:p>
          <a:p>
            <a:pPr marL="228904" marR="0">
              <a:spcBef>
                <a:spcPts val="0"/>
              </a:spcBef>
              <a:spcAft>
                <a:spcPts val="0"/>
              </a:spcAft>
            </a:pPr>
            <a:endParaRPr lang="en-US" sz="3600" dirty="0" smtClean="0">
              <a:solidFill>
                <a:srgbClr val="000000"/>
              </a:solidFill>
              <a:latin typeface="Cambria"/>
              <a:cs typeface="Cambria"/>
            </a:endParaRPr>
          </a:p>
          <a:p>
            <a:pPr marL="228904" marR="0">
              <a:spcBef>
                <a:spcPts val="0"/>
              </a:spcBef>
              <a:spcAft>
                <a:spcPts val="0"/>
              </a:spcAft>
            </a:pPr>
            <a:r>
              <a:rPr sz="3600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sz="3600" dirty="0" smtClean="0">
                <a:solidFill>
                  <a:srgbClr val="FF0000"/>
                </a:solidFill>
                <a:latin typeface="Cambria"/>
                <a:cs typeface="Cambria"/>
              </a:rPr>
              <a:t>on-engineering</a:t>
            </a:r>
            <a:r>
              <a:rPr sz="3600" spc="-38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dirty="0">
                <a:solidFill>
                  <a:srgbClr val="FF0000"/>
                </a:solidFill>
                <a:latin typeface="Cambria"/>
                <a:cs typeface="Cambria"/>
              </a:rPr>
              <a:t>systems</a:t>
            </a:r>
            <a:r>
              <a:rPr sz="3600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dirty="0">
                <a:solidFill>
                  <a:srgbClr val="FF0000"/>
                </a:solidFill>
                <a:latin typeface="Cambria"/>
                <a:cs typeface="Cambria"/>
              </a:rPr>
              <a:t>such as</a:t>
            </a:r>
            <a:r>
              <a:rPr sz="3600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dirty="0">
                <a:solidFill>
                  <a:srgbClr val="FF0000"/>
                </a:solidFill>
                <a:latin typeface="Cambria"/>
                <a:cs typeface="Cambria"/>
              </a:rPr>
              <a:t>biological,</a:t>
            </a:r>
            <a:r>
              <a:rPr sz="3600" spc="-2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dirty="0">
                <a:solidFill>
                  <a:srgbClr val="FF0000"/>
                </a:solidFill>
                <a:latin typeface="Cambria"/>
                <a:cs typeface="Cambria"/>
              </a:rPr>
              <a:t>biomedical,</a:t>
            </a:r>
            <a:r>
              <a:rPr sz="36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dirty="0">
                <a:solidFill>
                  <a:srgbClr val="FF0000"/>
                </a:solidFill>
                <a:latin typeface="Cambria"/>
                <a:cs typeface="Cambria"/>
              </a:rPr>
              <a:t>economic and</a:t>
            </a:r>
            <a:r>
              <a:rPr sz="3600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dirty="0" smtClean="0">
                <a:solidFill>
                  <a:srgbClr val="FF0000"/>
                </a:solidFill>
                <a:latin typeface="Cambria"/>
                <a:cs typeface="Cambria"/>
              </a:rPr>
              <a:t>socio-economic</a:t>
            </a:r>
            <a:r>
              <a:rPr lang="en-US" sz="3600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dirty="0" smtClean="0">
                <a:solidFill>
                  <a:srgbClr val="FF0000"/>
                </a:solidFill>
                <a:latin typeface="Cambria"/>
                <a:cs typeface="Cambria"/>
              </a:rPr>
              <a:t>systems</a:t>
            </a:r>
            <a:endParaRPr sz="36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26238"/>
            <a:ext cx="1042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Input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3754907"/>
            <a:ext cx="822452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stimulus </a:t>
            </a:r>
            <a:r>
              <a:rPr sz="3200" spc="-5" dirty="0">
                <a:latin typeface="Calibri"/>
                <a:cs typeface="Calibri"/>
              </a:rPr>
              <a:t>or </a:t>
            </a:r>
            <a:r>
              <a:rPr sz="3200" spc="-20" dirty="0">
                <a:latin typeface="Calibri"/>
                <a:cs typeface="Calibri"/>
              </a:rPr>
              <a:t>excitation </a:t>
            </a:r>
            <a:r>
              <a:rPr sz="3200" spc="-5" dirty="0">
                <a:latin typeface="Calibri"/>
                <a:cs typeface="Calibri"/>
              </a:rPr>
              <a:t>applied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20" dirty="0">
                <a:latin typeface="Calibri"/>
                <a:cs typeface="Calibri"/>
              </a:rPr>
              <a:t>control </a:t>
            </a:r>
            <a:r>
              <a:rPr sz="3200" spc="-30" dirty="0">
                <a:latin typeface="Calibri"/>
                <a:cs typeface="Calibri"/>
              </a:rPr>
              <a:t>system  </a:t>
            </a:r>
            <a:r>
              <a:rPr sz="3200" spc="-20" dirty="0">
                <a:latin typeface="Calibri"/>
                <a:cs typeface="Calibri"/>
              </a:rPr>
              <a:t>from </a:t>
            </a:r>
            <a:r>
              <a:rPr sz="3200" spc="-5" dirty="0">
                <a:latin typeface="Calibri"/>
                <a:cs typeface="Calibri"/>
              </a:rPr>
              <a:t>an </a:t>
            </a:r>
            <a:r>
              <a:rPr sz="3200" spc="-15" dirty="0">
                <a:latin typeface="Calibri"/>
                <a:cs typeface="Calibri"/>
              </a:rPr>
              <a:t>external source </a:t>
            </a:r>
            <a:r>
              <a:rPr sz="3200" spc="-10" dirty="0">
                <a:latin typeface="Calibri"/>
                <a:cs typeface="Calibri"/>
              </a:rPr>
              <a:t>in </a:t>
            </a:r>
            <a:r>
              <a:rPr sz="3200" spc="-15" dirty="0">
                <a:latin typeface="Calibri"/>
                <a:cs typeface="Calibri"/>
              </a:rPr>
              <a:t>order to produce </a:t>
            </a:r>
            <a:r>
              <a:rPr sz="3200" spc="-5" dirty="0">
                <a:latin typeface="Calibri"/>
                <a:cs typeface="Calibri"/>
              </a:rPr>
              <a:t>the  </a:t>
            </a:r>
            <a:r>
              <a:rPr sz="3200" spc="-10" dirty="0">
                <a:latin typeface="Calibri"/>
                <a:cs typeface="Calibri"/>
              </a:rPr>
              <a:t>output is called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input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33600" y="1824227"/>
            <a:ext cx="3815079" cy="1228725"/>
            <a:chOff x="2133600" y="1824227"/>
            <a:chExt cx="3815079" cy="1228725"/>
          </a:xfrm>
        </p:grpSpPr>
        <p:sp>
          <p:nvSpPr>
            <p:cNvPr id="5" name="object 5"/>
            <p:cNvSpPr/>
            <p:nvPr/>
          </p:nvSpPr>
          <p:spPr>
            <a:xfrm>
              <a:off x="3657600" y="1828799"/>
              <a:ext cx="2286000" cy="1219200"/>
            </a:xfrm>
            <a:custGeom>
              <a:avLst/>
              <a:gdLst/>
              <a:ahLst/>
              <a:cxnLst/>
              <a:rect l="l" t="t" r="r" b="b"/>
              <a:pathLst>
                <a:path w="2286000" h="1219200">
                  <a:moveTo>
                    <a:pt x="2286000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2286000" y="121920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57600" y="1828799"/>
              <a:ext cx="2286000" cy="1219200"/>
            </a:xfrm>
            <a:custGeom>
              <a:avLst/>
              <a:gdLst/>
              <a:ahLst/>
              <a:cxnLst/>
              <a:rect l="l" t="t" r="r" b="b"/>
              <a:pathLst>
                <a:path w="2286000" h="1219200">
                  <a:moveTo>
                    <a:pt x="0" y="1219200"/>
                  </a:moveTo>
                  <a:lnTo>
                    <a:pt x="2286000" y="1219200"/>
                  </a:lnTo>
                  <a:lnTo>
                    <a:pt x="2286000" y="0"/>
                  </a:lnTo>
                  <a:lnTo>
                    <a:pt x="0" y="0"/>
                  </a:lnTo>
                  <a:lnTo>
                    <a:pt x="0" y="1219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3600" y="2294612"/>
              <a:ext cx="1524635" cy="287655"/>
            </a:xfrm>
            <a:custGeom>
              <a:avLst/>
              <a:gdLst/>
              <a:ahLst/>
              <a:cxnLst/>
              <a:rect l="l" t="t" r="r" b="b"/>
              <a:pathLst>
                <a:path w="1524635" h="287655">
                  <a:moveTo>
                    <a:pt x="1397036" y="143787"/>
                  </a:moveTo>
                  <a:lnTo>
                    <a:pt x="1252474" y="228115"/>
                  </a:lnTo>
                  <a:lnTo>
                    <a:pt x="1242988" y="236569"/>
                  </a:lnTo>
                  <a:lnTo>
                    <a:pt x="1237646" y="247642"/>
                  </a:lnTo>
                  <a:lnTo>
                    <a:pt x="1236829" y="259905"/>
                  </a:lnTo>
                  <a:lnTo>
                    <a:pt x="1240916" y="271930"/>
                  </a:lnTo>
                  <a:lnTo>
                    <a:pt x="1249370" y="281416"/>
                  </a:lnTo>
                  <a:lnTo>
                    <a:pt x="1260443" y="286758"/>
                  </a:lnTo>
                  <a:lnTo>
                    <a:pt x="1272706" y="287575"/>
                  </a:lnTo>
                  <a:lnTo>
                    <a:pt x="1284732" y="283487"/>
                  </a:lnTo>
                  <a:lnTo>
                    <a:pt x="1469283" y="175791"/>
                  </a:lnTo>
                  <a:lnTo>
                    <a:pt x="1460627" y="175791"/>
                  </a:lnTo>
                  <a:lnTo>
                    <a:pt x="1460627" y="171473"/>
                  </a:lnTo>
                  <a:lnTo>
                    <a:pt x="1444498" y="171473"/>
                  </a:lnTo>
                  <a:lnTo>
                    <a:pt x="1397036" y="143787"/>
                  </a:lnTo>
                  <a:close/>
                </a:path>
                <a:path w="1524635" h="287655">
                  <a:moveTo>
                    <a:pt x="1342172" y="111783"/>
                  </a:moveTo>
                  <a:lnTo>
                    <a:pt x="0" y="111783"/>
                  </a:lnTo>
                  <a:lnTo>
                    <a:pt x="0" y="175791"/>
                  </a:lnTo>
                  <a:lnTo>
                    <a:pt x="1342172" y="175791"/>
                  </a:lnTo>
                  <a:lnTo>
                    <a:pt x="1397036" y="143787"/>
                  </a:lnTo>
                  <a:lnTo>
                    <a:pt x="1342172" y="111783"/>
                  </a:lnTo>
                  <a:close/>
                </a:path>
                <a:path w="1524635" h="287655">
                  <a:moveTo>
                    <a:pt x="1469283" y="111783"/>
                  </a:moveTo>
                  <a:lnTo>
                    <a:pt x="1460627" y="111783"/>
                  </a:lnTo>
                  <a:lnTo>
                    <a:pt x="1460627" y="175791"/>
                  </a:lnTo>
                  <a:lnTo>
                    <a:pt x="1469283" y="175791"/>
                  </a:lnTo>
                  <a:lnTo>
                    <a:pt x="1524127" y="143787"/>
                  </a:lnTo>
                  <a:lnTo>
                    <a:pt x="1469283" y="111783"/>
                  </a:lnTo>
                  <a:close/>
                </a:path>
                <a:path w="1524635" h="287655">
                  <a:moveTo>
                    <a:pt x="1444498" y="116101"/>
                  </a:moveTo>
                  <a:lnTo>
                    <a:pt x="1397036" y="143787"/>
                  </a:lnTo>
                  <a:lnTo>
                    <a:pt x="1444498" y="171473"/>
                  </a:lnTo>
                  <a:lnTo>
                    <a:pt x="1444498" y="116101"/>
                  </a:lnTo>
                  <a:close/>
                </a:path>
                <a:path w="1524635" h="287655">
                  <a:moveTo>
                    <a:pt x="1460627" y="116101"/>
                  </a:moveTo>
                  <a:lnTo>
                    <a:pt x="1444498" y="116101"/>
                  </a:lnTo>
                  <a:lnTo>
                    <a:pt x="1444498" y="171473"/>
                  </a:lnTo>
                  <a:lnTo>
                    <a:pt x="1460627" y="171473"/>
                  </a:lnTo>
                  <a:lnTo>
                    <a:pt x="1460627" y="116101"/>
                  </a:lnTo>
                  <a:close/>
                </a:path>
                <a:path w="1524635" h="287655">
                  <a:moveTo>
                    <a:pt x="1272706" y="0"/>
                  </a:moveTo>
                  <a:lnTo>
                    <a:pt x="1260443" y="817"/>
                  </a:lnTo>
                  <a:lnTo>
                    <a:pt x="1249370" y="6159"/>
                  </a:lnTo>
                  <a:lnTo>
                    <a:pt x="1240916" y="15644"/>
                  </a:lnTo>
                  <a:lnTo>
                    <a:pt x="1236829" y="27670"/>
                  </a:lnTo>
                  <a:lnTo>
                    <a:pt x="1237646" y="39933"/>
                  </a:lnTo>
                  <a:lnTo>
                    <a:pt x="1242988" y="51006"/>
                  </a:lnTo>
                  <a:lnTo>
                    <a:pt x="1252474" y="59459"/>
                  </a:lnTo>
                  <a:lnTo>
                    <a:pt x="1397036" y="143787"/>
                  </a:lnTo>
                  <a:lnTo>
                    <a:pt x="1444498" y="116101"/>
                  </a:lnTo>
                  <a:lnTo>
                    <a:pt x="1460627" y="116101"/>
                  </a:lnTo>
                  <a:lnTo>
                    <a:pt x="1460627" y="111783"/>
                  </a:lnTo>
                  <a:lnTo>
                    <a:pt x="1469283" y="111783"/>
                  </a:lnTo>
                  <a:lnTo>
                    <a:pt x="1284732" y="4087"/>
                  </a:lnTo>
                  <a:lnTo>
                    <a:pt x="12727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12594" y="1860245"/>
            <a:ext cx="7505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np</a:t>
            </a:r>
            <a:r>
              <a:rPr sz="2400" spc="5" dirty="0">
                <a:latin typeface="Tahoma"/>
                <a:cs typeface="Tahoma"/>
              </a:rPr>
              <a:t>u</a:t>
            </a:r>
            <a:r>
              <a:rPr sz="2400" dirty="0">
                <a:latin typeface="Tahoma"/>
                <a:cs typeface="Tahoma"/>
              </a:rPr>
              <a:t>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59765"/>
            <a:ext cx="12376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3983995"/>
            <a:ext cx="8534400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spcBef>
                <a:spcPts val="95"/>
              </a:spcBef>
              <a:buFont typeface="Wingdings"/>
              <a:buChar char=""/>
              <a:tabLst>
                <a:tab pos="356235" algn="l"/>
                <a:tab pos="1097915" algn="l"/>
                <a:tab pos="2181225" algn="l"/>
                <a:tab pos="3700779" algn="l"/>
                <a:tab pos="5194935" algn="l"/>
                <a:tab pos="6098540" algn="l"/>
                <a:tab pos="6476365" algn="l"/>
                <a:tab pos="7684134" algn="l"/>
              </a:tabLst>
            </a:pPr>
            <a:r>
              <a:rPr sz="3200" spc="-10" dirty="0">
                <a:latin typeface="Calibri"/>
                <a:cs typeface="Calibri"/>
              </a:rPr>
              <a:t>Th</a:t>
            </a:r>
            <a:r>
              <a:rPr sz="3200" spc="-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tual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10" dirty="0">
                <a:latin typeface="Calibri"/>
                <a:cs typeface="Calibri"/>
              </a:rPr>
              <a:t>ns</a:t>
            </a:r>
            <a:r>
              <a:rPr sz="3200" spc="-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lang="en-US" sz="3200" dirty="0" smtClean="0">
                <a:latin typeface="Calibri"/>
                <a:cs typeface="Calibri"/>
              </a:rPr>
              <a:t>  </a:t>
            </a:r>
            <a:r>
              <a:rPr sz="3200" spc="-10" dirty="0" smtClean="0">
                <a:latin typeface="Calibri"/>
                <a:cs typeface="Calibri"/>
              </a:rPr>
              <a:t>o</a:t>
            </a:r>
            <a:r>
              <a:rPr sz="3200" spc="-20" dirty="0" smtClean="0">
                <a:latin typeface="Calibri"/>
                <a:cs typeface="Calibri"/>
              </a:rPr>
              <a:t>b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-5" dirty="0" smtClean="0">
                <a:latin typeface="Calibri"/>
                <a:cs typeface="Calibri"/>
              </a:rPr>
              <a:t>a</a:t>
            </a:r>
            <a:r>
              <a:rPr sz="3200" dirty="0" smtClean="0">
                <a:latin typeface="Calibri"/>
                <a:cs typeface="Calibri"/>
              </a:rPr>
              <a:t>i</a:t>
            </a:r>
            <a:r>
              <a:rPr sz="3200" spc="-10" dirty="0" smtClean="0">
                <a:latin typeface="Calibri"/>
                <a:cs typeface="Calibri"/>
              </a:rPr>
              <a:t>ne</a:t>
            </a:r>
            <a:r>
              <a:rPr sz="3200" spc="-5" dirty="0" smtClean="0">
                <a:latin typeface="Calibri"/>
                <a:cs typeface="Calibri"/>
              </a:rPr>
              <a:t>d</a:t>
            </a:r>
            <a:r>
              <a:rPr lang="en-US" sz="3200" spc="-5" dirty="0" smtClean="0">
                <a:latin typeface="Calibri"/>
                <a:cs typeface="Calibri"/>
              </a:rPr>
              <a:t> </a:t>
            </a:r>
            <a:r>
              <a:rPr sz="3200" dirty="0" smtClean="0">
                <a:latin typeface="Calibri"/>
                <a:cs typeface="Calibri"/>
              </a:rPr>
              <a:t>f</a:t>
            </a:r>
            <a:r>
              <a:rPr sz="3200" spc="-60" dirty="0" smtClean="0">
                <a:latin typeface="Calibri"/>
                <a:cs typeface="Calibri"/>
              </a:rPr>
              <a:t>r</a:t>
            </a:r>
            <a:r>
              <a:rPr sz="3200" spc="-10" dirty="0" smtClean="0">
                <a:latin typeface="Calibri"/>
                <a:cs typeface="Calibri"/>
              </a:rPr>
              <a:t>o</a:t>
            </a:r>
            <a:r>
              <a:rPr sz="3200" spc="-5" dirty="0" smtClean="0">
                <a:latin typeface="Calibri"/>
                <a:cs typeface="Calibri"/>
              </a:rPr>
              <a:t>m</a:t>
            </a:r>
            <a:r>
              <a:rPr lang="en-US" sz="3200" dirty="0" smtClean="0">
                <a:latin typeface="Calibri"/>
                <a:cs typeface="Calibri"/>
              </a:rPr>
              <a:t> </a:t>
            </a:r>
            <a:r>
              <a:rPr sz="3200" spc="-5" dirty="0" smtClean="0">
                <a:latin typeface="Calibri"/>
                <a:cs typeface="Calibri"/>
              </a:rPr>
              <a:t>a</a:t>
            </a:r>
            <a:r>
              <a:rPr lang="en-US" sz="3200" dirty="0" smtClean="0">
                <a:latin typeface="Calibri"/>
                <a:cs typeface="Calibri"/>
              </a:rPr>
              <a:t> </a:t>
            </a:r>
            <a:r>
              <a:rPr sz="3200" spc="-55" dirty="0" smtClean="0">
                <a:latin typeface="Calibri"/>
                <a:cs typeface="Calibri"/>
              </a:rPr>
              <a:t>s</a:t>
            </a:r>
            <a:r>
              <a:rPr sz="3200" spc="-25" dirty="0" smtClean="0">
                <a:latin typeface="Calibri"/>
                <a:cs typeface="Calibri"/>
              </a:rPr>
              <a:t>y</a:t>
            </a:r>
            <a:r>
              <a:rPr sz="3200" spc="-40" dirty="0" smtClean="0">
                <a:latin typeface="Calibri"/>
                <a:cs typeface="Calibri"/>
              </a:rPr>
              <a:t>s</a:t>
            </a:r>
            <a:r>
              <a:rPr sz="3200" spc="-30" dirty="0" smtClean="0">
                <a:latin typeface="Calibri"/>
                <a:cs typeface="Calibri"/>
              </a:rPr>
              <a:t>t</a:t>
            </a:r>
            <a:r>
              <a:rPr sz="3200" spc="-5" dirty="0" smtClean="0">
                <a:latin typeface="Calibri"/>
                <a:cs typeface="Calibri"/>
              </a:rPr>
              <a:t>em</a:t>
            </a:r>
            <a:r>
              <a:rPr lang="en-US" sz="3200" dirty="0" smtClean="0">
                <a:latin typeface="Calibri"/>
                <a:cs typeface="Calibri"/>
              </a:rPr>
              <a:t> </a:t>
            </a:r>
            <a:r>
              <a:rPr sz="3200" dirty="0" smtClean="0">
                <a:latin typeface="Calibri"/>
                <a:cs typeface="Calibri"/>
              </a:rPr>
              <a:t>is  </a:t>
            </a:r>
            <a:r>
              <a:rPr sz="3200" spc="-10" dirty="0">
                <a:latin typeface="Calibri"/>
                <a:cs typeface="Calibri"/>
              </a:rPr>
              <a:t>called output.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33600" y="1824227"/>
            <a:ext cx="5334635" cy="1228725"/>
            <a:chOff x="2133600" y="1824227"/>
            <a:chExt cx="5334635" cy="1228725"/>
          </a:xfrm>
        </p:grpSpPr>
        <p:sp>
          <p:nvSpPr>
            <p:cNvPr id="5" name="object 5"/>
            <p:cNvSpPr/>
            <p:nvPr/>
          </p:nvSpPr>
          <p:spPr>
            <a:xfrm>
              <a:off x="3657600" y="1828799"/>
              <a:ext cx="2286000" cy="1219200"/>
            </a:xfrm>
            <a:custGeom>
              <a:avLst/>
              <a:gdLst/>
              <a:ahLst/>
              <a:cxnLst/>
              <a:rect l="l" t="t" r="r" b="b"/>
              <a:pathLst>
                <a:path w="2286000" h="1219200">
                  <a:moveTo>
                    <a:pt x="2286000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2286000" y="121920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57600" y="1828799"/>
              <a:ext cx="2286000" cy="1219200"/>
            </a:xfrm>
            <a:custGeom>
              <a:avLst/>
              <a:gdLst/>
              <a:ahLst/>
              <a:cxnLst/>
              <a:rect l="l" t="t" r="r" b="b"/>
              <a:pathLst>
                <a:path w="2286000" h="1219200">
                  <a:moveTo>
                    <a:pt x="0" y="1219200"/>
                  </a:moveTo>
                  <a:lnTo>
                    <a:pt x="2286000" y="1219200"/>
                  </a:lnTo>
                  <a:lnTo>
                    <a:pt x="2286000" y="0"/>
                  </a:lnTo>
                  <a:lnTo>
                    <a:pt x="0" y="0"/>
                  </a:lnTo>
                  <a:lnTo>
                    <a:pt x="0" y="1219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3600" y="2294623"/>
              <a:ext cx="5334635" cy="287655"/>
            </a:xfrm>
            <a:custGeom>
              <a:avLst/>
              <a:gdLst/>
              <a:ahLst/>
              <a:cxnLst/>
              <a:rect l="l" t="t" r="r" b="b"/>
              <a:pathLst>
                <a:path w="5334634" h="287655">
                  <a:moveTo>
                    <a:pt x="1524127" y="143776"/>
                  </a:moveTo>
                  <a:lnTo>
                    <a:pt x="1469275" y="111772"/>
                  </a:lnTo>
                  <a:lnTo>
                    <a:pt x="1284732" y="4076"/>
                  </a:lnTo>
                  <a:lnTo>
                    <a:pt x="1272705" y="0"/>
                  </a:lnTo>
                  <a:lnTo>
                    <a:pt x="1260436" y="812"/>
                  </a:lnTo>
                  <a:lnTo>
                    <a:pt x="1249362" y="6159"/>
                  </a:lnTo>
                  <a:lnTo>
                    <a:pt x="1240917" y="15633"/>
                  </a:lnTo>
                  <a:lnTo>
                    <a:pt x="1236827" y="27660"/>
                  </a:lnTo>
                  <a:lnTo>
                    <a:pt x="1237640" y="39928"/>
                  </a:lnTo>
                  <a:lnTo>
                    <a:pt x="1242987" y="51003"/>
                  </a:lnTo>
                  <a:lnTo>
                    <a:pt x="1252474" y="59448"/>
                  </a:lnTo>
                  <a:lnTo>
                    <a:pt x="1342161" y="111772"/>
                  </a:lnTo>
                  <a:lnTo>
                    <a:pt x="0" y="111772"/>
                  </a:lnTo>
                  <a:lnTo>
                    <a:pt x="0" y="175780"/>
                  </a:lnTo>
                  <a:lnTo>
                    <a:pt x="1342161" y="175780"/>
                  </a:lnTo>
                  <a:lnTo>
                    <a:pt x="1252474" y="228104"/>
                  </a:lnTo>
                  <a:lnTo>
                    <a:pt x="1242987" y="236562"/>
                  </a:lnTo>
                  <a:lnTo>
                    <a:pt x="1237640" y="247637"/>
                  </a:lnTo>
                  <a:lnTo>
                    <a:pt x="1236827" y="259905"/>
                  </a:lnTo>
                  <a:lnTo>
                    <a:pt x="1240917" y="271919"/>
                  </a:lnTo>
                  <a:lnTo>
                    <a:pt x="1249362" y="281406"/>
                  </a:lnTo>
                  <a:lnTo>
                    <a:pt x="1260436" y="286753"/>
                  </a:lnTo>
                  <a:lnTo>
                    <a:pt x="1272705" y="287566"/>
                  </a:lnTo>
                  <a:lnTo>
                    <a:pt x="1284732" y="283476"/>
                  </a:lnTo>
                  <a:lnTo>
                    <a:pt x="1469275" y="175780"/>
                  </a:lnTo>
                  <a:lnTo>
                    <a:pt x="1524127" y="143776"/>
                  </a:lnTo>
                  <a:close/>
                </a:path>
                <a:path w="5334634" h="287655">
                  <a:moveTo>
                    <a:pt x="5334127" y="143776"/>
                  </a:moveTo>
                  <a:lnTo>
                    <a:pt x="5279275" y="111772"/>
                  </a:lnTo>
                  <a:lnTo>
                    <a:pt x="5094732" y="4076"/>
                  </a:lnTo>
                  <a:lnTo>
                    <a:pt x="5082705" y="0"/>
                  </a:lnTo>
                  <a:lnTo>
                    <a:pt x="5070437" y="812"/>
                  </a:lnTo>
                  <a:lnTo>
                    <a:pt x="5059362" y="6159"/>
                  </a:lnTo>
                  <a:lnTo>
                    <a:pt x="5050917" y="15633"/>
                  </a:lnTo>
                  <a:lnTo>
                    <a:pt x="5046827" y="27660"/>
                  </a:lnTo>
                  <a:lnTo>
                    <a:pt x="5047640" y="39928"/>
                  </a:lnTo>
                  <a:lnTo>
                    <a:pt x="5052987" y="51003"/>
                  </a:lnTo>
                  <a:lnTo>
                    <a:pt x="5062474" y="59448"/>
                  </a:lnTo>
                  <a:lnTo>
                    <a:pt x="5152161" y="111772"/>
                  </a:lnTo>
                  <a:lnTo>
                    <a:pt x="3810000" y="111772"/>
                  </a:lnTo>
                  <a:lnTo>
                    <a:pt x="3810000" y="175780"/>
                  </a:lnTo>
                  <a:lnTo>
                    <a:pt x="5152161" y="175780"/>
                  </a:lnTo>
                  <a:lnTo>
                    <a:pt x="5062474" y="228104"/>
                  </a:lnTo>
                  <a:lnTo>
                    <a:pt x="5052987" y="236562"/>
                  </a:lnTo>
                  <a:lnTo>
                    <a:pt x="5047640" y="247637"/>
                  </a:lnTo>
                  <a:lnTo>
                    <a:pt x="5046827" y="259905"/>
                  </a:lnTo>
                  <a:lnTo>
                    <a:pt x="5050917" y="271919"/>
                  </a:lnTo>
                  <a:lnTo>
                    <a:pt x="5059362" y="281406"/>
                  </a:lnTo>
                  <a:lnTo>
                    <a:pt x="5070437" y="286753"/>
                  </a:lnTo>
                  <a:lnTo>
                    <a:pt x="5082705" y="287566"/>
                  </a:lnTo>
                  <a:lnTo>
                    <a:pt x="5094732" y="283476"/>
                  </a:lnTo>
                  <a:lnTo>
                    <a:pt x="5279275" y="175780"/>
                  </a:lnTo>
                  <a:lnTo>
                    <a:pt x="5334127" y="1437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426453" y="1860245"/>
            <a:ext cx="9556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Ou</a:t>
            </a:r>
            <a:r>
              <a:rPr sz="2400" spc="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2594" y="1860245"/>
            <a:ext cx="7505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np</a:t>
            </a:r>
            <a:r>
              <a:rPr sz="2400" spc="5" dirty="0">
                <a:latin typeface="Tahoma"/>
                <a:cs typeface="Tahoma"/>
              </a:rPr>
              <a:t>u</a:t>
            </a:r>
            <a:r>
              <a:rPr sz="2400" dirty="0">
                <a:latin typeface="Tahoma"/>
                <a:cs typeface="Tahoma"/>
              </a:rPr>
              <a:t>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15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02819"/>
            <a:ext cx="178053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“System”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57200" y="2895600"/>
            <a:ext cx="8225155" cy="230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5" dirty="0">
                <a:latin typeface="Calibri"/>
                <a:cs typeface="Calibri"/>
              </a:rPr>
              <a:t>an </a:t>
            </a:r>
            <a:r>
              <a:rPr sz="2800" spc="-15" dirty="0">
                <a:latin typeface="Calibri"/>
                <a:cs typeface="Calibri"/>
              </a:rPr>
              <a:t>arrangement </a:t>
            </a:r>
            <a:r>
              <a:rPr sz="2800" spc="-5" dirty="0">
                <a:latin typeface="Calibri"/>
                <a:cs typeface="Calibri"/>
              </a:rPr>
              <a:t>of or a combination of  </a:t>
            </a:r>
            <a:r>
              <a:rPr sz="2800" spc="-25" dirty="0">
                <a:latin typeface="Calibri"/>
                <a:cs typeface="Calibri"/>
              </a:rPr>
              <a:t>different </a:t>
            </a:r>
            <a:r>
              <a:rPr sz="2800" spc="-20" dirty="0">
                <a:latin typeface="Calibri"/>
                <a:cs typeface="Calibri"/>
              </a:rPr>
              <a:t>physical </a:t>
            </a:r>
            <a:r>
              <a:rPr sz="2800" spc="-10" dirty="0">
                <a:latin typeface="Calibri"/>
                <a:cs typeface="Calibri"/>
              </a:rPr>
              <a:t>components connected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20" dirty="0">
                <a:latin typeface="Calibri"/>
                <a:cs typeface="Calibri"/>
              </a:rPr>
              <a:t>related </a:t>
            </a:r>
            <a:r>
              <a:rPr sz="2800" spc="-15" dirty="0">
                <a:latin typeface="Calibri"/>
                <a:cs typeface="Calibri"/>
              </a:rPr>
              <a:t>in  </a:t>
            </a:r>
            <a:r>
              <a:rPr sz="2800" spc="-5" dirty="0">
                <a:latin typeface="Calibri"/>
                <a:cs typeface="Calibri"/>
              </a:rPr>
              <a:t>such a manner so as </a:t>
            </a:r>
            <a:r>
              <a:rPr sz="2800" spc="-20" dirty="0">
                <a:latin typeface="Calibri"/>
                <a:cs typeface="Calibri"/>
              </a:rPr>
              <a:t>to form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5" dirty="0">
                <a:latin typeface="Calibri"/>
                <a:cs typeface="Calibri"/>
              </a:rPr>
              <a:t>entire </a:t>
            </a:r>
            <a:r>
              <a:rPr sz="2800" spc="-5" dirty="0">
                <a:latin typeface="Calibri"/>
                <a:cs typeface="Calibri"/>
              </a:rPr>
              <a:t>unit </a:t>
            </a:r>
            <a:r>
              <a:rPr sz="2800" spc="-20" dirty="0">
                <a:latin typeface="Calibri"/>
                <a:cs typeface="Calibri"/>
              </a:rPr>
              <a:t>to attain </a:t>
            </a:r>
            <a:r>
              <a:rPr sz="2800" spc="-5" dirty="0">
                <a:latin typeface="Calibri"/>
                <a:cs typeface="Calibri"/>
              </a:rPr>
              <a:t>a  </a:t>
            </a:r>
            <a:r>
              <a:rPr sz="2800" spc="-10" dirty="0">
                <a:latin typeface="Calibri"/>
                <a:cs typeface="Calibri"/>
              </a:rPr>
              <a:t>certain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objective</a:t>
            </a:r>
            <a:r>
              <a:rPr sz="3200" spc="-10" dirty="0" smtClean="0">
                <a:latin typeface="Calibri"/>
                <a:cs typeface="Calibri"/>
              </a:rPr>
              <a:t>.</a:t>
            </a:r>
            <a:endParaRPr lang="en-US" sz="3200" spc="-10" dirty="0" smtClean="0">
              <a:latin typeface="Calibri"/>
              <a:cs typeface="Calibri"/>
            </a:endParaRPr>
          </a:p>
          <a:p>
            <a:pPr marL="355600" marR="5080" indent="-342900" algn="just"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5600" y="1066800"/>
            <a:ext cx="2971800" cy="144780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294005" rIns="0" bIns="0" rtlCol="0">
            <a:spAutoFit/>
          </a:bodyPr>
          <a:lstStyle/>
          <a:p>
            <a:pPr marL="818515">
              <a:lnSpc>
                <a:spcPct val="100000"/>
              </a:lnSpc>
              <a:spcBef>
                <a:spcPts val="2315"/>
              </a:spcBef>
            </a:pPr>
            <a:r>
              <a:rPr sz="3200" b="1" spc="-30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1600" y="1524000"/>
            <a:ext cx="1524635" cy="287655"/>
          </a:xfrm>
          <a:custGeom>
            <a:avLst/>
            <a:gdLst/>
            <a:ahLst/>
            <a:cxnLst/>
            <a:rect l="l" t="t" r="r" b="b"/>
            <a:pathLst>
              <a:path w="1524635" h="287655">
                <a:moveTo>
                  <a:pt x="1397036" y="143787"/>
                </a:moveTo>
                <a:lnTo>
                  <a:pt x="1252474" y="228115"/>
                </a:lnTo>
                <a:lnTo>
                  <a:pt x="1242988" y="236569"/>
                </a:lnTo>
                <a:lnTo>
                  <a:pt x="1237646" y="247642"/>
                </a:lnTo>
                <a:lnTo>
                  <a:pt x="1236829" y="259905"/>
                </a:lnTo>
                <a:lnTo>
                  <a:pt x="1240917" y="271930"/>
                </a:lnTo>
                <a:lnTo>
                  <a:pt x="1249370" y="281416"/>
                </a:lnTo>
                <a:lnTo>
                  <a:pt x="1260443" y="286758"/>
                </a:lnTo>
                <a:lnTo>
                  <a:pt x="1272706" y="287575"/>
                </a:lnTo>
                <a:lnTo>
                  <a:pt x="1284732" y="283487"/>
                </a:lnTo>
                <a:lnTo>
                  <a:pt x="1469283" y="175791"/>
                </a:lnTo>
                <a:lnTo>
                  <a:pt x="1460627" y="175791"/>
                </a:lnTo>
                <a:lnTo>
                  <a:pt x="1460627" y="171473"/>
                </a:lnTo>
                <a:lnTo>
                  <a:pt x="1444498" y="171473"/>
                </a:lnTo>
                <a:lnTo>
                  <a:pt x="1397036" y="143787"/>
                </a:lnTo>
                <a:close/>
              </a:path>
              <a:path w="1524635" h="287655">
                <a:moveTo>
                  <a:pt x="13421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342172" y="175791"/>
                </a:lnTo>
                <a:lnTo>
                  <a:pt x="1397036" y="143787"/>
                </a:lnTo>
                <a:lnTo>
                  <a:pt x="1342172" y="111783"/>
                </a:lnTo>
                <a:close/>
              </a:path>
              <a:path w="1524635" h="287655">
                <a:moveTo>
                  <a:pt x="1469283" y="111783"/>
                </a:moveTo>
                <a:lnTo>
                  <a:pt x="1460627" y="111783"/>
                </a:lnTo>
                <a:lnTo>
                  <a:pt x="1460627" y="175791"/>
                </a:lnTo>
                <a:lnTo>
                  <a:pt x="1469283" y="175791"/>
                </a:lnTo>
                <a:lnTo>
                  <a:pt x="1524127" y="143787"/>
                </a:lnTo>
                <a:lnTo>
                  <a:pt x="1469283" y="111783"/>
                </a:lnTo>
                <a:close/>
              </a:path>
              <a:path w="1524635" h="287655">
                <a:moveTo>
                  <a:pt x="1444498" y="116101"/>
                </a:moveTo>
                <a:lnTo>
                  <a:pt x="1397036" y="143787"/>
                </a:lnTo>
                <a:lnTo>
                  <a:pt x="1444498" y="171473"/>
                </a:lnTo>
                <a:lnTo>
                  <a:pt x="1444498" y="116101"/>
                </a:lnTo>
                <a:close/>
              </a:path>
              <a:path w="1524635" h="287655">
                <a:moveTo>
                  <a:pt x="1460627" y="116101"/>
                </a:moveTo>
                <a:lnTo>
                  <a:pt x="1444498" y="116101"/>
                </a:lnTo>
                <a:lnTo>
                  <a:pt x="1444498" y="171473"/>
                </a:lnTo>
                <a:lnTo>
                  <a:pt x="1460627" y="171473"/>
                </a:lnTo>
                <a:lnTo>
                  <a:pt x="1460627" y="116101"/>
                </a:lnTo>
                <a:close/>
              </a:path>
              <a:path w="1524635" h="287655">
                <a:moveTo>
                  <a:pt x="1272706" y="0"/>
                </a:moveTo>
                <a:lnTo>
                  <a:pt x="1260443" y="817"/>
                </a:lnTo>
                <a:lnTo>
                  <a:pt x="1249370" y="6159"/>
                </a:lnTo>
                <a:lnTo>
                  <a:pt x="1240917" y="15644"/>
                </a:lnTo>
                <a:lnTo>
                  <a:pt x="1236829" y="27670"/>
                </a:lnTo>
                <a:lnTo>
                  <a:pt x="1237646" y="39933"/>
                </a:lnTo>
                <a:lnTo>
                  <a:pt x="1242988" y="51006"/>
                </a:lnTo>
                <a:lnTo>
                  <a:pt x="1252474" y="59459"/>
                </a:lnTo>
                <a:lnTo>
                  <a:pt x="1397036" y="143787"/>
                </a:lnTo>
                <a:lnTo>
                  <a:pt x="1444498" y="116101"/>
                </a:lnTo>
                <a:lnTo>
                  <a:pt x="1460627" y="116101"/>
                </a:lnTo>
                <a:lnTo>
                  <a:pt x="1460627" y="111783"/>
                </a:lnTo>
                <a:lnTo>
                  <a:pt x="1469283" y="111783"/>
                </a:lnTo>
                <a:lnTo>
                  <a:pt x="1284732" y="4087"/>
                </a:lnTo>
                <a:lnTo>
                  <a:pt x="1272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7400" y="1524000"/>
            <a:ext cx="1524635" cy="287655"/>
          </a:xfrm>
          <a:custGeom>
            <a:avLst/>
            <a:gdLst/>
            <a:ahLst/>
            <a:cxnLst/>
            <a:rect l="l" t="t" r="r" b="b"/>
            <a:pathLst>
              <a:path w="1524634" h="287655">
                <a:moveTo>
                  <a:pt x="1397036" y="143787"/>
                </a:moveTo>
                <a:lnTo>
                  <a:pt x="1252474" y="228115"/>
                </a:lnTo>
                <a:lnTo>
                  <a:pt x="1242988" y="236569"/>
                </a:lnTo>
                <a:lnTo>
                  <a:pt x="1237646" y="247642"/>
                </a:lnTo>
                <a:lnTo>
                  <a:pt x="1236829" y="259905"/>
                </a:lnTo>
                <a:lnTo>
                  <a:pt x="1240917" y="271930"/>
                </a:lnTo>
                <a:lnTo>
                  <a:pt x="1249370" y="281416"/>
                </a:lnTo>
                <a:lnTo>
                  <a:pt x="1260443" y="286758"/>
                </a:lnTo>
                <a:lnTo>
                  <a:pt x="1272706" y="287575"/>
                </a:lnTo>
                <a:lnTo>
                  <a:pt x="1284731" y="283487"/>
                </a:lnTo>
                <a:lnTo>
                  <a:pt x="1469283" y="175791"/>
                </a:lnTo>
                <a:lnTo>
                  <a:pt x="1460627" y="175791"/>
                </a:lnTo>
                <a:lnTo>
                  <a:pt x="1460627" y="171473"/>
                </a:lnTo>
                <a:lnTo>
                  <a:pt x="1444498" y="171473"/>
                </a:lnTo>
                <a:lnTo>
                  <a:pt x="1397036" y="143787"/>
                </a:lnTo>
                <a:close/>
              </a:path>
              <a:path w="1524634" h="287655">
                <a:moveTo>
                  <a:pt x="13421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342172" y="175791"/>
                </a:lnTo>
                <a:lnTo>
                  <a:pt x="1397036" y="143787"/>
                </a:lnTo>
                <a:lnTo>
                  <a:pt x="1342172" y="111783"/>
                </a:lnTo>
                <a:close/>
              </a:path>
              <a:path w="1524634" h="287655">
                <a:moveTo>
                  <a:pt x="1469283" y="111783"/>
                </a:moveTo>
                <a:lnTo>
                  <a:pt x="1460627" y="111783"/>
                </a:lnTo>
                <a:lnTo>
                  <a:pt x="1460627" y="175791"/>
                </a:lnTo>
                <a:lnTo>
                  <a:pt x="1469283" y="175791"/>
                </a:lnTo>
                <a:lnTo>
                  <a:pt x="1524127" y="143787"/>
                </a:lnTo>
                <a:lnTo>
                  <a:pt x="1469283" y="111783"/>
                </a:lnTo>
                <a:close/>
              </a:path>
              <a:path w="1524634" h="287655">
                <a:moveTo>
                  <a:pt x="1444498" y="116101"/>
                </a:moveTo>
                <a:lnTo>
                  <a:pt x="1397036" y="143787"/>
                </a:lnTo>
                <a:lnTo>
                  <a:pt x="1444498" y="171473"/>
                </a:lnTo>
                <a:lnTo>
                  <a:pt x="1444498" y="116101"/>
                </a:lnTo>
                <a:close/>
              </a:path>
              <a:path w="1524634" h="287655">
                <a:moveTo>
                  <a:pt x="1460627" y="116101"/>
                </a:moveTo>
                <a:lnTo>
                  <a:pt x="1444498" y="116101"/>
                </a:lnTo>
                <a:lnTo>
                  <a:pt x="1444498" y="171473"/>
                </a:lnTo>
                <a:lnTo>
                  <a:pt x="1460627" y="171473"/>
                </a:lnTo>
                <a:lnTo>
                  <a:pt x="1460627" y="116101"/>
                </a:lnTo>
                <a:close/>
              </a:path>
              <a:path w="1524634" h="287655">
                <a:moveTo>
                  <a:pt x="1272706" y="0"/>
                </a:moveTo>
                <a:lnTo>
                  <a:pt x="1260443" y="817"/>
                </a:lnTo>
                <a:lnTo>
                  <a:pt x="1249370" y="6159"/>
                </a:lnTo>
                <a:lnTo>
                  <a:pt x="1240917" y="15644"/>
                </a:lnTo>
                <a:lnTo>
                  <a:pt x="1236829" y="27670"/>
                </a:lnTo>
                <a:lnTo>
                  <a:pt x="1237646" y="39933"/>
                </a:lnTo>
                <a:lnTo>
                  <a:pt x="1242988" y="51006"/>
                </a:lnTo>
                <a:lnTo>
                  <a:pt x="1252474" y="59459"/>
                </a:lnTo>
                <a:lnTo>
                  <a:pt x="1397036" y="143787"/>
                </a:lnTo>
                <a:lnTo>
                  <a:pt x="1444498" y="116101"/>
                </a:lnTo>
                <a:lnTo>
                  <a:pt x="1460627" y="116101"/>
                </a:lnTo>
                <a:lnTo>
                  <a:pt x="1460627" y="111783"/>
                </a:lnTo>
                <a:lnTo>
                  <a:pt x="1469283" y="111783"/>
                </a:lnTo>
                <a:lnTo>
                  <a:pt x="1284731" y="4087"/>
                </a:lnTo>
                <a:lnTo>
                  <a:pt x="1272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02994" y="1860245"/>
            <a:ext cx="7505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np</a:t>
            </a:r>
            <a:r>
              <a:rPr sz="2400" spc="5" dirty="0">
                <a:latin typeface="Tahoma"/>
                <a:cs typeface="Tahoma"/>
              </a:rPr>
              <a:t>u</a:t>
            </a:r>
            <a:r>
              <a:rPr sz="2400" dirty="0">
                <a:latin typeface="Tahoma"/>
                <a:cs typeface="Tahoma"/>
              </a:rPr>
              <a:t>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4228" y="1860245"/>
            <a:ext cx="9556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Ou</a:t>
            </a:r>
            <a:r>
              <a:rPr sz="2400" spc="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16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6401" y="2043811"/>
            <a:ext cx="439991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5" dirty="0">
                <a:latin typeface="Calibri"/>
                <a:cs typeface="Calibri"/>
              </a:rPr>
              <a:t>Combining </a:t>
            </a:r>
            <a:r>
              <a:rPr sz="2900" b="1" spc="-10" dirty="0">
                <a:latin typeface="Calibri"/>
                <a:cs typeface="Calibri"/>
              </a:rPr>
              <a:t>above</a:t>
            </a:r>
            <a:r>
              <a:rPr sz="2900" b="1" spc="-80" dirty="0">
                <a:latin typeface="Calibri"/>
                <a:cs typeface="Calibri"/>
              </a:rPr>
              <a:t> </a:t>
            </a:r>
            <a:r>
              <a:rPr sz="2900" b="1" spc="-5" dirty="0">
                <a:latin typeface="Calibri"/>
                <a:cs typeface="Calibri"/>
              </a:rPr>
              <a:t>definitions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940" y="3178251"/>
            <a:ext cx="77311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803400" algn="l"/>
                <a:tab pos="2324100" algn="l"/>
                <a:tab pos="4575810" algn="l"/>
              </a:tabLst>
            </a:pPr>
            <a:r>
              <a:rPr sz="4800" b="1" spc="-7" baseline="3472" dirty="0">
                <a:solidFill>
                  <a:srgbClr val="FF0000"/>
                </a:solidFill>
                <a:latin typeface="Tahoma"/>
                <a:cs typeface="Tahoma"/>
              </a:rPr>
              <a:t>System	</a:t>
            </a:r>
            <a:r>
              <a:rPr sz="4800" b="1" spc="7" baseline="6076" dirty="0">
                <a:solidFill>
                  <a:srgbClr val="FF0000"/>
                </a:solidFill>
                <a:latin typeface="Tahoma"/>
                <a:cs typeface="Tahoma"/>
              </a:rPr>
              <a:t>+	</a:t>
            </a:r>
            <a:r>
              <a:rPr sz="3200" b="1" dirty="0">
                <a:solidFill>
                  <a:srgbClr val="FF0000"/>
                </a:solidFill>
                <a:latin typeface="Tahoma"/>
                <a:cs typeface="Tahoma"/>
              </a:rPr>
              <a:t>Control</a:t>
            </a:r>
            <a:r>
              <a:rPr sz="3200" b="1" spc="4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5" dirty="0">
                <a:solidFill>
                  <a:srgbClr val="FF0000"/>
                </a:solidFill>
                <a:latin typeface="Tahoma"/>
                <a:cs typeface="Tahoma"/>
              </a:rPr>
              <a:t>=	</a:t>
            </a: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Control</a:t>
            </a:r>
            <a:r>
              <a:rPr sz="3200" b="1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17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457200" y="4343400"/>
            <a:ext cx="814959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It means </a:t>
            </a:r>
            <a:r>
              <a:rPr sz="2800" spc="-15" dirty="0">
                <a:latin typeface="Calibri"/>
                <a:cs typeface="Calibri"/>
              </a:rPr>
              <a:t>to regulate, direct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command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5" dirty="0">
                <a:latin typeface="Calibri"/>
                <a:cs typeface="Calibri"/>
              </a:rPr>
              <a:t>so</a:t>
            </a:r>
            <a:endParaRPr sz="28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800" spc="-10" dirty="0" smtClean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desired </a:t>
            </a:r>
            <a:r>
              <a:rPr sz="2800" spc="-10" dirty="0" smtClean="0">
                <a:latin typeface="Calibri"/>
                <a:cs typeface="Calibri"/>
              </a:rPr>
              <a:t>objective</a:t>
            </a:r>
            <a:r>
              <a:rPr lang="en-US" sz="2800" spc="-10" dirty="0" smtClean="0">
                <a:latin typeface="Calibri"/>
                <a:cs typeface="Calibri"/>
              </a:rPr>
              <a:t> can be </a:t>
            </a:r>
            <a:r>
              <a:rPr sz="2800" spc="100" dirty="0" smtClean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attained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21665"/>
            <a:ext cx="25730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Control</a:t>
            </a:r>
            <a:r>
              <a:rPr spc="-55" dirty="0"/>
              <a:t> </a:t>
            </a:r>
            <a:r>
              <a:rPr spc="-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754907"/>
            <a:ext cx="8225155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buFont typeface="Wingdings"/>
              <a:buChar char=""/>
              <a:tabLst>
                <a:tab pos="355600" algn="l"/>
              </a:tabLst>
            </a:pPr>
            <a:r>
              <a:rPr sz="2800" dirty="0">
                <a:latin typeface="Arial" pitchFamily="34" charset="0"/>
                <a:cs typeface="Arial" pitchFamily="34" charset="0"/>
              </a:rPr>
              <a:t>It </a:t>
            </a:r>
            <a:r>
              <a:rPr sz="2800" spc="-10" dirty="0">
                <a:latin typeface="Arial" pitchFamily="34" charset="0"/>
                <a:cs typeface="Arial" pitchFamily="34" charset="0"/>
              </a:rPr>
              <a:t>is </a:t>
            </a:r>
            <a:r>
              <a:rPr sz="2800" spc="-5" dirty="0">
                <a:latin typeface="Arial" pitchFamily="34" charset="0"/>
                <a:cs typeface="Arial" pitchFamily="34" charset="0"/>
              </a:rPr>
              <a:t>an </a:t>
            </a:r>
            <a:r>
              <a:rPr sz="2800" spc="-15" dirty="0">
                <a:latin typeface="Arial" pitchFamily="34" charset="0"/>
                <a:cs typeface="Arial" pitchFamily="34" charset="0"/>
              </a:rPr>
              <a:t>arrangement </a:t>
            </a:r>
            <a:r>
              <a:rPr sz="2800" spc="-5" dirty="0">
                <a:latin typeface="Arial" pitchFamily="34" charset="0"/>
                <a:cs typeface="Arial" pitchFamily="34" charset="0"/>
              </a:rPr>
              <a:t>of </a:t>
            </a:r>
            <a:r>
              <a:rPr sz="2800" spc="-25" dirty="0">
                <a:latin typeface="Arial" pitchFamily="34" charset="0"/>
                <a:cs typeface="Arial" pitchFamily="34" charset="0"/>
              </a:rPr>
              <a:t>different </a:t>
            </a:r>
            <a:r>
              <a:rPr sz="2800" spc="-20" dirty="0">
                <a:latin typeface="Arial" pitchFamily="34" charset="0"/>
                <a:cs typeface="Arial" pitchFamily="34" charset="0"/>
              </a:rPr>
              <a:t>physical </a:t>
            </a:r>
            <a:r>
              <a:rPr sz="2800" spc="-10" dirty="0">
                <a:latin typeface="Arial" pitchFamily="34" charset="0"/>
                <a:cs typeface="Arial" pitchFamily="34" charset="0"/>
              </a:rPr>
              <a:t>elements  connected in </a:t>
            </a:r>
            <a:r>
              <a:rPr sz="2800" dirty="0">
                <a:latin typeface="Arial" pitchFamily="34" charset="0"/>
                <a:cs typeface="Arial" pitchFamily="34" charset="0"/>
              </a:rPr>
              <a:t>such </a:t>
            </a:r>
            <a:r>
              <a:rPr sz="2800" spc="-5" dirty="0">
                <a:latin typeface="Arial" pitchFamily="34" charset="0"/>
                <a:cs typeface="Arial" pitchFamily="34" charset="0"/>
              </a:rPr>
              <a:t>a manner </a:t>
            </a:r>
            <a:r>
              <a:rPr sz="2800" dirty="0">
                <a:latin typeface="Arial" pitchFamily="34" charset="0"/>
                <a:cs typeface="Arial" pitchFamily="34" charset="0"/>
              </a:rPr>
              <a:t>so </a:t>
            </a:r>
            <a:r>
              <a:rPr sz="2800" spc="-5" dirty="0">
                <a:latin typeface="Arial" pitchFamily="34" charset="0"/>
                <a:cs typeface="Arial" pitchFamily="34" charset="0"/>
              </a:rPr>
              <a:t>as </a:t>
            </a:r>
            <a:r>
              <a:rPr sz="2800" spc="-15" dirty="0">
                <a:latin typeface="Arial" pitchFamily="34" charset="0"/>
                <a:cs typeface="Arial" pitchFamily="34" charset="0"/>
              </a:rPr>
              <a:t>to </a:t>
            </a:r>
            <a:r>
              <a:rPr sz="2800" spc="-1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regulate, </a:t>
            </a:r>
            <a:r>
              <a:rPr sz="2800" spc="-1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direct  </a:t>
            </a:r>
            <a:r>
              <a:rPr sz="2800" spc="-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 </a:t>
            </a:r>
            <a:r>
              <a:rPr sz="2800" spc="-1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command</a:t>
            </a:r>
            <a:r>
              <a:rPr sz="2800" spc="-10" dirty="0">
                <a:latin typeface="Arial" pitchFamily="34" charset="0"/>
                <a:cs typeface="Arial" pitchFamily="34" charset="0"/>
              </a:rPr>
              <a:t> </a:t>
            </a:r>
            <a:r>
              <a:rPr sz="2800" spc="-5" dirty="0">
                <a:latin typeface="Arial" pitchFamily="34" charset="0"/>
                <a:cs typeface="Arial" pitchFamily="34" charset="0"/>
              </a:rPr>
              <a:t>itself </a:t>
            </a:r>
            <a:r>
              <a:rPr sz="2800" spc="-15" dirty="0">
                <a:latin typeface="Arial" pitchFamily="34" charset="0"/>
                <a:cs typeface="Arial" pitchFamily="34" charset="0"/>
              </a:rPr>
              <a:t>to </a:t>
            </a:r>
            <a:r>
              <a:rPr sz="2800" spc="-10" dirty="0">
                <a:latin typeface="Arial" pitchFamily="34" charset="0"/>
                <a:cs typeface="Arial" pitchFamily="34" charset="0"/>
              </a:rPr>
              <a:t>achieve </a:t>
            </a:r>
            <a:r>
              <a:rPr sz="2800" spc="-5" dirty="0">
                <a:latin typeface="Arial" pitchFamily="34" charset="0"/>
                <a:cs typeface="Arial" pitchFamily="34" charset="0"/>
              </a:rPr>
              <a:t>a </a:t>
            </a:r>
            <a:r>
              <a:rPr sz="2800" spc="-10" dirty="0">
                <a:latin typeface="Arial" pitchFamily="34" charset="0"/>
                <a:cs typeface="Arial" pitchFamily="34" charset="0"/>
              </a:rPr>
              <a:t>certain</a:t>
            </a:r>
            <a:r>
              <a:rPr sz="2800" spc="70" dirty="0">
                <a:latin typeface="Arial" pitchFamily="34" charset="0"/>
                <a:cs typeface="Arial" pitchFamily="34" charset="0"/>
              </a:rPr>
              <a:t> </a:t>
            </a:r>
            <a:r>
              <a:rPr sz="2800" spc="-10" dirty="0">
                <a:latin typeface="Arial" pitchFamily="34" charset="0"/>
                <a:cs typeface="Arial" pitchFamily="34" charset="0"/>
              </a:rPr>
              <a:t>objective.</a:t>
            </a:r>
            <a:endParaRPr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0161" y="2058161"/>
            <a:ext cx="2971800" cy="1281761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294005" rIns="0" bIns="0" rtlCol="0">
            <a:spAutoFit/>
          </a:bodyPr>
          <a:lstStyle/>
          <a:p>
            <a:pPr marL="818515" marR="710565" indent="-193675">
              <a:lnSpc>
                <a:spcPct val="100000"/>
              </a:lnSpc>
              <a:spcBef>
                <a:spcPts val="2315"/>
              </a:spcBef>
            </a:pPr>
            <a:r>
              <a:rPr sz="3200" b="1" spc="-3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ONT</a:t>
            </a:r>
            <a:r>
              <a:rPr sz="3200" b="1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OL  </a:t>
            </a:r>
            <a:r>
              <a:rPr sz="3200" b="1" spc="-30" dirty="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endParaRPr sz="3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5400" y="2675612"/>
            <a:ext cx="1524635" cy="287655"/>
          </a:xfrm>
          <a:custGeom>
            <a:avLst/>
            <a:gdLst/>
            <a:ahLst/>
            <a:cxnLst/>
            <a:rect l="l" t="t" r="r" b="b"/>
            <a:pathLst>
              <a:path w="1524635" h="287655">
                <a:moveTo>
                  <a:pt x="1397036" y="143787"/>
                </a:moveTo>
                <a:lnTo>
                  <a:pt x="1252474" y="228115"/>
                </a:lnTo>
                <a:lnTo>
                  <a:pt x="1242988" y="236569"/>
                </a:lnTo>
                <a:lnTo>
                  <a:pt x="1237646" y="247642"/>
                </a:lnTo>
                <a:lnTo>
                  <a:pt x="1236829" y="259905"/>
                </a:lnTo>
                <a:lnTo>
                  <a:pt x="1240917" y="271930"/>
                </a:lnTo>
                <a:lnTo>
                  <a:pt x="1249370" y="281416"/>
                </a:lnTo>
                <a:lnTo>
                  <a:pt x="1260443" y="286758"/>
                </a:lnTo>
                <a:lnTo>
                  <a:pt x="1272706" y="287575"/>
                </a:lnTo>
                <a:lnTo>
                  <a:pt x="1284732" y="283487"/>
                </a:lnTo>
                <a:lnTo>
                  <a:pt x="1469283" y="175791"/>
                </a:lnTo>
                <a:lnTo>
                  <a:pt x="1460627" y="175791"/>
                </a:lnTo>
                <a:lnTo>
                  <a:pt x="1460627" y="171473"/>
                </a:lnTo>
                <a:lnTo>
                  <a:pt x="1444498" y="171473"/>
                </a:lnTo>
                <a:lnTo>
                  <a:pt x="1397036" y="143787"/>
                </a:lnTo>
                <a:close/>
              </a:path>
              <a:path w="1524635" h="287655">
                <a:moveTo>
                  <a:pt x="13421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342172" y="175791"/>
                </a:lnTo>
                <a:lnTo>
                  <a:pt x="1397036" y="143787"/>
                </a:lnTo>
                <a:lnTo>
                  <a:pt x="1342172" y="111783"/>
                </a:lnTo>
                <a:close/>
              </a:path>
              <a:path w="1524635" h="287655">
                <a:moveTo>
                  <a:pt x="1469283" y="111783"/>
                </a:moveTo>
                <a:lnTo>
                  <a:pt x="1460627" y="111783"/>
                </a:lnTo>
                <a:lnTo>
                  <a:pt x="1460627" y="175791"/>
                </a:lnTo>
                <a:lnTo>
                  <a:pt x="1469283" y="175791"/>
                </a:lnTo>
                <a:lnTo>
                  <a:pt x="1524127" y="143787"/>
                </a:lnTo>
                <a:lnTo>
                  <a:pt x="1469283" y="111783"/>
                </a:lnTo>
                <a:close/>
              </a:path>
              <a:path w="1524635" h="287655">
                <a:moveTo>
                  <a:pt x="1444498" y="116101"/>
                </a:moveTo>
                <a:lnTo>
                  <a:pt x="1397036" y="143787"/>
                </a:lnTo>
                <a:lnTo>
                  <a:pt x="1444498" y="171473"/>
                </a:lnTo>
                <a:lnTo>
                  <a:pt x="1444498" y="116101"/>
                </a:lnTo>
                <a:close/>
              </a:path>
              <a:path w="1524635" h="287655">
                <a:moveTo>
                  <a:pt x="1460627" y="116101"/>
                </a:moveTo>
                <a:lnTo>
                  <a:pt x="1444498" y="116101"/>
                </a:lnTo>
                <a:lnTo>
                  <a:pt x="1444498" y="171473"/>
                </a:lnTo>
                <a:lnTo>
                  <a:pt x="1460627" y="171473"/>
                </a:lnTo>
                <a:lnTo>
                  <a:pt x="1460627" y="116101"/>
                </a:lnTo>
                <a:close/>
              </a:path>
              <a:path w="1524635" h="287655">
                <a:moveTo>
                  <a:pt x="1272706" y="0"/>
                </a:moveTo>
                <a:lnTo>
                  <a:pt x="1260443" y="817"/>
                </a:lnTo>
                <a:lnTo>
                  <a:pt x="1249370" y="6159"/>
                </a:lnTo>
                <a:lnTo>
                  <a:pt x="1240917" y="15644"/>
                </a:lnTo>
                <a:lnTo>
                  <a:pt x="1236829" y="27670"/>
                </a:lnTo>
                <a:lnTo>
                  <a:pt x="1237646" y="39933"/>
                </a:lnTo>
                <a:lnTo>
                  <a:pt x="1242988" y="51006"/>
                </a:lnTo>
                <a:lnTo>
                  <a:pt x="1252474" y="59459"/>
                </a:lnTo>
                <a:lnTo>
                  <a:pt x="1397036" y="143787"/>
                </a:lnTo>
                <a:lnTo>
                  <a:pt x="1444498" y="116101"/>
                </a:lnTo>
                <a:lnTo>
                  <a:pt x="1460627" y="116101"/>
                </a:lnTo>
                <a:lnTo>
                  <a:pt x="1460627" y="111783"/>
                </a:lnTo>
                <a:lnTo>
                  <a:pt x="1469283" y="111783"/>
                </a:lnTo>
                <a:lnTo>
                  <a:pt x="1284732" y="4087"/>
                </a:lnTo>
                <a:lnTo>
                  <a:pt x="1272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91200" y="2675612"/>
            <a:ext cx="1524635" cy="287655"/>
          </a:xfrm>
          <a:custGeom>
            <a:avLst/>
            <a:gdLst/>
            <a:ahLst/>
            <a:cxnLst/>
            <a:rect l="l" t="t" r="r" b="b"/>
            <a:pathLst>
              <a:path w="1524634" h="287655">
                <a:moveTo>
                  <a:pt x="1397036" y="143787"/>
                </a:moveTo>
                <a:lnTo>
                  <a:pt x="1252474" y="228115"/>
                </a:lnTo>
                <a:lnTo>
                  <a:pt x="1242988" y="236569"/>
                </a:lnTo>
                <a:lnTo>
                  <a:pt x="1237646" y="247642"/>
                </a:lnTo>
                <a:lnTo>
                  <a:pt x="1236829" y="259905"/>
                </a:lnTo>
                <a:lnTo>
                  <a:pt x="1240917" y="271930"/>
                </a:lnTo>
                <a:lnTo>
                  <a:pt x="1249370" y="281416"/>
                </a:lnTo>
                <a:lnTo>
                  <a:pt x="1260443" y="286758"/>
                </a:lnTo>
                <a:lnTo>
                  <a:pt x="1272706" y="287575"/>
                </a:lnTo>
                <a:lnTo>
                  <a:pt x="1284731" y="283487"/>
                </a:lnTo>
                <a:lnTo>
                  <a:pt x="1469283" y="175791"/>
                </a:lnTo>
                <a:lnTo>
                  <a:pt x="1460627" y="175791"/>
                </a:lnTo>
                <a:lnTo>
                  <a:pt x="1460627" y="171473"/>
                </a:lnTo>
                <a:lnTo>
                  <a:pt x="1444498" y="171473"/>
                </a:lnTo>
                <a:lnTo>
                  <a:pt x="1397036" y="143787"/>
                </a:lnTo>
                <a:close/>
              </a:path>
              <a:path w="1524634" h="287655">
                <a:moveTo>
                  <a:pt x="13421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342172" y="175791"/>
                </a:lnTo>
                <a:lnTo>
                  <a:pt x="1397036" y="143787"/>
                </a:lnTo>
                <a:lnTo>
                  <a:pt x="1342172" y="111783"/>
                </a:lnTo>
                <a:close/>
              </a:path>
              <a:path w="1524634" h="287655">
                <a:moveTo>
                  <a:pt x="1469283" y="111783"/>
                </a:moveTo>
                <a:lnTo>
                  <a:pt x="1460627" y="111783"/>
                </a:lnTo>
                <a:lnTo>
                  <a:pt x="1460627" y="175791"/>
                </a:lnTo>
                <a:lnTo>
                  <a:pt x="1469283" y="175791"/>
                </a:lnTo>
                <a:lnTo>
                  <a:pt x="1524127" y="143787"/>
                </a:lnTo>
                <a:lnTo>
                  <a:pt x="1469283" y="111783"/>
                </a:lnTo>
                <a:close/>
              </a:path>
              <a:path w="1524634" h="287655">
                <a:moveTo>
                  <a:pt x="1444498" y="116101"/>
                </a:moveTo>
                <a:lnTo>
                  <a:pt x="1397036" y="143787"/>
                </a:lnTo>
                <a:lnTo>
                  <a:pt x="1444498" y="171473"/>
                </a:lnTo>
                <a:lnTo>
                  <a:pt x="1444498" y="116101"/>
                </a:lnTo>
                <a:close/>
              </a:path>
              <a:path w="1524634" h="287655">
                <a:moveTo>
                  <a:pt x="1460627" y="116101"/>
                </a:moveTo>
                <a:lnTo>
                  <a:pt x="1444498" y="116101"/>
                </a:lnTo>
                <a:lnTo>
                  <a:pt x="1444498" y="171473"/>
                </a:lnTo>
                <a:lnTo>
                  <a:pt x="1460627" y="171473"/>
                </a:lnTo>
                <a:lnTo>
                  <a:pt x="1460627" y="116101"/>
                </a:lnTo>
                <a:close/>
              </a:path>
              <a:path w="1524634" h="287655">
                <a:moveTo>
                  <a:pt x="1272706" y="0"/>
                </a:moveTo>
                <a:lnTo>
                  <a:pt x="1260443" y="817"/>
                </a:lnTo>
                <a:lnTo>
                  <a:pt x="1249370" y="6159"/>
                </a:lnTo>
                <a:lnTo>
                  <a:pt x="1240917" y="15644"/>
                </a:lnTo>
                <a:lnTo>
                  <a:pt x="1236829" y="27670"/>
                </a:lnTo>
                <a:lnTo>
                  <a:pt x="1237646" y="39933"/>
                </a:lnTo>
                <a:lnTo>
                  <a:pt x="1242988" y="51006"/>
                </a:lnTo>
                <a:lnTo>
                  <a:pt x="1252474" y="59459"/>
                </a:lnTo>
                <a:lnTo>
                  <a:pt x="1397036" y="143787"/>
                </a:lnTo>
                <a:lnTo>
                  <a:pt x="1444498" y="116101"/>
                </a:lnTo>
                <a:lnTo>
                  <a:pt x="1460627" y="116101"/>
                </a:lnTo>
                <a:lnTo>
                  <a:pt x="1460627" y="111783"/>
                </a:lnTo>
                <a:lnTo>
                  <a:pt x="1469283" y="111783"/>
                </a:lnTo>
                <a:lnTo>
                  <a:pt x="1284731" y="4087"/>
                </a:lnTo>
                <a:lnTo>
                  <a:pt x="1272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74394" y="2241930"/>
            <a:ext cx="750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Inp</a:t>
            </a:r>
            <a:r>
              <a:rPr sz="2400" dirty="0">
                <a:latin typeface="Tahoma"/>
                <a:cs typeface="Tahoma"/>
              </a:rPr>
              <a:t>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75628" y="2241930"/>
            <a:ext cx="955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O</a:t>
            </a:r>
            <a:r>
              <a:rPr sz="2400" spc="5" dirty="0">
                <a:latin typeface="Tahoma"/>
                <a:cs typeface="Tahoma"/>
              </a:rPr>
              <a:t>u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18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55193"/>
            <a:ext cx="7016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Difference between </a:t>
            </a:r>
            <a:r>
              <a:rPr sz="2800" spc="-30" dirty="0"/>
              <a:t>System </a:t>
            </a:r>
            <a:r>
              <a:rPr sz="2800" spc="-5" dirty="0"/>
              <a:t>and </a:t>
            </a:r>
            <a:r>
              <a:rPr sz="2800" spc="-15" dirty="0"/>
              <a:t>Control</a:t>
            </a:r>
            <a:r>
              <a:rPr sz="2800" spc="170" dirty="0"/>
              <a:t> </a:t>
            </a:r>
            <a:r>
              <a:rPr sz="2800" spc="-30" dirty="0"/>
              <a:t>System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67561" y="2344673"/>
            <a:ext cx="1524000" cy="121920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295275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2325"/>
              </a:spcBef>
            </a:pPr>
            <a:r>
              <a:rPr sz="2800" spc="-25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2809724"/>
            <a:ext cx="915035" cy="287655"/>
          </a:xfrm>
          <a:custGeom>
            <a:avLst/>
            <a:gdLst/>
            <a:ahLst/>
            <a:cxnLst/>
            <a:rect l="l" t="t" r="r" b="b"/>
            <a:pathLst>
              <a:path w="915035" h="287655">
                <a:moveTo>
                  <a:pt x="787448" y="143787"/>
                </a:moveTo>
                <a:lnTo>
                  <a:pt x="642886" y="228115"/>
                </a:lnTo>
                <a:lnTo>
                  <a:pt x="633387" y="236569"/>
                </a:lnTo>
                <a:lnTo>
                  <a:pt x="628054" y="247642"/>
                </a:lnTo>
                <a:lnTo>
                  <a:pt x="627257" y="259905"/>
                </a:lnTo>
                <a:lnTo>
                  <a:pt x="631367" y="271930"/>
                </a:lnTo>
                <a:lnTo>
                  <a:pt x="639815" y="281416"/>
                </a:lnTo>
                <a:lnTo>
                  <a:pt x="650863" y="286758"/>
                </a:lnTo>
                <a:lnTo>
                  <a:pt x="663105" y="287575"/>
                </a:lnTo>
                <a:lnTo>
                  <a:pt x="675132" y="283487"/>
                </a:lnTo>
                <a:lnTo>
                  <a:pt x="859703" y="175791"/>
                </a:lnTo>
                <a:lnTo>
                  <a:pt x="851027" y="175791"/>
                </a:lnTo>
                <a:lnTo>
                  <a:pt x="851027" y="171473"/>
                </a:lnTo>
                <a:lnTo>
                  <a:pt x="834910" y="171473"/>
                </a:lnTo>
                <a:lnTo>
                  <a:pt x="787448" y="143787"/>
                </a:lnTo>
                <a:close/>
              </a:path>
              <a:path w="915035" h="287655">
                <a:moveTo>
                  <a:pt x="732584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732584" y="175791"/>
                </a:lnTo>
                <a:lnTo>
                  <a:pt x="787448" y="143787"/>
                </a:lnTo>
                <a:lnTo>
                  <a:pt x="732584" y="111783"/>
                </a:lnTo>
                <a:close/>
              </a:path>
              <a:path w="915035" h="287655">
                <a:moveTo>
                  <a:pt x="859703" y="111783"/>
                </a:moveTo>
                <a:lnTo>
                  <a:pt x="851027" y="111783"/>
                </a:lnTo>
                <a:lnTo>
                  <a:pt x="851027" y="175791"/>
                </a:lnTo>
                <a:lnTo>
                  <a:pt x="859703" y="175791"/>
                </a:lnTo>
                <a:lnTo>
                  <a:pt x="914552" y="143787"/>
                </a:lnTo>
                <a:lnTo>
                  <a:pt x="859703" y="111783"/>
                </a:lnTo>
                <a:close/>
              </a:path>
              <a:path w="915035" h="287655">
                <a:moveTo>
                  <a:pt x="834910" y="116101"/>
                </a:moveTo>
                <a:lnTo>
                  <a:pt x="787448" y="143787"/>
                </a:lnTo>
                <a:lnTo>
                  <a:pt x="834910" y="171473"/>
                </a:lnTo>
                <a:lnTo>
                  <a:pt x="834910" y="116101"/>
                </a:lnTo>
                <a:close/>
              </a:path>
              <a:path w="915035" h="287655">
                <a:moveTo>
                  <a:pt x="851027" y="116101"/>
                </a:moveTo>
                <a:lnTo>
                  <a:pt x="834910" y="116101"/>
                </a:lnTo>
                <a:lnTo>
                  <a:pt x="834910" y="171473"/>
                </a:lnTo>
                <a:lnTo>
                  <a:pt x="851027" y="171473"/>
                </a:lnTo>
                <a:lnTo>
                  <a:pt x="851027" y="116101"/>
                </a:lnTo>
                <a:close/>
              </a:path>
              <a:path w="915035" h="287655">
                <a:moveTo>
                  <a:pt x="663105" y="0"/>
                </a:moveTo>
                <a:lnTo>
                  <a:pt x="650863" y="817"/>
                </a:lnTo>
                <a:lnTo>
                  <a:pt x="639815" y="6159"/>
                </a:lnTo>
                <a:lnTo>
                  <a:pt x="631367" y="15644"/>
                </a:lnTo>
                <a:lnTo>
                  <a:pt x="627257" y="27670"/>
                </a:lnTo>
                <a:lnTo>
                  <a:pt x="628054" y="39933"/>
                </a:lnTo>
                <a:lnTo>
                  <a:pt x="633387" y="51006"/>
                </a:lnTo>
                <a:lnTo>
                  <a:pt x="642886" y="59459"/>
                </a:lnTo>
                <a:lnTo>
                  <a:pt x="787448" y="143787"/>
                </a:lnTo>
                <a:lnTo>
                  <a:pt x="834910" y="116101"/>
                </a:lnTo>
                <a:lnTo>
                  <a:pt x="851027" y="116101"/>
                </a:lnTo>
                <a:lnTo>
                  <a:pt x="851027" y="111783"/>
                </a:lnTo>
                <a:lnTo>
                  <a:pt x="859703" y="111783"/>
                </a:lnTo>
                <a:lnTo>
                  <a:pt x="675132" y="4087"/>
                </a:lnTo>
                <a:lnTo>
                  <a:pt x="6631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2375153"/>
            <a:ext cx="750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Inp</a:t>
            </a:r>
            <a:r>
              <a:rPr sz="2400" dirty="0">
                <a:latin typeface="Tahoma"/>
                <a:cs typeface="Tahoma"/>
              </a:rPr>
              <a:t>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90800" y="2809724"/>
            <a:ext cx="915035" cy="287655"/>
          </a:xfrm>
          <a:custGeom>
            <a:avLst/>
            <a:gdLst/>
            <a:ahLst/>
            <a:cxnLst/>
            <a:rect l="l" t="t" r="r" b="b"/>
            <a:pathLst>
              <a:path w="915035" h="287655">
                <a:moveTo>
                  <a:pt x="787436" y="143787"/>
                </a:moveTo>
                <a:lnTo>
                  <a:pt x="642874" y="228115"/>
                </a:lnTo>
                <a:lnTo>
                  <a:pt x="633388" y="236569"/>
                </a:lnTo>
                <a:lnTo>
                  <a:pt x="628046" y="247642"/>
                </a:lnTo>
                <a:lnTo>
                  <a:pt x="627229" y="259905"/>
                </a:lnTo>
                <a:lnTo>
                  <a:pt x="631317" y="271930"/>
                </a:lnTo>
                <a:lnTo>
                  <a:pt x="639770" y="281416"/>
                </a:lnTo>
                <a:lnTo>
                  <a:pt x="650843" y="286758"/>
                </a:lnTo>
                <a:lnTo>
                  <a:pt x="663106" y="287575"/>
                </a:lnTo>
                <a:lnTo>
                  <a:pt x="675132" y="283487"/>
                </a:lnTo>
                <a:lnTo>
                  <a:pt x="859683" y="175791"/>
                </a:lnTo>
                <a:lnTo>
                  <a:pt x="851026" y="175791"/>
                </a:lnTo>
                <a:lnTo>
                  <a:pt x="851026" y="171473"/>
                </a:lnTo>
                <a:lnTo>
                  <a:pt x="834898" y="171473"/>
                </a:lnTo>
                <a:lnTo>
                  <a:pt x="787436" y="143787"/>
                </a:lnTo>
                <a:close/>
              </a:path>
              <a:path w="915035" h="287655">
                <a:moveTo>
                  <a:pt x="7325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732572" y="175791"/>
                </a:lnTo>
                <a:lnTo>
                  <a:pt x="787436" y="143787"/>
                </a:lnTo>
                <a:lnTo>
                  <a:pt x="732572" y="111783"/>
                </a:lnTo>
                <a:close/>
              </a:path>
              <a:path w="915035" h="287655">
                <a:moveTo>
                  <a:pt x="859683" y="111783"/>
                </a:moveTo>
                <a:lnTo>
                  <a:pt x="851026" y="111783"/>
                </a:lnTo>
                <a:lnTo>
                  <a:pt x="851026" y="175791"/>
                </a:lnTo>
                <a:lnTo>
                  <a:pt x="859683" y="175791"/>
                </a:lnTo>
                <a:lnTo>
                  <a:pt x="914526" y="143787"/>
                </a:lnTo>
                <a:lnTo>
                  <a:pt x="859683" y="111783"/>
                </a:lnTo>
                <a:close/>
              </a:path>
              <a:path w="915035" h="287655">
                <a:moveTo>
                  <a:pt x="834898" y="116101"/>
                </a:moveTo>
                <a:lnTo>
                  <a:pt x="787436" y="143787"/>
                </a:lnTo>
                <a:lnTo>
                  <a:pt x="834898" y="171473"/>
                </a:lnTo>
                <a:lnTo>
                  <a:pt x="834898" y="116101"/>
                </a:lnTo>
                <a:close/>
              </a:path>
              <a:path w="915035" h="287655">
                <a:moveTo>
                  <a:pt x="851026" y="116101"/>
                </a:moveTo>
                <a:lnTo>
                  <a:pt x="834898" y="116101"/>
                </a:lnTo>
                <a:lnTo>
                  <a:pt x="834898" y="171473"/>
                </a:lnTo>
                <a:lnTo>
                  <a:pt x="851026" y="171473"/>
                </a:lnTo>
                <a:lnTo>
                  <a:pt x="851026" y="116101"/>
                </a:lnTo>
                <a:close/>
              </a:path>
              <a:path w="915035" h="287655">
                <a:moveTo>
                  <a:pt x="663106" y="0"/>
                </a:moveTo>
                <a:lnTo>
                  <a:pt x="650843" y="817"/>
                </a:lnTo>
                <a:lnTo>
                  <a:pt x="639770" y="6159"/>
                </a:lnTo>
                <a:lnTo>
                  <a:pt x="631317" y="15644"/>
                </a:lnTo>
                <a:lnTo>
                  <a:pt x="627229" y="27670"/>
                </a:lnTo>
                <a:lnTo>
                  <a:pt x="628046" y="39933"/>
                </a:lnTo>
                <a:lnTo>
                  <a:pt x="633388" y="51006"/>
                </a:lnTo>
                <a:lnTo>
                  <a:pt x="642874" y="59459"/>
                </a:lnTo>
                <a:lnTo>
                  <a:pt x="787436" y="143787"/>
                </a:lnTo>
                <a:lnTo>
                  <a:pt x="834898" y="116101"/>
                </a:lnTo>
                <a:lnTo>
                  <a:pt x="851026" y="116101"/>
                </a:lnTo>
                <a:lnTo>
                  <a:pt x="851026" y="111783"/>
                </a:lnTo>
                <a:lnTo>
                  <a:pt x="859683" y="111783"/>
                </a:lnTo>
                <a:lnTo>
                  <a:pt x="675132" y="4087"/>
                </a:lnTo>
                <a:lnTo>
                  <a:pt x="663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72961" y="2344673"/>
            <a:ext cx="1524000" cy="121920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48920" marR="222250" indent="-20320">
              <a:lnSpc>
                <a:spcPct val="100000"/>
              </a:lnSpc>
              <a:spcBef>
                <a:spcPts val="165"/>
              </a:spcBef>
            </a:pPr>
            <a:r>
              <a:rPr sz="2800" spc="-10" dirty="0">
                <a:latin typeface="Calibri"/>
                <a:cs typeface="Calibri"/>
              </a:rPr>
              <a:t>Co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ol  </a:t>
            </a:r>
            <a:r>
              <a:rPr sz="2800" spc="-30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57800" y="2809724"/>
            <a:ext cx="915035" cy="287655"/>
          </a:xfrm>
          <a:custGeom>
            <a:avLst/>
            <a:gdLst/>
            <a:ahLst/>
            <a:cxnLst/>
            <a:rect l="l" t="t" r="r" b="b"/>
            <a:pathLst>
              <a:path w="915035" h="287655">
                <a:moveTo>
                  <a:pt x="787436" y="143787"/>
                </a:moveTo>
                <a:lnTo>
                  <a:pt x="642874" y="228115"/>
                </a:lnTo>
                <a:lnTo>
                  <a:pt x="633388" y="236569"/>
                </a:lnTo>
                <a:lnTo>
                  <a:pt x="628046" y="247642"/>
                </a:lnTo>
                <a:lnTo>
                  <a:pt x="627229" y="259905"/>
                </a:lnTo>
                <a:lnTo>
                  <a:pt x="631316" y="271930"/>
                </a:lnTo>
                <a:lnTo>
                  <a:pt x="639770" y="281416"/>
                </a:lnTo>
                <a:lnTo>
                  <a:pt x="650843" y="286758"/>
                </a:lnTo>
                <a:lnTo>
                  <a:pt x="663106" y="287575"/>
                </a:lnTo>
                <a:lnTo>
                  <a:pt x="675132" y="283487"/>
                </a:lnTo>
                <a:lnTo>
                  <a:pt x="859683" y="175791"/>
                </a:lnTo>
                <a:lnTo>
                  <a:pt x="851026" y="175791"/>
                </a:lnTo>
                <a:lnTo>
                  <a:pt x="851026" y="171473"/>
                </a:lnTo>
                <a:lnTo>
                  <a:pt x="834898" y="171473"/>
                </a:lnTo>
                <a:lnTo>
                  <a:pt x="787436" y="143787"/>
                </a:lnTo>
                <a:close/>
              </a:path>
              <a:path w="915035" h="287655">
                <a:moveTo>
                  <a:pt x="7325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732572" y="175791"/>
                </a:lnTo>
                <a:lnTo>
                  <a:pt x="787436" y="143787"/>
                </a:lnTo>
                <a:lnTo>
                  <a:pt x="732572" y="111783"/>
                </a:lnTo>
                <a:close/>
              </a:path>
              <a:path w="915035" h="287655">
                <a:moveTo>
                  <a:pt x="859683" y="111783"/>
                </a:moveTo>
                <a:lnTo>
                  <a:pt x="851026" y="111783"/>
                </a:lnTo>
                <a:lnTo>
                  <a:pt x="851026" y="175791"/>
                </a:lnTo>
                <a:lnTo>
                  <a:pt x="859683" y="175791"/>
                </a:lnTo>
                <a:lnTo>
                  <a:pt x="914526" y="143787"/>
                </a:lnTo>
                <a:lnTo>
                  <a:pt x="859683" y="111783"/>
                </a:lnTo>
                <a:close/>
              </a:path>
              <a:path w="915035" h="287655">
                <a:moveTo>
                  <a:pt x="834898" y="116101"/>
                </a:moveTo>
                <a:lnTo>
                  <a:pt x="787436" y="143787"/>
                </a:lnTo>
                <a:lnTo>
                  <a:pt x="834898" y="171473"/>
                </a:lnTo>
                <a:lnTo>
                  <a:pt x="834898" y="116101"/>
                </a:lnTo>
                <a:close/>
              </a:path>
              <a:path w="915035" h="287655">
                <a:moveTo>
                  <a:pt x="851026" y="116101"/>
                </a:moveTo>
                <a:lnTo>
                  <a:pt x="834898" y="116101"/>
                </a:lnTo>
                <a:lnTo>
                  <a:pt x="834898" y="171473"/>
                </a:lnTo>
                <a:lnTo>
                  <a:pt x="851026" y="171473"/>
                </a:lnTo>
                <a:lnTo>
                  <a:pt x="851026" y="116101"/>
                </a:lnTo>
                <a:close/>
              </a:path>
              <a:path w="915035" h="287655">
                <a:moveTo>
                  <a:pt x="663106" y="0"/>
                </a:moveTo>
                <a:lnTo>
                  <a:pt x="650843" y="817"/>
                </a:lnTo>
                <a:lnTo>
                  <a:pt x="639770" y="6159"/>
                </a:lnTo>
                <a:lnTo>
                  <a:pt x="631316" y="15644"/>
                </a:lnTo>
                <a:lnTo>
                  <a:pt x="627229" y="27670"/>
                </a:lnTo>
                <a:lnTo>
                  <a:pt x="628046" y="39933"/>
                </a:lnTo>
                <a:lnTo>
                  <a:pt x="633388" y="51006"/>
                </a:lnTo>
                <a:lnTo>
                  <a:pt x="642874" y="59459"/>
                </a:lnTo>
                <a:lnTo>
                  <a:pt x="787436" y="143787"/>
                </a:lnTo>
                <a:lnTo>
                  <a:pt x="834898" y="116101"/>
                </a:lnTo>
                <a:lnTo>
                  <a:pt x="851026" y="116101"/>
                </a:lnTo>
                <a:lnTo>
                  <a:pt x="851026" y="111783"/>
                </a:lnTo>
                <a:lnTo>
                  <a:pt x="859683" y="111783"/>
                </a:lnTo>
                <a:lnTo>
                  <a:pt x="675132" y="4087"/>
                </a:lnTo>
                <a:lnTo>
                  <a:pt x="663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85028" y="2375153"/>
            <a:ext cx="750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Inp</a:t>
            </a:r>
            <a:r>
              <a:rPr sz="2400" dirty="0">
                <a:latin typeface="Tahoma"/>
                <a:cs typeface="Tahoma"/>
              </a:rPr>
              <a:t>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28609" y="2445512"/>
            <a:ext cx="996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3300"/>
                </a:solidFill>
                <a:latin typeface="Tahoma"/>
                <a:cs typeface="Tahoma"/>
              </a:rPr>
              <a:t>D</a:t>
            </a:r>
            <a:r>
              <a:rPr sz="2000" b="1" spc="-10" dirty="0">
                <a:solidFill>
                  <a:srgbClr val="FF3300"/>
                </a:solidFill>
                <a:latin typeface="Tahoma"/>
                <a:cs typeface="Tahoma"/>
              </a:rPr>
              <a:t>e</a:t>
            </a:r>
            <a:r>
              <a:rPr sz="2000" b="1" dirty="0">
                <a:solidFill>
                  <a:srgbClr val="FF3300"/>
                </a:solidFill>
                <a:latin typeface="Tahoma"/>
                <a:cs typeface="Tahoma"/>
              </a:rPr>
              <a:t>si</a:t>
            </a:r>
            <a:r>
              <a:rPr sz="2000" b="1" spc="-10" dirty="0">
                <a:solidFill>
                  <a:srgbClr val="FF3300"/>
                </a:solidFill>
                <a:latin typeface="Tahoma"/>
                <a:cs typeface="Tahoma"/>
              </a:rPr>
              <a:t>r</a:t>
            </a:r>
            <a:r>
              <a:rPr sz="2000" b="1" dirty="0">
                <a:solidFill>
                  <a:srgbClr val="FF3300"/>
                </a:solidFill>
                <a:latin typeface="Tahoma"/>
                <a:cs typeface="Tahoma"/>
              </a:rPr>
              <a:t>ed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28609" y="3055112"/>
            <a:ext cx="91884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3300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96200" y="2809724"/>
            <a:ext cx="915035" cy="287655"/>
          </a:xfrm>
          <a:custGeom>
            <a:avLst/>
            <a:gdLst/>
            <a:ahLst/>
            <a:cxnLst/>
            <a:rect l="l" t="t" r="r" b="b"/>
            <a:pathLst>
              <a:path w="915034" h="287655">
                <a:moveTo>
                  <a:pt x="787436" y="143787"/>
                </a:moveTo>
                <a:lnTo>
                  <a:pt x="642874" y="228115"/>
                </a:lnTo>
                <a:lnTo>
                  <a:pt x="633388" y="236569"/>
                </a:lnTo>
                <a:lnTo>
                  <a:pt x="628046" y="247642"/>
                </a:lnTo>
                <a:lnTo>
                  <a:pt x="627229" y="259905"/>
                </a:lnTo>
                <a:lnTo>
                  <a:pt x="631317" y="271930"/>
                </a:lnTo>
                <a:lnTo>
                  <a:pt x="639770" y="281416"/>
                </a:lnTo>
                <a:lnTo>
                  <a:pt x="650843" y="286758"/>
                </a:lnTo>
                <a:lnTo>
                  <a:pt x="663106" y="287575"/>
                </a:lnTo>
                <a:lnTo>
                  <a:pt x="675131" y="283487"/>
                </a:lnTo>
                <a:lnTo>
                  <a:pt x="859683" y="175791"/>
                </a:lnTo>
                <a:lnTo>
                  <a:pt x="851026" y="175791"/>
                </a:lnTo>
                <a:lnTo>
                  <a:pt x="851026" y="171473"/>
                </a:lnTo>
                <a:lnTo>
                  <a:pt x="834898" y="171473"/>
                </a:lnTo>
                <a:lnTo>
                  <a:pt x="787436" y="143787"/>
                </a:lnTo>
                <a:close/>
              </a:path>
              <a:path w="915034" h="287655">
                <a:moveTo>
                  <a:pt x="7325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732572" y="175791"/>
                </a:lnTo>
                <a:lnTo>
                  <a:pt x="787436" y="143787"/>
                </a:lnTo>
                <a:lnTo>
                  <a:pt x="732572" y="111783"/>
                </a:lnTo>
                <a:close/>
              </a:path>
              <a:path w="915034" h="287655">
                <a:moveTo>
                  <a:pt x="859683" y="111783"/>
                </a:moveTo>
                <a:lnTo>
                  <a:pt x="851026" y="111783"/>
                </a:lnTo>
                <a:lnTo>
                  <a:pt x="851026" y="175791"/>
                </a:lnTo>
                <a:lnTo>
                  <a:pt x="859683" y="175791"/>
                </a:lnTo>
                <a:lnTo>
                  <a:pt x="914526" y="143787"/>
                </a:lnTo>
                <a:lnTo>
                  <a:pt x="859683" y="111783"/>
                </a:lnTo>
                <a:close/>
              </a:path>
              <a:path w="915034" h="287655">
                <a:moveTo>
                  <a:pt x="834898" y="116101"/>
                </a:moveTo>
                <a:lnTo>
                  <a:pt x="787436" y="143787"/>
                </a:lnTo>
                <a:lnTo>
                  <a:pt x="834898" y="171473"/>
                </a:lnTo>
                <a:lnTo>
                  <a:pt x="834898" y="116101"/>
                </a:lnTo>
                <a:close/>
              </a:path>
              <a:path w="915034" h="287655">
                <a:moveTo>
                  <a:pt x="851026" y="116101"/>
                </a:moveTo>
                <a:lnTo>
                  <a:pt x="834898" y="116101"/>
                </a:lnTo>
                <a:lnTo>
                  <a:pt x="834898" y="171473"/>
                </a:lnTo>
                <a:lnTo>
                  <a:pt x="851026" y="171473"/>
                </a:lnTo>
                <a:lnTo>
                  <a:pt x="851026" y="116101"/>
                </a:lnTo>
                <a:close/>
              </a:path>
              <a:path w="915034" h="287655">
                <a:moveTo>
                  <a:pt x="663106" y="0"/>
                </a:moveTo>
                <a:lnTo>
                  <a:pt x="650843" y="817"/>
                </a:lnTo>
                <a:lnTo>
                  <a:pt x="639770" y="6159"/>
                </a:lnTo>
                <a:lnTo>
                  <a:pt x="631317" y="15644"/>
                </a:lnTo>
                <a:lnTo>
                  <a:pt x="627229" y="27670"/>
                </a:lnTo>
                <a:lnTo>
                  <a:pt x="628046" y="39933"/>
                </a:lnTo>
                <a:lnTo>
                  <a:pt x="633388" y="51006"/>
                </a:lnTo>
                <a:lnTo>
                  <a:pt x="642874" y="59459"/>
                </a:lnTo>
                <a:lnTo>
                  <a:pt x="787436" y="143787"/>
                </a:lnTo>
                <a:lnTo>
                  <a:pt x="834898" y="116101"/>
                </a:lnTo>
                <a:lnTo>
                  <a:pt x="851026" y="116101"/>
                </a:lnTo>
                <a:lnTo>
                  <a:pt x="851026" y="111783"/>
                </a:lnTo>
                <a:lnTo>
                  <a:pt x="859683" y="111783"/>
                </a:lnTo>
                <a:lnTo>
                  <a:pt x="675131" y="4087"/>
                </a:lnTo>
                <a:lnTo>
                  <a:pt x="663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27375" y="2445512"/>
            <a:ext cx="8820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3300"/>
                </a:solidFill>
                <a:latin typeface="Tahoma"/>
                <a:cs typeface="Tahoma"/>
              </a:rPr>
              <a:t>Proper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27375" y="3055112"/>
            <a:ext cx="91884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3300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76800" y="1219200"/>
            <a:ext cx="0" cy="4800600"/>
          </a:xfrm>
          <a:custGeom>
            <a:avLst/>
            <a:gdLst/>
            <a:ahLst/>
            <a:cxnLst/>
            <a:rect l="l" t="t" r="r" b="b"/>
            <a:pathLst>
              <a:path h="4800600">
                <a:moveTo>
                  <a:pt x="0" y="0"/>
                </a:moveTo>
                <a:lnTo>
                  <a:pt x="0" y="48006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450083" y="4280103"/>
            <a:ext cx="212852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(May or may</a:t>
            </a:r>
            <a:r>
              <a:rPr sz="2000" b="1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not</a:t>
            </a:r>
            <a:endParaRPr sz="2000">
              <a:latin typeface="Tahoma"/>
              <a:cs typeface="Tahoma"/>
            </a:endParaRPr>
          </a:p>
          <a:p>
            <a:pPr marL="416559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be</a:t>
            </a:r>
            <a:r>
              <a:rPr sz="2000" b="1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desired)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77361" y="3716273"/>
            <a:ext cx="419100" cy="533400"/>
          </a:xfrm>
          <a:custGeom>
            <a:avLst/>
            <a:gdLst/>
            <a:ahLst/>
            <a:cxnLst/>
            <a:rect l="l" t="t" r="r" b="b"/>
            <a:pathLst>
              <a:path w="419100" h="533400">
                <a:moveTo>
                  <a:pt x="0" y="323850"/>
                </a:moveTo>
                <a:lnTo>
                  <a:pt x="104775" y="323850"/>
                </a:lnTo>
                <a:lnTo>
                  <a:pt x="104775" y="0"/>
                </a:lnTo>
                <a:lnTo>
                  <a:pt x="314325" y="0"/>
                </a:lnTo>
                <a:lnTo>
                  <a:pt x="314325" y="323850"/>
                </a:lnTo>
                <a:lnTo>
                  <a:pt x="419100" y="323850"/>
                </a:lnTo>
                <a:lnTo>
                  <a:pt x="209550" y="533400"/>
                </a:lnTo>
                <a:lnTo>
                  <a:pt x="0" y="32385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19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 flipH="1">
            <a:off x="228600" y="984885"/>
            <a:ext cx="8534400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CONTROL SYSTEMS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cs typeface="Arial" pitchFamily="34" charset="0"/>
            </a:endParaRPr>
          </a:p>
          <a:p>
            <a:r>
              <a:rPr lang="en-US" sz="2800" b="1" dirty="0" smtClean="0">
                <a:solidFill>
                  <a:srgbClr val="FF0000"/>
                </a:solidFill>
              </a:rPr>
              <a:t>Course objectives:</a:t>
            </a:r>
          </a:p>
          <a:p>
            <a:r>
              <a:rPr lang="en-US" sz="2800" dirty="0" smtClean="0"/>
              <a:t> To understand the different ways of system representations such as Transfer function representation and state space representations and to assess the system dynamic response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 To assess the system performance using time domain analysis and methods for improving it</a:t>
            </a:r>
          </a:p>
          <a:p>
            <a:endParaRPr lang="en-US" sz="28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600200"/>
            <a:ext cx="7772400" cy="3348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69875"/>
            <a:ext cx="70173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Difference </a:t>
            </a:r>
            <a:r>
              <a:rPr sz="2800" spc="-10" dirty="0"/>
              <a:t>between </a:t>
            </a:r>
            <a:r>
              <a:rPr sz="2800" spc="-25" dirty="0"/>
              <a:t>System </a:t>
            </a:r>
            <a:r>
              <a:rPr sz="2800" spc="-5" dirty="0"/>
              <a:t>and </a:t>
            </a:r>
            <a:r>
              <a:rPr sz="2800" spc="-15" dirty="0"/>
              <a:t>Control</a:t>
            </a:r>
            <a:r>
              <a:rPr sz="2800" spc="110" dirty="0"/>
              <a:t> </a:t>
            </a:r>
            <a:r>
              <a:rPr sz="2800" spc="-30" dirty="0"/>
              <a:t>System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558542" y="921765"/>
            <a:ext cx="28416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An </a:t>
            </a:r>
            <a:r>
              <a:rPr sz="3200" spc="-15" dirty="0">
                <a:latin typeface="Calibri"/>
                <a:cs typeface="Calibri"/>
              </a:rPr>
              <a:t>example 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Fan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6461" y="4876038"/>
            <a:ext cx="2057400" cy="11430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525780" marR="280035" indent="472440">
              <a:lnSpc>
                <a:spcPct val="100000"/>
              </a:lnSpc>
              <a:spcBef>
                <a:spcPts val="175"/>
              </a:spcBef>
            </a:pPr>
            <a:r>
              <a:rPr sz="2800" spc="-30" dirty="0">
                <a:latin typeface="Calibri"/>
                <a:cs typeface="Calibri"/>
              </a:rPr>
              <a:t>Fan  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sz="2800" spc="-40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y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em)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47900" y="5302988"/>
            <a:ext cx="1448435" cy="287655"/>
          </a:xfrm>
          <a:custGeom>
            <a:avLst/>
            <a:gdLst/>
            <a:ahLst/>
            <a:cxnLst/>
            <a:rect l="l" t="t" r="r" b="b"/>
            <a:pathLst>
              <a:path w="1448435" h="287654">
                <a:moveTo>
                  <a:pt x="1320836" y="143787"/>
                </a:moveTo>
                <a:lnTo>
                  <a:pt x="1176274" y="228115"/>
                </a:lnTo>
                <a:lnTo>
                  <a:pt x="1166788" y="236569"/>
                </a:lnTo>
                <a:lnTo>
                  <a:pt x="1161446" y="247642"/>
                </a:lnTo>
                <a:lnTo>
                  <a:pt x="1160629" y="259905"/>
                </a:lnTo>
                <a:lnTo>
                  <a:pt x="1164716" y="271930"/>
                </a:lnTo>
                <a:lnTo>
                  <a:pt x="1173170" y="281423"/>
                </a:lnTo>
                <a:lnTo>
                  <a:pt x="1184243" y="286758"/>
                </a:lnTo>
                <a:lnTo>
                  <a:pt x="1196506" y="287568"/>
                </a:lnTo>
                <a:lnTo>
                  <a:pt x="1208532" y="283487"/>
                </a:lnTo>
                <a:lnTo>
                  <a:pt x="1393083" y="175791"/>
                </a:lnTo>
                <a:lnTo>
                  <a:pt x="1384427" y="175791"/>
                </a:lnTo>
                <a:lnTo>
                  <a:pt x="1384427" y="171473"/>
                </a:lnTo>
                <a:lnTo>
                  <a:pt x="1368298" y="171473"/>
                </a:lnTo>
                <a:lnTo>
                  <a:pt x="1320836" y="143787"/>
                </a:lnTo>
                <a:close/>
              </a:path>
              <a:path w="1448435" h="287654">
                <a:moveTo>
                  <a:pt x="12659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265972" y="175791"/>
                </a:lnTo>
                <a:lnTo>
                  <a:pt x="1320836" y="143787"/>
                </a:lnTo>
                <a:lnTo>
                  <a:pt x="1265972" y="111783"/>
                </a:lnTo>
                <a:close/>
              </a:path>
              <a:path w="1448435" h="287654">
                <a:moveTo>
                  <a:pt x="1393083" y="111783"/>
                </a:moveTo>
                <a:lnTo>
                  <a:pt x="1384427" y="111783"/>
                </a:lnTo>
                <a:lnTo>
                  <a:pt x="1384427" y="175791"/>
                </a:lnTo>
                <a:lnTo>
                  <a:pt x="1393083" y="175791"/>
                </a:lnTo>
                <a:lnTo>
                  <a:pt x="1447927" y="143787"/>
                </a:lnTo>
                <a:lnTo>
                  <a:pt x="1393083" y="111783"/>
                </a:lnTo>
                <a:close/>
              </a:path>
              <a:path w="1448435" h="287654">
                <a:moveTo>
                  <a:pt x="1368298" y="116101"/>
                </a:moveTo>
                <a:lnTo>
                  <a:pt x="1320836" y="143787"/>
                </a:lnTo>
                <a:lnTo>
                  <a:pt x="1368298" y="171473"/>
                </a:lnTo>
                <a:lnTo>
                  <a:pt x="1368298" y="116101"/>
                </a:lnTo>
                <a:close/>
              </a:path>
              <a:path w="1448435" h="287654">
                <a:moveTo>
                  <a:pt x="1384427" y="116101"/>
                </a:moveTo>
                <a:lnTo>
                  <a:pt x="1368298" y="116101"/>
                </a:lnTo>
                <a:lnTo>
                  <a:pt x="1368298" y="171473"/>
                </a:lnTo>
                <a:lnTo>
                  <a:pt x="1384427" y="171473"/>
                </a:lnTo>
                <a:lnTo>
                  <a:pt x="1384427" y="116101"/>
                </a:lnTo>
                <a:close/>
              </a:path>
              <a:path w="1448435" h="287654">
                <a:moveTo>
                  <a:pt x="1196506" y="0"/>
                </a:moveTo>
                <a:lnTo>
                  <a:pt x="1184243" y="817"/>
                </a:lnTo>
                <a:lnTo>
                  <a:pt x="1173170" y="6159"/>
                </a:lnTo>
                <a:lnTo>
                  <a:pt x="1164716" y="15644"/>
                </a:lnTo>
                <a:lnTo>
                  <a:pt x="1160629" y="27670"/>
                </a:lnTo>
                <a:lnTo>
                  <a:pt x="1161446" y="39933"/>
                </a:lnTo>
                <a:lnTo>
                  <a:pt x="1166788" y="51006"/>
                </a:lnTo>
                <a:lnTo>
                  <a:pt x="1176274" y="59459"/>
                </a:lnTo>
                <a:lnTo>
                  <a:pt x="1320836" y="143787"/>
                </a:lnTo>
                <a:lnTo>
                  <a:pt x="1368298" y="116101"/>
                </a:lnTo>
                <a:lnTo>
                  <a:pt x="1384427" y="116101"/>
                </a:lnTo>
                <a:lnTo>
                  <a:pt x="1384427" y="111783"/>
                </a:lnTo>
                <a:lnTo>
                  <a:pt x="1393083" y="111783"/>
                </a:lnTo>
                <a:lnTo>
                  <a:pt x="1208532" y="4087"/>
                </a:lnTo>
                <a:lnTo>
                  <a:pt x="1196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53100" y="5341088"/>
            <a:ext cx="1448435" cy="287655"/>
          </a:xfrm>
          <a:custGeom>
            <a:avLst/>
            <a:gdLst/>
            <a:ahLst/>
            <a:cxnLst/>
            <a:rect l="l" t="t" r="r" b="b"/>
            <a:pathLst>
              <a:path w="1448434" h="287654">
                <a:moveTo>
                  <a:pt x="1320836" y="143787"/>
                </a:moveTo>
                <a:lnTo>
                  <a:pt x="1176274" y="228115"/>
                </a:lnTo>
                <a:lnTo>
                  <a:pt x="1166788" y="236565"/>
                </a:lnTo>
                <a:lnTo>
                  <a:pt x="1161446" y="247632"/>
                </a:lnTo>
                <a:lnTo>
                  <a:pt x="1160629" y="259894"/>
                </a:lnTo>
                <a:lnTo>
                  <a:pt x="1164717" y="271930"/>
                </a:lnTo>
                <a:lnTo>
                  <a:pt x="1173170" y="281422"/>
                </a:lnTo>
                <a:lnTo>
                  <a:pt x="1184243" y="286753"/>
                </a:lnTo>
                <a:lnTo>
                  <a:pt x="1196506" y="287552"/>
                </a:lnTo>
                <a:lnTo>
                  <a:pt x="1208531" y="283449"/>
                </a:lnTo>
                <a:lnTo>
                  <a:pt x="1393068" y="175791"/>
                </a:lnTo>
                <a:lnTo>
                  <a:pt x="1384427" y="175791"/>
                </a:lnTo>
                <a:lnTo>
                  <a:pt x="1384427" y="171473"/>
                </a:lnTo>
                <a:lnTo>
                  <a:pt x="1368298" y="171473"/>
                </a:lnTo>
                <a:lnTo>
                  <a:pt x="1320836" y="143787"/>
                </a:lnTo>
                <a:close/>
              </a:path>
              <a:path w="1448434" h="287654">
                <a:moveTo>
                  <a:pt x="12659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265972" y="175791"/>
                </a:lnTo>
                <a:lnTo>
                  <a:pt x="1320836" y="143787"/>
                </a:lnTo>
                <a:lnTo>
                  <a:pt x="1265972" y="111783"/>
                </a:lnTo>
                <a:close/>
              </a:path>
              <a:path w="1448434" h="287654">
                <a:moveTo>
                  <a:pt x="1393083" y="111783"/>
                </a:moveTo>
                <a:lnTo>
                  <a:pt x="1384427" y="111783"/>
                </a:lnTo>
                <a:lnTo>
                  <a:pt x="1384427" y="175791"/>
                </a:lnTo>
                <a:lnTo>
                  <a:pt x="1393068" y="175791"/>
                </a:lnTo>
                <a:lnTo>
                  <a:pt x="1447927" y="143787"/>
                </a:lnTo>
                <a:lnTo>
                  <a:pt x="1393083" y="111783"/>
                </a:lnTo>
                <a:close/>
              </a:path>
              <a:path w="1448434" h="287654">
                <a:moveTo>
                  <a:pt x="1368298" y="116101"/>
                </a:moveTo>
                <a:lnTo>
                  <a:pt x="1320836" y="143787"/>
                </a:lnTo>
                <a:lnTo>
                  <a:pt x="1368298" y="171473"/>
                </a:lnTo>
                <a:lnTo>
                  <a:pt x="1368298" y="116101"/>
                </a:lnTo>
                <a:close/>
              </a:path>
              <a:path w="1448434" h="287654">
                <a:moveTo>
                  <a:pt x="1384427" y="116101"/>
                </a:moveTo>
                <a:lnTo>
                  <a:pt x="1368298" y="116101"/>
                </a:lnTo>
                <a:lnTo>
                  <a:pt x="1368298" y="171473"/>
                </a:lnTo>
                <a:lnTo>
                  <a:pt x="1384427" y="171473"/>
                </a:lnTo>
                <a:lnTo>
                  <a:pt x="1384427" y="116101"/>
                </a:lnTo>
                <a:close/>
              </a:path>
              <a:path w="1448434" h="287654">
                <a:moveTo>
                  <a:pt x="1196506" y="0"/>
                </a:moveTo>
                <a:lnTo>
                  <a:pt x="1184243" y="817"/>
                </a:lnTo>
                <a:lnTo>
                  <a:pt x="1173170" y="6159"/>
                </a:lnTo>
                <a:lnTo>
                  <a:pt x="1164717" y="15644"/>
                </a:lnTo>
                <a:lnTo>
                  <a:pt x="1160629" y="27670"/>
                </a:lnTo>
                <a:lnTo>
                  <a:pt x="1161446" y="39933"/>
                </a:lnTo>
                <a:lnTo>
                  <a:pt x="1166788" y="51006"/>
                </a:lnTo>
                <a:lnTo>
                  <a:pt x="1176274" y="59459"/>
                </a:lnTo>
                <a:lnTo>
                  <a:pt x="1320836" y="143787"/>
                </a:lnTo>
                <a:lnTo>
                  <a:pt x="1368298" y="116101"/>
                </a:lnTo>
                <a:lnTo>
                  <a:pt x="1384427" y="116101"/>
                </a:lnTo>
                <a:lnTo>
                  <a:pt x="1384427" y="111783"/>
                </a:lnTo>
                <a:lnTo>
                  <a:pt x="1393083" y="111783"/>
                </a:lnTo>
                <a:lnTo>
                  <a:pt x="1208531" y="4087"/>
                </a:lnTo>
                <a:lnTo>
                  <a:pt x="1196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07794" y="4850638"/>
            <a:ext cx="1495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23</a:t>
            </a:r>
            <a:r>
              <a:rPr sz="2400" spc="-10" dirty="0">
                <a:latin typeface="Tahoma"/>
                <a:cs typeface="Tahoma"/>
              </a:rPr>
              <a:t>0</a:t>
            </a:r>
            <a:r>
              <a:rPr sz="2400" dirty="0">
                <a:latin typeface="Tahoma"/>
                <a:cs typeface="Tahoma"/>
              </a:rPr>
              <a:t>V</a:t>
            </a:r>
            <a:r>
              <a:rPr sz="2400" spc="-10" dirty="0">
                <a:latin typeface="Tahoma"/>
                <a:cs typeface="Tahoma"/>
              </a:rPr>
              <a:t>/</a:t>
            </a:r>
            <a:r>
              <a:rPr sz="2400" dirty="0">
                <a:latin typeface="Tahoma"/>
                <a:cs typeface="Tahoma"/>
              </a:rPr>
              <a:t>50Hz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2282" y="5582208"/>
            <a:ext cx="1386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AC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Supply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08928" y="4907660"/>
            <a:ext cx="1104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Air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Flow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48561" y="4876038"/>
            <a:ext cx="6172200" cy="1144905"/>
          </a:xfrm>
          <a:custGeom>
            <a:avLst/>
            <a:gdLst/>
            <a:ahLst/>
            <a:cxnLst/>
            <a:rect l="l" t="t" r="r" b="b"/>
            <a:pathLst>
              <a:path w="6172200" h="1144904">
                <a:moveTo>
                  <a:pt x="304800" y="1066800"/>
                </a:moveTo>
                <a:lnTo>
                  <a:pt x="245465" y="1064804"/>
                </a:lnTo>
                <a:lnTo>
                  <a:pt x="197024" y="1059364"/>
                </a:lnTo>
                <a:lnTo>
                  <a:pt x="164371" y="1051294"/>
                </a:lnTo>
                <a:lnTo>
                  <a:pt x="152400" y="1041412"/>
                </a:lnTo>
                <a:lnTo>
                  <a:pt x="152400" y="558800"/>
                </a:lnTo>
                <a:lnTo>
                  <a:pt x="140428" y="548884"/>
                </a:lnTo>
                <a:lnTo>
                  <a:pt x="107775" y="540813"/>
                </a:lnTo>
                <a:lnTo>
                  <a:pt x="59334" y="535386"/>
                </a:lnTo>
                <a:lnTo>
                  <a:pt x="0" y="533400"/>
                </a:lnTo>
                <a:lnTo>
                  <a:pt x="59334" y="531413"/>
                </a:lnTo>
                <a:lnTo>
                  <a:pt x="107775" y="525986"/>
                </a:lnTo>
                <a:lnTo>
                  <a:pt x="140428" y="517915"/>
                </a:lnTo>
                <a:lnTo>
                  <a:pt x="152400" y="508000"/>
                </a:lnTo>
                <a:lnTo>
                  <a:pt x="152400" y="25400"/>
                </a:lnTo>
                <a:lnTo>
                  <a:pt x="164371" y="15484"/>
                </a:lnTo>
                <a:lnTo>
                  <a:pt x="197024" y="7413"/>
                </a:lnTo>
                <a:lnTo>
                  <a:pt x="245465" y="1986"/>
                </a:lnTo>
                <a:lnTo>
                  <a:pt x="304800" y="0"/>
                </a:lnTo>
              </a:path>
              <a:path w="6172200" h="1144904">
                <a:moveTo>
                  <a:pt x="5867399" y="0"/>
                </a:moveTo>
                <a:lnTo>
                  <a:pt x="5926734" y="1984"/>
                </a:lnTo>
                <a:lnTo>
                  <a:pt x="5975175" y="7397"/>
                </a:lnTo>
                <a:lnTo>
                  <a:pt x="6007828" y="15430"/>
                </a:lnTo>
                <a:lnTo>
                  <a:pt x="6019799" y="25273"/>
                </a:lnTo>
                <a:lnTo>
                  <a:pt x="6019799" y="546989"/>
                </a:lnTo>
                <a:lnTo>
                  <a:pt x="6031771" y="556831"/>
                </a:lnTo>
                <a:lnTo>
                  <a:pt x="6064424" y="564864"/>
                </a:lnTo>
                <a:lnTo>
                  <a:pt x="6112865" y="570277"/>
                </a:lnTo>
                <a:lnTo>
                  <a:pt x="6172199" y="572262"/>
                </a:lnTo>
                <a:lnTo>
                  <a:pt x="6112865" y="574246"/>
                </a:lnTo>
                <a:lnTo>
                  <a:pt x="6064424" y="579659"/>
                </a:lnTo>
                <a:lnTo>
                  <a:pt x="6031771" y="587692"/>
                </a:lnTo>
                <a:lnTo>
                  <a:pt x="6019799" y="597535"/>
                </a:lnTo>
                <a:lnTo>
                  <a:pt x="6019799" y="1119187"/>
                </a:lnTo>
                <a:lnTo>
                  <a:pt x="6007828" y="1129050"/>
                </a:lnTo>
                <a:lnTo>
                  <a:pt x="5975175" y="1137104"/>
                </a:lnTo>
                <a:lnTo>
                  <a:pt x="5926734" y="1142533"/>
                </a:lnTo>
                <a:lnTo>
                  <a:pt x="5867399" y="1144524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1140" y="5212156"/>
            <a:ext cx="882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Input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04784" y="5196916"/>
            <a:ext cx="10960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Outp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u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20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9875"/>
            <a:ext cx="3585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9025" algn="l"/>
              </a:tabLst>
            </a:pPr>
            <a:r>
              <a:rPr sz="2800" spc="-5" dirty="0"/>
              <a:t>A</a:t>
            </a:r>
            <a:r>
              <a:rPr sz="2800" spc="5" dirty="0"/>
              <a:t> </a:t>
            </a:r>
            <a:r>
              <a:rPr sz="2800" spc="-20" dirty="0"/>
              <a:t>Fan:	</a:t>
            </a:r>
            <a:r>
              <a:rPr sz="2800" spc="-10" dirty="0"/>
              <a:t>Can't </a:t>
            </a:r>
            <a:r>
              <a:rPr sz="2800" spc="-20" dirty="0"/>
              <a:t>Say</a:t>
            </a:r>
            <a:r>
              <a:rPr sz="2800" spc="5" dirty="0"/>
              <a:t> </a:t>
            </a:r>
            <a:r>
              <a:rPr sz="2800" spc="-30" dirty="0"/>
              <a:t>System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905000" y="3246120"/>
            <a:ext cx="4191635" cy="2202815"/>
            <a:chOff x="1905000" y="3246120"/>
            <a:chExt cx="4191635" cy="2202815"/>
          </a:xfrm>
        </p:grpSpPr>
        <p:sp>
          <p:nvSpPr>
            <p:cNvPr id="4" name="object 4"/>
            <p:cNvSpPr/>
            <p:nvPr/>
          </p:nvSpPr>
          <p:spPr>
            <a:xfrm>
              <a:off x="2819400" y="3246120"/>
              <a:ext cx="2438400" cy="22027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05000" y="4352023"/>
              <a:ext cx="4191635" cy="287655"/>
            </a:xfrm>
            <a:custGeom>
              <a:avLst/>
              <a:gdLst/>
              <a:ahLst/>
              <a:cxnLst/>
              <a:rect l="l" t="t" r="r" b="b"/>
              <a:pathLst>
                <a:path w="4191635" h="287654">
                  <a:moveTo>
                    <a:pt x="1447927" y="143776"/>
                  </a:moveTo>
                  <a:lnTo>
                    <a:pt x="1393075" y="111772"/>
                  </a:lnTo>
                  <a:lnTo>
                    <a:pt x="1208532" y="4076"/>
                  </a:lnTo>
                  <a:lnTo>
                    <a:pt x="1196505" y="0"/>
                  </a:lnTo>
                  <a:lnTo>
                    <a:pt x="1184236" y="812"/>
                  </a:lnTo>
                  <a:lnTo>
                    <a:pt x="1173162" y="6159"/>
                  </a:lnTo>
                  <a:lnTo>
                    <a:pt x="1164717" y="15633"/>
                  </a:lnTo>
                  <a:lnTo>
                    <a:pt x="1160627" y="27660"/>
                  </a:lnTo>
                  <a:lnTo>
                    <a:pt x="1161440" y="39928"/>
                  </a:lnTo>
                  <a:lnTo>
                    <a:pt x="1166787" y="51003"/>
                  </a:lnTo>
                  <a:lnTo>
                    <a:pt x="1176274" y="59448"/>
                  </a:lnTo>
                  <a:lnTo>
                    <a:pt x="1265961" y="111772"/>
                  </a:lnTo>
                  <a:lnTo>
                    <a:pt x="0" y="111772"/>
                  </a:lnTo>
                  <a:lnTo>
                    <a:pt x="0" y="175780"/>
                  </a:lnTo>
                  <a:lnTo>
                    <a:pt x="1265961" y="175780"/>
                  </a:lnTo>
                  <a:lnTo>
                    <a:pt x="1176274" y="228104"/>
                  </a:lnTo>
                  <a:lnTo>
                    <a:pt x="1166787" y="236562"/>
                  </a:lnTo>
                  <a:lnTo>
                    <a:pt x="1161440" y="247637"/>
                  </a:lnTo>
                  <a:lnTo>
                    <a:pt x="1160627" y="259905"/>
                  </a:lnTo>
                  <a:lnTo>
                    <a:pt x="1164717" y="271919"/>
                  </a:lnTo>
                  <a:lnTo>
                    <a:pt x="1173162" y="281406"/>
                  </a:lnTo>
                  <a:lnTo>
                    <a:pt x="1184236" y="286753"/>
                  </a:lnTo>
                  <a:lnTo>
                    <a:pt x="1196505" y="287566"/>
                  </a:lnTo>
                  <a:lnTo>
                    <a:pt x="1208532" y="283476"/>
                  </a:lnTo>
                  <a:lnTo>
                    <a:pt x="1393075" y="175780"/>
                  </a:lnTo>
                  <a:lnTo>
                    <a:pt x="1447927" y="143776"/>
                  </a:lnTo>
                  <a:close/>
                </a:path>
                <a:path w="4191635" h="287654">
                  <a:moveTo>
                    <a:pt x="4191127" y="143776"/>
                  </a:moveTo>
                  <a:lnTo>
                    <a:pt x="4136275" y="111772"/>
                  </a:lnTo>
                  <a:lnTo>
                    <a:pt x="3951732" y="4076"/>
                  </a:lnTo>
                  <a:lnTo>
                    <a:pt x="3939705" y="0"/>
                  </a:lnTo>
                  <a:lnTo>
                    <a:pt x="3927437" y="812"/>
                  </a:lnTo>
                  <a:lnTo>
                    <a:pt x="3916362" y="6159"/>
                  </a:lnTo>
                  <a:lnTo>
                    <a:pt x="3907917" y="15633"/>
                  </a:lnTo>
                  <a:lnTo>
                    <a:pt x="3903827" y="27660"/>
                  </a:lnTo>
                  <a:lnTo>
                    <a:pt x="3904640" y="39928"/>
                  </a:lnTo>
                  <a:lnTo>
                    <a:pt x="3909987" y="51003"/>
                  </a:lnTo>
                  <a:lnTo>
                    <a:pt x="3919474" y="59448"/>
                  </a:lnTo>
                  <a:lnTo>
                    <a:pt x="4009161" y="111772"/>
                  </a:lnTo>
                  <a:lnTo>
                    <a:pt x="2743200" y="111772"/>
                  </a:lnTo>
                  <a:lnTo>
                    <a:pt x="2743200" y="175780"/>
                  </a:lnTo>
                  <a:lnTo>
                    <a:pt x="4009161" y="175780"/>
                  </a:lnTo>
                  <a:lnTo>
                    <a:pt x="3919474" y="228104"/>
                  </a:lnTo>
                  <a:lnTo>
                    <a:pt x="3909987" y="236562"/>
                  </a:lnTo>
                  <a:lnTo>
                    <a:pt x="3904640" y="247637"/>
                  </a:lnTo>
                  <a:lnTo>
                    <a:pt x="3903827" y="259905"/>
                  </a:lnTo>
                  <a:lnTo>
                    <a:pt x="3907917" y="271919"/>
                  </a:lnTo>
                  <a:lnTo>
                    <a:pt x="3916362" y="281406"/>
                  </a:lnTo>
                  <a:lnTo>
                    <a:pt x="3927437" y="286753"/>
                  </a:lnTo>
                  <a:lnTo>
                    <a:pt x="3939705" y="287566"/>
                  </a:lnTo>
                  <a:lnTo>
                    <a:pt x="3951732" y="283476"/>
                  </a:lnTo>
                  <a:lnTo>
                    <a:pt x="4136275" y="175780"/>
                  </a:lnTo>
                  <a:lnTo>
                    <a:pt x="4191127" y="1437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40739" y="3937507"/>
            <a:ext cx="1497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230V/50Hz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5227" y="4669282"/>
            <a:ext cx="1388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AC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Supply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94628" y="3918584"/>
            <a:ext cx="1410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No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Airflow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4628" y="4650104"/>
            <a:ext cx="27076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(No </a:t>
            </a:r>
            <a:r>
              <a:rPr sz="2400" spc="-5" dirty="0">
                <a:latin typeface="Tahoma"/>
                <a:cs typeface="Tahoma"/>
              </a:rPr>
              <a:t>Proper/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Desired  </a:t>
            </a:r>
            <a:r>
              <a:rPr sz="2400" dirty="0">
                <a:latin typeface="Tahoma"/>
                <a:cs typeface="Tahoma"/>
              </a:rPr>
              <a:t>Output)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6562" y="3582161"/>
            <a:ext cx="7620000" cy="228600"/>
          </a:xfrm>
          <a:custGeom>
            <a:avLst/>
            <a:gdLst/>
            <a:ahLst/>
            <a:cxnLst/>
            <a:rect l="l" t="t" r="r" b="b"/>
            <a:pathLst>
              <a:path w="7620000" h="228600">
                <a:moveTo>
                  <a:pt x="0" y="228600"/>
                </a:moveTo>
                <a:lnTo>
                  <a:pt x="1497" y="184112"/>
                </a:lnTo>
                <a:lnTo>
                  <a:pt x="5581" y="147780"/>
                </a:lnTo>
                <a:lnTo>
                  <a:pt x="11637" y="123283"/>
                </a:lnTo>
                <a:lnTo>
                  <a:pt x="19050" y="114300"/>
                </a:lnTo>
                <a:lnTo>
                  <a:pt x="895350" y="114300"/>
                </a:lnTo>
                <a:lnTo>
                  <a:pt x="902773" y="105316"/>
                </a:lnTo>
                <a:lnTo>
                  <a:pt x="908827" y="80819"/>
                </a:lnTo>
                <a:lnTo>
                  <a:pt x="912905" y="44487"/>
                </a:lnTo>
                <a:lnTo>
                  <a:pt x="914400" y="0"/>
                </a:lnTo>
                <a:lnTo>
                  <a:pt x="915894" y="44487"/>
                </a:lnTo>
                <a:lnTo>
                  <a:pt x="919972" y="80819"/>
                </a:lnTo>
                <a:lnTo>
                  <a:pt x="926026" y="105316"/>
                </a:lnTo>
                <a:lnTo>
                  <a:pt x="933450" y="114300"/>
                </a:lnTo>
                <a:lnTo>
                  <a:pt x="1809750" y="114300"/>
                </a:lnTo>
                <a:lnTo>
                  <a:pt x="1817173" y="123283"/>
                </a:lnTo>
                <a:lnTo>
                  <a:pt x="1823227" y="147780"/>
                </a:lnTo>
                <a:lnTo>
                  <a:pt x="1827305" y="184112"/>
                </a:lnTo>
                <a:lnTo>
                  <a:pt x="1828800" y="228600"/>
                </a:lnTo>
              </a:path>
              <a:path w="7620000" h="228600">
                <a:moveTo>
                  <a:pt x="5257800" y="228600"/>
                </a:moveTo>
                <a:lnTo>
                  <a:pt x="5259294" y="184112"/>
                </a:lnTo>
                <a:lnTo>
                  <a:pt x="5263372" y="147780"/>
                </a:lnTo>
                <a:lnTo>
                  <a:pt x="5269426" y="123283"/>
                </a:lnTo>
                <a:lnTo>
                  <a:pt x="5276850" y="114300"/>
                </a:lnTo>
                <a:lnTo>
                  <a:pt x="6419849" y="114300"/>
                </a:lnTo>
                <a:lnTo>
                  <a:pt x="6427273" y="105316"/>
                </a:lnTo>
                <a:lnTo>
                  <a:pt x="6433327" y="80819"/>
                </a:lnTo>
                <a:lnTo>
                  <a:pt x="6437405" y="44487"/>
                </a:lnTo>
                <a:lnTo>
                  <a:pt x="6438899" y="0"/>
                </a:lnTo>
                <a:lnTo>
                  <a:pt x="6440394" y="44487"/>
                </a:lnTo>
                <a:lnTo>
                  <a:pt x="6444472" y="80819"/>
                </a:lnTo>
                <a:lnTo>
                  <a:pt x="6450526" y="105316"/>
                </a:lnTo>
                <a:lnTo>
                  <a:pt x="6457949" y="114300"/>
                </a:lnTo>
                <a:lnTo>
                  <a:pt x="7600950" y="114300"/>
                </a:lnTo>
                <a:lnTo>
                  <a:pt x="7608373" y="123283"/>
                </a:lnTo>
                <a:lnTo>
                  <a:pt x="7614427" y="147780"/>
                </a:lnTo>
                <a:lnTo>
                  <a:pt x="7618505" y="184112"/>
                </a:lnTo>
                <a:lnTo>
                  <a:pt x="7620000" y="2286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9740" y="1100560"/>
            <a:ext cx="7167245" cy="2371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55600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400" spc="-40" dirty="0">
                <a:latin typeface="Tahoma"/>
                <a:cs typeface="Tahoma"/>
              </a:rPr>
              <a:t>Fan </a:t>
            </a:r>
            <a:r>
              <a:rPr sz="2400" spc="-5" dirty="0">
                <a:latin typeface="Tahoma"/>
                <a:cs typeface="Tahoma"/>
              </a:rPr>
              <a:t>without </a:t>
            </a:r>
            <a:r>
              <a:rPr sz="2400" dirty="0">
                <a:latin typeface="Tahoma"/>
                <a:cs typeface="Tahoma"/>
              </a:rPr>
              <a:t>blades </a:t>
            </a:r>
            <a:r>
              <a:rPr sz="2400" spc="-5" dirty="0">
                <a:latin typeface="Tahoma"/>
                <a:cs typeface="Tahoma"/>
              </a:rPr>
              <a:t>cannot </a:t>
            </a:r>
            <a:r>
              <a:rPr sz="2400" dirty="0">
                <a:latin typeface="Tahoma"/>
                <a:cs typeface="Tahoma"/>
              </a:rPr>
              <a:t>be a </a:t>
            </a:r>
            <a:r>
              <a:rPr sz="2400" spc="-10" dirty="0">
                <a:latin typeface="Tahoma"/>
                <a:cs typeface="Tahoma"/>
              </a:rPr>
              <a:t>“SYSTEM”  </a:t>
            </a:r>
            <a:r>
              <a:rPr sz="2400" spc="-5" dirty="0">
                <a:latin typeface="Tahoma"/>
                <a:cs typeface="Tahoma"/>
              </a:rPr>
              <a:t>Because </a:t>
            </a:r>
            <a:r>
              <a:rPr sz="2400" dirty="0">
                <a:latin typeface="Tahoma"/>
                <a:cs typeface="Tahoma"/>
              </a:rPr>
              <a:t>it </a:t>
            </a:r>
            <a:r>
              <a:rPr sz="2400" spc="-5" dirty="0">
                <a:latin typeface="Tahoma"/>
                <a:cs typeface="Tahoma"/>
              </a:rPr>
              <a:t>cannot provide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desired/proper</a:t>
            </a:r>
            <a:r>
              <a:rPr sz="2400" spc="-40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output</a:t>
            </a:r>
            <a:endParaRPr sz="2400" dirty="0">
              <a:solidFill>
                <a:srgbClr val="0000FF"/>
              </a:solidFill>
              <a:latin typeface="Tahoma"/>
              <a:cs typeface="Tahoma"/>
            </a:endParaRPr>
          </a:p>
          <a:p>
            <a:pPr marL="39370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Tahoma"/>
                <a:cs typeface="Tahoma"/>
              </a:rPr>
              <a:t>i.e.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airflow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 dirty="0">
              <a:latin typeface="Tahoma"/>
              <a:cs typeface="Tahoma"/>
            </a:endParaRPr>
          </a:p>
          <a:p>
            <a:pPr marL="698500">
              <a:lnSpc>
                <a:spcPct val="100000"/>
              </a:lnSpc>
              <a:tabLst>
                <a:tab pos="6071235" algn="l"/>
              </a:tabLst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Input	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Output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21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2600" y="4114800"/>
            <a:ext cx="4191635" cy="1515110"/>
            <a:chOff x="1752600" y="4114800"/>
            <a:chExt cx="4191635" cy="1515110"/>
          </a:xfrm>
        </p:grpSpPr>
        <p:sp>
          <p:nvSpPr>
            <p:cNvPr id="3" name="object 3"/>
            <p:cNvSpPr/>
            <p:nvPr/>
          </p:nvSpPr>
          <p:spPr>
            <a:xfrm>
              <a:off x="2514600" y="4114800"/>
              <a:ext cx="3029712" cy="15148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52600" y="4809223"/>
              <a:ext cx="4191635" cy="287655"/>
            </a:xfrm>
            <a:custGeom>
              <a:avLst/>
              <a:gdLst/>
              <a:ahLst/>
              <a:cxnLst/>
              <a:rect l="l" t="t" r="r" b="b"/>
              <a:pathLst>
                <a:path w="4191635" h="287654">
                  <a:moveTo>
                    <a:pt x="1447927" y="143776"/>
                  </a:moveTo>
                  <a:lnTo>
                    <a:pt x="1393075" y="111772"/>
                  </a:lnTo>
                  <a:lnTo>
                    <a:pt x="1208532" y="4076"/>
                  </a:lnTo>
                  <a:lnTo>
                    <a:pt x="1196505" y="0"/>
                  </a:lnTo>
                  <a:lnTo>
                    <a:pt x="1184236" y="812"/>
                  </a:lnTo>
                  <a:lnTo>
                    <a:pt x="1173162" y="6159"/>
                  </a:lnTo>
                  <a:lnTo>
                    <a:pt x="1164717" y="15633"/>
                  </a:lnTo>
                  <a:lnTo>
                    <a:pt x="1160627" y="27660"/>
                  </a:lnTo>
                  <a:lnTo>
                    <a:pt x="1161440" y="39928"/>
                  </a:lnTo>
                  <a:lnTo>
                    <a:pt x="1166787" y="51003"/>
                  </a:lnTo>
                  <a:lnTo>
                    <a:pt x="1176274" y="59448"/>
                  </a:lnTo>
                  <a:lnTo>
                    <a:pt x="1265961" y="111772"/>
                  </a:lnTo>
                  <a:lnTo>
                    <a:pt x="0" y="111772"/>
                  </a:lnTo>
                  <a:lnTo>
                    <a:pt x="0" y="175780"/>
                  </a:lnTo>
                  <a:lnTo>
                    <a:pt x="1265961" y="175780"/>
                  </a:lnTo>
                  <a:lnTo>
                    <a:pt x="1176274" y="228104"/>
                  </a:lnTo>
                  <a:lnTo>
                    <a:pt x="1166787" y="236562"/>
                  </a:lnTo>
                  <a:lnTo>
                    <a:pt x="1161440" y="247637"/>
                  </a:lnTo>
                  <a:lnTo>
                    <a:pt x="1160627" y="259905"/>
                  </a:lnTo>
                  <a:lnTo>
                    <a:pt x="1164717" y="271919"/>
                  </a:lnTo>
                  <a:lnTo>
                    <a:pt x="1173162" y="281406"/>
                  </a:lnTo>
                  <a:lnTo>
                    <a:pt x="1184236" y="286753"/>
                  </a:lnTo>
                  <a:lnTo>
                    <a:pt x="1196505" y="287566"/>
                  </a:lnTo>
                  <a:lnTo>
                    <a:pt x="1208532" y="283476"/>
                  </a:lnTo>
                  <a:lnTo>
                    <a:pt x="1393075" y="175780"/>
                  </a:lnTo>
                  <a:lnTo>
                    <a:pt x="1447927" y="143776"/>
                  </a:lnTo>
                  <a:close/>
                </a:path>
                <a:path w="4191635" h="287654">
                  <a:moveTo>
                    <a:pt x="4191127" y="143776"/>
                  </a:moveTo>
                  <a:lnTo>
                    <a:pt x="4136275" y="111772"/>
                  </a:lnTo>
                  <a:lnTo>
                    <a:pt x="3951732" y="4076"/>
                  </a:lnTo>
                  <a:lnTo>
                    <a:pt x="3939705" y="0"/>
                  </a:lnTo>
                  <a:lnTo>
                    <a:pt x="3927437" y="812"/>
                  </a:lnTo>
                  <a:lnTo>
                    <a:pt x="3916362" y="6159"/>
                  </a:lnTo>
                  <a:lnTo>
                    <a:pt x="3907917" y="15633"/>
                  </a:lnTo>
                  <a:lnTo>
                    <a:pt x="3903827" y="27660"/>
                  </a:lnTo>
                  <a:lnTo>
                    <a:pt x="3904640" y="39928"/>
                  </a:lnTo>
                  <a:lnTo>
                    <a:pt x="3909987" y="51003"/>
                  </a:lnTo>
                  <a:lnTo>
                    <a:pt x="3919474" y="59448"/>
                  </a:lnTo>
                  <a:lnTo>
                    <a:pt x="4009161" y="111772"/>
                  </a:lnTo>
                  <a:lnTo>
                    <a:pt x="2743200" y="111772"/>
                  </a:lnTo>
                  <a:lnTo>
                    <a:pt x="2743200" y="175780"/>
                  </a:lnTo>
                  <a:lnTo>
                    <a:pt x="4009161" y="175780"/>
                  </a:lnTo>
                  <a:lnTo>
                    <a:pt x="3919474" y="228104"/>
                  </a:lnTo>
                  <a:lnTo>
                    <a:pt x="3909987" y="236562"/>
                  </a:lnTo>
                  <a:lnTo>
                    <a:pt x="3904640" y="247637"/>
                  </a:lnTo>
                  <a:lnTo>
                    <a:pt x="3903827" y="259905"/>
                  </a:lnTo>
                  <a:lnTo>
                    <a:pt x="3907917" y="271919"/>
                  </a:lnTo>
                  <a:lnTo>
                    <a:pt x="3916362" y="281406"/>
                  </a:lnTo>
                  <a:lnTo>
                    <a:pt x="3927437" y="286753"/>
                  </a:lnTo>
                  <a:lnTo>
                    <a:pt x="3939705" y="287566"/>
                  </a:lnTo>
                  <a:lnTo>
                    <a:pt x="3951732" y="283476"/>
                  </a:lnTo>
                  <a:lnTo>
                    <a:pt x="4136275" y="175780"/>
                  </a:lnTo>
                  <a:lnTo>
                    <a:pt x="4191127" y="1437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169875"/>
            <a:ext cx="3498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9025" algn="l"/>
              </a:tabLst>
            </a:pPr>
            <a:r>
              <a:rPr sz="2800" spc="-5" dirty="0"/>
              <a:t>A</a:t>
            </a:r>
            <a:r>
              <a:rPr sz="2800" spc="5" dirty="0"/>
              <a:t> </a:t>
            </a:r>
            <a:r>
              <a:rPr sz="2800" spc="-20" dirty="0"/>
              <a:t>Fan:	</a:t>
            </a:r>
            <a:r>
              <a:rPr sz="2800" spc="-5" dirty="0"/>
              <a:t>Can be a</a:t>
            </a:r>
            <a:r>
              <a:rPr sz="2800" spc="-25" dirty="0"/>
              <a:t> </a:t>
            </a:r>
            <a:r>
              <a:rPr sz="2800" spc="-30" dirty="0"/>
              <a:t>System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383540" y="795273"/>
            <a:ext cx="8377555" cy="31444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620" indent="-34290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  <a:tab pos="6343650" algn="l"/>
              </a:tabLst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400" spc="-40" dirty="0">
                <a:latin typeface="Tahoma"/>
                <a:cs typeface="Tahoma"/>
              </a:rPr>
              <a:t>Fan </a:t>
            </a:r>
            <a:r>
              <a:rPr sz="2400" spc="-5" dirty="0">
                <a:latin typeface="Tahoma"/>
                <a:cs typeface="Tahoma"/>
              </a:rPr>
              <a:t>with </a:t>
            </a:r>
            <a:r>
              <a:rPr sz="2400" dirty="0">
                <a:latin typeface="Tahoma"/>
                <a:cs typeface="Tahoma"/>
              </a:rPr>
              <a:t>blades but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without regulator </a:t>
            </a:r>
            <a:r>
              <a:rPr sz="2400" spc="-5" dirty="0">
                <a:latin typeface="Tahoma"/>
                <a:cs typeface="Tahoma"/>
              </a:rPr>
              <a:t>can </a:t>
            </a:r>
            <a:r>
              <a:rPr sz="2400" dirty="0">
                <a:latin typeface="Tahoma"/>
                <a:cs typeface="Tahoma"/>
              </a:rPr>
              <a:t>be a </a:t>
            </a:r>
            <a:r>
              <a:rPr sz="2400" spc="-10" dirty="0">
                <a:latin typeface="Tahoma"/>
                <a:cs typeface="Tahoma"/>
              </a:rPr>
              <a:t>“SYSTEM”  </a:t>
            </a:r>
            <a:r>
              <a:rPr sz="2400" spc="-5" dirty="0">
                <a:latin typeface="Tahoma"/>
                <a:cs typeface="Tahoma"/>
              </a:rPr>
              <a:t>Because </a:t>
            </a:r>
            <a:r>
              <a:rPr sz="2400" dirty="0">
                <a:latin typeface="Tahoma"/>
                <a:cs typeface="Tahoma"/>
              </a:rPr>
              <a:t>it </a:t>
            </a:r>
            <a:r>
              <a:rPr sz="2400" spc="-5" dirty="0">
                <a:latin typeface="Tahoma"/>
                <a:cs typeface="Tahoma"/>
              </a:rPr>
              <a:t>can provide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45" dirty="0">
                <a:latin typeface="Tahoma"/>
                <a:cs typeface="Tahoma"/>
              </a:rPr>
              <a:t> </a:t>
            </a:r>
            <a:r>
              <a:rPr lang="en-US" sz="2400" b="1" spc="-5" dirty="0" smtClean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proper </a:t>
            </a:r>
            <a:r>
              <a:rPr sz="2400" b="1" spc="-5" dirty="0" smtClean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output</a:t>
            </a:r>
            <a:r>
              <a:rPr sz="2400" b="1" spc="-5" dirty="0" smtClean="0">
                <a:latin typeface="Tahoma"/>
                <a:cs typeface="Tahoma"/>
              </a:rPr>
              <a:t>	</a:t>
            </a:r>
            <a:r>
              <a:rPr sz="2400" dirty="0" smtClean="0">
                <a:latin typeface="Tahoma"/>
                <a:cs typeface="Tahoma"/>
              </a:rPr>
              <a:t>i.e</a:t>
            </a:r>
            <a:r>
              <a:rPr sz="2400" dirty="0">
                <a:latin typeface="Tahoma"/>
                <a:cs typeface="Tahoma"/>
              </a:rPr>
              <a:t>.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airflow</a:t>
            </a:r>
          </a:p>
          <a:p>
            <a:pPr marL="355600" marR="5080" indent="-342900">
              <a:lnSpc>
                <a:spcPct val="150000"/>
              </a:lnSpc>
              <a:buFont typeface="Wingdings"/>
              <a:buChar char=""/>
              <a:tabLst>
                <a:tab pos="355600" algn="l"/>
                <a:tab pos="989330" algn="l"/>
                <a:tab pos="1341755" algn="l"/>
                <a:tab pos="2428240" algn="l"/>
                <a:tab pos="2937510" algn="l"/>
                <a:tab pos="3275965" algn="l"/>
                <a:tab pos="4338320" algn="l"/>
                <a:tab pos="4540885" algn="l"/>
                <a:tab pos="5813425" algn="l"/>
                <a:tab pos="7101840" algn="l"/>
                <a:tab pos="7455534" algn="l"/>
              </a:tabLst>
            </a:pPr>
            <a:r>
              <a:rPr sz="2400" spc="10" dirty="0">
                <a:latin typeface="Tahoma"/>
                <a:cs typeface="Tahoma"/>
              </a:rPr>
              <a:t>B</a:t>
            </a:r>
            <a:r>
              <a:rPr sz="2400" dirty="0">
                <a:latin typeface="Tahoma"/>
                <a:cs typeface="Tahoma"/>
              </a:rPr>
              <a:t>ut	it	</a:t>
            </a:r>
            <a:r>
              <a:rPr sz="2400" spc="-5" dirty="0">
                <a:latin typeface="Tahoma"/>
                <a:cs typeface="Tahoma"/>
              </a:rPr>
              <a:t>ca</a:t>
            </a:r>
            <a:r>
              <a:rPr sz="2400" spc="-15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not	</a:t>
            </a:r>
            <a:r>
              <a:rPr sz="2400" spc="5" dirty="0">
                <a:latin typeface="Tahoma"/>
                <a:cs typeface="Tahoma"/>
              </a:rPr>
              <a:t>b</a:t>
            </a:r>
            <a:r>
              <a:rPr sz="2400" dirty="0">
                <a:latin typeface="Tahoma"/>
                <a:cs typeface="Tahoma"/>
              </a:rPr>
              <a:t>e	a	</a:t>
            </a:r>
            <a:r>
              <a:rPr sz="2400" spc="-5" dirty="0">
                <a:latin typeface="Tahoma"/>
                <a:cs typeface="Tahoma"/>
              </a:rPr>
              <a:t>“Cont</a:t>
            </a:r>
            <a:r>
              <a:rPr sz="2400" spc="-20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ol	</a:t>
            </a:r>
            <a:r>
              <a:rPr sz="2400" spc="-45" dirty="0">
                <a:latin typeface="Tahoma"/>
                <a:cs typeface="Tahoma"/>
              </a:rPr>
              <a:t>S</a:t>
            </a:r>
            <a:r>
              <a:rPr sz="2400" spc="-5" dirty="0">
                <a:latin typeface="Tahoma"/>
                <a:cs typeface="Tahoma"/>
              </a:rPr>
              <a:t>ystem</a:t>
            </a:r>
            <a:r>
              <a:rPr sz="2400" dirty="0">
                <a:latin typeface="Tahoma"/>
                <a:cs typeface="Tahoma"/>
              </a:rPr>
              <a:t>”	</a:t>
            </a:r>
            <a:r>
              <a:rPr sz="2400" spc="10" dirty="0">
                <a:latin typeface="Tahoma"/>
                <a:cs typeface="Tahoma"/>
              </a:rPr>
              <a:t>B</a:t>
            </a:r>
            <a:r>
              <a:rPr sz="2400" spc="-5" dirty="0">
                <a:latin typeface="Tahoma"/>
                <a:cs typeface="Tahoma"/>
              </a:rPr>
              <a:t>ecaus</a:t>
            </a:r>
            <a:r>
              <a:rPr sz="2400" dirty="0">
                <a:latin typeface="Tahoma"/>
                <a:cs typeface="Tahoma"/>
              </a:rPr>
              <a:t>e	it	</a:t>
            </a:r>
            <a:r>
              <a:rPr sz="2400" spc="5" dirty="0">
                <a:latin typeface="Tahoma"/>
                <a:cs typeface="Tahoma"/>
              </a:rPr>
              <a:t>c</a:t>
            </a:r>
            <a:r>
              <a:rPr sz="2400" dirty="0">
                <a:latin typeface="Tahoma"/>
                <a:cs typeface="Tahoma"/>
              </a:rPr>
              <a:t>annot  </a:t>
            </a:r>
            <a:r>
              <a:rPr sz="2400" spc="-5" dirty="0">
                <a:latin typeface="Tahoma"/>
                <a:cs typeface="Tahoma"/>
              </a:rPr>
              <a:t>provide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desired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dirty="0" smtClean="0">
                <a:latin typeface="Tahoma"/>
                <a:cs typeface="Tahoma"/>
              </a:rPr>
              <a:t>output</a:t>
            </a:r>
            <a:r>
              <a:rPr lang="en-US" sz="2400" dirty="0" smtClean="0">
                <a:latin typeface="Tahoma"/>
                <a:cs typeface="Tahoma"/>
              </a:rPr>
              <a:t> </a:t>
            </a:r>
            <a:r>
              <a:rPr sz="2400" dirty="0" smtClean="0">
                <a:latin typeface="Tahoma"/>
                <a:cs typeface="Tahoma"/>
              </a:rPr>
              <a:t>i.e</a:t>
            </a:r>
            <a:r>
              <a:rPr sz="2400" dirty="0">
                <a:latin typeface="Tahoma"/>
                <a:cs typeface="Tahoma"/>
              </a:rPr>
              <a:t>. </a:t>
            </a:r>
            <a:r>
              <a:rPr sz="2400" spc="-5" dirty="0">
                <a:latin typeface="Tahoma"/>
                <a:cs typeface="Tahoma"/>
              </a:rPr>
              <a:t>controlled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airflow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 dirty="0">
              <a:latin typeface="Tahoma"/>
              <a:cs typeface="Tahoma"/>
            </a:endParaRPr>
          </a:p>
          <a:p>
            <a:pPr marL="622300">
              <a:lnSpc>
                <a:spcPct val="100000"/>
              </a:lnSpc>
              <a:tabLst>
                <a:tab pos="6147435" algn="l"/>
              </a:tabLst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Input	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Output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4394961"/>
            <a:ext cx="1495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23</a:t>
            </a:r>
            <a:r>
              <a:rPr sz="2400" spc="-10" dirty="0">
                <a:latin typeface="Tahoma"/>
                <a:cs typeface="Tahoma"/>
              </a:rPr>
              <a:t>0</a:t>
            </a:r>
            <a:r>
              <a:rPr sz="2400" dirty="0">
                <a:latin typeface="Tahoma"/>
                <a:cs typeface="Tahoma"/>
              </a:rPr>
              <a:t>V</a:t>
            </a:r>
            <a:r>
              <a:rPr sz="2400" spc="-10" dirty="0">
                <a:latin typeface="Tahoma"/>
                <a:cs typeface="Tahoma"/>
              </a:rPr>
              <a:t>/</a:t>
            </a:r>
            <a:r>
              <a:rPr sz="2400" dirty="0">
                <a:latin typeface="Tahoma"/>
                <a:cs typeface="Tahoma"/>
              </a:rPr>
              <a:t>50Hz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2827" y="5126482"/>
            <a:ext cx="1386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AC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Supply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47028" y="4375784"/>
            <a:ext cx="948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Air</a:t>
            </a:r>
            <a:r>
              <a:rPr sz="2400" spc="5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l</a:t>
            </a:r>
            <a:r>
              <a:rPr sz="2400" spc="5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w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47028" y="5107685"/>
            <a:ext cx="2164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(Proper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Output)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4162" y="4039361"/>
            <a:ext cx="7772400" cy="228600"/>
          </a:xfrm>
          <a:custGeom>
            <a:avLst/>
            <a:gdLst/>
            <a:ahLst/>
            <a:cxnLst/>
            <a:rect l="l" t="t" r="r" b="b"/>
            <a:pathLst>
              <a:path w="7772400" h="228600">
                <a:moveTo>
                  <a:pt x="0" y="228600"/>
                </a:moveTo>
                <a:lnTo>
                  <a:pt x="1497" y="184112"/>
                </a:lnTo>
                <a:lnTo>
                  <a:pt x="5581" y="147780"/>
                </a:lnTo>
                <a:lnTo>
                  <a:pt x="11637" y="123283"/>
                </a:lnTo>
                <a:lnTo>
                  <a:pt x="19050" y="114300"/>
                </a:lnTo>
                <a:lnTo>
                  <a:pt x="895350" y="114300"/>
                </a:lnTo>
                <a:lnTo>
                  <a:pt x="902773" y="105316"/>
                </a:lnTo>
                <a:lnTo>
                  <a:pt x="908827" y="80819"/>
                </a:lnTo>
                <a:lnTo>
                  <a:pt x="912905" y="44487"/>
                </a:lnTo>
                <a:lnTo>
                  <a:pt x="914400" y="0"/>
                </a:lnTo>
                <a:lnTo>
                  <a:pt x="915894" y="44487"/>
                </a:lnTo>
                <a:lnTo>
                  <a:pt x="919972" y="80819"/>
                </a:lnTo>
                <a:lnTo>
                  <a:pt x="926026" y="105316"/>
                </a:lnTo>
                <a:lnTo>
                  <a:pt x="933450" y="114300"/>
                </a:lnTo>
                <a:lnTo>
                  <a:pt x="1809750" y="114300"/>
                </a:lnTo>
                <a:lnTo>
                  <a:pt x="1817173" y="123283"/>
                </a:lnTo>
                <a:lnTo>
                  <a:pt x="1823227" y="147780"/>
                </a:lnTo>
                <a:lnTo>
                  <a:pt x="1827305" y="184112"/>
                </a:lnTo>
                <a:lnTo>
                  <a:pt x="1828800" y="228600"/>
                </a:lnTo>
              </a:path>
              <a:path w="7772400" h="228600">
                <a:moveTo>
                  <a:pt x="5410200" y="228600"/>
                </a:moveTo>
                <a:lnTo>
                  <a:pt x="5411694" y="184112"/>
                </a:lnTo>
                <a:lnTo>
                  <a:pt x="5415772" y="147780"/>
                </a:lnTo>
                <a:lnTo>
                  <a:pt x="5421826" y="123283"/>
                </a:lnTo>
                <a:lnTo>
                  <a:pt x="5429250" y="114300"/>
                </a:lnTo>
                <a:lnTo>
                  <a:pt x="6572250" y="114300"/>
                </a:lnTo>
                <a:lnTo>
                  <a:pt x="6579673" y="105316"/>
                </a:lnTo>
                <a:lnTo>
                  <a:pt x="6585727" y="80819"/>
                </a:lnTo>
                <a:lnTo>
                  <a:pt x="6589805" y="44487"/>
                </a:lnTo>
                <a:lnTo>
                  <a:pt x="6591300" y="0"/>
                </a:lnTo>
                <a:lnTo>
                  <a:pt x="6592794" y="44487"/>
                </a:lnTo>
                <a:lnTo>
                  <a:pt x="6596872" y="80819"/>
                </a:lnTo>
                <a:lnTo>
                  <a:pt x="6602926" y="105316"/>
                </a:lnTo>
                <a:lnTo>
                  <a:pt x="6610350" y="114300"/>
                </a:lnTo>
                <a:lnTo>
                  <a:pt x="7753350" y="114300"/>
                </a:lnTo>
                <a:lnTo>
                  <a:pt x="7760773" y="123283"/>
                </a:lnTo>
                <a:lnTo>
                  <a:pt x="7766827" y="147780"/>
                </a:lnTo>
                <a:lnTo>
                  <a:pt x="7770905" y="184112"/>
                </a:lnTo>
                <a:lnTo>
                  <a:pt x="7772400" y="2286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22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6400" y="3886200"/>
            <a:ext cx="4725035" cy="1515110"/>
            <a:chOff x="1676400" y="3886200"/>
            <a:chExt cx="4725035" cy="1515110"/>
          </a:xfrm>
        </p:grpSpPr>
        <p:sp>
          <p:nvSpPr>
            <p:cNvPr id="3" name="object 3"/>
            <p:cNvSpPr/>
            <p:nvPr/>
          </p:nvSpPr>
          <p:spPr>
            <a:xfrm>
              <a:off x="2971800" y="3886200"/>
              <a:ext cx="3029712" cy="15148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76400" y="4580623"/>
              <a:ext cx="4725035" cy="287655"/>
            </a:xfrm>
            <a:custGeom>
              <a:avLst/>
              <a:gdLst/>
              <a:ahLst/>
              <a:cxnLst/>
              <a:rect l="l" t="t" r="r" b="b"/>
              <a:pathLst>
                <a:path w="4725035" h="287654">
                  <a:moveTo>
                    <a:pt x="1447927" y="143776"/>
                  </a:moveTo>
                  <a:lnTo>
                    <a:pt x="1393075" y="111772"/>
                  </a:lnTo>
                  <a:lnTo>
                    <a:pt x="1208532" y="4076"/>
                  </a:lnTo>
                  <a:lnTo>
                    <a:pt x="1196505" y="0"/>
                  </a:lnTo>
                  <a:lnTo>
                    <a:pt x="1184236" y="812"/>
                  </a:lnTo>
                  <a:lnTo>
                    <a:pt x="1173162" y="6159"/>
                  </a:lnTo>
                  <a:lnTo>
                    <a:pt x="1164717" y="15633"/>
                  </a:lnTo>
                  <a:lnTo>
                    <a:pt x="1160627" y="27660"/>
                  </a:lnTo>
                  <a:lnTo>
                    <a:pt x="1161440" y="39928"/>
                  </a:lnTo>
                  <a:lnTo>
                    <a:pt x="1166787" y="51003"/>
                  </a:lnTo>
                  <a:lnTo>
                    <a:pt x="1176274" y="59448"/>
                  </a:lnTo>
                  <a:lnTo>
                    <a:pt x="1265961" y="111772"/>
                  </a:lnTo>
                  <a:lnTo>
                    <a:pt x="0" y="111772"/>
                  </a:lnTo>
                  <a:lnTo>
                    <a:pt x="0" y="175780"/>
                  </a:lnTo>
                  <a:lnTo>
                    <a:pt x="1265961" y="175780"/>
                  </a:lnTo>
                  <a:lnTo>
                    <a:pt x="1176274" y="228104"/>
                  </a:lnTo>
                  <a:lnTo>
                    <a:pt x="1166787" y="236562"/>
                  </a:lnTo>
                  <a:lnTo>
                    <a:pt x="1161440" y="247637"/>
                  </a:lnTo>
                  <a:lnTo>
                    <a:pt x="1160627" y="259905"/>
                  </a:lnTo>
                  <a:lnTo>
                    <a:pt x="1164717" y="271919"/>
                  </a:lnTo>
                  <a:lnTo>
                    <a:pt x="1173162" y="281406"/>
                  </a:lnTo>
                  <a:lnTo>
                    <a:pt x="1184236" y="286753"/>
                  </a:lnTo>
                  <a:lnTo>
                    <a:pt x="1196505" y="287566"/>
                  </a:lnTo>
                  <a:lnTo>
                    <a:pt x="1208532" y="283476"/>
                  </a:lnTo>
                  <a:lnTo>
                    <a:pt x="1393075" y="175780"/>
                  </a:lnTo>
                  <a:lnTo>
                    <a:pt x="1447927" y="143776"/>
                  </a:lnTo>
                  <a:close/>
                </a:path>
                <a:path w="4725035" h="287654">
                  <a:moveTo>
                    <a:pt x="4724527" y="143776"/>
                  </a:moveTo>
                  <a:lnTo>
                    <a:pt x="4669675" y="111772"/>
                  </a:lnTo>
                  <a:lnTo>
                    <a:pt x="4485132" y="4076"/>
                  </a:lnTo>
                  <a:lnTo>
                    <a:pt x="4473105" y="0"/>
                  </a:lnTo>
                  <a:lnTo>
                    <a:pt x="4460837" y="812"/>
                  </a:lnTo>
                  <a:lnTo>
                    <a:pt x="4449762" y="6159"/>
                  </a:lnTo>
                  <a:lnTo>
                    <a:pt x="4441317" y="15633"/>
                  </a:lnTo>
                  <a:lnTo>
                    <a:pt x="4437227" y="27660"/>
                  </a:lnTo>
                  <a:lnTo>
                    <a:pt x="4438040" y="39928"/>
                  </a:lnTo>
                  <a:lnTo>
                    <a:pt x="4443387" y="51003"/>
                  </a:lnTo>
                  <a:lnTo>
                    <a:pt x="4452874" y="59448"/>
                  </a:lnTo>
                  <a:lnTo>
                    <a:pt x="4542561" y="111772"/>
                  </a:lnTo>
                  <a:lnTo>
                    <a:pt x="3276600" y="111772"/>
                  </a:lnTo>
                  <a:lnTo>
                    <a:pt x="3276600" y="175780"/>
                  </a:lnTo>
                  <a:lnTo>
                    <a:pt x="4542561" y="175780"/>
                  </a:lnTo>
                  <a:lnTo>
                    <a:pt x="4452874" y="228104"/>
                  </a:lnTo>
                  <a:lnTo>
                    <a:pt x="4443387" y="236562"/>
                  </a:lnTo>
                  <a:lnTo>
                    <a:pt x="4438040" y="247637"/>
                  </a:lnTo>
                  <a:lnTo>
                    <a:pt x="4437227" y="259905"/>
                  </a:lnTo>
                  <a:lnTo>
                    <a:pt x="4441317" y="271919"/>
                  </a:lnTo>
                  <a:lnTo>
                    <a:pt x="4449762" y="281406"/>
                  </a:lnTo>
                  <a:lnTo>
                    <a:pt x="4460837" y="286753"/>
                  </a:lnTo>
                  <a:lnTo>
                    <a:pt x="4473105" y="287566"/>
                  </a:lnTo>
                  <a:lnTo>
                    <a:pt x="4485132" y="283476"/>
                  </a:lnTo>
                  <a:lnTo>
                    <a:pt x="4669675" y="175780"/>
                  </a:lnTo>
                  <a:lnTo>
                    <a:pt x="4724527" y="1437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169875"/>
            <a:ext cx="4669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9025" algn="l"/>
              </a:tabLst>
            </a:pPr>
            <a:r>
              <a:rPr sz="2800" spc="-5" dirty="0"/>
              <a:t>A</a:t>
            </a:r>
            <a:r>
              <a:rPr sz="2800" spc="5" dirty="0"/>
              <a:t> </a:t>
            </a:r>
            <a:r>
              <a:rPr sz="2800" spc="-20" dirty="0"/>
              <a:t>Fan:	</a:t>
            </a:r>
            <a:r>
              <a:rPr sz="2800" spc="-5" dirty="0"/>
              <a:t>Can be a </a:t>
            </a:r>
            <a:r>
              <a:rPr sz="2800" spc="-15" dirty="0"/>
              <a:t>Control</a:t>
            </a:r>
            <a:r>
              <a:rPr sz="2800" spc="5" dirty="0"/>
              <a:t> </a:t>
            </a:r>
            <a:r>
              <a:rPr sz="2800" spc="-30" dirty="0"/>
              <a:t>System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383540" y="948160"/>
            <a:ext cx="8376284" cy="167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400" spc="-40" dirty="0">
                <a:latin typeface="Tahoma"/>
                <a:cs typeface="Tahoma"/>
              </a:rPr>
              <a:t>Fan </a:t>
            </a:r>
            <a:r>
              <a:rPr sz="2400" spc="-5" dirty="0">
                <a:latin typeface="Tahoma"/>
                <a:cs typeface="Tahoma"/>
              </a:rPr>
              <a:t>with </a:t>
            </a:r>
            <a:r>
              <a:rPr sz="2400" dirty="0">
                <a:latin typeface="Tahoma"/>
                <a:cs typeface="Tahoma"/>
              </a:rPr>
              <a:t>blades </a:t>
            </a:r>
            <a:r>
              <a:rPr sz="2400" spc="-5" dirty="0">
                <a:latin typeface="Tahoma"/>
                <a:cs typeface="Tahoma"/>
              </a:rPr>
              <a:t>and with regulator can </a:t>
            </a:r>
            <a:r>
              <a:rPr sz="2400" dirty="0">
                <a:latin typeface="Tahoma"/>
                <a:cs typeface="Tahoma"/>
              </a:rPr>
              <a:t>be a </a:t>
            </a:r>
            <a:r>
              <a:rPr sz="2400" spc="-5" dirty="0">
                <a:latin typeface="Tahoma"/>
                <a:cs typeface="Tahoma"/>
              </a:rPr>
              <a:t>“CONTROL  SYSTEM” Because </a:t>
            </a:r>
            <a:r>
              <a:rPr sz="2400" dirty="0">
                <a:latin typeface="Tahoma"/>
                <a:cs typeface="Tahoma"/>
              </a:rPr>
              <a:t>it </a:t>
            </a:r>
            <a:r>
              <a:rPr sz="2400" spc="-5" dirty="0">
                <a:latin typeface="Tahoma"/>
                <a:cs typeface="Tahoma"/>
              </a:rPr>
              <a:t>can provide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b="1" spc="-5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Desired</a:t>
            </a:r>
            <a:r>
              <a:rPr sz="2400" b="1" spc="5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output.</a:t>
            </a:r>
            <a:endParaRPr sz="2400" dirty="0">
              <a:solidFill>
                <a:srgbClr val="0000FF"/>
              </a:solidFill>
              <a:latin typeface="Tahoma"/>
              <a:cs typeface="Tahoma"/>
            </a:endParaRPr>
          </a:p>
          <a:p>
            <a:pPr marL="393700">
              <a:lnSpc>
                <a:spcPct val="100000"/>
              </a:lnSpc>
              <a:spcBef>
                <a:spcPts val="1445"/>
              </a:spcBef>
              <a:tabLst>
                <a:tab pos="998855" algn="l"/>
              </a:tabLst>
            </a:pPr>
            <a:r>
              <a:rPr sz="2400" dirty="0">
                <a:latin typeface="Tahoma"/>
                <a:cs typeface="Tahoma"/>
              </a:rPr>
              <a:t>i.e.	Controlled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airflow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739" y="4165803"/>
            <a:ext cx="14954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2</a:t>
            </a:r>
            <a:r>
              <a:rPr sz="2400" spc="-10" dirty="0">
                <a:latin typeface="Tahoma"/>
                <a:cs typeface="Tahoma"/>
              </a:rPr>
              <a:t>3</a:t>
            </a:r>
            <a:r>
              <a:rPr sz="2400" dirty="0">
                <a:latin typeface="Tahoma"/>
                <a:cs typeface="Tahoma"/>
              </a:rPr>
              <a:t>0</a:t>
            </a:r>
            <a:r>
              <a:rPr sz="2400" spc="-10" dirty="0">
                <a:latin typeface="Tahoma"/>
                <a:cs typeface="Tahoma"/>
              </a:rPr>
              <a:t>V</a:t>
            </a:r>
            <a:r>
              <a:rPr sz="2400" spc="-5" dirty="0">
                <a:latin typeface="Tahoma"/>
                <a:cs typeface="Tahoma"/>
              </a:rPr>
              <a:t>/</a:t>
            </a:r>
            <a:r>
              <a:rPr sz="2400" spc="-15" dirty="0">
                <a:latin typeface="Tahoma"/>
                <a:cs typeface="Tahoma"/>
              </a:rPr>
              <a:t>5</a:t>
            </a:r>
            <a:r>
              <a:rPr sz="2400" dirty="0">
                <a:latin typeface="Tahoma"/>
                <a:cs typeface="Tahoma"/>
              </a:rPr>
              <a:t>0Hz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228" y="4897882"/>
            <a:ext cx="1386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AC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Supply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28028" y="4070984"/>
            <a:ext cx="2406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Controlled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Airflow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28028" y="4802200"/>
            <a:ext cx="22961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(Desired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Output)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-4572" y="3500628"/>
            <a:ext cx="1838325" cy="238125"/>
            <a:chOff x="-4572" y="3500628"/>
            <a:chExt cx="1838325" cy="238125"/>
          </a:xfrm>
        </p:grpSpPr>
        <p:sp>
          <p:nvSpPr>
            <p:cNvPr id="12" name="object 12"/>
            <p:cNvSpPr/>
            <p:nvPr/>
          </p:nvSpPr>
          <p:spPr>
            <a:xfrm>
              <a:off x="0" y="3505200"/>
              <a:ext cx="1828800" cy="228600"/>
            </a:xfrm>
            <a:custGeom>
              <a:avLst/>
              <a:gdLst/>
              <a:ahLst/>
              <a:cxnLst/>
              <a:rect l="l" t="t" r="r" b="b"/>
              <a:pathLst>
                <a:path w="1828800" h="228600">
                  <a:moveTo>
                    <a:pt x="914400" y="0"/>
                  </a:moveTo>
                  <a:lnTo>
                    <a:pt x="912902" y="44487"/>
                  </a:lnTo>
                  <a:lnTo>
                    <a:pt x="908818" y="80819"/>
                  </a:lnTo>
                  <a:lnTo>
                    <a:pt x="902763" y="105316"/>
                  </a:lnTo>
                  <a:lnTo>
                    <a:pt x="895350" y="114300"/>
                  </a:lnTo>
                  <a:lnTo>
                    <a:pt x="19050" y="114300"/>
                  </a:lnTo>
                  <a:lnTo>
                    <a:pt x="11634" y="123283"/>
                  </a:lnTo>
                  <a:lnTo>
                    <a:pt x="5579" y="147780"/>
                  </a:lnTo>
                  <a:lnTo>
                    <a:pt x="1497" y="184112"/>
                  </a:lnTo>
                  <a:lnTo>
                    <a:pt x="0" y="228600"/>
                  </a:lnTo>
                  <a:lnTo>
                    <a:pt x="1828800" y="228600"/>
                  </a:lnTo>
                  <a:lnTo>
                    <a:pt x="1827305" y="184112"/>
                  </a:lnTo>
                  <a:lnTo>
                    <a:pt x="1823228" y="147780"/>
                  </a:lnTo>
                  <a:lnTo>
                    <a:pt x="1817173" y="123283"/>
                  </a:lnTo>
                  <a:lnTo>
                    <a:pt x="1809750" y="114300"/>
                  </a:lnTo>
                  <a:lnTo>
                    <a:pt x="933450" y="114300"/>
                  </a:lnTo>
                  <a:lnTo>
                    <a:pt x="926037" y="105316"/>
                  </a:lnTo>
                  <a:lnTo>
                    <a:pt x="919981" y="80819"/>
                  </a:lnTo>
                  <a:lnTo>
                    <a:pt x="915898" y="4448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505200"/>
              <a:ext cx="1828800" cy="228600"/>
            </a:xfrm>
            <a:custGeom>
              <a:avLst/>
              <a:gdLst/>
              <a:ahLst/>
              <a:cxnLst/>
              <a:rect l="l" t="t" r="r" b="b"/>
              <a:pathLst>
                <a:path w="1828800" h="228600">
                  <a:moveTo>
                    <a:pt x="0" y="228600"/>
                  </a:moveTo>
                  <a:lnTo>
                    <a:pt x="1497" y="184112"/>
                  </a:lnTo>
                  <a:lnTo>
                    <a:pt x="5579" y="147780"/>
                  </a:lnTo>
                  <a:lnTo>
                    <a:pt x="11634" y="123283"/>
                  </a:lnTo>
                  <a:lnTo>
                    <a:pt x="19050" y="114300"/>
                  </a:lnTo>
                  <a:lnTo>
                    <a:pt x="895350" y="114300"/>
                  </a:lnTo>
                  <a:lnTo>
                    <a:pt x="902763" y="105316"/>
                  </a:lnTo>
                  <a:lnTo>
                    <a:pt x="908818" y="80819"/>
                  </a:lnTo>
                  <a:lnTo>
                    <a:pt x="912902" y="44487"/>
                  </a:lnTo>
                  <a:lnTo>
                    <a:pt x="914400" y="0"/>
                  </a:lnTo>
                  <a:lnTo>
                    <a:pt x="915898" y="44487"/>
                  </a:lnTo>
                  <a:lnTo>
                    <a:pt x="919981" y="80819"/>
                  </a:lnTo>
                  <a:lnTo>
                    <a:pt x="926037" y="105316"/>
                  </a:lnTo>
                  <a:lnTo>
                    <a:pt x="933450" y="114300"/>
                  </a:lnTo>
                  <a:lnTo>
                    <a:pt x="1809750" y="114300"/>
                  </a:lnTo>
                  <a:lnTo>
                    <a:pt x="1817173" y="123283"/>
                  </a:lnTo>
                  <a:lnTo>
                    <a:pt x="1823228" y="147780"/>
                  </a:lnTo>
                  <a:lnTo>
                    <a:pt x="1827305" y="184112"/>
                  </a:lnTo>
                  <a:lnTo>
                    <a:pt x="1828800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396228" y="3500628"/>
            <a:ext cx="2371725" cy="238125"/>
            <a:chOff x="6396228" y="3500628"/>
            <a:chExt cx="2371725" cy="238125"/>
          </a:xfrm>
        </p:grpSpPr>
        <p:sp>
          <p:nvSpPr>
            <p:cNvPr id="15" name="object 15"/>
            <p:cNvSpPr/>
            <p:nvPr/>
          </p:nvSpPr>
          <p:spPr>
            <a:xfrm>
              <a:off x="6400800" y="3505200"/>
              <a:ext cx="2362200" cy="228600"/>
            </a:xfrm>
            <a:custGeom>
              <a:avLst/>
              <a:gdLst/>
              <a:ahLst/>
              <a:cxnLst/>
              <a:rect l="l" t="t" r="r" b="b"/>
              <a:pathLst>
                <a:path w="2362200" h="228600">
                  <a:moveTo>
                    <a:pt x="1181100" y="0"/>
                  </a:moveTo>
                  <a:lnTo>
                    <a:pt x="1179605" y="44487"/>
                  </a:lnTo>
                  <a:lnTo>
                    <a:pt x="1175527" y="80819"/>
                  </a:lnTo>
                  <a:lnTo>
                    <a:pt x="1169473" y="105316"/>
                  </a:lnTo>
                  <a:lnTo>
                    <a:pt x="1162050" y="114300"/>
                  </a:lnTo>
                  <a:lnTo>
                    <a:pt x="19050" y="114300"/>
                  </a:lnTo>
                  <a:lnTo>
                    <a:pt x="11626" y="123283"/>
                  </a:lnTo>
                  <a:lnTo>
                    <a:pt x="5572" y="147780"/>
                  </a:lnTo>
                  <a:lnTo>
                    <a:pt x="1494" y="184112"/>
                  </a:lnTo>
                  <a:lnTo>
                    <a:pt x="0" y="228600"/>
                  </a:lnTo>
                  <a:lnTo>
                    <a:pt x="2362200" y="228600"/>
                  </a:lnTo>
                  <a:lnTo>
                    <a:pt x="2360705" y="184112"/>
                  </a:lnTo>
                  <a:lnTo>
                    <a:pt x="2356627" y="147780"/>
                  </a:lnTo>
                  <a:lnTo>
                    <a:pt x="2350573" y="123283"/>
                  </a:lnTo>
                  <a:lnTo>
                    <a:pt x="2343150" y="114300"/>
                  </a:lnTo>
                  <a:lnTo>
                    <a:pt x="1200150" y="114300"/>
                  </a:lnTo>
                  <a:lnTo>
                    <a:pt x="1192726" y="105316"/>
                  </a:lnTo>
                  <a:lnTo>
                    <a:pt x="1186672" y="80819"/>
                  </a:lnTo>
                  <a:lnTo>
                    <a:pt x="1182594" y="44487"/>
                  </a:lnTo>
                  <a:lnTo>
                    <a:pt x="11811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00800" y="3505200"/>
              <a:ext cx="2362200" cy="228600"/>
            </a:xfrm>
            <a:custGeom>
              <a:avLst/>
              <a:gdLst/>
              <a:ahLst/>
              <a:cxnLst/>
              <a:rect l="l" t="t" r="r" b="b"/>
              <a:pathLst>
                <a:path w="2362200" h="228600">
                  <a:moveTo>
                    <a:pt x="0" y="228600"/>
                  </a:moveTo>
                  <a:lnTo>
                    <a:pt x="1494" y="184112"/>
                  </a:lnTo>
                  <a:lnTo>
                    <a:pt x="5572" y="147780"/>
                  </a:lnTo>
                  <a:lnTo>
                    <a:pt x="11626" y="123283"/>
                  </a:lnTo>
                  <a:lnTo>
                    <a:pt x="19050" y="114300"/>
                  </a:lnTo>
                  <a:lnTo>
                    <a:pt x="1162050" y="114300"/>
                  </a:lnTo>
                  <a:lnTo>
                    <a:pt x="1169473" y="105316"/>
                  </a:lnTo>
                  <a:lnTo>
                    <a:pt x="1175527" y="80819"/>
                  </a:lnTo>
                  <a:lnTo>
                    <a:pt x="1179605" y="44487"/>
                  </a:lnTo>
                  <a:lnTo>
                    <a:pt x="1181100" y="0"/>
                  </a:lnTo>
                  <a:lnTo>
                    <a:pt x="1182594" y="44487"/>
                  </a:lnTo>
                  <a:lnTo>
                    <a:pt x="1186672" y="80819"/>
                  </a:lnTo>
                  <a:lnTo>
                    <a:pt x="1192726" y="105316"/>
                  </a:lnTo>
                  <a:lnTo>
                    <a:pt x="1200150" y="114300"/>
                  </a:lnTo>
                  <a:lnTo>
                    <a:pt x="2343150" y="114300"/>
                  </a:lnTo>
                  <a:lnTo>
                    <a:pt x="2350573" y="123283"/>
                  </a:lnTo>
                  <a:lnTo>
                    <a:pt x="2356627" y="147780"/>
                  </a:lnTo>
                  <a:lnTo>
                    <a:pt x="2360705" y="184112"/>
                  </a:lnTo>
                  <a:lnTo>
                    <a:pt x="2362200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83540" y="3003930"/>
            <a:ext cx="881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Input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75729" y="3003930"/>
            <a:ext cx="1096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Output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10739" y="3950208"/>
            <a:ext cx="563880" cy="1523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1976627" y="3576828"/>
            <a:ext cx="923925" cy="165100"/>
            <a:chOff x="1976627" y="3576828"/>
            <a:chExt cx="923925" cy="165100"/>
          </a:xfrm>
        </p:grpSpPr>
        <p:sp>
          <p:nvSpPr>
            <p:cNvPr id="21" name="object 21"/>
            <p:cNvSpPr/>
            <p:nvPr/>
          </p:nvSpPr>
          <p:spPr>
            <a:xfrm>
              <a:off x="1981199" y="3581400"/>
              <a:ext cx="914400" cy="155575"/>
            </a:xfrm>
            <a:custGeom>
              <a:avLst/>
              <a:gdLst/>
              <a:ahLst/>
              <a:cxnLst/>
              <a:rect l="l" t="t" r="r" b="b"/>
              <a:pathLst>
                <a:path w="914400" h="155575">
                  <a:moveTo>
                    <a:pt x="457200" y="0"/>
                  </a:moveTo>
                  <a:lnTo>
                    <a:pt x="456176" y="30253"/>
                  </a:lnTo>
                  <a:lnTo>
                    <a:pt x="453389" y="54959"/>
                  </a:lnTo>
                  <a:lnTo>
                    <a:pt x="449270" y="71616"/>
                  </a:lnTo>
                  <a:lnTo>
                    <a:pt x="444245" y="77724"/>
                  </a:lnTo>
                  <a:lnTo>
                    <a:pt x="12954" y="77724"/>
                  </a:lnTo>
                  <a:lnTo>
                    <a:pt x="7929" y="83831"/>
                  </a:lnTo>
                  <a:lnTo>
                    <a:pt x="3810" y="100488"/>
                  </a:lnTo>
                  <a:lnTo>
                    <a:pt x="1023" y="125194"/>
                  </a:lnTo>
                  <a:lnTo>
                    <a:pt x="0" y="155448"/>
                  </a:lnTo>
                  <a:lnTo>
                    <a:pt x="914400" y="155448"/>
                  </a:lnTo>
                  <a:lnTo>
                    <a:pt x="913376" y="125194"/>
                  </a:lnTo>
                  <a:lnTo>
                    <a:pt x="910589" y="100488"/>
                  </a:lnTo>
                  <a:lnTo>
                    <a:pt x="906470" y="83831"/>
                  </a:lnTo>
                  <a:lnTo>
                    <a:pt x="901445" y="77724"/>
                  </a:lnTo>
                  <a:lnTo>
                    <a:pt x="470154" y="77724"/>
                  </a:lnTo>
                  <a:lnTo>
                    <a:pt x="465129" y="71616"/>
                  </a:lnTo>
                  <a:lnTo>
                    <a:pt x="461010" y="54959"/>
                  </a:lnTo>
                  <a:lnTo>
                    <a:pt x="458223" y="30253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81199" y="3581400"/>
              <a:ext cx="914400" cy="155575"/>
            </a:xfrm>
            <a:custGeom>
              <a:avLst/>
              <a:gdLst/>
              <a:ahLst/>
              <a:cxnLst/>
              <a:rect l="l" t="t" r="r" b="b"/>
              <a:pathLst>
                <a:path w="914400" h="155575">
                  <a:moveTo>
                    <a:pt x="0" y="155448"/>
                  </a:moveTo>
                  <a:lnTo>
                    <a:pt x="1023" y="125194"/>
                  </a:lnTo>
                  <a:lnTo>
                    <a:pt x="3810" y="100488"/>
                  </a:lnTo>
                  <a:lnTo>
                    <a:pt x="7929" y="83831"/>
                  </a:lnTo>
                  <a:lnTo>
                    <a:pt x="12954" y="77724"/>
                  </a:lnTo>
                  <a:lnTo>
                    <a:pt x="444245" y="77724"/>
                  </a:lnTo>
                  <a:lnTo>
                    <a:pt x="449270" y="71616"/>
                  </a:lnTo>
                  <a:lnTo>
                    <a:pt x="453389" y="54959"/>
                  </a:lnTo>
                  <a:lnTo>
                    <a:pt x="456176" y="30253"/>
                  </a:lnTo>
                  <a:lnTo>
                    <a:pt x="457200" y="0"/>
                  </a:lnTo>
                  <a:lnTo>
                    <a:pt x="458223" y="30253"/>
                  </a:lnTo>
                  <a:lnTo>
                    <a:pt x="461010" y="54959"/>
                  </a:lnTo>
                  <a:lnTo>
                    <a:pt x="465129" y="71616"/>
                  </a:lnTo>
                  <a:lnTo>
                    <a:pt x="470154" y="77724"/>
                  </a:lnTo>
                  <a:lnTo>
                    <a:pt x="901445" y="77724"/>
                  </a:lnTo>
                  <a:lnTo>
                    <a:pt x="906470" y="83831"/>
                  </a:lnTo>
                  <a:lnTo>
                    <a:pt x="910589" y="100488"/>
                  </a:lnTo>
                  <a:lnTo>
                    <a:pt x="913376" y="125194"/>
                  </a:lnTo>
                  <a:lnTo>
                    <a:pt x="914400" y="15544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60194" y="2851530"/>
            <a:ext cx="1278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Control 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Element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23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 flipH="1">
            <a:off x="228600" y="1374337"/>
            <a:ext cx="8534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CONTROL SYSTEMS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r>
              <a:rPr lang="en-US" sz="2800" b="1" dirty="0" smtClean="0">
                <a:solidFill>
                  <a:srgbClr val="FF0000"/>
                </a:solidFill>
              </a:rPr>
              <a:t>Course objectives</a:t>
            </a:r>
            <a:r>
              <a:rPr lang="en-US" sz="2800" b="1" dirty="0" smtClean="0"/>
              <a:t>:</a:t>
            </a:r>
          </a:p>
          <a:p>
            <a:r>
              <a:rPr lang="en-US" sz="2800" dirty="0" smtClean="0"/>
              <a:t> </a:t>
            </a:r>
            <a:r>
              <a:rPr lang="en-US" sz="2800" dirty="0" smtClean="0"/>
              <a:t>To assess the system performance using frequency domain analysis and techniques for improving the </a:t>
            </a:r>
            <a:r>
              <a:rPr lang="en-US" sz="2800" dirty="0" smtClean="0"/>
              <a:t>performance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0000FF"/>
                </a:solidFill>
              </a:rPr>
              <a:t> To design various controllers and compensators to improve system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 flipH="1">
            <a:off x="228600" y="738664"/>
            <a:ext cx="86106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CONTROL SYSTEMS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cs typeface="Arial" pitchFamily="34" charset="0"/>
            </a:endParaRPr>
          </a:p>
          <a:p>
            <a:r>
              <a:rPr lang="en-US" sz="3200" b="1" dirty="0" smtClean="0">
                <a:solidFill>
                  <a:srgbClr val="FF0000"/>
                </a:solidFill>
              </a:rPr>
              <a:t>Course Outcomes: </a:t>
            </a:r>
            <a:r>
              <a:rPr lang="en-US" sz="3200" b="1" dirty="0" smtClean="0"/>
              <a:t>At the end of this course, students will demonstrate the ability to</a:t>
            </a:r>
          </a:p>
          <a:p>
            <a:r>
              <a:rPr lang="en-US" sz="3200" dirty="0" smtClean="0"/>
              <a:t> </a:t>
            </a:r>
            <a:r>
              <a:rPr lang="en-US" sz="3200" dirty="0" smtClean="0">
                <a:solidFill>
                  <a:srgbClr val="0000FF"/>
                </a:solidFill>
              </a:rPr>
              <a:t>Understand the modeling of linear-time-invariant systems using transfer function and state space representations.</a:t>
            </a:r>
          </a:p>
          <a:p>
            <a:r>
              <a:rPr lang="en-US" sz="3200" dirty="0" smtClean="0"/>
              <a:t> Understand the concept of stability and its assessment for linear-time invariant systems.</a:t>
            </a:r>
          </a:p>
          <a:p>
            <a:r>
              <a:rPr lang="en-US" sz="3200" dirty="0" smtClean="0"/>
              <a:t> </a:t>
            </a:r>
            <a:r>
              <a:rPr lang="en-US" sz="3200" dirty="0" smtClean="0">
                <a:solidFill>
                  <a:srgbClr val="FF0000"/>
                </a:solidFill>
              </a:rPr>
              <a:t>Design simple feedback controllers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 flipH="1">
            <a:off x="228600" y="153891"/>
            <a:ext cx="8305800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99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CONTROL SYSTEMS </a:t>
            </a:r>
            <a:r>
              <a:rPr lang="en-US" sz="2400" b="1" dirty="0" smtClean="0">
                <a:solidFill>
                  <a:srgbClr val="000099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Syllabus </a:t>
            </a:r>
            <a:endParaRPr lang="en-US" sz="2400" b="1" dirty="0" smtClean="0">
              <a:solidFill>
                <a:srgbClr val="FF0000"/>
              </a:solidFill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UNIT </a:t>
            </a:r>
            <a:r>
              <a:rPr lang="en-US" sz="2400" b="1" dirty="0" smtClean="0">
                <a:solidFill>
                  <a:srgbClr val="FF0000"/>
                </a:solidFill>
              </a:rPr>
              <a:t>- I</a:t>
            </a:r>
          </a:p>
          <a:p>
            <a:pPr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000099"/>
                </a:solidFill>
              </a:rPr>
              <a:t>Introduction to Control Problem: Industrial Control examples. Mathematical models of physical systems. 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Control hardware and their models. 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0000FF"/>
                </a:solidFill>
              </a:rPr>
              <a:t>Transfer function models of linear time-invariant systems.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Feedback Control: Open-Loop and Closed-loop systems. 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</a:rPr>
              <a:t>Benefits of Feedback. 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Block diagram algebra.</a:t>
            </a:r>
            <a:endParaRPr lang="en-US" sz="3200" b="1" dirty="0" smtClean="0">
              <a:solidFill>
                <a:srgbClr val="0000FF"/>
              </a:solidFill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 flipH="1">
            <a:off x="228600" y="489466"/>
            <a:ext cx="830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CONTROL SYSTEMS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219200"/>
            <a:ext cx="8077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UNIT </a:t>
            </a:r>
            <a:r>
              <a:rPr lang="en-US" sz="2800" b="1" dirty="0" smtClean="0">
                <a:solidFill>
                  <a:srgbClr val="C00000"/>
                </a:solidFill>
              </a:rPr>
              <a:t>- II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Time Response Analysis of Standard Test Signals: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Time response of first and second order systems for standard test inputs.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Application of initial and final value theorem.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C00000"/>
                </a:solidFill>
              </a:rPr>
              <a:t>Design specifications for second order systems based on the time-response</a:t>
            </a:r>
            <a:r>
              <a:rPr lang="en-US" sz="2800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Concept of Stability.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Routh</a:t>
            </a:r>
            <a:r>
              <a:rPr lang="en-US" sz="2800" dirty="0" smtClean="0">
                <a:solidFill>
                  <a:srgbClr val="C00000"/>
                </a:solidFill>
              </a:rPr>
              <a:t>-Hurwitz Criteria.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Relative Stability analysis.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FF"/>
                </a:solidFill>
              </a:rPr>
              <a:t>Root-Locus technique. Construction of Root-loci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 flipH="1">
            <a:off x="228600" y="489466"/>
            <a:ext cx="830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CONTROL SYSTEMS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219200"/>
            <a:ext cx="8077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UNIT </a:t>
            </a:r>
            <a:r>
              <a:rPr lang="en-US" sz="2800" b="1" dirty="0" smtClean="0">
                <a:solidFill>
                  <a:srgbClr val="FF0000"/>
                </a:solidFill>
              </a:rPr>
              <a:t>- III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Frequency-Response Analysis: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Relationship between time and frequency response, Polar plots, Bode plots.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err="1" smtClean="0"/>
              <a:t>Nyquist</a:t>
            </a:r>
            <a:r>
              <a:rPr lang="en-US" sz="2800" dirty="0" smtClean="0"/>
              <a:t> stability criterion.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FF"/>
                </a:solidFill>
              </a:rPr>
              <a:t> Relative stability using </a:t>
            </a:r>
            <a:r>
              <a:rPr lang="en-US" sz="2800" dirty="0" err="1" smtClean="0">
                <a:solidFill>
                  <a:srgbClr val="0000FF"/>
                </a:solidFill>
              </a:rPr>
              <a:t>Nyquist</a:t>
            </a:r>
            <a:r>
              <a:rPr lang="en-US" sz="2800" dirty="0" smtClean="0">
                <a:solidFill>
                  <a:srgbClr val="0000FF"/>
                </a:solidFill>
              </a:rPr>
              <a:t> criterion – gain and phase margin. Closed-loop frequency response.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 flipH="1">
            <a:off x="228600" y="489466"/>
            <a:ext cx="830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CONTROL SYSTEMS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219200"/>
            <a:ext cx="8077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UNT - IV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Introduction to Controller Design: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FF"/>
                </a:solidFill>
              </a:rPr>
              <a:t>Stability, steady-state accuracy, transient accuracy, disturbance rejection, insensitivity and robustness of control systems</a:t>
            </a:r>
            <a:r>
              <a:rPr lang="en-US" sz="2800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Root-loci method of feedback controller design. </a:t>
            </a:r>
            <a:r>
              <a:rPr lang="en-US" sz="2800" dirty="0" smtClean="0">
                <a:solidFill>
                  <a:srgbClr val="FF0000"/>
                </a:solidFill>
              </a:rPr>
              <a:t>Design specifications in frequency-domain.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 Frequency-domain methods of design.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Application of Proportional, Integral and Derivative Controllers, Lead and Lag compensation in designs. </a:t>
            </a:r>
            <a:r>
              <a:rPr lang="en-US" sz="2800" dirty="0" smtClean="0">
                <a:solidFill>
                  <a:srgbClr val="FF0000"/>
                </a:solidFill>
              </a:rPr>
              <a:t>Analog and Digital implementation of controllers.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 flipH="1">
            <a:off x="228600" y="489466"/>
            <a:ext cx="830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CONTROL SYSTEMS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219200"/>
            <a:ext cx="8077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UNIT </a:t>
            </a:r>
            <a:r>
              <a:rPr lang="en-US" sz="2800" b="1" dirty="0" smtClean="0">
                <a:solidFill>
                  <a:srgbClr val="FF0000"/>
                </a:solidFill>
              </a:rPr>
              <a:t>– V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State Variable Analysis and Concepts of State Variables: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State space model.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Diagonalization</a:t>
            </a:r>
            <a:r>
              <a:rPr lang="en-US" sz="2800" dirty="0" smtClean="0">
                <a:solidFill>
                  <a:srgbClr val="000099"/>
                </a:solidFill>
              </a:rPr>
              <a:t> of State Matrix. Solution of state equations. Eigen values and Stability Analysis.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Concept of controllability and </a:t>
            </a:r>
            <a:r>
              <a:rPr lang="en-US" sz="2800" dirty="0" err="1" smtClean="0"/>
              <a:t>observability</a:t>
            </a:r>
            <a:r>
              <a:rPr lang="en-US" sz="2800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FF"/>
                </a:solidFill>
              </a:rPr>
              <a:t>Pole-placement by state feedback.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Discrete-time systems. Difference Equations.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State-space models of linear discrete-time systems. Stability of linear discrete-time systems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</TotalTime>
  <Words>928</Words>
  <Application>Microsoft Office PowerPoint</Application>
  <PresentationFormat>On-screen Show (4:3)</PresentationFormat>
  <Paragraphs>166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Control Systems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Input</vt:lpstr>
      <vt:lpstr>Output</vt:lpstr>
      <vt:lpstr>“System”</vt:lpstr>
      <vt:lpstr>Slide 17</vt:lpstr>
      <vt:lpstr>Control System</vt:lpstr>
      <vt:lpstr>Difference between System and Control System</vt:lpstr>
      <vt:lpstr>Difference between System and Control System</vt:lpstr>
      <vt:lpstr>A Fan: Can't Say System</vt:lpstr>
      <vt:lpstr>A Fan: Can be a System</vt:lpstr>
      <vt:lpstr>A Fan: Can be a Control System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System</dc:title>
  <dc:creator>sps</dc:creator>
  <cp:lastModifiedBy>sps</cp:lastModifiedBy>
  <cp:revision>76</cp:revision>
  <dcterms:created xsi:type="dcterms:W3CDTF">2020-08-08T16:38:37Z</dcterms:created>
  <dcterms:modified xsi:type="dcterms:W3CDTF">2020-08-10T08:12:32Z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2020-08-08T00:00:00Z</vt:filetime>
  </property>
</Properties>
</file>