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1"/>
  </p:sldMasterIdLst>
  <p:notesMasterIdLst>
    <p:notesMasterId r:id="rId40"/>
  </p:notesMasterIdLst>
  <p:sldIdLst>
    <p:sldId id="257" r:id="rId2"/>
    <p:sldId id="316" r:id="rId3"/>
    <p:sldId id="317" r:id="rId4"/>
    <p:sldId id="318" r:id="rId5"/>
    <p:sldId id="319" r:id="rId6"/>
    <p:sldId id="320" r:id="rId7"/>
    <p:sldId id="321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74" r:id="rId18"/>
    <p:sldId id="375" r:id="rId19"/>
    <p:sldId id="376" r:id="rId20"/>
    <p:sldId id="332" r:id="rId21"/>
    <p:sldId id="333" r:id="rId22"/>
    <p:sldId id="334" r:id="rId23"/>
    <p:sldId id="335" r:id="rId24"/>
    <p:sldId id="337" r:id="rId25"/>
    <p:sldId id="338" r:id="rId26"/>
    <p:sldId id="339" r:id="rId27"/>
    <p:sldId id="340" r:id="rId28"/>
    <p:sldId id="341" r:id="rId29"/>
    <p:sldId id="342" r:id="rId30"/>
    <p:sldId id="343" r:id="rId31"/>
    <p:sldId id="344" r:id="rId32"/>
    <p:sldId id="345" r:id="rId33"/>
    <p:sldId id="346" r:id="rId34"/>
    <p:sldId id="347" r:id="rId35"/>
    <p:sldId id="348" r:id="rId36"/>
    <p:sldId id="349" r:id="rId37"/>
    <p:sldId id="350" r:id="rId38"/>
    <p:sldId id="373" r:id="rId3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99"/>
  </p:clrMru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72" autoAdjust="0"/>
    <p:restoredTop sz="94660"/>
  </p:normalViewPr>
  <p:slideViewPr>
    <p:cSldViewPr>
      <p:cViewPr>
        <p:scale>
          <a:sx n="46" d="100"/>
          <a:sy n="46" d="100"/>
        </p:scale>
        <p:origin x="-1296" y="-57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5098B-6E4D-42E8-A468-599D480AD480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2E5BA-920E-4FDB-8BEC-C7C2028C6B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2E5BA-920E-4FDB-8BEC-C7C2028C6B3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2E5BA-920E-4FDB-8BEC-C7C2028C6B3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2E5BA-920E-4FDB-8BEC-C7C2028C6B3A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97B1B591-E339-4634-B519-FFF8CA446DD8}" type="datetime1">
              <a:rPr lang="en-US" spc="-10" smtClean="0"/>
              <a:pPr marL="12700">
                <a:lnSpc>
                  <a:spcPct val="100000"/>
                </a:lnSpc>
                <a:spcBef>
                  <a:spcPts val="105"/>
                </a:spcBef>
              </a:pPr>
              <a:t>8/26/2020</a:t>
            </a:fld>
            <a:endParaRPr lang="en-US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74625">
              <a:lnSpc>
                <a:spcPts val="1240"/>
              </a:lnSpc>
            </a:pPr>
            <a:fld id="{81D60167-4931-47E6-BA6A-407CBD079E47}" type="slidenum">
              <a:rPr lang="en-US" sz="1200" smtClean="0">
                <a:solidFill>
                  <a:srgbClr val="888888"/>
                </a:solidFill>
                <a:latin typeface="Calibri"/>
                <a:cs typeface="Calibri"/>
              </a:rPr>
              <a:pPr marL="174625">
                <a:lnSpc>
                  <a:spcPts val="1240"/>
                </a:lnSpc>
              </a:pPr>
              <a:t>‹#›</a:t>
            </a:fld>
            <a:endParaRPr lang="en-US"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AD7D6869-8D4B-42DF-B1D4-6EA29CFB9CEB}" type="datetime1">
              <a:rPr lang="en-US" spc="-10" smtClean="0"/>
              <a:pPr marL="12700">
                <a:lnSpc>
                  <a:spcPct val="100000"/>
                </a:lnSpc>
                <a:spcBef>
                  <a:spcPts val="105"/>
                </a:spcBef>
              </a:pPr>
              <a:t>8/26/2020</a:t>
            </a:fld>
            <a:endParaRPr lang="en-US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74625">
              <a:lnSpc>
                <a:spcPts val="1240"/>
              </a:lnSpc>
            </a:pPr>
            <a:fld id="{81D60167-4931-47E6-BA6A-407CBD079E47}" type="slidenum">
              <a:rPr lang="en-US" sz="1200" smtClean="0">
                <a:solidFill>
                  <a:srgbClr val="888888"/>
                </a:solidFill>
                <a:latin typeface="Calibri"/>
                <a:cs typeface="Calibri"/>
              </a:rPr>
              <a:pPr marL="174625">
                <a:lnSpc>
                  <a:spcPts val="1240"/>
                </a:lnSpc>
              </a:pPr>
              <a:t>‹#›</a:t>
            </a:fld>
            <a:endParaRPr lang="en-US"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2C342AA2-C53C-4518-8A96-4A3D526EEC79}" type="datetime1">
              <a:rPr lang="en-US" spc="-10" smtClean="0"/>
              <a:pPr marL="12700">
                <a:lnSpc>
                  <a:spcPct val="100000"/>
                </a:lnSpc>
                <a:spcBef>
                  <a:spcPts val="105"/>
                </a:spcBef>
              </a:pPr>
              <a:t>8/26/2020</a:t>
            </a:fld>
            <a:endParaRPr lang="en-US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74625">
              <a:lnSpc>
                <a:spcPts val="1240"/>
              </a:lnSpc>
            </a:pPr>
            <a:fld id="{81D60167-4931-47E6-BA6A-407CBD079E47}" type="slidenum">
              <a:rPr lang="en-US" sz="1200" smtClean="0">
                <a:solidFill>
                  <a:srgbClr val="888888"/>
                </a:solidFill>
                <a:latin typeface="Calibri"/>
                <a:cs typeface="Calibri"/>
              </a:rPr>
              <a:pPr marL="174625">
                <a:lnSpc>
                  <a:spcPts val="1240"/>
                </a:lnSpc>
              </a:pPr>
              <a:t>‹#›</a:t>
            </a:fld>
            <a:endParaRPr lang="en-US"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64919B3B-D3C7-40E4-B3C2-6EBB8AC2F031}" type="datetime1">
              <a:rPr lang="en-US" spc="-10" smtClean="0"/>
              <a:pPr marL="12700">
                <a:lnSpc>
                  <a:spcPct val="100000"/>
                </a:lnSpc>
                <a:spcBef>
                  <a:spcPts val="105"/>
                </a:spcBef>
              </a:pPr>
              <a:t>8/26/2020</a:t>
            </a:fld>
            <a:endParaRPr lang="en-US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74625">
              <a:lnSpc>
                <a:spcPts val="1240"/>
              </a:lnSpc>
            </a:pPr>
            <a:fld id="{81D60167-4931-47E6-BA6A-407CBD079E47}" type="slidenum">
              <a:rPr lang="en-US" sz="1200" smtClean="0">
                <a:solidFill>
                  <a:srgbClr val="888888"/>
                </a:solidFill>
                <a:latin typeface="Calibri"/>
                <a:cs typeface="Calibri"/>
              </a:rPr>
              <a:pPr marL="174625">
                <a:lnSpc>
                  <a:spcPts val="1240"/>
                </a:lnSpc>
              </a:pPr>
              <a:t>‹#›</a:t>
            </a:fld>
            <a:endParaRPr lang="en-US"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8659408B-816C-450F-BB7B-7D6777268F81}" type="datetime1">
              <a:rPr lang="en-US" spc="-10" smtClean="0"/>
              <a:pPr marL="12700">
                <a:lnSpc>
                  <a:spcPct val="100000"/>
                </a:lnSpc>
                <a:spcBef>
                  <a:spcPts val="105"/>
                </a:spcBef>
              </a:pPr>
              <a:t>8/26/2020</a:t>
            </a:fld>
            <a:endParaRPr lang="en-US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74625">
              <a:lnSpc>
                <a:spcPts val="1240"/>
              </a:lnSpc>
            </a:pPr>
            <a:fld id="{81D60167-4931-47E6-BA6A-407CBD079E47}" type="slidenum">
              <a:rPr lang="en-US" sz="1200" smtClean="0">
                <a:solidFill>
                  <a:srgbClr val="888888"/>
                </a:solidFill>
                <a:latin typeface="Calibri"/>
                <a:cs typeface="Calibri"/>
              </a:rPr>
              <a:pPr marL="174625">
                <a:lnSpc>
                  <a:spcPts val="1240"/>
                </a:lnSpc>
              </a:pPr>
              <a:t>‹#›</a:t>
            </a:fld>
            <a:endParaRPr lang="en-US"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4754AE9F-89C4-4F69-8744-FF1E92965124}" type="datetime1">
              <a:rPr lang="en-US" spc="-10" smtClean="0"/>
              <a:pPr marL="12700">
                <a:lnSpc>
                  <a:spcPct val="100000"/>
                </a:lnSpc>
                <a:spcBef>
                  <a:spcPts val="105"/>
                </a:spcBef>
              </a:pPr>
              <a:t>8/26/2020</a:t>
            </a:fld>
            <a:endParaRPr lang="en-US" spc="-1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74625">
              <a:lnSpc>
                <a:spcPts val="1240"/>
              </a:lnSpc>
            </a:pPr>
            <a:fld id="{81D60167-4931-47E6-BA6A-407CBD079E47}" type="slidenum">
              <a:rPr lang="en-US" sz="1200" smtClean="0">
                <a:solidFill>
                  <a:srgbClr val="888888"/>
                </a:solidFill>
                <a:latin typeface="Calibri"/>
                <a:cs typeface="Calibri"/>
              </a:rPr>
              <a:pPr marL="174625">
                <a:lnSpc>
                  <a:spcPts val="1240"/>
                </a:lnSpc>
              </a:pPr>
              <a:t>‹#›</a:t>
            </a:fld>
            <a:endParaRPr lang="en-US"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4C0F3A1B-E05C-4910-89C4-128D69F7873E}" type="datetime1">
              <a:rPr lang="en-US" spc="-10" smtClean="0"/>
              <a:pPr marL="12700">
                <a:lnSpc>
                  <a:spcPct val="100000"/>
                </a:lnSpc>
                <a:spcBef>
                  <a:spcPts val="105"/>
                </a:spcBef>
              </a:pPr>
              <a:t>8/26/2020</a:t>
            </a:fld>
            <a:endParaRPr lang="en-US" spc="-1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74625">
              <a:lnSpc>
                <a:spcPts val="1240"/>
              </a:lnSpc>
            </a:pPr>
            <a:fld id="{81D60167-4931-47E6-BA6A-407CBD079E47}" type="slidenum">
              <a:rPr lang="en-US" sz="1200" smtClean="0">
                <a:solidFill>
                  <a:srgbClr val="888888"/>
                </a:solidFill>
                <a:latin typeface="Calibri"/>
                <a:cs typeface="Calibri"/>
              </a:rPr>
              <a:pPr marL="174625">
                <a:lnSpc>
                  <a:spcPts val="1240"/>
                </a:lnSpc>
              </a:pPr>
              <a:t>‹#›</a:t>
            </a:fld>
            <a:endParaRPr lang="en-US"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28807BFC-06CA-4FF8-9DF0-21E67A38703A}" type="datetime1">
              <a:rPr lang="en-US" spc="-10" smtClean="0"/>
              <a:pPr marL="12700">
                <a:lnSpc>
                  <a:spcPct val="100000"/>
                </a:lnSpc>
                <a:spcBef>
                  <a:spcPts val="105"/>
                </a:spcBef>
              </a:pPr>
              <a:t>8/26/2020</a:t>
            </a:fld>
            <a:endParaRPr lang="en-US" spc="-1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74625">
              <a:lnSpc>
                <a:spcPts val="1240"/>
              </a:lnSpc>
            </a:pPr>
            <a:fld id="{81D60167-4931-47E6-BA6A-407CBD079E47}" type="slidenum">
              <a:rPr lang="en-US" sz="1200" smtClean="0">
                <a:solidFill>
                  <a:srgbClr val="888888"/>
                </a:solidFill>
                <a:latin typeface="Calibri"/>
                <a:cs typeface="Calibri"/>
              </a:rPr>
              <a:pPr marL="174625">
                <a:lnSpc>
                  <a:spcPts val="1240"/>
                </a:lnSpc>
              </a:pPr>
              <a:t>‹#›</a:t>
            </a:fld>
            <a:endParaRPr lang="en-US"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49FDC996-F0A2-45E4-B25F-87E82476B766}" type="datetime1">
              <a:rPr lang="en-US" spc="-10" smtClean="0"/>
              <a:pPr marL="12700">
                <a:lnSpc>
                  <a:spcPct val="100000"/>
                </a:lnSpc>
                <a:spcBef>
                  <a:spcPts val="105"/>
                </a:spcBef>
              </a:pPr>
              <a:t>8/26/2020</a:t>
            </a:fld>
            <a:endParaRPr lang="en-US" spc="-1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74625">
              <a:lnSpc>
                <a:spcPts val="1240"/>
              </a:lnSpc>
            </a:pPr>
            <a:fld id="{81D60167-4931-47E6-BA6A-407CBD079E47}" type="slidenum">
              <a:rPr lang="en-US" sz="1200" smtClean="0">
                <a:solidFill>
                  <a:srgbClr val="888888"/>
                </a:solidFill>
                <a:latin typeface="Calibri"/>
                <a:cs typeface="Calibri"/>
              </a:rPr>
              <a:pPr marL="174625">
                <a:lnSpc>
                  <a:spcPts val="1240"/>
                </a:lnSpc>
              </a:pPr>
              <a:t>‹#›</a:t>
            </a:fld>
            <a:endParaRPr lang="en-US"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F52519B8-7B23-444E-B887-1FE0129BCF9D}" type="datetime1">
              <a:rPr lang="en-US" spc="-10" smtClean="0"/>
              <a:pPr marL="12700">
                <a:lnSpc>
                  <a:spcPct val="100000"/>
                </a:lnSpc>
                <a:spcBef>
                  <a:spcPts val="105"/>
                </a:spcBef>
              </a:pPr>
              <a:t>8/26/2020</a:t>
            </a:fld>
            <a:endParaRPr lang="en-US" spc="-1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74625">
              <a:lnSpc>
                <a:spcPts val="1240"/>
              </a:lnSpc>
            </a:pPr>
            <a:fld id="{81D60167-4931-47E6-BA6A-407CBD079E47}" type="slidenum">
              <a:rPr lang="en-US" sz="1200" smtClean="0">
                <a:solidFill>
                  <a:srgbClr val="888888"/>
                </a:solidFill>
                <a:latin typeface="Calibri"/>
                <a:cs typeface="Calibri"/>
              </a:rPr>
              <a:pPr marL="174625">
                <a:lnSpc>
                  <a:spcPts val="1240"/>
                </a:lnSpc>
              </a:pPr>
              <a:t>‹#›</a:t>
            </a:fld>
            <a:endParaRPr lang="en-US"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ED124787-7344-4F49-9B4F-269781841E1A}" type="datetime1">
              <a:rPr lang="en-US" spc="-10" smtClean="0"/>
              <a:pPr marL="12700">
                <a:lnSpc>
                  <a:spcPct val="100000"/>
                </a:lnSpc>
                <a:spcBef>
                  <a:spcPts val="105"/>
                </a:spcBef>
              </a:pPr>
              <a:t>8/26/2020</a:t>
            </a:fld>
            <a:endParaRPr lang="en-US" spc="-1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74625">
              <a:lnSpc>
                <a:spcPts val="1240"/>
              </a:lnSpc>
            </a:pPr>
            <a:fld id="{81D60167-4931-47E6-BA6A-407CBD079E47}" type="slidenum">
              <a:rPr lang="en-US" sz="1200" smtClean="0">
                <a:solidFill>
                  <a:srgbClr val="888888"/>
                </a:solidFill>
                <a:latin typeface="Calibri"/>
                <a:cs typeface="Calibri"/>
              </a:rPr>
              <a:pPr marL="174625">
                <a:lnSpc>
                  <a:spcPts val="1240"/>
                </a:lnSpc>
              </a:pPr>
              <a:t>‹#›</a:t>
            </a:fld>
            <a:endParaRPr lang="en-US"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fld id="{01052E1A-99FD-44BB-8F65-BFB06FA238BA}" type="datetime1">
              <a:rPr lang="en-US" spc="-10" smtClean="0"/>
              <a:pPr marL="12700">
                <a:lnSpc>
                  <a:spcPct val="100000"/>
                </a:lnSpc>
                <a:spcBef>
                  <a:spcPts val="105"/>
                </a:spcBef>
              </a:pPr>
              <a:t>8/26/2020</a:t>
            </a:fld>
            <a:endParaRPr lang="en-US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74625">
              <a:lnSpc>
                <a:spcPts val="1240"/>
              </a:lnSpc>
            </a:pPr>
            <a:fld id="{81D60167-4931-47E6-BA6A-407CBD079E47}" type="slidenum">
              <a:rPr lang="en-US" sz="1200" smtClean="0">
                <a:solidFill>
                  <a:srgbClr val="888888"/>
                </a:solidFill>
                <a:latin typeface="Calibri"/>
                <a:cs typeface="Calibri"/>
              </a:rPr>
              <a:pPr marL="174625">
                <a:lnSpc>
                  <a:spcPts val="1240"/>
                </a:lnSpc>
              </a:pPr>
              <a:t>‹#›</a:t>
            </a:fld>
            <a:endParaRPr lang="en-US" sz="120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2362200"/>
            <a:ext cx="8077200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spc="-20" dirty="0" smtClean="0">
                <a:solidFill>
                  <a:srgbClr val="0000FF"/>
                </a:solidFill>
              </a:rPr>
              <a:t> Laplace transform and Transfer function</a:t>
            </a:r>
            <a:endParaRPr sz="4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42729"/>
            <a:ext cx="837946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0" dirty="0">
                <a:solidFill>
                  <a:srgbClr val="C00000"/>
                </a:solidFill>
              </a:rPr>
              <a:t>Transfer </a:t>
            </a:r>
            <a:r>
              <a:rPr sz="2800" spc="-5" dirty="0">
                <a:solidFill>
                  <a:srgbClr val="C00000"/>
                </a:solidFill>
              </a:rPr>
              <a:t>Function of closed loop</a:t>
            </a:r>
            <a:r>
              <a:rPr sz="2800" spc="40" dirty="0">
                <a:solidFill>
                  <a:srgbClr val="C00000"/>
                </a:solidFill>
              </a:rPr>
              <a:t> </a:t>
            </a:r>
            <a:r>
              <a:rPr sz="2800" spc="-30" dirty="0">
                <a:solidFill>
                  <a:srgbClr val="C00000"/>
                </a:solidFill>
              </a:rPr>
              <a:t>system</a:t>
            </a:r>
            <a:endParaRPr sz="2800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4893" y="1949684"/>
            <a:ext cx="500380" cy="144145"/>
          </a:xfrm>
          <a:custGeom>
            <a:avLst/>
            <a:gdLst/>
            <a:ahLst/>
            <a:cxnLst/>
            <a:rect l="l" t="t" r="r" b="b"/>
            <a:pathLst>
              <a:path w="500380" h="144144">
                <a:moveTo>
                  <a:pt x="436580" y="71901"/>
                </a:moveTo>
                <a:lnTo>
                  <a:pt x="364299" y="114065"/>
                </a:lnTo>
                <a:lnTo>
                  <a:pt x="359553" y="118282"/>
                </a:lnTo>
                <a:lnTo>
                  <a:pt x="356889" y="123797"/>
                </a:lnTo>
                <a:lnTo>
                  <a:pt x="356491" y="129907"/>
                </a:lnTo>
                <a:lnTo>
                  <a:pt x="358546" y="135909"/>
                </a:lnTo>
                <a:lnTo>
                  <a:pt x="362767" y="140716"/>
                </a:lnTo>
                <a:lnTo>
                  <a:pt x="368292" y="143402"/>
                </a:lnTo>
                <a:lnTo>
                  <a:pt x="374414" y="143803"/>
                </a:lnTo>
                <a:lnTo>
                  <a:pt x="380428" y="141751"/>
                </a:lnTo>
                <a:lnTo>
                  <a:pt x="472714" y="87903"/>
                </a:lnTo>
                <a:lnTo>
                  <a:pt x="468376" y="87903"/>
                </a:lnTo>
                <a:lnTo>
                  <a:pt x="468376" y="85744"/>
                </a:lnTo>
                <a:lnTo>
                  <a:pt x="460311" y="85744"/>
                </a:lnTo>
                <a:lnTo>
                  <a:pt x="436580" y="71901"/>
                </a:lnTo>
                <a:close/>
              </a:path>
              <a:path w="500380" h="144144">
                <a:moveTo>
                  <a:pt x="409148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409148" y="87903"/>
                </a:lnTo>
                <a:lnTo>
                  <a:pt x="436580" y="71901"/>
                </a:lnTo>
                <a:lnTo>
                  <a:pt x="409148" y="55899"/>
                </a:lnTo>
                <a:close/>
              </a:path>
              <a:path w="500380" h="144144">
                <a:moveTo>
                  <a:pt x="472714" y="55899"/>
                </a:moveTo>
                <a:lnTo>
                  <a:pt x="468376" y="55899"/>
                </a:lnTo>
                <a:lnTo>
                  <a:pt x="468376" y="87903"/>
                </a:lnTo>
                <a:lnTo>
                  <a:pt x="472714" y="87903"/>
                </a:lnTo>
                <a:lnTo>
                  <a:pt x="500138" y="71901"/>
                </a:lnTo>
                <a:lnTo>
                  <a:pt x="472714" y="55899"/>
                </a:lnTo>
                <a:close/>
              </a:path>
              <a:path w="500380" h="144144">
                <a:moveTo>
                  <a:pt x="460311" y="58058"/>
                </a:moveTo>
                <a:lnTo>
                  <a:pt x="436580" y="71901"/>
                </a:lnTo>
                <a:lnTo>
                  <a:pt x="460311" y="85744"/>
                </a:lnTo>
                <a:lnTo>
                  <a:pt x="460311" y="58058"/>
                </a:lnTo>
                <a:close/>
              </a:path>
              <a:path w="500380" h="144144">
                <a:moveTo>
                  <a:pt x="468376" y="58058"/>
                </a:moveTo>
                <a:lnTo>
                  <a:pt x="460311" y="58058"/>
                </a:lnTo>
                <a:lnTo>
                  <a:pt x="460311" y="85744"/>
                </a:lnTo>
                <a:lnTo>
                  <a:pt x="468376" y="85744"/>
                </a:lnTo>
                <a:lnTo>
                  <a:pt x="468376" y="58058"/>
                </a:lnTo>
                <a:close/>
              </a:path>
              <a:path w="500380" h="144144">
                <a:moveTo>
                  <a:pt x="374414" y="0"/>
                </a:moveTo>
                <a:lnTo>
                  <a:pt x="368292" y="400"/>
                </a:lnTo>
                <a:lnTo>
                  <a:pt x="362767" y="3087"/>
                </a:lnTo>
                <a:lnTo>
                  <a:pt x="358546" y="7893"/>
                </a:lnTo>
                <a:lnTo>
                  <a:pt x="356491" y="13896"/>
                </a:lnTo>
                <a:lnTo>
                  <a:pt x="356889" y="20006"/>
                </a:lnTo>
                <a:lnTo>
                  <a:pt x="359553" y="25521"/>
                </a:lnTo>
                <a:lnTo>
                  <a:pt x="364299" y="29737"/>
                </a:lnTo>
                <a:lnTo>
                  <a:pt x="436580" y="71901"/>
                </a:lnTo>
                <a:lnTo>
                  <a:pt x="460311" y="58058"/>
                </a:lnTo>
                <a:lnTo>
                  <a:pt x="468376" y="58058"/>
                </a:lnTo>
                <a:lnTo>
                  <a:pt x="468376" y="55899"/>
                </a:lnTo>
                <a:lnTo>
                  <a:pt x="472714" y="55899"/>
                </a:lnTo>
                <a:lnTo>
                  <a:pt x="380428" y="2051"/>
                </a:lnTo>
                <a:lnTo>
                  <a:pt x="3744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0167" y="1518869"/>
            <a:ext cx="4933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R(s)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70532" y="1716023"/>
            <a:ext cx="609600" cy="609600"/>
          </a:xfrm>
          <a:prstGeom prst="rect">
            <a:avLst/>
          </a:prstGeom>
          <a:solidFill>
            <a:srgbClr val="4F81BC"/>
          </a:solidFill>
          <a:ln w="9144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35"/>
              </a:spcBef>
            </a:pPr>
            <a:r>
              <a:rPr sz="2000" dirty="0">
                <a:latin typeface="Calibri"/>
                <a:cs typeface="Calibri"/>
              </a:rPr>
              <a:t>G(s)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80894" y="1949691"/>
            <a:ext cx="1219835" cy="1353185"/>
          </a:xfrm>
          <a:custGeom>
            <a:avLst/>
            <a:gdLst/>
            <a:ahLst/>
            <a:cxnLst/>
            <a:rect l="l" t="t" r="r" b="b"/>
            <a:pathLst>
              <a:path w="1219835" h="1353185">
                <a:moveTo>
                  <a:pt x="1219327" y="71894"/>
                </a:moveTo>
                <a:lnTo>
                  <a:pt x="1191882" y="55892"/>
                </a:lnTo>
                <a:lnTo>
                  <a:pt x="1099566" y="2044"/>
                </a:lnTo>
                <a:lnTo>
                  <a:pt x="1093558" y="0"/>
                </a:lnTo>
                <a:lnTo>
                  <a:pt x="1087450" y="393"/>
                </a:lnTo>
                <a:lnTo>
                  <a:pt x="1081938" y="3086"/>
                </a:lnTo>
                <a:lnTo>
                  <a:pt x="1077722" y="7886"/>
                </a:lnTo>
                <a:lnTo>
                  <a:pt x="1075664" y="13893"/>
                </a:lnTo>
                <a:lnTo>
                  <a:pt x="1076045" y="20002"/>
                </a:lnTo>
                <a:lnTo>
                  <a:pt x="1078699" y="25514"/>
                </a:lnTo>
                <a:lnTo>
                  <a:pt x="1083437" y="29730"/>
                </a:lnTo>
                <a:lnTo>
                  <a:pt x="1128280" y="55892"/>
                </a:lnTo>
                <a:lnTo>
                  <a:pt x="0" y="55892"/>
                </a:lnTo>
                <a:lnTo>
                  <a:pt x="0" y="87896"/>
                </a:lnTo>
                <a:lnTo>
                  <a:pt x="596646" y="87896"/>
                </a:lnTo>
                <a:lnTo>
                  <a:pt x="596646" y="1237157"/>
                </a:lnTo>
                <a:lnTo>
                  <a:pt x="575437" y="1200797"/>
                </a:lnTo>
                <a:lnTo>
                  <a:pt x="571881" y="1194574"/>
                </a:lnTo>
                <a:lnTo>
                  <a:pt x="563880" y="1192542"/>
                </a:lnTo>
                <a:lnTo>
                  <a:pt x="557784" y="1196098"/>
                </a:lnTo>
                <a:lnTo>
                  <a:pt x="551561" y="1199654"/>
                </a:lnTo>
                <a:lnTo>
                  <a:pt x="549529" y="1207655"/>
                </a:lnTo>
                <a:lnTo>
                  <a:pt x="596061" y="1287462"/>
                </a:lnTo>
                <a:lnTo>
                  <a:pt x="73812" y="1279283"/>
                </a:lnTo>
                <a:lnTo>
                  <a:pt x="51358" y="1291894"/>
                </a:lnTo>
                <a:lnTo>
                  <a:pt x="71755" y="1280426"/>
                </a:lnTo>
                <a:lnTo>
                  <a:pt x="73812" y="1279283"/>
                </a:lnTo>
                <a:lnTo>
                  <a:pt x="75145" y="1278521"/>
                </a:lnTo>
                <a:lnTo>
                  <a:pt x="116713" y="1255153"/>
                </a:lnTo>
                <a:lnTo>
                  <a:pt x="118872" y="1247279"/>
                </a:lnTo>
                <a:lnTo>
                  <a:pt x="115316" y="1241056"/>
                </a:lnTo>
                <a:lnTo>
                  <a:pt x="111887" y="1234833"/>
                </a:lnTo>
                <a:lnTo>
                  <a:pt x="104013" y="1232547"/>
                </a:lnTo>
                <a:lnTo>
                  <a:pt x="0" y="1291094"/>
                </a:lnTo>
                <a:lnTo>
                  <a:pt x="102108" y="1352816"/>
                </a:lnTo>
                <a:lnTo>
                  <a:pt x="109982" y="1350911"/>
                </a:lnTo>
                <a:lnTo>
                  <a:pt x="113792" y="1344688"/>
                </a:lnTo>
                <a:lnTo>
                  <a:pt x="117475" y="1338592"/>
                </a:lnTo>
                <a:lnTo>
                  <a:pt x="115443" y="1330718"/>
                </a:lnTo>
                <a:lnTo>
                  <a:pt x="109347" y="1326908"/>
                </a:lnTo>
                <a:lnTo>
                  <a:pt x="73367" y="1305191"/>
                </a:lnTo>
                <a:lnTo>
                  <a:pt x="609346" y="1313573"/>
                </a:lnTo>
                <a:lnTo>
                  <a:pt x="609409" y="1310335"/>
                </a:lnTo>
                <a:lnTo>
                  <a:pt x="609600" y="1310652"/>
                </a:lnTo>
                <a:lnTo>
                  <a:pt x="624560" y="1284998"/>
                </a:lnTo>
                <a:lnTo>
                  <a:pt x="669671" y="1207655"/>
                </a:lnTo>
                <a:lnTo>
                  <a:pt x="667639" y="1199654"/>
                </a:lnTo>
                <a:lnTo>
                  <a:pt x="661416" y="1196098"/>
                </a:lnTo>
                <a:lnTo>
                  <a:pt x="655320" y="1192542"/>
                </a:lnTo>
                <a:lnTo>
                  <a:pt x="647319" y="1194574"/>
                </a:lnTo>
                <a:lnTo>
                  <a:pt x="643763" y="1200797"/>
                </a:lnTo>
                <a:lnTo>
                  <a:pt x="622554" y="1237157"/>
                </a:lnTo>
                <a:lnTo>
                  <a:pt x="622554" y="87896"/>
                </a:lnTo>
                <a:lnTo>
                  <a:pt x="1128280" y="87896"/>
                </a:lnTo>
                <a:lnTo>
                  <a:pt x="1083437" y="114058"/>
                </a:lnTo>
                <a:lnTo>
                  <a:pt x="1078699" y="118287"/>
                </a:lnTo>
                <a:lnTo>
                  <a:pt x="1076045" y="123799"/>
                </a:lnTo>
                <a:lnTo>
                  <a:pt x="1075664" y="129908"/>
                </a:lnTo>
                <a:lnTo>
                  <a:pt x="1077722" y="135902"/>
                </a:lnTo>
                <a:lnTo>
                  <a:pt x="1081938" y="140716"/>
                </a:lnTo>
                <a:lnTo>
                  <a:pt x="1087450" y="143395"/>
                </a:lnTo>
                <a:lnTo>
                  <a:pt x="1093558" y="143802"/>
                </a:lnTo>
                <a:lnTo>
                  <a:pt x="1099566" y="141744"/>
                </a:lnTo>
                <a:lnTo>
                  <a:pt x="1191882" y="87896"/>
                </a:lnTo>
                <a:lnTo>
                  <a:pt x="1219327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73145" y="1547270"/>
            <a:ext cx="917575" cy="80581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endParaRPr sz="2000">
              <a:latin typeface="Tahoma"/>
              <a:cs typeface="Tahoma"/>
            </a:endParaRPr>
          </a:p>
          <a:p>
            <a:pPr marL="207645">
              <a:lnSpc>
                <a:spcPct val="100000"/>
              </a:lnSpc>
              <a:spcBef>
                <a:spcPts val="745"/>
              </a:spcBef>
            </a:pP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Output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70532" y="2935223"/>
            <a:ext cx="609600" cy="609600"/>
          </a:xfrm>
          <a:prstGeom prst="rect">
            <a:avLst/>
          </a:prstGeom>
          <a:solidFill>
            <a:srgbClr val="4F81BC"/>
          </a:solidFill>
          <a:ln w="9144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35"/>
              </a:spcBef>
            </a:pPr>
            <a:r>
              <a:rPr sz="2000" spc="-5" dirty="0">
                <a:latin typeface="Calibri"/>
                <a:cs typeface="Calibri"/>
              </a:rPr>
              <a:t>H(s)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46759" y="1711451"/>
            <a:ext cx="1224915" cy="1598295"/>
            <a:chOff x="746759" y="1711451"/>
            <a:chExt cx="1224915" cy="1598295"/>
          </a:xfrm>
        </p:grpSpPr>
        <p:sp>
          <p:nvSpPr>
            <p:cNvPr id="10" name="object 10"/>
            <p:cNvSpPr/>
            <p:nvPr/>
          </p:nvSpPr>
          <p:spPr>
            <a:xfrm>
              <a:off x="751331" y="1716023"/>
              <a:ext cx="533400" cy="609600"/>
            </a:xfrm>
            <a:custGeom>
              <a:avLst/>
              <a:gdLst/>
              <a:ahLst/>
              <a:cxnLst/>
              <a:rect l="l" t="t" r="r" b="b"/>
              <a:pathLst>
                <a:path w="533400" h="609600">
                  <a:moveTo>
                    <a:pt x="266700" y="0"/>
                  </a:moveTo>
                  <a:lnTo>
                    <a:pt x="223439" y="3990"/>
                  </a:lnTo>
                  <a:lnTo>
                    <a:pt x="182402" y="15544"/>
                  </a:lnTo>
                  <a:lnTo>
                    <a:pt x="144135" y="34032"/>
                  </a:lnTo>
                  <a:lnTo>
                    <a:pt x="109190" y="58826"/>
                  </a:lnTo>
                  <a:lnTo>
                    <a:pt x="78114" y="89296"/>
                  </a:lnTo>
                  <a:lnTo>
                    <a:pt x="51457" y="124815"/>
                  </a:lnTo>
                  <a:lnTo>
                    <a:pt x="29768" y="164753"/>
                  </a:lnTo>
                  <a:lnTo>
                    <a:pt x="13596" y="208483"/>
                  </a:lnTo>
                  <a:lnTo>
                    <a:pt x="3490" y="255374"/>
                  </a:lnTo>
                  <a:lnTo>
                    <a:pt x="0" y="304800"/>
                  </a:lnTo>
                  <a:lnTo>
                    <a:pt x="3490" y="354225"/>
                  </a:lnTo>
                  <a:lnTo>
                    <a:pt x="13596" y="401116"/>
                  </a:lnTo>
                  <a:lnTo>
                    <a:pt x="29768" y="444846"/>
                  </a:lnTo>
                  <a:lnTo>
                    <a:pt x="51457" y="484784"/>
                  </a:lnTo>
                  <a:lnTo>
                    <a:pt x="78114" y="520303"/>
                  </a:lnTo>
                  <a:lnTo>
                    <a:pt x="109190" y="550773"/>
                  </a:lnTo>
                  <a:lnTo>
                    <a:pt x="144135" y="575567"/>
                  </a:lnTo>
                  <a:lnTo>
                    <a:pt x="182402" y="594055"/>
                  </a:lnTo>
                  <a:lnTo>
                    <a:pt x="223439" y="605609"/>
                  </a:lnTo>
                  <a:lnTo>
                    <a:pt x="266700" y="609600"/>
                  </a:lnTo>
                  <a:lnTo>
                    <a:pt x="309960" y="605609"/>
                  </a:lnTo>
                  <a:lnTo>
                    <a:pt x="350997" y="594055"/>
                  </a:lnTo>
                  <a:lnTo>
                    <a:pt x="389264" y="575567"/>
                  </a:lnTo>
                  <a:lnTo>
                    <a:pt x="424209" y="550773"/>
                  </a:lnTo>
                  <a:lnTo>
                    <a:pt x="455285" y="520303"/>
                  </a:lnTo>
                  <a:lnTo>
                    <a:pt x="481942" y="484784"/>
                  </a:lnTo>
                  <a:lnTo>
                    <a:pt x="503631" y="444846"/>
                  </a:lnTo>
                  <a:lnTo>
                    <a:pt x="519803" y="401116"/>
                  </a:lnTo>
                  <a:lnTo>
                    <a:pt x="529909" y="354225"/>
                  </a:lnTo>
                  <a:lnTo>
                    <a:pt x="533400" y="304800"/>
                  </a:lnTo>
                  <a:lnTo>
                    <a:pt x="529909" y="255374"/>
                  </a:lnTo>
                  <a:lnTo>
                    <a:pt x="519803" y="208483"/>
                  </a:lnTo>
                  <a:lnTo>
                    <a:pt x="503631" y="164753"/>
                  </a:lnTo>
                  <a:lnTo>
                    <a:pt x="481942" y="124815"/>
                  </a:lnTo>
                  <a:lnTo>
                    <a:pt x="455285" y="89296"/>
                  </a:lnTo>
                  <a:lnTo>
                    <a:pt x="424209" y="58826"/>
                  </a:lnTo>
                  <a:lnTo>
                    <a:pt x="389264" y="34032"/>
                  </a:lnTo>
                  <a:lnTo>
                    <a:pt x="350997" y="15544"/>
                  </a:lnTo>
                  <a:lnTo>
                    <a:pt x="309960" y="399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51331" y="1716023"/>
              <a:ext cx="533400" cy="609600"/>
            </a:xfrm>
            <a:custGeom>
              <a:avLst/>
              <a:gdLst/>
              <a:ahLst/>
              <a:cxnLst/>
              <a:rect l="l" t="t" r="r" b="b"/>
              <a:pathLst>
                <a:path w="533400" h="609600">
                  <a:moveTo>
                    <a:pt x="0" y="304800"/>
                  </a:moveTo>
                  <a:lnTo>
                    <a:pt x="3490" y="255374"/>
                  </a:lnTo>
                  <a:lnTo>
                    <a:pt x="13596" y="208483"/>
                  </a:lnTo>
                  <a:lnTo>
                    <a:pt x="29768" y="164753"/>
                  </a:lnTo>
                  <a:lnTo>
                    <a:pt x="51457" y="124815"/>
                  </a:lnTo>
                  <a:lnTo>
                    <a:pt x="78114" y="89296"/>
                  </a:lnTo>
                  <a:lnTo>
                    <a:pt x="109190" y="58826"/>
                  </a:lnTo>
                  <a:lnTo>
                    <a:pt x="144135" y="34032"/>
                  </a:lnTo>
                  <a:lnTo>
                    <a:pt x="182402" y="15544"/>
                  </a:lnTo>
                  <a:lnTo>
                    <a:pt x="223439" y="3990"/>
                  </a:lnTo>
                  <a:lnTo>
                    <a:pt x="266700" y="0"/>
                  </a:lnTo>
                  <a:lnTo>
                    <a:pt x="309960" y="3990"/>
                  </a:lnTo>
                  <a:lnTo>
                    <a:pt x="350997" y="15544"/>
                  </a:lnTo>
                  <a:lnTo>
                    <a:pt x="389264" y="34032"/>
                  </a:lnTo>
                  <a:lnTo>
                    <a:pt x="424209" y="58826"/>
                  </a:lnTo>
                  <a:lnTo>
                    <a:pt x="455285" y="89296"/>
                  </a:lnTo>
                  <a:lnTo>
                    <a:pt x="481942" y="124815"/>
                  </a:lnTo>
                  <a:lnTo>
                    <a:pt x="503631" y="164753"/>
                  </a:lnTo>
                  <a:lnTo>
                    <a:pt x="519803" y="208483"/>
                  </a:lnTo>
                  <a:lnTo>
                    <a:pt x="529909" y="255374"/>
                  </a:lnTo>
                  <a:lnTo>
                    <a:pt x="533400" y="304800"/>
                  </a:lnTo>
                  <a:lnTo>
                    <a:pt x="529909" y="354225"/>
                  </a:lnTo>
                  <a:lnTo>
                    <a:pt x="519803" y="401116"/>
                  </a:lnTo>
                  <a:lnTo>
                    <a:pt x="503631" y="444846"/>
                  </a:lnTo>
                  <a:lnTo>
                    <a:pt x="481942" y="484784"/>
                  </a:lnTo>
                  <a:lnTo>
                    <a:pt x="455285" y="520303"/>
                  </a:lnTo>
                  <a:lnTo>
                    <a:pt x="424209" y="550773"/>
                  </a:lnTo>
                  <a:lnTo>
                    <a:pt x="389264" y="575567"/>
                  </a:lnTo>
                  <a:lnTo>
                    <a:pt x="350997" y="594055"/>
                  </a:lnTo>
                  <a:lnTo>
                    <a:pt x="309960" y="605609"/>
                  </a:lnTo>
                  <a:lnTo>
                    <a:pt x="266700" y="609600"/>
                  </a:lnTo>
                  <a:lnTo>
                    <a:pt x="223439" y="605609"/>
                  </a:lnTo>
                  <a:lnTo>
                    <a:pt x="182402" y="594055"/>
                  </a:lnTo>
                  <a:lnTo>
                    <a:pt x="144135" y="575567"/>
                  </a:lnTo>
                  <a:lnTo>
                    <a:pt x="109190" y="550773"/>
                  </a:lnTo>
                  <a:lnTo>
                    <a:pt x="78114" y="520303"/>
                  </a:lnTo>
                  <a:lnTo>
                    <a:pt x="51457" y="484784"/>
                  </a:lnTo>
                  <a:lnTo>
                    <a:pt x="29768" y="444846"/>
                  </a:lnTo>
                  <a:lnTo>
                    <a:pt x="13596" y="401116"/>
                  </a:lnTo>
                  <a:lnTo>
                    <a:pt x="3490" y="354225"/>
                  </a:lnTo>
                  <a:lnTo>
                    <a:pt x="0" y="304800"/>
                  </a:lnTo>
                  <a:close/>
                </a:path>
                <a:path w="533400" h="609600">
                  <a:moveTo>
                    <a:pt x="77724" y="76200"/>
                  </a:moveTo>
                  <a:lnTo>
                    <a:pt x="455549" y="508000"/>
                  </a:lnTo>
                </a:path>
                <a:path w="533400" h="609600">
                  <a:moveTo>
                    <a:pt x="455549" y="88391"/>
                  </a:moveTo>
                  <a:lnTo>
                    <a:pt x="77724" y="52019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96759" y="1961514"/>
              <a:ext cx="974725" cy="1348105"/>
            </a:xfrm>
            <a:custGeom>
              <a:avLst/>
              <a:gdLst/>
              <a:ahLst/>
              <a:cxnLst/>
              <a:rect l="l" t="t" r="r" b="b"/>
              <a:pathLst>
                <a:path w="974725" h="1348104">
                  <a:moveTo>
                    <a:pt x="974534" y="60071"/>
                  </a:moveTo>
                  <a:lnTo>
                    <a:pt x="952322" y="47117"/>
                  </a:lnTo>
                  <a:lnTo>
                    <a:pt x="871537" y="0"/>
                  </a:lnTo>
                  <a:lnTo>
                    <a:pt x="863536" y="2032"/>
                  </a:lnTo>
                  <a:lnTo>
                    <a:pt x="859980" y="8255"/>
                  </a:lnTo>
                  <a:lnTo>
                    <a:pt x="856424" y="14351"/>
                  </a:lnTo>
                  <a:lnTo>
                    <a:pt x="858456" y="22352"/>
                  </a:lnTo>
                  <a:lnTo>
                    <a:pt x="864679" y="25908"/>
                  </a:lnTo>
                  <a:lnTo>
                    <a:pt x="901026" y="47117"/>
                  </a:lnTo>
                  <a:lnTo>
                    <a:pt x="288734" y="47117"/>
                  </a:lnTo>
                  <a:lnTo>
                    <a:pt x="288734" y="73025"/>
                  </a:lnTo>
                  <a:lnTo>
                    <a:pt x="901026" y="73025"/>
                  </a:lnTo>
                  <a:lnTo>
                    <a:pt x="864679" y="94234"/>
                  </a:lnTo>
                  <a:lnTo>
                    <a:pt x="858456" y="97790"/>
                  </a:lnTo>
                  <a:lnTo>
                    <a:pt x="856424" y="105791"/>
                  </a:lnTo>
                  <a:lnTo>
                    <a:pt x="859980" y="111887"/>
                  </a:lnTo>
                  <a:lnTo>
                    <a:pt x="863536" y="118110"/>
                  </a:lnTo>
                  <a:lnTo>
                    <a:pt x="871537" y="120142"/>
                  </a:lnTo>
                  <a:lnTo>
                    <a:pt x="952322" y="73025"/>
                  </a:lnTo>
                  <a:lnTo>
                    <a:pt x="974534" y="60071"/>
                  </a:lnTo>
                  <a:close/>
                </a:path>
                <a:path w="974725" h="1348104">
                  <a:moveTo>
                    <a:pt x="974661" y="1292225"/>
                  </a:moveTo>
                  <a:lnTo>
                    <a:pt x="974407" y="1266317"/>
                  </a:lnTo>
                  <a:lnTo>
                    <a:pt x="95440" y="1275118"/>
                  </a:lnTo>
                  <a:lnTo>
                    <a:pt x="131584" y="1253490"/>
                  </a:lnTo>
                  <a:lnTo>
                    <a:pt x="137731" y="1249934"/>
                  </a:lnTo>
                  <a:lnTo>
                    <a:pt x="139738" y="1241933"/>
                  </a:lnTo>
                  <a:lnTo>
                    <a:pt x="136067" y="1235837"/>
                  </a:lnTo>
                  <a:lnTo>
                    <a:pt x="132410" y="1229614"/>
                  </a:lnTo>
                  <a:lnTo>
                    <a:pt x="124447" y="1227582"/>
                  </a:lnTo>
                  <a:lnTo>
                    <a:pt x="73088" y="1258265"/>
                  </a:lnTo>
                  <a:lnTo>
                    <a:pt x="73088" y="438391"/>
                  </a:lnTo>
                  <a:lnTo>
                    <a:pt x="94284" y="474726"/>
                  </a:lnTo>
                  <a:lnTo>
                    <a:pt x="97891" y="480949"/>
                  </a:lnTo>
                  <a:lnTo>
                    <a:pt x="105816" y="482981"/>
                  </a:lnTo>
                  <a:lnTo>
                    <a:pt x="118186" y="475869"/>
                  </a:lnTo>
                  <a:lnTo>
                    <a:pt x="120269" y="467868"/>
                  </a:lnTo>
                  <a:lnTo>
                    <a:pt x="116662" y="461772"/>
                  </a:lnTo>
                  <a:lnTo>
                    <a:pt x="75095" y="390525"/>
                  </a:lnTo>
                  <a:lnTo>
                    <a:pt x="60134" y="364871"/>
                  </a:lnTo>
                  <a:lnTo>
                    <a:pt x="3606" y="461772"/>
                  </a:lnTo>
                  <a:lnTo>
                    <a:pt x="0" y="467868"/>
                  </a:lnTo>
                  <a:lnTo>
                    <a:pt x="2082" y="475869"/>
                  </a:lnTo>
                  <a:lnTo>
                    <a:pt x="14452" y="482981"/>
                  </a:lnTo>
                  <a:lnTo>
                    <a:pt x="22377" y="480949"/>
                  </a:lnTo>
                  <a:lnTo>
                    <a:pt x="25984" y="474726"/>
                  </a:lnTo>
                  <a:lnTo>
                    <a:pt x="47180" y="438391"/>
                  </a:lnTo>
                  <a:lnTo>
                    <a:pt x="47180" y="1273746"/>
                  </a:lnTo>
                  <a:lnTo>
                    <a:pt x="21971" y="1288796"/>
                  </a:lnTo>
                  <a:lnTo>
                    <a:pt x="125653" y="1347851"/>
                  </a:lnTo>
                  <a:lnTo>
                    <a:pt x="133565" y="1345692"/>
                  </a:lnTo>
                  <a:lnTo>
                    <a:pt x="140652" y="1333246"/>
                  </a:lnTo>
                  <a:lnTo>
                    <a:pt x="138480" y="1325372"/>
                  </a:lnTo>
                  <a:lnTo>
                    <a:pt x="96621" y="1301496"/>
                  </a:lnTo>
                  <a:lnTo>
                    <a:pt x="95783" y="1301026"/>
                  </a:lnTo>
                  <a:lnTo>
                    <a:pt x="974661" y="1292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287017" y="2891155"/>
            <a:ext cx="4838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ahoma"/>
                <a:cs typeface="Tahoma"/>
              </a:rPr>
              <a:t>B(s)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8167" y="1774063"/>
            <a:ext cx="398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latin typeface="Tahoma"/>
                <a:cs typeface="Tahoma"/>
              </a:rPr>
              <a:t>+</a:t>
            </a:r>
            <a:r>
              <a:rPr sz="3600" spc="157" baseline="-21990" dirty="0">
                <a:latin typeface="Tahoma"/>
                <a:cs typeface="Tahoma"/>
              </a:rPr>
              <a:t>-</a:t>
            </a:r>
            <a:endParaRPr sz="3600" baseline="-2199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31493" y="985773"/>
            <a:ext cx="632460" cy="86486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065" marR="5080" indent="-109220" algn="ctr">
              <a:lnSpc>
                <a:spcPct val="97400"/>
              </a:lnSpc>
              <a:spcBef>
                <a:spcPts val="155"/>
              </a:spcBef>
            </a:pPr>
            <a:r>
              <a:rPr sz="1800" spc="-5" dirty="0">
                <a:solidFill>
                  <a:srgbClr val="FF0000"/>
                </a:solidFill>
                <a:latin typeface="Tahoma"/>
                <a:cs typeface="Tahoma"/>
              </a:rPr>
              <a:t>Error 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Signal  </a:t>
            </a:r>
            <a:r>
              <a:rPr sz="2000" dirty="0">
                <a:latin typeface="Tahoma"/>
                <a:cs typeface="Tahoma"/>
              </a:rPr>
              <a:t>E(s)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26693" y="3501008"/>
            <a:ext cx="97281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solidFill>
                  <a:srgbClr val="FF0000"/>
                </a:solidFill>
                <a:latin typeface="Tahoma"/>
                <a:cs typeface="Tahoma"/>
              </a:rPr>
              <a:t>F</a:t>
            </a:r>
            <a:r>
              <a:rPr sz="1800" spc="-5" dirty="0">
                <a:solidFill>
                  <a:srgbClr val="FF0000"/>
                </a:solidFill>
                <a:latin typeface="Tahoma"/>
                <a:cs typeface="Tahoma"/>
              </a:rPr>
              <a:t>eedb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1800" spc="-5" dirty="0">
                <a:solidFill>
                  <a:srgbClr val="FF0000"/>
                </a:solidFill>
                <a:latin typeface="Tahoma"/>
                <a:cs typeface="Tahoma"/>
              </a:rPr>
              <a:t>ck 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Signal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4939" y="2129154"/>
            <a:ext cx="568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0000"/>
                </a:solidFill>
                <a:latin typeface="Tahoma"/>
                <a:cs typeface="Tahoma"/>
              </a:rPr>
              <a:t>I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np</a:t>
            </a:r>
            <a:r>
              <a:rPr sz="1800" spc="5" dirty="0">
                <a:solidFill>
                  <a:srgbClr val="FF0000"/>
                </a:solidFill>
                <a:latin typeface="Tahoma"/>
                <a:cs typeface="Tahoma"/>
              </a:rPr>
              <a:t>u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3540" y="4107560"/>
            <a:ext cx="3321050" cy="1107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ahoma"/>
                <a:cs typeface="Tahoma"/>
              </a:rPr>
              <a:t>Error </a:t>
            </a:r>
            <a:r>
              <a:rPr sz="2000" dirty="0">
                <a:latin typeface="Tahoma"/>
                <a:cs typeface="Tahoma"/>
              </a:rPr>
              <a:t>signal is </a:t>
            </a:r>
            <a:r>
              <a:rPr sz="2000" spc="-5" dirty="0">
                <a:latin typeface="Tahoma"/>
                <a:cs typeface="Tahoma"/>
              </a:rPr>
              <a:t>given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by;</a:t>
            </a:r>
            <a:endParaRPr sz="2000">
              <a:latin typeface="Tahoma"/>
              <a:cs typeface="Tahoma"/>
            </a:endParaRPr>
          </a:p>
          <a:p>
            <a:pPr marL="533400">
              <a:lnSpc>
                <a:spcPct val="100000"/>
              </a:lnSpc>
              <a:spcBef>
                <a:spcPts val="1465"/>
              </a:spcBef>
            </a:pPr>
            <a:r>
              <a:rPr sz="1700" i="1" spc="85" dirty="0">
                <a:latin typeface="Times New Roman"/>
                <a:cs typeface="Times New Roman"/>
              </a:rPr>
              <a:t>E</a:t>
            </a:r>
            <a:r>
              <a:rPr sz="1700" spc="85" dirty="0">
                <a:latin typeface="Times New Roman"/>
                <a:cs typeface="Times New Roman"/>
              </a:rPr>
              <a:t>(</a:t>
            </a:r>
            <a:r>
              <a:rPr sz="1700" i="1" spc="85" dirty="0">
                <a:latin typeface="Times New Roman"/>
                <a:cs typeface="Times New Roman"/>
              </a:rPr>
              <a:t>s</a:t>
            </a:r>
            <a:r>
              <a:rPr sz="1700" spc="85" dirty="0">
                <a:latin typeface="Times New Roman"/>
                <a:cs typeface="Times New Roman"/>
              </a:rPr>
              <a:t>)</a:t>
            </a:r>
            <a:r>
              <a:rPr sz="1700" spc="25" dirty="0">
                <a:latin typeface="Times New Roman"/>
                <a:cs typeface="Times New Roman"/>
              </a:rPr>
              <a:t> </a:t>
            </a:r>
            <a:r>
              <a:rPr sz="1700" spc="35" dirty="0">
                <a:latin typeface="Symbol"/>
                <a:cs typeface="Symbol"/>
              </a:rPr>
              <a:t>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i="1" spc="70" dirty="0">
                <a:latin typeface="Times New Roman"/>
                <a:cs typeface="Times New Roman"/>
              </a:rPr>
              <a:t>R</a:t>
            </a:r>
            <a:r>
              <a:rPr sz="1700" spc="70" dirty="0">
                <a:latin typeface="Times New Roman"/>
                <a:cs typeface="Times New Roman"/>
              </a:rPr>
              <a:t>(</a:t>
            </a:r>
            <a:r>
              <a:rPr sz="1700" i="1" spc="70" dirty="0">
                <a:latin typeface="Times New Roman"/>
                <a:cs typeface="Times New Roman"/>
              </a:rPr>
              <a:t>s</a:t>
            </a:r>
            <a:r>
              <a:rPr sz="1700" spc="70" dirty="0">
                <a:latin typeface="Times New Roman"/>
                <a:cs typeface="Times New Roman"/>
              </a:rPr>
              <a:t>)</a:t>
            </a:r>
            <a:r>
              <a:rPr sz="1700" spc="-75" dirty="0">
                <a:latin typeface="Times New Roman"/>
                <a:cs typeface="Times New Roman"/>
              </a:rPr>
              <a:t> </a:t>
            </a:r>
            <a:r>
              <a:rPr sz="1700" spc="35" dirty="0">
                <a:latin typeface="Symbol"/>
                <a:cs typeface="Symbol"/>
              </a:rPr>
              <a:t>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i="1" spc="70" dirty="0">
                <a:latin typeface="Times New Roman"/>
                <a:cs typeface="Times New Roman"/>
              </a:rPr>
              <a:t>B</a:t>
            </a:r>
            <a:r>
              <a:rPr sz="1700" spc="70" dirty="0">
                <a:latin typeface="Times New Roman"/>
                <a:cs typeface="Times New Roman"/>
              </a:rPr>
              <a:t>(</a:t>
            </a:r>
            <a:r>
              <a:rPr sz="1700" i="1" spc="70" dirty="0">
                <a:latin typeface="Times New Roman"/>
                <a:cs typeface="Times New Roman"/>
              </a:rPr>
              <a:t>s</a:t>
            </a:r>
            <a:r>
              <a:rPr sz="1700" spc="70" dirty="0">
                <a:latin typeface="Times New Roman"/>
                <a:cs typeface="Times New Roman"/>
              </a:rPr>
              <a:t>)</a:t>
            </a:r>
            <a:r>
              <a:rPr sz="1700" spc="-75" dirty="0">
                <a:latin typeface="Times New Roman"/>
                <a:cs typeface="Times New Roman"/>
              </a:rPr>
              <a:t> </a:t>
            </a:r>
            <a:r>
              <a:rPr sz="1700" spc="35" dirty="0">
                <a:latin typeface="Symbol"/>
                <a:cs typeface="Symbol"/>
              </a:rPr>
              <a:t></a:t>
            </a:r>
            <a:r>
              <a:rPr sz="1700" spc="-75" dirty="0">
                <a:latin typeface="Times New Roman"/>
                <a:cs typeface="Times New Roman"/>
              </a:rPr>
              <a:t> </a:t>
            </a:r>
            <a:r>
              <a:rPr sz="1700" spc="35" dirty="0">
                <a:latin typeface="Symbol"/>
                <a:cs typeface="Symbol"/>
              </a:rPr>
              <a:t></a:t>
            </a:r>
            <a:r>
              <a:rPr sz="1700" spc="-80" dirty="0">
                <a:latin typeface="Times New Roman"/>
                <a:cs typeface="Times New Roman"/>
              </a:rPr>
              <a:t> </a:t>
            </a:r>
            <a:r>
              <a:rPr sz="1700" spc="35" dirty="0">
                <a:latin typeface="Symbol"/>
                <a:cs typeface="Symbol"/>
              </a:rPr>
              <a:t></a:t>
            </a:r>
            <a:r>
              <a:rPr sz="1700" spc="-80" dirty="0">
                <a:latin typeface="Times New Roman"/>
                <a:cs typeface="Times New Roman"/>
              </a:rPr>
              <a:t> </a:t>
            </a:r>
            <a:r>
              <a:rPr sz="1700" spc="35" dirty="0">
                <a:latin typeface="Symbol"/>
                <a:cs typeface="Symbol"/>
              </a:rPr>
              <a:t></a:t>
            </a:r>
            <a:r>
              <a:rPr sz="1700" spc="-75" dirty="0">
                <a:latin typeface="Times New Roman"/>
                <a:cs typeface="Times New Roman"/>
              </a:rPr>
              <a:t> </a:t>
            </a:r>
            <a:r>
              <a:rPr sz="1700" spc="35" dirty="0">
                <a:latin typeface="Symbol"/>
                <a:cs typeface="Symbol"/>
              </a:rPr>
              <a:t></a:t>
            </a:r>
            <a:r>
              <a:rPr sz="1700" spc="-114" dirty="0">
                <a:latin typeface="Times New Roman"/>
                <a:cs typeface="Times New Roman"/>
              </a:rPr>
              <a:t> </a:t>
            </a:r>
            <a:r>
              <a:rPr sz="1700" spc="-70" dirty="0">
                <a:latin typeface="Times New Roman"/>
                <a:cs typeface="Times New Roman"/>
              </a:rPr>
              <a:t>(1)</a:t>
            </a:r>
            <a:endParaRPr sz="1700">
              <a:latin typeface="Times New Roman"/>
              <a:cs typeface="Times New Roman"/>
            </a:endParaRPr>
          </a:p>
          <a:p>
            <a:pPr marL="490855">
              <a:lnSpc>
                <a:spcPct val="100000"/>
              </a:lnSpc>
              <a:spcBef>
                <a:spcPts val="565"/>
              </a:spcBef>
            </a:pPr>
            <a:r>
              <a:rPr sz="1700" spc="55" dirty="0">
                <a:latin typeface="Symbol"/>
                <a:cs typeface="Symbol"/>
              </a:rPr>
              <a:t></a:t>
            </a:r>
            <a:r>
              <a:rPr sz="1700" spc="55" dirty="0">
                <a:latin typeface="Times New Roman"/>
                <a:cs typeface="Times New Roman"/>
              </a:rPr>
              <a:t> </a:t>
            </a:r>
            <a:r>
              <a:rPr sz="1700" i="1" spc="70" dirty="0">
                <a:latin typeface="Times New Roman"/>
                <a:cs typeface="Times New Roman"/>
              </a:rPr>
              <a:t>R</a:t>
            </a:r>
            <a:r>
              <a:rPr sz="1700" spc="70" dirty="0">
                <a:latin typeface="Times New Roman"/>
                <a:cs typeface="Times New Roman"/>
              </a:rPr>
              <a:t>(</a:t>
            </a:r>
            <a:r>
              <a:rPr sz="1700" i="1" spc="70" dirty="0">
                <a:latin typeface="Times New Roman"/>
                <a:cs typeface="Times New Roman"/>
              </a:rPr>
              <a:t>s</a:t>
            </a:r>
            <a:r>
              <a:rPr sz="1700" spc="70" dirty="0">
                <a:latin typeface="Times New Roman"/>
                <a:cs typeface="Times New Roman"/>
              </a:rPr>
              <a:t>) </a:t>
            </a:r>
            <a:r>
              <a:rPr sz="1700" spc="35" dirty="0">
                <a:latin typeface="Symbol"/>
                <a:cs typeface="Symbol"/>
              </a:rPr>
              <a:t></a:t>
            </a:r>
            <a:r>
              <a:rPr sz="1700" spc="35" dirty="0">
                <a:latin typeface="Times New Roman"/>
                <a:cs typeface="Times New Roman"/>
              </a:rPr>
              <a:t> </a:t>
            </a:r>
            <a:r>
              <a:rPr sz="1700" i="1" spc="85" dirty="0">
                <a:latin typeface="Times New Roman"/>
                <a:cs typeface="Times New Roman"/>
              </a:rPr>
              <a:t>E</a:t>
            </a:r>
            <a:r>
              <a:rPr sz="1700" spc="85" dirty="0">
                <a:latin typeface="Times New Roman"/>
                <a:cs typeface="Times New Roman"/>
              </a:rPr>
              <a:t>(</a:t>
            </a:r>
            <a:r>
              <a:rPr sz="1700" i="1" spc="85" dirty="0">
                <a:latin typeface="Times New Roman"/>
                <a:cs typeface="Times New Roman"/>
              </a:rPr>
              <a:t>s</a:t>
            </a:r>
            <a:r>
              <a:rPr sz="1700" spc="85" dirty="0">
                <a:latin typeface="Times New Roman"/>
                <a:cs typeface="Times New Roman"/>
              </a:rPr>
              <a:t>)</a:t>
            </a:r>
            <a:r>
              <a:rPr sz="1700" spc="-305" dirty="0">
                <a:latin typeface="Times New Roman"/>
                <a:cs typeface="Times New Roman"/>
              </a:rPr>
              <a:t> </a:t>
            </a:r>
            <a:r>
              <a:rPr sz="1700" spc="35" dirty="0">
                <a:latin typeface="Symbol"/>
                <a:cs typeface="Symbol"/>
              </a:rPr>
              <a:t></a:t>
            </a:r>
            <a:r>
              <a:rPr sz="1700" spc="35" dirty="0">
                <a:latin typeface="Times New Roman"/>
                <a:cs typeface="Times New Roman"/>
              </a:rPr>
              <a:t> </a:t>
            </a:r>
            <a:r>
              <a:rPr sz="1700" i="1" spc="70" dirty="0">
                <a:latin typeface="Times New Roman"/>
                <a:cs typeface="Times New Roman"/>
              </a:rPr>
              <a:t>B</a:t>
            </a:r>
            <a:r>
              <a:rPr sz="1700" spc="70" dirty="0">
                <a:latin typeface="Times New Roman"/>
                <a:cs typeface="Times New Roman"/>
              </a:rPr>
              <a:t>(</a:t>
            </a:r>
            <a:r>
              <a:rPr sz="1700" i="1" spc="70" dirty="0">
                <a:latin typeface="Times New Roman"/>
                <a:cs typeface="Times New Roman"/>
              </a:rPr>
              <a:t>s</a:t>
            </a:r>
            <a:r>
              <a:rPr sz="1700" spc="70" dirty="0">
                <a:latin typeface="Times New Roman"/>
                <a:cs typeface="Times New Roman"/>
              </a:rPr>
              <a:t>)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572761" y="1030986"/>
            <a:ext cx="0" cy="5599430"/>
          </a:xfrm>
          <a:custGeom>
            <a:avLst/>
            <a:gdLst/>
            <a:ahLst/>
            <a:cxnLst/>
            <a:rect l="l" t="t" r="r" b="b"/>
            <a:pathLst>
              <a:path h="5599430">
                <a:moveTo>
                  <a:pt x="0" y="0"/>
                </a:moveTo>
                <a:lnTo>
                  <a:pt x="0" y="5599112"/>
                </a:lnTo>
              </a:path>
            </a:pathLst>
          </a:custGeom>
          <a:ln w="350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43876" y="6050229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>
                <a:moveTo>
                  <a:pt x="0" y="0"/>
                </a:moveTo>
                <a:lnTo>
                  <a:pt x="393313" y="0"/>
                </a:lnTo>
              </a:path>
            </a:pathLst>
          </a:custGeom>
          <a:ln w="106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29539" y="5262858"/>
            <a:ext cx="4308475" cy="900430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70"/>
              </a:spcBef>
            </a:pPr>
            <a:r>
              <a:rPr sz="2000" spc="-5" dirty="0">
                <a:latin typeface="Tahoma"/>
                <a:cs typeface="Tahoma"/>
              </a:rPr>
              <a:t>Gain </a:t>
            </a:r>
            <a:r>
              <a:rPr sz="2000" dirty="0">
                <a:latin typeface="Tahoma"/>
                <a:cs typeface="Tahoma"/>
              </a:rPr>
              <a:t>of </a:t>
            </a:r>
            <a:r>
              <a:rPr sz="2000" spc="-10" dirty="0">
                <a:latin typeface="Tahoma"/>
                <a:cs typeface="Tahoma"/>
              </a:rPr>
              <a:t>feedback </a:t>
            </a:r>
            <a:r>
              <a:rPr sz="2000" dirty="0">
                <a:latin typeface="Tahoma"/>
                <a:cs typeface="Tahoma"/>
              </a:rPr>
              <a:t>network is </a:t>
            </a:r>
            <a:r>
              <a:rPr sz="2000" spc="-5" dirty="0">
                <a:latin typeface="Tahoma"/>
                <a:cs typeface="Tahoma"/>
              </a:rPr>
              <a:t>given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by;</a:t>
            </a:r>
            <a:endParaRPr sz="2000" dirty="0">
              <a:latin typeface="Tahoma"/>
              <a:cs typeface="Tahoma"/>
            </a:endParaRPr>
          </a:p>
          <a:p>
            <a:pPr marL="789305">
              <a:lnSpc>
                <a:spcPct val="100000"/>
              </a:lnSpc>
              <a:spcBef>
                <a:spcPts val="1115"/>
              </a:spcBef>
            </a:pPr>
            <a:r>
              <a:rPr sz="1750" i="1" spc="-85" dirty="0">
                <a:latin typeface="Times New Roman"/>
                <a:cs typeface="Times New Roman"/>
              </a:rPr>
              <a:t>H </a:t>
            </a:r>
            <a:r>
              <a:rPr sz="1750" spc="-15" dirty="0">
                <a:latin typeface="Times New Roman"/>
                <a:cs typeface="Times New Roman"/>
              </a:rPr>
              <a:t>(</a:t>
            </a:r>
            <a:r>
              <a:rPr sz="1750" i="1" spc="-15" dirty="0">
                <a:latin typeface="Times New Roman"/>
                <a:cs typeface="Times New Roman"/>
              </a:rPr>
              <a:t>s</a:t>
            </a:r>
            <a:r>
              <a:rPr sz="1750" spc="-15" dirty="0">
                <a:latin typeface="Times New Roman"/>
                <a:cs typeface="Times New Roman"/>
              </a:rPr>
              <a:t>) </a:t>
            </a:r>
            <a:r>
              <a:rPr sz="1750" spc="-65" dirty="0">
                <a:latin typeface="Symbol"/>
                <a:cs typeface="Symbol"/>
              </a:rPr>
              <a:t></a:t>
            </a:r>
            <a:r>
              <a:rPr sz="1750" spc="-25" dirty="0">
                <a:latin typeface="Times New Roman"/>
                <a:cs typeface="Times New Roman"/>
              </a:rPr>
              <a:t> </a:t>
            </a:r>
            <a:r>
              <a:rPr sz="2625" i="1" spc="-37" baseline="34920" dirty="0">
                <a:latin typeface="Times New Roman"/>
                <a:cs typeface="Times New Roman"/>
              </a:rPr>
              <a:t>B</a:t>
            </a:r>
            <a:r>
              <a:rPr sz="2625" spc="-37" baseline="34920" dirty="0">
                <a:latin typeface="Times New Roman"/>
                <a:cs typeface="Times New Roman"/>
              </a:rPr>
              <a:t>(</a:t>
            </a:r>
            <a:r>
              <a:rPr sz="2625" i="1" spc="-37" baseline="34920" dirty="0">
                <a:latin typeface="Times New Roman"/>
                <a:cs typeface="Times New Roman"/>
              </a:rPr>
              <a:t>s</a:t>
            </a:r>
            <a:r>
              <a:rPr sz="2625" spc="-37" baseline="34920" dirty="0">
                <a:latin typeface="Times New Roman"/>
                <a:cs typeface="Times New Roman"/>
              </a:rPr>
              <a:t>)</a:t>
            </a:r>
            <a:endParaRPr sz="2625" baseline="34920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7200" y="6019800"/>
            <a:ext cx="3581400" cy="346249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014094">
              <a:lnSpc>
                <a:spcPct val="100000"/>
              </a:lnSpc>
              <a:spcBef>
                <a:spcPts val="600"/>
              </a:spcBef>
            </a:pPr>
            <a:r>
              <a:rPr sz="1750" i="1" spc="-10" dirty="0">
                <a:latin typeface="Times New Roman"/>
                <a:cs typeface="Times New Roman"/>
              </a:rPr>
              <a:t>C</a:t>
            </a:r>
            <a:r>
              <a:rPr sz="1750" spc="-10" dirty="0">
                <a:latin typeface="Times New Roman"/>
                <a:cs typeface="Times New Roman"/>
              </a:rPr>
              <a:t>(</a:t>
            </a:r>
            <a:r>
              <a:rPr sz="1750" i="1" spc="-10" dirty="0">
                <a:latin typeface="Times New Roman"/>
                <a:cs typeface="Times New Roman"/>
              </a:rPr>
              <a:t>s</a:t>
            </a:r>
            <a:r>
              <a:rPr sz="1750" spc="-10" dirty="0" smtClean="0">
                <a:latin typeface="Times New Roman"/>
                <a:cs typeface="Times New Roman"/>
              </a:rPr>
              <a:t>)</a:t>
            </a:r>
            <a:endParaRPr sz="1750" dirty="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25975" y="1002868"/>
            <a:ext cx="3554095" cy="13004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Gain </a:t>
            </a:r>
            <a:r>
              <a:rPr sz="2000" spc="-10" dirty="0">
                <a:latin typeface="Tahoma"/>
                <a:cs typeface="Tahoma"/>
              </a:rPr>
              <a:t>for </a:t>
            </a:r>
            <a:r>
              <a:rPr sz="2000" dirty="0">
                <a:latin typeface="Tahoma"/>
                <a:cs typeface="Tahoma"/>
              </a:rPr>
              <a:t>CL </a:t>
            </a:r>
            <a:r>
              <a:rPr sz="2000" spc="-5" dirty="0">
                <a:latin typeface="Tahoma"/>
                <a:cs typeface="Tahoma"/>
              </a:rPr>
              <a:t>system </a:t>
            </a:r>
            <a:r>
              <a:rPr sz="2000" dirty="0">
                <a:latin typeface="Tahoma"/>
                <a:cs typeface="Tahoma"/>
              </a:rPr>
              <a:t>is </a:t>
            </a:r>
            <a:r>
              <a:rPr sz="2000" spc="-5" dirty="0">
                <a:latin typeface="Tahoma"/>
                <a:cs typeface="Tahoma"/>
              </a:rPr>
              <a:t>given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by;</a:t>
            </a:r>
            <a:endParaRPr sz="2000">
              <a:latin typeface="Tahoma"/>
              <a:cs typeface="Tahoma"/>
            </a:endParaRPr>
          </a:p>
          <a:p>
            <a:pPr marL="356235">
              <a:lnSpc>
                <a:spcPts val="1595"/>
              </a:lnSpc>
              <a:spcBef>
                <a:spcPts val="2030"/>
              </a:spcBef>
            </a:pPr>
            <a:r>
              <a:rPr sz="1600" spc="70" dirty="0">
                <a:latin typeface="Times New Roman"/>
                <a:cs typeface="Times New Roman"/>
              </a:rPr>
              <a:t>G(</a:t>
            </a:r>
            <a:r>
              <a:rPr sz="1600" i="1" spc="70" dirty="0">
                <a:latin typeface="Times New Roman"/>
                <a:cs typeface="Times New Roman"/>
              </a:rPr>
              <a:t>s</a:t>
            </a:r>
            <a:r>
              <a:rPr sz="1600" spc="70" dirty="0">
                <a:latin typeface="Times New Roman"/>
                <a:cs typeface="Times New Roman"/>
              </a:rPr>
              <a:t>) </a:t>
            </a:r>
            <a:r>
              <a:rPr sz="1600" spc="65" dirty="0">
                <a:latin typeface="Symbol"/>
                <a:cs typeface="Symbol"/>
              </a:rPr>
              <a:t>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2400" u="sng" spc="104" baseline="3472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C(</a:t>
            </a:r>
            <a:r>
              <a:rPr sz="2400" i="1" u="sng" spc="104" baseline="3472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2400" u="sng" spc="104" baseline="3472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endParaRPr sz="2400" baseline="34722">
              <a:latin typeface="Times New Roman"/>
              <a:cs typeface="Times New Roman"/>
            </a:endParaRPr>
          </a:p>
          <a:p>
            <a:pPr marL="1004569">
              <a:lnSpc>
                <a:spcPts val="1595"/>
              </a:lnSpc>
            </a:pPr>
            <a:r>
              <a:rPr sz="1600" spc="65" dirty="0">
                <a:latin typeface="Times New Roman"/>
                <a:cs typeface="Times New Roman"/>
              </a:rPr>
              <a:t>E(</a:t>
            </a:r>
            <a:r>
              <a:rPr sz="1600" i="1" spc="65" dirty="0">
                <a:latin typeface="Times New Roman"/>
                <a:cs typeface="Times New Roman"/>
              </a:rPr>
              <a:t>s</a:t>
            </a:r>
            <a:r>
              <a:rPr sz="1600" spc="65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  <a:p>
            <a:pPr marL="325120">
              <a:lnSpc>
                <a:spcPct val="100000"/>
              </a:lnSpc>
              <a:spcBef>
                <a:spcPts val="484"/>
              </a:spcBef>
            </a:pPr>
            <a:r>
              <a:rPr sz="1600" spc="125" dirty="0">
                <a:latin typeface="Symbol"/>
                <a:cs typeface="Symbol"/>
              </a:rPr>
              <a:t></a:t>
            </a:r>
            <a:r>
              <a:rPr sz="1600" i="1" spc="125" dirty="0">
                <a:latin typeface="Times New Roman"/>
                <a:cs typeface="Times New Roman"/>
              </a:rPr>
              <a:t>C</a:t>
            </a:r>
            <a:r>
              <a:rPr sz="1600" spc="125" dirty="0">
                <a:latin typeface="Times New Roman"/>
                <a:cs typeface="Times New Roman"/>
              </a:rPr>
              <a:t>(</a:t>
            </a:r>
            <a:r>
              <a:rPr sz="1600" i="1" spc="125" dirty="0">
                <a:latin typeface="Times New Roman"/>
                <a:cs typeface="Times New Roman"/>
              </a:rPr>
              <a:t>s</a:t>
            </a:r>
            <a:r>
              <a:rPr sz="1600" spc="125" dirty="0">
                <a:latin typeface="Times New Roman"/>
                <a:cs typeface="Times New Roman"/>
              </a:rPr>
              <a:t>)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65" dirty="0">
                <a:latin typeface="Symbol"/>
                <a:cs typeface="Symbol"/>
              </a:rPr>
              <a:t>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i="1" spc="50" dirty="0">
                <a:latin typeface="Times New Roman"/>
                <a:cs typeface="Times New Roman"/>
              </a:rPr>
              <a:t>G</a:t>
            </a:r>
            <a:r>
              <a:rPr sz="1600" spc="50" dirty="0">
                <a:latin typeface="Times New Roman"/>
                <a:cs typeface="Times New Roman"/>
              </a:rPr>
              <a:t>(s).E(s)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spc="65" dirty="0">
                <a:latin typeface="Symbol"/>
                <a:cs typeface="Symbol"/>
              </a:rPr>
              <a:t></a:t>
            </a:r>
            <a:r>
              <a:rPr sz="1600" spc="-90" dirty="0">
                <a:latin typeface="Times New Roman"/>
                <a:cs typeface="Times New Roman"/>
              </a:rPr>
              <a:t> </a:t>
            </a:r>
            <a:r>
              <a:rPr sz="1600" spc="65" dirty="0">
                <a:latin typeface="Symbol"/>
                <a:cs typeface="Symbol"/>
              </a:rPr>
              <a:t></a:t>
            </a:r>
            <a:r>
              <a:rPr sz="1600" spc="-85" dirty="0">
                <a:latin typeface="Times New Roman"/>
                <a:cs typeface="Times New Roman"/>
              </a:rPr>
              <a:t> </a:t>
            </a:r>
            <a:r>
              <a:rPr sz="1600" spc="65" dirty="0">
                <a:latin typeface="Symbol"/>
                <a:cs typeface="Symbol"/>
              </a:rPr>
              <a:t></a:t>
            </a:r>
            <a:r>
              <a:rPr sz="1600" spc="-85" dirty="0">
                <a:latin typeface="Times New Roman"/>
                <a:cs typeface="Times New Roman"/>
              </a:rPr>
              <a:t> </a:t>
            </a:r>
            <a:r>
              <a:rPr sz="1600" spc="65" dirty="0">
                <a:latin typeface="Symbol"/>
                <a:cs typeface="Symbol"/>
              </a:rPr>
              <a:t></a:t>
            </a:r>
            <a:r>
              <a:rPr sz="1600" spc="-85" dirty="0">
                <a:latin typeface="Times New Roman"/>
                <a:cs typeface="Times New Roman"/>
              </a:rPr>
              <a:t> </a:t>
            </a:r>
            <a:r>
              <a:rPr sz="1600" spc="65" dirty="0">
                <a:latin typeface="Symbol"/>
                <a:cs typeface="Symbol"/>
              </a:rPr>
              <a:t></a:t>
            </a:r>
            <a:r>
              <a:rPr sz="1600" spc="-85" dirty="0">
                <a:latin typeface="Times New Roman"/>
                <a:cs typeface="Times New Roman"/>
              </a:rPr>
              <a:t> </a:t>
            </a:r>
            <a:r>
              <a:rPr sz="1600" spc="25" dirty="0">
                <a:latin typeface="Symbol"/>
                <a:cs typeface="Symbol"/>
              </a:rPr>
              <a:t></a:t>
            </a:r>
            <a:r>
              <a:rPr sz="1600" spc="25" dirty="0">
                <a:latin typeface="Times New Roman"/>
                <a:cs typeface="Times New Roman"/>
              </a:rPr>
              <a:t>(3)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648201" y="2286000"/>
            <a:ext cx="4418330" cy="1231106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2000" spc="-5" dirty="0">
                <a:latin typeface="Tahoma"/>
                <a:cs typeface="Tahoma"/>
              </a:rPr>
              <a:t>Substitute </a:t>
            </a:r>
            <a:r>
              <a:rPr sz="2000" spc="-10" dirty="0">
                <a:latin typeface="Tahoma"/>
                <a:cs typeface="Tahoma"/>
              </a:rPr>
              <a:t>value </a:t>
            </a:r>
            <a:r>
              <a:rPr sz="2000" dirty="0">
                <a:latin typeface="Tahoma"/>
                <a:cs typeface="Tahoma"/>
              </a:rPr>
              <a:t>of </a:t>
            </a:r>
            <a:r>
              <a:rPr sz="2000" spc="-5" dirty="0">
                <a:latin typeface="Tahoma"/>
                <a:cs typeface="Tahoma"/>
              </a:rPr>
              <a:t>E(s) from eq. </a:t>
            </a:r>
            <a:r>
              <a:rPr sz="2000" dirty="0">
                <a:latin typeface="Tahoma"/>
                <a:cs typeface="Tahoma"/>
              </a:rPr>
              <a:t>1 to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3</a:t>
            </a:r>
          </a:p>
          <a:p>
            <a:pPr marL="255270">
              <a:lnSpc>
                <a:spcPct val="100000"/>
              </a:lnSpc>
              <a:spcBef>
                <a:spcPts val="830"/>
              </a:spcBef>
            </a:pPr>
            <a:r>
              <a:rPr sz="2050" spc="-100" dirty="0">
                <a:latin typeface="Times New Roman"/>
                <a:cs typeface="Times New Roman"/>
              </a:rPr>
              <a:t>C(</a:t>
            </a:r>
            <a:r>
              <a:rPr sz="2050" i="1" spc="-100" dirty="0">
                <a:latin typeface="Times New Roman"/>
                <a:cs typeface="Times New Roman"/>
              </a:rPr>
              <a:t>s</a:t>
            </a:r>
            <a:r>
              <a:rPr sz="2050" spc="-100" dirty="0">
                <a:latin typeface="Times New Roman"/>
                <a:cs typeface="Times New Roman"/>
              </a:rPr>
              <a:t>) </a:t>
            </a:r>
            <a:r>
              <a:rPr sz="2050" spc="-165" dirty="0">
                <a:latin typeface="Symbol"/>
                <a:cs typeface="Symbol"/>
              </a:rPr>
              <a:t></a:t>
            </a:r>
            <a:r>
              <a:rPr sz="2050" spc="-165" dirty="0">
                <a:latin typeface="Times New Roman"/>
                <a:cs typeface="Times New Roman"/>
              </a:rPr>
              <a:t> </a:t>
            </a:r>
            <a:r>
              <a:rPr lang="en-US" sz="2050" spc="-165" dirty="0" smtClean="0">
                <a:latin typeface="Times New Roman"/>
                <a:cs typeface="Times New Roman"/>
              </a:rPr>
              <a:t> </a:t>
            </a:r>
            <a:r>
              <a:rPr sz="2050" i="1" spc="-95" dirty="0" smtClean="0">
                <a:latin typeface="Times New Roman"/>
                <a:cs typeface="Times New Roman"/>
              </a:rPr>
              <a:t>G</a:t>
            </a:r>
            <a:r>
              <a:rPr sz="2050" spc="-95" dirty="0" smtClean="0">
                <a:latin typeface="Times New Roman"/>
                <a:cs typeface="Times New Roman"/>
              </a:rPr>
              <a:t>(</a:t>
            </a:r>
            <a:r>
              <a:rPr sz="2050" i="1" spc="-95" dirty="0" smtClean="0">
                <a:latin typeface="Times New Roman"/>
                <a:cs typeface="Times New Roman"/>
              </a:rPr>
              <a:t>s</a:t>
            </a:r>
            <a:r>
              <a:rPr sz="2050" spc="-95" dirty="0" smtClean="0">
                <a:latin typeface="Times New Roman"/>
                <a:cs typeface="Times New Roman"/>
              </a:rPr>
              <a:t>)</a:t>
            </a:r>
            <a:r>
              <a:rPr lang="en-US" sz="2050" spc="-95" dirty="0" smtClean="0">
                <a:latin typeface="Times New Roman"/>
                <a:cs typeface="Times New Roman"/>
              </a:rPr>
              <a:t>  </a:t>
            </a:r>
            <a:r>
              <a:rPr sz="2050" spc="-95" dirty="0" smtClean="0">
                <a:latin typeface="Times New Roman"/>
                <a:cs typeface="Times New Roman"/>
              </a:rPr>
              <a:t>(</a:t>
            </a:r>
            <a:r>
              <a:rPr sz="2050" spc="-95" dirty="0">
                <a:latin typeface="Times New Roman"/>
                <a:cs typeface="Times New Roman"/>
              </a:rPr>
              <a:t>R(</a:t>
            </a:r>
            <a:r>
              <a:rPr sz="2050" i="1" spc="-95" dirty="0">
                <a:latin typeface="Times New Roman"/>
                <a:cs typeface="Times New Roman"/>
              </a:rPr>
              <a:t>s</a:t>
            </a:r>
            <a:r>
              <a:rPr sz="2050" spc="-95" dirty="0">
                <a:latin typeface="Times New Roman"/>
                <a:cs typeface="Times New Roman"/>
              </a:rPr>
              <a:t>) </a:t>
            </a:r>
            <a:r>
              <a:rPr sz="2050" spc="-165" dirty="0">
                <a:latin typeface="Symbol"/>
                <a:cs typeface="Symbol"/>
              </a:rPr>
              <a:t></a:t>
            </a:r>
            <a:r>
              <a:rPr sz="2050" spc="-135" dirty="0">
                <a:latin typeface="Times New Roman"/>
                <a:cs typeface="Times New Roman"/>
              </a:rPr>
              <a:t> </a:t>
            </a:r>
            <a:r>
              <a:rPr sz="2050" spc="-130" dirty="0">
                <a:latin typeface="Times New Roman"/>
                <a:cs typeface="Times New Roman"/>
              </a:rPr>
              <a:t>B(s</a:t>
            </a:r>
            <a:r>
              <a:rPr sz="2050" spc="-130" dirty="0" smtClean="0">
                <a:latin typeface="Times New Roman"/>
                <a:cs typeface="Times New Roman"/>
              </a:rPr>
              <a:t>)</a:t>
            </a:r>
            <a:r>
              <a:rPr lang="en-US" sz="2050" spc="-130" dirty="0" smtClean="0">
                <a:latin typeface="Times New Roman"/>
                <a:cs typeface="Times New Roman"/>
              </a:rPr>
              <a:t> </a:t>
            </a:r>
            <a:r>
              <a:rPr sz="2050" spc="-130" dirty="0" smtClean="0">
                <a:latin typeface="Times New Roman"/>
                <a:cs typeface="Times New Roman"/>
              </a:rPr>
              <a:t>)</a:t>
            </a:r>
            <a:endParaRPr sz="2050" dirty="0">
              <a:latin typeface="Times New Roman"/>
              <a:cs typeface="Times New Roman"/>
            </a:endParaRPr>
          </a:p>
          <a:p>
            <a:pPr marL="223520">
              <a:lnSpc>
                <a:spcPct val="100000"/>
              </a:lnSpc>
              <a:spcBef>
                <a:spcPts val="645"/>
              </a:spcBef>
            </a:pPr>
            <a:r>
              <a:rPr sz="2050" spc="-75" dirty="0">
                <a:latin typeface="Symbol"/>
                <a:cs typeface="Symbol"/>
              </a:rPr>
              <a:t></a:t>
            </a:r>
            <a:r>
              <a:rPr sz="2050" i="1" spc="-75" dirty="0">
                <a:latin typeface="Times New Roman"/>
                <a:cs typeface="Times New Roman"/>
              </a:rPr>
              <a:t>C</a:t>
            </a:r>
            <a:r>
              <a:rPr sz="2050" spc="-75" dirty="0">
                <a:latin typeface="Times New Roman"/>
                <a:cs typeface="Times New Roman"/>
              </a:rPr>
              <a:t>(</a:t>
            </a:r>
            <a:r>
              <a:rPr sz="2050" i="1" spc="-75" dirty="0">
                <a:latin typeface="Times New Roman"/>
                <a:cs typeface="Times New Roman"/>
              </a:rPr>
              <a:t>s</a:t>
            </a:r>
            <a:r>
              <a:rPr sz="2050" spc="-75" dirty="0">
                <a:latin typeface="Times New Roman"/>
                <a:cs typeface="Times New Roman"/>
              </a:rPr>
              <a:t>) </a:t>
            </a:r>
            <a:r>
              <a:rPr sz="2050" spc="-165" dirty="0">
                <a:latin typeface="Symbol"/>
                <a:cs typeface="Symbol"/>
              </a:rPr>
              <a:t></a:t>
            </a:r>
            <a:r>
              <a:rPr sz="2050" spc="-165" dirty="0">
                <a:latin typeface="Times New Roman"/>
                <a:cs typeface="Times New Roman"/>
              </a:rPr>
              <a:t> </a:t>
            </a:r>
            <a:r>
              <a:rPr sz="2050" i="1" spc="-90" dirty="0">
                <a:latin typeface="Times New Roman"/>
                <a:cs typeface="Times New Roman"/>
              </a:rPr>
              <a:t>G</a:t>
            </a:r>
            <a:r>
              <a:rPr sz="2050" spc="-90" dirty="0">
                <a:latin typeface="Times New Roman"/>
                <a:cs typeface="Times New Roman"/>
              </a:rPr>
              <a:t>(</a:t>
            </a:r>
            <a:r>
              <a:rPr sz="2050" i="1" spc="-90" dirty="0">
                <a:latin typeface="Times New Roman"/>
                <a:cs typeface="Times New Roman"/>
              </a:rPr>
              <a:t>s</a:t>
            </a:r>
            <a:r>
              <a:rPr sz="2050" spc="-90" dirty="0">
                <a:latin typeface="Times New Roman"/>
                <a:cs typeface="Times New Roman"/>
              </a:rPr>
              <a:t>).R(s) </a:t>
            </a:r>
            <a:r>
              <a:rPr sz="2050" spc="-165" dirty="0">
                <a:latin typeface="Symbol"/>
                <a:cs typeface="Symbol"/>
              </a:rPr>
              <a:t></a:t>
            </a:r>
            <a:r>
              <a:rPr sz="2050" spc="-165" dirty="0">
                <a:latin typeface="Times New Roman"/>
                <a:cs typeface="Times New Roman"/>
              </a:rPr>
              <a:t> </a:t>
            </a:r>
            <a:r>
              <a:rPr sz="2050" i="1" spc="-85" dirty="0">
                <a:latin typeface="Times New Roman"/>
                <a:cs typeface="Times New Roman"/>
              </a:rPr>
              <a:t>G</a:t>
            </a:r>
            <a:r>
              <a:rPr sz="2050" spc="-85" dirty="0">
                <a:latin typeface="Times New Roman"/>
                <a:cs typeface="Times New Roman"/>
              </a:rPr>
              <a:t>(</a:t>
            </a:r>
            <a:r>
              <a:rPr sz="2050" i="1" spc="-85" dirty="0">
                <a:latin typeface="Times New Roman"/>
                <a:cs typeface="Times New Roman"/>
              </a:rPr>
              <a:t>s</a:t>
            </a:r>
            <a:r>
              <a:rPr sz="2050" spc="-85" dirty="0">
                <a:latin typeface="Times New Roman"/>
                <a:cs typeface="Times New Roman"/>
              </a:rPr>
              <a:t>).</a:t>
            </a:r>
            <a:r>
              <a:rPr sz="2050" i="1" spc="-85" dirty="0">
                <a:latin typeface="Times New Roman"/>
                <a:cs typeface="Times New Roman"/>
              </a:rPr>
              <a:t>B</a:t>
            </a:r>
            <a:r>
              <a:rPr sz="2050" spc="-85" dirty="0">
                <a:latin typeface="Times New Roman"/>
                <a:cs typeface="Times New Roman"/>
              </a:rPr>
              <a:t>(</a:t>
            </a:r>
            <a:r>
              <a:rPr sz="2050" i="1" spc="-85" dirty="0">
                <a:latin typeface="Times New Roman"/>
                <a:cs typeface="Times New Roman"/>
              </a:rPr>
              <a:t>s</a:t>
            </a:r>
            <a:r>
              <a:rPr sz="2050" spc="-85" dirty="0">
                <a:latin typeface="Times New Roman"/>
                <a:cs typeface="Times New Roman"/>
              </a:rPr>
              <a:t>) </a:t>
            </a:r>
            <a:r>
              <a:rPr sz="2050" spc="-165" dirty="0">
                <a:latin typeface="Symbol"/>
                <a:cs typeface="Symbol"/>
              </a:rPr>
              <a:t></a:t>
            </a:r>
            <a:r>
              <a:rPr sz="2050" spc="-165" dirty="0">
                <a:latin typeface="Times New Roman"/>
                <a:cs typeface="Times New Roman"/>
              </a:rPr>
              <a:t> </a:t>
            </a:r>
            <a:r>
              <a:rPr sz="2050" spc="-165" dirty="0">
                <a:latin typeface="Symbol"/>
                <a:cs typeface="Symbol"/>
              </a:rPr>
              <a:t></a:t>
            </a:r>
            <a:r>
              <a:rPr sz="2050" spc="-165" dirty="0">
                <a:latin typeface="Times New Roman"/>
                <a:cs typeface="Times New Roman"/>
              </a:rPr>
              <a:t> </a:t>
            </a:r>
            <a:r>
              <a:rPr sz="2050" spc="-165" dirty="0">
                <a:latin typeface="Symbol"/>
                <a:cs typeface="Symbol"/>
              </a:rPr>
              <a:t></a:t>
            </a:r>
            <a:r>
              <a:rPr sz="2050" spc="-165" dirty="0">
                <a:latin typeface="Times New Roman"/>
                <a:cs typeface="Times New Roman"/>
              </a:rPr>
              <a:t> </a:t>
            </a:r>
            <a:r>
              <a:rPr sz="2050" spc="-165" dirty="0">
                <a:latin typeface="Symbol"/>
                <a:cs typeface="Symbol"/>
              </a:rPr>
              <a:t></a:t>
            </a:r>
            <a:r>
              <a:rPr sz="2050" spc="-165" dirty="0">
                <a:latin typeface="Times New Roman"/>
                <a:cs typeface="Times New Roman"/>
              </a:rPr>
              <a:t> </a:t>
            </a:r>
            <a:r>
              <a:rPr sz="2050" spc="-165" dirty="0">
                <a:latin typeface="Symbol"/>
                <a:cs typeface="Symbol"/>
              </a:rPr>
              <a:t></a:t>
            </a:r>
            <a:r>
              <a:rPr sz="2050" spc="-290" dirty="0">
                <a:latin typeface="Times New Roman"/>
                <a:cs typeface="Times New Roman"/>
              </a:rPr>
              <a:t> </a:t>
            </a:r>
            <a:r>
              <a:rPr sz="2050" spc="-114" dirty="0">
                <a:latin typeface="Symbol"/>
                <a:cs typeface="Symbol"/>
              </a:rPr>
              <a:t></a:t>
            </a:r>
            <a:r>
              <a:rPr sz="2050" spc="-114" dirty="0">
                <a:latin typeface="Times New Roman"/>
                <a:cs typeface="Times New Roman"/>
              </a:rPr>
              <a:t>(4)</a:t>
            </a:r>
            <a:endParaRPr sz="2050" dirty="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51375" y="3828317"/>
            <a:ext cx="4418330" cy="1926589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000" spc="-5" dirty="0">
                <a:latin typeface="Tahoma"/>
                <a:cs typeface="Tahoma"/>
              </a:rPr>
              <a:t>Substitute </a:t>
            </a:r>
            <a:r>
              <a:rPr sz="2000" spc="-10" dirty="0">
                <a:latin typeface="Tahoma"/>
                <a:cs typeface="Tahoma"/>
              </a:rPr>
              <a:t>value </a:t>
            </a:r>
            <a:r>
              <a:rPr sz="2000" dirty="0">
                <a:latin typeface="Tahoma"/>
                <a:cs typeface="Tahoma"/>
              </a:rPr>
              <a:t>of </a:t>
            </a:r>
            <a:r>
              <a:rPr sz="2000" spc="-5" dirty="0">
                <a:latin typeface="Tahoma"/>
                <a:cs typeface="Tahoma"/>
              </a:rPr>
              <a:t>B(s) </a:t>
            </a:r>
            <a:r>
              <a:rPr sz="2000" spc="-10" dirty="0">
                <a:latin typeface="Tahoma"/>
                <a:cs typeface="Tahoma"/>
              </a:rPr>
              <a:t>from </a:t>
            </a:r>
            <a:r>
              <a:rPr sz="2000" spc="-5" dirty="0">
                <a:latin typeface="Tahoma"/>
                <a:cs typeface="Tahoma"/>
              </a:rPr>
              <a:t>eq. </a:t>
            </a:r>
            <a:r>
              <a:rPr sz="2000" dirty="0">
                <a:latin typeface="Tahoma"/>
                <a:cs typeface="Tahoma"/>
              </a:rPr>
              <a:t>2 </a:t>
            </a:r>
            <a:r>
              <a:rPr sz="2000" spc="-5" dirty="0">
                <a:latin typeface="Tahoma"/>
                <a:cs typeface="Tahoma"/>
              </a:rPr>
              <a:t>to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4</a:t>
            </a:r>
          </a:p>
          <a:p>
            <a:pPr marL="183515">
              <a:lnSpc>
                <a:spcPct val="100000"/>
              </a:lnSpc>
              <a:spcBef>
                <a:spcPts val="695"/>
              </a:spcBef>
            </a:pPr>
            <a:r>
              <a:rPr sz="1900" i="1" spc="240" dirty="0">
                <a:latin typeface="Times New Roman"/>
                <a:cs typeface="Times New Roman"/>
              </a:rPr>
              <a:t>C</a:t>
            </a:r>
            <a:r>
              <a:rPr sz="1900" spc="240" dirty="0">
                <a:latin typeface="Times New Roman"/>
                <a:cs typeface="Times New Roman"/>
              </a:rPr>
              <a:t>(</a:t>
            </a:r>
            <a:r>
              <a:rPr sz="1900" i="1" spc="240" dirty="0">
                <a:latin typeface="Times New Roman"/>
                <a:cs typeface="Times New Roman"/>
              </a:rPr>
              <a:t>s</a:t>
            </a:r>
            <a:r>
              <a:rPr sz="1900" spc="240" dirty="0">
                <a:latin typeface="Times New Roman"/>
                <a:cs typeface="Times New Roman"/>
              </a:rPr>
              <a:t>)</a:t>
            </a:r>
            <a:r>
              <a:rPr sz="1900" spc="85" dirty="0">
                <a:latin typeface="Times New Roman"/>
                <a:cs typeface="Times New Roman"/>
              </a:rPr>
              <a:t> </a:t>
            </a:r>
            <a:r>
              <a:rPr sz="1900" spc="229" dirty="0">
                <a:latin typeface="Symbol"/>
                <a:cs typeface="Symbol"/>
              </a:rPr>
              <a:t>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i="1" spc="185" dirty="0">
                <a:latin typeface="Times New Roman"/>
                <a:cs typeface="Times New Roman"/>
              </a:rPr>
              <a:t>G</a:t>
            </a:r>
            <a:r>
              <a:rPr sz="1900" spc="185" dirty="0">
                <a:latin typeface="Times New Roman"/>
                <a:cs typeface="Times New Roman"/>
              </a:rPr>
              <a:t>(s)</a:t>
            </a:r>
            <a:r>
              <a:rPr sz="1900" spc="-195" dirty="0">
                <a:latin typeface="Times New Roman"/>
                <a:cs typeface="Times New Roman"/>
              </a:rPr>
              <a:t> </a:t>
            </a:r>
            <a:r>
              <a:rPr sz="1900" spc="160" dirty="0">
                <a:latin typeface="Times New Roman"/>
                <a:cs typeface="Times New Roman"/>
              </a:rPr>
              <a:t>R(s)</a:t>
            </a:r>
            <a:r>
              <a:rPr sz="1900" spc="-40" dirty="0">
                <a:latin typeface="Times New Roman"/>
                <a:cs typeface="Times New Roman"/>
              </a:rPr>
              <a:t> </a:t>
            </a:r>
            <a:r>
              <a:rPr sz="1900" spc="229" dirty="0">
                <a:latin typeface="Symbol"/>
                <a:cs typeface="Symbol"/>
              </a:rPr>
              <a:t></a:t>
            </a:r>
            <a:r>
              <a:rPr sz="1900" spc="-105" dirty="0">
                <a:latin typeface="Times New Roman"/>
                <a:cs typeface="Times New Roman"/>
              </a:rPr>
              <a:t> </a:t>
            </a:r>
            <a:r>
              <a:rPr sz="1900" spc="165" dirty="0">
                <a:latin typeface="Times New Roman"/>
                <a:cs typeface="Times New Roman"/>
              </a:rPr>
              <a:t>G(s).H(s).C(s)</a:t>
            </a:r>
            <a:endParaRPr sz="1900" dirty="0">
              <a:latin typeface="Times New Roman"/>
              <a:cs typeface="Times New Roman"/>
            </a:endParaRPr>
          </a:p>
          <a:p>
            <a:pPr marL="187960">
              <a:lnSpc>
                <a:spcPct val="100000"/>
              </a:lnSpc>
              <a:spcBef>
                <a:spcPts val="595"/>
              </a:spcBef>
            </a:pPr>
            <a:r>
              <a:rPr sz="1900" spc="165" dirty="0">
                <a:latin typeface="Times New Roman"/>
                <a:cs typeface="Times New Roman"/>
              </a:rPr>
              <a:t>G(s).R(s)</a:t>
            </a:r>
            <a:r>
              <a:rPr sz="1900" spc="105" dirty="0">
                <a:latin typeface="Times New Roman"/>
                <a:cs typeface="Times New Roman"/>
              </a:rPr>
              <a:t> </a:t>
            </a:r>
            <a:r>
              <a:rPr sz="1900" spc="229" dirty="0">
                <a:latin typeface="Symbol"/>
                <a:cs typeface="Symbol"/>
              </a:rPr>
              <a:t></a:t>
            </a:r>
            <a:r>
              <a:rPr sz="1900" spc="35" dirty="0">
                <a:latin typeface="Times New Roman"/>
                <a:cs typeface="Times New Roman"/>
              </a:rPr>
              <a:t> </a:t>
            </a:r>
            <a:r>
              <a:rPr sz="1900" spc="160" dirty="0">
                <a:latin typeface="Times New Roman"/>
                <a:cs typeface="Times New Roman"/>
              </a:rPr>
              <a:t>C(s)</a:t>
            </a:r>
            <a:r>
              <a:rPr sz="1900" spc="-40" dirty="0">
                <a:latin typeface="Times New Roman"/>
                <a:cs typeface="Times New Roman"/>
              </a:rPr>
              <a:t> </a:t>
            </a:r>
            <a:r>
              <a:rPr sz="1900" spc="229" dirty="0">
                <a:latin typeface="Symbol"/>
                <a:cs typeface="Symbol"/>
              </a:rPr>
              <a:t></a:t>
            </a:r>
            <a:r>
              <a:rPr sz="1900" spc="-65" dirty="0">
                <a:latin typeface="Times New Roman"/>
                <a:cs typeface="Times New Roman"/>
              </a:rPr>
              <a:t> </a:t>
            </a:r>
            <a:r>
              <a:rPr sz="1900" spc="165" dirty="0">
                <a:latin typeface="Times New Roman"/>
                <a:cs typeface="Times New Roman"/>
              </a:rPr>
              <a:t>G(s).H(s).C(s)</a:t>
            </a:r>
            <a:endParaRPr sz="1900" dirty="0">
              <a:latin typeface="Times New Roman"/>
              <a:cs typeface="Times New Roman"/>
            </a:endParaRPr>
          </a:p>
          <a:p>
            <a:pPr marL="187960">
              <a:lnSpc>
                <a:spcPct val="100000"/>
              </a:lnSpc>
              <a:spcBef>
                <a:spcPts val="590"/>
              </a:spcBef>
            </a:pPr>
            <a:r>
              <a:rPr sz="1900" spc="165" dirty="0">
                <a:latin typeface="Times New Roman"/>
                <a:cs typeface="Times New Roman"/>
              </a:rPr>
              <a:t>G(s).R(s)</a:t>
            </a:r>
            <a:r>
              <a:rPr sz="1900" spc="105" dirty="0">
                <a:latin typeface="Times New Roman"/>
                <a:cs typeface="Times New Roman"/>
              </a:rPr>
              <a:t> </a:t>
            </a:r>
            <a:r>
              <a:rPr sz="1900" spc="229" dirty="0">
                <a:latin typeface="Symbol"/>
                <a:cs typeface="Symbol"/>
              </a:rPr>
              <a:t></a:t>
            </a:r>
            <a:r>
              <a:rPr sz="1900" spc="35" dirty="0">
                <a:latin typeface="Times New Roman"/>
                <a:cs typeface="Times New Roman"/>
              </a:rPr>
              <a:t> </a:t>
            </a:r>
            <a:r>
              <a:rPr sz="1900" spc="125" dirty="0">
                <a:latin typeface="Times New Roman"/>
                <a:cs typeface="Times New Roman"/>
              </a:rPr>
              <a:t>C(s)(1</a:t>
            </a:r>
            <a:r>
              <a:rPr sz="1900" spc="-240" dirty="0">
                <a:latin typeface="Times New Roman"/>
                <a:cs typeface="Times New Roman"/>
              </a:rPr>
              <a:t> </a:t>
            </a:r>
            <a:r>
              <a:rPr sz="1900" spc="229" dirty="0">
                <a:latin typeface="Symbol"/>
                <a:cs typeface="Symbol"/>
              </a:rPr>
              <a:t></a:t>
            </a:r>
            <a:r>
              <a:rPr sz="1900" spc="-75" dirty="0">
                <a:latin typeface="Times New Roman"/>
                <a:cs typeface="Times New Roman"/>
              </a:rPr>
              <a:t> </a:t>
            </a:r>
            <a:r>
              <a:rPr sz="1900" spc="160" dirty="0">
                <a:latin typeface="Times New Roman"/>
                <a:cs typeface="Times New Roman"/>
              </a:rPr>
              <a:t>G(s).H(s))</a:t>
            </a:r>
            <a:endParaRPr sz="1900" dirty="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730"/>
              </a:spcBef>
            </a:pPr>
            <a:r>
              <a:rPr sz="2000" spc="-30" dirty="0">
                <a:latin typeface="Tahoma"/>
                <a:cs typeface="Tahoma"/>
              </a:rPr>
              <a:t>Transfer </a:t>
            </a:r>
            <a:r>
              <a:rPr sz="2000" spc="-5" dirty="0">
                <a:latin typeface="Tahoma"/>
                <a:cs typeface="Tahoma"/>
              </a:rPr>
              <a:t>function </a:t>
            </a:r>
            <a:r>
              <a:rPr sz="2000" dirty="0">
                <a:latin typeface="Tahoma"/>
                <a:cs typeface="Tahoma"/>
              </a:rPr>
              <a:t>is </a:t>
            </a:r>
            <a:r>
              <a:rPr sz="2000" spc="-5" dirty="0">
                <a:latin typeface="Tahoma"/>
                <a:cs typeface="Tahoma"/>
              </a:rPr>
              <a:t>given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by;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989715" y="6214734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389" y="0"/>
                </a:lnTo>
              </a:path>
            </a:pathLst>
          </a:custGeom>
          <a:ln w="146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33158" y="6214734"/>
            <a:ext cx="1467485" cy="0"/>
          </a:xfrm>
          <a:custGeom>
            <a:avLst/>
            <a:gdLst/>
            <a:ahLst/>
            <a:cxnLst/>
            <a:rect l="l" t="t" r="r" b="b"/>
            <a:pathLst>
              <a:path w="1467484">
                <a:moveTo>
                  <a:pt x="0" y="0"/>
                </a:moveTo>
                <a:lnTo>
                  <a:pt x="1467393" y="0"/>
                </a:lnTo>
              </a:path>
            </a:pathLst>
          </a:custGeom>
          <a:ln w="146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985349" y="5803150"/>
            <a:ext cx="1852930" cy="3721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318260" algn="l"/>
              </a:tabLst>
            </a:pPr>
            <a:r>
              <a:rPr sz="2250" i="1" spc="90" dirty="0">
                <a:latin typeface="Times New Roman"/>
                <a:cs typeface="Times New Roman"/>
              </a:rPr>
              <a:t>C</a:t>
            </a:r>
            <a:r>
              <a:rPr sz="2250" spc="60" dirty="0">
                <a:latin typeface="Times New Roman"/>
                <a:cs typeface="Times New Roman"/>
              </a:rPr>
              <a:t>(</a:t>
            </a:r>
            <a:r>
              <a:rPr sz="2250" i="1" spc="40" dirty="0">
                <a:latin typeface="Times New Roman"/>
                <a:cs typeface="Times New Roman"/>
              </a:rPr>
              <a:t>s</a:t>
            </a:r>
            <a:r>
              <a:rPr sz="2250" spc="-30" dirty="0">
                <a:latin typeface="Times New Roman"/>
                <a:cs typeface="Times New Roman"/>
              </a:rPr>
              <a:t>)</a:t>
            </a:r>
            <a:r>
              <a:rPr sz="2250" dirty="0">
                <a:latin typeface="Times New Roman"/>
                <a:cs typeface="Times New Roman"/>
              </a:rPr>
              <a:t>	</a:t>
            </a:r>
            <a:r>
              <a:rPr sz="2250" i="1" spc="30" dirty="0">
                <a:latin typeface="Times New Roman"/>
                <a:cs typeface="Times New Roman"/>
              </a:rPr>
              <a:t>G</a:t>
            </a:r>
            <a:r>
              <a:rPr sz="2250" spc="60" dirty="0">
                <a:latin typeface="Times New Roman"/>
                <a:cs typeface="Times New Roman"/>
              </a:rPr>
              <a:t>(</a:t>
            </a:r>
            <a:r>
              <a:rPr sz="2250" i="1" spc="40" dirty="0">
                <a:latin typeface="Times New Roman"/>
                <a:cs typeface="Times New Roman"/>
              </a:rPr>
              <a:t>s</a:t>
            </a:r>
            <a:r>
              <a:rPr sz="2250" spc="-30" dirty="0">
                <a:latin typeface="Times New Roman"/>
                <a:cs typeface="Times New Roman"/>
              </a:rPr>
              <a:t>)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592079" y="5985051"/>
            <a:ext cx="176530" cy="3721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50" spc="-50" dirty="0">
                <a:latin typeface="Symbol"/>
                <a:cs typeface="Symbol"/>
              </a:rPr>
              <a:t>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81620" y="6210797"/>
            <a:ext cx="2651760" cy="3721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837565" algn="l"/>
              </a:tabLst>
            </a:pPr>
            <a:r>
              <a:rPr sz="2250" i="1" spc="20" dirty="0">
                <a:latin typeface="Times New Roman"/>
                <a:cs typeface="Times New Roman"/>
              </a:rPr>
              <a:t>R</a:t>
            </a:r>
            <a:r>
              <a:rPr sz="2250" spc="20" dirty="0">
                <a:latin typeface="Times New Roman"/>
                <a:cs typeface="Times New Roman"/>
              </a:rPr>
              <a:t>(</a:t>
            </a:r>
            <a:r>
              <a:rPr sz="2250" i="1" spc="20" dirty="0">
                <a:latin typeface="Times New Roman"/>
                <a:cs typeface="Times New Roman"/>
              </a:rPr>
              <a:t>s</a:t>
            </a:r>
            <a:r>
              <a:rPr sz="2250" spc="20" dirty="0">
                <a:latin typeface="Times New Roman"/>
                <a:cs typeface="Times New Roman"/>
              </a:rPr>
              <a:t>)	</a:t>
            </a:r>
            <a:r>
              <a:rPr sz="2250" spc="-45" dirty="0">
                <a:latin typeface="Times New Roman"/>
                <a:cs typeface="Times New Roman"/>
              </a:rPr>
              <a:t>1 </a:t>
            </a:r>
            <a:r>
              <a:rPr sz="2250" spc="-50" dirty="0">
                <a:latin typeface="Symbol"/>
                <a:cs typeface="Symbol"/>
              </a:rPr>
              <a:t></a:t>
            </a:r>
            <a:r>
              <a:rPr sz="2250" spc="-50" dirty="0">
                <a:latin typeface="Times New Roman"/>
                <a:cs typeface="Times New Roman"/>
              </a:rPr>
              <a:t> </a:t>
            </a:r>
            <a:r>
              <a:rPr sz="2250" i="1" spc="5" dirty="0">
                <a:latin typeface="Times New Roman"/>
                <a:cs typeface="Times New Roman"/>
              </a:rPr>
              <a:t>G</a:t>
            </a:r>
            <a:r>
              <a:rPr sz="2250" spc="5" dirty="0">
                <a:latin typeface="Times New Roman"/>
                <a:cs typeface="Times New Roman"/>
              </a:rPr>
              <a:t>(</a:t>
            </a:r>
            <a:r>
              <a:rPr sz="2250" i="1" spc="5" dirty="0">
                <a:latin typeface="Times New Roman"/>
                <a:cs typeface="Times New Roman"/>
              </a:rPr>
              <a:t>s</a:t>
            </a:r>
            <a:r>
              <a:rPr sz="2250" spc="5" dirty="0">
                <a:latin typeface="Times New Roman"/>
                <a:cs typeface="Times New Roman"/>
              </a:rPr>
              <a:t>).H(s)</a:t>
            </a:r>
            <a:r>
              <a:rPr sz="2250" spc="-125" dirty="0">
                <a:latin typeface="Times New Roman"/>
                <a:cs typeface="Times New Roman"/>
              </a:rPr>
              <a:t> </a:t>
            </a:r>
            <a:r>
              <a:rPr sz="2100" baseline="-29761" dirty="0">
                <a:latin typeface="Tahoma"/>
                <a:cs typeface="Tahoma"/>
              </a:rPr>
              <a:t>70</a:t>
            </a:r>
            <a:endParaRPr sz="2100" baseline="-29761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108828" y="6047333"/>
            <a:ext cx="686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25" dirty="0">
                <a:latin typeface="Tahoma"/>
                <a:cs typeface="Tahoma"/>
              </a:rPr>
              <a:t>T</a:t>
            </a:r>
            <a:r>
              <a:rPr sz="2400" dirty="0">
                <a:latin typeface="Tahoma"/>
                <a:cs typeface="Tahoma"/>
              </a:rPr>
              <a:t>.</a:t>
            </a:r>
            <a:r>
              <a:rPr sz="2400" spc="-340" dirty="0">
                <a:latin typeface="Tahoma"/>
                <a:cs typeface="Tahoma"/>
              </a:rPr>
              <a:t>F</a:t>
            </a:r>
            <a:r>
              <a:rPr sz="2400" dirty="0">
                <a:latin typeface="Tahoma"/>
                <a:cs typeface="Tahoma"/>
              </a:rPr>
              <a:t>.=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TextBox 33"/>
          <p:cNvSpPr txBox="1"/>
          <p:nvPr/>
        </p:nvSpPr>
        <p:spPr>
          <a:xfrm>
            <a:off x="533400" y="63246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B(S)=C(S)H(S)        …(2)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183591"/>
            <a:ext cx="85248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Tahoma"/>
                <a:cs typeface="Tahoma"/>
              </a:rPr>
              <a:t>Laplace </a:t>
            </a:r>
            <a:r>
              <a:rPr sz="2800" spc="-5" dirty="0">
                <a:solidFill>
                  <a:srgbClr val="C00000"/>
                </a:solidFill>
                <a:latin typeface="Tahoma"/>
                <a:cs typeface="Tahoma"/>
              </a:rPr>
              <a:t>Transform</a:t>
            </a:r>
            <a:r>
              <a:rPr sz="2800" spc="-5" dirty="0">
                <a:latin typeface="Tahoma"/>
                <a:cs typeface="Tahoma"/>
              </a:rPr>
              <a:t> of Passive </a:t>
            </a:r>
            <a:r>
              <a:rPr sz="2800" spc="-10" dirty="0">
                <a:latin typeface="Tahoma"/>
                <a:cs typeface="Tahoma"/>
              </a:rPr>
              <a:t>Element </a:t>
            </a:r>
            <a:r>
              <a:rPr sz="2800" spc="-5" dirty="0">
                <a:latin typeface="Tahoma"/>
                <a:cs typeface="Tahoma"/>
              </a:rPr>
              <a:t>(R,L &amp;</a:t>
            </a:r>
            <a:r>
              <a:rPr sz="2800" spc="10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C)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idx="1"/>
          </p:nvPr>
        </p:nvSpPr>
        <p:spPr>
          <a:xfrm>
            <a:off x="502920" y="1351991"/>
            <a:ext cx="8336280" cy="31438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235" indent="-3429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6235" algn="l"/>
                <a:tab pos="1026794" algn="l"/>
                <a:tab pos="2245995" algn="l"/>
                <a:tab pos="3803650" algn="l"/>
                <a:tab pos="4443730" algn="l"/>
                <a:tab pos="4940935" algn="l"/>
                <a:tab pos="5763895" algn="l"/>
                <a:tab pos="7990840" algn="l"/>
              </a:tabLst>
            </a:pPr>
            <a:r>
              <a:rPr spc="-10" dirty="0" smtClean="0"/>
              <a:t>Th</a:t>
            </a:r>
            <a:r>
              <a:rPr spc="-5" dirty="0" smtClean="0"/>
              <a:t>e</a:t>
            </a:r>
            <a:r>
              <a:rPr lang="en-US" spc="-5" dirty="0" smtClean="0"/>
              <a:t> </a:t>
            </a:r>
            <a:r>
              <a:rPr lang="en-US" dirty="0"/>
              <a:t> </a:t>
            </a:r>
            <a:r>
              <a:rPr spc="-10" dirty="0" smtClean="0"/>
              <a:t>Laplac</a:t>
            </a:r>
            <a:r>
              <a:rPr spc="-5" dirty="0" smtClean="0"/>
              <a:t>e</a:t>
            </a:r>
            <a:r>
              <a:rPr lang="en-US" dirty="0" smtClean="0"/>
              <a:t>  </a:t>
            </a:r>
            <a:r>
              <a:rPr spc="-5" dirty="0" smtClean="0"/>
              <a:t>t</a:t>
            </a:r>
            <a:r>
              <a:rPr spc="-70" dirty="0" smtClean="0"/>
              <a:t>r</a:t>
            </a:r>
            <a:r>
              <a:rPr spc="-5" dirty="0" smtClean="0"/>
              <a:t>an</a:t>
            </a:r>
            <a:r>
              <a:rPr spc="-35" dirty="0" smtClean="0"/>
              <a:t>s</a:t>
            </a:r>
            <a:r>
              <a:rPr spc="-70" dirty="0" smtClean="0"/>
              <a:t>f</a:t>
            </a:r>
            <a:r>
              <a:rPr spc="5" dirty="0" smtClean="0"/>
              <a:t>o</a:t>
            </a:r>
            <a:r>
              <a:rPr spc="-5" dirty="0" smtClean="0"/>
              <a:t>rm</a:t>
            </a:r>
            <a:r>
              <a:rPr lang="en-US" dirty="0" smtClean="0"/>
              <a:t> </a:t>
            </a:r>
            <a:r>
              <a:rPr spc="-25" dirty="0" smtClean="0"/>
              <a:t>c</a:t>
            </a:r>
            <a:r>
              <a:rPr spc="-5" dirty="0" smtClean="0"/>
              <a:t>an</a:t>
            </a:r>
            <a:r>
              <a:rPr lang="en-US" dirty="0" smtClean="0"/>
              <a:t> </a:t>
            </a:r>
            <a:r>
              <a:rPr spc="-10" dirty="0" smtClean="0"/>
              <a:t>b</a:t>
            </a:r>
            <a:r>
              <a:rPr spc="-5" dirty="0" smtClean="0"/>
              <a:t>e</a:t>
            </a:r>
            <a:r>
              <a:rPr lang="en-US" dirty="0" smtClean="0"/>
              <a:t> </a:t>
            </a:r>
            <a:r>
              <a:rPr spc="-10" dirty="0" smtClean="0"/>
              <a:t>use</a:t>
            </a:r>
            <a:r>
              <a:rPr spc="-5" dirty="0" smtClean="0"/>
              <a:t>d</a:t>
            </a:r>
            <a:r>
              <a:rPr lang="en-US" spc="-5" dirty="0" smtClean="0"/>
              <a:t> </a:t>
            </a:r>
            <a:r>
              <a:rPr spc="-5" dirty="0" smtClean="0"/>
              <a:t>i</a:t>
            </a:r>
            <a:r>
              <a:rPr spc="5" dirty="0" smtClean="0"/>
              <a:t>n</a:t>
            </a:r>
            <a:r>
              <a:rPr spc="-10" dirty="0" smtClean="0"/>
              <a:t>depe</a:t>
            </a:r>
            <a:r>
              <a:rPr dirty="0" smtClean="0"/>
              <a:t>n</a:t>
            </a:r>
            <a:r>
              <a:rPr spc="-10" dirty="0" smtClean="0"/>
              <a:t>de</a:t>
            </a:r>
            <a:r>
              <a:rPr spc="-40" dirty="0" smtClean="0"/>
              <a:t>n</a:t>
            </a:r>
            <a:r>
              <a:rPr dirty="0" smtClean="0"/>
              <a:t>t</a:t>
            </a:r>
            <a:r>
              <a:rPr spc="-5" dirty="0" smtClean="0"/>
              <a:t>ly</a:t>
            </a:r>
            <a:r>
              <a:rPr lang="en-US" dirty="0" smtClean="0"/>
              <a:t> </a:t>
            </a:r>
            <a:r>
              <a:rPr spc="-5" dirty="0" smtClean="0"/>
              <a:t>on</a:t>
            </a:r>
            <a:r>
              <a:rPr lang="en-US" spc="-5" dirty="0" smtClean="0"/>
              <a:t> </a:t>
            </a:r>
            <a:r>
              <a:rPr spc="-25" dirty="0" smtClean="0"/>
              <a:t>different </a:t>
            </a:r>
            <a:r>
              <a:rPr spc="-10" dirty="0"/>
              <a:t>circuit </a:t>
            </a:r>
            <a:r>
              <a:rPr spc="-5" dirty="0"/>
              <a:t>elements, and then the </a:t>
            </a:r>
            <a:r>
              <a:rPr spc="-10" dirty="0"/>
              <a:t>circuit </a:t>
            </a:r>
            <a:r>
              <a:rPr spc="-5" dirty="0"/>
              <a:t>can </a:t>
            </a:r>
            <a:r>
              <a:rPr spc="-10" dirty="0"/>
              <a:t>be  </a:t>
            </a:r>
            <a:r>
              <a:rPr spc="-15" dirty="0"/>
              <a:t>solved entirely </a:t>
            </a:r>
            <a:r>
              <a:rPr spc="-5" dirty="0"/>
              <a:t>in the S </a:t>
            </a:r>
            <a:r>
              <a:rPr spc="-10" dirty="0"/>
              <a:t>Domain (Which is </a:t>
            </a:r>
            <a:r>
              <a:rPr spc="-5" dirty="0"/>
              <a:t>much</a:t>
            </a:r>
            <a:r>
              <a:rPr spc="235" dirty="0"/>
              <a:t> </a:t>
            </a:r>
            <a:r>
              <a:rPr spc="-5" dirty="0"/>
              <a:t>easier).</a:t>
            </a:r>
          </a:p>
          <a:p>
            <a:pPr marL="635">
              <a:lnSpc>
                <a:spcPct val="100000"/>
              </a:lnSpc>
            </a:pPr>
            <a:endParaRPr sz="3300" dirty="0"/>
          </a:p>
          <a:p>
            <a:pPr marL="356235" indent="-3429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6235" algn="l"/>
              </a:tabLst>
            </a:pPr>
            <a:r>
              <a:rPr spc="-10" dirty="0">
                <a:solidFill>
                  <a:srgbClr val="000099"/>
                </a:solidFill>
              </a:rPr>
              <a:t>Let's </a:t>
            </a:r>
            <a:r>
              <a:rPr spc="-35" dirty="0">
                <a:solidFill>
                  <a:srgbClr val="000099"/>
                </a:solidFill>
              </a:rPr>
              <a:t>take </a:t>
            </a:r>
            <a:r>
              <a:rPr spc="-5" dirty="0">
                <a:solidFill>
                  <a:srgbClr val="000099"/>
                </a:solidFill>
              </a:rPr>
              <a:t>a look </a:t>
            </a:r>
            <a:r>
              <a:rPr spc="-15" dirty="0">
                <a:solidFill>
                  <a:srgbClr val="000099"/>
                </a:solidFill>
              </a:rPr>
              <a:t>at </a:t>
            </a:r>
            <a:r>
              <a:rPr spc="-10" dirty="0">
                <a:solidFill>
                  <a:srgbClr val="000099"/>
                </a:solidFill>
              </a:rPr>
              <a:t>some </a:t>
            </a:r>
            <a:r>
              <a:rPr spc="-5" dirty="0">
                <a:solidFill>
                  <a:srgbClr val="000099"/>
                </a:solidFill>
              </a:rPr>
              <a:t>of the </a:t>
            </a:r>
            <a:r>
              <a:rPr spc="-10" dirty="0">
                <a:solidFill>
                  <a:srgbClr val="000099"/>
                </a:solidFill>
              </a:rPr>
              <a:t>circuit</a:t>
            </a:r>
            <a:r>
              <a:rPr spc="130" dirty="0">
                <a:solidFill>
                  <a:srgbClr val="000099"/>
                </a:solidFill>
              </a:rPr>
              <a:t> </a:t>
            </a:r>
            <a:r>
              <a:rPr spc="-10" dirty="0">
                <a:solidFill>
                  <a:srgbClr val="000099"/>
                </a:solidFill>
              </a:rPr>
              <a:t>elements</a:t>
            </a:r>
          </a:p>
        </p:txBody>
      </p:sp>
      <p:sp>
        <p:nvSpPr>
          <p:cNvPr id="4" name="object 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11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26058"/>
            <a:ext cx="7998460" cy="4597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5" dirty="0">
                <a:solidFill>
                  <a:srgbClr val="C00000"/>
                </a:solidFill>
              </a:rPr>
              <a:t>Laplace </a:t>
            </a:r>
            <a:r>
              <a:rPr sz="2900" spc="-30" dirty="0">
                <a:solidFill>
                  <a:srgbClr val="C00000"/>
                </a:solidFill>
              </a:rPr>
              <a:t>Transform </a:t>
            </a:r>
            <a:r>
              <a:rPr sz="2900" dirty="0">
                <a:solidFill>
                  <a:srgbClr val="C00000"/>
                </a:solidFill>
              </a:rPr>
              <a:t>of</a:t>
            </a:r>
            <a:r>
              <a:rPr sz="2900" spc="-75" dirty="0">
                <a:solidFill>
                  <a:srgbClr val="C00000"/>
                </a:solidFill>
              </a:rPr>
              <a:t> </a:t>
            </a:r>
            <a:r>
              <a:rPr sz="2900" dirty="0">
                <a:solidFill>
                  <a:srgbClr val="C00000"/>
                </a:solidFill>
              </a:rPr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600200"/>
            <a:ext cx="8301990" cy="27821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buFont typeface="Wingdings"/>
              <a:buChar char=""/>
              <a:tabLst>
                <a:tab pos="355600" algn="l"/>
              </a:tabLst>
            </a:pPr>
            <a:r>
              <a:rPr sz="3600" spc="-25" dirty="0">
                <a:latin typeface="Calibri"/>
                <a:cs typeface="Calibri"/>
              </a:rPr>
              <a:t>Resistors </a:t>
            </a:r>
            <a:r>
              <a:rPr sz="3600" spc="-20" dirty="0">
                <a:latin typeface="Calibri"/>
                <a:cs typeface="Calibri"/>
              </a:rPr>
              <a:t>are </a:t>
            </a:r>
            <a:r>
              <a:rPr sz="3600" spc="-5" dirty="0">
                <a:latin typeface="Calibri"/>
                <a:cs typeface="Calibri"/>
              </a:rPr>
              <a:t>time </a:t>
            </a:r>
            <a:r>
              <a:rPr sz="3600" dirty="0">
                <a:latin typeface="Calibri"/>
                <a:cs typeface="Calibri"/>
              </a:rPr>
              <a:t>and </a:t>
            </a:r>
            <a:r>
              <a:rPr sz="3600" spc="-10" dirty="0">
                <a:latin typeface="Calibri"/>
                <a:cs typeface="Calibri"/>
              </a:rPr>
              <a:t>frequency </a:t>
            </a:r>
            <a:r>
              <a:rPr sz="3600" spc="-15" dirty="0">
                <a:latin typeface="Calibri"/>
                <a:cs typeface="Calibri"/>
              </a:rPr>
              <a:t>invariant. </a:t>
            </a:r>
            <a:r>
              <a:rPr sz="3600" spc="-20" dirty="0">
                <a:latin typeface="Calibri"/>
                <a:cs typeface="Calibri"/>
              </a:rPr>
              <a:t>Therefore,  </a:t>
            </a:r>
            <a:r>
              <a:rPr sz="3600" spc="-5" dirty="0">
                <a:latin typeface="Calibri"/>
                <a:cs typeface="Calibri"/>
              </a:rPr>
              <a:t>the </a:t>
            </a:r>
            <a:r>
              <a:rPr sz="3600" spc="-20" dirty="0">
                <a:latin typeface="Calibri"/>
                <a:cs typeface="Calibri"/>
              </a:rPr>
              <a:t>transform </a:t>
            </a:r>
            <a:r>
              <a:rPr sz="3600" spc="-5" dirty="0">
                <a:latin typeface="Calibri"/>
                <a:cs typeface="Calibri"/>
              </a:rPr>
              <a:t>of a </a:t>
            </a:r>
            <a:r>
              <a:rPr sz="3600" spc="-20" dirty="0">
                <a:latin typeface="Calibri"/>
                <a:cs typeface="Calibri"/>
              </a:rPr>
              <a:t>resistor </a:t>
            </a:r>
            <a:r>
              <a:rPr sz="3600" spc="-10" dirty="0">
                <a:latin typeface="Calibri"/>
                <a:cs typeface="Calibri"/>
              </a:rPr>
              <a:t>is </a:t>
            </a:r>
            <a:r>
              <a:rPr sz="3600" spc="-5" dirty="0">
                <a:latin typeface="Calibri"/>
                <a:cs typeface="Calibri"/>
              </a:rPr>
              <a:t>the same as the  </a:t>
            </a:r>
            <a:r>
              <a:rPr sz="3600" spc="-15" dirty="0">
                <a:latin typeface="Calibri"/>
                <a:cs typeface="Calibri"/>
              </a:rPr>
              <a:t>resistance </a:t>
            </a:r>
            <a:r>
              <a:rPr sz="3600" spc="-5" dirty="0">
                <a:latin typeface="Calibri"/>
                <a:cs typeface="Calibri"/>
              </a:rPr>
              <a:t>of the</a:t>
            </a:r>
            <a:r>
              <a:rPr sz="3600" spc="55" dirty="0">
                <a:latin typeface="Calibri"/>
                <a:cs typeface="Calibri"/>
              </a:rPr>
              <a:t> </a:t>
            </a:r>
            <a:r>
              <a:rPr sz="3600" spc="-50" dirty="0">
                <a:latin typeface="Calibri"/>
                <a:cs typeface="Calibri"/>
              </a:rPr>
              <a:t>resistor.</a:t>
            </a:r>
            <a:endParaRPr sz="3600" dirty="0">
              <a:latin typeface="Calibri"/>
              <a:cs typeface="Calibri"/>
            </a:endParaRPr>
          </a:p>
          <a:p>
            <a:pPr marL="1308100">
              <a:lnSpc>
                <a:spcPct val="100000"/>
              </a:lnSpc>
            </a:pPr>
            <a:endParaRPr lang="en-US" sz="3600" spc="-15" dirty="0" smtClean="0">
              <a:latin typeface="Calibri"/>
              <a:cs typeface="Calibri"/>
            </a:endParaRPr>
          </a:p>
          <a:p>
            <a:pPr marL="1308100">
              <a:lnSpc>
                <a:spcPct val="100000"/>
              </a:lnSpc>
            </a:pPr>
            <a:r>
              <a:rPr sz="3600" spc="-15" dirty="0" smtClean="0">
                <a:latin typeface="Calibri"/>
                <a:cs typeface="Calibri"/>
              </a:rPr>
              <a:t>L{Resistor</a:t>
            </a:r>
            <a:r>
              <a:rPr sz="3600" spc="-15" dirty="0">
                <a:latin typeface="Calibri"/>
                <a:cs typeface="Calibri"/>
              </a:rPr>
              <a:t>}=R(s)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12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60731"/>
            <a:ext cx="348043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5" dirty="0">
                <a:solidFill>
                  <a:srgbClr val="C00000"/>
                </a:solidFill>
                <a:latin typeface="Calibri"/>
                <a:cs typeface="Calibri"/>
              </a:rPr>
              <a:t>Laplace </a:t>
            </a:r>
            <a:r>
              <a:rPr sz="2900" b="1" spc="-30" dirty="0">
                <a:solidFill>
                  <a:srgbClr val="C00000"/>
                </a:solidFill>
                <a:latin typeface="Calibri"/>
                <a:cs typeface="Calibri"/>
              </a:rPr>
              <a:t>Transform </a:t>
            </a:r>
            <a:r>
              <a:rPr sz="2900" b="1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900" b="1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900" b="1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endParaRPr sz="2900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96341" y="2453216"/>
            <a:ext cx="760095" cy="0"/>
          </a:xfrm>
          <a:custGeom>
            <a:avLst/>
            <a:gdLst/>
            <a:ahLst/>
            <a:cxnLst/>
            <a:rect l="l" t="t" r="r" b="b"/>
            <a:pathLst>
              <a:path w="760095">
                <a:moveTo>
                  <a:pt x="0" y="0"/>
                </a:moveTo>
                <a:lnTo>
                  <a:pt x="759619" y="0"/>
                </a:lnTo>
              </a:path>
            </a:pathLst>
          </a:custGeom>
          <a:ln w="176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62940" y="1174750"/>
            <a:ext cx="7621905" cy="1450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Let us look at </a:t>
            </a:r>
            <a:r>
              <a:rPr sz="2400" spc="-5" dirty="0">
                <a:latin typeface="Tahoma"/>
                <a:cs typeface="Tahoma"/>
              </a:rPr>
              <a:t>the relationship </a:t>
            </a:r>
            <a:r>
              <a:rPr sz="2400" dirty="0">
                <a:latin typeface="Tahoma"/>
                <a:cs typeface="Tahoma"/>
              </a:rPr>
              <a:t>between </a:t>
            </a:r>
            <a:r>
              <a:rPr sz="2400" spc="-5" dirty="0">
                <a:latin typeface="Tahoma"/>
                <a:cs typeface="Tahoma"/>
              </a:rPr>
              <a:t>voltage, </a:t>
            </a:r>
            <a:r>
              <a:rPr sz="2400" spc="-10" dirty="0">
                <a:latin typeface="Tahoma"/>
                <a:cs typeface="Tahoma"/>
              </a:rPr>
              <a:t>current,  </a:t>
            </a:r>
            <a:r>
              <a:rPr sz="2400" dirty="0">
                <a:latin typeface="Tahoma"/>
                <a:cs typeface="Tahoma"/>
              </a:rPr>
              <a:t>and </a:t>
            </a:r>
            <a:r>
              <a:rPr sz="2400" spc="-5" dirty="0">
                <a:latin typeface="Tahoma"/>
                <a:cs typeface="Tahoma"/>
              </a:rPr>
              <a:t>capacitance, </a:t>
            </a:r>
            <a:r>
              <a:rPr sz="2400" dirty="0">
                <a:latin typeface="Tahoma"/>
                <a:cs typeface="Tahoma"/>
              </a:rPr>
              <a:t>in </a:t>
            </a:r>
            <a:r>
              <a:rPr sz="2400" spc="-5" dirty="0">
                <a:latin typeface="Tahoma"/>
                <a:cs typeface="Tahoma"/>
              </a:rPr>
              <a:t>the time </a:t>
            </a:r>
            <a:r>
              <a:rPr sz="2400" dirty="0">
                <a:latin typeface="Tahoma"/>
                <a:cs typeface="Tahoma"/>
              </a:rPr>
              <a:t>domain:</a:t>
            </a:r>
          </a:p>
          <a:p>
            <a:pPr marL="1515745">
              <a:lnSpc>
                <a:spcPct val="100000"/>
              </a:lnSpc>
              <a:spcBef>
                <a:spcPts val="2155"/>
              </a:spcBef>
            </a:pPr>
            <a:r>
              <a:rPr sz="2750" i="1" spc="135" dirty="0">
                <a:latin typeface="Times New Roman"/>
                <a:cs typeface="Times New Roman"/>
              </a:rPr>
              <a:t>i</a:t>
            </a:r>
            <a:r>
              <a:rPr sz="2750" spc="135" dirty="0">
                <a:latin typeface="Times New Roman"/>
                <a:cs typeface="Times New Roman"/>
              </a:rPr>
              <a:t>(</a:t>
            </a:r>
            <a:r>
              <a:rPr sz="2750" i="1" spc="135" dirty="0">
                <a:latin typeface="Times New Roman"/>
                <a:cs typeface="Times New Roman"/>
              </a:rPr>
              <a:t>t</a:t>
            </a:r>
            <a:r>
              <a:rPr sz="2750" spc="135" dirty="0">
                <a:latin typeface="Times New Roman"/>
                <a:cs typeface="Times New Roman"/>
              </a:rPr>
              <a:t>) </a:t>
            </a:r>
            <a:r>
              <a:rPr sz="2750" spc="125" dirty="0">
                <a:latin typeface="Symbol"/>
                <a:cs typeface="Symbol"/>
              </a:rPr>
              <a:t></a:t>
            </a:r>
            <a:r>
              <a:rPr sz="2750" spc="125" dirty="0">
                <a:latin typeface="Times New Roman"/>
                <a:cs typeface="Times New Roman"/>
              </a:rPr>
              <a:t> </a:t>
            </a:r>
            <a:r>
              <a:rPr sz="2750" i="1" spc="150" dirty="0">
                <a:latin typeface="Times New Roman"/>
                <a:cs typeface="Times New Roman"/>
              </a:rPr>
              <a:t>C</a:t>
            </a:r>
            <a:r>
              <a:rPr sz="2750" i="1" spc="-95" dirty="0">
                <a:latin typeface="Times New Roman"/>
                <a:cs typeface="Times New Roman"/>
              </a:rPr>
              <a:t> </a:t>
            </a:r>
            <a:r>
              <a:rPr sz="4125" i="1" spc="135" baseline="35353" dirty="0">
                <a:latin typeface="Times New Roman"/>
                <a:cs typeface="Times New Roman"/>
              </a:rPr>
              <a:t>dv</a:t>
            </a:r>
            <a:r>
              <a:rPr sz="4125" spc="135" baseline="35353" dirty="0">
                <a:latin typeface="Times New Roman"/>
                <a:cs typeface="Times New Roman"/>
              </a:rPr>
              <a:t>(t)</a:t>
            </a:r>
            <a:endParaRPr sz="4125" baseline="35353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340" y="2414652"/>
            <a:ext cx="6654800" cy="88582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R="483234" algn="ctr">
              <a:lnSpc>
                <a:spcPct val="100000"/>
              </a:lnSpc>
              <a:spcBef>
                <a:spcPts val="430"/>
              </a:spcBef>
            </a:pPr>
            <a:r>
              <a:rPr sz="2750" i="1" spc="80" dirty="0">
                <a:solidFill>
                  <a:srgbClr val="000099"/>
                </a:solidFill>
                <a:latin typeface="Times New Roman"/>
                <a:cs typeface="Times New Roman"/>
              </a:rPr>
              <a:t>dt</a:t>
            </a:r>
            <a:endParaRPr sz="2750">
              <a:solidFill>
                <a:srgbClr val="000099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2400" spc="-5" dirty="0">
                <a:solidFill>
                  <a:srgbClr val="000099"/>
                </a:solidFill>
                <a:latin typeface="Tahoma"/>
                <a:cs typeface="Tahoma"/>
              </a:rPr>
              <a:t>Solving </a:t>
            </a:r>
            <a:r>
              <a:rPr sz="2400" spc="-10" dirty="0">
                <a:solidFill>
                  <a:srgbClr val="000099"/>
                </a:solidFill>
                <a:latin typeface="Tahoma"/>
                <a:cs typeface="Tahoma"/>
              </a:rPr>
              <a:t>for </a:t>
            </a:r>
            <a:r>
              <a:rPr sz="2400" spc="-5" dirty="0">
                <a:solidFill>
                  <a:srgbClr val="000099"/>
                </a:solidFill>
                <a:latin typeface="Tahoma"/>
                <a:cs typeface="Tahoma"/>
              </a:rPr>
              <a:t>voltage, </a:t>
            </a:r>
            <a:r>
              <a:rPr sz="2400" spc="-10" dirty="0">
                <a:solidFill>
                  <a:srgbClr val="000099"/>
                </a:solidFill>
                <a:latin typeface="Tahoma"/>
                <a:cs typeface="Tahoma"/>
              </a:rPr>
              <a:t>we </a:t>
            </a:r>
            <a:r>
              <a:rPr sz="2400" dirty="0">
                <a:solidFill>
                  <a:srgbClr val="000099"/>
                </a:solidFill>
                <a:latin typeface="Tahoma"/>
                <a:cs typeface="Tahoma"/>
              </a:rPr>
              <a:t>get </a:t>
            </a:r>
            <a:r>
              <a:rPr sz="2400" spc="-5" dirty="0">
                <a:solidFill>
                  <a:srgbClr val="000099"/>
                </a:solidFill>
                <a:latin typeface="Tahoma"/>
                <a:cs typeface="Tahoma"/>
              </a:rPr>
              <a:t>the following</a:t>
            </a:r>
            <a:r>
              <a:rPr sz="2400" spc="-65" dirty="0">
                <a:solidFill>
                  <a:srgbClr val="000099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0099"/>
                </a:solidFill>
                <a:latin typeface="Tahoma"/>
                <a:cs typeface="Tahoma"/>
              </a:rPr>
              <a:t>integral:</a:t>
            </a:r>
            <a:endParaRPr sz="2400">
              <a:solidFill>
                <a:srgbClr val="000099"/>
              </a:solidFill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03005" y="3971295"/>
            <a:ext cx="318135" cy="0"/>
          </a:xfrm>
          <a:custGeom>
            <a:avLst/>
            <a:gdLst/>
            <a:ahLst/>
            <a:cxnLst/>
            <a:rect l="l" t="t" r="r" b="b"/>
            <a:pathLst>
              <a:path w="318135">
                <a:moveTo>
                  <a:pt x="0" y="0"/>
                </a:moveTo>
                <a:lnTo>
                  <a:pt x="318074" y="0"/>
                </a:lnTo>
              </a:path>
            </a:pathLst>
          </a:custGeom>
          <a:ln w="17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24128" y="3259349"/>
            <a:ext cx="577850" cy="469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350" spc="240" baseline="-28735" dirty="0">
                <a:latin typeface="Times New Roman"/>
                <a:cs typeface="Times New Roman"/>
              </a:rPr>
              <a:t>1</a:t>
            </a:r>
            <a:r>
              <a:rPr sz="4350" spc="307" baseline="-28735" dirty="0">
                <a:latin typeface="Times New Roman"/>
                <a:cs typeface="Times New Roman"/>
              </a:rPr>
              <a:t> </a:t>
            </a:r>
            <a:r>
              <a:rPr sz="1650" spc="150" dirty="0">
                <a:latin typeface="Symbol"/>
                <a:cs typeface="Symbol"/>
              </a:rPr>
              <a:t>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62033" y="3496295"/>
            <a:ext cx="2537460" cy="942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ts val="4475"/>
              </a:lnSpc>
              <a:spcBef>
                <a:spcPts val="114"/>
              </a:spcBef>
              <a:tabLst>
                <a:tab pos="1435735" algn="l"/>
              </a:tabLst>
            </a:pPr>
            <a:r>
              <a:rPr sz="2900" spc="75" dirty="0">
                <a:latin typeface="Times New Roman"/>
                <a:cs typeface="Times New Roman"/>
              </a:rPr>
              <a:t>v(t)</a:t>
            </a:r>
            <a:r>
              <a:rPr sz="2900" spc="65" dirty="0">
                <a:latin typeface="Times New Roman"/>
                <a:cs typeface="Times New Roman"/>
              </a:rPr>
              <a:t> </a:t>
            </a:r>
            <a:r>
              <a:rPr sz="2900" spc="175" dirty="0">
                <a:latin typeface="Symbol"/>
                <a:cs typeface="Symbol"/>
              </a:rPr>
              <a:t></a:t>
            </a:r>
            <a:r>
              <a:rPr sz="2900" spc="175" dirty="0">
                <a:latin typeface="Times New Roman"/>
                <a:cs typeface="Times New Roman"/>
              </a:rPr>
              <a:t>	</a:t>
            </a:r>
            <a:r>
              <a:rPr sz="6525" spc="240" baseline="-13409" dirty="0">
                <a:latin typeface="Symbol"/>
                <a:cs typeface="Symbol"/>
              </a:rPr>
              <a:t></a:t>
            </a:r>
            <a:r>
              <a:rPr sz="2900" spc="160" dirty="0">
                <a:latin typeface="Times New Roman"/>
                <a:cs typeface="Times New Roman"/>
              </a:rPr>
              <a:t>i(t)</a:t>
            </a:r>
            <a:r>
              <a:rPr sz="2900" spc="-425" dirty="0">
                <a:latin typeface="Times New Roman"/>
                <a:cs typeface="Times New Roman"/>
              </a:rPr>
              <a:t> </a:t>
            </a:r>
            <a:r>
              <a:rPr sz="2900" spc="100" dirty="0">
                <a:latin typeface="Times New Roman"/>
                <a:cs typeface="Times New Roman"/>
              </a:rPr>
              <a:t>dt</a:t>
            </a:r>
            <a:endParaRPr sz="2900">
              <a:latin typeface="Times New Roman"/>
              <a:cs typeface="Times New Roman"/>
            </a:endParaRPr>
          </a:p>
          <a:p>
            <a:pPr marR="147955" algn="ctr">
              <a:lnSpc>
                <a:spcPts val="2735"/>
              </a:lnSpc>
            </a:pPr>
            <a:r>
              <a:rPr sz="2900" i="1" spc="215" dirty="0">
                <a:latin typeface="Times New Roman"/>
                <a:cs typeface="Times New Roman"/>
              </a:rPr>
              <a:t>C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66846" y="6031187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5">
                <a:moveTo>
                  <a:pt x="0" y="0"/>
                </a:moveTo>
                <a:lnTo>
                  <a:pt x="279955" y="0"/>
                </a:lnTo>
              </a:path>
            </a:pathLst>
          </a:custGeom>
          <a:ln w="199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12177" y="6031187"/>
            <a:ext cx="187325" cy="0"/>
          </a:xfrm>
          <a:custGeom>
            <a:avLst/>
            <a:gdLst/>
            <a:ahLst/>
            <a:cxnLst/>
            <a:rect l="l" t="t" r="r" b="b"/>
            <a:pathLst>
              <a:path w="187325">
                <a:moveTo>
                  <a:pt x="0" y="0"/>
                </a:moveTo>
                <a:lnTo>
                  <a:pt x="186858" y="0"/>
                </a:lnTo>
              </a:path>
            </a:pathLst>
          </a:custGeom>
          <a:ln w="199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276600" y="6096000"/>
            <a:ext cx="527050" cy="5193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300" i="1" spc="-330" dirty="0">
                <a:latin typeface="Times New Roman"/>
                <a:cs typeface="Times New Roman"/>
              </a:rPr>
              <a:t>C</a:t>
            </a:r>
            <a:r>
              <a:rPr sz="3300" i="1" spc="65" dirty="0">
                <a:latin typeface="Times New Roman"/>
                <a:cs typeface="Times New Roman"/>
              </a:rPr>
              <a:t> </a:t>
            </a:r>
            <a:r>
              <a:rPr sz="3300" i="1" spc="-195" dirty="0">
                <a:latin typeface="Times New Roman"/>
                <a:cs typeface="Times New Roman"/>
              </a:rPr>
              <a:t>s</a:t>
            </a:r>
            <a:endParaRPr sz="33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6915" y="4172715"/>
            <a:ext cx="6713855" cy="2059939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R="588645" algn="ctr">
              <a:lnSpc>
                <a:spcPct val="100000"/>
              </a:lnSpc>
              <a:spcBef>
                <a:spcPts val="625"/>
              </a:spcBef>
            </a:pPr>
            <a:r>
              <a:rPr sz="1650" i="1" spc="65" dirty="0">
                <a:latin typeface="Times New Roman"/>
                <a:cs typeface="Times New Roman"/>
              </a:rPr>
              <a:t>to</a:t>
            </a:r>
            <a:endParaRPr sz="1650" dirty="0">
              <a:latin typeface="Times New Roman"/>
              <a:cs typeface="Times New Roman"/>
            </a:endParaRPr>
          </a:p>
          <a:p>
            <a:pPr marL="38100" marR="30480">
              <a:lnSpc>
                <a:spcPct val="100000"/>
              </a:lnSpc>
              <a:spcBef>
                <a:spcPts val="715"/>
              </a:spcBef>
            </a:pPr>
            <a:r>
              <a:rPr sz="2400" spc="-5" dirty="0">
                <a:solidFill>
                  <a:srgbClr val="000099"/>
                </a:solidFill>
                <a:latin typeface="Tahoma"/>
                <a:cs typeface="Tahoma"/>
              </a:rPr>
              <a:t>Then, transforming this equation </a:t>
            </a:r>
            <a:r>
              <a:rPr sz="2400" dirty="0">
                <a:solidFill>
                  <a:srgbClr val="000099"/>
                </a:solidFill>
                <a:latin typeface="Tahoma"/>
                <a:cs typeface="Tahoma"/>
              </a:rPr>
              <a:t>into </a:t>
            </a:r>
            <a:r>
              <a:rPr sz="2400" spc="-5" dirty="0">
                <a:solidFill>
                  <a:srgbClr val="000099"/>
                </a:solidFill>
                <a:latin typeface="Tahoma"/>
                <a:cs typeface="Tahoma"/>
              </a:rPr>
              <a:t>the</a:t>
            </a:r>
            <a:r>
              <a:rPr sz="2400" spc="-110" dirty="0">
                <a:solidFill>
                  <a:srgbClr val="00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99"/>
                </a:solidFill>
                <a:latin typeface="Tahoma"/>
                <a:cs typeface="Tahoma"/>
              </a:rPr>
              <a:t>Laplace  domain, </a:t>
            </a:r>
            <a:r>
              <a:rPr sz="2400" spc="-5" dirty="0">
                <a:solidFill>
                  <a:srgbClr val="000099"/>
                </a:solidFill>
                <a:latin typeface="Tahoma"/>
                <a:cs typeface="Tahoma"/>
              </a:rPr>
              <a:t>we </a:t>
            </a:r>
            <a:r>
              <a:rPr sz="2400" dirty="0">
                <a:solidFill>
                  <a:srgbClr val="000099"/>
                </a:solidFill>
                <a:latin typeface="Tahoma"/>
                <a:cs typeface="Tahoma"/>
              </a:rPr>
              <a:t>get </a:t>
            </a:r>
            <a:r>
              <a:rPr sz="2400" spc="-5" dirty="0">
                <a:solidFill>
                  <a:srgbClr val="000099"/>
                </a:solidFill>
                <a:latin typeface="Tahoma"/>
                <a:cs typeface="Tahoma"/>
              </a:rPr>
              <a:t>the</a:t>
            </a:r>
            <a:r>
              <a:rPr sz="2400" spc="-50" dirty="0">
                <a:solidFill>
                  <a:srgbClr val="000099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0099"/>
                </a:solidFill>
                <a:latin typeface="Tahoma"/>
                <a:cs typeface="Tahoma"/>
              </a:rPr>
              <a:t>following</a:t>
            </a:r>
            <a:r>
              <a:rPr sz="2400" spc="-5" dirty="0">
                <a:latin typeface="Tahoma"/>
                <a:cs typeface="Tahoma"/>
              </a:rPr>
              <a:t>:</a:t>
            </a:r>
            <a:endParaRPr sz="2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550" dirty="0">
              <a:latin typeface="Tahoma"/>
              <a:cs typeface="Tahoma"/>
            </a:endParaRPr>
          </a:p>
          <a:p>
            <a:pPr marR="1121410" algn="ctr">
              <a:lnSpc>
                <a:spcPct val="100000"/>
              </a:lnSpc>
            </a:pPr>
            <a:r>
              <a:rPr sz="3300" i="1" spc="-305" dirty="0">
                <a:latin typeface="Times New Roman"/>
                <a:cs typeface="Times New Roman"/>
              </a:rPr>
              <a:t>V </a:t>
            </a:r>
            <a:r>
              <a:rPr sz="3300" spc="-120" dirty="0">
                <a:latin typeface="Times New Roman"/>
                <a:cs typeface="Times New Roman"/>
              </a:rPr>
              <a:t>(</a:t>
            </a:r>
            <a:r>
              <a:rPr sz="3300" i="1" spc="-120" dirty="0">
                <a:latin typeface="Times New Roman"/>
                <a:cs typeface="Times New Roman"/>
              </a:rPr>
              <a:t>s</a:t>
            </a:r>
            <a:r>
              <a:rPr sz="3300" spc="-120" dirty="0">
                <a:latin typeface="Times New Roman"/>
                <a:cs typeface="Times New Roman"/>
              </a:rPr>
              <a:t>) </a:t>
            </a:r>
            <a:r>
              <a:rPr sz="3300" spc="-270" dirty="0">
                <a:latin typeface="Symbol"/>
                <a:cs typeface="Symbol"/>
              </a:rPr>
              <a:t></a:t>
            </a:r>
            <a:r>
              <a:rPr sz="3300" spc="-270" dirty="0">
                <a:latin typeface="Times New Roman"/>
                <a:cs typeface="Times New Roman"/>
              </a:rPr>
              <a:t> </a:t>
            </a:r>
            <a:r>
              <a:rPr lang="en-US" sz="3300" spc="-270" dirty="0" smtClean="0">
                <a:latin typeface="Times New Roman"/>
                <a:cs typeface="Times New Roman"/>
              </a:rPr>
              <a:t>        </a:t>
            </a:r>
            <a:r>
              <a:rPr sz="4950" spc="-375" baseline="34511" dirty="0" smtClean="0">
                <a:latin typeface="Times New Roman"/>
                <a:cs typeface="Times New Roman"/>
              </a:rPr>
              <a:t>1 </a:t>
            </a:r>
            <a:r>
              <a:rPr lang="en-US" sz="4950" spc="-375" baseline="34511" dirty="0" smtClean="0">
                <a:latin typeface="Times New Roman"/>
                <a:cs typeface="Times New Roman"/>
              </a:rPr>
              <a:t>    </a:t>
            </a:r>
            <a:r>
              <a:rPr sz="3300" i="1" spc="-165" dirty="0" smtClean="0">
                <a:latin typeface="Times New Roman"/>
                <a:cs typeface="Times New Roman"/>
              </a:rPr>
              <a:t>I</a:t>
            </a:r>
            <a:r>
              <a:rPr lang="en-US" sz="3300" i="1" spc="-165" dirty="0" smtClean="0">
                <a:latin typeface="Times New Roman"/>
                <a:cs typeface="Times New Roman"/>
              </a:rPr>
              <a:t> </a:t>
            </a:r>
            <a:r>
              <a:rPr sz="3300" i="1" spc="-220" dirty="0" smtClean="0">
                <a:latin typeface="Times New Roman"/>
                <a:cs typeface="Times New Roman"/>
              </a:rPr>
              <a:t> </a:t>
            </a:r>
            <a:r>
              <a:rPr sz="3300" spc="-190" dirty="0">
                <a:latin typeface="Times New Roman"/>
                <a:cs typeface="Times New Roman"/>
              </a:rPr>
              <a:t>(s)</a:t>
            </a:r>
            <a:endParaRPr sz="33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13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60731"/>
            <a:ext cx="8586470" cy="14052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5" dirty="0">
                <a:solidFill>
                  <a:srgbClr val="FF0000"/>
                </a:solidFill>
                <a:latin typeface="Calibri"/>
                <a:cs typeface="Calibri"/>
              </a:rPr>
              <a:t>Laplace </a:t>
            </a:r>
            <a:r>
              <a:rPr sz="2900" b="1" spc="-30" dirty="0">
                <a:solidFill>
                  <a:srgbClr val="FF0000"/>
                </a:solidFill>
                <a:latin typeface="Calibri"/>
                <a:cs typeface="Calibri"/>
              </a:rPr>
              <a:t>Transform </a:t>
            </a:r>
            <a:r>
              <a:rPr sz="2900" b="1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9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900" b="1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endParaRPr sz="2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65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400" dirty="0">
                <a:latin typeface="Tahoma"/>
                <a:cs typeface="Tahoma"/>
              </a:rPr>
              <a:t>Again, if </a:t>
            </a:r>
            <a:r>
              <a:rPr sz="2400" spc="-10" dirty="0">
                <a:latin typeface="Tahoma"/>
                <a:cs typeface="Tahoma"/>
              </a:rPr>
              <a:t>we solve for </a:t>
            </a:r>
            <a:r>
              <a:rPr sz="2400" spc="-5" dirty="0">
                <a:latin typeface="Tahoma"/>
                <a:cs typeface="Tahoma"/>
              </a:rPr>
              <a:t>the </a:t>
            </a:r>
            <a:r>
              <a:rPr sz="2400" spc="-10" dirty="0">
                <a:latin typeface="Tahoma"/>
                <a:cs typeface="Tahoma"/>
              </a:rPr>
              <a:t>ratio </a:t>
            </a:r>
            <a:r>
              <a:rPr sz="2400" spc="-5" dirty="0">
                <a:latin typeface="Tahoma"/>
                <a:cs typeface="Tahoma"/>
              </a:rPr>
              <a:t>V(s)/I(s), we </a:t>
            </a:r>
            <a:r>
              <a:rPr sz="2400" dirty="0">
                <a:latin typeface="Tahoma"/>
                <a:cs typeface="Tahoma"/>
              </a:rPr>
              <a:t>get </a:t>
            </a:r>
            <a:r>
              <a:rPr sz="2400" spc="-5" dirty="0">
                <a:latin typeface="Tahoma"/>
                <a:cs typeface="Tahoma"/>
              </a:rPr>
              <a:t>the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following: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5884" y="3469588"/>
            <a:ext cx="36607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83590" algn="l"/>
                <a:tab pos="1313815" algn="l"/>
                <a:tab pos="3006090" algn="l"/>
              </a:tabLst>
            </a:pPr>
            <a:r>
              <a:rPr sz="2800" spc="-70" dirty="0">
                <a:latin typeface="Calibri"/>
                <a:cs typeface="Calibri"/>
              </a:rPr>
              <a:t>f</a:t>
            </a:r>
            <a:r>
              <a:rPr sz="2800" spc="-1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40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apaci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with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98401" y="5227161"/>
            <a:ext cx="594995" cy="0"/>
          </a:xfrm>
          <a:custGeom>
            <a:avLst/>
            <a:gdLst/>
            <a:ahLst/>
            <a:cxnLst/>
            <a:rect l="l" t="t" r="r" b="b"/>
            <a:pathLst>
              <a:path w="594995">
                <a:moveTo>
                  <a:pt x="0" y="0"/>
                </a:moveTo>
                <a:lnTo>
                  <a:pt x="594911" y="0"/>
                </a:lnTo>
              </a:path>
            </a:pathLst>
          </a:custGeom>
          <a:ln w="215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62810" y="4591963"/>
            <a:ext cx="271145" cy="567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50" spc="155" dirty="0">
                <a:latin typeface="Times New Roman"/>
                <a:cs typeface="Times New Roman"/>
              </a:rPr>
              <a:t>1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32761" y="4876213"/>
            <a:ext cx="2849245" cy="567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50" i="1" spc="80" dirty="0">
                <a:latin typeface="Times New Roman"/>
                <a:cs typeface="Times New Roman"/>
              </a:rPr>
              <a:t>L</a:t>
            </a:r>
            <a:r>
              <a:rPr sz="3550" spc="80" dirty="0">
                <a:latin typeface="Times New Roman"/>
                <a:cs typeface="Times New Roman"/>
              </a:rPr>
              <a:t>{capacitor}</a:t>
            </a:r>
            <a:r>
              <a:rPr sz="3550" spc="-245" dirty="0">
                <a:latin typeface="Times New Roman"/>
                <a:cs typeface="Times New Roman"/>
              </a:rPr>
              <a:t> </a:t>
            </a:r>
            <a:r>
              <a:rPr sz="3550" spc="170" dirty="0">
                <a:latin typeface="Symbol"/>
                <a:cs typeface="Symbol"/>
              </a:rPr>
              <a:t></a:t>
            </a:r>
            <a:endParaRPr sz="35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22880" y="5228861"/>
            <a:ext cx="539750" cy="567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50" i="1" spc="145" dirty="0">
                <a:latin typeface="Times New Roman"/>
                <a:cs typeface="Times New Roman"/>
              </a:rPr>
              <a:t>sC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31035" y="2457989"/>
            <a:ext cx="653415" cy="0"/>
          </a:xfrm>
          <a:custGeom>
            <a:avLst/>
            <a:gdLst/>
            <a:ahLst/>
            <a:cxnLst/>
            <a:rect l="l" t="t" r="r" b="b"/>
            <a:pathLst>
              <a:path w="653414">
                <a:moveTo>
                  <a:pt x="0" y="0"/>
                </a:moveTo>
                <a:lnTo>
                  <a:pt x="653047" y="0"/>
                </a:lnTo>
              </a:path>
            </a:pathLst>
          </a:custGeom>
          <a:ln w="199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85729" y="2457990"/>
            <a:ext cx="440690" cy="0"/>
          </a:xfrm>
          <a:custGeom>
            <a:avLst/>
            <a:gdLst/>
            <a:ahLst/>
            <a:cxnLst/>
            <a:rect l="l" t="t" r="r" b="b"/>
            <a:pathLst>
              <a:path w="440689">
                <a:moveTo>
                  <a:pt x="0" y="0"/>
                </a:moveTo>
                <a:lnTo>
                  <a:pt x="440663" y="0"/>
                </a:lnTo>
              </a:path>
            </a:pathLst>
          </a:custGeom>
          <a:ln w="199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50240" y="1791039"/>
            <a:ext cx="4228465" cy="255778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369820">
              <a:lnSpc>
                <a:spcPct val="100000"/>
              </a:lnSpc>
              <a:spcBef>
                <a:spcPts val="820"/>
              </a:spcBef>
              <a:tabLst>
                <a:tab pos="3565525" algn="l"/>
              </a:tabLst>
            </a:pPr>
            <a:r>
              <a:rPr sz="3200" i="1" spc="-240" dirty="0">
                <a:latin typeface="Times New Roman"/>
                <a:cs typeface="Times New Roman"/>
              </a:rPr>
              <a:t>V</a:t>
            </a:r>
            <a:r>
              <a:rPr sz="3200" i="1" spc="-370" dirty="0">
                <a:latin typeface="Times New Roman"/>
                <a:cs typeface="Times New Roman"/>
              </a:rPr>
              <a:t> </a:t>
            </a:r>
            <a:r>
              <a:rPr sz="3200" spc="-145" dirty="0">
                <a:latin typeface="Times New Roman"/>
                <a:cs typeface="Times New Roman"/>
              </a:rPr>
              <a:t>(s)</a:t>
            </a:r>
            <a:r>
              <a:rPr sz="3200" spc="160" dirty="0">
                <a:latin typeface="Times New Roman"/>
                <a:cs typeface="Times New Roman"/>
              </a:rPr>
              <a:t> </a:t>
            </a:r>
            <a:r>
              <a:rPr sz="4800" spc="-322" baseline="-35590" dirty="0">
                <a:latin typeface="Symbol"/>
                <a:cs typeface="Symbol"/>
              </a:rPr>
              <a:t></a:t>
            </a:r>
            <a:r>
              <a:rPr sz="4800" spc="-322" baseline="-35590" dirty="0">
                <a:latin typeface="Times New Roman"/>
                <a:cs typeface="Times New Roman"/>
              </a:rPr>
              <a:t>	</a:t>
            </a:r>
            <a:r>
              <a:rPr sz="3200" spc="-195" dirty="0"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  <a:p>
            <a:pPr marL="2447925">
              <a:lnSpc>
                <a:spcPct val="100000"/>
              </a:lnSpc>
              <a:spcBef>
                <a:spcPts val="725"/>
              </a:spcBef>
              <a:tabLst>
                <a:tab pos="3462020" algn="l"/>
              </a:tabLst>
            </a:pPr>
            <a:r>
              <a:rPr sz="3200" i="1" spc="-130" dirty="0">
                <a:latin typeface="Times New Roman"/>
                <a:cs typeface="Times New Roman"/>
              </a:rPr>
              <a:t>I</a:t>
            </a:r>
            <a:r>
              <a:rPr sz="3200" i="1" spc="-465" dirty="0">
                <a:latin typeface="Times New Roman"/>
                <a:cs typeface="Times New Roman"/>
              </a:rPr>
              <a:t> </a:t>
            </a:r>
            <a:r>
              <a:rPr sz="3200" spc="-145" dirty="0">
                <a:latin typeface="Times New Roman"/>
                <a:cs typeface="Times New Roman"/>
              </a:rPr>
              <a:t>(s)	</a:t>
            </a:r>
            <a:r>
              <a:rPr sz="3200" i="1" spc="-210" dirty="0">
                <a:latin typeface="Times New Roman"/>
                <a:cs typeface="Times New Roman"/>
              </a:rPr>
              <a:t>sC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50">
              <a:latin typeface="Times New Roman"/>
              <a:cs typeface="Times New Roman"/>
            </a:endParaRPr>
          </a:p>
          <a:p>
            <a:pPr marL="50800" marR="43180">
              <a:lnSpc>
                <a:spcPct val="100000"/>
              </a:lnSpc>
              <a:tabLst>
                <a:tab pos="1911350" algn="l"/>
                <a:tab pos="2753360" algn="l"/>
              </a:tabLst>
            </a:pP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30" dirty="0">
                <a:latin typeface="Calibri"/>
                <a:cs typeface="Calibri"/>
              </a:rPr>
              <a:t>e</a:t>
            </a:r>
            <a:r>
              <a:rPr sz="2800" spc="-70" dirty="0">
                <a:latin typeface="Calibri"/>
                <a:cs typeface="Calibri"/>
              </a:rPr>
              <a:t>f</a:t>
            </a:r>
            <a:r>
              <a:rPr sz="2800" spc="-10" dirty="0">
                <a:latin typeface="Calibri"/>
                <a:cs typeface="Calibri"/>
              </a:rPr>
              <a:t>o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e,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spc="-35" dirty="0">
                <a:latin typeface="Calibri"/>
                <a:cs typeface="Calibri"/>
              </a:rPr>
              <a:t>s</a:t>
            </a:r>
            <a:r>
              <a:rPr sz="2800" spc="-70" dirty="0">
                <a:latin typeface="Calibri"/>
                <a:cs typeface="Calibri"/>
              </a:rPr>
              <a:t>f</a:t>
            </a:r>
            <a:r>
              <a:rPr sz="2800" spc="-10" dirty="0">
                <a:latin typeface="Calibri"/>
                <a:cs typeface="Calibri"/>
              </a:rPr>
              <a:t>orm  capacitance </a:t>
            </a:r>
            <a:r>
              <a:rPr sz="2800" spc="-5" dirty="0">
                <a:latin typeface="Calibri"/>
                <a:cs typeface="Calibri"/>
              </a:rPr>
              <a:t>C </a:t>
            </a:r>
            <a:r>
              <a:rPr sz="2800" spc="-10" dirty="0">
                <a:latin typeface="Calibri"/>
                <a:cs typeface="Calibri"/>
              </a:rPr>
              <a:t>is given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14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02258"/>
            <a:ext cx="7541260" cy="4597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5" dirty="0"/>
              <a:t>Laplace </a:t>
            </a:r>
            <a:r>
              <a:rPr sz="2900" spc="-30" dirty="0"/>
              <a:t>Transform </a:t>
            </a:r>
            <a:r>
              <a:rPr sz="2900" dirty="0"/>
              <a:t>of</a:t>
            </a:r>
            <a:r>
              <a:rPr sz="2900" spc="-80" dirty="0"/>
              <a:t> </a:t>
            </a:r>
            <a:r>
              <a:rPr sz="2900" dirty="0"/>
              <a:t>L</a:t>
            </a:r>
          </a:p>
        </p:txBody>
      </p:sp>
      <p:sp>
        <p:nvSpPr>
          <p:cNvPr id="3" name="object 3"/>
          <p:cNvSpPr/>
          <p:nvPr/>
        </p:nvSpPr>
        <p:spPr>
          <a:xfrm>
            <a:off x="3956243" y="2605616"/>
            <a:ext cx="624840" cy="0"/>
          </a:xfrm>
          <a:custGeom>
            <a:avLst/>
            <a:gdLst/>
            <a:ahLst/>
            <a:cxnLst/>
            <a:rect l="l" t="t" r="r" b="b"/>
            <a:pathLst>
              <a:path w="624839">
                <a:moveTo>
                  <a:pt x="0" y="0"/>
                </a:moveTo>
                <a:lnTo>
                  <a:pt x="624722" y="0"/>
                </a:lnTo>
              </a:path>
            </a:pathLst>
          </a:custGeom>
          <a:ln w="16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62940" y="1174750"/>
            <a:ext cx="7621905" cy="1603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Let us look at </a:t>
            </a:r>
            <a:r>
              <a:rPr sz="2400" spc="-5" dirty="0">
                <a:latin typeface="Tahoma"/>
                <a:cs typeface="Tahoma"/>
              </a:rPr>
              <a:t>the relationship </a:t>
            </a:r>
            <a:r>
              <a:rPr sz="2400" dirty="0">
                <a:latin typeface="Tahoma"/>
                <a:cs typeface="Tahoma"/>
              </a:rPr>
              <a:t>between </a:t>
            </a:r>
            <a:r>
              <a:rPr sz="2400" spc="-5" dirty="0">
                <a:latin typeface="Tahoma"/>
                <a:cs typeface="Tahoma"/>
              </a:rPr>
              <a:t>voltage, </a:t>
            </a:r>
            <a:r>
              <a:rPr sz="2400" spc="-10" dirty="0">
                <a:latin typeface="Tahoma"/>
                <a:cs typeface="Tahoma"/>
              </a:rPr>
              <a:t>current,  </a:t>
            </a:r>
            <a:r>
              <a:rPr sz="2400" dirty="0">
                <a:latin typeface="Tahoma"/>
                <a:cs typeface="Tahoma"/>
              </a:rPr>
              <a:t>and </a:t>
            </a:r>
            <a:r>
              <a:rPr sz="2400" spc="-5" dirty="0">
                <a:latin typeface="Tahoma"/>
                <a:cs typeface="Tahoma"/>
              </a:rPr>
              <a:t>inductance, </a:t>
            </a:r>
            <a:r>
              <a:rPr sz="2400" dirty="0">
                <a:latin typeface="Tahoma"/>
                <a:cs typeface="Tahoma"/>
              </a:rPr>
              <a:t>in </a:t>
            </a:r>
            <a:r>
              <a:rPr sz="2400" spc="-5" dirty="0">
                <a:latin typeface="Tahoma"/>
                <a:cs typeface="Tahoma"/>
              </a:rPr>
              <a:t>the time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domain: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50">
              <a:latin typeface="Tahoma"/>
              <a:cs typeface="Tahoma"/>
            </a:endParaRPr>
          </a:p>
          <a:p>
            <a:pPr marL="2201545">
              <a:lnSpc>
                <a:spcPct val="100000"/>
              </a:lnSpc>
            </a:pPr>
            <a:r>
              <a:rPr sz="2750" i="1" spc="-20" dirty="0">
                <a:latin typeface="Times New Roman"/>
                <a:cs typeface="Times New Roman"/>
              </a:rPr>
              <a:t>v</a:t>
            </a:r>
            <a:r>
              <a:rPr sz="2750" spc="-20" dirty="0">
                <a:latin typeface="Times New Roman"/>
                <a:cs typeface="Times New Roman"/>
              </a:rPr>
              <a:t>(t) </a:t>
            </a:r>
            <a:r>
              <a:rPr sz="2750" spc="-20" dirty="0">
                <a:latin typeface="Symbol"/>
                <a:cs typeface="Symbol"/>
              </a:rPr>
              <a:t></a:t>
            </a:r>
            <a:r>
              <a:rPr sz="2750" spc="-20" dirty="0">
                <a:latin typeface="Times New Roman"/>
                <a:cs typeface="Times New Roman"/>
              </a:rPr>
              <a:t> </a:t>
            </a:r>
            <a:r>
              <a:rPr sz="2750" spc="-25" dirty="0">
                <a:latin typeface="Times New Roman"/>
                <a:cs typeface="Times New Roman"/>
              </a:rPr>
              <a:t>L</a:t>
            </a:r>
            <a:r>
              <a:rPr sz="2750" spc="-185" dirty="0">
                <a:latin typeface="Times New Roman"/>
                <a:cs typeface="Times New Roman"/>
              </a:rPr>
              <a:t> </a:t>
            </a:r>
            <a:r>
              <a:rPr sz="4125" i="1" spc="-22" baseline="35353" dirty="0">
                <a:latin typeface="Times New Roman"/>
                <a:cs typeface="Times New Roman"/>
              </a:rPr>
              <a:t>di</a:t>
            </a:r>
            <a:r>
              <a:rPr sz="4125" spc="-22" baseline="35353" dirty="0">
                <a:latin typeface="Times New Roman"/>
                <a:cs typeface="Times New Roman"/>
              </a:rPr>
              <a:t>(t)</a:t>
            </a:r>
            <a:endParaRPr sz="4125" baseline="35353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7166" y="2572315"/>
            <a:ext cx="7859395" cy="136715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R="820419" algn="ctr">
              <a:lnSpc>
                <a:spcPct val="100000"/>
              </a:lnSpc>
              <a:spcBef>
                <a:spcPts val="390"/>
              </a:spcBef>
            </a:pPr>
            <a:r>
              <a:rPr sz="2750" i="1" spc="-50" dirty="0">
                <a:latin typeface="Times New Roman"/>
                <a:cs typeface="Times New Roman"/>
              </a:rPr>
              <a:t>dt</a:t>
            </a:r>
            <a:endParaRPr sz="27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254"/>
              </a:spcBef>
              <a:tabLst>
                <a:tab pos="1251585" algn="l"/>
                <a:tab pos="1975485" algn="l"/>
                <a:tab pos="2740660" algn="l"/>
                <a:tab pos="3422015" algn="l"/>
                <a:tab pos="4702175" algn="l"/>
                <a:tab pos="6084570" algn="l"/>
                <a:tab pos="6709409" algn="l"/>
                <a:tab pos="7364095" algn="l"/>
              </a:tabLst>
            </a:pPr>
            <a:r>
              <a:rPr sz="2800" spc="-10" dirty="0">
                <a:latin typeface="Calibri"/>
                <a:cs typeface="Calibri"/>
              </a:rPr>
              <a:t>pu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ting</a:t>
            </a:r>
            <a:r>
              <a:rPr sz="2800" dirty="0">
                <a:latin typeface="Calibri"/>
                <a:cs typeface="Calibri"/>
              </a:rPr>
              <a:t>	t</a:t>
            </a:r>
            <a:r>
              <a:rPr sz="2800" spc="-10" dirty="0">
                <a:latin typeface="Calibri"/>
                <a:cs typeface="Calibri"/>
              </a:rPr>
              <a:t>hi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h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Laplac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main,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w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g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the  </a:t>
            </a:r>
            <a:r>
              <a:rPr sz="2800" spc="-15" dirty="0">
                <a:latin typeface="Calibri"/>
                <a:cs typeface="Calibri"/>
              </a:rPr>
              <a:t>formula: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85514" y="6136164"/>
            <a:ext cx="775970" cy="0"/>
          </a:xfrm>
          <a:custGeom>
            <a:avLst/>
            <a:gdLst/>
            <a:ahLst/>
            <a:cxnLst/>
            <a:rect l="l" t="t" r="r" b="b"/>
            <a:pathLst>
              <a:path w="775970">
                <a:moveTo>
                  <a:pt x="0" y="0"/>
                </a:moveTo>
                <a:lnTo>
                  <a:pt x="775614" y="0"/>
                </a:lnTo>
              </a:path>
            </a:pathLst>
          </a:custGeom>
          <a:ln w="147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20318" y="4141127"/>
            <a:ext cx="4274185" cy="2365375"/>
          </a:xfrm>
          <a:prstGeom prst="rect">
            <a:avLst/>
          </a:prstGeom>
        </p:spPr>
        <p:txBody>
          <a:bodyPr vert="horz" wrap="square" lIns="0" tIns="248920" rIns="0" bIns="0" rtlCol="0">
            <a:spAutoFit/>
          </a:bodyPr>
          <a:lstStyle/>
          <a:p>
            <a:pPr marL="2173605">
              <a:lnSpc>
                <a:spcPct val="100000"/>
              </a:lnSpc>
              <a:spcBef>
                <a:spcPts val="1960"/>
              </a:spcBef>
            </a:pPr>
            <a:r>
              <a:rPr sz="2700" i="1" spc="320" dirty="0">
                <a:latin typeface="Times New Roman"/>
                <a:cs typeface="Times New Roman"/>
              </a:rPr>
              <a:t>V</a:t>
            </a:r>
            <a:r>
              <a:rPr sz="2700" i="1" spc="-300" dirty="0">
                <a:latin typeface="Times New Roman"/>
                <a:cs typeface="Times New Roman"/>
              </a:rPr>
              <a:t> </a:t>
            </a:r>
            <a:r>
              <a:rPr sz="2700" spc="145" dirty="0">
                <a:latin typeface="Times New Roman"/>
                <a:cs typeface="Times New Roman"/>
              </a:rPr>
              <a:t>(s)</a:t>
            </a:r>
            <a:r>
              <a:rPr sz="2700" spc="60" dirty="0">
                <a:latin typeface="Times New Roman"/>
                <a:cs typeface="Times New Roman"/>
              </a:rPr>
              <a:t> </a:t>
            </a:r>
            <a:r>
              <a:rPr sz="2700" spc="290" dirty="0">
                <a:latin typeface="Symbol"/>
                <a:cs typeface="Symbol"/>
              </a:rPr>
              <a:t></a:t>
            </a:r>
            <a:r>
              <a:rPr sz="2700" spc="-60" dirty="0">
                <a:latin typeface="Times New Roman"/>
                <a:cs typeface="Times New Roman"/>
              </a:rPr>
              <a:t> </a:t>
            </a:r>
            <a:r>
              <a:rPr sz="2700" spc="135" dirty="0">
                <a:latin typeface="Times New Roman"/>
                <a:cs typeface="Times New Roman"/>
              </a:rPr>
              <a:t>sLI(s)</a:t>
            </a:r>
            <a:endParaRPr sz="27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930"/>
              </a:spcBef>
            </a:pP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solving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10" dirty="0">
                <a:latin typeface="Calibri"/>
                <a:cs typeface="Calibri"/>
              </a:rPr>
              <a:t>our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ratio</a:t>
            </a:r>
            <a:endParaRPr sz="2800">
              <a:latin typeface="Calibri"/>
              <a:cs typeface="Calibri"/>
            </a:endParaRPr>
          </a:p>
          <a:p>
            <a:pPr marL="2667635" marR="43180" indent="-116839">
              <a:lnSpc>
                <a:spcPct val="119600"/>
              </a:lnSpc>
              <a:spcBef>
                <a:spcPts val="1570"/>
              </a:spcBef>
              <a:tabLst>
                <a:tab pos="3467100" algn="l"/>
              </a:tabLst>
            </a:pPr>
            <a:r>
              <a:rPr sz="2250" i="1" spc="625" dirty="0">
                <a:latin typeface="Times New Roman"/>
                <a:cs typeface="Times New Roman"/>
              </a:rPr>
              <a:t>V</a:t>
            </a:r>
            <a:r>
              <a:rPr sz="2250" i="1" dirty="0">
                <a:latin typeface="Times New Roman"/>
                <a:cs typeface="Times New Roman"/>
              </a:rPr>
              <a:t> </a:t>
            </a:r>
            <a:r>
              <a:rPr sz="2250" spc="370" dirty="0">
                <a:latin typeface="Times New Roman"/>
                <a:cs typeface="Times New Roman"/>
              </a:rPr>
              <a:t>(s)	</a:t>
            </a:r>
            <a:r>
              <a:rPr sz="3375" spc="847" baseline="-35802" dirty="0">
                <a:latin typeface="Symbol"/>
                <a:cs typeface="Symbol"/>
              </a:rPr>
              <a:t></a:t>
            </a:r>
            <a:r>
              <a:rPr sz="3375" spc="240" baseline="-35802" dirty="0">
                <a:latin typeface="Times New Roman"/>
                <a:cs typeface="Times New Roman"/>
              </a:rPr>
              <a:t> </a:t>
            </a:r>
            <a:r>
              <a:rPr sz="3375" spc="810" baseline="-35802" dirty="0">
                <a:latin typeface="Times New Roman"/>
                <a:cs typeface="Times New Roman"/>
              </a:rPr>
              <a:t>sL </a:t>
            </a:r>
            <a:r>
              <a:rPr sz="2250" spc="540" dirty="0">
                <a:latin typeface="Times New Roman"/>
                <a:cs typeface="Times New Roman"/>
              </a:rPr>
              <a:t> </a:t>
            </a:r>
            <a:r>
              <a:rPr sz="2250" spc="350" dirty="0">
                <a:latin typeface="Times New Roman"/>
                <a:cs typeface="Times New Roman"/>
              </a:rPr>
              <a:t>I(s)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15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26058"/>
            <a:ext cx="7922260" cy="4597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5" dirty="0"/>
              <a:t>Laplace </a:t>
            </a:r>
            <a:r>
              <a:rPr sz="2900" spc="-30" dirty="0"/>
              <a:t>Transform </a:t>
            </a:r>
            <a:r>
              <a:rPr sz="2900" dirty="0"/>
              <a:t>of</a:t>
            </a:r>
            <a:r>
              <a:rPr sz="2900" spc="-80" dirty="0"/>
              <a:t> </a:t>
            </a:r>
            <a:r>
              <a:rPr sz="2900" dirty="0"/>
              <a:t>L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535940" y="1326896"/>
            <a:ext cx="8225155" cy="2170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latin typeface="Calibri"/>
                <a:cs typeface="Calibri"/>
              </a:rPr>
              <a:t>Therefore,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transform </a:t>
            </a:r>
            <a:r>
              <a:rPr sz="2800" spc="-5" dirty="0">
                <a:latin typeface="Calibri"/>
                <a:cs typeface="Calibri"/>
              </a:rPr>
              <a:t>of an </a:t>
            </a:r>
            <a:r>
              <a:rPr sz="2800" spc="-10" dirty="0">
                <a:latin typeface="Calibri"/>
                <a:cs typeface="Calibri"/>
              </a:rPr>
              <a:t>inductor </a:t>
            </a:r>
            <a:r>
              <a:rPr sz="2800" spc="-5" dirty="0">
                <a:latin typeface="Calibri"/>
                <a:cs typeface="Calibri"/>
              </a:rPr>
              <a:t>with inductance  L </a:t>
            </a:r>
            <a:r>
              <a:rPr sz="2800" spc="-10" dirty="0">
                <a:latin typeface="Calibri"/>
                <a:cs typeface="Calibri"/>
              </a:rPr>
              <a:t>is given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by: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 dirty="0">
              <a:latin typeface="Calibri"/>
              <a:cs typeface="Calibri"/>
            </a:endParaRPr>
          </a:p>
          <a:p>
            <a:pPr marR="854710" algn="ctr">
              <a:lnSpc>
                <a:spcPct val="100000"/>
              </a:lnSpc>
            </a:pPr>
            <a:r>
              <a:rPr sz="3450" i="1" spc="775" dirty="0">
                <a:latin typeface="Times New Roman"/>
                <a:cs typeface="Times New Roman"/>
              </a:rPr>
              <a:t>L</a:t>
            </a:r>
            <a:r>
              <a:rPr sz="3450" spc="775" dirty="0">
                <a:latin typeface="Times New Roman"/>
                <a:cs typeface="Times New Roman"/>
              </a:rPr>
              <a:t>{inductor} </a:t>
            </a:r>
            <a:r>
              <a:rPr sz="3450" spc="1095" dirty="0">
                <a:latin typeface="Symbol"/>
                <a:cs typeface="Symbol"/>
              </a:rPr>
              <a:t></a:t>
            </a:r>
            <a:r>
              <a:rPr sz="3450" spc="-500" dirty="0">
                <a:latin typeface="Times New Roman"/>
                <a:cs typeface="Times New Roman"/>
              </a:rPr>
              <a:t> </a:t>
            </a:r>
            <a:r>
              <a:rPr sz="3450" spc="965" dirty="0">
                <a:latin typeface="Times New Roman"/>
                <a:cs typeface="Times New Roman"/>
              </a:rPr>
              <a:t>sL</a:t>
            </a:r>
            <a:endParaRPr sz="345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16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9990" y="-78429"/>
            <a:ext cx="3244215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5" dirty="0">
                <a:solidFill>
                  <a:srgbClr val="FF0000"/>
                </a:solidFill>
              </a:rPr>
              <a:t>Transfer</a:t>
            </a:r>
            <a:r>
              <a:rPr sz="2800" spc="-70" dirty="0">
                <a:solidFill>
                  <a:srgbClr val="FF0000"/>
                </a:solidFill>
              </a:rPr>
              <a:t> </a:t>
            </a:r>
            <a:r>
              <a:rPr sz="2800" spc="-5" dirty="0">
                <a:solidFill>
                  <a:srgbClr val="FF0000"/>
                </a:solidFill>
              </a:rPr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541" y="1338748"/>
            <a:ext cx="7981315" cy="210762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sz="2200" spc="-15" dirty="0">
                <a:latin typeface="Calibri"/>
                <a:cs typeface="Calibri"/>
              </a:rPr>
              <a:t>For </a:t>
            </a:r>
            <a:r>
              <a:rPr sz="2200" spc="-5" dirty="0">
                <a:latin typeface="Calibri"/>
                <a:cs typeface="Calibri"/>
              </a:rPr>
              <a:t>an </a:t>
            </a:r>
            <a:r>
              <a:rPr sz="2200" spc="-55" dirty="0">
                <a:latin typeface="Calibri"/>
                <a:cs typeface="Calibri"/>
              </a:rPr>
              <a:t>LTI </a:t>
            </a:r>
            <a:r>
              <a:rPr sz="2200" spc="-15" dirty="0">
                <a:latin typeface="Calibri"/>
                <a:cs typeface="Calibri"/>
              </a:rPr>
              <a:t>system, </a:t>
            </a:r>
            <a:r>
              <a:rPr sz="2200" spc="-20" dirty="0">
                <a:latin typeface="Calibri"/>
                <a:cs typeface="Calibri"/>
              </a:rPr>
              <a:t>transfer </a:t>
            </a:r>
            <a:r>
              <a:rPr sz="2200" spc="-5" dirty="0">
                <a:latin typeface="Calibri"/>
                <a:cs typeface="Calibri"/>
              </a:rPr>
              <a:t>function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20" dirty="0">
                <a:latin typeface="Calibri"/>
                <a:cs typeface="Calibri"/>
              </a:rPr>
              <a:t>ratio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the Laplace  </a:t>
            </a:r>
            <a:r>
              <a:rPr sz="2200" spc="-20" dirty="0">
                <a:latin typeface="Calibri"/>
                <a:cs typeface="Calibri"/>
              </a:rPr>
              <a:t>transform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the output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the Laplace </a:t>
            </a:r>
            <a:r>
              <a:rPr sz="2200" spc="-20" dirty="0">
                <a:latin typeface="Calibri"/>
                <a:cs typeface="Calibri"/>
              </a:rPr>
              <a:t>transform </a:t>
            </a:r>
            <a:r>
              <a:rPr sz="2200" spc="-5" dirty="0">
                <a:latin typeface="Calibri"/>
                <a:cs typeface="Calibri"/>
              </a:rPr>
              <a:t>of the input with  the initial </a:t>
            </a:r>
            <a:r>
              <a:rPr sz="2200" spc="-10" dirty="0">
                <a:latin typeface="Calibri"/>
                <a:cs typeface="Calibri"/>
              </a:rPr>
              <a:t>conditions being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zero</a:t>
            </a:r>
            <a:endParaRPr sz="2200">
              <a:latin typeface="Calibri"/>
              <a:cs typeface="Calibri"/>
            </a:endParaRPr>
          </a:p>
          <a:p>
            <a:pPr marL="354965" marR="6350" indent="-342900" algn="just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355600" algn="l"/>
              </a:tabLst>
            </a:pPr>
            <a:r>
              <a:rPr sz="2200" spc="-20" dirty="0">
                <a:latin typeface="Calibri"/>
                <a:cs typeface="Calibri"/>
              </a:rPr>
              <a:t>Mathematically, </a:t>
            </a:r>
            <a:r>
              <a:rPr sz="2200" spc="-5" dirty="0">
                <a:latin typeface="Calibri"/>
                <a:cs typeface="Calibri"/>
              </a:rPr>
              <a:t>if </a:t>
            </a:r>
            <a:r>
              <a:rPr sz="2200" spc="15" dirty="0">
                <a:latin typeface="Cambria Math"/>
                <a:cs typeface="Cambria Math"/>
              </a:rPr>
              <a:t>𝑈(𝑠) </a:t>
            </a:r>
            <a:r>
              <a:rPr sz="2200" spc="-5" dirty="0">
                <a:latin typeface="Calibri"/>
                <a:cs typeface="Calibri"/>
              </a:rPr>
              <a:t>is the Laplace </a:t>
            </a:r>
            <a:r>
              <a:rPr sz="2200" spc="-20" dirty="0">
                <a:latin typeface="Calibri"/>
                <a:cs typeface="Calibri"/>
              </a:rPr>
              <a:t>transform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the input  function and </a:t>
            </a:r>
            <a:r>
              <a:rPr sz="2200" spc="20" dirty="0">
                <a:latin typeface="Cambria Math"/>
                <a:cs typeface="Cambria Math"/>
              </a:rPr>
              <a:t>𝑌(𝑠) </a:t>
            </a:r>
            <a:r>
              <a:rPr sz="2200" spc="-5" dirty="0">
                <a:latin typeface="Calibri"/>
                <a:cs typeface="Calibri"/>
              </a:rPr>
              <a:t>is the Laplace </a:t>
            </a:r>
            <a:r>
              <a:rPr sz="2200" spc="-20" dirty="0">
                <a:latin typeface="Calibri"/>
                <a:cs typeface="Calibri"/>
              </a:rPr>
              <a:t>transform </a:t>
            </a:r>
            <a:r>
              <a:rPr sz="2200" spc="-5" dirty="0">
                <a:latin typeface="Calibri"/>
                <a:cs typeface="Calibri"/>
              </a:rPr>
              <a:t>of the </a:t>
            </a:r>
            <a:r>
              <a:rPr sz="2200" spc="-10" dirty="0">
                <a:latin typeface="Calibri"/>
                <a:cs typeface="Calibri"/>
              </a:rPr>
              <a:t>output, </a:t>
            </a:r>
            <a:r>
              <a:rPr sz="2200" spc="-5" dirty="0">
                <a:latin typeface="Calibri"/>
                <a:cs typeface="Calibri"/>
              </a:rPr>
              <a:t>the  </a:t>
            </a:r>
            <a:r>
              <a:rPr sz="2200" spc="-20" dirty="0">
                <a:latin typeface="Calibri"/>
                <a:cs typeface="Calibri"/>
              </a:rPr>
              <a:t>transfer </a:t>
            </a:r>
            <a:r>
              <a:rPr sz="2200" spc="-10" dirty="0">
                <a:latin typeface="Calibri"/>
                <a:cs typeface="Calibri"/>
              </a:rPr>
              <a:t>function </a:t>
            </a:r>
            <a:r>
              <a:rPr sz="2200" spc="30" dirty="0">
                <a:latin typeface="Cambria Math"/>
                <a:cs typeface="Cambria Math"/>
              </a:rPr>
              <a:t>𝐺(𝑠)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spc="-10" dirty="0">
                <a:latin typeface="Calibri"/>
                <a:cs typeface="Calibri"/>
              </a:rPr>
              <a:t>given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by: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79875" y="4419600"/>
            <a:ext cx="318770" cy="344593"/>
          </a:xfrm>
          <a:custGeom>
            <a:avLst/>
            <a:gdLst/>
            <a:ahLst/>
            <a:cxnLst/>
            <a:rect l="l" t="t" r="r" b="b"/>
            <a:pathLst>
              <a:path w="318770" h="258445">
                <a:moveTo>
                  <a:pt x="235838" y="0"/>
                </a:moveTo>
                <a:lnTo>
                  <a:pt x="232155" y="10413"/>
                </a:lnTo>
                <a:lnTo>
                  <a:pt x="247110" y="16912"/>
                </a:lnTo>
                <a:lnTo>
                  <a:pt x="259968" y="25923"/>
                </a:lnTo>
                <a:lnTo>
                  <a:pt x="286067" y="67577"/>
                </a:lnTo>
                <a:lnTo>
                  <a:pt x="293687" y="105816"/>
                </a:lnTo>
                <a:lnTo>
                  <a:pt x="294639" y="127888"/>
                </a:lnTo>
                <a:lnTo>
                  <a:pt x="293687" y="150653"/>
                </a:lnTo>
                <a:lnTo>
                  <a:pt x="286067" y="189896"/>
                </a:lnTo>
                <a:lnTo>
                  <a:pt x="260016" y="232219"/>
                </a:lnTo>
                <a:lnTo>
                  <a:pt x="232537" y="247777"/>
                </a:lnTo>
                <a:lnTo>
                  <a:pt x="235838" y="258318"/>
                </a:lnTo>
                <a:lnTo>
                  <a:pt x="271113" y="241760"/>
                </a:lnTo>
                <a:lnTo>
                  <a:pt x="297052" y="213106"/>
                </a:lnTo>
                <a:lnTo>
                  <a:pt x="312943" y="174799"/>
                </a:lnTo>
                <a:lnTo>
                  <a:pt x="318262" y="129159"/>
                </a:lnTo>
                <a:lnTo>
                  <a:pt x="316928" y="105487"/>
                </a:lnTo>
                <a:lnTo>
                  <a:pt x="306260" y="63525"/>
                </a:lnTo>
                <a:lnTo>
                  <a:pt x="285113" y="29378"/>
                </a:lnTo>
                <a:lnTo>
                  <a:pt x="254581" y="6760"/>
                </a:lnTo>
                <a:lnTo>
                  <a:pt x="235838" y="0"/>
                </a:lnTo>
                <a:close/>
              </a:path>
              <a:path w="318770" h="258445">
                <a:moveTo>
                  <a:pt x="82423" y="0"/>
                </a:moveTo>
                <a:lnTo>
                  <a:pt x="47259" y="16557"/>
                </a:lnTo>
                <a:lnTo>
                  <a:pt x="21336" y="45212"/>
                </a:lnTo>
                <a:lnTo>
                  <a:pt x="5334" y="83613"/>
                </a:lnTo>
                <a:lnTo>
                  <a:pt x="0" y="129159"/>
                </a:lnTo>
                <a:lnTo>
                  <a:pt x="1333" y="152902"/>
                </a:lnTo>
                <a:lnTo>
                  <a:pt x="12001" y="194863"/>
                </a:lnTo>
                <a:lnTo>
                  <a:pt x="33095" y="228939"/>
                </a:lnTo>
                <a:lnTo>
                  <a:pt x="82423" y="258318"/>
                </a:lnTo>
                <a:lnTo>
                  <a:pt x="85725" y="247777"/>
                </a:lnTo>
                <a:lnTo>
                  <a:pt x="71010" y="241272"/>
                </a:lnTo>
                <a:lnTo>
                  <a:pt x="58308" y="232219"/>
                </a:lnTo>
                <a:lnTo>
                  <a:pt x="32248" y="189896"/>
                </a:lnTo>
                <a:lnTo>
                  <a:pt x="24576" y="150653"/>
                </a:lnTo>
                <a:lnTo>
                  <a:pt x="23622" y="127888"/>
                </a:lnTo>
                <a:lnTo>
                  <a:pt x="24576" y="105816"/>
                </a:lnTo>
                <a:lnTo>
                  <a:pt x="32248" y="67577"/>
                </a:lnTo>
                <a:lnTo>
                  <a:pt x="58404" y="25923"/>
                </a:lnTo>
                <a:lnTo>
                  <a:pt x="86105" y="10413"/>
                </a:lnTo>
                <a:lnTo>
                  <a:pt x="824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54323" y="4343400"/>
            <a:ext cx="459105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6865" algn="l"/>
              </a:tabLst>
            </a:pPr>
            <a:r>
              <a:rPr sz="2200" spc="-5" dirty="0">
                <a:latin typeface="Cambria Math"/>
                <a:cs typeface="Cambria Math"/>
              </a:rPr>
              <a:t>𝐺	𝑠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95798" y="4114800"/>
            <a:ext cx="318770" cy="344593"/>
          </a:xfrm>
          <a:custGeom>
            <a:avLst/>
            <a:gdLst/>
            <a:ahLst/>
            <a:cxnLst/>
            <a:rect l="l" t="t" r="r" b="b"/>
            <a:pathLst>
              <a:path w="318770" h="258445">
                <a:moveTo>
                  <a:pt x="235838" y="0"/>
                </a:moveTo>
                <a:lnTo>
                  <a:pt x="232155" y="10414"/>
                </a:lnTo>
                <a:lnTo>
                  <a:pt x="247110" y="16912"/>
                </a:lnTo>
                <a:lnTo>
                  <a:pt x="259968" y="25923"/>
                </a:lnTo>
                <a:lnTo>
                  <a:pt x="286067" y="67577"/>
                </a:lnTo>
                <a:lnTo>
                  <a:pt x="293687" y="105816"/>
                </a:lnTo>
                <a:lnTo>
                  <a:pt x="294639" y="127889"/>
                </a:lnTo>
                <a:lnTo>
                  <a:pt x="293687" y="150653"/>
                </a:lnTo>
                <a:lnTo>
                  <a:pt x="286067" y="189896"/>
                </a:lnTo>
                <a:lnTo>
                  <a:pt x="260016" y="232219"/>
                </a:lnTo>
                <a:lnTo>
                  <a:pt x="232537" y="247777"/>
                </a:lnTo>
                <a:lnTo>
                  <a:pt x="235838" y="258318"/>
                </a:lnTo>
                <a:lnTo>
                  <a:pt x="271113" y="241760"/>
                </a:lnTo>
                <a:lnTo>
                  <a:pt x="297052" y="213106"/>
                </a:lnTo>
                <a:lnTo>
                  <a:pt x="312943" y="174799"/>
                </a:lnTo>
                <a:lnTo>
                  <a:pt x="318262" y="129159"/>
                </a:lnTo>
                <a:lnTo>
                  <a:pt x="316928" y="105487"/>
                </a:lnTo>
                <a:lnTo>
                  <a:pt x="306260" y="63525"/>
                </a:lnTo>
                <a:lnTo>
                  <a:pt x="285113" y="29378"/>
                </a:lnTo>
                <a:lnTo>
                  <a:pt x="254581" y="6760"/>
                </a:lnTo>
                <a:lnTo>
                  <a:pt x="235838" y="0"/>
                </a:lnTo>
                <a:close/>
              </a:path>
              <a:path w="318770" h="258445">
                <a:moveTo>
                  <a:pt x="82423" y="0"/>
                </a:moveTo>
                <a:lnTo>
                  <a:pt x="47259" y="16557"/>
                </a:lnTo>
                <a:lnTo>
                  <a:pt x="21336" y="45212"/>
                </a:lnTo>
                <a:lnTo>
                  <a:pt x="5334" y="83613"/>
                </a:lnTo>
                <a:lnTo>
                  <a:pt x="0" y="129159"/>
                </a:lnTo>
                <a:lnTo>
                  <a:pt x="1333" y="152902"/>
                </a:lnTo>
                <a:lnTo>
                  <a:pt x="12001" y="194863"/>
                </a:lnTo>
                <a:lnTo>
                  <a:pt x="33095" y="228939"/>
                </a:lnTo>
                <a:lnTo>
                  <a:pt x="82423" y="258318"/>
                </a:lnTo>
                <a:lnTo>
                  <a:pt x="85725" y="247777"/>
                </a:lnTo>
                <a:lnTo>
                  <a:pt x="71010" y="241272"/>
                </a:lnTo>
                <a:lnTo>
                  <a:pt x="58308" y="232219"/>
                </a:lnTo>
                <a:lnTo>
                  <a:pt x="32248" y="189896"/>
                </a:lnTo>
                <a:lnTo>
                  <a:pt x="24576" y="150653"/>
                </a:lnTo>
                <a:lnTo>
                  <a:pt x="23622" y="127889"/>
                </a:lnTo>
                <a:lnTo>
                  <a:pt x="24576" y="105816"/>
                </a:lnTo>
                <a:lnTo>
                  <a:pt x="32248" y="67577"/>
                </a:lnTo>
                <a:lnTo>
                  <a:pt x="58404" y="25923"/>
                </a:lnTo>
                <a:lnTo>
                  <a:pt x="86105" y="10414"/>
                </a:lnTo>
                <a:lnTo>
                  <a:pt x="824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461383" y="4094987"/>
            <a:ext cx="793750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300" spc="-7" baseline="-41666" dirty="0">
                <a:latin typeface="Cambria Math"/>
                <a:cs typeface="Cambria Math"/>
              </a:rPr>
              <a:t>= </a:t>
            </a:r>
            <a:r>
              <a:rPr sz="2200" spc="-5" dirty="0">
                <a:latin typeface="Cambria Math"/>
                <a:cs typeface="Cambria Math"/>
              </a:rPr>
              <a:t>𝑌</a:t>
            </a:r>
            <a:r>
              <a:rPr sz="2200" spc="14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𝑠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06466" y="4648200"/>
            <a:ext cx="318770" cy="344593"/>
          </a:xfrm>
          <a:custGeom>
            <a:avLst/>
            <a:gdLst/>
            <a:ahLst/>
            <a:cxnLst/>
            <a:rect l="l" t="t" r="r" b="b"/>
            <a:pathLst>
              <a:path w="318770" h="258445">
                <a:moveTo>
                  <a:pt x="235838" y="0"/>
                </a:moveTo>
                <a:lnTo>
                  <a:pt x="232156" y="10414"/>
                </a:lnTo>
                <a:lnTo>
                  <a:pt x="247110" y="16912"/>
                </a:lnTo>
                <a:lnTo>
                  <a:pt x="259969" y="25923"/>
                </a:lnTo>
                <a:lnTo>
                  <a:pt x="286067" y="67577"/>
                </a:lnTo>
                <a:lnTo>
                  <a:pt x="293687" y="105816"/>
                </a:lnTo>
                <a:lnTo>
                  <a:pt x="294640" y="127889"/>
                </a:lnTo>
                <a:lnTo>
                  <a:pt x="293687" y="150653"/>
                </a:lnTo>
                <a:lnTo>
                  <a:pt x="286067" y="189896"/>
                </a:lnTo>
                <a:lnTo>
                  <a:pt x="260016" y="232219"/>
                </a:lnTo>
                <a:lnTo>
                  <a:pt x="232537" y="247777"/>
                </a:lnTo>
                <a:lnTo>
                  <a:pt x="235838" y="258318"/>
                </a:lnTo>
                <a:lnTo>
                  <a:pt x="271113" y="241760"/>
                </a:lnTo>
                <a:lnTo>
                  <a:pt x="297053" y="213106"/>
                </a:lnTo>
                <a:lnTo>
                  <a:pt x="312943" y="174799"/>
                </a:lnTo>
                <a:lnTo>
                  <a:pt x="318262" y="129159"/>
                </a:lnTo>
                <a:lnTo>
                  <a:pt x="316928" y="105487"/>
                </a:lnTo>
                <a:lnTo>
                  <a:pt x="306260" y="63525"/>
                </a:lnTo>
                <a:lnTo>
                  <a:pt x="285113" y="29378"/>
                </a:lnTo>
                <a:lnTo>
                  <a:pt x="254581" y="6760"/>
                </a:lnTo>
                <a:lnTo>
                  <a:pt x="235838" y="0"/>
                </a:lnTo>
                <a:close/>
              </a:path>
              <a:path w="318770" h="258445">
                <a:moveTo>
                  <a:pt x="82423" y="0"/>
                </a:moveTo>
                <a:lnTo>
                  <a:pt x="47259" y="16557"/>
                </a:lnTo>
                <a:lnTo>
                  <a:pt x="21336" y="45212"/>
                </a:lnTo>
                <a:lnTo>
                  <a:pt x="5334" y="83613"/>
                </a:lnTo>
                <a:lnTo>
                  <a:pt x="0" y="129159"/>
                </a:lnTo>
                <a:lnTo>
                  <a:pt x="1333" y="152902"/>
                </a:lnTo>
                <a:lnTo>
                  <a:pt x="12001" y="194863"/>
                </a:lnTo>
                <a:lnTo>
                  <a:pt x="33095" y="228939"/>
                </a:lnTo>
                <a:lnTo>
                  <a:pt x="82423" y="258318"/>
                </a:lnTo>
                <a:lnTo>
                  <a:pt x="85725" y="247777"/>
                </a:lnTo>
                <a:lnTo>
                  <a:pt x="71010" y="241272"/>
                </a:lnTo>
                <a:lnTo>
                  <a:pt x="58308" y="232219"/>
                </a:lnTo>
                <a:lnTo>
                  <a:pt x="32248" y="189896"/>
                </a:lnTo>
                <a:lnTo>
                  <a:pt x="24576" y="150653"/>
                </a:lnTo>
                <a:lnTo>
                  <a:pt x="23622" y="127889"/>
                </a:lnTo>
                <a:lnTo>
                  <a:pt x="24576" y="105816"/>
                </a:lnTo>
                <a:lnTo>
                  <a:pt x="32248" y="67577"/>
                </a:lnTo>
                <a:lnTo>
                  <a:pt x="58404" y="25923"/>
                </a:lnTo>
                <a:lnTo>
                  <a:pt x="86106" y="10414"/>
                </a:lnTo>
                <a:lnTo>
                  <a:pt x="824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73549" y="4625847"/>
            <a:ext cx="466725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mbria Math"/>
                <a:cs typeface="Cambria Math"/>
              </a:rPr>
              <a:t>𝑈</a:t>
            </a:r>
            <a:r>
              <a:rPr sz="2200" spc="37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𝑠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85359" y="4572000"/>
            <a:ext cx="563880" cy="24553"/>
          </a:xfrm>
          <a:custGeom>
            <a:avLst/>
            <a:gdLst/>
            <a:ahLst/>
            <a:cxnLst/>
            <a:rect l="l" t="t" r="r" b="b"/>
            <a:pathLst>
              <a:path w="563879" h="18414">
                <a:moveTo>
                  <a:pt x="563879" y="0"/>
                </a:moveTo>
                <a:lnTo>
                  <a:pt x="0" y="0"/>
                </a:lnTo>
                <a:lnTo>
                  <a:pt x="0" y="18287"/>
                </a:lnTo>
                <a:lnTo>
                  <a:pt x="563879" y="18287"/>
                </a:lnTo>
                <a:lnTo>
                  <a:pt x="5638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4606" y="-174270"/>
            <a:ext cx="7198359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5" dirty="0">
                <a:solidFill>
                  <a:srgbClr val="FF0000"/>
                </a:solidFill>
              </a:rPr>
              <a:t>Transfer </a:t>
            </a:r>
            <a:r>
              <a:rPr sz="2800" spc="-5" dirty="0">
                <a:solidFill>
                  <a:srgbClr val="FF0000"/>
                </a:solidFill>
              </a:rPr>
              <a:t>Function </a:t>
            </a:r>
            <a:r>
              <a:rPr sz="2800" dirty="0">
                <a:solidFill>
                  <a:srgbClr val="FF0000"/>
                </a:solidFill>
              </a:rPr>
              <a:t>as Impulse</a:t>
            </a:r>
            <a:r>
              <a:rPr sz="2800" spc="-45" dirty="0">
                <a:solidFill>
                  <a:srgbClr val="FF0000"/>
                </a:solidFill>
              </a:rPr>
              <a:t> </a:t>
            </a:r>
            <a:r>
              <a:rPr sz="2800" spc="-10" dirty="0">
                <a:solidFill>
                  <a:srgbClr val="FF0000"/>
                </a:solidFill>
              </a:rPr>
              <a:t>Response</a:t>
            </a:r>
          </a:p>
        </p:txBody>
      </p:sp>
      <p:sp>
        <p:nvSpPr>
          <p:cNvPr id="3" name="object 3"/>
          <p:cNvSpPr/>
          <p:nvPr/>
        </p:nvSpPr>
        <p:spPr>
          <a:xfrm>
            <a:off x="2945510" y="1666240"/>
            <a:ext cx="273050" cy="314960"/>
          </a:xfrm>
          <a:custGeom>
            <a:avLst/>
            <a:gdLst/>
            <a:ahLst/>
            <a:cxnLst/>
            <a:rect l="l" t="t" r="r" b="b"/>
            <a:pathLst>
              <a:path w="273050" h="236219">
                <a:moveTo>
                  <a:pt x="197484" y="0"/>
                </a:moveTo>
                <a:lnTo>
                  <a:pt x="194182" y="9651"/>
                </a:lnTo>
                <a:lnTo>
                  <a:pt x="207803" y="15557"/>
                </a:lnTo>
                <a:lnTo>
                  <a:pt x="219519" y="23749"/>
                </a:lnTo>
                <a:lnTo>
                  <a:pt x="243330" y="61723"/>
                </a:lnTo>
                <a:lnTo>
                  <a:pt x="251206" y="116712"/>
                </a:lnTo>
                <a:lnTo>
                  <a:pt x="250326" y="137497"/>
                </a:lnTo>
                <a:lnTo>
                  <a:pt x="237236" y="188468"/>
                </a:lnTo>
                <a:lnTo>
                  <a:pt x="207946" y="220257"/>
                </a:lnTo>
                <a:lnTo>
                  <a:pt x="194563" y="226187"/>
                </a:lnTo>
                <a:lnTo>
                  <a:pt x="197484" y="235712"/>
                </a:lnTo>
                <a:lnTo>
                  <a:pt x="242526" y="208994"/>
                </a:lnTo>
                <a:lnTo>
                  <a:pt x="267811" y="159607"/>
                </a:lnTo>
                <a:lnTo>
                  <a:pt x="272669" y="117983"/>
                </a:lnTo>
                <a:lnTo>
                  <a:pt x="271454" y="96337"/>
                </a:lnTo>
                <a:lnTo>
                  <a:pt x="261739" y="58046"/>
                </a:lnTo>
                <a:lnTo>
                  <a:pt x="229600" y="15128"/>
                </a:lnTo>
                <a:lnTo>
                  <a:pt x="214608" y="6165"/>
                </a:lnTo>
                <a:lnTo>
                  <a:pt x="197484" y="0"/>
                </a:lnTo>
                <a:close/>
              </a:path>
              <a:path w="273050" h="236219">
                <a:moveTo>
                  <a:pt x="75183" y="0"/>
                </a:moveTo>
                <a:lnTo>
                  <a:pt x="30196" y="26878"/>
                </a:lnTo>
                <a:lnTo>
                  <a:pt x="4857" y="76358"/>
                </a:lnTo>
                <a:lnTo>
                  <a:pt x="0" y="117983"/>
                </a:lnTo>
                <a:lnTo>
                  <a:pt x="1194" y="139628"/>
                </a:lnTo>
                <a:lnTo>
                  <a:pt x="10822" y="177919"/>
                </a:lnTo>
                <a:lnTo>
                  <a:pt x="42957" y="220662"/>
                </a:lnTo>
                <a:lnTo>
                  <a:pt x="75183" y="235712"/>
                </a:lnTo>
                <a:lnTo>
                  <a:pt x="78105" y="226187"/>
                </a:lnTo>
                <a:lnTo>
                  <a:pt x="64650" y="220257"/>
                </a:lnTo>
                <a:lnTo>
                  <a:pt x="53054" y="211994"/>
                </a:lnTo>
                <a:lnTo>
                  <a:pt x="29338" y="173398"/>
                </a:lnTo>
                <a:lnTo>
                  <a:pt x="21462" y="116712"/>
                </a:lnTo>
                <a:lnTo>
                  <a:pt x="22342" y="96621"/>
                </a:lnTo>
                <a:lnTo>
                  <a:pt x="35432" y="46989"/>
                </a:lnTo>
                <a:lnTo>
                  <a:pt x="64865" y="15557"/>
                </a:lnTo>
                <a:lnTo>
                  <a:pt x="78486" y="9651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92983" y="2789259"/>
            <a:ext cx="273050" cy="314960"/>
          </a:xfrm>
          <a:custGeom>
            <a:avLst/>
            <a:gdLst/>
            <a:ahLst/>
            <a:cxnLst/>
            <a:rect l="l" t="t" r="r" b="b"/>
            <a:pathLst>
              <a:path w="273050" h="236219">
                <a:moveTo>
                  <a:pt x="197484" y="0"/>
                </a:moveTo>
                <a:lnTo>
                  <a:pt x="194182" y="9651"/>
                </a:lnTo>
                <a:lnTo>
                  <a:pt x="207803" y="15557"/>
                </a:lnTo>
                <a:lnTo>
                  <a:pt x="219519" y="23749"/>
                </a:lnTo>
                <a:lnTo>
                  <a:pt x="243330" y="61723"/>
                </a:lnTo>
                <a:lnTo>
                  <a:pt x="251205" y="116712"/>
                </a:lnTo>
                <a:lnTo>
                  <a:pt x="250326" y="137497"/>
                </a:lnTo>
                <a:lnTo>
                  <a:pt x="237236" y="188468"/>
                </a:lnTo>
                <a:lnTo>
                  <a:pt x="207946" y="220257"/>
                </a:lnTo>
                <a:lnTo>
                  <a:pt x="194563" y="226187"/>
                </a:lnTo>
                <a:lnTo>
                  <a:pt x="197484" y="235712"/>
                </a:lnTo>
                <a:lnTo>
                  <a:pt x="242526" y="208994"/>
                </a:lnTo>
                <a:lnTo>
                  <a:pt x="267811" y="159607"/>
                </a:lnTo>
                <a:lnTo>
                  <a:pt x="272668" y="117982"/>
                </a:lnTo>
                <a:lnTo>
                  <a:pt x="271454" y="96337"/>
                </a:lnTo>
                <a:lnTo>
                  <a:pt x="261739" y="58046"/>
                </a:lnTo>
                <a:lnTo>
                  <a:pt x="229600" y="15128"/>
                </a:lnTo>
                <a:lnTo>
                  <a:pt x="214608" y="6165"/>
                </a:lnTo>
                <a:lnTo>
                  <a:pt x="197484" y="0"/>
                </a:lnTo>
                <a:close/>
              </a:path>
              <a:path w="273050" h="236219">
                <a:moveTo>
                  <a:pt x="75183" y="0"/>
                </a:moveTo>
                <a:lnTo>
                  <a:pt x="30196" y="26878"/>
                </a:lnTo>
                <a:lnTo>
                  <a:pt x="4857" y="76358"/>
                </a:lnTo>
                <a:lnTo>
                  <a:pt x="0" y="117982"/>
                </a:lnTo>
                <a:lnTo>
                  <a:pt x="1194" y="139628"/>
                </a:lnTo>
                <a:lnTo>
                  <a:pt x="10822" y="177919"/>
                </a:lnTo>
                <a:lnTo>
                  <a:pt x="42957" y="220662"/>
                </a:lnTo>
                <a:lnTo>
                  <a:pt x="75183" y="235712"/>
                </a:lnTo>
                <a:lnTo>
                  <a:pt x="78104" y="226187"/>
                </a:lnTo>
                <a:lnTo>
                  <a:pt x="64650" y="220257"/>
                </a:lnTo>
                <a:lnTo>
                  <a:pt x="53054" y="211994"/>
                </a:lnTo>
                <a:lnTo>
                  <a:pt x="29338" y="173398"/>
                </a:lnTo>
                <a:lnTo>
                  <a:pt x="21462" y="116712"/>
                </a:lnTo>
                <a:lnTo>
                  <a:pt x="22342" y="96621"/>
                </a:lnTo>
                <a:lnTo>
                  <a:pt x="35432" y="46989"/>
                </a:lnTo>
                <a:lnTo>
                  <a:pt x="64865" y="15557"/>
                </a:lnTo>
                <a:lnTo>
                  <a:pt x="78486" y="9651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91971" y="4321385"/>
            <a:ext cx="273050" cy="314960"/>
          </a:xfrm>
          <a:custGeom>
            <a:avLst/>
            <a:gdLst/>
            <a:ahLst/>
            <a:cxnLst/>
            <a:rect l="l" t="t" r="r" b="b"/>
            <a:pathLst>
              <a:path w="273050" h="236220">
                <a:moveTo>
                  <a:pt x="197484" y="0"/>
                </a:moveTo>
                <a:lnTo>
                  <a:pt x="194182" y="9652"/>
                </a:lnTo>
                <a:lnTo>
                  <a:pt x="207803" y="15557"/>
                </a:lnTo>
                <a:lnTo>
                  <a:pt x="219519" y="23749"/>
                </a:lnTo>
                <a:lnTo>
                  <a:pt x="243330" y="61723"/>
                </a:lnTo>
                <a:lnTo>
                  <a:pt x="251206" y="116712"/>
                </a:lnTo>
                <a:lnTo>
                  <a:pt x="250326" y="137497"/>
                </a:lnTo>
                <a:lnTo>
                  <a:pt x="237235" y="188468"/>
                </a:lnTo>
                <a:lnTo>
                  <a:pt x="207946" y="220257"/>
                </a:lnTo>
                <a:lnTo>
                  <a:pt x="194563" y="226187"/>
                </a:lnTo>
                <a:lnTo>
                  <a:pt x="197484" y="235712"/>
                </a:lnTo>
                <a:lnTo>
                  <a:pt x="242526" y="208994"/>
                </a:lnTo>
                <a:lnTo>
                  <a:pt x="267811" y="159607"/>
                </a:lnTo>
                <a:lnTo>
                  <a:pt x="272669" y="117983"/>
                </a:lnTo>
                <a:lnTo>
                  <a:pt x="271454" y="96337"/>
                </a:lnTo>
                <a:lnTo>
                  <a:pt x="261739" y="58046"/>
                </a:lnTo>
                <a:lnTo>
                  <a:pt x="229600" y="15128"/>
                </a:lnTo>
                <a:lnTo>
                  <a:pt x="214608" y="6165"/>
                </a:lnTo>
                <a:lnTo>
                  <a:pt x="197484" y="0"/>
                </a:lnTo>
                <a:close/>
              </a:path>
              <a:path w="273050" h="236220">
                <a:moveTo>
                  <a:pt x="75184" y="0"/>
                </a:moveTo>
                <a:lnTo>
                  <a:pt x="30196" y="26878"/>
                </a:lnTo>
                <a:lnTo>
                  <a:pt x="4857" y="76358"/>
                </a:lnTo>
                <a:lnTo>
                  <a:pt x="0" y="117983"/>
                </a:lnTo>
                <a:lnTo>
                  <a:pt x="1194" y="139628"/>
                </a:lnTo>
                <a:lnTo>
                  <a:pt x="10822" y="177919"/>
                </a:lnTo>
                <a:lnTo>
                  <a:pt x="42957" y="220662"/>
                </a:lnTo>
                <a:lnTo>
                  <a:pt x="75184" y="235712"/>
                </a:lnTo>
                <a:lnTo>
                  <a:pt x="78104" y="226187"/>
                </a:lnTo>
                <a:lnTo>
                  <a:pt x="64650" y="220257"/>
                </a:lnTo>
                <a:lnTo>
                  <a:pt x="53054" y="211994"/>
                </a:lnTo>
                <a:lnTo>
                  <a:pt x="29338" y="173398"/>
                </a:lnTo>
                <a:lnTo>
                  <a:pt x="21462" y="116712"/>
                </a:lnTo>
                <a:lnTo>
                  <a:pt x="22342" y="96621"/>
                </a:lnTo>
                <a:lnTo>
                  <a:pt x="35432" y="46990"/>
                </a:lnTo>
                <a:lnTo>
                  <a:pt x="64865" y="15557"/>
                </a:lnTo>
                <a:lnTo>
                  <a:pt x="78485" y="9652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42363" y="4321385"/>
            <a:ext cx="273050" cy="314960"/>
          </a:xfrm>
          <a:custGeom>
            <a:avLst/>
            <a:gdLst/>
            <a:ahLst/>
            <a:cxnLst/>
            <a:rect l="l" t="t" r="r" b="b"/>
            <a:pathLst>
              <a:path w="273050" h="236220">
                <a:moveTo>
                  <a:pt x="197485" y="0"/>
                </a:moveTo>
                <a:lnTo>
                  <a:pt x="194182" y="9652"/>
                </a:lnTo>
                <a:lnTo>
                  <a:pt x="207803" y="15557"/>
                </a:lnTo>
                <a:lnTo>
                  <a:pt x="219519" y="23749"/>
                </a:lnTo>
                <a:lnTo>
                  <a:pt x="243330" y="61723"/>
                </a:lnTo>
                <a:lnTo>
                  <a:pt x="251206" y="116712"/>
                </a:lnTo>
                <a:lnTo>
                  <a:pt x="250326" y="137497"/>
                </a:lnTo>
                <a:lnTo>
                  <a:pt x="237236" y="188468"/>
                </a:lnTo>
                <a:lnTo>
                  <a:pt x="207946" y="220257"/>
                </a:lnTo>
                <a:lnTo>
                  <a:pt x="194563" y="226187"/>
                </a:lnTo>
                <a:lnTo>
                  <a:pt x="197485" y="235712"/>
                </a:lnTo>
                <a:lnTo>
                  <a:pt x="242526" y="208994"/>
                </a:lnTo>
                <a:lnTo>
                  <a:pt x="267811" y="159607"/>
                </a:lnTo>
                <a:lnTo>
                  <a:pt x="272669" y="117983"/>
                </a:lnTo>
                <a:lnTo>
                  <a:pt x="271454" y="96337"/>
                </a:lnTo>
                <a:lnTo>
                  <a:pt x="261739" y="58046"/>
                </a:lnTo>
                <a:lnTo>
                  <a:pt x="229600" y="15128"/>
                </a:lnTo>
                <a:lnTo>
                  <a:pt x="214608" y="6165"/>
                </a:lnTo>
                <a:lnTo>
                  <a:pt x="197485" y="0"/>
                </a:lnTo>
                <a:close/>
              </a:path>
              <a:path w="273050" h="236220">
                <a:moveTo>
                  <a:pt x="75184" y="0"/>
                </a:moveTo>
                <a:lnTo>
                  <a:pt x="30196" y="26878"/>
                </a:lnTo>
                <a:lnTo>
                  <a:pt x="4857" y="76358"/>
                </a:lnTo>
                <a:lnTo>
                  <a:pt x="0" y="117983"/>
                </a:lnTo>
                <a:lnTo>
                  <a:pt x="1194" y="139628"/>
                </a:lnTo>
                <a:lnTo>
                  <a:pt x="10822" y="177919"/>
                </a:lnTo>
                <a:lnTo>
                  <a:pt x="42957" y="220662"/>
                </a:lnTo>
                <a:lnTo>
                  <a:pt x="75184" y="235712"/>
                </a:lnTo>
                <a:lnTo>
                  <a:pt x="78105" y="226187"/>
                </a:lnTo>
                <a:lnTo>
                  <a:pt x="64650" y="220257"/>
                </a:lnTo>
                <a:lnTo>
                  <a:pt x="53054" y="211994"/>
                </a:lnTo>
                <a:lnTo>
                  <a:pt x="29338" y="173398"/>
                </a:lnTo>
                <a:lnTo>
                  <a:pt x="21462" y="116712"/>
                </a:lnTo>
                <a:lnTo>
                  <a:pt x="22342" y="96621"/>
                </a:lnTo>
                <a:lnTo>
                  <a:pt x="35432" y="46990"/>
                </a:lnTo>
                <a:lnTo>
                  <a:pt x="64865" y="15557"/>
                </a:lnTo>
                <a:lnTo>
                  <a:pt x="78486" y="9652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81147" y="4321385"/>
            <a:ext cx="304800" cy="314960"/>
          </a:xfrm>
          <a:custGeom>
            <a:avLst/>
            <a:gdLst/>
            <a:ahLst/>
            <a:cxnLst/>
            <a:rect l="l" t="t" r="r" b="b"/>
            <a:pathLst>
              <a:path w="304800" h="236220">
                <a:moveTo>
                  <a:pt x="229488" y="0"/>
                </a:moveTo>
                <a:lnTo>
                  <a:pt x="226187" y="9652"/>
                </a:lnTo>
                <a:lnTo>
                  <a:pt x="239807" y="15557"/>
                </a:lnTo>
                <a:lnTo>
                  <a:pt x="251523" y="23749"/>
                </a:lnTo>
                <a:lnTo>
                  <a:pt x="275334" y="61723"/>
                </a:lnTo>
                <a:lnTo>
                  <a:pt x="283210" y="116712"/>
                </a:lnTo>
                <a:lnTo>
                  <a:pt x="282330" y="137497"/>
                </a:lnTo>
                <a:lnTo>
                  <a:pt x="269239" y="188468"/>
                </a:lnTo>
                <a:lnTo>
                  <a:pt x="239950" y="220257"/>
                </a:lnTo>
                <a:lnTo>
                  <a:pt x="226567" y="226187"/>
                </a:lnTo>
                <a:lnTo>
                  <a:pt x="229488" y="235712"/>
                </a:lnTo>
                <a:lnTo>
                  <a:pt x="274530" y="208994"/>
                </a:lnTo>
                <a:lnTo>
                  <a:pt x="299815" y="159607"/>
                </a:lnTo>
                <a:lnTo>
                  <a:pt x="304673" y="117983"/>
                </a:lnTo>
                <a:lnTo>
                  <a:pt x="303458" y="96337"/>
                </a:lnTo>
                <a:lnTo>
                  <a:pt x="293743" y="58046"/>
                </a:lnTo>
                <a:lnTo>
                  <a:pt x="261604" y="15128"/>
                </a:lnTo>
                <a:lnTo>
                  <a:pt x="246612" y="6165"/>
                </a:lnTo>
                <a:lnTo>
                  <a:pt x="229488" y="0"/>
                </a:lnTo>
                <a:close/>
              </a:path>
              <a:path w="304800" h="236220">
                <a:moveTo>
                  <a:pt x="75183" y="0"/>
                </a:moveTo>
                <a:lnTo>
                  <a:pt x="30196" y="26878"/>
                </a:lnTo>
                <a:lnTo>
                  <a:pt x="4857" y="76358"/>
                </a:lnTo>
                <a:lnTo>
                  <a:pt x="0" y="117983"/>
                </a:lnTo>
                <a:lnTo>
                  <a:pt x="1194" y="139628"/>
                </a:lnTo>
                <a:lnTo>
                  <a:pt x="10822" y="177919"/>
                </a:lnTo>
                <a:lnTo>
                  <a:pt x="42957" y="220662"/>
                </a:lnTo>
                <a:lnTo>
                  <a:pt x="75183" y="235712"/>
                </a:lnTo>
                <a:lnTo>
                  <a:pt x="78104" y="226187"/>
                </a:lnTo>
                <a:lnTo>
                  <a:pt x="64650" y="220257"/>
                </a:lnTo>
                <a:lnTo>
                  <a:pt x="53054" y="211994"/>
                </a:lnTo>
                <a:lnTo>
                  <a:pt x="29338" y="173398"/>
                </a:lnTo>
                <a:lnTo>
                  <a:pt x="21462" y="116712"/>
                </a:lnTo>
                <a:lnTo>
                  <a:pt x="22342" y="96621"/>
                </a:lnTo>
                <a:lnTo>
                  <a:pt x="35432" y="46990"/>
                </a:lnTo>
                <a:lnTo>
                  <a:pt x="64865" y="15557"/>
                </a:lnTo>
                <a:lnTo>
                  <a:pt x="78485" y="9652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16754" y="4321385"/>
            <a:ext cx="288290" cy="314960"/>
          </a:xfrm>
          <a:custGeom>
            <a:avLst/>
            <a:gdLst/>
            <a:ahLst/>
            <a:cxnLst/>
            <a:rect l="l" t="t" r="r" b="b"/>
            <a:pathLst>
              <a:path w="288289" h="236220">
                <a:moveTo>
                  <a:pt x="212725" y="0"/>
                </a:moveTo>
                <a:lnTo>
                  <a:pt x="209423" y="9652"/>
                </a:lnTo>
                <a:lnTo>
                  <a:pt x="223043" y="15557"/>
                </a:lnTo>
                <a:lnTo>
                  <a:pt x="234759" y="23749"/>
                </a:lnTo>
                <a:lnTo>
                  <a:pt x="258570" y="61723"/>
                </a:lnTo>
                <a:lnTo>
                  <a:pt x="266446" y="116712"/>
                </a:lnTo>
                <a:lnTo>
                  <a:pt x="265566" y="137497"/>
                </a:lnTo>
                <a:lnTo>
                  <a:pt x="252475" y="188468"/>
                </a:lnTo>
                <a:lnTo>
                  <a:pt x="223186" y="220257"/>
                </a:lnTo>
                <a:lnTo>
                  <a:pt x="209804" y="226187"/>
                </a:lnTo>
                <a:lnTo>
                  <a:pt x="212725" y="235712"/>
                </a:lnTo>
                <a:lnTo>
                  <a:pt x="257766" y="208994"/>
                </a:lnTo>
                <a:lnTo>
                  <a:pt x="283051" y="159607"/>
                </a:lnTo>
                <a:lnTo>
                  <a:pt x="287909" y="117983"/>
                </a:lnTo>
                <a:lnTo>
                  <a:pt x="286694" y="96337"/>
                </a:lnTo>
                <a:lnTo>
                  <a:pt x="276979" y="58046"/>
                </a:lnTo>
                <a:lnTo>
                  <a:pt x="244840" y="15128"/>
                </a:lnTo>
                <a:lnTo>
                  <a:pt x="229848" y="6165"/>
                </a:lnTo>
                <a:lnTo>
                  <a:pt x="212725" y="0"/>
                </a:lnTo>
                <a:close/>
              </a:path>
              <a:path w="288289" h="236220">
                <a:moveTo>
                  <a:pt x="75184" y="0"/>
                </a:moveTo>
                <a:lnTo>
                  <a:pt x="30196" y="26878"/>
                </a:lnTo>
                <a:lnTo>
                  <a:pt x="4857" y="76358"/>
                </a:lnTo>
                <a:lnTo>
                  <a:pt x="0" y="117983"/>
                </a:lnTo>
                <a:lnTo>
                  <a:pt x="1194" y="139628"/>
                </a:lnTo>
                <a:lnTo>
                  <a:pt x="10822" y="177919"/>
                </a:lnTo>
                <a:lnTo>
                  <a:pt x="42957" y="220662"/>
                </a:lnTo>
                <a:lnTo>
                  <a:pt x="75184" y="235712"/>
                </a:lnTo>
                <a:lnTo>
                  <a:pt x="78105" y="226187"/>
                </a:lnTo>
                <a:lnTo>
                  <a:pt x="64650" y="220257"/>
                </a:lnTo>
                <a:lnTo>
                  <a:pt x="53054" y="211994"/>
                </a:lnTo>
                <a:lnTo>
                  <a:pt x="29338" y="173398"/>
                </a:lnTo>
                <a:lnTo>
                  <a:pt x="21462" y="116712"/>
                </a:lnTo>
                <a:lnTo>
                  <a:pt x="22342" y="96621"/>
                </a:lnTo>
                <a:lnTo>
                  <a:pt x="35433" y="46990"/>
                </a:lnTo>
                <a:lnTo>
                  <a:pt x="64865" y="15557"/>
                </a:lnTo>
                <a:lnTo>
                  <a:pt x="78486" y="9652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18540" y="1600200"/>
            <a:ext cx="5534660" cy="2968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2395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  <a:tab pos="1316990" algn="l"/>
                <a:tab pos="2052955" algn="l"/>
                <a:tab pos="2886710" algn="l"/>
                <a:tab pos="3187065" algn="l"/>
                <a:tab pos="4778375" algn="l"/>
              </a:tabLst>
            </a:pP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mpuls</a:t>
            </a:r>
            <a:r>
              <a:rPr sz="2000" dirty="0">
                <a:latin typeface="Calibri"/>
                <a:cs typeface="Calibri"/>
              </a:rPr>
              <a:t>e	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ignal	</a:t>
            </a:r>
            <a:r>
              <a:rPr sz="2000" spc="-5" dirty="0">
                <a:latin typeface="Cambria Math"/>
                <a:cs typeface="Cambria Math"/>
              </a:rPr>
              <a:t>(</a:t>
            </a:r>
            <a:r>
              <a:rPr sz="2000" spc="5" dirty="0">
                <a:latin typeface="Cambria Math"/>
                <a:cs typeface="Cambria Math"/>
              </a:rPr>
              <a:t>𝛿</a:t>
            </a:r>
            <a:r>
              <a:rPr sz="2000" dirty="0">
                <a:latin typeface="Cambria Math"/>
                <a:cs typeface="Cambria Math"/>
              </a:rPr>
              <a:t> </a:t>
            </a:r>
            <a:r>
              <a:rPr sz="2000" spc="20" dirty="0">
                <a:latin typeface="Cambria Math"/>
                <a:cs typeface="Cambria Math"/>
              </a:rPr>
              <a:t> </a:t>
            </a:r>
            <a:r>
              <a:rPr sz="2000" spc="5" dirty="0">
                <a:latin typeface="Cambria Math"/>
                <a:cs typeface="Cambria Math"/>
              </a:rPr>
              <a:t>𝑡</a:t>
            </a:r>
            <a:r>
              <a:rPr sz="200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)	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	i</a:t>
            </a:r>
            <a:r>
              <a:rPr sz="2000" spc="-15" dirty="0">
                <a:latin typeface="Calibri"/>
                <a:cs typeface="Calibri"/>
              </a:rPr>
              <a:t>n</a:t>
            </a:r>
            <a:r>
              <a:rPr sz="2000" spc="5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esi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ally	</a:t>
            </a:r>
            <a:r>
              <a:rPr sz="2000" spc="-5" dirty="0">
                <a:latin typeface="Calibri"/>
                <a:cs typeface="Calibri"/>
              </a:rPr>
              <a:t>nar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w</a:t>
            </a:r>
          </a:p>
          <a:p>
            <a:pPr marR="805180" algn="ctr">
              <a:lnSpc>
                <a:spcPts val="2395"/>
              </a:lnSpc>
            </a:pPr>
            <a:r>
              <a:rPr sz="2000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infinitely </a:t>
            </a:r>
            <a:r>
              <a:rPr sz="2000" spc="-5" dirty="0">
                <a:latin typeface="Calibri"/>
                <a:cs typeface="Calibri"/>
              </a:rPr>
              <a:t>tall </a:t>
            </a:r>
            <a:r>
              <a:rPr sz="2000" spc="-10" dirty="0">
                <a:latin typeface="Calibri"/>
                <a:cs typeface="Calibri"/>
              </a:rPr>
              <a:t>yet integrating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one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ts val="2245"/>
              </a:lnSpc>
              <a:spcBef>
                <a:spcPts val="4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It 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takes 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zero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value everywhere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except at </a:t>
            </a:r>
            <a:r>
              <a:rPr sz="2000" dirty="0">
                <a:solidFill>
                  <a:srgbClr val="FF0000"/>
                </a:solidFill>
                <a:latin typeface="Cambria Math"/>
                <a:cs typeface="Cambria Math"/>
              </a:rPr>
              <a:t>𝑡 =</a:t>
            </a:r>
            <a:r>
              <a:rPr sz="2000" spc="-9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FF0000"/>
                </a:solidFill>
                <a:latin typeface="Cambria Math"/>
                <a:cs typeface="Cambria Math"/>
              </a:rPr>
              <a:t>0</a:t>
            </a:r>
          </a:p>
          <a:p>
            <a:pPr marR="765175" algn="ctr">
              <a:lnSpc>
                <a:spcPts val="1575"/>
              </a:lnSpc>
            </a:pPr>
            <a:r>
              <a:rPr sz="1450" spc="114" dirty="0">
                <a:latin typeface="Cambria Math"/>
                <a:cs typeface="Cambria Math"/>
              </a:rPr>
              <a:t>∞</a:t>
            </a:r>
            <a:endParaRPr sz="1450" dirty="0">
              <a:latin typeface="Cambria Math"/>
              <a:cs typeface="Cambria Math"/>
            </a:endParaRPr>
          </a:p>
          <a:p>
            <a:pPr algn="ctr">
              <a:lnSpc>
                <a:spcPts val="2390"/>
              </a:lnSpc>
              <a:tabLst>
                <a:tab pos="417195" algn="l"/>
                <a:tab pos="950594" algn="l"/>
              </a:tabLst>
            </a:pPr>
            <a:r>
              <a:rPr sz="2000" spc="1175" dirty="0">
                <a:latin typeface="Cambria Math"/>
                <a:cs typeface="Cambria Math"/>
              </a:rPr>
              <a:t> 	</a:t>
            </a:r>
            <a:r>
              <a:rPr lang="en-US" sz="2000" spc="1175" dirty="0" smtClean="0">
                <a:latin typeface="Cambria Math"/>
                <a:cs typeface="Cambria Math"/>
              </a:rPr>
              <a:t>  </a:t>
            </a:r>
            <a:r>
              <a:rPr sz="2000" spc="1175" dirty="0" smtClean="0">
                <a:latin typeface="Cambria Math"/>
                <a:cs typeface="Cambria Math"/>
              </a:rPr>
              <a:t>𝛿</a:t>
            </a:r>
            <a:r>
              <a:rPr sz="2000" dirty="0" smtClean="0">
                <a:latin typeface="Cambria Math"/>
                <a:cs typeface="Cambria Math"/>
              </a:rPr>
              <a:t>𝑡</a:t>
            </a:r>
            <a:r>
              <a:rPr sz="2000" dirty="0">
                <a:latin typeface="Cambria Math"/>
                <a:cs typeface="Cambria Math"/>
              </a:rPr>
              <a:t>	=</a:t>
            </a:r>
            <a:r>
              <a:rPr sz="2000" spc="114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1</a:t>
            </a:r>
          </a:p>
          <a:p>
            <a:pPr marR="818515" algn="ctr">
              <a:lnSpc>
                <a:spcPct val="100000"/>
              </a:lnSpc>
              <a:spcBef>
                <a:spcPts val="50"/>
              </a:spcBef>
            </a:pPr>
            <a:r>
              <a:rPr sz="1450" spc="50" dirty="0">
                <a:latin typeface="Cambria Math"/>
                <a:cs typeface="Cambria Math"/>
              </a:rPr>
              <a:t>−∞</a:t>
            </a:r>
            <a:endParaRPr sz="1450" dirty="0">
              <a:latin typeface="Cambria Math"/>
              <a:cs typeface="Cambria Math"/>
            </a:endParaRPr>
          </a:p>
          <a:p>
            <a:pPr marL="354965" marR="6985" indent="-342900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If </a:t>
            </a:r>
            <a:r>
              <a:rPr sz="2000" dirty="0">
                <a:latin typeface="Calibri"/>
                <a:cs typeface="Calibri"/>
              </a:rPr>
              <a:t>input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20" dirty="0">
                <a:latin typeface="Calibri"/>
                <a:cs typeface="Calibri"/>
              </a:rPr>
              <a:t>system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dirty="0" smtClean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unit impulse, then the  </a:t>
            </a:r>
            <a:r>
              <a:rPr sz="2000" spc="-5" dirty="0">
                <a:latin typeface="Calibri"/>
                <a:cs typeface="Calibri"/>
              </a:rPr>
              <a:t>output is called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impulse response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i.e.,</a:t>
            </a:r>
            <a:endParaRPr sz="20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tabLst>
                <a:tab pos="539115" algn="l"/>
                <a:tab pos="857885" algn="l"/>
                <a:tab pos="1391285" algn="l"/>
                <a:tab pos="2362200" algn="l"/>
                <a:tab pos="3781425" algn="l"/>
              </a:tabLst>
            </a:pPr>
            <a:endParaRPr lang="en-US" sz="2000" dirty="0" smtClean="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tabLst>
                <a:tab pos="539115" algn="l"/>
                <a:tab pos="857885" algn="l"/>
                <a:tab pos="1391285" algn="l"/>
                <a:tab pos="2362200" algn="l"/>
                <a:tab pos="3781425" algn="l"/>
              </a:tabLst>
            </a:pPr>
            <a:r>
              <a:rPr sz="2000" dirty="0" smtClean="0">
                <a:latin typeface="Cambria Math"/>
                <a:cs typeface="Cambria Math"/>
              </a:rPr>
              <a:t>𝑢</a:t>
            </a:r>
            <a:r>
              <a:rPr sz="2000" spc="434" dirty="0" smtClean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𝑡	=	𝛿 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𝑡	⟹</a:t>
            </a:r>
            <a:r>
              <a:rPr sz="2000" spc="1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𝑈</a:t>
            </a:r>
            <a:r>
              <a:rPr sz="2000" spc="4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𝑆	= 1 ⟹</a:t>
            </a:r>
            <a:r>
              <a:rPr sz="2000" spc="34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𝐺 </a:t>
            </a:r>
            <a:r>
              <a:rPr sz="2000" spc="4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𝑠	=</a:t>
            </a:r>
            <a:r>
              <a:rPr sz="2000" spc="15" dirty="0">
                <a:latin typeface="Cambria Math"/>
                <a:cs typeface="Cambria Math"/>
              </a:rPr>
              <a:t> </a:t>
            </a:r>
            <a:r>
              <a:rPr sz="2000" spc="20" dirty="0">
                <a:latin typeface="Cambria Math"/>
                <a:cs typeface="Cambria Math"/>
              </a:rPr>
              <a:t>𝑌(𝑠)</a:t>
            </a:r>
            <a:endParaRPr sz="2000" dirty="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5800" y="5054600"/>
            <a:ext cx="8229600" cy="12653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88720" algn="l"/>
                <a:tab pos="1554480" algn="l"/>
                <a:tab pos="2058035" algn="l"/>
                <a:tab pos="3027045" algn="l"/>
                <a:tab pos="4123054" algn="l"/>
                <a:tab pos="4490720" algn="l"/>
                <a:tab pos="4900295" algn="l"/>
              </a:tabLst>
            </a:pPr>
            <a:r>
              <a:rPr sz="2000" spc="-10" dirty="0" smtClean="0">
                <a:solidFill>
                  <a:srgbClr val="0000FF"/>
                </a:solidFill>
                <a:latin typeface="Calibri"/>
                <a:cs typeface="Calibri"/>
              </a:rPr>
              <a:t>That</a:t>
            </a:r>
            <a:r>
              <a:rPr lang="en-US" sz="2000" spc="-10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 smtClean="0">
                <a:solidFill>
                  <a:srgbClr val="0000FF"/>
                </a:solidFill>
                <a:latin typeface="Calibri"/>
                <a:cs typeface="Calibri"/>
              </a:rPr>
              <a:t>means</a:t>
            </a:r>
            <a:r>
              <a:rPr lang="en-US" sz="2000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15" dirty="0" smtClean="0">
                <a:solidFill>
                  <a:srgbClr val="0000FF"/>
                </a:solidFill>
                <a:latin typeface="Calibri"/>
                <a:cs typeface="Calibri"/>
              </a:rPr>
              <a:t>transfer</a:t>
            </a:r>
            <a:r>
              <a:rPr lang="en-US" sz="2000" spc="-15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 smtClean="0">
                <a:solidFill>
                  <a:srgbClr val="0000FF"/>
                </a:solidFill>
                <a:latin typeface="Calibri"/>
                <a:cs typeface="Calibri"/>
              </a:rPr>
              <a:t>functio</a:t>
            </a:r>
            <a:r>
              <a:rPr lang="en-US" sz="2000" spc="-5" dirty="0" smtClean="0">
                <a:solidFill>
                  <a:srgbClr val="0000FF"/>
                </a:solidFill>
                <a:latin typeface="Calibri"/>
                <a:cs typeface="Calibri"/>
              </a:rPr>
              <a:t>n i</a:t>
            </a:r>
            <a:r>
              <a:rPr sz="2000" spc="-5" dirty="0" smtClean="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lang="en-US" sz="2000" spc="-5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 smtClean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lang="en-US" sz="2000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5" dirty="0" smtClean="0">
                <a:solidFill>
                  <a:srgbClr val="0000FF"/>
                </a:solidFill>
                <a:latin typeface="Calibri"/>
                <a:cs typeface="Calibri"/>
              </a:rPr>
              <a:t>Laplace</a:t>
            </a:r>
            <a:r>
              <a:rPr lang="en-US" sz="2000" spc="-5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cs typeface="Calibri"/>
              </a:rPr>
              <a:t>t</a:t>
            </a:r>
            <a:r>
              <a:rPr lang="en-US" sz="2000" spc="-40" dirty="0" smtClean="0">
                <a:solidFill>
                  <a:srgbClr val="0000FF"/>
                </a:solidFill>
                <a:cs typeface="Calibri"/>
              </a:rPr>
              <a:t>r</a:t>
            </a:r>
            <a:r>
              <a:rPr lang="en-US" sz="2000" dirty="0" smtClean="0">
                <a:solidFill>
                  <a:srgbClr val="0000FF"/>
                </a:solidFill>
                <a:cs typeface="Calibri"/>
              </a:rPr>
              <a:t>an</a:t>
            </a:r>
            <a:r>
              <a:rPr lang="en-US" sz="2000" spc="-25" dirty="0" smtClean="0">
                <a:solidFill>
                  <a:srgbClr val="0000FF"/>
                </a:solidFill>
                <a:cs typeface="Calibri"/>
              </a:rPr>
              <a:t>s</a:t>
            </a:r>
            <a:r>
              <a:rPr lang="en-US" sz="2000" spc="-40" dirty="0" smtClean="0">
                <a:solidFill>
                  <a:srgbClr val="0000FF"/>
                </a:solidFill>
                <a:cs typeface="Calibri"/>
              </a:rPr>
              <a:t>f</a:t>
            </a:r>
            <a:r>
              <a:rPr lang="en-US" sz="2000" spc="-5" dirty="0" smtClean="0">
                <a:solidFill>
                  <a:srgbClr val="0000FF"/>
                </a:solidFill>
                <a:cs typeface="Calibri"/>
              </a:rPr>
              <a:t>or</a:t>
            </a:r>
            <a:r>
              <a:rPr lang="en-US" sz="2000" dirty="0" smtClean="0">
                <a:solidFill>
                  <a:srgbClr val="0000FF"/>
                </a:solidFill>
                <a:cs typeface="Calibri"/>
              </a:rPr>
              <a:t>m </a:t>
            </a:r>
            <a:r>
              <a:rPr lang="en-US" sz="2000" spc="-5" dirty="0" smtClean="0">
                <a:solidFill>
                  <a:srgbClr val="0000FF"/>
                </a:solidFill>
                <a:cs typeface="Calibri"/>
              </a:rPr>
              <a:t>o</a:t>
            </a:r>
            <a:r>
              <a:rPr lang="en-US" sz="2000" dirty="0" smtClean="0">
                <a:solidFill>
                  <a:srgbClr val="0000FF"/>
                </a:solidFill>
                <a:cs typeface="Calibri"/>
              </a:rPr>
              <a:t>f  the i</a:t>
            </a:r>
            <a:r>
              <a:rPr lang="en-US" sz="2000" spc="-10" dirty="0" smtClean="0">
                <a:solidFill>
                  <a:srgbClr val="0000FF"/>
                </a:solidFill>
                <a:cs typeface="Calibri"/>
              </a:rPr>
              <a:t>m</a:t>
            </a:r>
            <a:r>
              <a:rPr lang="en-US" sz="2000" spc="-5" dirty="0" smtClean="0">
                <a:solidFill>
                  <a:srgbClr val="0000FF"/>
                </a:solidFill>
                <a:cs typeface="Calibri"/>
              </a:rPr>
              <a:t>p</a:t>
            </a:r>
            <a:r>
              <a:rPr lang="en-US" sz="2000" spc="5" dirty="0" smtClean="0">
                <a:solidFill>
                  <a:srgbClr val="0000FF"/>
                </a:solidFill>
                <a:cs typeface="Calibri"/>
              </a:rPr>
              <a:t>u</a:t>
            </a:r>
            <a:r>
              <a:rPr lang="en-US" sz="2000" dirty="0" smtClean="0">
                <a:solidFill>
                  <a:srgbClr val="0000FF"/>
                </a:solidFill>
                <a:cs typeface="Calibri"/>
              </a:rPr>
              <a:t>l</a:t>
            </a:r>
            <a:r>
              <a:rPr lang="en-US" sz="2000" spc="-10" dirty="0" smtClean="0">
                <a:solidFill>
                  <a:srgbClr val="0000FF"/>
                </a:solidFill>
                <a:cs typeface="Calibri"/>
              </a:rPr>
              <a:t>s</a:t>
            </a:r>
            <a:r>
              <a:rPr lang="en-US" sz="2000" dirty="0" smtClean="0">
                <a:solidFill>
                  <a:srgbClr val="0000FF"/>
                </a:solidFill>
                <a:cs typeface="Calibri"/>
              </a:rPr>
              <a:t>e </a:t>
            </a:r>
            <a:r>
              <a:rPr lang="en-US" sz="2000" spc="-30" dirty="0" smtClean="0">
                <a:solidFill>
                  <a:srgbClr val="0000FF"/>
                </a:solidFill>
                <a:cs typeface="Calibri"/>
              </a:rPr>
              <a:t>r</a:t>
            </a:r>
            <a:r>
              <a:rPr lang="en-US" sz="2000" dirty="0" smtClean="0">
                <a:solidFill>
                  <a:srgbClr val="0000FF"/>
                </a:solidFill>
                <a:cs typeface="Calibri"/>
              </a:rPr>
              <a:t>esponse </a:t>
            </a:r>
            <a:r>
              <a:rPr lang="en-US" sz="2000" spc="-5" dirty="0" smtClean="0">
                <a:solidFill>
                  <a:srgbClr val="0000FF"/>
                </a:solidFill>
                <a:cs typeface="Calibri"/>
              </a:rPr>
              <a:t>o</a:t>
            </a:r>
            <a:r>
              <a:rPr lang="en-US" sz="2000" dirty="0" smtClean="0">
                <a:solidFill>
                  <a:srgbClr val="0000FF"/>
                </a:solidFill>
                <a:cs typeface="Calibri"/>
              </a:rPr>
              <a:t>f </a:t>
            </a:r>
            <a:r>
              <a:rPr lang="en-US" sz="2000" spc="-15" dirty="0" smtClean="0">
                <a:solidFill>
                  <a:srgbClr val="0000FF"/>
                </a:solidFill>
                <a:cs typeface="Calibri"/>
              </a:rPr>
              <a:t>a</a:t>
            </a:r>
            <a:r>
              <a:rPr lang="en-US" sz="2000" dirty="0" smtClean="0">
                <a:solidFill>
                  <a:srgbClr val="0000FF"/>
                </a:solidFill>
                <a:cs typeface="Calibri"/>
              </a:rPr>
              <a:t>n  </a:t>
            </a:r>
            <a:r>
              <a:rPr lang="en-US" sz="2000" spc="-150" dirty="0" smtClean="0">
                <a:solidFill>
                  <a:srgbClr val="0000FF"/>
                </a:solidFill>
                <a:cs typeface="Calibri"/>
              </a:rPr>
              <a:t>L</a:t>
            </a:r>
            <a:r>
              <a:rPr lang="en-US" sz="2000" spc="-5" dirty="0" smtClean="0">
                <a:solidFill>
                  <a:srgbClr val="0000FF"/>
                </a:solidFill>
                <a:cs typeface="Calibri"/>
              </a:rPr>
              <a:t>TI</a:t>
            </a:r>
            <a:r>
              <a:rPr lang="en-US" sz="2000" dirty="0" smtClean="0">
                <a:solidFill>
                  <a:srgbClr val="0000FF"/>
                </a:solidFill>
                <a:cs typeface="Calibri"/>
              </a:rPr>
              <a:t>  </a:t>
            </a:r>
            <a:r>
              <a:rPr lang="en-US" sz="2000" spc="-20" dirty="0" smtClean="0">
                <a:solidFill>
                  <a:srgbClr val="0000FF"/>
                </a:solidFill>
                <a:cs typeface="Calibri"/>
              </a:rPr>
              <a:t>system </a:t>
            </a:r>
            <a:r>
              <a:rPr lang="en-US" sz="2000" spc="-5" dirty="0" smtClean="0">
                <a:solidFill>
                  <a:srgbClr val="0000FF"/>
                </a:solidFill>
                <a:cs typeface="Calibri"/>
              </a:rPr>
              <a:t>when </a:t>
            </a:r>
            <a:r>
              <a:rPr lang="en-US" sz="2000" dirty="0" smtClean="0">
                <a:solidFill>
                  <a:srgbClr val="0000FF"/>
                </a:solidFill>
                <a:cs typeface="Calibri"/>
              </a:rPr>
              <a:t>the </a:t>
            </a:r>
            <a:r>
              <a:rPr lang="en-US" sz="2000" spc="-5" dirty="0" smtClean="0">
                <a:solidFill>
                  <a:srgbClr val="0000FF"/>
                </a:solidFill>
                <a:cs typeface="Calibri"/>
              </a:rPr>
              <a:t>initial conditions </a:t>
            </a:r>
            <a:r>
              <a:rPr lang="en-US" sz="2000" spc="-10" dirty="0" smtClean="0">
                <a:solidFill>
                  <a:srgbClr val="0000FF"/>
                </a:solidFill>
                <a:cs typeface="Calibri"/>
              </a:rPr>
              <a:t>are set to</a:t>
            </a:r>
            <a:r>
              <a:rPr lang="en-US" sz="2000" spc="65" dirty="0" smtClean="0">
                <a:solidFill>
                  <a:srgbClr val="0000FF"/>
                </a:solidFill>
                <a:cs typeface="Calibri"/>
              </a:rPr>
              <a:t> </a:t>
            </a:r>
            <a:r>
              <a:rPr lang="en-US" sz="2000" spc="-25" dirty="0" smtClean="0">
                <a:solidFill>
                  <a:srgbClr val="0000FF"/>
                </a:solidFill>
                <a:cs typeface="Calibri"/>
              </a:rPr>
              <a:t>zero</a:t>
            </a:r>
            <a:endParaRPr lang="en-US" sz="2000" dirty="0" smtClean="0">
              <a:solidFill>
                <a:srgbClr val="0000FF"/>
              </a:solidFill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  <a:tab pos="993775" algn="l"/>
                <a:tab pos="1856105" algn="l"/>
                <a:tab pos="2840990" algn="l"/>
                <a:tab pos="3883660" algn="l"/>
                <a:tab pos="4217670" algn="l"/>
                <a:tab pos="4740275" algn="l"/>
              </a:tabLst>
            </a:pPr>
            <a:endParaRPr sz="2000" dirty="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248401" y="662264"/>
            <a:ext cx="2763773" cy="35795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705600" y="4146973"/>
            <a:ext cx="206248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Impulse function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25" dirty="0">
                <a:latin typeface="Cambria Math"/>
                <a:cs typeface="Cambria Math"/>
              </a:rPr>
              <a:t>𝛿(𝑡)</a:t>
            </a:r>
            <a:endParaRPr sz="1800" dirty="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82001" y="6440355"/>
            <a:ext cx="250951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latin typeface="Calibri"/>
                <a:cs typeface="Calibri"/>
              </a:rPr>
              <a:pPr marL="38100">
                <a:lnSpc>
                  <a:spcPts val="1240"/>
                </a:lnSpc>
              </a:pPr>
              <a:t>18</a:t>
            </a:fld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2272" y="31638"/>
            <a:ext cx="629793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" dirty="0">
                <a:solidFill>
                  <a:srgbClr val="FF0000"/>
                </a:solidFill>
              </a:rPr>
              <a:t>Steps </a:t>
            </a:r>
            <a:r>
              <a:rPr sz="2800" spc="-25" dirty="0">
                <a:solidFill>
                  <a:srgbClr val="FF0000"/>
                </a:solidFill>
              </a:rPr>
              <a:t>to </a:t>
            </a:r>
            <a:r>
              <a:rPr sz="2800" spc="-5" dirty="0">
                <a:solidFill>
                  <a:srgbClr val="FF0000"/>
                </a:solidFill>
              </a:rPr>
              <a:t>Finding </a:t>
            </a:r>
            <a:r>
              <a:rPr sz="2800" spc="-55" dirty="0">
                <a:solidFill>
                  <a:srgbClr val="FF0000"/>
                </a:solidFill>
              </a:rPr>
              <a:t>Transfer</a:t>
            </a:r>
            <a:r>
              <a:rPr sz="2800" spc="-45" dirty="0">
                <a:solidFill>
                  <a:srgbClr val="FF0000"/>
                </a:solidFill>
              </a:rPr>
              <a:t> </a:t>
            </a:r>
            <a:r>
              <a:rPr sz="2800" spc="-5" dirty="0">
                <a:solidFill>
                  <a:srgbClr val="FF0000"/>
                </a:solidFill>
              </a:rPr>
              <a:t>Function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79281" y="6440356"/>
            <a:ext cx="15367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latin typeface="Calibri"/>
                <a:cs typeface="Calibri"/>
              </a:rPr>
              <a:pPr marL="38100">
                <a:lnSpc>
                  <a:spcPts val="1240"/>
                </a:lnSpc>
              </a:pPr>
              <a:t>19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4340" y="1536900"/>
            <a:ext cx="7475855" cy="2303836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200" spc="-10" dirty="0">
                <a:latin typeface="Calibri"/>
                <a:cs typeface="Calibri"/>
              </a:rPr>
              <a:t>Find </a:t>
            </a:r>
            <a:r>
              <a:rPr sz="2200" spc="-5" dirty="0">
                <a:latin typeface="Calibri"/>
                <a:cs typeface="Calibri"/>
              </a:rPr>
              <a:t>the model equations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given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system</a:t>
            </a:r>
            <a:endParaRPr sz="22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200" spc="-10" dirty="0">
                <a:latin typeface="Calibri"/>
                <a:cs typeface="Calibri"/>
              </a:rPr>
              <a:t>Identify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20" dirty="0">
                <a:latin typeface="Calibri"/>
                <a:cs typeface="Calibri"/>
              </a:rPr>
              <a:t>system </a:t>
            </a:r>
            <a:r>
              <a:rPr sz="2200" spc="-5" dirty="0">
                <a:latin typeface="Calibri"/>
                <a:cs typeface="Calibri"/>
              </a:rPr>
              <a:t>input and output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variables</a:t>
            </a:r>
            <a:endParaRPr sz="2200">
              <a:latin typeface="Calibri"/>
              <a:cs typeface="Calibri"/>
            </a:endParaRPr>
          </a:p>
          <a:p>
            <a:pPr marL="469900" marR="5080" indent="-457834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200" spc="-65" dirty="0">
                <a:latin typeface="Calibri"/>
                <a:cs typeface="Calibri"/>
              </a:rPr>
              <a:t>Take </a:t>
            </a:r>
            <a:r>
              <a:rPr sz="2200" spc="-5" dirty="0">
                <a:latin typeface="Calibri"/>
                <a:cs typeface="Calibri"/>
              </a:rPr>
              <a:t>the Laplace </a:t>
            </a:r>
            <a:r>
              <a:rPr sz="2200" spc="-15" dirty="0">
                <a:latin typeface="Calibri"/>
                <a:cs typeface="Calibri"/>
              </a:rPr>
              <a:t>transform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the model equations, assuming  </a:t>
            </a:r>
            <a:r>
              <a:rPr sz="2200" spc="-25" dirty="0">
                <a:latin typeface="Calibri"/>
                <a:cs typeface="Calibri"/>
              </a:rPr>
              <a:t>zero </a:t>
            </a:r>
            <a:r>
              <a:rPr sz="2200" spc="-5" dirty="0">
                <a:latin typeface="Calibri"/>
                <a:cs typeface="Calibri"/>
              </a:rPr>
              <a:t>initial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conditions</a:t>
            </a:r>
            <a:endParaRPr sz="22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200" spc="-5" dirty="0">
                <a:latin typeface="Calibri"/>
                <a:cs typeface="Calibri"/>
              </a:rPr>
              <a:t>Find the </a:t>
            </a:r>
            <a:r>
              <a:rPr sz="2200" spc="-20" dirty="0">
                <a:latin typeface="Calibri"/>
                <a:cs typeface="Calibri"/>
              </a:rPr>
              <a:t>ratio </a:t>
            </a:r>
            <a:r>
              <a:rPr sz="2200" spc="-5" dirty="0">
                <a:latin typeface="Calibri"/>
                <a:cs typeface="Calibri"/>
              </a:rPr>
              <a:t>of the Laplace </a:t>
            </a:r>
            <a:r>
              <a:rPr sz="2200" spc="-20" dirty="0">
                <a:latin typeface="Calibri"/>
                <a:cs typeface="Calibri"/>
              </a:rPr>
              <a:t>transform </a:t>
            </a:r>
            <a:r>
              <a:rPr sz="2200" spc="-5" dirty="0">
                <a:latin typeface="Calibri"/>
                <a:cs typeface="Calibri"/>
              </a:rPr>
              <a:t>of the output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8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endParaRPr sz="2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Laplace </a:t>
            </a:r>
            <a:r>
              <a:rPr sz="2200" spc="-20" dirty="0">
                <a:latin typeface="Calibri"/>
                <a:cs typeface="Calibri"/>
              </a:rPr>
              <a:t>transform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input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028446"/>
            <a:ext cx="8376920" cy="36388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spcBef>
                <a:spcPts val="95"/>
              </a:spcBef>
              <a:buFont typeface="Wingdings"/>
              <a:buChar char=""/>
              <a:tabLst>
                <a:tab pos="355600" algn="l"/>
                <a:tab pos="821690" algn="l"/>
                <a:tab pos="2185670" algn="l"/>
                <a:tab pos="2806700" algn="l"/>
                <a:tab pos="4812030" algn="l"/>
                <a:tab pos="5245100" algn="l"/>
                <a:tab pos="5739130" algn="l"/>
                <a:tab pos="7339330" algn="l"/>
              </a:tabLst>
            </a:pPr>
            <a:r>
              <a:rPr sz="3200" spc="-254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5" dirty="0" smtClean="0">
                <a:latin typeface="Calibri"/>
                <a:cs typeface="Calibri"/>
              </a:rPr>
              <a:t>e</a:t>
            </a:r>
            <a:r>
              <a:rPr sz="3200" spc="-45" dirty="0" smtClean="0">
                <a:latin typeface="Calibri"/>
                <a:cs typeface="Calibri"/>
              </a:rPr>
              <a:t>v</a:t>
            </a:r>
            <a:r>
              <a:rPr sz="3200" spc="-5" dirty="0" smtClean="0">
                <a:latin typeface="Calibri"/>
                <a:cs typeface="Calibri"/>
              </a:rPr>
              <a:t>alu</a:t>
            </a:r>
            <a:r>
              <a:rPr sz="3200" spc="-35" dirty="0" smtClean="0">
                <a:latin typeface="Calibri"/>
                <a:cs typeface="Calibri"/>
              </a:rPr>
              <a:t>a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-5" dirty="0" smtClean="0">
                <a:latin typeface="Calibri"/>
                <a:cs typeface="Calibri"/>
              </a:rPr>
              <a:t>e</a:t>
            </a:r>
            <a:r>
              <a:rPr lang="en-US" sz="3200" dirty="0" smtClean="0">
                <a:latin typeface="Calibri"/>
                <a:cs typeface="Calibri"/>
              </a:rPr>
              <a:t> </a:t>
            </a:r>
            <a:r>
              <a:rPr sz="3200" spc="-5" dirty="0" smtClean="0">
                <a:latin typeface="Calibri"/>
                <a:cs typeface="Calibri"/>
              </a:rPr>
              <a:t>the</a:t>
            </a:r>
            <a:r>
              <a:rPr lang="en-US" sz="3200" dirty="0" smtClean="0">
                <a:latin typeface="Calibri"/>
                <a:cs typeface="Calibri"/>
              </a:rPr>
              <a:t> </a:t>
            </a:r>
            <a:r>
              <a:rPr sz="3200" spc="-10" dirty="0" smtClean="0">
                <a:latin typeface="Calibri"/>
                <a:cs typeface="Calibri"/>
              </a:rPr>
              <a:t>per</a:t>
            </a:r>
            <a:r>
              <a:rPr sz="3200" spc="-65" dirty="0" smtClean="0">
                <a:latin typeface="Calibri"/>
                <a:cs typeface="Calibri"/>
              </a:rPr>
              <a:t>f</a:t>
            </a:r>
            <a:r>
              <a:rPr sz="3200" spc="-10" dirty="0" smtClean="0">
                <a:latin typeface="Calibri"/>
                <a:cs typeface="Calibri"/>
              </a:rPr>
              <a:t>ormanc</a:t>
            </a:r>
            <a:r>
              <a:rPr sz="3200" spc="-5" dirty="0" smtClean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5" dirty="0" smtClean="0">
                <a:latin typeface="Calibri"/>
                <a:cs typeface="Calibri"/>
              </a:rPr>
              <a:t>of</a:t>
            </a:r>
            <a:r>
              <a:rPr lang="en-US" sz="3200" dirty="0" smtClean="0">
                <a:latin typeface="Calibri"/>
                <a:cs typeface="Calibri"/>
              </a:rPr>
              <a:t> </a:t>
            </a:r>
            <a:r>
              <a:rPr sz="3200" spc="-5" dirty="0" smtClean="0">
                <a:latin typeface="Calibri"/>
                <a:cs typeface="Calibri"/>
              </a:rPr>
              <a:t>an</a:t>
            </a:r>
            <a:r>
              <a:rPr lang="en-US" sz="3200" dirty="0" smtClean="0">
                <a:latin typeface="Calibri"/>
                <a:cs typeface="Calibri"/>
              </a:rPr>
              <a:t> </a:t>
            </a:r>
            <a:r>
              <a:rPr sz="3200" spc="-5" dirty="0" smtClean="0">
                <a:latin typeface="Calibri"/>
                <a:cs typeface="Calibri"/>
              </a:rPr>
              <a:t>au</a:t>
            </a:r>
            <a:r>
              <a:rPr sz="3200" spc="-20" dirty="0" smtClean="0">
                <a:latin typeface="Calibri"/>
                <a:cs typeface="Calibri"/>
              </a:rPr>
              <a:t>t</a:t>
            </a:r>
            <a:r>
              <a:rPr sz="3200" spc="-10" dirty="0" smtClean="0">
                <a:latin typeface="Calibri"/>
                <a:cs typeface="Calibri"/>
              </a:rPr>
              <a:t>om</a:t>
            </a:r>
            <a:r>
              <a:rPr sz="3200" spc="-30" dirty="0" smtClean="0">
                <a:latin typeface="Calibri"/>
                <a:cs typeface="Calibri"/>
              </a:rPr>
              <a:t>a</a:t>
            </a:r>
            <a:r>
              <a:rPr sz="3200" spc="-5" dirty="0" smtClean="0">
                <a:latin typeface="Calibri"/>
                <a:cs typeface="Calibri"/>
              </a:rPr>
              <a:t>tic</a:t>
            </a:r>
            <a:r>
              <a:rPr lang="en-US" sz="3200" dirty="0" smtClean="0">
                <a:latin typeface="Calibri"/>
                <a:cs typeface="Calibri"/>
              </a:rPr>
              <a:t> </a:t>
            </a:r>
            <a:r>
              <a:rPr sz="3200" spc="-25" dirty="0" smtClean="0">
                <a:latin typeface="Calibri"/>
                <a:cs typeface="Calibri"/>
              </a:rPr>
              <a:t>c</a:t>
            </a:r>
            <a:r>
              <a:rPr sz="3200" spc="-10" dirty="0" smtClean="0">
                <a:latin typeface="Calibri"/>
                <a:cs typeface="Calibri"/>
              </a:rPr>
              <a:t>o</a:t>
            </a:r>
            <a:r>
              <a:rPr sz="3200" spc="-35" dirty="0" smtClean="0">
                <a:latin typeface="Calibri"/>
                <a:cs typeface="Calibri"/>
              </a:rPr>
              <a:t>n</a:t>
            </a:r>
            <a:r>
              <a:rPr sz="3200" spc="-5" dirty="0" smtClean="0">
                <a:latin typeface="Calibri"/>
                <a:cs typeface="Calibri"/>
              </a:rPr>
              <a:t>t</a:t>
            </a:r>
            <a:r>
              <a:rPr sz="3200" spc="-60" dirty="0" smtClean="0">
                <a:latin typeface="Calibri"/>
                <a:cs typeface="Calibri"/>
              </a:rPr>
              <a:t>r</a:t>
            </a:r>
            <a:r>
              <a:rPr sz="3200" spc="-10" dirty="0" smtClean="0">
                <a:latin typeface="Calibri"/>
                <a:cs typeface="Calibri"/>
              </a:rPr>
              <a:t>ol</a:t>
            </a:r>
            <a:r>
              <a:rPr lang="en-US" sz="3200" dirty="0" smtClean="0">
                <a:latin typeface="Calibri"/>
                <a:cs typeface="Calibri"/>
              </a:rPr>
              <a:t> </a:t>
            </a:r>
            <a:r>
              <a:rPr sz="3200" spc="-25" dirty="0" smtClean="0">
                <a:latin typeface="Calibri"/>
                <a:cs typeface="Calibri"/>
              </a:rPr>
              <a:t>system</a:t>
            </a:r>
            <a:r>
              <a:rPr sz="3200" spc="365" dirty="0" smtClean="0">
                <a:latin typeface="Calibri"/>
                <a:cs typeface="Calibri"/>
              </a:rPr>
              <a:t> </a:t>
            </a:r>
            <a:r>
              <a:rPr sz="3200" spc="-10" dirty="0" smtClean="0">
                <a:latin typeface="Calibri"/>
                <a:cs typeface="Calibri"/>
              </a:rPr>
              <a:t>commonly</a:t>
            </a:r>
            <a:r>
              <a:rPr lang="en-US" sz="3200" spc="-10" dirty="0" smtClean="0">
                <a:latin typeface="Calibri"/>
                <a:cs typeface="Calibri"/>
              </a:rPr>
              <a:t> </a:t>
            </a:r>
            <a:r>
              <a:rPr sz="3200" spc="-5" dirty="0" smtClean="0">
                <a:latin typeface="Calibri"/>
                <a:cs typeface="Calibri"/>
              </a:rPr>
              <a:t>used</a:t>
            </a:r>
            <a:r>
              <a:rPr sz="3200" spc="370" dirty="0" smtClean="0">
                <a:latin typeface="Calibri"/>
                <a:cs typeface="Calibri"/>
              </a:rPr>
              <a:t> </a:t>
            </a:r>
            <a:r>
              <a:rPr sz="3200" spc="-10" dirty="0" smtClean="0">
                <a:latin typeface="Calibri"/>
                <a:cs typeface="Calibri"/>
              </a:rPr>
              <a:t>mathematical</a:t>
            </a:r>
            <a:r>
              <a:rPr lang="en-US" sz="3200" spc="-10" dirty="0" smtClean="0">
                <a:latin typeface="Calibri"/>
                <a:cs typeface="Calibri"/>
              </a:rPr>
              <a:t> </a:t>
            </a:r>
            <a:r>
              <a:rPr sz="3200" spc="-15" dirty="0" smtClean="0">
                <a:latin typeface="Calibri"/>
                <a:cs typeface="Calibri"/>
              </a:rPr>
              <a:t>tool </a:t>
            </a:r>
            <a:r>
              <a:rPr sz="3200" spc="-10" dirty="0">
                <a:latin typeface="Calibri"/>
                <a:cs typeface="Calibri"/>
              </a:rPr>
              <a:t>is</a:t>
            </a:r>
            <a:r>
              <a:rPr sz="3200" u="heavy" spc="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“</a:t>
            </a:r>
            <a:r>
              <a:rPr sz="3200" b="1" u="heavy" spc="-5" dirty="0" smtClean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Laplace</a:t>
            </a:r>
            <a:r>
              <a:rPr lang="en-US" sz="3200" dirty="0" smtClean="0">
                <a:latin typeface="Calibri"/>
                <a:cs typeface="Calibri"/>
              </a:rPr>
              <a:t> </a:t>
            </a:r>
            <a:r>
              <a:rPr sz="3200" u="heavy" spc="-705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b="1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Transform”</a:t>
            </a:r>
            <a:endParaRPr sz="3200" dirty="0">
              <a:latin typeface="Calibri"/>
              <a:cs typeface="Calibri"/>
            </a:endParaRPr>
          </a:p>
          <a:p>
            <a:pPr marL="355600" marR="5080" indent="-342900">
              <a:spcBef>
                <a:spcPts val="670"/>
              </a:spcBef>
              <a:buFont typeface="Wingdings"/>
              <a:buChar char=""/>
              <a:tabLst>
                <a:tab pos="355600" algn="l"/>
                <a:tab pos="1623695" algn="l"/>
                <a:tab pos="3228340" algn="l"/>
                <a:tab pos="4644390" algn="l"/>
                <a:tab pos="5309235" algn="l"/>
                <a:tab pos="7069455" algn="l"/>
              </a:tabLst>
            </a:pPr>
            <a:r>
              <a:rPr sz="3200" spc="-10" dirty="0" smtClean="0">
                <a:solidFill>
                  <a:srgbClr val="0000FF"/>
                </a:solidFill>
                <a:latin typeface="Calibri"/>
                <a:cs typeface="Calibri"/>
              </a:rPr>
              <a:t>Lap</a:t>
            </a:r>
            <a:r>
              <a:rPr sz="3200" spc="-15" dirty="0" smtClean="0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sz="3200" spc="-5" dirty="0" smtClean="0">
                <a:solidFill>
                  <a:srgbClr val="0000FF"/>
                </a:solidFill>
                <a:latin typeface="Calibri"/>
                <a:cs typeface="Calibri"/>
              </a:rPr>
              <a:t>ace</a:t>
            </a:r>
            <a:r>
              <a:rPr lang="en-US" sz="3200" spc="-5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spc="-5" dirty="0" smtClean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3200" spc="-75" dirty="0" smtClean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3200" spc="-5" dirty="0" smtClean="0">
                <a:solidFill>
                  <a:srgbClr val="0000FF"/>
                </a:solidFill>
                <a:latin typeface="Calibri"/>
                <a:cs typeface="Calibri"/>
              </a:rPr>
              <a:t>an</a:t>
            </a:r>
            <a:r>
              <a:rPr sz="3200" spc="-35" dirty="0" smtClean="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3200" spc="-70" dirty="0" smtClean="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3200" spc="-10" dirty="0" smtClean="0">
                <a:solidFill>
                  <a:srgbClr val="0000FF"/>
                </a:solidFill>
                <a:latin typeface="Calibri"/>
                <a:cs typeface="Calibri"/>
              </a:rPr>
              <a:t>or</a:t>
            </a:r>
            <a:r>
              <a:rPr sz="3200" spc="-5" dirty="0" smtClean="0">
                <a:solidFill>
                  <a:srgbClr val="0000FF"/>
                </a:solidFill>
                <a:latin typeface="Calibri"/>
                <a:cs typeface="Calibri"/>
              </a:rPr>
              <a:t>m</a:t>
            </a:r>
            <a:r>
              <a:rPr lang="en-US" sz="3200" dirty="0" smtClean="0">
                <a:solidFill>
                  <a:srgbClr val="0000FF"/>
                </a:solidFill>
                <a:latin typeface="Calibri"/>
                <a:cs typeface="Calibri"/>
              </a:rPr>
              <a:t>  </a:t>
            </a:r>
            <a:r>
              <a:rPr sz="3200" spc="-5" dirty="0" smtClean="0">
                <a:solidFill>
                  <a:srgbClr val="0000FF"/>
                </a:solidFill>
                <a:latin typeface="Calibri"/>
                <a:cs typeface="Calibri"/>
              </a:rPr>
              <a:t>co</a:t>
            </a:r>
            <a:r>
              <a:rPr sz="3200" spc="-65" dirty="0" smtClean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3200" spc="-35" dirty="0" smtClean="0">
                <a:solidFill>
                  <a:srgbClr val="0000FF"/>
                </a:solidFill>
                <a:latin typeface="Calibri"/>
                <a:cs typeface="Calibri"/>
              </a:rPr>
              <a:t>v</a:t>
            </a:r>
            <a:r>
              <a:rPr sz="3200" spc="-5" dirty="0" smtClean="0">
                <a:solidFill>
                  <a:srgbClr val="0000FF"/>
                </a:solidFill>
                <a:latin typeface="Calibri"/>
                <a:cs typeface="Calibri"/>
              </a:rPr>
              <a:t>erts</a:t>
            </a:r>
            <a:r>
              <a:rPr lang="en-US" sz="3200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spc="-5" dirty="0" smtClean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lang="en-US" sz="3200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spc="-10" dirty="0" smtClean="0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sz="3200" spc="-25" dirty="0" smtClean="0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sz="3200" spc="-35" dirty="0" smtClean="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3200" spc="-80" dirty="0" smtClean="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3200" spc="-5" dirty="0" smtClean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3200" spc="-50" dirty="0" smtClean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3200" spc="-5" dirty="0" smtClean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3200" spc="-35" dirty="0" smtClean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3200" spc="-5" dirty="0" smtClean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3200" spc="-15" dirty="0" smtClean="0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sz="3200" spc="-5" dirty="0" smtClean="0">
                <a:solidFill>
                  <a:srgbClr val="0000FF"/>
                </a:solidFill>
                <a:latin typeface="Calibri"/>
                <a:cs typeface="Calibri"/>
              </a:rPr>
              <a:t>al</a:t>
            </a:r>
            <a:r>
              <a:rPr lang="en-US" sz="3200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spc="-5" dirty="0" smtClean="0">
                <a:solidFill>
                  <a:srgbClr val="0000FF"/>
                </a:solidFill>
                <a:latin typeface="Calibri"/>
                <a:cs typeface="Calibri"/>
              </a:rPr>
              <a:t>equ</a:t>
            </a:r>
            <a:r>
              <a:rPr sz="3200" spc="-25" dirty="0" smtClean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3200" spc="-5" dirty="0" smtClean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3200" spc="-15" dirty="0" smtClean="0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sz="3200" spc="5" dirty="0" smtClean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3200" spc="-5" dirty="0" smtClean="0">
                <a:solidFill>
                  <a:srgbClr val="0000FF"/>
                </a:solidFill>
                <a:latin typeface="Calibri"/>
                <a:cs typeface="Calibri"/>
              </a:rPr>
              <a:t>n  </a:t>
            </a:r>
            <a:r>
              <a:rPr sz="3200" spc="-20" dirty="0">
                <a:solidFill>
                  <a:srgbClr val="0000FF"/>
                </a:solidFill>
                <a:latin typeface="Calibri"/>
                <a:cs typeface="Calibri"/>
              </a:rPr>
              <a:t>into </a:t>
            </a:r>
            <a:r>
              <a:rPr sz="3200" spc="-5" dirty="0">
                <a:solidFill>
                  <a:srgbClr val="0000FF"/>
                </a:solidFill>
                <a:latin typeface="Calibri"/>
                <a:cs typeface="Calibri"/>
              </a:rPr>
              <a:t>an </a:t>
            </a:r>
            <a:r>
              <a:rPr sz="3200" spc="-15" dirty="0">
                <a:solidFill>
                  <a:srgbClr val="0000FF"/>
                </a:solidFill>
                <a:latin typeface="Calibri"/>
                <a:cs typeface="Calibri"/>
              </a:rPr>
              <a:t>algebraic </a:t>
            </a:r>
            <a:r>
              <a:rPr sz="3200" spc="-10" dirty="0">
                <a:solidFill>
                  <a:srgbClr val="0000FF"/>
                </a:solidFill>
                <a:latin typeface="Calibri"/>
                <a:cs typeface="Calibri"/>
              </a:rPr>
              <a:t>equation in</a:t>
            </a:r>
            <a:r>
              <a:rPr sz="3200" spc="8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spc="-85" dirty="0">
                <a:solidFill>
                  <a:srgbClr val="0000FF"/>
                </a:solidFill>
                <a:latin typeface="Calibri"/>
                <a:cs typeface="Calibri"/>
              </a:rPr>
              <a:t>‘s’.</a:t>
            </a:r>
            <a:endParaRPr sz="3200" dirty="0">
              <a:solidFill>
                <a:srgbClr val="0000FF"/>
              </a:solidFill>
              <a:latin typeface="Calibri"/>
              <a:cs typeface="Calibri"/>
            </a:endParaRPr>
          </a:p>
          <a:p>
            <a:pPr marL="355600" marR="6985" indent="-342900">
              <a:spcBef>
                <a:spcPts val="665"/>
              </a:spcBef>
              <a:buFont typeface="Wingdings"/>
              <a:buChar char=""/>
              <a:tabLst>
                <a:tab pos="355600" algn="l"/>
                <a:tab pos="1702435" algn="l"/>
                <a:tab pos="3405504" algn="l"/>
                <a:tab pos="4328795" algn="l"/>
                <a:tab pos="4993640" algn="l"/>
                <a:tab pos="6236970" algn="l"/>
                <a:tab pos="6825615" algn="l"/>
                <a:tab pos="8058784" algn="l"/>
              </a:tabLst>
            </a:pPr>
            <a:r>
              <a:rPr sz="3200" b="1" spc="-5" dirty="0">
                <a:latin typeface="Calibri"/>
                <a:cs typeface="Calibri"/>
              </a:rPr>
              <a:t>Lapla</a:t>
            </a:r>
            <a:r>
              <a:rPr sz="3200" b="1" spc="5" dirty="0">
                <a:latin typeface="Calibri"/>
                <a:cs typeface="Calibri"/>
              </a:rPr>
              <a:t>c</a:t>
            </a:r>
            <a:r>
              <a:rPr sz="3200" b="1" spc="-5" dirty="0">
                <a:latin typeface="Calibri"/>
                <a:cs typeface="Calibri"/>
              </a:rPr>
              <a:t>e</a:t>
            </a:r>
            <a:r>
              <a:rPr sz="3200" b="1" dirty="0">
                <a:latin typeface="Calibri"/>
                <a:cs typeface="Calibri"/>
              </a:rPr>
              <a:t>	</a:t>
            </a:r>
            <a:r>
              <a:rPr sz="3200" b="1" spc="5" dirty="0">
                <a:latin typeface="Calibri"/>
                <a:cs typeface="Calibri"/>
              </a:rPr>
              <a:t>t</a:t>
            </a:r>
            <a:r>
              <a:rPr sz="3200" b="1" spc="-65" dirty="0">
                <a:latin typeface="Calibri"/>
                <a:cs typeface="Calibri"/>
              </a:rPr>
              <a:t>r</a:t>
            </a:r>
            <a:r>
              <a:rPr sz="3200" b="1" spc="-5" dirty="0">
                <a:latin typeface="Calibri"/>
                <a:cs typeface="Calibri"/>
              </a:rPr>
              <a:t>an</a:t>
            </a:r>
            <a:r>
              <a:rPr sz="3200" b="1" spc="-30" dirty="0">
                <a:latin typeface="Calibri"/>
                <a:cs typeface="Calibri"/>
              </a:rPr>
              <a:t>s</a:t>
            </a:r>
            <a:r>
              <a:rPr sz="3200" b="1" spc="-55" dirty="0">
                <a:latin typeface="Calibri"/>
                <a:cs typeface="Calibri"/>
              </a:rPr>
              <a:t>f</a:t>
            </a:r>
            <a:r>
              <a:rPr sz="3200" b="1" spc="-5" dirty="0">
                <a:latin typeface="Calibri"/>
                <a:cs typeface="Calibri"/>
              </a:rPr>
              <a:t>orm</a:t>
            </a:r>
            <a:r>
              <a:rPr sz="3200" b="1" dirty="0">
                <a:latin typeface="Calibri"/>
                <a:cs typeface="Calibri"/>
              </a:rPr>
              <a:t>	</a:t>
            </a:r>
            <a:r>
              <a:rPr lang="en-US" sz="3200" b="1" dirty="0" smtClean="0">
                <a:latin typeface="Calibri"/>
                <a:cs typeface="Calibri"/>
              </a:rPr>
              <a:t> </a:t>
            </a:r>
            <a:r>
              <a:rPr sz="3200" b="1" spc="-60" dirty="0" smtClean="0">
                <a:latin typeface="Calibri"/>
                <a:cs typeface="Calibri"/>
              </a:rPr>
              <a:t>e</a:t>
            </a:r>
            <a:r>
              <a:rPr sz="3200" b="1" dirty="0" smtClean="0">
                <a:latin typeface="Calibri"/>
                <a:cs typeface="Calibri"/>
              </a:rPr>
              <a:t>x</a:t>
            </a:r>
            <a:r>
              <a:rPr sz="3200" b="1" spc="-5" dirty="0" smtClean="0">
                <a:latin typeface="Calibri"/>
                <a:cs typeface="Calibri"/>
              </a:rPr>
              <a:t>i</a:t>
            </a:r>
            <a:r>
              <a:rPr sz="3200" b="1" spc="-45" dirty="0" smtClean="0">
                <a:latin typeface="Calibri"/>
                <a:cs typeface="Calibri"/>
              </a:rPr>
              <a:t>s</a:t>
            </a:r>
            <a:r>
              <a:rPr sz="3200" b="1" spc="-5" dirty="0" smtClean="0">
                <a:latin typeface="Calibri"/>
                <a:cs typeface="Calibri"/>
              </a:rPr>
              <a:t>t</a:t>
            </a:r>
            <a:r>
              <a:rPr lang="en-US" sz="3200" b="1" spc="-5" dirty="0" smtClean="0">
                <a:latin typeface="Calibri"/>
                <a:cs typeface="Calibri"/>
              </a:rPr>
              <a:t> </a:t>
            </a:r>
            <a:r>
              <a:rPr lang="en-US" sz="3200" b="1" dirty="0">
                <a:latin typeface="Calibri"/>
                <a:cs typeface="Calibri"/>
              </a:rPr>
              <a:t> </a:t>
            </a:r>
            <a:r>
              <a:rPr sz="3200" b="1" spc="-55" dirty="0" smtClean="0">
                <a:latin typeface="Calibri"/>
                <a:cs typeface="Calibri"/>
              </a:rPr>
              <a:t>f</a:t>
            </a:r>
            <a:r>
              <a:rPr sz="3200" b="1" spc="-5" dirty="0" smtClean="0">
                <a:latin typeface="Calibri"/>
                <a:cs typeface="Calibri"/>
              </a:rPr>
              <a:t>or</a:t>
            </a:r>
            <a:r>
              <a:rPr sz="3200" b="1" dirty="0">
                <a:latin typeface="Calibri"/>
                <a:cs typeface="Calibri"/>
              </a:rPr>
              <a:t>	</a:t>
            </a:r>
            <a:r>
              <a:rPr lang="en-US" sz="3200" b="1" dirty="0" smtClean="0">
                <a:latin typeface="Calibri"/>
                <a:cs typeface="Calibri"/>
              </a:rPr>
              <a:t> </a:t>
            </a:r>
            <a:r>
              <a:rPr sz="3200" b="1" spc="-5" dirty="0" smtClean="0">
                <a:latin typeface="Calibri"/>
                <a:cs typeface="Calibri"/>
              </a:rPr>
              <a:t>almo</a:t>
            </a:r>
            <a:r>
              <a:rPr sz="3200" b="1" spc="-45" dirty="0" smtClean="0">
                <a:latin typeface="Calibri"/>
                <a:cs typeface="Calibri"/>
              </a:rPr>
              <a:t>s</a:t>
            </a:r>
            <a:r>
              <a:rPr sz="3200" b="1" spc="-5" dirty="0" smtClean="0">
                <a:latin typeface="Calibri"/>
                <a:cs typeface="Calibri"/>
              </a:rPr>
              <a:t>t</a:t>
            </a:r>
            <a:r>
              <a:rPr sz="3200" b="1" dirty="0">
                <a:latin typeface="Calibri"/>
                <a:cs typeface="Calibri"/>
              </a:rPr>
              <a:t>	</a:t>
            </a:r>
            <a:r>
              <a:rPr lang="en-US" sz="3200" b="1" dirty="0" smtClean="0">
                <a:latin typeface="Calibri"/>
                <a:cs typeface="Calibri"/>
              </a:rPr>
              <a:t> </a:t>
            </a:r>
            <a:r>
              <a:rPr sz="3200" b="1" spc="-5" dirty="0" smtClean="0">
                <a:latin typeface="Calibri"/>
                <a:cs typeface="Calibri"/>
              </a:rPr>
              <a:t>all</a:t>
            </a:r>
            <a:r>
              <a:rPr sz="3200" b="1" dirty="0">
                <a:latin typeface="Calibri"/>
                <a:cs typeface="Calibri"/>
              </a:rPr>
              <a:t>	</a:t>
            </a:r>
            <a:r>
              <a:rPr sz="3200" b="1" spc="-5" dirty="0" smtClean="0">
                <a:latin typeface="Calibri"/>
                <a:cs typeface="Calibri"/>
              </a:rPr>
              <a:t>s</a:t>
            </a:r>
            <a:r>
              <a:rPr sz="3200" b="1" dirty="0" smtClean="0">
                <a:latin typeface="Calibri"/>
                <a:cs typeface="Calibri"/>
              </a:rPr>
              <a:t>i</a:t>
            </a:r>
            <a:r>
              <a:rPr sz="3200" b="1" spc="-10" dirty="0" smtClean="0">
                <a:latin typeface="Calibri"/>
                <a:cs typeface="Calibri"/>
              </a:rPr>
              <a:t>gnal</a:t>
            </a:r>
            <a:r>
              <a:rPr sz="3200" b="1" spc="-5" dirty="0" smtClean="0">
                <a:latin typeface="Calibri"/>
                <a:cs typeface="Calibri"/>
              </a:rPr>
              <a:t>s</a:t>
            </a:r>
            <a:r>
              <a:rPr lang="en-US" sz="3200" b="1" dirty="0" smtClean="0">
                <a:latin typeface="Calibri"/>
                <a:cs typeface="Calibri"/>
              </a:rPr>
              <a:t> </a:t>
            </a:r>
            <a:r>
              <a:rPr sz="3200" b="1" spc="-10" dirty="0" smtClean="0">
                <a:latin typeface="Calibri"/>
                <a:cs typeface="Calibri"/>
              </a:rPr>
              <a:t>of  </a:t>
            </a:r>
            <a:r>
              <a:rPr sz="3200" b="1" spc="-10" dirty="0">
                <a:latin typeface="Calibri"/>
                <a:cs typeface="Calibri"/>
              </a:rPr>
              <a:t>practical</a:t>
            </a:r>
            <a:r>
              <a:rPr sz="3200" b="1" spc="10" dirty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interest.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68558"/>
            <a:ext cx="70840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00FF"/>
                </a:solidFill>
              </a:rPr>
              <a:t>Laplace</a:t>
            </a:r>
            <a:r>
              <a:rPr spc="-100" dirty="0">
                <a:solidFill>
                  <a:srgbClr val="0000FF"/>
                </a:solidFill>
              </a:rPr>
              <a:t> </a:t>
            </a:r>
            <a:r>
              <a:rPr spc="-35" dirty="0">
                <a:solidFill>
                  <a:srgbClr val="0000FF"/>
                </a:solidFill>
              </a:rPr>
              <a:t>Transform</a:t>
            </a:r>
          </a:p>
        </p:txBody>
      </p:sp>
      <p:sp>
        <p:nvSpPr>
          <p:cNvPr id="4" name="object 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2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6344" y="1447800"/>
            <a:ext cx="2845435" cy="1614170"/>
            <a:chOff x="216344" y="1447800"/>
            <a:chExt cx="2845435" cy="1614170"/>
          </a:xfrm>
        </p:grpSpPr>
        <p:sp>
          <p:nvSpPr>
            <p:cNvPr id="3" name="object 3"/>
            <p:cNvSpPr/>
            <p:nvPr/>
          </p:nvSpPr>
          <p:spPr>
            <a:xfrm>
              <a:off x="1142999" y="1447800"/>
              <a:ext cx="838200" cy="6050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9361" y="1677161"/>
              <a:ext cx="2819400" cy="0"/>
            </a:xfrm>
            <a:custGeom>
              <a:avLst/>
              <a:gdLst/>
              <a:ahLst/>
              <a:cxnLst/>
              <a:rect l="l" t="t" r="r" b="b"/>
              <a:pathLst>
                <a:path w="2819400">
                  <a:moveTo>
                    <a:pt x="0" y="0"/>
                  </a:moveTo>
                  <a:lnTo>
                    <a:pt x="990600" y="0"/>
                  </a:lnTo>
                </a:path>
                <a:path w="2819400">
                  <a:moveTo>
                    <a:pt x="1600200" y="0"/>
                  </a:moveTo>
                  <a:lnTo>
                    <a:pt x="281940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38399" y="1676400"/>
              <a:ext cx="0" cy="596265"/>
            </a:xfrm>
            <a:custGeom>
              <a:avLst/>
              <a:gdLst/>
              <a:ahLst/>
              <a:cxnLst/>
              <a:rect l="l" t="t" r="r" b="b"/>
              <a:pathLst>
                <a:path h="596264">
                  <a:moveTo>
                    <a:pt x="0" y="0"/>
                  </a:moveTo>
                  <a:lnTo>
                    <a:pt x="0" y="596138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14372" y="2272537"/>
              <a:ext cx="448309" cy="179705"/>
            </a:xfrm>
            <a:custGeom>
              <a:avLst/>
              <a:gdLst/>
              <a:ahLst/>
              <a:cxnLst/>
              <a:rect l="l" t="t" r="r" b="b"/>
              <a:pathLst>
                <a:path w="448310" h="179705">
                  <a:moveTo>
                    <a:pt x="448056" y="107569"/>
                  </a:moveTo>
                  <a:lnTo>
                    <a:pt x="0" y="107569"/>
                  </a:lnTo>
                  <a:lnTo>
                    <a:pt x="0" y="179324"/>
                  </a:lnTo>
                  <a:lnTo>
                    <a:pt x="448056" y="179324"/>
                  </a:lnTo>
                  <a:lnTo>
                    <a:pt x="448056" y="107569"/>
                  </a:lnTo>
                  <a:close/>
                </a:path>
                <a:path w="448310" h="179705">
                  <a:moveTo>
                    <a:pt x="448056" y="0"/>
                  </a:moveTo>
                  <a:lnTo>
                    <a:pt x="0" y="0"/>
                  </a:lnTo>
                  <a:lnTo>
                    <a:pt x="0" y="71755"/>
                  </a:lnTo>
                  <a:lnTo>
                    <a:pt x="448056" y="71755"/>
                  </a:lnTo>
                  <a:lnTo>
                    <a:pt x="44805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14371" y="2272538"/>
              <a:ext cx="448309" cy="775970"/>
            </a:xfrm>
            <a:custGeom>
              <a:avLst/>
              <a:gdLst/>
              <a:ahLst/>
              <a:cxnLst/>
              <a:rect l="l" t="t" r="r" b="b"/>
              <a:pathLst>
                <a:path w="448310" h="775969">
                  <a:moveTo>
                    <a:pt x="0" y="0"/>
                  </a:moveTo>
                  <a:lnTo>
                    <a:pt x="448055" y="0"/>
                  </a:lnTo>
                  <a:lnTo>
                    <a:pt x="448055" y="71754"/>
                  </a:lnTo>
                  <a:lnTo>
                    <a:pt x="0" y="71754"/>
                  </a:lnTo>
                  <a:lnTo>
                    <a:pt x="0" y="0"/>
                  </a:lnTo>
                  <a:close/>
                </a:path>
                <a:path w="448310" h="775969">
                  <a:moveTo>
                    <a:pt x="0" y="107569"/>
                  </a:moveTo>
                  <a:lnTo>
                    <a:pt x="448055" y="107569"/>
                  </a:lnTo>
                  <a:lnTo>
                    <a:pt x="448055" y="179324"/>
                  </a:lnTo>
                  <a:lnTo>
                    <a:pt x="0" y="179324"/>
                  </a:lnTo>
                  <a:lnTo>
                    <a:pt x="0" y="107569"/>
                  </a:lnTo>
                  <a:close/>
                </a:path>
                <a:path w="448310" h="775969">
                  <a:moveTo>
                    <a:pt x="224027" y="165862"/>
                  </a:moveTo>
                  <a:lnTo>
                    <a:pt x="224027" y="77546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9361" y="3048761"/>
              <a:ext cx="2819400" cy="0"/>
            </a:xfrm>
            <a:custGeom>
              <a:avLst/>
              <a:gdLst/>
              <a:ahLst/>
              <a:cxnLst/>
              <a:rect l="l" t="t" r="r" b="b"/>
              <a:pathLst>
                <a:path w="2819400">
                  <a:moveTo>
                    <a:pt x="0" y="0"/>
                  </a:moveTo>
                  <a:lnTo>
                    <a:pt x="281940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54939" y="259791"/>
            <a:ext cx="7827645" cy="1077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Transfer Function of RC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and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RLC electrical</a:t>
            </a:r>
            <a:r>
              <a:rPr sz="2400" b="1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circuits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25"/>
              </a:spcBef>
            </a:pPr>
            <a:r>
              <a:rPr sz="2400" spc="-5" dirty="0">
                <a:latin typeface="Tahoma"/>
                <a:cs typeface="Tahoma"/>
              </a:rPr>
              <a:t>Example: Find the </a:t>
            </a:r>
            <a:r>
              <a:rPr sz="2400" dirty="0">
                <a:latin typeface="Tahoma"/>
                <a:cs typeface="Tahoma"/>
              </a:rPr>
              <a:t>TF of </a:t>
            </a:r>
            <a:r>
              <a:rPr sz="2400" spc="-5" dirty="0">
                <a:latin typeface="Tahoma"/>
                <a:cs typeface="Tahoma"/>
              </a:rPr>
              <a:t>given RC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network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95322" y="1936445"/>
            <a:ext cx="1631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C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57322" y="2165730"/>
            <a:ext cx="526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latin typeface="Tahoma"/>
                <a:cs typeface="Tahoma"/>
              </a:rPr>
              <a:t>V</a:t>
            </a:r>
            <a:r>
              <a:rPr sz="1800" dirty="0">
                <a:latin typeface="Tahoma"/>
                <a:cs typeface="Tahoma"/>
              </a:rPr>
              <a:t>o</a:t>
            </a:r>
            <a:r>
              <a:rPr sz="1800" spc="-15" dirty="0">
                <a:latin typeface="Tahoma"/>
                <a:cs typeface="Tahoma"/>
              </a:rPr>
              <a:t>(</a:t>
            </a:r>
            <a:r>
              <a:rPr sz="1800" spc="-5" dirty="0">
                <a:latin typeface="Tahoma"/>
                <a:cs typeface="Tahoma"/>
              </a:rPr>
              <a:t>t)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863" y="2165730"/>
            <a:ext cx="465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Tahoma"/>
                <a:cs typeface="Tahoma"/>
              </a:rPr>
              <a:t>V</a:t>
            </a:r>
            <a:r>
              <a:rPr sz="1800" dirty="0">
                <a:latin typeface="Tahoma"/>
                <a:cs typeface="Tahoma"/>
              </a:rPr>
              <a:t>i</a:t>
            </a:r>
            <a:r>
              <a:rPr sz="1800" spc="-10" dirty="0">
                <a:latin typeface="Tahoma"/>
                <a:cs typeface="Tahoma"/>
              </a:rPr>
              <a:t>(</a:t>
            </a:r>
            <a:r>
              <a:rPr sz="1800" spc="-5" dirty="0">
                <a:latin typeface="Tahoma"/>
                <a:cs typeface="Tahoma"/>
              </a:rPr>
              <a:t>t)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62227" y="2052827"/>
            <a:ext cx="771525" cy="840740"/>
            <a:chOff x="1062227" y="2052827"/>
            <a:chExt cx="771525" cy="840740"/>
          </a:xfrm>
        </p:grpSpPr>
        <p:sp>
          <p:nvSpPr>
            <p:cNvPr id="14" name="object 14"/>
            <p:cNvSpPr/>
            <p:nvPr/>
          </p:nvSpPr>
          <p:spPr>
            <a:xfrm>
              <a:off x="1066799" y="2507487"/>
              <a:ext cx="158750" cy="381000"/>
            </a:xfrm>
            <a:custGeom>
              <a:avLst/>
              <a:gdLst/>
              <a:ahLst/>
              <a:cxnLst/>
              <a:rect l="l" t="t" r="r" b="b"/>
              <a:pathLst>
                <a:path w="158750" h="381000">
                  <a:moveTo>
                    <a:pt x="158508" y="0"/>
                  </a:moveTo>
                  <a:lnTo>
                    <a:pt x="0" y="197612"/>
                  </a:lnTo>
                  <a:lnTo>
                    <a:pt x="158508" y="381000"/>
                  </a:lnTo>
                  <a:lnTo>
                    <a:pt x="15850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66799" y="2057399"/>
              <a:ext cx="762000" cy="831215"/>
            </a:xfrm>
            <a:custGeom>
              <a:avLst/>
              <a:gdLst/>
              <a:ahLst/>
              <a:cxnLst/>
              <a:rect l="l" t="t" r="r" b="b"/>
              <a:pathLst>
                <a:path w="762000" h="831214">
                  <a:moveTo>
                    <a:pt x="762000" y="323850"/>
                  </a:moveTo>
                  <a:lnTo>
                    <a:pt x="750965" y="268634"/>
                  </a:lnTo>
                  <a:lnTo>
                    <a:pt x="719081" y="216443"/>
                  </a:lnTo>
                  <a:lnTo>
                    <a:pt x="668177" y="168055"/>
                  </a:lnTo>
                  <a:lnTo>
                    <a:pt x="636164" y="145530"/>
                  </a:lnTo>
                  <a:lnTo>
                    <a:pt x="600082" y="124248"/>
                  </a:lnTo>
                  <a:lnTo>
                    <a:pt x="560159" y="104307"/>
                  </a:lnTo>
                  <a:lnTo>
                    <a:pt x="516624" y="85802"/>
                  </a:lnTo>
                  <a:lnTo>
                    <a:pt x="469706" y="68832"/>
                  </a:lnTo>
                  <a:lnTo>
                    <a:pt x="419633" y="53494"/>
                  </a:lnTo>
                  <a:lnTo>
                    <a:pt x="366635" y="39886"/>
                  </a:lnTo>
                  <a:lnTo>
                    <a:pt x="310939" y="28104"/>
                  </a:lnTo>
                  <a:lnTo>
                    <a:pt x="252774" y="18246"/>
                  </a:lnTo>
                  <a:lnTo>
                    <a:pt x="192369" y="10409"/>
                  </a:lnTo>
                  <a:lnTo>
                    <a:pt x="129952" y="4691"/>
                  </a:lnTo>
                  <a:lnTo>
                    <a:pt x="65753" y="1189"/>
                  </a:lnTo>
                  <a:lnTo>
                    <a:pt x="0" y="0"/>
                  </a:lnTo>
                  <a:lnTo>
                    <a:pt x="65753" y="1189"/>
                  </a:lnTo>
                  <a:lnTo>
                    <a:pt x="129952" y="4691"/>
                  </a:lnTo>
                  <a:lnTo>
                    <a:pt x="192369" y="10409"/>
                  </a:lnTo>
                  <a:lnTo>
                    <a:pt x="252774" y="18246"/>
                  </a:lnTo>
                  <a:lnTo>
                    <a:pt x="310939" y="28104"/>
                  </a:lnTo>
                  <a:lnTo>
                    <a:pt x="366635" y="39886"/>
                  </a:lnTo>
                  <a:lnTo>
                    <a:pt x="419633" y="53494"/>
                  </a:lnTo>
                  <a:lnTo>
                    <a:pt x="469706" y="68832"/>
                  </a:lnTo>
                  <a:lnTo>
                    <a:pt x="516624" y="85802"/>
                  </a:lnTo>
                  <a:lnTo>
                    <a:pt x="560159" y="104307"/>
                  </a:lnTo>
                  <a:lnTo>
                    <a:pt x="600082" y="124248"/>
                  </a:lnTo>
                  <a:lnTo>
                    <a:pt x="636164" y="145530"/>
                  </a:lnTo>
                  <a:lnTo>
                    <a:pt x="668177" y="168055"/>
                  </a:lnTo>
                  <a:lnTo>
                    <a:pt x="719081" y="216443"/>
                  </a:lnTo>
                  <a:lnTo>
                    <a:pt x="750965" y="268634"/>
                  </a:lnTo>
                  <a:lnTo>
                    <a:pt x="762000" y="323850"/>
                  </a:lnTo>
                  <a:lnTo>
                    <a:pt x="750502" y="380058"/>
                  </a:lnTo>
                  <a:lnTo>
                    <a:pt x="717191" y="433383"/>
                  </a:lnTo>
                  <a:lnTo>
                    <a:pt x="663838" y="482892"/>
                  </a:lnTo>
                  <a:lnTo>
                    <a:pt x="630201" y="505924"/>
                  </a:lnTo>
                  <a:lnTo>
                    <a:pt x="592218" y="527653"/>
                  </a:lnTo>
                  <a:lnTo>
                    <a:pt x="550111" y="547962"/>
                  </a:lnTo>
                  <a:lnTo>
                    <a:pt x="504102" y="566735"/>
                  </a:lnTo>
                  <a:lnTo>
                    <a:pt x="454412" y="583855"/>
                  </a:lnTo>
                  <a:lnTo>
                    <a:pt x="401263" y="599205"/>
                  </a:lnTo>
                  <a:lnTo>
                    <a:pt x="344877" y="612671"/>
                  </a:lnTo>
                  <a:lnTo>
                    <a:pt x="285474" y="624134"/>
                  </a:lnTo>
                  <a:lnTo>
                    <a:pt x="223278" y="633478"/>
                  </a:lnTo>
                  <a:lnTo>
                    <a:pt x="158508" y="640588"/>
                  </a:lnTo>
                  <a:lnTo>
                    <a:pt x="158508" y="831088"/>
                  </a:lnTo>
                  <a:lnTo>
                    <a:pt x="0" y="647700"/>
                  </a:lnTo>
                  <a:lnTo>
                    <a:pt x="158508" y="450088"/>
                  </a:lnTo>
                  <a:lnTo>
                    <a:pt x="158508" y="640588"/>
                  </a:lnTo>
                  <a:lnTo>
                    <a:pt x="223278" y="633478"/>
                  </a:lnTo>
                  <a:lnTo>
                    <a:pt x="285474" y="624134"/>
                  </a:lnTo>
                  <a:lnTo>
                    <a:pt x="344877" y="612671"/>
                  </a:lnTo>
                  <a:lnTo>
                    <a:pt x="401263" y="599205"/>
                  </a:lnTo>
                  <a:lnTo>
                    <a:pt x="454412" y="583855"/>
                  </a:lnTo>
                  <a:lnTo>
                    <a:pt x="504102" y="566735"/>
                  </a:lnTo>
                  <a:lnTo>
                    <a:pt x="550111" y="547962"/>
                  </a:lnTo>
                  <a:lnTo>
                    <a:pt x="592218" y="527653"/>
                  </a:lnTo>
                  <a:lnTo>
                    <a:pt x="630201" y="505924"/>
                  </a:lnTo>
                  <a:lnTo>
                    <a:pt x="663838" y="482892"/>
                  </a:lnTo>
                  <a:lnTo>
                    <a:pt x="717191" y="433383"/>
                  </a:lnTo>
                  <a:lnTo>
                    <a:pt x="750502" y="380058"/>
                  </a:lnTo>
                  <a:lnTo>
                    <a:pt x="759088" y="352256"/>
                  </a:lnTo>
                  <a:lnTo>
                    <a:pt x="762000" y="32385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222044" y="2165730"/>
            <a:ext cx="328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i</a:t>
            </a:r>
            <a:r>
              <a:rPr sz="1800" spc="-10" dirty="0">
                <a:latin typeface="Tahoma"/>
                <a:cs typeface="Tahoma"/>
              </a:rPr>
              <a:t>(</a:t>
            </a:r>
            <a:r>
              <a:rPr sz="1800" spc="-5" dirty="0">
                <a:latin typeface="Tahoma"/>
                <a:cs typeface="Tahoma"/>
              </a:rPr>
              <a:t>t)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4939" y="3289807"/>
            <a:ext cx="28130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ahoma"/>
                <a:cs typeface="Tahoma"/>
              </a:rPr>
              <a:t>Apply KVL </a:t>
            </a:r>
            <a:r>
              <a:rPr sz="2000" spc="-10" dirty="0">
                <a:latin typeface="Tahoma"/>
                <a:cs typeface="Tahoma"/>
              </a:rPr>
              <a:t>for </a:t>
            </a:r>
            <a:r>
              <a:rPr sz="2000" spc="-5" dirty="0">
                <a:latin typeface="Tahoma"/>
                <a:cs typeface="Tahoma"/>
              </a:rPr>
              <a:t>input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loop,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970579" y="4104756"/>
            <a:ext cx="240029" cy="0"/>
          </a:xfrm>
          <a:custGeom>
            <a:avLst/>
            <a:gdLst/>
            <a:ahLst/>
            <a:cxnLst/>
            <a:rect l="l" t="t" r="r" b="b"/>
            <a:pathLst>
              <a:path w="240030">
                <a:moveTo>
                  <a:pt x="0" y="0"/>
                </a:moveTo>
                <a:lnTo>
                  <a:pt x="239949" y="0"/>
                </a:lnTo>
              </a:path>
            </a:pathLst>
          </a:custGeom>
          <a:ln w="141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002445" y="3680361"/>
            <a:ext cx="179705" cy="383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50" spc="35" dirty="0">
                <a:latin typeface="Times New Roman"/>
                <a:cs typeface="Times New Roman"/>
              </a:rPr>
              <a:t>1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85148" y="3653187"/>
            <a:ext cx="7493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i="1" spc="15" dirty="0">
                <a:latin typeface="Times New Roman"/>
                <a:cs typeface="Times New Roman"/>
              </a:rPr>
              <a:t>t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1408" y="3719922"/>
            <a:ext cx="2835275" cy="7651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ts val="3590"/>
              </a:lnSpc>
              <a:spcBef>
                <a:spcPts val="120"/>
              </a:spcBef>
              <a:tabLst>
                <a:tab pos="2035810" algn="l"/>
              </a:tabLst>
            </a:pPr>
            <a:r>
              <a:rPr sz="2350" i="1" spc="20" dirty="0">
                <a:latin typeface="Times New Roman"/>
                <a:cs typeface="Times New Roman"/>
              </a:rPr>
              <a:t>vi</a:t>
            </a:r>
            <a:r>
              <a:rPr sz="2350" spc="20" dirty="0">
                <a:latin typeface="Times New Roman"/>
                <a:cs typeface="Times New Roman"/>
              </a:rPr>
              <a:t>(t) </a:t>
            </a:r>
            <a:r>
              <a:rPr sz="2350" spc="40" dirty="0">
                <a:latin typeface="Symbol"/>
                <a:cs typeface="Symbol"/>
              </a:rPr>
              <a:t></a:t>
            </a:r>
            <a:r>
              <a:rPr sz="2350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Times New Roman"/>
                <a:cs typeface="Times New Roman"/>
              </a:rPr>
              <a:t>Ri(t)</a:t>
            </a:r>
            <a:r>
              <a:rPr sz="2350" spc="-135" dirty="0">
                <a:latin typeface="Times New Roman"/>
                <a:cs typeface="Times New Roman"/>
              </a:rPr>
              <a:t> </a:t>
            </a:r>
            <a:r>
              <a:rPr sz="2350" spc="40" dirty="0">
                <a:latin typeface="Symbol"/>
                <a:cs typeface="Symbol"/>
              </a:rPr>
              <a:t></a:t>
            </a:r>
            <a:r>
              <a:rPr sz="2350" spc="40" dirty="0">
                <a:latin typeface="Times New Roman"/>
                <a:cs typeface="Times New Roman"/>
              </a:rPr>
              <a:t>	</a:t>
            </a:r>
            <a:r>
              <a:rPr sz="5250" spc="67" baseline="-13492" dirty="0">
                <a:latin typeface="Symbol"/>
                <a:cs typeface="Symbol"/>
              </a:rPr>
              <a:t></a:t>
            </a:r>
            <a:r>
              <a:rPr sz="2350" i="1" spc="45" dirty="0">
                <a:latin typeface="Times New Roman"/>
                <a:cs typeface="Times New Roman"/>
              </a:rPr>
              <a:t>i</a:t>
            </a:r>
            <a:r>
              <a:rPr sz="2350" spc="45" dirty="0">
                <a:latin typeface="Times New Roman"/>
                <a:cs typeface="Times New Roman"/>
              </a:rPr>
              <a:t>(t)</a:t>
            </a:r>
            <a:r>
              <a:rPr sz="2350" i="1" spc="45" dirty="0">
                <a:latin typeface="Times New Roman"/>
                <a:cs typeface="Times New Roman"/>
              </a:rPr>
              <a:t>dt</a:t>
            </a:r>
            <a:endParaRPr sz="2350">
              <a:latin typeface="Times New Roman"/>
              <a:cs typeface="Times New Roman"/>
            </a:endParaRPr>
          </a:p>
          <a:p>
            <a:pPr marL="1748155">
              <a:lnSpc>
                <a:spcPts val="2210"/>
              </a:lnSpc>
            </a:pPr>
            <a:r>
              <a:rPr sz="2350" i="1" spc="50" dirty="0">
                <a:latin typeface="Times New Roman"/>
                <a:cs typeface="Times New Roman"/>
              </a:rPr>
              <a:t>C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463933" y="6391355"/>
            <a:ext cx="260985" cy="0"/>
          </a:xfrm>
          <a:custGeom>
            <a:avLst/>
            <a:gdLst/>
            <a:ahLst/>
            <a:cxnLst/>
            <a:rect l="l" t="t" r="r" b="b"/>
            <a:pathLst>
              <a:path w="260985">
                <a:moveTo>
                  <a:pt x="0" y="0"/>
                </a:moveTo>
                <a:lnTo>
                  <a:pt x="260840" y="0"/>
                </a:lnTo>
              </a:path>
            </a:pathLst>
          </a:custGeom>
          <a:ln w="14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499834" y="5966960"/>
            <a:ext cx="191770" cy="383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50" spc="130" dirty="0">
                <a:latin typeface="Times New Roman"/>
                <a:cs typeface="Times New Roman"/>
              </a:rPr>
              <a:t>1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-22859" y="4315936"/>
            <a:ext cx="4680585" cy="18567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765" algn="ctr">
              <a:lnSpc>
                <a:spcPct val="100000"/>
              </a:lnSpc>
              <a:spcBef>
                <a:spcPts val="105"/>
              </a:spcBef>
            </a:pPr>
            <a:r>
              <a:rPr sz="1350" spc="25" dirty="0">
                <a:latin typeface="Times New Roman"/>
                <a:cs typeface="Times New Roman"/>
              </a:rPr>
              <a:t>0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2000" spc="-35" dirty="0">
                <a:latin typeface="Tahoma"/>
                <a:cs typeface="Tahoma"/>
              </a:rPr>
              <a:t>Taking </a:t>
            </a:r>
            <a:r>
              <a:rPr sz="2000" dirty="0">
                <a:latin typeface="Tahoma"/>
                <a:cs typeface="Tahoma"/>
              </a:rPr>
              <a:t>Laplace </a:t>
            </a:r>
            <a:r>
              <a:rPr sz="2000" spc="-10" dirty="0">
                <a:latin typeface="Tahoma"/>
                <a:cs typeface="Tahoma"/>
              </a:rPr>
              <a:t>transform </a:t>
            </a:r>
            <a:r>
              <a:rPr sz="2000" spc="-5" dirty="0">
                <a:latin typeface="Tahoma"/>
                <a:cs typeface="Tahoma"/>
              </a:rPr>
              <a:t>above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equation</a:t>
            </a:r>
            <a:endParaRPr sz="2000">
              <a:latin typeface="Tahoma"/>
              <a:cs typeface="Tahoma"/>
            </a:endParaRPr>
          </a:p>
          <a:p>
            <a:pPr marL="299720">
              <a:lnSpc>
                <a:spcPts val="2075"/>
              </a:lnSpc>
              <a:spcBef>
                <a:spcPts val="1450"/>
              </a:spcBef>
            </a:pPr>
            <a:r>
              <a:rPr sz="2100" spc="-90" dirty="0">
                <a:latin typeface="Times New Roman"/>
                <a:cs typeface="Times New Roman"/>
              </a:rPr>
              <a:t>Vi(s) </a:t>
            </a:r>
            <a:r>
              <a:rPr sz="2100" spc="-95" dirty="0">
                <a:latin typeface="Symbol"/>
                <a:cs typeface="Symbol"/>
              </a:rPr>
              <a:t></a:t>
            </a:r>
            <a:r>
              <a:rPr sz="2100" spc="-95" dirty="0">
                <a:latin typeface="Times New Roman"/>
                <a:cs typeface="Times New Roman"/>
              </a:rPr>
              <a:t> RI(s) </a:t>
            </a:r>
            <a:r>
              <a:rPr sz="2100" spc="-95" dirty="0">
                <a:latin typeface="Symbol"/>
                <a:cs typeface="Symbol"/>
              </a:rPr>
              <a:t></a:t>
            </a:r>
            <a:r>
              <a:rPr sz="3150" u="heavy" spc="-142" baseline="3439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150" u="heavy" spc="-127" baseline="3439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3150" spc="-127" baseline="34391" dirty="0">
                <a:latin typeface="Times New Roman"/>
                <a:cs typeface="Times New Roman"/>
              </a:rPr>
              <a:t> </a:t>
            </a:r>
            <a:r>
              <a:rPr sz="2100" i="1" spc="-60" dirty="0">
                <a:latin typeface="Times New Roman"/>
                <a:cs typeface="Times New Roman"/>
              </a:rPr>
              <a:t>I</a:t>
            </a:r>
            <a:r>
              <a:rPr sz="2100" i="1" spc="-459" dirty="0">
                <a:latin typeface="Times New Roman"/>
                <a:cs typeface="Times New Roman"/>
              </a:rPr>
              <a:t> </a:t>
            </a:r>
            <a:r>
              <a:rPr sz="2100" spc="-75" dirty="0">
                <a:latin typeface="Times New Roman"/>
                <a:cs typeface="Times New Roman"/>
              </a:rPr>
              <a:t>(s) </a:t>
            </a:r>
            <a:r>
              <a:rPr sz="2100" spc="-95" dirty="0">
                <a:latin typeface="Symbol"/>
                <a:cs typeface="Symbol"/>
              </a:rPr>
              <a:t></a:t>
            </a:r>
            <a:r>
              <a:rPr sz="2100" spc="-95" dirty="0">
                <a:latin typeface="Times New Roman"/>
                <a:cs typeface="Times New Roman"/>
              </a:rPr>
              <a:t> </a:t>
            </a:r>
            <a:r>
              <a:rPr sz="2100" spc="-95" dirty="0">
                <a:latin typeface="Symbol"/>
                <a:cs typeface="Symbol"/>
              </a:rPr>
              <a:t></a:t>
            </a:r>
            <a:r>
              <a:rPr sz="2100" spc="-95" dirty="0">
                <a:latin typeface="Times New Roman"/>
                <a:cs typeface="Times New Roman"/>
              </a:rPr>
              <a:t> </a:t>
            </a:r>
            <a:r>
              <a:rPr sz="2100" spc="-95" dirty="0">
                <a:latin typeface="Symbol"/>
                <a:cs typeface="Symbol"/>
              </a:rPr>
              <a:t></a:t>
            </a:r>
            <a:r>
              <a:rPr sz="2100" spc="-95" dirty="0">
                <a:latin typeface="Times New Roman"/>
                <a:cs typeface="Times New Roman"/>
              </a:rPr>
              <a:t> </a:t>
            </a:r>
            <a:r>
              <a:rPr sz="2100" spc="-95" dirty="0">
                <a:latin typeface="Symbol"/>
                <a:cs typeface="Symbol"/>
              </a:rPr>
              <a:t></a:t>
            </a:r>
            <a:r>
              <a:rPr sz="2100" spc="-95" dirty="0">
                <a:latin typeface="Times New Roman"/>
                <a:cs typeface="Times New Roman"/>
              </a:rPr>
              <a:t> </a:t>
            </a:r>
            <a:r>
              <a:rPr sz="2100" spc="-95" dirty="0">
                <a:latin typeface="Symbol"/>
                <a:cs typeface="Symbol"/>
              </a:rPr>
              <a:t></a:t>
            </a:r>
            <a:r>
              <a:rPr sz="2100" spc="-95" dirty="0">
                <a:latin typeface="Times New Roman"/>
                <a:cs typeface="Times New Roman"/>
              </a:rPr>
              <a:t> </a:t>
            </a:r>
            <a:r>
              <a:rPr sz="2100" spc="-160" dirty="0">
                <a:latin typeface="Symbol"/>
                <a:cs typeface="Symbol"/>
              </a:rPr>
              <a:t></a:t>
            </a:r>
            <a:r>
              <a:rPr sz="2100" spc="-160" dirty="0">
                <a:latin typeface="Times New Roman"/>
                <a:cs typeface="Times New Roman"/>
              </a:rPr>
              <a:t>(1)</a:t>
            </a:r>
            <a:endParaRPr sz="2100">
              <a:latin typeface="Times New Roman"/>
              <a:cs typeface="Times New Roman"/>
            </a:endParaRPr>
          </a:p>
          <a:p>
            <a:pPr marL="1786889">
              <a:lnSpc>
                <a:spcPts val="1975"/>
              </a:lnSpc>
            </a:pPr>
            <a:r>
              <a:rPr sz="2100" i="1" spc="-110" dirty="0">
                <a:latin typeface="Times New Roman"/>
                <a:cs typeface="Times New Roman"/>
              </a:rPr>
              <a:t>sC</a:t>
            </a:r>
            <a:endParaRPr sz="2100">
              <a:latin typeface="Times New Roman"/>
              <a:cs typeface="Times New Roman"/>
            </a:endParaRPr>
          </a:p>
          <a:p>
            <a:pPr marL="190500">
              <a:lnSpc>
                <a:spcPts val="2300"/>
              </a:lnSpc>
            </a:pPr>
            <a:r>
              <a:rPr sz="2000" spc="-5" dirty="0">
                <a:latin typeface="Tahoma"/>
                <a:cs typeface="Tahoma"/>
              </a:rPr>
              <a:t>Apply KVL </a:t>
            </a:r>
            <a:r>
              <a:rPr sz="2000" spc="-10" dirty="0">
                <a:latin typeface="Tahoma"/>
                <a:cs typeface="Tahoma"/>
              </a:rPr>
              <a:t>for </a:t>
            </a:r>
            <a:r>
              <a:rPr sz="2000" dirty="0">
                <a:latin typeface="Tahoma"/>
                <a:cs typeface="Tahoma"/>
              </a:rPr>
              <a:t>output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loop,</a:t>
            </a:r>
            <a:endParaRPr sz="2000">
              <a:latin typeface="Tahoma"/>
              <a:cs typeface="Tahoma"/>
            </a:endParaRPr>
          </a:p>
          <a:p>
            <a:pPr marL="1842135">
              <a:lnSpc>
                <a:spcPct val="100000"/>
              </a:lnSpc>
              <a:spcBef>
                <a:spcPts val="919"/>
              </a:spcBef>
            </a:pPr>
            <a:r>
              <a:rPr sz="1350" i="1" spc="40" dirty="0">
                <a:latin typeface="Times New Roman"/>
                <a:cs typeface="Times New Roman"/>
              </a:rPr>
              <a:t>t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9407" y="6005321"/>
            <a:ext cx="2199640" cy="766445"/>
          </a:xfrm>
          <a:prstGeom prst="rect">
            <a:avLst/>
          </a:prstGeom>
        </p:spPr>
        <p:txBody>
          <a:bodyPr vert="horz" wrap="square" lIns="0" tIns="227965" rIns="0" bIns="0" rtlCol="0">
            <a:spAutoFit/>
          </a:bodyPr>
          <a:lstStyle/>
          <a:p>
            <a:pPr marL="1024890" marR="30480" indent="-987425">
              <a:lnSpc>
                <a:spcPct val="60200"/>
              </a:lnSpc>
              <a:spcBef>
                <a:spcPts val="1795"/>
              </a:spcBef>
              <a:tabLst>
                <a:tab pos="1336040" algn="l"/>
              </a:tabLst>
            </a:pPr>
            <a:r>
              <a:rPr sz="2350" i="1" spc="80" dirty="0">
                <a:latin typeface="Times New Roman"/>
                <a:cs typeface="Times New Roman"/>
              </a:rPr>
              <a:t>v</a:t>
            </a:r>
            <a:r>
              <a:rPr sz="2350" i="1" spc="150" dirty="0">
                <a:latin typeface="Times New Roman"/>
                <a:cs typeface="Times New Roman"/>
              </a:rPr>
              <a:t>o</a:t>
            </a:r>
            <a:r>
              <a:rPr sz="2350" spc="55" dirty="0">
                <a:latin typeface="Times New Roman"/>
                <a:cs typeface="Times New Roman"/>
              </a:rPr>
              <a:t>(</a:t>
            </a:r>
            <a:r>
              <a:rPr sz="2350" spc="80" dirty="0">
                <a:latin typeface="Times New Roman"/>
                <a:cs typeface="Times New Roman"/>
              </a:rPr>
              <a:t>t)</a:t>
            </a:r>
            <a:r>
              <a:rPr sz="2350" spc="70" dirty="0">
                <a:latin typeface="Times New Roman"/>
                <a:cs typeface="Times New Roman"/>
              </a:rPr>
              <a:t> </a:t>
            </a:r>
            <a:r>
              <a:rPr sz="2350" spc="140" dirty="0">
                <a:latin typeface="Symbol"/>
                <a:cs typeface="Symbol"/>
              </a:rPr>
              <a:t></a:t>
            </a:r>
            <a:r>
              <a:rPr sz="2350" dirty="0">
                <a:latin typeface="Times New Roman"/>
                <a:cs typeface="Times New Roman"/>
              </a:rPr>
              <a:t>		</a:t>
            </a:r>
            <a:r>
              <a:rPr sz="5250" spc="637" baseline="-13492" dirty="0">
                <a:latin typeface="Symbol"/>
                <a:cs typeface="Symbol"/>
              </a:rPr>
              <a:t></a:t>
            </a:r>
            <a:r>
              <a:rPr sz="2350" i="1" spc="150" dirty="0">
                <a:latin typeface="Times New Roman"/>
                <a:cs typeface="Times New Roman"/>
              </a:rPr>
              <a:t>i</a:t>
            </a:r>
            <a:r>
              <a:rPr sz="2350" spc="55" dirty="0">
                <a:latin typeface="Times New Roman"/>
                <a:cs typeface="Times New Roman"/>
              </a:rPr>
              <a:t>(</a:t>
            </a:r>
            <a:r>
              <a:rPr sz="2350" spc="70" dirty="0">
                <a:latin typeface="Times New Roman"/>
                <a:cs typeface="Times New Roman"/>
              </a:rPr>
              <a:t>t</a:t>
            </a:r>
            <a:r>
              <a:rPr sz="2350" spc="-70" dirty="0">
                <a:latin typeface="Times New Roman"/>
                <a:cs typeface="Times New Roman"/>
              </a:rPr>
              <a:t>)</a:t>
            </a:r>
            <a:r>
              <a:rPr sz="2350" i="1" spc="110" dirty="0">
                <a:latin typeface="Times New Roman"/>
                <a:cs typeface="Times New Roman"/>
              </a:rPr>
              <a:t>d</a:t>
            </a:r>
            <a:r>
              <a:rPr sz="2350" i="1" spc="65" dirty="0">
                <a:latin typeface="Times New Roman"/>
                <a:cs typeface="Times New Roman"/>
              </a:rPr>
              <a:t>t  </a:t>
            </a:r>
            <a:r>
              <a:rPr sz="2350" i="1" spc="175" dirty="0">
                <a:latin typeface="Times New Roman"/>
                <a:cs typeface="Times New Roman"/>
              </a:rPr>
              <a:t>C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755641" y="1529333"/>
            <a:ext cx="0" cy="5177155"/>
          </a:xfrm>
          <a:custGeom>
            <a:avLst/>
            <a:gdLst/>
            <a:ahLst/>
            <a:cxnLst/>
            <a:rect l="l" t="t" r="r" b="b"/>
            <a:pathLst>
              <a:path h="5177155">
                <a:moveTo>
                  <a:pt x="0" y="0"/>
                </a:moveTo>
                <a:lnTo>
                  <a:pt x="0" y="5176837"/>
                </a:lnTo>
              </a:path>
            </a:pathLst>
          </a:custGeom>
          <a:ln w="350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209333" y="2335212"/>
            <a:ext cx="272415" cy="0"/>
          </a:xfrm>
          <a:custGeom>
            <a:avLst/>
            <a:gdLst/>
            <a:ahLst/>
            <a:cxnLst/>
            <a:rect l="l" t="t" r="r" b="b"/>
            <a:pathLst>
              <a:path w="272414">
                <a:moveTo>
                  <a:pt x="0" y="0"/>
                </a:moveTo>
                <a:lnTo>
                  <a:pt x="27182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826253" y="1631950"/>
            <a:ext cx="4221480" cy="8362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Tahoma"/>
                <a:cs typeface="Tahoma"/>
              </a:rPr>
              <a:t>Taking </a:t>
            </a:r>
            <a:r>
              <a:rPr sz="1800" dirty="0">
                <a:latin typeface="Tahoma"/>
                <a:cs typeface="Tahoma"/>
              </a:rPr>
              <a:t>Laplace </a:t>
            </a:r>
            <a:r>
              <a:rPr sz="1800" spc="-10" dirty="0">
                <a:latin typeface="Tahoma"/>
                <a:cs typeface="Tahoma"/>
              </a:rPr>
              <a:t>transform </a:t>
            </a:r>
            <a:r>
              <a:rPr sz="1800" spc="-5" dirty="0">
                <a:latin typeface="Tahoma"/>
                <a:cs typeface="Tahoma"/>
              </a:rPr>
              <a:t>above</a:t>
            </a:r>
            <a:r>
              <a:rPr sz="1800" spc="1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equation</a:t>
            </a:r>
            <a:endParaRPr sz="1800">
              <a:latin typeface="Tahoma"/>
              <a:cs typeface="Tahoma"/>
            </a:endParaRPr>
          </a:p>
          <a:p>
            <a:pPr marR="281940" algn="ctr">
              <a:lnSpc>
                <a:spcPct val="100000"/>
              </a:lnSpc>
              <a:spcBef>
                <a:spcPts val="1700"/>
              </a:spcBef>
              <a:tabLst>
                <a:tab pos="820419" algn="l"/>
              </a:tabLst>
            </a:pPr>
            <a:r>
              <a:rPr sz="2100" spc="-170" dirty="0">
                <a:latin typeface="Times New Roman"/>
                <a:cs typeface="Times New Roman"/>
              </a:rPr>
              <a:t>Vo(s)</a:t>
            </a:r>
            <a:r>
              <a:rPr sz="2100" spc="-90" dirty="0">
                <a:latin typeface="Times New Roman"/>
                <a:cs typeface="Times New Roman"/>
              </a:rPr>
              <a:t> </a:t>
            </a:r>
            <a:r>
              <a:rPr sz="2100" spc="-180" dirty="0">
                <a:latin typeface="Symbol"/>
                <a:cs typeface="Symbol"/>
              </a:rPr>
              <a:t></a:t>
            </a:r>
            <a:r>
              <a:rPr sz="2100" spc="-180" dirty="0">
                <a:latin typeface="Times New Roman"/>
                <a:cs typeface="Times New Roman"/>
              </a:rPr>
              <a:t>	</a:t>
            </a:r>
            <a:r>
              <a:rPr sz="3150" spc="-247" baseline="34391" dirty="0">
                <a:latin typeface="Times New Roman"/>
                <a:cs typeface="Times New Roman"/>
              </a:rPr>
              <a:t>1 </a:t>
            </a:r>
            <a:r>
              <a:rPr sz="2100" i="1" spc="-110" dirty="0">
                <a:latin typeface="Times New Roman"/>
                <a:cs typeface="Times New Roman"/>
              </a:rPr>
              <a:t>I </a:t>
            </a:r>
            <a:r>
              <a:rPr sz="2100" spc="-130" dirty="0">
                <a:latin typeface="Times New Roman"/>
                <a:cs typeface="Times New Roman"/>
              </a:rPr>
              <a:t>(s) </a:t>
            </a:r>
            <a:r>
              <a:rPr sz="2100" spc="-180" dirty="0">
                <a:latin typeface="Symbol"/>
                <a:cs typeface="Symbol"/>
              </a:rPr>
              <a:t></a:t>
            </a:r>
            <a:r>
              <a:rPr sz="2100" spc="-180" dirty="0">
                <a:latin typeface="Times New Roman"/>
                <a:cs typeface="Times New Roman"/>
              </a:rPr>
              <a:t> </a:t>
            </a:r>
            <a:r>
              <a:rPr sz="2100" spc="-180" dirty="0">
                <a:latin typeface="Symbol"/>
                <a:cs typeface="Symbol"/>
              </a:rPr>
              <a:t></a:t>
            </a:r>
            <a:r>
              <a:rPr sz="2100" spc="-180" dirty="0">
                <a:latin typeface="Times New Roman"/>
                <a:cs typeface="Times New Roman"/>
              </a:rPr>
              <a:t> </a:t>
            </a:r>
            <a:r>
              <a:rPr sz="2100" spc="-180" dirty="0">
                <a:latin typeface="Symbol"/>
                <a:cs typeface="Symbol"/>
              </a:rPr>
              <a:t></a:t>
            </a:r>
            <a:r>
              <a:rPr sz="2100" spc="-180" dirty="0">
                <a:latin typeface="Times New Roman"/>
                <a:cs typeface="Times New Roman"/>
              </a:rPr>
              <a:t> </a:t>
            </a:r>
            <a:r>
              <a:rPr sz="2100" spc="-180" dirty="0">
                <a:latin typeface="Symbol"/>
                <a:cs typeface="Symbol"/>
              </a:rPr>
              <a:t></a:t>
            </a:r>
            <a:r>
              <a:rPr sz="2100" spc="-180" dirty="0">
                <a:latin typeface="Times New Roman"/>
                <a:cs typeface="Times New Roman"/>
              </a:rPr>
              <a:t> </a:t>
            </a:r>
            <a:r>
              <a:rPr sz="2100" spc="-180" dirty="0">
                <a:latin typeface="Symbol"/>
                <a:cs typeface="Symbol"/>
              </a:rPr>
              <a:t></a:t>
            </a:r>
            <a:r>
              <a:rPr sz="2100" spc="-355" dirty="0">
                <a:latin typeface="Times New Roman"/>
                <a:cs typeface="Times New Roman"/>
              </a:rPr>
              <a:t> </a:t>
            </a:r>
            <a:r>
              <a:rPr sz="2100" spc="-140" dirty="0">
                <a:latin typeface="Symbol"/>
                <a:cs typeface="Symbol"/>
              </a:rPr>
              <a:t></a:t>
            </a:r>
            <a:r>
              <a:rPr sz="2100" spc="-140" dirty="0">
                <a:latin typeface="Times New Roman"/>
                <a:cs typeface="Times New Roman"/>
              </a:rPr>
              <a:t>(2)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759685" y="3927043"/>
            <a:ext cx="255270" cy="0"/>
          </a:xfrm>
          <a:custGeom>
            <a:avLst/>
            <a:gdLst/>
            <a:ahLst/>
            <a:cxnLst/>
            <a:rect l="l" t="t" r="r" b="b"/>
            <a:pathLst>
              <a:path w="255270">
                <a:moveTo>
                  <a:pt x="0" y="0"/>
                </a:moveTo>
                <a:lnTo>
                  <a:pt x="254822" y="0"/>
                </a:lnTo>
              </a:path>
            </a:pathLst>
          </a:custGeom>
          <a:ln w="101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879975" y="3795846"/>
            <a:ext cx="2393315" cy="81470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R="268605" algn="r">
              <a:lnSpc>
                <a:spcPct val="100000"/>
              </a:lnSpc>
              <a:spcBef>
                <a:spcPts val="1100"/>
              </a:spcBef>
            </a:pPr>
            <a:r>
              <a:rPr sz="1650" i="1" spc="-10" dirty="0">
                <a:latin typeface="Times New Roman"/>
                <a:cs typeface="Times New Roman"/>
              </a:rPr>
              <a:t>sC</a:t>
            </a: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1800" spc="-10" dirty="0">
                <a:latin typeface="Tahoma"/>
                <a:cs typeface="Tahoma"/>
              </a:rPr>
              <a:t>From </a:t>
            </a:r>
            <a:r>
              <a:rPr sz="1800" spc="-5" dirty="0">
                <a:latin typeface="Tahoma"/>
                <a:cs typeface="Tahoma"/>
              </a:rPr>
              <a:t>equation </a:t>
            </a:r>
            <a:r>
              <a:rPr sz="1800" dirty="0">
                <a:latin typeface="Tahoma"/>
                <a:cs typeface="Tahoma"/>
              </a:rPr>
              <a:t>3 and</a:t>
            </a:r>
            <a:r>
              <a:rPr sz="1800" spc="-6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4,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854575" y="2330983"/>
            <a:ext cx="3454400" cy="17043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467359" algn="ctr">
              <a:lnSpc>
                <a:spcPct val="100000"/>
              </a:lnSpc>
              <a:spcBef>
                <a:spcPts val="90"/>
              </a:spcBef>
            </a:pPr>
            <a:r>
              <a:rPr sz="2100" i="1" spc="-190" dirty="0">
                <a:latin typeface="Times New Roman"/>
                <a:cs typeface="Times New Roman"/>
              </a:rPr>
              <a:t>sC</a:t>
            </a:r>
            <a:endParaRPr sz="2100">
              <a:latin typeface="Times New Roman"/>
              <a:cs typeface="Times New Roman"/>
            </a:endParaRPr>
          </a:p>
          <a:p>
            <a:pPr marR="33655" algn="r">
              <a:lnSpc>
                <a:spcPct val="100000"/>
              </a:lnSpc>
              <a:spcBef>
                <a:spcPts val="1695"/>
              </a:spcBef>
            </a:pPr>
            <a:r>
              <a:rPr sz="2100" spc="-120" dirty="0">
                <a:latin typeface="Symbol"/>
                <a:cs typeface="Symbol"/>
              </a:rPr>
              <a:t></a:t>
            </a:r>
            <a:r>
              <a:rPr sz="2100" spc="-320" dirty="0">
                <a:latin typeface="Times New Roman"/>
                <a:cs typeface="Times New Roman"/>
              </a:rPr>
              <a:t> </a:t>
            </a:r>
            <a:r>
              <a:rPr sz="2100" i="1" spc="-45" dirty="0">
                <a:latin typeface="Times New Roman"/>
                <a:cs typeface="Times New Roman"/>
              </a:rPr>
              <a:t>I</a:t>
            </a:r>
            <a:r>
              <a:rPr sz="2100" i="1" spc="-330" dirty="0">
                <a:latin typeface="Times New Roman"/>
                <a:cs typeface="Times New Roman"/>
              </a:rPr>
              <a:t> </a:t>
            </a:r>
            <a:r>
              <a:rPr sz="2100" spc="-75" dirty="0">
                <a:latin typeface="Times New Roman"/>
                <a:cs typeface="Times New Roman"/>
              </a:rPr>
              <a:t>(s)</a:t>
            </a:r>
            <a:r>
              <a:rPr sz="2100" spc="-80" dirty="0">
                <a:latin typeface="Times New Roman"/>
                <a:cs typeface="Times New Roman"/>
              </a:rPr>
              <a:t> </a:t>
            </a:r>
            <a:r>
              <a:rPr sz="2100" spc="-75" dirty="0">
                <a:latin typeface="Symbol"/>
                <a:cs typeface="Symbol"/>
              </a:rPr>
              <a:t>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i="1" spc="-80" dirty="0">
                <a:latin typeface="Times New Roman"/>
                <a:cs typeface="Times New Roman"/>
              </a:rPr>
              <a:t>sC</a:t>
            </a:r>
            <a:r>
              <a:rPr sz="2100" spc="-80" dirty="0">
                <a:latin typeface="Times New Roman"/>
                <a:cs typeface="Times New Roman"/>
              </a:rPr>
              <a:t>.Vo(s)</a:t>
            </a:r>
            <a:r>
              <a:rPr sz="2100" spc="-195" dirty="0">
                <a:latin typeface="Times New Roman"/>
                <a:cs typeface="Times New Roman"/>
              </a:rPr>
              <a:t> </a:t>
            </a:r>
            <a:r>
              <a:rPr sz="2100" spc="-75" dirty="0">
                <a:latin typeface="Symbol"/>
                <a:cs typeface="Symbol"/>
              </a:rPr>
              <a:t></a:t>
            </a:r>
            <a:r>
              <a:rPr sz="2100" spc="-200" dirty="0">
                <a:latin typeface="Times New Roman"/>
                <a:cs typeface="Times New Roman"/>
              </a:rPr>
              <a:t> </a:t>
            </a:r>
            <a:r>
              <a:rPr sz="2100" spc="-75" dirty="0">
                <a:latin typeface="Symbol"/>
                <a:cs typeface="Symbol"/>
              </a:rPr>
              <a:t></a:t>
            </a:r>
            <a:r>
              <a:rPr sz="2100" spc="-204" dirty="0">
                <a:latin typeface="Times New Roman"/>
                <a:cs typeface="Times New Roman"/>
              </a:rPr>
              <a:t> </a:t>
            </a:r>
            <a:r>
              <a:rPr sz="2100" spc="-75" dirty="0">
                <a:latin typeface="Symbol"/>
                <a:cs typeface="Symbol"/>
              </a:rPr>
              <a:t></a:t>
            </a:r>
            <a:r>
              <a:rPr sz="2100" spc="-204" dirty="0">
                <a:latin typeface="Times New Roman"/>
                <a:cs typeface="Times New Roman"/>
              </a:rPr>
              <a:t> </a:t>
            </a:r>
            <a:r>
              <a:rPr sz="2100" spc="-75" dirty="0">
                <a:latin typeface="Symbol"/>
                <a:cs typeface="Symbol"/>
              </a:rPr>
              <a:t></a:t>
            </a:r>
            <a:r>
              <a:rPr sz="2100" spc="-204" dirty="0">
                <a:latin typeface="Times New Roman"/>
                <a:cs typeface="Times New Roman"/>
              </a:rPr>
              <a:t> </a:t>
            </a:r>
            <a:r>
              <a:rPr sz="2100" spc="-75" dirty="0">
                <a:latin typeface="Symbol"/>
                <a:cs typeface="Symbol"/>
              </a:rPr>
              <a:t></a:t>
            </a:r>
            <a:r>
              <a:rPr sz="2100" spc="-200" dirty="0">
                <a:latin typeface="Times New Roman"/>
                <a:cs typeface="Times New Roman"/>
              </a:rPr>
              <a:t> </a:t>
            </a:r>
            <a:r>
              <a:rPr sz="2100" spc="-100" dirty="0">
                <a:latin typeface="Symbol"/>
                <a:cs typeface="Symbol"/>
              </a:rPr>
              <a:t></a:t>
            </a:r>
            <a:r>
              <a:rPr sz="2100" spc="-100" dirty="0">
                <a:latin typeface="Times New Roman"/>
                <a:cs typeface="Times New Roman"/>
              </a:rPr>
              <a:t>(3)</a:t>
            </a:r>
            <a:endParaRPr sz="21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459"/>
              </a:spcBef>
            </a:pPr>
            <a:r>
              <a:rPr sz="1800" spc="-10" dirty="0">
                <a:latin typeface="Tahoma"/>
                <a:cs typeface="Tahoma"/>
              </a:rPr>
              <a:t>From </a:t>
            </a:r>
            <a:r>
              <a:rPr sz="1800" spc="-5" dirty="0">
                <a:latin typeface="Tahoma"/>
                <a:cs typeface="Tahoma"/>
              </a:rPr>
              <a:t>equation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1,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ahoma"/>
              <a:cs typeface="Tahoma"/>
            </a:endParaRPr>
          </a:p>
          <a:p>
            <a:pPr marR="30480" algn="r">
              <a:lnSpc>
                <a:spcPct val="100000"/>
              </a:lnSpc>
              <a:spcBef>
                <a:spcPts val="5"/>
              </a:spcBef>
            </a:pPr>
            <a:r>
              <a:rPr sz="1650" spc="-15" dirty="0">
                <a:latin typeface="Times New Roman"/>
                <a:cs typeface="Times New Roman"/>
              </a:rPr>
              <a:t>Vi(s) </a:t>
            </a:r>
            <a:r>
              <a:rPr sz="1650" spc="5" dirty="0">
                <a:latin typeface="Symbol"/>
                <a:cs typeface="Symbol"/>
              </a:rPr>
              <a:t></a:t>
            </a:r>
            <a:r>
              <a:rPr sz="1650" spc="5" dirty="0">
                <a:latin typeface="Times New Roman"/>
                <a:cs typeface="Times New Roman"/>
              </a:rPr>
              <a:t> </a:t>
            </a:r>
            <a:r>
              <a:rPr sz="1650" i="1" dirty="0">
                <a:latin typeface="Times New Roman"/>
                <a:cs typeface="Times New Roman"/>
              </a:rPr>
              <a:t>I </a:t>
            </a:r>
            <a:r>
              <a:rPr sz="1650" spc="10" dirty="0">
                <a:latin typeface="Times New Roman"/>
                <a:cs typeface="Times New Roman"/>
              </a:rPr>
              <a:t>(s)(R</a:t>
            </a:r>
            <a:r>
              <a:rPr sz="1650" spc="10" dirty="0">
                <a:latin typeface="Symbol"/>
                <a:cs typeface="Symbol"/>
              </a:rPr>
              <a:t></a:t>
            </a:r>
            <a:r>
              <a:rPr sz="1650" spc="-130" dirty="0">
                <a:latin typeface="Times New Roman"/>
                <a:cs typeface="Times New Roman"/>
              </a:rPr>
              <a:t> </a:t>
            </a:r>
            <a:r>
              <a:rPr sz="2475" spc="7" baseline="35353" dirty="0">
                <a:latin typeface="Times New Roman"/>
                <a:cs typeface="Times New Roman"/>
              </a:rPr>
              <a:t>1 </a:t>
            </a:r>
            <a:r>
              <a:rPr sz="1650" dirty="0">
                <a:latin typeface="Times New Roman"/>
                <a:cs typeface="Times New Roman"/>
              </a:rPr>
              <a:t>) </a:t>
            </a:r>
            <a:r>
              <a:rPr sz="1650" spc="5" dirty="0">
                <a:latin typeface="Symbol"/>
                <a:cs typeface="Symbol"/>
              </a:rPr>
              <a:t></a:t>
            </a:r>
            <a:r>
              <a:rPr sz="1650" spc="5" dirty="0">
                <a:latin typeface="Times New Roman"/>
                <a:cs typeface="Times New Roman"/>
              </a:rPr>
              <a:t> </a:t>
            </a:r>
            <a:r>
              <a:rPr sz="1650" spc="5" dirty="0">
                <a:latin typeface="Symbol"/>
                <a:cs typeface="Symbol"/>
              </a:rPr>
              <a:t></a:t>
            </a:r>
            <a:r>
              <a:rPr sz="1650" spc="5" dirty="0">
                <a:latin typeface="Times New Roman"/>
                <a:cs typeface="Times New Roman"/>
              </a:rPr>
              <a:t> </a:t>
            </a:r>
            <a:r>
              <a:rPr sz="1650" spc="5" dirty="0">
                <a:latin typeface="Symbol"/>
                <a:cs typeface="Symbol"/>
              </a:rPr>
              <a:t></a:t>
            </a:r>
            <a:r>
              <a:rPr sz="1650" spc="5" dirty="0">
                <a:latin typeface="Times New Roman"/>
                <a:cs typeface="Times New Roman"/>
              </a:rPr>
              <a:t> </a:t>
            </a:r>
            <a:r>
              <a:rPr sz="1650" spc="5" dirty="0">
                <a:latin typeface="Symbol"/>
                <a:cs typeface="Symbol"/>
              </a:rPr>
              <a:t></a:t>
            </a:r>
            <a:r>
              <a:rPr sz="1650" spc="5" dirty="0">
                <a:latin typeface="Times New Roman"/>
                <a:cs typeface="Times New Roman"/>
              </a:rPr>
              <a:t> </a:t>
            </a:r>
            <a:r>
              <a:rPr sz="1650" spc="5" dirty="0">
                <a:latin typeface="Symbol"/>
                <a:cs typeface="Symbol"/>
              </a:rPr>
              <a:t></a:t>
            </a:r>
            <a:r>
              <a:rPr sz="1650" spc="5" dirty="0">
                <a:latin typeface="Times New Roman"/>
                <a:cs typeface="Times New Roman"/>
              </a:rPr>
              <a:t> </a:t>
            </a:r>
            <a:r>
              <a:rPr sz="1650" spc="5" dirty="0">
                <a:latin typeface="Symbol"/>
                <a:cs typeface="Symbol"/>
              </a:rPr>
              <a:t></a:t>
            </a:r>
            <a:r>
              <a:rPr sz="1650" spc="5" dirty="0">
                <a:latin typeface="Times New Roman"/>
                <a:cs typeface="Times New Roman"/>
              </a:rPr>
              <a:t>(4)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961403" y="5317237"/>
            <a:ext cx="403860" cy="0"/>
          </a:xfrm>
          <a:custGeom>
            <a:avLst/>
            <a:gdLst/>
            <a:ahLst/>
            <a:cxnLst/>
            <a:rect l="l" t="t" r="r" b="b"/>
            <a:pathLst>
              <a:path w="403859">
                <a:moveTo>
                  <a:pt x="0" y="0"/>
                </a:moveTo>
                <a:lnTo>
                  <a:pt x="403504" y="0"/>
                </a:lnTo>
              </a:path>
            </a:pathLst>
          </a:custGeom>
          <a:ln w="130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8043359" y="4927782"/>
            <a:ext cx="48514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35915" algn="l"/>
              </a:tabLst>
            </a:pPr>
            <a:r>
              <a:rPr sz="2150" spc="229" dirty="0">
                <a:latin typeface="Times New Roman"/>
                <a:cs typeface="Times New Roman"/>
              </a:rPr>
              <a:t>1	</a:t>
            </a:r>
            <a:r>
              <a:rPr sz="3225" spc="232" baseline="-34883" dirty="0">
                <a:latin typeface="Times New Roman"/>
                <a:cs typeface="Times New Roman"/>
              </a:rPr>
              <a:t>)</a:t>
            </a:r>
            <a:endParaRPr sz="3225" baseline="-34883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066177" y="5099819"/>
            <a:ext cx="283527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175" dirty="0">
                <a:latin typeface="Times New Roman"/>
                <a:cs typeface="Times New Roman"/>
              </a:rPr>
              <a:t>Vi(s) </a:t>
            </a:r>
            <a:r>
              <a:rPr sz="2150" spc="254" dirty="0">
                <a:latin typeface="Symbol"/>
                <a:cs typeface="Symbol"/>
              </a:rPr>
              <a:t></a:t>
            </a:r>
            <a:r>
              <a:rPr sz="2150" spc="-25" dirty="0">
                <a:latin typeface="Times New Roman"/>
                <a:cs typeface="Times New Roman"/>
              </a:rPr>
              <a:t> </a:t>
            </a:r>
            <a:r>
              <a:rPr sz="2150" spc="204" dirty="0">
                <a:latin typeface="Times New Roman"/>
                <a:cs typeface="Times New Roman"/>
              </a:rPr>
              <a:t>Vo(s).</a:t>
            </a:r>
            <a:r>
              <a:rPr sz="2150" i="1" spc="204" dirty="0">
                <a:latin typeface="Times New Roman"/>
                <a:cs typeface="Times New Roman"/>
              </a:rPr>
              <a:t>sC</a:t>
            </a:r>
            <a:r>
              <a:rPr sz="2150" spc="204" dirty="0">
                <a:latin typeface="Times New Roman"/>
                <a:cs typeface="Times New Roman"/>
              </a:rPr>
              <a:t>.(R</a:t>
            </a:r>
            <a:r>
              <a:rPr sz="2150" spc="204" dirty="0">
                <a:latin typeface="Symbol"/>
                <a:cs typeface="Symbol"/>
              </a:rPr>
              <a:t>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974007" y="5313253"/>
            <a:ext cx="37401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i="1" spc="229" dirty="0">
                <a:latin typeface="Times New Roman"/>
                <a:cs typeface="Times New Roman"/>
              </a:rPr>
              <a:t>sC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20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792905" y="6621307"/>
            <a:ext cx="121920" cy="216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sz="1350" spc="80" dirty="0">
                <a:latin typeface="Times New Roman"/>
                <a:cs typeface="Times New Roman"/>
              </a:rPr>
              <a:t>0</a:t>
            </a:r>
            <a:endParaRPr sz="13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18849" y="1455433"/>
            <a:ext cx="671830" cy="0"/>
          </a:xfrm>
          <a:custGeom>
            <a:avLst/>
            <a:gdLst/>
            <a:ahLst/>
            <a:cxnLst/>
            <a:rect l="l" t="t" r="r" b="b"/>
            <a:pathLst>
              <a:path w="671829">
                <a:moveTo>
                  <a:pt x="0" y="0"/>
                </a:moveTo>
                <a:lnTo>
                  <a:pt x="671317" y="0"/>
                </a:lnTo>
              </a:path>
            </a:pathLst>
          </a:custGeom>
          <a:ln w="14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31110" y="1835269"/>
            <a:ext cx="348615" cy="0"/>
          </a:xfrm>
          <a:custGeom>
            <a:avLst/>
            <a:gdLst/>
            <a:ahLst/>
            <a:cxnLst/>
            <a:rect l="l" t="t" r="r" b="b"/>
            <a:pathLst>
              <a:path w="348615">
                <a:moveTo>
                  <a:pt x="0" y="0"/>
                </a:moveTo>
                <a:lnTo>
                  <a:pt x="348518" y="0"/>
                </a:lnTo>
              </a:path>
            </a:pathLst>
          </a:custGeom>
          <a:ln w="70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08406" y="1455433"/>
            <a:ext cx="1391285" cy="0"/>
          </a:xfrm>
          <a:custGeom>
            <a:avLst/>
            <a:gdLst/>
            <a:ahLst/>
            <a:cxnLst/>
            <a:rect l="l" t="t" r="r" b="b"/>
            <a:pathLst>
              <a:path w="1391284">
                <a:moveTo>
                  <a:pt x="0" y="0"/>
                </a:moveTo>
                <a:lnTo>
                  <a:pt x="1390684" y="0"/>
                </a:lnTo>
              </a:path>
            </a:pathLst>
          </a:custGeom>
          <a:ln w="14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98460" y="1040555"/>
            <a:ext cx="969644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300" spc="-40" dirty="0">
                <a:latin typeface="Times New Roman"/>
                <a:cs typeface="Times New Roman"/>
              </a:rPr>
              <a:t>Vo(s)</a:t>
            </a:r>
            <a:r>
              <a:rPr sz="2300" spc="114" dirty="0">
                <a:latin typeface="Times New Roman"/>
                <a:cs typeface="Times New Roman"/>
              </a:rPr>
              <a:t> </a:t>
            </a:r>
            <a:r>
              <a:rPr sz="3450" spc="-60" baseline="-35024" dirty="0">
                <a:latin typeface="Symbol"/>
                <a:cs typeface="Symbol"/>
              </a:rPr>
              <a:t></a:t>
            </a:r>
            <a:endParaRPr sz="3450" baseline="-35024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19623" y="1040555"/>
            <a:ext cx="167640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spc="-35" dirty="0">
                <a:latin typeface="Times New Roman"/>
                <a:cs typeface="Times New Roman"/>
              </a:rPr>
              <a:t>1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54713" y="1451550"/>
            <a:ext cx="605790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spc="-60" dirty="0">
                <a:latin typeface="Times New Roman"/>
                <a:cs typeface="Times New Roman"/>
              </a:rPr>
              <a:t>V</a:t>
            </a:r>
            <a:r>
              <a:rPr sz="2300" spc="-20" dirty="0">
                <a:latin typeface="Times New Roman"/>
                <a:cs typeface="Times New Roman"/>
              </a:rPr>
              <a:t>i</a:t>
            </a:r>
            <a:r>
              <a:rPr sz="2300" spc="-35" dirty="0">
                <a:latin typeface="Times New Roman"/>
                <a:cs typeface="Times New Roman"/>
              </a:rPr>
              <a:t>(</a:t>
            </a:r>
            <a:r>
              <a:rPr sz="2300" spc="-25" dirty="0">
                <a:latin typeface="Times New Roman"/>
                <a:cs typeface="Times New Roman"/>
              </a:rPr>
              <a:t>s)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40120" y="1831376"/>
            <a:ext cx="325120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i="1" spc="-40" dirty="0">
                <a:latin typeface="Times New Roman"/>
                <a:cs typeface="Times New Roman"/>
              </a:rPr>
              <a:t>sC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92016" y="1603833"/>
            <a:ext cx="1433195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1042035" algn="l"/>
              </a:tabLst>
            </a:pPr>
            <a:r>
              <a:rPr sz="2300" i="1" dirty="0">
                <a:latin typeface="Times New Roman"/>
                <a:cs typeface="Times New Roman"/>
              </a:rPr>
              <a:t>sC</a:t>
            </a:r>
            <a:r>
              <a:rPr sz="2300" dirty="0">
                <a:latin typeface="Times New Roman"/>
                <a:cs typeface="Times New Roman"/>
              </a:rPr>
              <a:t>.(R</a:t>
            </a:r>
            <a:r>
              <a:rPr sz="2300" dirty="0">
                <a:latin typeface="Symbol"/>
                <a:cs typeface="Symbol"/>
              </a:rPr>
              <a:t>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3450" spc="-52" baseline="35024" dirty="0">
                <a:latin typeface="Times New Roman"/>
                <a:cs typeface="Times New Roman"/>
              </a:rPr>
              <a:t>1</a:t>
            </a:r>
            <a:r>
              <a:rPr sz="3450" spc="397" baseline="35024" dirty="0">
                <a:latin typeface="Times New Roman"/>
                <a:cs typeface="Times New Roman"/>
              </a:rPr>
              <a:t> </a:t>
            </a:r>
            <a:r>
              <a:rPr sz="2300" spc="-25" dirty="0">
                <a:latin typeface="Times New Roman"/>
                <a:cs typeface="Times New Roman"/>
              </a:rPr>
              <a:t>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95409" y="2877304"/>
            <a:ext cx="670560" cy="0"/>
          </a:xfrm>
          <a:custGeom>
            <a:avLst/>
            <a:gdLst/>
            <a:ahLst/>
            <a:cxnLst/>
            <a:rect l="l" t="t" r="r" b="b"/>
            <a:pathLst>
              <a:path w="670560">
                <a:moveTo>
                  <a:pt x="0" y="0"/>
                </a:moveTo>
                <a:lnTo>
                  <a:pt x="670135" y="0"/>
                </a:lnTo>
              </a:path>
            </a:pathLst>
          </a:custGeom>
          <a:ln w="131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85955" y="3231827"/>
            <a:ext cx="868680" cy="0"/>
          </a:xfrm>
          <a:custGeom>
            <a:avLst/>
            <a:gdLst/>
            <a:ahLst/>
            <a:cxnLst/>
            <a:rect l="l" t="t" r="r" b="b"/>
            <a:pathLst>
              <a:path w="868679">
                <a:moveTo>
                  <a:pt x="0" y="0"/>
                </a:moveTo>
                <a:lnTo>
                  <a:pt x="868679" y="0"/>
                </a:lnTo>
              </a:path>
            </a:pathLst>
          </a:custGeom>
          <a:ln w="65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83353" y="2877304"/>
            <a:ext cx="1490980" cy="0"/>
          </a:xfrm>
          <a:custGeom>
            <a:avLst/>
            <a:gdLst/>
            <a:ahLst/>
            <a:cxnLst/>
            <a:rect l="l" t="t" r="r" b="b"/>
            <a:pathLst>
              <a:path w="1490979">
                <a:moveTo>
                  <a:pt x="0" y="0"/>
                </a:moveTo>
                <a:lnTo>
                  <a:pt x="1490609" y="0"/>
                </a:lnTo>
              </a:path>
            </a:pathLst>
          </a:custGeom>
          <a:ln w="131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674580" y="2489227"/>
            <a:ext cx="970280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150" spc="30" dirty="0">
                <a:latin typeface="Times New Roman"/>
                <a:cs typeface="Times New Roman"/>
              </a:rPr>
              <a:t>Vo(s)</a:t>
            </a:r>
            <a:r>
              <a:rPr sz="2150" spc="135" dirty="0">
                <a:latin typeface="Times New Roman"/>
                <a:cs typeface="Times New Roman"/>
              </a:rPr>
              <a:t> </a:t>
            </a:r>
            <a:r>
              <a:rPr sz="3225" spc="75" baseline="-34883" dirty="0">
                <a:latin typeface="Symbol"/>
                <a:cs typeface="Symbol"/>
              </a:rPr>
              <a:t></a:t>
            </a:r>
            <a:endParaRPr sz="3225" baseline="-34883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45416" y="2489227"/>
            <a:ext cx="168275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spc="45" dirty="0">
                <a:latin typeface="Times New Roman"/>
                <a:cs typeface="Times New Roman"/>
              </a:rPr>
              <a:t>1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31069" y="2872833"/>
            <a:ext cx="607060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spc="40" dirty="0">
                <a:latin typeface="Times New Roman"/>
                <a:cs typeface="Times New Roman"/>
              </a:rPr>
              <a:t>V</a:t>
            </a:r>
            <a:r>
              <a:rPr sz="2150" spc="25" dirty="0">
                <a:latin typeface="Times New Roman"/>
                <a:cs typeface="Times New Roman"/>
              </a:rPr>
              <a:t>i</a:t>
            </a:r>
            <a:r>
              <a:rPr sz="2150" spc="10" dirty="0">
                <a:latin typeface="Times New Roman"/>
                <a:cs typeface="Times New Roman"/>
              </a:rPr>
              <a:t>(</a:t>
            </a:r>
            <a:r>
              <a:rPr sz="2150" spc="35" dirty="0">
                <a:latin typeface="Times New Roman"/>
                <a:cs typeface="Times New Roman"/>
              </a:rPr>
              <a:t>s)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55691" y="3014969"/>
            <a:ext cx="120650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spc="30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67130" y="2843193"/>
            <a:ext cx="1440815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225" i="1" spc="67" baseline="-34883" dirty="0">
                <a:latin typeface="Times New Roman"/>
                <a:cs typeface="Times New Roman"/>
              </a:rPr>
              <a:t>sC</a:t>
            </a:r>
            <a:r>
              <a:rPr sz="3225" spc="67" baseline="-34883" dirty="0">
                <a:latin typeface="Times New Roman"/>
                <a:cs typeface="Times New Roman"/>
              </a:rPr>
              <a:t>.(</a:t>
            </a:r>
            <a:r>
              <a:rPr sz="3225" spc="-465" baseline="-34883" dirty="0">
                <a:latin typeface="Times New Roman"/>
                <a:cs typeface="Times New Roman"/>
              </a:rPr>
              <a:t> </a:t>
            </a:r>
            <a:r>
              <a:rPr sz="2150" i="1" spc="45" dirty="0">
                <a:latin typeface="Times New Roman"/>
                <a:cs typeface="Times New Roman"/>
              </a:rPr>
              <a:t>sCR</a:t>
            </a:r>
            <a:r>
              <a:rPr sz="2150" i="1" spc="-95" dirty="0">
                <a:latin typeface="Times New Roman"/>
                <a:cs typeface="Times New Roman"/>
              </a:rPr>
              <a:t> </a:t>
            </a:r>
            <a:r>
              <a:rPr sz="2150" spc="50" dirty="0">
                <a:latin typeface="Symbol"/>
                <a:cs typeface="Symbol"/>
              </a:rPr>
              <a:t></a:t>
            </a:r>
            <a:r>
              <a:rPr sz="2150" spc="-330" dirty="0">
                <a:latin typeface="Times New Roman"/>
                <a:cs typeface="Times New Roman"/>
              </a:rPr>
              <a:t> </a:t>
            </a:r>
            <a:r>
              <a:rPr sz="2150" spc="45" dirty="0">
                <a:latin typeface="Times New Roman"/>
                <a:cs typeface="Times New Roman"/>
              </a:rPr>
              <a:t>1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55383" y="3227348"/>
            <a:ext cx="326390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i="1" spc="45" dirty="0">
                <a:latin typeface="Times New Roman"/>
                <a:cs typeface="Times New Roman"/>
              </a:rPr>
              <a:t>sC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554680" y="4326696"/>
            <a:ext cx="836294" cy="0"/>
          </a:xfrm>
          <a:custGeom>
            <a:avLst/>
            <a:gdLst/>
            <a:ahLst/>
            <a:cxnLst/>
            <a:rect l="l" t="t" r="r" b="b"/>
            <a:pathLst>
              <a:path w="836295">
                <a:moveTo>
                  <a:pt x="0" y="0"/>
                </a:moveTo>
                <a:lnTo>
                  <a:pt x="835698" y="0"/>
                </a:lnTo>
              </a:path>
            </a:pathLst>
          </a:custGeom>
          <a:ln w="16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86219" y="4326696"/>
            <a:ext cx="1083310" cy="0"/>
          </a:xfrm>
          <a:custGeom>
            <a:avLst/>
            <a:gdLst/>
            <a:ahLst/>
            <a:cxnLst/>
            <a:rect l="l" t="t" r="r" b="b"/>
            <a:pathLst>
              <a:path w="1083309">
                <a:moveTo>
                  <a:pt x="0" y="0"/>
                </a:moveTo>
                <a:lnTo>
                  <a:pt x="1083273" y="0"/>
                </a:lnTo>
              </a:path>
            </a:pathLst>
          </a:custGeom>
          <a:ln w="16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525871" y="3858129"/>
            <a:ext cx="192786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713864" algn="l"/>
              </a:tabLst>
            </a:pPr>
            <a:r>
              <a:rPr sz="2600" spc="70" dirty="0">
                <a:latin typeface="Times New Roman"/>
                <a:cs typeface="Times New Roman"/>
              </a:rPr>
              <a:t>Vo(s)</a:t>
            </a:r>
            <a:r>
              <a:rPr sz="2600" spc="290" dirty="0">
                <a:latin typeface="Times New Roman"/>
                <a:cs typeface="Times New Roman"/>
              </a:rPr>
              <a:t> </a:t>
            </a:r>
            <a:r>
              <a:rPr sz="3900" spc="127" baseline="-35256" dirty="0">
                <a:latin typeface="Symbol"/>
                <a:cs typeface="Symbol"/>
              </a:rPr>
              <a:t></a:t>
            </a:r>
            <a:r>
              <a:rPr sz="3900" spc="127" baseline="-35256" dirty="0">
                <a:latin typeface="Times New Roman"/>
                <a:cs typeface="Times New Roman"/>
              </a:rPr>
              <a:t>	</a:t>
            </a:r>
            <a:r>
              <a:rPr sz="2600" spc="75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02281" y="4324011"/>
            <a:ext cx="74739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110" dirty="0">
                <a:latin typeface="Times New Roman"/>
                <a:cs typeface="Times New Roman"/>
              </a:rPr>
              <a:t>V</a:t>
            </a:r>
            <a:r>
              <a:rPr sz="2600" spc="50" dirty="0">
                <a:latin typeface="Times New Roman"/>
                <a:cs typeface="Times New Roman"/>
              </a:rPr>
              <a:t>i</a:t>
            </a:r>
            <a:r>
              <a:rPr sz="2600" spc="40" dirty="0">
                <a:latin typeface="Times New Roman"/>
                <a:cs typeface="Times New Roman"/>
              </a:rPr>
              <a:t>(</a:t>
            </a:r>
            <a:r>
              <a:rPr sz="2600" spc="65" dirty="0">
                <a:latin typeface="Times New Roman"/>
                <a:cs typeface="Times New Roman"/>
              </a:rPr>
              <a:t>s</a:t>
            </a:r>
            <a:r>
              <a:rPr sz="2600" spc="50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01197" y="4324011"/>
            <a:ext cx="109728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i="1" spc="95" dirty="0">
                <a:latin typeface="Times New Roman"/>
                <a:cs typeface="Times New Roman"/>
              </a:rPr>
              <a:t>sCR </a:t>
            </a:r>
            <a:r>
              <a:rPr sz="2600" spc="85" dirty="0">
                <a:latin typeface="Symbol"/>
                <a:cs typeface="Symbol"/>
              </a:rPr>
              <a:t></a:t>
            </a:r>
            <a:r>
              <a:rPr sz="2600" spc="-570" dirty="0">
                <a:latin typeface="Times New Roman"/>
                <a:cs typeface="Times New Roman"/>
              </a:rPr>
              <a:t> </a:t>
            </a:r>
            <a:r>
              <a:rPr sz="2600" spc="75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15416" y="1250950"/>
            <a:ext cx="3460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0" dirty="0">
                <a:latin typeface="Tahoma"/>
                <a:cs typeface="Tahoma"/>
              </a:rPr>
              <a:t>Transfer </a:t>
            </a:r>
            <a:r>
              <a:rPr sz="2400" spc="-5" dirty="0">
                <a:latin typeface="Tahoma"/>
                <a:cs typeface="Tahoma"/>
              </a:rPr>
              <a:t>Function=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G(s)=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789194" y="5727604"/>
            <a:ext cx="1024890" cy="0"/>
          </a:xfrm>
          <a:custGeom>
            <a:avLst/>
            <a:gdLst/>
            <a:ahLst/>
            <a:cxnLst/>
            <a:rect l="l" t="t" r="r" b="b"/>
            <a:pathLst>
              <a:path w="1024889">
                <a:moveTo>
                  <a:pt x="0" y="0"/>
                </a:moveTo>
                <a:lnTo>
                  <a:pt x="1024792" y="0"/>
                </a:lnTo>
              </a:path>
            </a:pathLst>
          </a:custGeom>
          <a:ln w="170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277361" y="5106161"/>
            <a:ext cx="2057400" cy="11430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1308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30"/>
              </a:spcBef>
            </a:pPr>
            <a:r>
              <a:rPr sz="2800" spc="-65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35560" algn="ctr">
              <a:lnSpc>
                <a:spcPct val="100000"/>
              </a:lnSpc>
              <a:spcBef>
                <a:spcPts val="595"/>
              </a:spcBef>
            </a:pPr>
            <a:r>
              <a:rPr sz="2800" i="1" spc="-90" dirty="0">
                <a:latin typeface="Times New Roman"/>
                <a:cs typeface="Times New Roman"/>
              </a:rPr>
              <a:t>sCR </a:t>
            </a:r>
            <a:r>
              <a:rPr sz="2800" spc="-75" dirty="0">
                <a:latin typeface="Symbol"/>
                <a:cs typeface="Symbol"/>
              </a:rPr>
              <a:t></a:t>
            </a:r>
            <a:r>
              <a:rPr sz="2800" spc="-535" dirty="0">
                <a:latin typeface="Times New Roman"/>
                <a:cs typeface="Times New Roman"/>
              </a:rPr>
              <a:t> </a:t>
            </a:r>
            <a:r>
              <a:rPr sz="2800" spc="-65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677161" y="5605782"/>
            <a:ext cx="1600835" cy="144145"/>
          </a:xfrm>
          <a:custGeom>
            <a:avLst/>
            <a:gdLst/>
            <a:ahLst/>
            <a:cxnLst/>
            <a:rect l="l" t="t" r="r" b="b"/>
            <a:pathLst>
              <a:path w="1600835" h="144145">
                <a:moveTo>
                  <a:pt x="1536761" y="71879"/>
                </a:moveTo>
                <a:lnTo>
                  <a:pt x="1464437" y="114069"/>
                </a:lnTo>
                <a:lnTo>
                  <a:pt x="1459704" y="118289"/>
                </a:lnTo>
                <a:lnTo>
                  <a:pt x="1457055" y="123814"/>
                </a:lnTo>
                <a:lnTo>
                  <a:pt x="1456668" y="129937"/>
                </a:lnTo>
                <a:lnTo>
                  <a:pt x="1458721" y="135951"/>
                </a:lnTo>
                <a:lnTo>
                  <a:pt x="1462938" y="140696"/>
                </a:lnTo>
                <a:lnTo>
                  <a:pt x="1468453" y="143361"/>
                </a:lnTo>
                <a:lnTo>
                  <a:pt x="1474563" y="143759"/>
                </a:lnTo>
                <a:lnTo>
                  <a:pt x="1480565" y="141704"/>
                </a:lnTo>
                <a:lnTo>
                  <a:pt x="1572880" y="87881"/>
                </a:lnTo>
                <a:lnTo>
                  <a:pt x="1568450" y="87881"/>
                </a:lnTo>
                <a:lnTo>
                  <a:pt x="1568450" y="85697"/>
                </a:lnTo>
                <a:lnTo>
                  <a:pt x="1560449" y="85697"/>
                </a:lnTo>
                <a:lnTo>
                  <a:pt x="1536761" y="71879"/>
                </a:lnTo>
                <a:close/>
              </a:path>
              <a:path w="1600835" h="144145">
                <a:moveTo>
                  <a:pt x="1509329" y="55877"/>
                </a:moveTo>
                <a:lnTo>
                  <a:pt x="0" y="55877"/>
                </a:lnTo>
                <a:lnTo>
                  <a:pt x="0" y="87881"/>
                </a:lnTo>
                <a:lnTo>
                  <a:pt x="1509329" y="87881"/>
                </a:lnTo>
                <a:lnTo>
                  <a:pt x="1536761" y="71879"/>
                </a:lnTo>
                <a:lnTo>
                  <a:pt x="1509329" y="55877"/>
                </a:lnTo>
                <a:close/>
              </a:path>
              <a:path w="1600835" h="144145">
                <a:moveTo>
                  <a:pt x="1572880" y="55877"/>
                </a:moveTo>
                <a:lnTo>
                  <a:pt x="1568450" y="55877"/>
                </a:lnTo>
                <a:lnTo>
                  <a:pt x="1568450" y="87881"/>
                </a:lnTo>
                <a:lnTo>
                  <a:pt x="1572880" y="87881"/>
                </a:lnTo>
                <a:lnTo>
                  <a:pt x="1600327" y="71879"/>
                </a:lnTo>
                <a:lnTo>
                  <a:pt x="1572880" y="55877"/>
                </a:lnTo>
                <a:close/>
              </a:path>
              <a:path w="1600835" h="144145">
                <a:moveTo>
                  <a:pt x="1560449" y="58062"/>
                </a:moveTo>
                <a:lnTo>
                  <a:pt x="1536761" y="71879"/>
                </a:lnTo>
                <a:lnTo>
                  <a:pt x="1560449" y="85697"/>
                </a:lnTo>
                <a:lnTo>
                  <a:pt x="1560449" y="58062"/>
                </a:lnTo>
                <a:close/>
              </a:path>
              <a:path w="1600835" h="144145">
                <a:moveTo>
                  <a:pt x="1568450" y="58062"/>
                </a:moveTo>
                <a:lnTo>
                  <a:pt x="1560449" y="58062"/>
                </a:lnTo>
                <a:lnTo>
                  <a:pt x="1560449" y="85697"/>
                </a:lnTo>
                <a:lnTo>
                  <a:pt x="1568450" y="85697"/>
                </a:lnTo>
                <a:lnTo>
                  <a:pt x="1568450" y="58062"/>
                </a:lnTo>
                <a:close/>
              </a:path>
              <a:path w="1600835" h="144145">
                <a:moveTo>
                  <a:pt x="1474563" y="0"/>
                </a:moveTo>
                <a:lnTo>
                  <a:pt x="1468453" y="397"/>
                </a:lnTo>
                <a:lnTo>
                  <a:pt x="1462938" y="3062"/>
                </a:lnTo>
                <a:lnTo>
                  <a:pt x="1458721" y="7808"/>
                </a:lnTo>
                <a:lnTo>
                  <a:pt x="1456668" y="13822"/>
                </a:lnTo>
                <a:lnTo>
                  <a:pt x="1457055" y="19944"/>
                </a:lnTo>
                <a:lnTo>
                  <a:pt x="1459704" y="25469"/>
                </a:lnTo>
                <a:lnTo>
                  <a:pt x="1464437" y="29690"/>
                </a:lnTo>
                <a:lnTo>
                  <a:pt x="1536761" y="71879"/>
                </a:lnTo>
                <a:lnTo>
                  <a:pt x="1560449" y="58062"/>
                </a:lnTo>
                <a:lnTo>
                  <a:pt x="1568450" y="58062"/>
                </a:lnTo>
                <a:lnTo>
                  <a:pt x="1568450" y="55877"/>
                </a:lnTo>
                <a:lnTo>
                  <a:pt x="1572880" y="55877"/>
                </a:lnTo>
                <a:lnTo>
                  <a:pt x="1480565" y="2055"/>
                </a:lnTo>
                <a:lnTo>
                  <a:pt x="1474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34761" y="5643882"/>
            <a:ext cx="1600835" cy="144145"/>
          </a:xfrm>
          <a:custGeom>
            <a:avLst/>
            <a:gdLst/>
            <a:ahLst/>
            <a:cxnLst/>
            <a:rect l="l" t="t" r="r" b="b"/>
            <a:pathLst>
              <a:path w="1600834" h="144145">
                <a:moveTo>
                  <a:pt x="1536761" y="71879"/>
                </a:moveTo>
                <a:lnTo>
                  <a:pt x="1464437" y="114069"/>
                </a:lnTo>
                <a:lnTo>
                  <a:pt x="1459704" y="118289"/>
                </a:lnTo>
                <a:lnTo>
                  <a:pt x="1457055" y="123814"/>
                </a:lnTo>
                <a:lnTo>
                  <a:pt x="1456668" y="129937"/>
                </a:lnTo>
                <a:lnTo>
                  <a:pt x="1458721" y="135951"/>
                </a:lnTo>
                <a:lnTo>
                  <a:pt x="1462938" y="140696"/>
                </a:lnTo>
                <a:lnTo>
                  <a:pt x="1468453" y="143361"/>
                </a:lnTo>
                <a:lnTo>
                  <a:pt x="1474563" y="143759"/>
                </a:lnTo>
                <a:lnTo>
                  <a:pt x="1480565" y="141704"/>
                </a:lnTo>
                <a:lnTo>
                  <a:pt x="1572880" y="87881"/>
                </a:lnTo>
                <a:lnTo>
                  <a:pt x="1568577" y="87881"/>
                </a:lnTo>
                <a:lnTo>
                  <a:pt x="1568577" y="85697"/>
                </a:lnTo>
                <a:lnTo>
                  <a:pt x="1560448" y="85697"/>
                </a:lnTo>
                <a:lnTo>
                  <a:pt x="1536761" y="71879"/>
                </a:lnTo>
                <a:close/>
              </a:path>
              <a:path w="1600834" h="144145">
                <a:moveTo>
                  <a:pt x="1509329" y="55877"/>
                </a:moveTo>
                <a:lnTo>
                  <a:pt x="0" y="55877"/>
                </a:lnTo>
                <a:lnTo>
                  <a:pt x="0" y="87881"/>
                </a:lnTo>
                <a:lnTo>
                  <a:pt x="1509329" y="87881"/>
                </a:lnTo>
                <a:lnTo>
                  <a:pt x="1536761" y="71879"/>
                </a:lnTo>
                <a:lnTo>
                  <a:pt x="1509329" y="55877"/>
                </a:lnTo>
                <a:close/>
              </a:path>
              <a:path w="1600834" h="144145">
                <a:moveTo>
                  <a:pt x="1572880" y="55877"/>
                </a:moveTo>
                <a:lnTo>
                  <a:pt x="1568577" y="55877"/>
                </a:lnTo>
                <a:lnTo>
                  <a:pt x="1568577" y="87881"/>
                </a:lnTo>
                <a:lnTo>
                  <a:pt x="1572880" y="87881"/>
                </a:lnTo>
                <a:lnTo>
                  <a:pt x="1600327" y="71879"/>
                </a:lnTo>
                <a:lnTo>
                  <a:pt x="1572880" y="55877"/>
                </a:lnTo>
                <a:close/>
              </a:path>
              <a:path w="1600834" h="144145">
                <a:moveTo>
                  <a:pt x="1560448" y="58062"/>
                </a:moveTo>
                <a:lnTo>
                  <a:pt x="1536761" y="71879"/>
                </a:lnTo>
                <a:lnTo>
                  <a:pt x="1560448" y="85697"/>
                </a:lnTo>
                <a:lnTo>
                  <a:pt x="1560448" y="58062"/>
                </a:lnTo>
                <a:close/>
              </a:path>
              <a:path w="1600834" h="144145">
                <a:moveTo>
                  <a:pt x="1568577" y="58062"/>
                </a:moveTo>
                <a:lnTo>
                  <a:pt x="1560448" y="58062"/>
                </a:lnTo>
                <a:lnTo>
                  <a:pt x="1560448" y="85697"/>
                </a:lnTo>
                <a:lnTo>
                  <a:pt x="1568577" y="85697"/>
                </a:lnTo>
                <a:lnTo>
                  <a:pt x="1568577" y="58062"/>
                </a:lnTo>
                <a:close/>
              </a:path>
              <a:path w="1600834" h="144145">
                <a:moveTo>
                  <a:pt x="1474563" y="0"/>
                </a:moveTo>
                <a:lnTo>
                  <a:pt x="1468453" y="397"/>
                </a:lnTo>
                <a:lnTo>
                  <a:pt x="1462938" y="3062"/>
                </a:lnTo>
                <a:lnTo>
                  <a:pt x="1458721" y="7808"/>
                </a:lnTo>
                <a:lnTo>
                  <a:pt x="1456668" y="13822"/>
                </a:lnTo>
                <a:lnTo>
                  <a:pt x="1457055" y="19944"/>
                </a:lnTo>
                <a:lnTo>
                  <a:pt x="1459704" y="25469"/>
                </a:lnTo>
                <a:lnTo>
                  <a:pt x="1464437" y="29690"/>
                </a:lnTo>
                <a:lnTo>
                  <a:pt x="1536761" y="71879"/>
                </a:lnTo>
                <a:lnTo>
                  <a:pt x="1560448" y="58062"/>
                </a:lnTo>
                <a:lnTo>
                  <a:pt x="1568577" y="58062"/>
                </a:lnTo>
                <a:lnTo>
                  <a:pt x="1568577" y="55877"/>
                </a:lnTo>
                <a:lnTo>
                  <a:pt x="1572880" y="55877"/>
                </a:lnTo>
                <a:lnTo>
                  <a:pt x="1480565" y="2055"/>
                </a:lnTo>
                <a:lnTo>
                  <a:pt x="1474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526794" y="5285638"/>
            <a:ext cx="6470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Vi(s)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480428" y="5285638"/>
            <a:ext cx="728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4" dirty="0">
                <a:latin typeface="Tahoma"/>
                <a:cs typeface="Tahoma"/>
              </a:rPr>
              <a:t>V</a:t>
            </a:r>
            <a:r>
              <a:rPr sz="2400" dirty="0">
                <a:latin typeface="Tahoma"/>
                <a:cs typeface="Tahoma"/>
              </a:rPr>
              <a:t>o</a:t>
            </a:r>
            <a:r>
              <a:rPr sz="2400" spc="5" dirty="0">
                <a:latin typeface="Tahoma"/>
                <a:cs typeface="Tahoma"/>
              </a:rPr>
              <a:t>(</a:t>
            </a:r>
            <a:r>
              <a:rPr sz="2400" spc="-5" dirty="0">
                <a:latin typeface="Tahoma"/>
                <a:cs typeface="Tahoma"/>
              </a:rPr>
              <a:t>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21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416" y="259791"/>
            <a:ext cx="76752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Transfer Function of RC </a:t>
            </a:r>
            <a:r>
              <a:rPr sz="2400" dirty="0">
                <a:latin typeface="Tahoma"/>
                <a:cs typeface="Tahoma"/>
              </a:rPr>
              <a:t>and </a:t>
            </a:r>
            <a:r>
              <a:rPr sz="2400" spc="-5" dirty="0">
                <a:latin typeface="Tahoma"/>
                <a:cs typeface="Tahoma"/>
              </a:rPr>
              <a:t>RLC electrical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circuits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5641" y="1529333"/>
            <a:ext cx="0" cy="5177155"/>
          </a:xfrm>
          <a:custGeom>
            <a:avLst/>
            <a:gdLst/>
            <a:ahLst/>
            <a:cxnLst/>
            <a:rect l="l" t="t" r="r" b="b"/>
            <a:pathLst>
              <a:path h="5177155">
                <a:moveTo>
                  <a:pt x="0" y="0"/>
                </a:moveTo>
                <a:lnTo>
                  <a:pt x="0" y="5176837"/>
                </a:lnTo>
              </a:path>
            </a:pathLst>
          </a:custGeom>
          <a:ln w="350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29361" y="1371600"/>
            <a:ext cx="3581400" cy="1690370"/>
            <a:chOff x="229361" y="1371600"/>
            <a:chExt cx="3581400" cy="1690370"/>
          </a:xfrm>
        </p:grpSpPr>
        <p:sp>
          <p:nvSpPr>
            <p:cNvPr id="5" name="object 5"/>
            <p:cNvSpPr/>
            <p:nvPr/>
          </p:nvSpPr>
          <p:spPr>
            <a:xfrm>
              <a:off x="1905761" y="1677161"/>
              <a:ext cx="163830" cy="0"/>
            </a:xfrm>
            <a:custGeom>
              <a:avLst/>
              <a:gdLst/>
              <a:ahLst/>
              <a:cxnLst/>
              <a:rect l="l" t="t" r="r" b="b"/>
              <a:pathLst>
                <a:path w="163830">
                  <a:moveTo>
                    <a:pt x="0" y="0"/>
                  </a:moveTo>
                  <a:lnTo>
                    <a:pt x="163575" y="0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48256" y="1371600"/>
              <a:ext cx="694944" cy="5425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43000" y="1447800"/>
              <a:ext cx="838200" cy="6050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9361" y="1677161"/>
              <a:ext cx="3581400" cy="0"/>
            </a:xfrm>
            <a:custGeom>
              <a:avLst/>
              <a:gdLst/>
              <a:ahLst/>
              <a:cxnLst/>
              <a:rect l="l" t="t" r="r" b="b"/>
              <a:pathLst>
                <a:path w="3581400">
                  <a:moveTo>
                    <a:pt x="0" y="0"/>
                  </a:moveTo>
                  <a:lnTo>
                    <a:pt x="990600" y="0"/>
                  </a:lnTo>
                </a:path>
                <a:path w="3581400">
                  <a:moveTo>
                    <a:pt x="2362200" y="0"/>
                  </a:moveTo>
                  <a:lnTo>
                    <a:pt x="358140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12363" y="1676400"/>
              <a:ext cx="0" cy="596265"/>
            </a:xfrm>
            <a:custGeom>
              <a:avLst/>
              <a:gdLst/>
              <a:ahLst/>
              <a:cxnLst/>
              <a:rect l="l" t="t" r="r" b="b"/>
              <a:pathLst>
                <a:path h="596264">
                  <a:moveTo>
                    <a:pt x="0" y="0"/>
                  </a:moveTo>
                  <a:lnTo>
                    <a:pt x="0" y="596138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88336" y="2272537"/>
              <a:ext cx="448309" cy="179705"/>
            </a:xfrm>
            <a:custGeom>
              <a:avLst/>
              <a:gdLst/>
              <a:ahLst/>
              <a:cxnLst/>
              <a:rect l="l" t="t" r="r" b="b"/>
              <a:pathLst>
                <a:path w="448310" h="179705">
                  <a:moveTo>
                    <a:pt x="448056" y="107569"/>
                  </a:moveTo>
                  <a:lnTo>
                    <a:pt x="0" y="107569"/>
                  </a:lnTo>
                  <a:lnTo>
                    <a:pt x="0" y="179324"/>
                  </a:lnTo>
                  <a:lnTo>
                    <a:pt x="448056" y="179324"/>
                  </a:lnTo>
                  <a:lnTo>
                    <a:pt x="448056" y="107569"/>
                  </a:lnTo>
                  <a:close/>
                </a:path>
                <a:path w="448310" h="179705">
                  <a:moveTo>
                    <a:pt x="448056" y="0"/>
                  </a:moveTo>
                  <a:lnTo>
                    <a:pt x="0" y="0"/>
                  </a:lnTo>
                  <a:lnTo>
                    <a:pt x="0" y="71755"/>
                  </a:lnTo>
                  <a:lnTo>
                    <a:pt x="448056" y="71755"/>
                  </a:lnTo>
                  <a:lnTo>
                    <a:pt x="44805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88335" y="2272538"/>
              <a:ext cx="448309" cy="775970"/>
            </a:xfrm>
            <a:custGeom>
              <a:avLst/>
              <a:gdLst/>
              <a:ahLst/>
              <a:cxnLst/>
              <a:rect l="l" t="t" r="r" b="b"/>
              <a:pathLst>
                <a:path w="448310" h="775969">
                  <a:moveTo>
                    <a:pt x="0" y="0"/>
                  </a:moveTo>
                  <a:lnTo>
                    <a:pt x="448056" y="0"/>
                  </a:lnTo>
                  <a:lnTo>
                    <a:pt x="448056" y="71754"/>
                  </a:lnTo>
                  <a:lnTo>
                    <a:pt x="0" y="71754"/>
                  </a:lnTo>
                  <a:lnTo>
                    <a:pt x="0" y="0"/>
                  </a:lnTo>
                  <a:close/>
                </a:path>
                <a:path w="448310" h="775969">
                  <a:moveTo>
                    <a:pt x="0" y="107569"/>
                  </a:moveTo>
                  <a:lnTo>
                    <a:pt x="448056" y="107569"/>
                  </a:lnTo>
                  <a:lnTo>
                    <a:pt x="448056" y="179324"/>
                  </a:lnTo>
                  <a:lnTo>
                    <a:pt x="0" y="179324"/>
                  </a:lnTo>
                  <a:lnTo>
                    <a:pt x="0" y="107569"/>
                  </a:lnTo>
                  <a:close/>
                </a:path>
                <a:path w="448310" h="775969">
                  <a:moveTo>
                    <a:pt x="224027" y="165862"/>
                  </a:moveTo>
                  <a:lnTo>
                    <a:pt x="224027" y="77546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9361" y="3048761"/>
              <a:ext cx="3581400" cy="0"/>
            </a:xfrm>
            <a:custGeom>
              <a:avLst/>
              <a:gdLst/>
              <a:ahLst/>
              <a:cxnLst/>
              <a:rect l="l" t="t" r="r" b="b"/>
              <a:pathLst>
                <a:path w="3581400">
                  <a:moveTo>
                    <a:pt x="0" y="0"/>
                  </a:moveTo>
                  <a:lnTo>
                    <a:pt x="358140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66800" y="2507488"/>
              <a:ext cx="158750" cy="381000"/>
            </a:xfrm>
            <a:custGeom>
              <a:avLst/>
              <a:gdLst/>
              <a:ahLst/>
              <a:cxnLst/>
              <a:rect l="l" t="t" r="r" b="b"/>
              <a:pathLst>
                <a:path w="158750" h="381000">
                  <a:moveTo>
                    <a:pt x="158508" y="0"/>
                  </a:moveTo>
                  <a:lnTo>
                    <a:pt x="0" y="197612"/>
                  </a:lnTo>
                  <a:lnTo>
                    <a:pt x="158508" y="381000"/>
                  </a:lnTo>
                  <a:lnTo>
                    <a:pt x="15850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66800" y="2057400"/>
              <a:ext cx="762000" cy="831215"/>
            </a:xfrm>
            <a:custGeom>
              <a:avLst/>
              <a:gdLst/>
              <a:ahLst/>
              <a:cxnLst/>
              <a:rect l="l" t="t" r="r" b="b"/>
              <a:pathLst>
                <a:path w="762000" h="831214">
                  <a:moveTo>
                    <a:pt x="762000" y="323850"/>
                  </a:moveTo>
                  <a:lnTo>
                    <a:pt x="750965" y="268634"/>
                  </a:lnTo>
                  <a:lnTo>
                    <a:pt x="719081" y="216443"/>
                  </a:lnTo>
                  <a:lnTo>
                    <a:pt x="668177" y="168055"/>
                  </a:lnTo>
                  <a:lnTo>
                    <a:pt x="636164" y="145530"/>
                  </a:lnTo>
                  <a:lnTo>
                    <a:pt x="600082" y="124248"/>
                  </a:lnTo>
                  <a:lnTo>
                    <a:pt x="560159" y="104307"/>
                  </a:lnTo>
                  <a:lnTo>
                    <a:pt x="516624" y="85802"/>
                  </a:lnTo>
                  <a:lnTo>
                    <a:pt x="469706" y="68832"/>
                  </a:lnTo>
                  <a:lnTo>
                    <a:pt x="419633" y="53494"/>
                  </a:lnTo>
                  <a:lnTo>
                    <a:pt x="366635" y="39886"/>
                  </a:lnTo>
                  <a:lnTo>
                    <a:pt x="310939" y="28104"/>
                  </a:lnTo>
                  <a:lnTo>
                    <a:pt x="252774" y="18246"/>
                  </a:lnTo>
                  <a:lnTo>
                    <a:pt x="192369" y="10409"/>
                  </a:lnTo>
                  <a:lnTo>
                    <a:pt x="129952" y="4691"/>
                  </a:lnTo>
                  <a:lnTo>
                    <a:pt x="65753" y="1189"/>
                  </a:lnTo>
                  <a:lnTo>
                    <a:pt x="0" y="0"/>
                  </a:lnTo>
                  <a:lnTo>
                    <a:pt x="65753" y="1189"/>
                  </a:lnTo>
                  <a:lnTo>
                    <a:pt x="129952" y="4691"/>
                  </a:lnTo>
                  <a:lnTo>
                    <a:pt x="192369" y="10409"/>
                  </a:lnTo>
                  <a:lnTo>
                    <a:pt x="252774" y="18246"/>
                  </a:lnTo>
                  <a:lnTo>
                    <a:pt x="310939" y="28104"/>
                  </a:lnTo>
                  <a:lnTo>
                    <a:pt x="366635" y="39886"/>
                  </a:lnTo>
                  <a:lnTo>
                    <a:pt x="419633" y="53494"/>
                  </a:lnTo>
                  <a:lnTo>
                    <a:pt x="469706" y="68832"/>
                  </a:lnTo>
                  <a:lnTo>
                    <a:pt x="516624" y="85802"/>
                  </a:lnTo>
                  <a:lnTo>
                    <a:pt x="560159" y="104307"/>
                  </a:lnTo>
                  <a:lnTo>
                    <a:pt x="600082" y="124248"/>
                  </a:lnTo>
                  <a:lnTo>
                    <a:pt x="636164" y="145530"/>
                  </a:lnTo>
                  <a:lnTo>
                    <a:pt x="668177" y="168055"/>
                  </a:lnTo>
                  <a:lnTo>
                    <a:pt x="719081" y="216443"/>
                  </a:lnTo>
                  <a:lnTo>
                    <a:pt x="750965" y="268634"/>
                  </a:lnTo>
                  <a:lnTo>
                    <a:pt x="762000" y="323850"/>
                  </a:lnTo>
                  <a:lnTo>
                    <a:pt x="750502" y="380058"/>
                  </a:lnTo>
                  <a:lnTo>
                    <a:pt x="717191" y="433383"/>
                  </a:lnTo>
                  <a:lnTo>
                    <a:pt x="663838" y="482892"/>
                  </a:lnTo>
                  <a:lnTo>
                    <a:pt x="630201" y="505924"/>
                  </a:lnTo>
                  <a:lnTo>
                    <a:pt x="592218" y="527653"/>
                  </a:lnTo>
                  <a:lnTo>
                    <a:pt x="550111" y="547962"/>
                  </a:lnTo>
                  <a:lnTo>
                    <a:pt x="504102" y="566735"/>
                  </a:lnTo>
                  <a:lnTo>
                    <a:pt x="454412" y="583855"/>
                  </a:lnTo>
                  <a:lnTo>
                    <a:pt x="401263" y="599205"/>
                  </a:lnTo>
                  <a:lnTo>
                    <a:pt x="344877" y="612671"/>
                  </a:lnTo>
                  <a:lnTo>
                    <a:pt x="285474" y="624134"/>
                  </a:lnTo>
                  <a:lnTo>
                    <a:pt x="223278" y="633478"/>
                  </a:lnTo>
                  <a:lnTo>
                    <a:pt x="158508" y="640588"/>
                  </a:lnTo>
                  <a:lnTo>
                    <a:pt x="158508" y="831088"/>
                  </a:lnTo>
                  <a:lnTo>
                    <a:pt x="0" y="647700"/>
                  </a:lnTo>
                  <a:lnTo>
                    <a:pt x="158508" y="450088"/>
                  </a:lnTo>
                  <a:lnTo>
                    <a:pt x="158508" y="640588"/>
                  </a:lnTo>
                  <a:lnTo>
                    <a:pt x="223278" y="633478"/>
                  </a:lnTo>
                  <a:lnTo>
                    <a:pt x="285474" y="624134"/>
                  </a:lnTo>
                  <a:lnTo>
                    <a:pt x="344877" y="612671"/>
                  </a:lnTo>
                  <a:lnTo>
                    <a:pt x="401263" y="599205"/>
                  </a:lnTo>
                  <a:lnTo>
                    <a:pt x="454412" y="583855"/>
                  </a:lnTo>
                  <a:lnTo>
                    <a:pt x="504102" y="566735"/>
                  </a:lnTo>
                  <a:lnTo>
                    <a:pt x="550111" y="547962"/>
                  </a:lnTo>
                  <a:lnTo>
                    <a:pt x="592218" y="527653"/>
                  </a:lnTo>
                  <a:lnTo>
                    <a:pt x="630201" y="505924"/>
                  </a:lnTo>
                  <a:lnTo>
                    <a:pt x="663838" y="482892"/>
                  </a:lnTo>
                  <a:lnTo>
                    <a:pt x="717191" y="433383"/>
                  </a:lnTo>
                  <a:lnTo>
                    <a:pt x="750502" y="380058"/>
                  </a:lnTo>
                  <a:lnTo>
                    <a:pt x="759088" y="352256"/>
                  </a:lnTo>
                  <a:lnTo>
                    <a:pt x="762000" y="32385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503421" y="2165730"/>
            <a:ext cx="526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latin typeface="Tahoma"/>
                <a:cs typeface="Tahoma"/>
              </a:rPr>
              <a:t>V</a:t>
            </a:r>
            <a:r>
              <a:rPr sz="1800" dirty="0">
                <a:latin typeface="Tahoma"/>
                <a:cs typeface="Tahoma"/>
              </a:rPr>
              <a:t>o</a:t>
            </a:r>
            <a:r>
              <a:rPr sz="1800" spc="-15" dirty="0">
                <a:latin typeface="Tahoma"/>
                <a:cs typeface="Tahoma"/>
              </a:rPr>
              <a:t>(</a:t>
            </a:r>
            <a:r>
              <a:rPr sz="1800" spc="-5" dirty="0">
                <a:latin typeface="Tahoma"/>
                <a:cs typeface="Tahoma"/>
              </a:rPr>
              <a:t>t)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863" y="2165730"/>
            <a:ext cx="465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Tahoma"/>
                <a:cs typeface="Tahoma"/>
              </a:rPr>
              <a:t>V</a:t>
            </a:r>
            <a:r>
              <a:rPr sz="1800" dirty="0">
                <a:latin typeface="Tahoma"/>
                <a:cs typeface="Tahoma"/>
              </a:rPr>
              <a:t>i</a:t>
            </a:r>
            <a:r>
              <a:rPr sz="1800" spc="-10" dirty="0">
                <a:latin typeface="Tahoma"/>
                <a:cs typeface="Tahoma"/>
              </a:rPr>
              <a:t>(</a:t>
            </a:r>
            <a:r>
              <a:rPr sz="1800" spc="-5" dirty="0">
                <a:latin typeface="Tahoma"/>
                <a:cs typeface="Tahoma"/>
              </a:rPr>
              <a:t>t)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22044" y="2165730"/>
            <a:ext cx="328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i</a:t>
            </a:r>
            <a:r>
              <a:rPr sz="1800" spc="-10" dirty="0">
                <a:latin typeface="Tahoma"/>
                <a:cs typeface="Tahoma"/>
              </a:rPr>
              <a:t>(</a:t>
            </a:r>
            <a:r>
              <a:rPr sz="1800" spc="-5" dirty="0">
                <a:latin typeface="Tahoma"/>
                <a:cs typeface="Tahoma"/>
              </a:rPr>
              <a:t>t)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4939" y="946150"/>
            <a:ext cx="7616190" cy="1290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85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Example: Find the </a:t>
            </a:r>
            <a:r>
              <a:rPr sz="2400" dirty="0">
                <a:latin typeface="Tahoma"/>
                <a:cs typeface="Tahoma"/>
              </a:rPr>
              <a:t>TF of </a:t>
            </a:r>
            <a:r>
              <a:rPr sz="2400" spc="-5" dirty="0">
                <a:latin typeface="Tahoma"/>
                <a:cs typeface="Tahoma"/>
              </a:rPr>
              <a:t>given </a:t>
            </a:r>
            <a:r>
              <a:rPr sz="2400" spc="-10" dirty="0">
                <a:latin typeface="Tahoma"/>
                <a:cs typeface="Tahoma"/>
              </a:rPr>
              <a:t>RLC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network</a:t>
            </a:r>
            <a:endParaRPr sz="2400">
              <a:latin typeface="Tahoma"/>
              <a:cs typeface="Tahoma"/>
            </a:endParaRPr>
          </a:p>
          <a:p>
            <a:pPr marL="2374900">
              <a:lnSpc>
                <a:spcPts val="1964"/>
              </a:lnSpc>
            </a:pPr>
            <a:r>
              <a:rPr sz="1800" dirty="0">
                <a:latin typeface="Tahoma"/>
                <a:cs typeface="Tahoma"/>
              </a:rPr>
              <a:t>L</a:t>
            </a:r>
            <a:endParaRPr sz="1800">
              <a:latin typeface="Tahoma"/>
              <a:cs typeface="Tahoma"/>
            </a:endParaRPr>
          </a:p>
          <a:p>
            <a:pPr marL="4815205">
              <a:lnSpc>
                <a:spcPts val="2400"/>
              </a:lnSpc>
              <a:spcBef>
                <a:spcPts val="755"/>
              </a:spcBef>
            </a:pPr>
            <a:r>
              <a:rPr sz="2000" spc="-5" dirty="0">
                <a:latin typeface="Tahoma"/>
                <a:cs typeface="Tahoma"/>
              </a:rPr>
              <a:t>Apply KVL </a:t>
            </a:r>
            <a:r>
              <a:rPr sz="2000" spc="-10" dirty="0">
                <a:latin typeface="Tahoma"/>
                <a:cs typeface="Tahoma"/>
              </a:rPr>
              <a:t>for </a:t>
            </a:r>
            <a:r>
              <a:rPr sz="2000" spc="-5" dirty="0">
                <a:latin typeface="Tahoma"/>
                <a:cs typeface="Tahoma"/>
              </a:rPr>
              <a:t>input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loop,</a:t>
            </a:r>
            <a:endParaRPr sz="2000">
              <a:latin typeface="Tahoma"/>
              <a:cs typeface="Tahoma"/>
            </a:endParaRPr>
          </a:p>
          <a:p>
            <a:pPr marL="2527300">
              <a:lnSpc>
                <a:spcPts val="2160"/>
              </a:lnSpc>
            </a:pPr>
            <a:r>
              <a:rPr sz="1800" dirty="0">
                <a:latin typeface="Tahoma"/>
                <a:cs typeface="Tahoma"/>
              </a:rPr>
              <a:t>C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81761" y="4114800"/>
            <a:ext cx="3581400" cy="1690370"/>
            <a:chOff x="381761" y="4114800"/>
            <a:chExt cx="3581400" cy="1690370"/>
          </a:xfrm>
        </p:grpSpPr>
        <p:sp>
          <p:nvSpPr>
            <p:cNvPr id="20" name="object 20"/>
            <p:cNvSpPr/>
            <p:nvPr/>
          </p:nvSpPr>
          <p:spPr>
            <a:xfrm>
              <a:off x="2058161" y="4431029"/>
              <a:ext cx="163830" cy="0"/>
            </a:xfrm>
            <a:custGeom>
              <a:avLst/>
              <a:gdLst/>
              <a:ahLst/>
              <a:cxnLst/>
              <a:rect l="l" t="t" r="r" b="b"/>
              <a:pathLst>
                <a:path w="163830">
                  <a:moveTo>
                    <a:pt x="0" y="0"/>
                  </a:moveTo>
                  <a:lnTo>
                    <a:pt x="163575" y="0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00656" y="4114800"/>
              <a:ext cx="694944" cy="5425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95400" y="4191000"/>
              <a:ext cx="838200" cy="6050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81761" y="4420361"/>
              <a:ext cx="3581400" cy="0"/>
            </a:xfrm>
            <a:custGeom>
              <a:avLst/>
              <a:gdLst/>
              <a:ahLst/>
              <a:cxnLst/>
              <a:rect l="l" t="t" r="r" b="b"/>
              <a:pathLst>
                <a:path w="3581400">
                  <a:moveTo>
                    <a:pt x="0" y="0"/>
                  </a:moveTo>
                  <a:lnTo>
                    <a:pt x="990600" y="0"/>
                  </a:lnTo>
                </a:path>
                <a:path w="3581400">
                  <a:moveTo>
                    <a:pt x="2362200" y="0"/>
                  </a:moveTo>
                  <a:lnTo>
                    <a:pt x="358140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64763" y="4419600"/>
              <a:ext cx="0" cy="596265"/>
            </a:xfrm>
            <a:custGeom>
              <a:avLst/>
              <a:gdLst/>
              <a:ahLst/>
              <a:cxnLst/>
              <a:rect l="l" t="t" r="r" b="b"/>
              <a:pathLst>
                <a:path h="596264">
                  <a:moveTo>
                    <a:pt x="0" y="0"/>
                  </a:moveTo>
                  <a:lnTo>
                    <a:pt x="0" y="596138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840736" y="5015737"/>
              <a:ext cx="448309" cy="179705"/>
            </a:xfrm>
            <a:custGeom>
              <a:avLst/>
              <a:gdLst/>
              <a:ahLst/>
              <a:cxnLst/>
              <a:rect l="l" t="t" r="r" b="b"/>
              <a:pathLst>
                <a:path w="448310" h="179704">
                  <a:moveTo>
                    <a:pt x="448043" y="107569"/>
                  </a:moveTo>
                  <a:lnTo>
                    <a:pt x="0" y="107569"/>
                  </a:lnTo>
                  <a:lnTo>
                    <a:pt x="0" y="179324"/>
                  </a:lnTo>
                  <a:lnTo>
                    <a:pt x="448043" y="179324"/>
                  </a:lnTo>
                  <a:lnTo>
                    <a:pt x="448043" y="107569"/>
                  </a:lnTo>
                  <a:close/>
                </a:path>
                <a:path w="448310" h="179704">
                  <a:moveTo>
                    <a:pt x="448043" y="0"/>
                  </a:moveTo>
                  <a:lnTo>
                    <a:pt x="0" y="0"/>
                  </a:lnTo>
                  <a:lnTo>
                    <a:pt x="0" y="71755"/>
                  </a:lnTo>
                  <a:lnTo>
                    <a:pt x="448043" y="71755"/>
                  </a:lnTo>
                  <a:lnTo>
                    <a:pt x="44804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840735" y="5015738"/>
              <a:ext cx="448309" cy="775970"/>
            </a:xfrm>
            <a:custGeom>
              <a:avLst/>
              <a:gdLst/>
              <a:ahLst/>
              <a:cxnLst/>
              <a:rect l="l" t="t" r="r" b="b"/>
              <a:pathLst>
                <a:path w="448310" h="775970">
                  <a:moveTo>
                    <a:pt x="0" y="0"/>
                  </a:moveTo>
                  <a:lnTo>
                    <a:pt x="448055" y="0"/>
                  </a:lnTo>
                  <a:lnTo>
                    <a:pt x="448055" y="71755"/>
                  </a:lnTo>
                  <a:lnTo>
                    <a:pt x="0" y="71755"/>
                  </a:lnTo>
                  <a:lnTo>
                    <a:pt x="0" y="0"/>
                  </a:lnTo>
                  <a:close/>
                </a:path>
                <a:path w="448310" h="775970">
                  <a:moveTo>
                    <a:pt x="0" y="107568"/>
                  </a:moveTo>
                  <a:lnTo>
                    <a:pt x="448055" y="107568"/>
                  </a:lnTo>
                  <a:lnTo>
                    <a:pt x="448055" y="179324"/>
                  </a:lnTo>
                  <a:lnTo>
                    <a:pt x="0" y="179324"/>
                  </a:lnTo>
                  <a:lnTo>
                    <a:pt x="0" y="107568"/>
                  </a:lnTo>
                  <a:close/>
                </a:path>
                <a:path w="448310" h="775970">
                  <a:moveTo>
                    <a:pt x="224027" y="165862"/>
                  </a:moveTo>
                  <a:lnTo>
                    <a:pt x="224027" y="77546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81761" y="5791961"/>
              <a:ext cx="3581400" cy="0"/>
            </a:xfrm>
            <a:custGeom>
              <a:avLst/>
              <a:gdLst/>
              <a:ahLst/>
              <a:cxnLst/>
              <a:rect l="l" t="t" r="r" b="b"/>
              <a:pathLst>
                <a:path w="3581400">
                  <a:moveTo>
                    <a:pt x="0" y="0"/>
                  </a:moveTo>
                  <a:lnTo>
                    <a:pt x="358140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19200" y="5250688"/>
              <a:ext cx="158750" cy="381635"/>
            </a:xfrm>
            <a:custGeom>
              <a:avLst/>
              <a:gdLst/>
              <a:ahLst/>
              <a:cxnLst/>
              <a:rect l="l" t="t" r="r" b="b"/>
              <a:pathLst>
                <a:path w="158750" h="381635">
                  <a:moveTo>
                    <a:pt x="158496" y="0"/>
                  </a:moveTo>
                  <a:lnTo>
                    <a:pt x="0" y="197612"/>
                  </a:lnTo>
                  <a:lnTo>
                    <a:pt x="158496" y="381025"/>
                  </a:lnTo>
                  <a:lnTo>
                    <a:pt x="15849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19200" y="4800600"/>
              <a:ext cx="762000" cy="831215"/>
            </a:xfrm>
            <a:custGeom>
              <a:avLst/>
              <a:gdLst/>
              <a:ahLst/>
              <a:cxnLst/>
              <a:rect l="l" t="t" r="r" b="b"/>
              <a:pathLst>
                <a:path w="762000" h="831214">
                  <a:moveTo>
                    <a:pt x="762000" y="323850"/>
                  </a:moveTo>
                  <a:lnTo>
                    <a:pt x="750965" y="268634"/>
                  </a:lnTo>
                  <a:lnTo>
                    <a:pt x="719081" y="216443"/>
                  </a:lnTo>
                  <a:lnTo>
                    <a:pt x="668177" y="168055"/>
                  </a:lnTo>
                  <a:lnTo>
                    <a:pt x="636164" y="145530"/>
                  </a:lnTo>
                  <a:lnTo>
                    <a:pt x="600082" y="124248"/>
                  </a:lnTo>
                  <a:lnTo>
                    <a:pt x="560159" y="104307"/>
                  </a:lnTo>
                  <a:lnTo>
                    <a:pt x="516624" y="85802"/>
                  </a:lnTo>
                  <a:lnTo>
                    <a:pt x="469706" y="68832"/>
                  </a:lnTo>
                  <a:lnTo>
                    <a:pt x="419633" y="53494"/>
                  </a:lnTo>
                  <a:lnTo>
                    <a:pt x="366635" y="39886"/>
                  </a:lnTo>
                  <a:lnTo>
                    <a:pt x="310939" y="28104"/>
                  </a:lnTo>
                  <a:lnTo>
                    <a:pt x="252774" y="18246"/>
                  </a:lnTo>
                  <a:lnTo>
                    <a:pt x="192369" y="10409"/>
                  </a:lnTo>
                  <a:lnTo>
                    <a:pt x="129952" y="4691"/>
                  </a:lnTo>
                  <a:lnTo>
                    <a:pt x="65753" y="1189"/>
                  </a:lnTo>
                  <a:lnTo>
                    <a:pt x="0" y="0"/>
                  </a:lnTo>
                  <a:lnTo>
                    <a:pt x="65753" y="1189"/>
                  </a:lnTo>
                  <a:lnTo>
                    <a:pt x="129952" y="4691"/>
                  </a:lnTo>
                  <a:lnTo>
                    <a:pt x="192369" y="10409"/>
                  </a:lnTo>
                  <a:lnTo>
                    <a:pt x="252774" y="18246"/>
                  </a:lnTo>
                  <a:lnTo>
                    <a:pt x="310939" y="28104"/>
                  </a:lnTo>
                  <a:lnTo>
                    <a:pt x="366635" y="39886"/>
                  </a:lnTo>
                  <a:lnTo>
                    <a:pt x="419633" y="53494"/>
                  </a:lnTo>
                  <a:lnTo>
                    <a:pt x="469706" y="68832"/>
                  </a:lnTo>
                  <a:lnTo>
                    <a:pt x="516624" y="85802"/>
                  </a:lnTo>
                  <a:lnTo>
                    <a:pt x="560159" y="104307"/>
                  </a:lnTo>
                  <a:lnTo>
                    <a:pt x="600082" y="124248"/>
                  </a:lnTo>
                  <a:lnTo>
                    <a:pt x="636164" y="145530"/>
                  </a:lnTo>
                  <a:lnTo>
                    <a:pt x="668177" y="168055"/>
                  </a:lnTo>
                  <a:lnTo>
                    <a:pt x="719081" y="216443"/>
                  </a:lnTo>
                  <a:lnTo>
                    <a:pt x="750965" y="268634"/>
                  </a:lnTo>
                  <a:lnTo>
                    <a:pt x="762000" y="323850"/>
                  </a:lnTo>
                  <a:lnTo>
                    <a:pt x="750502" y="380058"/>
                  </a:lnTo>
                  <a:lnTo>
                    <a:pt x="717190" y="433383"/>
                  </a:lnTo>
                  <a:lnTo>
                    <a:pt x="663838" y="482892"/>
                  </a:lnTo>
                  <a:lnTo>
                    <a:pt x="630200" y="505924"/>
                  </a:lnTo>
                  <a:lnTo>
                    <a:pt x="592216" y="527653"/>
                  </a:lnTo>
                  <a:lnTo>
                    <a:pt x="550109" y="547962"/>
                  </a:lnTo>
                  <a:lnTo>
                    <a:pt x="504099" y="566735"/>
                  </a:lnTo>
                  <a:lnTo>
                    <a:pt x="454408" y="583855"/>
                  </a:lnTo>
                  <a:lnTo>
                    <a:pt x="401258" y="599205"/>
                  </a:lnTo>
                  <a:lnTo>
                    <a:pt x="344870" y="612671"/>
                  </a:lnTo>
                  <a:lnTo>
                    <a:pt x="285466" y="624134"/>
                  </a:lnTo>
                  <a:lnTo>
                    <a:pt x="223267" y="633478"/>
                  </a:lnTo>
                  <a:lnTo>
                    <a:pt x="158496" y="640588"/>
                  </a:lnTo>
                  <a:lnTo>
                    <a:pt x="158496" y="831113"/>
                  </a:lnTo>
                  <a:lnTo>
                    <a:pt x="0" y="647700"/>
                  </a:lnTo>
                  <a:lnTo>
                    <a:pt x="158496" y="450088"/>
                  </a:lnTo>
                  <a:lnTo>
                    <a:pt x="158496" y="640588"/>
                  </a:lnTo>
                  <a:lnTo>
                    <a:pt x="223267" y="633478"/>
                  </a:lnTo>
                  <a:lnTo>
                    <a:pt x="285466" y="624134"/>
                  </a:lnTo>
                  <a:lnTo>
                    <a:pt x="344870" y="612671"/>
                  </a:lnTo>
                  <a:lnTo>
                    <a:pt x="401258" y="599205"/>
                  </a:lnTo>
                  <a:lnTo>
                    <a:pt x="454408" y="583855"/>
                  </a:lnTo>
                  <a:lnTo>
                    <a:pt x="504099" y="566735"/>
                  </a:lnTo>
                  <a:lnTo>
                    <a:pt x="550109" y="547962"/>
                  </a:lnTo>
                  <a:lnTo>
                    <a:pt x="592216" y="527653"/>
                  </a:lnTo>
                  <a:lnTo>
                    <a:pt x="630200" y="505924"/>
                  </a:lnTo>
                  <a:lnTo>
                    <a:pt x="663838" y="482892"/>
                  </a:lnTo>
                  <a:lnTo>
                    <a:pt x="717190" y="433383"/>
                  </a:lnTo>
                  <a:lnTo>
                    <a:pt x="750502" y="380058"/>
                  </a:lnTo>
                  <a:lnTo>
                    <a:pt x="759088" y="352256"/>
                  </a:lnTo>
                  <a:lnTo>
                    <a:pt x="762000" y="32385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655821" y="4909184"/>
            <a:ext cx="551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latin typeface="Tahoma"/>
                <a:cs typeface="Tahoma"/>
              </a:rPr>
              <a:t>V</a:t>
            </a:r>
            <a:r>
              <a:rPr sz="1800" dirty="0">
                <a:latin typeface="Tahoma"/>
                <a:cs typeface="Tahoma"/>
              </a:rPr>
              <a:t>o</a:t>
            </a:r>
            <a:r>
              <a:rPr sz="1800" spc="-15" dirty="0">
                <a:latin typeface="Tahoma"/>
                <a:cs typeface="Tahoma"/>
              </a:rPr>
              <a:t>(</a:t>
            </a:r>
            <a:r>
              <a:rPr sz="1800" spc="-5" dirty="0">
                <a:latin typeface="Tahoma"/>
                <a:cs typeface="Tahoma"/>
              </a:rPr>
              <a:t>s)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26568" y="4909184"/>
            <a:ext cx="490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Vi</a:t>
            </a:r>
            <a:r>
              <a:rPr sz="1800" spc="-10" dirty="0">
                <a:latin typeface="Tahoma"/>
                <a:cs typeface="Tahoma"/>
              </a:rPr>
              <a:t>(</a:t>
            </a:r>
            <a:r>
              <a:rPr sz="1800" spc="-5" dirty="0">
                <a:latin typeface="Tahoma"/>
                <a:cs typeface="Tahoma"/>
              </a:rPr>
              <a:t>s)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74394" y="4909184"/>
            <a:ext cx="387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I(s)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669794" y="3929633"/>
            <a:ext cx="241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sL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466408" y="4721571"/>
            <a:ext cx="325755" cy="621665"/>
          </a:xfrm>
          <a:prstGeom prst="rect">
            <a:avLst/>
          </a:prstGeom>
        </p:spPr>
        <p:txBody>
          <a:bodyPr vert="horz" wrap="square" lIns="0" tIns="5905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4"/>
              </a:spcBef>
            </a:pPr>
            <a:r>
              <a:rPr sz="1650" u="sng" spc="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50" u="sng" spc="-2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50" u="sng" spc="1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650" u="sng" spc="-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650">
              <a:latin typeface="Times New Roman"/>
              <a:cs typeface="Times New Roman"/>
            </a:endParaRPr>
          </a:p>
          <a:p>
            <a:pPr marL="31115">
              <a:lnSpc>
                <a:spcPct val="100000"/>
              </a:lnSpc>
              <a:spcBef>
                <a:spcPts val="365"/>
              </a:spcBef>
            </a:pPr>
            <a:r>
              <a:rPr sz="1650" i="1" spc="145" dirty="0">
                <a:latin typeface="Times New Roman"/>
                <a:cs typeface="Times New Roman"/>
              </a:rPr>
              <a:t>sC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411453" y="2688930"/>
            <a:ext cx="323215" cy="0"/>
          </a:xfrm>
          <a:custGeom>
            <a:avLst/>
            <a:gdLst/>
            <a:ahLst/>
            <a:cxnLst/>
            <a:rect l="l" t="t" r="r" b="b"/>
            <a:pathLst>
              <a:path w="323215">
                <a:moveTo>
                  <a:pt x="0" y="0"/>
                </a:moveTo>
                <a:lnTo>
                  <a:pt x="323183" y="0"/>
                </a:lnTo>
              </a:path>
            </a:pathLst>
          </a:custGeom>
          <a:ln w="137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495099" y="2279946"/>
            <a:ext cx="160020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spc="-70" dirty="0">
                <a:latin typeface="Times New Roman"/>
                <a:cs typeface="Times New Roman"/>
              </a:rPr>
              <a:t>1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955283" y="2460900"/>
            <a:ext cx="2412365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i="1" spc="-60" dirty="0">
                <a:latin typeface="Times New Roman"/>
                <a:cs typeface="Times New Roman"/>
              </a:rPr>
              <a:t>Vi</a:t>
            </a:r>
            <a:r>
              <a:rPr sz="2250" spc="-60" dirty="0">
                <a:latin typeface="Times New Roman"/>
                <a:cs typeface="Times New Roman"/>
              </a:rPr>
              <a:t>(s) </a:t>
            </a:r>
            <a:r>
              <a:rPr sz="2250" spc="-75" dirty="0">
                <a:latin typeface="Symbol"/>
                <a:cs typeface="Symbol"/>
              </a:rPr>
              <a:t></a:t>
            </a:r>
            <a:r>
              <a:rPr sz="2250" spc="-75" dirty="0">
                <a:latin typeface="Times New Roman"/>
                <a:cs typeface="Times New Roman"/>
              </a:rPr>
              <a:t> </a:t>
            </a:r>
            <a:r>
              <a:rPr sz="2250" spc="-85" dirty="0">
                <a:latin typeface="Times New Roman"/>
                <a:cs typeface="Times New Roman"/>
              </a:rPr>
              <a:t>RI(s) </a:t>
            </a:r>
            <a:r>
              <a:rPr sz="2250" spc="-75" dirty="0">
                <a:latin typeface="Symbol"/>
                <a:cs typeface="Symbol"/>
              </a:rPr>
              <a:t></a:t>
            </a:r>
            <a:r>
              <a:rPr sz="2250" spc="-75" dirty="0">
                <a:latin typeface="Times New Roman"/>
                <a:cs typeface="Times New Roman"/>
              </a:rPr>
              <a:t> </a:t>
            </a:r>
            <a:r>
              <a:rPr sz="2250" spc="-90" dirty="0">
                <a:latin typeface="Times New Roman"/>
                <a:cs typeface="Times New Roman"/>
              </a:rPr>
              <a:t>sLI(s)</a:t>
            </a:r>
            <a:r>
              <a:rPr sz="2250" spc="-434" dirty="0">
                <a:latin typeface="Times New Roman"/>
                <a:cs typeface="Times New Roman"/>
              </a:rPr>
              <a:t> </a:t>
            </a:r>
            <a:r>
              <a:rPr sz="2250" spc="-75" dirty="0">
                <a:latin typeface="Symbol"/>
                <a:cs typeface="Symbol"/>
              </a:rPr>
              <a:t>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774593" y="2460900"/>
            <a:ext cx="421005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i="1" spc="-45" dirty="0">
                <a:latin typeface="Times New Roman"/>
                <a:cs typeface="Times New Roman"/>
              </a:rPr>
              <a:t>I</a:t>
            </a:r>
            <a:r>
              <a:rPr sz="2250" i="1" spc="-409" dirty="0">
                <a:latin typeface="Times New Roman"/>
                <a:cs typeface="Times New Roman"/>
              </a:rPr>
              <a:t> </a:t>
            </a:r>
            <a:r>
              <a:rPr sz="2250" spc="-65" dirty="0">
                <a:latin typeface="Times New Roman"/>
                <a:cs typeface="Times New Roman"/>
              </a:rPr>
              <a:t>(s)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419196" y="2685398"/>
            <a:ext cx="304800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i="1" spc="-95" dirty="0">
                <a:latin typeface="Times New Roman"/>
                <a:cs typeface="Times New Roman"/>
              </a:rPr>
              <a:t>sC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702970" y="3773752"/>
            <a:ext cx="285115" cy="3492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i="1" spc="-95" dirty="0">
                <a:latin typeface="Times New Roman"/>
                <a:cs typeface="Times New Roman"/>
              </a:rPr>
              <a:t>sC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64592" y="3293469"/>
            <a:ext cx="8898255" cy="619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ts val="2320"/>
              </a:lnSpc>
              <a:spcBef>
                <a:spcPts val="125"/>
              </a:spcBef>
              <a:tabLst>
                <a:tab pos="6531609" algn="l"/>
              </a:tabLst>
            </a:pPr>
            <a:r>
              <a:rPr sz="2000" spc="-35" dirty="0">
                <a:latin typeface="Tahoma"/>
                <a:cs typeface="Tahoma"/>
              </a:rPr>
              <a:t>Taking </a:t>
            </a:r>
            <a:r>
              <a:rPr sz="2000" dirty="0">
                <a:latin typeface="Tahoma"/>
                <a:cs typeface="Tahoma"/>
              </a:rPr>
              <a:t>Laplace </a:t>
            </a:r>
            <a:r>
              <a:rPr sz="2000" spc="-5" dirty="0">
                <a:latin typeface="Tahoma"/>
                <a:cs typeface="Tahoma"/>
              </a:rPr>
              <a:t>transform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above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network	</a:t>
            </a:r>
            <a:r>
              <a:rPr sz="3000" u="heavy" baseline="-22222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3150" u="heavy" spc="-112" baseline="-2116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3150" u="heavy" spc="232" baseline="-2116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3150" baseline="-21164">
              <a:latin typeface="Times New Roman"/>
              <a:cs typeface="Times New Roman"/>
            </a:endParaRPr>
          </a:p>
          <a:p>
            <a:pPr marL="4710430">
              <a:lnSpc>
                <a:spcPts val="2320"/>
              </a:lnSpc>
              <a:tabLst>
                <a:tab pos="6842759" algn="l"/>
              </a:tabLst>
            </a:pPr>
            <a:r>
              <a:rPr sz="2100" spc="-70" dirty="0">
                <a:latin typeface="Symbol"/>
                <a:cs typeface="Symbol"/>
              </a:rPr>
              <a:t></a:t>
            </a:r>
            <a:r>
              <a:rPr sz="2100" i="1" spc="-70" dirty="0">
                <a:latin typeface="Times New Roman"/>
                <a:cs typeface="Times New Roman"/>
              </a:rPr>
              <a:t>Vi</a:t>
            </a:r>
            <a:r>
              <a:rPr sz="2100" spc="-70" dirty="0">
                <a:latin typeface="Times New Roman"/>
                <a:cs typeface="Times New Roman"/>
              </a:rPr>
              <a:t>(s) </a:t>
            </a:r>
            <a:r>
              <a:rPr sz="2100" spc="-80" dirty="0">
                <a:latin typeface="Symbol"/>
                <a:cs typeface="Symbol"/>
              </a:rPr>
              <a:t></a:t>
            </a:r>
            <a:r>
              <a:rPr sz="2100" spc="-165" dirty="0">
                <a:latin typeface="Times New Roman"/>
                <a:cs typeface="Times New Roman"/>
              </a:rPr>
              <a:t> </a:t>
            </a:r>
            <a:r>
              <a:rPr sz="2100" spc="-40" dirty="0">
                <a:latin typeface="Times New Roman"/>
                <a:cs typeface="Times New Roman"/>
              </a:rPr>
              <a:t>[R</a:t>
            </a:r>
            <a:r>
              <a:rPr sz="2100" spc="-40" dirty="0">
                <a:latin typeface="Symbol"/>
                <a:cs typeface="Symbol"/>
              </a:rPr>
              <a:t></a:t>
            </a:r>
            <a:r>
              <a:rPr sz="2100" spc="-190" dirty="0">
                <a:latin typeface="Times New Roman"/>
                <a:cs typeface="Times New Roman"/>
              </a:rPr>
              <a:t> </a:t>
            </a:r>
            <a:r>
              <a:rPr sz="2100" spc="-70" dirty="0">
                <a:latin typeface="Times New Roman"/>
                <a:cs typeface="Times New Roman"/>
              </a:rPr>
              <a:t>sL</a:t>
            </a:r>
            <a:r>
              <a:rPr sz="2100" spc="-70" dirty="0">
                <a:latin typeface="Symbol"/>
                <a:cs typeface="Symbol"/>
              </a:rPr>
              <a:t></a:t>
            </a:r>
            <a:r>
              <a:rPr sz="2100" spc="-70" dirty="0">
                <a:latin typeface="Times New Roman"/>
                <a:cs typeface="Times New Roman"/>
              </a:rPr>
              <a:t>	</a:t>
            </a:r>
            <a:r>
              <a:rPr sz="2100" spc="-45" dirty="0">
                <a:latin typeface="Times New Roman"/>
                <a:cs typeface="Times New Roman"/>
              </a:rPr>
              <a:t>]</a:t>
            </a:r>
            <a:r>
              <a:rPr sz="2100" i="1" spc="-45" dirty="0">
                <a:latin typeface="Times New Roman"/>
                <a:cs typeface="Times New Roman"/>
              </a:rPr>
              <a:t>I</a:t>
            </a:r>
            <a:r>
              <a:rPr sz="2100" i="1" spc="-320" dirty="0">
                <a:latin typeface="Times New Roman"/>
                <a:cs typeface="Times New Roman"/>
              </a:rPr>
              <a:t> </a:t>
            </a:r>
            <a:r>
              <a:rPr sz="2100" spc="-65" dirty="0">
                <a:latin typeface="Times New Roman"/>
                <a:cs typeface="Times New Roman"/>
              </a:rPr>
              <a:t>(s)</a:t>
            </a:r>
            <a:r>
              <a:rPr sz="2100" spc="-175" dirty="0">
                <a:latin typeface="Times New Roman"/>
                <a:cs typeface="Times New Roman"/>
              </a:rPr>
              <a:t> </a:t>
            </a:r>
            <a:r>
              <a:rPr sz="2100" spc="-80" dirty="0">
                <a:latin typeface="Symbol"/>
                <a:cs typeface="Symbol"/>
              </a:rPr>
              <a:t></a:t>
            </a:r>
            <a:r>
              <a:rPr sz="2100" spc="-175" dirty="0">
                <a:latin typeface="Times New Roman"/>
                <a:cs typeface="Times New Roman"/>
              </a:rPr>
              <a:t> </a:t>
            </a:r>
            <a:r>
              <a:rPr sz="2100" spc="-80" dirty="0">
                <a:latin typeface="Symbol"/>
                <a:cs typeface="Symbol"/>
              </a:rPr>
              <a:t></a:t>
            </a:r>
            <a:r>
              <a:rPr sz="2100" spc="-180" dirty="0">
                <a:latin typeface="Times New Roman"/>
                <a:cs typeface="Times New Roman"/>
              </a:rPr>
              <a:t> </a:t>
            </a:r>
            <a:r>
              <a:rPr sz="2100" spc="-80" dirty="0">
                <a:latin typeface="Symbol"/>
                <a:cs typeface="Symbol"/>
              </a:rPr>
              <a:t></a:t>
            </a:r>
            <a:r>
              <a:rPr sz="2100" spc="-175" dirty="0">
                <a:latin typeface="Times New Roman"/>
                <a:cs typeface="Times New Roman"/>
              </a:rPr>
              <a:t> </a:t>
            </a:r>
            <a:r>
              <a:rPr sz="2100" spc="-80" dirty="0">
                <a:latin typeface="Symbol"/>
                <a:cs typeface="Symbol"/>
              </a:rPr>
              <a:t></a:t>
            </a:r>
            <a:r>
              <a:rPr sz="2100" spc="-180" dirty="0">
                <a:latin typeface="Times New Roman"/>
                <a:cs typeface="Times New Roman"/>
              </a:rPr>
              <a:t> </a:t>
            </a:r>
            <a:r>
              <a:rPr sz="2100" spc="-80" dirty="0">
                <a:latin typeface="Symbol"/>
                <a:cs typeface="Symbol"/>
              </a:rPr>
              <a:t></a:t>
            </a:r>
            <a:r>
              <a:rPr sz="2100" spc="-175" dirty="0">
                <a:latin typeface="Times New Roman"/>
                <a:cs typeface="Times New Roman"/>
              </a:rPr>
              <a:t> </a:t>
            </a:r>
            <a:r>
              <a:rPr sz="2100" spc="-80" dirty="0">
                <a:latin typeface="Symbol"/>
                <a:cs typeface="Symbol"/>
              </a:rPr>
              <a:t></a:t>
            </a:r>
            <a:r>
              <a:rPr sz="2100" spc="-180" dirty="0">
                <a:latin typeface="Times New Roman"/>
                <a:cs typeface="Times New Roman"/>
              </a:rPr>
              <a:t> </a:t>
            </a:r>
            <a:r>
              <a:rPr sz="2100" spc="-80" dirty="0">
                <a:latin typeface="Symbol"/>
                <a:cs typeface="Symbol"/>
              </a:rPr>
              <a:t></a:t>
            </a:r>
            <a:r>
              <a:rPr sz="2100" spc="-180" dirty="0">
                <a:latin typeface="Times New Roman"/>
                <a:cs typeface="Times New Roman"/>
              </a:rPr>
              <a:t> </a:t>
            </a:r>
            <a:r>
              <a:rPr sz="2100" spc="-175" dirty="0">
                <a:latin typeface="Times New Roman"/>
                <a:cs typeface="Times New Roman"/>
              </a:rPr>
              <a:t>(1)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007102" y="4356861"/>
            <a:ext cx="29787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ahoma"/>
                <a:cs typeface="Tahoma"/>
              </a:rPr>
              <a:t>Apply KVL </a:t>
            </a:r>
            <a:r>
              <a:rPr sz="2000" spc="-10" dirty="0">
                <a:latin typeface="Tahoma"/>
                <a:cs typeface="Tahoma"/>
              </a:rPr>
              <a:t>for </a:t>
            </a:r>
            <a:r>
              <a:rPr sz="2000" dirty="0">
                <a:latin typeface="Tahoma"/>
                <a:cs typeface="Tahoma"/>
              </a:rPr>
              <a:t>output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loop,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807200" y="5301115"/>
            <a:ext cx="289560" cy="0"/>
          </a:xfrm>
          <a:custGeom>
            <a:avLst/>
            <a:gdLst/>
            <a:ahLst/>
            <a:cxnLst/>
            <a:rect l="l" t="t" r="r" b="b"/>
            <a:pathLst>
              <a:path w="289560">
                <a:moveTo>
                  <a:pt x="0" y="0"/>
                </a:moveTo>
                <a:lnTo>
                  <a:pt x="289009" y="0"/>
                </a:lnTo>
              </a:path>
            </a:pathLst>
          </a:custGeom>
          <a:ln w="129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880665" y="4915732"/>
            <a:ext cx="145415" cy="349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spc="-110" dirty="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029831" y="5085909"/>
            <a:ext cx="727710" cy="349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i="1" spc="-110" dirty="0">
                <a:latin typeface="Times New Roman"/>
                <a:cs typeface="Times New Roman"/>
              </a:rPr>
              <a:t>Vo</a:t>
            </a:r>
            <a:r>
              <a:rPr sz="2100" spc="-110" dirty="0">
                <a:latin typeface="Times New Roman"/>
                <a:cs typeface="Times New Roman"/>
              </a:rPr>
              <a:t>(s)</a:t>
            </a:r>
            <a:r>
              <a:rPr sz="2100" spc="-125" dirty="0">
                <a:latin typeface="Times New Roman"/>
                <a:cs typeface="Times New Roman"/>
              </a:rPr>
              <a:t> </a:t>
            </a:r>
            <a:r>
              <a:rPr sz="2100" spc="-120" dirty="0">
                <a:latin typeface="Symbol"/>
                <a:cs typeface="Symbol"/>
              </a:rPr>
              <a:t>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130930" y="5085909"/>
            <a:ext cx="1713864" cy="349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i="1" spc="-75" dirty="0">
                <a:latin typeface="Times New Roman"/>
                <a:cs typeface="Times New Roman"/>
              </a:rPr>
              <a:t>I</a:t>
            </a:r>
            <a:r>
              <a:rPr sz="2100" i="1" spc="-335" dirty="0">
                <a:latin typeface="Times New Roman"/>
                <a:cs typeface="Times New Roman"/>
              </a:rPr>
              <a:t> </a:t>
            </a:r>
            <a:r>
              <a:rPr sz="2100" spc="-95" dirty="0">
                <a:latin typeface="Times New Roman"/>
                <a:cs typeface="Times New Roman"/>
              </a:rPr>
              <a:t>(s)</a:t>
            </a:r>
            <a:r>
              <a:rPr sz="2100" spc="-180" dirty="0">
                <a:latin typeface="Times New Roman"/>
                <a:cs typeface="Times New Roman"/>
              </a:rPr>
              <a:t> </a:t>
            </a:r>
            <a:r>
              <a:rPr sz="2100" spc="-120" dirty="0">
                <a:latin typeface="Symbol"/>
                <a:cs typeface="Symbol"/>
              </a:rPr>
              <a:t></a:t>
            </a:r>
            <a:r>
              <a:rPr sz="2100" spc="-190" dirty="0">
                <a:latin typeface="Times New Roman"/>
                <a:cs typeface="Times New Roman"/>
              </a:rPr>
              <a:t> </a:t>
            </a:r>
            <a:r>
              <a:rPr sz="2100" spc="-120" dirty="0">
                <a:latin typeface="Symbol"/>
                <a:cs typeface="Symbol"/>
              </a:rPr>
              <a:t></a:t>
            </a:r>
            <a:r>
              <a:rPr sz="2100" spc="-195" dirty="0">
                <a:latin typeface="Times New Roman"/>
                <a:cs typeface="Times New Roman"/>
              </a:rPr>
              <a:t> </a:t>
            </a:r>
            <a:r>
              <a:rPr sz="2100" spc="-120" dirty="0">
                <a:latin typeface="Symbol"/>
                <a:cs typeface="Symbol"/>
              </a:rPr>
              <a:t></a:t>
            </a:r>
            <a:r>
              <a:rPr sz="2100" spc="-190" dirty="0">
                <a:latin typeface="Times New Roman"/>
                <a:cs typeface="Times New Roman"/>
              </a:rPr>
              <a:t> </a:t>
            </a:r>
            <a:r>
              <a:rPr sz="2100" spc="-120" dirty="0">
                <a:latin typeface="Symbol"/>
                <a:cs typeface="Symbol"/>
              </a:rPr>
              <a:t></a:t>
            </a:r>
            <a:r>
              <a:rPr sz="2100" spc="-190" dirty="0">
                <a:latin typeface="Times New Roman"/>
                <a:cs typeface="Times New Roman"/>
              </a:rPr>
              <a:t> </a:t>
            </a:r>
            <a:r>
              <a:rPr sz="2100" spc="-120" dirty="0">
                <a:latin typeface="Symbol"/>
                <a:cs typeface="Symbol"/>
              </a:rPr>
              <a:t></a:t>
            </a:r>
            <a:r>
              <a:rPr sz="2100" spc="-195" dirty="0">
                <a:latin typeface="Times New Roman"/>
                <a:cs typeface="Times New Roman"/>
              </a:rPr>
              <a:t> </a:t>
            </a:r>
            <a:r>
              <a:rPr sz="2100" spc="-90" dirty="0">
                <a:latin typeface="Symbol"/>
                <a:cs typeface="Symbol"/>
              </a:rPr>
              <a:t></a:t>
            </a:r>
            <a:r>
              <a:rPr sz="2100" spc="-90" dirty="0">
                <a:latin typeface="Times New Roman"/>
                <a:cs typeface="Times New Roman"/>
              </a:rPr>
              <a:t>(2)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813057" y="5297037"/>
            <a:ext cx="274955" cy="349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i="1" spc="-135" dirty="0">
                <a:latin typeface="Times New Roman"/>
                <a:cs typeface="Times New Roman"/>
              </a:rPr>
              <a:t>sC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22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732790"/>
            <a:ext cx="3855720" cy="985519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spc="-10" dirty="0">
                <a:latin typeface="Tahoma"/>
                <a:cs typeface="Tahoma"/>
              </a:rPr>
              <a:t>From </a:t>
            </a:r>
            <a:r>
              <a:rPr sz="1800" spc="-5" dirty="0">
                <a:latin typeface="Tahoma"/>
                <a:cs typeface="Tahoma"/>
              </a:rPr>
              <a:t>equation </a:t>
            </a:r>
            <a:r>
              <a:rPr sz="1800" dirty="0">
                <a:latin typeface="Tahoma"/>
                <a:cs typeface="Tahoma"/>
              </a:rPr>
              <a:t>1 and</a:t>
            </a:r>
            <a:r>
              <a:rPr sz="1800" spc="-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2,</a:t>
            </a:r>
            <a:endParaRPr sz="1800">
              <a:latin typeface="Tahoma"/>
              <a:cs typeface="Tahoma"/>
            </a:endParaRPr>
          </a:p>
          <a:p>
            <a:pPr marL="1293495">
              <a:lnSpc>
                <a:spcPct val="100000"/>
              </a:lnSpc>
              <a:spcBef>
                <a:spcPts val="1440"/>
              </a:spcBef>
            </a:pPr>
            <a:r>
              <a:rPr sz="2400" spc="-40" dirty="0">
                <a:latin typeface="Tahoma"/>
                <a:cs typeface="Tahoma"/>
              </a:rPr>
              <a:t>Transfer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Function=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43863" y="1284179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>
                <a:moveTo>
                  <a:pt x="0" y="0"/>
                </a:moveTo>
                <a:lnTo>
                  <a:pt x="352278" y="0"/>
                </a:lnTo>
              </a:path>
            </a:pathLst>
          </a:custGeom>
          <a:ln w="51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40894" y="1817268"/>
            <a:ext cx="351790" cy="0"/>
          </a:xfrm>
          <a:custGeom>
            <a:avLst/>
            <a:gdLst/>
            <a:ahLst/>
            <a:cxnLst/>
            <a:rect l="l" t="t" r="r" b="b"/>
            <a:pathLst>
              <a:path w="351790">
                <a:moveTo>
                  <a:pt x="0" y="0"/>
                </a:moveTo>
                <a:lnTo>
                  <a:pt x="351640" y="0"/>
                </a:lnTo>
              </a:path>
            </a:pathLst>
          </a:custGeom>
          <a:ln w="51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11346" y="1539978"/>
            <a:ext cx="1916430" cy="0"/>
          </a:xfrm>
          <a:custGeom>
            <a:avLst/>
            <a:gdLst/>
            <a:ahLst/>
            <a:cxnLst/>
            <a:rect l="l" t="t" r="r" b="b"/>
            <a:pathLst>
              <a:path w="1916429">
                <a:moveTo>
                  <a:pt x="0" y="0"/>
                </a:moveTo>
                <a:lnTo>
                  <a:pt x="1916066" y="0"/>
                </a:lnTo>
              </a:path>
            </a:pathLst>
          </a:custGeom>
          <a:ln w="103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35799" y="977853"/>
            <a:ext cx="169545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spc="305" dirty="0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53252" y="1111999"/>
            <a:ext cx="865505" cy="4470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00050">
              <a:lnSpc>
                <a:spcPts val="1645"/>
              </a:lnSpc>
              <a:spcBef>
                <a:spcPts val="125"/>
              </a:spcBef>
            </a:pPr>
            <a:r>
              <a:rPr sz="1650" i="1" spc="204" dirty="0">
                <a:latin typeface="Times New Roman"/>
                <a:cs typeface="Times New Roman"/>
              </a:rPr>
              <a:t>I</a:t>
            </a:r>
            <a:r>
              <a:rPr sz="1650" i="1" spc="-225" dirty="0">
                <a:latin typeface="Times New Roman"/>
                <a:cs typeface="Times New Roman"/>
              </a:rPr>
              <a:t> </a:t>
            </a:r>
            <a:r>
              <a:rPr sz="1650" spc="265" dirty="0">
                <a:latin typeface="Times New Roman"/>
                <a:cs typeface="Times New Roman"/>
              </a:rPr>
              <a:t>(</a:t>
            </a:r>
            <a:r>
              <a:rPr sz="1650" i="1" spc="265" dirty="0">
                <a:latin typeface="Times New Roman"/>
                <a:cs typeface="Times New Roman"/>
              </a:rPr>
              <a:t>s</a:t>
            </a:r>
            <a:r>
              <a:rPr sz="1650" spc="265" dirty="0">
                <a:latin typeface="Times New Roman"/>
                <a:cs typeface="Times New Roman"/>
              </a:rPr>
              <a:t>)</a:t>
            </a: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ts val="1645"/>
              </a:lnSpc>
            </a:pPr>
            <a:r>
              <a:rPr sz="1650" i="1" spc="320" dirty="0">
                <a:latin typeface="Times New Roman"/>
                <a:cs typeface="Times New Roman"/>
              </a:rPr>
              <a:t>sC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50284" y="1811022"/>
            <a:ext cx="328930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i="1" spc="320" dirty="0">
                <a:latin typeface="Times New Roman"/>
                <a:cs typeface="Times New Roman"/>
              </a:rPr>
              <a:t>sC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19867" y="1188507"/>
            <a:ext cx="951865" cy="62674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0"/>
              </a:spcBef>
            </a:pPr>
            <a:r>
              <a:rPr sz="1650" i="1" u="sng" spc="2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Vo</a:t>
            </a:r>
            <a:r>
              <a:rPr sz="1650" u="sng" spc="2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(s)</a:t>
            </a:r>
            <a:r>
              <a:rPr sz="1650" spc="275" dirty="0">
                <a:latin typeface="Times New Roman"/>
                <a:cs typeface="Times New Roman"/>
              </a:rPr>
              <a:t> </a:t>
            </a:r>
            <a:r>
              <a:rPr sz="2475" spc="502" baseline="-35353" dirty="0">
                <a:latin typeface="Symbol"/>
                <a:cs typeface="Symbol"/>
              </a:rPr>
              <a:t></a:t>
            </a:r>
            <a:endParaRPr sz="2475" baseline="-35353">
              <a:latin typeface="Symbol"/>
              <a:cs typeface="Symbol"/>
            </a:endParaRPr>
          </a:p>
          <a:p>
            <a:pPr marL="66675">
              <a:lnSpc>
                <a:spcPct val="100000"/>
              </a:lnSpc>
              <a:spcBef>
                <a:spcPts val="385"/>
              </a:spcBef>
            </a:pPr>
            <a:r>
              <a:rPr sz="1650" i="1" spc="245" dirty="0">
                <a:latin typeface="Times New Roman"/>
                <a:cs typeface="Times New Roman"/>
              </a:rPr>
              <a:t>Vi</a:t>
            </a:r>
            <a:r>
              <a:rPr sz="1650" spc="245" dirty="0">
                <a:latin typeface="Times New Roman"/>
                <a:cs typeface="Times New Roman"/>
              </a:rPr>
              <a:t>(s)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69183" y="1644652"/>
            <a:ext cx="1985645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1176020" algn="l"/>
              </a:tabLst>
            </a:pPr>
            <a:r>
              <a:rPr sz="1650" spc="365" dirty="0">
                <a:latin typeface="Times New Roman"/>
                <a:cs typeface="Times New Roman"/>
              </a:rPr>
              <a:t>[R</a:t>
            </a:r>
            <a:r>
              <a:rPr sz="1650" spc="365" dirty="0">
                <a:latin typeface="Symbol"/>
                <a:cs typeface="Symbol"/>
              </a:rPr>
              <a:t></a:t>
            </a:r>
            <a:r>
              <a:rPr sz="1650" spc="-10" dirty="0">
                <a:latin typeface="Times New Roman"/>
                <a:cs typeface="Times New Roman"/>
              </a:rPr>
              <a:t> </a:t>
            </a:r>
            <a:r>
              <a:rPr sz="1650" spc="330" dirty="0">
                <a:latin typeface="Times New Roman"/>
                <a:cs typeface="Times New Roman"/>
              </a:rPr>
              <a:t>sL</a:t>
            </a:r>
            <a:r>
              <a:rPr sz="1650" spc="330" dirty="0">
                <a:latin typeface="Symbol"/>
                <a:cs typeface="Symbol"/>
              </a:rPr>
              <a:t></a:t>
            </a:r>
            <a:r>
              <a:rPr sz="1650" spc="330" dirty="0">
                <a:latin typeface="Times New Roman"/>
                <a:cs typeface="Times New Roman"/>
              </a:rPr>
              <a:t>	</a:t>
            </a:r>
            <a:r>
              <a:rPr sz="2475" spc="457" baseline="35353" dirty="0">
                <a:latin typeface="Times New Roman"/>
                <a:cs typeface="Times New Roman"/>
              </a:rPr>
              <a:t>1 </a:t>
            </a:r>
            <a:r>
              <a:rPr sz="1650" spc="204" dirty="0">
                <a:latin typeface="Times New Roman"/>
                <a:cs typeface="Times New Roman"/>
              </a:rPr>
              <a:t>]</a:t>
            </a:r>
            <a:r>
              <a:rPr sz="1650" spc="-90" dirty="0">
                <a:latin typeface="Times New Roman"/>
                <a:cs typeface="Times New Roman"/>
              </a:rPr>
              <a:t> </a:t>
            </a:r>
            <a:r>
              <a:rPr sz="1650" spc="190" dirty="0">
                <a:latin typeface="Times New Roman"/>
                <a:cs typeface="Times New Roman"/>
              </a:rPr>
              <a:t>I(s)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401561" y="11437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799" y="0"/>
                </a:moveTo>
                <a:lnTo>
                  <a:pt x="0" y="304800"/>
                </a:lnTo>
              </a:path>
            </a:pathLst>
          </a:custGeom>
          <a:ln w="3505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34961" y="1677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0"/>
                </a:moveTo>
                <a:lnTo>
                  <a:pt x="0" y="304800"/>
                </a:lnTo>
              </a:path>
            </a:pathLst>
          </a:custGeom>
          <a:ln w="3505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15000" y="2895600"/>
            <a:ext cx="1692275" cy="0"/>
          </a:xfrm>
          <a:custGeom>
            <a:avLst/>
            <a:gdLst/>
            <a:ahLst/>
            <a:cxnLst/>
            <a:rect l="l" t="t" r="r" b="b"/>
            <a:pathLst>
              <a:path w="1692275">
                <a:moveTo>
                  <a:pt x="0" y="0"/>
                </a:moveTo>
                <a:lnTo>
                  <a:pt x="1692255" y="0"/>
                </a:lnTo>
              </a:path>
            </a:pathLst>
          </a:custGeom>
          <a:ln w="11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257800" y="2895600"/>
            <a:ext cx="2895600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800" i="1" spc="180" dirty="0">
                <a:latin typeface="Times New Roman"/>
                <a:cs typeface="Times New Roman"/>
              </a:rPr>
              <a:t>sCR</a:t>
            </a:r>
            <a:r>
              <a:rPr sz="2800" i="1" spc="-50" dirty="0">
                <a:latin typeface="Times New Roman"/>
                <a:cs typeface="Times New Roman"/>
              </a:rPr>
              <a:t> </a:t>
            </a:r>
            <a:r>
              <a:rPr sz="2800" spc="195" dirty="0">
                <a:latin typeface="Symbol"/>
                <a:cs typeface="Symbol"/>
              </a:rPr>
              <a:t>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i="1" spc="175" dirty="0">
                <a:latin typeface="Times New Roman"/>
                <a:cs typeface="Times New Roman"/>
              </a:rPr>
              <a:t>s</a:t>
            </a:r>
            <a:r>
              <a:rPr sz="2000" spc="262" baseline="44973" dirty="0">
                <a:latin typeface="Times New Roman"/>
                <a:cs typeface="Times New Roman"/>
              </a:rPr>
              <a:t>2</a:t>
            </a:r>
            <a:r>
              <a:rPr sz="2000" spc="-75" baseline="44973" dirty="0">
                <a:latin typeface="Times New Roman"/>
                <a:cs typeface="Times New Roman"/>
              </a:rPr>
              <a:t> </a:t>
            </a:r>
            <a:r>
              <a:rPr sz="2800" i="1" spc="210" dirty="0">
                <a:latin typeface="Times New Roman"/>
                <a:cs typeface="Times New Roman"/>
              </a:rPr>
              <a:t>LC</a:t>
            </a:r>
            <a:r>
              <a:rPr sz="2800" i="1" spc="25" dirty="0">
                <a:latin typeface="Times New Roman"/>
                <a:cs typeface="Times New Roman"/>
              </a:rPr>
              <a:t> </a:t>
            </a:r>
            <a:r>
              <a:rPr sz="2800" spc="195" dirty="0">
                <a:latin typeface="Symbol"/>
                <a:cs typeface="Symbol"/>
              </a:rPr>
              <a:t></a:t>
            </a:r>
            <a:r>
              <a:rPr sz="2800" spc="-270" dirty="0">
                <a:latin typeface="Times New Roman"/>
                <a:cs typeface="Times New Roman"/>
              </a:rPr>
              <a:t> </a:t>
            </a:r>
            <a:r>
              <a:rPr sz="2800" spc="180" dirty="0">
                <a:latin typeface="Times New Roman"/>
                <a:cs typeface="Times New Roman"/>
              </a:rPr>
              <a:t>1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00800" y="2438400"/>
            <a:ext cx="166370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spc="180" dirty="0"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29200" y="2667000"/>
            <a:ext cx="447711" cy="298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spc="195" dirty="0">
                <a:latin typeface="Symbol"/>
                <a:cs typeface="Symbol"/>
              </a:rPr>
              <a:t></a:t>
            </a:r>
            <a:endParaRPr sz="1850" dirty="0">
              <a:latin typeface="Symbol"/>
              <a:cs typeface="Symbo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562600" y="3810000"/>
            <a:ext cx="1503680" cy="0"/>
          </a:xfrm>
          <a:custGeom>
            <a:avLst/>
            <a:gdLst/>
            <a:ahLst/>
            <a:cxnLst/>
            <a:rect l="l" t="t" r="r" b="b"/>
            <a:pathLst>
              <a:path w="1503679">
                <a:moveTo>
                  <a:pt x="0" y="0"/>
                </a:moveTo>
                <a:lnTo>
                  <a:pt x="15034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562600" y="3886200"/>
            <a:ext cx="2362200" cy="4424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800" i="1" dirty="0">
                <a:latin typeface="Times New Roman"/>
                <a:cs typeface="Times New Roman"/>
              </a:rPr>
              <a:t>s</a:t>
            </a:r>
            <a:r>
              <a:rPr sz="2400" baseline="43981" dirty="0">
                <a:latin typeface="Times New Roman"/>
                <a:cs typeface="Times New Roman"/>
              </a:rPr>
              <a:t>2 </a:t>
            </a:r>
            <a:r>
              <a:rPr sz="2800" i="1" spc="-95" dirty="0">
                <a:latin typeface="Times New Roman"/>
                <a:cs typeface="Times New Roman"/>
              </a:rPr>
              <a:t>LC </a:t>
            </a:r>
            <a:r>
              <a:rPr sz="2800" spc="-75" dirty="0">
                <a:latin typeface="Symbol"/>
                <a:cs typeface="Symbol"/>
              </a:rPr>
              <a:t>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i="1" spc="-95" dirty="0">
                <a:latin typeface="Times New Roman"/>
                <a:cs typeface="Times New Roman"/>
              </a:rPr>
              <a:t>sCR</a:t>
            </a:r>
            <a:r>
              <a:rPr sz="2800" i="1" spc="-34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Symbol"/>
                <a:cs typeface="Symbol"/>
              </a:rPr>
              <a:t></a:t>
            </a:r>
            <a:r>
              <a:rPr sz="2100" spc="15" dirty="0"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248400" y="3429000"/>
            <a:ext cx="218207" cy="33470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spc="-70" dirty="0"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029200" y="3657600"/>
            <a:ext cx="381000" cy="33470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spc="-75" dirty="0">
                <a:latin typeface="Symbol"/>
                <a:cs typeface="Symbol"/>
              </a:rPr>
              <a:t></a:t>
            </a:r>
            <a:endParaRPr sz="2100" dirty="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387333" y="6418884"/>
            <a:ext cx="220979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80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163091"/>
            <a:ext cx="8301990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3600" spc="-10" dirty="0">
                <a:latin typeface="Calibri"/>
                <a:cs typeface="Calibri"/>
              </a:rPr>
              <a:t>The </a:t>
            </a:r>
            <a:r>
              <a:rPr sz="3600" spc="-15" dirty="0">
                <a:latin typeface="Calibri"/>
                <a:cs typeface="Calibri"/>
              </a:rPr>
              <a:t>order </a:t>
            </a:r>
            <a:r>
              <a:rPr sz="3600" spc="-5" dirty="0">
                <a:latin typeface="Calibri"/>
                <a:cs typeface="Calibri"/>
              </a:rPr>
              <a:t>of </a:t>
            </a:r>
            <a:r>
              <a:rPr sz="3600" spc="-20" dirty="0">
                <a:latin typeface="Calibri"/>
                <a:cs typeface="Calibri"/>
              </a:rPr>
              <a:t>control </a:t>
            </a:r>
            <a:r>
              <a:rPr sz="3600" spc="-30" dirty="0">
                <a:latin typeface="Calibri"/>
                <a:cs typeface="Calibri"/>
              </a:rPr>
              <a:t>system </a:t>
            </a:r>
            <a:r>
              <a:rPr sz="3600" spc="-10" dirty="0">
                <a:latin typeface="Calibri"/>
                <a:cs typeface="Calibri"/>
              </a:rPr>
              <a:t>is defined </a:t>
            </a:r>
            <a:r>
              <a:rPr sz="3600" spc="5" dirty="0">
                <a:latin typeface="Calibri"/>
                <a:cs typeface="Calibri"/>
              </a:rPr>
              <a:t>as </a:t>
            </a:r>
            <a:r>
              <a:rPr sz="3600" spc="-5" dirty="0">
                <a:latin typeface="Calibri"/>
                <a:cs typeface="Calibri"/>
              </a:rPr>
              <a:t>the </a:t>
            </a:r>
            <a:r>
              <a:rPr sz="3600" spc="-10" dirty="0">
                <a:latin typeface="Calibri"/>
                <a:cs typeface="Calibri"/>
              </a:rPr>
              <a:t>highest  </a:t>
            </a:r>
            <a:r>
              <a:rPr sz="3600" spc="-15" dirty="0">
                <a:latin typeface="Calibri"/>
                <a:cs typeface="Calibri"/>
              </a:rPr>
              <a:t>power </a:t>
            </a:r>
            <a:r>
              <a:rPr sz="3600" spc="-5" dirty="0">
                <a:latin typeface="Calibri"/>
                <a:cs typeface="Calibri"/>
              </a:rPr>
              <a:t>of s </a:t>
            </a:r>
            <a:r>
              <a:rPr sz="3600" spc="-15" dirty="0">
                <a:latin typeface="Calibri"/>
                <a:cs typeface="Calibri"/>
              </a:rPr>
              <a:t>present </a:t>
            </a:r>
            <a:r>
              <a:rPr sz="3600" dirty="0">
                <a:latin typeface="Calibri"/>
                <a:cs typeface="Calibri"/>
              </a:rPr>
              <a:t>in </a:t>
            </a:r>
            <a:r>
              <a:rPr sz="3600" spc="-10" dirty="0">
                <a:latin typeface="Calibri"/>
                <a:cs typeface="Calibri"/>
              </a:rPr>
              <a:t>denominator </a:t>
            </a:r>
            <a:r>
              <a:rPr sz="3600" dirty="0">
                <a:latin typeface="Calibri"/>
                <a:cs typeface="Calibri"/>
              </a:rPr>
              <a:t>of </a:t>
            </a:r>
            <a:r>
              <a:rPr sz="3600" spc="-5" dirty="0">
                <a:latin typeface="Calibri"/>
                <a:cs typeface="Calibri"/>
              </a:rPr>
              <a:t>closed loop  </a:t>
            </a:r>
            <a:r>
              <a:rPr sz="3600" spc="-25" dirty="0">
                <a:latin typeface="Calibri"/>
                <a:cs typeface="Calibri"/>
              </a:rPr>
              <a:t>transfer </a:t>
            </a:r>
            <a:r>
              <a:rPr sz="3600" spc="-5" dirty="0">
                <a:latin typeface="Calibri"/>
                <a:cs typeface="Calibri"/>
              </a:rPr>
              <a:t>function G(s) of </a:t>
            </a:r>
            <a:r>
              <a:rPr sz="3600" spc="-10" dirty="0">
                <a:latin typeface="Calibri"/>
                <a:cs typeface="Calibri"/>
              </a:rPr>
              <a:t>unity </a:t>
            </a:r>
            <a:r>
              <a:rPr sz="3600" spc="-15" dirty="0">
                <a:latin typeface="Calibri"/>
                <a:cs typeface="Calibri"/>
              </a:rPr>
              <a:t>feedback</a:t>
            </a:r>
            <a:r>
              <a:rPr sz="3600" spc="140" dirty="0"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system.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83234"/>
            <a:ext cx="700786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Order </a:t>
            </a:r>
            <a:r>
              <a:rPr dirty="0"/>
              <a:t>of</a:t>
            </a:r>
            <a:r>
              <a:rPr spc="-75" dirty="0"/>
              <a:t> </a:t>
            </a:r>
            <a:r>
              <a:rPr spc="-25" dirty="0"/>
              <a:t>System</a:t>
            </a:r>
          </a:p>
        </p:txBody>
      </p:sp>
      <p:sp>
        <p:nvSpPr>
          <p:cNvPr id="4" name="object 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24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14376"/>
            <a:ext cx="6542405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0" spc="-5" dirty="0">
                <a:solidFill>
                  <a:srgbClr val="000000"/>
                </a:solidFill>
                <a:latin typeface="Calibri"/>
                <a:cs typeface="Calibri"/>
              </a:rPr>
              <a:t>Example1: </a:t>
            </a:r>
            <a:r>
              <a:rPr sz="2900" b="0" spc="-10" dirty="0">
                <a:solidFill>
                  <a:srgbClr val="000000"/>
                </a:solidFill>
                <a:latin typeface="Calibri"/>
                <a:cs typeface="Calibri"/>
              </a:rPr>
              <a:t>Determine order </a:t>
            </a:r>
            <a:r>
              <a:rPr sz="2900" b="0" spc="-5" dirty="0">
                <a:solidFill>
                  <a:srgbClr val="000000"/>
                </a:solidFill>
                <a:latin typeface="Calibri"/>
                <a:cs typeface="Calibri"/>
              </a:rPr>
              <a:t>of given</a:t>
            </a:r>
            <a:r>
              <a:rPr sz="2900" b="0" spc="-1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900" b="0" spc="-25" dirty="0">
                <a:solidFill>
                  <a:srgbClr val="000000"/>
                </a:solidFill>
                <a:latin typeface="Calibri"/>
                <a:cs typeface="Calibri"/>
              </a:rPr>
              <a:t>system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93442" y="2476045"/>
            <a:ext cx="3068955" cy="0"/>
          </a:xfrm>
          <a:custGeom>
            <a:avLst/>
            <a:gdLst/>
            <a:ahLst/>
            <a:cxnLst/>
            <a:rect l="l" t="t" r="r" b="b"/>
            <a:pathLst>
              <a:path w="3068954">
                <a:moveTo>
                  <a:pt x="0" y="0"/>
                </a:moveTo>
                <a:lnTo>
                  <a:pt x="3068841" y="0"/>
                </a:lnTo>
              </a:path>
            </a:pathLst>
          </a:custGeom>
          <a:ln w="177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80825" y="2313943"/>
            <a:ext cx="320675" cy="471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4350" i="1" spc="-30" baseline="-24904" dirty="0">
                <a:latin typeface="Times New Roman"/>
                <a:cs typeface="Times New Roman"/>
              </a:rPr>
              <a:t>s</a:t>
            </a:r>
            <a:r>
              <a:rPr sz="1650" spc="-20" dirty="0">
                <a:latin typeface="Times New Roman"/>
                <a:cs typeface="Times New Roman"/>
              </a:rPr>
              <a:t>4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31561" y="2480364"/>
            <a:ext cx="2766695" cy="471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900" spc="-140" dirty="0">
                <a:latin typeface="Symbol"/>
                <a:cs typeface="Symbol"/>
              </a:rPr>
              <a:t></a:t>
            </a:r>
            <a:r>
              <a:rPr sz="2900" spc="-140" dirty="0">
                <a:latin typeface="Times New Roman"/>
                <a:cs typeface="Times New Roman"/>
              </a:rPr>
              <a:t> </a:t>
            </a:r>
            <a:r>
              <a:rPr sz="2900" spc="-45" dirty="0">
                <a:latin typeface="Times New Roman"/>
                <a:cs typeface="Times New Roman"/>
              </a:rPr>
              <a:t>7</a:t>
            </a:r>
            <a:r>
              <a:rPr sz="2900" i="1" spc="-45" dirty="0">
                <a:latin typeface="Times New Roman"/>
                <a:cs typeface="Times New Roman"/>
              </a:rPr>
              <a:t>s</a:t>
            </a:r>
            <a:r>
              <a:rPr sz="2475" spc="-67" baseline="43771" dirty="0">
                <a:latin typeface="Times New Roman"/>
                <a:cs typeface="Times New Roman"/>
              </a:rPr>
              <a:t>3 </a:t>
            </a:r>
            <a:r>
              <a:rPr sz="2900" spc="-35" dirty="0">
                <a:latin typeface="Symbol"/>
                <a:cs typeface="Symbol"/>
              </a:rPr>
              <a:t></a:t>
            </a:r>
            <a:r>
              <a:rPr sz="2900" spc="-35" dirty="0">
                <a:latin typeface="Times New Roman"/>
                <a:cs typeface="Times New Roman"/>
              </a:rPr>
              <a:t>10</a:t>
            </a:r>
            <a:r>
              <a:rPr sz="2900" i="1" spc="-35" dirty="0">
                <a:latin typeface="Times New Roman"/>
                <a:cs typeface="Times New Roman"/>
              </a:rPr>
              <a:t>s</a:t>
            </a:r>
            <a:r>
              <a:rPr sz="2475" spc="-52" baseline="43771" dirty="0">
                <a:latin typeface="Times New Roman"/>
                <a:cs typeface="Times New Roman"/>
              </a:rPr>
              <a:t>2 </a:t>
            </a:r>
            <a:r>
              <a:rPr sz="2900" spc="-140" dirty="0">
                <a:latin typeface="Symbol"/>
                <a:cs typeface="Symbol"/>
              </a:rPr>
              <a:t></a:t>
            </a:r>
            <a:r>
              <a:rPr sz="2900" spc="-140" dirty="0">
                <a:latin typeface="Times New Roman"/>
                <a:cs typeface="Times New Roman"/>
              </a:rPr>
              <a:t> </a:t>
            </a:r>
            <a:r>
              <a:rPr sz="2900" spc="-114" dirty="0">
                <a:latin typeface="Times New Roman"/>
                <a:cs typeface="Times New Roman"/>
              </a:rPr>
              <a:t>5</a:t>
            </a:r>
            <a:r>
              <a:rPr sz="2900" i="1" spc="-114" dirty="0">
                <a:latin typeface="Times New Roman"/>
                <a:cs typeface="Times New Roman"/>
              </a:rPr>
              <a:t>s </a:t>
            </a:r>
            <a:r>
              <a:rPr sz="2900" spc="-140" dirty="0">
                <a:latin typeface="Symbol"/>
                <a:cs typeface="Symbol"/>
              </a:rPr>
              <a:t></a:t>
            </a:r>
            <a:r>
              <a:rPr sz="2900" spc="-509" dirty="0">
                <a:latin typeface="Times New Roman"/>
                <a:cs typeface="Times New Roman"/>
              </a:rPr>
              <a:t> </a:t>
            </a:r>
            <a:r>
              <a:rPr sz="2900" spc="-125" dirty="0">
                <a:latin typeface="Times New Roman"/>
                <a:cs typeface="Times New Roman"/>
              </a:rPr>
              <a:t>5</a:t>
            </a:r>
            <a:endParaRPr sz="29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65193" y="1951530"/>
            <a:ext cx="938530" cy="471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900" i="1" spc="-85" dirty="0">
                <a:latin typeface="Times New Roman"/>
                <a:cs typeface="Times New Roman"/>
              </a:rPr>
              <a:t>s</a:t>
            </a:r>
            <a:r>
              <a:rPr sz="2900" spc="-85" dirty="0">
                <a:latin typeface="Times New Roman"/>
                <a:cs typeface="Times New Roman"/>
              </a:rPr>
              <a:t>(s</a:t>
            </a:r>
            <a:r>
              <a:rPr sz="2900" spc="-85" dirty="0">
                <a:latin typeface="Symbol"/>
                <a:cs typeface="Symbol"/>
              </a:rPr>
              <a:t></a:t>
            </a:r>
            <a:r>
              <a:rPr sz="2900" spc="-275" dirty="0">
                <a:latin typeface="Times New Roman"/>
                <a:cs typeface="Times New Roman"/>
              </a:rPr>
              <a:t> </a:t>
            </a:r>
            <a:r>
              <a:rPr sz="2900" spc="-125" dirty="0">
                <a:latin typeface="Times New Roman"/>
                <a:cs typeface="Times New Roman"/>
              </a:rPr>
              <a:t>2)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3937" y="2185239"/>
            <a:ext cx="1654175" cy="471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900" i="1" spc="-160" dirty="0">
                <a:latin typeface="Times New Roman"/>
                <a:cs typeface="Times New Roman"/>
              </a:rPr>
              <a:t>TF </a:t>
            </a:r>
            <a:r>
              <a:rPr sz="2900" spc="-140" dirty="0">
                <a:latin typeface="Symbol"/>
                <a:cs typeface="Symbol"/>
              </a:rPr>
              <a:t></a:t>
            </a:r>
            <a:r>
              <a:rPr sz="2900" spc="-140" dirty="0">
                <a:latin typeface="Times New Roman"/>
                <a:cs typeface="Times New Roman"/>
              </a:rPr>
              <a:t> </a:t>
            </a:r>
            <a:r>
              <a:rPr sz="2900" i="1" spc="-110" dirty="0">
                <a:latin typeface="Times New Roman"/>
                <a:cs typeface="Times New Roman"/>
              </a:rPr>
              <a:t>G</a:t>
            </a:r>
            <a:r>
              <a:rPr sz="2900" spc="-110" dirty="0">
                <a:latin typeface="Times New Roman"/>
                <a:cs typeface="Times New Roman"/>
              </a:rPr>
              <a:t>(s)</a:t>
            </a:r>
            <a:r>
              <a:rPr sz="2900" spc="-415" dirty="0">
                <a:latin typeface="Times New Roman"/>
                <a:cs typeface="Times New Roman"/>
              </a:rPr>
              <a:t> </a:t>
            </a:r>
            <a:r>
              <a:rPr sz="2900" spc="-140" dirty="0">
                <a:latin typeface="Symbol"/>
                <a:cs typeface="Symbol"/>
              </a:rPr>
              <a:t></a:t>
            </a:r>
            <a:endParaRPr sz="2900">
              <a:latin typeface="Symbol"/>
              <a:cs typeface="Symbo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25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14376"/>
            <a:ext cx="6542405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0" spc="-5" dirty="0">
                <a:solidFill>
                  <a:srgbClr val="000000"/>
                </a:solidFill>
                <a:latin typeface="Calibri"/>
                <a:cs typeface="Calibri"/>
              </a:rPr>
              <a:t>Example1: </a:t>
            </a:r>
            <a:r>
              <a:rPr sz="2900" b="0" spc="-10" dirty="0">
                <a:solidFill>
                  <a:srgbClr val="000000"/>
                </a:solidFill>
                <a:latin typeface="Calibri"/>
                <a:cs typeface="Calibri"/>
              </a:rPr>
              <a:t>Determine order </a:t>
            </a:r>
            <a:r>
              <a:rPr sz="2900" b="0" spc="-5" dirty="0">
                <a:solidFill>
                  <a:srgbClr val="000000"/>
                </a:solidFill>
                <a:latin typeface="Calibri"/>
                <a:cs typeface="Calibri"/>
              </a:rPr>
              <a:t>of given</a:t>
            </a:r>
            <a:r>
              <a:rPr sz="2900" b="0" spc="-1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900" b="0" spc="-25" dirty="0">
                <a:solidFill>
                  <a:srgbClr val="000000"/>
                </a:solidFill>
                <a:latin typeface="Calibri"/>
                <a:cs typeface="Calibri"/>
              </a:rPr>
              <a:t>system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93442" y="2476045"/>
            <a:ext cx="3068955" cy="0"/>
          </a:xfrm>
          <a:custGeom>
            <a:avLst/>
            <a:gdLst/>
            <a:ahLst/>
            <a:cxnLst/>
            <a:rect l="l" t="t" r="r" b="b"/>
            <a:pathLst>
              <a:path w="3068954">
                <a:moveTo>
                  <a:pt x="0" y="0"/>
                </a:moveTo>
                <a:lnTo>
                  <a:pt x="3068841" y="0"/>
                </a:lnTo>
              </a:path>
            </a:pathLst>
          </a:custGeom>
          <a:ln w="177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80825" y="2313943"/>
            <a:ext cx="320675" cy="471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4350" i="1" spc="-30" baseline="-24904" dirty="0">
                <a:latin typeface="Times New Roman"/>
                <a:cs typeface="Times New Roman"/>
              </a:rPr>
              <a:t>s</a:t>
            </a:r>
            <a:r>
              <a:rPr sz="1650" spc="-20" dirty="0">
                <a:latin typeface="Times New Roman"/>
                <a:cs typeface="Times New Roman"/>
              </a:rPr>
              <a:t>4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31561" y="2480364"/>
            <a:ext cx="2766695" cy="471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900" spc="-140" dirty="0">
                <a:latin typeface="Symbol"/>
                <a:cs typeface="Symbol"/>
              </a:rPr>
              <a:t></a:t>
            </a:r>
            <a:r>
              <a:rPr sz="2900" spc="-140" dirty="0">
                <a:latin typeface="Times New Roman"/>
                <a:cs typeface="Times New Roman"/>
              </a:rPr>
              <a:t> </a:t>
            </a:r>
            <a:r>
              <a:rPr sz="2900" spc="-45" dirty="0">
                <a:latin typeface="Times New Roman"/>
                <a:cs typeface="Times New Roman"/>
              </a:rPr>
              <a:t>7</a:t>
            </a:r>
            <a:r>
              <a:rPr sz="2900" i="1" spc="-45" dirty="0">
                <a:latin typeface="Times New Roman"/>
                <a:cs typeface="Times New Roman"/>
              </a:rPr>
              <a:t>s</a:t>
            </a:r>
            <a:r>
              <a:rPr sz="2475" spc="-67" baseline="43771" dirty="0">
                <a:latin typeface="Times New Roman"/>
                <a:cs typeface="Times New Roman"/>
              </a:rPr>
              <a:t>3 </a:t>
            </a:r>
            <a:r>
              <a:rPr sz="2900" spc="-35" dirty="0">
                <a:latin typeface="Symbol"/>
                <a:cs typeface="Symbol"/>
              </a:rPr>
              <a:t></a:t>
            </a:r>
            <a:r>
              <a:rPr sz="2900" spc="-35" dirty="0">
                <a:latin typeface="Times New Roman"/>
                <a:cs typeface="Times New Roman"/>
              </a:rPr>
              <a:t>10</a:t>
            </a:r>
            <a:r>
              <a:rPr sz="2900" i="1" spc="-35" dirty="0">
                <a:latin typeface="Times New Roman"/>
                <a:cs typeface="Times New Roman"/>
              </a:rPr>
              <a:t>s</a:t>
            </a:r>
            <a:r>
              <a:rPr sz="2475" spc="-52" baseline="43771" dirty="0">
                <a:latin typeface="Times New Roman"/>
                <a:cs typeface="Times New Roman"/>
              </a:rPr>
              <a:t>2 </a:t>
            </a:r>
            <a:r>
              <a:rPr sz="2900" spc="-140" dirty="0">
                <a:latin typeface="Symbol"/>
                <a:cs typeface="Symbol"/>
              </a:rPr>
              <a:t></a:t>
            </a:r>
            <a:r>
              <a:rPr sz="2900" spc="-140" dirty="0">
                <a:latin typeface="Times New Roman"/>
                <a:cs typeface="Times New Roman"/>
              </a:rPr>
              <a:t> </a:t>
            </a:r>
            <a:r>
              <a:rPr sz="2900" spc="-114" dirty="0">
                <a:latin typeface="Times New Roman"/>
                <a:cs typeface="Times New Roman"/>
              </a:rPr>
              <a:t>5</a:t>
            </a:r>
            <a:r>
              <a:rPr sz="2900" i="1" spc="-114" dirty="0">
                <a:latin typeface="Times New Roman"/>
                <a:cs typeface="Times New Roman"/>
              </a:rPr>
              <a:t>s </a:t>
            </a:r>
            <a:r>
              <a:rPr sz="2900" spc="-140" dirty="0">
                <a:latin typeface="Symbol"/>
                <a:cs typeface="Symbol"/>
              </a:rPr>
              <a:t></a:t>
            </a:r>
            <a:r>
              <a:rPr sz="2900" spc="-509" dirty="0">
                <a:latin typeface="Times New Roman"/>
                <a:cs typeface="Times New Roman"/>
              </a:rPr>
              <a:t> </a:t>
            </a:r>
            <a:r>
              <a:rPr sz="2900" spc="-125" dirty="0">
                <a:latin typeface="Times New Roman"/>
                <a:cs typeface="Times New Roman"/>
              </a:rPr>
              <a:t>5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65193" y="1951530"/>
            <a:ext cx="938530" cy="471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900" i="1" spc="-85" dirty="0">
                <a:latin typeface="Times New Roman"/>
                <a:cs typeface="Times New Roman"/>
              </a:rPr>
              <a:t>s</a:t>
            </a:r>
            <a:r>
              <a:rPr sz="2900" spc="-85" dirty="0">
                <a:latin typeface="Times New Roman"/>
                <a:cs typeface="Times New Roman"/>
              </a:rPr>
              <a:t>(s</a:t>
            </a:r>
            <a:r>
              <a:rPr sz="2900" spc="-85" dirty="0">
                <a:latin typeface="Symbol"/>
                <a:cs typeface="Symbol"/>
              </a:rPr>
              <a:t></a:t>
            </a:r>
            <a:r>
              <a:rPr sz="2900" spc="-275" dirty="0">
                <a:latin typeface="Times New Roman"/>
                <a:cs typeface="Times New Roman"/>
              </a:rPr>
              <a:t> </a:t>
            </a:r>
            <a:r>
              <a:rPr sz="2900" spc="-125" dirty="0">
                <a:latin typeface="Times New Roman"/>
                <a:cs typeface="Times New Roman"/>
              </a:rPr>
              <a:t>2)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3937" y="2185239"/>
            <a:ext cx="1654175" cy="471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900" i="1" spc="-160" dirty="0">
                <a:latin typeface="Times New Roman"/>
                <a:cs typeface="Times New Roman"/>
              </a:rPr>
              <a:t>TF </a:t>
            </a:r>
            <a:r>
              <a:rPr sz="2900" spc="-140" dirty="0">
                <a:latin typeface="Symbol"/>
                <a:cs typeface="Symbol"/>
              </a:rPr>
              <a:t></a:t>
            </a:r>
            <a:r>
              <a:rPr sz="2900" spc="-140" dirty="0">
                <a:latin typeface="Times New Roman"/>
                <a:cs typeface="Times New Roman"/>
              </a:rPr>
              <a:t> </a:t>
            </a:r>
            <a:r>
              <a:rPr sz="2900" i="1" spc="-110" dirty="0">
                <a:latin typeface="Times New Roman"/>
                <a:cs typeface="Times New Roman"/>
              </a:rPr>
              <a:t>G</a:t>
            </a:r>
            <a:r>
              <a:rPr sz="2900" spc="-110" dirty="0">
                <a:latin typeface="Times New Roman"/>
                <a:cs typeface="Times New Roman"/>
              </a:rPr>
              <a:t>(s)</a:t>
            </a:r>
            <a:r>
              <a:rPr sz="2900" spc="-415" dirty="0">
                <a:latin typeface="Times New Roman"/>
                <a:cs typeface="Times New Roman"/>
              </a:rPr>
              <a:t> </a:t>
            </a:r>
            <a:r>
              <a:rPr sz="2900" spc="-140" dirty="0">
                <a:latin typeface="Symbol"/>
                <a:cs typeface="Symbol"/>
              </a:rPr>
              <a:t></a:t>
            </a:r>
            <a:endParaRPr sz="29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7768" y="3539109"/>
            <a:ext cx="746887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49680" marR="5080" indent="-1237615">
              <a:lnSpc>
                <a:spcPct val="15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Answer: </a:t>
            </a:r>
            <a:r>
              <a:rPr sz="2400" dirty="0">
                <a:latin typeface="Tahoma"/>
                <a:cs typeface="Tahoma"/>
              </a:rPr>
              <a:t>The highest </a:t>
            </a:r>
            <a:r>
              <a:rPr sz="2400" spc="-5" dirty="0">
                <a:latin typeface="Tahoma"/>
                <a:cs typeface="Tahoma"/>
              </a:rPr>
              <a:t>power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equation </a:t>
            </a:r>
            <a:r>
              <a:rPr sz="2400" dirty="0">
                <a:latin typeface="Tahoma"/>
                <a:cs typeface="Tahoma"/>
              </a:rPr>
              <a:t>in denominator  of </a:t>
            </a:r>
            <a:r>
              <a:rPr sz="2400" spc="-5" dirty="0">
                <a:latin typeface="Tahoma"/>
                <a:cs typeface="Tahoma"/>
              </a:rPr>
              <a:t>given </a:t>
            </a:r>
            <a:r>
              <a:rPr sz="2400" spc="-10" dirty="0">
                <a:latin typeface="Tahoma"/>
                <a:cs typeface="Tahoma"/>
              </a:rPr>
              <a:t>transfer </a:t>
            </a:r>
            <a:r>
              <a:rPr sz="2400" spc="-5" dirty="0">
                <a:latin typeface="Tahoma"/>
                <a:cs typeface="Tahoma"/>
              </a:rPr>
              <a:t>function </a:t>
            </a:r>
            <a:r>
              <a:rPr sz="2400" dirty="0">
                <a:latin typeface="Tahoma"/>
                <a:cs typeface="Tahoma"/>
              </a:rPr>
              <a:t>is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spc="-65" dirty="0">
                <a:latin typeface="Tahoma"/>
                <a:cs typeface="Tahoma"/>
              </a:rPr>
              <a:t>‘4’.</a:t>
            </a:r>
            <a:endParaRPr sz="2400">
              <a:latin typeface="Tahoma"/>
              <a:cs typeface="Tahoma"/>
            </a:endParaRPr>
          </a:p>
          <a:p>
            <a:pPr marL="124968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Tahoma"/>
                <a:cs typeface="Tahoma"/>
              </a:rPr>
              <a:t>Hence the order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given system </a:t>
            </a:r>
            <a:r>
              <a:rPr sz="2400" dirty="0">
                <a:latin typeface="Tahoma"/>
                <a:cs typeface="Tahoma"/>
              </a:rPr>
              <a:t>is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fourth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26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49859"/>
            <a:ext cx="7769860" cy="4597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25" dirty="0"/>
              <a:t>System </a:t>
            </a:r>
            <a:r>
              <a:rPr sz="2900" spc="-10" dirty="0"/>
              <a:t>Order </a:t>
            </a:r>
            <a:r>
              <a:rPr sz="2900" dirty="0"/>
              <a:t>and </a:t>
            </a:r>
            <a:r>
              <a:rPr sz="2900" spc="-5" dirty="0"/>
              <a:t>Proper</a:t>
            </a:r>
            <a:r>
              <a:rPr sz="2900" spc="-105" dirty="0"/>
              <a:t> </a:t>
            </a:r>
            <a:r>
              <a:rPr sz="2900" spc="-25" dirty="0"/>
              <a:t>System</a:t>
            </a:r>
            <a:endParaRPr sz="2900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08861"/>
            <a:ext cx="8225155" cy="22563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15" dirty="0">
                <a:solidFill>
                  <a:srgbClr val="0000FF"/>
                </a:solidFill>
                <a:latin typeface="Calibri"/>
                <a:cs typeface="Calibri"/>
              </a:rPr>
              <a:t>Highest 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power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of s </a:t>
            </a:r>
            <a:r>
              <a:rPr sz="2800" spc="-15" dirty="0">
                <a:solidFill>
                  <a:srgbClr val="0000FF"/>
                </a:solidFill>
                <a:latin typeface="Calibri"/>
                <a:cs typeface="Calibri"/>
              </a:rPr>
              <a:t>present 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in 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denominator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sz="2800" spc="5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closed</a:t>
            </a:r>
            <a:endParaRPr sz="2800" dirty="0">
              <a:solidFill>
                <a:srgbClr val="0000FF"/>
              </a:solidFill>
              <a:latin typeface="Calibri"/>
              <a:cs typeface="Calibri"/>
            </a:endParaRPr>
          </a:p>
          <a:p>
            <a:pPr marL="355600"/>
            <a:r>
              <a:rPr sz="2800" spc="-5" dirty="0" smtClean="0">
                <a:solidFill>
                  <a:srgbClr val="0000FF"/>
                </a:solidFill>
                <a:latin typeface="Calibri"/>
                <a:cs typeface="Calibri"/>
              </a:rPr>
              <a:t>loop </a:t>
            </a:r>
            <a:r>
              <a:rPr sz="2800" spc="-25" dirty="0">
                <a:solidFill>
                  <a:srgbClr val="0000FF"/>
                </a:solidFill>
                <a:latin typeface="Calibri"/>
                <a:cs typeface="Calibri"/>
              </a:rPr>
              <a:t>transfer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function 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is called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as </a:t>
            </a:r>
            <a:r>
              <a:rPr sz="2800" spc="-20" dirty="0">
                <a:solidFill>
                  <a:srgbClr val="0000FF"/>
                </a:solidFill>
                <a:latin typeface="Calibri"/>
                <a:cs typeface="Calibri"/>
              </a:rPr>
              <a:t>“Order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sz="2800" spc="16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5" dirty="0">
                <a:solidFill>
                  <a:srgbClr val="0000FF"/>
                </a:solidFill>
                <a:latin typeface="Calibri"/>
                <a:cs typeface="Calibri"/>
              </a:rPr>
              <a:t>System”.</a:t>
            </a:r>
            <a:endParaRPr sz="2800" dirty="0">
              <a:solidFill>
                <a:srgbClr val="0000FF"/>
              </a:solidFill>
              <a:latin typeface="Calibri"/>
              <a:cs typeface="Calibri"/>
            </a:endParaRPr>
          </a:p>
          <a:p>
            <a:pPr marL="355600" marR="5080" indent="-342900" algn="just">
              <a:spcBef>
                <a:spcPts val="67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proper </a:t>
            </a:r>
            <a:r>
              <a:rPr sz="28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system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25" dirty="0">
                <a:latin typeface="Calibri"/>
                <a:cs typeface="Calibri"/>
              </a:rPr>
              <a:t>system </a:t>
            </a:r>
            <a:r>
              <a:rPr sz="2800" spc="-10" dirty="0">
                <a:latin typeface="Calibri"/>
                <a:cs typeface="Calibri"/>
              </a:rPr>
              <a:t>where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degree </a:t>
            </a:r>
            <a:r>
              <a:rPr sz="2800" spc="-5" dirty="0">
                <a:latin typeface="Calibri"/>
                <a:cs typeface="Calibri"/>
              </a:rPr>
              <a:t>of the  </a:t>
            </a:r>
            <a:r>
              <a:rPr sz="2800" spc="-10" dirty="0">
                <a:latin typeface="Calibri"/>
                <a:cs typeface="Calibri"/>
              </a:rPr>
              <a:t>denominator is </a:t>
            </a:r>
            <a:r>
              <a:rPr sz="2800" spc="-15" dirty="0">
                <a:latin typeface="Calibri"/>
                <a:cs typeface="Calibri"/>
              </a:rPr>
              <a:t>larger </a:t>
            </a:r>
            <a:r>
              <a:rPr sz="2800" spc="-5" dirty="0">
                <a:latin typeface="Calibri"/>
                <a:cs typeface="Calibri"/>
              </a:rPr>
              <a:t>than or equal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degree </a:t>
            </a:r>
            <a:r>
              <a:rPr sz="2800" spc="-5" dirty="0">
                <a:latin typeface="Calibri"/>
                <a:cs typeface="Calibri"/>
              </a:rPr>
              <a:t>of  the </a:t>
            </a:r>
            <a:r>
              <a:rPr sz="2800" spc="-20" dirty="0">
                <a:latin typeface="Calibri"/>
                <a:cs typeface="Calibri"/>
              </a:rPr>
              <a:t>numerator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polynomial.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27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14376"/>
            <a:ext cx="6709409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0" spc="-10" dirty="0">
                <a:solidFill>
                  <a:srgbClr val="000000"/>
                </a:solidFill>
                <a:latin typeface="Calibri"/>
                <a:cs typeface="Calibri"/>
              </a:rPr>
              <a:t>Example </a:t>
            </a:r>
            <a:r>
              <a:rPr sz="2900" b="0" dirty="0">
                <a:solidFill>
                  <a:srgbClr val="000000"/>
                </a:solidFill>
                <a:latin typeface="Calibri"/>
                <a:cs typeface="Calibri"/>
              </a:rPr>
              <a:t>2 : </a:t>
            </a:r>
            <a:r>
              <a:rPr sz="2900" b="0" spc="-10" dirty="0">
                <a:solidFill>
                  <a:srgbClr val="000000"/>
                </a:solidFill>
                <a:latin typeface="Calibri"/>
                <a:cs typeface="Calibri"/>
              </a:rPr>
              <a:t>Determine order </a:t>
            </a:r>
            <a:r>
              <a:rPr sz="2900" b="0" spc="-5" dirty="0">
                <a:solidFill>
                  <a:srgbClr val="000000"/>
                </a:solidFill>
                <a:latin typeface="Calibri"/>
                <a:cs typeface="Calibri"/>
              </a:rPr>
              <a:t>of given</a:t>
            </a:r>
            <a:r>
              <a:rPr sz="2900" b="0" spc="-1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900" b="0" spc="-25" dirty="0">
                <a:solidFill>
                  <a:srgbClr val="000000"/>
                </a:solidFill>
                <a:latin typeface="Calibri"/>
                <a:cs typeface="Calibri"/>
              </a:rPr>
              <a:t>system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55339" y="1299834"/>
            <a:ext cx="1779905" cy="0"/>
          </a:xfrm>
          <a:custGeom>
            <a:avLst/>
            <a:gdLst/>
            <a:ahLst/>
            <a:cxnLst/>
            <a:rect l="l" t="t" r="r" b="b"/>
            <a:pathLst>
              <a:path w="1779904">
                <a:moveTo>
                  <a:pt x="0" y="0"/>
                </a:moveTo>
                <a:lnTo>
                  <a:pt x="1779353" y="0"/>
                </a:lnTo>
              </a:path>
            </a:pathLst>
          </a:custGeom>
          <a:ln w="140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05066" y="827320"/>
            <a:ext cx="2840990" cy="84074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05"/>
              </a:spcBef>
              <a:tabLst>
                <a:tab pos="1141730" algn="l"/>
              </a:tabLst>
            </a:pPr>
            <a:r>
              <a:rPr sz="3375" i="1" spc="345" baseline="-35802" dirty="0">
                <a:latin typeface="Times New Roman"/>
                <a:cs typeface="Times New Roman"/>
              </a:rPr>
              <a:t>G</a:t>
            </a:r>
            <a:r>
              <a:rPr sz="3375" spc="345" baseline="-35802" dirty="0">
                <a:latin typeface="Times New Roman"/>
                <a:cs typeface="Times New Roman"/>
              </a:rPr>
              <a:t>(s)</a:t>
            </a:r>
            <a:r>
              <a:rPr sz="3375" spc="209" baseline="-35802" dirty="0">
                <a:latin typeface="Times New Roman"/>
                <a:cs typeface="Times New Roman"/>
              </a:rPr>
              <a:t> </a:t>
            </a:r>
            <a:r>
              <a:rPr sz="3375" spc="382" baseline="-35802" dirty="0">
                <a:latin typeface="Symbol"/>
                <a:cs typeface="Symbol"/>
              </a:rPr>
              <a:t></a:t>
            </a:r>
            <a:r>
              <a:rPr sz="3375" spc="382" baseline="-35802" dirty="0">
                <a:latin typeface="Times New Roman"/>
                <a:cs typeface="Times New Roman"/>
              </a:rPr>
              <a:t>	</a:t>
            </a:r>
            <a:r>
              <a:rPr sz="2250" spc="220" dirty="0">
                <a:latin typeface="Times New Roman"/>
                <a:cs typeface="Times New Roman"/>
              </a:rPr>
              <a:t>(s</a:t>
            </a:r>
            <a:r>
              <a:rPr sz="2250" spc="220" dirty="0">
                <a:latin typeface="Symbol"/>
                <a:cs typeface="Symbol"/>
              </a:rPr>
              <a:t></a:t>
            </a:r>
            <a:r>
              <a:rPr sz="2250" spc="220" dirty="0">
                <a:latin typeface="Times New Roman"/>
                <a:cs typeface="Times New Roman"/>
              </a:rPr>
              <a:t> </a:t>
            </a:r>
            <a:r>
              <a:rPr sz="2250" spc="195" dirty="0">
                <a:latin typeface="Times New Roman"/>
                <a:cs typeface="Times New Roman"/>
              </a:rPr>
              <a:t>5)(s</a:t>
            </a:r>
            <a:r>
              <a:rPr sz="2250" spc="195" dirty="0">
                <a:latin typeface="Symbol"/>
                <a:cs typeface="Symbol"/>
              </a:rPr>
              <a:t></a:t>
            </a:r>
            <a:r>
              <a:rPr sz="2250" spc="-330" dirty="0">
                <a:latin typeface="Times New Roman"/>
                <a:cs typeface="Times New Roman"/>
              </a:rPr>
              <a:t> </a:t>
            </a:r>
            <a:r>
              <a:rPr sz="2250" spc="195" dirty="0">
                <a:latin typeface="Times New Roman"/>
                <a:cs typeface="Times New Roman"/>
              </a:rPr>
              <a:t>2)</a:t>
            </a:r>
            <a:endParaRPr sz="2250">
              <a:latin typeface="Times New Roman"/>
              <a:cs typeface="Times New Roman"/>
            </a:endParaRPr>
          </a:p>
          <a:p>
            <a:pPr marL="1076960">
              <a:lnSpc>
                <a:spcPct val="100000"/>
              </a:lnSpc>
              <a:spcBef>
                <a:spcPts val="509"/>
              </a:spcBef>
            </a:pPr>
            <a:r>
              <a:rPr sz="2250" i="1" spc="229" dirty="0">
                <a:latin typeface="Times New Roman"/>
                <a:cs typeface="Times New Roman"/>
              </a:rPr>
              <a:t>s</a:t>
            </a:r>
            <a:r>
              <a:rPr sz="2250" spc="229" dirty="0">
                <a:latin typeface="Times New Roman"/>
                <a:cs typeface="Times New Roman"/>
              </a:rPr>
              <a:t>(s</a:t>
            </a:r>
            <a:r>
              <a:rPr sz="2250" spc="229" dirty="0">
                <a:latin typeface="Symbol"/>
                <a:cs typeface="Symbol"/>
              </a:rPr>
              <a:t></a:t>
            </a:r>
            <a:r>
              <a:rPr sz="2250" spc="229" dirty="0">
                <a:latin typeface="Times New Roman"/>
                <a:cs typeface="Times New Roman"/>
              </a:rPr>
              <a:t> </a:t>
            </a:r>
            <a:r>
              <a:rPr sz="2250" spc="185" dirty="0">
                <a:latin typeface="Times New Roman"/>
                <a:cs typeface="Times New Roman"/>
              </a:rPr>
              <a:t>3)(s</a:t>
            </a:r>
            <a:r>
              <a:rPr sz="2250" spc="185" dirty="0">
                <a:latin typeface="Symbol"/>
                <a:cs typeface="Symbol"/>
              </a:rPr>
              <a:t></a:t>
            </a:r>
            <a:r>
              <a:rPr sz="2250" spc="-355" dirty="0">
                <a:latin typeface="Times New Roman"/>
                <a:cs typeface="Times New Roman"/>
              </a:rPr>
              <a:t> </a:t>
            </a:r>
            <a:r>
              <a:rPr sz="2250" spc="195" dirty="0">
                <a:latin typeface="Times New Roman"/>
                <a:cs typeface="Times New Roman"/>
              </a:rPr>
              <a:t>4)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28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14376"/>
            <a:ext cx="6709409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0" spc="-10" dirty="0">
                <a:solidFill>
                  <a:srgbClr val="000000"/>
                </a:solidFill>
                <a:latin typeface="Calibri"/>
                <a:cs typeface="Calibri"/>
              </a:rPr>
              <a:t>Example </a:t>
            </a:r>
            <a:r>
              <a:rPr sz="2900" b="0" dirty="0">
                <a:solidFill>
                  <a:srgbClr val="000000"/>
                </a:solidFill>
                <a:latin typeface="Calibri"/>
                <a:cs typeface="Calibri"/>
              </a:rPr>
              <a:t>2 : </a:t>
            </a:r>
            <a:r>
              <a:rPr sz="2900" b="0" spc="-10" dirty="0">
                <a:solidFill>
                  <a:srgbClr val="000000"/>
                </a:solidFill>
                <a:latin typeface="Calibri"/>
                <a:cs typeface="Calibri"/>
              </a:rPr>
              <a:t>Determine order </a:t>
            </a:r>
            <a:r>
              <a:rPr sz="2900" b="0" spc="-5" dirty="0">
                <a:solidFill>
                  <a:srgbClr val="000000"/>
                </a:solidFill>
                <a:latin typeface="Calibri"/>
                <a:cs typeface="Calibri"/>
              </a:rPr>
              <a:t>of given</a:t>
            </a:r>
            <a:r>
              <a:rPr sz="2900" b="0" spc="-1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900" b="0" spc="-25" dirty="0">
                <a:solidFill>
                  <a:srgbClr val="000000"/>
                </a:solidFill>
                <a:latin typeface="Calibri"/>
                <a:cs typeface="Calibri"/>
              </a:rPr>
              <a:t>system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55339" y="1299834"/>
            <a:ext cx="1779905" cy="0"/>
          </a:xfrm>
          <a:custGeom>
            <a:avLst/>
            <a:gdLst/>
            <a:ahLst/>
            <a:cxnLst/>
            <a:rect l="l" t="t" r="r" b="b"/>
            <a:pathLst>
              <a:path w="1779904">
                <a:moveTo>
                  <a:pt x="0" y="0"/>
                </a:moveTo>
                <a:lnTo>
                  <a:pt x="1779353" y="0"/>
                </a:lnTo>
              </a:path>
            </a:pathLst>
          </a:custGeom>
          <a:ln w="140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4640" y="827320"/>
            <a:ext cx="8785860" cy="534225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260600">
              <a:lnSpc>
                <a:spcPct val="100000"/>
              </a:lnSpc>
              <a:spcBef>
                <a:spcPts val="605"/>
              </a:spcBef>
              <a:tabLst>
                <a:tab pos="3352165" algn="l"/>
              </a:tabLst>
            </a:pPr>
            <a:r>
              <a:rPr sz="3375" i="1" spc="345" baseline="-35802" dirty="0">
                <a:latin typeface="Times New Roman"/>
                <a:cs typeface="Times New Roman"/>
              </a:rPr>
              <a:t>G</a:t>
            </a:r>
            <a:r>
              <a:rPr sz="3375" spc="345" baseline="-35802" dirty="0">
                <a:latin typeface="Times New Roman"/>
                <a:cs typeface="Times New Roman"/>
              </a:rPr>
              <a:t>(s)</a:t>
            </a:r>
            <a:r>
              <a:rPr sz="3375" spc="209" baseline="-35802" dirty="0">
                <a:latin typeface="Times New Roman"/>
                <a:cs typeface="Times New Roman"/>
              </a:rPr>
              <a:t> </a:t>
            </a:r>
            <a:r>
              <a:rPr sz="3375" spc="382" baseline="-35802" dirty="0">
                <a:latin typeface="Symbol"/>
                <a:cs typeface="Symbol"/>
              </a:rPr>
              <a:t></a:t>
            </a:r>
            <a:r>
              <a:rPr sz="3375" spc="382" baseline="-35802" dirty="0">
                <a:latin typeface="Times New Roman"/>
                <a:cs typeface="Times New Roman"/>
              </a:rPr>
              <a:t>	</a:t>
            </a:r>
            <a:r>
              <a:rPr sz="2250" spc="220" dirty="0">
                <a:latin typeface="Times New Roman"/>
                <a:cs typeface="Times New Roman"/>
              </a:rPr>
              <a:t>(s</a:t>
            </a:r>
            <a:r>
              <a:rPr sz="2250" spc="220" dirty="0">
                <a:latin typeface="Symbol"/>
                <a:cs typeface="Symbol"/>
              </a:rPr>
              <a:t></a:t>
            </a:r>
            <a:r>
              <a:rPr sz="2250" spc="220" dirty="0">
                <a:latin typeface="Times New Roman"/>
                <a:cs typeface="Times New Roman"/>
              </a:rPr>
              <a:t> </a:t>
            </a:r>
            <a:r>
              <a:rPr sz="2250" spc="195" dirty="0">
                <a:latin typeface="Times New Roman"/>
                <a:cs typeface="Times New Roman"/>
              </a:rPr>
              <a:t>5)(s</a:t>
            </a:r>
            <a:r>
              <a:rPr sz="2250" spc="195" dirty="0">
                <a:latin typeface="Symbol"/>
                <a:cs typeface="Symbol"/>
              </a:rPr>
              <a:t></a:t>
            </a:r>
            <a:r>
              <a:rPr sz="2250" spc="-290" dirty="0">
                <a:latin typeface="Times New Roman"/>
                <a:cs typeface="Times New Roman"/>
              </a:rPr>
              <a:t> </a:t>
            </a:r>
            <a:r>
              <a:rPr sz="2250" spc="195" dirty="0">
                <a:latin typeface="Times New Roman"/>
                <a:cs typeface="Times New Roman"/>
              </a:rPr>
              <a:t>2)</a:t>
            </a:r>
            <a:endParaRPr sz="2250">
              <a:latin typeface="Times New Roman"/>
              <a:cs typeface="Times New Roman"/>
            </a:endParaRPr>
          </a:p>
          <a:p>
            <a:pPr marR="463550" algn="ctr">
              <a:lnSpc>
                <a:spcPct val="100000"/>
              </a:lnSpc>
              <a:spcBef>
                <a:spcPts val="509"/>
              </a:spcBef>
            </a:pPr>
            <a:r>
              <a:rPr sz="2250" i="1" spc="229" dirty="0">
                <a:latin typeface="Times New Roman"/>
                <a:cs typeface="Times New Roman"/>
              </a:rPr>
              <a:t>s</a:t>
            </a:r>
            <a:r>
              <a:rPr sz="2250" spc="229" dirty="0">
                <a:latin typeface="Times New Roman"/>
                <a:cs typeface="Times New Roman"/>
              </a:rPr>
              <a:t>(s</a:t>
            </a:r>
            <a:r>
              <a:rPr sz="2250" spc="229" dirty="0">
                <a:latin typeface="Symbol"/>
                <a:cs typeface="Symbol"/>
              </a:rPr>
              <a:t></a:t>
            </a:r>
            <a:r>
              <a:rPr sz="2250" spc="229" dirty="0">
                <a:latin typeface="Times New Roman"/>
                <a:cs typeface="Times New Roman"/>
              </a:rPr>
              <a:t> </a:t>
            </a:r>
            <a:r>
              <a:rPr sz="2250" spc="185" dirty="0">
                <a:latin typeface="Times New Roman"/>
                <a:cs typeface="Times New Roman"/>
              </a:rPr>
              <a:t>3)(s</a:t>
            </a:r>
            <a:r>
              <a:rPr sz="2250" spc="185" dirty="0">
                <a:latin typeface="Symbol"/>
                <a:cs typeface="Symbol"/>
              </a:rPr>
              <a:t></a:t>
            </a:r>
            <a:r>
              <a:rPr sz="2250" spc="-295" dirty="0">
                <a:latin typeface="Times New Roman"/>
                <a:cs typeface="Times New Roman"/>
              </a:rPr>
              <a:t> </a:t>
            </a:r>
            <a:r>
              <a:rPr sz="2250" spc="195" dirty="0">
                <a:latin typeface="Times New Roman"/>
                <a:cs typeface="Times New Roman"/>
              </a:rPr>
              <a:t>4)</a:t>
            </a:r>
            <a:endParaRPr sz="2250">
              <a:latin typeface="Times New Roman"/>
              <a:cs typeface="Times New Roman"/>
            </a:endParaRPr>
          </a:p>
          <a:p>
            <a:pPr marL="406400">
              <a:lnSpc>
                <a:spcPct val="100000"/>
              </a:lnSpc>
              <a:spcBef>
                <a:spcPts val="1720"/>
              </a:spcBef>
            </a:pP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Solution: </a:t>
            </a:r>
            <a:r>
              <a:rPr sz="2400" spc="-120" dirty="0">
                <a:latin typeface="Tahoma"/>
                <a:cs typeface="Tahoma"/>
              </a:rPr>
              <a:t>To </a:t>
            </a:r>
            <a:r>
              <a:rPr sz="2400" dirty="0">
                <a:latin typeface="Tahoma"/>
                <a:cs typeface="Tahoma"/>
              </a:rPr>
              <a:t>obtain highest power of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-30" dirty="0">
                <a:latin typeface="Tahoma"/>
                <a:cs typeface="Tahoma"/>
              </a:rPr>
              <a:t>denominator,</a:t>
            </a:r>
            <a:endParaRPr sz="2400">
              <a:latin typeface="Tahoma"/>
              <a:cs typeface="Tahoma"/>
            </a:endParaRPr>
          </a:p>
          <a:p>
            <a:pPr marL="406400">
              <a:lnSpc>
                <a:spcPct val="100000"/>
              </a:lnSpc>
            </a:pPr>
            <a:r>
              <a:rPr sz="2400" spc="-10" dirty="0">
                <a:latin typeface="Tahoma"/>
                <a:cs typeface="Tahoma"/>
              </a:rPr>
              <a:t>Simplify </a:t>
            </a:r>
            <a:r>
              <a:rPr sz="2400" dirty="0">
                <a:latin typeface="Tahoma"/>
                <a:cs typeface="Tahoma"/>
              </a:rPr>
              <a:t>denominator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polynomial.</a:t>
            </a:r>
            <a:endParaRPr sz="2400">
              <a:latin typeface="Tahoma"/>
              <a:cs typeface="Tahoma"/>
            </a:endParaRPr>
          </a:p>
          <a:p>
            <a:pPr marL="2806700">
              <a:lnSpc>
                <a:spcPct val="100000"/>
              </a:lnSpc>
              <a:spcBef>
                <a:spcPts val="885"/>
              </a:spcBef>
            </a:pPr>
            <a:r>
              <a:rPr sz="2400" i="1" spc="95" dirty="0">
                <a:latin typeface="Times New Roman"/>
                <a:cs typeface="Times New Roman"/>
              </a:rPr>
              <a:t>s</a:t>
            </a:r>
            <a:r>
              <a:rPr sz="2400" spc="95" dirty="0">
                <a:latin typeface="Times New Roman"/>
                <a:cs typeface="Times New Roman"/>
              </a:rPr>
              <a:t>(s</a:t>
            </a:r>
            <a:r>
              <a:rPr sz="2400" spc="95" dirty="0">
                <a:latin typeface="Symbol"/>
                <a:cs typeface="Symbol"/>
              </a:rPr>
              <a:t>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3)(s</a:t>
            </a:r>
            <a:r>
              <a:rPr sz="2400" spc="55" dirty="0">
                <a:latin typeface="Symbol"/>
                <a:cs typeface="Symbol"/>
              </a:rPr>
              <a:t>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4)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Symbol"/>
                <a:cs typeface="Symbol"/>
              </a:rPr>
              <a:t>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2878455">
              <a:lnSpc>
                <a:spcPct val="100000"/>
              </a:lnSpc>
              <a:spcBef>
                <a:spcPts val="1730"/>
              </a:spcBef>
            </a:pPr>
            <a:r>
              <a:rPr sz="2350" i="1" spc="25" dirty="0">
                <a:latin typeface="Times New Roman"/>
                <a:cs typeface="Times New Roman"/>
              </a:rPr>
              <a:t>s</a:t>
            </a:r>
            <a:r>
              <a:rPr sz="2350" spc="25" dirty="0">
                <a:latin typeface="Times New Roman"/>
                <a:cs typeface="Times New Roman"/>
              </a:rPr>
              <a:t>(s</a:t>
            </a:r>
            <a:r>
              <a:rPr sz="2025" spc="37" baseline="43209" dirty="0">
                <a:latin typeface="Times New Roman"/>
                <a:cs typeface="Times New Roman"/>
              </a:rPr>
              <a:t>2</a:t>
            </a:r>
            <a:r>
              <a:rPr sz="2025" spc="15" baseline="43209" dirty="0">
                <a:latin typeface="Times New Roman"/>
                <a:cs typeface="Times New Roman"/>
              </a:rPr>
              <a:t> </a:t>
            </a:r>
            <a:r>
              <a:rPr sz="2350" spc="-10" dirty="0">
                <a:latin typeface="Symbol"/>
                <a:cs typeface="Symbol"/>
              </a:rPr>
              <a:t></a:t>
            </a:r>
            <a:r>
              <a:rPr sz="2350" spc="-150" dirty="0">
                <a:latin typeface="Times New Roman"/>
                <a:cs typeface="Times New Roman"/>
              </a:rPr>
              <a:t> </a:t>
            </a:r>
            <a:r>
              <a:rPr sz="2350" spc="-10" dirty="0">
                <a:latin typeface="Times New Roman"/>
                <a:cs typeface="Times New Roman"/>
              </a:rPr>
              <a:t>7</a:t>
            </a:r>
            <a:r>
              <a:rPr sz="2350" spc="-360" dirty="0">
                <a:latin typeface="Times New Roman"/>
                <a:cs typeface="Times New Roman"/>
              </a:rPr>
              <a:t> </a:t>
            </a:r>
            <a:r>
              <a:rPr sz="2350" spc="25" dirty="0">
                <a:latin typeface="Times New Roman"/>
                <a:cs typeface="Times New Roman"/>
              </a:rPr>
              <a:t>s</a:t>
            </a:r>
            <a:r>
              <a:rPr sz="2350" spc="25" dirty="0">
                <a:latin typeface="Symbol"/>
                <a:cs typeface="Symbol"/>
              </a:rPr>
              <a:t></a:t>
            </a:r>
            <a:r>
              <a:rPr sz="2350" spc="-360" dirty="0">
                <a:latin typeface="Times New Roman"/>
                <a:cs typeface="Times New Roman"/>
              </a:rPr>
              <a:t> </a:t>
            </a:r>
            <a:r>
              <a:rPr sz="2350" spc="-20" dirty="0">
                <a:latin typeface="Times New Roman"/>
                <a:cs typeface="Times New Roman"/>
              </a:rPr>
              <a:t>12)</a:t>
            </a:r>
            <a:r>
              <a:rPr sz="2350" spc="-5" dirty="0">
                <a:latin typeface="Times New Roman"/>
                <a:cs typeface="Times New Roman"/>
              </a:rPr>
              <a:t> </a:t>
            </a:r>
            <a:r>
              <a:rPr sz="2350" spc="-10" dirty="0">
                <a:latin typeface="Symbol"/>
                <a:cs typeface="Symbol"/>
              </a:rPr>
              <a:t></a:t>
            </a:r>
            <a:r>
              <a:rPr sz="2350" spc="-50" dirty="0">
                <a:latin typeface="Times New Roman"/>
                <a:cs typeface="Times New Roman"/>
              </a:rPr>
              <a:t> </a:t>
            </a:r>
            <a:r>
              <a:rPr sz="2350" spc="-10" dirty="0">
                <a:latin typeface="Times New Roman"/>
                <a:cs typeface="Times New Roman"/>
              </a:rPr>
              <a:t>0</a:t>
            </a:r>
            <a:endParaRPr sz="2350">
              <a:latin typeface="Times New Roman"/>
              <a:cs typeface="Times New Roman"/>
            </a:endParaRPr>
          </a:p>
          <a:p>
            <a:pPr marL="2940685">
              <a:lnSpc>
                <a:spcPct val="100000"/>
              </a:lnSpc>
              <a:spcBef>
                <a:spcPts val="1989"/>
              </a:spcBef>
            </a:pPr>
            <a:r>
              <a:rPr sz="2700" spc="-90" dirty="0">
                <a:latin typeface="Times New Roman"/>
                <a:cs typeface="Times New Roman"/>
              </a:rPr>
              <a:t>s</a:t>
            </a:r>
            <a:r>
              <a:rPr sz="2325" spc="-135" baseline="43010" dirty="0">
                <a:latin typeface="Times New Roman"/>
                <a:cs typeface="Times New Roman"/>
              </a:rPr>
              <a:t>3 </a:t>
            </a:r>
            <a:r>
              <a:rPr sz="2700" spc="-165" dirty="0">
                <a:latin typeface="Symbol"/>
                <a:cs typeface="Symbol"/>
              </a:rPr>
              <a:t></a:t>
            </a:r>
            <a:r>
              <a:rPr sz="2700" spc="-165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Times New Roman"/>
                <a:cs typeface="Times New Roman"/>
              </a:rPr>
              <a:t>7s</a:t>
            </a:r>
            <a:r>
              <a:rPr sz="2325" spc="-37" baseline="43010" dirty="0">
                <a:latin typeface="Times New Roman"/>
                <a:cs typeface="Times New Roman"/>
              </a:rPr>
              <a:t>2 </a:t>
            </a:r>
            <a:r>
              <a:rPr sz="2700" spc="-100" dirty="0">
                <a:latin typeface="Symbol"/>
                <a:cs typeface="Symbol"/>
              </a:rPr>
              <a:t></a:t>
            </a:r>
            <a:r>
              <a:rPr sz="2700" spc="-100" dirty="0">
                <a:latin typeface="Times New Roman"/>
                <a:cs typeface="Times New Roman"/>
              </a:rPr>
              <a:t>12</a:t>
            </a:r>
            <a:r>
              <a:rPr sz="2700" i="1" spc="-100" dirty="0">
                <a:latin typeface="Times New Roman"/>
                <a:cs typeface="Times New Roman"/>
              </a:rPr>
              <a:t>s </a:t>
            </a:r>
            <a:r>
              <a:rPr sz="2700" spc="-165" dirty="0">
                <a:latin typeface="Symbol"/>
                <a:cs typeface="Symbol"/>
              </a:rPr>
              <a:t></a:t>
            </a:r>
            <a:r>
              <a:rPr sz="2700" spc="-305" dirty="0">
                <a:latin typeface="Times New Roman"/>
                <a:cs typeface="Times New Roman"/>
              </a:rPr>
              <a:t> </a:t>
            </a:r>
            <a:r>
              <a:rPr sz="2700" spc="-150" dirty="0">
                <a:latin typeface="Times New Roman"/>
                <a:cs typeface="Times New Roman"/>
              </a:rPr>
              <a:t>0</a:t>
            </a:r>
            <a:endParaRPr sz="2700">
              <a:latin typeface="Times New Roman"/>
              <a:cs typeface="Times New Roman"/>
            </a:endParaRPr>
          </a:p>
          <a:p>
            <a:pPr marL="25400" marR="17780">
              <a:lnSpc>
                <a:spcPct val="100000"/>
              </a:lnSpc>
              <a:spcBef>
                <a:spcPts val="2900"/>
              </a:spcBef>
            </a:pPr>
            <a:r>
              <a:rPr sz="2400" dirty="0">
                <a:latin typeface="Tahoma"/>
                <a:cs typeface="Tahoma"/>
              </a:rPr>
              <a:t>The highest </a:t>
            </a:r>
            <a:r>
              <a:rPr sz="2400" spc="-5" dirty="0">
                <a:latin typeface="Tahoma"/>
                <a:cs typeface="Tahoma"/>
              </a:rPr>
              <a:t>power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equation </a:t>
            </a:r>
            <a:r>
              <a:rPr sz="2400" dirty="0">
                <a:latin typeface="Tahoma"/>
                <a:cs typeface="Tahoma"/>
              </a:rPr>
              <a:t>in </a:t>
            </a:r>
            <a:r>
              <a:rPr sz="2400" spc="-5" dirty="0">
                <a:latin typeface="Tahoma"/>
                <a:cs typeface="Tahoma"/>
              </a:rPr>
              <a:t>denominator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given </a:t>
            </a:r>
            <a:r>
              <a:rPr sz="2400" spc="-15" dirty="0">
                <a:latin typeface="Tahoma"/>
                <a:cs typeface="Tahoma"/>
              </a:rPr>
              <a:t>transfer  </a:t>
            </a:r>
            <a:r>
              <a:rPr sz="2400" spc="-5" dirty="0">
                <a:latin typeface="Tahoma"/>
                <a:cs typeface="Tahoma"/>
              </a:rPr>
              <a:t>function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65" dirty="0">
                <a:latin typeface="Tahoma"/>
                <a:cs typeface="Tahoma"/>
              </a:rPr>
              <a:t>‘3’. </a:t>
            </a:r>
            <a:r>
              <a:rPr sz="2400" spc="-5" dirty="0">
                <a:latin typeface="Tahoma"/>
                <a:cs typeface="Tahoma"/>
              </a:rPr>
              <a:t>Hence given system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“Third </a:t>
            </a:r>
            <a:r>
              <a:rPr sz="24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Order</a:t>
            </a:r>
            <a:r>
              <a:rPr sz="2400" b="1" u="heavy" spc="6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sz="24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system”</a:t>
            </a:r>
            <a:r>
              <a:rPr sz="2400" dirty="0"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  <a:p>
            <a:pPr marL="25400" marR="19050">
              <a:lnSpc>
                <a:spcPct val="100000"/>
              </a:lnSpc>
            </a:pP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degree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denominator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5" dirty="0">
                <a:latin typeface="Tahoma"/>
                <a:cs typeface="Tahoma"/>
              </a:rPr>
              <a:t>larger than the </a:t>
            </a:r>
            <a:r>
              <a:rPr sz="2400" spc="-10" dirty="0">
                <a:latin typeface="Tahoma"/>
                <a:cs typeface="Tahoma"/>
              </a:rPr>
              <a:t>numerator </a:t>
            </a:r>
            <a:r>
              <a:rPr sz="2400" dirty="0">
                <a:latin typeface="Tahoma"/>
                <a:cs typeface="Tahoma"/>
              </a:rPr>
              <a:t>hence  </a:t>
            </a:r>
            <a:r>
              <a:rPr sz="2400" spc="-5" dirty="0">
                <a:latin typeface="Tahoma"/>
                <a:cs typeface="Tahoma"/>
              </a:rPr>
              <a:t>system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“Proper</a:t>
            </a:r>
            <a:r>
              <a:rPr sz="24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System”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29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68558"/>
            <a:ext cx="71602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0000FF"/>
                </a:solidFill>
              </a:rPr>
              <a:t>Why </a:t>
            </a:r>
            <a:r>
              <a:rPr dirty="0">
                <a:solidFill>
                  <a:srgbClr val="0000FF"/>
                </a:solidFill>
              </a:rPr>
              <a:t>Laplace</a:t>
            </a:r>
            <a:r>
              <a:rPr spc="-45" dirty="0">
                <a:solidFill>
                  <a:srgbClr val="0000FF"/>
                </a:solidFill>
              </a:rPr>
              <a:t> </a:t>
            </a:r>
            <a:r>
              <a:rPr spc="-35" dirty="0">
                <a:solidFill>
                  <a:srgbClr val="0000FF"/>
                </a:solidFill>
              </a:rPr>
              <a:t>Transform?</a:t>
            </a:r>
          </a:p>
        </p:txBody>
      </p:sp>
      <p:sp>
        <p:nvSpPr>
          <p:cNvPr id="3" name="object 3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777180" y="937229"/>
            <a:ext cx="3444875" cy="920750"/>
            <a:chOff x="2777180" y="937229"/>
            <a:chExt cx="3444875" cy="920750"/>
          </a:xfrm>
        </p:grpSpPr>
        <p:sp>
          <p:nvSpPr>
            <p:cNvPr id="5" name="object 5"/>
            <p:cNvSpPr/>
            <p:nvPr/>
          </p:nvSpPr>
          <p:spPr>
            <a:xfrm>
              <a:off x="2786380" y="946429"/>
              <a:ext cx="3394075" cy="868680"/>
            </a:xfrm>
            <a:custGeom>
              <a:avLst/>
              <a:gdLst/>
              <a:ahLst/>
              <a:cxnLst/>
              <a:rect l="l" t="t" r="r" b="b"/>
              <a:pathLst>
                <a:path w="3394075" h="868680">
                  <a:moveTo>
                    <a:pt x="3393802" y="868067"/>
                  </a:moveTo>
                  <a:lnTo>
                    <a:pt x="3363943" y="828495"/>
                  </a:lnTo>
                  <a:lnTo>
                    <a:pt x="3333260" y="789733"/>
                  </a:lnTo>
                  <a:lnTo>
                    <a:pt x="3301770" y="751790"/>
                  </a:lnTo>
                  <a:lnTo>
                    <a:pt x="3269489" y="714673"/>
                  </a:lnTo>
                  <a:lnTo>
                    <a:pt x="3236436" y="678392"/>
                  </a:lnTo>
                  <a:lnTo>
                    <a:pt x="3202626" y="642955"/>
                  </a:lnTo>
                  <a:lnTo>
                    <a:pt x="3168078" y="608369"/>
                  </a:lnTo>
                  <a:lnTo>
                    <a:pt x="3132808" y="574645"/>
                  </a:lnTo>
                  <a:lnTo>
                    <a:pt x="3096833" y="541790"/>
                  </a:lnTo>
                  <a:lnTo>
                    <a:pt x="3060171" y="509812"/>
                  </a:lnTo>
                  <a:lnTo>
                    <a:pt x="3022838" y="478721"/>
                  </a:lnTo>
                  <a:lnTo>
                    <a:pt x="2984851" y="448524"/>
                  </a:lnTo>
                  <a:lnTo>
                    <a:pt x="2946229" y="419230"/>
                  </a:lnTo>
                  <a:lnTo>
                    <a:pt x="2906986" y="390848"/>
                  </a:lnTo>
                  <a:lnTo>
                    <a:pt x="2867142" y="363386"/>
                  </a:lnTo>
                  <a:lnTo>
                    <a:pt x="2826712" y="336852"/>
                  </a:lnTo>
                  <a:lnTo>
                    <a:pt x="2785714" y="311255"/>
                  </a:lnTo>
                  <a:lnTo>
                    <a:pt x="2744165" y="286604"/>
                  </a:lnTo>
                  <a:lnTo>
                    <a:pt x="2702082" y="262906"/>
                  </a:lnTo>
                  <a:lnTo>
                    <a:pt x="2659482" y="240170"/>
                  </a:lnTo>
                  <a:lnTo>
                    <a:pt x="2616382" y="218406"/>
                  </a:lnTo>
                  <a:lnTo>
                    <a:pt x="2572799" y="197620"/>
                  </a:lnTo>
                  <a:lnTo>
                    <a:pt x="2528751" y="177822"/>
                  </a:lnTo>
                  <a:lnTo>
                    <a:pt x="2484254" y="159021"/>
                  </a:lnTo>
                  <a:lnTo>
                    <a:pt x="2439325" y="141224"/>
                  </a:lnTo>
                  <a:lnTo>
                    <a:pt x="2393982" y="124440"/>
                  </a:lnTo>
                  <a:lnTo>
                    <a:pt x="2348241" y="108677"/>
                  </a:lnTo>
                  <a:lnTo>
                    <a:pt x="2302120" y="93945"/>
                  </a:lnTo>
                  <a:lnTo>
                    <a:pt x="2255636" y="80250"/>
                  </a:lnTo>
                  <a:lnTo>
                    <a:pt x="2208806" y="67603"/>
                  </a:lnTo>
                  <a:lnTo>
                    <a:pt x="2161646" y="56011"/>
                  </a:lnTo>
                  <a:lnTo>
                    <a:pt x="2114175" y="45483"/>
                  </a:lnTo>
                  <a:lnTo>
                    <a:pt x="2066408" y="36028"/>
                  </a:lnTo>
                  <a:lnTo>
                    <a:pt x="2018363" y="27653"/>
                  </a:lnTo>
                  <a:lnTo>
                    <a:pt x="1970058" y="20367"/>
                  </a:lnTo>
                  <a:lnTo>
                    <a:pt x="1921509" y="14179"/>
                  </a:lnTo>
                  <a:lnTo>
                    <a:pt x="1872733" y="9097"/>
                  </a:lnTo>
                  <a:lnTo>
                    <a:pt x="1823747" y="5129"/>
                  </a:lnTo>
                  <a:lnTo>
                    <a:pt x="1774569" y="2285"/>
                  </a:lnTo>
                  <a:lnTo>
                    <a:pt x="1725216" y="572"/>
                  </a:lnTo>
                  <a:lnTo>
                    <a:pt x="1675704" y="0"/>
                  </a:lnTo>
                  <a:lnTo>
                    <a:pt x="1625515" y="464"/>
                  </a:lnTo>
                  <a:lnTo>
                    <a:pt x="1575487" y="2107"/>
                  </a:lnTo>
                  <a:lnTo>
                    <a:pt x="1525638" y="4918"/>
                  </a:lnTo>
                  <a:lnTo>
                    <a:pt x="1475985" y="8889"/>
                  </a:lnTo>
                  <a:lnTo>
                    <a:pt x="1426546" y="14010"/>
                  </a:lnTo>
                  <a:lnTo>
                    <a:pt x="1377340" y="20274"/>
                  </a:lnTo>
                  <a:lnTo>
                    <a:pt x="1328383" y="27672"/>
                  </a:lnTo>
                  <a:lnTo>
                    <a:pt x="1279694" y="36194"/>
                  </a:lnTo>
                  <a:lnTo>
                    <a:pt x="1231291" y="45831"/>
                  </a:lnTo>
                  <a:lnTo>
                    <a:pt x="1183190" y="56576"/>
                  </a:lnTo>
                  <a:lnTo>
                    <a:pt x="1135410" y="68418"/>
                  </a:lnTo>
                  <a:lnTo>
                    <a:pt x="1087969" y="81350"/>
                  </a:lnTo>
                  <a:lnTo>
                    <a:pt x="1040885" y="95363"/>
                  </a:lnTo>
                  <a:lnTo>
                    <a:pt x="994174" y="110446"/>
                  </a:lnTo>
                  <a:lnTo>
                    <a:pt x="947856" y="126593"/>
                  </a:lnTo>
                  <a:lnTo>
                    <a:pt x="901947" y="143794"/>
                  </a:lnTo>
                  <a:lnTo>
                    <a:pt x="856466" y="162040"/>
                  </a:lnTo>
                  <a:lnTo>
                    <a:pt x="811430" y="181322"/>
                  </a:lnTo>
                  <a:lnTo>
                    <a:pt x="766857" y="201632"/>
                  </a:lnTo>
                  <a:lnTo>
                    <a:pt x="722765" y="222960"/>
                  </a:lnTo>
                  <a:lnTo>
                    <a:pt x="679172" y="245299"/>
                  </a:lnTo>
                  <a:lnTo>
                    <a:pt x="636094" y="268638"/>
                  </a:lnTo>
                  <a:lnTo>
                    <a:pt x="593551" y="292970"/>
                  </a:lnTo>
                  <a:lnTo>
                    <a:pt x="551560" y="318285"/>
                  </a:lnTo>
                  <a:lnTo>
                    <a:pt x="510138" y="344575"/>
                  </a:lnTo>
                  <a:lnTo>
                    <a:pt x="469304" y="371830"/>
                  </a:lnTo>
                  <a:lnTo>
                    <a:pt x="429075" y="400043"/>
                  </a:lnTo>
                  <a:lnTo>
                    <a:pt x="389469" y="429203"/>
                  </a:lnTo>
                  <a:lnTo>
                    <a:pt x="350504" y="459303"/>
                  </a:lnTo>
                  <a:lnTo>
                    <a:pt x="312197" y="490334"/>
                  </a:lnTo>
                  <a:lnTo>
                    <a:pt x="274567" y="522286"/>
                  </a:lnTo>
                  <a:lnTo>
                    <a:pt x="237630" y="555151"/>
                  </a:lnTo>
                  <a:lnTo>
                    <a:pt x="201405" y="588920"/>
                  </a:lnTo>
                  <a:lnTo>
                    <a:pt x="165910" y="623585"/>
                  </a:lnTo>
                  <a:lnTo>
                    <a:pt x="131162" y="659136"/>
                  </a:lnTo>
                  <a:lnTo>
                    <a:pt x="97179" y="695564"/>
                  </a:lnTo>
                  <a:lnTo>
                    <a:pt x="63980" y="732861"/>
                  </a:lnTo>
                  <a:lnTo>
                    <a:pt x="31580" y="771019"/>
                  </a:lnTo>
                  <a:lnTo>
                    <a:pt x="0" y="810027"/>
                  </a:lnTo>
                </a:path>
              </a:pathLst>
            </a:custGeom>
            <a:ln w="183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96538" y="1713876"/>
              <a:ext cx="125149" cy="14358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890266" y="987067"/>
            <a:ext cx="1438275" cy="56578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9"/>
              </a:spcBef>
            </a:pPr>
            <a:r>
              <a:rPr sz="1800" spc="-15" dirty="0">
                <a:solidFill>
                  <a:srgbClr val="FF0000"/>
                </a:solidFill>
                <a:latin typeface="Times New Roman"/>
                <a:cs typeface="Times New Roman"/>
              </a:rPr>
              <a:t>Laplace  </a:t>
            </a:r>
            <a:r>
              <a:rPr sz="1800" spc="-9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800" spc="-3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800" spc="-1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800" spc="3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1800" spc="1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800" spc="-30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1800" spc="3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800" spc="-3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800" spc="30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800" spc="-1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800" spc="-7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800" spc="3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70813" y="1819905"/>
            <a:ext cx="2209165" cy="285369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60960">
              <a:lnSpc>
                <a:spcPts val="2090"/>
              </a:lnSpc>
              <a:spcBef>
                <a:spcPts val="229"/>
              </a:spcBef>
            </a:pPr>
            <a:r>
              <a:rPr sz="1800" spc="5" dirty="0">
                <a:solidFill>
                  <a:srgbClr val="FF0000"/>
                </a:solidFill>
                <a:latin typeface="Times New Roman"/>
                <a:cs typeface="Times New Roman"/>
              </a:rPr>
              <a:t>Frequency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domain  </a:t>
            </a:r>
            <a:r>
              <a:rPr sz="1800" spc="10" dirty="0">
                <a:solidFill>
                  <a:srgbClr val="FF0000"/>
                </a:solidFill>
                <a:latin typeface="Times New Roman"/>
                <a:cs typeface="Times New Roman"/>
              </a:rPr>
              <a:t>unknown </a:t>
            </a:r>
            <a:r>
              <a:rPr sz="1800" spc="-10" dirty="0">
                <a:solidFill>
                  <a:srgbClr val="FF0000"/>
                </a:solidFill>
                <a:latin typeface="Times New Roman"/>
                <a:cs typeface="Times New Roman"/>
              </a:rPr>
              <a:t>F(s), </a:t>
            </a:r>
            <a:r>
              <a:rPr sz="1800" spc="-25" dirty="0">
                <a:solidFill>
                  <a:srgbClr val="FF0000"/>
                </a:solidFill>
                <a:latin typeface="Times New Roman"/>
                <a:cs typeface="Times New Roman"/>
              </a:rPr>
              <a:t>Alg</a:t>
            </a:r>
            <a:r>
              <a:rPr sz="1800" spc="-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Eqs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5080" marR="5080">
              <a:lnSpc>
                <a:spcPts val="2090"/>
              </a:lnSpc>
              <a:spcBef>
                <a:spcPts val="1375"/>
              </a:spcBef>
            </a:pPr>
            <a:r>
              <a:rPr sz="1800" spc="-15" dirty="0">
                <a:solidFill>
                  <a:srgbClr val="FF0000"/>
                </a:solidFill>
                <a:latin typeface="Times New Roman"/>
                <a:cs typeface="Times New Roman"/>
              </a:rPr>
              <a:t>Solve  </a:t>
            </a:r>
            <a:r>
              <a:rPr sz="1800" spc="-25" dirty="0">
                <a:solidFill>
                  <a:srgbClr val="FF0000"/>
                </a:solidFill>
                <a:latin typeface="Times New Roman"/>
                <a:cs typeface="Times New Roman"/>
              </a:rPr>
              <a:t>Algebraic  E</a:t>
            </a:r>
            <a:r>
              <a:rPr sz="1800" spc="30" dirty="0">
                <a:solidFill>
                  <a:srgbClr val="FF0000"/>
                </a:solidFill>
                <a:latin typeface="Times New Roman"/>
                <a:cs typeface="Times New Roman"/>
              </a:rPr>
              <a:t>qu</a:t>
            </a:r>
            <a:r>
              <a:rPr sz="1800" spc="-1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800" spc="-7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800" spc="30" dirty="0">
                <a:solidFill>
                  <a:srgbClr val="FF0000"/>
                </a:solidFill>
                <a:latin typeface="Times New Roman"/>
                <a:cs typeface="Times New Roman"/>
              </a:rPr>
              <a:t>on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67310" marR="410209">
              <a:lnSpc>
                <a:spcPts val="2090"/>
              </a:lnSpc>
              <a:spcBef>
                <a:spcPts val="1590"/>
              </a:spcBef>
            </a:pPr>
            <a:r>
              <a:rPr sz="1800" spc="5" dirty="0">
                <a:solidFill>
                  <a:srgbClr val="FF0000"/>
                </a:solidFill>
                <a:latin typeface="Times New Roman"/>
                <a:cs typeface="Times New Roman"/>
              </a:rPr>
              <a:t>Frequency</a:t>
            </a:r>
            <a:r>
              <a:rPr sz="18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domain  known</a:t>
            </a:r>
            <a:r>
              <a:rPr sz="18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F(s)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163683" y="2381719"/>
            <a:ext cx="111760" cy="1764030"/>
            <a:chOff x="6163683" y="2381719"/>
            <a:chExt cx="111760" cy="1764030"/>
          </a:xfrm>
        </p:grpSpPr>
        <p:sp>
          <p:nvSpPr>
            <p:cNvPr id="10" name="object 10"/>
            <p:cNvSpPr/>
            <p:nvPr/>
          </p:nvSpPr>
          <p:spPr>
            <a:xfrm>
              <a:off x="6213565" y="2381719"/>
              <a:ext cx="0" cy="1708785"/>
            </a:xfrm>
            <a:custGeom>
              <a:avLst/>
              <a:gdLst/>
              <a:ahLst/>
              <a:cxnLst/>
              <a:rect l="l" t="t" r="r" b="b"/>
              <a:pathLst>
                <a:path h="1708785">
                  <a:moveTo>
                    <a:pt x="0" y="0"/>
                  </a:moveTo>
                  <a:lnTo>
                    <a:pt x="0" y="1708509"/>
                  </a:lnTo>
                </a:path>
              </a:pathLst>
            </a:custGeom>
            <a:ln w="1842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63683" y="4009503"/>
              <a:ext cx="111314" cy="1358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07606" y="4107803"/>
            <a:ext cx="1236980" cy="56578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9"/>
              </a:spcBef>
            </a:pPr>
            <a:r>
              <a:rPr sz="1800" spc="-35" dirty="0">
                <a:latin typeface="Times New Roman"/>
                <a:cs typeface="Times New Roman"/>
              </a:rPr>
              <a:t>Time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domain  known </a:t>
            </a:r>
            <a:r>
              <a:rPr sz="1800" spc="-15" dirty="0">
                <a:latin typeface="Times New Roman"/>
                <a:cs typeface="Times New Roman"/>
              </a:rPr>
              <a:t>f(t)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670876" y="2326847"/>
            <a:ext cx="111760" cy="1818639"/>
            <a:chOff x="2670876" y="2326847"/>
            <a:chExt cx="111760" cy="1818639"/>
          </a:xfrm>
        </p:grpSpPr>
        <p:sp>
          <p:nvSpPr>
            <p:cNvPr id="14" name="object 14"/>
            <p:cNvSpPr/>
            <p:nvPr/>
          </p:nvSpPr>
          <p:spPr>
            <a:xfrm>
              <a:off x="2721139" y="2326847"/>
              <a:ext cx="0" cy="1763395"/>
            </a:xfrm>
            <a:custGeom>
              <a:avLst/>
              <a:gdLst/>
              <a:ahLst/>
              <a:cxnLst/>
              <a:rect l="l" t="t" r="r" b="b"/>
              <a:pathLst>
                <a:path h="1763395">
                  <a:moveTo>
                    <a:pt x="0" y="0"/>
                  </a:moveTo>
                  <a:lnTo>
                    <a:pt x="0" y="1763381"/>
                  </a:lnTo>
                </a:path>
              </a:pathLst>
            </a:custGeom>
            <a:ln w="184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70876" y="4009503"/>
              <a:ext cx="111441" cy="13585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252098" y="1765033"/>
            <a:ext cx="2757170" cy="1654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055">
              <a:lnSpc>
                <a:spcPts val="2125"/>
              </a:lnSpc>
              <a:spcBef>
                <a:spcPts val="100"/>
              </a:spcBef>
            </a:pPr>
            <a:r>
              <a:rPr sz="1800" spc="-35" dirty="0">
                <a:latin typeface="Times New Roman"/>
                <a:cs typeface="Times New Roman"/>
              </a:rPr>
              <a:t>Time </a:t>
            </a:r>
            <a:r>
              <a:rPr sz="1800" dirty="0">
                <a:latin typeface="Times New Roman"/>
                <a:cs typeface="Times New Roman"/>
              </a:rPr>
              <a:t>domain</a:t>
            </a:r>
            <a:endParaRPr sz="1800">
              <a:latin typeface="Times New Roman"/>
              <a:cs typeface="Times New Roman"/>
            </a:endParaRPr>
          </a:p>
          <a:p>
            <a:pPr marL="186055">
              <a:lnSpc>
                <a:spcPts val="2125"/>
              </a:lnSpc>
            </a:pPr>
            <a:r>
              <a:rPr sz="1800" spc="10" dirty="0">
                <a:latin typeface="Times New Roman"/>
                <a:cs typeface="Times New Roman"/>
              </a:rPr>
              <a:t>unknown </a:t>
            </a:r>
            <a:r>
              <a:rPr sz="1800" spc="-20" dirty="0">
                <a:latin typeface="Times New Roman"/>
                <a:cs typeface="Times New Roman"/>
              </a:rPr>
              <a:t>f(t), </a:t>
            </a:r>
            <a:r>
              <a:rPr sz="1800" spc="10" dirty="0">
                <a:latin typeface="Times New Roman"/>
                <a:cs typeface="Times New Roman"/>
              </a:rPr>
              <a:t>d/dt, </a:t>
            </a:r>
            <a:r>
              <a:rPr sz="1800" spc="-30" dirty="0">
                <a:latin typeface="Times New Roman"/>
                <a:cs typeface="Times New Roman"/>
              </a:rPr>
              <a:t>Diff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Eqs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1693545">
              <a:lnSpc>
                <a:spcPts val="2090"/>
              </a:lnSpc>
            </a:pPr>
            <a:r>
              <a:rPr sz="1800" spc="-15" dirty="0">
                <a:latin typeface="Times New Roman"/>
                <a:cs typeface="Times New Roman"/>
              </a:rPr>
              <a:t>Solve  </a:t>
            </a:r>
            <a:r>
              <a:rPr sz="1800" spc="-10" dirty="0">
                <a:latin typeface="Times New Roman"/>
                <a:cs typeface="Times New Roman"/>
              </a:rPr>
              <a:t>D</a:t>
            </a:r>
            <a:r>
              <a:rPr sz="1800" spc="-70" dirty="0">
                <a:latin typeface="Times New Roman"/>
                <a:cs typeface="Times New Roman"/>
              </a:rPr>
              <a:t>i</a:t>
            </a:r>
            <a:r>
              <a:rPr sz="1800" spc="-30" dirty="0">
                <a:latin typeface="Times New Roman"/>
                <a:cs typeface="Times New Roman"/>
              </a:rPr>
              <a:t>ff</a:t>
            </a:r>
            <a:r>
              <a:rPr sz="1800" spc="-10" dirty="0">
                <a:latin typeface="Times New Roman"/>
                <a:cs typeface="Times New Roman"/>
              </a:rPr>
              <a:t>e</a:t>
            </a:r>
            <a:r>
              <a:rPr sz="1800" spc="-30" dirty="0">
                <a:latin typeface="Times New Roman"/>
                <a:cs typeface="Times New Roman"/>
              </a:rPr>
              <a:t>r</a:t>
            </a:r>
            <a:r>
              <a:rPr sz="1800" spc="-10" dirty="0">
                <a:latin typeface="Times New Roman"/>
                <a:cs typeface="Times New Roman"/>
              </a:rPr>
              <a:t>e</a:t>
            </a:r>
            <a:r>
              <a:rPr sz="1800" spc="30" dirty="0">
                <a:latin typeface="Times New Roman"/>
                <a:cs typeface="Times New Roman"/>
              </a:rPr>
              <a:t>n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-70" dirty="0">
                <a:latin typeface="Times New Roman"/>
                <a:cs typeface="Times New Roman"/>
              </a:rPr>
              <a:t>i</a:t>
            </a:r>
            <a:r>
              <a:rPr sz="1800" spc="-10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l  Equations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724313" y="4587422"/>
            <a:ext cx="3465195" cy="918844"/>
            <a:chOff x="2724313" y="4587422"/>
            <a:chExt cx="3465195" cy="918844"/>
          </a:xfrm>
        </p:grpSpPr>
        <p:sp>
          <p:nvSpPr>
            <p:cNvPr id="18" name="object 18"/>
            <p:cNvSpPr/>
            <p:nvPr/>
          </p:nvSpPr>
          <p:spPr>
            <a:xfrm>
              <a:off x="2751475" y="4596622"/>
              <a:ext cx="3429000" cy="900430"/>
            </a:xfrm>
            <a:custGeom>
              <a:avLst/>
              <a:gdLst/>
              <a:ahLst/>
              <a:cxnLst/>
              <a:rect l="l" t="t" r="r" b="b"/>
              <a:pathLst>
                <a:path w="3429000" h="900429">
                  <a:moveTo>
                    <a:pt x="0" y="108223"/>
                  </a:moveTo>
                  <a:lnTo>
                    <a:pt x="32040" y="146286"/>
                  </a:lnTo>
                  <a:lnTo>
                    <a:pt x="64861" y="183517"/>
                  </a:lnTo>
                  <a:lnTo>
                    <a:pt x="98447" y="219908"/>
                  </a:lnTo>
                  <a:lnTo>
                    <a:pt x="132779" y="255450"/>
                  </a:lnTo>
                  <a:lnTo>
                    <a:pt x="167842" y="290136"/>
                  </a:lnTo>
                  <a:lnTo>
                    <a:pt x="203617" y="323957"/>
                  </a:lnTo>
                  <a:lnTo>
                    <a:pt x="240088" y="356905"/>
                  </a:lnTo>
                  <a:lnTo>
                    <a:pt x="277238" y="388970"/>
                  </a:lnTo>
                  <a:lnTo>
                    <a:pt x="315049" y="420146"/>
                  </a:lnTo>
                  <a:lnTo>
                    <a:pt x="353505" y="450422"/>
                  </a:lnTo>
                  <a:lnTo>
                    <a:pt x="392589" y="479792"/>
                  </a:lnTo>
                  <a:lnTo>
                    <a:pt x="432284" y="508246"/>
                  </a:lnTo>
                  <a:lnTo>
                    <a:pt x="472571" y="535777"/>
                  </a:lnTo>
                  <a:lnTo>
                    <a:pt x="513436" y="562375"/>
                  </a:lnTo>
                  <a:lnTo>
                    <a:pt x="554860" y="588033"/>
                  </a:lnTo>
                  <a:lnTo>
                    <a:pt x="596826" y="612742"/>
                  </a:lnTo>
                  <a:lnTo>
                    <a:pt x="639317" y="636494"/>
                  </a:lnTo>
                  <a:lnTo>
                    <a:pt x="682317" y="659280"/>
                  </a:lnTo>
                  <a:lnTo>
                    <a:pt x="725808" y="681093"/>
                  </a:lnTo>
                  <a:lnTo>
                    <a:pt x="769774" y="701922"/>
                  </a:lnTo>
                  <a:lnTo>
                    <a:pt x="814196" y="721762"/>
                  </a:lnTo>
                  <a:lnTo>
                    <a:pt x="859058" y="740602"/>
                  </a:lnTo>
                  <a:lnTo>
                    <a:pt x="904344" y="758434"/>
                  </a:lnTo>
                  <a:lnTo>
                    <a:pt x="950035" y="775251"/>
                  </a:lnTo>
                  <a:lnTo>
                    <a:pt x="996116" y="791043"/>
                  </a:lnTo>
                  <a:lnTo>
                    <a:pt x="1042568" y="805803"/>
                  </a:lnTo>
                  <a:lnTo>
                    <a:pt x="1089375" y="819522"/>
                  </a:lnTo>
                  <a:lnTo>
                    <a:pt x="1136520" y="832191"/>
                  </a:lnTo>
                  <a:lnTo>
                    <a:pt x="1183985" y="843803"/>
                  </a:lnTo>
                  <a:lnTo>
                    <a:pt x="1231755" y="854348"/>
                  </a:lnTo>
                  <a:lnTo>
                    <a:pt x="1279811" y="863819"/>
                  </a:lnTo>
                  <a:lnTo>
                    <a:pt x="1328136" y="872207"/>
                  </a:lnTo>
                  <a:lnTo>
                    <a:pt x="1376714" y="879504"/>
                  </a:lnTo>
                  <a:lnTo>
                    <a:pt x="1425528" y="885702"/>
                  </a:lnTo>
                  <a:lnTo>
                    <a:pt x="1474559" y="890791"/>
                  </a:lnTo>
                  <a:lnTo>
                    <a:pt x="1523793" y="894764"/>
                  </a:lnTo>
                  <a:lnTo>
                    <a:pt x="1573210" y="897612"/>
                  </a:lnTo>
                  <a:lnTo>
                    <a:pt x="1622795" y="899327"/>
                  </a:lnTo>
                  <a:lnTo>
                    <a:pt x="1672531" y="899901"/>
                  </a:lnTo>
                  <a:lnTo>
                    <a:pt x="1722172" y="899225"/>
                  </a:lnTo>
                  <a:lnTo>
                    <a:pt x="1771648" y="897426"/>
                  </a:lnTo>
                  <a:lnTo>
                    <a:pt x="1820940" y="894511"/>
                  </a:lnTo>
                  <a:lnTo>
                    <a:pt x="1870034" y="890490"/>
                  </a:lnTo>
                  <a:lnTo>
                    <a:pt x="1918914" y="885371"/>
                  </a:lnTo>
                  <a:lnTo>
                    <a:pt x="1967562" y="879162"/>
                  </a:lnTo>
                  <a:lnTo>
                    <a:pt x="2015963" y="871870"/>
                  </a:lnTo>
                  <a:lnTo>
                    <a:pt x="2064100" y="863506"/>
                  </a:lnTo>
                  <a:lnTo>
                    <a:pt x="2111958" y="854076"/>
                  </a:lnTo>
                  <a:lnTo>
                    <a:pt x="2159521" y="843590"/>
                  </a:lnTo>
                  <a:lnTo>
                    <a:pt x="2206771" y="832056"/>
                  </a:lnTo>
                  <a:lnTo>
                    <a:pt x="2253694" y="819481"/>
                  </a:lnTo>
                  <a:lnTo>
                    <a:pt x="2300272" y="805875"/>
                  </a:lnTo>
                  <a:lnTo>
                    <a:pt x="2346490" y="791245"/>
                  </a:lnTo>
                  <a:lnTo>
                    <a:pt x="2392332" y="775601"/>
                  </a:lnTo>
                  <a:lnTo>
                    <a:pt x="2437781" y="758950"/>
                  </a:lnTo>
                  <a:lnTo>
                    <a:pt x="2482821" y="741300"/>
                  </a:lnTo>
                  <a:lnTo>
                    <a:pt x="2527437" y="722661"/>
                  </a:lnTo>
                  <a:lnTo>
                    <a:pt x="2571611" y="703040"/>
                  </a:lnTo>
                  <a:lnTo>
                    <a:pt x="2615328" y="682445"/>
                  </a:lnTo>
                  <a:lnTo>
                    <a:pt x="2658571" y="660886"/>
                  </a:lnTo>
                  <a:lnTo>
                    <a:pt x="2701325" y="638370"/>
                  </a:lnTo>
                  <a:lnTo>
                    <a:pt x="2743573" y="614905"/>
                  </a:lnTo>
                  <a:lnTo>
                    <a:pt x="2785300" y="590501"/>
                  </a:lnTo>
                  <a:lnTo>
                    <a:pt x="2826488" y="565165"/>
                  </a:lnTo>
                  <a:lnTo>
                    <a:pt x="2867122" y="538906"/>
                  </a:lnTo>
                  <a:lnTo>
                    <a:pt x="2907186" y="511732"/>
                  </a:lnTo>
                  <a:lnTo>
                    <a:pt x="2946663" y="483651"/>
                  </a:lnTo>
                  <a:lnTo>
                    <a:pt x="2985537" y="454673"/>
                  </a:lnTo>
                  <a:lnTo>
                    <a:pt x="3023793" y="424804"/>
                  </a:lnTo>
                  <a:lnTo>
                    <a:pt x="3061413" y="394053"/>
                  </a:lnTo>
                  <a:lnTo>
                    <a:pt x="3098383" y="362430"/>
                  </a:lnTo>
                  <a:lnTo>
                    <a:pt x="3134685" y="329941"/>
                  </a:lnTo>
                  <a:lnTo>
                    <a:pt x="3170303" y="296596"/>
                  </a:lnTo>
                  <a:lnTo>
                    <a:pt x="3205222" y="262403"/>
                  </a:lnTo>
                  <a:lnTo>
                    <a:pt x="3239425" y="227369"/>
                  </a:lnTo>
                  <a:lnTo>
                    <a:pt x="3272897" y="191505"/>
                  </a:lnTo>
                  <a:lnTo>
                    <a:pt x="3305620" y="154817"/>
                  </a:lnTo>
                  <a:lnTo>
                    <a:pt x="3337578" y="117314"/>
                  </a:lnTo>
                  <a:lnTo>
                    <a:pt x="3368757" y="79004"/>
                  </a:lnTo>
                  <a:lnTo>
                    <a:pt x="3399138" y="39897"/>
                  </a:lnTo>
                  <a:lnTo>
                    <a:pt x="3428707" y="0"/>
                  </a:lnTo>
                </a:path>
              </a:pathLst>
            </a:custGeom>
            <a:ln w="183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724313" y="4674304"/>
              <a:ext cx="126672" cy="1420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076089" y="5563026"/>
            <a:ext cx="981075" cy="83121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9"/>
              </a:spcBef>
            </a:pPr>
            <a:r>
              <a:rPr sz="1800" spc="-10" dirty="0">
                <a:solidFill>
                  <a:srgbClr val="FF0000"/>
                </a:solidFill>
                <a:latin typeface="Times New Roman"/>
                <a:cs typeface="Times New Roman"/>
              </a:rPr>
              <a:t>Inverse  </a:t>
            </a:r>
            <a:r>
              <a:rPr sz="1800" spc="-15" dirty="0">
                <a:solidFill>
                  <a:srgbClr val="FF0000"/>
                </a:solidFill>
                <a:latin typeface="Times New Roman"/>
                <a:cs typeface="Times New Roman"/>
              </a:rPr>
              <a:t>Laplace  </a:t>
            </a:r>
            <a:r>
              <a:rPr sz="1800" spc="-9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800" spc="-3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800" spc="-1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800" spc="3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1800" spc="1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800" spc="-30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1800" spc="3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800" spc="-3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3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14376"/>
            <a:ext cx="6709409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0" spc="-10" dirty="0">
                <a:solidFill>
                  <a:srgbClr val="000000"/>
                </a:solidFill>
                <a:latin typeface="Calibri"/>
                <a:cs typeface="Calibri"/>
              </a:rPr>
              <a:t>Example </a:t>
            </a:r>
            <a:r>
              <a:rPr sz="2900" b="0" dirty="0">
                <a:solidFill>
                  <a:srgbClr val="000000"/>
                </a:solidFill>
                <a:latin typeface="Calibri"/>
                <a:cs typeface="Calibri"/>
              </a:rPr>
              <a:t>3 : </a:t>
            </a:r>
            <a:r>
              <a:rPr sz="2900" b="0" spc="-10" dirty="0">
                <a:solidFill>
                  <a:srgbClr val="000000"/>
                </a:solidFill>
                <a:latin typeface="Calibri"/>
                <a:cs typeface="Calibri"/>
              </a:rPr>
              <a:t>Determine order </a:t>
            </a:r>
            <a:r>
              <a:rPr sz="2900" b="0" spc="-5" dirty="0">
                <a:solidFill>
                  <a:srgbClr val="000000"/>
                </a:solidFill>
                <a:latin typeface="Calibri"/>
                <a:cs typeface="Calibri"/>
              </a:rPr>
              <a:t>of given</a:t>
            </a:r>
            <a:r>
              <a:rPr sz="2900" b="0" spc="-1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900" b="0" spc="-25" dirty="0">
                <a:solidFill>
                  <a:srgbClr val="000000"/>
                </a:solidFill>
                <a:latin typeface="Calibri"/>
                <a:cs typeface="Calibri"/>
              </a:rPr>
              <a:t>system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38534" y="1217158"/>
            <a:ext cx="1902460" cy="0"/>
          </a:xfrm>
          <a:custGeom>
            <a:avLst/>
            <a:gdLst/>
            <a:ahLst/>
            <a:cxnLst/>
            <a:rect l="l" t="t" r="r" b="b"/>
            <a:pathLst>
              <a:path w="1902460">
                <a:moveTo>
                  <a:pt x="0" y="0"/>
                </a:moveTo>
                <a:lnTo>
                  <a:pt x="1902275" y="0"/>
                </a:lnTo>
              </a:path>
            </a:pathLst>
          </a:custGeom>
          <a:ln w="138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22642" y="1217176"/>
            <a:ext cx="1944370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00" i="1" spc="55" dirty="0">
                <a:latin typeface="Times New Roman"/>
                <a:cs typeface="Times New Roman"/>
              </a:rPr>
              <a:t>s</a:t>
            </a:r>
            <a:r>
              <a:rPr sz="1950" spc="82" baseline="42735" dirty="0">
                <a:latin typeface="Times New Roman"/>
                <a:cs typeface="Times New Roman"/>
              </a:rPr>
              <a:t>3</a:t>
            </a:r>
            <a:r>
              <a:rPr sz="1950" spc="-82" baseline="42735" dirty="0">
                <a:latin typeface="Times New Roman"/>
                <a:cs typeface="Times New Roman"/>
              </a:rPr>
              <a:t> </a:t>
            </a:r>
            <a:r>
              <a:rPr sz="2200" spc="30" dirty="0">
                <a:latin typeface="Times New Roman"/>
                <a:cs typeface="Times New Roman"/>
              </a:rPr>
              <a:t>(7</a:t>
            </a:r>
            <a:r>
              <a:rPr sz="2200" spc="-315" dirty="0">
                <a:latin typeface="Times New Roman"/>
                <a:cs typeface="Times New Roman"/>
              </a:rPr>
              <a:t> </a:t>
            </a:r>
            <a:r>
              <a:rPr sz="2200" spc="55" dirty="0">
                <a:latin typeface="Times New Roman"/>
                <a:cs typeface="Times New Roman"/>
              </a:rPr>
              <a:t>s</a:t>
            </a:r>
            <a:r>
              <a:rPr sz="1950" spc="82" baseline="42735" dirty="0">
                <a:latin typeface="Times New Roman"/>
                <a:cs typeface="Times New Roman"/>
              </a:rPr>
              <a:t>2</a:t>
            </a:r>
            <a:r>
              <a:rPr sz="1950" spc="22" baseline="42735" dirty="0">
                <a:latin typeface="Times New Roman"/>
                <a:cs typeface="Times New Roman"/>
              </a:rPr>
              <a:t> </a:t>
            </a:r>
            <a:r>
              <a:rPr sz="2200" spc="30" dirty="0">
                <a:latin typeface="Symbol"/>
                <a:cs typeface="Symbol"/>
              </a:rPr>
              <a:t></a:t>
            </a:r>
            <a:r>
              <a:rPr sz="2200" spc="-315" dirty="0">
                <a:latin typeface="Times New Roman"/>
                <a:cs typeface="Times New Roman"/>
              </a:rPr>
              <a:t> </a:t>
            </a:r>
            <a:r>
              <a:rPr sz="2200" spc="45" dirty="0">
                <a:latin typeface="Times New Roman"/>
                <a:cs typeface="Times New Roman"/>
              </a:rPr>
              <a:t>12</a:t>
            </a:r>
            <a:r>
              <a:rPr sz="2200" i="1" spc="45" dirty="0">
                <a:latin typeface="Times New Roman"/>
                <a:cs typeface="Times New Roman"/>
              </a:rPr>
              <a:t>s</a:t>
            </a:r>
            <a:r>
              <a:rPr sz="2200" i="1" spc="-65" dirty="0">
                <a:latin typeface="Times New Roman"/>
                <a:cs typeface="Times New Roman"/>
              </a:rPr>
              <a:t> </a:t>
            </a:r>
            <a:r>
              <a:rPr sz="2200" spc="30" dirty="0">
                <a:latin typeface="Symbol"/>
                <a:cs typeface="Symbol"/>
              </a:rPr>
              <a:t></a:t>
            </a:r>
            <a:r>
              <a:rPr sz="2200" spc="-1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5)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47167" y="812201"/>
            <a:ext cx="890905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00" spc="35" dirty="0">
                <a:latin typeface="Times New Roman"/>
                <a:cs typeface="Times New Roman"/>
              </a:rPr>
              <a:t>K(s</a:t>
            </a:r>
            <a:r>
              <a:rPr sz="2200" spc="35" dirty="0">
                <a:latin typeface="Symbol"/>
                <a:cs typeface="Symbol"/>
              </a:rPr>
              <a:t></a:t>
            </a:r>
            <a:r>
              <a:rPr sz="2200" spc="-19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5)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93582" y="991530"/>
            <a:ext cx="777875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00" i="1" spc="45" dirty="0">
                <a:latin typeface="Times New Roman"/>
                <a:cs typeface="Times New Roman"/>
              </a:rPr>
              <a:t>G</a:t>
            </a:r>
            <a:r>
              <a:rPr sz="2200" spc="45" dirty="0">
                <a:latin typeface="Times New Roman"/>
                <a:cs typeface="Times New Roman"/>
              </a:rPr>
              <a:t>(s)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30" dirty="0">
                <a:latin typeface="Symbol"/>
                <a:cs typeface="Symbol"/>
              </a:rPr>
              <a:t>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30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214376"/>
            <a:ext cx="6709409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0" dirty="0">
                <a:latin typeface="Calibri"/>
                <a:cs typeface="Calibri"/>
              </a:rPr>
              <a:t>Example </a:t>
            </a:r>
            <a:r>
              <a:rPr sz="2900" dirty="0">
                <a:latin typeface="Calibri"/>
                <a:cs typeface="Calibri"/>
              </a:rPr>
              <a:t>3 : </a:t>
            </a:r>
            <a:r>
              <a:rPr sz="2900" spc="-10" dirty="0">
                <a:latin typeface="Calibri"/>
                <a:cs typeface="Calibri"/>
              </a:rPr>
              <a:t>Determine order </a:t>
            </a:r>
            <a:r>
              <a:rPr sz="2900" spc="-5" dirty="0">
                <a:latin typeface="Calibri"/>
                <a:cs typeface="Calibri"/>
              </a:rPr>
              <a:t>of given</a:t>
            </a:r>
            <a:r>
              <a:rPr sz="2900" spc="-114" dirty="0">
                <a:latin typeface="Calibri"/>
                <a:cs typeface="Calibri"/>
              </a:rPr>
              <a:t> </a:t>
            </a:r>
            <a:r>
              <a:rPr sz="2900" spc="-25" dirty="0">
                <a:latin typeface="Calibri"/>
                <a:cs typeface="Calibri"/>
              </a:rPr>
              <a:t>system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4640" y="1860245"/>
            <a:ext cx="8785225" cy="4309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Solution: </a:t>
            </a:r>
            <a:r>
              <a:rPr sz="2400" spc="-120" dirty="0">
                <a:latin typeface="Tahoma"/>
                <a:cs typeface="Tahoma"/>
              </a:rPr>
              <a:t>To </a:t>
            </a:r>
            <a:r>
              <a:rPr sz="2400" dirty="0">
                <a:latin typeface="Tahoma"/>
                <a:cs typeface="Tahoma"/>
              </a:rPr>
              <a:t>obtain highest power of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-30" dirty="0">
                <a:latin typeface="Tahoma"/>
                <a:cs typeface="Tahoma"/>
              </a:rPr>
              <a:t>denominator,</a:t>
            </a:r>
            <a:endParaRPr sz="2400" dirty="0">
              <a:latin typeface="Tahoma"/>
              <a:cs typeface="Tahoma"/>
            </a:endParaRPr>
          </a:p>
          <a:p>
            <a:pPr marL="4064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Tahoma"/>
                <a:cs typeface="Tahoma"/>
              </a:rPr>
              <a:t>Simplify </a:t>
            </a:r>
            <a:r>
              <a:rPr sz="2400" dirty="0">
                <a:latin typeface="Tahoma"/>
                <a:cs typeface="Tahoma"/>
              </a:rPr>
              <a:t>denominator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polynomial.</a:t>
            </a:r>
          </a:p>
          <a:p>
            <a:pPr marL="2577465">
              <a:lnSpc>
                <a:spcPct val="100000"/>
              </a:lnSpc>
              <a:spcBef>
                <a:spcPts val="2545"/>
              </a:spcBef>
            </a:pPr>
            <a:r>
              <a:rPr sz="3150" i="1" spc="-160" dirty="0">
                <a:latin typeface="Times New Roman"/>
                <a:cs typeface="Times New Roman"/>
              </a:rPr>
              <a:t>s</a:t>
            </a:r>
            <a:r>
              <a:rPr sz="2700" spc="-240" baseline="43209" dirty="0">
                <a:latin typeface="Times New Roman"/>
                <a:cs typeface="Times New Roman"/>
              </a:rPr>
              <a:t>3 </a:t>
            </a:r>
            <a:r>
              <a:rPr sz="3150" spc="-140" dirty="0">
                <a:latin typeface="Times New Roman"/>
                <a:cs typeface="Times New Roman"/>
              </a:rPr>
              <a:t>(7s</a:t>
            </a:r>
            <a:r>
              <a:rPr sz="2700" spc="-209" baseline="43209" dirty="0">
                <a:latin typeface="Times New Roman"/>
                <a:cs typeface="Times New Roman"/>
              </a:rPr>
              <a:t>2 </a:t>
            </a:r>
            <a:r>
              <a:rPr sz="3150" spc="-220" dirty="0">
                <a:latin typeface="Symbol"/>
                <a:cs typeface="Symbol"/>
              </a:rPr>
              <a:t></a:t>
            </a:r>
            <a:r>
              <a:rPr sz="3150" spc="-220" dirty="0">
                <a:latin typeface="Times New Roman"/>
                <a:cs typeface="Times New Roman"/>
              </a:rPr>
              <a:t>12</a:t>
            </a:r>
            <a:r>
              <a:rPr sz="3150" i="1" spc="-220" dirty="0">
                <a:latin typeface="Times New Roman"/>
                <a:cs typeface="Times New Roman"/>
              </a:rPr>
              <a:t>s </a:t>
            </a:r>
            <a:r>
              <a:rPr sz="3150" spc="-335" dirty="0">
                <a:latin typeface="Symbol"/>
                <a:cs typeface="Symbol"/>
              </a:rPr>
              <a:t></a:t>
            </a:r>
            <a:r>
              <a:rPr sz="3150" spc="-335" dirty="0">
                <a:latin typeface="Times New Roman"/>
                <a:cs typeface="Times New Roman"/>
              </a:rPr>
              <a:t> </a:t>
            </a:r>
            <a:r>
              <a:rPr sz="3150" spc="-285" dirty="0">
                <a:latin typeface="Times New Roman"/>
                <a:cs typeface="Times New Roman"/>
              </a:rPr>
              <a:t>5) </a:t>
            </a:r>
            <a:r>
              <a:rPr sz="3150" spc="-335" dirty="0">
                <a:latin typeface="Symbol"/>
                <a:cs typeface="Symbol"/>
              </a:rPr>
              <a:t></a:t>
            </a:r>
            <a:r>
              <a:rPr sz="3150" spc="20" dirty="0">
                <a:latin typeface="Times New Roman"/>
                <a:cs typeface="Times New Roman"/>
              </a:rPr>
              <a:t> </a:t>
            </a:r>
            <a:r>
              <a:rPr sz="3150" spc="-310" dirty="0">
                <a:latin typeface="Times New Roman"/>
                <a:cs typeface="Times New Roman"/>
              </a:rPr>
              <a:t>0</a:t>
            </a:r>
            <a:endParaRPr sz="3150" dirty="0">
              <a:latin typeface="Times New Roman"/>
              <a:cs typeface="Times New Roman"/>
            </a:endParaRPr>
          </a:p>
          <a:p>
            <a:pPr marL="2720975">
              <a:lnSpc>
                <a:spcPct val="100000"/>
              </a:lnSpc>
              <a:spcBef>
                <a:spcPts val="2815"/>
              </a:spcBef>
            </a:pPr>
            <a:r>
              <a:rPr sz="3150" spc="-100" dirty="0">
                <a:latin typeface="Times New Roman"/>
                <a:cs typeface="Times New Roman"/>
              </a:rPr>
              <a:t>7s</a:t>
            </a:r>
            <a:r>
              <a:rPr sz="2700" spc="-150" baseline="43209" dirty="0">
                <a:latin typeface="Times New Roman"/>
                <a:cs typeface="Times New Roman"/>
              </a:rPr>
              <a:t>5 </a:t>
            </a:r>
            <a:r>
              <a:rPr sz="3150" spc="-150" dirty="0">
                <a:latin typeface="Symbol"/>
                <a:cs typeface="Symbol"/>
              </a:rPr>
              <a:t></a:t>
            </a:r>
            <a:r>
              <a:rPr sz="3150" spc="-150" dirty="0">
                <a:latin typeface="Times New Roman"/>
                <a:cs typeface="Times New Roman"/>
              </a:rPr>
              <a:t>12</a:t>
            </a:r>
            <a:r>
              <a:rPr sz="3150" i="1" spc="-150" dirty="0">
                <a:latin typeface="Times New Roman"/>
                <a:cs typeface="Times New Roman"/>
              </a:rPr>
              <a:t>s</a:t>
            </a:r>
            <a:r>
              <a:rPr sz="2700" spc="-225" baseline="43209" dirty="0">
                <a:latin typeface="Times New Roman"/>
                <a:cs typeface="Times New Roman"/>
              </a:rPr>
              <a:t>4 </a:t>
            </a:r>
            <a:r>
              <a:rPr sz="3150" spc="-270" dirty="0">
                <a:latin typeface="Symbol"/>
                <a:cs typeface="Symbol"/>
              </a:rPr>
              <a:t></a:t>
            </a:r>
            <a:r>
              <a:rPr sz="3150" spc="-270" dirty="0">
                <a:latin typeface="Times New Roman"/>
                <a:cs typeface="Times New Roman"/>
              </a:rPr>
              <a:t> </a:t>
            </a:r>
            <a:r>
              <a:rPr sz="3150" spc="-170" dirty="0">
                <a:latin typeface="Times New Roman"/>
                <a:cs typeface="Times New Roman"/>
              </a:rPr>
              <a:t>5</a:t>
            </a:r>
            <a:r>
              <a:rPr sz="3150" i="1" spc="-170" dirty="0">
                <a:latin typeface="Times New Roman"/>
                <a:cs typeface="Times New Roman"/>
              </a:rPr>
              <a:t>s</a:t>
            </a:r>
            <a:r>
              <a:rPr sz="2700" spc="-254" baseline="43209" dirty="0">
                <a:latin typeface="Times New Roman"/>
                <a:cs typeface="Times New Roman"/>
              </a:rPr>
              <a:t>3 </a:t>
            </a:r>
            <a:r>
              <a:rPr sz="3150" spc="-270" dirty="0">
                <a:latin typeface="Symbol"/>
                <a:cs typeface="Symbol"/>
              </a:rPr>
              <a:t></a:t>
            </a:r>
            <a:r>
              <a:rPr sz="3150" spc="-555" dirty="0">
                <a:latin typeface="Times New Roman"/>
                <a:cs typeface="Times New Roman"/>
              </a:rPr>
              <a:t> </a:t>
            </a:r>
            <a:r>
              <a:rPr sz="3150" spc="-245" dirty="0">
                <a:latin typeface="Times New Roman"/>
                <a:cs typeface="Times New Roman"/>
              </a:rPr>
              <a:t>0</a:t>
            </a:r>
            <a:endParaRPr sz="31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50" dirty="0">
              <a:latin typeface="Times New Roman"/>
              <a:cs typeface="Times New Roman"/>
            </a:endParaRPr>
          </a:p>
          <a:p>
            <a:pPr marL="25400" marR="17780" indent="95885">
              <a:lnSpc>
                <a:spcPct val="100000"/>
              </a:lnSpc>
            </a:pP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highest power of equation in </a:t>
            </a:r>
            <a:r>
              <a:rPr sz="2400" dirty="0">
                <a:latin typeface="Tahoma"/>
                <a:cs typeface="Tahoma"/>
              </a:rPr>
              <a:t>denominator of </a:t>
            </a:r>
            <a:r>
              <a:rPr sz="2400" spc="-10" dirty="0">
                <a:latin typeface="Tahoma"/>
                <a:cs typeface="Tahoma"/>
              </a:rPr>
              <a:t>given </a:t>
            </a:r>
            <a:r>
              <a:rPr sz="2400" spc="-15" dirty="0">
                <a:latin typeface="Tahoma"/>
                <a:cs typeface="Tahoma"/>
              </a:rPr>
              <a:t>transfer  </a:t>
            </a:r>
            <a:r>
              <a:rPr sz="2400" spc="-5" dirty="0">
                <a:latin typeface="Tahoma"/>
                <a:cs typeface="Tahoma"/>
              </a:rPr>
              <a:t>function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65" dirty="0">
                <a:latin typeface="Tahoma"/>
                <a:cs typeface="Tahoma"/>
              </a:rPr>
              <a:t>‘5’. </a:t>
            </a:r>
            <a:r>
              <a:rPr sz="2400" spc="-5" dirty="0">
                <a:latin typeface="Tahoma"/>
                <a:cs typeface="Tahoma"/>
              </a:rPr>
              <a:t>Hence given system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“Fifth </a:t>
            </a:r>
            <a:r>
              <a:rPr sz="24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Order</a:t>
            </a:r>
            <a:r>
              <a:rPr sz="2400" b="1" u="heavy" spc="9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sz="24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system”</a:t>
            </a:r>
            <a:r>
              <a:rPr sz="2400" dirty="0">
                <a:latin typeface="Tahoma"/>
                <a:cs typeface="Tahoma"/>
              </a:rPr>
              <a:t>.</a:t>
            </a:r>
          </a:p>
          <a:p>
            <a:pPr marL="25400" marR="19050">
              <a:lnSpc>
                <a:spcPct val="100000"/>
              </a:lnSpc>
            </a:pP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degree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denominator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5" dirty="0">
                <a:latin typeface="Tahoma"/>
                <a:cs typeface="Tahoma"/>
              </a:rPr>
              <a:t>larger than the </a:t>
            </a:r>
            <a:r>
              <a:rPr sz="2400" spc="-10" dirty="0">
                <a:latin typeface="Tahoma"/>
                <a:cs typeface="Tahoma"/>
              </a:rPr>
              <a:t>numerator </a:t>
            </a:r>
            <a:r>
              <a:rPr sz="2400" dirty="0">
                <a:latin typeface="Tahoma"/>
                <a:cs typeface="Tahoma"/>
              </a:rPr>
              <a:t>hence  </a:t>
            </a:r>
            <a:r>
              <a:rPr sz="2400" spc="-5" dirty="0">
                <a:latin typeface="Tahoma"/>
                <a:cs typeface="Tahoma"/>
              </a:rPr>
              <a:t>system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“Proper</a:t>
            </a:r>
            <a:r>
              <a:rPr sz="24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System”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38534" y="1217158"/>
            <a:ext cx="1902460" cy="0"/>
          </a:xfrm>
          <a:custGeom>
            <a:avLst/>
            <a:gdLst/>
            <a:ahLst/>
            <a:cxnLst/>
            <a:rect l="l" t="t" r="r" b="b"/>
            <a:pathLst>
              <a:path w="1902460">
                <a:moveTo>
                  <a:pt x="0" y="0"/>
                </a:moveTo>
                <a:lnTo>
                  <a:pt x="1902275" y="0"/>
                </a:lnTo>
              </a:path>
            </a:pathLst>
          </a:custGeom>
          <a:ln w="138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22642" y="1217176"/>
            <a:ext cx="1944370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00" i="1" spc="55" dirty="0">
                <a:latin typeface="Times New Roman"/>
                <a:cs typeface="Times New Roman"/>
              </a:rPr>
              <a:t>s</a:t>
            </a:r>
            <a:r>
              <a:rPr sz="1950" spc="82" baseline="42735" dirty="0">
                <a:latin typeface="Times New Roman"/>
                <a:cs typeface="Times New Roman"/>
              </a:rPr>
              <a:t>3</a:t>
            </a:r>
            <a:r>
              <a:rPr sz="1950" spc="-82" baseline="42735" dirty="0">
                <a:latin typeface="Times New Roman"/>
                <a:cs typeface="Times New Roman"/>
              </a:rPr>
              <a:t> </a:t>
            </a:r>
            <a:r>
              <a:rPr sz="2200" spc="30" dirty="0">
                <a:latin typeface="Times New Roman"/>
                <a:cs typeface="Times New Roman"/>
              </a:rPr>
              <a:t>(7</a:t>
            </a:r>
            <a:r>
              <a:rPr sz="2200" spc="-315" dirty="0">
                <a:latin typeface="Times New Roman"/>
                <a:cs typeface="Times New Roman"/>
              </a:rPr>
              <a:t> </a:t>
            </a:r>
            <a:r>
              <a:rPr sz="2200" spc="55" dirty="0">
                <a:latin typeface="Times New Roman"/>
                <a:cs typeface="Times New Roman"/>
              </a:rPr>
              <a:t>s</a:t>
            </a:r>
            <a:r>
              <a:rPr sz="1950" spc="82" baseline="42735" dirty="0">
                <a:latin typeface="Times New Roman"/>
                <a:cs typeface="Times New Roman"/>
              </a:rPr>
              <a:t>2</a:t>
            </a:r>
            <a:r>
              <a:rPr sz="1950" spc="22" baseline="42735" dirty="0">
                <a:latin typeface="Times New Roman"/>
                <a:cs typeface="Times New Roman"/>
              </a:rPr>
              <a:t> </a:t>
            </a:r>
            <a:r>
              <a:rPr sz="2200" spc="30" dirty="0">
                <a:latin typeface="Symbol"/>
                <a:cs typeface="Symbol"/>
              </a:rPr>
              <a:t></a:t>
            </a:r>
            <a:r>
              <a:rPr sz="2200" spc="-315" dirty="0">
                <a:latin typeface="Times New Roman"/>
                <a:cs typeface="Times New Roman"/>
              </a:rPr>
              <a:t> </a:t>
            </a:r>
            <a:r>
              <a:rPr sz="2200" spc="45" dirty="0">
                <a:latin typeface="Times New Roman"/>
                <a:cs typeface="Times New Roman"/>
              </a:rPr>
              <a:t>12</a:t>
            </a:r>
            <a:r>
              <a:rPr sz="2200" i="1" spc="45" dirty="0">
                <a:latin typeface="Times New Roman"/>
                <a:cs typeface="Times New Roman"/>
              </a:rPr>
              <a:t>s</a:t>
            </a:r>
            <a:r>
              <a:rPr sz="2200" i="1" spc="-65" dirty="0">
                <a:latin typeface="Times New Roman"/>
                <a:cs typeface="Times New Roman"/>
              </a:rPr>
              <a:t> </a:t>
            </a:r>
            <a:r>
              <a:rPr sz="2200" spc="30" dirty="0">
                <a:latin typeface="Symbol"/>
                <a:cs typeface="Symbol"/>
              </a:rPr>
              <a:t></a:t>
            </a:r>
            <a:r>
              <a:rPr sz="2200" spc="-1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5)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47167" y="812201"/>
            <a:ext cx="890905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00" spc="35" dirty="0">
                <a:latin typeface="Times New Roman"/>
                <a:cs typeface="Times New Roman"/>
              </a:rPr>
              <a:t>K(s</a:t>
            </a:r>
            <a:r>
              <a:rPr sz="2200" spc="35" dirty="0">
                <a:latin typeface="Symbol"/>
                <a:cs typeface="Symbol"/>
              </a:rPr>
              <a:t></a:t>
            </a:r>
            <a:r>
              <a:rPr sz="2200" spc="-19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5)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93582" y="991530"/>
            <a:ext cx="777875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00" i="1" spc="45" dirty="0">
                <a:latin typeface="Times New Roman"/>
                <a:cs typeface="Times New Roman"/>
              </a:rPr>
              <a:t>G</a:t>
            </a:r>
            <a:r>
              <a:rPr sz="2200" spc="45" dirty="0">
                <a:latin typeface="Times New Roman"/>
                <a:cs typeface="Times New Roman"/>
              </a:rPr>
              <a:t>(s)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30" dirty="0">
                <a:latin typeface="Symbol"/>
                <a:cs typeface="Symbol"/>
              </a:rPr>
              <a:t>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31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2667000"/>
            <a:ext cx="7772400" cy="23298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30" dirty="0">
                <a:latin typeface="Calibri"/>
                <a:cs typeface="Calibri"/>
              </a:rPr>
              <a:t>Zero </a:t>
            </a:r>
            <a:r>
              <a:rPr sz="2800" spc="-5" dirty="0">
                <a:latin typeface="Calibri"/>
                <a:cs typeface="Calibri"/>
              </a:rPr>
              <a:t>(0) </a:t>
            </a:r>
            <a:r>
              <a:rPr sz="2800" spc="-15" dirty="0">
                <a:latin typeface="Calibri"/>
                <a:cs typeface="Calibri"/>
              </a:rPr>
              <a:t>Order </a:t>
            </a:r>
            <a:r>
              <a:rPr sz="2800" spc="-25" dirty="0">
                <a:latin typeface="Calibri"/>
                <a:cs typeface="Calibri"/>
              </a:rPr>
              <a:t>System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"/>
            </a:pPr>
            <a:endParaRPr sz="33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"/>
              <a:tabLst>
                <a:tab pos="356235" algn="l"/>
              </a:tabLst>
            </a:pPr>
            <a:r>
              <a:rPr sz="2800" spc="-25" dirty="0">
                <a:latin typeface="Calibri"/>
                <a:cs typeface="Calibri"/>
              </a:rPr>
              <a:t>First </a:t>
            </a:r>
            <a:r>
              <a:rPr sz="2800" spc="-15" dirty="0">
                <a:latin typeface="Calibri"/>
                <a:cs typeface="Calibri"/>
              </a:rPr>
              <a:t>Order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System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"/>
            </a:pPr>
            <a:endParaRPr sz="33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"/>
              <a:tabLst>
                <a:tab pos="356235" algn="l"/>
              </a:tabLst>
            </a:pPr>
            <a:r>
              <a:rPr sz="2800" spc="-10" dirty="0">
                <a:latin typeface="Calibri"/>
                <a:cs typeface="Calibri"/>
              </a:rPr>
              <a:t>Second </a:t>
            </a:r>
            <a:r>
              <a:rPr sz="2800" spc="-15" dirty="0">
                <a:latin typeface="Calibri"/>
                <a:cs typeface="Calibri"/>
              </a:rPr>
              <a:t>Order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System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151814"/>
            <a:ext cx="731266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Types </a:t>
            </a:r>
            <a:r>
              <a:rPr dirty="0"/>
              <a:t>of</a:t>
            </a:r>
            <a:r>
              <a:rPr spc="-35" dirty="0"/>
              <a:t> </a:t>
            </a:r>
            <a:r>
              <a:rPr spc="-30" dirty="0"/>
              <a:t>System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3540" y="1186941"/>
            <a:ext cx="75412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 smtClean="0">
                <a:latin typeface="Calibri"/>
                <a:cs typeface="Calibri"/>
              </a:rPr>
              <a:t> Type of system </a:t>
            </a:r>
            <a:r>
              <a:rPr sz="2400" spc="-5" dirty="0" smtClean="0">
                <a:latin typeface="Calibri"/>
                <a:cs typeface="Calibri"/>
              </a:rPr>
              <a:t>depending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spc="-10" dirty="0">
                <a:latin typeface="Calibri"/>
                <a:cs typeface="Calibri"/>
              </a:rPr>
              <a:t>highest power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 smtClean="0">
                <a:latin typeface="Calibri"/>
                <a:cs typeface="Calibri"/>
              </a:rPr>
              <a:t>denominator</a:t>
            </a:r>
            <a:r>
              <a:rPr lang="en-US" sz="2400" spc="-10" dirty="0" smtClean="0">
                <a:latin typeface="Calibri"/>
                <a:cs typeface="Calibri"/>
              </a:rPr>
              <a:t> 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32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8785"/>
            <a:ext cx="70078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Zero </a:t>
            </a:r>
            <a:r>
              <a:rPr dirty="0"/>
              <a:t>(0) </a:t>
            </a:r>
            <a:r>
              <a:rPr spc="-10" dirty="0"/>
              <a:t>Order</a:t>
            </a:r>
            <a:r>
              <a:rPr spc="-25" dirty="0"/>
              <a:t> </a:t>
            </a:r>
            <a:r>
              <a:rPr spc="-3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0667" y="1024360"/>
            <a:ext cx="8117205" cy="1671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680" marR="5080" indent="-94615">
              <a:lnSpc>
                <a:spcPct val="150000"/>
              </a:lnSpc>
              <a:spcBef>
                <a:spcPts val="95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Definition:</a:t>
            </a:r>
            <a:r>
              <a:rPr sz="2400" b="1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If highest </a:t>
            </a:r>
            <a:r>
              <a:rPr sz="2400" spc="-5" dirty="0">
                <a:latin typeface="Tahoma"/>
                <a:cs typeface="Tahoma"/>
              </a:rPr>
              <a:t>power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complex variable ‘s’ present  </a:t>
            </a:r>
            <a:r>
              <a:rPr sz="2400" dirty="0">
                <a:latin typeface="Tahoma"/>
                <a:cs typeface="Tahoma"/>
              </a:rPr>
              <a:t>in </a:t>
            </a:r>
            <a:r>
              <a:rPr sz="2400" spc="-5" dirty="0">
                <a:latin typeface="Tahoma"/>
                <a:cs typeface="Tahoma"/>
              </a:rPr>
              <a:t>Characteristics equation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15" dirty="0">
                <a:latin typeface="Tahoma"/>
                <a:cs typeface="Tahoma"/>
              </a:rPr>
              <a:t>zero, </a:t>
            </a:r>
            <a:r>
              <a:rPr sz="2400" spc="-5" dirty="0">
                <a:latin typeface="Tahoma"/>
                <a:cs typeface="Tahoma"/>
              </a:rPr>
              <a:t>then </a:t>
            </a:r>
            <a:r>
              <a:rPr sz="2400" dirty="0">
                <a:latin typeface="Tahoma"/>
                <a:cs typeface="Tahoma"/>
              </a:rPr>
              <a:t>it is called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as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2400" spc="-20" dirty="0">
                <a:latin typeface="Tahoma"/>
                <a:cs typeface="Tahoma"/>
              </a:rPr>
              <a:t>“Zero </a:t>
            </a:r>
            <a:r>
              <a:rPr sz="2400" spc="-5" dirty="0">
                <a:latin typeface="Tahoma"/>
                <a:cs typeface="Tahoma"/>
              </a:rPr>
              <a:t>order </a:t>
            </a:r>
            <a:r>
              <a:rPr sz="2400" spc="-15" dirty="0">
                <a:latin typeface="Tahoma"/>
                <a:cs typeface="Tahoma"/>
              </a:rPr>
              <a:t>System”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73658" y="3946969"/>
            <a:ext cx="5944235" cy="2221865"/>
            <a:chOff x="1073658" y="3946969"/>
            <a:chExt cx="5944235" cy="2221865"/>
          </a:xfrm>
        </p:grpSpPr>
        <p:sp>
          <p:nvSpPr>
            <p:cNvPr id="5" name="object 5"/>
            <p:cNvSpPr/>
            <p:nvPr/>
          </p:nvSpPr>
          <p:spPr>
            <a:xfrm>
              <a:off x="2521458" y="396316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  <a:path w="609600" h="609600">
                  <a:moveTo>
                    <a:pt x="89916" y="88392"/>
                  </a:moveTo>
                  <a:lnTo>
                    <a:pt x="521716" y="520192"/>
                  </a:lnTo>
                </a:path>
                <a:path w="609600" h="609600">
                  <a:moveTo>
                    <a:pt x="521716" y="88392"/>
                  </a:moveTo>
                  <a:lnTo>
                    <a:pt x="89916" y="520192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73658" y="4196067"/>
              <a:ext cx="5944235" cy="1972945"/>
            </a:xfrm>
            <a:custGeom>
              <a:avLst/>
              <a:gdLst/>
              <a:ahLst/>
              <a:cxnLst/>
              <a:rect l="l" t="t" r="r" b="b"/>
              <a:pathLst>
                <a:path w="5944234" h="1972945">
                  <a:moveTo>
                    <a:pt x="1447927" y="71894"/>
                  </a:moveTo>
                  <a:lnTo>
                    <a:pt x="1420482" y="55892"/>
                  </a:lnTo>
                  <a:lnTo>
                    <a:pt x="1328166" y="2044"/>
                  </a:lnTo>
                  <a:lnTo>
                    <a:pt x="1322158" y="0"/>
                  </a:lnTo>
                  <a:lnTo>
                    <a:pt x="1316050" y="393"/>
                  </a:lnTo>
                  <a:lnTo>
                    <a:pt x="1310538" y="3086"/>
                  </a:lnTo>
                  <a:lnTo>
                    <a:pt x="1306322" y="7886"/>
                  </a:lnTo>
                  <a:lnTo>
                    <a:pt x="1304264" y="13893"/>
                  </a:lnTo>
                  <a:lnTo>
                    <a:pt x="1304645" y="20002"/>
                  </a:lnTo>
                  <a:lnTo>
                    <a:pt x="1307299" y="25514"/>
                  </a:lnTo>
                  <a:lnTo>
                    <a:pt x="1312037" y="29730"/>
                  </a:lnTo>
                  <a:lnTo>
                    <a:pt x="1356880" y="55892"/>
                  </a:lnTo>
                  <a:lnTo>
                    <a:pt x="0" y="55892"/>
                  </a:lnTo>
                  <a:lnTo>
                    <a:pt x="0" y="87896"/>
                  </a:lnTo>
                  <a:lnTo>
                    <a:pt x="1356880" y="87896"/>
                  </a:lnTo>
                  <a:lnTo>
                    <a:pt x="1312037" y="114058"/>
                  </a:lnTo>
                  <a:lnTo>
                    <a:pt x="1307299" y="118287"/>
                  </a:lnTo>
                  <a:lnTo>
                    <a:pt x="1304645" y="123799"/>
                  </a:lnTo>
                  <a:lnTo>
                    <a:pt x="1304264" y="129908"/>
                  </a:lnTo>
                  <a:lnTo>
                    <a:pt x="1306322" y="135902"/>
                  </a:lnTo>
                  <a:lnTo>
                    <a:pt x="1310538" y="140716"/>
                  </a:lnTo>
                  <a:lnTo>
                    <a:pt x="1316050" y="143395"/>
                  </a:lnTo>
                  <a:lnTo>
                    <a:pt x="1322158" y="143802"/>
                  </a:lnTo>
                  <a:lnTo>
                    <a:pt x="1328166" y="141744"/>
                  </a:lnTo>
                  <a:lnTo>
                    <a:pt x="1420482" y="87896"/>
                  </a:lnTo>
                  <a:lnTo>
                    <a:pt x="1447927" y="71894"/>
                  </a:lnTo>
                  <a:close/>
                </a:path>
                <a:path w="5944234" h="1972945">
                  <a:moveTo>
                    <a:pt x="2971927" y="71894"/>
                  </a:moveTo>
                  <a:lnTo>
                    <a:pt x="2944482" y="55892"/>
                  </a:lnTo>
                  <a:lnTo>
                    <a:pt x="2852166" y="2044"/>
                  </a:lnTo>
                  <a:lnTo>
                    <a:pt x="2846159" y="0"/>
                  </a:lnTo>
                  <a:lnTo>
                    <a:pt x="2840050" y="393"/>
                  </a:lnTo>
                  <a:lnTo>
                    <a:pt x="2834538" y="3086"/>
                  </a:lnTo>
                  <a:lnTo>
                    <a:pt x="2830322" y="7886"/>
                  </a:lnTo>
                  <a:lnTo>
                    <a:pt x="2828264" y="13893"/>
                  </a:lnTo>
                  <a:lnTo>
                    <a:pt x="2828645" y="20002"/>
                  </a:lnTo>
                  <a:lnTo>
                    <a:pt x="2831300" y="25514"/>
                  </a:lnTo>
                  <a:lnTo>
                    <a:pt x="2836037" y="29730"/>
                  </a:lnTo>
                  <a:lnTo>
                    <a:pt x="2880880" y="55892"/>
                  </a:lnTo>
                  <a:lnTo>
                    <a:pt x="2057400" y="55892"/>
                  </a:lnTo>
                  <a:lnTo>
                    <a:pt x="2057400" y="87896"/>
                  </a:lnTo>
                  <a:lnTo>
                    <a:pt x="2880880" y="87896"/>
                  </a:lnTo>
                  <a:lnTo>
                    <a:pt x="2836037" y="114058"/>
                  </a:lnTo>
                  <a:lnTo>
                    <a:pt x="2831300" y="118287"/>
                  </a:lnTo>
                  <a:lnTo>
                    <a:pt x="2828645" y="123799"/>
                  </a:lnTo>
                  <a:lnTo>
                    <a:pt x="2828264" y="129908"/>
                  </a:lnTo>
                  <a:lnTo>
                    <a:pt x="2830322" y="135902"/>
                  </a:lnTo>
                  <a:lnTo>
                    <a:pt x="2834538" y="140716"/>
                  </a:lnTo>
                  <a:lnTo>
                    <a:pt x="2840050" y="143395"/>
                  </a:lnTo>
                  <a:lnTo>
                    <a:pt x="2846159" y="143802"/>
                  </a:lnTo>
                  <a:lnTo>
                    <a:pt x="2852166" y="141744"/>
                  </a:lnTo>
                  <a:lnTo>
                    <a:pt x="2944482" y="87896"/>
                  </a:lnTo>
                  <a:lnTo>
                    <a:pt x="2971927" y="71894"/>
                  </a:lnTo>
                  <a:close/>
                </a:path>
                <a:path w="5944234" h="1972945">
                  <a:moveTo>
                    <a:pt x="5943727" y="71894"/>
                  </a:moveTo>
                  <a:lnTo>
                    <a:pt x="5916282" y="55892"/>
                  </a:lnTo>
                  <a:lnTo>
                    <a:pt x="5823966" y="2044"/>
                  </a:lnTo>
                  <a:lnTo>
                    <a:pt x="5817959" y="0"/>
                  </a:lnTo>
                  <a:lnTo>
                    <a:pt x="5811850" y="393"/>
                  </a:lnTo>
                  <a:lnTo>
                    <a:pt x="5806338" y="3086"/>
                  </a:lnTo>
                  <a:lnTo>
                    <a:pt x="5802122" y="7886"/>
                  </a:lnTo>
                  <a:lnTo>
                    <a:pt x="5800064" y="13893"/>
                  </a:lnTo>
                  <a:lnTo>
                    <a:pt x="5800445" y="20002"/>
                  </a:lnTo>
                  <a:lnTo>
                    <a:pt x="5803100" y="25514"/>
                  </a:lnTo>
                  <a:lnTo>
                    <a:pt x="5807837" y="29730"/>
                  </a:lnTo>
                  <a:lnTo>
                    <a:pt x="5852680" y="55892"/>
                  </a:lnTo>
                  <a:lnTo>
                    <a:pt x="4495800" y="55892"/>
                  </a:lnTo>
                  <a:lnTo>
                    <a:pt x="4495800" y="87896"/>
                  </a:lnTo>
                  <a:lnTo>
                    <a:pt x="5089398" y="87896"/>
                  </a:lnTo>
                  <a:lnTo>
                    <a:pt x="5089398" y="1809788"/>
                  </a:lnTo>
                  <a:lnTo>
                    <a:pt x="5063236" y="1764931"/>
                  </a:lnTo>
                  <a:lnTo>
                    <a:pt x="5059007" y="1760194"/>
                  </a:lnTo>
                  <a:lnTo>
                    <a:pt x="5053495" y="1757527"/>
                  </a:lnTo>
                  <a:lnTo>
                    <a:pt x="5047386" y="1757133"/>
                  </a:lnTo>
                  <a:lnTo>
                    <a:pt x="5041392" y="1759178"/>
                  </a:lnTo>
                  <a:lnTo>
                    <a:pt x="5036578" y="1763407"/>
                  </a:lnTo>
                  <a:lnTo>
                    <a:pt x="5033899" y="1768932"/>
                  </a:lnTo>
                  <a:lnTo>
                    <a:pt x="5033492" y="1775053"/>
                  </a:lnTo>
                  <a:lnTo>
                    <a:pt x="5035550" y="1781060"/>
                  </a:lnTo>
                  <a:lnTo>
                    <a:pt x="5096014" y="1884692"/>
                  </a:lnTo>
                  <a:lnTo>
                    <a:pt x="1843468" y="1884692"/>
                  </a:lnTo>
                  <a:lnTo>
                    <a:pt x="1888363" y="1858505"/>
                  </a:lnTo>
                  <a:lnTo>
                    <a:pt x="1893087" y="1854288"/>
                  </a:lnTo>
                  <a:lnTo>
                    <a:pt x="1895741" y="1848764"/>
                  </a:lnTo>
                  <a:lnTo>
                    <a:pt x="1896122" y="1842643"/>
                  </a:lnTo>
                  <a:lnTo>
                    <a:pt x="1894078" y="1836623"/>
                  </a:lnTo>
                  <a:lnTo>
                    <a:pt x="1889848" y="1831886"/>
                  </a:lnTo>
                  <a:lnTo>
                    <a:pt x="1884337" y="1829219"/>
                  </a:lnTo>
                  <a:lnTo>
                    <a:pt x="1878228" y="1828825"/>
                  </a:lnTo>
                  <a:lnTo>
                    <a:pt x="1872234" y="1830870"/>
                  </a:lnTo>
                  <a:lnTo>
                    <a:pt x="1768602" y="1891296"/>
                  </a:lnTo>
                  <a:lnTo>
                    <a:pt x="1768602" y="467614"/>
                  </a:lnTo>
                  <a:lnTo>
                    <a:pt x="1794764" y="512457"/>
                  </a:lnTo>
                  <a:lnTo>
                    <a:pt x="1798980" y="517194"/>
                  </a:lnTo>
                  <a:lnTo>
                    <a:pt x="1804492" y="519849"/>
                  </a:lnTo>
                  <a:lnTo>
                    <a:pt x="1810600" y="520230"/>
                  </a:lnTo>
                  <a:lnTo>
                    <a:pt x="1816608" y="518172"/>
                  </a:lnTo>
                  <a:lnTo>
                    <a:pt x="1821408" y="513956"/>
                  </a:lnTo>
                  <a:lnTo>
                    <a:pt x="1824101" y="508444"/>
                  </a:lnTo>
                  <a:lnTo>
                    <a:pt x="1824494" y="502335"/>
                  </a:lnTo>
                  <a:lnTo>
                    <a:pt x="1822450" y="496328"/>
                  </a:lnTo>
                  <a:lnTo>
                    <a:pt x="1771116" y="408317"/>
                  </a:lnTo>
                  <a:lnTo>
                    <a:pt x="1752600" y="376567"/>
                  </a:lnTo>
                  <a:lnTo>
                    <a:pt x="1682750" y="496328"/>
                  </a:lnTo>
                  <a:lnTo>
                    <a:pt x="1680692" y="502335"/>
                  </a:lnTo>
                  <a:lnTo>
                    <a:pt x="1681099" y="508444"/>
                  </a:lnTo>
                  <a:lnTo>
                    <a:pt x="1683778" y="513956"/>
                  </a:lnTo>
                  <a:lnTo>
                    <a:pt x="1688592" y="518172"/>
                  </a:lnTo>
                  <a:lnTo>
                    <a:pt x="1694586" y="520230"/>
                  </a:lnTo>
                  <a:lnTo>
                    <a:pt x="1700695" y="519849"/>
                  </a:lnTo>
                  <a:lnTo>
                    <a:pt x="1706206" y="517194"/>
                  </a:lnTo>
                  <a:lnTo>
                    <a:pt x="1710436" y="512457"/>
                  </a:lnTo>
                  <a:lnTo>
                    <a:pt x="1736585" y="467614"/>
                  </a:lnTo>
                  <a:lnTo>
                    <a:pt x="1736598" y="408317"/>
                  </a:lnTo>
                  <a:lnTo>
                    <a:pt x="1736598" y="467614"/>
                  </a:lnTo>
                  <a:lnTo>
                    <a:pt x="1736598" y="1900694"/>
                  </a:lnTo>
                  <a:lnTo>
                    <a:pt x="1752473" y="1900694"/>
                  </a:lnTo>
                  <a:lnTo>
                    <a:pt x="1872234" y="1970519"/>
                  </a:lnTo>
                  <a:lnTo>
                    <a:pt x="1878228" y="1972576"/>
                  </a:lnTo>
                  <a:lnTo>
                    <a:pt x="1884337" y="1972183"/>
                  </a:lnTo>
                  <a:lnTo>
                    <a:pt x="1889848" y="1969516"/>
                  </a:lnTo>
                  <a:lnTo>
                    <a:pt x="1894078" y="1964766"/>
                  </a:lnTo>
                  <a:lnTo>
                    <a:pt x="1896122" y="1958759"/>
                  </a:lnTo>
                  <a:lnTo>
                    <a:pt x="1895741" y="1952637"/>
                  </a:lnTo>
                  <a:lnTo>
                    <a:pt x="1893087" y="1947113"/>
                  </a:lnTo>
                  <a:lnTo>
                    <a:pt x="1888363" y="1942884"/>
                  </a:lnTo>
                  <a:lnTo>
                    <a:pt x="1843468" y="1916696"/>
                  </a:lnTo>
                  <a:lnTo>
                    <a:pt x="5105400" y="1916696"/>
                  </a:lnTo>
                  <a:lnTo>
                    <a:pt x="5105400" y="1900770"/>
                  </a:lnTo>
                  <a:lnTo>
                    <a:pt x="5123916" y="1869020"/>
                  </a:lnTo>
                  <a:lnTo>
                    <a:pt x="5175250" y="1781060"/>
                  </a:lnTo>
                  <a:lnTo>
                    <a:pt x="5177294" y="1775053"/>
                  </a:lnTo>
                  <a:lnTo>
                    <a:pt x="5176901" y="1768932"/>
                  </a:lnTo>
                  <a:lnTo>
                    <a:pt x="5174208" y="1763407"/>
                  </a:lnTo>
                  <a:lnTo>
                    <a:pt x="5169408" y="1759178"/>
                  </a:lnTo>
                  <a:lnTo>
                    <a:pt x="5163401" y="1757133"/>
                  </a:lnTo>
                  <a:lnTo>
                    <a:pt x="5157292" y="1757527"/>
                  </a:lnTo>
                  <a:lnTo>
                    <a:pt x="5151780" y="1760194"/>
                  </a:lnTo>
                  <a:lnTo>
                    <a:pt x="5147564" y="1764931"/>
                  </a:lnTo>
                  <a:lnTo>
                    <a:pt x="5121402" y="1809788"/>
                  </a:lnTo>
                  <a:lnTo>
                    <a:pt x="5121402" y="87896"/>
                  </a:lnTo>
                  <a:lnTo>
                    <a:pt x="5852680" y="87896"/>
                  </a:lnTo>
                  <a:lnTo>
                    <a:pt x="5807837" y="114058"/>
                  </a:lnTo>
                  <a:lnTo>
                    <a:pt x="5803100" y="118287"/>
                  </a:lnTo>
                  <a:lnTo>
                    <a:pt x="5800445" y="123799"/>
                  </a:lnTo>
                  <a:lnTo>
                    <a:pt x="5800064" y="129908"/>
                  </a:lnTo>
                  <a:lnTo>
                    <a:pt x="5802122" y="135902"/>
                  </a:lnTo>
                  <a:lnTo>
                    <a:pt x="5806338" y="140716"/>
                  </a:lnTo>
                  <a:lnTo>
                    <a:pt x="5811850" y="143395"/>
                  </a:lnTo>
                  <a:lnTo>
                    <a:pt x="5817959" y="143802"/>
                  </a:lnTo>
                  <a:lnTo>
                    <a:pt x="5823966" y="141744"/>
                  </a:lnTo>
                  <a:lnTo>
                    <a:pt x="5916282" y="87896"/>
                  </a:lnTo>
                  <a:lnTo>
                    <a:pt x="5943727" y="718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95270" y="3842384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12745" y="4523613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3340" y="3842384"/>
            <a:ext cx="58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R(s)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02881" y="3842384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421863" y="4281918"/>
            <a:ext cx="862965" cy="0"/>
          </a:xfrm>
          <a:custGeom>
            <a:avLst/>
            <a:gdLst/>
            <a:ahLst/>
            <a:cxnLst/>
            <a:rect l="l" t="t" r="r" b="b"/>
            <a:pathLst>
              <a:path w="862964">
                <a:moveTo>
                  <a:pt x="0" y="0"/>
                </a:moveTo>
                <a:lnTo>
                  <a:pt x="862551" y="0"/>
                </a:lnTo>
              </a:path>
            </a:pathLst>
          </a:custGeom>
          <a:ln w="183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045458" y="3658361"/>
            <a:ext cx="1524000" cy="12192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139700" rIns="0" bIns="0" rtlCol="0">
            <a:spAutoFit/>
          </a:bodyPr>
          <a:lstStyle/>
          <a:p>
            <a:pPr marL="84455" algn="ctr">
              <a:lnSpc>
                <a:spcPct val="100000"/>
              </a:lnSpc>
              <a:spcBef>
                <a:spcPts val="1100"/>
              </a:spcBef>
            </a:pPr>
            <a:r>
              <a:rPr sz="2750" spc="290" dirty="0">
                <a:latin typeface="Times New Roman"/>
                <a:cs typeface="Times New Roman"/>
              </a:rPr>
              <a:t>1</a:t>
            </a:r>
            <a:endParaRPr sz="27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30"/>
              </a:spcBef>
            </a:pPr>
            <a:r>
              <a:rPr sz="2750" spc="290" dirty="0">
                <a:latin typeface="Times New Roman"/>
                <a:cs typeface="Times New Roman"/>
              </a:rPr>
              <a:t>1</a:t>
            </a:r>
            <a:r>
              <a:rPr sz="2750" spc="-280" dirty="0">
                <a:latin typeface="Times New Roman"/>
                <a:cs typeface="Times New Roman"/>
              </a:rPr>
              <a:t> </a:t>
            </a:r>
            <a:r>
              <a:rPr sz="2750" spc="315" dirty="0">
                <a:latin typeface="Symbol"/>
                <a:cs typeface="Symbol"/>
              </a:rPr>
              <a:t></a:t>
            </a:r>
            <a:r>
              <a:rPr sz="2750" spc="-130" dirty="0">
                <a:latin typeface="Times New Roman"/>
                <a:cs typeface="Times New Roman"/>
              </a:rPr>
              <a:t> </a:t>
            </a:r>
            <a:r>
              <a:rPr sz="2750" i="1" spc="320" dirty="0">
                <a:latin typeface="Times New Roman"/>
                <a:cs typeface="Times New Roman"/>
              </a:rPr>
              <a:t>T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33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1562227"/>
            <a:ext cx="7511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Consider a </a:t>
            </a:r>
            <a:r>
              <a:rPr sz="2400" spc="-5" dirty="0">
                <a:latin typeface="Tahoma"/>
                <a:cs typeface="Tahoma"/>
              </a:rPr>
              <a:t>unity </a:t>
            </a:r>
            <a:r>
              <a:rPr sz="2400" spc="-10" dirty="0">
                <a:latin typeface="Tahoma"/>
                <a:cs typeface="Tahoma"/>
              </a:rPr>
              <a:t>feedback system </a:t>
            </a:r>
            <a:r>
              <a:rPr sz="2400" spc="-5" dirty="0">
                <a:latin typeface="Tahoma"/>
                <a:cs typeface="Tahoma"/>
              </a:rPr>
              <a:t>with </a:t>
            </a:r>
            <a:r>
              <a:rPr sz="2400" spc="-10" dirty="0">
                <a:latin typeface="Tahoma"/>
                <a:cs typeface="Tahoma"/>
              </a:rPr>
              <a:t>transfer </a:t>
            </a:r>
            <a:r>
              <a:rPr sz="2400" spc="-5" dirty="0">
                <a:latin typeface="Tahoma"/>
                <a:cs typeface="Tahoma"/>
              </a:rPr>
              <a:t>function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2659760"/>
            <a:ext cx="5721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Hence characteristics equation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5" dirty="0">
                <a:latin typeface="Tahoma"/>
                <a:cs typeface="Tahoma"/>
              </a:rPr>
              <a:t>given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75" dirty="0">
                <a:latin typeface="Tahoma"/>
                <a:cs typeface="Tahoma"/>
              </a:rPr>
              <a:t>by,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3391280"/>
            <a:ext cx="302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or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4123182"/>
            <a:ext cx="70383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ahoma"/>
                <a:cs typeface="Tahoma"/>
              </a:rPr>
              <a:t>Here </a:t>
            </a:r>
            <a:r>
              <a:rPr sz="2400" dirty="0">
                <a:latin typeface="Tahoma"/>
                <a:cs typeface="Tahoma"/>
              </a:rPr>
              <a:t>the highest </a:t>
            </a:r>
            <a:r>
              <a:rPr sz="2400" spc="-5" dirty="0">
                <a:latin typeface="Tahoma"/>
                <a:cs typeface="Tahoma"/>
              </a:rPr>
              <a:t>power </a:t>
            </a:r>
            <a:r>
              <a:rPr sz="2400" dirty="0">
                <a:latin typeface="Tahoma"/>
                <a:cs typeface="Tahoma"/>
              </a:rPr>
              <a:t>of s is </a:t>
            </a:r>
            <a:r>
              <a:rPr sz="2400" spc="-5" dirty="0">
                <a:latin typeface="Tahoma"/>
                <a:cs typeface="Tahoma"/>
              </a:rPr>
              <a:t>equal to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0,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ahoma"/>
                <a:cs typeface="Tahoma"/>
              </a:rPr>
              <a:t>Hence </a:t>
            </a: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system given above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10" dirty="0">
                <a:latin typeface="Tahoma"/>
                <a:cs typeface="Tahoma"/>
              </a:rPr>
              <a:t>zero </a:t>
            </a:r>
            <a:r>
              <a:rPr sz="2400" spc="-5" dirty="0">
                <a:latin typeface="Tahoma"/>
                <a:cs typeface="Tahoma"/>
              </a:rPr>
              <a:t>order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system.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540" y="5952235"/>
            <a:ext cx="6870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Practical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Example:</a:t>
            </a:r>
            <a:r>
              <a:rPr sz="2400" b="1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Amplifier </a:t>
            </a:r>
            <a:r>
              <a:rPr sz="2400" spc="-10" dirty="0">
                <a:latin typeface="Tahoma"/>
                <a:cs typeface="Tahoma"/>
              </a:rPr>
              <a:t>type </a:t>
            </a:r>
            <a:r>
              <a:rPr sz="2400" spc="-5" dirty="0">
                <a:latin typeface="Tahoma"/>
                <a:cs typeface="Tahoma"/>
              </a:rPr>
              <a:t>control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system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93523" y="2335212"/>
            <a:ext cx="603885" cy="0"/>
          </a:xfrm>
          <a:custGeom>
            <a:avLst/>
            <a:gdLst/>
            <a:ahLst/>
            <a:cxnLst/>
            <a:rect l="l" t="t" r="r" b="b"/>
            <a:pathLst>
              <a:path w="603885">
                <a:moveTo>
                  <a:pt x="0" y="0"/>
                </a:moveTo>
                <a:lnTo>
                  <a:pt x="60378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106782" y="1956337"/>
            <a:ext cx="180975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spc="170" dirty="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95525" y="2123543"/>
            <a:ext cx="828675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i="1" spc="155" dirty="0">
                <a:latin typeface="Times New Roman"/>
                <a:cs typeface="Times New Roman"/>
              </a:rPr>
              <a:t>G</a:t>
            </a:r>
            <a:r>
              <a:rPr sz="2100" spc="155" dirty="0">
                <a:latin typeface="Times New Roman"/>
                <a:cs typeface="Times New Roman"/>
              </a:rPr>
              <a:t>(s)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Symbol"/>
                <a:cs typeface="Symbol"/>
              </a:rPr>
              <a:t>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66020" y="2330983"/>
            <a:ext cx="598170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spc="170" dirty="0">
                <a:latin typeface="Times New Roman"/>
                <a:cs typeface="Times New Roman"/>
              </a:rPr>
              <a:t>1</a:t>
            </a:r>
            <a:r>
              <a:rPr sz="2100" spc="-320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Symbol"/>
                <a:cs typeface="Symbol"/>
              </a:rPr>
              <a:t></a:t>
            </a:r>
            <a:r>
              <a:rPr sz="2100" spc="-225" dirty="0">
                <a:latin typeface="Times New Roman"/>
                <a:cs typeface="Times New Roman"/>
              </a:rPr>
              <a:t> </a:t>
            </a:r>
            <a:r>
              <a:rPr sz="2100" i="1" spc="185" dirty="0">
                <a:latin typeface="Times New Roman"/>
                <a:cs typeface="Times New Roman"/>
              </a:rPr>
              <a:t>T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99378" y="2873396"/>
            <a:ext cx="1447800" cy="123698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780"/>
              </a:spcBef>
            </a:pPr>
            <a:r>
              <a:rPr sz="2750" spc="90" dirty="0">
                <a:latin typeface="Times New Roman"/>
                <a:cs typeface="Times New Roman"/>
              </a:rPr>
              <a:t>1</a:t>
            </a:r>
            <a:r>
              <a:rPr sz="2750" spc="90" dirty="0">
                <a:latin typeface="Symbol"/>
                <a:cs typeface="Symbol"/>
              </a:rPr>
              <a:t></a:t>
            </a:r>
            <a:r>
              <a:rPr sz="2750" spc="90" dirty="0">
                <a:latin typeface="Times New Roman"/>
                <a:cs typeface="Times New Roman"/>
              </a:rPr>
              <a:t> </a:t>
            </a:r>
            <a:r>
              <a:rPr sz="2750" i="1" spc="-15" dirty="0">
                <a:latin typeface="Times New Roman"/>
                <a:cs typeface="Times New Roman"/>
              </a:rPr>
              <a:t>T </a:t>
            </a:r>
            <a:r>
              <a:rPr sz="2750" spc="-15" dirty="0">
                <a:latin typeface="Symbol"/>
                <a:cs typeface="Symbol"/>
              </a:rPr>
              <a:t></a:t>
            </a:r>
            <a:r>
              <a:rPr sz="2750" spc="-440" dirty="0">
                <a:latin typeface="Times New Roman"/>
                <a:cs typeface="Times New Roman"/>
              </a:rPr>
              <a:t> </a:t>
            </a:r>
            <a:r>
              <a:rPr sz="2750" spc="-15" dirty="0">
                <a:latin typeface="Times New Roman"/>
                <a:cs typeface="Times New Roman"/>
              </a:rPr>
              <a:t>0</a:t>
            </a:r>
            <a:endParaRPr sz="27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500"/>
              </a:spcBef>
            </a:pPr>
            <a:r>
              <a:rPr sz="2550" spc="105" dirty="0">
                <a:latin typeface="Times New Roman"/>
                <a:cs typeface="Times New Roman"/>
              </a:rPr>
              <a:t>1</a:t>
            </a:r>
            <a:r>
              <a:rPr sz="2550" spc="105" dirty="0">
                <a:latin typeface="Symbol"/>
                <a:cs typeface="Symbol"/>
              </a:rPr>
              <a:t></a:t>
            </a:r>
            <a:r>
              <a:rPr sz="2550" spc="105" dirty="0">
                <a:latin typeface="Times New Roman"/>
                <a:cs typeface="Times New Roman"/>
              </a:rPr>
              <a:t> </a:t>
            </a:r>
            <a:r>
              <a:rPr sz="2550" i="1" spc="35" dirty="0">
                <a:latin typeface="Times New Roman"/>
                <a:cs typeface="Times New Roman"/>
              </a:rPr>
              <a:t>s</a:t>
            </a:r>
            <a:r>
              <a:rPr sz="2175" spc="52" baseline="44061" dirty="0">
                <a:latin typeface="Times New Roman"/>
                <a:cs typeface="Times New Roman"/>
              </a:rPr>
              <a:t>0</a:t>
            </a:r>
            <a:r>
              <a:rPr sz="2550" i="1" spc="35" dirty="0">
                <a:latin typeface="Times New Roman"/>
                <a:cs typeface="Times New Roman"/>
              </a:rPr>
              <a:t>T </a:t>
            </a:r>
            <a:r>
              <a:rPr sz="2550" spc="-5" dirty="0">
                <a:latin typeface="Symbol"/>
                <a:cs typeface="Symbol"/>
              </a:rPr>
              <a:t></a:t>
            </a:r>
            <a:r>
              <a:rPr sz="2550" spc="-150" dirty="0">
                <a:latin typeface="Times New Roman"/>
                <a:cs typeface="Times New Roman"/>
              </a:rPr>
              <a:t> </a:t>
            </a:r>
            <a:r>
              <a:rPr sz="2550" spc="-5" dirty="0">
                <a:latin typeface="Times New Roman"/>
                <a:cs typeface="Times New Roman"/>
              </a:rPr>
              <a:t>0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83540" y="98785"/>
            <a:ext cx="73126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Zero </a:t>
            </a:r>
            <a:r>
              <a:rPr dirty="0"/>
              <a:t>(0) </a:t>
            </a:r>
            <a:r>
              <a:rPr spc="-10" dirty="0"/>
              <a:t>Order</a:t>
            </a:r>
            <a:r>
              <a:rPr spc="-25" dirty="0"/>
              <a:t> </a:t>
            </a:r>
            <a:r>
              <a:rPr spc="-30" dirty="0"/>
              <a:t>System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34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68558"/>
            <a:ext cx="74650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First </a:t>
            </a:r>
            <a:r>
              <a:rPr spc="-10" dirty="0"/>
              <a:t>Order</a:t>
            </a:r>
            <a:r>
              <a:rPr spc="-40" dirty="0"/>
              <a:t> </a:t>
            </a:r>
            <a:r>
              <a:rPr spc="-3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948160"/>
            <a:ext cx="8117205" cy="1671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Definition:</a:t>
            </a:r>
            <a:r>
              <a:rPr sz="2400" b="1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If highest </a:t>
            </a:r>
            <a:r>
              <a:rPr sz="2400" spc="-5" dirty="0">
                <a:latin typeface="Tahoma"/>
                <a:cs typeface="Tahoma"/>
              </a:rPr>
              <a:t>power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complex variable </a:t>
            </a:r>
            <a:r>
              <a:rPr sz="2400" dirty="0">
                <a:latin typeface="Tahoma"/>
                <a:cs typeface="Tahoma"/>
              </a:rPr>
              <a:t>‘s’ </a:t>
            </a:r>
            <a:r>
              <a:rPr sz="2400" spc="-5" dirty="0">
                <a:latin typeface="Tahoma"/>
                <a:cs typeface="Tahoma"/>
              </a:rPr>
              <a:t>present  In Characteristics equation </a:t>
            </a:r>
            <a:r>
              <a:rPr sz="2400" dirty="0">
                <a:latin typeface="Tahoma"/>
                <a:cs typeface="Tahoma"/>
              </a:rPr>
              <a:t>is one, </a:t>
            </a:r>
            <a:r>
              <a:rPr sz="2400" spc="-5" dirty="0">
                <a:latin typeface="Tahoma"/>
                <a:cs typeface="Tahoma"/>
              </a:rPr>
              <a:t>then </a:t>
            </a:r>
            <a:r>
              <a:rPr sz="2400" dirty="0">
                <a:latin typeface="Tahoma"/>
                <a:cs typeface="Tahoma"/>
              </a:rPr>
              <a:t>it is called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as</a:t>
            </a:r>
            <a:endParaRPr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2400" spc="-5" dirty="0">
                <a:latin typeface="Tahoma"/>
                <a:cs typeface="Tahoma"/>
              </a:rPr>
              <a:t>“First order</a:t>
            </a:r>
            <a:r>
              <a:rPr sz="2400" spc="-15" dirty="0">
                <a:latin typeface="Tahoma"/>
                <a:cs typeface="Tahoma"/>
              </a:rPr>
              <a:t> System”</a:t>
            </a:r>
            <a:endParaRPr sz="2400" dirty="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78458" y="3642169"/>
            <a:ext cx="5944235" cy="2221865"/>
            <a:chOff x="1378458" y="3642169"/>
            <a:chExt cx="5944235" cy="2221865"/>
          </a:xfrm>
        </p:grpSpPr>
        <p:sp>
          <p:nvSpPr>
            <p:cNvPr id="5" name="object 5"/>
            <p:cNvSpPr/>
            <p:nvPr/>
          </p:nvSpPr>
          <p:spPr>
            <a:xfrm>
              <a:off x="2826258" y="365836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  <a:path w="609600" h="609600">
                  <a:moveTo>
                    <a:pt x="89916" y="88392"/>
                  </a:moveTo>
                  <a:lnTo>
                    <a:pt x="521716" y="520192"/>
                  </a:lnTo>
                </a:path>
                <a:path w="609600" h="609600">
                  <a:moveTo>
                    <a:pt x="521716" y="88392"/>
                  </a:moveTo>
                  <a:lnTo>
                    <a:pt x="89916" y="520192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78458" y="3891267"/>
              <a:ext cx="5944235" cy="1972945"/>
            </a:xfrm>
            <a:custGeom>
              <a:avLst/>
              <a:gdLst/>
              <a:ahLst/>
              <a:cxnLst/>
              <a:rect l="l" t="t" r="r" b="b"/>
              <a:pathLst>
                <a:path w="5944234" h="1972945">
                  <a:moveTo>
                    <a:pt x="1447927" y="71894"/>
                  </a:moveTo>
                  <a:lnTo>
                    <a:pt x="1420482" y="55892"/>
                  </a:lnTo>
                  <a:lnTo>
                    <a:pt x="1328166" y="2044"/>
                  </a:lnTo>
                  <a:lnTo>
                    <a:pt x="1322158" y="0"/>
                  </a:lnTo>
                  <a:lnTo>
                    <a:pt x="1316050" y="393"/>
                  </a:lnTo>
                  <a:lnTo>
                    <a:pt x="1310538" y="3086"/>
                  </a:lnTo>
                  <a:lnTo>
                    <a:pt x="1306322" y="7886"/>
                  </a:lnTo>
                  <a:lnTo>
                    <a:pt x="1304264" y="13893"/>
                  </a:lnTo>
                  <a:lnTo>
                    <a:pt x="1304645" y="20002"/>
                  </a:lnTo>
                  <a:lnTo>
                    <a:pt x="1307299" y="25514"/>
                  </a:lnTo>
                  <a:lnTo>
                    <a:pt x="1312037" y="29730"/>
                  </a:lnTo>
                  <a:lnTo>
                    <a:pt x="1356880" y="55892"/>
                  </a:lnTo>
                  <a:lnTo>
                    <a:pt x="0" y="55892"/>
                  </a:lnTo>
                  <a:lnTo>
                    <a:pt x="0" y="87896"/>
                  </a:lnTo>
                  <a:lnTo>
                    <a:pt x="1356880" y="87896"/>
                  </a:lnTo>
                  <a:lnTo>
                    <a:pt x="1312037" y="114058"/>
                  </a:lnTo>
                  <a:lnTo>
                    <a:pt x="1307299" y="118287"/>
                  </a:lnTo>
                  <a:lnTo>
                    <a:pt x="1304645" y="123799"/>
                  </a:lnTo>
                  <a:lnTo>
                    <a:pt x="1304264" y="129908"/>
                  </a:lnTo>
                  <a:lnTo>
                    <a:pt x="1306322" y="135902"/>
                  </a:lnTo>
                  <a:lnTo>
                    <a:pt x="1310538" y="140716"/>
                  </a:lnTo>
                  <a:lnTo>
                    <a:pt x="1316050" y="143395"/>
                  </a:lnTo>
                  <a:lnTo>
                    <a:pt x="1322158" y="143802"/>
                  </a:lnTo>
                  <a:lnTo>
                    <a:pt x="1328166" y="141744"/>
                  </a:lnTo>
                  <a:lnTo>
                    <a:pt x="1420482" y="87896"/>
                  </a:lnTo>
                  <a:lnTo>
                    <a:pt x="1447927" y="71894"/>
                  </a:lnTo>
                  <a:close/>
                </a:path>
                <a:path w="5944234" h="1972945">
                  <a:moveTo>
                    <a:pt x="2971927" y="71894"/>
                  </a:moveTo>
                  <a:lnTo>
                    <a:pt x="2944482" y="55892"/>
                  </a:lnTo>
                  <a:lnTo>
                    <a:pt x="2852166" y="2044"/>
                  </a:lnTo>
                  <a:lnTo>
                    <a:pt x="2846159" y="0"/>
                  </a:lnTo>
                  <a:lnTo>
                    <a:pt x="2840050" y="393"/>
                  </a:lnTo>
                  <a:lnTo>
                    <a:pt x="2834538" y="3086"/>
                  </a:lnTo>
                  <a:lnTo>
                    <a:pt x="2830322" y="7886"/>
                  </a:lnTo>
                  <a:lnTo>
                    <a:pt x="2828264" y="13893"/>
                  </a:lnTo>
                  <a:lnTo>
                    <a:pt x="2828645" y="20002"/>
                  </a:lnTo>
                  <a:lnTo>
                    <a:pt x="2831300" y="25514"/>
                  </a:lnTo>
                  <a:lnTo>
                    <a:pt x="2836037" y="29730"/>
                  </a:lnTo>
                  <a:lnTo>
                    <a:pt x="2880880" y="55892"/>
                  </a:lnTo>
                  <a:lnTo>
                    <a:pt x="2057400" y="55892"/>
                  </a:lnTo>
                  <a:lnTo>
                    <a:pt x="2057400" y="87896"/>
                  </a:lnTo>
                  <a:lnTo>
                    <a:pt x="2880880" y="87896"/>
                  </a:lnTo>
                  <a:lnTo>
                    <a:pt x="2836037" y="114058"/>
                  </a:lnTo>
                  <a:lnTo>
                    <a:pt x="2831300" y="118287"/>
                  </a:lnTo>
                  <a:lnTo>
                    <a:pt x="2828645" y="123799"/>
                  </a:lnTo>
                  <a:lnTo>
                    <a:pt x="2828264" y="129908"/>
                  </a:lnTo>
                  <a:lnTo>
                    <a:pt x="2830322" y="135902"/>
                  </a:lnTo>
                  <a:lnTo>
                    <a:pt x="2834538" y="140716"/>
                  </a:lnTo>
                  <a:lnTo>
                    <a:pt x="2840050" y="143395"/>
                  </a:lnTo>
                  <a:lnTo>
                    <a:pt x="2846159" y="143802"/>
                  </a:lnTo>
                  <a:lnTo>
                    <a:pt x="2852166" y="141744"/>
                  </a:lnTo>
                  <a:lnTo>
                    <a:pt x="2944482" y="87896"/>
                  </a:lnTo>
                  <a:lnTo>
                    <a:pt x="2971927" y="71894"/>
                  </a:lnTo>
                  <a:close/>
                </a:path>
                <a:path w="5944234" h="1972945">
                  <a:moveTo>
                    <a:pt x="5943727" y="71894"/>
                  </a:moveTo>
                  <a:lnTo>
                    <a:pt x="5916282" y="55892"/>
                  </a:lnTo>
                  <a:lnTo>
                    <a:pt x="5823966" y="2044"/>
                  </a:lnTo>
                  <a:lnTo>
                    <a:pt x="5817959" y="0"/>
                  </a:lnTo>
                  <a:lnTo>
                    <a:pt x="5811850" y="393"/>
                  </a:lnTo>
                  <a:lnTo>
                    <a:pt x="5806338" y="3086"/>
                  </a:lnTo>
                  <a:lnTo>
                    <a:pt x="5802122" y="7886"/>
                  </a:lnTo>
                  <a:lnTo>
                    <a:pt x="5800064" y="13893"/>
                  </a:lnTo>
                  <a:lnTo>
                    <a:pt x="5800445" y="20002"/>
                  </a:lnTo>
                  <a:lnTo>
                    <a:pt x="5803100" y="25514"/>
                  </a:lnTo>
                  <a:lnTo>
                    <a:pt x="5807837" y="29730"/>
                  </a:lnTo>
                  <a:lnTo>
                    <a:pt x="5852680" y="55892"/>
                  </a:lnTo>
                  <a:lnTo>
                    <a:pt x="4495800" y="55892"/>
                  </a:lnTo>
                  <a:lnTo>
                    <a:pt x="4495800" y="87896"/>
                  </a:lnTo>
                  <a:lnTo>
                    <a:pt x="5089398" y="87896"/>
                  </a:lnTo>
                  <a:lnTo>
                    <a:pt x="5089398" y="1809788"/>
                  </a:lnTo>
                  <a:lnTo>
                    <a:pt x="5063236" y="1764931"/>
                  </a:lnTo>
                  <a:lnTo>
                    <a:pt x="5059007" y="1760194"/>
                  </a:lnTo>
                  <a:lnTo>
                    <a:pt x="5053495" y="1757527"/>
                  </a:lnTo>
                  <a:lnTo>
                    <a:pt x="5047386" y="1757133"/>
                  </a:lnTo>
                  <a:lnTo>
                    <a:pt x="5041392" y="1759178"/>
                  </a:lnTo>
                  <a:lnTo>
                    <a:pt x="5036578" y="1763407"/>
                  </a:lnTo>
                  <a:lnTo>
                    <a:pt x="5033899" y="1768932"/>
                  </a:lnTo>
                  <a:lnTo>
                    <a:pt x="5033492" y="1775053"/>
                  </a:lnTo>
                  <a:lnTo>
                    <a:pt x="5035550" y="1781060"/>
                  </a:lnTo>
                  <a:lnTo>
                    <a:pt x="5096014" y="1884692"/>
                  </a:lnTo>
                  <a:lnTo>
                    <a:pt x="1843468" y="1884692"/>
                  </a:lnTo>
                  <a:lnTo>
                    <a:pt x="1888363" y="1858505"/>
                  </a:lnTo>
                  <a:lnTo>
                    <a:pt x="1893087" y="1854288"/>
                  </a:lnTo>
                  <a:lnTo>
                    <a:pt x="1895741" y="1848764"/>
                  </a:lnTo>
                  <a:lnTo>
                    <a:pt x="1896122" y="1842643"/>
                  </a:lnTo>
                  <a:lnTo>
                    <a:pt x="1894078" y="1836623"/>
                  </a:lnTo>
                  <a:lnTo>
                    <a:pt x="1889848" y="1831886"/>
                  </a:lnTo>
                  <a:lnTo>
                    <a:pt x="1884337" y="1829219"/>
                  </a:lnTo>
                  <a:lnTo>
                    <a:pt x="1878228" y="1828812"/>
                  </a:lnTo>
                  <a:lnTo>
                    <a:pt x="1872234" y="1830857"/>
                  </a:lnTo>
                  <a:lnTo>
                    <a:pt x="1768602" y="1891296"/>
                  </a:lnTo>
                  <a:lnTo>
                    <a:pt x="1768602" y="467614"/>
                  </a:lnTo>
                  <a:lnTo>
                    <a:pt x="1794764" y="512457"/>
                  </a:lnTo>
                  <a:lnTo>
                    <a:pt x="1798980" y="517194"/>
                  </a:lnTo>
                  <a:lnTo>
                    <a:pt x="1804492" y="519849"/>
                  </a:lnTo>
                  <a:lnTo>
                    <a:pt x="1810600" y="520230"/>
                  </a:lnTo>
                  <a:lnTo>
                    <a:pt x="1816608" y="518172"/>
                  </a:lnTo>
                  <a:lnTo>
                    <a:pt x="1821408" y="513956"/>
                  </a:lnTo>
                  <a:lnTo>
                    <a:pt x="1824101" y="508444"/>
                  </a:lnTo>
                  <a:lnTo>
                    <a:pt x="1824494" y="502335"/>
                  </a:lnTo>
                  <a:lnTo>
                    <a:pt x="1822450" y="496328"/>
                  </a:lnTo>
                  <a:lnTo>
                    <a:pt x="1771116" y="408317"/>
                  </a:lnTo>
                  <a:lnTo>
                    <a:pt x="1752600" y="376567"/>
                  </a:lnTo>
                  <a:lnTo>
                    <a:pt x="1682750" y="496328"/>
                  </a:lnTo>
                  <a:lnTo>
                    <a:pt x="1680692" y="502335"/>
                  </a:lnTo>
                  <a:lnTo>
                    <a:pt x="1681099" y="508444"/>
                  </a:lnTo>
                  <a:lnTo>
                    <a:pt x="1683778" y="513956"/>
                  </a:lnTo>
                  <a:lnTo>
                    <a:pt x="1688592" y="518172"/>
                  </a:lnTo>
                  <a:lnTo>
                    <a:pt x="1694586" y="520230"/>
                  </a:lnTo>
                  <a:lnTo>
                    <a:pt x="1700695" y="519849"/>
                  </a:lnTo>
                  <a:lnTo>
                    <a:pt x="1706206" y="517194"/>
                  </a:lnTo>
                  <a:lnTo>
                    <a:pt x="1710436" y="512457"/>
                  </a:lnTo>
                  <a:lnTo>
                    <a:pt x="1736585" y="467614"/>
                  </a:lnTo>
                  <a:lnTo>
                    <a:pt x="1736598" y="408317"/>
                  </a:lnTo>
                  <a:lnTo>
                    <a:pt x="1736598" y="467614"/>
                  </a:lnTo>
                  <a:lnTo>
                    <a:pt x="1736598" y="1900694"/>
                  </a:lnTo>
                  <a:lnTo>
                    <a:pt x="1752473" y="1900694"/>
                  </a:lnTo>
                  <a:lnTo>
                    <a:pt x="1872234" y="1970519"/>
                  </a:lnTo>
                  <a:lnTo>
                    <a:pt x="1878228" y="1972576"/>
                  </a:lnTo>
                  <a:lnTo>
                    <a:pt x="1884337" y="1972183"/>
                  </a:lnTo>
                  <a:lnTo>
                    <a:pt x="1889848" y="1969516"/>
                  </a:lnTo>
                  <a:lnTo>
                    <a:pt x="1894078" y="1964766"/>
                  </a:lnTo>
                  <a:lnTo>
                    <a:pt x="1896122" y="1958759"/>
                  </a:lnTo>
                  <a:lnTo>
                    <a:pt x="1895741" y="1952637"/>
                  </a:lnTo>
                  <a:lnTo>
                    <a:pt x="1893087" y="1947100"/>
                  </a:lnTo>
                  <a:lnTo>
                    <a:pt x="1888363" y="1942871"/>
                  </a:lnTo>
                  <a:lnTo>
                    <a:pt x="1843481" y="1916696"/>
                  </a:lnTo>
                  <a:lnTo>
                    <a:pt x="5105400" y="1916696"/>
                  </a:lnTo>
                  <a:lnTo>
                    <a:pt x="5105400" y="1900770"/>
                  </a:lnTo>
                  <a:lnTo>
                    <a:pt x="5123916" y="1869020"/>
                  </a:lnTo>
                  <a:lnTo>
                    <a:pt x="5175237" y="1781060"/>
                  </a:lnTo>
                  <a:lnTo>
                    <a:pt x="5177294" y="1775053"/>
                  </a:lnTo>
                  <a:lnTo>
                    <a:pt x="5176901" y="1768932"/>
                  </a:lnTo>
                  <a:lnTo>
                    <a:pt x="5174208" y="1763407"/>
                  </a:lnTo>
                  <a:lnTo>
                    <a:pt x="5169408" y="1759178"/>
                  </a:lnTo>
                  <a:lnTo>
                    <a:pt x="5163401" y="1757133"/>
                  </a:lnTo>
                  <a:lnTo>
                    <a:pt x="5157292" y="1757527"/>
                  </a:lnTo>
                  <a:lnTo>
                    <a:pt x="5151780" y="1760194"/>
                  </a:lnTo>
                  <a:lnTo>
                    <a:pt x="5147564" y="1764931"/>
                  </a:lnTo>
                  <a:lnTo>
                    <a:pt x="5121402" y="1809788"/>
                  </a:lnTo>
                  <a:lnTo>
                    <a:pt x="5121402" y="87896"/>
                  </a:lnTo>
                  <a:lnTo>
                    <a:pt x="5852680" y="87896"/>
                  </a:lnTo>
                  <a:lnTo>
                    <a:pt x="5807837" y="114058"/>
                  </a:lnTo>
                  <a:lnTo>
                    <a:pt x="5803100" y="118287"/>
                  </a:lnTo>
                  <a:lnTo>
                    <a:pt x="5800445" y="123799"/>
                  </a:lnTo>
                  <a:lnTo>
                    <a:pt x="5800064" y="129908"/>
                  </a:lnTo>
                  <a:lnTo>
                    <a:pt x="5802122" y="135902"/>
                  </a:lnTo>
                  <a:lnTo>
                    <a:pt x="5806338" y="140716"/>
                  </a:lnTo>
                  <a:lnTo>
                    <a:pt x="5811850" y="143395"/>
                  </a:lnTo>
                  <a:lnTo>
                    <a:pt x="5817959" y="143802"/>
                  </a:lnTo>
                  <a:lnTo>
                    <a:pt x="5823966" y="141744"/>
                  </a:lnTo>
                  <a:lnTo>
                    <a:pt x="5916282" y="87896"/>
                  </a:lnTo>
                  <a:lnTo>
                    <a:pt x="5943727" y="718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600070" y="3537584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17545" y="4218254"/>
            <a:ext cx="1365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2140" y="3761358"/>
            <a:ext cx="58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R(s)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88681" y="3685158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26102" y="3980253"/>
            <a:ext cx="888365" cy="0"/>
          </a:xfrm>
          <a:custGeom>
            <a:avLst/>
            <a:gdLst/>
            <a:ahLst/>
            <a:cxnLst/>
            <a:rect l="l" t="t" r="r" b="b"/>
            <a:pathLst>
              <a:path w="888364">
                <a:moveTo>
                  <a:pt x="0" y="0"/>
                </a:moveTo>
                <a:lnTo>
                  <a:pt x="888125" y="0"/>
                </a:lnTo>
              </a:path>
            </a:pathLst>
          </a:custGeom>
          <a:ln w="143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350258" y="3353561"/>
            <a:ext cx="1524000" cy="12192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14629" rIns="0" bIns="0" rtlCol="0">
            <a:spAutoFit/>
          </a:bodyPr>
          <a:lstStyle/>
          <a:p>
            <a:pPr marR="73660" algn="ctr">
              <a:lnSpc>
                <a:spcPct val="100000"/>
              </a:lnSpc>
              <a:spcBef>
                <a:spcPts val="1689"/>
              </a:spcBef>
            </a:pPr>
            <a:r>
              <a:rPr sz="2350" spc="-20" dirty="0">
                <a:latin typeface="Times New Roman"/>
                <a:cs typeface="Times New Roman"/>
              </a:rPr>
              <a:t>1</a:t>
            </a:r>
            <a:endParaRPr sz="2350">
              <a:latin typeface="Times New Roman"/>
              <a:cs typeface="Times New Roman"/>
            </a:endParaRPr>
          </a:p>
          <a:p>
            <a:pPr marR="104775" algn="ctr">
              <a:lnSpc>
                <a:spcPct val="100000"/>
              </a:lnSpc>
              <a:spcBef>
                <a:spcPts val="505"/>
              </a:spcBef>
            </a:pPr>
            <a:r>
              <a:rPr sz="2350" spc="-20" dirty="0">
                <a:latin typeface="Times New Roman"/>
                <a:cs typeface="Times New Roman"/>
              </a:rPr>
              <a:t>1</a:t>
            </a:r>
            <a:r>
              <a:rPr sz="2350" spc="-455" dirty="0">
                <a:latin typeface="Times New Roman"/>
                <a:cs typeface="Times New Roman"/>
              </a:rPr>
              <a:t> </a:t>
            </a:r>
            <a:r>
              <a:rPr sz="2350" spc="-20" dirty="0">
                <a:latin typeface="Symbol"/>
                <a:cs typeface="Symbol"/>
              </a:rPr>
              <a:t></a:t>
            </a:r>
            <a:r>
              <a:rPr sz="2350" spc="-20" dirty="0">
                <a:latin typeface="Times New Roman"/>
                <a:cs typeface="Times New Roman"/>
              </a:rPr>
              <a:t> </a:t>
            </a:r>
            <a:r>
              <a:rPr sz="2350" i="1" spc="-35" dirty="0">
                <a:latin typeface="Times New Roman"/>
                <a:cs typeface="Times New Roman"/>
              </a:rPr>
              <a:t>sCR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35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1555750"/>
            <a:ext cx="7511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Consider a </a:t>
            </a:r>
            <a:r>
              <a:rPr sz="2400" spc="-5" dirty="0">
                <a:latin typeface="Tahoma"/>
                <a:cs typeface="Tahoma"/>
              </a:rPr>
              <a:t>unity </a:t>
            </a:r>
            <a:r>
              <a:rPr sz="2400" spc="-10" dirty="0">
                <a:latin typeface="Tahoma"/>
                <a:cs typeface="Tahoma"/>
              </a:rPr>
              <a:t>feedback system </a:t>
            </a:r>
            <a:r>
              <a:rPr sz="2400" spc="-5" dirty="0">
                <a:latin typeface="Tahoma"/>
                <a:cs typeface="Tahoma"/>
              </a:rPr>
              <a:t>with </a:t>
            </a:r>
            <a:r>
              <a:rPr sz="2400" spc="-10" dirty="0">
                <a:latin typeface="Tahoma"/>
                <a:cs typeface="Tahoma"/>
              </a:rPr>
              <a:t>transfer </a:t>
            </a:r>
            <a:r>
              <a:rPr sz="2400" spc="-5" dirty="0">
                <a:latin typeface="Tahoma"/>
                <a:cs typeface="Tahoma"/>
              </a:rPr>
              <a:t>function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2961898"/>
            <a:ext cx="7423784" cy="300990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400" spc="-5" dirty="0">
                <a:latin typeface="Tahoma"/>
                <a:cs typeface="Tahoma"/>
              </a:rPr>
              <a:t>Hence characteristics equation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5" dirty="0">
                <a:latin typeface="Tahoma"/>
                <a:cs typeface="Tahoma"/>
              </a:rPr>
              <a:t>given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75" dirty="0">
                <a:latin typeface="Tahoma"/>
                <a:cs typeface="Tahoma"/>
              </a:rPr>
              <a:t>by,</a:t>
            </a:r>
            <a:endParaRPr sz="2400">
              <a:latin typeface="Tahoma"/>
              <a:cs typeface="Tahoma"/>
            </a:endParaRPr>
          </a:p>
          <a:p>
            <a:pPr marR="680720" algn="ctr">
              <a:lnSpc>
                <a:spcPct val="100000"/>
              </a:lnSpc>
              <a:spcBef>
                <a:spcPts val="615"/>
              </a:spcBef>
            </a:pPr>
            <a:r>
              <a:rPr sz="3100" spc="380" dirty="0">
                <a:latin typeface="Times New Roman"/>
                <a:cs typeface="Times New Roman"/>
              </a:rPr>
              <a:t>1</a:t>
            </a:r>
            <a:r>
              <a:rPr sz="3100" spc="380" dirty="0">
                <a:latin typeface="Symbol"/>
                <a:cs typeface="Symbol"/>
              </a:rPr>
              <a:t></a:t>
            </a:r>
            <a:r>
              <a:rPr sz="3100" spc="-175" dirty="0">
                <a:latin typeface="Times New Roman"/>
                <a:cs typeface="Times New Roman"/>
              </a:rPr>
              <a:t> </a:t>
            </a:r>
            <a:r>
              <a:rPr sz="3100" i="1" spc="190" dirty="0">
                <a:latin typeface="Times New Roman"/>
                <a:cs typeface="Times New Roman"/>
              </a:rPr>
              <a:t>sCR</a:t>
            </a:r>
            <a:r>
              <a:rPr sz="3100" i="1" spc="-30" dirty="0">
                <a:latin typeface="Times New Roman"/>
                <a:cs typeface="Times New Roman"/>
              </a:rPr>
              <a:t> </a:t>
            </a:r>
            <a:r>
              <a:rPr sz="3100" spc="285" dirty="0">
                <a:latin typeface="Symbol"/>
                <a:cs typeface="Symbol"/>
              </a:rPr>
              <a:t></a:t>
            </a:r>
            <a:r>
              <a:rPr sz="3100" spc="-120" dirty="0">
                <a:latin typeface="Times New Roman"/>
                <a:cs typeface="Times New Roman"/>
              </a:rPr>
              <a:t> </a:t>
            </a:r>
            <a:r>
              <a:rPr sz="3100" spc="260" dirty="0">
                <a:latin typeface="Times New Roman"/>
                <a:cs typeface="Times New Roman"/>
              </a:rPr>
              <a:t>0</a:t>
            </a: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2400" spc="-10" dirty="0">
                <a:latin typeface="Tahoma"/>
                <a:cs typeface="Tahoma"/>
              </a:rPr>
              <a:t>Here </a:t>
            </a:r>
            <a:r>
              <a:rPr sz="2400" dirty="0">
                <a:latin typeface="Tahoma"/>
                <a:cs typeface="Tahoma"/>
              </a:rPr>
              <a:t>the highest </a:t>
            </a:r>
            <a:r>
              <a:rPr sz="2400" spc="-5" dirty="0">
                <a:latin typeface="Tahoma"/>
                <a:cs typeface="Tahoma"/>
              </a:rPr>
              <a:t>power </a:t>
            </a:r>
            <a:r>
              <a:rPr sz="2400" dirty="0">
                <a:latin typeface="Tahoma"/>
                <a:cs typeface="Tahoma"/>
              </a:rPr>
              <a:t>of s is </a:t>
            </a:r>
            <a:r>
              <a:rPr sz="2400" spc="-5" dirty="0">
                <a:latin typeface="Tahoma"/>
                <a:cs typeface="Tahoma"/>
              </a:rPr>
              <a:t>equal to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1,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ahoma"/>
                <a:cs typeface="Tahoma"/>
              </a:rPr>
              <a:t>Hence </a:t>
            </a: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system given above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5" dirty="0">
                <a:latin typeface="Tahoma"/>
                <a:cs typeface="Tahoma"/>
              </a:rPr>
              <a:t>First order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system.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265"/>
              </a:spcBef>
            </a:pP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Practical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Example:</a:t>
            </a:r>
            <a:r>
              <a:rPr sz="2400" b="1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RC </a:t>
            </a:r>
            <a:r>
              <a:rPr sz="2400" spc="-5" dirty="0">
                <a:latin typeface="Tahoma"/>
                <a:cs typeface="Tahoma"/>
              </a:rPr>
              <a:t>circuits, thermal </a:t>
            </a:r>
            <a:r>
              <a:rPr sz="2400" spc="-10" dirty="0">
                <a:latin typeface="Tahoma"/>
                <a:cs typeface="Tahoma"/>
              </a:rPr>
              <a:t>type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systems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36813" y="2407983"/>
            <a:ext cx="953135" cy="0"/>
          </a:xfrm>
          <a:custGeom>
            <a:avLst/>
            <a:gdLst/>
            <a:ahLst/>
            <a:cxnLst/>
            <a:rect l="l" t="t" r="r" b="b"/>
            <a:pathLst>
              <a:path w="953135">
                <a:moveTo>
                  <a:pt x="0" y="0"/>
                </a:moveTo>
                <a:lnTo>
                  <a:pt x="952676" y="0"/>
                </a:lnTo>
              </a:path>
            </a:pathLst>
          </a:custGeom>
          <a:ln w="164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23044" y="1941226"/>
            <a:ext cx="182245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-7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24533" y="2148561"/>
            <a:ext cx="841375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i="1" spc="-45" dirty="0">
                <a:latin typeface="Times New Roman"/>
                <a:cs typeface="Times New Roman"/>
              </a:rPr>
              <a:t>G</a:t>
            </a:r>
            <a:r>
              <a:rPr sz="2600" spc="-45" dirty="0">
                <a:latin typeface="Times New Roman"/>
                <a:cs typeface="Times New Roman"/>
              </a:rPr>
              <a:t>(s)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Symbol"/>
                <a:cs typeface="Symbol"/>
              </a:rPr>
              <a:t>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9778" y="2405787"/>
            <a:ext cx="975994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-70" dirty="0">
                <a:latin typeface="Times New Roman"/>
                <a:cs typeface="Times New Roman"/>
              </a:rPr>
              <a:t>1</a:t>
            </a:r>
            <a:r>
              <a:rPr sz="2600" spc="-509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Symbol"/>
                <a:cs typeface="Symbol"/>
              </a:rPr>
              <a:t>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i="1" spc="-80" dirty="0">
                <a:latin typeface="Times New Roman"/>
                <a:cs typeface="Times New Roman"/>
              </a:rPr>
              <a:t>sCR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83540" y="68558"/>
            <a:ext cx="76174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First </a:t>
            </a:r>
            <a:r>
              <a:rPr spc="-10" dirty="0"/>
              <a:t>Order</a:t>
            </a:r>
            <a:r>
              <a:rPr spc="-40" dirty="0"/>
              <a:t> </a:t>
            </a:r>
            <a:r>
              <a:rPr spc="-30" dirty="0"/>
              <a:t>System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36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68558"/>
            <a:ext cx="74650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Second </a:t>
            </a:r>
            <a:r>
              <a:rPr spc="-10" dirty="0"/>
              <a:t>Order</a:t>
            </a:r>
            <a:r>
              <a:rPr spc="-55" dirty="0"/>
              <a:t> </a:t>
            </a:r>
            <a:r>
              <a:rPr spc="-3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024360"/>
            <a:ext cx="8117205" cy="16713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90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Definition:</a:t>
            </a:r>
            <a:r>
              <a:rPr sz="2400" b="1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If highest </a:t>
            </a:r>
            <a:r>
              <a:rPr sz="2400" spc="-5" dirty="0">
                <a:latin typeface="Tahoma"/>
                <a:cs typeface="Tahoma"/>
              </a:rPr>
              <a:t>power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complex variable </a:t>
            </a:r>
            <a:r>
              <a:rPr sz="2400" dirty="0">
                <a:latin typeface="Tahoma"/>
                <a:cs typeface="Tahoma"/>
              </a:rPr>
              <a:t>‘s’ </a:t>
            </a:r>
            <a:r>
              <a:rPr sz="2400" spc="-5" dirty="0">
                <a:latin typeface="Tahoma"/>
                <a:cs typeface="Tahoma"/>
              </a:rPr>
              <a:t>present  In Characteristics equation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15" dirty="0">
                <a:latin typeface="Tahoma"/>
                <a:cs typeface="Tahoma"/>
              </a:rPr>
              <a:t>two, </a:t>
            </a:r>
            <a:r>
              <a:rPr sz="2400" spc="-5" dirty="0">
                <a:latin typeface="Tahoma"/>
                <a:cs typeface="Tahoma"/>
              </a:rPr>
              <a:t>then </a:t>
            </a:r>
            <a:r>
              <a:rPr sz="2400" dirty="0">
                <a:latin typeface="Tahoma"/>
                <a:cs typeface="Tahoma"/>
              </a:rPr>
              <a:t>it is called </a:t>
            </a:r>
            <a:r>
              <a:rPr sz="2400" spc="-5" dirty="0">
                <a:latin typeface="Tahoma"/>
                <a:cs typeface="Tahoma"/>
              </a:rPr>
              <a:t>as  “Second order </a:t>
            </a:r>
            <a:r>
              <a:rPr sz="2400" spc="-15" dirty="0">
                <a:latin typeface="Tahoma"/>
                <a:cs typeface="Tahoma"/>
              </a:rPr>
              <a:t>System”</a:t>
            </a:r>
            <a:endParaRPr sz="2400" dirty="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84325" y="3567557"/>
            <a:ext cx="6217920" cy="2220595"/>
            <a:chOff x="1084325" y="3567557"/>
            <a:chExt cx="6217920" cy="2220595"/>
          </a:xfrm>
        </p:grpSpPr>
        <p:sp>
          <p:nvSpPr>
            <p:cNvPr id="5" name="object 5"/>
            <p:cNvSpPr/>
            <p:nvPr/>
          </p:nvSpPr>
          <p:spPr>
            <a:xfrm>
              <a:off x="2599181" y="3582162"/>
              <a:ext cx="637540" cy="609600"/>
            </a:xfrm>
            <a:custGeom>
              <a:avLst/>
              <a:gdLst/>
              <a:ahLst/>
              <a:cxnLst/>
              <a:rect l="l" t="t" r="r" b="b"/>
              <a:pathLst>
                <a:path w="637539" h="609600">
                  <a:moveTo>
                    <a:pt x="0" y="304800"/>
                  </a:moveTo>
                  <a:lnTo>
                    <a:pt x="3453" y="259772"/>
                  </a:lnTo>
                  <a:lnTo>
                    <a:pt x="13486" y="216792"/>
                  </a:lnTo>
                  <a:lnTo>
                    <a:pt x="29606" y="176330"/>
                  </a:lnTo>
                  <a:lnTo>
                    <a:pt x="51319" y="138860"/>
                  </a:lnTo>
                  <a:lnTo>
                    <a:pt x="78132" y="104853"/>
                  </a:lnTo>
                  <a:lnTo>
                    <a:pt x="109552" y="74783"/>
                  </a:lnTo>
                  <a:lnTo>
                    <a:pt x="145088" y="49120"/>
                  </a:lnTo>
                  <a:lnTo>
                    <a:pt x="184244" y="28338"/>
                  </a:lnTo>
                  <a:lnTo>
                    <a:pt x="226530" y="12909"/>
                  </a:lnTo>
                  <a:lnTo>
                    <a:pt x="271451" y="3306"/>
                  </a:lnTo>
                  <a:lnTo>
                    <a:pt x="318516" y="0"/>
                  </a:lnTo>
                  <a:lnTo>
                    <a:pt x="365580" y="3306"/>
                  </a:lnTo>
                  <a:lnTo>
                    <a:pt x="410501" y="12909"/>
                  </a:lnTo>
                  <a:lnTo>
                    <a:pt x="452787" y="28338"/>
                  </a:lnTo>
                  <a:lnTo>
                    <a:pt x="491943" y="49120"/>
                  </a:lnTo>
                  <a:lnTo>
                    <a:pt x="527479" y="74783"/>
                  </a:lnTo>
                  <a:lnTo>
                    <a:pt x="558899" y="104853"/>
                  </a:lnTo>
                  <a:lnTo>
                    <a:pt x="585712" y="138860"/>
                  </a:lnTo>
                  <a:lnTo>
                    <a:pt x="607425" y="176330"/>
                  </a:lnTo>
                  <a:lnTo>
                    <a:pt x="623545" y="216792"/>
                  </a:lnTo>
                  <a:lnTo>
                    <a:pt x="633578" y="259772"/>
                  </a:lnTo>
                  <a:lnTo>
                    <a:pt x="637032" y="304800"/>
                  </a:lnTo>
                  <a:lnTo>
                    <a:pt x="633578" y="349827"/>
                  </a:lnTo>
                  <a:lnTo>
                    <a:pt x="623545" y="392807"/>
                  </a:lnTo>
                  <a:lnTo>
                    <a:pt x="607425" y="433269"/>
                  </a:lnTo>
                  <a:lnTo>
                    <a:pt x="585712" y="470739"/>
                  </a:lnTo>
                  <a:lnTo>
                    <a:pt x="558899" y="504746"/>
                  </a:lnTo>
                  <a:lnTo>
                    <a:pt x="527479" y="534816"/>
                  </a:lnTo>
                  <a:lnTo>
                    <a:pt x="491943" y="560479"/>
                  </a:lnTo>
                  <a:lnTo>
                    <a:pt x="452787" y="581261"/>
                  </a:lnTo>
                  <a:lnTo>
                    <a:pt x="410501" y="596690"/>
                  </a:lnTo>
                  <a:lnTo>
                    <a:pt x="365580" y="606293"/>
                  </a:lnTo>
                  <a:lnTo>
                    <a:pt x="318516" y="609600"/>
                  </a:lnTo>
                  <a:lnTo>
                    <a:pt x="271451" y="606293"/>
                  </a:lnTo>
                  <a:lnTo>
                    <a:pt x="226530" y="596690"/>
                  </a:lnTo>
                  <a:lnTo>
                    <a:pt x="184244" y="581261"/>
                  </a:lnTo>
                  <a:lnTo>
                    <a:pt x="145088" y="560479"/>
                  </a:lnTo>
                  <a:lnTo>
                    <a:pt x="109552" y="534816"/>
                  </a:lnTo>
                  <a:lnTo>
                    <a:pt x="78132" y="504746"/>
                  </a:lnTo>
                  <a:lnTo>
                    <a:pt x="51319" y="470739"/>
                  </a:lnTo>
                  <a:lnTo>
                    <a:pt x="29606" y="433269"/>
                  </a:lnTo>
                  <a:lnTo>
                    <a:pt x="13486" y="392807"/>
                  </a:lnTo>
                  <a:lnTo>
                    <a:pt x="3453" y="349827"/>
                  </a:lnTo>
                  <a:lnTo>
                    <a:pt x="0" y="304800"/>
                  </a:lnTo>
                  <a:close/>
                </a:path>
                <a:path w="637539" h="609600">
                  <a:moveTo>
                    <a:pt x="92963" y="88392"/>
                  </a:moveTo>
                  <a:lnTo>
                    <a:pt x="544576" y="520192"/>
                  </a:lnTo>
                </a:path>
                <a:path w="637539" h="609600">
                  <a:moveTo>
                    <a:pt x="544576" y="88392"/>
                  </a:moveTo>
                  <a:lnTo>
                    <a:pt x="92963" y="520192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84326" y="3815067"/>
              <a:ext cx="6217920" cy="1972945"/>
            </a:xfrm>
            <a:custGeom>
              <a:avLst/>
              <a:gdLst/>
              <a:ahLst/>
              <a:cxnLst/>
              <a:rect l="l" t="t" r="r" b="b"/>
              <a:pathLst>
                <a:path w="6217920" h="1972945">
                  <a:moveTo>
                    <a:pt x="1514475" y="71894"/>
                  </a:moveTo>
                  <a:lnTo>
                    <a:pt x="1487055" y="55892"/>
                  </a:lnTo>
                  <a:lnTo>
                    <a:pt x="1394841" y="2044"/>
                  </a:lnTo>
                  <a:lnTo>
                    <a:pt x="1388808" y="0"/>
                  </a:lnTo>
                  <a:lnTo>
                    <a:pt x="1382661" y="393"/>
                  </a:lnTo>
                  <a:lnTo>
                    <a:pt x="1377099" y="3086"/>
                  </a:lnTo>
                  <a:lnTo>
                    <a:pt x="1372870" y="7886"/>
                  </a:lnTo>
                  <a:lnTo>
                    <a:pt x="1370825" y="13893"/>
                  </a:lnTo>
                  <a:lnTo>
                    <a:pt x="1371257" y="20002"/>
                  </a:lnTo>
                  <a:lnTo>
                    <a:pt x="1373949" y="25514"/>
                  </a:lnTo>
                  <a:lnTo>
                    <a:pt x="1378712" y="29730"/>
                  </a:lnTo>
                  <a:lnTo>
                    <a:pt x="1423555" y="55892"/>
                  </a:lnTo>
                  <a:lnTo>
                    <a:pt x="0" y="55892"/>
                  </a:lnTo>
                  <a:lnTo>
                    <a:pt x="0" y="87896"/>
                  </a:lnTo>
                  <a:lnTo>
                    <a:pt x="1423555" y="87896"/>
                  </a:lnTo>
                  <a:lnTo>
                    <a:pt x="1378712" y="114058"/>
                  </a:lnTo>
                  <a:lnTo>
                    <a:pt x="1373949" y="118287"/>
                  </a:lnTo>
                  <a:lnTo>
                    <a:pt x="1371257" y="123799"/>
                  </a:lnTo>
                  <a:lnTo>
                    <a:pt x="1370825" y="129908"/>
                  </a:lnTo>
                  <a:lnTo>
                    <a:pt x="1372870" y="135902"/>
                  </a:lnTo>
                  <a:lnTo>
                    <a:pt x="1377099" y="140716"/>
                  </a:lnTo>
                  <a:lnTo>
                    <a:pt x="1382661" y="143395"/>
                  </a:lnTo>
                  <a:lnTo>
                    <a:pt x="1388808" y="143802"/>
                  </a:lnTo>
                  <a:lnTo>
                    <a:pt x="1394841" y="141744"/>
                  </a:lnTo>
                  <a:lnTo>
                    <a:pt x="1487055" y="87896"/>
                  </a:lnTo>
                  <a:lnTo>
                    <a:pt x="1514475" y="71894"/>
                  </a:lnTo>
                  <a:close/>
                </a:path>
                <a:path w="6217920" h="1972945">
                  <a:moveTo>
                    <a:pt x="3108452" y="71894"/>
                  </a:moveTo>
                  <a:lnTo>
                    <a:pt x="3081007" y="55892"/>
                  </a:lnTo>
                  <a:lnTo>
                    <a:pt x="2988691" y="2044"/>
                  </a:lnTo>
                  <a:lnTo>
                    <a:pt x="2982684" y="0"/>
                  </a:lnTo>
                  <a:lnTo>
                    <a:pt x="2976575" y="393"/>
                  </a:lnTo>
                  <a:lnTo>
                    <a:pt x="2971063" y="3086"/>
                  </a:lnTo>
                  <a:lnTo>
                    <a:pt x="2966847" y="7886"/>
                  </a:lnTo>
                  <a:lnTo>
                    <a:pt x="2964789" y="13893"/>
                  </a:lnTo>
                  <a:lnTo>
                    <a:pt x="2965170" y="20002"/>
                  </a:lnTo>
                  <a:lnTo>
                    <a:pt x="2967825" y="25514"/>
                  </a:lnTo>
                  <a:lnTo>
                    <a:pt x="2972562" y="29730"/>
                  </a:lnTo>
                  <a:lnTo>
                    <a:pt x="3017405" y="55892"/>
                  </a:lnTo>
                  <a:lnTo>
                    <a:pt x="2151888" y="55892"/>
                  </a:lnTo>
                  <a:lnTo>
                    <a:pt x="2151888" y="87896"/>
                  </a:lnTo>
                  <a:lnTo>
                    <a:pt x="3017405" y="87896"/>
                  </a:lnTo>
                  <a:lnTo>
                    <a:pt x="2972562" y="114058"/>
                  </a:lnTo>
                  <a:lnTo>
                    <a:pt x="2967825" y="118287"/>
                  </a:lnTo>
                  <a:lnTo>
                    <a:pt x="2965170" y="123799"/>
                  </a:lnTo>
                  <a:lnTo>
                    <a:pt x="2964789" y="129908"/>
                  </a:lnTo>
                  <a:lnTo>
                    <a:pt x="2966847" y="135902"/>
                  </a:lnTo>
                  <a:lnTo>
                    <a:pt x="2971063" y="140716"/>
                  </a:lnTo>
                  <a:lnTo>
                    <a:pt x="2976575" y="143395"/>
                  </a:lnTo>
                  <a:lnTo>
                    <a:pt x="2982684" y="143802"/>
                  </a:lnTo>
                  <a:lnTo>
                    <a:pt x="2988691" y="141744"/>
                  </a:lnTo>
                  <a:lnTo>
                    <a:pt x="3081007" y="87896"/>
                  </a:lnTo>
                  <a:lnTo>
                    <a:pt x="3108452" y="71894"/>
                  </a:lnTo>
                  <a:close/>
                </a:path>
                <a:path w="6217920" h="1972945">
                  <a:moveTo>
                    <a:pt x="6217539" y="71894"/>
                  </a:moveTo>
                  <a:lnTo>
                    <a:pt x="6190119" y="55892"/>
                  </a:lnTo>
                  <a:lnTo>
                    <a:pt x="6097905" y="2044"/>
                  </a:lnTo>
                  <a:lnTo>
                    <a:pt x="6091872" y="0"/>
                  </a:lnTo>
                  <a:lnTo>
                    <a:pt x="6085725" y="393"/>
                  </a:lnTo>
                  <a:lnTo>
                    <a:pt x="6080163" y="3086"/>
                  </a:lnTo>
                  <a:lnTo>
                    <a:pt x="6075934" y="7886"/>
                  </a:lnTo>
                  <a:lnTo>
                    <a:pt x="6073889" y="13893"/>
                  </a:lnTo>
                  <a:lnTo>
                    <a:pt x="6074321" y="20002"/>
                  </a:lnTo>
                  <a:lnTo>
                    <a:pt x="6077013" y="25514"/>
                  </a:lnTo>
                  <a:lnTo>
                    <a:pt x="6081776" y="29730"/>
                  </a:lnTo>
                  <a:lnTo>
                    <a:pt x="6126619" y="55892"/>
                  </a:lnTo>
                  <a:lnTo>
                    <a:pt x="4703064" y="55892"/>
                  </a:lnTo>
                  <a:lnTo>
                    <a:pt x="4703064" y="87896"/>
                  </a:lnTo>
                  <a:lnTo>
                    <a:pt x="5324094" y="87896"/>
                  </a:lnTo>
                  <a:lnTo>
                    <a:pt x="5324094" y="1809788"/>
                  </a:lnTo>
                  <a:lnTo>
                    <a:pt x="5297932" y="1764931"/>
                  </a:lnTo>
                  <a:lnTo>
                    <a:pt x="5293703" y="1760207"/>
                  </a:lnTo>
                  <a:lnTo>
                    <a:pt x="5288191" y="1757553"/>
                  </a:lnTo>
                  <a:lnTo>
                    <a:pt x="5282082" y="1757172"/>
                  </a:lnTo>
                  <a:lnTo>
                    <a:pt x="5276088" y="1759216"/>
                  </a:lnTo>
                  <a:lnTo>
                    <a:pt x="5271274" y="1763433"/>
                  </a:lnTo>
                  <a:lnTo>
                    <a:pt x="5268595" y="1768944"/>
                  </a:lnTo>
                  <a:lnTo>
                    <a:pt x="5268188" y="1775053"/>
                  </a:lnTo>
                  <a:lnTo>
                    <a:pt x="5270246" y="1781060"/>
                  </a:lnTo>
                  <a:lnTo>
                    <a:pt x="5330710" y="1884692"/>
                  </a:lnTo>
                  <a:lnTo>
                    <a:pt x="1924240" y="1884692"/>
                  </a:lnTo>
                  <a:lnTo>
                    <a:pt x="1969135" y="1858505"/>
                  </a:lnTo>
                  <a:lnTo>
                    <a:pt x="1973859" y="1854288"/>
                  </a:lnTo>
                  <a:lnTo>
                    <a:pt x="1976513" y="1848764"/>
                  </a:lnTo>
                  <a:lnTo>
                    <a:pt x="1976894" y="1842643"/>
                  </a:lnTo>
                  <a:lnTo>
                    <a:pt x="1974850" y="1836623"/>
                  </a:lnTo>
                  <a:lnTo>
                    <a:pt x="1970620" y="1831886"/>
                  </a:lnTo>
                  <a:lnTo>
                    <a:pt x="1965109" y="1829219"/>
                  </a:lnTo>
                  <a:lnTo>
                    <a:pt x="1959000" y="1828825"/>
                  </a:lnTo>
                  <a:lnTo>
                    <a:pt x="1953006" y="1830870"/>
                  </a:lnTo>
                  <a:lnTo>
                    <a:pt x="1849374" y="1891296"/>
                  </a:lnTo>
                  <a:lnTo>
                    <a:pt x="1849374" y="467614"/>
                  </a:lnTo>
                  <a:lnTo>
                    <a:pt x="1875536" y="512457"/>
                  </a:lnTo>
                  <a:lnTo>
                    <a:pt x="1879752" y="517194"/>
                  </a:lnTo>
                  <a:lnTo>
                    <a:pt x="1885264" y="519849"/>
                  </a:lnTo>
                  <a:lnTo>
                    <a:pt x="1891372" y="520230"/>
                  </a:lnTo>
                  <a:lnTo>
                    <a:pt x="1897380" y="518172"/>
                  </a:lnTo>
                  <a:lnTo>
                    <a:pt x="1902180" y="513956"/>
                  </a:lnTo>
                  <a:lnTo>
                    <a:pt x="1904873" y="508444"/>
                  </a:lnTo>
                  <a:lnTo>
                    <a:pt x="1905266" y="502335"/>
                  </a:lnTo>
                  <a:lnTo>
                    <a:pt x="1903222" y="496328"/>
                  </a:lnTo>
                  <a:lnTo>
                    <a:pt x="1851888" y="408317"/>
                  </a:lnTo>
                  <a:lnTo>
                    <a:pt x="1833372" y="376567"/>
                  </a:lnTo>
                  <a:lnTo>
                    <a:pt x="1763522" y="496328"/>
                  </a:lnTo>
                  <a:lnTo>
                    <a:pt x="1761464" y="502335"/>
                  </a:lnTo>
                  <a:lnTo>
                    <a:pt x="1761871" y="508444"/>
                  </a:lnTo>
                  <a:lnTo>
                    <a:pt x="1764550" y="513956"/>
                  </a:lnTo>
                  <a:lnTo>
                    <a:pt x="1769364" y="518172"/>
                  </a:lnTo>
                  <a:lnTo>
                    <a:pt x="1775358" y="520230"/>
                  </a:lnTo>
                  <a:lnTo>
                    <a:pt x="1781467" y="519849"/>
                  </a:lnTo>
                  <a:lnTo>
                    <a:pt x="1786978" y="517194"/>
                  </a:lnTo>
                  <a:lnTo>
                    <a:pt x="1791208" y="512457"/>
                  </a:lnTo>
                  <a:lnTo>
                    <a:pt x="1817370" y="467614"/>
                  </a:lnTo>
                  <a:lnTo>
                    <a:pt x="1817370" y="1900694"/>
                  </a:lnTo>
                  <a:lnTo>
                    <a:pt x="1833245" y="1900694"/>
                  </a:lnTo>
                  <a:lnTo>
                    <a:pt x="1953006" y="1970519"/>
                  </a:lnTo>
                  <a:lnTo>
                    <a:pt x="1959000" y="1972576"/>
                  </a:lnTo>
                  <a:lnTo>
                    <a:pt x="1965109" y="1972183"/>
                  </a:lnTo>
                  <a:lnTo>
                    <a:pt x="1970620" y="1969516"/>
                  </a:lnTo>
                  <a:lnTo>
                    <a:pt x="1974850" y="1964766"/>
                  </a:lnTo>
                  <a:lnTo>
                    <a:pt x="1976894" y="1958759"/>
                  </a:lnTo>
                  <a:lnTo>
                    <a:pt x="1976513" y="1952637"/>
                  </a:lnTo>
                  <a:lnTo>
                    <a:pt x="1973859" y="1947113"/>
                  </a:lnTo>
                  <a:lnTo>
                    <a:pt x="1969135" y="1942884"/>
                  </a:lnTo>
                  <a:lnTo>
                    <a:pt x="1924240" y="1916696"/>
                  </a:lnTo>
                  <a:lnTo>
                    <a:pt x="5340477" y="1916696"/>
                  </a:lnTo>
                  <a:lnTo>
                    <a:pt x="5340477" y="1900123"/>
                  </a:lnTo>
                  <a:lnTo>
                    <a:pt x="5358612" y="1869020"/>
                  </a:lnTo>
                  <a:lnTo>
                    <a:pt x="5409946" y="1781060"/>
                  </a:lnTo>
                  <a:lnTo>
                    <a:pt x="5411990" y="1775053"/>
                  </a:lnTo>
                  <a:lnTo>
                    <a:pt x="5411597" y="1768944"/>
                  </a:lnTo>
                  <a:lnTo>
                    <a:pt x="5408904" y="1763433"/>
                  </a:lnTo>
                  <a:lnTo>
                    <a:pt x="5404104" y="1759216"/>
                  </a:lnTo>
                  <a:lnTo>
                    <a:pt x="5398097" y="1757172"/>
                  </a:lnTo>
                  <a:lnTo>
                    <a:pt x="5391988" y="1757553"/>
                  </a:lnTo>
                  <a:lnTo>
                    <a:pt x="5386476" y="1760207"/>
                  </a:lnTo>
                  <a:lnTo>
                    <a:pt x="5382260" y="1764931"/>
                  </a:lnTo>
                  <a:lnTo>
                    <a:pt x="5356098" y="1809788"/>
                  </a:lnTo>
                  <a:lnTo>
                    <a:pt x="5356098" y="87896"/>
                  </a:lnTo>
                  <a:lnTo>
                    <a:pt x="6126619" y="87896"/>
                  </a:lnTo>
                  <a:lnTo>
                    <a:pt x="6081776" y="114058"/>
                  </a:lnTo>
                  <a:lnTo>
                    <a:pt x="6077013" y="118287"/>
                  </a:lnTo>
                  <a:lnTo>
                    <a:pt x="6074321" y="123799"/>
                  </a:lnTo>
                  <a:lnTo>
                    <a:pt x="6073889" y="129908"/>
                  </a:lnTo>
                  <a:lnTo>
                    <a:pt x="6075934" y="135902"/>
                  </a:lnTo>
                  <a:lnTo>
                    <a:pt x="6080163" y="140716"/>
                  </a:lnTo>
                  <a:lnTo>
                    <a:pt x="6085725" y="143395"/>
                  </a:lnTo>
                  <a:lnTo>
                    <a:pt x="6091872" y="143802"/>
                  </a:lnTo>
                  <a:lnTo>
                    <a:pt x="6097905" y="141744"/>
                  </a:lnTo>
                  <a:lnTo>
                    <a:pt x="6190119" y="87896"/>
                  </a:lnTo>
                  <a:lnTo>
                    <a:pt x="6217539" y="718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358389" y="3460826"/>
            <a:ext cx="2476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04566" y="4142358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3340" y="3460826"/>
            <a:ext cx="5854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R(s)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73265" y="3460826"/>
            <a:ext cx="5791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30863" y="3859212"/>
            <a:ext cx="1422400" cy="0"/>
          </a:xfrm>
          <a:custGeom>
            <a:avLst/>
            <a:gdLst/>
            <a:ahLst/>
            <a:cxnLst/>
            <a:rect l="l" t="t" r="r" b="b"/>
            <a:pathLst>
              <a:path w="1422400">
                <a:moveTo>
                  <a:pt x="0" y="0"/>
                </a:moveTo>
                <a:lnTo>
                  <a:pt x="142230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193285" y="3277361"/>
            <a:ext cx="1594485" cy="12192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14630" rIns="0" bIns="0" rtlCol="0">
            <a:spAutoFit/>
          </a:bodyPr>
          <a:lstStyle/>
          <a:p>
            <a:pPr marR="86360" algn="ctr">
              <a:lnSpc>
                <a:spcPct val="100000"/>
              </a:lnSpc>
              <a:spcBef>
                <a:spcPts val="1690"/>
              </a:spcBef>
            </a:pPr>
            <a:r>
              <a:rPr sz="2100" spc="-130" dirty="0"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  <a:p>
            <a:pPr marR="57150" algn="ctr">
              <a:lnSpc>
                <a:spcPct val="100000"/>
              </a:lnSpc>
              <a:spcBef>
                <a:spcPts val="459"/>
              </a:spcBef>
            </a:pPr>
            <a:r>
              <a:rPr sz="2100" i="1" spc="-40" dirty="0">
                <a:latin typeface="Times New Roman"/>
                <a:cs typeface="Times New Roman"/>
              </a:rPr>
              <a:t>s</a:t>
            </a:r>
            <a:r>
              <a:rPr sz="1800" spc="-60" baseline="43981" dirty="0">
                <a:latin typeface="Times New Roman"/>
                <a:cs typeface="Times New Roman"/>
              </a:rPr>
              <a:t>2 </a:t>
            </a:r>
            <a:r>
              <a:rPr sz="2100" i="1" spc="-165" dirty="0">
                <a:latin typeface="Times New Roman"/>
                <a:cs typeface="Times New Roman"/>
              </a:rPr>
              <a:t>LC </a:t>
            </a:r>
            <a:r>
              <a:rPr sz="2100" spc="-140" dirty="0">
                <a:latin typeface="Symbol"/>
                <a:cs typeface="Symbol"/>
              </a:rPr>
              <a:t></a:t>
            </a:r>
            <a:r>
              <a:rPr sz="2100" spc="-140" dirty="0">
                <a:latin typeface="Times New Roman"/>
                <a:cs typeface="Times New Roman"/>
              </a:rPr>
              <a:t> </a:t>
            </a:r>
            <a:r>
              <a:rPr sz="2100" i="1" spc="-155" dirty="0">
                <a:latin typeface="Times New Roman"/>
                <a:cs typeface="Times New Roman"/>
              </a:rPr>
              <a:t>sCR</a:t>
            </a:r>
            <a:r>
              <a:rPr sz="2100" i="1" spc="-200" dirty="0">
                <a:latin typeface="Times New Roman"/>
                <a:cs typeface="Times New Roman"/>
              </a:rPr>
              <a:t> </a:t>
            </a:r>
            <a:r>
              <a:rPr sz="2100" spc="-50" dirty="0">
                <a:latin typeface="Symbol"/>
                <a:cs typeface="Symbol"/>
              </a:rPr>
              <a:t></a:t>
            </a:r>
            <a:r>
              <a:rPr sz="2100" spc="-50" dirty="0"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37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7321" y="481467"/>
            <a:ext cx="477075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>
                <a:solidFill>
                  <a:srgbClr val="FF0000"/>
                </a:solidFill>
              </a:rPr>
              <a:t>Summary </a:t>
            </a:r>
            <a:r>
              <a:rPr sz="2800" smtClean="0">
                <a:solidFill>
                  <a:srgbClr val="FF0000"/>
                </a:solidFill>
              </a:rPr>
              <a:t>:</a:t>
            </a:r>
            <a:endParaRPr sz="2800">
              <a:solidFill>
                <a:srgbClr val="FF0000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348328" y="6323112"/>
            <a:ext cx="4572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46304" y="1671659"/>
            <a:ext cx="6483985" cy="22595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Review </a:t>
            </a:r>
            <a:r>
              <a:rPr sz="2400" spc="-5" dirty="0">
                <a:latin typeface="Calibri"/>
                <a:cs typeface="Calibri"/>
              </a:rPr>
              <a:t>of Laplace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20" dirty="0">
                <a:latin typeface="Calibri"/>
                <a:cs typeface="Calibri"/>
              </a:rPr>
              <a:t>Inverse </a:t>
            </a:r>
            <a:r>
              <a:rPr sz="2400" spc="-5" dirty="0">
                <a:latin typeface="Calibri"/>
                <a:cs typeface="Calibri"/>
              </a:rPr>
              <a:t>Laplace </a:t>
            </a:r>
            <a:r>
              <a:rPr sz="2400" spc="-15" dirty="0">
                <a:latin typeface="Calibri"/>
                <a:cs typeface="Calibri"/>
              </a:rPr>
              <a:t>transforms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014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40" dirty="0">
                <a:latin typeface="Calibri"/>
                <a:cs typeface="Calibri"/>
              </a:rPr>
              <a:t>Transfer </a:t>
            </a:r>
            <a:r>
              <a:rPr sz="2400" spc="-5" dirty="0">
                <a:latin typeface="Calibri"/>
                <a:cs typeface="Calibri"/>
              </a:rPr>
              <a:t>Function </a:t>
            </a:r>
            <a:r>
              <a:rPr sz="2400" dirty="0">
                <a:latin typeface="Calibri"/>
                <a:cs typeface="Calibri"/>
              </a:rPr>
              <a:t>and its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properties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02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Block </a:t>
            </a:r>
            <a:r>
              <a:rPr sz="2400" spc="-10" dirty="0">
                <a:latin typeface="Calibri"/>
                <a:cs typeface="Calibri"/>
              </a:rPr>
              <a:t>diagram representation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systems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014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Loading </a:t>
            </a:r>
            <a:r>
              <a:rPr sz="2400" spc="-20" dirty="0">
                <a:latin typeface="Calibri"/>
                <a:cs typeface="Calibri"/>
              </a:rPr>
              <a:t>effect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spc="-20" dirty="0">
                <a:latin typeface="Calibri"/>
                <a:cs typeface="Calibri"/>
              </a:rPr>
              <a:t>transfer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990600"/>
            <a:ext cx="8303260" cy="9970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1800" marR="5080" indent="-342900">
              <a:buFont typeface="Wingdings"/>
              <a:buChar char=""/>
              <a:tabLst>
                <a:tab pos="431800" algn="l"/>
                <a:tab pos="1910080" algn="l"/>
                <a:tab pos="2490470" algn="l"/>
                <a:tab pos="3683000" algn="l"/>
              </a:tabLst>
            </a:pPr>
            <a:r>
              <a:rPr sz="3200" spc="-10" dirty="0" smtClean="0">
                <a:latin typeface="Calibri"/>
                <a:cs typeface="Calibri"/>
              </a:rPr>
              <a:t>Solu</a:t>
            </a:r>
            <a:r>
              <a:rPr sz="3200" spc="-15" dirty="0" smtClean="0">
                <a:latin typeface="Calibri"/>
                <a:cs typeface="Calibri"/>
              </a:rPr>
              <a:t>t</a:t>
            </a:r>
            <a:r>
              <a:rPr sz="3200" spc="-5" dirty="0" smtClean="0">
                <a:latin typeface="Calibri"/>
                <a:cs typeface="Calibri"/>
              </a:rPr>
              <a:t>ion</a:t>
            </a:r>
            <a:r>
              <a:rPr sz="3200" dirty="0" smtClean="0">
                <a:latin typeface="Calibri"/>
                <a:cs typeface="Calibri"/>
              </a:rPr>
              <a:t>	</a:t>
            </a:r>
            <a:r>
              <a:rPr sz="3200" spc="-5" dirty="0" smtClean="0">
                <a:latin typeface="Calibri"/>
                <a:cs typeface="Calibri"/>
              </a:rPr>
              <a:t>of</a:t>
            </a:r>
            <a:r>
              <a:rPr sz="3200" dirty="0" smtClean="0">
                <a:latin typeface="Calibri"/>
                <a:cs typeface="Calibri"/>
              </a:rPr>
              <a:t>	</a:t>
            </a:r>
            <a:r>
              <a:rPr sz="3200" spc="-5" dirty="0" smtClean="0">
                <a:latin typeface="Calibri"/>
                <a:cs typeface="Calibri"/>
              </a:rPr>
              <a:t>i</a:t>
            </a:r>
            <a:r>
              <a:rPr sz="3200" spc="-40" dirty="0" smtClean="0">
                <a:latin typeface="Calibri"/>
                <a:cs typeface="Calibri"/>
              </a:rPr>
              <a:t>n</a:t>
            </a:r>
            <a:r>
              <a:rPr sz="3200" spc="-35" dirty="0" smtClean="0">
                <a:latin typeface="Calibri"/>
                <a:cs typeface="Calibri"/>
              </a:rPr>
              <a:t>t</a:t>
            </a:r>
            <a:r>
              <a:rPr sz="3200" spc="-5" dirty="0" smtClean="0">
                <a:latin typeface="Calibri"/>
                <a:cs typeface="Calibri"/>
              </a:rPr>
              <a:t>e</a:t>
            </a:r>
            <a:r>
              <a:rPr sz="3200" spc="-30" dirty="0" smtClean="0">
                <a:latin typeface="Calibri"/>
                <a:cs typeface="Calibri"/>
              </a:rPr>
              <a:t>g</a:t>
            </a:r>
            <a:r>
              <a:rPr lang="en-US" sz="3200" spc="-5" dirty="0" smtClean="0">
                <a:latin typeface="Calibri"/>
                <a:cs typeface="Calibri"/>
              </a:rPr>
              <a:t>ral</a:t>
            </a:r>
            <a:r>
              <a:rPr lang="en-US" sz="3200" dirty="0" smtClean="0">
                <a:latin typeface="Calibri"/>
                <a:cs typeface="Calibri"/>
              </a:rPr>
              <a:t> </a:t>
            </a:r>
            <a:r>
              <a:rPr sz="3200" spc="-10" dirty="0" smtClean="0">
                <a:latin typeface="Calibri"/>
                <a:cs typeface="Calibri"/>
              </a:rPr>
              <a:t>d</a:t>
            </a:r>
            <a:r>
              <a:rPr sz="3200" spc="-20" dirty="0" smtClean="0">
                <a:latin typeface="Calibri"/>
                <a:cs typeface="Calibri"/>
              </a:rPr>
              <a:t>i</a:t>
            </a:r>
            <a:r>
              <a:rPr sz="3200" spc="-35" dirty="0" smtClean="0">
                <a:latin typeface="Calibri"/>
                <a:cs typeface="Calibri"/>
              </a:rPr>
              <a:t>f</a:t>
            </a:r>
            <a:r>
              <a:rPr sz="3200" spc="-80" dirty="0" smtClean="0">
                <a:latin typeface="Calibri"/>
                <a:cs typeface="Calibri"/>
              </a:rPr>
              <a:t>f</a:t>
            </a:r>
            <a:r>
              <a:rPr sz="3200" spc="-5" dirty="0" smtClean="0">
                <a:latin typeface="Calibri"/>
                <a:cs typeface="Calibri"/>
              </a:rPr>
              <a:t>e</a:t>
            </a:r>
            <a:r>
              <a:rPr sz="3200" spc="-45" dirty="0" smtClean="0">
                <a:latin typeface="Calibri"/>
                <a:cs typeface="Calibri"/>
              </a:rPr>
              <a:t>r</a:t>
            </a:r>
            <a:r>
              <a:rPr sz="3200" spc="-5" dirty="0" smtClean="0">
                <a:latin typeface="Calibri"/>
                <a:cs typeface="Calibri"/>
              </a:rPr>
              <a:t>e</a:t>
            </a:r>
            <a:r>
              <a:rPr sz="3200" spc="-35" dirty="0" smtClean="0">
                <a:latin typeface="Calibri"/>
                <a:cs typeface="Calibri"/>
              </a:rPr>
              <a:t>n</a:t>
            </a:r>
            <a:r>
              <a:rPr sz="3200" dirty="0" smtClean="0">
                <a:latin typeface="Calibri"/>
                <a:cs typeface="Calibri"/>
              </a:rPr>
              <a:t>t</a:t>
            </a:r>
            <a:r>
              <a:rPr sz="3200" spc="-5" dirty="0" smtClean="0">
                <a:latin typeface="Calibri"/>
                <a:cs typeface="Calibri"/>
              </a:rPr>
              <a:t>ial</a:t>
            </a:r>
            <a:r>
              <a:rPr lang="en-US" sz="3200" spc="-5" dirty="0" smtClean="0">
                <a:latin typeface="Calibri"/>
                <a:cs typeface="Calibri"/>
              </a:rPr>
              <a:t> equation of a </a:t>
            </a:r>
            <a:r>
              <a:rPr sz="3200" spc="-5" dirty="0" smtClean="0">
                <a:latin typeface="Calibri"/>
                <a:cs typeface="Calibri"/>
              </a:rPr>
              <a:t>  </a:t>
            </a:r>
            <a:r>
              <a:rPr sz="3200" spc="-25" dirty="0" smtClean="0">
                <a:latin typeface="Calibri"/>
                <a:cs typeface="Calibri"/>
              </a:rPr>
              <a:t>systems </a:t>
            </a:r>
            <a:r>
              <a:rPr sz="3200" spc="-10" dirty="0" smtClean="0">
                <a:latin typeface="Calibri"/>
                <a:cs typeface="Calibri"/>
              </a:rPr>
              <a:t>can be </a:t>
            </a:r>
            <a:r>
              <a:rPr sz="3200" spc="-5" dirty="0" smtClean="0">
                <a:latin typeface="Calibri"/>
                <a:cs typeface="Calibri"/>
              </a:rPr>
              <a:t>easily</a:t>
            </a:r>
            <a:r>
              <a:rPr sz="3200" spc="75" dirty="0" smtClean="0">
                <a:latin typeface="Calibri"/>
                <a:cs typeface="Calibri"/>
              </a:rPr>
              <a:t> </a:t>
            </a:r>
            <a:r>
              <a:rPr sz="3200" spc="-15" dirty="0" smtClean="0">
                <a:latin typeface="Calibri"/>
                <a:cs typeface="Calibri"/>
              </a:rPr>
              <a:t>obtained.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800" y="2362326"/>
            <a:ext cx="8457565" cy="345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3200" spc="-5" dirty="0" smtClean="0">
                <a:solidFill>
                  <a:srgbClr val="C00000"/>
                </a:solidFill>
                <a:latin typeface="Calibri"/>
                <a:cs typeface="Calibri"/>
              </a:rPr>
              <a:t>Initial</a:t>
            </a:r>
            <a:r>
              <a:rPr lang="en-US" sz="3200" spc="-5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10" dirty="0" smtClean="0">
                <a:solidFill>
                  <a:srgbClr val="C00000"/>
                </a:solidFill>
                <a:latin typeface="Calibri"/>
                <a:cs typeface="Calibri"/>
              </a:rPr>
              <a:t>conditions </a:t>
            </a:r>
            <a:r>
              <a:rPr sz="3200" spc="-20" dirty="0">
                <a:solidFill>
                  <a:srgbClr val="C00000"/>
                </a:solidFill>
                <a:latin typeface="Calibri"/>
                <a:cs typeface="Calibri"/>
              </a:rPr>
              <a:t>are </a:t>
            </a:r>
            <a:r>
              <a:rPr sz="3200" spc="-10" dirty="0">
                <a:solidFill>
                  <a:srgbClr val="C00000"/>
                </a:solidFill>
                <a:latin typeface="Calibri"/>
                <a:cs typeface="Calibri"/>
              </a:rPr>
              <a:t>automatically</a:t>
            </a:r>
            <a:r>
              <a:rPr sz="3200" spc="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C00000"/>
                </a:solidFill>
                <a:latin typeface="Calibri"/>
                <a:cs typeface="Calibri"/>
              </a:rPr>
              <a:t>incorporated.</a:t>
            </a:r>
            <a:endParaRPr sz="3200" dirty="0">
              <a:solidFill>
                <a:srgbClr val="C00000"/>
              </a:solidFill>
              <a:latin typeface="Calibri"/>
              <a:cs typeface="Calibri"/>
            </a:endParaRPr>
          </a:p>
          <a:p>
            <a:pPr marL="355600" marR="5080" indent="-342900" algn="just">
              <a:buFont typeface="Wingdings"/>
              <a:buChar char=""/>
              <a:tabLst>
                <a:tab pos="355600" algn="l"/>
              </a:tabLst>
            </a:pPr>
            <a:r>
              <a:rPr sz="3200" spc="-5" dirty="0">
                <a:solidFill>
                  <a:srgbClr val="0000FF"/>
                </a:solidFill>
                <a:latin typeface="Calibri"/>
                <a:cs typeface="Calibri"/>
              </a:rPr>
              <a:t>Laplace </a:t>
            </a:r>
            <a:r>
              <a:rPr sz="3200" spc="-20" dirty="0">
                <a:solidFill>
                  <a:srgbClr val="0000FF"/>
                </a:solidFill>
                <a:latin typeface="Calibri"/>
                <a:cs typeface="Calibri"/>
              </a:rPr>
              <a:t>transform </a:t>
            </a:r>
            <a:r>
              <a:rPr sz="3200" spc="-15" dirty="0">
                <a:solidFill>
                  <a:srgbClr val="0000FF"/>
                </a:solidFill>
                <a:latin typeface="Calibri"/>
                <a:cs typeface="Calibri"/>
              </a:rPr>
              <a:t>provides </a:t>
            </a:r>
            <a:r>
              <a:rPr sz="3200" spc="-5" dirty="0">
                <a:solidFill>
                  <a:srgbClr val="0000FF"/>
                </a:solidFill>
                <a:latin typeface="Calibri"/>
                <a:cs typeface="Calibri"/>
              </a:rPr>
              <a:t>an </a:t>
            </a:r>
            <a:r>
              <a:rPr sz="3200" spc="-15" dirty="0">
                <a:solidFill>
                  <a:srgbClr val="0000FF"/>
                </a:solidFill>
                <a:latin typeface="Calibri"/>
                <a:cs typeface="Calibri"/>
              </a:rPr>
              <a:t>easy</a:t>
            </a:r>
            <a:r>
              <a:rPr sz="3200" spc="6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00FF"/>
                </a:solidFill>
                <a:latin typeface="Calibri"/>
                <a:cs typeface="Calibri"/>
              </a:rPr>
              <a:t>&amp; </a:t>
            </a:r>
            <a:r>
              <a:rPr sz="3200" spc="-25" dirty="0">
                <a:solidFill>
                  <a:srgbClr val="0000FF"/>
                </a:solidFill>
                <a:latin typeface="Calibri"/>
                <a:cs typeface="Calibri"/>
              </a:rPr>
              <a:t>effective  </a:t>
            </a:r>
            <a:r>
              <a:rPr sz="3200" spc="-5" dirty="0">
                <a:solidFill>
                  <a:srgbClr val="0000FF"/>
                </a:solidFill>
                <a:latin typeface="Calibri"/>
                <a:cs typeface="Calibri"/>
              </a:rPr>
              <a:t>solution of </a:t>
            </a:r>
            <a:r>
              <a:rPr sz="3200" spc="-15" dirty="0">
                <a:solidFill>
                  <a:srgbClr val="0000FF"/>
                </a:solidFill>
                <a:latin typeface="Calibri"/>
                <a:cs typeface="Calibri"/>
              </a:rPr>
              <a:t>many </a:t>
            </a:r>
            <a:r>
              <a:rPr sz="3200" spc="-10" dirty="0">
                <a:solidFill>
                  <a:srgbClr val="0000FF"/>
                </a:solidFill>
                <a:latin typeface="Calibri"/>
                <a:cs typeface="Calibri"/>
              </a:rPr>
              <a:t>problems </a:t>
            </a:r>
            <a:r>
              <a:rPr sz="3200" spc="-5" dirty="0">
                <a:solidFill>
                  <a:srgbClr val="0000FF"/>
                </a:solidFill>
                <a:latin typeface="Calibri"/>
                <a:cs typeface="Calibri"/>
              </a:rPr>
              <a:t>arising </a:t>
            </a:r>
            <a:r>
              <a:rPr sz="3200" spc="-10" dirty="0">
                <a:solidFill>
                  <a:srgbClr val="0000FF"/>
                </a:solidFill>
                <a:latin typeface="Calibri"/>
                <a:cs typeface="Calibri"/>
              </a:rPr>
              <a:t>in automatic </a:t>
            </a:r>
            <a:r>
              <a:rPr sz="3200" spc="-20" dirty="0">
                <a:solidFill>
                  <a:srgbClr val="0000FF"/>
                </a:solidFill>
                <a:latin typeface="Calibri"/>
                <a:cs typeface="Calibri"/>
              </a:rPr>
              <a:t>control  </a:t>
            </a:r>
            <a:r>
              <a:rPr sz="3200" spc="-25" dirty="0">
                <a:solidFill>
                  <a:srgbClr val="0000FF"/>
                </a:solidFill>
                <a:latin typeface="Calibri"/>
                <a:cs typeface="Calibri"/>
              </a:rPr>
              <a:t>systems.</a:t>
            </a:r>
            <a:endParaRPr sz="3200" dirty="0">
              <a:solidFill>
                <a:srgbClr val="0000FF"/>
              </a:solidFill>
              <a:latin typeface="Calibri"/>
              <a:cs typeface="Calibri"/>
            </a:endParaRPr>
          </a:p>
          <a:p>
            <a:pPr marL="355600" marR="8255" indent="-342900" algn="just">
              <a:buFont typeface="Wingdings"/>
              <a:buChar char=""/>
              <a:tabLst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Laplace </a:t>
            </a:r>
            <a:r>
              <a:rPr sz="3200" spc="-20" dirty="0">
                <a:latin typeface="Calibri"/>
                <a:cs typeface="Calibri"/>
              </a:rPr>
              <a:t>transform </a:t>
            </a:r>
            <a:r>
              <a:rPr sz="3200" spc="-10" dirty="0">
                <a:latin typeface="Calibri"/>
                <a:cs typeface="Calibri"/>
              </a:rPr>
              <a:t>allows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use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15" dirty="0">
                <a:latin typeface="Calibri"/>
                <a:cs typeface="Calibri"/>
              </a:rPr>
              <a:t>graphical  </a:t>
            </a:r>
            <a:r>
              <a:rPr sz="3200" spc="-10" dirty="0">
                <a:latin typeface="Calibri"/>
                <a:cs typeface="Calibri"/>
              </a:rPr>
              <a:t>techniques, </a:t>
            </a:r>
            <a:r>
              <a:rPr sz="3200" spc="-25" dirty="0">
                <a:latin typeface="Calibri"/>
                <a:cs typeface="Calibri"/>
              </a:rPr>
              <a:t>for </a:t>
            </a:r>
            <a:r>
              <a:rPr sz="3200" spc="-10" dirty="0">
                <a:latin typeface="Calibri"/>
                <a:cs typeface="Calibri"/>
              </a:rPr>
              <a:t>predicting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30" dirty="0">
                <a:latin typeface="Calibri"/>
                <a:cs typeface="Calibri"/>
              </a:rPr>
              <a:t>system</a:t>
            </a:r>
            <a:r>
              <a:rPr sz="3200" spc="16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performance.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4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71600" y="0"/>
            <a:ext cx="708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-20" dirty="0" smtClean="0">
                <a:solidFill>
                  <a:srgbClr val="FF0000"/>
                </a:solidFill>
                <a:latin typeface="Calibri"/>
                <a:cs typeface="Calibri"/>
              </a:rPr>
              <a:t>Advantages </a:t>
            </a:r>
            <a:r>
              <a:rPr lang="en-US" sz="3600" b="1" spc="-5" dirty="0" smtClean="0">
                <a:solidFill>
                  <a:srgbClr val="FF0000"/>
                </a:solidFill>
                <a:latin typeface="Calibri"/>
                <a:cs typeface="Calibri"/>
              </a:rPr>
              <a:t>of Laplace</a:t>
            </a:r>
            <a:r>
              <a:rPr lang="en-US" sz="3600" b="1" spc="65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3600" b="1" spc="-35" dirty="0" smtClean="0">
                <a:solidFill>
                  <a:srgbClr val="FF0000"/>
                </a:solidFill>
                <a:latin typeface="Calibri"/>
                <a:cs typeface="Calibri"/>
              </a:rPr>
              <a:t>Transform</a:t>
            </a:r>
            <a:endParaRPr lang="en-US" sz="3600" dirty="0" smtClean="0">
              <a:latin typeface="Calibri"/>
              <a:cs typeface="Calibri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98247"/>
            <a:ext cx="7727315" cy="14306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Laplace 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Transform-</a:t>
            </a:r>
            <a:r>
              <a:rPr sz="3200" b="1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0000"/>
                </a:solidFill>
                <a:latin typeface="Calibri"/>
                <a:cs typeface="Calibri"/>
              </a:rPr>
              <a:t>Definition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10" dirty="0">
                <a:latin typeface="Calibri"/>
                <a:cs typeface="Calibri"/>
              </a:rPr>
              <a:t>The Laplace </a:t>
            </a:r>
            <a:r>
              <a:rPr sz="2800" spc="-25" dirty="0">
                <a:latin typeface="Calibri"/>
                <a:cs typeface="Calibri"/>
              </a:rPr>
              <a:t>transform </a:t>
            </a:r>
            <a:r>
              <a:rPr sz="2800" spc="-5" dirty="0">
                <a:latin typeface="Calibri"/>
                <a:cs typeface="Calibri"/>
              </a:rPr>
              <a:t>of a function, </a:t>
            </a:r>
            <a:r>
              <a:rPr sz="2800" i="1" spc="-5" dirty="0">
                <a:latin typeface="Calibri"/>
                <a:cs typeface="Calibri"/>
              </a:rPr>
              <a:t>f</a:t>
            </a:r>
            <a:r>
              <a:rPr sz="2800" spc="-5" dirty="0">
                <a:latin typeface="Calibri"/>
                <a:cs typeface="Calibri"/>
              </a:rPr>
              <a:t>(</a:t>
            </a:r>
            <a:r>
              <a:rPr sz="2800" i="1" spc="-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), </a:t>
            </a:r>
            <a:r>
              <a:rPr sz="2800" spc="-10" dirty="0">
                <a:latin typeface="Calibri"/>
                <a:cs typeface="Calibri"/>
              </a:rPr>
              <a:t>is </a:t>
            </a:r>
            <a:r>
              <a:rPr sz="2800" spc="-15" dirty="0">
                <a:latin typeface="Calibri"/>
                <a:cs typeface="Calibri"/>
              </a:rPr>
              <a:t>defined</a:t>
            </a:r>
            <a:r>
              <a:rPr sz="2800" spc="2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3214242"/>
            <a:ext cx="8300720" cy="2160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where </a:t>
            </a:r>
            <a:r>
              <a:rPr sz="2400" i="1" dirty="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(</a:t>
            </a:r>
            <a:r>
              <a:rPr sz="2400" i="1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) 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is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symbol </a:t>
            </a:r>
            <a:r>
              <a:rPr sz="2400" spc="-20" dirty="0">
                <a:solidFill>
                  <a:srgbClr val="C00000"/>
                </a:solidFill>
                <a:latin typeface="Calibri"/>
                <a:cs typeface="Calibri"/>
              </a:rPr>
              <a:t>for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Laplace 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transform,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L is the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Laplace  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transform </a:t>
            </a:r>
            <a:r>
              <a:rPr sz="2400" spc="-40" dirty="0">
                <a:solidFill>
                  <a:srgbClr val="C00000"/>
                </a:solidFill>
                <a:latin typeface="Calibri"/>
                <a:cs typeface="Calibri"/>
              </a:rPr>
              <a:t>operator,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and </a:t>
            </a:r>
            <a:r>
              <a:rPr sz="2400" i="1" spc="-5" dirty="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(</a:t>
            </a:r>
            <a:r>
              <a:rPr sz="2400" i="1" spc="-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)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is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some function of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time, </a:t>
            </a:r>
            <a:r>
              <a:rPr sz="2400" i="1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.</a:t>
            </a:r>
          </a:p>
          <a:p>
            <a:pPr>
              <a:lnSpc>
                <a:spcPct val="100000"/>
              </a:lnSpc>
            </a:pP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00" dirty="0">
              <a:latin typeface="Calibri"/>
              <a:cs typeface="Calibri"/>
            </a:endParaRPr>
          </a:p>
          <a:p>
            <a:pPr marL="317500">
              <a:lnSpc>
                <a:spcPct val="100000"/>
              </a:lnSpc>
            </a:pPr>
            <a:r>
              <a:rPr sz="2400" i="1" spc="-5" dirty="0">
                <a:latin typeface="Calibri"/>
                <a:cs typeface="Calibri"/>
              </a:rPr>
              <a:t>Note</a:t>
            </a:r>
            <a:r>
              <a:rPr sz="2400" spc="-5" dirty="0">
                <a:latin typeface="Calibri"/>
                <a:cs typeface="Calibri"/>
              </a:rPr>
              <a:t>:</a:t>
            </a:r>
            <a:r>
              <a:rPr sz="2400" spc="3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3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3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operator</a:t>
            </a:r>
            <a:r>
              <a:rPr sz="2400" spc="3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transforms</a:t>
            </a:r>
            <a:r>
              <a:rPr sz="2400" spc="3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3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3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domain</a:t>
            </a:r>
            <a:r>
              <a:rPr sz="2400" spc="3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</a:t>
            </a:r>
            <a:r>
              <a:rPr sz="2400" spc="310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sz="2400" i="1" spc="-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  <a:p>
            <a:pPr marL="317500">
              <a:lnSpc>
                <a:spcPct val="100000"/>
              </a:lnSpc>
              <a:spcBef>
                <a:spcPts val="5"/>
              </a:spcBef>
            </a:pPr>
            <a:r>
              <a:rPr sz="2400" spc="-15" dirty="0">
                <a:latin typeface="Calibri"/>
                <a:cs typeface="Calibri"/>
              </a:rPr>
              <a:t>into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i="1" dirty="0">
                <a:latin typeface="Calibri"/>
                <a:cs typeface="Calibri"/>
              </a:rPr>
              <a:t>s </a:t>
            </a:r>
            <a:r>
              <a:rPr sz="2400" spc="-5" dirty="0">
                <a:latin typeface="Calibri"/>
                <a:cs typeface="Calibri"/>
              </a:rPr>
              <a:t>domain function, </a:t>
            </a:r>
            <a:r>
              <a:rPr sz="2400" i="1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400" i="1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). </a:t>
            </a:r>
            <a:r>
              <a:rPr sz="2400" i="1" dirty="0">
                <a:latin typeface="Calibri"/>
                <a:cs typeface="Calibri"/>
              </a:rPr>
              <a:t>s </a:t>
            </a:r>
            <a:r>
              <a:rPr sz="2400" dirty="0">
                <a:latin typeface="Calibri"/>
                <a:cs typeface="Calibri"/>
              </a:rPr>
              <a:t>is a </a:t>
            </a:r>
            <a:r>
              <a:rPr sz="2400" i="1" spc="-15" dirty="0">
                <a:latin typeface="Calibri"/>
                <a:cs typeface="Calibri"/>
              </a:rPr>
              <a:t>complex</a:t>
            </a:r>
            <a:r>
              <a:rPr sz="2400" i="1" spc="-8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variable</a:t>
            </a:r>
            <a:r>
              <a:rPr sz="2400" dirty="0">
                <a:latin typeface="Calibri"/>
                <a:cs typeface="Calibri"/>
              </a:rPr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8340" y="5384698"/>
            <a:ext cx="1185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Calibri"/>
                <a:cs typeface="Calibri"/>
              </a:rPr>
              <a:t>s = a +</a:t>
            </a:r>
            <a:r>
              <a:rPr sz="2400" i="1" spc="-114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bj</a:t>
            </a:r>
            <a:r>
              <a:rPr sz="2400" dirty="0">
                <a:latin typeface="Calibri"/>
                <a:cs typeface="Calibri"/>
              </a:rPr>
              <a:t>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40000" y="2354238"/>
            <a:ext cx="772795" cy="519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59765" algn="l"/>
              </a:tabLst>
            </a:pPr>
            <a:r>
              <a:rPr sz="3250" spc="-295" dirty="0">
                <a:latin typeface="Symbol"/>
                <a:cs typeface="Symbol"/>
              </a:rPr>
              <a:t></a:t>
            </a:r>
            <a:r>
              <a:rPr sz="3250" spc="-295" dirty="0">
                <a:latin typeface="Times New Roman"/>
                <a:cs typeface="Times New Roman"/>
              </a:rPr>
              <a:t>	</a:t>
            </a:r>
            <a:r>
              <a:rPr sz="3250" spc="-295" dirty="0">
                <a:latin typeface="Symbol"/>
                <a:cs typeface="Symbol"/>
              </a:rPr>
              <a:t></a:t>
            </a:r>
            <a:endParaRPr sz="32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81972" y="2363842"/>
            <a:ext cx="362585" cy="5022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100" spc="-245" dirty="0">
                <a:latin typeface="Symbol"/>
                <a:cs typeface="Symbol"/>
              </a:rPr>
              <a:t></a:t>
            </a:r>
            <a:r>
              <a:rPr sz="3100" spc="204" dirty="0">
                <a:latin typeface="Times New Roman"/>
                <a:cs typeface="Times New Roman"/>
              </a:rPr>
              <a:t> </a:t>
            </a:r>
            <a:r>
              <a:rPr sz="3100" spc="-245" dirty="0">
                <a:latin typeface="Symbol"/>
                <a:cs typeface="Symbol"/>
              </a:rPr>
              <a:t>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93630" y="2691207"/>
            <a:ext cx="139700" cy="297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25" dirty="0">
                <a:latin typeface="Times New Roman"/>
                <a:cs typeface="Times New Roman"/>
              </a:rPr>
              <a:t>0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48458" y="2436932"/>
            <a:ext cx="2088514" cy="3892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275715" algn="l"/>
                <a:tab pos="1908175" algn="l"/>
              </a:tabLst>
            </a:pPr>
            <a:r>
              <a:rPr sz="2350" i="1" spc="30" dirty="0">
                <a:latin typeface="Times New Roman"/>
                <a:cs typeface="Times New Roman"/>
              </a:rPr>
              <a:t>F</a:t>
            </a:r>
            <a:r>
              <a:rPr sz="2350" i="1" spc="-330" dirty="0">
                <a:latin typeface="Times New Roman"/>
                <a:cs typeface="Times New Roman"/>
              </a:rPr>
              <a:t> </a:t>
            </a:r>
            <a:r>
              <a:rPr sz="2350" spc="114" dirty="0">
                <a:latin typeface="Times New Roman"/>
                <a:cs typeface="Times New Roman"/>
              </a:rPr>
              <a:t>(</a:t>
            </a:r>
            <a:r>
              <a:rPr sz="2350" i="1" spc="95" dirty="0">
                <a:latin typeface="Times New Roman"/>
                <a:cs typeface="Times New Roman"/>
              </a:rPr>
              <a:t>s</a:t>
            </a:r>
            <a:r>
              <a:rPr sz="2350" spc="15" dirty="0">
                <a:latin typeface="Times New Roman"/>
                <a:cs typeface="Times New Roman"/>
              </a:rPr>
              <a:t>)</a:t>
            </a:r>
            <a:r>
              <a:rPr sz="2350" spc="-40" dirty="0">
                <a:latin typeface="Times New Roman"/>
                <a:cs typeface="Times New Roman"/>
              </a:rPr>
              <a:t> </a:t>
            </a:r>
            <a:r>
              <a:rPr sz="2350" spc="25" dirty="0">
                <a:latin typeface="Symbol"/>
                <a:cs typeface="Symbol"/>
              </a:rPr>
              <a:t></a:t>
            </a:r>
            <a:r>
              <a:rPr sz="2350" spc="-70" dirty="0">
                <a:latin typeface="Times New Roman"/>
                <a:cs typeface="Times New Roman"/>
              </a:rPr>
              <a:t> </a:t>
            </a:r>
            <a:r>
              <a:rPr sz="2350" spc="25" dirty="0">
                <a:latin typeface="Arial"/>
                <a:cs typeface="Arial"/>
              </a:rPr>
              <a:t>L</a:t>
            </a:r>
            <a:r>
              <a:rPr sz="2350" dirty="0">
                <a:latin typeface="Arial"/>
                <a:cs typeface="Arial"/>
              </a:rPr>
              <a:t>	</a:t>
            </a:r>
            <a:r>
              <a:rPr sz="2350" i="1" spc="10" dirty="0">
                <a:latin typeface="Times New Roman"/>
                <a:cs typeface="Times New Roman"/>
              </a:rPr>
              <a:t>f</a:t>
            </a:r>
            <a:r>
              <a:rPr sz="2350" i="1" spc="-15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(</a:t>
            </a:r>
            <a:r>
              <a:rPr sz="2350" i="1" spc="170" dirty="0">
                <a:latin typeface="Times New Roman"/>
                <a:cs typeface="Times New Roman"/>
              </a:rPr>
              <a:t>t</a:t>
            </a:r>
            <a:r>
              <a:rPr sz="2350" spc="15" dirty="0">
                <a:latin typeface="Times New Roman"/>
                <a:cs typeface="Times New Roman"/>
              </a:rPr>
              <a:t>)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2350" spc="25" dirty="0">
                <a:latin typeface="Symbol"/>
                <a:cs typeface="Symbol"/>
              </a:rPr>
              <a:t></a:t>
            </a:r>
            <a:endParaRPr sz="2350" dirty="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12325" y="2436933"/>
            <a:ext cx="1642745" cy="3892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028065" algn="l"/>
              </a:tabLst>
            </a:pPr>
            <a:r>
              <a:rPr sz="2350" i="1" spc="20" dirty="0">
                <a:latin typeface="Times New Roman"/>
                <a:cs typeface="Times New Roman"/>
              </a:rPr>
              <a:t>dt	</a:t>
            </a:r>
            <a:r>
              <a:rPr sz="2350" dirty="0">
                <a:latin typeface="Times New Roman"/>
                <a:cs typeface="Times New Roman"/>
              </a:rPr>
              <a:t>(</a:t>
            </a:r>
            <a:r>
              <a:rPr sz="2350" spc="25" dirty="0">
                <a:latin typeface="Times New Roman"/>
                <a:cs typeface="Times New Roman"/>
              </a:rPr>
              <a:t>1</a:t>
            </a:r>
            <a:r>
              <a:rPr sz="2350" spc="-40" dirty="0">
                <a:latin typeface="Times New Roman"/>
                <a:cs typeface="Times New Roman"/>
              </a:rPr>
              <a:t>-</a:t>
            </a:r>
            <a:r>
              <a:rPr sz="2350" spc="20" dirty="0">
                <a:latin typeface="Times New Roman"/>
                <a:cs typeface="Times New Roman"/>
              </a:rPr>
              <a:t>1)</a:t>
            </a:r>
            <a:endParaRPr sz="235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99773" y="2436933"/>
            <a:ext cx="706120" cy="3892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08610" algn="l"/>
                <a:tab pos="557530" algn="l"/>
              </a:tabLst>
            </a:pPr>
            <a:r>
              <a:rPr sz="2350" i="1" spc="10" dirty="0">
                <a:latin typeface="Times New Roman"/>
                <a:cs typeface="Times New Roman"/>
              </a:rPr>
              <a:t>f	t	</a:t>
            </a:r>
            <a:r>
              <a:rPr sz="2350" i="1" spc="20" dirty="0">
                <a:latin typeface="Times New Roman"/>
                <a:cs typeface="Times New Roman"/>
              </a:rPr>
              <a:t>e</a:t>
            </a:r>
            <a:endParaRPr sz="235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91607" y="2376857"/>
            <a:ext cx="320675" cy="297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150" dirty="0">
                <a:latin typeface="Symbol"/>
                <a:cs typeface="Symbol"/>
              </a:rPr>
              <a:t></a:t>
            </a:r>
            <a:r>
              <a:rPr sz="1750" i="1" spc="15" dirty="0">
                <a:latin typeface="Times New Roman"/>
                <a:cs typeface="Times New Roman"/>
              </a:rPr>
              <a:t>st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39131" y="2296944"/>
            <a:ext cx="188595" cy="297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35" dirty="0">
                <a:latin typeface="Symbol"/>
                <a:cs typeface="Symbol"/>
              </a:rPr>
              <a:t>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86912" y="2394506"/>
            <a:ext cx="151130" cy="570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50" spc="10" dirty="0">
                <a:latin typeface="Symbol"/>
                <a:cs typeface="Symbol"/>
              </a:rPr>
              <a:t></a:t>
            </a:r>
            <a:endParaRPr sz="3550">
              <a:latin typeface="Symbol"/>
              <a:cs typeface="Symbo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509427" y="5389708"/>
            <a:ext cx="510540" cy="327660"/>
            <a:chOff x="2509427" y="5389708"/>
            <a:chExt cx="510540" cy="327660"/>
          </a:xfrm>
        </p:grpSpPr>
        <p:sp>
          <p:nvSpPr>
            <p:cNvPr id="15" name="object 15"/>
            <p:cNvSpPr/>
            <p:nvPr/>
          </p:nvSpPr>
          <p:spPr>
            <a:xfrm>
              <a:off x="2517190" y="5402916"/>
              <a:ext cx="502284" cy="313690"/>
            </a:xfrm>
            <a:custGeom>
              <a:avLst/>
              <a:gdLst/>
              <a:ahLst/>
              <a:cxnLst/>
              <a:rect l="l" t="t" r="r" b="b"/>
              <a:pathLst>
                <a:path w="502285" h="313689">
                  <a:moveTo>
                    <a:pt x="0" y="211956"/>
                  </a:moveTo>
                  <a:lnTo>
                    <a:pt x="31064" y="194753"/>
                  </a:lnTo>
                </a:path>
                <a:path w="502285" h="313689">
                  <a:moveTo>
                    <a:pt x="31367" y="194753"/>
                  </a:moveTo>
                  <a:lnTo>
                    <a:pt x="105286" y="313022"/>
                  </a:lnTo>
                </a:path>
                <a:path w="502285" h="313689">
                  <a:moveTo>
                    <a:pt x="105286" y="313329"/>
                  </a:moveTo>
                  <a:lnTo>
                    <a:pt x="185112" y="299"/>
                  </a:lnTo>
                </a:path>
                <a:path w="502285" h="313689">
                  <a:moveTo>
                    <a:pt x="185112" y="0"/>
                  </a:moveTo>
                  <a:lnTo>
                    <a:pt x="50223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09427" y="5389708"/>
              <a:ext cx="505459" cy="321310"/>
            </a:xfrm>
            <a:custGeom>
              <a:avLst/>
              <a:gdLst/>
              <a:ahLst/>
              <a:cxnLst/>
              <a:rect l="l" t="t" r="r" b="b"/>
              <a:pathLst>
                <a:path w="505460" h="321310">
                  <a:moveTo>
                    <a:pt x="505034" y="0"/>
                  </a:moveTo>
                  <a:lnTo>
                    <a:pt x="181691" y="0"/>
                  </a:lnTo>
                  <a:lnTo>
                    <a:pt x="107772" y="289981"/>
                  </a:lnTo>
                  <a:lnTo>
                    <a:pt x="41932" y="192905"/>
                  </a:lnTo>
                  <a:lnTo>
                    <a:pt x="0" y="215339"/>
                  </a:lnTo>
                  <a:lnTo>
                    <a:pt x="4657" y="223941"/>
                  </a:lnTo>
                  <a:lnTo>
                    <a:pt x="25460" y="212268"/>
                  </a:lnTo>
                  <a:lnTo>
                    <a:pt x="100009" y="321007"/>
                  </a:lnTo>
                  <a:lnTo>
                    <a:pt x="115232" y="321007"/>
                  </a:lnTo>
                  <a:lnTo>
                    <a:pt x="193190" y="15043"/>
                  </a:lnTo>
                  <a:lnTo>
                    <a:pt x="505034" y="15043"/>
                  </a:lnTo>
                  <a:lnTo>
                    <a:pt x="5050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083939" y="5372400"/>
            <a:ext cx="958215" cy="387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626110" algn="l"/>
              </a:tabLst>
            </a:pPr>
            <a:r>
              <a:rPr sz="2350" i="1" spc="10" dirty="0">
                <a:latin typeface="Times New Roman"/>
                <a:cs typeface="Times New Roman"/>
              </a:rPr>
              <a:t>j</a:t>
            </a:r>
            <a:r>
              <a:rPr sz="2350" i="1" spc="50" dirty="0">
                <a:latin typeface="Times New Roman"/>
                <a:cs typeface="Times New Roman"/>
              </a:rPr>
              <a:t> </a:t>
            </a:r>
            <a:r>
              <a:rPr lang="en-US" sz="2350" spc="30" dirty="0" smtClean="0">
                <a:latin typeface="Times New Roman"/>
                <a:cs typeface="Times New Roman"/>
              </a:rPr>
              <a:t>=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2350" spc="15" dirty="0">
                <a:latin typeface="Symbol"/>
                <a:cs typeface="Symbol"/>
              </a:rPr>
              <a:t></a:t>
            </a:r>
            <a:r>
              <a:rPr sz="2350" spc="25" dirty="0">
                <a:latin typeface="Times New Roman"/>
                <a:cs typeface="Times New Roman"/>
              </a:rPr>
              <a:t>1</a:t>
            </a:r>
            <a:endParaRPr sz="2350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5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122631"/>
            <a:ext cx="427164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Standard </a:t>
            </a:r>
            <a:r>
              <a:rPr sz="2900" spc="-5" dirty="0"/>
              <a:t>Laplace</a:t>
            </a:r>
            <a:r>
              <a:rPr sz="2900" spc="-65" dirty="0"/>
              <a:t> </a:t>
            </a:r>
            <a:r>
              <a:rPr sz="2900" spc="-30" dirty="0"/>
              <a:t>Transform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472196" y="834810"/>
            <a:ext cx="4101465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72410" algn="l"/>
              </a:tabLst>
            </a:pPr>
            <a:r>
              <a:rPr sz="1450" i="1" spc="100" dirty="0">
                <a:latin typeface="Times New Roman"/>
                <a:cs typeface="Times New Roman"/>
              </a:rPr>
              <a:t>f</a:t>
            </a:r>
            <a:r>
              <a:rPr sz="1450" i="1" spc="50" dirty="0">
                <a:latin typeface="Times New Roman"/>
                <a:cs typeface="Times New Roman"/>
              </a:rPr>
              <a:t> </a:t>
            </a:r>
            <a:r>
              <a:rPr sz="1450" spc="140" dirty="0">
                <a:latin typeface="Times New Roman"/>
                <a:cs typeface="Times New Roman"/>
              </a:rPr>
              <a:t>(</a:t>
            </a:r>
            <a:r>
              <a:rPr sz="1450" i="1" spc="140" dirty="0">
                <a:latin typeface="Times New Roman"/>
                <a:cs typeface="Times New Roman"/>
              </a:rPr>
              <a:t>t</a:t>
            </a:r>
            <a:r>
              <a:rPr sz="1450" spc="140" dirty="0">
                <a:latin typeface="Times New Roman"/>
                <a:cs typeface="Times New Roman"/>
              </a:rPr>
              <a:t>)	</a:t>
            </a:r>
            <a:r>
              <a:rPr sz="1450" i="1" spc="220" dirty="0">
                <a:latin typeface="Times New Roman"/>
                <a:cs typeface="Times New Roman"/>
              </a:rPr>
              <a:t>F</a:t>
            </a:r>
            <a:r>
              <a:rPr sz="1450" spc="220" dirty="0">
                <a:latin typeface="Times New Roman"/>
                <a:cs typeface="Times New Roman"/>
              </a:rPr>
              <a:t>(</a:t>
            </a:r>
            <a:r>
              <a:rPr sz="1450" i="1" spc="220" dirty="0">
                <a:latin typeface="Times New Roman"/>
                <a:cs typeface="Times New Roman"/>
              </a:rPr>
              <a:t>s</a:t>
            </a:r>
            <a:r>
              <a:rPr sz="1450" spc="220" dirty="0">
                <a:latin typeface="Times New Roman"/>
                <a:cs typeface="Times New Roman"/>
              </a:rPr>
              <a:t>)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spc="225" dirty="0">
                <a:latin typeface="Symbol"/>
                <a:cs typeface="Symbol"/>
              </a:rPr>
              <a:t></a:t>
            </a:r>
            <a:r>
              <a:rPr sz="1450" spc="45" dirty="0">
                <a:latin typeface="Times New Roman"/>
                <a:cs typeface="Times New Roman"/>
              </a:rPr>
              <a:t> </a:t>
            </a:r>
            <a:r>
              <a:rPr sz="1450" i="1" spc="125" dirty="0">
                <a:latin typeface="Times New Roman"/>
                <a:cs typeface="Times New Roman"/>
              </a:rPr>
              <a:t>L</a:t>
            </a:r>
            <a:r>
              <a:rPr sz="1450" spc="125" dirty="0">
                <a:latin typeface="Times New Roman"/>
                <a:cs typeface="Times New Roman"/>
              </a:rPr>
              <a:t>[</a:t>
            </a:r>
            <a:r>
              <a:rPr sz="1450" spc="-30" dirty="0">
                <a:latin typeface="Times New Roman"/>
                <a:cs typeface="Times New Roman"/>
              </a:rPr>
              <a:t> </a:t>
            </a:r>
            <a:r>
              <a:rPr sz="1450" i="1" spc="114" dirty="0">
                <a:latin typeface="Times New Roman"/>
                <a:cs typeface="Times New Roman"/>
              </a:rPr>
              <a:t>f</a:t>
            </a:r>
            <a:r>
              <a:rPr sz="1450" i="1" spc="25" dirty="0">
                <a:latin typeface="Times New Roman"/>
                <a:cs typeface="Times New Roman"/>
              </a:rPr>
              <a:t> </a:t>
            </a:r>
            <a:r>
              <a:rPr sz="1450" spc="130" dirty="0">
                <a:latin typeface="Times New Roman"/>
                <a:cs typeface="Times New Roman"/>
              </a:rPr>
              <a:t>(</a:t>
            </a:r>
            <a:r>
              <a:rPr sz="1450" i="1" spc="130" dirty="0">
                <a:latin typeface="Times New Roman"/>
                <a:cs typeface="Times New Roman"/>
              </a:rPr>
              <a:t>t</a:t>
            </a:r>
            <a:r>
              <a:rPr sz="1450" spc="130" dirty="0">
                <a:latin typeface="Times New Roman"/>
                <a:cs typeface="Times New Roman"/>
              </a:rPr>
              <a:t>)]</a:t>
            </a:r>
            <a:endParaRPr sz="145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4799" y="813816"/>
            <a:ext cx="8535670" cy="50800"/>
            <a:chOff x="304799" y="813816"/>
            <a:chExt cx="8535670" cy="50800"/>
          </a:xfrm>
        </p:grpSpPr>
        <p:sp>
          <p:nvSpPr>
            <p:cNvPr id="5" name="object 5"/>
            <p:cNvSpPr/>
            <p:nvPr/>
          </p:nvSpPr>
          <p:spPr>
            <a:xfrm>
              <a:off x="304799" y="838181"/>
              <a:ext cx="2797175" cy="22225"/>
            </a:xfrm>
            <a:custGeom>
              <a:avLst/>
              <a:gdLst/>
              <a:ahLst/>
              <a:cxnLst/>
              <a:rect l="l" t="t" r="r" b="b"/>
              <a:pathLst>
                <a:path w="2797175" h="22225">
                  <a:moveTo>
                    <a:pt x="2796819" y="0"/>
                  </a:moveTo>
                  <a:lnTo>
                    <a:pt x="0" y="0"/>
                  </a:lnTo>
                  <a:lnTo>
                    <a:pt x="0" y="22124"/>
                  </a:lnTo>
                  <a:lnTo>
                    <a:pt x="2796819" y="22124"/>
                  </a:lnTo>
                  <a:lnTo>
                    <a:pt x="2796819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5936" y="839103"/>
              <a:ext cx="2794635" cy="0"/>
            </a:xfrm>
            <a:custGeom>
              <a:avLst/>
              <a:gdLst/>
              <a:ahLst/>
              <a:cxnLst/>
              <a:rect l="l" t="t" r="r" b="b"/>
              <a:pathLst>
                <a:path w="2794635">
                  <a:moveTo>
                    <a:pt x="0" y="0"/>
                  </a:moveTo>
                  <a:lnTo>
                    <a:pt x="2794546" y="0"/>
                  </a:lnTo>
                </a:path>
              </a:pathLst>
            </a:custGeom>
            <a:ln w="3175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01619" y="838181"/>
              <a:ext cx="27305" cy="22225"/>
            </a:xfrm>
            <a:custGeom>
              <a:avLst/>
              <a:gdLst/>
              <a:ahLst/>
              <a:cxnLst/>
              <a:rect l="l" t="t" r="r" b="b"/>
              <a:pathLst>
                <a:path w="27305" h="22225">
                  <a:moveTo>
                    <a:pt x="27276" y="0"/>
                  </a:moveTo>
                  <a:lnTo>
                    <a:pt x="0" y="0"/>
                  </a:lnTo>
                  <a:lnTo>
                    <a:pt x="0" y="22124"/>
                  </a:lnTo>
                  <a:lnTo>
                    <a:pt x="27276" y="22124"/>
                  </a:lnTo>
                  <a:lnTo>
                    <a:pt x="27276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02755" y="839103"/>
              <a:ext cx="25400" cy="20320"/>
            </a:xfrm>
            <a:custGeom>
              <a:avLst/>
              <a:gdLst/>
              <a:ahLst/>
              <a:cxnLst/>
              <a:rect l="l" t="t" r="r" b="b"/>
              <a:pathLst>
                <a:path w="25400" h="20319">
                  <a:moveTo>
                    <a:pt x="0" y="0"/>
                  </a:moveTo>
                  <a:lnTo>
                    <a:pt x="25003" y="0"/>
                  </a:lnTo>
                </a:path>
                <a:path w="25400" h="20319">
                  <a:moveTo>
                    <a:pt x="0" y="0"/>
                  </a:moveTo>
                  <a:lnTo>
                    <a:pt x="0" y="20281"/>
                  </a:lnTo>
                </a:path>
              </a:pathLst>
            </a:custGeom>
            <a:ln w="3175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28896" y="838181"/>
              <a:ext cx="2770505" cy="22225"/>
            </a:xfrm>
            <a:custGeom>
              <a:avLst/>
              <a:gdLst/>
              <a:ahLst/>
              <a:cxnLst/>
              <a:rect l="l" t="t" r="r" b="b"/>
              <a:pathLst>
                <a:path w="2770504" h="22225">
                  <a:moveTo>
                    <a:pt x="2769921" y="0"/>
                  </a:moveTo>
                  <a:lnTo>
                    <a:pt x="0" y="0"/>
                  </a:lnTo>
                  <a:lnTo>
                    <a:pt x="0" y="22124"/>
                  </a:lnTo>
                  <a:lnTo>
                    <a:pt x="2769921" y="22124"/>
                  </a:lnTo>
                  <a:lnTo>
                    <a:pt x="2769921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30032" y="839103"/>
              <a:ext cx="2767965" cy="0"/>
            </a:xfrm>
            <a:custGeom>
              <a:avLst/>
              <a:gdLst/>
              <a:ahLst/>
              <a:cxnLst/>
              <a:rect l="l" t="t" r="r" b="b"/>
              <a:pathLst>
                <a:path w="2767965">
                  <a:moveTo>
                    <a:pt x="0" y="0"/>
                  </a:moveTo>
                  <a:lnTo>
                    <a:pt x="2767648" y="0"/>
                  </a:lnTo>
                </a:path>
              </a:pathLst>
            </a:custGeom>
            <a:ln w="3175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98817" y="838181"/>
              <a:ext cx="27305" cy="22225"/>
            </a:xfrm>
            <a:custGeom>
              <a:avLst/>
              <a:gdLst/>
              <a:ahLst/>
              <a:cxnLst/>
              <a:rect l="l" t="t" r="r" b="b"/>
              <a:pathLst>
                <a:path w="27304" h="22225">
                  <a:moveTo>
                    <a:pt x="27276" y="0"/>
                  </a:moveTo>
                  <a:lnTo>
                    <a:pt x="0" y="0"/>
                  </a:lnTo>
                  <a:lnTo>
                    <a:pt x="0" y="22124"/>
                  </a:lnTo>
                  <a:lnTo>
                    <a:pt x="27276" y="22124"/>
                  </a:lnTo>
                  <a:lnTo>
                    <a:pt x="27276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899954" y="839103"/>
              <a:ext cx="25400" cy="20320"/>
            </a:xfrm>
            <a:custGeom>
              <a:avLst/>
              <a:gdLst/>
              <a:ahLst/>
              <a:cxnLst/>
              <a:rect l="l" t="t" r="r" b="b"/>
              <a:pathLst>
                <a:path w="25400" h="20319">
                  <a:moveTo>
                    <a:pt x="0" y="0"/>
                  </a:moveTo>
                  <a:lnTo>
                    <a:pt x="25003" y="0"/>
                  </a:lnTo>
                </a:path>
                <a:path w="25400" h="20319">
                  <a:moveTo>
                    <a:pt x="0" y="0"/>
                  </a:moveTo>
                  <a:lnTo>
                    <a:pt x="0" y="20281"/>
                  </a:lnTo>
                </a:path>
              </a:pathLst>
            </a:custGeom>
            <a:ln w="3175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26094" y="838181"/>
              <a:ext cx="2760980" cy="22225"/>
            </a:xfrm>
            <a:custGeom>
              <a:avLst/>
              <a:gdLst/>
              <a:ahLst/>
              <a:cxnLst/>
              <a:rect l="l" t="t" r="r" b="b"/>
              <a:pathLst>
                <a:path w="2760979" h="22225">
                  <a:moveTo>
                    <a:pt x="0" y="22124"/>
                  </a:moveTo>
                  <a:lnTo>
                    <a:pt x="2760829" y="22124"/>
                  </a:lnTo>
                  <a:lnTo>
                    <a:pt x="2760829" y="0"/>
                  </a:lnTo>
                  <a:lnTo>
                    <a:pt x="0" y="0"/>
                  </a:lnTo>
                  <a:lnTo>
                    <a:pt x="0" y="22124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27230" y="839103"/>
              <a:ext cx="2759710" cy="0"/>
            </a:xfrm>
            <a:custGeom>
              <a:avLst/>
              <a:gdLst/>
              <a:ahLst/>
              <a:cxnLst/>
              <a:rect l="l" t="t" r="r" b="b"/>
              <a:pathLst>
                <a:path w="2759709">
                  <a:moveTo>
                    <a:pt x="0" y="0"/>
                  </a:moveTo>
                  <a:lnTo>
                    <a:pt x="2759692" y="0"/>
                  </a:lnTo>
                </a:path>
              </a:pathLst>
            </a:custGeom>
            <a:ln w="3175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5561" y="838962"/>
              <a:ext cx="8534400" cy="0"/>
            </a:xfrm>
            <a:custGeom>
              <a:avLst/>
              <a:gdLst/>
              <a:ahLst/>
              <a:cxnLst/>
              <a:rect l="l" t="t" r="r" b="b"/>
              <a:pathLst>
                <a:path w="8534400">
                  <a:moveTo>
                    <a:pt x="0" y="0"/>
                  </a:moveTo>
                  <a:lnTo>
                    <a:pt x="8534400" y="0"/>
                  </a:lnTo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04748" y="1091398"/>
            <a:ext cx="778510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spc="204" dirty="0">
                <a:latin typeface="Times New Roman"/>
                <a:cs typeface="Times New Roman"/>
              </a:rPr>
              <a:t>1</a:t>
            </a:r>
            <a:r>
              <a:rPr sz="1450" spc="-229" dirty="0">
                <a:latin typeface="Times New Roman"/>
                <a:cs typeface="Times New Roman"/>
              </a:rPr>
              <a:t> </a:t>
            </a:r>
            <a:r>
              <a:rPr sz="1450" spc="145" dirty="0">
                <a:latin typeface="Times New Roman"/>
                <a:cs typeface="Times New Roman"/>
              </a:rPr>
              <a:t>or </a:t>
            </a:r>
            <a:r>
              <a:rPr sz="1450" i="1" spc="165" dirty="0">
                <a:latin typeface="Times New Roman"/>
                <a:cs typeface="Times New Roman"/>
              </a:rPr>
              <a:t>u</a:t>
            </a:r>
            <a:r>
              <a:rPr sz="1450" spc="165" dirty="0">
                <a:latin typeface="Times New Roman"/>
                <a:cs typeface="Times New Roman"/>
              </a:rPr>
              <a:t>(</a:t>
            </a:r>
            <a:r>
              <a:rPr sz="1450" i="1" spc="165" dirty="0">
                <a:latin typeface="Times New Roman"/>
                <a:cs typeface="Times New Roman"/>
              </a:rPr>
              <a:t>t</a:t>
            </a:r>
            <a:r>
              <a:rPr sz="1450" spc="165" dirty="0">
                <a:latin typeface="Times New Roman"/>
                <a:cs typeface="Times New Roman"/>
              </a:rPr>
              <a:t>)</a:t>
            </a:r>
            <a:endParaRPr sz="145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240770" y="1364978"/>
            <a:ext cx="118110" cy="0"/>
          </a:xfrm>
          <a:custGeom>
            <a:avLst/>
            <a:gdLst/>
            <a:ahLst/>
            <a:cxnLst/>
            <a:rect l="l" t="t" r="r" b="b"/>
            <a:pathLst>
              <a:path w="118110">
                <a:moveTo>
                  <a:pt x="0" y="0"/>
                </a:moveTo>
                <a:lnTo>
                  <a:pt x="117624" y="0"/>
                </a:lnTo>
              </a:path>
            </a:pathLst>
          </a:custGeom>
          <a:ln w="91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231648" y="1059625"/>
            <a:ext cx="137795" cy="54546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450" spc="155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  <a:p>
            <a:pPr marL="26034">
              <a:lnSpc>
                <a:spcPct val="100000"/>
              </a:lnSpc>
              <a:spcBef>
                <a:spcPts val="305"/>
              </a:spcBef>
            </a:pPr>
            <a:r>
              <a:rPr sz="1450" i="1" spc="120" dirty="0">
                <a:latin typeface="Times New Roman"/>
                <a:cs typeface="Times New Roman"/>
              </a:rPr>
              <a:t>s</a:t>
            </a:r>
            <a:endParaRPr sz="145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04799" y="1107214"/>
            <a:ext cx="8382634" cy="11430"/>
            <a:chOff x="304799" y="1107214"/>
            <a:chExt cx="8382634" cy="11430"/>
          </a:xfrm>
        </p:grpSpPr>
        <p:sp>
          <p:nvSpPr>
            <p:cNvPr id="20" name="object 20"/>
            <p:cNvSpPr/>
            <p:nvPr/>
          </p:nvSpPr>
          <p:spPr>
            <a:xfrm>
              <a:off x="304799" y="1107368"/>
              <a:ext cx="2797175" cy="11430"/>
            </a:xfrm>
            <a:custGeom>
              <a:avLst/>
              <a:gdLst/>
              <a:ahLst/>
              <a:cxnLst/>
              <a:rect l="l" t="t" r="r" b="b"/>
              <a:pathLst>
                <a:path w="2797175" h="11430">
                  <a:moveTo>
                    <a:pt x="2796819" y="0"/>
                  </a:moveTo>
                  <a:lnTo>
                    <a:pt x="0" y="0"/>
                  </a:lnTo>
                  <a:lnTo>
                    <a:pt x="0" y="11062"/>
                  </a:lnTo>
                  <a:lnTo>
                    <a:pt x="2796819" y="11062"/>
                  </a:lnTo>
                  <a:lnTo>
                    <a:pt x="2796819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5936" y="1108290"/>
              <a:ext cx="2794635" cy="0"/>
            </a:xfrm>
            <a:custGeom>
              <a:avLst/>
              <a:gdLst/>
              <a:ahLst/>
              <a:cxnLst/>
              <a:rect l="l" t="t" r="r" b="b"/>
              <a:pathLst>
                <a:path w="2794635">
                  <a:moveTo>
                    <a:pt x="0" y="0"/>
                  </a:moveTo>
                  <a:lnTo>
                    <a:pt x="2794546" y="0"/>
                  </a:lnTo>
                </a:path>
              </a:pathLst>
            </a:custGeom>
            <a:ln w="3175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01619" y="1107368"/>
              <a:ext cx="13970" cy="11430"/>
            </a:xfrm>
            <a:custGeom>
              <a:avLst/>
              <a:gdLst/>
              <a:ahLst/>
              <a:cxnLst/>
              <a:rect l="l" t="t" r="r" b="b"/>
              <a:pathLst>
                <a:path w="13969" h="11430">
                  <a:moveTo>
                    <a:pt x="13638" y="0"/>
                  </a:moveTo>
                  <a:lnTo>
                    <a:pt x="0" y="0"/>
                  </a:lnTo>
                  <a:lnTo>
                    <a:pt x="0" y="11062"/>
                  </a:lnTo>
                  <a:lnTo>
                    <a:pt x="13638" y="11062"/>
                  </a:lnTo>
                  <a:lnTo>
                    <a:pt x="13638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102755" y="1108290"/>
              <a:ext cx="11430" cy="9525"/>
            </a:xfrm>
            <a:custGeom>
              <a:avLst/>
              <a:gdLst/>
              <a:ahLst/>
              <a:cxnLst/>
              <a:rect l="l" t="t" r="r" b="b"/>
              <a:pathLst>
                <a:path w="11430" h="9525">
                  <a:moveTo>
                    <a:pt x="0" y="0"/>
                  </a:moveTo>
                  <a:lnTo>
                    <a:pt x="11365" y="0"/>
                  </a:lnTo>
                </a:path>
                <a:path w="11430" h="9525">
                  <a:moveTo>
                    <a:pt x="0" y="0"/>
                  </a:moveTo>
                  <a:lnTo>
                    <a:pt x="0" y="9218"/>
                  </a:lnTo>
                </a:path>
              </a:pathLst>
            </a:custGeom>
            <a:ln w="3175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115257" y="1107368"/>
              <a:ext cx="2783840" cy="11430"/>
            </a:xfrm>
            <a:custGeom>
              <a:avLst/>
              <a:gdLst/>
              <a:ahLst/>
              <a:cxnLst/>
              <a:rect l="l" t="t" r="r" b="b"/>
              <a:pathLst>
                <a:path w="2783840" h="11430">
                  <a:moveTo>
                    <a:pt x="2783559" y="0"/>
                  </a:moveTo>
                  <a:lnTo>
                    <a:pt x="0" y="0"/>
                  </a:lnTo>
                  <a:lnTo>
                    <a:pt x="0" y="11062"/>
                  </a:lnTo>
                  <a:lnTo>
                    <a:pt x="2783559" y="11062"/>
                  </a:lnTo>
                  <a:lnTo>
                    <a:pt x="2783559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116394" y="1108290"/>
              <a:ext cx="2781300" cy="0"/>
            </a:xfrm>
            <a:custGeom>
              <a:avLst/>
              <a:gdLst/>
              <a:ahLst/>
              <a:cxnLst/>
              <a:rect l="l" t="t" r="r" b="b"/>
              <a:pathLst>
                <a:path w="2781300">
                  <a:moveTo>
                    <a:pt x="0" y="0"/>
                  </a:moveTo>
                  <a:lnTo>
                    <a:pt x="2781286" y="0"/>
                  </a:lnTo>
                </a:path>
              </a:pathLst>
            </a:custGeom>
            <a:ln w="3175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898817" y="1107368"/>
              <a:ext cx="13970" cy="11430"/>
            </a:xfrm>
            <a:custGeom>
              <a:avLst/>
              <a:gdLst/>
              <a:ahLst/>
              <a:cxnLst/>
              <a:rect l="l" t="t" r="r" b="b"/>
              <a:pathLst>
                <a:path w="13970" h="11430">
                  <a:moveTo>
                    <a:pt x="13638" y="0"/>
                  </a:moveTo>
                  <a:lnTo>
                    <a:pt x="0" y="0"/>
                  </a:lnTo>
                  <a:lnTo>
                    <a:pt x="0" y="11062"/>
                  </a:lnTo>
                  <a:lnTo>
                    <a:pt x="13638" y="11062"/>
                  </a:lnTo>
                  <a:lnTo>
                    <a:pt x="13638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899954" y="1108290"/>
              <a:ext cx="11430" cy="9525"/>
            </a:xfrm>
            <a:custGeom>
              <a:avLst/>
              <a:gdLst/>
              <a:ahLst/>
              <a:cxnLst/>
              <a:rect l="l" t="t" r="r" b="b"/>
              <a:pathLst>
                <a:path w="11429" h="9525">
                  <a:moveTo>
                    <a:pt x="0" y="0"/>
                  </a:moveTo>
                  <a:lnTo>
                    <a:pt x="11365" y="0"/>
                  </a:lnTo>
                </a:path>
                <a:path w="11429" h="9525">
                  <a:moveTo>
                    <a:pt x="0" y="0"/>
                  </a:moveTo>
                  <a:lnTo>
                    <a:pt x="0" y="9218"/>
                  </a:lnTo>
                </a:path>
              </a:pathLst>
            </a:custGeom>
            <a:ln w="3175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912456" y="1107368"/>
              <a:ext cx="2774950" cy="11430"/>
            </a:xfrm>
            <a:custGeom>
              <a:avLst/>
              <a:gdLst/>
              <a:ahLst/>
              <a:cxnLst/>
              <a:rect l="l" t="t" r="r" b="b"/>
              <a:pathLst>
                <a:path w="2774950" h="11430">
                  <a:moveTo>
                    <a:pt x="0" y="11062"/>
                  </a:moveTo>
                  <a:lnTo>
                    <a:pt x="2774467" y="11062"/>
                  </a:lnTo>
                  <a:lnTo>
                    <a:pt x="2774467" y="0"/>
                  </a:lnTo>
                  <a:lnTo>
                    <a:pt x="0" y="0"/>
                  </a:lnTo>
                  <a:lnTo>
                    <a:pt x="0" y="11062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913592" y="1108290"/>
              <a:ext cx="2773680" cy="0"/>
            </a:xfrm>
            <a:custGeom>
              <a:avLst/>
              <a:gdLst/>
              <a:ahLst/>
              <a:cxnLst/>
              <a:rect l="l" t="t" r="r" b="b"/>
              <a:pathLst>
                <a:path w="2773679">
                  <a:moveTo>
                    <a:pt x="0" y="0"/>
                  </a:moveTo>
                  <a:lnTo>
                    <a:pt x="2773331" y="0"/>
                  </a:lnTo>
                </a:path>
              </a:pathLst>
            </a:custGeom>
            <a:ln w="3175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01774" y="1515337"/>
            <a:ext cx="389890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175" i="1" spc="209" baseline="-24904" dirty="0">
                <a:latin typeface="Times New Roman"/>
                <a:cs typeface="Times New Roman"/>
              </a:rPr>
              <a:t>e</a:t>
            </a:r>
            <a:r>
              <a:rPr sz="800" spc="140" dirty="0">
                <a:latin typeface="Symbol"/>
                <a:cs typeface="Symbol"/>
              </a:rPr>
              <a:t></a:t>
            </a:r>
            <a:r>
              <a:rPr sz="900" i="1" spc="140" dirty="0">
                <a:latin typeface="Symbol"/>
                <a:cs typeface="Symbol"/>
              </a:rPr>
              <a:t></a:t>
            </a:r>
            <a:r>
              <a:rPr sz="900" i="1" spc="-155" dirty="0">
                <a:latin typeface="Times New Roman"/>
                <a:cs typeface="Times New Roman"/>
              </a:rPr>
              <a:t> </a:t>
            </a:r>
            <a:r>
              <a:rPr sz="800" i="1" spc="60" dirty="0">
                <a:latin typeface="Times New Roman"/>
                <a:cs typeface="Times New Roman"/>
              </a:rPr>
              <a:t>t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242309" y="1840511"/>
            <a:ext cx="474345" cy="0"/>
          </a:xfrm>
          <a:custGeom>
            <a:avLst/>
            <a:gdLst/>
            <a:ahLst/>
            <a:cxnLst/>
            <a:rect l="l" t="t" r="r" b="b"/>
            <a:pathLst>
              <a:path w="474345">
                <a:moveTo>
                  <a:pt x="0" y="0"/>
                </a:moveTo>
                <a:lnTo>
                  <a:pt x="473853" y="0"/>
                </a:lnTo>
              </a:path>
            </a:pathLst>
          </a:custGeom>
          <a:ln w="91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408979" y="1573907"/>
            <a:ext cx="138430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spc="16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22666" y="2028222"/>
            <a:ext cx="580390" cy="7181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180" dirty="0">
                <a:latin typeface="Times New Roman"/>
                <a:cs typeface="Times New Roman"/>
              </a:rPr>
              <a:t>sin</a:t>
            </a:r>
            <a:r>
              <a:rPr sz="1600" i="1" spc="180" dirty="0">
                <a:latin typeface="Symbol"/>
                <a:cs typeface="Symbol"/>
              </a:rPr>
              <a:t></a:t>
            </a:r>
            <a:r>
              <a:rPr sz="1450" i="1" spc="180" dirty="0">
                <a:latin typeface="Times New Roman"/>
                <a:cs typeface="Times New Roman"/>
              </a:rPr>
              <a:t>t</a:t>
            </a:r>
            <a:endParaRPr sz="1450">
              <a:latin typeface="Times New Roman"/>
              <a:cs typeface="Times New Roman"/>
            </a:endParaRPr>
          </a:p>
          <a:p>
            <a:pPr marL="15875">
              <a:lnSpc>
                <a:spcPct val="100000"/>
              </a:lnSpc>
              <a:spcBef>
                <a:spcPts val="1560"/>
              </a:spcBef>
            </a:pPr>
            <a:r>
              <a:rPr sz="1500" spc="120" dirty="0">
                <a:latin typeface="Times New Roman"/>
                <a:cs typeface="Times New Roman"/>
              </a:rPr>
              <a:t>co</a:t>
            </a:r>
            <a:r>
              <a:rPr sz="1500" spc="220" dirty="0">
                <a:latin typeface="Times New Roman"/>
                <a:cs typeface="Times New Roman"/>
              </a:rPr>
              <a:t>s</a:t>
            </a:r>
            <a:r>
              <a:rPr sz="1650" i="1" spc="170" dirty="0">
                <a:latin typeface="Symbol"/>
                <a:cs typeface="Symbol"/>
              </a:rPr>
              <a:t></a:t>
            </a:r>
            <a:r>
              <a:rPr sz="1500" i="1" spc="140" dirty="0">
                <a:latin typeface="Times New Roman"/>
                <a:cs typeface="Times New Roman"/>
              </a:rPr>
              <a:t>t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242025" y="2318349"/>
            <a:ext cx="673735" cy="0"/>
          </a:xfrm>
          <a:custGeom>
            <a:avLst/>
            <a:gdLst/>
            <a:ahLst/>
            <a:cxnLst/>
            <a:rect l="l" t="t" r="r" b="b"/>
            <a:pathLst>
              <a:path w="673735">
                <a:moveTo>
                  <a:pt x="0" y="0"/>
                </a:moveTo>
                <a:lnTo>
                  <a:pt x="673124" y="0"/>
                </a:lnTo>
              </a:path>
            </a:pathLst>
          </a:custGeom>
          <a:ln w="91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221291" y="1818919"/>
            <a:ext cx="701040" cy="7423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231140" algn="r">
              <a:lnSpc>
                <a:spcPts val="1789"/>
              </a:lnSpc>
              <a:spcBef>
                <a:spcPts val="114"/>
              </a:spcBef>
            </a:pPr>
            <a:r>
              <a:rPr sz="1450" i="1" spc="125" dirty="0">
                <a:latin typeface="Times New Roman"/>
                <a:cs typeface="Times New Roman"/>
              </a:rPr>
              <a:t>s</a:t>
            </a:r>
            <a:r>
              <a:rPr sz="1450" i="1" spc="-75" dirty="0">
                <a:latin typeface="Times New Roman"/>
                <a:cs typeface="Times New Roman"/>
              </a:rPr>
              <a:t> </a:t>
            </a:r>
            <a:r>
              <a:rPr sz="1450" spc="175" dirty="0">
                <a:latin typeface="Symbol"/>
                <a:cs typeface="Symbol"/>
              </a:rPr>
              <a:t></a:t>
            </a:r>
            <a:r>
              <a:rPr sz="1450" spc="-215" dirty="0">
                <a:latin typeface="Times New Roman"/>
                <a:cs typeface="Times New Roman"/>
              </a:rPr>
              <a:t> </a:t>
            </a:r>
            <a:r>
              <a:rPr sz="1550" i="1" spc="140" dirty="0">
                <a:latin typeface="Symbol"/>
                <a:cs typeface="Symbol"/>
              </a:rPr>
              <a:t></a:t>
            </a:r>
            <a:endParaRPr sz="1550">
              <a:latin typeface="Symbol"/>
              <a:cs typeface="Symbol"/>
            </a:endParaRPr>
          </a:p>
          <a:p>
            <a:pPr marR="271780" algn="r">
              <a:lnSpc>
                <a:spcPts val="1789"/>
              </a:lnSpc>
            </a:pPr>
            <a:r>
              <a:rPr sz="1550" i="1" spc="175" dirty="0">
                <a:latin typeface="Symbol"/>
                <a:cs typeface="Symbol"/>
              </a:rPr>
              <a:t></a:t>
            </a:r>
            <a:endParaRPr sz="1550">
              <a:latin typeface="Symbol"/>
              <a:cs typeface="Symbol"/>
            </a:endParaRPr>
          </a:p>
          <a:p>
            <a:pPr marL="38100">
              <a:lnSpc>
                <a:spcPct val="100000"/>
              </a:lnSpc>
              <a:spcBef>
                <a:spcPts val="185"/>
              </a:spcBef>
            </a:pPr>
            <a:r>
              <a:rPr sz="1450" i="1" spc="175" dirty="0">
                <a:latin typeface="Times New Roman"/>
                <a:cs typeface="Times New Roman"/>
              </a:rPr>
              <a:t>s</a:t>
            </a:r>
            <a:r>
              <a:rPr sz="1200" spc="262" baseline="45138" dirty="0">
                <a:latin typeface="Times New Roman"/>
                <a:cs typeface="Times New Roman"/>
              </a:rPr>
              <a:t>2</a:t>
            </a:r>
            <a:r>
              <a:rPr sz="1200" spc="345" baseline="45138" dirty="0">
                <a:latin typeface="Times New Roman"/>
                <a:cs typeface="Times New Roman"/>
              </a:rPr>
              <a:t> </a:t>
            </a:r>
            <a:r>
              <a:rPr sz="1450" spc="195" dirty="0">
                <a:latin typeface="Symbol"/>
                <a:cs typeface="Symbol"/>
              </a:rPr>
              <a:t></a:t>
            </a:r>
            <a:r>
              <a:rPr sz="1450" spc="-200" dirty="0">
                <a:latin typeface="Times New Roman"/>
                <a:cs typeface="Times New Roman"/>
              </a:rPr>
              <a:t> </a:t>
            </a:r>
            <a:r>
              <a:rPr sz="1550" i="1" spc="175" dirty="0">
                <a:latin typeface="Symbol"/>
                <a:cs typeface="Symbol"/>
              </a:rPr>
              <a:t></a:t>
            </a:r>
            <a:r>
              <a:rPr sz="1550" i="1" spc="-215" dirty="0">
                <a:latin typeface="Times New Roman"/>
                <a:cs typeface="Times New Roman"/>
              </a:rPr>
              <a:t> </a:t>
            </a:r>
            <a:r>
              <a:rPr sz="1200" spc="179" baseline="45138" dirty="0">
                <a:latin typeface="Times New Roman"/>
                <a:cs typeface="Times New Roman"/>
              </a:rPr>
              <a:t>2</a:t>
            </a:r>
            <a:endParaRPr sz="1200" baseline="45138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242025" y="2793882"/>
            <a:ext cx="673735" cy="0"/>
          </a:xfrm>
          <a:custGeom>
            <a:avLst/>
            <a:gdLst/>
            <a:ahLst/>
            <a:cxnLst/>
            <a:rect l="l" t="t" r="r" b="b"/>
            <a:pathLst>
              <a:path w="673735">
                <a:moveTo>
                  <a:pt x="0" y="0"/>
                </a:moveTo>
                <a:lnTo>
                  <a:pt x="673124" y="0"/>
                </a:lnTo>
              </a:path>
            </a:pathLst>
          </a:custGeom>
          <a:ln w="91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221291" y="2505564"/>
            <a:ext cx="701040" cy="53149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7780" algn="ctr">
              <a:lnSpc>
                <a:spcPct val="100000"/>
              </a:lnSpc>
              <a:spcBef>
                <a:spcPts val="270"/>
              </a:spcBef>
            </a:pPr>
            <a:r>
              <a:rPr sz="1450" i="1" spc="135" dirty="0">
                <a:latin typeface="Times New Roman"/>
                <a:cs typeface="Times New Roman"/>
              </a:rPr>
              <a:t>s</a:t>
            </a:r>
            <a:endParaRPr sz="14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sz="1450" i="1" spc="175" dirty="0">
                <a:latin typeface="Times New Roman"/>
                <a:cs typeface="Times New Roman"/>
              </a:rPr>
              <a:t>s</a:t>
            </a:r>
            <a:r>
              <a:rPr sz="1200" spc="262" baseline="45138" dirty="0">
                <a:latin typeface="Times New Roman"/>
                <a:cs typeface="Times New Roman"/>
              </a:rPr>
              <a:t>2</a:t>
            </a:r>
            <a:r>
              <a:rPr sz="1200" spc="345" baseline="45138" dirty="0">
                <a:latin typeface="Times New Roman"/>
                <a:cs typeface="Times New Roman"/>
              </a:rPr>
              <a:t> </a:t>
            </a:r>
            <a:r>
              <a:rPr sz="1450" spc="195" dirty="0">
                <a:latin typeface="Symbol"/>
                <a:cs typeface="Symbol"/>
              </a:rPr>
              <a:t></a:t>
            </a:r>
            <a:r>
              <a:rPr sz="1450" spc="-200" dirty="0">
                <a:latin typeface="Times New Roman"/>
                <a:cs typeface="Times New Roman"/>
              </a:rPr>
              <a:t> </a:t>
            </a:r>
            <a:r>
              <a:rPr sz="1550" i="1" spc="175" dirty="0">
                <a:latin typeface="Symbol"/>
                <a:cs typeface="Symbol"/>
              </a:rPr>
              <a:t></a:t>
            </a:r>
            <a:r>
              <a:rPr sz="1550" i="1" spc="-215" dirty="0">
                <a:latin typeface="Times New Roman"/>
                <a:cs typeface="Times New Roman"/>
              </a:rPr>
              <a:t> </a:t>
            </a:r>
            <a:r>
              <a:rPr sz="1200" spc="179" baseline="45138" dirty="0">
                <a:latin typeface="Times New Roman"/>
                <a:cs typeface="Times New Roman"/>
              </a:rPr>
              <a:t>2</a:t>
            </a:r>
            <a:endParaRPr sz="1200" baseline="45138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01051" y="3010552"/>
            <a:ext cx="965200" cy="2647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450" i="1" spc="140" dirty="0">
                <a:latin typeface="Times New Roman"/>
                <a:cs typeface="Times New Roman"/>
              </a:rPr>
              <a:t>e</a:t>
            </a:r>
            <a:r>
              <a:rPr sz="1200" spc="209" baseline="45138" dirty="0">
                <a:latin typeface="Symbol"/>
                <a:cs typeface="Symbol"/>
              </a:rPr>
              <a:t></a:t>
            </a:r>
            <a:r>
              <a:rPr sz="1350" i="1" spc="209" baseline="40123" dirty="0">
                <a:latin typeface="Symbol"/>
                <a:cs typeface="Symbol"/>
              </a:rPr>
              <a:t></a:t>
            </a:r>
            <a:r>
              <a:rPr sz="1200" i="1" spc="209" baseline="45138" dirty="0">
                <a:latin typeface="Times New Roman"/>
                <a:cs typeface="Times New Roman"/>
              </a:rPr>
              <a:t>t </a:t>
            </a:r>
            <a:r>
              <a:rPr sz="1450" spc="145" dirty="0">
                <a:latin typeface="Times New Roman"/>
                <a:cs typeface="Times New Roman"/>
              </a:rPr>
              <a:t>sin</a:t>
            </a:r>
            <a:r>
              <a:rPr sz="1450" spc="-180" dirty="0">
                <a:latin typeface="Times New Roman"/>
                <a:cs typeface="Times New Roman"/>
              </a:rPr>
              <a:t> </a:t>
            </a:r>
            <a:r>
              <a:rPr sz="1550" i="1" spc="180" dirty="0">
                <a:latin typeface="Symbol"/>
                <a:cs typeface="Symbol"/>
              </a:rPr>
              <a:t></a:t>
            </a:r>
            <a:r>
              <a:rPr sz="1450" i="1" spc="180" dirty="0">
                <a:latin typeface="Times New Roman"/>
                <a:cs typeface="Times New Roman"/>
              </a:rPr>
              <a:t>t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242068" y="3268198"/>
            <a:ext cx="1186180" cy="0"/>
          </a:xfrm>
          <a:custGeom>
            <a:avLst/>
            <a:gdLst/>
            <a:ahLst/>
            <a:cxnLst/>
            <a:rect l="l" t="t" r="r" b="b"/>
            <a:pathLst>
              <a:path w="1186179">
                <a:moveTo>
                  <a:pt x="0" y="0"/>
                </a:moveTo>
                <a:lnTo>
                  <a:pt x="1185851" y="0"/>
                </a:lnTo>
              </a:path>
            </a:pathLst>
          </a:custGeom>
          <a:ln w="92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214950" y="2966798"/>
            <a:ext cx="1218565" cy="54292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R="3175" algn="ctr">
              <a:lnSpc>
                <a:spcPct val="100000"/>
              </a:lnSpc>
              <a:spcBef>
                <a:spcPts val="275"/>
              </a:spcBef>
            </a:pPr>
            <a:r>
              <a:rPr sz="1550" i="1" spc="160" dirty="0">
                <a:latin typeface="Symbol"/>
                <a:cs typeface="Symbol"/>
              </a:rPr>
              <a:t></a:t>
            </a:r>
            <a:endParaRPr sz="1550">
              <a:latin typeface="Symbol"/>
              <a:cs typeface="Symbol"/>
            </a:endParaRPr>
          </a:p>
          <a:p>
            <a:pPr algn="ctr">
              <a:lnSpc>
                <a:spcPct val="100000"/>
              </a:lnSpc>
              <a:spcBef>
                <a:spcPts val="175"/>
              </a:spcBef>
            </a:pPr>
            <a:r>
              <a:rPr sz="1450" spc="155" dirty="0">
                <a:latin typeface="Times New Roman"/>
                <a:cs typeface="Times New Roman"/>
              </a:rPr>
              <a:t>(</a:t>
            </a:r>
            <a:r>
              <a:rPr sz="1450" i="1" spc="155" dirty="0">
                <a:latin typeface="Times New Roman"/>
                <a:cs typeface="Times New Roman"/>
              </a:rPr>
              <a:t>s</a:t>
            </a:r>
            <a:r>
              <a:rPr sz="1450" i="1" spc="-35" dirty="0">
                <a:latin typeface="Times New Roman"/>
                <a:cs typeface="Times New Roman"/>
              </a:rPr>
              <a:t> </a:t>
            </a:r>
            <a:r>
              <a:rPr sz="1450" spc="180" dirty="0">
                <a:latin typeface="Symbol"/>
                <a:cs typeface="Symbol"/>
              </a:rPr>
              <a:t></a:t>
            </a:r>
            <a:r>
              <a:rPr sz="1450" spc="-200" dirty="0">
                <a:latin typeface="Times New Roman"/>
                <a:cs typeface="Times New Roman"/>
              </a:rPr>
              <a:t> </a:t>
            </a:r>
            <a:r>
              <a:rPr sz="1550" i="1" spc="145" dirty="0">
                <a:latin typeface="Symbol"/>
                <a:cs typeface="Symbol"/>
              </a:rPr>
              <a:t></a:t>
            </a:r>
            <a:r>
              <a:rPr sz="1550" i="1" spc="-195" dirty="0">
                <a:latin typeface="Times New Roman"/>
                <a:cs typeface="Times New Roman"/>
              </a:rPr>
              <a:t> </a:t>
            </a:r>
            <a:r>
              <a:rPr sz="1450" spc="140" dirty="0">
                <a:latin typeface="Times New Roman"/>
                <a:cs typeface="Times New Roman"/>
              </a:rPr>
              <a:t>)</a:t>
            </a:r>
            <a:r>
              <a:rPr sz="1200" spc="209" baseline="45138" dirty="0">
                <a:latin typeface="Times New Roman"/>
                <a:cs typeface="Times New Roman"/>
              </a:rPr>
              <a:t>2</a:t>
            </a:r>
            <a:r>
              <a:rPr sz="1200" spc="397" baseline="45138" dirty="0">
                <a:latin typeface="Times New Roman"/>
                <a:cs typeface="Times New Roman"/>
              </a:rPr>
              <a:t> </a:t>
            </a:r>
            <a:r>
              <a:rPr sz="1450" spc="180" dirty="0">
                <a:latin typeface="Symbol"/>
                <a:cs typeface="Symbol"/>
              </a:rPr>
              <a:t></a:t>
            </a:r>
            <a:r>
              <a:rPr sz="1450" spc="-170" dirty="0">
                <a:latin typeface="Times New Roman"/>
                <a:cs typeface="Times New Roman"/>
              </a:rPr>
              <a:t> </a:t>
            </a:r>
            <a:r>
              <a:rPr sz="1550" i="1" spc="160" dirty="0">
                <a:latin typeface="Symbol"/>
                <a:cs typeface="Symbol"/>
              </a:rPr>
              <a:t></a:t>
            </a:r>
            <a:r>
              <a:rPr sz="1550" i="1" spc="-175" dirty="0">
                <a:latin typeface="Times New Roman"/>
                <a:cs typeface="Times New Roman"/>
              </a:rPr>
              <a:t> </a:t>
            </a:r>
            <a:r>
              <a:rPr sz="1200" spc="172" baseline="45138" dirty="0">
                <a:latin typeface="Times New Roman"/>
                <a:cs typeface="Times New Roman"/>
              </a:rPr>
              <a:t>2</a:t>
            </a:r>
            <a:endParaRPr sz="1200" baseline="45138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01104" y="3517531"/>
            <a:ext cx="994410" cy="2647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450" i="1" spc="140" dirty="0">
                <a:latin typeface="Times New Roman"/>
                <a:cs typeface="Times New Roman"/>
              </a:rPr>
              <a:t>e</a:t>
            </a:r>
            <a:r>
              <a:rPr sz="1200" spc="209" baseline="45138" dirty="0">
                <a:latin typeface="Symbol"/>
                <a:cs typeface="Symbol"/>
              </a:rPr>
              <a:t></a:t>
            </a:r>
            <a:r>
              <a:rPr sz="1350" i="1" spc="209" baseline="40123" dirty="0">
                <a:latin typeface="Symbol"/>
                <a:cs typeface="Symbol"/>
              </a:rPr>
              <a:t></a:t>
            </a:r>
            <a:r>
              <a:rPr sz="1200" i="1" spc="209" baseline="45138" dirty="0">
                <a:latin typeface="Times New Roman"/>
                <a:cs typeface="Times New Roman"/>
              </a:rPr>
              <a:t>t</a:t>
            </a:r>
            <a:r>
              <a:rPr sz="1200" i="1" spc="315" baseline="45138" dirty="0">
                <a:latin typeface="Times New Roman"/>
                <a:cs typeface="Times New Roman"/>
              </a:rPr>
              <a:t> </a:t>
            </a:r>
            <a:r>
              <a:rPr sz="1450" spc="180" dirty="0">
                <a:latin typeface="Times New Roman"/>
                <a:cs typeface="Times New Roman"/>
              </a:rPr>
              <a:t>cos</a:t>
            </a:r>
            <a:r>
              <a:rPr sz="1550" i="1" spc="180" dirty="0">
                <a:latin typeface="Symbol"/>
                <a:cs typeface="Symbol"/>
              </a:rPr>
              <a:t></a:t>
            </a:r>
            <a:r>
              <a:rPr sz="1450" i="1" spc="180" dirty="0">
                <a:latin typeface="Times New Roman"/>
                <a:cs typeface="Times New Roman"/>
              </a:rPr>
              <a:t>t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242068" y="3775229"/>
            <a:ext cx="1186180" cy="0"/>
          </a:xfrm>
          <a:custGeom>
            <a:avLst/>
            <a:gdLst/>
            <a:ahLst/>
            <a:cxnLst/>
            <a:rect l="l" t="t" r="r" b="b"/>
            <a:pathLst>
              <a:path w="1186179">
                <a:moveTo>
                  <a:pt x="0" y="0"/>
                </a:moveTo>
                <a:lnTo>
                  <a:pt x="1185851" y="0"/>
                </a:lnTo>
              </a:path>
            </a:pathLst>
          </a:custGeom>
          <a:ln w="92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3214950" y="3473829"/>
            <a:ext cx="1218565" cy="54292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275"/>
              </a:spcBef>
            </a:pPr>
            <a:r>
              <a:rPr sz="1450" i="1" spc="125" dirty="0">
                <a:latin typeface="Times New Roman"/>
                <a:cs typeface="Times New Roman"/>
              </a:rPr>
              <a:t>s</a:t>
            </a:r>
            <a:r>
              <a:rPr sz="1450" i="1" spc="-30" dirty="0">
                <a:latin typeface="Times New Roman"/>
                <a:cs typeface="Times New Roman"/>
              </a:rPr>
              <a:t> </a:t>
            </a:r>
            <a:r>
              <a:rPr sz="1450" spc="180" dirty="0">
                <a:latin typeface="Symbol"/>
                <a:cs typeface="Symbol"/>
              </a:rPr>
              <a:t></a:t>
            </a:r>
            <a:r>
              <a:rPr sz="1450" spc="-195" dirty="0">
                <a:latin typeface="Times New Roman"/>
                <a:cs typeface="Times New Roman"/>
              </a:rPr>
              <a:t> </a:t>
            </a:r>
            <a:r>
              <a:rPr sz="1550" i="1" spc="145" dirty="0">
                <a:latin typeface="Symbol"/>
                <a:cs typeface="Symbol"/>
              </a:rPr>
              <a:t></a:t>
            </a:r>
            <a:endParaRPr sz="1550" dirty="0">
              <a:latin typeface="Symbol"/>
              <a:cs typeface="Symbol"/>
            </a:endParaRPr>
          </a:p>
          <a:p>
            <a:pPr algn="ctr">
              <a:lnSpc>
                <a:spcPct val="100000"/>
              </a:lnSpc>
              <a:spcBef>
                <a:spcPts val="175"/>
              </a:spcBef>
            </a:pPr>
            <a:r>
              <a:rPr sz="1450" spc="155" dirty="0">
                <a:latin typeface="Times New Roman"/>
                <a:cs typeface="Times New Roman"/>
              </a:rPr>
              <a:t>(</a:t>
            </a:r>
            <a:r>
              <a:rPr sz="1450" i="1" spc="155" dirty="0">
                <a:latin typeface="Times New Roman"/>
                <a:cs typeface="Times New Roman"/>
              </a:rPr>
              <a:t>s</a:t>
            </a:r>
            <a:r>
              <a:rPr sz="1450" i="1" spc="-35" dirty="0">
                <a:latin typeface="Times New Roman"/>
                <a:cs typeface="Times New Roman"/>
              </a:rPr>
              <a:t> </a:t>
            </a:r>
            <a:r>
              <a:rPr sz="1450" spc="180" dirty="0">
                <a:latin typeface="Symbol"/>
                <a:cs typeface="Symbol"/>
              </a:rPr>
              <a:t></a:t>
            </a:r>
            <a:r>
              <a:rPr sz="1450" spc="-200" dirty="0">
                <a:latin typeface="Times New Roman"/>
                <a:cs typeface="Times New Roman"/>
              </a:rPr>
              <a:t> </a:t>
            </a:r>
            <a:r>
              <a:rPr sz="1550" i="1" spc="145" dirty="0">
                <a:latin typeface="Symbol"/>
                <a:cs typeface="Symbol"/>
              </a:rPr>
              <a:t></a:t>
            </a:r>
            <a:r>
              <a:rPr sz="1550" i="1" spc="-195" dirty="0">
                <a:latin typeface="Times New Roman"/>
                <a:cs typeface="Times New Roman"/>
              </a:rPr>
              <a:t> </a:t>
            </a:r>
            <a:r>
              <a:rPr sz="1450" spc="140" dirty="0">
                <a:latin typeface="Times New Roman"/>
                <a:cs typeface="Times New Roman"/>
              </a:rPr>
              <a:t>)</a:t>
            </a:r>
            <a:r>
              <a:rPr sz="1200" spc="209" baseline="45138" dirty="0">
                <a:latin typeface="Times New Roman"/>
                <a:cs typeface="Times New Roman"/>
              </a:rPr>
              <a:t>2</a:t>
            </a:r>
            <a:r>
              <a:rPr sz="1200" spc="397" baseline="45138" dirty="0">
                <a:latin typeface="Times New Roman"/>
                <a:cs typeface="Times New Roman"/>
              </a:rPr>
              <a:t> </a:t>
            </a:r>
            <a:r>
              <a:rPr sz="1450" spc="180" dirty="0">
                <a:latin typeface="Symbol"/>
                <a:cs typeface="Symbol"/>
              </a:rPr>
              <a:t></a:t>
            </a:r>
            <a:r>
              <a:rPr sz="1450" spc="-170" dirty="0">
                <a:latin typeface="Times New Roman"/>
                <a:cs typeface="Times New Roman"/>
              </a:rPr>
              <a:t> </a:t>
            </a:r>
            <a:r>
              <a:rPr sz="1550" i="1" spc="160" dirty="0">
                <a:latin typeface="Symbol"/>
                <a:cs typeface="Symbol"/>
              </a:rPr>
              <a:t></a:t>
            </a:r>
            <a:r>
              <a:rPr sz="1550" i="1" spc="-175" dirty="0">
                <a:latin typeface="Times New Roman"/>
                <a:cs typeface="Times New Roman"/>
              </a:rPr>
              <a:t> </a:t>
            </a:r>
            <a:r>
              <a:rPr sz="1200" spc="172" baseline="45138" dirty="0">
                <a:latin typeface="Times New Roman"/>
                <a:cs typeface="Times New Roman"/>
              </a:rPr>
              <a:t>2</a:t>
            </a:r>
            <a:endParaRPr sz="1200" baseline="45138" dirty="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23154" y="3977490"/>
            <a:ext cx="88900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i="1" spc="80" dirty="0">
                <a:latin typeface="Times New Roman"/>
                <a:cs typeface="Times New Roman"/>
              </a:rPr>
              <a:t>t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412121" y="4283476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5">
                <a:moveTo>
                  <a:pt x="0" y="0"/>
                </a:moveTo>
                <a:lnTo>
                  <a:pt x="215998" y="0"/>
                </a:lnTo>
              </a:path>
            </a:pathLst>
          </a:custGeom>
          <a:ln w="91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98327" y="4436140"/>
            <a:ext cx="225425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175" i="1" spc="97" baseline="-24904" dirty="0">
                <a:latin typeface="Times New Roman"/>
                <a:cs typeface="Times New Roman"/>
              </a:rPr>
              <a:t>t</a:t>
            </a:r>
            <a:r>
              <a:rPr sz="2175" i="1" spc="-292" baseline="-24904" dirty="0">
                <a:latin typeface="Times New Roman"/>
                <a:cs typeface="Times New Roman"/>
              </a:rPr>
              <a:t> </a:t>
            </a:r>
            <a:r>
              <a:rPr sz="800" i="1" spc="90" dirty="0">
                <a:latin typeface="Times New Roman"/>
                <a:cs typeface="Times New Roman"/>
              </a:rPr>
              <a:t>n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242278" y="4761268"/>
            <a:ext cx="357505" cy="0"/>
          </a:xfrm>
          <a:custGeom>
            <a:avLst/>
            <a:gdLst/>
            <a:ahLst/>
            <a:cxnLst/>
            <a:rect l="l" t="t" r="r" b="b"/>
            <a:pathLst>
              <a:path w="357504">
                <a:moveTo>
                  <a:pt x="0" y="0"/>
                </a:moveTo>
                <a:lnTo>
                  <a:pt x="357124" y="0"/>
                </a:lnTo>
              </a:path>
            </a:pathLst>
          </a:custGeom>
          <a:ln w="91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221698" y="4016872"/>
            <a:ext cx="411480" cy="90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ts val="1570"/>
              </a:lnSpc>
              <a:spcBef>
                <a:spcPts val="100"/>
              </a:spcBef>
            </a:pPr>
            <a:r>
              <a:rPr sz="1450" spc="145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  <a:p>
            <a:pPr marL="207645">
              <a:lnSpc>
                <a:spcPts val="1570"/>
              </a:lnSpc>
            </a:pPr>
            <a:r>
              <a:rPr sz="2175" i="1" spc="240" baseline="-24904" dirty="0">
                <a:latin typeface="Times New Roman"/>
                <a:cs typeface="Times New Roman"/>
              </a:rPr>
              <a:t>s</a:t>
            </a:r>
            <a:r>
              <a:rPr sz="800" spc="160" dirty="0"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  <a:p>
            <a:pPr marL="113030">
              <a:lnSpc>
                <a:spcPts val="1580"/>
              </a:lnSpc>
              <a:spcBef>
                <a:spcPts val="625"/>
              </a:spcBef>
            </a:pPr>
            <a:r>
              <a:rPr sz="1450" i="1" spc="180" dirty="0">
                <a:latin typeface="Times New Roman"/>
                <a:cs typeface="Times New Roman"/>
              </a:rPr>
              <a:t>n</a:t>
            </a:r>
            <a:r>
              <a:rPr sz="1450" spc="180" dirty="0">
                <a:latin typeface="Times New Roman"/>
                <a:cs typeface="Times New Roman"/>
              </a:rPr>
              <a:t>!</a:t>
            </a:r>
            <a:endParaRPr sz="1450">
              <a:latin typeface="Times New Roman"/>
              <a:cs typeface="Times New Roman"/>
            </a:endParaRPr>
          </a:p>
          <a:p>
            <a:pPr marL="38100">
              <a:lnSpc>
                <a:spcPts val="1580"/>
              </a:lnSpc>
            </a:pPr>
            <a:r>
              <a:rPr sz="2175" i="1" spc="232" baseline="-24904" dirty="0">
                <a:latin typeface="Times New Roman"/>
                <a:cs typeface="Times New Roman"/>
              </a:rPr>
              <a:t>s</a:t>
            </a:r>
            <a:r>
              <a:rPr sz="800" i="1" spc="155" dirty="0">
                <a:latin typeface="Times New Roman"/>
                <a:cs typeface="Times New Roman"/>
              </a:rPr>
              <a:t>n</a:t>
            </a:r>
            <a:r>
              <a:rPr sz="800" spc="155" dirty="0">
                <a:latin typeface="Symbol"/>
                <a:cs typeface="Symbol"/>
              </a:rPr>
              <a:t></a:t>
            </a:r>
            <a:r>
              <a:rPr sz="800" spc="155" dirty="0"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01144" y="4911632"/>
            <a:ext cx="557530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175" i="1" spc="209" baseline="-24904" dirty="0">
                <a:latin typeface="Times New Roman"/>
                <a:cs typeface="Times New Roman"/>
              </a:rPr>
              <a:t>e</a:t>
            </a:r>
            <a:r>
              <a:rPr sz="800" spc="140" dirty="0">
                <a:latin typeface="Symbol"/>
                <a:cs typeface="Symbol"/>
              </a:rPr>
              <a:t></a:t>
            </a:r>
            <a:r>
              <a:rPr sz="900" i="1" spc="140" dirty="0">
                <a:latin typeface="Symbol"/>
                <a:cs typeface="Symbol"/>
              </a:rPr>
              <a:t></a:t>
            </a:r>
            <a:r>
              <a:rPr sz="800" i="1" spc="140" dirty="0">
                <a:latin typeface="Times New Roman"/>
                <a:cs typeface="Times New Roman"/>
              </a:rPr>
              <a:t>t</a:t>
            </a:r>
            <a:r>
              <a:rPr sz="800" i="1" spc="-75" dirty="0">
                <a:latin typeface="Times New Roman"/>
                <a:cs typeface="Times New Roman"/>
              </a:rPr>
              <a:t> </a:t>
            </a:r>
            <a:r>
              <a:rPr sz="2175" i="1" spc="277" baseline="-24904" dirty="0">
                <a:latin typeface="Times New Roman"/>
                <a:cs typeface="Times New Roman"/>
              </a:rPr>
              <a:t>t</a:t>
            </a:r>
            <a:r>
              <a:rPr sz="800" i="1" spc="185" dirty="0">
                <a:latin typeface="Times New Roman"/>
                <a:cs typeface="Times New Roman"/>
              </a:rPr>
              <a:t>n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242300" y="5234304"/>
            <a:ext cx="881380" cy="0"/>
          </a:xfrm>
          <a:custGeom>
            <a:avLst/>
            <a:gdLst/>
            <a:ahLst/>
            <a:cxnLst/>
            <a:rect l="l" t="t" r="r" b="b"/>
            <a:pathLst>
              <a:path w="881379">
                <a:moveTo>
                  <a:pt x="0" y="0"/>
                </a:moveTo>
                <a:lnTo>
                  <a:pt x="880973" y="0"/>
                </a:lnTo>
              </a:path>
            </a:pathLst>
          </a:custGeom>
          <a:ln w="9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3583898" y="4970085"/>
            <a:ext cx="2254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280" dirty="0">
                <a:latin typeface="Times New Roman"/>
                <a:cs typeface="Times New Roman"/>
              </a:rPr>
              <a:t>n</a:t>
            </a:r>
            <a:r>
              <a:rPr sz="1400" spc="114" dirty="0">
                <a:latin typeface="Times New Roman"/>
                <a:cs typeface="Times New Roman"/>
              </a:rPr>
              <a:t>!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166186" y="5171296"/>
            <a:ext cx="963930" cy="52387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445"/>
              </a:spcBef>
            </a:pPr>
            <a:r>
              <a:rPr sz="1400" spc="170" dirty="0">
                <a:latin typeface="Times New Roman"/>
                <a:cs typeface="Times New Roman"/>
              </a:rPr>
              <a:t>(</a:t>
            </a:r>
            <a:r>
              <a:rPr sz="1400" i="1" spc="170" dirty="0">
                <a:latin typeface="Times New Roman"/>
                <a:cs typeface="Times New Roman"/>
              </a:rPr>
              <a:t>s</a:t>
            </a:r>
            <a:r>
              <a:rPr sz="1400" i="1" spc="35" dirty="0">
                <a:latin typeface="Times New Roman"/>
                <a:cs typeface="Times New Roman"/>
              </a:rPr>
              <a:t> </a:t>
            </a:r>
            <a:r>
              <a:rPr sz="1400" spc="195" dirty="0">
                <a:latin typeface="Symbol"/>
                <a:cs typeface="Symbol"/>
              </a:rPr>
              <a:t>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550" i="1" spc="130" dirty="0">
                <a:latin typeface="Symbol"/>
                <a:cs typeface="Symbol"/>
              </a:rPr>
              <a:t></a:t>
            </a:r>
            <a:r>
              <a:rPr sz="1550" i="1" spc="-185" dirty="0">
                <a:latin typeface="Times New Roman"/>
                <a:cs typeface="Times New Roman"/>
              </a:rPr>
              <a:t> </a:t>
            </a:r>
            <a:r>
              <a:rPr sz="1400" spc="140" dirty="0">
                <a:latin typeface="Times New Roman"/>
                <a:cs typeface="Times New Roman"/>
              </a:rPr>
              <a:t>)</a:t>
            </a:r>
            <a:r>
              <a:rPr sz="1200" i="1" spc="209" baseline="45138" dirty="0">
                <a:latin typeface="Times New Roman"/>
                <a:cs typeface="Times New Roman"/>
              </a:rPr>
              <a:t>n</a:t>
            </a:r>
            <a:r>
              <a:rPr sz="1200" spc="209" baseline="45138" dirty="0">
                <a:latin typeface="Symbol"/>
                <a:cs typeface="Symbol"/>
              </a:rPr>
              <a:t></a:t>
            </a:r>
            <a:r>
              <a:rPr sz="1200" spc="209" baseline="45138" dirty="0">
                <a:latin typeface="Times New Roman"/>
                <a:cs typeface="Times New Roman"/>
              </a:rPr>
              <a:t>1</a:t>
            </a:r>
            <a:endParaRPr sz="1200" baseline="45138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75"/>
              </a:spcBef>
            </a:pPr>
            <a:r>
              <a:rPr sz="1200" spc="14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15738" y="5469480"/>
            <a:ext cx="408940" cy="2641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50" i="1" spc="125" dirty="0">
                <a:latin typeface="Symbol"/>
                <a:cs typeface="Symbol"/>
              </a:rPr>
              <a:t></a:t>
            </a:r>
            <a:r>
              <a:rPr sz="1550" i="1" spc="-150" dirty="0">
                <a:latin typeface="Times New Roman"/>
                <a:cs typeface="Times New Roman"/>
              </a:rPr>
              <a:t> </a:t>
            </a:r>
            <a:r>
              <a:rPr sz="1450" spc="145" dirty="0">
                <a:latin typeface="Times New Roman"/>
                <a:cs typeface="Times New Roman"/>
              </a:rPr>
              <a:t>(</a:t>
            </a:r>
            <a:r>
              <a:rPr sz="1450" i="1" spc="145" dirty="0">
                <a:latin typeface="Times New Roman"/>
                <a:cs typeface="Times New Roman"/>
              </a:rPr>
              <a:t>t</a:t>
            </a:r>
            <a:r>
              <a:rPr sz="1450" spc="145" dirty="0">
                <a:latin typeface="Times New Roman"/>
                <a:cs typeface="Times New Roman"/>
              </a:rPr>
              <a:t>)</a:t>
            </a:r>
            <a:endParaRPr sz="1450">
              <a:latin typeface="Times New Roman"/>
              <a:cs typeface="Times New Roman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304800" y="5760049"/>
            <a:ext cx="8382634" cy="22860"/>
            <a:chOff x="304800" y="5760049"/>
            <a:chExt cx="8382634" cy="22860"/>
          </a:xfrm>
        </p:grpSpPr>
        <p:sp>
          <p:nvSpPr>
            <p:cNvPr id="55" name="object 55"/>
            <p:cNvSpPr/>
            <p:nvPr/>
          </p:nvSpPr>
          <p:spPr>
            <a:xfrm>
              <a:off x="304800" y="5760202"/>
              <a:ext cx="2797175" cy="22225"/>
            </a:xfrm>
            <a:custGeom>
              <a:avLst/>
              <a:gdLst/>
              <a:ahLst/>
              <a:cxnLst/>
              <a:rect l="l" t="t" r="r" b="b"/>
              <a:pathLst>
                <a:path w="2797175" h="22225">
                  <a:moveTo>
                    <a:pt x="2796819" y="0"/>
                  </a:moveTo>
                  <a:lnTo>
                    <a:pt x="0" y="0"/>
                  </a:lnTo>
                  <a:lnTo>
                    <a:pt x="0" y="22124"/>
                  </a:lnTo>
                  <a:lnTo>
                    <a:pt x="2796819" y="22124"/>
                  </a:lnTo>
                  <a:lnTo>
                    <a:pt x="2796819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05936" y="5761124"/>
              <a:ext cx="2794635" cy="0"/>
            </a:xfrm>
            <a:custGeom>
              <a:avLst/>
              <a:gdLst/>
              <a:ahLst/>
              <a:cxnLst/>
              <a:rect l="l" t="t" r="r" b="b"/>
              <a:pathLst>
                <a:path w="2794635">
                  <a:moveTo>
                    <a:pt x="0" y="0"/>
                  </a:moveTo>
                  <a:lnTo>
                    <a:pt x="2794546" y="0"/>
                  </a:lnTo>
                </a:path>
              </a:pathLst>
            </a:custGeom>
            <a:ln w="3175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101619" y="5760202"/>
              <a:ext cx="27305" cy="22225"/>
            </a:xfrm>
            <a:custGeom>
              <a:avLst/>
              <a:gdLst/>
              <a:ahLst/>
              <a:cxnLst/>
              <a:rect l="l" t="t" r="r" b="b"/>
              <a:pathLst>
                <a:path w="27305" h="22225">
                  <a:moveTo>
                    <a:pt x="27276" y="0"/>
                  </a:moveTo>
                  <a:lnTo>
                    <a:pt x="0" y="0"/>
                  </a:lnTo>
                  <a:lnTo>
                    <a:pt x="0" y="22124"/>
                  </a:lnTo>
                  <a:lnTo>
                    <a:pt x="27276" y="22124"/>
                  </a:lnTo>
                  <a:lnTo>
                    <a:pt x="27276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102755" y="5761124"/>
              <a:ext cx="25400" cy="20320"/>
            </a:xfrm>
            <a:custGeom>
              <a:avLst/>
              <a:gdLst/>
              <a:ahLst/>
              <a:cxnLst/>
              <a:rect l="l" t="t" r="r" b="b"/>
              <a:pathLst>
                <a:path w="25400" h="20320">
                  <a:moveTo>
                    <a:pt x="0" y="0"/>
                  </a:moveTo>
                  <a:lnTo>
                    <a:pt x="25003" y="0"/>
                  </a:lnTo>
                </a:path>
                <a:path w="25400" h="20320">
                  <a:moveTo>
                    <a:pt x="0" y="0"/>
                  </a:moveTo>
                  <a:lnTo>
                    <a:pt x="0" y="20281"/>
                  </a:lnTo>
                </a:path>
              </a:pathLst>
            </a:custGeom>
            <a:ln w="3175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128896" y="5760202"/>
              <a:ext cx="2770505" cy="22225"/>
            </a:xfrm>
            <a:custGeom>
              <a:avLst/>
              <a:gdLst/>
              <a:ahLst/>
              <a:cxnLst/>
              <a:rect l="l" t="t" r="r" b="b"/>
              <a:pathLst>
                <a:path w="2770504" h="22225">
                  <a:moveTo>
                    <a:pt x="2769921" y="0"/>
                  </a:moveTo>
                  <a:lnTo>
                    <a:pt x="0" y="0"/>
                  </a:lnTo>
                  <a:lnTo>
                    <a:pt x="0" y="22124"/>
                  </a:lnTo>
                  <a:lnTo>
                    <a:pt x="2769921" y="22124"/>
                  </a:lnTo>
                  <a:lnTo>
                    <a:pt x="2769921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130032" y="5761124"/>
              <a:ext cx="2767965" cy="0"/>
            </a:xfrm>
            <a:custGeom>
              <a:avLst/>
              <a:gdLst/>
              <a:ahLst/>
              <a:cxnLst/>
              <a:rect l="l" t="t" r="r" b="b"/>
              <a:pathLst>
                <a:path w="2767965">
                  <a:moveTo>
                    <a:pt x="0" y="0"/>
                  </a:moveTo>
                  <a:lnTo>
                    <a:pt x="2767648" y="0"/>
                  </a:lnTo>
                </a:path>
              </a:pathLst>
            </a:custGeom>
            <a:ln w="3175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898817" y="5760202"/>
              <a:ext cx="27305" cy="22225"/>
            </a:xfrm>
            <a:custGeom>
              <a:avLst/>
              <a:gdLst/>
              <a:ahLst/>
              <a:cxnLst/>
              <a:rect l="l" t="t" r="r" b="b"/>
              <a:pathLst>
                <a:path w="27304" h="22225">
                  <a:moveTo>
                    <a:pt x="27276" y="0"/>
                  </a:moveTo>
                  <a:lnTo>
                    <a:pt x="0" y="0"/>
                  </a:lnTo>
                  <a:lnTo>
                    <a:pt x="0" y="22124"/>
                  </a:lnTo>
                  <a:lnTo>
                    <a:pt x="27276" y="22124"/>
                  </a:lnTo>
                  <a:lnTo>
                    <a:pt x="27276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899954" y="5761124"/>
              <a:ext cx="25400" cy="20320"/>
            </a:xfrm>
            <a:custGeom>
              <a:avLst/>
              <a:gdLst/>
              <a:ahLst/>
              <a:cxnLst/>
              <a:rect l="l" t="t" r="r" b="b"/>
              <a:pathLst>
                <a:path w="25400" h="20320">
                  <a:moveTo>
                    <a:pt x="0" y="0"/>
                  </a:moveTo>
                  <a:lnTo>
                    <a:pt x="25003" y="0"/>
                  </a:lnTo>
                </a:path>
                <a:path w="25400" h="20320">
                  <a:moveTo>
                    <a:pt x="0" y="0"/>
                  </a:moveTo>
                  <a:lnTo>
                    <a:pt x="0" y="20281"/>
                  </a:lnTo>
                </a:path>
              </a:pathLst>
            </a:custGeom>
            <a:ln w="3175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926094" y="5760202"/>
              <a:ext cx="2760980" cy="22225"/>
            </a:xfrm>
            <a:custGeom>
              <a:avLst/>
              <a:gdLst/>
              <a:ahLst/>
              <a:cxnLst/>
              <a:rect l="l" t="t" r="r" b="b"/>
              <a:pathLst>
                <a:path w="2760979" h="22225">
                  <a:moveTo>
                    <a:pt x="0" y="22124"/>
                  </a:moveTo>
                  <a:lnTo>
                    <a:pt x="2760829" y="22124"/>
                  </a:lnTo>
                  <a:lnTo>
                    <a:pt x="2760829" y="0"/>
                  </a:lnTo>
                  <a:lnTo>
                    <a:pt x="0" y="0"/>
                  </a:lnTo>
                  <a:lnTo>
                    <a:pt x="0" y="22124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927230" y="5761124"/>
              <a:ext cx="2759710" cy="0"/>
            </a:xfrm>
            <a:custGeom>
              <a:avLst/>
              <a:gdLst/>
              <a:ahLst/>
              <a:cxnLst/>
              <a:rect l="l" t="t" r="r" b="b"/>
              <a:pathLst>
                <a:path w="2759709">
                  <a:moveTo>
                    <a:pt x="0" y="0"/>
                  </a:moveTo>
                  <a:lnTo>
                    <a:pt x="2759692" y="0"/>
                  </a:lnTo>
                </a:path>
              </a:pathLst>
            </a:custGeom>
            <a:ln w="3175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394388" y="5932246"/>
            <a:ext cx="232092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140" dirty="0">
                <a:latin typeface="Times New Roman"/>
                <a:cs typeface="Times New Roman"/>
              </a:rPr>
              <a:t>*Use </a:t>
            </a:r>
            <a:r>
              <a:rPr sz="1200" spc="150" dirty="0">
                <a:latin typeface="Times New Roman"/>
                <a:cs typeface="Times New Roman"/>
              </a:rPr>
              <a:t>when </a:t>
            </a:r>
            <a:r>
              <a:rPr sz="1200" spc="114" dirty="0">
                <a:latin typeface="Times New Roman"/>
                <a:cs typeface="Times New Roman"/>
              </a:rPr>
              <a:t>roots are</a:t>
            </a:r>
            <a:r>
              <a:rPr sz="1200" spc="-155" dirty="0">
                <a:latin typeface="Times New Roman"/>
                <a:cs typeface="Times New Roman"/>
              </a:rPr>
              <a:t> </a:t>
            </a:r>
            <a:r>
              <a:rPr sz="1200" spc="130" dirty="0">
                <a:latin typeface="Times New Roman"/>
                <a:cs typeface="Times New Roman"/>
              </a:rPr>
              <a:t>complex.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6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45134"/>
            <a:ext cx="723646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>
                <a:solidFill>
                  <a:srgbClr val="C00000"/>
                </a:solidFill>
              </a:rPr>
              <a:t>Inverse </a:t>
            </a:r>
            <a:r>
              <a:rPr dirty="0">
                <a:solidFill>
                  <a:srgbClr val="C00000"/>
                </a:solidFill>
              </a:rPr>
              <a:t>Laplace</a:t>
            </a:r>
            <a:r>
              <a:rPr spc="-70" dirty="0">
                <a:solidFill>
                  <a:srgbClr val="C00000"/>
                </a:solidFill>
              </a:rPr>
              <a:t> </a:t>
            </a:r>
            <a:r>
              <a:rPr spc="-35" dirty="0">
                <a:solidFill>
                  <a:srgbClr val="C00000"/>
                </a:solidFill>
              </a:rPr>
              <a:t>Transform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4340" y="1229613"/>
            <a:ext cx="842645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algn="just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spc="-10" dirty="0">
                <a:latin typeface="Calibri"/>
                <a:cs typeface="Calibri"/>
              </a:rPr>
              <a:t>definition,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inverse </a:t>
            </a:r>
            <a:r>
              <a:rPr sz="2800" spc="-10" dirty="0">
                <a:latin typeface="Calibri"/>
                <a:cs typeface="Calibri"/>
              </a:rPr>
              <a:t>Laplace </a:t>
            </a:r>
            <a:r>
              <a:rPr sz="2800" spc="-25" dirty="0">
                <a:latin typeface="Calibri"/>
                <a:cs typeface="Calibri"/>
              </a:rPr>
              <a:t>transform </a:t>
            </a:r>
            <a:r>
              <a:rPr sz="2800" spc="-45" dirty="0">
                <a:latin typeface="Calibri"/>
                <a:cs typeface="Calibri"/>
              </a:rPr>
              <a:t>operator, 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775" baseline="25525" dirty="0">
                <a:latin typeface="Calibri"/>
                <a:cs typeface="Calibri"/>
              </a:rPr>
              <a:t>-1</a:t>
            </a:r>
            <a:r>
              <a:rPr sz="2800" dirty="0">
                <a:latin typeface="Calibri"/>
                <a:cs typeface="Calibri"/>
              </a:rPr>
              <a:t>,  </a:t>
            </a:r>
            <a:r>
              <a:rPr sz="2800" spc="-15" dirty="0">
                <a:latin typeface="Calibri"/>
                <a:cs typeface="Calibri"/>
              </a:rPr>
              <a:t>converts </a:t>
            </a:r>
            <a:r>
              <a:rPr sz="2800" spc="-5" dirty="0">
                <a:latin typeface="Calibri"/>
                <a:cs typeface="Calibri"/>
              </a:rPr>
              <a:t>an </a:t>
            </a:r>
            <a:r>
              <a:rPr sz="2800" i="1" spc="-5" dirty="0">
                <a:latin typeface="Calibri"/>
                <a:cs typeface="Calibri"/>
              </a:rPr>
              <a:t>s</a:t>
            </a:r>
            <a:r>
              <a:rPr sz="2800" spc="-5" dirty="0">
                <a:latin typeface="Calibri"/>
                <a:cs typeface="Calibri"/>
              </a:rPr>
              <a:t>-domain function back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corresponding  </a:t>
            </a:r>
            <a:r>
              <a:rPr sz="2800" spc="-5" dirty="0">
                <a:latin typeface="Calibri"/>
                <a:cs typeface="Calibri"/>
              </a:rPr>
              <a:t>time </a:t>
            </a:r>
            <a:r>
              <a:rPr sz="2800" spc="-10" dirty="0">
                <a:latin typeface="Calibri"/>
                <a:cs typeface="Calibri"/>
              </a:rPr>
              <a:t>domain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42661" y="3093524"/>
            <a:ext cx="3682365" cy="815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950" i="1" spc="15" dirty="0">
                <a:latin typeface="Times New Roman"/>
                <a:cs typeface="Times New Roman"/>
              </a:rPr>
              <a:t>f </a:t>
            </a:r>
            <a:r>
              <a:rPr sz="7725" spc="-157" baseline="-3236" dirty="0">
                <a:latin typeface="Symbol"/>
                <a:cs typeface="Symbol"/>
              </a:rPr>
              <a:t></a:t>
            </a:r>
            <a:r>
              <a:rPr sz="3950" i="1" spc="-105" dirty="0">
                <a:latin typeface="Times New Roman"/>
                <a:cs typeface="Times New Roman"/>
              </a:rPr>
              <a:t>t </a:t>
            </a:r>
            <a:r>
              <a:rPr sz="7725" spc="-600" baseline="-3236" dirty="0">
                <a:latin typeface="Symbol"/>
                <a:cs typeface="Symbol"/>
              </a:rPr>
              <a:t></a:t>
            </a:r>
            <a:r>
              <a:rPr sz="7725" spc="-600" baseline="-3236" dirty="0">
                <a:latin typeface="Times New Roman"/>
                <a:cs typeface="Times New Roman"/>
              </a:rPr>
              <a:t> </a:t>
            </a:r>
            <a:r>
              <a:rPr sz="3950" spc="30" dirty="0">
                <a:latin typeface="Symbol"/>
                <a:cs typeface="Symbol"/>
              </a:rPr>
              <a:t></a:t>
            </a:r>
            <a:r>
              <a:rPr sz="3950" spc="30" dirty="0">
                <a:latin typeface="Times New Roman"/>
                <a:cs typeface="Times New Roman"/>
              </a:rPr>
              <a:t> </a:t>
            </a:r>
            <a:r>
              <a:rPr sz="3950" spc="45" dirty="0">
                <a:latin typeface="Arial"/>
                <a:cs typeface="Arial"/>
              </a:rPr>
              <a:t>L</a:t>
            </a:r>
            <a:r>
              <a:rPr sz="4425" spc="67" baseline="32956" dirty="0">
                <a:latin typeface="Symbol"/>
                <a:cs typeface="Symbol"/>
              </a:rPr>
              <a:t></a:t>
            </a:r>
            <a:r>
              <a:rPr sz="4425" spc="67" baseline="32956" dirty="0">
                <a:latin typeface="Times New Roman"/>
                <a:cs typeface="Times New Roman"/>
              </a:rPr>
              <a:t>1 </a:t>
            </a:r>
            <a:r>
              <a:rPr lang="en-US" sz="3950" spc="-400" dirty="0" smtClean="0">
                <a:latin typeface="Symbol"/>
                <a:cs typeface="Times New Roman"/>
              </a:rPr>
              <a:t>[</a:t>
            </a:r>
            <a:r>
              <a:rPr sz="3950" i="1" spc="-400" dirty="0" smtClean="0">
                <a:latin typeface="Times New Roman"/>
                <a:cs typeface="Times New Roman"/>
              </a:rPr>
              <a:t>F</a:t>
            </a:r>
            <a:r>
              <a:rPr sz="3950" i="1" spc="-715" dirty="0" smtClean="0">
                <a:latin typeface="Times New Roman"/>
                <a:cs typeface="Times New Roman"/>
              </a:rPr>
              <a:t> </a:t>
            </a:r>
            <a:r>
              <a:rPr sz="7725" spc="-442" baseline="-3236" dirty="0">
                <a:latin typeface="Symbol"/>
                <a:cs typeface="Symbol"/>
              </a:rPr>
              <a:t></a:t>
            </a:r>
            <a:r>
              <a:rPr sz="3950" i="1" spc="-295" dirty="0">
                <a:latin typeface="Times New Roman"/>
                <a:cs typeface="Times New Roman"/>
              </a:rPr>
              <a:t>s</a:t>
            </a:r>
            <a:r>
              <a:rPr sz="7725" spc="-442" baseline="-3236" dirty="0" smtClean="0">
                <a:latin typeface="Symbol"/>
                <a:cs typeface="Symbol"/>
              </a:rPr>
              <a:t></a:t>
            </a:r>
            <a:r>
              <a:rPr lang="en-US" sz="3950" spc="-295" dirty="0" smtClean="0">
                <a:latin typeface="Symbol"/>
                <a:cs typeface="Symbol"/>
              </a:rPr>
              <a:t>]</a:t>
            </a:r>
            <a:endParaRPr sz="5925" baseline="-19690" dirty="0">
              <a:latin typeface="Symbol"/>
              <a:cs typeface="Symbo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7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156461"/>
            <a:ext cx="8377555" cy="345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buFont typeface="Wingdings"/>
              <a:buChar char=""/>
              <a:tabLst>
                <a:tab pos="355600" algn="l"/>
              </a:tabLst>
            </a:pPr>
            <a:r>
              <a:rPr sz="3200" spc="-10" dirty="0">
                <a:solidFill>
                  <a:srgbClr val="000099"/>
                </a:solidFill>
                <a:latin typeface="Calibri"/>
                <a:cs typeface="Calibri"/>
              </a:rPr>
              <a:t>The relationship between </a:t>
            </a:r>
            <a:r>
              <a:rPr sz="3200" spc="-5" dirty="0">
                <a:solidFill>
                  <a:srgbClr val="000099"/>
                </a:solidFill>
                <a:latin typeface="Calibri"/>
                <a:cs typeface="Calibri"/>
              </a:rPr>
              <a:t>input &amp; output of a </a:t>
            </a:r>
            <a:r>
              <a:rPr sz="3200" spc="-30" dirty="0">
                <a:solidFill>
                  <a:srgbClr val="000099"/>
                </a:solidFill>
                <a:latin typeface="Calibri"/>
                <a:cs typeface="Calibri"/>
              </a:rPr>
              <a:t>system</a:t>
            </a:r>
            <a:r>
              <a:rPr sz="3200" spc="12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rgbClr val="000099"/>
                </a:solidFill>
                <a:latin typeface="Calibri"/>
                <a:cs typeface="Calibri"/>
              </a:rPr>
              <a:t>is</a:t>
            </a:r>
            <a:r>
              <a:rPr lang="en-US" sz="3200" dirty="0" smtClean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3200" spc="-10" dirty="0" smtClean="0">
                <a:solidFill>
                  <a:srgbClr val="000099"/>
                </a:solidFill>
                <a:latin typeface="Calibri"/>
                <a:cs typeface="Calibri"/>
              </a:rPr>
              <a:t>given </a:t>
            </a:r>
            <a:r>
              <a:rPr sz="3200" spc="-15" dirty="0">
                <a:solidFill>
                  <a:srgbClr val="000099"/>
                </a:solidFill>
                <a:latin typeface="Calibri"/>
                <a:cs typeface="Calibri"/>
              </a:rPr>
              <a:t>by </a:t>
            </a:r>
            <a:r>
              <a:rPr sz="3200" spc="-5" dirty="0">
                <a:solidFill>
                  <a:srgbClr val="000099"/>
                </a:solidFill>
                <a:latin typeface="Calibri"/>
                <a:cs typeface="Calibri"/>
              </a:rPr>
              <a:t>the </a:t>
            </a:r>
            <a:r>
              <a:rPr sz="3200" spc="-25" dirty="0">
                <a:solidFill>
                  <a:srgbClr val="000099"/>
                </a:solidFill>
                <a:latin typeface="Calibri"/>
                <a:cs typeface="Calibri"/>
              </a:rPr>
              <a:t>transfer</a:t>
            </a:r>
            <a:r>
              <a:rPr sz="3200" spc="6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0099"/>
                </a:solidFill>
                <a:latin typeface="Calibri"/>
                <a:cs typeface="Calibri"/>
              </a:rPr>
              <a:t>function</a:t>
            </a:r>
            <a:r>
              <a:rPr sz="3200" spc="-5" dirty="0" smtClean="0">
                <a:solidFill>
                  <a:srgbClr val="000099"/>
                </a:solidFill>
                <a:latin typeface="Calibri"/>
                <a:cs typeface="Calibri"/>
              </a:rPr>
              <a:t>.</a:t>
            </a:r>
            <a:endParaRPr lang="en-US" sz="3200" spc="-5" dirty="0" smtClean="0">
              <a:solidFill>
                <a:srgbClr val="000099"/>
              </a:solidFill>
              <a:latin typeface="Calibri"/>
              <a:cs typeface="Calibri"/>
            </a:endParaRPr>
          </a:p>
          <a:p>
            <a:pPr marL="355600"/>
            <a:endParaRPr sz="3200" dirty="0">
              <a:latin typeface="Calibri"/>
              <a:cs typeface="Calibri"/>
            </a:endParaRPr>
          </a:p>
          <a:p>
            <a:pPr marL="355600" marR="5080" indent="-342900" algn="just">
              <a:buFont typeface="Wingdings"/>
              <a:buChar char=""/>
              <a:tabLst>
                <a:tab pos="355600" algn="l"/>
              </a:tabLst>
            </a:pPr>
            <a:r>
              <a:rPr sz="32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Definition: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20" dirty="0">
                <a:latin typeface="Calibri"/>
                <a:cs typeface="Calibri"/>
              </a:rPr>
              <a:t>ratio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10" dirty="0">
                <a:latin typeface="Calibri"/>
                <a:cs typeface="Calibri"/>
              </a:rPr>
              <a:t>Laplace </a:t>
            </a:r>
            <a:r>
              <a:rPr sz="3200" spc="-20" dirty="0">
                <a:latin typeface="Calibri"/>
                <a:cs typeface="Calibri"/>
              </a:rPr>
              <a:t>transform </a:t>
            </a:r>
            <a:r>
              <a:rPr sz="3200" spc="-5" dirty="0">
                <a:latin typeface="Calibri"/>
                <a:cs typeface="Calibri"/>
              </a:rPr>
              <a:t>of the output  </a:t>
            </a:r>
            <a:r>
              <a:rPr sz="3200" spc="-15" dirty="0">
                <a:latin typeface="Calibri"/>
                <a:cs typeface="Calibri"/>
              </a:rPr>
              <a:t>to</a:t>
            </a:r>
            <a:r>
              <a:rPr sz="3200" spc="6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Laplace </a:t>
            </a:r>
            <a:r>
              <a:rPr sz="3200" spc="-25" dirty="0">
                <a:latin typeface="Calibri"/>
                <a:cs typeface="Calibri"/>
              </a:rPr>
              <a:t>transform </a:t>
            </a:r>
            <a:r>
              <a:rPr sz="3200" spc="-5" dirty="0">
                <a:latin typeface="Calibri"/>
                <a:cs typeface="Calibri"/>
              </a:rPr>
              <a:t>of the input under the  assumption of </a:t>
            </a:r>
            <a:r>
              <a:rPr sz="3200" spc="-35" dirty="0">
                <a:latin typeface="Calibri"/>
                <a:cs typeface="Calibri"/>
              </a:rPr>
              <a:t>zero </a:t>
            </a:r>
            <a:r>
              <a:rPr sz="3200" spc="-5" dirty="0">
                <a:latin typeface="Calibri"/>
                <a:cs typeface="Calibri"/>
              </a:rPr>
              <a:t>initial conditions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10" dirty="0">
                <a:latin typeface="Calibri"/>
                <a:cs typeface="Calibri"/>
              </a:rPr>
              <a:t>defined</a:t>
            </a:r>
            <a:r>
              <a:rPr sz="3200" spc="390" dirty="0">
                <a:latin typeface="Calibri"/>
                <a:cs typeface="Calibri"/>
              </a:rPr>
              <a:t> </a:t>
            </a:r>
            <a:r>
              <a:rPr sz="3200" spc="-5" dirty="0" smtClean="0">
                <a:latin typeface="Calibri"/>
                <a:cs typeface="Calibri"/>
              </a:rPr>
              <a:t>as</a:t>
            </a:r>
            <a:r>
              <a:rPr lang="en-US" sz="3200" dirty="0" smtClean="0">
                <a:latin typeface="Calibri"/>
                <a:cs typeface="Calibri"/>
              </a:rPr>
              <a:t> </a:t>
            </a:r>
            <a:r>
              <a:rPr sz="3200" u="heavy" spc="-705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b="1" u="heavy" spc="-25" dirty="0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“Transfer</a:t>
            </a:r>
            <a:r>
              <a:rPr sz="3200" b="1" u="heavy" spc="25" dirty="0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heavy" spc="-30" dirty="0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Function”</a:t>
            </a:r>
            <a:r>
              <a:rPr sz="3200" b="1" spc="-30" dirty="0">
                <a:solidFill>
                  <a:srgbClr val="0000FF"/>
                </a:solidFill>
                <a:latin typeface="Calibri"/>
                <a:cs typeface="Calibri"/>
              </a:rPr>
              <a:t>.</a:t>
            </a:r>
            <a:endParaRPr sz="3200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45134"/>
            <a:ext cx="700786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>
                <a:solidFill>
                  <a:srgbClr val="C00000"/>
                </a:solidFill>
              </a:rPr>
              <a:t>Transfer</a:t>
            </a:r>
            <a:r>
              <a:rPr spc="-35" dirty="0">
                <a:solidFill>
                  <a:srgbClr val="C00000"/>
                </a:solidFill>
              </a:rPr>
              <a:t> </a:t>
            </a:r>
            <a:r>
              <a:rPr spc="-5" dirty="0">
                <a:solidFill>
                  <a:srgbClr val="C00000"/>
                </a:solidFill>
              </a:rPr>
              <a:t>Function</a:t>
            </a:r>
          </a:p>
        </p:txBody>
      </p:sp>
      <p:sp>
        <p:nvSpPr>
          <p:cNvPr id="4" name="object 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8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68558"/>
            <a:ext cx="68554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Transfer</a:t>
            </a:r>
            <a:r>
              <a:rPr spc="-60" dirty="0"/>
              <a:t> </a:t>
            </a:r>
            <a:r>
              <a:rPr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9961" y="1296161"/>
            <a:ext cx="1524000" cy="12192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549910" marR="241300" indent="-302260">
              <a:lnSpc>
                <a:spcPct val="100000"/>
              </a:lnSpc>
              <a:spcBef>
                <a:spcPts val="170"/>
              </a:spcBef>
            </a:pPr>
            <a:r>
              <a:rPr sz="2800" spc="-45" dirty="0">
                <a:latin typeface="Calibri"/>
                <a:cs typeface="Calibri"/>
              </a:rPr>
              <a:t>S</a:t>
            </a:r>
            <a:r>
              <a:rPr sz="2800" spc="-35" dirty="0">
                <a:latin typeface="Calibri"/>
                <a:cs typeface="Calibri"/>
              </a:rPr>
              <a:t>y</a:t>
            </a:r>
            <a:r>
              <a:rPr sz="2800" spc="-45" dirty="0">
                <a:latin typeface="Calibri"/>
                <a:cs typeface="Calibri"/>
              </a:rPr>
              <a:t>s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em  g(t)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1838579"/>
            <a:ext cx="915035" cy="134620"/>
          </a:xfrm>
          <a:custGeom>
            <a:avLst/>
            <a:gdLst/>
            <a:ahLst/>
            <a:cxnLst/>
            <a:rect l="l" t="t" r="r" b="b"/>
            <a:pathLst>
              <a:path w="915035" h="134619">
                <a:moveTo>
                  <a:pt x="857097" y="67183"/>
                </a:moveTo>
                <a:lnTo>
                  <a:pt x="791565" y="105410"/>
                </a:lnTo>
                <a:lnTo>
                  <a:pt x="784669" y="109347"/>
                </a:lnTo>
                <a:lnTo>
                  <a:pt x="782332" y="118237"/>
                </a:lnTo>
                <a:lnTo>
                  <a:pt x="786358" y="125095"/>
                </a:lnTo>
                <a:lnTo>
                  <a:pt x="790384" y="132080"/>
                </a:lnTo>
                <a:lnTo>
                  <a:pt x="799249" y="134366"/>
                </a:lnTo>
                <a:lnTo>
                  <a:pt x="889620" y="81661"/>
                </a:lnTo>
                <a:lnTo>
                  <a:pt x="885736" y="81661"/>
                </a:lnTo>
                <a:lnTo>
                  <a:pt x="885736" y="79629"/>
                </a:lnTo>
                <a:lnTo>
                  <a:pt x="878433" y="79629"/>
                </a:lnTo>
                <a:lnTo>
                  <a:pt x="857097" y="67183"/>
                </a:lnTo>
                <a:close/>
              </a:path>
              <a:path w="915035" h="134619">
                <a:moveTo>
                  <a:pt x="832278" y="52705"/>
                </a:moveTo>
                <a:lnTo>
                  <a:pt x="0" y="52705"/>
                </a:lnTo>
                <a:lnTo>
                  <a:pt x="0" y="81661"/>
                </a:lnTo>
                <a:lnTo>
                  <a:pt x="832278" y="81661"/>
                </a:lnTo>
                <a:lnTo>
                  <a:pt x="857097" y="67183"/>
                </a:lnTo>
                <a:lnTo>
                  <a:pt x="832278" y="52705"/>
                </a:lnTo>
                <a:close/>
              </a:path>
              <a:path w="915035" h="134619">
                <a:moveTo>
                  <a:pt x="889620" y="52705"/>
                </a:moveTo>
                <a:lnTo>
                  <a:pt x="885736" y="52705"/>
                </a:lnTo>
                <a:lnTo>
                  <a:pt x="885736" y="81661"/>
                </a:lnTo>
                <a:lnTo>
                  <a:pt x="889620" y="81661"/>
                </a:lnTo>
                <a:lnTo>
                  <a:pt x="914463" y="67183"/>
                </a:lnTo>
                <a:lnTo>
                  <a:pt x="889620" y="52705"/>
                </a:lnTo>
                <a:close/>
              </a:path>
              <a:path w="915035" h="134619">
                <a:moveTo>
                  <a:pt x="878433" y="54737"/>
                </a:moveTo>
                <a:lnTo>
                  <a:pt x="857097" y="67183"/>
                </a:lnTo>
                <a:lnTo>
                  <a:pt x="878433" y="79629"/>
                </a:lnTo>
                <a:lnTo>
                  <a:pt x="878433" y="54737"/>
                </a:lnTo>
                <a:close/>
              </a:path>
              <a:path w="915035" h="134619">
                <a:moveTo>
                  <a:pt x="885736" y="54737"/>
                </a:moveTo>
                <a:lnTo>
                  <a:pt x="878433" y="54737"/>
                </a:lnTo>
                <a:lnTo>
                  <a:pt x="878433" y="79629"/>
                </a:lnTo>
                <a:lnTo>
                  <a:pt x="885736" y="79629"/>
                </a:lnTo>
                <a:lnTo>
                  <a:pt x="885736" y="54737"/>
                </a:lnTo>
                <a:close/>
              </a:path>
              <a:path w="915035" h="134619">
                <a:moveTo>
                  <a:pt x="799249" y="0"/>
                </a:moveTo>
                <a:lnTo>
                  <a:pt x="790384" y="2286"/>
                </a:lnTo>
                <a:lnTo>
                  <a:pt x="786358" y="9271"/>
                </a:lnTo>
                <a:lnTo>
                  <a:pt x="782332" y="16129"/>
                </a:lnTo>
                <a:lnTo>
                  <a:pt x="784669" y="25019"/>
                </a:lnTo>
                <a:lnTo>
                  <a:pt x="791565" y="28956"/>
                </a:lnTo>
                <a:lnTo>
                  <a:pt x="857097" y="67183"/>
                </a:lnTo>
                <a:lnTo>
                  <a:pt x="878433" y="54737"/>
                </a:lnTo>
                <a:lnTo>
                  <a:pt x="885736" y="54737"/>
                </a:lnTo>
                <a:lnTo>
                  <a:pt x="885736" y="52705"/>
                </a:lnTo>
                <a:lnTo>
                  <a:pt x="889620" y="52705"/>
                </a:lnTo>
                <a:lnTo>
                  <a:pt x="7992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43961" y="1838579"/>
            <a:ext cx="915035" cy="134620"/>
          </a:xfrm>
          <a:custGeom>
            <a:avLst/>
            <a:gdLst/>
            <a:ahLst/>
            <a:cxnLst/>
            <a:rect l="l" t="t" r="r" b="b"/>
            <a:pathLst>
              <a:path w="915035" h="134619">
                <a:moveTo>
                  <a:pt x="857122" y="67183"/>
                </a:moveTo>
                <a:lnTo>
                  <a:pt x="791590" y="105410"/>
                </a:lnTo>
                <a:lnTo>
                  <a:pt x="784605" y="109347"/>
                </a:lnTo>
                <a:lnTo>
                  <a:pt x="782320" y="118237"/>
                </a:lnTo>
                <a:lnTo>
                  <a:pt x="786384" y="125095"/>
                </a:lnTo>
                <a:lnTo>
                  <a:pt x="790448" y="132080"/>
                </a:lnTo>
                <a:lnTo>
                  <a:pt x="799211" y="134366"/>
                </a:lnTo>
                <a:lnTo>
                  <a:pt x="889676" y="81661"/>
                </a:lnTo>
                <a:lnTo>
                  <a:pt x="885698" y="81661"/>
                </a:lnTo>
                <a:lnTo>
                  <a:pt x="885698" y="79629"/>
                </a:lnTo>
                <a:lnTo>
                  <a:pt x="878459" y="79629"/>
                </a:lnTo>
                <a:lnTo>
                  <a:pt x="857122" y="67183"/>
                </a:lnTo>
                <a:close/>
              </a:path>
              <a:path w="915035" h="134619">
                <a:moveTo>
                  <a:pt x="832303" y="52705"/>
                </a:moveTo>
                <a:lnTo>
                  <a:pt x="0" y="52705"/>
                </a:lnTo>
                <a:lnTo>
                  <a:pt x="0" y="81661"/>
                </a:lnTo>
                <a:lnTo>
                  <a:pt x="832303" y="81661"/>
                </a:lnTo>
                <a:lnTo>
                  <a:pt x="857122" y="67183"/>
                </a:lnTo>
                <a:lnTo>
                  <a:pt x="832303" y="52705"/>
                </a:lnTo>
                <a:close/>
              </a:path>
              <a:path w="915035" h="134619">
                <a:moveTo>
                  <a:pt x="889678" y="52705"/>
                </a:moveTo>
                <a:lnTo>
                  <a:pt x="885698" y="52705"/>
                </a:lnTo>
                <a:lnTo>
                  <a:pt x="885698" y="81661"/>
                </a:lnTo>
                <a:lnTo>
                  <a:pt x="889676" y="81661"/>
                </a:lnTo>
                <a:lnTo>
                  <a:pt x="914526" y="67183"/>
                </a:lnTo>
                <a:lnTo>
                  <a:pt x="889678" y="52705"/>
                </a:lnTo>
                <a:close/>
              </a:path>
              <a:path w="915035" h="134619">
                <a:moveTo>
                  <a:pt x="878459" y="54737"/>
                </a:moveTo>
                <a:lnTo>
                  <a:pt x="857122" y="67183"/>
                </a:lnTo>
                <a:lnTo>
                  <a:pt x="878459" y="79629"/>
                </a:lnTo>
                <a:lnTo>
                  <a:pt x="878459" y="54737"/>
                </a:lnTo>
                <a:close/>
              </a:path>
              <a:path w="915035" h="134619">
                <a:moveTo>
                  <a:pt x="885698" y="54737"/>
                </a:moveTo>
                <a:lnTo>
                  <a:pt x="878459" y="54737"/>
                </a:lnTo>
                <a:lnTo>
                  <a:pt x="878459" y="79629"/>
                </a:lnTo>
                <a:lnTo>
                  <a:pt x="885698" y="79629"/>
                </a:lnTo>
                <a:lnTo>
                  <a:pt x="885698" y="54737"/>
                </a:lnTo>
                <a:close/>
              </a:path>
              <a:path w="915035" h="134619">
                <a:moveTo>
                  <a:pt x="799211" y="0"/>
                </a:moveTo>
                <a:lnTo>
                  <a:pt x="790448" y="2286"/>
                </a:lnTo>
                <a:lnTo>
                  <a:pt x="786384" y="9271"/>
                </a:lnTo>
                <a:lnTo>
                  <a:pt x="782320" y="16129"/>
                </a:lnTo>
                <a:lnTo>
                  <a:pt x="784605" y="25019"/>
                </a:lnTo>
                <a:lnTo>
                  <a:pt x="791590" y="28956"/>
                </a:lnTo>
                <a:lnTo>
                  <a:pt x="857122" y="67183"/>
                </a:lnTo>
                <a:lnTo>
                  <a:pt x="878459" y="54737"/>
                </a:lnTo>
                <a:lnTo>
                  <a:pt x="885698" y="54737"/>
                </a:lnTo>
                <a:lnTo>
                  <a:pt x="885698" y="52705"/>
                </a:lnTo>
                <a:lnTo>
                  <a:pt x="889678" y="52705"/>
                </a:lnTo>
                <a:lnTo>
                  <a:pt x="7992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3540" y="1551178"/>
            <a:ext cx="4711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r(</a:t>
            </a:r>
            <a:r>
              <a:rPr sz="2400" dirty="0">
                <a:latin typeface="Tahoma"/>
                <a:cs typeface="Tahoma"/>
              </a:rPr>
              <a:t>t)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77920" y="1479550"/>
            <a:ext cx="501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c(t)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86961" y="1678685"/>
            <a:ext cx="1143000" cy="532130"/>
          </a:xfrm>
          <a:custGeom>
            <a:avLst/>
            <a:gdLst/>
            <a:ahLst/>
            <a:cxnLst/>
            <a:rect l="l" t="t" r="r" b="b"/>
            <a:pathLst>
              <a:path w="1143000" h="532130">
                <a:moveTo>
                  <a:pt x="0" y="265938"/>
                </a:moveTo>
                <a:lnTo>
                  <a:pt x="265557" y="0"/>
                </a:lnTo>
                <a:lnTo>
                  <a:pt x="265557" y="132968"/>
                </a:lnTo>
                <a:lnTo>
                  <a:pt x="877442" y="132968"/>
                </a:lnTo>
                <a:lnTo>
                  <a:pt x="877442" y="0"/>
                </a:lnTo>
                <a:lnTo>
                  <a:pt x="1143000" y="265938"/>
                </a:lnTo>
                <a:lnTo>
                  <a:pt x="877442" y="531876"/>
                </a:lnTo>
                <a:lnTo>
                  <a:pt x="877442" y="398906"/>
                </a:lnTo>
                <a:lnTo>
                  <a:pt x="265557" y="398906"/>
                </a:lnTo>
                <a:lnTo>
                  <a:pt x="265557" y="531876"/>
                </a:lnTo>
                <a:lnTo>
                  <a:pt x="0" y="265938"/>
                </a:lnTo>
                <a:close/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346575" y="1174750"/>
            <a:ext cx="318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90" dirty="0">
                <a:latin typeface="Tahoma"/>
                <a:cs typeface="Tahoma"/>
              </a:rPr>
              <a:t>LT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40958" y="1296161"/>
            <a:ext cx="1524000" cy="12192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513080" marR="240665" indent="-264160">
              <a:lnSpc>
                <a:spcPct val="100000"/>
              </a:lnSpc>
              <a:spcBef>
                <a:spcPts val="170"/>
              </a:spcBef>
            </a:pPr>
            <a:r>
              <a:rPr sz="2800" spc="-45" dirty="0">
                <a:latin typeface="Calibri"/>
                <a:cs typeface="Calibri"/>
              </a:rPr>
              <a:t>S</a:t>
            </a:r>
            <a:r>
              <a:rPr sz="2800" spc="-35" dirty="0">
                <a:latin typeface="Calibri"/>
                <a:cs typeface="Calibri"/>
              </a:rPr>
              <a:t>y</a:t>
            </a:r>
            <a:r>
              <a:rPr sz="2800" spc="-45" dirty="0">
                <a:latin typeface="Calibri"/>
                <a:cs typeface="Calibri"/>
              </a:rPr>
              <a:t>s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em  G(s)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226558" y="1838579"/>
            <a:ext cx="915035" cy="134620"/>
          </a:xfrm>
          <a:custGeom>
            <a:avLst/>
            <a:gdLst/>
            <a:ahLst/>
            <a:cxnLst/>
            <a:rect l="l" t="t" r="r" b="b"/>
            <a:pathLst>
              <a:path w="915035" h="134619">
                <a:moveTo>
                  <a:pt x="857122" y="67183"/>
                </a:moveTo>
                <a:lnTo>
                  <a:pt x="791590" y="105410"/>
                </a:lnTo>
                <a:lnTo>
                  <a:pt x="784605" y="109347"/>
                </a:lnTo>
                <a:lnTo>
                  <a:pt x="782319" y="118237"/>
                </a:lnTo>
                <a:lnTo>
                  <a:pt x="786383" y="125095"/>
                </a:lnTo>
                <a:lnTo>
                  <a:pt x="790447" y="132080"/>
                </a:lnTo>
                <a:lnTo>
                  <a:pt x="799211" y="134366"/>
                </a:lnTo>
                <a:lnTo>
                  <a:pt x="889676" y="81661"/>
                </a:lnTo>
                <a:lnTo>
                  <a:pt x="885697" y="81661"/>
                </a:lnTo>
                <a:lnTo>
                  <a:pt x="885697" y="79629"/>
                </a:lnTo>
                <a:lnTo>
                  <a:pt x="878458" y="79629"/>
                </a:lnTo>
                <a:lnTo>
                  <a:pt x="857122" y="67183"/>
                </a:lnTo>
                <a:close/>
              </a:path>
              <a:path w="915035" h="134619">
                <a:moveTo>
                  <a:pt x="832303" y="52705"/>
                </a:moveTo>
                <a:lnTo>
                  <a:pt x="0" y="52705"/>
                </a:lnTo>
                <a:lnTo>
                  <a:pt x="0" y="81661"/>
                </a:lnTo>
                <a:lnTo>
                  <a:pt x="832303" y="81661"/>
                </a:lnTo>
                <a:lnTo>
                  <a:pt x="857122" y="67183"/>
                </a:lnTo>
                <a:lnTo>
                  <a:pt x="832303" y="52705"/>
                </a:lnTo>
                <a:close/>
              </a:path>
              <a:path w="915035" h="134619">
                <a:moveTo>
                  <a:pt x="889678" y="52705"/>
                </a:moveTo>
                <a:lnTo>
                  <a:pt x="885697" y="52705"/>
                </a:lnTo>
                <a:lnTo>
                  <a:pt x="885697" y="81661"/>
                </a:lnTo>
                <a:lnTo>
                  <a:pt x="889676" y="81661"/>
                </a:lnTo>
                <a:lnTo>
                  <a:pt x="914526" y="67183"/>
                </a:lnTo>
                <a:lnTo>
                  <a:pt x="889678" y="52705"/>
                </a:lnTo>
                <a:close/>
              </a:path>
              <a:path w="915035" h="134619">
                <a:moveTo>
                  <a:pt x="878458" y="54737"/>
                </a:moveTo>
                <a:lnTo>
                  <a:pt x="857122" y="67183"/>
                </a:lnTo>
                <a:lnTo>
                  <a:pt x="878458" y="79629"/>
                </a:lnTo>
                <a:lnTo>
                  <a:pt x="878458" y="54737"/>
                </a:lnTo>
                <a:close/>
              </a:path>
              <a:path w="915035" h="134619">
                <a:moveTo>
                  <a:pt x="885697" y="54737"/>
                </a:moveTo>
                <a:lnTo>
                  <a:pt x="878458" y="54737"/>
                </a:lnTo>
                <a:lnTo>
                  <a:pt x="878458" y="79629"/>
                </a:lnTo>
                <a:lnTo>
                  <a:pt x="885697" y="79629"/>
                </a:lnTo>
                <a:lnTo>
                  <a:pt x="885697" y="54737"/>
                </a:lnTo>
                <a:close/>
              </a:path>
              <a:path w="915035" h="134619">
                <a:moveTo>
                  <a:pt x="799211" y="0"/>
                </a:moveTo>
                <a:lnTo>
                  <a:pt x="790447" y="2286"/>
                </a:lnTo>
                <a:lnTo>
                  <a:pt x="786383" y="9271"/>
                </a:lnTo>
                <a:lnTo>
                  <a:pt x="782319" y="16129"/>
                </a:lnTo>
                <a:lnTo>
                  <a:pt x="784605" y="25019"/>
                </a:lnTo>
                <a:lnTo>
                  <a:pt x="791590" y="28956"/>
                </a:lnTo>
                <a:lnTo>
                  <a:pt x="857122" y="67183"/>
                </a:lnTo>
                <a:lnTo>
                  <a:pt x="878458" y="54737"/>
                </a:lnTo>
                <a:lnTo>
                  <a:pt x="885697" y="54737"/>
                </a:lnTo>
                <a:lnTo>
                  <a:pt x="885697" y="52705"/>
                </a:lnTo>
                <a:lnTo>
                  <a:pt x="889678" y="52705"/>
                </a:lnTo>
                <a:lnTo>
                  <a:pt x="7992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64957" y="1838579"/>
            <a:ext cx="915035" cy="134620"/>
          </a:xfrm>
          <a:custGeom>
            <a:avLst/>
            <a:gdLst/>
            <a:ahLst/>
            <a:cxnLst/>
            <a:rect l="l" t="t" r="r" b="b"/>
            <a:pathLst>
              <a:path w="915034" h="134619">
                <a:moveTo>
                  <a:pt x="857123" y="67183"/>
                </a:moveTo>
                <a:lnTo>
                  <a:pt x="791591" y="105410"/>
                </a:lnTo>
                <a:lnTo>
                  <a:pt x="784606" y="109347"/>
                </a:lnTo>
                <a:lnTo>
                  <a:pt x="782320" y="118237"/>
                </a:lnTo>
                <a:lnTo>
                  <a:pt x="786384" y="125095"/>
                </a:lnTo>
                <a:lnTo>
                  <a:pt x="790448" y="132080"/>
                </a:lnTo>
                <a:lnTo>
                  <a:pt x="799211" y="134366"/>
                </a:lnTo>
                <a:lnTo>
                  <a:pt x="889676" y="81661"/>
                </a:lnTo>
                <a:lnTo>
                  <a:pt x="885698" y="81661"/>
                </a:lnTo>
                <a:lnTo>
                  <a:pt x="885698" y="79629"/>
                </a:lnTo>
                <a:lnTo>
                  <a:pt x="878459" y="79629"/>
                </a:lnTo>
                <a:lnTo>
                  <a:pt x="857123" y="67183"/>
                </a:lnTo>
                <a:close/>
              </a:path>
              <a:path w="915034" h="134619">
                <a:moveTo>
                  <a:pt x="832303" y="52705"/>
                </a:moveTo>
                <a:lnTo>
                  <a:pt x="0" y="52705"/>
                </a:lnTo>
                <a:lnTo>
                  <a:pt x="0" y="81661"/>
                </a:lnTo>
                <a:lnTo>
                  <a:pt x="832303" y="81661"/>
                </a:lnTo>
                <a:lnTo>
                  <a:pt x="857123" y="67183"/>
                </a:lnTo>
                <a:lnTo>
                  <a:pt x="832303" y="52705"/>
                </a:lnTo>
                <a:close/>
              </a:path>
              <a:path w="915034" h="134619">
                <a:moveTo>
                  <a:pt x="889678" y="52705"/>
                </a:moveTo>
                <a:lnTo>
                  <a:pt x="885698" y="52705"/>
                </a:lnTo>
                <a:lnTo>
                  <a:pt x="885698" y="81661"/>
                </a:lnTo>
                <a:lnTo>
                  <a:pt x="889676" y="81661"/>
                </a:lnTo>
                <a:lnTo>
                  <a:pt x="914526" y="67183"/>
                </a:lnTo>
                <a:lnTo>
                  <a:pt x="889678" y="52705"/>
                </a:lnTo>
                <a:close/>
              </a:path>
              <a:path w="915034" h="134619">
                <a:moveTo>
                  <a:pt x="878459" y="54737"/>
                </a:moveTo>
                <a:lnTo>
                  <a:pt x="857123" y="67183"/>
                </a:lnTo>
                <a:lnTo>
                  <a:pt x="878459" y="79629"/>
                </a:lnTo>
                <a:lnTo>
                  <a:pt x="878459" y="54737"/>
                </a:lnTo>
                <a:close/>
              </a:path>
              <a:path w="915034" h="134619">
                <a:moveTo>
                  <a:pt x="885698" y="54737"/>
                </a:moveTo>
                <a:lnTo>
                  <a:pt x="878459" y="54737"/>
                </a:lnTo>
                <a:lnTo>
                  <a:pt x="878459" y="79629"/>
                </a:lnTo>
                <a:lnTo>
                  <a:pt x="885698" y="79629"/>
                </a:lnTo>
                <a:lnTo>
                  <a:pt x="885698" y="54737"/>
                </a:lnTo>
                <a:close/>
              </a:path>
              <a:path w="915034" h="134619">
                <a:moveTo>
                  <a:pt x="799211" y="0"/>
                </a:moveTo>
                <a:lnTo>
                  <a:pt x="790448" y="2286"/>
                </a:lnTo>
                <a:lnTo>
                  <a:pt x="786384" y="9271"/>
                </a:lnTo>
                <a:lnTo>
                  <a:pt x="782320" y="16129"/>
                </a:lnTo>
                <a:lnTo>
                  <a:pt x="784606" y="25019"/>
                </a:lnTo>
                <a:lnTo>
                  <a:pt x="791591" y="28956"/>
                </a:lnTo>
                <a:lnTo>
                  <a:pt x="857123" y="67183"/>
                </a:lnTo>
                <a:lnTo>
                  <a:pt x="878459" y="54737"/>
                </a:lnTo>
                <a:lnTo>
                  <a:pt x="885698" y="54737"/>
                </a:lnTo>
                <a:lnTo>
                  <a:pt x="885698" y="52705"/>
                </a:lnTo>
                <a:lnTo>
                  <a:pt x="889678" y="52705"/>
                </a:lnTo>
                <a:lnTo>
                  <a:pt x="7992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305425" y="1551178"/>
            <a:ext cx="58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R</a:t>
            </a:r>
            <a:r>
              <a:rPr sz="2400" spc="5" dirty="0">
                <a:latin typeface="Tahoma"/>
                <a:cs typeface="Tahoma"/>
              </a:rPr>
              <a:t>(</a:t>
            </a:r>
            <a:r>
              <a:rPr sz="2400" spc="-5" dirty="0">
                <a:latin typeface="Tahoma"/>
                <a:cs typeface="Tahoma"/>
              </a:rPr>
              <a:t>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099806" y="1479550"/>
            <a:ext cx="579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</a:t>
            </a:r>
            <a:r>
              <a:rPr sz="2400" spc="5" dirty="0">
                <a:latin typeface="Tahoma"/>
                <a:cs typeface="Tahoma"/>
              </a:rPr>
              <a:t>(</a:t>
            </a:r>
            <a:r>
              <a:rPr sz="2400" spc="-5" dirty="0">
                <a:latin typeface="Tahoma"/>
                <a:cs typeface="Tahoma"/>
              </a:rPr>
              <a:t>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6341" y="2584442"/>
            <a:ext cx="3137535" cy="1637664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000" spc="-20" dirty="0">
                <a:latin typeface="Tahoma"/>
                <a:cs typeface="Tahoma"/>
              </a:rPr>
              <a:t>For </a:t>
            </a:r>
            <a:r>
              <a:rPr sz="2000" spc="-5" dirty="0">
                <a:latin typeface="Tahoma"/>
                <a:cs typeface="Tahoma"/>
              </a:rPr>
              <a:t>the </a:t>
            </a:r>
            <a:r>
              <a:rPr sz="2000" dirty="0">
                <a:latin typeface="Tahoma"/>
                <a:cs typeface="Tahoma"/>
              </a:rPr>
              <a:t>system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shown,</a:t>
            </a:r>
            <a:endParaRPr sz="2000" dirty="0">
              <a:latin typeface="Tahoma"/>
              <a:cs typeface="Tahoma"/>
            </a:endParaRPr>
          </a:p>
          <a:p>
            <a:pPr marL="151765" marR="1303020">
              <a:lnSpc>
                <a:spcPct val="100000"/>
              </a:lnSpc>
              <a:spcBef>
                <a:spcPts val="900"/>
              </a:spcBef>
            </a:pPr>
            <a:r>
              <a:rPr sz="2400" spc="-5" dirty="0">
                <a:latin typeface="Tahoma"/>
                <a:cs typeface="Tahoma"/>
              </a:rPr>
              <a:t>c(t)=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output  </a:t>
            </a:r>
            <a:r>
              <a:rPr sz="2400" spc="-5" dirty="0">
                <a:latin typeface="Tahoma"/>
                <a:cs typeface="Tahoma"/>
              </a:rPr>
              <a:t>r(t)=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input</a:t>
            </a:r>
          </a:p>
          <a:p>
            <a:pPr marL="151765">
              <a:lnSpc>
                <a:spcPct val="100000"/>
              </a:lnSpc>
            </a:pPr>
            <a:r>
              <a:rPr sz="2400" dirty="0">
                <a:latin typeface="Tahoma"/>
                <a:cs typeface="Tahoma"/>
              </a:rPr>
              <a:t>g(t)= </a:t>
            </a:r>
            <a:r>
              <a:rPr sz="2400" spc="-15" dirty="0">
                <a:latin typeface="Tahoma"/>
                <a:cs typeface="Tahoma"/>
              </a:rPr>
              <a:t>System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function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43903" y="3099308"/>
            <a:ext cx="186436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L{c(t)}=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ahoma"/>
                <a:cs typeface="Tahoma"/>
              </a:rPr>
              <a:t>L{r(t)}=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R(s)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ahoma"/>
                <a:cs typeface="Tahoma"/>
              </a:rPr>
              <a:t>L{g(t)}=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G(s)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9740" y="4419600"/>
            <a:ext cx="815086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00099"/>
                </a:solidFill>
                <a:latin typeface="Tahoma"/>
                <a:cs typeface="Tahoma"/>
              </a:rPr>
              <a:t>Therefore </a:t>
            </a:r>
            <a:r>
              <a:rPr sz="2000" spc="-10" dirty="0">
                <a:solidFill>
                  <a:srgbClr val="000099"/>
                </a:solidFill>
                <a:latin typeface="Tahoma"/>
                <a:cs typeface="Tahoma"/>
              </a:rPr>
              <a:t>transfer </a:t>
            </a:r>
            <a:r>
              <a:rPr sz="2000" spc="-5" dirty="0">
                <a:solidFill>
                  <a:srgbClr val="000099"/>
                </a:solidFill>
                <a:latin typeface="Tahoma"/>
                <a:cs typeface="Tahoma"/>
              </a:rPr>
              <a:t>function G(s) </a:t>
            </a:r>
            <a:r>
              <a:rPr sz="2000" spc="-10" dirty="0">
                <a:solidFill>
                  <a:srgbClr val="000099"/>
                </a:solidFill>
                <a:latin typeface="Tahoma"/>
                <a:cs typeface="Tahoma"/>
              </a:rPr>
              <a:t>for </a:t>
            </a:r>
            <a:r>
              <a:rPr sz="2000" spc="-5" dirty="0">
                <a:solidFill>
                  <a:srgbClr val="000099"/>
                </a:solidFill>
                <a:latin typeface="Tahoma"/>
                <a:cs typeface="Tahoma"/>
              </a:rPr>
              <a:t>above system </a:t>
            </a:r>
            <a:r>
              <a:rPr sz="2000" dirty="0">
                <a:solidFill>
                  <a:srgbClr val="000099"/>
                </a:solidFill>
                <a:latin typeface="Tahoma"/>
                <a:cs typeface="Tahoma"/>
              </a:rPr>
              <a:t>is </a:t>
            </a:r>
            <a:r>
              <a:rPr sz="2000" spc="-5" dirty="0">
                <a:solidFill>
                  <a:srgbClr val="000099"/>
                </a:solidFill>
                <a:latin typeface="Tahoma"/>
                <a:cs typeface="Tahoma"/>
              </a:rPr>
              <a:t>given</a:t>
            </a:r>
            <a:r>
              <a:rPr sz="2000" spc="-35" dirty="0">
                <a:solidFill>
                  <a:srgbClr val="000099"/>
                </a:solidFill>
                <a:latin typeface="Tahoma"/>
                <a:cs typeface="Tahoma"/>
              </a:rPr>
              <a:t> </a:t>
            </a:r>
            <a:r>
              <a:rPr sz="2000" spc="-65" dirty="0">
                <a:solidFill>
                  <a:srgbClr val="000099"/>
                </a:solidFill>
                <a:latin typeface="Tahoma"/>
                <a:cs typeface="Tahoma"/>
              </a:rPr>
              <a:t>by</a:t>
            </a:r>
            <a:r>
              <a:rPr sz="2000" spc="-65" dirty="0" smtClean="0">
                <a:solidFill>
                  <a:srgbClr val="000099"/>
                </a:solidFill>
                <a:latin typeface="Tahoma"/>
                <a:cs typeface="Tahoma"/>
              </a:rPr>
              <a:t>,</a:t>
            </a:r>
            <a:r>
              <a:rPr lang="en-US" sz="2000" spc="-65" dirty="0" smtClean="0">
                <a:solidFill>
                  <a:srgbClr val="000099"/>
                </a:solidFill>
                <a:latin typeface="Tahoma"/>
                <a:cs typeface="Tahoma"/>
              </a:rPr>
              <a:t> assuming all initial condition =0</a:t>
            </a:r>
            <a:endParaRPr sz="2000" dirty="0">
              <a:solidFill>
                <a:srgbClr val="000099"/>
              </a:solidFill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07794" y="5290515"/>
            <a:ext cx="819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G(s)=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95600" y="5029200"/>
            <a:ext cx="36607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84505" algn="l"/>
                <a:tab pos="3329940" algn="l"/>
              </a:tabLst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	Laplace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of</a:t>
            </a:r>
            <a:r>
              <a:rPr sz="2400" u="heavy" spc="-1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400" u="heavy" dirty="0" smtClean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output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	</a:t>
            </a:r>
            <a:r>
              <a:rPr sz="3600" baseline="-41666" dirty="0">
                <a:latin typeface="Tahoma"/>
                <a:cs typeface="Tahoma"/>
              </a:rPr>
              <a:t>=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738518" y="5021417"/>
            <a:ext cx="923925" cy="80327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150" i="1" u="heavy" spc="10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sz="2150" i="1" u="heavy" spc="-2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u="heavy" spc="6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sz="2150" i="1" u="heavy" spc="6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2150" u="heavy" spc="6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  <a:p>
            <a:pPr marL="50165">
              <a:lnSpc>
                <a:spcPct val="100000"/>
              </a:lnSpc>
              <a:spcBef>
                <a:spcPts val="480"/>
              </a:spcBef>
            </a:pPr>
            <a:r>
              <a:rPr sz="2150" i="1" spc="780" dirty="0">
                <a:latin typeface="Times New Roman"/>
                <a:cs typeface="Times New Roman"/>
              </a:rPr>
              <a:t>R</a:t>
            </a:r>
            <a:r>
              <a:rPr sz="2150" spc="780" dirty="0">
                <a:latin typeface="Times New Roman"/>
                <a:cs typeface="Times New Roman"/>
              </a:rPr>
              <a:t>(</a:t>
            </a:r>
            <a:r>
              <a:rPr sz="2150" i="1" spc="780" dirty="0">
                <a:latin typeface="Times New Roman"/>
                <a:cs typeface="Times New Roman"/>
              </a:rPr>
              <a:t>s</a:t>
            </a:r>
            <a:r>
              <a:rPr sz="2150" spc="780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73322" y="5514238"/>
            <a:ext cx="2172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Laplace of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input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9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814</TotalTime>
  <Words>2054</Words>
  <Application>Microsoft Office PowerPoint</Application>
  <PresentationFormat>On-screen Show (4:3)</PresentationFormat>
  <Paragraphs>442</Paragraphs>
  <Slides>38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 Laplace transform and Transfer function</vt:lpstr>
      <vt:lpstr>Laplace Transform</vt:lpstr>
      <vt:lpstr>Why Laplace Transform?</vt:lpstr>
      <vt:lpstr>Slide 4</vt:lpstr>
      <vt:lpstr>Slide 5</vt:lpstr>
      <vt:lpstr>Standard Laplace Transform</vt:lpstr>
      <vt:lpstr>Inverse Laplace Transform</vt:lpstr>
      <vt:lpstr>Transfer Function</vt:lpstr>
      <vt:lpstr>Transfer Function</vt:lpstr>
      <vt:lpstr>Transfer Function of closed loop system</vt:lpstr>
      <vt:lpstr>Laplace Transform of Passive Element (R,L &amp; C)</vt:lpstr>
      <vt:lpstr>Laplace Transform of R</vt:lpstr>
      <vt:lpstr>Slide 13</vt:lpstr>
      <vt:lpstr>Slide 14</vt:lpstr>
      <vt:lpstr>Laplace Transform of L</vt:lpstr>
      <vt:lpstr>Laplace Transform of L</vt:lpstr>
      <vt:lpstr>Transfer Function</vt:lpstr>
      <vt:lpstr>Transfer Function as Impulse Response</vt:lpstr>
      <vt:lpstr>Steps to Finding Transfer Function</vt:lpstr>
      <vt:lpstr>Slide 20</vt:lpstr>
      <vt:lpstr>Slide 21</vt:lpstr>
      <vt:lpstr>Transfer Function of RC and RLC electrical circuits</vt:lpstr>
      <vt:lpstr>Slide 23</vt:lpstr>
      <vt:lpstr>Order of System</vt:lpstr>
      <vt:lpstr>Example1: Determine order of given system</vt:lpstr>
      <vt:lpstr>Example1: Determine order of given system</vt:lpstr>
      <vt:lpstr>System Order and Proper System</vt:lpstr>
      <vt:lpstr>Example 2 : Determine order of given system</vt:lpstr>
      <vt:lpstr>Example 2 : Determine order of given system</vt:lpstr>
      <vt:lpstr>Example 3 : Determine order of given system</vt:lpstr>
      <vt:lpstr>Slide 31</vt:lpstr>
      <vt:lpstr>Types of System</vt:lpstr>
      <vt:lpstr>Zero (0) Order System</vt:lpstr>
      <vt:lpstr>Zero (0) Order System</vt:lpstr>
      <vt:lpstr>First Order System</vt:lpstr>
      <vt:lpstr>First Order System</vt:lpstr>
      <vt:lpstr>Second Order System</vt:lpstr>
      <vt:lpstr>Summary 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System</dc:title>
  <dc:creator>sps</dc:creator>
  <cp:lastModifiedBy>sps</cp:lastModifiedBy>
  <cp:revision>55</cp:revision>
  <dcterms:created xsi:type="dcterms:W3CDTF">2020-08-08T16:38:37Z</dcterms:created>
  <dcterms:modified xsi:type="dcterms:W3CDTF">2020-08-26T10:27:55Z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2016-06-30T00:00:00Z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2020-08-08T00:00:00Z</vt:filetime>
  </property>
</Properties>
</file>