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49"/>
  </p:notesMasterIdLst>
  <p:sldIdLst>
    <p:sldId id="256" r:id="rId4"/>
    <p:sldId id="985" r:id="rId5"/>
    <p:sldId id="1002" r:id="rId6"/>
    <p:sldId id="986" r:id="rId7"/>
    <p:sldId id="1003" r:id="rId8"/>
    <p:sldId id="1004" r:id="rId9"/>
    <p:sldId id="1005" r:id="rId10"/>
    <p:sldId id="987" r:id="rId11"/>
    <p:sldId id="1006" r:id="rId12"/>
    <p:sldId id="1007" r:id="rId13"/>
    <p:sldId id="1008" r:id="rId14"/>
    <p:sldId id="1009" r:id="rId15"/>
    <p:sldId id="1010" r:id="rId16"/>
    <p:sldId id="855" r:id="rId17"/>
    <p:sldId id="1011" r:id="rId18"/>
    <p:sldId id="988" r:id="rId19"/>
    <p:sldId id="1012" r:id="rId20"/>
    <p:sldId id="990" r:id="rId21"/>
    <p:sldId id="1014" r:id="rId22"/>
    <p:sldId id="991" r:id="rId23"/>
    <p:sldId id="1013" r:id="rId24"/>
    <p:sldId id="992" r:id="rId25"/>
    <p:sldId id="1016" r:id="rId26"/>
    <p:sldId id="993" r:id="rId27"/>
    <p:sldId id="872" r:id="rId28"/>
    <p:sldId id="1017" r:id="rId29"/>
    <p:sldId id="1018" r:id="rId30"/>
    <p:sldId id="994" r:id="rId31"/>
    <p:sldId id="1019" r:id="rId32"/>
    <p:sldId id="995" r:id="rId33"/>
    <p:sldId id="1020" r:id="rId34"/>
    <p:sldId id="996" r:id="rId35"/>
    <p:sldId id="997" r:id="rId36"/>
    <p:sldId id="998" r:id="rId37"/>
    <p:sldId id="999" r:id="rId38"/>
    <p:sldId id="1021" r:id="rId39"/>
    <p:sldId id="1000" r:id="rId40"/>
    <p:sldId id="1022" r:id="rId41"/>
    <p:sldId id="1001" r:id="rId42"/>
    <p:sldId id="377" r:id="rId43"/>
    <p:sldId id="378" r:id="rId44"/>
    <p:sldId id="379" r:id="rId45"/>
    <p:sldId id="430" r:id="rId46"/>
    <p:sldId id="431" r:id="rId47"/>
    <p:sldId id="43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99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 /><Relationship Id="rId18" Type="http://schemas.openxmlformats.org/officeDocument/2006/relationships/slide" Target="slides/slide15.xml" /><Relationship Id="rId26" Type="http://schemas.openxmlformats.org/officeDocument/2006/relationships/slide" Target="slides/slide23.xml" /><Relationship Id="rId39" Type="http://schemas.openxmlformats.org/officeDocument/2006/relationships/slide" Target="slides/slide36.xml" /><Relationship Id="rId3" Type="http://schemas.openxmlformats.org/officeDocument/2006/relationships/slideMaster" Target="slideMasters/slideMaster3.xml" /><Relationship Id="rId21" Type="http://schemas.openxmlformats.org/officeDocument/2006/relationships/slide" Target="slides/slide18.xml" /><Relationship Id="rId34" Type="http://schemas.openxmlformats.org/officeDocument/2006/relationships/slide" Target="slides/slide31.xml" /><Relationship Id="rId42" Type="http://schemas.openxmlformats.org/officeDocument/2006/relationships/slide" Target="slides/slide39.xml" /><Relationship Id="rId47" Type="http://schemas.openxmlformats.org/officeDocument/2006/relationships/slide" Target="slides/slide44.xml" /><Relationship Id="rId50" Type="http://schemas.openxmlformats.org/officeDocument/2006/relationships/presProps" Target="presProps.xml" /><Relationship Id="rId7" Type="http://schemas.openxmlformats.org/officeDocument/2006/relationships/slide" Target="slides/slide4.xml" /><Relationship Id="rId12" Type="http://schemas.openxmlformats.org/officeDocument/2006/relationships/slide" Target="slides/slide9.xml" /><Relationship Id="rId17" Type="http://schemas.openxmlformats.org/officeDocument/2006/relationships/slide" Target="slides/slide14.xml" /><Relationship Id="rId25" Type="http://schemas.openxmlformats.org/officeDocument/2006/relationships/slide" Target="slides/slide22.xml" /><Relationship Id="rId33" Type="http://schemas.openxmlformats.org/officeDocument/2006/relationships/slide" Target="slides/slide30.xml" /><Relationship Id="rId38" Type="http://schemas.openxmlformats.org/officeDocument/2006/relationships/slide" Target="slides/slide35.xml" /><Relationship Id="rId46" Type="http://schemas.openxmlformats.org/officeDocument/2006/relationships/slide" Target="slides/slide43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3.xml" /><Relationship Id="rId20" Type="http://schemas.openxmlformats.org/officeDocument/2006/relationships/slide" Target="slides/slide17.xml" /><Relationship Id="rId29" Type="http://schemas.openxmlformats.org/officeDocument/2006/relationships/slide" Target="slides/slide26.xml" /><Relationship Id="rId41" Type="http://schemas.openxmlformats.org/officeDocument/2006/relationships/slide" Target="slides/slide3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3.xml" /><Relationship Id="rId11" Type="http://schemas.openxmlformats.org/officeDocument/2006/relationships/slide" Target="slides/slide8.xml" /><Relationship Id="rId24" Type="http://schemas.openxmlformats.org/officeDocument/2006/relationships/slide" Target="slides/slide21.xml" /><Relationship Id="rId32" Type="http://schemas.openxmlformats.org/officeDocument/2006/relationships/slide" Target="slides/slide29.xml" /><Relationship Id="rId37" Type="http://schemas.openxmlformats.org/officeDocument/2006/relationships/slide" Target="slides/slide34.xml" /><Relationship Id="rId40" Type="http://schemas.openxmlformats.org/officeDocument/2006/relationships/slide" Target="slides/slide37.xml" /><Relationship Id="rId45" Type="http://schemas.openxmlformats.org/officeDocument/2006/relationships/slide" Target="slides/slide42.xml" /><Relationship Id="rId53" Type="http://schemas.openxmlformats.org/officeDocument/2006/relationships/tableStyles" Target="tableStyles.xml" /><Relationship Id="rId5" Type="http://schemas.openxmlformats.org/officeDocument/2006/relationships/slide" Target="slides/slide2.xml" /><Relationship Id="rId15" Type="http://schemas.openxmlformats.org/officeDocument/2006/relationships/slide" Target="slides/slide12.xml" /><Relationship Id="rId23" Type="http://schemas.openxmlformats.org/officeDocument/2006/relationships/slide" Target="slides/slide20.xml" /><Relationship Id="rId28" Type="http://schemas.openxmlformats.org/officeDocument/2006/relationships/slide" Target="slides/slide25.xml" /><Relationship Id="rId36" Type="http://schemas.openxmlformats.org/officeDocument/2006/relationships/slide" Target="slides/slide33.xml" /><Relationship Id="rId49" Type="http://schemas.openxmlformats.org/officeDocument/2006/relationships/notesMaster" Target="notesMasters/notesMaster1.xml" /><Relationship Id="rId10" Type="http://schemas.openxmlformats.org/officeDocument/2006/relationships/slide" Target="slides/slide7.xml" /><Relationship Id="rId19" Type="http://schemas.openxmlformats.org/officeDocument/2006/relationships/slide" Target="slides/slide16.xml" /><Relationship Id="rId31" Type="http://schemas.openxmlformats.org/officeDocument/2006/relationships/slide" Target="slides/slide28.xml" /><Relationship Id="rId44" Type="http://schemas.openxmlformats.org/officeDocument/2006/relationships/slide" Target="slides/slide41.xml" /><Relationship Id="rId52" Type="http://schemas.openxmlformats.org/officeDocument/2006/relationships/theme" Target="theme/theme1.xml" /><Relationship Id="rId4" Type="http://schemas.openxmlformats.org/officeDocument/2006/relationships/slide" Target="slides/slide1.xml" /><Relationship Id="rId9" Type="http://schemas.openxmlformats.org/officeDocument/2006/relationships/slide" Target="slides/slide6.xml" /><Relationship Id="rId14" Type="http://schemas.openxmlformats.org/officeDocument/2006/relationships/slide" Target="slides/slide11.xml" /><Relationship Id="rId22" Type="http://schemas.openxmlformats.org/officeDocument/2006/relationships/slide" Target="slides/slide19.xml" /><Relationship Id="rId27" Type="http://schemas.openxmlformats.org/officeDocument/2006/relationships/slide" Target="slides/slide24.xml" /><Relationship Id="rId30" Type="http://schemas.openxmlformats.org/officeDocument/2006/relationships/slide" Target="slides/slide27.xml" /><Relationship Id="rId35" Type="http://schemas.openxmlformats.org/officeDocument/2006/relationships/slide" Target="slides/slide32.xml" /><Relationship Id="rId43" Type="http://schemas.openxmlformats.org/officeDocument/2006/relationships/slide" Target="slides/slide40.xml" /><Relationship Id="rId48" Type="http://schemas.openxmlformats.org/officeDocument/2006/relationships/slide" Target="slides/slide45.xml" /><Relationship Id="rId8" Type="http://schemas.openxmlformats.org/officeDocument/2006/relationships/slide" Target="slides/slide5.xml" /><Relationship Id="rId51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CFE66-8837-4B54-A019-C6B3F324B128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CA622-BFC9-464B-9FFB-E628EBE4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78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7">
            <a:extLst>
              <a:ext uri="{FF2B5EF4-FFF2-40B4-BE49-F238E27FC236}">
                <a16:creationId xmlns:a16="http://schemas.microsoft.com/office/drawing/2014/main" id="{0B986828-C47D-4259-802A-5ED6A04605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A6375E-0655-4831-A07B-157D1BD9DC5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82979" name="Rectangle 2">
            <a:extLst>
              <a:ext uri="{FF2B5EF4-FFF2-40B4-BE49-F238E27FC236}">
                <a16:creationId xmlns:a16="http://schemas.microsoft.com/office/drawing/2014/main" id="{131296C6-B081-41C4-8CBA-D71056F3AE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80" name="Rectangle 3">
            <a:extLst>
              <a:ext uri="{FF2B5EF4-FFF2-40B4-BE49-F238E27FC236}">
                <a16:creationId xmlns:a16="http://schemas.microsoft.com/office/drawing/2014/main" id="{960EC097-5B2B-4E10-BA1A-7B8DB0997F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7">
            <a:extLst>
              <a:ext uri="{FF2B5EF4-FFF2-40B4-BE49-F238E27FC236}">
                <a16:creationId xmlns:a16="http://schemas.microsoft.com/office/drawing/2014/main" id="{09D45D60-DBE4-4D65-8D23-06556F1324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7199A1-E961-4AFA-8788-E605E66D00B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04483" name="Rectangle 2">
            <a:extLst>
              <a:ext uri="{FF2B5EF4-FFF2-40B4-BE49-F238E27FC236}">
                <a16:creationId xmlns:a16="http://schemas.microsoft.com/office/drawing/2014/main" id="{78AFDABA-62EB-47EE-9516-A88E22E2D8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4" name="Rectangle 3">
            <a:extLst>
              <a:ext uri="{FF2B5EF4-FFF2-40B4-BE49-F238E27FC236}">
                <a16:creationId xmlns:a16="http://schemas.microsoft.com/office/drawing/2014/main" id="{1877DA80-683C-4511-9407-9E6BE00C92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7">
            <a:extLst>
              <a:ext uri="{FF2B5EF4-FFF2-40B4-BE49-F238E27FC236}">
                <a16:creationId xmlns:a16="http://schemas.microsoft.com/office/drawing/2014/main" id="{ECE2363E-7494-43A9-89BB-386017A7EE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19C503-D20A-4008-97A5-B34B22A21E8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06531" name="Rectangle 2">
            <a:extLst>
              <a:ext uri="{FF2B5EF4-FFF2-40B4-BE49-F238E27FC236}">
                <a16:creationId xmlns:a16="http://schemas.microsoft.com/office/drawing/2014/main" id="{09B2FCE4-6D1B-4F72-A509-A8C2CBA305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2" name="Rectangle 3">
            <a:extLst>
              <a:ext uri="{FF2B5EF4-FFF2-40B4-BE49-F238E27FC236}">
                <a16:creationId xmlns:a16="http://schemas.microsoft.com/office/drawing/2014/main" id="{D41C8379-45F0-47A7-99A9-83676C5913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06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7">
            <a:extLst>
              <a:ext uri="{FF2B5EF4-FFF2-40B4-BE49-F238E27FC236}">
                <a16:creationId xmlns:a16="http://schemas.microsoft.com/office/drawing/2014/main" id="{216010E9-D146-4FEF-9ECD-4AA40F47C2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AAEA1E-0624-4F32-A2AC-401D33924C9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08579" name="Rectangle 2">
            <a:extLst>
              <a:ext uri="{FF2B5EF4-FFF2-40B4-BE49-F238E27FC236}">
                <a16:creationId xmlns:a16="http://schemas.microsoft.com/office/drawing/2014/main" id="{0F538976-A2C3-4D3C-9C0B-DE79CF9E23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80" name="Rectangle 3">
            <a:extLst>
              <a:ext uri="{FF2B5EF4-FFF2-40B4-BE49-F238E27FC236}">
                <a16:creationId xmlns:a16="http://schemas.microsoft.com/office/drawing/2014/main" id="{999F90A4-329A-4BBC-88E5-30ABA87333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7">
            <a:extLst>
              <a:ext uri="{FF2B5EF4-FFF2-40B4-BE49-F238E27FC236}">
                <a16:creationId xmlns:a16="http://schemas.microsoft.com/office/drawing/2014/main" id="{E8D59A9C-82E2-48B6-B1FC-95968EC85A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A1E042-B34B-4A0D-BCAA-DA63325452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10627" name="Rectangle 2">
            <a:extLst>
              <a:ext uri="{FF2B5EF4-FFF2-40B4-BE49-F238E27FC236}">
                <a16:creationId xmlns:a16="http://schemas.microsoft.com/office/drawing/2014/main" id="{CF403FD4-21DB-46AD-856B-D91C4DFD2E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8" name="Rectangle 3">
            <a:extLst>
              <a:ext uri="{FF2B5EF4-FFF2-40B4-BE49-F238E27FC236}">
                <a16:creationId xmlns:a16="http://schemas.microsoft.com/office/drawing/2014/main" id="{E171A399-FCB8-4A2B-AE49-E8740EC95D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7">
            <a:extLst>
              <a:ext uri="{FF2B5EF4-FFF2-40B4-BE49-F238E27FC236}">
                <a16:creationId xmlns:a16="http://schemas.microsoft.com/office/drawing/2014/main" id="{864BB735-A926-4DEE-8801-73E226131F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AC7DCC-3FE5-4066-9937-7ADD43D69AB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12675" name="Rectangle 2">
            <a:extLst>
              <a:ext uri="{FF2B5EF4-FFF2-40B4-BE49-F238E27FC236}">
                <a16:creationId xmlns:a16="http://schemas.microsoft.com/office/drawing/2014/main" id="{EFA22CDE-F91B-4CA9-BDC4-8BB5712B05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6" name="Rectangle 3">
            <a:extLst>
              <a:ext uri="{FF2B5EF4-FFF2-40B4-BE49-F238E27FC236}">
                <a16:creationId xmlns:a16="http://schemas.microsoft.com/office/drawing/2014/main" id="{F8D83D56-D752-4BC0-A65F-26F8DEAAFC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7">
            <a:extLst>
              <a:ext uri="{FF2B5EF4-FFF2-40B4-BE49-F238E27FC236}">
                <a16:creationId xmlns:a16="http://schemas.microsoft.com/office/drawing/2014/main" id="{6B7BE517-9EA5-425D-968B-68C3A84E18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DA1652-9F71-455F-9ACF-743AA7F327C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14723" name="Rectangle 2">
            <a:extLst>
              <a:ext uri="{FF2B5EF4-FFF2-40B4-BE49-F238E27FC236}">
                <a16:creationId xmlns:a16="http://schemas.microsoft.com/office/drawing/2014/main" id="{6CB967E5-6121-4C4D-A889-5FCFDA4328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4" name="Rectangle 3">
            <a:extLst>
              <a:ext uri="{FF2B5EF4-FFF2-40B4-BE49-F238E27FC236}">
                <a16:creationId xmlns:a16="http://schemas.microsoft.com/office/drawing/2014/main" id="{2F14CF9E-0B36-4D03-A507-7620829AFC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7">
            <a:extLst>
              <a:ext uri="{FF2B5EF4-FFF2-40B4-BE49-F238E27FC236}">
                <a16:creationId xmlns:a16="http://schemas.microsoft.com/office/drawing/2014/main" id="{8D4DC0E4-7F69-470D-8599-4D1CF86390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F6A930-576C-4971-8209-8562FE61455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16771" name="Rectangle 2">
            <a:extLst>
              <a:ext uri="{FF2B5EF4-FFF2-40B4-BE49-F238E27FC236}">
                <a16:creationId xmlns:a16="http://schemas.microsoft.com/office/drawing/2014/main" id="{3ACB20BD-E260-403F-AA64-6143633FAC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2" name="Rectangle 3">
            <a:extLst>
              <a:ext uri="{FF2B5EF4-FFF2-40B4-BE49-F238E27FC236}">
                <a16:creationId xmlns:a16="http://schemas.microsoft.com/office/drawing/2014/main" id="{03B08156-E315-4142-957D-894804CF78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7">
            <a:extLst>
              <a:ext uri="{FF2B5EF4-FFF2-40B4-BE49-F238E27FC236}">
                <a16:creationId xmlns:a16="http://schemas.microsoft.com/office/drawing/2014/main" id="{7B2E0121-D763-488D-8DDD-A2482ED4F4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7A14A8-CAA8-440A-A854-451A16626F7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18819" name="Rectangle 2">
            <a:extLst>
              <a:ext uri="{FF2B5EF4-FFF2-40B4-BE49-F238E27FC236}">
                <a16:creationId xmlns:a16="http://schemas.microsoft.com/office/drawing/2014/main" id="{0B376308-E844-4142-9234-22EA808E62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20" name="Rectangle 3">
            <a:extLst>
              <a:ext uri="{FF2B5EF4-FFF2-40B4-BE49-F238E27FC236}">
                <a16:creationId xmlns:a16="http://schemas.microsoft.com/office/drawing/2014/main" id="{595FE2BB-7E4B-49D3-B603-CE35AA6F02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7">
            <a:extLst>
              <a:ext uri="{FF2B5EF4-FFF2-40B4-BE49-F238E27FC236}">
                <a16:creationId xmlns:a16="http://schemas.microsoft.com/office/drawing/2014/main" id="{603239EA-F097-4153-B7FE-7BBA84F270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FDFDC4-A612-41B1-9752-02EEA4876A2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20867" name="Rectangle 2">
            <a:extLst>
              <a:ext uri="{FF2B5EF4-FFF2-40B4-BE49-F238E27FC236}">
                <a16:creationId xmlns:a16="http://schemas.microsoft.com/office/drawing/2014/main" id="{E21E7664-A247-4C60-A734-8C8A625AF1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8" name="Rectangle 3">
            <a:extLst>
              <a:ext uri="{FF2B5EF4-FFF2-40B4-BE49-F238E27FC236}">
                <a16:creationId xmlns:a16="http://schemas.microsoft.com/office/drawing/2014/main" id="{ACCD8C36-C18B-43A0-A5BF-A69B80B9EB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581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A1E751F5-BDC0-4DE0-83C3-2FD11D05D5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1B2D8C-9717-45A3-A277-A91551B57E1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EBBDA4C2-A6A8-4AFE-8157-C4929DCCBA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F7E87A71-0F8D-4657-825B-63AB7F0C7E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7">
            <a:extLst>
              <a:ext uri="{FF2B5EF4-FFF2-40B4-BE49-F238E27FC236}">
                <a16:creationId xmlns:a16="http://schemas.microsoft.com/office/drawing/2014/main" id="{87DF4138-4792-4516-951D-36D18792B6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EE3DE2-7347-44C8-A0A8-822D61F37F4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86051" name="Rectangle 2">
            <a:extLst>
              <a:ext uri="{FF2B5EF4-FFF2-40B4-BE49-F238E27FC236}">
                <a16:creationId xmlns:a16="http://schemas.microsoft.com/office/drawing/2014/main" id="{CA7CE498-3952-4A38-B5B1-6122AF8AB2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2" name="Rectangle 3">
            <a:extLst>
              <a:ext uri="{FF2B5EF4-FFF2-40B4-BE49-F238E27FC236}">
                <a16:creationId xmlns:a16="http://schemas.microsoft.com/office/drawing/2014/main" id="{7A449460-0DCA-4A59-8E0A-AA2077CB5A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AEEF6FE5-77B7-4EC1-BC2A-C67E83135C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137E4D-A435-4C20-8F63-93364C240A9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ABD3E466-AA06-4378-86C8-763D2BDF5A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8F9E0BF2-A1CF-4F7B-B688-408F180B70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3C4B5658-F6CC-405E-B4BF-52A86CF37D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8DD3CC-E548-4087-B2D2-C3B4A6D9E62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7024E160-2E0E-483E-B3BD-6938E5BD60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51882D1F-993D-46AC-8179-B052AD1406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8EFA17CC-1224-430A-8276-4CCE2F02CB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DF07B5-488D-48B7-B96F-3759AD355FA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CD4B51A1-F06E-4299-BCF2-FC709BC862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9A9C8281-0B6F-4CC6-842A-F00F962F25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5EEA16E2-01D4-4D75-8A78-5DD39ECC8D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DA7FE7-B135-4D37-B407-597BCB3A8E2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9CD1B14A-BEE1-4D53-8BF1-9D3FFB48D7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5A59FD64-37FA-4E51-979A-F498DCDE8F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9AD8C02C-7313-4E6A-827E-9E50A5349F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A7FA19-DF79-4C76-B971-AAAE3B3D76A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25B82CFD-F1ED-4FA6-9B06-A360F9B732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CF071796-7D2B-40B0-8518-22318F5D73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7">
            <a:extLst>
              <a:ext uri="{FF2B5EF4-FFF2-40B4-BE49-F238E27FC236}">
                <a16:creationId xmlns:a16="http://schemas.microsoft.com/office/drawing/2014/main" id="{08D87EE0-42B7-49C2-AF4A-93DB7997A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85747B-AD4B-472B-864F-5583885DAE3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88099" name="Rectangle 2">
            <a:extLst>
              <a:ext uri="{FF2B5EF4-FFF2-40B4-BE49-F238E27FC236}">
                <a16:creationId xmlns:a16="http://schemas.microsoft.com/office/drawing/2014/main" id="{881E7AB9-F913-4E62-BA77-ECE112EECD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100" name="Rectangle 3">
            <a:extLst>
              <a:ext uri="{FF2B5EF4-FFF2-40B4-BE49-F238E27FC236}">
                <a16:creationId xmlns:a16="http://schemas.microsoft.com/office/drawing/2014/main" id="{198146D0-4155-469D-8C2B-481FE4857C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745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7">
            <a:extLst>
              <a:ext uri="{FF2B5EF4-FFF2-40B4-BE49-F238E27FC236}">
                <a16:creationId xmlns:a16="http://schemas.microsoft.com/office/drawing/2014/main" id="{AABC5219-0A3B-4DA2-80B9-8BC348BA13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2E131A-3214-4DD0-B6A1-6C41D2ABCAD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90147" name="Rectangle 2">
            <a:extLst>
              <a:ext uri="{FF2B5EF4-FFF2-40B4-BE49-F238E27FC236}">
                <a16:creationId xmlns:a16="http://schemas.microsoft.com/office/drawing/2014/main" id="{3576CFA9-56E0-406A-9C8D-A1F21191A7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8" name="Rectangle 3">
            <a:extLst>
              <a:ext uri="{FF2B5EF4-FFF2-40B4-BE49-F238E27FC236}">
                <a16:creationId xmlns:a16="http://schemas.microsoft.com/office/drawing/2014/main" id="{3954758E-9390-4656-993E-FB32BC22B4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102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7">
            <a:extLst>
              <a:ext uri="{FF2B5EF4-FFF2-40B4-BE49-F238E27FC236}">
                <a16:creationId xmlns:a16="http://schemas.microsoft.com/office/drawing/2014/main" id="{FDA71888-C1C7-44EE-8C54-EC381AF463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F7AA25-D02E-445B-9DBB-DCD57FD4E5D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92195" name="Rectangle 2">
            <a:extLst>
              <a:ext uri="{FF2B5EF4-FFF2-40B4-BE49-F238E27FC236}">
                <a16:creationId xmlns:a16="http://schemas.microsoft.com/office/drawing/2014/main" id="{13E22036-0C74-48F2-AA89-3D203EF4A0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6" name="Rectangle 3">
            <a:extLst>
              <a:ext uri="{FF2B5EF4-FFF2-40B4-BE49-F238E27FC236}">
                <a16:creationId xmlns:a16="http://schemas.microsoft.com/office/drawing/2014/main" id="{09B68081-76C8-469D-AC2D-6D4A1C2A53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7">
            <a:extLst>
              <a:ext uri="{FF2B5EF4-FFF2-40B4-BE49-F238E27FC236}">
                <a16:creationId xmlns:a16="http://schemas.microsoft.com/office/drawing/2014/main" id="{F4E7EB9B-61FE-4809-BBC5-3C8AAD6F60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87F055-3C21-4A79-9917-4AEFFF7B9CD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96291" name="Rectangle 2">
            <a:extLst>
              <a:ext uri="{FF2B5EF4-FFF2-40B4-BE49-F238E27FC236}">
                <a16:creationId xmlns:a16="http://schemas.microsoft.com/office/drawing/2014/main" id="{C002F406-A878-4C48-A3D6-3E171A60F1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2" name="Rectangle 3">
            <a:extLst>
              <a:ext uri="{FF2B5EF4-FFF2-40B4-BE49-F238E27FC236}">
                <a16:creationId xmlns:a16="http://schemas.microsoft.com/office/drawing/2014/main" id="{81AC93A9-5CF3-446C-9316-323BE03492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7">
            <a:extLst>
              <a:ext uri="{FF2B5EF4-FFF2-40B4-BE49-F238E27FC236}">
                <a16:creationId xmlns:a16="http://schemas.microsoft.com/office/drawing/2014/main" id="{78046D0E-C3E7-4613-90E7-C6A599E68C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2A7254-18E3-4E15-AFBF-BAFFAF52F2C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98339" name="Rectangle 2">
            <a:extLst>
              <a:ext uri="{FF2B5EF4-FFF2-40B4-BE49-F238E27FC236}">
                <a16:creationId xmlns:a16="http://schemas.microsoft.com/office/drawing/2014/main" id="{606EB214-F291-4B8B-B507-FFD4DAE889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40" name="Rectangle 3">
            <a:extLst>
              <a:ext uri="{FF2B5EF4-FFF2-40B4-BE49-F238E27FC236}">
                <a16:creationId xmlns:a16="http://schemas.microsoft.com/office/drawing/2014/main" id="{B5CCC750-DEA9-482F-A5BF-8FDBC776EF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7">
            <a:extLst>
              <a:ext uri="{FF2B5EF4-FFF2-40B4-BE49-F238E27FC236}">
                <a16:creationId xmlns:a16="http://schemas.microsoft.com/office/drawing/2014/main" id="{3B785802-BE3A-4B93-B805-B63E27518E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847D81-ED85-4ED8-B00C-18FB5FB4326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00387" name="Rectangle 2">
            <a:extLst>
              <a:ext uri="{FF2B5EF4-FFF2-40B4-BE49-F238E27FC236}">
                <a16:creationId xmlns:a16="http://schemas.microsoft.com/office/drawing/2014/main" id="{08C317EF-75D9-413D-8140-2B64F6E743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8" name="Rectangle 3">
            <a:extLst>
              <a:ext uri="{FF2B5EF4-FFF2-40B4-BE49-F238E27FC236}">
                <a16:creationId xmlns:a16="http://schemas.microsoft.com/office/drawing/2014/main" id="{C4156650-832B-41E0-B5FF-CDF44BCBE2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7">
            <a:extLst>
              <a:ext uri="{FF2B5EF4-FFF2-40B4-BE49-F238E27FC236}">
                <a16:creationId xmlns:a16="http://schemas.microsoft.com/office/drawing/2014/main" id="{6673E26C-ACED-44F5-AC37-B646D63714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9B9C73-F926-4BA0-99C4-DD2973B786C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02435" name="Rectangle 2">
            <a:extLst>
              <a:ext uri="{FF2B5EF4-FFF2-40B4-BE49-F238E27FC236}">
                <a16:creationId xmlns:a16="http://schemas.microsoft.com/office/drawing/2014/main" id="{F2C2DD2B-4D7E-4527-AB74-614A0C0517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6" name="Rectangle 3">
            <a:extLst>
              <a:ext uri="{FF2B5EF4-FFF2-40B4-BE49-F238E27FC236}">
                <a16:creationId xmlns:a16="http://schemas.microsoft.com/office/drawing/2014/main" id="{A07757CF-9A63-49A9-93B7-25BFF1C808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8D71-493E-4A98-BCA4-4C565FF64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AFF9C-3754-4791-8F1C-C51027872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364AF-15F5-4E32-8713-D6CCB14BA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664C-13CC-4C6B-BDB3-CD022407BD98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3EF8A-A4DA-485E-9138-54BB4C1B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EAA21-41FF-4780-9310-3F857578B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91C0-FC97-4F32-83D1-C96FDEB6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4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6DC98-9A63-46B6-A389-D2895EFD6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74D6A-50C1-4698-B8E3-0BB1B9BBE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F5C12-44AB-4D35-BC02-5B06A5939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664C-13CC-4C6B-BDB3-CD022407BD98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45A1B-D569-4436-812C-1C912A4EA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57B91-8400-430C-B0D6-284964EA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91C0-FC97-4F32-83D1-C96FDEB6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1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5D04E-625E-45DB-890B-20D44FDBC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9192B-84FA-4731-BA66-3E52083A9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4F602-F397-4B29-A11A-B23C2A30D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664C-13CC-4C6B-BDB3-CD022407BD98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C9A27-A932-4E48-B612-3CA2EA8F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4FEE0-02FC-4248-AEDB-B100C1DE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91C0-FC97-4F32-83D1-C96FDEB6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8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4389F771-0F48-406D-9DB0-CC4DD47EF8D8}"/>
              </a:ext>
            </a:extLst>
          </p:cNvPr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CEB3946B-53CE-4589-9A07-72FA590CBC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FA5A8229-9072-4B2D-944F-31C4075D4A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1800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8F8A90A0-A9A5-4F07-8366-52EE82C6E9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1800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C13D8E98-17ED-4547-8DA7-EB9179F469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7D267637-8656-4A33-8B75-7163741513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1800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CF50DFC-4788-4E45-9542-11DC007E33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1800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7687C9A7-1F57-4434-8B65-DAB94E964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1800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2D71A422-34BD-4D1C-8912-F10C2D9B5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1800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5A2BF552-60E7-4C3A-9BC2-80A52FDF309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1800"/>
            </a:p>
          </p:txBody>
        </p:sp>
      </p:grpSp>
      <p:sp>
        <p:nvSpPr>
          <p:cNvPr id="14" name="Text Box 17">
            <a:extLst>
              <a:ext uri="{FF2B5EF4-FFF2-40B4-BE49-F238E27FC236}">
                <a16:creationId xmlns:a16="http://schemas.microsoft.com/office/drawing/2014/main" id="{2397460C-34F0-4217-B6DD-9EA656156E5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9464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400" i="0">
                <a:latin typeface="McGrawHill-Italic" pitchFamily="2" charset="0"/>
              </a:rPr>
              <a:t>McGraw-Hill</a:t>
            </a:r>
            <a:endParaRPr lang="en-US" altLang="en-US" sz="2400" i="0"/>
          </a:p>
        </p:txBody>
      </p:sp>
      <p:sp>
        <p:nvSpPr>
          <p:cNvPr id="15" name="Text Box 18">
            <a:extLst>
              <a:ext uri="{FF2B5EF4-FFF2-40B4-BE49-F238E27FC236}">
                <a16:creationId xmlns:a16="http://schemas.microsoft.com/office/drawing/2014/main" id="{647F6885-F72D-4F74-8550-8C625D9F43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96000" y="6553200"/>
            <a:ext cx="60960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Char char="©"/>
              <a:defRPr/>
            </a:pPr>
            <a:r>
              <a:rPr lang="en-US" altLang="en-US" sz="1400" i="0">
                <a:latin typeface="McGrawHill-Italic" pitchFamily="2" charset="0"/>
              </a:rPr>
              <a:t>The McGraw-Hill Companies, Inc., 2000</a:t>
            </a:r>
            <a:endParaRPr lang="en-US" altLang="en-US" sz="2400" i="0"/>
          </a:p>
        </p:txBody>
      </p: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1320800" y="1676400"/>
            <a:ext cx="10363200" cy="146208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828800" y="3886200"/>
            <a:ext cx="8534400" cy="1752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6" name="Date Placeholder 14">
            <a:extLst>
              <a:ext uri="{FF2B5EF4-FFF2-40B4-BE49-F238E27FC236}">
                <a16:creationId xmlns:a16="http://schemas.microsoft.com/office/drawing/2014/main" id="{4BA79545-0CCC-4DF6-A5CB-963362E3F1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3208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 i="0" baseline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Footer Placeholder 15">
            <a:extLst>
              <a:ext uri="{FF2B5EF4-FFF2-40B4-BE49-F238E27FC236}">
                <a16:creationId xmlns:a16="http://schemas.microsoft.com/office/drawing/2014/main" id="{64EAF141-3703-4524-90F5-BD525DB64B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5720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i="0" baseline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Slide Number Placeholder 16">
            <a:extLst>
              <a:ext uri="{FF2B5EF4-FFF2-40B4-BE49-F238E27FC236}">
                <a16:creationId xmlns:a16="http://schemas.microsoft.com/office/drawing/2014/main" id="{98CA75F6-983C-406F-948A-C32FE624E0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85D8310C-123E-4AAD-A5CF-5C59FD93CD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4963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ACEC6467-B1A4-4996-B6A5-224BBF3084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12.</a:t>
            </a:r>
            <a:fld id="{649A2A9B-DAA8-48FC-AF93-687C887B93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4521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A9EFABEB-8166-4086-AB2E-54632B2EF1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12.</a:t>
            </a:r>
            <a:fld id="{C09EE3F8-6BE1-4512-899B-F38FDECAE3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246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080C9D62-4376-48BB-9257-615DCC93F57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12.</a:t>
            </a:r>
            <a:fld id="{6E5A32E3-4987-43BA-8836-4E3981FC22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7717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6D6676C9-B4B3-4AE3-BD03-74AEF5CFA9D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12.</a:t>
            </a:r>
            <a:fld id="{9E0CCB16-DA06-4885-AFE0-4E1CE992C7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7531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748BADCB-BCB4-437B-8788-BECBD4D67D7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12.</a:t>
            </a:r>
            <a:fld id="{528E98C6-AABA-4BCF-BF68-DBB7142629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1055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9958FF1E-A664-485B-A444-13063A632B8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12.</a:t>
            </a:r>
            <a:fld id="{4D4B3DC9-1FAB-4498-9794-22CACB607E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7000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14BC387-BDBE-434F-B62A-881C9A03355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12.</a:t>
            </a:r>
            <a:fld id="{FAF24798-77F5-4655-8810-92ACFF4202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678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23D1-D155-44F5-AB33-EBDAE8B4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174AB-ECBE-4D8F-96C1-DF19F9AD8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B2311-D913-4A3E-A134-E3908AF06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664C-13CC-4C6B-BDB3-CD022407BD98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03D42-45CA-4CDA-A6F1-FE99F4A8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E8B3C-A315-47DE-9DF9-22247920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91C0-FC97-4F32-83D1-C96FDEB6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07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0B57A513-CEC9-45C5-974A-4DB8123053D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12.</a:t>
            </a:r>
            <a:fld id="{B5490059-2A1E-4BE8-9BA5-26D22C7BAF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64710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AE4FF50B-F029-4581-B5B9-0EC3395A160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12.</a:t>
            </a:r>
            <a:fld id="{E6EFBF44-86D7-4798-AB95-F1D0676661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46918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C017332E-86A5-40AE-B6C3-FBCA450EEC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12.</a:t>
            </a:r>
            <a:fld id="{1E5549F6-613E-4CC9-B088-2AD8FD9811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76097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F0C0ED3A-85F1-4405-B65E-7A7DC9979F1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12.</a:t>
            </a:r>
            <a:fld id="{AD4DC541-B857-446F-9C71-5094786F68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26798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72A8E69-ADBA-4F8D-ADF4-7023FB5C2B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FEE3F93-E31C-47CA-A100-ED36B08607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Wireless, Mobile Networks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DAD51CD-26A4-4629-A39A-CE6D7DE96F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6-</a:t>
            </a:r>
            <a:fld id="{188CFF26-6DC8-4F60-B394-6BBC9399E8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79774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C7CA5C1-AC38-4617-ACEA-955E27737C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96917A4-4F4A-41F0-AC12-D8D2034E67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Wireless, Mobile Networks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9EE9EC-C36D-43A9-B2B8-EC0C7269CC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6-</a:t>
            </a:r>
            <a:fld id="{E5C99C8C-ED2F-468B-A065-AFFF358C77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41870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863C7F7-1C10-415F-A609-7970E576FC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79CCC2-5DA8-4504-A39F-C825C8A4CE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Wireless, Mobile Networks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5DDB7C5-C8C3-4FEB-85C2-053C9E0F81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6-</a:t>
            </a:r>
            <a:fld id="{9778566F-AD49-406A-A318-252F89FD0C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78341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B9BECD-2998-41A3-8BEE-3C140FED69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741DEB-C297-4A0E-8ED4-4C42E540D6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Wireless, Mobile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C15AC7-95AA-4C1E-A6E3-378FD55BFE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6-</a:t>
            </a:r>
            <a:fld id="{0F343A9A-A6E2-419E-870D-0B990BF33E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42353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4440ADD-8263-4E9D-8F58-DA02F850B0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16D329-BC77-43C3-8300-D25E29EDAD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Wireless, Mobile Networks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B73EB0F-88AF-4D0C-AB7A-8284ACCCA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6-</a:t>
            </a:r>
            <a:fld id="{838663DE-D162-42D1-877B-DC3975F4A3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59631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BA6B4EE-BBDD-4FD0-A8D3-4BEDA58797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E9E7ADD-A22C-4A34-9A8F-5FF9176A45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Wireless, Mobile Networks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E216FB-5328-46B8-9CB9-094A1C1CC1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6-</a:t>
            </a:r>
            <a:fld id="{735A2E06-5247-42F1-9691-4798AEC7F8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001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ED68F-1765-4C89-AA6D-3E26146C2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382CB-4BD9-46B7-8C9D-5A15CCC09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2D03F-1FA0-4E0A-8340-D3F476AD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664C-13CC-4C6B-BDB3-CD022407BD98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1B917-F742-4B94-B9FC-8BEAE153E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0B33B-A718-49AB-8C06-C255F24F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91C0-FC97-4F32-83D1-C96FDEB6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615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F04B8CC-E754-4AE4-96B6-F160EDA767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AA319EA-61F8-4166-B4E3-0B98C42C4B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Wireless, Mobile Networks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FD3D8E0-EB69-48D6-A953-CD47665B1A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6-</a:t>
            </a:r>
            <a:fld id="{5D85F50C-10F5-44C4-9871-8BDFA44AC2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42248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DAE935-F9C6-48CA-88C7-140373CF72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4D1896-AA01-47E2-B6EB-3ACEE4FEFD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Wireless, Mobile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11ACFD-4B82-4E65-8B3B-EDC56459CE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6-</a:t>
            </a:r>
            <a:fld id="{31BC76EF-2CFF-4A5E-8BD0-3A1D1A5081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08495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A29B33-0C12-455C-82EB-D130692188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EB4734-F70D-4D40-A83A-3DB6E91114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Wireless, Mobile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DDF7A8-08DC-4014-8C01-A4C8886E18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6-</a:t>
            </a:r>
            <a:fld id="{438EF0E6-C679-4F35-88AE-E3F43501EF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59542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CD6906E-1BA3-4347-B2A7-D447F6F8E2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50433CF-292C-4AD4-91F9-79E3171EA3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Wireless, Mobile Networks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4DADBC-5823-4E12-8706-A009458075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6-</a:t>
            </a:r>
            <a:fld id="{3C8E1FC6-4D3B-407A-8DD9-5A66A4151C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76691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83600" y="228600"/>
            <a:ext cx="25908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228600"/>
            <a:ext cx="75692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64AB04F-98F2-4EA3-A5C3-EF6E6309C4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66EBE0-14B9-430D-940B-9500E3142D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Wireless, Mobile Networks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C4A92B1-E968-419D-8DE0-92B4C47D26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6-</a:t>
            </a:r>
            <a:fld id="{BA1D3D29-BB6F-44EB-9DFA-60AE95A495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43889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DFC4BF-E885-4594-AE5E-272B4D88BF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E6E4F6-178A-49AE-8E30-49D5FC3C75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Wireless, Mobile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DD477E-DF6C-400F-A742-75FA2C9426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6-</a:t>
            </a:r>
            <a:fld id="{591A2417-D471-4383-93C6-027718BD4A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788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B4D8F-542B-4D62-942C-7BD950D77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B5F6E-4872-4BED-A1C5-D223AD446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53809-6518-4F82-A9A1-342378678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1CBAC-9015-41C4-AFE6-062C0074D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664C-13CC-4C6B-BDB3-CD022407BD98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1E779-FF8C-4D80-8D9C-8C298481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DEE04-D922-4A31-AE77-405AD21B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91C0-FC97-4F32-83D1-C96FDEB6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4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8837-33E5-4EFD-8580-5AAEE8B0B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3D25-AB7F-48F7-AB5C-8D340788A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D10C3-4E65-4B9D-9822-7A126EE06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656106-42EA-4BE1-A2E5-BD8C5A82C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CDAB1-7BB5-45F3-B68C-E830E01A1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F27FEC-F6BF-4970-9739-B61B8954C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664C-13CC-4C6B-BDB3-CD022407BD98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430BBA-8BAC-4E41-B24B-6D308C3B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6AC12-AC46-4E13-ADDA-6EDBE33F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91C0-FC97-4F32-83D1-C96FDEB6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9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ECE0-00F3-4BE5-8AD9-37ADC1648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5AEB6-D350-4BD5-9892-8F19B65FF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664C-13CC-4C6B-BDB3-CD022407BD98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447CC-1C34-4194-BA71-CF8E8151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ED966-4622-456F-A7D6-B2955A26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91C0-FC97-4F32-83D1-C96FDEB6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2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7D496-E6C0-4434-96E4-DB62DDF99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664C-13CC-4C6B-BDB3-CD022407BD98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A4A825-1DFC-471C-8D62-457263319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C1D68-C98A-4C7A-9CF6-6846218F1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91C0-FC97-4F32-83D1-C96FDEB6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4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CAEC-5912-4639-8F85-85F4B8FAD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D42D1-A153-43C9-96D4-BA7D31153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2C9B2-A732-4D0B-9F78-39D41DE2A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97676-7459-4EF8-A10A-B00B50DA5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664C-13CC-4C6B-BDB3-CD022407BD98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186E4-620D-4388-8316-41E5FC958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4D52C-2A74-4C0A-8987-4FC5CBD5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91C0-FC97-4F32-83D1-C96FDEB6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7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1A2E-E0B1-49E0-90A6-6466F189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110A90-1E4A-4F16-88CD-01D2976FE4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A28C5-5FFA-4326-A840-C14CA42E8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078DA-C21B-4418-B40E-F356C7AE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664C-13CC-4C6B-BDB3-CD022407BD98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3EA0C-D97C-492A-9C34-1D5E268E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C20C4-87E5-45E6-8C4F-68E42E00F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891C0-FC97-4F32-83D1-C96FDEB6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9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 /><Relationship Id="rId13" Type="http://schemas.openxmlformats.org/officeDocument/2006/relationships/theme" Target="../theme/theme2.xml" /><Relationship Id="rId3" Type="http://schemas.openxmlformats.org/officeDocument/2006/relationships/slideLayout" Target="../slideLayouts/slideLayout14.xml" /><Relationship Id="rId7" Type="http://schemas.openxmlformats.org/officeDocument/2006/relationships/slideLayout" Target="../slideLayouts/slideLayout18.xml" /><Relationship Id="rId12" Type="http://schemas.openxmlformats.org/officeDocument/2006/relationships/slideLayout" Target="../slideLayouts/slideLayout23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slideLayout" Target="../slideLayouts/slideLayout17.xml" /><Relationship Id="rId11" Type="http://schemas.openxmlformats.org/officeDocument/2006/relationships/slideLayout" Target="../slideLayouts/slideLayout22.xml" /><Relationship Id="rId5" Type="http://schemas.openxmlformats.org/officeDocument/2006/relationships/slideLayout" Target="../slideLayouts/slideLayout16.xml" /><Relationship Id="rId10" Type="http://schemas.openxmlformats.org/officeDocument/2006/relationships/slideLayout" Target="../slideLayouts/slideLayout21.xml" /><Relationship Id="rId4" Type="http://schemas.openxmlformats.org/officeDocument/2006/relationships/slideLayout" Target="../slideLayouts/slideLayout15.xml" /><Relationship Id="rId9" Type="http://schemas.openxmlformats.org/officeDocument/2006/relationships/slideLayout" Target="../slideLayouts/slideLayout20.xml" 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 /><Relationship Id="rId13" Type="http://schemas.openxmlformats.org/officeDocument/2006/relationships/theme" Target="../theme/theme3.xml" /><Relationship Id="rId3" Type="http://schemas.openxmlformats.org/officeDocument/2006/relationships/slideLayout" Target="../slideLayouts/slideLayout26.xml" /><Relationship Id="rId7" Type="http://schemas.openxmlformats.org/officeDocument/2006/relationships/slideLayout" Target="../slideLayouts/slideLayout30.xml" /><Relationship Id="rId12" Type="http://schemas.openxmlformats.org/officeDocument/2006/relationships/slideLayout" Target="../slideLayouts/slideLayout35.xml" /><Relationship Id="rId2" Type="http://schemas.openxmlformats.org/officeDocument/2006/relationships/slideLayout" Target="../slideLayouts/slideLayout25.xml" /><Relationship Id="rId1" Type="http://schemas.openxmlformats.org/officeDocument/2006/relationships/slideLayout" Target="../slideLayouts/slideLayout24.xml" /><Relationship Id="rId6" Type="http://schemas.openxmlformats.org/officeDocument/2006/relationships/slideLayout" Target="../slideLayouts/slideLayout29.xml" /><Relationship Id="rId11" Type="http://schemas.openxmlformats.org/officeDocument/2006/relationships/slideLayout" Target="../slideLayouts/slideLayout34.xml" /><Relationship Id="rId5" Type="http://schemas.openxmlformats.org/officeDocument/2006/relationships/slideLayout" Target="../slideLayouts/slideLayout28.xml" /><Relationship Id="rId10" Type="http://schemas.openxmlformats.org/officeDocument/2006/relationships/slideLayout" Target="../slideLayouts/slideLayout33.xml" /><Relationship Id="rId4" Type="http://schemas.openxmlformats.org/officeDocument/2006/relationships/slideLayout" Target="../slideLayouts/slideLayout27.xml" /><Relationship Id="rId9" Type="http://schemas.openxmlformats.org/officeDocument/2006/relationships/slideLayout" Target="../slideLayouts/slideLayout3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124805-2170-4E07-92E4-5EC5FD6C2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D9D2-9483-472E-AEE1-D3FCAE8CD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4ABFD-BB52-4E93-93A7-40B2184D2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C664C-13CC-4C6B-BDB3-CD022407BD98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E3852-DBE0-4169-9ACF-BD8AA2323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3881B-639B-4119-82B4-4556358CB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891C0-FC97-4F32-83D1-C96FDEB64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1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6" name="Rectangle 16">
            <a:extLst>
              <a:ext uri="{FF2B5EF4-FFF2-40B4-BE49-F238E27FC236}">
                <a16:creationId xmlns:a16="http://schemas.microsoft.com/office/drawing/2014/main" id="{F23EE9F4-0AA0-4705-B890-6C601CFB3D5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 i="0" baseline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12.</a:t>
            </a:r>
            <a:fld id="{27136CA5-EF0D-40BD-B3B0-F115F44F14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771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522D106-B970-4788-A422-CF8C2AC786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9E68937-9698-467C-898A-32F57CB680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00200"/>
            <a:ext cx="10363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F406816-FD41-4C14-9671-528888AC5D9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F7C37D2-4E00-4F39-BAD8-54A367CC60F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02352" y="6400801"/>
            <a:ext cx="5149849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Wireless, Mobile Networks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A0DA0A8-6CDD-47DE-8E42-2788637B616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83901" y="6400800"/>
            <a:ext cx="901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6-</a:t>
            </a:r>
            <a:fld id="{4F2A8294-B758-44A1-909B-1B4E86494C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947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rgbClr val="000099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rgbClr val="000099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rgbClr val="000099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Gill Sans MT" pitchFamily="34" charset="0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Gill Sans MT" pitchFamily="34" charset="0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8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8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8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8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8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8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8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8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8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8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18.xml" 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18.xml" 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18.xml" 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18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18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 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18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8.xml" 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25.xml" 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25.xml" 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7" Type="http://schemas.openxmlformats.org/officeDocument/2006/relationships/image" Target="../media/image14.png" /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25.xml" /><Relationship Id="rId6" Type="http://schemas.openxmlformats.org/officeDocument/2006/relationships/image" Target="../media/image18.png" /><Relationship Id="rId5" Type="http://schemas.openxmlformats.org/officeDocument/2006/relationships/image" Target="../media/image17.png" /><Relationship Id="rId4" Type="http://schemas.openxmlformats.org/officeDocument/2006/relationships/image" Target="../media/image16.png" 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27.xml" 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7" Type="http://schemas.openxmlformats.org/officeDocument/2006/relationships/image" Target="../media/image14.png" /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30.xml" /><Relationship Id="rId6" Type="http://schemas.openxmlformats.org/officeDocument/2006/relationships/image" Target="../media/image18.png" /><Relationship Id="rId5" Type="http://schemas.openxmlformats.org/officeDocument/2006/relationships/image" Target="../media/image17.png" /><Relationship Id="rId4" Type="http://schemas.openxmlformats.org/officeDocument/2006/relationships/image" Target="../media/image16.png" 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30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8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1C3A9-E465-46B2-8B47-69840D24F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290097"/>
          </a:xfrm>
        </p:spPr>
        <p:txBody>
          <a:bodyPr>
            <a:normAutofit/>
          </a:bodyPr>
          <a:lstStyle/>
          <a:p>
            <a:r>
              <a:rPr lang="en-US" dirty="0"/>
              <a:t>UNIT-II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4E3C1-9ACD-42E4-AFEA-B5CB709B26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CONTROLLED ACCESS</a:t>
            </a:r>
          </a:p>
        </p:txBody>
      </p:sp>
    </p:spTree>
    <p:extLst>
      <p:ext uri="{BB962C8B-B14F-4D97-AF65-F5344CB8AC3E}">
        <p14:creationId xmlns:p14="http://schemas.microsoft.com/office/powerpoint/2010/main" val="242086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33D7F2-2133-4ED0-A360-4F6A84A0D41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2152650" y="365125"/>
            <a:ext cx="7886700" cy="6035675"/>
          </a:xfrm>
        </p:spPr>
        <p:txBody>
          <a:bodyPr/>
          <a:lstStyle/>
          <a:p>
            <a:r>
              <a:rPr lang="en-US" sz="2400" dirty="0"/>
              <a:t>In this method, a </a:t>
            </a:r>
            <a:r>
              <a:rPr lang="en-US" sz="2400" dirty="0">
                <a:solidFill>
                  <a:srgbClr val="D60093"/>
                </a:solidFill>
              </a:rPr>
              <a:t>special packet called a token</a:t>
            </a:r>
            <a:r>
              <a:rPr lang="en-US" sz="2400" dirty="0"/>
              <a:t> circulates through the ring. </a:t>
            </a:r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rgbClr val="33CC33"/>
                </a:solidFill>
              </a:rPr>
              <a:t>possession of the token </a:t>
            </a:r>
            <a:r>
              <a:rPr lang="en-US" sz="2400" dirty="0"/>
              <a:t>gives the station the </a:t>
            </a:r>
            <a:r>
              <a:rPr lang="en-US" sz="2400" dirty="0">
                <a:solidFill>
                  <a:srgbClr val="33CC33"/>
                </a:solidFill>
              </a:rPr>
              <a:t>right to access the channel </a:t>
            </a:r>
            <a:r>
              <a:rPr lang="en-US" sz="2400" dirty="0"/>
              <a:t>and send its data.</a:t>
            </a:r>
          </a:p>
          <a:p>
            <a:r>
              <a:rPr lang="en-US" sz="2400" dirty="0"/>
              <a:t>When a </a:t>
            </a:r>
            <a:r>
              <a:rPr lang="en-US" sz="2400" dirty="0">
                <a:solidFill>
                  <a:srgbClr val="D60093"/>
                </a:solidFill>
              </a:rPr>
              <a:t>station has some data to send</a:t>
            </a:r>
            <a:r>
              <a:rPr lang="en-US" sz="2400" dirty="0"/>
              <a:t>, it </a:t>
            </a:r>
            <a:r>
              <a:rPr lang="en-US" sz="2400" dirty="0">
                <a:solidFill>
                  <a:srgbClr val="D60093"/>
                </a:solidFill>
              </a:rPr>
              <a:t>waits until it receives the token from its predecessor. </a:t>
            </a:r>
          </a:p>
          <a:p>
            <a:r>
              <a:rPr lang="en-US" sz="2400" dirty="0"/>
              <a:t>It then holds the token and sends its data. </a:t>
            </a:r>
          </a:p>
          <a:p>
            <a:r>
              <a:rPr lang="en-US" sz="2400" dirty="0"/>
              <a:t>When the </a:t>
            </a:r>
            <a:r>
              <a:rPr lang="en-US" sz="2400" dirty="0">
                <a:solidFill>
                  <a:srgbClr val="33CC33"/>
                </a:solidFill>
              </a:rPr>
              <a:t>station has no more data to send</a:t>
            </a:r>
            <a:r>
              <a:rPr lang="en-US" sz="2400" dirty="0"/>
              <a:t>, it </a:t>
            </a:r>
            <a:r>
              <a:rPr lang="en-US" sz="2400" dirty="0">
                <a:solidFill>
                  <a:srgbClr val="33CC33"/>
                </a:solidFill>
              </a:rPr>
              <a:t>releases the token</a:t>
            </a:r>
            <a:r>
              <a:rPr lang="en-US" sz="2400" dirty="0"/>
              <a:t>, passing it to the next logical station in the ring. </a:t>
            </a:r>
          </a:p>
          <a:p>
            <a:r>
              <a:rPr lang="en-US" sz="2400" dirty="0"/>
              <a:t>The station </a:t>
            </a:r>
            <a:r>
              <a:rPr lang="en-US" sz="2400" dirty="0">
                <a:solidFill>
                  <a:srgbClr val="D60093"/>
                </a:solidFill>
              </a:rPr>
              <a:t>cannot send data </a:t>
            </a:r>
            <a:r>
              <a:rPr lang="en-US" sz="2400" dirty="0"/>
              <a:t>until it </a:t>
            </a:r>
            <a:r>
              <a:rPr lang="en-US" sz="2400" dirty="0">
                <a:solidFill>
                  <a:srgbClr val="D60093"/>
                </a:solidFill>
              </a:rPr>
              <a:t>receives the token</a:t>
            </a:r>
            <a:r>
              <a:rPr lang="en-US" sz="2400" dirty="0"/>
              <a:t> again in the </a:t>
            </a:r>
            <a:r>
              <a:rPr lang="en-US" sz="2400" dirty="0">
                <a:solidFill>
                  <a:srgbClr val="D60093"/>
                </a:solidFill>
              </a:rPr>
              <a:t>next round. </a:t>
            </a:r>
          </a:p>
          <a:p>
            <a:r>
              <a:rPr lang="en-US" sz="2400" dirty="0"/>
              <a:t>In this process, when a station receives the token and has no data to send, it just passes the data to the next station.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7785F-3D8C-439F-BBFE-3AB15A03B3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1C1C1C"/>
                </a:solidFill>
                <a:ea typeface="MS PGothic" panose="020B0600070205080204" pitchFamily="34" charset="-128"/>
              </a:rPr>
              <a:t>12.</a:t>
            </a:r>
            <a:fld id="{AD4DC541-B857-446F-9C71-5094786F68F0}" type="slidenum">
              <a:rPr lang="en-US" altLang="en-US">
                <a:solidFill>
                  <a:srgbClr val="1C1C1C"/>
                </a:solidFill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en-US">
              <a:solidFill>
                <a:srgbClr val="1C1C1C"/>
              </a:solidFill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5591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85115F-9A79-4FBD-8C82-DB700348DFA4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2400" dirty="0">
                <a:solidFill>
                  <a:srgbClr val="D60093"/>
                </a:solidFill>
              </a:rPr>
              <a:t>Token management is needed </a:t>
            </a:r>
            <a:r>
              <a:rPr lang="en-US" sz="2400" dirty="0"/>
              <a:t>for this access method.</a:t>
            </a:r>
          </a:p>
          <a:p>
            <a:r>
              <a:rPr lang="en-US" sz="2400" dirty="0"/>
              <a:t> </a:t>
            </a:r>
            <a:r>
              <a:rPr lang="en-US" sz="2400" dirty="0">
                <a:solidFill>
                  <a:srgbClr val="33CC33"/>
                </a:solidFill>
              </a:rPr>
              <a:t>Stations must be limited </a:t>
            </a:r>
            <a:r>
              <a:rPr lang="en-US" sz="2400" dirty="0"/>
              <a:t>in the time they can have </a:t>
            </a:r>
            <a:r>
              <a:rPr lang="en-US" sz="2400" dirty="0">
                <a:solidFill>
                  <a:srgbClr val="33CC33"/>
                </a:solidFill>
              </a:rPr>
              <a:t>possession of the token</a:t>
            </a:r>
            <a:r>
              <a:rPr lang="en-US" sz="2400" dirty="0"/>
              <a:t>. </a:t>
            </a:r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rgbClr val="D60093"/>
                </a:solidFill>
              </a:rPr>
              <a:t>token must be monitored </a:t>
            </a:r>
            <a:r>
              <a:rPr lang="en-US" sz="2400" dirty="0"/>
              <a:t>to ensure it has </a:t>
            </a:r>
            <a:r>
              <a:rPr lang="en-US" sz="2400" dirty="0">
                <a:solidFill>
                  <a:srgbClr val="D60093"/>
                </a:solidFill>
              </a:rPr>
              <a:t>not been lost or destroyed</a:t>
            </a:r>
            <a:r>
              <a:rPr lang="en-US" sz="2400" dirty="0"/>
              <a:t>. For example, if a station that is holding the token fails, the token will disappear from the network. </a:t>
            </a:r>
          </a:p>
          <a:p>
            <a:r>
              <a:rPr lang="en-US" sz="2400" dirty="0"/>
              <a:t>Another function of token management is to </a:t>
            </a:r>
            <a:r>
              <a:rPr lang="en-US" sz="2400" dirty="0">
                <a:solidFill>
                  <a:srgbClr val="33CC33"/>
                </a:solidFill>
              </a:rPr>
              <a:t>assign priorities</a:t>
            </a:r>
            <a:r>
              <a:rPr lang="en-US" sz="2400" dirty="0"/>
              <a:t> to the stations and to the types of data being transmitted. </a:t>
            </a:r>
          </a:p>
          <a:p>
            <a:r>
              <a:rPr lang="en-US" sz="2400" dirty="0"/>
              <a:t>And finally, token management is needed to make low-priority stations </a:t>
            </a:r>
            <a:r>
              <a:rPr lang="en-US" sz="2400" dirty="0">
                <a:solidFill>
                  <a:srgbClr val="D60093"/>
                </a:solidFill>
              </a:rPr>
              <a:t>release the token </a:t>
            </a:r>
            <a:r>
              <a:rPr lang="en-US" sz="2400" dirty="0"/>
              <a:t>to high-priority stations.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8E5851-26B6-49DC-832E-0EDF951E41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1C1C1C"/>
                </a:solidFill>
                <a:ea typeface="MS PGothic" panose="020B0600070205080204" pitchFamily="34" charset="-128"/>
              </a:rPr>
              <a:t>12.</a:t>
            </a:r>
            <a:fld id="{AD4DC541-B857-446F-9C71-5094786F68F0}" type="slidenum">
              <a:rPr lang="en-US" altLang="en-US">
                <a:solidFill>
                  <a:srgbClr val="1C1C1C"/>
                </a:solidFill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en-US">
              <a:solidFill>
                <a:srgbClr val="1C1C1C"/>
              </a:solidFill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6985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CDFB95-254D-4506-BF99-347D4D3698FB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Logical Ring : </a:t>
            </a:r>
          </a:p>
          <a:p>
            <a:r>
              <a:rPr lang="en-US" sz="2400" dirty="0"/>
              <a:t>In a token-passing network, stations </a:t>
            </a:r>
            <a:r>
              <a:rPr lang="en-US" sz="2400" dirty="0">
                <a:solidFill>
                  <a:srgbClr val="D60093"/>
                </a:solidFill>
              </a:rPr>
              <a:t>do not have to be physically connected in a ring; the ring can be a logical one. </a:t>
            </a:r>
          </a:p>
          <a:p>
            <a:r>
              <a:rPr lang="en-US" sz="2400" dirty="0">
                <a:solidFill>
                  <a:srgbClr val="33CC33"/>
                </a:solidFill>
              </a:rPr>
              <a:t>Figure.20 </a:t>
            </a:r>
            <a:r>
              <a:rPr lang="en-US" sz="2400" dirty="0"/>
              <a:t>show </a:t>
            </a:r>
            <a:r>
              <a:rPr lang="en-US" sz="2400" dirty="0">
                <a:solidFill>
                  <a:srgbClr val="33CC33"/>
                </a:solidFill>
              </a:rPr>
              <a:t>four different physical topologies </a:t>
            </a:r>
            <a:r>
              <a:rPr lang="en-US" sz="2400" dirty="0"/>
              <a:t>that</a:t>
            </a:r>
          </a:p>
          <a:p>
            <a:pPr marL="0" indent="0">
              <a:buNone/>
            </a:pPr>
            <a:r>
              <a:rPr lang="en-US" sz="2400" dirty="0"/>
              <a:t>   can </a:t>
            </a:r>
            <a:r>
              <a:rPr lang="en-US" sz="2400" dirty="0">
                <a:solidFill>
                  <a:srgbClr val="33CC33"/>
                </a:solidFill>
              </a:rPr>
              <a:t>create a logical ring</a:t>
            </a:r>
            <a:r>
              <a:rPr lang="en-US" sz="2400" dirty="0"/>
              <a:t>.</a:t>
            </a:r>
          </a:p>
          <a:p>
            <a:r>
              <a:rPr lang="en-US" sz="2400" dirty="0"/>
              <a:t>In the </a:t>
            </a:r>
            <a:r>
              <a:rPr lang="en-US" sz="2400" dirty="0">
                <a:solidFill>
                  <a:srgbClr val="CC3399"/>
                </a:solidFill>
              </a:rPr>
              <a:t>physical ring topology</a:t>
            </a:r>
            <a:r>
              <a:rPr lang="en-US" sz="2400" dirty="0"/>
              <a:t>, when a </a:t>
            </a:r>
            <a:r>
              <a:rPr lang="en-US" sz="2400" dirty="0">
                <a:solidFill>
                  <a:srgbClr val="CC3399"/>
                </a:solidFill>
              </a:rPr>
              <a:t>station sends the token to its successor</a:t>
            </a:r>
            <a:r>
              <a:rPr lang="en-US" sz="2400" dirty="0"/>
              <a:t>, the token </a:t>
            </a:r>
            <a:r>
              <a:rPr lang="en-US" sz="2400" dirty="0">
                <a:solidFill>
                  <a:srgbClr val="CC3399"/>
                </a:solidFill>
              </a:rPr>
              <a:t>cannot be seen by other stations</a:t>
            </a:r>
            <a:r>
              <a:rPr lang="en-US" sz="2400" dirty="0"/>
              <a:t>; the successor is the next one in line. </a:t>
            </a:r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rgbClr val="00B050"/>
                </a:solidFill>
              </a:rPr>
              <a:t>problem with this topology </a:t>
            </a:r>
            <a:r>
              <a:rPr lang="en-US" sz="2400" dirty="0"/>
              <a:t>is that if </a:t>
            </a:r>
            <a:r>
              <a:rPr lang="en-US" sz="2400" dirty="0">
                <a:solidFill>
                  <a:srgbClr val="00B050"/>
                </a:solidFill>
              </a:rPr>
              <a:t>one of the links-the medium</a:t>
            </a:r>
            <a:r>
              <a:rPr lang="en-US" sz="2400" dirty="0">
                <a:solidFill>
                  <a:srgbClr val="CC3399"/>
                </a:solidFill>
              </a:rPr>
              <a:t> </a:t>
            </a:r>
            <a:r>
              <a:rPr lang="en-US" sz="2400" dirty="0"/>
              <a:t>between two adjacent stations </a:t>
            </a:r>
            <a:r>
              <a:rPr lang="en-US" sz="2400" dirty="0">
                <a:solidFill>
                  <a:srgbClr val="00B050"/>
                </a:solidFill>
              </a:rPr>
              <a:t>fails, the whole system fails</a:t>
            </a:r>
            <a:r>
              <a:rPr lang="en-US" sz="2400" dirty="0">
                <a:solidFill>
                  <a:srgbClr val="CC3399"/>
                </a:solidFill>
              </a:rPr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72DA6F-805C-4A20-99A7-82DE878AE2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1C1C1C"/>
                </a:solidFill>
                <a:ea typeface="MS PGothic" panose="020B0600070205080204" pitchFamily="34" charset="-128"/>
              </a:rPr>
              <a:t>12.</a:t>
            </a:r>
            <a:fld id="{AD4DC541-B857-446F-9C71-5094786F68F0}" type="slidenum">
              <a:rPr lang="en-US" altLang="en-US">
                <a:solidFill>
                  <a:srgbClr val="1C1C1C"/>
                </a:solidFill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en-US">
              <a:solidFill>
                <a:srgbClr val="1C1C1C"/>
              </a:solidFill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4363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D58A98-0426-4AFD-BDC2-0481A90A81A9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rgbClr val="CC3399"/>
                </a:solidFill>
              </a:rPr>
              <a:t>dual ring topology uses a second (auxiliary) ring </a:t>
            </a:r>
            <a:r>
              <a:rPr lang="en-US" sz="2400" dirty="0"/>
              <a:t>which </a:t>
            </a:r>
            <a:r>
              <a:rPr lang="en-US" sz="2400" dirty="0">
                <a:solidFill>
                  <a:srgbClr val="00B050"/>
                </a:solidFill>
              </a:rPr>
              <a:t>operates in the reverse direction compared with the main ring. </a:t>
            </a:r>
          </a:p>
          <a:p>
            <a:r>
              <a:rPr lang="en-US" sz="2400" dirty="0"/>
              <a:t>If </a:t>
            </a:r>
            <a:r>
              <a:rPr lang="en-US" sz="2400" dirty="0">
                <a:solidFill>
                  <a:srgbClr val="CC3399"/>
                </a:solidFill>
              </a:rPr>
              <a:t>one of the links in the main ring fails</a:t>
            </a:r>
            <a:r>
              <a:rPr lang="en-US" sz="2400" dirty="0"/>
              <a:t>, the system automatically </a:t>
            </a:r>
            <a:r>
              <a:rPr lang="en-US" sz="2400" dirty="0">
                <a:solidFill>
                  <a:srgbClr val="00B050"/>
                </a:solidFill>
              </a:rPr>
              <a:t>combines the two rings to form a temporary ring</a:t>
            </a:r>
            <a:r>
              <a:rPr lang="en-US" sz="2400" dirty="0"/>
              <a:t>. </a:t>
            </a:r>
          </a:p>
          <a:p>
            <a:r>
              <a:rPr lang="en-US" sz="2400" dirty="0"/>
              <a:t>After the </a:t>
            </a:r>
            <a:r>
              <a:rPr lang="en-US" sz="2400" dirty="0">
                <a:solidFill>
                  <a:srgbClr val="CC3399"/>
                </a:solidFill>
              </a:rPr>
              <a:t>failed link is restored</a:t>
            </a:r>
            <a:r>
              <a:rPr lang="en-US" sz="2400" dirty="0"/>
              <a:t>, the </a:t>
            </a:r>
            <a:r>
              <a:rPr lang="en-US" sz="2400" dirty="0">
                <a:solidFill>
                  <a:srgbClr val="CC3399"/>
                </a:solidFill>
              </a:rPr>
              <a:t>auxiliary ring becomes idle again</a:t>
            </a:r>
            <a:r>
              <a:rPr lang="en-US" sz="2400" dirty="0"/>
              <a:t>. </a:t>
            </a:r>
          </a:p>
          <a:p>
            <a:r>
              <a:rPr lang="en-US" sz="2400" dirty="0"/>
              <a:t>This </a:t>
            </a:r>
            <a:r>
              <a:rPr lang="en-US" sz="2400" dirty="0">
                <a:solidFill>
                  <a:srgbClr val="00B050"/>
                </a:solidFill>
              </a:rPr>
              <a:t>topology to work</a:t>
            </a:r>
            <a:r>
              <a:rPr lang="en-US" sz="2400" dirty="0"/>
              <a:t>, each station needs to have </a:t>
            </a:r>
            <a:r>
              <a:rPr lang="en-US" sz="2400" dirty="0">
                <a:solidFill>
                  <a:srgbClr val="00B050"/>
                </a:solidFill>
              </a:rPr>
              <a:t>two transmitter ports and two receiver ports. </a:t>
            </a:r>
          </a:p>
          <a:p>
            <a:r>
              <a:rPr lang="en-US" sz="2400" dirty="0"/>
              <a:t>In the </a:t>
            </a:r>
            <a:r>
              <a:rPr lang="en-US" sz="2400" dirty="0">
                <a:solidFill>
                  <a:srgbClr val="CC3399"/>
                </a:solidFill>
              </a:rPr>
              <a:t>bus ring topology</a:t>
            </a:r>
            <a:r>
              <a:rPr lang="en-US" sz="2400" dirty="0"/>
              <a:t>, also </a:t>
            </a:r>
            <a:r>
              <a:rPr lang="en-US" sz="2400" dirty="0">
                <a:solidFill>
                  <a:srgbClr val="CC3399"/>
                </a:solidFill>
              </a:rPr>
              <a:t>called a token bus</a:t>
            </a:r>
            <a:r>
              <a:rPr lang="en-US" sz="2400" dirty="0"/>
              <a:t>, the stations are </a:t>
            </a:r>
            <a:r>
              <a:rPr lang="en-US" sz="2400" dirty="0">
                <a:solidFill>
                  <a:srgbClr val="CC3399"/>
                </a:solidFill>
              </a:rPr>
              <a:t>connected to a single cable </a:t>
            </a:r>
            <a:r>
              <a:rPr lang="en-US" sz="2400" dirty="0"/>
              <a:t>called a bus. </a:t>
            </a:r>
          </a:p>
          <a:p>
            <a:r>
              <a:rPr lang="en-US" sz="2400" dirty="0"/>
              <a:t>They, however, make a </a:t>
            </a:r>
            <a:r>
              <a:rPr lang="en-US" sz="2400" dirty="0">
                <a:solidFill>
                  <a:srgbClr val="00B050"/>
                </a:solidFill>
              </a:rPr>
              <a:t>logical ring</a:t>
            </a:r>
            <a:r>
              <a:rPr lang="en-US" sz="2400" dirty="0"/>
              <a:t>, because </a:t>
            </a:r>
            <a:r>
              <a:rPr lang="en-US" sz="2400" dirty="0">
                <a:solidFill>
                  <a:srgbClr val="00B050"/>
                </a:solidFill>
              </a:rPr>
              <a:t>each station knows </a:t>
            </a:r>
            <a:r>
              <a:rPr lang="en-US" sz="2400" dirty="0"/>
              <a:t>the </a:t>
            </a:r>
            <a:r>
              <a:rPr lang="en-US" sz="2400" dirty="0">
                <a:solidFill>
                  <a:srgbClr val="00B050"/>
                </a:solidFill>
              </a:rPr>
              <a:t>address of its successor </a:t>
            </a:r>
            <a:r>
              <a:rPr lang="en-US" sz="2400" dirty="0"/>
              <a:t>(and also predecessor for token management purposes).</a:t>
            </a:r>
          </a:p>
          <a:p>
            <a:r>
              <a:rPr lang="en-US" sz="2400" dirty="0"/>
              <a:t>When a </a:t>
            </a:r>
            <a:r>
              <a:rPr lang="en-US" sz="2400" dirty="0">
                <a:solidFill>
                  <a:srgbClr val="CC3399"/>
                </a:solidFill>
              </a:rPr>
              <a:t>station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C3399"/>
                </a:solidFill>
              </a:rPr>
              <a:t>has finished sending its data</a:t>
            </a:r>
            <a:r>
              <a:rPr lang="en-US" sz="2400" dirty="0"/>
              <a:t>, it </a:t>
            </a:r>
            <a:r>
              <a:rPr lang="en-US" sz="2400" dirty="0">
                <a:solidFill>
                  <a:srgbClr val="CC3399"/>
                </a:solidFill>
              </a:rPr>
              <a:t>releases the token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CC3399"/>
                </a:solidFill>
              </a:rPr>
              <a:t>inserts the address of its successor </a:t>
            </a:r>
            <a:r>
              <a:rPr lang="en-US" sz="2400" dirty="0"/>
              <a:t>in the token.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4E35FD-09EC-4E74-B2ED-0303E176A2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1C1C1C"/>
                </a:solidFill>
                <a:ea typeface="MS PGothic" panose="020B0600070205080204" pitchFamily="34" charset="-128"/>
              </a:rPr>
              <a:t>12.</a:t>
            </a:r>
            <a:fld id="{AD4DC541-B857-446F-9C71-5094786F68F0}" type="slidenum">
              <a:rPr lang="en-US" altLang="en-US">
                <a:solidFill>
                  <a:srgbClr val="1C1C1C"/>
                </a:solidFill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en-US">
              <a:solidFill>
                <a:srgbClr val="1C1C1C"/>
              </a:solidFill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9037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Slide Number Placeholder 1">
            <a:extLst>
              <a:ext uri="{FF2B5EF4-FFF2-40B4-BE49-F238E27FC236}">
                <a16:creationId xmlns:a16="http://schemas.microsoft.com/office/drawing/2014/main" id="{F8972DDF-7A4B-4F80-9485-C04ECDD8EF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i="0">
                <a:solidFill>
                  <a:srgbClr val="1C1C1C"/>
                </a:solidFill>
                <a:latin typeface="Arial" panose="020B0604020202020204" pitchFamily="34" charset="0"/>
              </a:rPr>
              <a:t>12.</a:t>
            </a:r>
            <a:fld id="{447AA154-F379-4442-9F50-973C9930DAA2}" type="slidenum">
              <a:rPr lang="en-US" altLang="en-US" b="1" i="0">
                <a:solidFill>
                  <a:srgbClr val="1C1C1C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 b="1" i="0">
              <a:solidFill>
                <a:srgbClr val="1C1C1C"/>
              </a:solidFill>
              <a:latin typeface="Arial" panose="020B0604020202020204" pitchFamily="34" charset="0"/>
            </a:endParaRPr>
          </a:p>
        </p:txBody>
      </p:sp>
      <p:sp>
        <p:nvSpPr>
          <p:cNvPr id="389123" name="Line 2">
            <a:extLst>
              <a:ext uri="{FF2B5EF4-FFF2-40B4-BE49-F238E27FC236}">
                <a16:creationId xmlns:a16="http://schemas.microsoft.com/office/drawing/2014/main" id="{94446C8F-D57A-4F65-A178-D3360C536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389124" name="Line 3">
            <a:extLst>
              <a:ext uri="{FF2B5EF4-FFF2-40B4-BE49-F238E27FC236}">
                <a16:creationId xmlns:a16="http://schemas.microsoft.com/office/drawing/2014/main" id="{E5515690-637B-4D99-A768-EDE2C30AB3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389125" name="Text Box 4">
            <a:extLst>
              <a:ext uri="{FF2B5EF4-FFF2-40B4-BE49-F238E27FC236}">
                <a16:creationId xmlns:a16="http://schemas.microsoft.com/office/drawing/2014/main" id="{1C818ACE-4D75-4FD4-9604-F048989F1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81000"/>
            <a:ext cx="8934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i="0" dirty="0">
                <a:solidFill>
                  <a:srgbClr val="3333CC"/>
                </a:solidFill>
                <a:latin typeface="Times New Roman" panose="02020603050405020304" pitchFamily="18" charset="0"/>
              </a:rPr>
              <a:t>Figure.20  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Logical ring and physical topology in token-passing access method</a:t>
            </a:r>
          </a:p>
        </p:txBody>
      </p:sp>
      <p:sp>
        <p:nvSpPr>
          <p:cNvPr id="389126" name="Line 5">
            <a:extLst>
              <a:ext uri="{FF2B5EF4-FFF2-40B4-BE49-F238E27FC236}">
                <a16:creationId xmlns:a16="http://schemas.microsoft.com/office/drawing/2014/main" id="{15E83CA2-4C60-4A2B-AA55-F47798579E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pic>
        <p:nvPicPr>
          <p:cNvPr id="389127" name="Picture 7">
            <a:extLst>
              <a:ext uri="{FF2B5EF4-FFF2-40B4-BE49-F238E27FC236}">
                <a16:creationId xmlns:a16="http://schemas.microsoft.com/office/drawing/2014/main" id="{CE959F9A-C7E1-4E04-9CDC-ABE501A6A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1136650"/>
            <a:ext cx="7102475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6795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8E727B-32EC-477D-8FDB-7DA3AF2EC9D0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2400" dirty="0"/>
              <a:t>Only the </a:t>
            </a:r>
            <a:r>
              <a:rPr lang="en-US" sz="2400" dirty="0">
                <a:solidFill>
                  <a:srgbClr val="CC3399"/>
                </a:solidFill>
              </a:rPr>
              <a:t>station with the address matching the destination address </a:t>
            </a:r>
            <a:r>
              <a:rPr lang="en-US" sz="2400" dirty="0"/>
              <a:t>of the token </a:t>
            </a:r>
            <a:r>
              <a:rPr lang="en-US" sz="2400" dirty="0">
                <a:solidFill>
                  <a:srgbClr val="CC3399"/>
                </a:solidFill>
              </a:rPr>
              <a:t>gets the token to access </a:t>
            </a:r>
            <a:r>
              <a:rPr lang="en-US" sz="2400" dirty="0"/>
              <a:t>the shared media. </a:t>
            </a:r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rgbClr val="00B050"/>
                </a:solidFill>
              </a:rPr>
              <a:t>Token Bus LAN</a:t>
            </a:r>
            <a:r>
              <a:rPr lang="en-US" sz="2400" dirty="0"/>
              <a:t>, standardized by IEEE, </a:t>
            </a:r>
            <a:r>
              <a:rPr lang="en-US" sz="2400" dirty="0">
                <a:solidFill>
                  <a:srgbClr val="00B050"/>
                </a:solidFill>
              </a:rPr>
              <a:t>uses this topology</a:t>
            </a:r>
            <a:r>
              <a:rPr lang="en-US" sz="2400" dirty="0"/>
              <a:t>.</a:t>
            </a:r>
          </a:p>
          <a:p>
            <a:r>
              <a:rPr lang="en-US" sz="2400" dirty="0"/>
              <a:t>In a </a:t>
            </a:r>
            <a:r>
              <a:rPr lang="en-US" sz="2400" dirty="0">
                <a:solidFill>
                  <a:srgbClr val="CC3399"/>
                </a:solidFill>
              </a:rPr>
              <a:t>star ring topology, the physical topology is a star. </a:t>
            </a:r>
          </a:p>
          <a:p>
            <a:r>
              <a:rPr lang="en-US" sz="2400" dirty="0"/>
              <a:t>There is a </a:t>
            </a:r>
            <a:r>
              <a:rPr lang="en-US" sz="2400" dirty="0">
                <a:solidFill>
                  <a:srgbClr val="00B050"/>
                </a:solidFill>
              </a:rPr>
              <a:t>hub</a:t>
            </a:r>
            <a:r>
              <a:rPr lang="en-US" sz="2400" dirty="0"/>
              <a:t>, however, that </a:t>
            </a:r>
            <a:r>
              <a:rPr lang="en-US" sz="2400" dirty="0">
                <a:solidFill>
                  <a:srgbClr val="00B050"/>
                </a:solidFill>
              </a:rPr>
              <a:t>acts as the connector</a:t>
            </a:r>
            <a:r>
              <a:rPr lang="en-US" sz="2400" dirty="0"/>
              <a:t>. The </a:t>
            </a:r>
            <a:r>
              <a:rPr lang="en-US" sz="2400" dirty="0">
                <a:solidFill>
                  <a:srgbClr val="00B050"/>
                </a:solidFill>
              </a:rPr>
              <a:t>wiring inside the hub makes the ring</a:t>
            </a:r>
            <a:r>
              <a:rPr lang="en-US" sz="2400" dirty="0"/>
              <a:t>; the </a:t>
            </a:r>
            <a:r>
              <a:rPr lang="en-US" sz="2400" dirty="0">
                <a:solidFill>
                  <a:srgbClr val="00B050"/>
                </a:solidFill>
              </a:rPr>
              <a:t>stations are connected to this ring</a:t>
            </a:r>
            <a:r>
              <a:rPr lang="en-US" sz="2400" dirty="0"/>
              <a:t> through the </a:t>
            </a:r>
            <a:r>
              <a:rPr lang="en-US" sz="2400" dirty="0">
                <a:solidFill>
                  <a:srgbClr val="00B050"/>
                </a:solidFill>
              </a:rPr>
              <a:t>two wire connections</a:t>
            </a:r>
            <a:r>
              <a:rPr lang="en-US" sz="2400" dirty="0"/>
              <a:t>. </a:t>
            </a:r>
          </a:p>
          <a:p>
            <a:r>
              <a:rPr lang="en-US" sz="2400" dirty="0"/>
              <a:t>This topology makes the </a:t>
            </a:r>
            <a:r>
              <a:rPr lang="en-US" sz="2400" dirty="0">
                <a:solidFill>
                  <a:srgbClr val="CC3399"/>
                </a:solidFill>
              </a:rPr>
              <a:t>network less prone to failure </a:t>
            </a:r>
            <a:r>
              <a:rPr lang="en-US" sz="2400" dirty="0"/>
              <a:t>because if a link goes down, it will be bypassed by the hub and the rest of the stations can operate. </a:t>
            </a:r>
          </a:p>
          <a:p>
            <a:r>
              <a:rPr lang="en-US" sz="2400" dirty="0"/>
              <a:t>Also </a:t>
            </a:r>
            <a:r>
              <a:rPr lang="en-US" sz="2400" dirty="0">
                <a:solidFill>
                  <a:srgbClr val="00B050"/>
                </a:solidFill>
              </a:rPr>
              <a:t>adding and removing stations from the ring is easier.</a:t>
            </a:r>
          </a:p>
          <a:p>
            <a:r>
              <a:rPr lang="en-US" sz="2400" dirty="0"/>
              <a:t>This topology is still </a:t>
            </a:r>
            <a:r>
              <a:rPr lang="en-US" sz="2400" dirty="0">
                <a:solidFill>
                  <a:srgbClr val="CC3399"/>
                </a:solidFill>
              </a:rPr>
              <a:t>used in the Token Ring LAN </a:t>
            </a:r>
            <a:r>
              <a:rPr lang="en-US" sz="2400" dirty="0"/>
              <a:t>designed by IBM.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5BA5D3-B5B5-4893-A4DC-4C4C60E430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12.</a:t>
            </a:r>
            <a:fld id="{AD4DC541-B857-446F-9C71-5094786F68F0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8138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Slide Number Placeholder 1">
            <a:extLst>
              <a:ext uri="{FF2B5EF4-FFF2-40B4-BE49-F238E27FC236}">
                <a16:creationId xmlns:a16="http://schemas.microsoft.com/office/drawing/2014/main" id="{73F4D602-ACDE-4CA0-8201-055E18FFB7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i="0">
                <a:solidFill>
                  <a:srgbClr val="1C1C1C"/>
                </a:solidFill>
                <a:latin typeface="Arial" panose="020B0604020202020204" pitchFamily="34" charset="0"/>
              </a:rPr>
              <a:t>12.</a:t>
            </a:r>
            <a:fld id="{E8B2CB21-1AD0-42AD-BB93-DBABE97C7C7F}" type="slidenum">
              <a:rPr lang="en-US" altLang="en-US" b="1" i="0">
                <a:solidFill>
                  <a:srgbClr val="1C1C1C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 b="1" i="0">
              <a:solidFill>
                <a:srgbClr val="1C1C1C"/>
              </a:solidFill>
              <a:latin typeface="Arial" panose="020B0604020202020204" pitchFamily="34" charset="0"/>
            </a:endParaRPr>
          </a:p>
        </p:txBody>
      </p:sp>
      <p:sp>
        <p:nvSpPr>
          <p:cNvPr id="1082370" name="Rectangle 2">
            <a:extLst>
              <a:ext uri="{FF2B5EF4-FFF2-40B4-BE49-F238E27FC236}">
                <a16:creationId xmlns:a16="http://schemas.microsoft.com/office/drawing/2014/main" id="{80EF0E95-A17F-41FB-AAEF-2B713EE6A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320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1082371" name="Text Box 3">
            <a:extLst>
              <a:ext uri="{FF2B5EF4-FFF2-40B4-BE49-F238E27FC236}">
                <a16:creationId xmlns:a16="http://schemas.microsoft.com/office/drawing/2014/main" id="{53958BA2-8ED3-4AC7-A7E1-20582696E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06401"/>
            <a:ext cx="4069768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MS PGothic" panose="020B0600070205080204" pitchFamily="34" charset="-128"/>
              </a:rPr>
              <a:t>   CHANNELIZATION</a:t>
            </a:r>
          </a:p>
        </p:txBody>
      </p:sp>
      <p:sp>
        <p:nvSpPr>
          <p:cNvPr id="391173" name="Text Box 4">
            <a:extLst>
              <a:ext uri="{FF2B5EF4-FFF2-40B4-BE49-F238E27FC236}">
                <a16:creationId xmlns:a16="http://schemas.microsoft.com/office/drawing/2014/main" id="{FC95864C-2DF0-4688-A6A1-6C6CE59EC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0" y="640080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2373" name="Rectangle 5">
            <a:extLst>
              <a:ext uri="{FF2B5EF4-FFF2-40B4-BE49-F238E27FC236}">
                <a16:creationId xmlns:a16="http://schemas.microsoft.com/office/drawing/2014/main" id="{A3E3BB98-3025-4B03-B684-BF780758B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668135"/>
            <a:ext cx="822960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MS PGothic" panose="020B0600070205080204" pitchFamily="34" charset="-128"/>
              </a:rPr>
              <a:t>Channelization</a:t>
            </a:r>
            <a:r>
              <a:rPr lang="en-US" altLang="en-US" sz="2400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MS PGothic" panose="020B0600070205080204" pitchFamily="34" charset="-128"/>
              </a:rPr>
              <a:t> is a multiple-access method in which the available bandwidth of a link is shared in time, frequency, or through code, between different stations. In this section, we discuss three channelization protocols</a:t>
            </a:r>
            <a:r>
              <a:rPr lang="en-US" altLang="en-US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MS PGothic" panose="020B0600070205080204" pitchFamily="34" charset="-128"/>
              </a:rPr>
              <a:t>.</a:t>
            </a:r>
          </a:p>
        </p:txBody>
      </p:sp>
      <p:sp>
        <p:nvSpPr>
          <p:cNvPr id="391175" name="Rectangle 6">
            <a:extLst>
              <a:ext uri="{FF2B5EF4-FFF2-40B4-BE49-F238E27FC236}">
                <a16:creationId xmlns:a16="http://schemas.microsoft.com/office/drawing/2014/main" id="{54890385-048A-4CE9-B579-FE33B43D2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743451"/>
            <a:ext cx="6705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7000"/>
            </a:pPr>
            <a:r>
              <a:rPr lang="en-US" altLang="en-US" sz="2400" b="1" i="0">
                <a:solidFill>
                  <a:srgbClr val="0033CC"/>
                </a:solidFill>
                <a:latin typeface="Times New Roman" panose="02020603050405020304" pitchFamily="18" charset="0"/>
              </a:rPr>
              <a:t>Frequency-Division Multiple Access (FDMA)</a:t>
            </a:r>
            <a:br>
              <a:rPr lang="fr-FR" altLang="en-US" sz="2400" b="1" i="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fr-FR" altLang="en-US" sz="2400" b="1" i="0">
                <a:solidFill>
                  <a:srgbClr val="0033CC"/>
                </a:solidFill>
                <a:latin typeface="Times New Roman" panose="02020603050405020304" pitchFamily="18" charset="0"/>
              </a:rPr>
              <a:t>Time-Division Multiple Access (TDMA)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7000"/>
            </a:pPr>
            <a:r>
              <a:rPr lang="fr-FR" altLang="en-US" sz="2400" b="1" i="0">
                <a:solidFill>
                  <a:srgbClr val="0033CC"/>
                </a:solidFill>
                <a:latin typeface="Times New Roman" panose="02020603050405020304" pitchFamily="18" charset="0"/>
              </a:rPr>
              <a:t>Code-Division Multiple Access (CDMA)</a:t>
            </a:r>
            <a:endParaRPr lang="en-US" altLang="en-US" sz="2400" b="1" i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2375" name="Text Box 7">
            <a:extLst>
              <a:ext uri="{FF2B5EF4-FFF2-40B4-BE49-F238E27FC236}">
                <a16:creationId xmlns:a16="http://schemas.microsoft.com/office/drawing/2014/main" id="{755BF227-D788-42F3-9FBA-68443DA4C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386" y="4267200"/>
            <a:ext cx="364074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i="1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MS PGothic" panose="020B0600070205080204" pitchFamily="34" charset="-128"/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27E61-DDBE-4067-BB46-94C3A6CE3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03386"/>
          </a:xfrm>
        </p:spPr>
        <p:txBody>
          <a:bodyPr/>
          <a:lstStyle/>
          <a:p>
            <a:r>
              <a:rPr lang="en-US" sz="2800" dirty="0"/>
              <a:t>Frequency-Division Multiple Access (FDMA)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D03EA-4B12-499A-9FB5-8062FC29D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351"/>
            <a:ext cx="10515600" cy="4964612"/>
          </a:xfrm>
        </p:spPr>
        <p:txBody>
          <a:bodyPr/>
          <a:lstStyle/>
          <a:p>
            <a:r>
              <a:rPr lang="en-US" sz="2400" dirty="0"/>
              <a:t>In frequency-division multiple access (FDMA), the </a:t>
            </a:r>
            <a:r>
              <a:rPr lang="en-US" sz="2400" dirty="0">
                <a:solidFill>
                  <a:srgbClr val="CC3399"/>
                </a:solidFill>
              </a:rPr>
              <a:t>available bandwidth is divided into frequency bands. </a:t>
            </a:r>
          </a:p>
          <a:p>
            <a:r>
              <a:rPr lang="en-US" sz="2400" dirty="0">
                <a:solidFill>
                  <a:srgbClr val="00B050"/>
                </a:solidFill>
              </a:rPr>
              <a:t>Each station is allocated a band </a:t>
            </a:r>
            <a:r>
              <a:rPr lang="en-US" sz="2400" dirty="0"/>
              <a:t>to send its data. In other words, </a:t>
            </a:r>
            <a:r>
              <a:rPr lang="en-US" sz="2400" dirty="0">
                <a:solidFill>
                  <a:srgbClr val="00B050"/>
                </a:solidFill>
              </a:rPr>
              <a:t>each band is reserved for a specific station</a:t>
            </a:r>
            <a:r>
              <a:rPr lang="en-US" sz="2400" dirty="0"/>
              <a:t>, and it </a:t>
            </a:r>
            <a:r>
              <a:rPr lang="en-US" sz="2400" dirty="0">
                <a:solidFill>
                  <a:srgbClr val="00B050"/>
                </a:solidFill>
              </a:rPr>
              <a:t>belongs</a:t>
            </a:r>
            <a:r>
              <a:rPr lang="en-US" sz="2400" dirty="0"/>
              <a:t> to the station </a:t>
            </a:r>
            <a:r>
              <a:rPr lang="en-US" sz="2400" dirty="0">
                <a:solidFill>
                  <a:srgbClr val="00B050"/>
                </a:solidFill>
              </a:rPr>
              <a:t>all the time.</a:t>
            </a:r>
          </a:p>
          <a:p>
            <a:r>
              <a:rPr lang="en-US" sz="2400" dirty="0">
                <a:solidFill>
                  <a:srgbClr val="CC3399"/>
                </a:solidFill>
              </a:rPr>
              <a:t>Each station </a:t>
            </a:r>
            <a:r>
              <a:rPr lang="en-US" sz="2400" dirty="0"/>
              <a:t>also </a:t>
            </a:r>
            <a:r>
              <a:rPr lang="en-US" sz="2400" dirty="0">
                <a:solidFill>
                  <a:srgbClr val="CC3399"/>
                </a:solidFill>
              </a:rPr>
              <a:t>uses a bandpass filter </a:t>
            </a:r>
            <a:r>
              <a:rPr lang="en-US" sz="2400" dirty="0"/>
              <a:t>to </a:t>
            </a:r>
            <a:r>
              <a:rPr lang="en-US" sz="2400" dirty="0">
                <a:solidFill>
                  <a:srgbClr val="CC3399"/>
                </a:solidFill>
              </a:rPr>
              <a:t>confine</a:t>
            </a:r>
            <a:r>
              <a:rPr lang="en-US" sz="2400" dirty="0"/>
              <a:t> the transmitter </a:t>
            </a:r>
            <a:r>
              <a:rPr lang="en-US" sz="2400" dirty="0">
                <a:solidFill>
                  <a:srgbClr val="CC3399"/>
                </a:solidFill>
              </a:rPr>
              <a:t>frequencies. </a:t>
            </a:r>
          </a:p>
          <a:p>
            <a:r>
              <a:rPr lang="en-US" sz="2400" dirty="0"/>
              <a:t>To </a:t>
            </a:r>
            <a:r>
              <a:rPr lang="en-US" sz="2400" dirty="0">
                <a:solidFill>
                  <a:srgbClr val="00B050"/>
                </a:solidFill>
              </a:rPr>
              <a:t>prevent station interferences</a:t>
            </a:r>
            <a:r>
              <a:rPr lang="en-US" sz="2400" dirty="0"/>
              <a:t>, the allocated bands are separated from one another by </a:t>
            </a:r>
            <a:r>
              <a:rPr lang="en-US" sz="2400" dirty="0">
                <a:solidFill>
                  <a:srgbClr val="00B050"/>
                </a:solidFill>
              </a:rPr>
              <a:t>small guard bands</a:t>
            </a:r>
            <a:r>
              <a:rPr lang="en-US" sz="2400" dirty="0"/>
              <a:t>. Figure.21 shows the idea of FDMA.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CCD45-9393-457E-8B1B-62D8F3488B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12.</a:t>
            </a:r>
            <a:fld id="{649A2A9B-DAA8-48FC-AF93-687C887B93B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598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Slide Number Placeholder 1">
            <a:extLst>
              <a:ext uri="{FF2B5EF4-FFF2-40B4-BE49-F238E27FC236}">
                <a16:creationId xmlns:a16="http://schemas.microsoft.com/office/drawing/2014/main" id="{E18FB78D-C75B-423E-AE47-DE9C63ADA7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i="0">
                <a:solidFill>
                  <a:srgbClr val="1C1C1C"/>
                </a:solidFill>
                <a:latin typeface="Arial" panose="020B0604020202020204" pitchFamily="34" charset="0"/>
              </a:rPr>
              <a:t>12.</a:t>
            </a:r>
            <a:fld id="{95C31A99-752C-4361-9251-F1D94F7BA919}" type="slidenum">
              <a:rPr lang="en-US" altLang="en-US" b="1" i="0">
                <a:solidFill>
                  <a:srgbClr val="1C1C1C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 b="1" i="0">
              <a:solidFill>
                <a:srgbClr val="1C1C1C"/>
              </a:solidFill>
              <a:latin typeface="Arial" panose="020B0604020202020204" pitchFamily="34" charset="0"/>
            </a:endParaRPr>
          </a:p>
        </p:txBody>
      </p:sp>
      <p:sp>
        <p:nvSpPr>
          <p:cNvPr id="395267" name="Line 2">
            <a:extLst>
              <a:ext uri="{FF2B5EF4-FFF2-40B4-BE49-F238E27FC236}">
                <a16:creationId xmlns:a16="http://schemas.microsoft.com/office/drawing/2014/main" id="{FA9AA3FF-1187-444D-BAF3-0F1BA18F1B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395268" name="Line 3">
            <a:extLst>
              <a:ext uri="{FF2B5EF4-FFF2-40B4-BE49-F238E27FC236}">
                <a16:creationId xmlns:a16="http://schemas.microsoft.com/office/drawing/2014/main" id="{C99E3FB1-395D-4E33-8AB4-798C1E18A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395269" name="Text Box 4">
            <a:extLst>
              <a:ext uri="{FF2B5EF4-FFF2-40B4-BE49-F238E27FC236}">
                <a16:creationId xmlns:a16="http://schemas.microsoft.com/office/drawing/2014/main" id="{1005F432-2EB8-45B3-A88A-994F82DDE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81000"/>
            <a:ext cx="62897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i="0" dirty="0">
                <a:solidFill>
                  <a:srgbClr val="3333CC"/>
                </a:solidFill>
                <a:latin typeface="Times New Roman" panose="02020603050405020304" pitchFamily="18" charset="0"/>
              </a:rPr>
              <a:t>Figure.21  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Frequency-division multiple access (FDMA)</a:t>
            </a:r>
          </a:p>
        </p:txBody>
      </p:sp>
      <p:sp>
        <p:nvSpPr>
          <p:cNvPr id="395270" name="Line 5">
            <a:extLst>
              <a:ext uri="{FF2B5EF4-FFF2-40B4-BE49-F238E27FC236}">
                <a16:creationId xmlns:a16="http://schemas.microsoft.com/office/drawing/2014/main" id="{B433E2CE-82B7-4129-A2D8-7677211F71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pic>
        <p:nvPicPr>
          <p:cNvPr id="395271" name="Picture 9">
            <a:extLst>
              <a:ext uri="{FF2B5EF4-FFF2-40B4-BE49-F238E27FC236}">
                <a16:creationId xmlns:a16="http://schemas.microsoft.com/office/drawing/2014/main" id="{C3877BBD-CD3F-4CE3-B7DA-D652EAEC4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88" y="1231900"/>
            <a:ext cx="7212012" cy="478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0D9E6B-3260-4C8D-9366-27CFE1660B08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2400" dirty="0"/>
              <a:t>FDMA specifies a </a:t>
            </a:r>
            <a:r>
              <a:rPr lang="en-US" sz="2400" dirty="0">
                <a:solidFill>
                  <a:srgbClr val="CC3399"/>
                </a:solidFill>
              </a:rPr>
              <a:t>predetermined frequency band</a:t>
            </a:r>
            <a:r>
              <a:rPr lang="en-US" sz="2400" dirty="0"/>
              <a:t> for the </a:t>
            </a:r>
            <a:r>
              <a:rPr lang="en-US" sz="2400" dirty="0">
                <a:solidFill>
                  <a:srgbClr val="CC3399"/>
                </a:solidFill>
              </a:rPr>
              <a:t>entire period of communication. </a:t>
            </a:r>
          </a:p>
          <a:p>
            <a:r>
              <a:rPr lang="en-US" sz="2400" dirty="0">
                <a:solidFill>
                  <a:srgbClr val="00B050"/>
                </a:solidFill>
              </a:rPr>
              <a:t>FDMA and FDM </a:t>
            </a:r>
            <a:r>
              <a:rPr lang="en-US" sz="2400" dirty="0"/>
              <a:t>conceptually seem similar, but there are </a:t>
            </a:r>
            <a:r>
              <a:rPr lang="en-US" sz="2400" dirty="0">
                <a:solidFill>
                  <a:srgbClr val="00B050"/>
                </a:solidFill>
              </a:rPr>
              <a:t>differences between them. </a:t>
            </a:r>
          </a:p>
          <a:p>
            <a:r>
              <a:rPr lang="en-US" sz="2400" dirty="0">
                <a:solidFill>
                  <a:srgbClr val="CC3399"/>
                </a:solidFill>
              </a:rPr>
              <a:t>FDM, is a physical layer technique </a:t>
            </a:r>
            <a:r>
              <a:rPr lang="en-US" sz="2400" dirty="0"/>
              <a:t>that combines the loads from low-bandwidth channels and transmits them by using a high-bandwidth channel. The channels that are combined are low-pass. </a:t>
            </a:r>
          </a:p>
          <a:p>
            <a:r>
              <a:rPr lang="en-US" sz="2400" dirty="0">
                <a:solidFill>
                  <a:srgbClr val="00B050"/>
                </a:solidFill>
              </a:rPr>
              <a:t>FDMA</a:t>
            </a:r>
            <a:r>
              <a:rPr lang="en-US" sz="2400" dirty="0"/>
              <a:t>, on the other hand, is an </a:t>
            </a:r>
            <a:r>
              <a:rPr lang="en-US" sz="2400" dirty="0">
                <a:solidFill>
                  <a:srgbClr val="00B050"/>
                </a:solidFill>
              </a:rPr>
              <a:t>access method in the data link layer.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2A4599-CAA0-4542-A46D-73E698E089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12.</a:t>
            </a:r>
            <a:fld id="{AD4DC541-B857-446F-9C71-5094786F68F0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562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Slide Number Placeholder 1">
            <a:extLst>
              <a:ext uri="{FF2B5EF4-FFF2-40B4-BE49-F238E27FC236}">
                <a16:creationId xmlns:a16="http://schemas.microsoft.com/office/drawing/2014/main" id="{157752DA-777B-4B7F-AFCE-2881E016D6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i="0">
                <a:solidFill>
                  <a:srgbClr val="1C1C1C"/>
                </a:solidFill>
                <a:latin typeface="Arial" panose="020B0604020202020204" pitchFamily="34" charset="0"/>
              </a:rPr>
              <a:t>12.</a:t>
            </a:r>
            <a:fld id="{4AE577A0-D61D-4442-988C-C67D04B95016}" type="slidenum">
              <a:rPr lang="en-US" altLang="en-US" b="1" i="0">
                <a:solidFill>
                  <a:srgbClr val="1C1C1C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b="1" i="0">
              <a:solidFill>
                <a:srgbClr val="1C1C1C"/>
              </a:solidFill>
              <a:latin typeface="Arial" panose="020B0604020202020204" pitchFamily="34" charset="0"/>
            </a:endParaRPr>
          </a:p>
        </p:txBody>
      </p:sp>
      <p:sp>
        <p:nvSpPr>
          <p:cNvPr id="1080322" name="Rectangle 2">
            <a:extLst>
              <a:ext uri="{FF2B5EF4-FFF2-40B4-BE49-F238E27FC236}">
                <a16:creationId xmlns:a16="http://schemas.microsoft.com/office/drawing/2014/main" id="{D7E1B5E4-66ED-4ABE-9722-B14EFC18B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320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1080323" name="Text Box 3">
            <a:extLst>
              <a:ext uri="{FF2B5EF4-FFF2-40B4-BE49-F238E27FC236}">
                <a16:creationId xmlns:a16="http://schemas.microsoft.com/office/drawing/2014/main" id="{E9443AA8-FE97-46EA-BD12-8BECA8F65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06400"/>
            <a:ext cx="5830888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MS PGothic" panose="020B0600070205080204" pitchFamily="34" charset="-128"/>
              </a:rPr>
              <a:t>12-2   CONTROLLED ACCESS</a:t>
            </a:r>
          </a:p>
        </p:txBody>
      </p:sp>
      <p:sp>
        <p:nvSpPr>
          <p:cNvPr id="381957" name="Text Box 4">
            <a:extLst>
              <a:ext uri="{FF2B5EF4-FFF2-40B4-BE49-F238E27FC236}">
                <a16:creationId xmlns:a16="http://schemas.microsoft.com/office/drawing/2014/main" id="{046D3F9C-D22E-42AC-AE7E-32B4B5347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0" y="640080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i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0325" name="Rectangle 5">
            <a:extLst>
              <a:ext uri="{FF2B5EF4-FFF2-40B4-BE49-F238E27FC236}">
                <a16:creationId xmlns:a16="http://schemas.microsoft.com/office/drawing/2014/main" id="{4000E3E6-20F0-4A16-A5BF-84AAE1EB0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668135"/>
            <a:ext cx="822960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MS PGothic" panose="020B0600070205080204" pitchFamily="34" charset="-128"/>
              </a:rPr>
              <a:t>In </a:t>
            </a:r>
            <a:r>
              <a:rPr lang="en-US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MS PGothic" panose="020B0600070205080204" pitchFamily="34" charset="-128"/>
              </a:rPr>
              <a:t>controlled access</a:t>
            </a:r>
            <a:r>
              <a:rPr lang="en-US" altLang="en-US" sz="2400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MS PGothic" panose="020B0600070205080204" pitchFamily="34" charset="-128"/>
              </a:rPr>
              <a:t>, the stations consult one another to find which station has the right to send. A station cannot send unless it has been authorized by other stations. We discuss three popular controlled-access methods.</a:t>
            </a:r>
          </a:p>
        </p:txBody>
      </p:sp>
      <p:sp>
        <p:nvSpPr>
          <p:cNvPr id="381959" name="Rectangle 6">
            <a:extLst>
              <a:ext uri="{FF2B5EF4-FFF2-40B4-BE49-F238E27FC236}">
                <a16:creationId xmlns:a16="http://schemas.microsoft.com/office/drawing/2014/main" id="{F63A64EC-F844-4F0F-ABB2-32A1C99FC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048251"/>
            <a:ext cx="6705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7000"/>
            </a:pPr>
            <a:r>
              <a:rPr lang="en-US" altLang="en-US" sz="2400" b="1" i="0">
                <a:solidFill>
                  <a:srgbClr val="0033CC"/>
                </a:solidFill>
                <a:latin typeface="Times New Roman" panose="02020603050405020304" pitchFamily="18" charset="0"/>
              </a:rPr>
              <a:t>Reservation</a:t>
            </a:r>
            <a:br>
              <a:rPr lang="fr-FR" altLang="en-US" sz="2400" b="1" i="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fr-FR" altLang="en-US" sz="2400" b="1" i="0">
                <a:solidFill>
                  <a:srgbClr val="0033CC"/>
                </a:solidFill>
                <a:latin typeface="Times New Roman" panose="02020603050405020304" pitchFamily="18" charset="0"/>
              </a:rPr>
              <a:t>Polling</a:t>
            </a:r>
            <a:br>
              <a:rPr lang="fr-FR" altLang="en-US" sz="2400" b="1" i="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en-US" altLang="en-US" sz="2400" b="1" i="0">
                <a:solidFill>
                  <a:srgbClr val="0033CC"/>
                </a:solidFill>
                <a:latin typeface="Times New Roman" panose="02020603050405020304" pitchFamily="18" charset="0"/>
              </a:rPr>
              <a:t>Token Passing</a:t>
            </a:r>
          </a:p>
        </p:txBody>
      </p:sp>
      <p:sp>
        <p:nvSpPr>
          <p:cNvPr id="1080327" name="Text Box 7">
            <a:extLst>
              <a:ext uri="{FF2B5EF4-FFF2-40B4-BE49-F238E27FC236}">
                <a16:creationId xmlns:a16="http://schemas.microsoft.com/office/drawing/2014/main" id="{52AB4D16-A042-4C22-A852-E1A3C231C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386" y="4572000"/>
            <a:ext cx="364074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i="1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MS PGothic" panose="020B0600070205080204" pitchFamily="34" charset="-128"/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Slide Number Placeholder 1">
            <a:extLst>
              <a:ext uri="{FF2B5EF4-FFF2-40B4-BE49-F238E27FC236}">
                <a16:creationId xmlns:a16="http://schemas.microsoft.com/office/drawing/2014/main" id="{B874BC5B-F8A0-477B-B4E0-6D5266A8F4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i="0">
                <a:solidFill>
                  <a:srgbClr val="1C1C1C"/>
                </a:solidFill>
                <a:latin typeface="Arial" panose="020B0604020202020204" pitchFamily="34" charset="0"/>
              </a:rPr>
              <a:t>12.</a:t>
            </a:r>
            <a:fld id="{71D2380C-E206-4D3B-A194-81AA3861FF22}" type="slidenum">
              <a:rPr lang="en-US" altLang="en-US" b="1" i="0">
                <a:solidFill>
                  <a:srgbClr val="1C1C1C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 b="1" i="0">
              <a:solidFill>
                <a:srgbClr val="1C1C1C"/>
              </a:solidFill>
              <a:latin typeface="Arial" panose="020B0604020202020204" pitchFamily="34" charset="0"/>
            </a:endParaRPr>
          </a:p>
        </p:txBody>
      </p:sp>
      <p:sp>
        <p:nvSpPr>
          <p:cNvPr id="397315" name="Rectangle 2">
            <a:extLst>
              <a:ext uri="{FF2B5EF4-FFF2-40B4-BE49-F238E27FC236}">
                <a16:creationId xmlns:a16="http://schemas.microsoft.com/office/drawing/2014/main" id="{1D414363-FAE1-44EE-96D3-E80E9047A5D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 i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97316" name="Rectangle 3">
            <a:extLst>
              <a:ext uri="{FF2B5EF4-FFF2-40B4-BE49-F238E27FC236}">
                <a16:creationId xmlns:a16="http://schemas.microsoft.com/office/drawing/2014/main" id="{DE2A993D-2B5C-4C3A-8CB1-5829356DEC9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 i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97317" name="Rectangle 4">
            <a:extLst>
              <a:ext uri="{FF2B5EF4-FFF2-40B4-BE49-F238E27FC236}">
                <a16:creationId xmlns:a16="http://schemas.microsoft.com/office/drawing/2014/main" id="{54460A05-1574-448A-9F7A-6CC99F4F663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 i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97318" name="Rectangle 5">
            <a:extLst>
              <a:ext uri="{FF2B5EF4-FFF2-40B4-BE49-F238E27FC236}">
                <a16:creationId xmlns:a16="http://schemas.microsoft.com/office/drawing/2014/main" id="{201B9084-B057-4D50-A24E-2A4F9EBEF6F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 i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97319" name="Rectangle 6">
            <a:extLst>
              <a:ext uri="{FF2B5EF4-FFF2-40B4-BE49-F238E27FC236}">
                <a16:creationId xmlns:a16="http://schemas.microsoft.com/office/drawing/2014/main" id="{72D3F09A-096F-401E-ABDD-4489EEC161F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 i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97320" name="Rectangle 7">
            <a:extLst>
              <a:ext uri="{FF2B5EF4-FFF2-40B4-BE49-F238E27FC236}">
                <a16:creationId xmlns:a16="http://schemas.microsoft.com/office/drawing/2014/main" id="{6422BF0B-39CD-47F8-BA06-6DD0D635532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 i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97321" name="Rectangle 8">
            <a:extLst>
              <a:ext uri="{FF2B5EF4-FFF2-40B4-BE49-F238E27FC236}">
                <a16:creationId xmlns:a16="http://schemas.microsoft.com/office/drawing/2014/main" id="{3CEEFE03-24BD-4F34-B238-91C97F8F503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 i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97322" name="Line 9">
            <a:extLst>
              <a:ext uri="{FF2B5EF4-FFF2-40B4-BE49-F238E27FC236}">
                <a16:creationId xmlns:a16="http://schemas.microsoft.com/office/drawing/2014/main" id="{69920148-9E1E-4FB6-AFCE-5AB3C552B8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397323" name="Line 10">
            <a:extLst>
              <a:ext uri="{FF2B5EF4-FFF2-40B4-BE49-F238E27FC236}">
                <a16:creationId xmlns:a16="http://schemas.microsoft.com/office/drawing/2014/main" id="{6659E80A-81C1-4A1F-A4F0-3943871624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2788" y="4876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397324" name="Rectangle 11">
            <a:extLst>
              <a:ext uri="{FF2B5EF4-FFF2-40B4-BE49-F238E27FC236}">
                <a16:creationId xmlns:a16="http://schemas.microsoft.com/office/drawing/2014/main" id="{E03439FC-3410-4AA7-B42D-142D703B5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2759076"/>
            <a:ext cx="8077200" cy="2062103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i="0">
                <a:solidFill>
                  <a:srgbClr val="000000"/>
                </a:solidFill>
                <a:latin typeface="Arial" panose="020B0604020202020204" pitchFamily="34" charset="0"/>
              </a:rPr>
              <a:t>In FDMA, the available bandwidth </a:t>
            </a:r>
            <a:br>
              <a:rPr lang="en-US" altLang="en-US" sz="3200" b="1" i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3200" b="1" i="0">
                <a:solidFill>
                  <a:srgbClr val="000000"/>
                </a:solidFill>
                <a:latin typeface="Arial" panose="020B0604020202020204" pitchFamily="34" charset="0"/>
              </a:rPr>
              <a:t>of the common channel is divided into bands that are separated by guard bands.</a:t>
            </a:r>
          </a:p>
        </p:txBody>
      </p:sp>
      <p:grpSp>
        <p:nvGrpSpPr>
          <p:cNvPr id="397325" name="Group 12">
            <a:extLst>
              <a:ext uri="{FF2B5EF4-FFF2-40B4-BE49-F238E27FC236}">
                <a16:creationId xmlns:a16="http://schemas.microsoft.com/office/drawing/2014/main" id="{70D0B75F-21B5-4EAC-ACCA-AB05D33149B7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981200"/>
            <a:ext cx="1143000" cy="566738"/>
            <a:chOff x="1200" y="1248"/>
            <a:chExt cx="720" cy="357"/>
          </a:xfrm>
        </p:grpSpPr>
        <p:pic>
          <p:nvPicPr>
            <p:cNvPr id="397326" name="Picture 13">
              <a:extLst>
                <a:ext uri="{FF2B5EF4-FFF2-40B4-BE49-F238E27FC236}">
                  <a16:creationId xmlns:a16="http://schemas.microsoft.com/office/drawing/2014/main" id="{EDDE5971-7E57-429A-AD53-62C9853ADE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7327" name="Text Box 14">
              <a:extLst>
                <a:ext uri="{FF2B5EF4-FFF2-40B4-BE49-F238E27FC236}">
                  <a16:creationId xmlns:a16="http://schemas.microsoft.com/office/drawing/2014/main" id="{43D64E53-0090-4882-8C6A-4F1043943A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5A032-C9D6-4BB8-BD07-841DDD9F0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59548"/>
          </a:xfrm>
        </p:spPr>
        <p:txBody>
          <a:bodyPr/>
          <a:lstStyle/>
          <a:p>
            <a:r>
              <a:rPr lang="en-US" sz="2800" dirty="0"/>
              <a:t>Time-Division Multiple Access (TDMA)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5AE27-CAF0-45D8-A86A-1B04E3583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706"/>
            <a:ext cx="10515600" cy="5026257"/>
          </a:xfrm>
        </p:spPr>
        <p:txBody>
          <a:bodyPr/>
          <a:lstStyle/>
          <a:p>
            <a:r>
              <a:rPr lang="en-US" sz="2400" dirty="0"/>
              <a:t>In time-division multiple access (TDMA), the stations </a:t>
            </a:r>
            <a:r>
              <a:rPr lang="en-US" sz="2400" dirty="0">
                <a:solidFill>
                  <a:srgbClr val="CC3399"/>
                </a:solidFill>
              </a:rPr>
              <a:t>share the bandwidth of the channel in time</a:t>
            </a:r>
            <a:r>
              <a:rPr lang="en-US" sz="2400" dirty="0"/>
              <a:t>. </a:t>
            </a:r>
          </a:p>
          <a:p>
            <a:r>
              <a:rPr lang="en-US" sz="2400" dirty="0"/>
              <a:t>Each station is </a:t>
            </a:r>
            <a:r>
              <a:rPr lang="en-US" sz="2400" dirty="0">
                <a:solidFill>
                  <a:srgbClr val="00B050"/>
                </a:solidFill>
              </a:rPr>
              <a:t>allocated a time slot </a:t>
            </a:r>
            <a:r>
              <a:rPr lang="en-US" sz="2400" dirty="0"/>
              <a:t>during which it can send data.</a:t>
            </a:r>
          </a:p>
          <a:p>
            <a:r>
              <a:rPr lang="en-US" sz="2400" dirty="0"/>
              <a:t>Each station </a:t>
            </a:r>
            <a:r>
              <a:rPr lang="en-US" sz="2400" dirty="0">
                <a:solidFill>
                  <a:srgbClr val="CC3399"/>
                </a:solidFill>
              </a:rPr>
              <a:t>transmits its data in is assigned time slot</a:t>
            </a:r>
            <a:r>
              <a:rPr lang="en-US" sz="2400" dirty="0"/>
              <a:t>. Figure.22 shows the idea behind TDMA.</a:t>
            </a:r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rgbClr val="00B050"/>
                </a:solidFill>
              </a:rPr>
              <a:t>main problem with TDMA lies in achieving synchronization</a:t>
            </a:r>
            <a:r>
              <a:rPr lang="en-US" sz="2400" dirty="0"/>
              <a:t> between the different stations. </a:t>
            </a:r>
          </a:p>
          <a:p>
            <a:r>
              <a:rPr lang="en-US" sz="2400" dirty="0">
                <a:solidFill>
                  <a:srgbClr val="CC3399"/>
                </a:solidFill>
              </a:rPr>
              <a:t>Each station needs to know the beginning of its slot and the location of its slot.</a:t>
            </a:r>
          </a:p>
          <a:p>
            <a:r>
              <a:rPr lang="en-US" sz="2400" dirty="0"/>
              <a:t>This may be </a:t>
            </a:r>
            <a:r>
              <a:rPr lang="en-US" sz="2400" dirty="0">
                <a:solidFill>
                  <a:srgbClr val="00B050"/>
                </a:solidFill>
              </a:rPr>
              <a:t>difficult because of propagation delays </a:t>
            </a:r>
            <a:r>
              <a:rPr lang="en-US" sz="2400" dirty="0"/>
              <a:t>introduced in the system </a:t>
            </a:r>
            <a:r>
              <a:rPr lang="en-US" sz="2400" dirty="0">
                <a:solidFill>
                  <a:srgbClr val="00B050"/>
                </a:solidFill>
              </a:rPr>
              <a:t>if the stations are spread over a large area</a:t>
            </a:r>
            <a:r>
              <a:rPr lang="en-US" sz="2400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69A4B-C6BA-40CD-A8BD-690FBAA7E8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12.</a:t>
            </a:r>
            <a:fld id="{649A2A9B-DAA8-48FC-AF93-687C887B93B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919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Slide Number Placeholder 1">
            <a:extLst>
              <a:ext uri="{FF2B5EF4-FFF2-40B4-BE49-F238E27FC236}">
                <a16:creationId xmlns:a16="http://schemas.microsoft.com/office/drawing/2014/main" id="{8A529638-1254-4B06-912F-6506297082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i="0">
                <a:solidFill>
                  <a:srgbClr val="1C1C1C"/>
                </a:solidFill>
                <a:latin typeface="Arial" panose="020B0604020202020204" pitchFamily="34" charset="0"/>
              </a:rPr>
              <a:t>12.</a:t>
            </a:r>
            <a:fld id="{D99BA853-6025-4BB6-9DF1-DD4E4CD3E093}" type="slidenum">
              <a:rPr lang="en-US" altLang="en-US" b="1" i="0">
                <a:solidFill>
                  <a:srgbClr val="1C1C1C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 b="1" i="0">
              <a:solidFill>
                <a:srgbClr val="1C1C1C"/>
              </a:solidFill>
              <a:latin typeface="Arial" panose="020B0604020202020204" pitchFamily="34" charset="0"/>
            </a:endParaRPr>
          </a:p>
        </p:txBody>
      </p:sp>
      <p:sp>
        <p:nvSpPr>
          <p:cNvPr id="399363" name="Line 2">
            <a:extLst>
              <a:ext uri="{FF2B5EF4-FFF2-40B4-BE49-F238E27FC236}">
                <a16:creationId xmlns:a16="http://schemas.microsoft.com/office/drawing/2014/main" id="{0F8E637F-0A9C-4F4E-A793-68CFFE6751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399364" name="Line 3">
            <a:extLst>
              <a:ext uri="{FF2B5EF4-FFF2-40B4-BE49-F238E27FC236}">
                <a16:creationId xmlns:a16="http://schemas.microsoft.com/office/drawing/2014/main" id="{4BC5C68E-8C76-4524-9A93-A3794D91FD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399365" name="Text Box 4">
            <a:extLst>
              <a:ext uri="{FF2B5EF4-FFF2-40B4-BE49-F238E27FC236}">
                <a16:creationId xmlns:a16="http://schemas.microsoft.com/office/drawing/2014/main" id="{AA4E167B-5458-4ADD-A7DB-273681581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81000"/>
            <a:ext cx="6008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i="0">
                <a:solidFill>
                  <a:srgbClr val="3333CC"/>
                </a:solidFill>
                <a:latin typeface="Times New Roman" panose="02020603050405020304" pitchFamily="18" charset="0"/>
              </a:rPr>
              <a:t>Figure 12.22  </a:t>
            </a: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Time-division multiple access (TDMA)</a:t>
            </a:r>
          </a:p>
        </p:txBody>
      </p:sp>
      <p:sp>
        <p:nvSpPr>
          <p:cNvPr id="399366" name="Line 5">
            <a:extLst>
              <a:ext uri="{FF2B5EF4-FFF2-40B4-BE49-F238E27FC236}">
                <a16:creationId xmlns:a16="http://schemas.microsoft.com/office/drawing/2014/main" id="{44B94973-6D15-45F6-96DC-AA583BA817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pic>
        <p:nvPicPr>
          <p:cNvPr id="399367" name="Picture 7">
            <a:extLst>
              <a:ext uri="{FF2B5EF4-FFF2-40B4-BE49-F238E27FC236}">
                <a16:creationId xmlns:a16="http://schemas.microsoft.com/office/drawing/2014/main" id="{23202E7F-7DC3-41F5-966B-9DE4816F5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1243014"/>
            <a:ext cx="7212013" cy="477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CEB105-F33C-4628-AF8C-4BF4886FA736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2400" dirty="0"/>
              <a:t>To </a:t>
            </a:r>
            <a:r>
              <a:rPr lang="en-US" sz="2400" dirty="0">
                <a:solidFill>
                  <a:srgbClr val="CC3399"/>
                </a:solidFill>
              </a:rPr>
              <a:t>compensate for the delays, we can insert guard times</a:t>
            </a:r>
            <a:r>
              <a:rPr lang="en-US" sz="2400" dirty="0"/>
              <a:t>. </a:t>
            </a:r>
          </a:p>
          <a:p>
            <a:r>
              <a:rPr lang="en-US" sz="2400" dirty="0"/>
              <a:t>Synchronization is normally accomplished by having some synchronization bits (normally </a:t>
            </a:r>
            <a:r>
              <a:rPr lang="en-US" sz="2400" dirty="0">
                <a:solidFill>
                  <a:srgbClr val="CC3399"/>
                </a:solidFill>
              </a:rPr>
              <a:t>referred to as preamble bits</a:t>
            </a:r>
            <a:r>
              <a:rPr lang="en-US" sz="2400" dirty="0"/>
              <a:t>) at the beginning of each slot.</a:t>
            </a:r>
          </a:p>
          <a:p>
            <a:r>
              <a:rPr lang="en-US" sz="2400" dirty="0">
                <a:solidFill>
                  <a:srgbClr val="00B050"/>
                </a:solidFill>
              </a:rPr>
              <a:t>TDMA and TDM </a:t>
            </a:r>
            <a:r>
              <a:rPr lang="en-US" sz="2400" dirty="0"/>
              <a:t>conceptually seem the same, there are </a:t>
            </a:r>
            <a:r>
              <a:rPr lang="en-US" sz="2400" dirty="0">
                <a:solidFill>
                  <a:srgbClr val="00B050"/>
                </a:solidFill>
              </a:rPr>
              <a:t>differences between them. </a:t>
            </a:r>
          </a:p>
          <a:p>
            <a:r>
              <a:rPr lang="en-US" sz="2400" dirty="0">
                <a:solidFill>
                  <a:srgbClr val="CC3399"/>
                </a:solidFill>
              </a:rPr>
              <a:t>TDM, is a physical layer technique </a:t>
            </a:r>
            <a:r>
              <a:rPr lang="en-US" sz="2400" dirty="0"/>
              <a:t>that combines the data from slower channels and transmits them by using a faster channel.</a:t>
            </a:r>
          </a:p>
          <a:p>
            <a:r>
              <a:rPr lang="en-US" sz="2400" dirty="0">
                <a:solidFill>
                  <a:srgbClr val="00B050"/>
                </a:solidFill>
              </a:rPr>
              <a:t>TDMA, on the other hand, is an access method </a:t>
            </a:r>
            <a:r>
              <a:rPr lang="en-US" sz="2400" dirty="0"/>
              <a:t>in the data link layer.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A56633-822A-49AA-89A1-15D54154E2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12.</a:t>
            </a:r>
            <a:fld id="{AD4DC541-B857-446F-9C71-5094786F68F0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2008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Slide Number Placeholder 1">
            <a:extLst>
              <a:ext uri="{FF2B5EF4-FFF2-40B4-BE49-F238E27FC236}">
                <a16:creationId xmlns:a16="http://schemas.microsoft.com/office/drawing/2014/main" id="{E1FD61BE-FD22-4C1B-AD5D-F64C9BB8A4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i="0">
                <a:solidFill>
                  <a:srgbClr val="1C1C1C"/>
                </a:solidFill>
                <a:latin typeface="Arial" panose="020B0604020202020204" pitchFamily="34" charset="0"/>
              </a:rPr>
              <a:t>12.</a:t>
            </a:r>
            <a:fld id="{22B6533E-F30C-4BE7-BF19-7112B4CBB08D}" type="slidenum">
              <a:rPr lang="en-US" altLang="en-US" b="1" i="0">
                <a:solidFill>
                  <a:srgbClr val="1C1C1C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en-US" b="1" i="0">
              <a:solidFill>
                <a:srgbClr val="1C1C1C"/>
              </a:solidFill>
              <a:latin typeface="Arial" panose="020B0604020202020204" pitchFamily="34" charset="0"/>
            </a:endParaRPr>
          </a:p>
        </p:txBody>
      </p:sp>
      <p:sp>
        <p:nvSpPr>
          <p:cNvPr id="401411" name="Rectangle 2">
            <a:extLst>
              <a:ext uri="{FF2B5EF4-FFF2-40B4-BE49-F238E27FC236}">
                <a16:creationId xmlns:a16="http://schemas.microsoft.com/office/drawing/2014/main" id="{0E347731-4F8F-4631-B8CD-EED856526DE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 i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01412" name="Rectangle 3">
            <a:extLst>
              <a:ext uri="{FF2B5EF4-FFF2-40B4-BE49-F238E27FC236}">
                <a16:creationId xmlns:a16="http://schemas.microsoft.com/office/drawing/2014/main" id="{4244AE81-E185-4475-A56B-C0A7FF80C51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 i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01413" name="Rectangle 4">
            <a:extLst>
              <a:ext uri="{FF2B5EF4-FFF2-40B4-BE49-F238E27FC236}">
                <a16:creationId xmlns:a16="http://schemas.microsoft.com/office/drawing/2014/main" id="{9CA231B5-DE82-4488-9ECA-BF0661F2E58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 i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01414" name="Rectangle 5">
            <a:extLst>
              <a:ext uri="{FF2B5EF4-FFF2-40B4-BE49-F238E27FC236}">
                <a16:creationId xmlns:a16="http://schemas.microsoft.com/office/drawing/2014/main" id="{88B843ED-C31B-4646-AB9F-16759788D56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 i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01415" name="Rectangle 6">
            <a:extLst>
              <a:ext uri="{FF2B5EF4-FFF2-40B4-BE49-F238E27FC236}">
                <a16:creationId xmlns:a16="http://schemas.microsoft.com/office/drawing/2014/main" id="{4F2FC0C8-A0C2-4B06-B9B0-10FA170E21C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 i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01416" name="Rectangle 7">
            <a:extLst>
              <a:ext uri="{FF2B5EF4-FFF2-40B4-BE49-F238E27FC236}">
                <a16:creationId xmlns:a16="http://schemas.microsoft.com/office/drawing/2014/main" id="{59D2017D-67DE-43F9-9538-FA10DCC82C2F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 i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01417" name="Rectangle 8">
            <a:extLst>
              <a:ext uri="{FF2B5EF4-FFF2-40B4-BE49-F238E27FC236}">
                <a16:creationId xmlns:a16="http://schemas.microsoft.com/office/drawing/2014/main" id="{E1793A12-C000-4749-BE92-3586910F59D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 i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01418" name="Line 9">
            <a:extLst>
              <a:ext uri="{FF2B5EF4-FFF2-40B4-BE49-F238E27FC236}">
                <a16:creationId xmlns:a16="http://schemas.microsoft.com/office/drawing/2014/main" id="{3C441826-EDD9-41AE-8C82-F62C5475A2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401419" name="Line 10">
            <a:extLst>
              <a:ext uri="{FF2B5EF4-FFF2-40B4-BE49-F238E27FC236}">
                <a16:creationId xmlns:a16="http://schemas.microsoft.com/office/drawing/2014/main" id="{B7CEEA91-FA0D-4FFE-AC48-9A3A883D7D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2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401420" name="Rectangle 11">
            <a:extLst>
              <a:ext uri="{FF2B5EF4-FFF2-40B4-BE49-F238E27FC236}">
                <a16:creationId xmlns:a16="http://schemas.microsoft.com/office/drawing/2014/main" id="{95802133-B544-4B5B-B724-1AFB80494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2759075"/>
            <a:ext cx="8077200" cy="156966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i="0">
                <a:solidFill>
                  <a:srgbClr val="000000"/>
                </a:solidFill>
                <a:latin typeface="Arial" panose="020B0604020202020204" pitchFamily="34" charset="0"/>
              </a:rPr>
              <a:t>In TDMA, the bandwidth is just one channel that is timeshared between different stations.</a:t>
            </a:r>
          </a:p>
        </p:txBody>
      </p:sp>
      <p:grpSp>
        <p:nvGrpSpPr>
          <p:cNvPr id="401421" name="Group 12">
            <a:extLst>
              <a:ext uri="{FF2B5EF4-FFF2-40B4-BE49-F238E27FC236}">
                <a16:creationId xmlns:a16="http://schemas.microsoft.com/office/drawing/2014/main" id="{E6E03FDE-3F70-4A53-8B41-887BA8F3C4FA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981200"/>
            <a:ext cx="1143000" cy="566738"/>
            <a:chOff x="1200" y="1248"/>
            <a:chExt cx="720" cy="357"/>
          </a:xfrm>
        </p:grpSpPr>
        <p:pic>
          <p:nvPicPr>
            <p:cNvPr id="401422" name="Picture 13">
              <a:extLst>
                <a:ext uri="{FF2B5EF4-FFF2-40B4-BE49-F238E27FC236}">
                  <a16:creationId xmlns:a16="http://schemas.microsoft.com/office/drawing/2014/main" id="{B167C8B8-643C-465A-B269-8D5804CFC9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1423" name="Text Box 14">
              <a:extLst>
                <a:ext uri="{FF2B5EF4-FFF2-40B4-BE49-F238E27FC236}">
                  <a16:creationId xmlns:a16="http://schemas.microsoft.com/office/drawing/2014/main" id="{5176921A-FE28-4742-9337-418AA160B5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Slide Number Placeholder 1">
            <a:extLst>
              <a:ext uri="{FF2B5EF4-FFF2-40B4-BE49-F238E27FC236}">
                <a16:creationId xmlns:a16="http://schemas.microsoft.com/office/drawing/2014/main" id="{C349BC33-CC8D-4228-9627-F54E7D69A6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i="0">
                <a:solidFill>
                  <a:srgbClr val="1C1C1C"/>
                </a:solidFill>
                <a:latin typeface="Arial" panose="020B0604020202020204" pitchFamily="34" charset="0"/>
              </a:rPr>
              <a:t>12.</a:t>
            </a:r>
            <a:fld id="{47B75FCC-48AF-411F-A9B8-51BAC1F6482F}" type="slidenum">
              <a:rPr lang="en-US" altLang="en-US" b="1" i="0">
                <a:solidFill>
                  <a:srgbClr val="1C1C1C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en-US" b="1" i="0">
              <a:solidFill>
                <a:srgbClr val="1C1C1C"/>
              </a:solidFill>
              <a:latin typeface="Arial" panose="020B0604020202020204" pitchFamily="34" charset="0"/>
            </a:endParaRPr>
          </a:p>
        </p:txBody>
      </p:sp>
      <p:sp>
        <p:nvSpPr>
          <p:cNvPr id="403459" name="Rectangle 2">
            <a:extLst>
              <a:ext uri="{FF2B5EF4-FFF2-40B4-BE49-F238E27FC236}">
                <a16:creationId xmlns:a16="http://schemas.microsoft.com/office/drawing/2014/main" id="{EF777A7B-2877-47D4-83BD-1124AEC4CD5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 i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03460" name="Rectangle 3">
            <a:extLst>
              <a:ext uri="{FF2B5EF4-FFF2-40B4-BE49-F238E27FC236}">
                <a16:creationId xmlns:a16="http://schemas.microsoft.com/office/drawing/2014/main" id="{25047F28-F892-4E92-AB3E-395A9E23A7F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 i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03461" name="Rectangle 4">
            <a:extLst>
              <a:ext uri="{FF2B5EF4-FFF2-40B4-BE49-F238E27FC236}">
                <a16:creationId xmlns:a16="http://schemas.microsoft.com/office/drawing/2014/main" id="{EA664D90-BAB7-4DC6-941E-9E31CA3D027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 i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03462" name="Rectangle 5">
            <a:extLst>
              <a:ext uri="{FF2B5EF4-FFF2-40B4-BE49-F238E27FC236}">
                <a16:creationId xmlns:a16="http://schemas.microsoft.com/office/drawing/2014/main" id="{7E841811-E9EF-406B-8872-8590427A99D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 i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03463" name="Rectangle 6">
            <a:extLst>
              <a:ext uri="{FF2B5EF4-FFF2-40B4-BE49-F238E27FC236}">
                <a16:creationId xmlns:a16="http://schemas.microsoft.com/office/drawing/2014/main" id="{1B70679B-8047-422E-B031-7ED9D9EE810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 i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03464" name="Rectangle 7">
            <a:extLst>
              <a:ext uri="{FF2B5EF4-FFF2-40B4-BE49-F238E27FC236}">
                <a16:creationId xmlns:a16="http://schemas.microsoft.com/office/drawing/2014/main" id="{3AE769F9-633E-4303-9169-78C5042C3359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 i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03465" name="Rectangle 8">
            <a:extLst>
              <a:ext uri="{FF2B5EF4-FFF2-40B4-BE49-F238E27FC236}">
                <a16:creationId xmlns:a16="http://schemas.microsoft.com/office/drawing/2014/main" id="{4A35EF87-ED8F-4D53-AF05-3E9191D4DB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2400" i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03466" name="Line 9">
            <a:extLst>
              <a:ext uri="{FF2B5EF4-FFF2-40B4-BE49-F238E27FC236}">
                <a16:creationId xmlns:a16="http://schemas.microsoft.com/office/drawing/2014/main" id="{640087D9-644B-414A-8BC0-1499CD34B9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403467" name="Line 10">
            <a:extLst>
              <a:ext uri="{FF2B5EF4-FFF2-40B4-BE49-F238E27FC236}">
                <a16:creationId xmlns:a16="http://schemas.microsoft.com/office/drawing/2014/main" id="{3419A1F7-7A69-49DB-A4C7-4BE2C9CDCF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2788" y="3962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403468" name="Rectangle 11">
            <a:extLst>
              <a:ext uri="{FF2B5EF4-FFF2-40B4-BE49-F238E27FC236}">
                <a16:creationId xmlns:a16="http://schemas.microsoft.com/office/drawing/2014/main" id="{5BE42ED2-4D2D-4E7C-B123-2E1E2E22D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i="0">
                <a:solidFill>
                  <a:srgbClr val="000000"/>
                </a:solidFill>
                <a:latin typeface="Arial" panose="020B0604020202020204" pitchFamily="34" charset="0"/>
              </a:rPr>
              <a:t>In CDMA, one channel carries all transmissions simultaneously.</a:t>
            </a:r>
          </a:p>
        </p:txBody>
      </p:sp>
      <p:grpSp>
        <p:nvGrpSpPr>
          <p:cNvPr id="403469" name="Group 12">
            <a:extLst>
              <a:ext uri="{FF2B5EF4-FFF2-40B4-BE49-F238E27FC236}">
                <a16:creationId xmlns:a16="http://schemas.microsoft.com/office/drawing/2014/main" id="{FAB8F268-CBC8-4EF9-9DEC-527A44B2380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981200"/>
            <a:ext cx="1143000" cy="566738"/>
            <a:chOff x="1200" y="1248"/>
            <a:chExt cx="720" cy="357"/>
          </a:xfrm>
        </p:grpSpPr>
        <p:pic>
          <p:nvPicPr>
            <p:cNvPr id="403470" name="Picture 13">
              <a:extLst>
                <a:ext uri="{FF2B5EF4-FFF2-40B4-BE49-F238E27FC236}">
                  <a16:creationId xmlns:a16="http://schemas.microsoft.com/office/drawing/2014/main" id="{ADD5FBE8-2331-4A5A-81BE-FDC8D65EF0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3471" name="Text Box 14">
              <a:extLst>
                <a:ext uri="{FF2B5EF4-FFF2-40B4-BE49-F238E27FC236}">
                  <a16:creationId xmlns:a16="http://schemas.microsoft.com/office/drawing/2014/main" id="{27A8D23A-1C95-4D56-92D5-10C78B53D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F42-D0A1-497E-85E9-49CCE4EE6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0919"/>
          </a:xfrm>
        </p:spPr>
        <p:txBody>
          <a:bodyPr/>
          <a:lstStyle/>
          <a:p>
            <a:r>
              <a:rPr lang="en-US" sz="2800" dirty="0"/>
              <a:t>Code-Division Multiple Access (CDMA)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BE885-683E-47C8-98CB-4287B641B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802"/>
            <a:ext cx="10515600" cy="4985161"/>
          </a:xfrm>
        </p:spPr>
        <p:txBody>
          <a:bodyPr/>
          <a:lstStyle/>
          <a:p>
            <a:r>
              <a:rPr lang="en-US" sz="2400" dirty="0">
                <a:solidFill>
                  <a:srgbClr val="CC3399"/>
                </a:solidFill>
              </a:rPr>
              <a:t>CDMA differs from FDMA </a:t>
            </a:r>
            <a:r>
              <a:rPr lang="en-US" sz="2400" dirty="0"/>
              <a:t>because only </a:t>
            </a:r>
            <a:r>
              <a:rPr lang="en-US" sz="2400" dirty="0">
                <a:solidFill>
                  <a:srgbClr val="CC3399"/>
                </a:solidFill>
              </a:rPr>
              <a:t>one channel occupies the entire bandwidth of the link.</a:t>
            </a:r>
          </a:p>
          <a:p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It differs from TDMA </a:t>
            </a:r>
            <a:r>
              <a:rPr lang="en-US" sz="2400" dirty="0"/>
              <a:t>because </a:t>
            </a:r>
            <a:r>
              <a:rPr lang="en-US" sz="2400" dirty="0">
                <a:solidFill>
                  <a:srgbClr val="00B050"/>
                </a:solidFill>
              </a:rPr>
              <a:t>all stations can send data simultaneously</a:t>
            </a:r>
            <a:r>
              <a:rPr lang="en-US" sz="2400" dirty="0"/>
              <a:t>; there is no timesharing.</a:t>
            </a:r>
          </a:p>
          <a:p>
            <a:r>
              <a:rPr lang="en-US" sz="2400" dirty="0">
                <a:solidFill>
                  <a:srgbClr val="CC3399"/>
                </a:solidFill>
              </a:rPr>
              <a:t>CDMA</a:t>
            </a:r>
            <a:r>
              <a:rPr lang="en-US" sz="2400" dirty="0"/>
              <a:t> simply means </a:t>
            </a:r>
            <a:r>
              <a:rPr lang="en-US" sz="2400" dirty="0">
                <a:solidFill>
                  <a:srgbClr val="CC3399"/>
                </a:solidFill>
              </a:rPr>
              <a:t>communication with different codes</a:t>
            </a:r>
            <a:r>
              <a:rPr lang="en-US" sz="2400" dirty="0"/>
              <a:t>.</a:t>
            </a:r>
          </a:p>
          <a:p>
            <a:r>
              <a:rPr lang="en-US" sz="2400" dirty="0"/>
              <a:t>For example, in a </a:t>
            </a:r>
            <a:r>
              <a:rPr lang="en-US" sz="2400" dirty="0">
                <a:solidFill>
                  <a:srgbClr val="00B050"/>
                </a:solidFill>
              </a:rPr>
              <a:t>large room with many people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two people can talk in English</a:t>
            </a:r>
            <a:r>
              <a:rPr lang="en-US" sz="2400" dirty="0"/>
              <a:t> if nobody else understands English. </a:t>
            </a:r>
          </a:p>
          <a:p>
            <a:r>
              <a:rPr lang="en-US" sz="2400" dirty="0"/>
              <a:t>Another </a:t>
            </a:r>
            <a:r>
              <a:rPr lang="en-US" sz="2400" dirty="0">
                <a:solidFill>
                  <a:srgbClr val="CC3399"/>
                </a:solidFill>
              </a:rPr>
              <a:t>two people can talk in Chinese </a:t>
            </a:r>
            <a:r>
              <a:rPr lang="en-US" sz="2400" dirty="0"/>
              <a:t>if </a:t>
            </a:r>
            <a:r>
              <a:rPr lang="en-US" sz="2400" dirty="0">
                <a:solidFill>
                  <a:srgbClr val="CC3399"/>
                </a:solidFill>
              </a:rPr>
              <a:t>they are the only ones who understand Chinese</a:t>
            </a:r>
            <a:r>
              <a:rPr lang="en-US" sz="2400" dirty="0"/>
              <a:t>, and so on.</a:t>
            </a:r>
          </a:p>
          <a:p>
            <a:r>
              <a:rPr lang="en-US" sz="2400" dirty="0"/>
              <a:t> In other words, the </a:t>
            </a:r>
            <a:r>
              <a:rPr lang="en-US" sz="2400" dirty="0">
                <a:solidFill>
                  <a:srgbClr val="00B050"/>
                </a:solidFill>
              </a:rPr>
              <a:t>common channel</a:t>
            </a:r>
            <a:r>
              <a:rPr lang="en-US" sz="2400" dirty="0"/>
              <a:t>, the </a:t>
            </a:r>
            <a:r>
              <a:rPr lang="en-US" sz="2400" dirty="0">
                <a:solidFill>
                  <a:srgbClr val="00B050"/>
                </a:solidFill>
              </a:rPr>
              <a:t>space of the room </a:t>
            </a:r>
            <a:r>
              <a:rPr lang="en-US" sz="2400" dirty="0"/>
              <a:t>in this case, can </a:t>
            </a:r>
            <a:r>
              <a:rPr lang="en-US" sz="2400" dirty="0">
                <a:solidFill>
                  <a:srgbClr val="00B050"/>
                </a:solidFill>
              </a:rPr>
              <a:t>easily allow communication between several couples</a:t>
            </a:r>
            <a:r>
              <a:rPr lang="en-US" sz="2400" dirty="0"/>
              <a:t>, but in different languages (codes).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E1BA3-350B-49B6-A588-47D15B5A7F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12.</a:t>
            </a:r>
            <a:fld id="{649A2A9B-DAA8-48FC-AF93-687C887B93B8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3437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4DF278-A0E9-438F-B0EA-2D7E6AE8B14D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2400" dirty="0"/>
              <a:t>Let us assume we have </a:t>
            </a:r>
            <a:r>
              <a:rPr lang="en-US" sz="2400" dirty="0">
                <a:solidFill>
                  <a:srgbClr val="CC3399"/>
                </a:solidFill>
              </a:rPr>
              <a:t>four stations </a:t>
            </a:r>
            <a:r>
              <a:rPr lang="en-US" sz="2400" dirty="0"/>
              <a:t>1, 2, 3, and 4 </a:t>
            </a:r>
            <a:r>
              <a:rPr lang="en-US" sz="2400" dirty="0">
                <a:solidFill>
                  <a:srgbClr val="CC3399"/>
                </a:solidFill>
              </a:rPr>
              <a:t>connected to the same channel. </a:t>
            </a:r>
          </a:p>
          <a:p>
            <a:r>
              <a:rPr lang="en-US" sz="2400" dirty="0"/>
              <a:t>The data from station 1 are </a:t>
            </a:r>
            <a:r>
              <a:rPr lang="en-US" sz="2400"/>
              <a:t>d 1 </a:t>
            </a:r>
            <a:r>
              <a:rPr lang="en-US" sz="2400" dirty="0"/>
              <a:t>, from station 2 are d2, and so on. </a:t>
            </a:r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rgbClr val="00B050"/>
                </a:solidFill>
              </a:rPr>
              <a:t>code assigned to the first station is c1</a:t>
            </a:r>
            <a:r>
              <a:rPr lang="en-US" sz="2400" dirty="0"/>
              <a:t>, to the </a:t>
            </a:r>
            <a:r>
              <a:rPr lang="en-US" sz="2400" dirty="0">
                <a:solidFill>
                  <a:srgbClr val="00B050"/>
                </a:solidFill>
              </a:rPr>
              <a:t>second is c2</a:t>
            </a:r>
            <a:r>
              <a:rPr lang="en-US" sz="2400" dirty="0"/>
              <a:t>, and so on. </a:t>
            </a:r>
          </a:p>
          <a:p>
            <a:r>
              <a:rPr lang="en-US" sz="2400" dirty="0"/>
              <a:t>We assume that the assigned codes have two properties.</a:t>
            </a:r>
          </a:p>
          <a:p>
            <a:pPr marL="0" indent="0">
              <a:buNone/>
            </a:pPr>
            <a:r>
              <a:rPr lang="en-US" sz="2400" dirty="0"/>
              <a:t>     1. </a:t>
            </a:r>
            <a:r>
              <a:rPr lang="en-US" sz="2400" dirty="0">
                <a:solidFill>
                  <a:srgbClr val="CC3399"/>
                </a:solidFill>
              </a:rPr>
              <a:t>If we multiply each code by another, we get 0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     2. </a:t>
            </a:r>
            <a:r>
              <a:rPr lang="en-US" sz="2400" dirty="0">
                <a:solidFill>
                  <a:srgbClr val="00B050"/>
                </a:solidFill>
              </a:rPr>
              <a:t>If we multiply each code by itself, we get 4 </a:t>
            </a:r>
            <a:r>
              <a:rPr lang="en-US" sz="2400" dirty="0"/>
              <a:t>(the number of stations).</a:t>
            </a:r>
          </a:p>
          <a:p>
            <a:r>
              <a:rPr lang="en-US" sz="2400" dirty="0"/>
              <a:t>With these two properties in mind, let us see how the above four stations can send data using the same common channel, as shown in Figure.23.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35A6A5-36D5-4EBC-AFD8-8D43630DB1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12.</a:t>
            </a:r>
            <a:fld id="{AD4DC541-B857-446F-9C71-5094786F68F0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2138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Slide Number Placeholder 1">
            <a:extLst>
              <a:ext uri="{FF2B5EF4-FFF2-40B4-BE49-F238E27FC236}">
                <a16:creationId xmlns:a16="http://schemas.microsoft.com/office/drawing/2014/main" id="{BDE8533E-1891-4B4E-95D1-70FDA17C4E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i="0">
                <a:solidFill>
                  <a:srgbClr val="1C1C1C"/>
                </a:solidFill>
                <a:latin typeface="Arial" panose="020B0604020202020204" pitchFamily="34" charset="0"/>
              </a:rPr>
              <a:t>12.</a:t>
            </a:r>
            <a:fld id="{51356911-8F63-4899-97AA-6B58FA29A206}" type="slidenum">
              <a:rPr lang="en-US" altLang="en-US" b="1" i="0">
                <a:solidFill>
                  <a:srgbClr val="1C1C1C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en-US" b="1" i="0">
              <a:solidFill>
                <a:srgbClr val="1C1C1C"/>
              </a:solidFill>
              <a:latin typeface="Arial" panose="020B0604020202020204" pitchFamily="34" charset="0"/>
            </a:endParaRPr>
          </a:p>
        </p:txBody>
      </p:sp>
      <p:sp>
        <p:nvSpPr>
          <p:cNvPr id="405507" name="Line 2">
            <a:extLst>
              <a:ext uri="{FF2B5EF4-FFF2-40B4-BE49-F238E27FC236}">
                <a16:creationId xmlns:a16="http://schemas.microsoft.com/office/drawing/2014/main" id="{2C07F0E5-0830-43F5-A8FA-3BF775BB4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405508" name="Line 3">
            <a:extLst>
              <a:ext uri="{FF2B5EF4-FFF2-40B4-BE49-F238E27FC236}">
                <a16:creationId xmlns:a16="http://schemas.microsoft.com/office/drawing/2014/main" id="{B54222A2-A579-446B-9D8B-4936B51559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405509" name="Text Box 4">
            <a:extLst>
              <a:ext uri="{FF2B5EF4-FFF2-40B4-BE49-F238E27FC236}">
                <a16:creationId xmlns:a16="http://schemas.microsoft.com/office/drawing/2014/main" id="{40A12FD5-8F8A-4D35-8C23-21066DCEC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381000"/>
            <a:ext cx="58761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i="0" dirty="0">
                <a:solidFill>
                  <a:srgbClr val="3333CC"/>
                </a:solidFill>
                <a:latin typeface="Times New Roman" panose="02020603050405020304" pitchFamily="18" charset="0"/>
              </a:rPr>
              <a:t>Figure.23  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Simple idea of communication with code</a:t>
            </a:r>
          </a:p>
        </p:txBody>
      </p:sp>
      <p:sp>
        <p:nvSpPr>
          <p:cNvPr id="405510" name="Line 5">
            <a:extLst>
              <a:ext uri="{FF2B5EF4-FFF2-40B4-BE49-F238E27FC236}">
                <a16:creationId xmlns:a16="http://schemas.microsoft.com/office/drawing/2014/main" id="{63700F4E-0B9C-4226-ACD5-29C9C5D21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pic>
        <p:nvPicPr>
          <p:cNvPr id="405511" name="Picture 7">
            <a:extLst>
              <a:ext uri="{FF2B5EF4-FFF2-40B4-BE49-F238E27FC236}">
                <a16:creationId xmlns:a16="http://schemas.microsoft.com/office/drawing/2014/main" id="{501C9A43-DC6F-4CF7-88ED-60DF4C6F6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3" y="1338264"/>
            <a:ext cx="7258050" cy="430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196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608D-8306-4E9E-AFD6-405F78537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80096"/>
          </a:xfrm>
        </p:spPr>
        <p:txBody>
          <a:bodyPr/>
          <a:lstStyle/>
          <a:p>
            <a:r>
              <a:rPr lang="en-US" sz="2800" dirty="0"/>
              <a:t>Chips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16E5A-F20E-43CD-B89B-CF722AFED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609"/>
            <a:ext cx="10515600" cy="5476126"/>
          </a:xfrm>
        </p:spPr>
        <p:txBody>
          <a:bodyPr/>
          <a:lstStyle/>
          <a:p>
            <a:r>
              <a:rPr lang="en-US" sz="2400" dirty="0">
                <a:solidFill>
                  <a:srgbClr val="CC3399"/>
                </a:solidFill>
              </a:rPr>
              <a:t>Each station is assigned a code</a:t>
            </a:r>
            <a:r>
              <a:rPr lang="en-US" sz="2400" dirty="0"/>
              <a:t>, which is a </a:t>
            </a:r>
            <a:r>
              <a:rPr lang="en-US" sz="2400" dirty="0">
                <a:solidFill>
                  <a:srgbClr val="CC3399"/>
                </a:solidFill>
              </a:rPr>
              <a:t>sequence of numbers called chips</a:t>
            </a:r>
            <a:r>
              <a:rPr lang="en-US" sz="2400" dirty="0"/>
              <a:t>, as shown in Figure.24.</a:t>
            </a:r>
          </a:p>
          <a:p>
            <a:r>
              <a:rPr lang="en-US" sz="2400" dirty="0"/>
              <a:t>Chip sequences </a:t>
            </a:r>
            <a:r>
              <a:rPr lang="en-US" sz="2400" dirty="0">
                <a:solidFill>
                  <a:srgbClr val="00B050"/>
                </a:solidFill>
              </a:rPr>
              <a:t>have  not chosen randomly</a:t>
            </a:r>
            <a:r>
              <a:rPr lang="en-US" sz="2400" dirty="0"/>
              <a:t>,  they were carefully selected.</a:t>
            </a:r>
          </a:p>
          <a:p>
            <a:r>
              <a:rPr lang="en-US" sz="2400" dirty="0"/>
              <a:t>They are called </a:t>
            </a:r>
            <a:r>
              <a:rPr lang="en-US" sz="2400" dirty="0">
                <a:solidFill>
                  <a:srgbClr val="CC3399"/>
                </a:solidFill>
              </a:rPr>
              <a:t>orthogonal sequences </a:t>
            </a:r>
            <a:r>
              <a:rPr lang="en-US" sz="2400" dirty="0"/>
              <a:t>and have the following properties:</a:t>
            </a:r>
          </a:p>
          <a:p>
            <a:pPr marL="0" indent="0">
              <a:buNone/>
            </a:pPr>
            <a:r>
              <a:rPr lang="en-US" sz="2400" dirty="0"/>
              <a:t>    1. Each </a:t>
            </a:r>
            <a:r>
              <a:rPr lang="en-US" sz="2400" dirty="0">
                <a:solidFill>
                  <a:srgbClr val="00B050"/>
                </a:solidFill>
              </a:rPr>
              <a:t>sequence is made of N elements, </a:t>
            </a:r>
            <a:r>
              <a:rPr lang="en-US" sz="2400" dirty="0"/>
              <a:t>where </a:t>
            </a:r>
            <a:r>
              <a:rPr lang="en-US" sz="2400" dirty="0">
                <a:solidFill>
                  <a:srgbClr val="00B050"/>
                </a:solidFill>
              </a:rPr>
              <a:t>N is the number of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        stations.</a:t>
            </a:r>
          </a:p>
          <a:p>
            <a:pPr marL="0" indent="0">
              <a:buNone/>
            </a:pPr>
            <a:r>
              <a:rPr lang="en-US" sz="2400" dirty="0"/>
              <a:t>    2. If we </a:t>
            </a:r>
            <a:r>
              <a:rPr lang="en-US" sz="2400" dirty="0">
                <a:solidFill>
                  <a:srgbClr val="CC3399"/>
                </a:solidFill>
              </a:rPr>
              <a:t>multiply a sequence by a number</a:t>
            </a:r>
            <a:r>
              <a:rPr lang="en-US" sz="2400" dirty="0"/>
              <a:t>, every element in the sequence         is </a:t>
            </a:r>
            <a:r>
              <a:rPr lang="en-US" sz="2400" dirty="0">
                <a:solidFill>
                  <a:srgbClr val="CC3399"/>
                </a:solidFill>
              </a:rPr>
              <a:t>multiplied by that element</a:t>
            </a:r>
            <a:r>
              <a:rPr lang="en-US" sz="2400" dirty="0"/>
              <a:t>. This is called multiplication of a sequence by a    scalar. For example, 2. [+1 +1-1-1]=[+2+2-2-2]</a:t>
            </a:r>
          </a:p>
          <a:p>
            <a:pPr marL="0" indent="0">
              <a:buNone/>
            </a:pPr>
            <a:r>
              <a:rPr lang="en-US" sz="2400" dirty="0"/>
              <a:t>    3. If we </a:t>
            </a:r>
            <a:r>
              <a:rPr lang="en-US" sz="2400" dirty="0">
                <a:solidFill>
                  <a:srgbClr val="00B050"/>
                </a:solidFill>
              </a:rPr>
              <a:t>multiply two equal sequences</a:t>
            </a:r>
            <a:r>
              <a:rPr lang="en-US" sz="2400" dirty="0"/>
              <a:t>, element by element, and add the results, </a:t>
            </a:r>
            <a:r>
              <a:rPr lang="en-US" sz="2400" dirty="0">
                <a:solidFill>
                  <a:srgbClr val="00B050"/>
                </a:solidFill>
              </a:rPr>
              <a:t>we get N</a:t>
            </a:r>
            <a:r>
              <a:rPr lang="en-US" sz="2400" dirty="0"/>
              <a:t>, where </a:t>
            </a:r>
            <a:r>
              <a:rPr lang="en-US" sz="2400" dirty="0">
                <a:solidFill>
                  <a:srgbClr val="00B050"/>
                </a:solidFill>
              </a:rPr>
              <a:t>N is the number of elements </a:t>
            </a:r>
            <a:r>
              <a:rPr lang="en-US" sz="2400" dirty="0"/>
              <a:t>in the each sequence. This is called the inner product of two equal sequences. For example,</a:t>
            </a:r>
          </a:p>
          <a:p>
            <a:pPr marL="0" indent="0">
              <a:buNone/>
            </a:pPr>
            <a:r>
              <a:rPr lang="en-US" sz="2400" dirty="0"/>
              <a:t>     [+1 +1-1 -1] ·[+1 +1 -1 -1] = 1 + 1 + 1 + 1 =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6E981-C4F4-4263-9B13-AFFC9F94E8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12.</a:t>
            </a:r>
            <a:fld id="{649A2A9B-DAA8-48FC-AF93-687C887B93B8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816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Title 1">
            <a:extLst>
              <a:ext uri="{FF2B5EF4-FFF2-40B4-BE49-F238E27FC236}">
                <a16:creationId xmlns:a16="http://schemas.microsoft.com/office/drawing/2014/main" id="{0D53EB0C-4172-48E2-901F-4FFA55EAF2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52650" y="365125"/>
            <a:ext cx="7886700" cy="503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/>
              <a:t>Reservation : </a:t>
            </a:r>
          </a:p>
        </p:txBody>
      </p:sp>
      <p:sp>
        <p:nvSpPr>
          <p:cNvPr id="384003" name="Content Placeholder 2">
            <a:extLst>
              <a:ext uri="{FF2B5EF4-FFF2-40B4-BE49-F238E27FC236}">
                <a16:creationId xmlns:a16="http://schemas.microsoft.com/office/drawing/2014/main" id="{F3289862-F35D-4797-BCDB-C16470AD28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52650" y="1058863"/>
            <a:ext cx="7886700" cy="5118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dirty="0"/>
              <a:t>In the </a:t>
            </a:r>
            <a:r>
              <a:rPr lang="en-US" altLang="en-US" sz="2400" dirty="0">
                <a:solidFill>
                  <a:srgbClr val="D60093"/>
                </a:solidFill>
              </a:rPr>
              <a:t>reservation method</a:t>
            </a:r>
            <a:r>
              <a:rPr lang="en-US" altLang="en-US" sz="2400" dirty="0"/>
              <a:t>, a station </a:t>
            </a:r>
            <a:r>
              <a:rPr lang="en-US" altLang="en-US" sz="2400" dirty="0">
                <a:solidFill>
                  <a:srgbClr val="D60093"/>
                </a:solidFill>
              </a:rPr>
              <a:t>needs to make a reservation before sending data.</a:t>
            </a:r>
          </a:p>
          <a:p>
            <a:r>
              <a:rPr lang="en-US" altLang="en-US" sz="2400" dirty="0">
                <a:solidFill>
                  <a:srgbClr val="00CC00"/>
                </a:solidFill>
              </a:rPr>
              <a:t>Time is divided into intervals</a:t>
            </a:r>
            <a:r>
              <a:rPr lang="en-US" altLang="en-US" sz="2400" dirty="0"/>
              <a:t>. In each interval, a </a:t>
            </a:r>
            <a:r>
              <a:rPr lang="en-US" altLang="en-US" sz="2400" dirty="0">
                <a:solidFill>
                  <a:srgbClr val="00CC00"/>
                </a:solidFill>
              </a:rPr>
              <a:t>reservation frame precedes the data frames </a:t>
            </a:r>
            <a:r>
              <a:rPr lang="en-US" altLang="en-US" sz="2400" dirty="0"/>
              <a:t>sent in that interval.</a:t>
            </a:r>
          </a:p>
          <a:p>
            <a:r>
              <a:rPr lang="en-US" altLang="en-US" sz="2400" dirty="0"/>
              <a:t>If there are </a:t>
            </a:r>
            <a:r>
              <a:rPr lang="en-US" altLang="en-US" sz="2400" dirty="0">
                <a:solidFill>
                  <a:srgbClr val="D60093"/>
                </a:solidFill>
              </a:rPr>
              <a:t>N stations </a:t>
            </a:r>
            <a:r>
              <a:rPr lang="en-US" altLang="en-US" sz="2400" dirty="0"/>
              <a:t>in the system, there are exactly </a:t>
            </a:r>
            <a:r>
              <a:rPr lang="en-US" altLang="en-US" sz="2400" dirty="0">
                <a:solidFill>
                  <a:srgbClr val="D60093"/>
                </a:solidFill>
              </a:rPr>
              <a:t>N reservation mini slots </a:t>
            </a:r>
            <a:r>
              <a:rPr lang="en-US" altLang="en-US" sz="2400" dirty="0"/>
              <a:t>in the reservation frame. </a:t>
            </a:r>
          </a:p>
          <a:p>
            <a:r>
              <a:rPr lang="en-US" altLang="en-US" sz="2400" dirty="0"/>
              <a:t>Each mini slot belongs to a station. When </a:t>
            </a:r>
            <a:r>
              <a:rPr lang="en-US" altLang="en-US" sz="2400" dirty="0">
                <a:solidFill>
                  <a:srgbClr val="00CC00"/>
                </a:solidFill>
              </a:rPr>
              <a:t>a station needs to send a data frame</a:t>
            </a:r>
            <a:r>
              <a:rPr lang="en-US" altLang="en-US" sz="2400" dirty="0"/>
              <a:t>, it </a:t>
            </a:r>
            <a:r>
              <a:rPr lang="en-US" altLang="en-US" sz="2400" dirty="0">
                <a:solidFill>
                  <a:srgbClr val="00CC00"/>
                </a:solidFill>
              </a:rPr>
              <a:t>makes a reservation in its own mini slot. </a:t>
            </a:r>
          </a:p>
          <a:p>
            <a:r>
              <a:rPr lang="en-US" altLang="en-US" sz="2400" dirty="0"/>
              <a:t>The stations that have </a:t>
            </a:r>
            <a:r>
              <a:rPr lang="en-US" altLang="en-US" sz="2400" dirty="0">
                <a:solidFill>
                  <a:srgbClr val="D60093"/>
                </a:solidFill>
              </a:rPr>
              <a:t>made reservations can send their data frames after the reservation frame.</a:t>
            </a:r>
          </a:p>
          <a:p>
            <a:endParaRPr lang="en-US" altLang="en-US" sz="2400" dirty="0"/>
          </a:p>
        </p:txBody>
      </p:sp>
      <p:sp>
        <p:nvSpPr>
          <p:cNvPr id="384004" name="Slide Number Placeholder 3">
            <a:extLst>
              <a:ext uri="{FF2B5EF4-FFF2-40B4-BE49-F238E27FC236}">
                <a16:creationId xmlns:a16="http://schemas.microsoft.com/office/drawing/2014/main" id="{40A36142-738A-4AB3-9F74-569E224AE19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24000" y="6400800"/>
            <a:ext cx="986828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i="0" dirty="0">
                <a:solidFill>
                  <a:srgbClr val="1C1C1C"/>
                </a:solidFill>
                <a:latin typeface="Arial" panose="020B0604020202020204" pitchFamily="34" charset="0"/>
              </a:rPr>
              <a:t>12.</a:t>
            </a:r>
            <a:fld id="{767B48B3-28D2-4147-8FF1-D36CB522E28D}" type="slidenum">
              <a:rPr lang="en-US" altLang="en-US" i="0">
                <a:solidFill>
                  <a:srgbClr val="1C1C1C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i="0" dirty="0">
              <a:solidFill>
                <a:srgbClr val="1C1C1C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Slide Number Placeholder 1">
            <a:extLst>
              <a:ext uri="{FF2B5EF4-FFF2-40B4-BE49-F238E27FC236}">
                <a16:creationId xmlns:a16="http://schemas.microsoft.com/office/drawing/2014/main" id="{935109F6-A058-4C12-9789-34F97CB5AA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i="0">
                <a:solidFill>
                  <a:srgbClr val="1C1C1C"/>
                </a:solidFill>
                <a:latin typeface="Arial" panose="020B0604020202020204" pitchFamily="34" charset="0"/>
              </a:rPr>
              <a:t>12.</a:t>
            </a:r>
            <a:fld id="{0270CB7E-F111-4330-B29B-91837EE1632C}" type="slidenum">
              <a:rPr lang="en-US" altLang="en-US" b="1" i="0">
                <a:solidFill>
                  <a:srgbClr val="1C1C1C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en-US" b="1" i="0">
              <a:solidFill>
                <a:srgbClr val="1C1C1C"/>
              </a:solidFill>
              <a:latin typeface="Arial" panose="020B0604020202020204" pitchFamily="34" charset="0"/>
            </a:endParaRPr>
          </a:p>
        </p:txBody>
      </p:sp>
      <p:sp>
        <p:nvSpPr>
          <p:cNvPr id="407555" name="Line 2">
            <a:extLst>
              <a:ext uri="{FF2B5EF4-FFF2-40B4-BE49-F238E27FC236}">
                <a16:creationId xmlns:a16="http://schemas.microsoft.com/office/drawing/2014/main" id="{50A64598-BC85-4927-ACFE-32C4FF52F4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407556" name="Line 3">
            <a:extLst>
              <a:ext uri="{FF2B5EF4-FFF2-40B4-BE49-F238E27FC236}">
                <a16:creationId xmlns:a16="http://schemas.microsoft.com/office/drawing/2014/main" id="{08336CE9-7408-4501-BF29-74994B9E0A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407557" name="Text Box 4">
            <a:extLst>
              <a:ext uri="{FF2B5EF4-FFF2-40B4-BE49-F238E27FC236}">
                <a16:creationId xmlns:a16="http://schemas.microsoft.com/office/drawing/2014/main" id="{789341FF-823F-494B-8233-2BAB8B154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81000"/>
            <a:ext cx="32328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i="0" dirty="0">
                <a:solidFill>
                  <a:srgbClr val="3333CC"/>
                </a:solidFill>
                <a:latin typeface="Times New Roman" panose="02020603050405020304" pitchFamily="18" charset="0"/>
              </a:rPr>
              <a:t>Figure.24  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Chip sequences</a:t>
            </a:r>
          </a:p>
        </p:txBody>
      </p:sp>
      <p:sp>
        <p:nvSpPr>
          <p:cNvPr id="407558" name="Line 5">
            <a:extLst>
              <a:ext uri="{FF2B5EF4-FFF2-40B4-BE49-F238E27FC236}">
                <a16:creationId xmlns:a16="http://schemas.microsoft.com/office/drawing/2014/main" id="{B37010D2-6EA3-4510-89DD-AC10825630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pic>
        <p:nvPicPr>
          <p:cNvPr id="407559" name="Picture 7">
            <a:extLst>
              <a:ext uri="{FF2B5EF4-FFF2-40B4-BE49-F238E27FC236}">
                <a16:creationId xmlns:a16="http://schemas.microsoft.com/office/drawing/2014/main" id="{10737731-87CE-4FC9-8A04-463A68B67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870200"/>
            <a:ext cx="87757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8E315F-1AAB-4F63-AD4D-724765053C0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200" y="365125"/>
            <a:ext cx="11018178" cy="58118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    4. If we </a:t>
            </a:r>
            <a:r>
              <a:rPr lang="en-US" sz="2400" dirty="0">
                <a:solidFill>
                  <a:srgbClr val="CC3399"/>
                </a:solidFill>
              </a:rPr>
              <a:t>multiply two different sequences</a:t>
            </a:r>
            <a:r>
              <a:rPr lang="en-US" sz="2400" dirty="0"/>
              <a:t>, element by element, and add   the results, </a:t>
            </a:r>
            <a:r>
              <a:rPr lang="en-US" sz="2400" dirty="0">
                <a:solidFill>
                  <a:srgbClr val="CC3399"/>
                </a:solidFill>
              </a:rPr>
              <a:t>we get 0</a:t>
            </a:r>
            <a:r>
              <a:rPr lang="en-US" sz="2400" dirty="0"/>
              <a:t>. This is called inner product of two different    sequences. For example, [+1 +1 -1 -1] • [+1 +1 +1 +1] = 1 + 1 - 1 - 1 = 0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5. </a:t>
            </a:r>
            <a:r>
              <a:rPr lang="en-US" sz="2400" dirty="0">
                <a:solidFill>
                  <a:srgbClr val="00B050"/>
                </a:solidFill>
              </a:rPr>
              <a:t>Adding two sequences means adding the corresponding elements</a:t>
            </a:r>
            <a:r>
              <a:rPr lang="en-US" sz="2400" dirty="0"/>
              <a:t>. The   result is another sequence. </a:t>
            </a:r>
          </a:p>
          <a:p>
            <a:pPr marL="0" indent="0">
              <a:buNone/>
            </a:pPr>
            <a:r>
              <a:rPr lang="en-US" sz="2400" dirty="0"/>
              <a:t>    For example,    [+1 +1 -1 -1]+[+1 +1 +1 +1]=[+2 +2 0 0]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D7452A-D924-4082-B52F-E09B2B5A9A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12.</a:t>
            </a:r>
            <a:fld id="{AD4DC541-B857-446F-9C71-5094786F68F0}" type="slidenum">
              <a:rPr kumimoji="0" lang="en-US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12457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Slide Number Placeholder 1">
            <a:extLst>
              <a:ext uri="{FF2B5EF4-FFF2-40B4-BE49-F238E27FC236}">
                <a16:creationId xmlns:a16="http://schemas.microsoft.com/office/drawing/2014/main" id="{1613A9F7-8E31-482E-A164-FFF886DECA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i="0">
                <a:solidFill>
                  <a:srgbClr val="1C1C1C"/>
                </a:solidFill>
                <a:latin typeface="Arial" panose="020B0604020202020204" pitchFamily="34" charset="0"/>
              </a:rPr>
              <a:t>12.</a:t>
            </a:r>
            <a:fld id="{9B14CC7F-1F11-4456-8DBF-EF9560888A51}" type="slidenum">
              <a:rPr lang="en-US" altLang="en-US" b="1" i="0">
                <a:solidFill>
                  <a:srgbClr val="1C1C1C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en-US" b="1" i="0">
              <a:solidFill>
                <a:srgbClr val="1C1C1C"/>
              </a:solidFill>
              <a:latin typeface="Arial" panose="020B0604020202020204" pitchFamily="34" charset="0"/>
            </a:endParaRPr>
          </a:p>
        </p:txBody>
      </p:sp>
      <p:sp>
        <p:nvSpPr>
          <p:cNvPr id="409603" name="Line 2">
            <a:extLst>
              <a:ext uri="{FF2B5EF4-FFF2-40B4-BE49-F238E27FC236}">
                <a16:creationId xmlns:a16="http://schemas.microsoft.com/office/drawing/2014/main" id="{B1AFBA56-CE32-4D50-A1D3-0EE790B322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409604" name="Line 3">
            <a:extLst>
              <a:ext uri="{FF2B5EF4-FFF2-40B4-BE49-F238E27FC236}">
                <a16:creationId xmlns:a16="http://schemas.microsoft.com/office/drawing/2014/main" id="{B750D2FA-FE71-451A-B481-9BBBA58666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409605" name="Text Box 4">
            <a:extLst>
              <a:ext uri="{FF2B5EF4-FFF2-40B4-BE49-F238E27FC236}">
                <a16:creationId xmlns:a16="http://schemas.microsoft.com/office/drawing/2014/main" id="{F8B293B3-3809-4477-8D6D-CCFBBF0D7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81000"/>
            <a:ext cx="47845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i="0" dirty="0">
                <a:solidFill>
                  <a:srgbClr val="3333CC"/>
                </a:solidFill>
                <a:latin typeface="Times New Roman" panose="02020603050405020304" pitchFamily="18" charset="0"/>
              </a:rPr>
              <a:t>Figure.25  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Data representation in CDMA</a:t>
            </a:r>
          </a:p>
        </p:txBody>
      </p:sp>
      <p:sp>
        <p:nvSpPr>
          <p:cNvPr id="409606" name="Line 5">
            <a:extLst>
              <a:ext uri="{FF2B5EF4-FFF2-40B4-BE49-F238E27FC236}">
                <a16:creationId xmlns:a16="http://schemas.microsoft.com/office/drawing/2014/main" id="{0983A849-01A4-4BC9-AA4D-680D6409C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pic>
        <p:nvPicPr>
          <p:cNvPr id="409607" name="Picture 7">
            <a:extLst>
              <a:ext uri="{FF2B5EF4-FFF2-40B4-BE49-F238E27FC236}">
                <a16:creationId xmlns:a16="http://schemas.microsoft.com/office/drawing/2014/main" id="{DF1A7E00-A722-4B11-8251-2A133E2A4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188" y="3016250"/>
            <a:ext cx="8126412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Slide Number Placeholder 1">
            <a:extLst>
              <a:ext uri="{FF2B5EF4-FFF2-40B4-BE49-F238E27FC236}">
                <a16:creationId xmlns:a16="http://schemas.microsoft.com/office/drawing/2014/main" id="{AE911FB8-562B-4A8D-85BF-B249CA2C45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i="0">
                <a:solidFill>
                  <a:srgbClr val="1C1C1C"/>
                </a:solidFill>
                <a:latin typeface="Arial" panose="020B0604020202020204" pitchFamily="34" charset="0"/>
              </a:rPr>
              <a:t>12.</a:t>
            </a:r>
            <a:fld id="{E43BCE2A-BA39-492A-B1E4-7BF3C04AC9C9}" type="slidenum">
              <a:rPr lang="en-US" altLang="en-US" b="1" i="0">
                <a:solidFill>
                  <a:srgbClr val="1C1C1C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en-US" b="1" i="0">
              <a:solidFill>
                <a:srgbClr val="1C1C1C"/>
              </a:solidFill>
              <a:latin typeface="Arial" panose="020B0604020202020204" pitchFamily="34" charset="0"/>
            </a:endParaRPr>
          </a:p>
        </p:txBody>
      </p:sp>
      <p:sp>
        <p:nvSpPr>
          <p:cNvPr id="411651" name="Line 2">
            <a:extLst>
              <a:ext uri="{FF2B5EF4-FFF2-40B4-BE49-F238E27FC236}">
                <a16:creationId xmlns:a16="http://schemas.microsoft.com/office/drawing/2014/main" id="{9867F06F-E973-456E-A661-CDB202C410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411652" name="Line 3">
            <a:extLst>
              <a:ext uri="{FF2B5EF4-FFF2-40B4-BE49-F238E27FC236}">
                <a16:creationId xmlns:a16="http://schemas.microsoft.com/office/drawing/2014/main" id="{E9294636-B081-44FB-BB21-1692CFD08C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411653" name="Text Box 4">
            <a:extLst>
              <a:ext uri="{FF2B5EF4-FFF2-40B4-BE49-F238E27FC236}">
                <a16:creationId xmlns:a16="http://schemas.microsoft.com/office/drawing/2014/main" id="{ABE04A24-F0F0-4A92-B96E-4EE69468F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381000"/>
            <a:ext cx="44591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i="0" dirty="0">
                <a:solidFill>
                  <a:srgbClr val="3333CC"/>
                </a:solidFill>
                <a:latin typeface="Times New Roman" panose="02020603050405020304" pitchFamily="18" charset="0"/>
              </a:rPr>
              <a:t>Figure.26  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Sharing channel in CDMA</a:t>
            </a:r>
          </a:p>
        </p:txBody>
      </p:sp>
      <p:sp>
        <p:nvSpPr>
          <p:cNvPr id="411654" name="Line 5">
            <a:extLst>
              <a:ext uri="{FF2B5EF4-FFF2-40B4-BE49-F238E27FC236}">
                <a16:creationId xmlns:a16="http://schemas.microsoft.com/office/drawing/2014/main" id="{3BBAC1E4-D07E-4C0E-B0F1-CECA58D465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pic>
        <p:nvPicPr>
          <p:cNvPr id="411655" name="Picture 7">
            <a:extLst>
              <a:ext uri="{FF2B5EF4-FFF2-40B4-BE49-F238E27FC236}">
                <a16:creationId xmlns:a16="http://schemas.microsoft.com/office/drawing/2014/main" id="{47512967-3BE3-4DBE-B7F5-0EAC50EAC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1524000"/>
            <a:ext cx="8729662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Slide Number Placeholder 1">
            <a:extLst>
              <a:ext uri="{FF2B5EF4-FFF2-40B4-BE49-F238E27FC236}">
                <a16:creationId xmlns:a16="http://schemas.microsoft.com/office/drawing/2014/main" id="{EAC9595C-C97E-4D6A-A9D7-1A706BD200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i="0">
                <a:solidFill>
                  <a:srgbClr val="1C1C1C"/>
                </a:solidFill>
                <a:latin typeface="Arial" panose="020B0604020202020204" pitchFamily="34" charset="0"/>
              </a:rPr>
              <a:t>12.</a:t>
            </a:r>
            <a:fld id="{1F3F479D-C130-4777-B1BA-2A16E5E4AE26}" type="slidenum">
              <a:rPr lang="en-US" altLang="en-US" b="1" i="0">
                <a:solidFill>
                  <a:srgbClr val="1C1C1C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en-US" b="1" i="0">
              <a:solidFill>
                <a:srgbClr val="1C1C1C"/>
              </a:solidFill>
              <a:latin typeface="Arial" panose="020B0604020202020204" pitchFamily="34" charset="0"/>
            </a:endParaRPr>
          </a:p>
        </p:txBody>
      </p:sp>
      <p:sp>
        <p:nvSpPr>
          <p:cNvPr id="413699" name="Line 2">
            <a:extLst>
              <a:ext uri="{FF2B5EF4-FFF2-40B4-BE49-F238E27FC236}">
                <a16:creationId xmlns:a16="http://schemas.microsoft.com/office/drawing/2014/main" id="{35377C88-0410-4F45-B305-3BC981DE81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413700" name="Line 3">
            <a:extLst>
              <a:ext uri="{FF2B5EF4-FFF2-40B4-BE49-F238E27FC236}">
                <a16:creationId xmlns:a16="http://schemas.microsoft.com/office/drawing/2014/main" id="{8B58B033-2C00-4D9D-B650-F238216191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413701" name="Text Box 4">
            <a:extLst>
              <a:ext uri="{FF2B5EF4-FFF2-40B4-BE49-F238E27FC236}">
                <a16:creationId xmlns:a16="http://schemas.microsoft.com/office/drawing/2014/main" id="{599CD6D3-6C0D-496F-83F4-8A4F36382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381000"/>
            <a:ext cx="66456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i="0" dirty="0">
                <a:solidFill>
                  <a:srgbClr val="3333CC"/>
                </a:solidFill>
                <a:latin typeface="Times New Roman" panose="02020603050405020304" pitchFamily="18" charset="0"/>
              </a:rPr>
              <a:t>Figure.27  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Digital signal created by four stations in CDMA</a:t>
            </a:r>
          </a:p>
        </p:txBody>
      </p:sp>
      <p:sp>
        <p:nvSpPr>
          <p:cNvPr id="413702" name="Line 5">
            <a:extLst>
              <a:ext uri="{FF2B5EF4-FFF2-40B4-BE49-F238E27FC236}">
                <a16:creationId xmlns:a16="http://schemas.microsoft.com/office/drawing/2014/main" id="{FED8C9FB-825D-4BA8-BBBE-F8DB876F1F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pic>
        <p:nvPicPr>
          <p:cNvPr id="413703" name="Picture 7">
            <a:extLst>
              <a:ext uri="{FF2B5EF4-FFF2-40B4-BE49-F238E27FC236}">
                <a16:creationId xmlns:a16="http://schemas.microsoft.com/office/drawing/2014/main" id="{60FADF25-6F04-40CB-BC8C-59A002425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1552576"/>
            <a:ext cx="802640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Slide Number Placeholder 1">
            <a:extLst>
              <a:ext uri="{FF2B5EF4-FFF2-40B4-BE49-F238E27FC236}">
                <a16:creationId xmlns:a16="http://schemas.microsoft.com/office/drawing/2014/main" id="{2F019B44-970B-42F6-AE8D-773A37C436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i="0">
                <a:solidFill>
                  <a:srgbClr val="1C1C1C"/>
                </a:solidFill>
                <a:latin typeface="Arial" panose="020B0604020202020204" pitchFamily="34" charset="0"/>
              </a:rPr>
              <a:t>12.</a:t>
            </a:r>
            <a:fld id="{388BCAA6-818A-4E46-A988-2EE89180108E}" type="slidenum">
              <a:rPr lang="en-US" altLang="en-US" b="1" i="0">
                <a:solidFill>
                  <a:srgbClr val="1C1C1C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en-US" b="1" i="0">
              <a:solidFill>
                <a:srgbClr val="1C1C1C"/>
              </a:solidFill>
              <a:latin typeface="Arial" panose="020B0604020202020204" pitchFamily="34" charset="0"/>
            </a:endParaRPr>
          </a:p>
        </p:txBody>
      </p:sp>
      <p:sp>
        <p:nvSpPr>
          <p:cNvPr id="415747" name="Line 2">
            <a:extLst>
              <a:ext uri="{FF2B5EF4-FFF2-40B4-BE49-F238E27FC236}">
                <a16:creationId xmlns:a16="http://schemas.microsoft.com/office/drawing/2014/main" id="{ED7920F2-6EFB-419B-9BF9-9EB50965F9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415748" name="Line 3">
            <a:extLst>
              <a:ext uri="{FF2B5EF4-FFF2-40B4-BE49-F238E27FC236}">
                <a16:creationId xmlns:a16="http://schemas.microsoft.com/office/drawing/2014/main" id="{895941B9-32FB-4F6C-A392-326E2EF36B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415749" name="Text Box 4">
            <a:extLst>
              <a:ext uri="{FF2B5EF4-FFF2-40B4-BE49-F238E27FC236}">
                <a16:creationId xmlns:a16="http://schemas.microsoft.com/office/drawing/2014/main" id="{6CA4481F-DDF5-4D83-A769-E6EA0FCD7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381000"/>
            <a:ext cx="70110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i="0" dirty="0">
                <a:solidFill>
                  <a:srgbClr val="3333CC"/>
                </a:solidFill>
                <a:latin typeface="Times New Roman" panose="02020603050405020304" pitchFamily="18" charset="0"/>
              </a:rPr>
              <a:t>Figure.28  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Decoding of the composite signal for one in CDMA</a:t>
            </a:r>
          </a:p>
        </p:txBody>
      </p:sp>
      <p:sp>
        <p:nvSpPr>
          <p:cNvPr id="415750" name="Line 5">
            <a:extLst>
              <a:ext uri="{FF2B5EF4-FFF2-40B4-BE49-F238E27FC236}">
                <a16:creationId xmlns:a16="http://schemas.microsoft.com/office/drawing/2014/main" id="{A86F8B21-70D2-40DB-A7B1-AA3C022411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pic>
        <p:nvPicPr>
          <p:cNvPr id="415751" name="Picture 7">
            <a:extLst>
              <a:ext uri="{FF2B5EF4-FFF2-40B4-BE49-F238E27FC236}">
                <a16:creationId xmlns:a16="http://schemas.microsoft.com/office/drawing/2014/main" id="{DDAD2DF4-07A7-4565-B17C-CDF6F81DE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1225550"/>
            <a:ext cx="7358062" cy="433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CFF3-D363-4A63-A88F-0228BE7B2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095"/>
          </a:xfrm>
        </p:spPr>
        <p:txBody>
          <a:bodyPr/>
          <a:lstStyle/>
          <a:p>
            <a:r>
              <a:rPr lang="en-US" sz="2800" dirty="0"/>
              <a:t>Sequence Generation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EC089-8E43-4C0B-96B9-D9FD702E3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8953"/>
            <a:ext cx="10515600" cy="5068010"/>
          </a:xfrm>
        </p:spPr>
        <p:txBody>
          <a:bodyPr/>
          <a:lstStyle/>
          <a:p>
            <a:r>
              <a:rPr lang="en-US" sz="2400" dirty="0"/>
              <a:t>To </a:t>
            </a:r>
            <a:r>
              <a:rPr lang="en-US" sz="2400" dirty="0">
                <a:solidFill>
                  <a:srgbClr val="CC3399"/>
                </a:solidFill>
              </a:rPr>
              <a:t>generate chip sequences</a:t>
            </a:r>
            <a:r>
              <a:rPr lang="en-US" sz="2400" dirty="0"/>
              <a:t>, we </a:t>
            </a:r>
            <a:r>
              <a:rPr lang="en-US" sz="2400" dirty="0">
                <a:solidFill>
                  <a:srgbClr val="CC3399"/>
                </a:solidFill>
              </a:rPr>
              <a:t>use a Walsh table</a:t>
            </a:r>
            <a:r>
              <a:rPr lang="en-US" sz="2400" dirty="0"/>
              <a:t>, which </a:t>
            </a:r>
            <a:r>
              <a:rPr lang="en-US" sz="2400" dirty="0">
                <a:solidFill>
                  <a:srgbClr val="CC3399"/>
                </a:solidFill>
              </a:rPr>
              <a:t>is a two-dimensional table with an equal number of rows and columns</a:t>
            </a:r>
            <a:r>
              <a:rPr lang="en-US" sz="2400" dirty="0"/>
              <a:t>, as shown in Figure.29.</a:t>
            </a:r>
          </a:p>
          <a:p>
            <a:r>
              <a:rPr lang="en-US" sz="2400" dirty="0"/>
              <a:t>In the Walsh table, </a:t>
            </a:r>
            <a:r>
              <a:rPr lang="en-US" sz="2400" dirty="0">
                <a:solidFill>
                  <a:srgbClr val="00B050"/>
                </a:solidFill>
              </a:rPr>
              <a:t>each row is a sequence of chips</a:t>
            </a:r>
            <a:r>
              <a:rPr lang="en-US" sz="2400" dirty="0"/>
              <a:t>. </a:t>
            </a:r>
            <a:r>
              <a:rPr lang="en-US" sz="2400" dirty="0">
                <a:solidFill>
                  <a:srgbClr val="00B050"/>
                </a:solidFill>
              </a:rPr>
              <a:t>W1 for a one-chip sequence</a:t>
            </a:r>
            <a:r>
              <a:rPr lang="en-US" sz="2400" dirty="0"/>
              <a:t> has </a:t>
            </a:r>
            <a:r>
              <a:rPr lang="en-US" sz="2400" dirty="0">
                <a:solidFill>
                  <a:srgbClr val="00B050"/>
                </a:solidFill>
              </a:rPr>
              <a:t>one row and one column</a:t>
            </a:r>
            <a:r>
              <a:rPr lang="en-US" sz="2400" dirty="0"/>
              <a:t>. We </a:t>
            </a:r>
            <a:r>
              <a:rPr lang="en-US" sz="2400" dirty="0">
                <a:solidFill>
                  <a:srgbClr val="00B050"/>
                </a:solidFill>
              </a:rPr>
              <a:t>can choose –1 or +1 </a:t>
            </a:r>
            <a:r>
              <a:rPr lang="en-US" sz="2400" dirty="0"/>
              <a:t>for the chip for this trivial table (</a:t>
            </a:r>
            <a:r>
              <a:rPr lang="en-US" sz="2400" dirty="0">
                <a:solidFill>
                  <a:srgbClr val="00B050"/>
                </a:solidFill>
              </a:rPr>
              <a:t>we chose +1</a:t>
            </a:r>
            <a:r>
              <a:rPr lang="en-US" sz="2400" dirty="0"/>
              <a:t>). </a:t>
            </a:r>
          </a:p>
          <a:p>
            <a:r>
              <a:rPr lang="en-US" sz="2400" dirty="0"/>
              <a:t>According to Walsh, if we </a:t>
            </a:r>
            <a:r>
              <a:rPr lang="en-US" sz="2400" dirty="0">
                <a:solidFill>
                  <a:srgbClr val="CC3399"/>
                </a:solidFill>
              </a:rPr>
              <a:t>know the table for N sequences WN</a:t>
            </a:r>
            <a:r>
              <a:rPr lang="en-US" sz="2400" dirty="0"/>
              <a:t>, we </a:t>
            </a:r>
            <a:r>
              <a:rPr lang="en-US" sz="2400" dirty="0">
                <a:solidFill>
                  <a:srgbClr val="CC3399"/>
                </a:solidFill>
              </a:rPr>
              <a:t>can create the table for 2N sequences W2N</a:t>
            </a:r>
            <a:r>
              <a:rPr lang="en-US" sz="2400" dirty="0"/>
              <a:t>, as shown in Figure.29. </a:t>
            </a:r>
          </a:p>
          <a:p>
            <a:r>
              <a:rPr lang="en-US" sz="2400" dirty="0"/>
              <a:t>The WN with the </a:t>
            </a:r>
            <a:r>
              <a:rPr lang="en-US" sz="2400" dirty="0">
                <a:solidFill>
                  <a:srgbClr val="00B050"/>
                </a:solidFill>
              </a:rPr>
              <a:t>overbar WN stands for the complement of WN </a:t>
            </a:r>
            <a:r>
              <a:rPr lang="en-US" sz="2400" dirty="0"/>
              <a:t>where </a:t>
            </a:r>
            <a:r>
              <a:rPr lang="en-US" sz="2400" dirty="0">
                <a:solidFill>
                  <a:srgbClr val="00B050"/>
                </a:solidFill>
              </a:rPr>
              <a:t>each +1 is changed to -1 and vice versa</a:t>
            </a:r>
            <a:r>
              <a:rPr lang="en-US" sz="2400" dirty="0"/>
              <a:t>.</a:t>
            </a:r>
          </a:p>
          <a:p>
            <a:r>
              <a:rPr lang="en-US" sz="2400" dirty="0">
                <a:solidFill>
                  <a:srgbClr val="CC3399"/>
                </a:solidFill>
              </a:rPr>
              <a:t>Figure.29</a:t>
            </a:r>
            <a:r>
              <a:rPr lang="en-US" sz="2400" dirty="0"/>
              <a:t> also shows how we </a:t>
            </a:r>
            <a:r>
              <a:rPr lang="en-US" sz="2400" dirty="0">
                <a:solidFill>
                  <a:srgbClr val="CC3399"/>
                </a:solidFill>
              </a:rPr>
              <a:t>can create W2 and W4 from W1</a:t>
            </a:r>
            <a:r>
              <a:rPr lang="en-US" sz="2400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64F10-0A53-424A-B8FB-1EC12BE6D2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12.</a:t>
            </a:r>
            <a:fld id="{649A2A9B-DAA8-48FC-AF93-687C887B93B8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18009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Slide Number Placeholder 1">
            <a:extLst>
              <a:ext uri="{FF2B5EF4-FFF2-40B4-BE49-F238E27FC236}">
                <a16:creationId xmlns:a16="http://schemas.microsoft.com/office/drawing/2014/main" id="{71869755-B213-4BAA-A132-BDB5FC3FAF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i="0">
                <a:solidFill>
                  <a:srgbClr val="1C1C1C"/>
                </a:solidFill>
                <a:latin typeface="Arial" panose="020B0604020202020204" pitchFamily="34" charset="0"/>
              </a:rPr>
              <a:t>12.</a:t>
            </a:r>
            <a:fld id="{48F2BA8E-7801-4220-8CE5-B0897064765D}" type="slidenum">
              <a:rPr lang="en-US" altLang="en-US" b="1" i="0">
                <a:solidFill>
                  <a:srgbClr val="1C1C1C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en-US" b="1" i="0">
              <a:solidFill>
                <a:srgbClr val="1C1C1C"/>
              </a:solidFill>
              <a:latin typeface="Arial" panose="020B0604020202020204" pitchFamily="34" charset="0"/>
            </a:endParaRPr>
          </a:p>
        </p:txBody>
      </p:sp>
      <p:sp>
        <p:nvSpPr>
          <p:cNvPr id="417795" name="Line 2">
            <a:extLst>
              <a:ext uri="{FF2B5EF4-FFF2-40B4-BE49-F238E27FC236}">
                <a16:creationId xmlns:a16="http://schemas.microsoft.com/office/drawing/2014/main" id="{C306FE42-B864-4886-B12A-1B84F54E01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417796" name="Line 3">
            <a:extLst>
              <a:ext uri="{FF2B5EF4-FFF2-40B4-BE49-F238E27FC236}">
                <a16:creationId xmlns:a16="http://schemas.microsoft.com/office/drawing/2014/main" id="{CAD3CECD-BEDB-4575-8DF2-83AF57F4E9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417797" name="Text Box 4">
            <a:extLst>
              <a:ext uri="{FF2B5EF4-FFF2-40B4-BE49-F238E27FC236}">
                <a16:creationId xmlns:a16="http://schemas.microsoft.com/office/drawing/2014/main" id="{C849097D-F7F4-447F-BCFB-373FAA260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381000"/>
            <a:ext cx="70339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i="0" dirty="0">
                <a:solidFill>
                  <a:srgbClr val="3333CC"/>
                </a:solidFill>
                <a:latin typeface="Times New Roman" panose="02020603050405020304" pitchFamily="18" charset="0"/>
              </a:rPr>
              <a:t>Figure.29  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General rule and examples of creating Walsh tables</a:t>
            </a:r>
          </a:p>
        </p:txBody>
      </p:sp>
      <p:sp>
        <p:nvSpPr>
          <p:cNvPr id="417798" name="Line 5">
            <a:extLst>
              <a:ext uri="{FF2B5EF4-FFF2-40B4-BE49-F238E27FC236}">
                <a16:creationId xmlns:a16="http://schemas.microsoft.com/office/drawing/2014/main" id="{ECCCD085-B03B-4659-BEBB-04A1A4BE3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pic>
        <p:nvPicPr>
          <p:cNvPr id="417799" name="Picture 7">
            <a:extLst>
              <a:ext uri="{FF2B5EF4-FFF2-40B4-BE49-F238E27FC236}">
                <a16:creationId xmlns:a16="http://schemas.microsoft.com/office/drawing/2014/main" id="{F6087A7F-CE91-4702-AC3A-A86D41471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0" y="1417638"/>
            <a:ext cx="598805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F5008C-2C4B-42A2-8EE3-B7CB1C103E30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2400" dirty="0"/>
              <a:t>After W2 is generated, </a:t>
            </a:r>
            <a:r>
              <a:rPr lang="en-US" sz="2400" dirty="0">
                <a:solidFill>
                  <a:srgbClr val="CC3399"/>
                </a:solidFill>
              </a:rPr>
              <a:t>W4 can be made of four W2's</a:t>
            </a:r>
            <a:r>
              <a:rPr lang="en-US" sz="2400" dirty="0"/>
              <a:t>, with the last one the complement of W2. </a:t>
            </a:r>
          </a:p>
          <a:p>
            <a:r>
              <a:rPr lang="en-US" sz="2400" dirty="0"/>
              <a:t>Of course, </a:t>
            </a:r>
            <a:r>
              <a:rPr lang="en-US" sz="2400" dirty="0">
                <a:solidFill>
                  <a:srgbClr val="00B050"/>
                </a:solidFill>
              </a:rPr>
              <a:t>W8 is composed of four W4's, and so on</a:t>
            </a:r>
            <a:r>
              <a:rPr lang="en-US" sz="2400" dirty="0"/>
              <a:t>. Note that after WN is made, each station is assigned a chip corresponding to a row.</a:t>
            </a:r>
          </a:p>
          <a:p>
            <a:r>
              <a:rPr lang="en-US" sz="2400" dirty="0"/>
              <a:t>Something we need to emphasize is that the number of sequences N needs to be a power of 2. In other words, we need to have N = 2m.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33F14C-6D94-4250-AF19-28FC3A67C0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12.</a:t>
            </a:r>
            <a:fld id="{AD4DC541-B857-446F-9C71-5094786F68F0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34556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Slide Number Placeholder 1">
            <a:extLst>
              <a:ext uri="{FF2B5EF4-FFF2-40B4-BE49-F238E27FC236}">
                <a16:creationId xmlns:a16="http://schemas.microsoft.com/office/drawing/2014/main" id="{3983BB11-45CE-4644-B55B-BC5DDD66D8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12.</a:t>
            </a:r>
            <a:fld id="{B9D12603-B033-4FB1-BAC2-66A8C234A9F9}" type="slidenum"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19843" name="Rectangle 2">
            <a:extLst>
              <a:ext uri="{FF2B5EF4-FFF2-40B4-BE49-F238E27FC236}">
                <a16:creationId xmlns:a16="http://schemas.microsoft.com/office/drawing/2014/main" id="{58BB3D79-47CE-442C-BC46-3CBAC6F7E8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19844" name="Rectangle 3">
            <a:extLst>
              <a:ext uri="{FF2B5EF4-FFF2-40B4-BE49-F238E27FC236}">
                <a16:creationId xmlns:a16="http://schemas.microsoft.com/office/drawing/2014/main" id="{9FBC017B-E035-43A7-BD3E-44B347BD7EC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19845" name="Rectangle 4">
            <a:extLst>
              <a:ext uri="{FF2B5EF4-FFF2-40B4-BE49-F238E27FC236}">
                <a16:creationId xmlns:a16="http://schemas.microsoft.com/office/drawing/2014/main" id="{CE42CFB2-30DE-426E-B239-56F2D7D095D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19846" name="Rectangle 5">
            <a:extLst>
              <a:ext uri="{FF2B5EF4-FFF2-40B4-BE49-F238E27FC236}">
                <a16:creationId xmlns:a16="http://schemas.microsoft.com/office/drawing/2014/main" id="{489B3AAA-EE9A-4D39-A732-8FFEC7A1669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19847" name="Rectangle 6">
            <a:extLst>
              <a:ext uri="{FF2B5EF4-FFF2-40B4-BE49-F238E27FC236}">
                <a16:creationId xmlns:a16="http://schemas.microsoft.com/office/drawing/2014/main" id="{A75611D3-D901-4EA7-B37C-4A4D5E6FD98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19848" name="Rectangle 7">
            <a:extLst>
              <a:ext uri="{FF2B5EF4-FFF2-40B4-BE49-F238E27FC236}">
                <a16:creationId xmlns:a16="http://schemas.microsoft.com/office/drawing/2014/main" id="{85968ABD-FE30-43EB-B6DE-DA284180792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19849" name="Rectangle 8">
            <a:extLst>
              <a:ext uri="{FF2B5EF4-FFF2-40B4-BE49-F238E27FC236}">
                <a16:creationId xmlns:a16="http://schemas.microsoft.com/office/drawing/2014/main" id="{C81F3DD4-6058-4C94-9C71-DE031E3B0E4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19850" name="Line 9">
            <a:extLst>
              <a:ext uri="{FF2B5EF4-FFF2-40B4-BE49-F238E27FC236}">
                <a16:creationId xmlns:a16="http://schemas.microsoft.com/office/drawing/2014/main" id="{23C38F07-3318-4836-ABAC-60614AC2FF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19851" name="Line 10">
            <a:extLst>
              <a:ext uri="{FF2B5EF4-FFF2-40B4-BE49-F238E27FC236}">
                <a16:creationId xmlns:a16="http://schemas.microsoft.com/office/drawing/2014/main" id="{A810F53C-5A7F-413D-8182-24A39F40F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2788" y="3886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19852" name="Rectangle 11">
            <a:extLst>
              <a:ext uri="{FF2B5EF4-FFF2-40B4-BE49-F238E27FC236}">
                <a16:creationId xmlns:a16="http://schemas.microsoft.com/office/drawing/2014/main" id="{A7620A1B-B149-460C-A0B2-F2BEE70EC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The number of sequences in a Walsh table needs to be N = 2</a:t>
            </a:r>
            <a:r>
              <a:rPr kumimoji="0" lang="en-US" altLang="en-US" sz="3200" b="1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m</a:t>
            </a: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.</a:t>
            </a:r>
          </a:p>
        </p:txBody>
      </p:sp>
      <p:grpSp>
        <p:nvGrpSpPr>
          <p:cNvPr id="419853" name="Group 12">
            <a:extLst>
              <a:ext uri="{FF2B5EF4-FFF2-40B4-BE49-F238E27FC236}">
                <a16:creationId xmlns:a16="http://schemas.microsoft.com/office/drawing/2014/main" id="{10422C42-F9CC-40C0-A29B-E2EA315EC8EC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981200"/>
            <a:ext cx="1143000" cy="566738"/>
            <a:chOff x="1200" y="1248"/>
            <a:chExt cx="720" cy="357"/>
          </a:xfrm>
        </p:grpSpPr>
        <p:pic>
          <p:nvPicPr>
            <p:cNvPr id="419854" name="Picture 13">
              <a:extLst>
                <a:ext uri="{FF2B5EF4-FFF2-40B4-BE49-F238E27FC236}">
                  <a16:creationId xmlns:a16="http://schemas.microsoft.com/office/drawing/2014/main" id="{E2281F35-9D99-441B-82E2-D211B59F7F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9855" name="Text Box 14">
              <a:extLst>
                <a:ext uri="{FF2B5EF4-FFF2-40B4-BE49-F238E27FC236}">
                  <a16:creationId xmlns:a16="http://schemas.microsoft.com/office/drawing/2014/main" id="{AEAD6B95-8B9B-4EA6-B0A0-D14E84881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6253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Slide Number Placeholder 1">
            <a:extLst>
              <a:ext uri="{FF2B5EF4-FFF2-40B4-BE49-F238E27FC236}">
                <a16:creationId xmlns:a16="http://schemas.microsoft.com/office/drawing/2014/main" id="{E12ACAA7-F3AB-4C0A-A8E8-BE4FA133C7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i="0">
                <a:solidFill>
                  <a:srgbClr val="1C1C1C"/>
                </a:solidFill>
                <a:latin typeface="Arial" panose="020B0604020202020204" pitchFamily="34" charset="0"/>
              </a:rPr>
              <a:t>12.</a:t>
            </a:r>
            <a:fld id="{4802730F-3EA2-4BC0-840D-6B8B55AFF91A}" type="slidenum">
              <a:rPr lang="en-US" altLang="en-US" b="1" i="0">
                <a:solidFill>
                  <a:srgbClr val="1C1C1C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b="1" i="0">
              <a:solidFill>
                <a:srgbClr val="1C1C1C"/>
              </a:solidFill>
              <a:latin typeface="Arial" panose="020B0604020202020204" pitchFamily="34" charset="0"/>
            </a:endParaRPr>
          </a:p>
        </p:txBody>
      </p:sp>
      <p:sp>
        <p:nvSpPr>
          <p:cNvPr id="385027" name="Line 2">
            <a:extLst>
              <a:ext uri="{FF2B5EF4-FFF2-40B4-BE49-F238E27FC236}">
                <a16:creationId xmlns:a16="http://schemas.microsoft.com/office/drawing/2014/main" id="{0F538F8D-1409-4988-9DEF-4FE5F257AA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385028" name="Line 3">
            <a:extLst>
              <a:ext uri="{FF2B5EF4-FFF2-40B4-BE49-F238E27FC236}">
                <a16:creationId xmlns:a16="http://schemas.microsoft.com/office/drawing/2014/main" id="{83C417C6-D47F-49EA-BAF4-4F701E5D1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385029" name="Text Box 4">
            <a:extLst>
              <a:ext uri="{FF2B5EF4-FFF2-40B4-BE49-F238E27FC236}">
                <a16:creationId xmlns:a16="http://schemas.microsoft.com/office/drawing/2014/main" id="{CF69F38D-594D-4110-B9BB-488CAB861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81001"/>
            <a:ext cx="44190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i="0" dirty="0">
                <a:solidFill>
                  <a:srgbClr val="3333CC"/>
                </a:solidFill>
                <a:latin typeface="Times New Roman" panose="02020603050405020304" pitchFamily="18" charset="0"/>
              </a:rPr>
              <a:t>Figure.18  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Reservation access method</a:t>
            </a:r>
          </a:p>
        </p:txBody>
      </p:sp>
      <p:sp>
        <p:nvSpPr>
          <p:cNvPr id="385030" name="Line 5">
            <a:extLst>
              <a:ext uri="{FF2B5EF4-FFF2-40B4-BE49-F238E27FC236}">
                <a16:creationId xmlns:a16="http://schemas.microsoft.com/office/drawing/2014/main" id="{A3525A01-8F8D-499C-8E98-3AB6DB35ED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pic>
        <p:nvPicPr>
          <p:cNvPr id="385031" name="Picture 7">
            <a:extLst>
              <a:ext uri="{FF2B5EF4-FFF2-40B4-BE49-F238E27FC236}">
                <a16:creationId xmlns:a16="http://schemas.microsoft.com/office/drawing/2014/main" id="{A92E7EED-BDED-42F8-A33B-DA019C892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0" y="2514600"/>
            <a:ext cx="78613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>
            <a:extLst>
              <a:ext uri="{FF2B5EF4-FFF2-40B4-BE49-F238E27FC236}">
                <a16:creationId xmlns:a16="http://schemas.microsoft.com/office/drawing/2014/main" id="{DF0ACAE1-756B-4B2E-B7DC-20706593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</a:rPr>
              <a:t>Wireless, Mobile Networks</a:t>
            </a:r>
          </a:p>
        </p:txBody>
      </p:sp>
      <p:sp>
        <p:nvSpPr>
          <p:cNvPr id="25603" name="Slide Number Placeholder 5">
            <a:extLst>
              <a:ext uri="{FF2B5EF4-FFF2-40B4-BE49-F238E27FC236}">
                <a16:creationId xmlns:a16="http://schemas.microsoft.com/office/drawing/2014/main" id="{B02417FF-6ACE-40E9-BAF2-A8F59228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6-</a:t>
            </a:r>
            <a:fld id="{358B3F6B-E628-41DB-8267-C87DF93768A2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3B938E7C-A156-48CE-A57F-78811D477F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9926" y="157163"/>
            <a:ext cx="8220075" cy="950912"/>
          </a:xfrm>
        </p:spPr>
        <p:txBody>
          <a:bodyPr/>
          <a:lstStyle/>
          <a:p>
            <a:pPr>
              <a:defRPr/>
            </a:pPr>
            <a:r>
              <a:rPr lang="en-US" sz="4000">
                <a:latin typeface="Gill Sans MT" charset="0"/>
                <a:ea typeface="ＭＳ Ｐゴシック" charset="0"/>
              </a:rPr>
              <a:t>IEEE 802.11 MAC Protocol: CSMA/CA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21B816C3-08C8-4594-8AC7-59525BDEAB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74851" y="1222375"/>
            <a:ext cx="5630863" cy="49530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i="1" u="sng">
                <a:solidFill>
                  <a:srgbClr val="C00000"/>
                </a:solidFill>
                <a:latin typeface="Arial" charset="0"/>
                <a:ea typeface="ＭＳ Ｐゴシック" charset="0"/>
                <a:cs typeface="Arial" charset="0"/>
              </a:rPr>
              <a:t>802.11 sender</a:t>
            </a:r>
            <a:endParaRPr lang="en-US" sz="2400" i="1">
              <a:solidFill>
                <a:srgbClr val="C00000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400">
                <a:solidFill>
                  <a:srgbClr val="000099"/>
                </a:solidFill>
                <a:latin typeface="Arial" charset="0"/>
                <a:ea typeface="ＭＳ Ｐゴシック" charset="0"/>
                <a:cs typeface="Arial" charset="0"/>
              </a:rPr>
              <a:t>1 </a:t>
            </a:r>
            <a:r>
              <a:rPr lang="en-US" sz="2000">
                <a:solidFill>
                  <a:srgbClr val="000099"/>
                </a:solidFill>
                <a:latin typeface="Arial" charset="0"/>
                <a:ea typeface="ＭＳ Ｐゴシック" charset="0"/>
                <a:cs typeface="Arial" charset="0"/>
              </a:rPr>
              <a:t>if sense channel idle</a:t>
            </a: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 for </a:t>
            </a: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DIFS</a:t>
            </a: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  </a:t>
            </a:r>
            <a:r>
              <a:rPr lang="en-US" sz="2000">
                <a:solidFill>
                  <a:srgbClr val="000099"/>
                </a:solidFill>
                <a:latin typeface="Arial" charset="0"/>
                <a:ea typeface="ＭＳ Ｐゴシック" charset="0"/>
                <a:cs typeface="Arial" charset="0"/>
              </a:rPr>
              <a:t>then</a:t>
            </a: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 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transmit entire frame (no CD)</a:t>
            </a:r>
          </a:p>
          <a:p>
            <a:pPr>
              <a:buFont typeface="Wingdings" charset="0"/>
              <a:buNone/>
              <a:defRPr/>
            </a:pPr>
            <a:r>
              <a:rPr lang="en-US" sz="2000">
                <a:solidFill>
                  <a:srgbClr val="000099"/>
                </a:solidFill>
                <a:latin typeface="Arial" charset="0"/>
                <a:ea typeface="ＭＳ Ｐゴシック" charset="0"/>
                <a:cs typeface="Arial" charset="0"/>
              </a:rPr>
              <a:t>2 if sense channel busy then</a:t>
            </a: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 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start random backoff time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timer counts down while channel idle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transmit when timer expires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if no ACK, increase random backoff interval, repeat 2</a:t>
            </a:r>
          </a:p>
          <a:p>
            <a:pPr>
              <a:buFont typeface="Wingdings" charset="0"/>
              <a:buNone/>
              <a:defRPr/>
            </a:pPr>
            <a:r>
              <a:rPr lang="en-US" sz="2400" i="1" u="sng">
                <a:solidFill>
                  <a:srgbClr val="C00000"/>
                </a:solidFill>
                <a:latin typeface="Arial" charset="0"/>
                <a:ea typeface="ＭＳ Ｐゴシック" charset="0"/>
                <a:cs typeface="Arial" charset="0"/>
              </a:rPr>
              <a:t>802.11 receiver</a:t>
            </a:r>
            <a:endParaRPr lang="en-US" sz="2400" i="1">
              <a:solidFill>
                <a:srgbClr val="C00000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400">
                <a:solidFill>
                  <a:srgbClr val="000099"/>
                </a:solidFill>
                <a:latin typeface="Arial" charset="0"/>
                <a:ea typeface="ＭＳ Ｐゴシック" charset="0"/>
                <a:cs typeface="Arial" charset="0"/>
              </a:rPr>
              <a:t>- </a:t>
            </a:r>
            <a:r>
              <a:rPr lang="en-US" sz="2000">
                <a:solidFill>
                  <a:srgbClr val="000099"/>
                </a:solidFill>
                <a:latin typeface="Arial" charset="0"/>
                <a:ea typeface="ＭＳ Ｐゴシック" charset="0"/>
                <a:cs typeface="Arial" charset="0"/>
              </a:rPr>
              <a:t>if frame received OK</a:t>
            </a:r>
          </a:p>
          <a:p>
            <a:pPr>
              <a:buFont typeface="Wingdings" charset="0"/>
              <a:buNone/>
              <a:defRPr/>
            </a:pPr>
            <a:r>
              <a:rPr lang="en-US" sz="2000">
                <a:solidFill>
                  <a:schemeClr val="accent2"/>
                </a:solidFill>
                <a:latin typeface="Arial" charset="0"/>
                <a:ea typeface="ＭＳ Ｐゴシック" charset="0"/>
                <a:cs typeface="Arial" charset="0"/>
              </a:rPr>
              <a:t>   </a:t>
            </a: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return ACK after </a:t>
            </a:r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SIFS </a:t>
            </a: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(ACK needed due to hidden terminal problem) </a:t>
            </a:r>
            <a:endParaRPr lang="en-US" sz="2400" b="1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606" name="Line 5">
            <a:extLst>
              <a:ext uri="{FF2B5EF4-FFF2-40B4-BE49-F238E27FC236}">
                <a16:creationId xmlns:a16="http://schemas.microsoft.com/office/drawing/2014/main" id="{3BAA72D0-8182-4C4A-8A1A-71220C595FD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6550" y="2270126"/>
            <a:ext cx="0" cy="333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5607" name="Line 6">
            <a:extLst>
              <a:ext uri="{FF2B5EF4-FFF2-40B4-BE49-F238E27FC236}">
                <a16:creationId xmlns:a16="http://schemas.microsoft.com/office/drawing/2014/main" id="{FF5D330B-DD4D-4F2F-A45E-446FAFA5CB62}"/>
              </a:ext>
            </a:extLst>
          </p:cNvPr>
          <p:cNvSpPr>
            <a:spLocks noChangeShapeType="1"/>
          </p:cNvSpPr>
          <p:nvPr/>
        </p:nvSpPr>
        <p:spPr bwMode="auto">
          <a:xfrm>
            <a:off x="9875838" y="2257426"/>
            <a:ext cx="0" cy="333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5608" name="Text Box 7">
            <a:extLst>
              <a:ext uri="{FF2B5EF4-FFF2-40B4-BE49-F238E27FC236}">
                <a16:creationId xmlns:a16="http://schemas.microsoft.com/office/drawing/2014/main" id="{B778A9E9-6869-45C5-9C94-73B75B473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6976" y="1912938"/>
            <a:ext cx="828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25609" name="Text Box 8">
            <a:extLst>
              <a:ext uri="{FF2B5EF4-FFF2-40B4-BE49-F238E27FC236}">
                <a16:creationId xmlns:a16="http://schemas.microsoft.com/office/drawing/2014/main" id="{6C9E98C4-AC6D-4CFB-AFFE-2498C012A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5300" y="1922464"/>
            <a:ext cx="9144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receiver</a:t>
            </a:r>
          </a:p>
        </p:txBody>
      </p:sp>
      <p:grpSp>
        <p:nvGrpSpPr>
          <p:cNvPr id="354327" name="Group 23">
            <a:extLst>
              <a:ext uri="{FF2B5EF4-FFF2-40B4-BE49-F238E27FC236}">
                <a16:creationId xmlns:a16="http://schemas.microsoft.com/office/drawing/2014/main" id="{61540C2B-D189-4693-B472-B33F7DE2C4D1}"/>
              </a:ext>
            </a:extLst>
          </p:cNvPr>
          <p:cNvGrpSpPr>
            <a:grpSpLocks/>
          </p:cNvGrpSpPr>
          <p:nvPr/>
        </p:nvGrpSpPr>
        <p:grpSpPr bwMode="auto">
          <a:xfrm>
            <a:off x="7261225" y="2566989"/>
            <a:ext cx="2616200" cy="1690687"/>
            <a:chOff x="3614" y="1617"/>
            <a:chExt cx="1648" cy="1065"/>
          </a:xfrm>
        </p:grpSpPr>
        <p:grpSp>
          <p:nvGrpSpPr>
            <p:cNvPr id="64529" name="Group 22">
              <a:extLst>
                <a:ext uri="{FF2B5EF4-FFF2-40B4-BE49-F238E27FC236}">
                  <a16:creationId xmlns:a16="http://schemas.microsoft.com/office/drawing/2014/main" id="{803D13A0-161A-4904-B5FD-9E843144CB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14" y="1617"/>
              <a:ext cx="424" cy="194"/>
              <a:chOff x="3614" y="1617"/>
              <a:chExt cx="424" cy="194"/>
            </a:xfrm>
          </p:grpSpPr>
          <p:sp>
            <p:nvSpPr>
              <p:cNvPr id="25622" name="AutoShape 11">
                <a:extLst>
                  <a:ext uri="{FF2B5EF4-FFF2-40B4-BE49-F238E27FC236}">
                    <a16:creationId xmlns:a16="http://schemas.microsoft.com/office/drawing/2014/main" id="{D9615F13-50F0-47E2-B38B-8EAB62F714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1620"/>
                <a:ext cx="54" cy="162"/>
              </a:xfrm>
              <a:prstGeom prst="leftBrace">
                <a:avLst>
                  <a:gd name="adj1" fmla="val 25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5623" name="Text Box 12">
                <a:extLst>
                  <a:ext uri="{FF2B5EF4-FFF2-40B4-BE49-F238E27FC236}">
                    <a16:creationId xmlns:a16="http://schemas.microsoft.com/office/drawing/2014/main" id="{60C702EE-0D2F-4687-96C5-A466FEF3EB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4" y="1617"/>
                <a:ext cx="37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DIFS</a:t>
                </a:r>
              </a:p>
            </p:txBody>
          </p:sp>
        </p:grpSp>
        <p:grpSp>
          <p:nvGrpSpPr>
            <p:cNvPr id="64530" name="Group 20">
              <a:extLst>
                <a:ext uri="{FF2B5EF4-FFF2-40B4-BE49-F238E27FC236}">
                  <a16:creationId xmlns:a16="http://schemas.microsoft.com/office/drawing/2014/main" id="{BDA36EE2-B77A-4DC2-BDFD-0A12C6748C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0" y="1782"/>
              <a:ext cx="1212" cy="900"/>
              <a:chOff x="4050" y="1782"/>
              <a:chExt cx="1212" cy="900"/>
            </a:xfrm>
          </p:grpSpPr>
          <p:sp>
            <p:nvSpPr>
              <p:cNvPr id="64531" name="Freeform 13">
                <a:extLst>
                  <a:ext uri="{FF2B5EF4-FFF2-40B4-BE49-F238E27FC236}">
                    <a16:creationId xmlns:a16="http://schemas.microsoft.com/office/drawing/2014/main" id="{62F12528-705C-433F-BBB4-9F6B2CEE4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0" y="1782"/>
                <a:ext cx="1212" cy="900"/>
              </a:xfrm>
              <a:custGeom>
                <a:avLst/>
                <a:gdLst>
                  <a:gd name="T0" fmla="*/ 6 w 1212"/>
                  <a:gd name="T1" fmla="*/ 0 h 900"/>
                  <a:gd name="T2" fmla="*/ 1212 w 1212"/>
                  <a:gd name="T3" fmla="*/ 228 h 900"/>
                  <a:gd name="T4" fmla="*/ 1212 w 1212"/>
                  <a:gd name="T5" fmla="*/ 900 h 900"/>
                  <a:gd name="T6" fmla="*/ 0 w 1212"/>
                  <a:gd name="T7" fmla="*/ 660 h 900"/>
                  <a:gd name="T8" fmla="*/ 6 w 1212"/>
                  <a:gd name="T9" fmla="*/ 0 h 9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900">
                    <a:moveTo>
                      <a:pt x="6" y="0"/>
                    </a:moveTo>
                    <a:lnTo>
                      <a:pt x="1212" y="228"/>
                    </a:lnTo>
                    <a:lnTo>
                      <a:pt x="1212" y="900"/>
                    </a:lnTo>
                    <a:lnTo>
                      <a:pt x="0" y="66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25621" name="Text Box 18">
                <a:extLst>
                  <a:ext uri="{FF2B5EF4-FFF2-40B4-BE49-F238E27FC236}">
                    <a16:creationId xmlns:a16="http://schemas.microsoft.com/office/drawing/2014/main" id="{6F5E681D-78D6-452B-AE79-9F2D7D9E5B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4" y="2108"/>
                <a:ext cx="39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data</a:t>
                </a:r>
              </a:p>
            </p:txBody>
          </p:sp>
        </p:grpSp>
      </p:grpSp>
      <p:grpSp>
        <p:nvGrpSpPr>
          <p:cNvPr id="354328" name="Group 24">
            <a:extLst>
              <a:ext uri="{FF2B5EF4-FFF2-40B4-BE49-F238E27FC236}">
                <a16:creationId xmlns:a16="http://schemas.microsoft.com/office/drawing/2014/main" id="{8FFC196A-7A53-4CFE-856C-E267768BE16B}"/>
              </a:ext>
            </a:extLst>
          </p:cNvPr>
          <p:cNvGrpSpPr>
            <a:grpSpLocks/>
          </p:cNvGrpSpPr>
          <p:nvPr/>
        </p:nvGrpSpPr>
        <p:grpSpPr bwMode="auto">
          <a:xfrm>
            <a:off x="7943851" y="4267201"/>
            <a:ext cx="2511425" cy="923925"/>
            <a:chOff x="4044" y="2688"/>
            <a:chExt cx="1582" cy="582"/>
          </a:xfrm>
        </p:grpSpPr>
        <p:sp>
          <p:nvSpPr>
            <p:cNvPr id="25613" name="Text Box 14">
              <a:extLst>
                <a:ext uri="{FF2B5EF4-FFF2-40B4-BE49-F238E27FC236}">
                  <a16:creationId xmlns:a16="http://schemas.microsoft.com/office/drawing/2014/main" id="{B76385DE-DEB3-44BD-95C4-CAB912C05B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8" y="2697"/>
              <a:ext cx="36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cs typeface="Arial" charset="0"/>
                </a:rPr>
                <a:t>SIFS</a:t>
              </a:r>
            </a:p>
          </p:txBody>
        </p:sp>
        <p:sp>
          <p:nvSpPr>
            <p:cNvPr id="25614" name="AutoShape 15">
              <a:extLst>
                <a:ext uri="{FF2B5EF4-FFF2-40B4-BE49-F238E27FC236}">
                  <a16:creationId xmlns:a16="http://schemas.microsoft.com/office/drawing/2014/main" id="{FF27EDED-F209-4407-87FC-0C24E5CF97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62" y="2688"/>
              <a:ext cx="54" cy="162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64526" name="Group 21">
              <a:extLst>
                <a:ext uri="{FF2B5EF4-FFF2-40B4-BE49-F238E27FC236}">
                  <a16:creationId xmlns:a16="http://schemas.microsoft.com/office/drawing/2014/main" id="{E487DCC6-B83D-4542-BB39-7F850BD647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4" y="2856"/>
              <a:ext cx="1212" cy="414"/>
              <a:chOff x="4044" y="2856"/>
              <a:chExt cx="1212" cy="414"/>
            </a:xfrm>
          </p:grpSpPr>
          <p:sp>
            <p:nvSpPr>
              <p:cNvPr id="64527" name="Freeform 17">
                <a:extLst>
                  <a:ext uri="{FF2B5EF4-FFF2-40B4-BE49-F238E27FC236}">
                    <a16:creationId xmlns:a16="http://schemas.microsoft.com/office/drawing/2014/main" id="{49AD11AF-E81C-4736-8B4F-CA231BD2601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044" y="2856"/>
                <a:ext cx="1212" cy="414"/>
              </a:xfrm>
              <a:custGeom>
                <a:avLst/>
                <a:gdLst>
                  <a:gd name="T0" fmla="*/ 0 w 1212"/>
                  <a:gd name="T1" fmla="*/ 0 h 414"/>
                  <a:gd name="T2" fmla="*/ 1212 w 1212"/>
                  <a:gd name="T3" fmla="*/ 246 h 414"/>
                  <a:gd name="T4" fmla="*/ 1212 w 1212"/>
                  <a:gd name="T5" fmla="*/ 414 h 414"/>
                  <a:gd name="T6" fmla="*/ 6 w 1212"/>
                  <a:gd name="T7" fmla="*/ 174 h 414"/>
                  <a:gd name="T8" fmla="*/ 0 w 1212"/>
                  <a:gd name="T9" fmla="*/ 0 h 4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414">
                    <a:moveTo>
                      <a:pt x="0" y="0"/>
                    </a:moveTo>
                    <a:lnTo>
                      <a:pt x="1212" y="246"/>
                    </a:lnTo>
                    <a:lnTo>
                      <a:pt x="1212" y="414"/>
                    </a:lnTo>
                    <a:lnTo>
                      <a:pt x="6" y="1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25617" name="Text Box 19">
                <a:extLst>
                  <a:ext uri="{FF2B5EF4-FFF2-40B4-BE49-F238E27FC236}">
                    <a16:creationId xmlns:a16="http://schemas.microsoft.com/office/drawing/2014/main" id="{8A51869C-F66B-4BE9-B8F3-F625A64106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6" y="2954"/>
                <a:ext cx="41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ACK</a:t>
                </a:r>
              </a:p>
            </p:txBody>
          </p:sp>
        </p:grpSp>
      </p:grpSp>
      <p:pic>
        <p:nvPicPr>
          <p:cNvPr id="64523" name="Picture 6" descr="underline_base">
            <a:extLst>
              <a:ext uri="{FF2B5EF4-FFF2-40B4-BE49-F238E27FC236}">
                <a16:creationId xmlns:a16="http://schemas.microsoft.com/office/drawing/2014/main" id="{D6448093-89E4-4543-9921-F912DADD9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1" y="849314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5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5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>
            <a:extLst>
              <a:ext uri="{FF2B5EF4-FFF2-40B4-BE49-F238E27FC236}">
                <a16:creationId xmlns:a16="http://schemas.microsoft.com/office/drawing/2014/main" id="{56E79C72-FEB0-4626-BC8B-5C4F34BD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</a:rPr>
              <a:t>Wireless, Mobile Networks</a:t>
            </a:r>
          </a:p>
        </p:txBody>
      </p:sp>
      <p:sp>
        <p:nvSpPr>
          <p:cNvPr id="26627" name="Slide Number Placeholder 5">
            <a:extLst>
              <a:ext uri="{FF2B5EF4-FFF2-40B4-BE49-F238E27FC236}">
                <a16:creationId xmlns:a16="http://schemas.microsoft.com/office/drawing/2014/main" id="{781ED0F7-D128-45AE-9EA0-BB4A6966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6-</a:t>
            </a:r>
            <a:fld id="{8F154A6F-4465-443E-92A1-09E0895B9C0E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29E2FA2F-CD25-4918-823E-3BF5A7AFBA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27239" y="212725"/>
            <a:ext cx="8370887" cy="1143000"/>
          </a:xfrm>
        </p:spPr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ea typeface="ＭＳ Ｐゴシック" charset="0"/>
              </a:rPr>
              <a:t>Avoiding collisions (more)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BE7B464D-74D2-4B50-B4EB-B31A0127BA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85975" y="1439863"/>
            <a:ext cx="7772400" cy="36115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i="1">
                <a:solidFill>
                  <a:srgbClr val="C00000"/>
                </a:solidFill>
              </a:rPr>
              <a:t>idea:</a:t>
            </a:r>
            <a:r>
              <a:rPr lang="en-US" altLang="en-US" sz="2400">
                <a:solidFill>
                  <a:srgbClr val="C00000"/>
                </a:solidFill>
              </a:rPr>
              <a:t>  </a:t>
            </a:r>
            <a:r>
              <a:rPr lang="en-US" altLang="en-US" sz="2400"/>
              <a:t>allow sender to </a:t>
            </a:r>
            <a:r>
              <a:rPr lang="ja-JP" altLang="en-US" sz="2400"/>
              <a:t>“</a:t>
            </a:r>
            <a:r>
              <a:rPr lang="en-US" altLang="ja-JP" sz="2400"/>
              <a:t>reserve</a:t>
            </a:r>
            <a:r>
              <a:rPr lang="ja-JP" altLang="en-US" sz="2400"/>
              <a:t>”</a:t>
            </a:r>
            <a:r>
              <a:rPr lang="en-US" altLang="ja-JP" sz="2400"/>
              <a:t> channel rather than random access of data frames: avoid  collisions of long  data frames</a:t>
            </a:r>
          </a:p>
          <a:p>
            <a:r>
              <a:rPr lang="en-US" altLang="en-US" sz="2400"/>
              <a:t>sender first transmits </a:t>
            </a:r>
            <a:r>
              <a:rPr lang="en-US" altLang="en-US" sz="2400" i="1"/>
              <a:t>small</a:t>
            </a:r>
            <a:r>
              <a:rPr lang="en-US" altLang="en-US" sz="2400"/>
              <a:t> request-to-send (RTS) packets to BS using CSMA</a:t>
            </a:r>
          </a:p>
          <a:p>
            <a:pPr lvl="1"/>
            <a:r>
              <a:rPr lang="en-US" altLang="en-US" sz="2000"/>
              <a:t>RTSs may still collide with each other (but they</a:t>
            </a:r>
            <a:r>
              <a:rPr lang="ja-JP" altLang="en-US" sz="2000"/>
              <a:t>’</a:t>
            </a:r>
            <a:r>
              <a:rPr lang="en-US" altLang="ja-JP" sz="2000"/>
              <a:t>re short)</a:t>
            </a:r>
          </a:p>
          <a:p>
            <a:r>
              <a:rPr lang="en-US" altLang="en-US" sz="2400"/>
              <a:t>BS broadcasts clear-to-send CTS in response to RTS</a:t>
            </a:r>
          </a:p>
          <a:p>
            <a:r>
              <a:rPr lang="en-US" altLang="en-US" sz="2400"/>
              <a:t>CTS heard by all nodes</a:t>
            </a:r>
          </a:p>
          <a:p>
            <a:pPr lvl="1">
              <a:lnSpc>
                <a:spcPts val="2000"/>
              </a:lnSpc>
            </a:pPr>
            <a:r>
              <a:rPr lang="en-US" altLang="en-US" sz="2000"/>
              <a:t>sender transmits data frame</a:t>
            </a:r>
          </a:p>
          <a:p>
            <a:pPr lvl="1">
              <a:lnSpc>
                <a:spcPts val="2000"/>
              </a:lnSpc>
            </a:pPr>
            <a:r>
              <a:rPr lang="en-US" altLang="en-US" sz="2000"/>
              <a:t>other stations defer transmissions 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2000"/>
          </a:p>
        </p:txBody>
      </p:sp>
      <p:sp>
        <p:nvSpPr>
          <p:cNvPr id="26630" name="Text Box 4">
            <a:extLst>
              <a:ext uri="{FF2B5EF4-FFF2-40B4-BE49-F238E27FC236}">
                <a16:creationId xmlns:a16="http://schemas.microsoft.com/office/drawing/2014/main" id="{4957BE75-4BEC-445C-90D0-3DE4880C9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76" y="5203825"/>
            <a:ext cx="535622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i="1" dirty="0">
                <a:solidFill>
                  <a:srgbClr val="000099"/>
                </a:solidFill>
                <a:latin typeface="Gill Sans MT" charset="0"/>
                <a:cs typeface="Arial" charset="0"/>
              </a:rPr>
              <a:t>avoid data frame collisions completely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i="1" dirty="0">
                <a:solidFill>
                  <a:srgbClr val="000099"/>
                </a:solidFill>
                <a:latin typeface="Gill Sans MT" charset="0"/>
                <a:cs typeface="Arial" charset="0"/>
              </a:rPr>
              <a:t>using small reservation packets!</a:t>
            </a:r>
          </a:p>
        </p:txBody>
      </p:sp>
      <p:sp>
        <p:nvSpPr>
          <p:cNvPr id="26631" name="Rectangle 5">
            <a:extLst>
              <a:ext uri="{FF2B5EF4-FFF2-40B4-BE49-F238E27FC236}">
                <a16:creationId xmlns:a16="http://schemas.microsoft.com/office/drawing/2014/main" id="{D3BF9557-FFCE-4B9B-BDEE-4AF0B3CD3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363" y="5246688"/>
            <a:ext cx="5853112" cy="9144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pic>
        <p:nvPicPr>
          <p:cNvPr id="66567" name="Picture 18" descr="underline_base">
            <a:extLst>
              <a:ext uri="{FF2B5EF4-FFF2-40B4-BE49-F238E27FC236}">
                <a16:creationId xmlns:a16="http://schemas.microsoft.com/office/drawing/2014/main" id="{6322FA15-189F-4A09-B0B9-83F9403B471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988" y="1008064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>
            <a:extLst>
              <a:ext uri="{FF2B5EF4-FFF2-40B4-BE49-F238E27FC236}">
                <a16:creationId xmlns:a16="http://schemas.microsoft.com/office/drawing/2014/main" id="{98173BE7-F0AC-43E3-B352-26654CEDD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</a:rPr>
              <a:t>Wireless, Mobile Networks</a:t>
            </a:r>
          </a:p>
        </p:txBody>
      </p:sp>
      <p:sp>
        <p:nvSpPr>
          <p:cNvPr id="27651" name="Slide Number Placeholder 5">
            <a:extLst>
              <a:ext uri="{FF2B5EF4-FFF2-40B4-BE49-F238E27FC236}">
                <a16:creationId xmlns:a16="http://schemas.microsoft.com/office/drawing/2014/main" id="{B5164B0A-9645-496F-A2C6-4FCCEDA4A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6-</a:t>
            </a:r>
            <a:fld id="{783800B5-D22D-48A4-B57C-7AD22FF8158B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08BF81DF-D7AA-4B7C-9E20-C7179F6E9B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0250" y="115889"/>
            <a:ext cx="7772400" cy="941387"/>
          </a:xfrm>
        </p:spPr>
        <p:txBody>
          <a:bodyPr/>
          <a:lstStyle/>
          <a:p>
            <a:pPr>
              <a:defRPr/>
            </a:pPr>
            <a:r>
              <a:rPr lang="en-US" sz="3200">
                <a:latin typeface="Gill Sans MT" charset="0"/>
                <a:ea typeface="ＭＳ Ｐゴシック" charset="0"/>
              </a:rPr>
              <a:t>Collision Avoidance: RTS-CTS exchange</a:t>
            </a:r>
          </a:p>
        </p:txBody>
      </p:sp>
      <p:sp>
        <p:nvSpPr>
          <p:cNvPr id="27653" name="Text Box 4">
            <a:extLst>
              <a:ext uri="{FF2B5EF4-FFF2-40B4-BE49-F238E27FC236}">
                <a16:creationId xmlns:a16="http://schemas.microsoft.com/office/drawing/2014/main" id="{A3652A60-1365-49C7-A294-8BF7C00A5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438" y="746125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3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7654" name="Text Box 15">
            <a:extLst>
              <a:ext uri="{FF2B5EF4-FFF2-40B4-BE49-F238E27FC236}">
                <a16:creationId xmlns:a16="http://schemas.microsoft.com/office/drawing/2014/main" id="{9577718F-BD6E-4960-B936-9723E4E36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1264" y="1393825"/>
            <a:ext cx="4921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AP</a:t>
            </a:r>
          </a:p>
        </p:txBody>
      </p:sp>
      <p:sp>
        <p:nvSpPr>
          <p:cNvPr id="27655" name="Text Box 41">
            <a:extLst>
              <a:ext uri="{FF2B5EF4-FFF2-40B4-BE49-F238E27FC236}">
                <a16:creationId xmlns:a16="http://schemas.microsoft.com/office/drawing/2014/main" id="{A66B4056-ECF0-4BB9-88E4-3D9A9F3FE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7275" y="1243013"/>
            <a:ext cx="35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27656" name="Text Box 42">
            <a:extLst>
              <a:ext uri="{FF2B5EF4-FFF2-40B4-BE49-F238E27FC236}">
                <a16:creationId xmlns:a16="http://schemas.microsoft.com/office/drawing/2014/main" id="{333438EB-6F2A-4BC8-AF4D-E3A2A4B9C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4800" y="1241425"/>
            <a:ext cx="3381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27657" name="Line 45">
            <a:extLst>
              <a:ext uri="{FF2B5EF4-FFF2-40B4-BE49-F238E27FC236}">
                <a16:creationId xmlns:a16="http://schemas.microsoft.com/office/drawing/2014/main" id="{B1E45481-A501-4658-B158-902A60E99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2826" y="1743075"/>
            <a:ext cx="41275" cy="393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7658" name="Text Box 46">
            <a:extLst>
              <a:ext uri="{FF2B5EF4-FFF2-40B4-BE49-F238E27FC236}">
                <a16:creationId xmlns:a16="http://schemas.microsoft.com/office/drawing/2014/main" id="{4ECD7779-6D36-4AB7-9AA2-3E56C2612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913" y="5378450"/>
            <a:ext cx="62071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time</a:t>
            </a:r>
          </a:p>
        </p:txBody>
      </p:sp>
      <p:sp>
        <p:nvSpPr>
          <p:cNvPr id="27659" name="Line 44">
            <a:extLst>
              <a:ext uri="{FF2B5EF4-FFF2-40B4-BE49-F238E27FC236}">
                <a16:creationId xmlns:a16="http://schemas.microsoft.com/office/drawing/2014/main" id="{1C68C344-4C65-4B9C-828D-22EAAEE66E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1728788"/>
            <a:ext cx="783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356422" name="Group 70">
            <a:extLst>
              <a:ext uri="{FF2B5EF4-FFF2-40B4-BE49-F238E27FC236}">
                <a16:creationId xmlns:a16="http://schemas.microsoft.com/office/drawing/2014/main" id="{FCDB8DDE-C3B5-4D58-93D2-124D68D3F458}"/>
              </a:ext>
            </a:extLst>
          </p:cNvPr>
          <p:cNvGrpSpPr>
            <a:grpSpLocks/>
          </p:cNvGrpSpPr>
          <p:nvPr/>
        </p:nvGrpSpPr>
        <p:grpSpPr bwMode="auto">
          <a:xfrm>
            <a:off x="3325814" y="1857376"/>
            <a:ext cx="6611937" cy="855663"/>
            <a:chOff x="1135" y="1170"/>
            <a:chExt cx="4165" cy="539"/>
          </a:xfrm>
        </p:grpSpPr>
        <p:grpSp>
          <p:nvGrpSpPr>
            <p:cNvPr id="68650" name="Group 9">
              <a:extLst>
                <a:ext uri="{FF2B5EF4-FFF2-40B4-BE49-F238E27FC236}">
                  <a16:creationId xmlns:a16="http://schemas.microsoft.com/office/drawing/2014/main" id="{F1A51E96-7388-4A93-A5F5-9F0C69F1F7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" y="1194"/>
              <a:ext cx="4163" cy="515"/>
              <a:chOff x="594" y="1184"/>
              <a:chExt cx="4163" cy="515"/>
            </a:xfrm>
          </p:grpSpPr>
          <p:sp>
            <p:nvSpPr>
              <p:cNvPr id="68653" name="Freeform 7">
                <a:extLst>
                  <a:ext uri="{FF2B5EF4-FFF2-40B4-BE49-F238E27FC236}">
                    <a16:creationId xmlns:a16="http://schemas.microsoft.com/office/drawing/2014/main" id="{D84967EA-2C90-4D71-9672-030C34CF74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" y="1238"/>
                <a:ext cx="3642" cy="461"/>
              </a:xfrm>
              <a:custGeom>
                <a:avLst/>
                <a:gdLst>
                  <a:gd name="T0" fmla="*/ 1 w 2996"/>
                  <a:gd name="T1" fmla="*/ 0 h 461"/>
                  <a:gd name="T2" fmla="*/ 9668 w 2996"/>
                  <a:gd name="T3" fmla="*/ 298 h 461"/>
                  <a:gd name="T4" fmla="*/ 9668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68654" name="Freeform 8">
                <a:extLst>
                  <a:ext uri="{FF2B5EF4-FFF2-40B4-BE49-F238E27FC236}">
                    <a16:creationId xmlns:a16="http://schemas.microsoft.com/office/drawing/2014/main" id="{92B8952B-B12C-42A6-B3D1-5011D6E13DE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15" y="1184"/>
                <a:ext cx="3642" cy="461"/>
              </a:xfrm>
              <a:custGeom>
                <a:avLst/>
                <a:gdLst>
                  <a:gd name="T0" fmla="*/ 1 w 2996"/>
                  <a:gd name="T1" fmla="*/ 0 h 461"/>
                  <a:gd name="T2" fmla="*/ 9668 w 2996"/>
                  <a:gd name="T3" fmla="*/ 298 h 461"/>
                  <a:gd name="T4" fmla="*/ 9668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rgbClr val="FFFFFF">
                      <a:alpha val="6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27691" name="Text Box 51">
              <a:extLst>
                <a:ext uri="{FF2B5EF4-FFF2-40B4-BE49-F238E27FC236}">
                  <a16:creationId xmlns:a16="http://schemas.microsoft.com/office/drawing/2014/main" id="{E4569F2B-91BD-45E0-89A8-3217531E1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56404">
              <a:off x="1544" y="1279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RTS(A)</a:t>
              </a:r>
            </a:p>
          </p:txBody>
        </p:sp>
        <p:sp>
          <p:nvSpPr>
            <p:cNvPr id="27692" name="Text Box 52">
              <a:extLst>
                <a:ext uri="{FF2B5EF4-FFF2-40B4-BE49-F238E27FC236}">
                  <a16:creationId xmlns:a16="http://schemas.microsoft.com/office/drawing/2014/main" id="{7AAD0568-4C69-4F9F-8F25-F30394B51A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354180">
              <a:off x="4699" y="1170"/>
              <a:ext cx="6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RTS(B)</a:t>
              </a:r>
            </a:p>
          </p:txBody>
        </p:sp>
      </p:grpSp>
      <p:grpSp>
        <p:nvGrpSpPr>
          <p:cNvPr id="356420" name="Group 68">
            <a:extLst>
              <a:ext uri="{FF2B5EF4-FFF2-40B4-BE49-F238E27FC236}">
                <a16:creationId xmlns:a16="http://schemas.microsoft.com/office/drawing/2014/main" id="{7061A86A-338A-4887-9C54-DCAE024C1222}"/>
              </a:ext>
            </a:extLst>
          </p:cNvPr>
          <p:cNvGrpSpPr>
            <a:grpSpLocks/>
          </p:cNvGrpSpPr>
          <p:nvPr/>
        </p:nvGrpSpPr>
        <p:grpSpPr bwMode="auto">
          <a:xfrm>
            <a:off x="3324225" y="2693988"/>
            <a:ext cx="6472238" cy="1174750"/>
            <a:chOff x="1134" y="1697"/>
            <a:chExt cx="4077" cy="740"/>
          </a:xfrm>
        </p:grpSpPr>
        <p:sp>
          <p:nvSpPr>
            <p:cNvPr id="68644" name="Freeform 48">
              <a:extLst>
                <a:ext uri="{FF2B5EF4-FFF2-40B4-BE49-F238E27FC236}">
                  <a16:creationId xmlns:a16="http://schemas.microsoft.com/office/drawing/2014/main" id="{5B551856-EE3F-4F61-BA1F-A372914A79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" y="1697"/>
              <a:ext cx="3642" cy="461"/>
            </a:xfrm>
            <a:custGeom>
              <a:avLst/>
              <a:gdLst>
                <a:gd name="T0" fmla="*/ 1 w 2996"/>
                <a:gd name="T1" fmla="*/ 0 h 461"/>
                <a:gd name="T2" fmla="*/ 9668 w 2996"/>
                <a:gd name="T3" fmla="*/ 298 h 461"/>
                <a:gd name="T4" fmla="*/ 9668 w 2996"/>
                <a:gd name="T5" fmla="*/ 461 h 461"/>
                <a:gd name="T6" fmla="*/ 0 w 2996"/>
                <a:gd name="T7" fmla="*/ 160 h 461"/>
                <a:gd name="T8" fmla="*/ 1 w 2996"/>
                <a:gd name="T9" fmla="*/ 0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96" h="461">
                  <a:moveTo>
                    <a:pt x="1" y="0"/>
                  </a:moveTo>
                  <a:lnTo>
                    <a:pt x="2996" y="298"/>
                  </a:lnTo>
                  <a:lnTo>
                    <a:pt x="2996" y="461"/>
                  </a:lnTo>
                  <a:lnTo>
                    <a:pt x="0" y="160"/>
                  </a:lnTo>
                  <a:lnTo>
                    <a:pt x="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27685" name="Text Box 54">
              <a:extLst>
                <a:ext uri="{FF2B5EF4-FFF2-40B4-BE49-F238E27FC236}">
                  <a16:creationId xmlns:a16="http://schemas.microsoft.com/office/drawing/2014/main" id="{76744F61-E652-412D-A3C2-8010051B63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56404">
              <a:off x="1551" y="1738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RTS(A)</a:t>
              </a:r>
            </a:p>
          </p:txBody>
        </p:sp>
        <p:sp>
          <p:nvSpPr>
            <p:cNvPr id="68646" name="Freeform 56">
              <a:extLst>
                <a:ext uri="{FF2B5EF4-FFF2-40B4-BE49-F238E27FC236}">
                  <a16:creationId xmlns:a16="http://schemas.microsoft.com/office/drawing/2014/main" id="{BF41A6B1-82F7-4E40-962A-C3720AF23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1" y="2082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68647" name="Freeform 57">
              <a:extLst>
                <a:ext uri="{FF2B5EF4-FFF2-40B4-BE49-F238E27FC236}">
                  <a16:creationId xmlns:a16="http://schemas.microsoft.com/office/drawing/2014/main" id="{A57B7FE0-9A2A-4822-81EA-AA4C13E6E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" y="2081"/>
              <a:ext cx="1860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27688" name="Text Box 58">
              <a:extLst>
                <a:ext uri="{FF2B5EF4-FFF2-40B4-BE49-F238E27FC236}">
                  <a16:creationId xmlns:a16="http://schemas.microsoft.com/office/drawing/2014/main" id="{1BD8B8FE-CB91-443B-AD34-32EF9DCDE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379204">
              <a:off x="1584" y="215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CTS(A)</a:t>
              </a:r>
            </a:p>
          </p:txBody>
        </p:sp>
        <p:sp>
          <p:nvSpPr>
            <p:cNvPr id="27689" name="Text Box 59">
              <a:extLst>
                <a:ext uri="{FF2B5EF4-FFF2-40B4-BE49-F238E27FC236}">
                  <a16:creationId xmlns:a16="http://schemas.microsoft.com/office/drawing/2014/main" id="{03100649-7235-4BF4-8834-A4984F5C32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76164">
              <a:off x="3816" y="214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CTS(A)</a:t>
              </a:r>
            </a:p>
          </p:txBody>
        </p:sp>
      </p:grpSp>
      <p:grpSp>
        <p:nvGrpSpPr>
          <p:cNvPr id="356421" name="Group 69">
            <a:extLst>
              <a:ext uri="{FF2B5EF4-FFF2-40B4-BE49-F238E27FC236}">
                <a16:creationId xmlns:a16="http://schemas.microsoft.com/office/drawing/2014/main" id="{63F97860-36F5-44C8-8FEE-2AD80F9460BA}"/>
              </a:ext>
            </a:extLst>
          </p:cNvPr>
          <p:cNvGrpSpPr>
            <a:grpSpLocks/>
          </p:cNvGrpSpPr>
          <p:nvPr/>
        </p:nvGrpSpPr>
        <p:grpSpPr bwMode="auto">
          <a:xfrm>
            <a:off x="3349625" y="3956051"/>
            <a:ext cx="6472238" cy="2174875"/>
            <a:chOff x="1150" y="2492"/>
            <a:chExt cx="4077" cy="1370"/>
          </a:xfrm>
        </p:grpSpPr>
        <p:sp>
          <p:nvSpPr>
            <p:cNvPr id="68638" name="Freeform 60">
              <a:extLst>
                <a:ext uri="{FF2B5EF4-FFF2-40B4-BE49-F238E27FC236}">
                  <a16:creationId xmlns:a16="http://schemas.microsoft.com/office/drawing/2014/main" id="{CD350C08-530B-49E2-9004-C0A49BF14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" y="2492"/>
              <a:ext cx="3652" cy="1134"/>
            </a:xfrm>
            <a:custGeom>
              <a:avLst/>
              <a:gdLst>
                <a:gd name="T0" fmla="*/ 0 w 3652"/>
                <a:gd name="T1" fmla="*/ 0 h 1134"/>
                <a:gd name="T2" fmla="*/ 3652 w 3652"/>
                <a:gd name="T3" fmla="*/ 318 h 1134"/>
                <a:gd name="T4" fmla="*/ 3652 w 3652"/>
                <a:gd name="T5" fmla="*/ 1134 h 1134"/>
                <a:gd name="T6" fmla="*/ 1 w 3652"/>
                <a:gd name="T7" fmla="*/ 787 h 1134"/>
                <a:gd name="T8" fmla="*/ 0 w 3652"/>
                <a:gd name="T9" fmla="*/ 0 h 1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52" h="1134">
                  <a:moveTo>
                    <a:pt x="0" y="0"/>
                  </a:moveTo>
                  <a:lnTo>
                    <a:pt x="3652" y="318"/>
                  </a:lnTo>
                  <a:lnTo>
                    <a:pt x="3652" y="1134"/>
                  </a:lnTo>
                  <a:lnTo>
                    <a:pt x="1" y="78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27679" name="Text Box 61">
              <a:extLst>
                <a:ext uri="{FF2B5EF4-FFF2-40B4-BE49-F238E27FC236}">
                  <a16:creationId xmlns:a16="http://schemas.microsoft.com/office/drawing/2014/main" id="{08891FE3-0088-4F50-B086-1B5C1F0E0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4" y="2814"/>
              <a:ext cx="11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DATA (A)</a:t>
              </a:r>
            </a:p>
          </p:txBody>
        </p:sp>
        <p:sp>
          <p:nvSpPr>
            <p:cNvPr id="68640" name="Freeform 62">
              <a:extLst>
                <a:ext uri="{FF2B5EF4-FFF2-40B4-BE49-F238E27FC236}">
                  <a16:creationId xmlns:a16="http://schemas.microsoft.com/office/drawing/2014/main" id="{FABF206F-9861-4700-A0AE-8543C79DE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7" y="3507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68641" name="Freeform 63">
              <a:extLst>
                <a:ext uri="{FF2B5EF4-FFF2-40B4-BE49-F238E27FC236}">
                  <a16:creationId xmlns:a16="http://schemas.microsoft.com/office/drawing/2014/main" id="{E2A00F0A-7ECE-4B01-8D46-AD4CBBFE4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" y="3506"/>
              <a:ext cx="1860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27682" name="Text Box 64">
              <a:extLst>
                <a:ext uri="{FF2B5EF4-FFF2-40B4-BE49-F238E27FC236}">
                  <a16:creationId xmlns:a16="http://schemas.microsoft.com/office/drawing/2014/main" id="{929D66BE-C5F8-45D4-B415-FFB22A5A9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379204">
              <a:off x="1600" y="358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ACK(A)</a:t>
              </a:r>
            </a:p>
          </p:txBody>
        </p:sp>
        <p:sp>
          <p:nvSpPr>
            <p:cNvPr id="27683" name="Text Box 65">
              <a:extLst>
                <a:ext uri="{FF2B5EF4-FFF2-40B4-BE49-F238E27FC236}">
                  <a16:creationId xmlns:a16="http://schemas.microsoft.com/office/drawing/2014/main" id="{E9E73E59-4FE5-4264-AB96-90E3AA33C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76164">
              <a:off x="3832" y="357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ACK(A)</a:t>
              </a:r>
            </a:p>
          </p:txBody>
        </p:sp>
      </p:grpSp>
      <p:grpSp>
        <p:nvGrpSpPr>
          <p:cNvPr id="356418" name="Group 66">
            <a:extLst>
              <a:ext uri="{FF2B5EF4-FFF2-40B4-BE49-F238E27FC236}">
                <a16:creationId xmlns:a16="http://schemas.microsoft.com/office/drawing/2014/main" id="{7BD392B3-B7F2-4430-8109-8537CC6EB1A2}"/>
              </a:ext>
            </a:extLst>
          </p:cNvPr>
          <p:cNvGrpSpPr>
            <a:grpSpLocks/>
          </p:cNvGrpSpPr>
          <p:nvPr/>
        </p:nvGrpSpPr>
        <p:grpSpPr bwMode="auto">
          <a:xfrm>
            <a:off x="5942013" y="2046288"/>
            <a:ext cx="3109912" cy="715962"/>
            <a:chOff x="2596" y="1330"/>
            <a:chExt cx="1959" cy="451"/>
          </a:xfrm>
        </p:grpSpPr>
        <p:sp>
          <p:nvSpPr>
            <p:cNvPr id="27676" name="AutoShape 10">
              <a:extLst>
                <a:ext uri="{FF2B5EF4-FFF2-40B4-BE49-F238E27FC236}">
                  <a16:creationId xmlns:a16="http://schemas.microsoft.com/office/drawing/2014/main" id="{946C860C-1FDD-481C-B123-0BC9C1690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" y="1330"/>
              <a:ext cx="683" cy="293"/>
            </a:xfrm>
            <a:prstGeom prst="irregularSeal1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677" name="Text Box 11">
              <a:extLst>
                <a:ext uri="{FF2B5EF4-FFF2-40B4-BE49-F238E27FC236}">
                  <a16:creationId xmlns:a16="http://schemas.microsoft.com/office/drawing/2014/main" id="{5E88BDE9-9E2D-4E5B-B581-7DA2A1717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8" y="1550"/>
              <a:ext cx="17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reservation collision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7C2ED93-1E47-42D8-8754-4046F2385A8F}"/>
              </a:ext>
            </a:extLst>
          </p:cNvPr>
          <p:cNvGrpSpPr>
            <a:grpSpLocks/>
          </p:cNvGrpSpPr>
          <p:nvPr/>
        </p:nvGrpSpPr>
        <p:grpSpPr bwMode="auto">
          <a:xfrm>
            <a:off x="9539288" y="3671888"/>
            <a:ext cx="711200" cy="2424112"/>
            <a:chOff x="8015288" y="3671888"/>
            <a:chExt cx="711200" cy="2424112"/>
          </a:xfrm>
        </p:grpSpPr>
        <p:sp>
          <p:nvSpPr>
            <p:cNvPr id="27664" name="Line 71">
              <a:extLst>
                <a:ext uri="{FF2B5EF4-FFF2-40B4-BE49-F238E27FC236}">
                  <a16:creationId xmlns:a16="http://schemas.microsoft.com/office/drawing/2014/main" id="{2CB41F0E-0072-4C30-B6EB-58D5628022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8038" y="3671888"/>
              <a:ext cx="0" cy="2424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7665" name="Text Box 72">
              <a:extLst>
                <a:ext uri="{FF2B5EF4-FFF2-40B4-BE49-F238E27FC236}">
                  <a16:creationId xmlns:a16="http://schemas.microsoft.com/office/drawing/2014/main" id="{02A587D8-371C-477E-8917-29A5B9AF9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5288" y="4689475"/>
              <a:ext cx="711200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defer</a:t>
              </a:r>
            </a:p>
          </p:txBody>
        </p:sp>
      </p:grpSp>
      <p:grpSp>
        <p:nvGrpSpPr>
          <p:cNvPr id="68624" name="Group 361">
            <a:extLst>
              <a:ext uri="{FF2B5EF4-FFF2-40B4-BE49-F238E27FC236}">
                <a16:creationId xmlns:a16="http://schemas.microsoft.com/office/drawing/2014/main" id="{6860B9F4-DF63-4FE1-84AA-AA5B0AD84CAA}"/>
              </a:ext>
            </a:extLst>
          </p:cNvPr>
          <p:cNvGrpSpPr>
            <a:grpSpLocks/>
          </p:cNvGrpSpPr>
          <p:nvPr/>
        </p:nvGrpSpPr>
        <p:grpSpPr bwMode="auto">
          <a:xfrm>
            <a:off x="5851526" y="1117601"/>
            <a:ext cx="650875" cy="561975"/>
            <a:chOff x="2967" y="478"/>
            <a:chExt cx="788" cy="625"/>
          </a:xfrm>
        </p:grpSpPr>
        <p:pic>
          <p:nvPicPr>
            <p:cNvPr id="68632" name="Picture 358" descr="access_point_stylized_small">
              <a:extLst>
                <a:ext uri="{FF2B5EF4-FFF2-40B4-BE49-F238E27FC236}">
                  <a16:creationId xmlns:a16="http://schemas.microsoft.com/office/drawing/2014/main" id="{CAC25EC6-9392-4521-A21F-48E1D156FB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33" name="Picture 360" descr="antenna_radiation_stylized">
              <a:extLst>
                <a:ext uri="{FF2B5EF4-FFF2-40B4-BE49-F238E27FC236}">
                  <a16:creationId xmlns:a16="http://schemas.microsoft.com/office/drawing/2014/main" id="{36F0D2B2-6FCD-4DD2-95FD-A06101A87B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625" name="Group 356">
            <a:extLst>
              <a:ext uri="{FF2B5EF4-FFF2-40B4-BE49-F238E27FC236}">
                <a16:creationId xmlns:a16="http://schemas.microsoft.com/office/drawing/2014/main" id="{3D07B0A8-5BD7-4CDE-B7FB-30659C13147E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1057275"/>
            <a:ext cx="609600" cy="598488"/>
            <a:chOff x="313" y="1497"/>
            <a:chExt cx="1152" cy="1014"/>
          </a:xfrm>
        </p:grpSpPr>
        <p:pic>
          <p:nvPicPr>
            <p:cNvPr id="68630" name="Picture 354" descr="laptop_stylized_small">
              <a:extLst>
                <a:ext uri="{FF2B5EF4-FFF2-40B4-BE49-F238E27FC236}">
                  <a16:creationId xmlns:a16="http://schemas.microsoft.com/office/drawing/2014/main" id="{9E84142E-EBD6-41F4-A15F-DB7E93F2CF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31" name="Picture 355" descr="antenna_stylized">
              <a:extLst>
                <a:ext uri="{FF2B5EF4-FFF2-40B4-BE49-F238E27FC236}">
                  <a16:creationId xmlns:a16="http://schemas.microsoft.com/office/drawing/2014/main" id="{0F82FECC-E1F9-4589-8A22-0B367F8B56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626" name="Group 356">
            <a:extLst>
              <a:ext uri="{FF2B5EF4-FFF2-40B4-BE49-F238E27FC236}">
                <a16:creationId xmlns:a16="http://schemas.microsoft.com/office/drawing/2014/main" id="{2A3242EF-4A87-43BD-9FEE-3660CB013ADC}"/>
              </a:ext>
            </a:extLst>
          </p:cNvPr>
          <p:cNvGrpSpPr>
            <a:grpSpLocks/>
          </p:cNvGrpSpPr>
          <p:nvPr/>
        </p:nvGrpSpPr>
        <p:grpSpPr bwMode="auto">
          <a:xfrm>
            <a:off x="9490075" y="1087439"/>
            <a:ext cx="609600" cy="598487"/>
            <a:chOff x="313" y="1497"/>
            <a:chExt cx="1152" cy="1014"/>
          </a:xfrm>
        </p:grpSpPr>
        <p:pic>
          <p:nvPicPr>
            <p:cNvPr id="68628" name="Picture 354" descr="laptop_stylized_small">
              <a:extLst>
                <a:ext uri="{FF2B5EF4-FFF2-40B4-BE49-F238E27FC236}">
                  <a16:creationId xmlns:a16="http://schemas.microsoft.com/office/drawing/2014/main" id="{12221012-6B7D-49B7-B9CA-24906D214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29" name="Picture 355" descr="antenna_stylized">
              <a:extLst>
                <a:ext uri="{FF2B5EF4-FFF2-40B4-BE49-F238E27FC236}">
                  <a16:creationId xmlns:a16="http://schemas.microsoft.com/office/drawing/2014/main" id="{B8BDF31C-28BB-4D1C-AF54-9D681D1C6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8627" name="Picture 17" descr="underline_base">
            <a:extLst>
              <a:ext uri="{FF2B5EF4-FFF2-40B4-BE49-F238E27FC236}">
                <a16:creationId xmlns:a16="http://schemas.microsoft.com/office/drawing/2014/main" id="{82335AEE-8584-4B5B-A123-8CCED79DD65B}"/>
              </a:ext>
            </a:extLst>
          </p:cNvPr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1" y="74612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5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5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5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5">
            <a:extLst>
              <a:ext uri="{FF2B5EF4-FFF2-40B4-BE49-F238E27FC236}">
                <a16:creationId xmlns:a16="http://schemas.microsoft.com/office/drawing/2014/main" id="{9043A308-0BD1-4A6F-95EF-128AB0F5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</a:rPr>
              <a:t>Wireless, Mobile Networks</a:t>
            </a:r>
          </a:p>
        </p:txBody>
      </p:sp>
      <p:sp>
        <p:nvSpPr>
          <p:cNvPr id="28675" name="Slide Number Placeholder 6">
            <a:extLst>
              <a:ext uri="{FF2B5EF4-FFF2-40B4-BE49-F238E27FC236}">
                <a16:creationId xmlns:a16="http://schemas.microsoft.com/office/drawing/2014/main" id="{722763D7-9CC3-42AC-9AAA-DF4CF9AE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6-</a:t>
            </a:r>
            <a:fld id="{5BB2EB9B-A359-4C5D-9EB5-D7393D9E7C92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70659" name="Group 2">
            <a:extLst>
              <a:ext uri="{FF2B5EF4-FFF2-40B4-BE49-F238E27FC236}">
                <a16:creationId xmlns:a16="http://schemas.microsoft.com/office/drawing/2014/main" id="{83B4B91D-3AA0-406B-99ED-02A80EB4FD0B}"/>
              </a:ext>
            </a:extLst>
          </p:cNvPr>
          <p:cNvGrpSpPr>
            <a:grpSpLocks/>
          </p:cNvGrpSpPr>
          <p:nvPr/>
        </p:nvGrpSpPr>
        <p:grpSpPr bwMode="auto">
          <a:xfrm>
            <a:off x="1812925" y="1812925"/>
            <a:ext cx="8077200" cy="985838"/>
            <a:chOff x="240" y="887"/>
            <a:chExt cx="5088" cy="621"/>
          </a:xfrm>
        </p:grpSpPr>
        <p:sp>
          <p:nvSpPr>
            <p:cNvPr id="28687" name="Rectangle 3">
              <a:extLst>
                <a:ext uri="{FF2B5EF4-FFF2-40B4-BE49-F238E27FC236}">
                  <a16:creationId xmlns:a16="http://schemas.microsoft.com/office/drawing/2014/main" id="{2C0033E9-396F-4FDB-A529-65E59E1F6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frame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control</a:t>
              </a:r>
            </a:p>
          </p:txBody>
        </p:sp>
        <p:sp>
          <p:nvSpPr>
            <p:cNvPr id="28688" name="Rectangle 4">
              <a:extLst>
                <a:ext uri="{FF2B5EF4-FFF2-40B4-BE49-F238E27FC236}">
                  <a16:creationId xmlns:a16="http://schemas.microsoft.com/office/drawing/2014/main" id="{EB662D3E-2CEE-4164-8DB1-A325BF003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duration</a:t>
              </a:r>
            </a:p>
          </p:txBody>
        </p:sp>
        <p:sp>
          <p:nvSpPr>
            <p:cNvPr id="28689" name="Rectangle 5">
              <a:extLst>
                <a:ext uri="{FF2B5EF4-FFF2-40B4-BE49-F238E27FC236}">
                  <a16:creationId xmlns:a16="http://schemas.microsoft.com/office/drawing/2014/main" id="{CBD77C0D-5270-4859-9DB9-6D542A440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address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8690" name="Rectangle 6">
              <a:extLst>
                <a:ext uri="{FF2B5EF4-FFF2-40B4-BE49-F238E27FC236}">
                  <a16:creationId xmlns:a16="http://schemas.microsoft.com/office/drawing/2014/main" id="{C5B57112-E048-49C0-B89D-F1C2C4937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address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8691" name="Rectangle 7">
              <a:extLst>
                <a:ext uri="{FF2B5EF4-FFF2-40B4-BE49-F238E27FC236}">
                  <a16:creationId xmlns:a16="http://schemas.microsoft.com/office/drawing/2014/main" id="{1BEF6B16-06BC-4956-B3B6-3A61447B1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address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8692" name="Rectangle 8">
              <a:extLst>
                <a:ext uri="{FF2B5EF4-FFF2-40B4-BE49-F238E27FC236}">
                  <a16:creationId xmlns:a16="http://schemas.microsoft.com/office/drawing/2014/main" id="{9085BF93-3310-4E65-83CB-68F53BA71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address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8693" name="Rectangle 9">
              <a:extLst>
                <a:ext uri="{FF2B5EF4-FFF2-40B4-BE49-F238E27FC236}">
                  <a16:creationId xmlns:a16="http://schemas.microsoft.com/office/drawing/2014/main" id="{01E454D9-9C6E-470E-82D1-A70F14B97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8694" name="Rectangle 10">
              <a:extLst>
                <a:ext uri="{FF2B5EF4-FFF2-40B4-BE49-F238E27FC236}">
                  <a16:creationId xmlns:a16="http://schemas.microsoft.com/office/drawing/2014/main" id="{1B77B3A0-7F57-417A-8FBD-D7527C120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payload</a:t>
              </a:r>
            </a:p>
          </p:txBody>
        </p:sp>
        <p:sp>
          <p:nvSpPr>
            <p:cNvPr id="28695" name="Rectangle 11">
              <a:extLst>
                <a:ext uri="{FF2B5EF4-FFF2-40B4-BE49-F238E27FC236}">
                  <a16:creationId xmlns:a16="http://schemas.microsoft.com/office/drawing/2014/main" id="{EA55ADAA-AC56-4936-8A56-A2DCBFA87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CRC</a:t>
              </a:r>
            </a:p>
          </p:txBody>
        </p:sp>
        <p:sp>
          <p:nvSpPr>
            <p:cNvPr id="28696" name="Text Box 12">
              <a:extLst>
                <a:ext uri="{FF2B5EF4-FFF2-40B4-BE49-F238E27FC236}">
                  <a16:creationId xmlns:a16="http://schemas.microsoft.com/office/drawing/2014/main" id="{3D7191A6-35C2-4D2A-81D5-9B16141225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8697" name="Text Box 13">
              <a:extLst>
                <a:ext uri="{FF2B5EF4-FFF2-40B4-BE49-F238E27FC236}">
                  <a16:creationId xmlns:a16="http://schemas.microsoft.com/office/drawing/2014/main" id="{A41238F8-E69E-4973-B321-AC44A61CA6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8698" name="Text Box 14">
              <a:extLst>
                <a:ext uri="{FF2B5EF4-FFF2-40B4-BE49-F238E27FC236}">
                  <a16:creationId xmlns:a16="http://schemas.microsoft.com/office/drawing/2014/main" id="{F6332673-D6A5-4EEB-97C9-DFDD99E4A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28699" name="Text Box 15">
              <a:extLst>
                <a:ext uri="{FF2B5EF4-FFF2-40B4-BE49-F238E27FC236}">
                  <a16:creationId xmlns:a16="http://schemas.microsoft.com/office/drawing/2014/main" id="{70A03809-D442-4C59-9542-FEC1148DA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28700" name="Text Box 16">
              <a:extLst>
                <a:ext uri="{FF2B5EF4-FFF2-40B4-BE49-F238E27FC236}">
                  <a16:creationId xmlns:a16="http://schemas.microsoft.com/office/drawing/2014/main" id="{464F40CA-CA46-4934-AA4C-4F7B148EF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28701" name="Text Box 17">
              <a:extLst>
                <a:ext uri="{FF2B5EF4-FFF2-40B4-BE49-F238E27FC236}">
                  <a16:creationId xmlns:a16="http://schemas.microsoft.com/office/drawing/2014/main" id="{1A866D84-9C75-4AFD-8807-592B6DB0C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8702" name="Text Box 18">
              <a:extLst>
                <a:ext uri="{FF2B5EF4-FFF2-40B4-BE49-F238E27FC236}">
                  <a16:creationId xmlns:a16="http://schemas.microsoft.com/office/drawing/2014/main" id="{4884681C-4BBE-4866-8836-F23D92232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8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28703" name="Text Box 19">
              <a:extLst>
                <a:ext uri="{FF2B5EF4-FFF2-40B4-BE49-F238E27FC236}">
                  <a16:creationId xmlns:a16="http://schemas.microsoft.com/office/drawing/2014/main" id="{83EF6BF1-11BC-4353-BE29-C367BCF2FD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912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</a:rPr>
                <a:t>0 - 2312</a:t>
              </a:r>
            </a:p>
          </p:txBody>
        </p:sp>
        <p:sp>
          <p:nvSpPr>
            <p:cNvPr id="28704" name="Text Box 20">
              <a:extLst>
                <a:ext uri="{FF2B5EF4-FFF2-40B4-BE49-F238E27FC236}">
                  <a16:creationId xmlns:a16="http://schemas.microsoft.com/office/drawing/2014/main" id="{19A8AE55-01CC-4EAE-9043-0006BD6359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2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28705" name="Text Box 21">
              <a:extLst>
                <a:ext uri="{FF2B5EF4-FFF2-40B4-BE49-F238E27FC236}">
                  <a16:creationId xmlns:a16="http://schemas.microsoft.com/office/drawing/2014/main" id="{80098FF3-5165-4F96-890D-63DE3B41B1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8" y="1142"/>
              <a:ext cx="5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seq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control</a:t>
              </a:r>
            </a:p>
          </p:txBody>
        </p:sp>
      </p:grpSp>
      <p:sp>
        <p:nvSpPr>
          <p:cNvPr id="28677" name="Rectangle 49">
            <a:extLst>
              <a:ext uri="{FF2B5EF4-FFF2-40B4-BE49-F238E27FC236}">
                <a16:creationId xmlns:a16="http://schemas.microsoft.com/office/drawing/2014/main" id="{9AB6AA76-7D6E-4E90-B71B-64FDF934F7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1" y="157163"/>
            <a:ext cx="6405563" cy="1143000"/>
          </a:xfrm>
        </p:spPr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ea typeface="ＭＳ Ｐゴシック" charset="0"/>
              </a:rPr>
              <a:t>802.11 frame: addressing</a:t>
            </a:r>
          </a:p>
        </p:txBody>
      </p:sp>
      <p:sp>
        <p:nvSpPr>
          <p:cNvPr id="28678" name="Text Box 52">
            <a:extLst>
              <a:ext uri="{FF2B5EF4-FFF2-40B4-BE49-F238E27FC236}">
                <a16:creationId xmlns:a16="http://schemas.microsoft.com/office/drawing/2014/main" id="{50BCF6B0-7650-4CC6-B224-07925F6A3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7913" y="4719638"/>
            <a:ext cx="27352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C00000"/>
                </a:solidFill>
                <a:latin typeface="Gill Sans MT" charset="0"/>
              </a:rPr>
              <a:t>Address 2: </a:t>
            </a:r>
            <a:r>
              <a:rPr lang="en-US" sz="2000">
                <a:solidFill>
                  <a:srgbClr val="000000"/>
                </a:solidFill>
                <a:latin typeface="Gill Sans MT" charset="0"/>
              </a:rPr>
              <a:t>MAC address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  <a:latin typeface="Gill Sans MT" charset="0"/>
              </a:rPr>
              <a:t>of wireless host or AP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  <a:latin typeface="Gill Sans MT" charset="0"/>
              </a:rPr>
              <a:t>transmitting this frame</a:t>
            </a:r>
          </a:p>
        </p:txBody>
      </p:sp>
      <p:sp>
        <p:nvSpPr>
          <p:cNvPr id="28679" name="Line 53">
            <a:extLst>
              <a:ext uri="{FF2B5EF4-FFF2-40B4-BE49-F238E27FC236}">
                <a16:creationId xmlns:a16="http://schemas.microsoft.com/office/drawing/2014/main" id="{5FA20194-D2B7-4D83-8AA4-222D26BA8B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98726" y="2835275"/>
            <a:ext cx="1235075" cy="7302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8680" name="Line 54">
            <a:extLst>
              <a:ext uri="{FF2B5EF4-FFF2-40B4-BE49-F238E27FC236}">
                <a16:creationId xmlns:a16="http://schemas.microsoft.com/office/drawing/2014/main" id="{5225AC25-DC44-482E-B193-9EB2B4C3CBA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10113" y="2849563"/>
            <a:ext cx="44450" cy="18732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8681" name="Text Box 55">
            <a:extLst>
              <a:ext uri="{FF2B5EF4-FFF2-40B4-BE49-F238E27FC236}">
                <a16:creationId xmlns:a16="http://schemas.microsoft.com/office/drawing/2014/main" id="{79C947D4-3C9D-4D7C-9DAA-AC5798351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638" y="3486150"/>
            <a:ext cx="27352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C00000"/>
                </a:solidFill>
                <a:latin typeface="Gill Sans MT" charset="0"/>
              </a:rPr>
              <a:t>Address 1: </a:t>
            </a:r>
            <a:r>
              <a:rPr lang="en-US" sz="2000">
                <a:solidFill>
                  <a:srgbClr val="000000"/>
                </a:solidFill>
                <a:latin typeface="Gill Sans MT" charset="0"/>
              </a:rPr>
              <a:t>MAC address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  <a:latin typeface="Gill Sans MT" charset="0"/>
              </a:rPr>
              <a:t>of wireless host or AP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  <a:latin typeface="Gill Sans MT" charset="0"/>
              </a:rPr>
              <a:t>to receive this frame</a:t>
            </a:r>
          </a:p>
        </p:txBody>
      </p:sp>
      <p:sp>
        <p:nvSpPr>
          <p:cNvPr id="28682" name="Line 56">
            <a:extLst>
              <a:ext uri="{FF2B5EF4-FFF2-40B4-BE49-F238E27FC236}">
                <a16:creationId xmlns:a16="http://schemas.microsoft.com/office/drawing/2014/main" id="{595C618B-9631-45EA-892F-0CCE467F16C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02275" y="2879726"/>
            <a:ext cx="609600" cy="8366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8683" name="Text Box 57">
            <a:extLst>
              <a:ext uri="{FF2B5EF4-FFF2-40B4-BE49-F238E27FC236}">
                <a16:creationId xmlns:a16="http://schemas.microsoft.com/office/drawing/2014/main" id="{BB6D57C1-49B4-4375-B836-C3274DA03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2864" y="3851275"/>
            <a:ext cx="3049587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C00000"/>
                </a:solidFill>
                <a:latin typeface="Gill Sans MT" charset="0"/>
              </a:rPr>
              <a:t>Address 3: </a:t>
            </a:r>
            <a:r>
              <a:rPr lang="en-US" sz="2000">
                <a:solidFill>
                  <a:srgbClr val="000000"/>
                </a:solidFill>
                <a:latin typeface="Gill Sans MT" charset="0"/>
              </a:rPr>
              <a:t>MAC address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000000"/>
                </a:solidFill>
                <a:latin typeface="Gill Sans MT" charset="0"/>
              </a:rPr>
              <a:t>of router interface to which AP is attached</a:t>
            </a:r>
          </a:p>
        </p:txBody>
      </p:sp>
      <p:sp>
        <p:nvSpPr>
          <p:cNvPr id="28684" name="Text Box 58">
            <a:extLst>
              <a:ext uri="{FF2B5EF4-FFF2-40B4-BE49-F238E27FC236}">
                <a16:creationId xmlns:a16="http://schemas.microsoft.com/office/drawing/2014/main" id="{FBD7687C-A24B-4054-9CB0-DAD9CCA53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2826" y="3071814"/>
            <a:ext cx="26066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C00000"/>
                </a:solidFill>
                <a:latin typeface="Gill Sans MT" charset="0"/>
              </a:rPr>
              <a:t>Address 4: </a:t>
            </a:r>
            <a:r>
              <a:rPr lang="en-US" sz="2000">
                <a:solidFill>
                  <a:srgbClr val="000000"/>
                </a:solidFill>
                <a:latin typeface="Gill Sans MT" charset="0"/>
              </a:rPr>
              <a:t>used only in ad hoc mode</a:t>
            </a:r>
          </a:p>
        </p:txBody>
      </p:sp>
      <p:sp>
        <p:nvSpPr>
          <p:cNvPr id="28685" name="Line 59">
            <a:extLst>
              <a:ext uri="{FF2B5EF4-FFF2-40B4-BE49-F238E27FC236}">
                <a16:creationId xmlns:a16="http://schemas.microsoft.com/office/drawing/2014/main" id="{794F9642-2F1B-4BB3-AEAB-6CB6CD126F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18351" y="2833688"/>
            <a:ext cx="290513" cy="37941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pic>
        <p:nvPicPr>
          <p:cNvPr id="70669" name="Picture 19" descr="underline_base">
            <a:extLst>
              <a:ext uri="{FF2B5EF4-FFF2-40B4-BE49-F238E27FC236}">
                <a16:creationId xmlns:a16="http://schemas.microsoft.com/office/drawing/2014/main" id="{2E38D321-CBF7-4BFB-B933-F8EBF5D7E22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1" y="960439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>
            <a:extLst>
              <a:ext uri="{FF2B5EF4-FFF2-40B4-BE49-F238E27FC236}">
                <a16:creationId xmlns:a16="http://schemas.microsoft.com/office/drawing/2014/main" id="{964245BE-8D6A-44BF-867B-7C799EF4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</a:rPr>
              <a:t>Wireless, Mobile Networks</a:t>
            </a: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CBC847C0-D5EE-4799-9DC2-09BA433C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6-</a:t>
            </a:r>
            <a:fld id="{351C38B1-37FC-456A-88AC-95AB526E213E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Oval 3">
            <a:extLst>
              <a:ext uri="{FF2B5EF4-FFF2-40B4-BE49-F238E27FC236}">
                <a16:creationId xmlns:a16="http://schemas.microsoft.com/office/drawing/2014/main" id="{EF085D91-921E-4FFA-A158-D37BBB96D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789" y="1216025"/>
            <a:ext cx="2454275" cy="23749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701" name="Line 23">
            <a:extLst>
              <a:ext uri="{FF2B5EF4-FFF2-40B4-BE49-F238E27FC236}">
                <a16:creationId xmlns:a16="http://schemas.microsoft.com/office/drawing/2014/main" id="{072A7CE6-3752-4F0A-8306-3B3332C63F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72891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9702" name="Line 25">
            <a:extLst>
              <a:ext uri="{FF2B5EF4-FFF2-40B4-BE49-F238E27FC236}">
                <a16:creationId xmlns:a16="http://schemas.microsoft.com/office/drawing/2014/main" id="{43D40A3D-AD90-40C5-9CDC-E534CC4ECD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2271713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72710" name="Group 26">
            <a:extLst>
              <a:ext uri="{FF2B5EF4-FFF2-40B4-BE49-F238E27FC236}">
                <a16:creationId xmlns:a16="http://schemas.microsoft.com/office/drawing/2014/main" id="{F9094B01-1329-4FC3-B96F-DF648AEA6278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1433514"/>
            <a:ext cx="2362200" cy="1762125"/>
            <a:chOff x="3744" y="1392"/>
            <a:chExt cx="1488" cy="1110"/>
          </a:xfrm>
        </p:grpSpPr>
        <p:sp>
          <p:nvSpPr>
            <p:cNvPr id="72798" name="Freeform 27">
              <a:extLst>
                <a:ext uri="{FF2B5EF4-FFF2-40B4-BE49-F238E27FC236}">
                  <a16:creationId xmlns:a16="http://schemas.microsoft.com/office/drawing/2014/main" id="{297B4CC2-6CC9-4546-9893-A7D3988B8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29792" name="Text Box 28">
              <a:extLst>
                <a:ext uri="{FF2B5EF4-FFF2-40B4-BE49-F238E27FC236}">
                  <a16:creationId xmlns:a16="http://schemas.microsoft.com/office/drawing/2014/main" id="{EF0EAA63-90AA-4B76-A0DE-4FD8099D8B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776"/>
              <a:ext cx="6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Internet</a:t>
              </a:r>
            </a:p>
          </p:txBody>
        </p:sp>
      </p:grpSp>
      <p:grpSp>
        <p:nvGrpSpPr>
          <p:cNvPr id="72711" name="Group 161">
            <a:extLst>
              <a:ext uri="{FF2B5EF4-FFF2-40B4-BE49-F238E27FC236}">
                <a16:creationId xmlns:a16="http://schemas.microsoft.com/office/drawing/2014/main" id="{6ADA4FDD-3DBD-4449-81D5-5086BF469CAC}"/>
              </a:ext>
            </a:extLst>
          </p:cNvPr>
          <p:cNvGrpSpPr>
            <a:grpSpLocks/>
          </p:cNvGrpSpPr>
          <p:nvPr/>
        </p:nvGrpSpPr>
        <p:grpSpPr bwMode="auto">
          <a:xfrm>
            <a:off x="6223000" y="2284413"/>
            <a:ext cx="787400" cy="525462"/>
            <a:chOff x="2960" y="1439"/>
            <a:chExt cx="496" cy="331"/>
          </a:xfrm>
        </p:grpSpPr>
        <p:grpSp>
          <p:nvGrpSpPr>
            <p:cNvPr id="72783" name="Group 4">
              <a:extLst>
                <a:ext uri="{FF2B5EF4-FFF2-40B4-BE49-F238E27FC236}">
                  <a16:creationId xmlns:a16="http://schemas.microsoft.com/office/drawing/2014/main" id="{43A904F0-FBDE-4883-BC18-CF663AAFB4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1623"/>
              <a:ext cx="315" cy="147"/>
              <a:chOff x="3600" y="219"/>
              <a:chExt cx="360" cy="175"/>
            </a:xfrm>
          </p:grpSpPr>
          <p:sp>
            <p:nvSpPr>
              <p:cNvPr id="29778" name="Oval 5">
                <a:extLst>
                  <a:ext uri="{FF2B5EF4-FFF2-40B4-BE49-F238E27FC236}">
                    <a16:creationId xmlns:a16="http://schemas.microsoft.com/office/drawing/2014/main" id="{33D3769F-49C5-4FFE-8869-ACA34587F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9779" name="Line 6">
                <a:extLst>
                  <a:ext uri="{FF2B5EF4-FFF2-40B4-BE49-F238E27FC236}">
                    <a16:creationId xmlns:a16="http://schemas.microsoft.com/office/drawing/2014/main" id="{3E6248C1-A5C9-4A4A-900D-D94CFF002B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9780" name="Line 7">
                <a:extLst>
                  <a:ext uri="{FF2B5EF4-FFF2-40B4-BE49-F238E27FC236}">
                    <a16:creationId xmlns:a16="http://schemas.microsoft.com/office/drawing/2014/main" id="{E8631DC7-0A5E-4493-9436-AE9B3505CA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9781" name="Rectangle 8">
                <a:extLst>
                  <a:ext uri="{FF2B5EF4-FFF2-40B4-BE49-F238E27FC236}">
                    <a16:creationId xmlns:a16="http://schemas.microsoft.com/office/drawing/2014/main" id="{8928BCD7-9689-41C0-A251-E387A02BF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9782" name="Oval 9">
                <a:extLst>
                  <a:ext uri="{FF2B5EF4-FFF2-40B4-BE49-F238E27FC236}">
                    <a16:creationId xmlns:a16="http://schemas.microsoft.com/office/drawing/2014/main" id="{A7B1F60B-7F75-4ECC-AB9E-4F0F8E823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72790" name="Group 10">
                <a:extLst>
                  <a:ext uri="{FF2B5EF4-FFF2-40B4-BE49-F238E27FC236}">
                    <a16:creationId xmlns:a16="http://schemas.microsoft.com/office/drawing/2014/main" id="{5881C8B7-DEDC-4558-AE87-165882ADD8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9788" name="Line 11">
                  <a:extLst>
                    <a:ext uri="{FF2B5EF4-FFF2-40B4-BE49-F238E27FC236}">
                      <a16:creationId xmlns:a16="http://schemas.microsoft.com/office/drawing/2014/main" id="{FD9BC71B-E69D-4A7F-A80C-3FC5CD110C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9789" name="Line 12">
                  <a:extLst>
                    <a:ext uri="{FF2B5EF4-FFF2-40B4-BE49-F238E27FC236}">
                      <a16:creationId xmlns:a16="http://schemas.microsoft.com/office/drawing/2014/main" id="{5283DB9B-EB59-471B-8D14-FCE478885E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5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9790" name="Line 13">
                  <a:extLst>
                    <a:ext uri="{FF2B5EF4-FFF2-40B4-BE49-F238E27FC236}">
                      <a16:creationId xmlns:a16="http://schemas.microsoft.com/office/drawing/2014/main" id="{6DAC021F-60F3-4AE7-934E-02905E4BC1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72791" name="Group 14">
                <a:extLst>
                  <a:ext uri="{FF2B5EF4-FFF2-40B4-BE49-F238E27FC236}">
                    <a16:creationId xmlns:a16="http://schemas.microsoft.com/office/drawing/2014/main" id="{9593C738-28C2-4B27-9584-8319552AFE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9785" name="Line 15">
                  <a:extLst>
                    <a:ext uri="{FF2B5EF4-FFF2-40B4-BE49-F238E27FC236}">
                      <a16:creationId xmlns:a16="http://schemas.microsoft.com/office/drawing/2014/main" id="{C4781A15-4938-4DA9-9C5D-2020CA7160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7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9786" name="Line 16">
                  <a:extLst>
                    <a:ext uri="{FF2B5EF4-FFF2-40B4-BE49-F238E27FC236}">
                      <a16:creationId xmlns:a16="http://schemas.microsoft.com/office/drawing/2014/main" id="{EDCC793A-1738-4369-920A-DCABA0A6C7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9787" name="Line 17">
                  <a:extLst>
                    <a:ext uri="{FF2B5EF4-FFF2-40B4-BE49-F238E27FC236}">
                      <a16:creationId xmlns:a16="http://schemas.microsoft.com/office/drawing/2014/main" id="{8719C7DF-155F-4C70-AFEF-CD877F71D6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>
                    <a:solidFill>
                      <a:srgbClr val="000000"/>
                    </a:solidFill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29777" name="Text Box 29">
              <a:extLst>
                <a:ext uri="{FF2B5EF4-FFF2-40B4-BE49-F238E27FC236}">
                  <a16:creationId xmlns:a16="http://schemas.microsoft.com/office/drawing/2014/main" id="{B220C172-4F06-4271-B382-6D6D7E7B47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0" y="1439"/>
              <a:ext cx="49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</p:txBody>
        </p:sp>
      </p:grpSp>
      <p:sp>
        <p:nvSpPr>
          <p:cNvPr id="29705" name="Text Box 90">
            <a:extLst>
              <a:ext uri="{FF2B5EF4-FFF2-40B4-BE49-F238E27FC236}">
                <a16:creationId xmlns:a16="http://schemas.microsoft.com/office/drawing/2014/main" id="{9A620EC7-98C2-45FB-8EC1-4A3FFA360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201" y="2347914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29706" name="Text Box 93">
            <a:extLst>
              <a:ext uri="{FF2B5EF4-FFF2-40B4-BE49-F238E27FC236}">
                <a16:creationId xmlns:a16="http://schemas.microsoft.com/office/drawing/2014/main" id="{92460640-DFFF-4782-9D10-54ADE1DED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6" y="2376489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R1</a:t>
            </a:r>
          </a:p>
        </p:txBody>
      </p:sp>
      <p:grpSp>
        <p:nvGrpSpPr>
          <p:cNvPr id="411805" name="Group 157">
            <a:extLst>
              <a:ext uri="{FF2B5EF4-FFF2-40B4-BE49-F238E27FC236}">
                <a16:creationId xmlns:a16="http://schemas.microsoft.com/office/drawing/2014/main" id="{45132433-88A6-478B-91E2-796439778CA9}"/>
              </a:ext>
            </a:extLst>
          </p:cNvPr>
          <p:cNvGrpSpPr>
            <a:grpSpLocks/>
          </p:cNvGrpSpPr>
          <p:nvPr/>
        </p:nvGrpSpPr>
        <p:grpSpPr bwMode="auto">
          <a:xfrm>
            <a:off x="1873251" y="2392363"/>
            <a:ext cx="5356225" cy="3916362"/>
            <a:chOff x="268" y="1180"/>
            <a:chExt cx="3374" cy="2467"/>
          </a:xfrm>
        </p:grpSpPr>
        <p:sp>
          <p:nvSpPr>
            <p:cNvPr id="29747" name="Line 94">
              <a:extLst>
                <a:ext uri="{FF2B5EF4-FFF2-40B4-BE49-F238E27FC236}">
                  <a16:creationId xmlns:a16="http://schemas.microsoft.com/office/drawing/2014/main" id="{5D71E5A4-447A-4CE4-83BC-8A7CF7723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2" y="1180"/>
              <a:ext cx="566" cy="21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9748" name="Rectangle 98">
              <a:extLst>
                <a:ext uri="{FF2B5EF4-FFF2-40B4-BE49-F238E27FC236}">
                  <a16:creationId xmlns:a16="http://schemas.microsoft.com/office/drawing/2014/main" id="{B08F1222-18F4-47B9-A249-A24EB068B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" y="2897"/>
              <a:ext cx="3280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2756" name="Freeform 95">
              <a:extLst>
                <a:ext uri="{FF2B5EF4-FFF2-40B4-BE49-F238E27FC236}">
                  <a16:creationId xmlns:a16="http://schemas.microsoft.com/office/drawing/2014/main" id="{FCD7B444-6056-45AD-BC6F-9EC927896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" y="1426"/>
              <a:ext cx="3374" cy="1668"/>
            </a:xfrm>
            <a:custGeom>
              <a:avLst/>
              <a:gdLst>
                <a:gd name="T0" fmla="*/ 1397 w 3374"/>
                <a:gd name="T1" fmla="*/ 0 h 1668"/>
                <a:gd name="T2" fmla="*/ 104 w 3374"/>
                <a:gd name="T3" fmla="*/ 1445 h 1668"/>
                <a:gd name="T4" fmla="*/ 1294 w 3374"/>
                <a:gd name="T5" fmla="*/ 1418 h 1668"/>
                <a:gd name="T6" fmla="*/ 3374 w 3374"/>
                <a:gd name="T7" fmla="*/ 1445 h 1668"/>
                <a:gd name="T8" fmla="*/ 1585 w 3374"/>
                <a:gd name="T9" fmla="*/ 75 h 1668"/>
                <a:gd name="T10" fmla="*/ 1397 w 3374"/>
                <a:gd name="T11" fmla="*/ 0 h 16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74" h="1668">
                  <a:moveTo>
                    <a:pt x="1397" y="0"/>
                  </a:moveTo>
                  <a:cubicBezTo>
                    <a:pt x="1255" y="557"/>
                    <a:pt x="999" y="1064"/>
                    <a:pt x="104" y="1445"/>
                  </a:cubicBezTo>
                  <a:cubicBezTo>
                    <a:pt x="0" y="1641"/>
                    <a:pt x="719" y="1436"/>
                    <a:pt x="1294" y="1418"/>
                  </a:cubicBezTo>
                  <a:cubicBezTo>
                    <a:pt x="1839" y="1418"/>
                    <a:pt x="3326" y="1668"/>
                    <a:pt x="3374" y="1445"/>
                  </a:cubicBezTo>
                  <a:cubicBezTo>
                    <a:pt x="1983" y="1002"/>
                    <a:pt x="1929" y="582"/>
                    <a:pt x="1585" y="75"/>
                  </a:cubicBezTo>
                  <a:cubicBezTo>
                    <a:pt x="1491" y="25"/>
                    <a:pt x="1529" y="67"/>
                    <a:pt x="1397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27695" name="Rectangle 96">
              <a:extLst>
                <a:ext uri="{FF2B5EF4-FFF2-40B4-BE49-F238E27FC236}">
                  <a16:creationId xmlns:a16="http://schemas.microsoft.com/office/drawing/2014/main" id="{A68373A4-7C39-4112-B88F-3D6132F82A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84652">
              <a:off x="1621" y="1314"/>
              <a:ext cx="355" cy="115"/>
            </a:xfrm>
            <a:prstGeom prst="rect">
              <a:avLst/>
            </a:prstGeom>
            <a:solidFill>
              <a:srgbClr val="262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endParaRPr>
            </a:p>
          </p:txBody>
        </p:sp>
        <p:sp>
          <p:nvSpPr>
            <p:cNvPr id="29751" name="Text Box 97">
              <a:extLst>
                <a:ext uri="{FF2B5EF4-FFF2-40B4-BE49-F238E27FC236}">
                  <a16:creationId xmlns:a16="http://schemas.microsoft.com/office/drawing/2014/main" id="{ED0C8B7F-9254-43A8-B229-D5DCF07FE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" y="2923"/>
              <a:ext cx="29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AP MAC addr  H1 MAC addr R1 MAC addr</a:t>
              </a:r>
            </a:p>
          </p:txBody>
        </p:sp>
        <p:sp>
          <p:nvSpPr>
            <p:cNvPr id="29752" name="Line 99">
              <a:extLst>
                <a:ext uri="{FF2B5EF4-FFF2-40B4-BE49-F238E27FC236}">
                  <a16:creationId xmlns:a16="http://schemas.microsoft.com/office/drawing/2014/main" id="{ACF7F79F-EE41-4A3F-8A24-6102DC224E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9753" name="Line 100">
              <a:extLst>
                <a:ext uri="{FF2B5EF4-FFF2-40B4-BE49-F238E27FC236}">
                  <a16:creationId xmlns:a16="http://schemas.microsoft.com/office/drawing/2014/main" id="{8E16E3EA-6886-43A2-B93E-CA85ECDD78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9754" name="Line 101">
              <a:extLst>
                <a:ext uri="{FF2B5EF4-FFF2-40B4-BE49-F238E27FC236}">
                  <a16:creationId xmlns:a16="http://schemas.microsoft.com/office/drawing/2014/main" id="{59DC8499-6A59-4323-8222-F28AD6EF2E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72762" name="Group 106">
              <a:extLst>
                <a:ext uri="{FF2B5EF4-FFF2-40B4-BE49-F238E27FC236}">
                  <a16:creationId xmlns:a16="http://schemas.microsoft.com/office/drawing/2014/main" id="{642BCBEB-35B3-457D-A603-BA0FC63BD9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" y="3107"/>
              <a:ext cx="120" cy="114"/>
              <a:chOff x="1300" y="3186"/>
              <a:chExt cx="120" cy="114"/>
            </a:xfrm>
          </p:grpSpPr>
          <p:sp>
            <p:nvSpPr>
              <p:cNvPr id="29773" name="Rectangle 105">
                <a:extLst>
                  <a:ext uri="{FF2B5EF4-FFF2-40B4-BE49-F238E27FC236}">
                    <a16:creationId xmlns:a16="http://schemas.microsoft.com/office/drawing/2014/main" id="{F9C005BC-1B47-4322-8E9D-493895ADF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781" name="Freeform 103">
                <a:extLst>
                  <a:ext uri="{FF2B5EF4-FFF2-40B4-BE49-F238E27FC236}">
                    <a16:creationId xmlns:a16="http://schemas.microsoft.com/office/drawing/2014/main" id="{2D6645D1-AD03-4F3F-A417-35F61C7250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2782" name="Freeform 104">
                <a:extLst>
                  <a:ext uri="{FF2B5EF4-FFF2-40B4-BE49-F238E27FC236}">
                    <a16:creationId xmlns:a16="http://schemas.microsoft.com/office/drawing/2014/main" id="{BFF0F121-1A69-4B17-B0BD-04FD3719C9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72763" name="Group 107">
              <a:extLst>
                <a:ext uri="{FF2B5EF4-FFF2-40B4-BE49-F238E27FC236}">
                  <a16:creationId xmlns:a16="http://schemas.microsoft.com/office/drawing/2014/main" id="{F6423D6F-B191-4B93-8E54-3343329211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" y="2839"/>
              <a:ext cx="120" cy="114"/>
              <a:chOff x="1300" y="3186"/>
              <a:chExt cx="120" cy="114"/>
            </a:xfrm>
          </p:grpSpPr>
          <p:sp>
            <p:nvSpPr>
              <p:cNvPr id="29770" name="Rectangle 108">
                <a:extLst>
                  <a:ext uri="{FF2B5EF4-FFF2-40B4-BE49-F238E27FC236}">
                    <a16:creationId xmlns:a16="http://schemas.microsoft.com/office/drawing/2014/main" id="{FA8C6CB2-699B-4CDE-B18D-D1BBECA59A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778" name="Freeform 109">
                <a:extLst>
                  <a:ext uri="{FF2B5EF4-FFF2-40B4-BE49-F238E27FC236}">
                    <a16:creationId xmlns:a16="http://schemas.microsoft.com/office/drawing/2014/main" id="{AEA2CACD-7F5A-4E7D-987C-B28E11FB2C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2779" name="Freeform 110">
                <a:extLst>
                  <a:ext uri="{FF2B5EF4-FFF2-40B4-BE49-F238E27FC236}">
                    <a16:creationId xmlns:a16="http://schemas.microsoft.com/office/drawing/2014/main" id="{4736C452-F77F-4C9B-BA9A-E53AE841FE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72764" name="Group 111">
              <a:extLst>
                <a:ext uri="{FF2B5EF4-FFF2-40B4-BE49-F238E27FC236}">
                  <a16:creationId xmlns:a16="http://schemas.microsoft.com/office/drawing/2014/main" id="{7CEC4BC4-4EA8-4DDE-85EB-041A284B6E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2851"/>
              <a:ext cx="120" cy="114"/>
              <a:chOff x="1300" y="3186"/>
              <a:chExt cx="120" cy="114"/>
            </a:xfrm>
          </p:grpSpPr>
          <p:sp>
            <p:nvSpPr>
              <p:cNvPr id="29767" name="Rectangle 112">
                <a:extLst>
                  <a:ext uri="{FF2B5EF4-FFF2-40B4-BE49-F238E27FC236}">
                    <a16:creationId xmlns:a16="http://schemas.microsoft.com/office/drawing/2014/main" id="{66C9C42C-6ADF-41D6-BF42-5CF7BEB7E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775" name="Freeform 113">
                <a:extLst>
                  <a:ext uri="{FF2B5EF4-FFF2-40B4-BE49-F238E27FC236}">
                    <a16:creationId xmlns:a16="http://schemas.microsoft.com/office/drawing/2014/main" id="{768EDEFF-0E78-4D13-A52D-0230A92308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2776" name="Freeform 114">
                <a:extLst>
                  <a:ext uri="{FF2B5EF4-FFF2-40B4-BE49-F238E27FC236}">
                    <a16:creationId xmlns:a16="http://schemas.microsoft.com/office/drawing/2014/main" id="{28F46686-BAB2-4A05-AB10-479DFF1A9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29758" name="Line 115">
              <a:extLst>
                <a:ext uri="{FF2B5EF4-FFF2-40B4-BE49-F238E27FC236}">
                  <a16:creationId xmlns:a16="http://schemas.microsoft.com/office/drawing/2014/main" id="{907E1659-F7F8-4531-80F2-544D33B2FC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4" y="2903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72766" name="Group 116">
              <a:extLst>
                <a:ext uri="{FF2B5EF4-FFF2-40B4-BE49-F238E27FC236}">
                  <a16:creationId xmlns:a16="http://schemas.microsoft.com/office/drawing/2014/main" id="{95119913-937D-4C64-8CED-91CF6437A4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2" y="3103"/>
              <a:ext cx="120" cy="114"/>
              <a:chOff x="1300" y="3186"/>
              <a:chExt cx="120" cy="114"/>
            </a:xfrm>
          </p:grpSpPr>
          <p:sp>
            <p:nvSpPr>
              <p:cNvPr id="29764" name="Rectangle 117">
                <a:extLst>
                  <a:ext uri="{FF2B5EF4-FFF2-40B4-BE49-F238E27FC236}">
                    <a16:creationId xmlns:a16="http://schemas.microsoft.com/office/drawing/2014/main" id="{18D32286-D1CA-4C8C-AA87-ABF68B92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772" name="Freeform 118">
                <a:extLst>
                  <a:ext uri="{FF2B5EF4-FFF2-40B4-BE49-F238E27FC236}">
                    <a16:creationId xmlns:a16="http://schemas.microsoft.com/office/drawing/2014/main" id="{97E16A03-726A-406B-BAB4-EEAA27A25E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2773" name="Freeform 119">
                <a:extLst>
                  <a:ext uri="{FF2B5EF4-FFF2-40B4-BE49-F238E27FC236}">
                    <a16:creationId xmlns:a16="http://schemas.microsoft.com/office/drawing/2014/main" id="{35A40155-87C5-433D-A318-B28FDCD551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29760" name="Text Box 120">
              <a:extLst>
                <a:ext uri="{FF2B5EF4-FFF2-40B4-BE49-F238E27FC236}">
                  <a16:creationId xmlns:a16="http://schemas.microsoft.com/office/drawing/2014/main" id="{A5606EFE-659F-4157-A527-E8764B3F18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" y="3182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cs typeface="Arial" charset="0"/>
                </a:rPr>
                <a:t>address 1</a:t>
              </a:r>
            </a:p>
          </p:txBody>
        </p:sp>
        <p:sp>
          <p:nvSpPr>
            <p:cNvPr id="29761" name="Text Box 121">
              <a:extLst>
                <a:ext uri="{FF2B5EF4-FFF2-40B4-BE49-F238E27FC236}">
                  <a16:creationId xmlns:a16="http://schemas.microsoft.com/office/drawing/2014/main" id="{26914026-6473-4D02-9AF4-D5B35472FD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0" y="3180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cs typeface="Arial" charset="0"/>
                </a:rPr>
                <a:t>address 2</a:t>
              </a:r>
            </a:p>
          </p:txBody>
        </p:sp>
        <p:sp>
          <p:nvSpPr>
            <p:cNvPr id="29762" name="Text Box 122">
              <a:extLst>
                <a:ext uri="{FF2B5EF4-FFF2-40B4-BE49-F238E27FC236}">
                  <a16:creationId xmlns:a16="http://schemas.microsoft.com/office/drawing/2014/main" id="{EAC0772A-4FD4-48EA-8E4D-103FBB3373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0" y="3171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cs typeface="Arial" charset="0"/>
                </a:rPr>
                <a:t>address 3</a:t>
              </a:r>
            </a:p>
          </p:txBody>
        </p:sp>
        <p:sp>
          <p:nvSpPr>
            <p:cNvPr id="29763" name="Text Box 123">
              <a:extLst>
                <a:ext uri="{FF2B5EF4-FFF2-40B4-BE49-F238E27FC236}">
                  <a16:creationId xmlns:a16="http://schemas.microsoft.com/office/drawing/2014/main" id="{1631A372-4F5C-42F3-A4EF-C77AF6B362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9" y="3414"/>
              <a:ext cx="9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802.</a:t>
              </a:r>
              <a:r>
                <a:rPr lang="en-US" b="1">
                  <a:solidFill>
                    <a:srgbClr val="C00000"/>
                  </a:solidFill>
                  <a:latin typeface="Arial" charset="0"/>
                  <a:cs typeface="Arial" charset="0"/>
                </a:rPr>
                <a:t>11</a:t>
              </a:r>
              <a:r>
                <a:rPr lang="en-US">
                  <a:solidFill>
                    <a:srgbClr val="C00000"/>
                  </a:solidFill>
                  <a:latin typeface="Arial" charset="0"/>
                  <a:cs typeface="Arial" charset="0"/>
                </a:rPr>
                <a:t> </a:t>
              </a: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411808" name="Group 160">
            <a:extLst>
              <a:ext uri="{FF2B5EF4-FFF2-40B4-BE49-F238E27FC236}">
                <a16:creationId xmlns:a16="http://schemas.microsoft.com/office/drawing/2014/main" id="{60F96EC3-47FD-4E86-87E3-0A85B78F1A23}"/>
              </a:ext>
            </a:extLst>
          </p:cNvPr>
          <p:cNvGrpSpPr>
            <a:grpSpLocks/>
          </p:cNvGrpSpPr>
          <p:nvPr/>
        </p:nvGrpSpPr>
        <p:grpSpPr bwMode="auto">
          <a:xfrm>
            <a:off x="5335589" y="2811464"/>
            <a:ext cx="4186237" cy="2155825"/>
            <a:chOff x="2401" y="1771"/>
            <a:chExt cx="2637" cy="1358"/>
          </a:xfrm>
        </p:grpSpPr>
        <p:sp>
          <p:nvSpPr>
            <p:cNvPr id="72727" name="Freeform 130">
              <a:extLst>
                <a:ext uri="{FF2B5EF4-FFF2-40B4-BE49-F238E27FC236}">
                  <a16:creationId xmlns:a16="http://schemas.microsoft.com/office/drawing/2014/main" id="{E5E313C8-8A14-47C2-863A-63838F67C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2002"/>
              <a:ext cx="2419" cy="441"/>
            </a:xfrm>
            <a:custGeom>
              <a:avLst/>
              <a:gdLst>
                <a:gd name="T0" fmla="*/ 54 w 2419"/>
                <a:gd name="T1" fmla="*/ 9 h 441"/>
                <a:gd name="T2" fmla="*/ 0 w 2419"/>
                <a:gd name="T3" fmla="*/ 437 h 441"/>
                <a:gd name="T4" fmla="*/ 2419 w 2419"/>
                <a:gd name="T5" fmla="*/ 369 h 441"/>
                <a:gd name="T6" fmla="*/ 336 w 2419"/>
                <a:gd name="T7" fmla="*/ 5 h 441"/>
                <a:gd name="T8" fmla="*/ 54 w 2419"/>
                <a:gd name="T9" fmla="*/ 9 h 4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19" h="441">
                  <a:moveTo>
                    <a:pt x="54" y="9"/>
                  </a:moveTo>
                  <a:cubicBezTo>
                    <a:pt x="45" y="275"/>
                    <a:pt x="38" y="312"/>
                    <a:pt x="0" y="437"/>
                  </a:cubicBezTo>
                  <a:cubicBezTo>
                    <a:pt x="499" y="418"/>
                    <a:pt x="2363" y="441"/>
                    <a:pt x="2419" y="369"/>
                  </a:cubicBezTo>
                  <a:cubicBezTo>
                    <a:pt x="921" y="148"/>
                    <a:pt x="719" y="337"/>
                    <a:pt x="336" y="5"/>
                  </a:cubicBezTo>
                  <a:cubicBezTo>
                    <a:pt x="205" y="9"/>
                    <a:pt x="231" y="0"/>
                    <a:pt x="54" y="9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29721" name="Line 127">
              <a:extLst>
                <a:ext uri="{FF2B5EF4-FFF2-40B4-BE49-F238E27FC236}">
                  <a16:creationId xmlns:a16="http://schemas.microsoft.com/office/drawing/2014/main" id="{4174EAA8-6469-4BCB-A3BD-41D6BC5465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1" y="1771"/>
              <a:ext cx="60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9722" name="Rectangle 129">
              <a:extLst>
                <a:ext uri="{FF2B5EF4-FFF2-40B4-BE49-F238E27FC236}">
                  <a16:creationId xmlns:a16="http://schemas.microsoft.com/office/drawing/2014/main" id="{C322E36F-8E03-47D0-95B1-F181DE9A7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2398"/>
              <a:ext cx="2385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668" name="Rectangle 131">
              <a:extLst>
                <a:ext uri="{FF2B5EF4-FFF2-40B4-BE49-F238E27FC236}">
                  <a16:creationId xmlns:a16="http://schemas.microsoft.com/office/drawing/2014/main" id="{D4FE19B1-0E83-4725-A2C8-C515011EE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" y="1848"/>
              <a:ext cx="355" cy="115"/>
            </a:xfrm>
            <a:prstGeom prst="rect">
              <a:avLst/>
            </a:prstGeom>
            <a:solidFill>
              <a:srgbClr val="262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endParaRPr>
            </a:p>
          </p:txBody>
        </p:sp>
        <p:sp>
          <p:nvSpPr>
            <p:cNvPr id="29724" name="Text Box 132">
              <a:extLst>
                <a:ext uri="{FF2B5EF4-FFF2-40B4-BE49-F238E27FC236}">
                  <a16:creationId xmlns:a16="http://schemas.microsoft.com/office/drawing/2014/main" id="{DD72DD1D-BBD8-402E-A93D-52CD5FF0FA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2" y="2424"/>
              <a:ext cx="20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R1 MAC addr  H1 MAC addr </a:t>
              </a:r>
            </a:p>
          </p:txBody>
        </p:sp>
        <p:sp>
          <p:nvSpPr>
            <p:cNvPr id="29725" name="Line 133">
              <a:extLst>
                <a:ext uri="{FF2B5EF4-FFF2-40B4-BE49-F238E27FC236}">
                  <a16:creationId xmlns:a16="http://schemas.microsoft.com/office/drawing/2014/main" id="{1820E382-3B2D-4AF5-AF5C-11DA993C81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9726" name="Line 134">
              <a:extLst>
                <a:ext uri="{FF2B5EF4-FFF2-40B4-BE49-F238E27FC236}">
                  <a16:creationId xmlns:a16="http://schemas.microsoft.com/office/drawing/2014/main" id="{5372BD6E-B213-446B-9DAC-47F09FC27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9727" name="Line 135">
              <a:extLst>
                <a:ext uri="{FF2B5EF4-FFF2-40B4-BE49-F238E27FC236}">
                  <a16:creationId xmlns:a16="http://schemas.microsoft.com/office/drawing/2014/main" id="{8970DB7F-043F-4022-A245-A3E454A66C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72735" name="Group 136">
              <a:extLst>
                <a:ext uri="{FF2B5EF4-FFF2-40B4-BE49-F238E27FC236}">
                  <a16:creationId xmlns:a16="http://schemas.microsoft.com/office/drawing/2014/main" id="{06D1D82E-6C28-453D-A78B-F237B52A73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8" y="2608"/>
              <a:ext cx="120" cy="114"/>
              <a:chOff x="1300" y="3186"/>
              <a:chExt cx="120" cy="114"/>
            </a:xfrm>
          </p:grpSpPr>
          <p:sp>
            <p:nvSpPr>
              <p:cNvPr id="29744" name="Rectangle 137">
                <a:extLst>
                  <a:ext uri="{FF2B5EF4-FFF2-40B4-BE49-F238E27FC236}">
                    <a16:creationId xmlns:a16="http://schemas.microsoft.com/office/drawing/2014/main" id="{3820FD5D-2214-43AF-B3E8-E425BB91CF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752" name="Freeform 138">
                <a:extLst>
                  <a:ext uri="{FF2B5EF4-FFF2-40B4-BE49-F238E27FC236}">
                    <a16:creationId xmlns:a16="http://schemas.microsoft.com/office/drawing/2014/main" id="{35587C62-DAB1-4716-A2C9-2D03238A9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2753" name="Freeform 139">
                <a:extLst>
                  <a:ext uri="{FF2B5EF4-FFF2-40B4-BE49-F238E27FC236}">
                    <a16:creationId xmlns:a16="http://schemas.microsoft.com/office/drawing/2014/main" id="{ECB72F07-E2A2-4849-B5DB-E09D32D526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72736" name="Group 140">
              <a:extLst>
                <a:ext uri="{FF2B5EF4-FFF2-40B4-BE49-F238E27FC236}">
                  <a16:creationId xmlns:a16="http://schemas.microsoft.com/office/drawing/2014/main" id="{5727866A-B570-4B4C-8DBE-C5858D65A9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4" y="2340"/>
              <a:ext cx="120" cy="114"/>
              <a:chOff x="1300" y="3186"/>
              <a:chExt cx="120" cy="114"/>
            </a:xfrm>
          </p:grpSpPr>
          <p:sp>
            <p:nvSpPr>
              <p:cNvPr id="29741" name="Rectangle 141">
                <a:extLst>
                  <a:ext uri="{FF2B5EF4-FFF2-40B4-BE49-F238E27FC236}">
                    <a16:creationId xmlns:a16="http://schemas.microsoft.com/office/drawing/2014/main" id="{2D49FC62-406D-4A18-9B23-48010FB94F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749" name="Freeform 142">
                <a:extLst>
                  <a:ext uri="{FF2B5EF4-FFF2-40B4-BE49-F238E27FC236}">
                    <a16:creationId xmlns:a16="http://schemas.microsoft.com/office/drawing/2014/main" id="{0B60A701-F0A0-4500-B3A3-1E7272BEC0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2750" name="Freeform 143">
                <a:extLst>
                  <a:ext uri="{FF2B5EF4-FFF2-40B4-BE49-F238E27FC236}">
                    <a16:creationId xmlns:a16="http://schemas.microsoft.com/office/drawing/2014/main" id="{33FF2868-03D4-454C-948F-8BD4F3AA63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72737" name="Group 144">
              <a:extLst>
                <a:ext uri="{FF2B5EF4-FFF2-40B4-BE49-F238E27FC236}">
                  <a16:creationId xmlns:a16="http://schemas.microsoft.com/office/drawing/2014/main" id="{2563171E-69B0-4F77-9702-D51278EFE5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14" y="2352"/>
              <a:ext cx="120" cy="114"/>
              <a:chOff x="1300" y="3186"/>
              <a:chExt cx="120" cy="114"/>
            </a:xfrm>
          </p:grpSpPr>
          <p:sp>
            <p:nvSpPr>
              <p:cNvPr id="29738" name="Rectangle 145">
                <a:extLst>
                  <a:ext uri="{FF2B5EF4-FFF2-40B4-BE49-F238E27FC236}">
                    <a16:creationId xmlns:a16="http://schemas.microsoft.com/office/drawing/2014/main" id="{2AE08FC2-7ECF-454F-8EDA-408A234BC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746" name="Freeform 146">
                <a:extLst>
                  <a:ext uri="{FF2B5EF4-FFF2-40B4-BE49-F238E27FC236}">
                    <a16:creationId xmlns:a16="http://schemas.microsoft.com/office/drawing/2014/main" id="{E6A25F28-6386-4A76-B2FA-1A4F0CF4D2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2747" name="Freeform 147">
                <a:extLst>
                  <a:ext uri="{FF2B5EF4-FFF2-40B4-BE49-F238E27FC236}">
                    <a16:creationId xmlns:a16="http://schemas.microsoft.com/office/drawing/2014/main" id="{F5F2F8F0-4D22-4E67-AA18-C47766CCC5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72738" name="Group 149">
              <a:extLst>
                <a:ext uri="{FF2B5EF4-FFF2-40B4-BE49-F238E27FC236}">
                  <a16:creationId xmlns:a16="http://schemas.microsoft.com/office/drawing/2014/main" id="{94E569BA-87BB-4AA0-876C-0228F6E3C2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20" y="2604"/>
              <a:ext cx="120" cy="114"/>
              <a:chOff x="1300" y="3186"/>
              <a:chExt cx="120" cy="114"/>
            </a:xfrm>
          </p:grpSpPr>
          <p:sp>
            <p:nvSpPr>
              <p:cNvPr id="29735" name="Rectangle 150">
                <a:extLst>
                  <a:ext uri="{FF2B5EF4-FFF2-40B4-BE49-F238E27FC236}">
                    <a16:creationId xmlns:a16="http://schemas.microsoft.com/office/drawing/2014/main" id="{61796EEE-F3C5-406B-8F43-DDB514D06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743" name="Freeform 151">
                <a:extLst>
                  <a:ext uri="{FF2B5EF4-FFF2-40B4-BE49-F238E27FC236}">
                    <a16:creationId xmlns:a16="http://schemas.microsoft.com/office/drawing/2014/main" id="{D748C906-5110-45F3-8629-5B048045DC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72744" name="Freeform 152">
                <a:extLst>
                  <a:ext uri="{FF2B5EF4-FFF2-40B4-BE49-F238E27FC236}">
                    <a16:creationId xmlns:a16="http://schemas.microsoft.com/office/drawing/2014/main" id="{28C67BB6-1C55-4F5E-8E90-396542CB3B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29732" name="Text Box 153">
              <a:extLst>
                <a:ext uri="{FF2B5EF4-FFF2-40B4-BE49-F238E27FC236}">
                  <a16:creationId xmlns:a16="http://schemas.microsoft.com/office/drawing/2014/main" id="{4072446F-BE04-4917-8CE2-C0EA7BA80F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5" y="2683"/>
              <a:ext cx="8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cs typeface="Arial" charset="0"/>
                </a:rPr>
                <a:t>dest. address </a:t>
              </a:r>
            </a:p>
          </p:txBody>
        </p:sp>
        <p:sp>
          <p:nvSpPr>
            <p:cNvPr id="29733" name="Text Box 154">
              <a:extLst>
                <a:ext uri="{FF2B5EF4-FFF2-40B4-BE49-F238E27FC236}">
                  <a16:creationId xmlns:a16="http://schemas.microsoft.com/office/drawing/2014/main" id="{A947612D-B79B-4294-B387-809ADC8874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2" y="2681"/>
              <a:ext cx="91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cs typeface="Arial" charset="0"/>
                </a:rPr>
                <a:t>source address </a:t>
              </a:r>
            </a:p>
          </p:txBody>
        </p:sp>
        <p:sp>
          <p:nvSpPr>
            <p:cNvPr id="29734" name="Text Box 156">
              <a:extLst>
                <a:ext uri="{FF2B5EF4-FFF2-40B4-BE49-F238E27FC236}">
                  <a16:creationId xmlns:a16="http://schemas.microsoft.com/office/drawing/2014/main" id="{1B5241A7-CBDE-4262-AF20-71D1BF430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6" y="2896"/>
              <a:ext cx="8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802.</a:t>
              </a:r>
              <a:r>
                <a:rPr lang="en-US" b="1">
                  <a:solidFill>
                    <a:srgbClr val="C00000"/>
                  </a:solidFill>
                  <a:latin typeface="Arial" charset="0"/>
                  <a:cs typeface="Arial" charset="0"/>
                </a:rPr>
                <a:t>3</a:t>
              </a:r>
              <a:r>
                <a:rPr lang="en-US">
                  <a:solidFill>
                    <a:srgbClr val="FF0000"/>
                  </a:solidFill>
                  <a:latin typeface="Arial" charset="0"/>
                  <a:cs typeface="Arial" charset="0"/>
                </a:rPr>
                <a:t> </a:t>
              </a: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72716" name="Group 361">
            <a:extLst>
              <a:ext uri="{FF2B5EF4-FFF2-40B4-BE49-F238E27FC236}">
                <a16:creationId xmlns:a16="http://schemas.microsoft.com/office/drawing/2014/main" id="{93D5DB29-7432-4053-9202-334E590AB091}"/>
              </a:ext>
            </a:extLst>
          </p:cNvPr>
          <p:cNvGrpSpPr>
            <a:grpSpLocks/>
          </p:cNvGrpSpPr>
          <p:nvPr/>
        </p:nvGrpSpPr>
        <p:grpSpPr bwMode="auto">
          <a:xfrm>
            <a:off x="4835525" y="2235201"/>
            <a:ext cx="762000" cy="663575"/>
            <a:chOff x="2967" y="478"/>
            <a:chExt cx="788" cy="625"/>
          </a:xfrm>
        </p:grpSpPr>
        <p:pic>
          <p:nvPicPr>
            <p:cNvPr id="72725" name="Picture 358" descr="access_point_stylized_small">
              <a:extLst>
                <a:ext uri="{FF2B5EF4-FFF2-40B4-BE49-F238E27FC236}">
                  <a16:creationId xmlns:a16="http://schemas.microsoft.com/office/drawing/2014/main" id="{F633EA94-76AD-4C23-8408-5E52C744EA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6" name="Picture 360" descr="antenna_radiation_stylized">
              <a:extLst>
                <a:ext uri="{FF2B5EF4-FFF2-40B4-BE49-F238E27FC236}">
                  <a16:creationId xmlns:a16="http://schemas.microsoft.com/office/drawing/2014/main" id="{B4BDB92E-0262-4893-8DC1-7B7410C4CB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17" name="Group 356">
            <a:extLst>
              <a:ext uri="{FF2B5EF4-FFF2-40B4-BE49-F238E27FC236}">
                <a16:creationId xmlns:a16="http://schemas.microsoft.com/office/drawing/2014/main" id="{56C2DCE9-1AB1-44EE-BBD1-3A1A5380307F}"/>
              </a:ext>
            </a:extLst>
          </p:cNvPr>
          <p:cNvGrpSpPr>
            <a:grpSpLocks/>
          </p:cNvGrpSpPr>
          <p:nvPr/>
        </p:nvGrpSpPr>
        <p:grpSpPr bwMode="auto">
          <a:xfrm>
            <a:off x="3433763" y="1798639"/>
            <a:ext cx="609600" cy="598487"/>
            <a:chOff x="313" y="1497"/>
            <a:chExt cx="1152" cy="1014"/>
          </a:xfrm>
        </p:grpSpPr>
        <p:pic>
          <p:nvPicPr>
            <p:cNvPr id="72723" name="Picture 354" descr="laptop_stylized_small">
              <a:extLst>
                <a:ext uri="{FF2B5EF4-FFF2-40B4-BE49-F238E27FC236}">
                  <a16:creationId xmlns:a16="http://schemas.microsoft.com/office/drawing/2014/main" id="{92A64CBF-7FF4-4212-8A0F-548DF0F8E1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4" name="Picture 355" descr="antenna_stylized">
              <a:extLst>
                <a:ext uri="{FF2B5EF4-FFF2-40B4-BE49-F238E27FC236}">
                  <a16:creationId xmlns:a16="http://schemas.microsoft.com/office/drawing/2014/main" id="{56653DB5-4EE5-4233-9FA2-8D309FE52C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18" name="Group 356">
            <a:extLst>
              <a:ext uri="{FF2B5EF4-FFF2-40B4-BE49-F238E27FC236}">
                <a16:creationId xmlns:a16="http://schemas.microsoft.com/office/drawing/2014/main" id="{D3138015-CEA4-4F6F-AC7C-70032DC263E5}"/>
              </a:ext>
            </a:extLst>
          </p:cNvPr>
          <p:cNvGrpSpPr>
            <a:grpSpLocks/>
          </p:cNvGrpSpPr>
          <p:nvPr/>
        </p:nvGrpSpPr>
        <p:grpSpPr bwMode="auto">
          <a:xfrm>
            <a:off x="4398963" y="1493839"/>
            <a:ext cx="609600" cy="598487"/>
            <a:chOff x="313" y="1497"/>
            <a:chExt cx="1152" cy="1014"/>
          </a:xfrm>
        </p:grpSpPr>
        <p:pic>
          <p:nvPicPr>
            <p:cNvPr id="72721" name="Picture 354" descr="laptop_stylized_small">
              <a:extLst>
                <a:ext uri="{FF2B5EF4-FFF2-40B4-BE49-F238E27FC236}">
                  <a16:creationId xmlns:a16="http://schemas.microsoft.com/office/drawing/2014/main" id="{099765E7-2D33-4E44-857B-E4252019AC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2" name="Picture 355" descr="antenna_stylized">
              <a:extLst>
                <a:ext uri="{FF2B5EF4-FFF2-40B4-BE49-F238E27FC236}">
                  <a16:creationId xmlns:a16="http://schemas.microsoft.com/office/drawing/2014/main" id="{7D832A3D-74DB-41AA-81A7-73C45BBB74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2719" name="Rectangle 49">
            <a:extLst>
              <a:ext uri="{FF2B5EF4-FFF2-40B4-BE49-F238E27FC236}">
                <a16:creationId xmlns:a16="http://schemas.microsoft.com/office/drawing/2014/main" id="{90BA459C-5B15-4D00-ACFA-A74545C62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57163"/>
            <a:ext cx="64055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>
                <a:solidFill>
                  <a:srgbClr val="000099"/>
                </a:solidFill>
                <a:latin typeface="Gill Sans MT" panose="020B0502020104020203" pitchFamily="34" charset="0"/>
              </a:rPr>
              <a:t>802.11 frame: addressing</a:t>
            </a:r>
          </a:p>
        </p:txBody>
      </p:sp>
      <p:pic>
        <p:nvPicPr>
          <p:cNvPr id="72720" name="Picture 19" descr="underline_base">
            <a:extLst>
              <a:ext uri="{FF2B5EF4-FFF2-40B4-BE49-F238E27FC236}">
                <a16:creationId xmlns:a16="http://schemas.microsoft.com/office/drawing/2014/main" id="{A6660C8D-5450-4C78-A160-C215E21056AC}"/>
              </a:ext>
            </a:extLst>
          </p:cNvPr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1" y="960439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1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2">
            <a:extLst>
              <a:ext uri="{FF2B5EF4-FFF2-40B4-BE49-F238E27FC236}">
                <a16:creationId xmlns:a16="http://schemas.microsoft.com/office/drawing/2014/main" id="{C1102D96-F836-4E64-B9A0-7C632968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</a:rPr>
              <a:t>Wireless, Mobile Networks</a:t>
            </a: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B6754F4C-062A-49F2-AB10-EEC44DA4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6-</a:t>
            </a:r>
            <a:fld id="{080E3537-E15E-404A-9522-3347CBDF1950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74755" name="Group 2">
            <a:extLst>
              <a:ext uri="{FF2B5EF4-FFF2-40B4-BE49-F238E27FC236}">
                <a16:creationId xmlns:a16="http://schemas.microsoft.com/office/drawing/2014/main" id="{D804370A-AFBF-4D50-BF6A-071D1787606E}"/>
              </a:ext>
            </a:extLst>
          </p:cNvPr>
          <p:cNvGrpSpPr>
            <a:grpSpLocks/>
          </p:cNvGrpSpPr>
          <p:nvPr/>
        </p:nvGrpSpPr>
        <p:grpSpPr bwMode="auto">
          <a:xfrm>
            <a:off x="2043113" y="2179639"/>
            <a:ext cx="8077200" cy="985837"/>
            <a:chOff x="240" y="887"/>
            <a:chExt cx="5088" cy="621"/>
          </a:xfrm>
        </p:grpSpPr>
        <p:sp>
          <p:nvSpPr>
            <p:cNvPr id="30757" name="Rectangle 3">
              <a:extLst>
                <a:ext uri="{FF2B5EF4-FFF2-40B4-BE49-F238E27FC236}">
                  <a16:creationId xmlns:a16="http://schemas.microsoft.com/office/drawing/2014/main" id="{96108302-24AA-451A-BE9D-106C8F7C8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frame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control</a:t>
              </a:r>
            </a:p>
          </p:txBody>
        </p:sp>
        <p:sp>
          <p:nvSpPr>
            <p:cNvPr id="30758" name="Rectangle 4">
              <a:extLst>
                <a:ext uri="{FF2B5EF4-FFF2-40B4-BE49-F238E27FC236}">
                  <a16:creationId xmlns:a16="http://schemas.microsoft.com/office/drawing/2014/main" id="{502DF26D-C4C6-42BC-8D43-E7D0D72FB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duration</a:t>
              </a:r>
            </a:p>
          </p:txBody>
        </p:sp>
        <p:sp>
          <p:nvSpPr>
            <p:cNvPr id="30759" name="Rectangle 5">
              <a:extLst>
                <a:ext uri="{FF2B5EF4-FFF2-40B4-BE49-F238E27FC236}">
                  <a16:creationId xmlns:a16="http://schemas.microsoft.com/office/drawing/2014/main" id="{5F379F73-A73A-4E20-932E-5F3142BA8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address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0760" name="Rectangle 6">
              <a:extLst>
                <a:ext uri="{FF2B5EF4-FFF2-40B4-BE49-F238E27FC236}">
                  <a16:creationId xmlns:a16="http://schemas.microsoft.com/office/drawing/2014/main" id="{E2495270-5968-4143-A3F4-9FB0F868E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address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0761" name="Rectangle 7">
              <a:extLst>
                <a:ext uri="{FF2B5EF4-FFF2-40B4-BE49-F238E27FC236}">
                  <a16:creationId xmlns:a16="http://schemas.microsoft.com/office/drawing/2014/main" id="{C95EF955-5664-4C9B-82A8-CF542C88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address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0762" name="Rectangle 8">
              <a:extLst>
                <a:ext uri="{FF2B5EF4-FFF2-40B4-BE49-F238E27FC236}">
                  <a16:creationId xmlns:a16="http://schemas.microsoft.com/office/drawing/2014/main" id="{D49E98AA-F0AA-42E0-A655-DC9C8CA58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address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0763" name="Rectangle 9">
              <a:extLst>
                <a:ext uri="{FF2B5EF4-FFF2-40B4-BE49-F238E27FC236}">
                  <a16:creationId xmlns:a16="http://schemas.microsoft.com/office/drawing/2014/main" id="{137CCC3D-26CB-4FB8-BB1F-6B7E133E6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0764" name="Rectangle 10">
              <a:extLst>
                <a:ext uri="{FF2B5EF4-FFF2-40B4-BE49-F238E27FC236}">
                  <a16:creationId xmlns:a16="http://schemas.microsoft.com/office/drawing/2014/main" id="{7A1E1E1D-4E06-4AAF-AED9-C268CF5DD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payload</a:t>
              </a:r>
            </a:p>
          </p:txBody>
        </p:sp>
        <p:sp>
          <p:nvSpPr>
            <p:cNvPr id="30765" name="Rectangle 11">
              <a:extLst>
                <a:ext uri="{FF2B5EF4-FFF2-40B4-BE49-F238E27FC236}">
                  <a16:creationId xmlns:a16="http://schemas.microsoft.com/office/drawing/2014/main" id="{BF763E92-A7FC-4C1A-8BBA-F8FFDF15A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CRC</a:t>
              </a:r>
            </a:p>
          </p:txBody>
        </p:sp>
        <p:sp>
          <p:nvSpPr>
            <p:cNvPr id="30766" name="Text Box 12">
              <a:extLst>
                <a:ext uri="{FF2B5EF4-FFF2-40B4-BE49-F238E27FC236}">
                  <a16:creationId xmlns:a16="http://schemas.microsoft.com/office/drawing/2014/main" id="{46656E4D-CA84-43AD-AF31-43C529FB9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30767" name="Text Box 13">
              <a:extLst>
                <a:ext uri="{FF2B5EF4-FFF2-40B4-BE49-F238E27FC236}">
                  <a16:creationId xmlns:a16="http://schemas.microsoft.com/office/drawing/2014/main" id="{AF952EE4-C48A-4E95-902C-1A9F7D20EA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30768" name="Text Box 14">
              <a:extLst>
                <a:ext uri="{FF2B5EF4-FFF2-40B4-BE49-F238E27FC236}">
                  <a16:creationId xmlns:a16="http://schemas.microsoft.com/office/drawing/2014/main" id="{7469B60E-2C47-4F06-94F3-579A4E0C6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30769" name="Text Box 15">
              <a:extLst>
                <a:ext uri="{FF2B5EF4-FFF2-40B4-BE49-F238E27FC236}">
                  <a16:creationId xmlns:a16="http://schemas.microsoft.com/office/drawing/2014/main" id="{A5E77342-DD21-4166-856E-5B2889181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30770" name="Text Box 16">
              <a:extLst>
                <a:ext uri="{FF2B5EF4-FFF2-40B4-BE49-F238E27FC236}">
                  <a16:creationId xmlns:a16="http://schemas.microsoft.com/office/drawing/2014/main" id="{8DC7A099-792C-487F-BB75-9CFA3550F0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30771" name="Text Box 17">
              <a:extLst>
                <a:ext uri="{FF2B5EF4-FFF2-40B4-BE49-F238E27FC236}">
                  <a16:creationId xmlns:a16="http://schemas.microsoft.com/office/drawing/2014/main" id="{774306CA-8F89-4236-9474-0630D8C5E6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30772" name="Text Box 18">
              <a:extLst>
                <a:ext uri="{FF2B5EF4-FFF2-40B4-BE49-F238E27FC236}">
                  <a16:creationId xmlns:a16="http://schemas.microsoft.com/office/drawing/2014/main" id="{45A10A65-D5E8-487C-BD45-1D5CED197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8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30773" name="Text Box 19">
              <a:extLst>
                <a:ext uri="{FF2B5EF4-FFF2-40B4-BE49-F238E27FC236}">
                  <a16:creationId xmlns:a16="http://schemas.microsoft.com/office/drawing/2014/main" id="{41945B30-D1D0-4151-9EA7-1A69A19584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912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</a:rPr>
                <a:t>0 - 2312</a:t>
              </a:r>
            </a:p>
          </p:txBody>
        </p:sp>
        <p:sp>
          <p:nvSpPr>
            <p:cNvPr id="30774" name="Text Box 20">
              <a:extLst>
                <a:ext uri="{FF2B5EF4-FFF2-40B4-BE49-F238E27FC236}">
                  <a16:creationId xmlns:a16="http://schemas.microsoft.com/office/drawing/2014/main" id="{C3F0FEDB-3B95-4303-A341-C7644FBA2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2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30775" name="Text Box 21">
              <a:extLst>
                <a:ext uri="{FF2B5EF4-FFF2-40B4-BE49-F238E27FC236}">
                  <a16:creationId xmlns:a16="http://schemas.microsoft.com/office/drawing/2014/main" id="{478E8A95-F4DC-49DC-BDD0-1DECA1EB85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8" y="1142"/>
              <a:ext cx="5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seq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control</a:t>
              </a:r>
            </a:p>
          </p:txBody>
        </p:sp>
      </p:grpSp>
      <p:grpSp>
        <p:nvGrpSpPr>
          <p:cNvPr id="74756" name="Group 23">
            <a:extLst>
              <a:ext uri="{FF2B5EF4-FFF2-40B4-BE49-F238E27FC236}">
                <a16:creationId xmlns:a16="http://schemas.microsoft.com/office/drawing/2014/main" id="{74399934-0CFC-4897-ABE0-051AE7EFCCD7}"/>
              </a:ext>
            </a:extLst>
          </p:cNvPr>
          <p:cNvGrpSpPr>
            <a:grpSpLocks/>
          </p:cNvGrpSpPr>
          <p:nvPr/>
        </p:nvGrpSpPr>
        <p:grpSpPr bwMode="auto">
          <a:xfrm>
            <a:off x="1966913" y="3856039"/>
            <a:ext cx="8534400" cy="954087"/>
            <a:chOff x="240" y="1991"/>
            <a:chExt cx="5376" cy="601"/>
          </a:xfrm>
        </p:grpSpPr>
        <p:sp>
          <p:nvSpPr>
            <p:cNvPr id="30735" name="Rectangle 24">
              <a:extLst>
                <a:ext uri="{FF2B5EF4-FFF2-40B4-BE49-F238E27FC236}">
                  <a16:creationId xmlns:a16="http://schemas.microsoft.com/office/drawing/2014/main" id="{D312871A-92A2-4559-A53D-C11034E3B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208"/>
              <a:ext cx="62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Type</a:t>
              </a:r>
            </a:p>
          </p:txBody>
        </p:sp>
        <p:sp>
          <p:nvSpPr>
            <p:cNvPr id="30736" name="Rectangle 25">
              <a:extLst>
                <a:ext uri="{FF2B5EF4-FFF2-40B4-BE49-F238E27FC236}">
                  <a16:creationId xmlns:a16="http://schemas.microsoft.com/office/drawing/2014/main" id="{15C40D2B-A986-48BE-B54C-4245AE9DA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From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AP</a:t>
              </a:r>
            </a:p>
          </p:txBody>
        </p:sp>
        <p:sp>
          <p:nvSpPr>
            <p:cNvPr id="30737" name="Rectangle 26">
              <a:extLst>
                <a:ext uri="{FF2B5EF4-FFF2-40B4-BE49-F238E27FC236}">
                  <a16:creationId xmlns:a16="http://schemas.microsoft.com/office/drawing/2014/main" id="{9E8D60CC-8592-48B5-B893-F8F524702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67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Subtype</a:t>
              </a:r>
            </a:p>
          </p:txBody>
        </p:sp>
        <p:sp>
          <p:nvSpPr>
            <p:cNvPr id="30738" name="Rectangle 27">
              <a:extLst>
                <a:ext uri="{FF2B5EF4-FFF2-40B4-BE49-F238E27FC236}">
                  <a16:creationId xmlns:a16="http://schemas.microsoft.com/office/drawing/2014/main" id="{BBE923E9-9985-4DC3-8B6A-869B81B4C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To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AP</a:t>
              </a:r>
            </a:p>
          </p:txBody>
        </p:sp>
        <p:sp>
          <p:nvSpPr>
            <p:cNvPr id="30739" name="Rectangle 28">
              <a:extLst>
                <a:ext uri="{FF2B5EF4-FFF2-40B4-BE49-F238E27FC236}">
                  <a16:creationId xmlns:a16="http://schemas.microsoft.com/office/drawing/2014/main" id="{502F3BF5-74B5-406F-8F2A-A2BFC766D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More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frag</a:t>
              </a:r>
            </a:p>
          </p:txBody>
        </p:sp>
        <p:sp>
          <p:nvSpPr>
            <p:cNvPr id="30740" name="Rectangle 29">
              <a:extLst>
                <a:ext uri="{FF2B5EF4-FFF2-40B4-BE49-F238E27FC236}">
                  <a16:creationId xmlns:a16="http://schemas.microsoft.com/office/drawing/2014/main" id="{2BE3FAF3-06FC-4247-A3BB-B78AC6706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WEP</a:t>
              </a:r>
            </a:p>
          </p:txBody>
        </p:sp>
        <p:sp>
          <p:nvSpPr>
            <p:cNvPr id="30741" name="Rectangle 30">
              <a:extLst>
                <a:ext uri="{FF2B5EF4-FFF2-40B4-BE49-F238E27FC236}">
                  <a16:creationId xmlns:a16="http://schemas.microsoft.com/office/drawing/2014/main" id="{7D93F29B-7FD0-4BEB-939E-E396AD214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More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data</a:t>
              </a:r>
            </a:p>
          </p:txBody>
        </p:sp>
        <p:sp>
          <p:nvSpPr>
            <p:cNvPr id="30742" name="Rectangle 31">
              <a:extLst>
                <a:ext uri="{FF2B5EF4-FFF2-40B4-BE49-F238E27FC236}">
                  <a16:creationId xmlns:a16="http://schemas.microsoft.com/office/drawing/2014/main" id="{F32F3EC5-F551-4285-89B9-101280CD8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Power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mgt</a:t>
              </a:r>
            </a:p>
          </p:txBody>
        </p:sp>
        <p:sp>
          <p:nvSpPr>
            <p:cNvPr id="30743" name="Rectangle 32">
              <a:extLst>
                <a:ext uri="{FF2B5EF4-FFF2-40B4-BE49-F238E27FC236}">
                  <a16:creationId xmlns:a16="http://schemas.microsoft.com/office/drawing/2014/main" id="{6E692237-761A-4E96-A95D-58F4EDC31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Retry</a:t>
              </a:r>
            </a:p>
          </p:txBody>
        </p:sp>
        <p:sp>
          <p:nvSpPr>
            <p:cNvPr id="30744" name="Rectangle 33">
              <a:extLst>
                <a:ext uri="{FF2B5EF4-FFF2-40B4-BE49-F238E27FC236}">
                  <a16:creationId xmlns:a16="http://schemas.microsoft.com/office/drawing/2014/main" id="{6649E9A6-07D9-4F81-8991-2C94E1C6C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Rsvd</a:t>
              </a:r>
            </a:p>
          </p:txBody>
        </p:sp>
        <p:sp>
          <p:nvSpPr>
            <p:cNvPr id="30745" name="Rectangle 34">
              <a:extLst>
                <a:ext uri="{FF2B5EF4-FFF2-40B4-BE49-F238E27FC236}">
                  <a16:creationId xmlns:a16="http://schemas.microsoft.com/office/drawing/2014/main" id="{C6B66AF2-E052-4572-A6EC-B8C1F8F02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208"/>
              <a:ext cx="62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Protocol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version</a:t>
              </a:r>
            </a:p>
          </p:txBody>
        </p:sp>
        <p:sp>
          <p:nvSpPr>
            <p:cNvPr id="30746" name="Text Box 35">
              <a:extLst>
                <a:ext uri="{FF2B5EF4-FFF2-40B4-BE49-F238E27FC236}">
                  <a16:creationId xmlns:a16="http://schemas.microsoft.com/office/drawing/2014/main" id="{D131F2EE-6AB1-4BC3-A5EA-A9E35C1F44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" y="199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30747" name="Text Box 36">
              <a:extLst>
                <a:ext uri="{FF2B5EF4-FFF2-40B4-BE49-F238E27FC236}">
                  <a16:creationId xmlns:a16="http://schemas.microsoft.com/office/drawing/2014/main" id="{9FE079EA-566D-493C-A7D6-B3861270C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30748" name="Text Box 37">
              <a:extLst>
                <a:ext uri="{FF2B5EF4-FFF2-40B4-BE49-F238E27FC236}">
                  <a16:creationId xmlns:a16="http://schemas.microsoft.com/office/drawing/2014/main" id="{005139DC-AA14-4B0D-B0E9-15DB2CB25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30749" name="Text Box 38">
              <a:extLst>
                <a:ext uri="{FF2B5EF4-FFF2-40B4-BE49-F238E27FC236}">
                  <a16:creationId xmlns:a16="http://schemas.microsoft.com/office/drawing/2014/main" id="{1EBAB83F-CD96-430A-8955-28DA44F5DF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30750" name="Text Box 39">
              <a:extLst>
                <a:ext uri="{FF2B5EF4-FFF2-40B4-BE49-F238E27FC236}">
                  <a16:creationId xmlns:a16="http://schemas.microsoft.com/office/drawing/2014/main" id="{A8B8539E-47B5-4BA9-B276-5B9C90F62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30751" name="Text Box 40">
              <a:extLst>
                <a:ext uri="{FF2B5EF4-FFF2-40B4-BE49-F238E27FC236}">
                  <a16:creationId xmlns:a16="http://schemas.microsoft.com/office/drawing/2014/main" id="{559C8A94-8EA4-453E-B91A-80D7D3D23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30752" name="Text Box 41">
              <a:extLst>
                <a:ext uri="{FF2B5EF4-FFF2-40B4-BE49-F238E27FC236}">
                  <a16:creationId xmlns:a16="http://schemas.microsoft.com/office/drawing/2014/main" id="{C2271B6C-E1C9-4795-91B5-1AC81B8BBA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30753" name="Text Box 42">
              <a:extLst>
                <a:ext uri="{FF2B5EF4-FFF2-40B4-BE49-F238E27FC236}">
                  <a16:creationId xmlns:a16="http://schemas.microsoft.com/office/drawing/2014/main" id="{F1483756-8295-4587-A945-9EA969AF06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30754" name="Text Box 43">
              <a:extLst>
                <a:ext uri="{FF2B5EF4-FFF2-40B4-BE49-F238E27FC236}">
                  <a16:creationId xmlns:a16="http://schemas.microsoft.com/office/drawing/2014/main" id="{AFC45CE4-E699-42D6-B922-68EE0BB294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30755" name="Text Box 44">
              <a:extLst>
                <a:ext uri="{FF2B5EF4-FFF2-40B4-BE49-F238E27FC236}">
                  <a16:creationId xmlns:a16="http://schemas.microsoft.com/office/drawing/2014/main" id="{7388D8FE-947C-4491-AAEF-941510EB8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30756" name="Text Box 45">
              <a:extLst>
                <a:ext uri="{FF2B5EF4-FFF2-40B4-BE49-F238E27FC236}">
                  <a16:creationId xmlns:a16="http://schemas.microsoft.com/office/drawing/2014/main" id="{749A24C2-31E0-45CC-868E-0F8A2BD0C1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</p:grpSp>
      <p:sp>
        <p:nvSpPr>
          <p:cNvPr id="74757" name="Freeform 47">
            <a:extLst>
              <a:ext uri="{FF2B5EF4-FFF2-40B4-BE49-F238E27FC236}">
                <a16:creationId xmlns:a16="http://schemas.microsoft.com/office/drawing/2014/main" id="{724DA820-1F55-488C-98F6-279DDA363D31}"/>
              </a:ext>
            </a:extLst>
          </p:cNvPr>
          <p:cNvSpPr>
            <a:spLocks/>
          </p:cNvSpPr>
          <p:nvPr/>
        </p:nvSpPr>
        <p:spPr bwMode="auto">
          <a:xfrm>
            <a:off x="1954214" y="3144838"/>
            <a:ext cx="8713787" cy="1066800"/>
          </a:xfrm>
          <a:custGeom>
            <a:avLst/>
            <a:gdLst>
              <a:gd name="T0" fmla="*/ 2147483647 w 5489"/>
              <a:gd name="T1" fmla="*/ 0 h 672"/>
              <a:gd name="T2" fmla="*/ 0 w 5489"/>
              <a:gd name="T3" fmla="*/ 2147483647 h 672"/>
              <a:gd name="T4" fmla="*/ 2147483647 w 5489"/>
              <a:gd name="T5" fmla="*/ 2147483647 h 672"/>
              <a:gd name="T6" fmla="*/ 2147483647 w 5489"/>
              <a:gd name="T7" fmla="*/ 0 h 672"/>
              <a:gd name="T8" fmla="*/ 2147483647 w 5489"/>
              <a:gd name="T9" fmla="*/ 0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89" h="672">
                <a:moveTo>
                  <a:pt x="64" y="0"/>
                </a:moveTo>
                <a:lnTo>
                  <a:pt x="0" y="664"/>
                </a:lnTo>
                <a:lnTo>
                  <a:pt x="5392" y="672"/>
                </a:lnTo>
                <a:cubicBezTo>
                  <a:pt x="5489" y="561"/>
                  <a:pt x="976" y="408"/>
                  <a:pt x="584" y="0"/>
                </a:cubicBezTo>
                <a:cubicBezTo>
                  <a:pt x="152" y="0"/>
                  <a:pt x="172" y="0"/>
                  <a:pt x="64" y="0"/>
                </a:cubicBez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bg1">
                  <a:alpha val="17998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30727" name="Text Box 49">
            <a:extLst>
              <a:ext uri="{FF2B5EF4-FFF2-40B4-BE49-F238E27FC236}">
                <a16:creationId xmlns:a16="http://schemas.microsoft.com/office/drawing/2014/main" id="{0F004CA5-F9CF-4E87-94BE-EAE003686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3" y="1335088"/>
            <a:ext cx="318135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duration of reserved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transmission time (RTS/CTS)</a:t>
            </a:r>
          </a:p>
        </p:txBody>
      </p:sp>
      <p:sp>
        <p:nvSpPr>
          <p:cNvPr id="30728" name="Line 50">
            <a:extLst>
              <a:ext uri="{FF2B5EF4-FFF2-40B4-BE49-F238E27FC236}">
                <a16:creationId xmlns:a16="http://schemas.microsoft.com/office/drawing/2014/main" id="{F8799A54-28DF-449E-85A2-3CD7144150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1" y="1554163"/>
            <a:ext cx="258763" cy="639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0729" name="Text Box 51">
            <a:extLst>
              <a:ext uri="{FF2B5EF4-FFF2-40B4-BE49-F238E27FC236}">
                <a16:creationId xmlns:a16="http://schemas.microsoft.com/office/drawing/2014/main" id="{98734C62-221A-48A9-B0EB-75A7359BD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0138" y="1196976"/>
            <a:ext cx="14033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frame seq #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(for RDT)</a:t>
            </a:r>
          </a:p>
        </p:txBody>
      </p:sp>
      <p:sp>
        <p:nvSpPr>
          <p:cNvPr id="30730" name="Line 52">
            <a:extLst>
              <a:ext uri="{FF2B5EF4-FFF2-40B4-BE49-F238E27FC236}">
                <a16:creationId xmlns:a16="http://schemas.microsoft.com/office/drawing/2014/main" id="{ED4B2F9F-7F77-48EE-AF6F-FA27E415D2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1" y="1493838"/>
            <a:ext cx="487363" cy="912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0731" name="Line 53">
            <a:extLst>
              <a:ext uri="{FF2B5EF4-FFF2-40B4-BE49-F238E27FC236}">
                <a16:creationId xmlns:a16="http://schemas.microsoft.com/office/drawing/2014/main" id="{14FD7694-77B8-407F-8000-F25B29E658B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36951" y="4908551"/>
            <a:ext cx="258763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0732" name="Text Box 54">
            <a:extLst>
              <a:ext uri="{FF2B5EF4-FFF2-40B4-BE49-F238E27FC236}">
                <a16:creationId xmlns:a16="http://schemas.microsoft.com/office/drawing/2014/main" id="{1CBE141A-305E-4885-AB0D-6813FAF81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6339" y="5480050"/>
            <a:ext cx="25796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frame type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(RTS, CTS, ACK, data)</a:t>
            </a:r>
          </a:p>
        </p:txBody>
      </p:sp>
      <p:sp>
        <p:nvSpPr>
          <p:cNvPr id="74764" name="Rectangle 49">
            <a:extLst>
              <a:ext uri="{FF2B5EF4-FFF2-40B4-BE49-F238E27FC236}">
                <a16:creationId xmlns:a16="http://schemas.microsoft.com/office/drawing/2014/main" id="{19F9D4A7-971E-4215-A2B4-B5AFF14E5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>
                <a:solidFill>
                  <a:srgbClr val="000099"/>
                </a:solidFill>
                <a:latin typeface="Gill Sans MT" panose="020B0502020104020203" pitchFamily="34" charset="0"/>
              </a:rPr>
              <a:t>802.11 frame: more</a:t>
            </a:r>
          </a:p>
        </p:txBody>
      </p:sp>
      <p:pic>
        <p:nvPicPr>
          <p:cNvPr id="74765" name="Picture 22" descr="underline_base">
            <a:extLst>
              <a:ext uri="{FF2B5EF4-FFF2-40B4-BE49-F238E27FC236}">
                <a16:creationId xmlns:a16="http://schemas.microsoft.com/office/drawing/2014/main" id="{17C38F35-53C2-4426-B184-87A5B76576B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862014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BDF93F-5FFD-438B-8C31-E5047E50AC6E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altLang="en-US" sz="2400" dirty="0">
                <a:solidFill>
                  <a:srgbClr val="D60093"/>
                </a:solidFill>
              </a:rPr>
              <a:t>Figure.18 </a:t>
            </a:r>
            <a:r>
              <a:rPr lang="en-US" altLang="en-US" sz="2400" dirty="0"/>
              <a:t>shows a situation with </a:t>
            </a:r>
            <a:r>
              <a:rPr lang="en-US" altLang="en-US" sz="2400" dirty="0">
                <a:solidFill>
                  <a:srgbClr val="D60093"/>
                </a:solidFill>
              </a:rPr>
              <a:t>five stations </a:t>
            </a:r>
            <a:r>
              <a:rPr lang="en-US" altLang="en-US" sz="2400" dirty="0"/>
              <a:t>and a </a:t>
            </a:r>
            <a:r>
              <a:rPr lang="en-US" altLang="en-US" sz="2400" dirty="0">
                <a:solidFill>
                  <a:srgbClr val="D60093"/>
                </a:solidFill>
              </a:rPr>
              <a:t>five-mini slot </a:t>
            </a:r>
            <a:r>
              <a:rPr lang="en-US" altLang="en-US" sz="2400" dirty="0"/>
              <a:t>reservation frame. </a:t>
            </a:r>
          </a:p>
          <a:p>
            <a:r>
              <a:rPr lang="en-US" altLang="en-US" sz="2400" dirty="0"/>
              <a:t>In the </a:t>
            </a:r>
            <a:r>
              <a:rPr lang="en-US" altLang="en-US" sz="2400" dirty="0">
                <a:solidFill>
                  <a:srgbClr val="00CC00"/>
                </a:solidFill>
              </a:rPr>
              <a:t>first interval</a:t>
            </a:r>
            <a:r>
              <a:rPr lang="en-US" altLang="en-US" sz="2400" dirty="0"/>
              <a:t>, only stations </a:t>
            </a:r>
            <a:r>
              <a:rPr lang="en-US" altLang="en-US" sz="2400" dirty="0">
                <a:solidFill>
                  <a:srgbClr val="00CC00"/>
                </a:solidFill>
              </a:rPr>
              <a:t>1, 3, and 4 </a:t>
            </a:r>
            <a:r>
              <a:rPr lang="en-US" altLang="en-US" sz="2400" dirty="0"/>
              <a:t>have made reservations. </a:t>
            </a:r>
          </a:p>
          <a:p>
            <a:r>
              <a:rPr lang="en-US" altLang="en-US" sz="2400" dirty="0"/>
              <a:t>In the </a:t>
            </a:r>
            <a:r>
              <a:rPr lang="en-US" altLang="en-US" sz="2400" dirty="0">
                <a:solidFill>
                  <a:srgbClr val="D60093"/>
                </a:solidFill>
              </a:rPr>
              <a:t>second interval</a:t>
            </a:r>
            <a:r>
              <a:rPr lang="en-US" altLang="en-US" sz="2400" dirty="0"/>
              <a:t>, only station </a:t>
            </a:r>
            <a:r>
              <a:rPr lang="en-US" altLang="en-US" sz="2400" dirty="0">
                <a:solidFill>
                  <a:srgbClr val="D60093"/>
                </a:solidFill>
              </a:rPr>
              <a:t>1</a:t>
            </a:r>
            <a:r>
              <a:rPr lang="en-US" altLang="en-US" sz="2400" dirty="0"/>
              <a:t> has made a reservation.</a:t>
            </a:r>
          </a:p>
          <a:p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8F0C9D-9E13-4950-B8F0-7408C3F5B3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1C1C1C"/>
                </a:solidFill>
                <a:ea typeface="MS PGothic" panose="020B0600070205080204" pitchFamily="34" charset="-128"/>
              </a:rPr>
              <a:t>12.</a:t>
            </a:r>
            <a:fld id="{AD4DC541-B857-446F-9C71-5094786F68F0}" type="slidenum">
              <a:rPr lang="en-US" altLang="en-US">
                <a:solidFill>
                  <a:srgbClr val="1C1C1C"/>
                </a:solidFill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en-US">
              <a:solidFill>
                <a:srgbClr val="1C1C1C"/>
              </a:solidFill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206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0D86-632E-41C1-9B8D-82A4E54CE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513061"/>
          </a:xfrm>
        </p:spPr>
        <p:txBody>
          <a:bodyPr/>
          <a:lstStyle/>
          <a:p>
            <a:r>
              <a:rPr lang="en-US" sz="2800" dirty="0"/>
              <a:t>Polling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53190-B490-4FAB-BCA3-CE37190AF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050203"/>
            <a:ext cx="7886700" cy="5126761"/>
          </a:xfrm>
        </p:spPr>
        <p:txBody>
          <a:bodyPr/>
          <a:lstStyle/>
          <a:p>
            <a:r>
              <a:rPr lang="en-US" sz="2400" dirty="0"/>
              <a:t>Polling </a:t>
            </a:r>
            <a:r>
              <a:rPr lang="en-US" sz="2400" dirty="0">
                <a:solidFill>
                  <a:srgbClr val="D60093"/>
                </a:solidFill>
              </a:rPr>
              <a:t>works with topologies </a:t>
            </a:r>
            <a:r>
              <a:rPr lang="en-US" sz="2400" dirty="0"/>
              <a:t>in which one device is designated as a </a:t>
            </a:r>
            <a:r>
              <a:rPr lang="en-US" sz="2400" dirty="0">
                <a:solidFill>
                  <a:srgbClr val="D60093"/>
                </a:solidFill>
              </a:rPr>
              <a:t>primary station </a:t>
            </a:r>
            <a:r>
              <a:rPr lang="en-US" sz="2400" dirty="0"/>
              <a:t>and the other devices are </a:t>
            </a:r>
            <a:r>
              <a:rPr lang="en-US" sz="2400" dirty="0">
                <a:solidFill>
                  <a:srgbClr val="D60093"/>
                </a:solidFill>
              </a:rPr>
              <a:t>secondary stations</a:t>
            </a:r>
            <a:r>
              <a:rPr lang="en-US" sz="2400" dirty="0"/>
              <a:t>.</a:t>
            </a:r>
          </a:p>
          <a:p>
            <a:r>
              <a:rPr lang="en-US" sz="2400" dirty="0"/>
              <a:t> All </a:t>
            </a:r>
            <a:r>
              <a:rPr lang="en-US" sz="2400" dirty="0">
                <a:solidFill>
                  <a:srgbClr val="00CC00"/>
                </a:solidFill>
              </a:rPr>
              <a:t>data exchanges must be made through the primary device </a:t>
            </a:r>
            <a:r>
              <a:rPr lang="en-US" sz="2400" dirty="0"/>
              <a:t>even when the </a:t>
            </a:r>
            <a:r>
              <a:rPr lang="en-US" sz="2400" dirty="0">
                <a:solidFill>
                  <a:srgbClr val="00CC00"/>
                </a:solidFill>
              </a:rPr>
              <a:t>ultimate destination is a secondary device.</a:t>
            </a:r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rgbClr val="D60093"/>
                </a:solidFill>
              </a:rPr>
              <a:t>primary device controls the link</a:t>
            </a:r>
            <a:r>
              <a:rPr lang="en-US" sz="2400" dirty="0"/>
              <a:t>; the secondary devices follow its instructions. </a:t>
            </a:r>
          </a:p>
          <a:p>
            <a:r>
              <a:rPr lang="en-US" sz="2400" dirty="0"/>
              <a:t>It is up to the </a:t>
            </a:r>
            <a:r>
              <a:rPr lang="en-US" sz="2400" dirty="0">
                <a:solidFill>
                  <a:srgbClr val="00CC00"/>
                </a:solidFill>
              </a:rPr>
              <a:t>primary device to determine which device is allowed to use the channel</a:t>
            </a:r>
            <a:r>
              <a:rPr lang="en-US" sz="2400" dirty="0"/>
              <a:t> at a given time.</a:t>
            </a:r>
          </a:p>
          <a:p>
            <a:r>
              <a:rPr lang="en-US" sz="2400" dirty="0"/>
              <a:t> The </a:t>
            </a:r>
            <a:r>
              <a:rPr lang="en-US" sz="2400" dirty="0">
                <a:solidFill>
                  <a:srgbClr val="D60093"/>
                </a:solidFill>
              </a:rPr>
              <a:t>primary device</a:t>
            </a:r>
            <a:r>
              <a:rPr lang="en-US" sz="2400" dirty="0"/>
              <a:t>, therefore, is always </a:t>
            </a:r>
            <a:r>
              <a:rPr lang="en-US" sz="2400" dirty="0">
                <a:solidFill>
                  <a:srgbClr val="D60093"/>
                </a:solidFill>
              </a:rPr>
              <a:t>the initiator of a session (see Figure 19).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04A42-BD9E-496D-B1E5-CF7D916A35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1C1C1C"/>
                </a:solidFill>
                <a:ea typeface="MS PGothic" panose="020B0600070205080204" pitchFamily="34" charset="-128"/>
              </a:rPr>
              <a:t>12.</a:t>
            </a:r>
            <a:fld id="{649A2A9B-DAA8-48FC-AF93-687C887B93B8}" type="slidenum">
              <a:rPr lang="en-US" altLang="en-US">
                <a:solidFill>
                  <a:srgbClr val="1C1C1C"/>
                </a:solidFill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en-US">
              <a:solidFill>
                <a:srgbClr val="1C1C1C"/>
              </a:solidFill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2330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705A48-5530-4A59-B7E4-CA3BFF2593B4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US" sz="2400" dirty="0"/>
              <a:t>If the </a:t>
            </a:r>
            <a:r>
              <a:rPr lang="en-US" sz="2400" dirty="0">
                <a:solidFill>
                  <a:srgbClr val="D60093"/>
                </a:solidFill>
              </a:rPr>
              <a:t>primary wants to receive data</a:t>
            </a:r>
            <a:r>
              <a:rPr lang="en-US" sz="2400" dirty="0"/>
              <a:t>, it asks the secondaries if they have anything to send; this is called </a:t>
            </a:r>
            <a:r>
              <a:rPr lang="en-US" sz="2400" dirty="0">
                <a:solidFill>
                  <a:srgbClr val="D60093"/>
                </a:solidFill>
              </a:rPr>
              <a:t>poll function</a:t>
            </a:r>
            <a:r>
              <a:rPr lang="en-US" sz="2400" dirty="0"/>
              <a:t>. </a:t>
            </a:r>
          </a:p>
          <a:p>
            <a:r>
              <a:rPr lang="en-US" sz="2400" dirty="0"/>
              <a:t>If the </a:t>
            </a:r>
            <a:r>
              <a:rPr lang="en-US" sz="2400" dirty="0">
                <a:solidFill>
                  <a:srgbClr val="00CC00"/>
                </a:solidFill>
              </a:rPr>
              <a:t>primary wants to send data</a:t>
            </a:r>
            <a:r>
              <a:rPr lang="en-US" sz="2400" dirty="0"/>
              <a:t>, it tells the secondary to get ready to receive; this is called </a:t>
            </a:r>
            <a:r>
              <a:rPr lang="en-US" sz="2400" dirty="0">
                <a:solidFill>
                  <a:srgbClr val="00CC00"/>
                </a:solidFill>
              </a:rPr>
              <a:t>select function.</a:t>
            </a:r>
          </a:p>
          <a:p>
            <a:r>
              <a:rPr lang="en-US" sz="2400" dirty="0"/>
              <a:t>So the primary </a:t>
            </a:r>
            <a:r>
              <a:rPr lang="en-US" sz="2400" dirty="0">
                <a:solidFill>
                  <a:srgbClr val="CC3399"/>
                </a:solidFill>
              </a:rPr>
              <a:t>must alert the secondary </a:t>
            </a:r>
            <a:r>
              <a:rPr lang="en-US" sz="2400" dirty="0"/>
              <a:t>to the upcoming transmission and</a:t>
            </a:r>
            <a:r>
              <a:rPr lang="en-US" sz="2400" dirty="0">
                <a:solidFill>
                  <a:srgbClr val="00CC00"/>
                </a:solidFill>
              </a:rPr>
              <a:t> wait for an acknowledgment </a:t>
            </a:r>
            <a:r>
              <a:rPr lang="en-US" sz="2400" dirty="0"/>
              <a:t>of the secondary's ready status.</a:t>
            </a:r>
          </a:p>
          <a:p>
            <a:r>
              <a:rPr lang="en-US" sz="2400" dirty="0"/>
              <a:t>Before sending data, the </a:t>
            </a:r>
            <a:r>
              <a:rPr lang="en-US" sz="2400" dirty="0">
                <a:solidFill>
                  <a:srgbClr val="CC3399"/>
                </a:solidFill>
              </a:rPr>
              <a:t>primary creates and transmits a select </a:t>
            </a:r>
            <a:r>
              <a:rPr lang="en-US" sz="2400" dirty="0"/>
              <a:t>(SEL) frame, </a:t>
            </a:r>
            <a:r>
              <a:rPr lang="en-US" sz="2400" dirty="0">
                <a:solidFill>
                  <a:srgbClr val="CC3399"/>
                </a:solidFill>
              </a:rPr>
              <a:t>one field </a:t>
            </a:r>
            <a:r>
              <a:rPr lang="en-US" sz="2400" dirty="0"/>
              <a:t>of which </a:t>
            </a:r>
            <a:r>
              <a:rPr lang="en-US" sz="2400" dirty="0">
                <a:solidFill>
                  <a:srgbClr val="CC3399"/>
                </a:solidFill>
              </a:rPr>
              <a:t>includes the address of the intended secondary</a:t>
            </a:r>
            <a:r>
              <a:rPr lang="en-US" sz="2400" dirty="0"/>
              <a:t>.</a:t>
            </a:r>
          </a:p>
          <a:p>
            <a:r>
              <a:rPr lang="en-US" sz="2400" dirty="0"/>
              <a:t>When the </a:t>
            </a:r>
            <a:r>
              <a:rPr lang="en-US" sz="2400" dirty="0">
                <a:solidFill>
                  <a:srgbClr val="00B050"/>
                </a:solidFill>
              </a:rPr>
              <a:t>primary is ready to receive data</a:t>
            </a:r>
            <a:r>
              <a:rPr lang="en-US" sz="2400" dirty="0"/>
              <a:t>, it must </a:t>
            </a:r>
            <a:r>
              <a:rPr lang="en-US" sz="2400" dirty="0">
                <a:solidFill>
                  <a:srgbClr val="00B050"/>
                </a:solidFill>
              </a:rPr>
              <a:t>ask (poll) </a:t>
            </a:r>
            <a:r>
              <a:rPr lang="en-US" sz="2400" dirty="0"/>
              <a:t>each</a:t>
            </a:r>
          </a:p>
          <a:p>
            <a:pPr marL="0" indent="0">
              <a:buNone/>
            </a:pPr>
            <a:r>
              <a:rPr lang="en-US" sz="2400" dirty="0"/>
              <a:t>  device in turn if it has anything to send. </a:t>
            </a:r>
          </a:p>
          <a:p>
            <a:r>
              <a:rPr lang="en-US" sz="2400" dirty="0"/>
              <a:t>When the </a:t>
            </a:r>
            <a:r>
              <a:rPr lang="en-US" sz="2400" dirty="0">
                <a:solidFill>
                  <a:srgbClr val="CC3399"/>
                </a:solidFill>
              </a:rPr>
              <a:t>first secondary is approached</a:t>
            </a:r>
            <a:r>
              <a:rPr lang="en-US" sz="2400" dirty="0"/>
              <a:t>, it </a:t>
            </a:r>
            <a:r>
              <a:rPr lang="en-US" sz="2400" dirty="0">
                <a:solidFill>
                  <a:srgbClr val="CC3399"/>
                </a:solidFill>
              </a:rPr>
              <a:t>responds either with a NAK</a:t>
            </a:r>
            <a:r>
              <a:rPr lang="en-US" sz="2400" dirty="0"/>
              <a:t> frame if it has </a:t>
            </a:r>
            <a:r>
              <a:rPr lang="en-US" sz="2400" dirty="0">
                <a:solidFill>
                  <a:srgbClr val="CC3399"/>
                </a:solidFill>
              </a:rPr>
              <a:t>nothing to send or with data if it does</a:t>
            </a:r>
            <a:r>
              <a:rPr lang="en-US" sz="2400" dirty="0"/>
              <a:t>.</a:t>
            </a:r>
          </a:p>
          <a:p>
            <a:r>
              <a:rPr lang="en-US" sz="2400" dirty="0"/>
              <a:t>When the </a:t>
            </a:r>
            <a:r>
              <a:rPr lang="en-US" sz="2400" dirty="0">
                <a:solidFill>
                  <a:srgbClr val="00B050"/>
                </a:solidFill>
              </a:rPr>
              <a:t>response is positive </a:t>
            </a:r>
            <a:r>
              <a:rPr lang="en-US" sz="2400" dirty="0"/>
              <a:t>(a data frame), the primary reads the frame and returns an acknowledgment (</a:t>
            </a:r>
            <a:r>
              <a:rPr lang="en-US" sz="2400" dirty="0">
                <a:solidFill>
                  <a:srgbClr val="00B050"/>
                </a:solidFill>
              </a:rPr>
              <a:t>ACK frame</a:t>
            </a:r>
            <a:r>
              <a:rPr lang="en-US" sz="2400" dirty="0"/>
              <a:t>), verifying its receipt.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C39EF9-4075-4199-80DB-587CD4A9E3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1C1C1C"/>
                </a:solidFill>
                <a:ea typeface="MS PGothic" panose="020B0600070205080204" pitchFamily="34" charset="-128"/>
              </a:rPr>
              <a:t>12.</a:t>
            </a:r>
            <a:fld id="{AD4DC541-B857-446F-9C71-5094786F68F0}" type="slidenum">
              <a:rPr lang="en-US" altLang="en-US">
                <a:solidFill>
                  <a:srgbClr val="1C1C1C"/>
                </a:solidFill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en-US">
              <a:solidFill>
                <a:srgbClr val="1C1C1C"/>
              </a:solidFill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9669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Slide Number Placeholder 1">
            <a:extLst>
              <a:ext uri="{FF2B5EF4-FFF2-40B4-BE49-F238E27FC236}">
                <a16:creationId xmlns:a16="http://schemas.microsoft.com/office/drawing/2014/main" id="{9975D2D0-7E53-432C-B05E-78F495E18A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12.</a:t>
            </a:r>
            <a:fld id="{4203CF12-82AF-4309-ADEB-A932036D63B8}" type="slidenum"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87075" name="Line 2">
            <a:extLst>
              <a:ext uri="{FF2B5EF4-FFF2-40B4-BE49-F238E27FC236}">
                <a16:creationId xmlns:a16="http://schemas.microsoft.com/office/drawing/2014/main" id="{354C3E0C-791D-44DA-9E68-070DFE6B5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87076" name="Line 3">
            <a:extLst>
              <a:ext uri="{FF2B5EF4-FFF2-40B4-BE49-F238E27FC236}">
                <a16:creationId xmlns:a16="http://schemas.microsoft.com/office/drawing/2014/main" id="{5D4459E4-978C-4F6E-9BC3-ADC591DA6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87077" name="Text Box 4">
            <a:extLst>
              <a:ext uri="{FF2B5EF4-FFF2-40B4-BE49-F238E27FC236}">
                <a16:creationId xmlns:a16="http://schemas.microsoft.com/office/drawing/2014/main" id="{8618CAAF-9CF1-4B04-8061-EF97CFB66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381000"/>
            <a:ext cx="68571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Figure.19  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Select and poll functions in polling access method</a:t>
            </a:r>
          </a:p>
        </p:txBody>
      </p:sp>
      <p:sp>
        <p:nvSpPr>
          <p:cNvPr id="387078" name="Line 5">
            <a:extLst>
              <a:ext uri="{FF2B5EF4-FFF2-40B4-BE49-F238E27FC236}">
                <a16:creationId xmlns:a16="http://schemas.microsoft.com/office/drawing/2014/main" id="{23B8D0B5-60EC-46AA-B4F3-79CC4C71F5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387079" name="Picture 7">
            <a:extLst>
              <a:ext uri="{FF2B5EF4-FFF2-40B4-BE49-F238E27FC236}">
                <a16:creationId xmlns:a16="http://schemas.microsoft.com/office/drawing/2014/main" id="{156CB24C-A9ED-4989-9456-2F4108AFF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1951038"/>
            <a:ext cx="8483600" cy="307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8589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B9FF-D419-4429-A837-AF5C307BB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540222"/>
          </a:xfrm>
        </p:spPr>
        <p:txBody>
          <a:bodyPr/>
          <a:lstStyle/>
          <a:p>
            <a:r>
              <a:rPr lang="en-US" sz="2800" dirty="0"/>
              <a:t>Token Passing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7D944-CA84-44B2-AB79-6C2C3A2B0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050203"/>
            <a:ext cx="7886700" cy="5126761"/>
          </a:xfrm>
        </p:spPr>
        <p:txBody>
          <a:bodyPr/>
          <a:lstStyle/>
          <a:p>
            <a:r>
              <a:rPr lang="en-US" sz="2400" dirty="0"/>
              <a:t>In the token-passing method, the stations in a </a:t>
            </a:r>
            <a:r>
              <a:rPr lang="en-US" sz="2400" dirty="0">
                <a:solidFill>
                  <a:srgbClr val="D60093"/>
                </a:solidFill>
              </a:rPr>
              <a:t>network are organized in a logical ring</a:t>
            </a:r>
            <a:r>
              <a:rPr lang="en-US" sz="2400" dirty="0"/>
              <a:t>.</a:t>
            </a:r>
          </a:p>
          <a:p>
            <a:r>
              <a:rPr lang="en-US" sz="2400" dirty="0"/>
              <a:t>In other words, </a:t>
            </a:r>
            <a:r>
              <a:rPr lang="en-US" sz="2400" dirty="0">
                <a:solidFill>
                  <a:srgbClr val="00CC00"/>
                </a:solidFill>
              </a:rPr>
              <a:t>for each station, there is a predecessor and a successor. </a:t>
            </a:r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rgbClr val="D60093"/>
                </a:solidFill>
              </a:rPr>
              <a:t>current station </a:t>
            </a:r>
            <a:r>
              <a:rPr lang="en-US" sz="2400" dirty="0"/>
              <a:t>is the one that is </a:t>
            </a:r>
            <a:r>
              <a:rPr lang="en-US" sz="2400" dirty="0">
                <a:solidFill>
                  <a:srgbClr val="D60093"/>
                </a:solidFill>
              </a:rPr>
              <a:t>accessing the channel now. </a:t>
            </a:r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rgbClr val="00CC00"/>
                </a:solidFill>
              </a:rPr>
              <a:t>right to this access </a:t>
            </a:r>
            <a:r>
              <a:rPr lang="en-US" sz="2400" dirty="0"/>
              <a:t>has been passed from the </a:t>
            </a:r>
            <a:r>
              <a:rPr lang="en-US" sz="2400" dirty="0">
                <a:solidFill>
                  <a:srgbClr val="00CC00"/>
                </a:solidFill>
              </a:rPr>
              <a:t>predecessor to the current station</a:t>
            </a:r>
            <a:r>
              <a:rPr lang="en-US" sz="2400" dirty="0"/>
              <a:t>. </a:t>
            </a:r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rgbClr val="D60093"/>
                </a:solidFill>
              </a:rPr>
              <a:t>right will be passed to the successor </a:t>
            </a:r>
            <a:r>
              <a:rPr lang="en-US" sz="2400" dirty="0"/>
              <a:t>when the </a:t>
            </a:r>
            <a:r>
              <a:rPr lang="en-US" sz="2400" dirty="0">
                <a:solidFill>
                  <a:srgbClr val="D60093"/>
                </a:solidFill>
              </a:rPr>
              <a:t>current station has no more data to send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C06E4-F037-4209-872E-72FDE198A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1C1C1C"/>
                </a:solidFill>
                <a:ea typeface="MS PGothic" panose="020B0600070205080204" pitchFamily="34" charset="-128"/>
              </a:rPr>
              <a:t>12.</a:t>
            </a:r>
            <a:fld id="{649A2A9B-DAA8-48FC-AF93-687C887B93B8}" type="slidenum">
              <a:rPr lang="en-US" altLang="en-US">
                <a:solidFill>
                  <a:srgbClr val="1C1C1C"/>
                </a:solidFill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en-US">
              <a:solidFill>
                <a:srgbClr val="1C1C1C"/>
              </a:solidFill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7066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1" u="none" strike="noStrike" cap="none" normalizeH="0" baseline="-10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1" u="none" strike="noStrike" cap="none" normalizeH="0" baseline="-10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2826</TotalTime>
  <Words>3124</Words>
  <Application>Microsoft Office PowerPoint</Application>
  <PresentationFormat>Widescreen</PresentationFormat>
  <Paragraphs>374</Paragraphs>
  <Slides>45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Office Theme</vt:lpstr>
      <vt:lpstr>11_Blends</vt:lpstr>
      <vt:lpstr>Default Design</vt:lpstr>
      <vt:lpstr>UNIT-II</vt:lpstr>
      <vt:lpstr>PowerPoint Presentation</vt:lpstr>
      <vt:lpstr>Reservation : </vt:lpstr>
      <vt:lpstr>PowerPoint Presentation</vt:lpstr>
      <vt:lpstr>PowerPoint Presentation</vt:lpstr>
      <vt:lpstr>Polling :</vt:lpstr>
      <vt:lpstr>PowerPoint Presentation</vt:lpstr>
      <vt:lpstr>PowerPoint Presentation</vt:lpstr>
      <vt:lpstr>Token Passing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Frequency-Division Multiple Access (FDMA) :</vt:lpstr>
      <vt:lpstr>PowerPoint Presentation</vt:lpstr>
      <vt:lpstr>PowerPoint Presentation</vt:lpstr>
      <vt:lpstr>PowerPoint Presentation</vt:lpstr>
      <vt:lpstr>Time-Division Multiple Access (TDMA) :</vt:lpstr>
      <vt:lpstr>PowerPoint Presentation</vt:lpstr>
      <vt:lpstr>PowerPoint Presentation</vt:lpstr>
      <vt:lpstr>PowerPoint Presentation</vt:lpstr>
      <vt:lpstr>PowerPoint Presentation</vt:lpstr>
      <vt:lpstr>Code-Division Multiple Access (CDMA) :</vt:lpstr>
      <vt:lpstr>PowerPoint Presentation</vt:lpstr>
      <vt:lpstr>PowerPoint Presentation</vt:lpstr>
      <vt:lpstr>Chips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Sequence Generation :</vt:lpstr>
      <vt:lpstr>PowerPoint Presentation</vt:lpstr>
      <vt:lpstr>PowerPoint Presentation</vt:lpstr>
      <vt:lpstr>PowerPoint Presentation</vt:lpstr>
      <vt:lpstr>IEEE 802.11 MAC Protocol: CSMA/CA</vt:lpstr>
      <vt:lpstr>Avoiding collisions (more)</vt:lpstr>
      <vt:lpstr>Collision Avoidance: RTS-CTS exchange</vt:lpstr>
      <vt:lpstr>802.11 frame: addressing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amarnathgowndra@gmail.com</cp:lastModifiedBy>
  <cp:revision>45</cp:revision>
  <dcterms:created xsi:type="dcterms:W3CDTF">2020-12-12T16:46:22Z</dcterms:created>
  <dcterms:modified xsi:type="dcterms:W3CDTF">2022-01-09T16:29:43Z</dcterms:modified>
</cp:coreProperties>
</file>