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JHIekF9wltg1vjUy5lmxpc2MV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customschemas.google.com/relationships/presentationmetadata" Target="meta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381001"/>
            <a:ext cx="7772400" cy="129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>
                <a:latin typeface="Times New Roman"/>
                <a:ea typeface="Times New Roman"/>
                <a:cs typeface="Times New Roman"/>
                <a:sym typeface="Times New Roman"/>
              </a:rPr>
              <a:t>Cost Analysis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304800" y="1752600"/>
            <a:ext cx="8382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refers to the amount of expenditure incurred in producing a product or service.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Selling Price of the Product/Service = Total Cost + Individual Profit Margin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3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	=	TC	+	PM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sz="3800" b="1">
                <a:latin typeface="Times New Roman"/>
                <a:ea typeface="Times New Roman"/>
                <a:cs typeface="Times New Roman"/>
                <a:sym typeface="Times New Roman"/>
              </a:rPr>
              <a:t>Variable Costs</a:t>
            </a:r>
            <a:endParaRPr sz="3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85375" y="1295400"/>
            <a:ext cx="90585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30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60"/>
              <a:buFont typeface="Times New Roman"/>
              <a:buChar char="•"/>
            </a:pPr>
            <a:r>
              <a:rPr lang="en-IN" sz="2760">
                <a:latin typeface="Times New Roman"/>
                <a:ea typeface="Times New Roman"/>
                <a:cs typeface="Times New Roman"/>
                <a:sym typeface="Times New Roman"/>
              </a:rPr>
              <a:t>Variable Cost is that which changes as per the changes in production level </a:t>
            </a:r>
            <a:r>
              <a:rPr lang="en-IN" sz="276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760">
                <a:latin typeface="Times New Roman"/>
                <a:ea typeface="Times New Roman"/>
                <a:cs typeface="Times New Roman"/>
                <a:sym typeface="Times New Roman"/>
              </a:rPr>
              <a:t>is the one that varies as per the variations in output level.</a:t>
            </a:r>
            <a:endParaRPr sz="27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3020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760"/>
              <a:buFont typeface="Times New Roman"/>
              <a:buChar char="•"/>
            </a:pPr>
            <a:r>
              <a:rPr lang="en-IN" sz="2760">
                <a:latin typeface="Times New Roman"/>
                <a:ea typeface="Times New Roman"/>
                <a:cs typeface="Times New Roman"/>
                <a:sym typeface="Times New Roman"/>
              </a:rPr>
              <a:t>An increase in total production/output results in an increase in total variable costs and decrease in total output results in a proportionate decline in the total variable costs.</a:t>
            </a:r>
            <a:endParaRPr sz="27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None/>
            </a:pPr>
            <a:endParaRPr sz="27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3020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760"/>
              <a:buFont typeface="Times New Roman"/>
              <a:buChar char="•"/>
            </a:pPr>
            <a:r>
              <a:rPr lang="en-IN" sz="2760">
                <a:latin typeface="Times New Roman"/>
                <a:ea typeface="Times New Roman"/>
                <a:cs typeface="Times New Roman"/>
                <a:sym typeface="Times New Roman"/>
              </a:rPr>
              <a:t>But variable cost per unit always remains constant.</a:t>
            </a:r>
            <a:endParaRPr sz="27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None/>
            </a:pPr>
            <a:endParaRPr sz="27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ts val="2960"/>
              <a:buNone/>
            </a:pPr>
            <a:r>
              <a:rPr lang="en-IN" sz="276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Ex: Cost of raw materials, labour charges etc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559" b="1">
                <a:latin typeface="Times New Roman"/>
                <a:ea typeface="Times New Roman"/>
                <a:cs typeface="Times New Roman"/>
                <a:sym typeface="Times New Roman"/>
              </a:rPr>
              <a:t>Total, Average &amp; Marginal Costs</a:t>
            </a:r>
            <a:endParaRPr sz="3559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1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33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IN" sz="2960"/>
              <a:t>	</a:t>
            </a:r>
            <a:r>
              <a:rPr lang="en-IN" sz="2760">
                <a:latin typeface="Times New Roman"/>
                <a:ea typeface="Times New Roman"/>
                <a:cs typeface="Times New Roman"/>
                <a:sym typeface="Times New Roman"/>
              </a:rPr>
              <a:t>Total Cost is the cash payment made for the input needed for production. It may be explicit or implicit. It is the sum total of fixed and variable costs etc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IN" sz="276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IN" sz="2760">
                <a:latin typeface="Times New Roman"/>
                <a:ea typeface="Times New Roman"/>
                <a:cs typeface="Times New Roman"/>
                <a:sym typeface="Times New Roman"/>
              </a:rPr>
              <a:t>	Average Cost is the cost per unit of output. It is calculated by dividing the Total Cost by the Total Quantity produced by the firm. </a:t>
            </a:r>
            <a:r>
              <a:rPr lang="en-IN" sz="276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AC=TC/Q.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IN" sz="276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IN" sz="2760">
                <a:latin typeface="Times New Roman"/>
                <a:ea typeface="Times New Roman"/>
                <a:cs typeface="Times New Roman"/>
                <a:sym typeface="Times New Roman"/>
              </a:rPr>
              <a:t>	Marginal Cost is the additional cost incurred to produce an additional unit of output.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IN" sz="276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sz="3800" b="1">
                <a:latin typeface="Times New Roman"/>
                <a:ea typeface="Times New Roman"/>
                <a:cs typeface="Times New Roman"/>
                <a:sym typeface="Times New Roman"/>
              </a:rPr>
              <a:t>Avoidable Cost</a:t>
            </a:r>
            <a:endParaRPr sz="3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2"/>
          <p:cNvSpPr txBox="1">
            <a:spLocks noGrp="1"/>
          </p:cNvSpPr>
          <p:nvPr>
            <p:ph type="body" idx="1"/>
          </p:nvPr>
        </p:nvSpPr>
        <p:spPr>
          <a:xfrm>
            <a:off x="56925" y="1600200"/>
            <a:ext cx="8977800" cy="49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60">
                <a:latin typeface="Times New Roman"/>
                <a:ea typeface="Times New Roman"/>
                <a:cs typeface="Times New Roman"/>
                <a:sym typeface="Times New Roman"/>
              </a:rPr>
              <a:t>Avoidable Costs also called as escapable costs are the costs which can be reduced or avoided if the business activities of a concern are reduced.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just" rtl="0">
              <a:lnSpc>
                <a:spcPct val="115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rPr lang="en-IN" sz="2760">
                <a:latin typeface="Times New Roman"/>
                <a:ea typeface="Times New Roman"/>
                <a:cs typeface="Times New Roman"/>
                <a:sym typeface="Times New Roman"/>
              </a:rPr>
              <a:t>i.e. There are certain costs that can be reduced whenever the production is reduced.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IN" sz="276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IN" sz="276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</a:t>
            </a:r>
            <a:r>
              <a:rPr lang="en-IN" sz="2760">
                <a:latin typeface="Times New Roman"/>
                <a:ea typeface="Times New Roman"/>
                <a:cs typeface="Times New Roman"/>
                <a:sym typeface="Times New Roman"/>
              </a:rPr>
              <a:t> Cost of raw material, some workers will be retrenched with a drop in a product-line or volume of production, then the wages of the retrenched workers are avoidable costs.</a:t>
            </a:r>
            <a:endParaRPr sz="276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sz="3800" b="1">
                <a:latin typeface="Times New Roman"/>
                <a:ea typeface="Times New Roman"/>
                <a:cs typeface="Times New Roman"/>
                <a:sym typeface="Times New Roman"/>
              </a:rPr>
              <a:t>Unavoidable Costs</a:t>
            </a:r>
            <a:endParaRPr sz="3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The Unavoidable Costs are otherwise called Sunk Costs.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302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There will not be any reduction in this cost even if there is any reduction in the business activity.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just" rtl="0">
              <a:spcBef>
                <a:spcPts val="640"/>
              </a:spcBef>
              <a:spcAft>
                <a:spcPts val="0"/>
              </a:spcAft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I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 </a:t>
            </a: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Maintenance cost of the machines and equipment.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sz="3800" b="1">
                <a:latin typeface="Times New Roman"/>
                <a:ea typeface="Times New Roman"/>
                <a:cs typeface="Times New Roman"/>
                <a:sym typeface="Times New Roman"/>
              </a:rPr>
              <a:t>Sunk Costs</a:t>
            </a:r>
            <a:endParaRPr sz="3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4"/>
          <p:cNvSpPr txBox="1">
            <a:spLocks noGrp="1"/>
          </p:cNvSpPr>
          <p:nvPr>
            <p:ph type="body" idx="1"/>
          </p:nvPr>
        </p:nvSpPr>
        <p:spPr>
          <a:xfrm>
            <a:off x="71150" y="1600200"/>
            <a:ext cx="9006600" cy="51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30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Sunk Costs are those which are not altered by any change in business activity.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302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They are the costs incurred in the past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302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This cost is the result of past decision and cannot be changed by future actions/decisions.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I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</a:t>
            </a: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 Once an Asset is been purchased or an Investment is made, the funds will be locked up representing sunk costs.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sz="3800" b="1">
                <a:latin typeface="Times New Roman"/>
                <a:ea typeface="Times New Roman"/>
                <a:cs typeface="Times New Roman"/>
                <a:sym typeface="Times New Roman"/>
              </a:rPr>
              <a:t>Incremental Costs</a:t>
            </a:r>
            <a:endParaRPr sz="3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	</a:t>
            </a: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Incremental Cost also known as differential cost is the additional cost due to a change in the level or nature of business activity.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I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</a:t>
            </a: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 The change may be caused by adding: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419100" algn="just" rtl="0">
              <a:spcBef>
                <a:spcPts val="64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      A new product to the existing product line,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419100" algn="just" rtl="0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      Conducting Market research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419100" algn="just" rtl="0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      launching a new ad campaign etc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sz="3800" b="1">
                <a:latin typeface="Times New Roman"/>
                <a:ea typeface="Times New Roman"/>
                <a:cs typeface="Times New Roman"/>
                <a:sym typeface="Times New Roman"/>
              </a:rPr>
              <a:t>Accounting and Economic Costs</a:t>
            </a:r>
            <a:endParaRPr sz="3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16"/>
          <p:cNvSpPr txBox="1">
            <a:spLocks noGrp="1"/>
          </p:cNvSpPr>
          <p:nvPr>
            <p:ph type="body" idx="1"/>
          </p:nvPr>
        </p:nvSpPr>
        <p:spPr>
          <a:xfrm>
            <a:off x="142275" y="1600200"/>
            <a:ext cx="9001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302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60"/>
              <a:buFont typeface="Times New Roman"/>
              <a:buChar char="•"/>
            </a:pPr>
            <a:r>
              <a:rPr lang="en-IN" sz="2760">
                <a:latin typeface="Times New Roman"/>
                <a:ea typeface="Times New Roman"/>
                <a:cs typeface="Times New Roman"/>
                <a:sym typeface="Times New Roman"/>
              </a:rPr>
              <a:t>Accounting Costs are the past expenses.</a:t>
            </a:r>
            <a:endParaRPr sz="27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3020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760"/>
              <a:buFont typeface="Times New Roman"/>
              <a:buChar char="•"/>
            </a:pPr>
            <a:r>
              <a:rPr lang="en-IN" sz="2760">
                <a:latin typeface="Times New Roman"/>
                <a:ea typeface="Times New Roman"/>
                <a:cs typeface="Times New Roman"/>
                <a:sym typeface="Times New Roman"/>
              </a:rPr>
              <a:t>These are recorded for the purpose of preparing financial statements to meet the legal, financial and tax purposes of the company.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7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3020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760"/>
              <a:buFont typeface="Times New Roman"/>
              <a:buChar char="•"/>
            </a:pPr>
            <a:r>
              <a:rPr lang="en-IN" sz="2760">
                <a:latin typeface="Times New Roman"/>
                <a:ea typeface="Times New Roman"/>
                <a:cs typeface="Times New Roman"/>
                <a:sym typeface="Times New Roman"/>
              </a:rPr>
              <a:t>Economic Costs are the future costs.</a:t>
            </a:r>
            <a:endParaRPr sz="27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None/>
            </a:pPr>
            <a:endParaRPr sz="27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3020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760"/>
              <a:buFont typeface="Times New Roman"/>
              <a:buChar char="•"/>
            </a:pPr>
            <a:r>
              <a:rPr lang="en-IN" sz="2760">
                <a:latin typeface="Times New Roman"/>
                <a:ea typeface="Times New Roman"/>
                <a:cs typeface="Times New Roman"/>
                <a:sym typeface="Times New Roman"/>
              </a:rPr>
              <a:t>They considers future costs and future revenues which help future planning and choice.</a:t>
            </a:r>
            <a:endParaRPr sz="27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None/>
            </a:pPr>
            <a:endParaRPr sz="27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3020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760"/>
              <a:buFont typeface="Times New Roman"/>
              <a:buChar char="•"/>
            </a:pPr>
            <a:r>
              <a:rPr lang="en-IN" sz="2760">
                <a:latin typeface="Times New Roman"/>
                <a:ea typeface="Times New Roman"/>
                <a:cs typeface="Times New Roman"/>
                <a:sym typeface="Times New Roman"/>
              </a:rPr>
              <a:t>These costs are used on the basis of management requirements for decision making.</a:t>
            </a:r>
            <a:endParaRPr sz="276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959"/>
              <a:buFont typeface="Calibri"/>
              <a:buNone/>
            </a:pPr>
            <a:r>
              <a:rPr lang="en-IN" sz="3959" b="1">
                <a:solidFill>
                  <a:srgbClr val="FF0000"/>
                </a:solidFill>
              </a:rPr>
              <a:t>Profits can be maximized in two ways. </a:t>
            </a:r>
            <a:br>
              <a:rPr lang="en-IN" sz="3959" b="1">
                <a:solidFill>
                  <a:srgbClr val="FF0000"/>
                </a:solidFill>
              </a:rPr>
            </a:br>
            <a:endParaRPr sz="3959" b="1">
              <a:solidFill>
                <a:srgbClr val="FF0000"/>
              </a:solidFill>
            </a:endParaRPr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514350" lvl="0" indent="-50165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By increasing individual Profit margins.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0" indent="-51435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								or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2. By Continuously working on minimizing various    costs that we normally come across while manufacturing the product/service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/>
              <a:t>Opportunity Cost</a:t>
            </a:r>
            <a:endParaRPr b="1"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	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	</a:t>
            </a: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Opportunity Cost implies the earnings foregone for not selecting the next best alternative.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	It is all about the amount that we lose for not being with the 2</a:t>
            </a:r>
            <a:r>
              <a:rPr lang="en-IN" sz="3000" baseline="30000"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 best option.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359" b="1"/>
              <a:t>Explicit/Actual/Outlay/Absolute/Out of Pocket Cost</a:t>
            </a:r>
            <a:endParaRPr sz="3359" b="1"/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9034800" cy="51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IN" sz="2960"/>
              <a:t>	</a:t>
            </a:r>
            <a:r>
              <a:rPr lang="en-IN" sz="2760">
                <a:latin typeface="Times New Roman"/>
                <a:ea typeface="Times New Roman"/>
                <a:cs typeface="Times New Roman"/>
                <a:sym typeface="Times New Roman"/>
              </a:rPr>
              <a:t>Explicit Costs are the actual and day to day expenses incurred by the organization.  </a:t>
            </a:r>
            <a:endParaRPr sz="27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7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IN" sz="2760">
                <a:latin typeface="Times New Roman"/>
                <a:ea typeface="Times New Roman"/>
                <a:cs typeface="Times New Roman"/>
                <a:sym typeface="Times New Roman"/>
              </a:rPr>
              <a:t>	They involve cash payments. This is the payment made by the employer for those factors of production hired by him from outside.</a:t>
            </a:r>
            <a:endParaRPr sz="27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7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IN" sz="2760">
                <a:latin typeface="Times New Roman"/>
                <a:ea typeface="Times New Roman"/>
                <a:cs typeface="Times New Roman"/>
                <a:sym typeface="Times New Roman"/>
              </a:rPr>
              <a:t>	 These are the Costs that appear in the books of accounts.</a:t>
            </a:r>
            <a:endParaRPr sz="27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7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IN" sz="276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IN" sz="276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 Wages, Salaries, rent, rates, taxes, interest etc.</a:t>
            </a:r>
            <a:endParaRPr sz="276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457200" y="274646"/>
            <a:ext cx="82296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/>
              <a:t>Implicit/Imputed/Im-pocket Cost</a:t>
            </a:r>
            <a:endParaRPr b="1"/>
          </a:p>
        </p:txBody>
      </p:sp>
      <p:sp>
        <p:nvSpPr>
          <p:cNvPr id="109" name="Google Shape;109;p5"/>
          <p:cNvSpPr txBox="1">
            <a:spLocks noGrp="1"/>
          </p:cNvSpPr>
          <p:nvPr>
            <p:ph type="body" idx="1"/>
          </p:nvPr>
        </p:nvSpPr>
        <p:spPr>
          <a:xfrm>
            <a:off x="241875" y="1295400"/>
            <a:ext cx="8793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IN" sz="2960"/>
              <a:t>	</a:t>
            </a:r>
            <a:r>
              <a:rPr lang="en-IN" sz="2760">
                <a:latin typeface="Times New Roman"/>
                <a:ea typeface="Times New Roman"/>
                <a:cs typeface="Times New Roman"/>
                <a:sym typeface="Times New Roman"/>
              </a:rPr>
              <a:t>Implicit Costs are the costs of the input factors which are otherwise owned by the owner/employer by himself.</a:t>
            </a:r>
            <a:endParaRPr sz="27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7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IN" sz="2760">
                <a:latin typeface="Times New Roman"/>
                <a:ea typeface="Times New Roman"/>
                <a:cs typeface="Times New Roman"/>
                <a:sym typeface="Times New Roman"/>
              </a:rPr>
              <a:t>	Implicit cost does not involve any cash payment and hence does not appear in the books of accounts. </a:t>
            </a:r>
            <a:endParaRPr sz="27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7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IN" sz="2760">
                <a:latin typeface="Times New Roman"/>
                <a:ea typeface="Times New Roman"/>
                <a:cs typeface="Times New Roman"/>
                <a:sym typeface="Times New Roman"/>
              </a:rPr>
              <a:t>	These costs are not actually incurred but would have been incurred in the absence of employment of self-owned factors.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IN" sz="276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IN" sz="276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 Rent of own factory building, interest on own 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ts val="2960"/>
              <a:buNone/>
            </a:pPr>
            <a:r>
              <a:rPr lang="en-IN" sz="276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capital etc.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 b="1"/>
              <a:t>Historical Cost &amp; Replacement Cost</a:t>
            </a:r>
            <a:endParaRPr sz="3959" b="1"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	</a:t>
            </a:r>
            <a:r>
              <a:rPr lang="en-IN" b="1" i="1">
                <a:solidFill>
                  <a:srgbClr val="FF0000"/>
                </a:solidFill>
              </a:rPr>
              <a:t>These are the Costs connected to the Assets</a:t>
            </a:r>
            <a:r>
              <a:rPr lang="en-IN" i="1">
                <a:solidFill>
                  <a:srgbClr val="FF0000"/>
                </a:solidFill>
              </a:rPr>
              <a:t>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	</a:t>
            </a:r>
            <a:r>
              <a:rPr lang="en-IN" sz="2400" b="1">
                <a:latin typeface="Times New Roman"/>
                <a:ea typeface="Times New Roman"/>
                <a:cs typeface="Times New Roman"/>
                <a:sym typeface="Times New Roman"/>
              </a:rPr>
              <a:t>Historical Cost 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is the original cost of an Asset. This is the amount originally paid by the firm while acquiring the asset in the past.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Historical valuation is the basis for recording the information in the books of accounts.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IN" sz="2400" b="1">
                <a:latin typeface="Times New Roman"/>
                <a:ea typeface="Times New Roman"/>
                <a:cs typeface="Times New Roman"/>
                <a:sym typeface="Times New Roman"/>
              </a:rPr>
              <a:t>Replacement Cost 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is the price that we have to pay currently to replace the same Asset.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/>
              <a:t>Example</a:t>
            </a:r>
            <a:endParaRPr b="1"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0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	</a:t>
            </a:r>
            <a:r>
              <a:rPr lang="en-IN" sz="2900">
                <a:latin typeface="Times New Roman"/>
                <a:ea typeface="Times New Roman"/>
                <a:cs typeface="Times New Roman"/>
                <a:sym typeface="Times New Roman"/>
              </a:rPr>
              <a:t>The Cost of the Machine which is acquired by the firm nearly 3 years back was Rs. 1,00,000/- and the present cost of the same Machine is around Rs. 1,20,000/-.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2900">
                <a:latin typeface="Times New Roman"/>
                <a:ea typeface="Times New Roman"/>
                <a:cs typeface="Times New Roman"/>
                <a:sym typeface="Times New Roman"/>
              </a:rPr>
              <a:t>	In the above example Rs. 1,00,000/- is the Historical Cost of the Asset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2900">
                <a:latin typeface="Times New Roman"/>
                <a:ea typeface="Times New Roman"/>
                <a:cs typeface="Times New Roman"/>
                <a:sym typeface="Times New Roman"/>
              </a:rPr>
              <a:t>	And Rs. 1,20,000/- is the Replacement Value of the same Asset.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 b="1"/>
              <a:t>Short-Run and Long-Run Costs</a:t>
            </a:r>
            <a:endParaRPr sz="3959" b="1"/>
          </a:p>
        </p:txBody>
      </p:sp>
      <p:sp>
        <p:nvSpPr>
          <p:cNvPr id="127" name="Google Shape;127;p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577600" cy="58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30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60"/>
              <a:buFont typeface="Times New Roman"/>
              <a:buChar char="•"/>
            </a:pPr>
            <a:r>
              <a:rPr lang="en-IN" sz="2760">
                <a:latin typeface="Times New Roman"/>
                <a:ea typeface="Times New Roman"/>
                <a:cs typeface="Times New Roman"/>
                <a:sym typeface="Times New Roman"/>
              </a:rPr>
              <a:t>Time is another variable for cost distinction. </a:t>
            </a:r>
            <a:endParaRPr sz="27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3020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760"/>
              <a:buFont typeface="Times New Roman"/>
              <a:buChar char="•"/>
            </a:pPr>
            <a:r>
              <a:rPr lang="en-IN" sz="2760">
                <a:latin typeface="Times New Roman"/>
                <a:ea typeface="Times New Roman"/>
                <a:cs typeface="Times New Roman"/>
                <a:sym typeface="Times New Roman"/>
              </a:rPr>
              <a:t>Short-run is a period during which the physical capacity of the firm remains fixed. </a:t>
            </a:r>
            <a:endParaRPr sz="27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None/>
            </a:pPr>
            <a:endParaRPr sz="27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3020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760"/>
              <a:buFont typeface="Times New Roman"/>
              <a:buChar char="•"/>
            </a:pPr>
            <a:r>
              <a:rPr lang="en-IN" sz="2760">
                <a:latin typeface="Times New Roman"/>
                <a:ea typeface="Times New Roman"/>
                <a:cs typeface="Times New Roman"/>
                <a:sym typeface="Times New Roman"/>
              </a:rPr>
              <a:t>Any increase in output during this period is possible </a:t>
            </a:r>
            <a:r>
              <a:rPr lang="en-IN" sz="276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by using the existing physical capacities more intensively </a:t>
            </a:r>
            <a:r>
              <a:rPr lang="en-IN" sz="2760">
                <a:latin typeface="Times New Roman"/>
                <a:ea typeface="Times New Roman"/>
                <a:cs typeface="Times New Roman"/>
                <a:sym typeface="Times New Roman"/>
              </a:rPr>
              <a:t>or some times by </a:t>
            </a:r>
            <a:r>
              <a:rPr lang="en-IN" sz="276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only variable input factors.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76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3020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760"/>
              <a:buFont typeface="Times New Roman"/>
              <a:buChar char="•"/>
            </a:pPr>
            <a:r>
              <a:rPr lang="en-IN" sz="2760">
                <a:latin typeface="Times New Roman"/>
                <a:ea typeface="Times New Roman"/>
                <a:cs typeface="Times New Roman"/>
                <a:sym typeface="Times New Roman"/>
              </a:rPr>
              <a:t>In the Long-run it is possible to change the firm’s physical capacity as </a:t>
            </a:r>
            <a:r>
              <a:rPr lang="en-IN" sz="276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inputs are variable </a:t>
            </a:r>
            <a:r>
              <a:rPr lang="en-IN" sz="2760">
                <a:latin typeface="Times New Roman"/>
                <a:ea typeface="Times New Roman"/>
                <a:cs typeface="Times New Roman"/>
                <a:sym typeface="Times New Roman"/>
              </a:rPr>
              <a:t>including plant, equipment and capital etc.</a:t>
            </a:r>
            <a:endParaRPr sz="276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sz="3800" b="1">
                <a:latin typeface="Times New Roman"/>
                <a:ea typeface="Times New Roman"/>
                <a:cs typeface="Times New Roman"/>
                <a:sym typeface="Times New Roman"/>
              </a:rPr>
              <a:t>Fixed Costs</a:t>
            </a:r>
            <a:endParaRPr sz="3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1"/>
          </p:nvPr>
        </p:nvSpPr>
        <p:spPr>
          <a:xfrm>
            <a:off x="0" y="1295400"/>
            <a:ext cx="9144000" cy="54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Char char="•"/>
            </a:pPr>
            <a:r>
              <a:rPr lang="en-IN" sz="2900">
                <a:latin typeface="Times New Roman"/>
                <a:ea typeface="Times New Roman"/>
                <a:cs typeface="Times New Roman"/>
                <a:sym typeface="Times New Roman"/>
              </a:rPr>
              <a:t>Fixed Cost is something which remains constant, which do not change though there is a change in output. 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2385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Char char="•"/>
            </a:pPr>
            <a:r>
              <a:rPr lang="en-IN" sz="2900">
                <a:latin typeface="Times New Roman"/>
                <a:ea typeface="Times New Roman"/>
                <a:cs typeface="Times New Roman"/>
                <a:sym typeface="Times New Roman"/>
              </a:rPr>
              <a:t>This is not going to change by the changes in the volume of production.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just" rtl="0">
              <a:spcBef>
                <a:spcPts val="640"/>
              </a:spcBef>
              <a:spcAft>
                <a:spcPts val="0"/>
              </a:spcAft>
              <a:buNone/>
            </a:pP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2385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Char char="•"/>
            </a:pPr>
            <a:r>
              <a:rPr lang="en-IN" sz="2900">
                <a:latin typeface="Times New Roman"/>
                <a:ea typeface="Times New Roman"/>
                <a:cs typeface="Times New Roman"/>
                <a:sym typeface="Times New Roman"/>
              </a:rPr>
              <a:t>Total amount of fixed cost will be constant but fixed cost per unit changes, in fact decreases with the increase in production.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just" rtl="0">
              <a:spcBef>
                <a:spcPts val="640"/>
              </a:spcBef>
              <a:spcAft>
                <a:spcPts val="0"/>
              </a:spcAft>
              <a:buNone/>
            </a:pP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29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IN" sz="2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 Salaries, rent etc.</a:t>
            </a:r>
            <a:endParaRPr sz="29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16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Cost Analysis</vt:lpstr>
      <vt:lpstr>Profits can be maximized in two ways.  </vt:lpstr>
      <vt:lpstr>Opportunity Cost</vt:lpstr>
      <vt:lpstr>Explicit/Actual/Outlay/Absolute/Out of Pocket Cost</vt:lpstr>
      <vt:lpstr>Implicit/Imputed/Im-pocket Cost</vt:lpstr>
      <vt:lpstr>Historical Cost &amp; Replacement Cost</vt:lpstr>
      <vt:lpstr>Example</vt:lpstr>
      <vt:lpstr>Short-Run and Long-Run Costs</vt:lpstr>
      <vt:lpstr>Fixed Costs</vt:lpstr>
      <vt:lpstr>Variable Costs</vt:lpstr>
      <vt:lpstr>Total, Average &amp; Marginal Costs</vt:lpstr>
      <vt:lpstr>Avoidable Cost</vt:lpstr>
      <vt:lpstr>Unavoidable Costs</vt:lpstr>
      <vt:lpstr>Sunk Costs</vt:lpstr>
      <vt:lpstr>Incremental Costs</vt:lpstr>
      <vt:lpstr>Accounting and Economic Costs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Analysis</dc:title>
  <dc:creator>EDC</dc:creator>
  <cp:lastModifiedBy>amarnathgowndra@gmail.com</cp:lastModifiedBy>
  <cp:revision>1</cp:revision>
  <dcterms:created xsi:type="dcterms:W3CDTF">2006-08-16T00:00:00Z</dcterms:created>
  <dcterms:modified xsi:type="dcterms:W3CDTF">2022-01-09T16:18:05Z</dcterms:modified>
</cp:coreProperties>
</file>