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gCqxrst8e90hENzxX6o1mMmY/Z0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notesMaster" Target="notesMasters/notesMaster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customschemas.google.com/relationships/presentationmetadata" Target="metadata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06a6482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e06a6482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06a64825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06a64825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685800" y="533401"/>
            <a:ext cx="7772400" cy="1219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b="1" u="sng"/>
              <a:t>MARKETS</a:t>
            </a:r>
            <a:endParaRPr b="1" u="sng"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371600" y="2362200"/>
            <a:ext cx="6400800" cy="3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</a:pPr>
            <a:endParaRPr sz="28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>
                <a:solidFill>
                  <a:schemeClr val="dk1"/>
                </a:solidFill>
              </a:rPr>
              <a:t>A market is a place where two or more parties can meet to engage in an economic transaction.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IN" sz="3200" b="1" u="sng"/>
              <a:t>TYPES OF MARKETS 0R MARKET  STRUCTURES</a:t>
            </a:r>
            <a:endParaRPr sz="3200" b="1" u="sng"/>
          </a:p>
        </p:txBody>
      </p:sp>
      <p:pic>
        <p:nvPicPr>
          <p:cNvPr id="91" name="Google Shape;91;p2" descr="C:\Users\EDC\Desktop\Marker-structure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1524000"/>
            <a:ext cx="8669866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IN" sz="3600" b="1"/>
              <a:t>PERFECT COMPETITION Vs IMPERFECT COMPETITION</a:t>
            </a:r>
            <a:endParaRPr sz="3600" b="1"/>
          </a:p>
        </p:txBody>
      </p:sp>
      <p:sp>
        <p:nvSpPr>
          <p:cNvPr id="97" name="Google Shape;97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/>
              <a:t>	Perfect Competition is a type of competitive market where there are numerous sellers selling homogeneous products or services to numerous buyers</a:t>
            </a:r>
            <a:br>
              <a:rPr lang="en-IN"/>
            </a:b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 b="1"/>
              <a:t>	</a:t>
            </a:r>
            <a:r>
              <a:rPr lang="en-IN"/>
              <a:t>Imperfect Competition is an economic structure, which does not fulfil the conditions of the perfect competition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b="1" u="sng"/>
              <a:t>MONOPOLY</a:t>
            </a:r>
            <a:endParaRPr b="1" u="sng"/>
          </a:p>
        </p:txBody>
      </p:sp>
      <p:sp>
        <p:nvSpPr>
          <p:cNvPr id="103" name="Google Shape;103;p4"/>
          <p:cNvSpPr txBox="1">
            <a:spLocks noGrp="1"/>
          </p:cNvSpPr>
          <p:nvPr>
            <p:ph type="body" idx="1"/>
          </p:nvPr>
        </p:nvSpPr>
        <p:spPr>
          <a:xfrm>
            <a:off x="457200" y="990600"/>
            <a:ext cx="8229600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IN" sz="2960"/>
              <a:t>	</a:t>
            </a:r>
            <a:r>
              <a:rPr lang="en-IN" sz="2960" b="1" i="1"/>
              <a:t>Mono means single; Poly means Seller.</a:t>
            </a:r>
            <a:endParaRPr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IN" sz="2960" b="1" i="1"/>
              <a:t>	</a:t>
            </a:r>
            <a:r>
              <a:rPr lang="en-IN" sz="2960"/>
              <a:t>Only one seller will be available in this market variety</a:t>
            </a:r>
            <a:endParaRPr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IN" sz="2960" b="1" i="1" u="sng"/>
              <a:t>Features of a Monopoly</a:t>
            </a:r>
            <a:r>
              <a:rPr lang="en-IN" sz="2960" i="1"/>
              <a:t>:</a:t>
            </a:r>
            <a:endParaRPr/>
          </a:p>
          <a:p>
            <a:pPr marL="514350" lvl="0" indent="-51435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AutoNum type="arabicPeriod"/>
            </a:pPr>
            <a:r>
              <a:rPr lang="en-IN" sz="2960"/>
              <a:t>Single seller and numerous buyers</a:t>
            </a:r>
            <a:endParaRPr/>
          </a:p>
          <a:p>
            <a:pPr marL="514350" lvl="0" indent="-51435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AutoNum type="arabicPeriod"/>
            </a:pPr>
            <a:r>
              <a:rPr lang="en-IN" sz="2960"/>
              <a:t>No close substitutes</a:t>
            </a:r>
            <a:endParaRPr/>
          </a:p>
          <a:p>
            <a:pPr marL="514350" lvl="0" indent="-51435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AutoNum type="arabicPeriod"/>
            </a:pPr>
            <a:r>
              <a:rPr lang="en-IN" sz="2960"/>
              <a:t>No distinction between Firm &amp; Industry</a:t>
            </a:r>
            <a:endParaRPr/>
          </a:p>
          <a:p>
            <a:pPr marL="514350" lvl="0" indent="-51435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AutoNum type="arabicPeriod"/>
            </a:pPr>
            <a:r>
              <a:rPr lang="en-IN" sz="2960"/>
              <a:t>Entry and exit barriers will be available</a:t>
            </a:r>
            <a:endParaRPr/>
          </a:p>
          <a:p>
            <a:pPr marL="514350" lvl="0" indent="-51435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AutoNum type="arabicPeriod"/>
            </a:pPr>
            <a:r>
              <a:rPr lang="en-IN" sz="2960"/>
              <a:t>Monopolist will be acting as a price maker/fixer.</a:t>
            </a:r>
            <a:endParaRPr/>
          </a:p>
          <a:p>
            <a:pPr marL="514350" lvl="0" indent="-51435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AutoNum type="arabicPeriod"/>
            </a:pPr>
            <a:r>
              <a:rPr lang="en-IN" sz="2960"/>
              <a:t>Information will be exchanged</a:t>
            </a:r>
            <a:endParaRPr/>
          </a:p>
          <a:p>
            <a:pPr marL="514350" lvl="0" indent="-32639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endParaRPr sz="2960"/>
          </a:p>
          <a:p>
            <a:pPr marL="514350" lvl="0" indent="-32639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endParaRPr sz="2960"/>
          </a:p>
          <a:p>
            <a:pPr marL="514350" lvl="0" indent="-32639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endParaRPr sz="2960"/>
          </a:p>
          <a:p>
            <a:pPr marL="514350" lvl="0" indent="-32639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endParaRPr sz="2960"/>
          </a:p>
          <a:p>
            <a:pPr marL="514350" lvl="0" indent="-32639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endParaRPr sz="296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06a64825d_0_0"/>
          <p:cNvSpPr txBox="1">
            <a:spLocks noGrp="1"/>
          </p:cNvSpPr>
          <p:nvPr>
            <p:ph type="title"/>
          </p:nvPr>
        </p:nvSpPr>
        <p:spPr>
          <a:xfrm>
            <a:off x="457200" y="274643"/>
            <a:ext cx="8229600" cy="520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500" b="1">
                <a:latin typeface="Times New Roman"/>
                <a:ea typeface="Times New Roman"/>
                <a:cs typeface="Times New Roman"/>
                <a:sym typeface="Times New Roman"/>
              </a:rPr>
              <a:t>Oligopoly</a:t>
            </a:r>
            <a:endParaRPr sz="35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ge06a64825d_0_0"/>
          <p:cNvSpPr txBox="1">
            <a:spLocks noGrp="1"/>
          </p:cNvSpPr>
          <p:nvPr>
            <p:ph type="body" idx="1"/>
          </p:nvPr>
        </p:nvSpPr>
        <p:spPr>
          <a:xfrm>
            <a:off x="0" y="880325"/>
            <a:ext cx="9044700" cy="59778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IN" sz="22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word "</a:t>
            </a:r>
            <a:r>
              <a:rPr lang="en-IN" sz="2200" b="1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oligopoly</a:t>
            </a:r>
            <a:r>
              <a:rPr lang="en-IN" sz="22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" comes from the Greek oligos, </a:t>
            </a:r>
            <a:r>
              <a:rPr lang="en-IN" sz="2200" b="1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meaning</a:t>
            </a:r>
            <a:r>
              <a:rPr lang="en-IN" sz="22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"little or small" and polein, </a:t>
            </a:r>
            <a:r>
              <a:rPr lang="en-IN" sz="2200" b="1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meaning</a:t>
            </a:r>
            <a:r>
              <a:rPr lang="en-IN" sz="22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"to sell."</a:t>
            </a:r>
            <a:endParaRPr sz="22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IN" sz="2200">
                <a:latin typeface="Times New Roman"/>
                <a:ea typeface="Times New Roman"/>
                <a:cs typeface="Times New Roman"/>
                <a:sym typeface="Times New Roman"/>
              </a:rPr>
              <a:t>Oligopoly is  a market sector in which there are only a few sellers. It is often referred to as competition among the few.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IN" sz="22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Examples:</a:t>
            </a:r>
            <a:endParaRPr sz="2200"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spcBef>
                <a:spcPts val="360"/>
              </a:spcBef>
              <a:spcAft>
                <a:spcPts val="0"/>
              </a:spcAft>
              <a:buSzPts val="2200"/>
              <a:buFont typeface="Times New Roman"/>
              <a:buAutoNum type="arabicPeriod"/>
            </a:pPr>
            <a:r>
              <a:rPr lang="en-IN" sz="2200">
                <a:latin typeface="Times New Roman"/>
                <a:ea typeface="Times New Roman"/>
                <a:cs typeface="Times New Roman"/>
                <a:sym typeface="Times New Roman"/>
              </a:rPr>
              <a:t>Automobile manufacturers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AutoNum type="arabicPeriod"/>
            </a:pPr>
            <a:r>
              <a:rPr lang="en-IN" sz="2200">
                <a:latin typeface="Times New Roman"/>
                <a:ea typeface="Times New Roman"/>
                <a:cs typeface="Times New Roman"/>
                <a:sym typeface="Times New Roman"/>
              </a:rPr>
              <a:t>Cell phone providers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AutoNum type="arabicPeriod"/>
            </a:pPr>
            <a:r>
              <a:rPr lang="en-IN" sz="2200">
                <a:latin typeface="Times New Roman"/>
                <a:ea typeface="Times New Roman"/>
                <a:cs typeface="Times New Roman"/>
                <a:sym typeface="Times New Roman"/>
              </a:rPr>
              <a:t>Commercial air travel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AutoNum type="arabicPeriod"/>
            </a:pPr>
            <a:r>
              <a:rPr lang="en-IN" sz="2200">
                <a:latin typeface="Times New Roman"/>
                <a:ea typeface="Times New Roman"/>
                <a:cs typeface="Times New Roman"/>
                <a:sym typeface="Times New Roman"/>
              </a:rPr>
              <a:t>Media outlets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AutoNum type="arabicPeriod"/>
            </a:pPr>
            <a:r>
              <a:rPr lang="en-IN" sz="2200">
                <a:latin typeface="Times New Roman"/>
                <a:ea typeface="Times New Roman"/>
                <a:cs typeface="Times New Roman"/>
                <a:sym typeface="Times New Roman"/>
              </a:rPr>
              <a:t>Music Industry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AutoNum type="arabicPeriod"/>
            </a:pPr>
            <a:r>
              <a:rPr lang="en-IN" sz="2200">
                <a:latin typeface="Times New Roman"/>
                <a:ea typeface="Times New Roman"/>
                <a:cs typeface="Times New Roman"/>
                <a:sym typeface="Times New Roman"/>
              </a:rPr>
              <a:t>Oil and gas industry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AutoNum type="arabicPeriod"/>
            </a:pPr>
            <a:r>
              <a:rPr lang="en-IN" sz="2200">
                <a:latin typeface="Times New Roman"/>
                <a:ea typeface="Times New Roman"/>
                <a:cs typeface="Times New Roman"/>
                <a:sym typeface="Times New Roman"/>
              </a:rPr>
              <a:t>Telecom industry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AutoNum type="arabicPeriod"/>
            </a:pPr>
            <a:r>
              <a:rPr lang="en-IN" sz="2200">
                <a:latin typeface="Times New Roman"/>
                <a:ea typeface="Times New Roman"/>
                <a:cs typeface="Times New Roman"/>
                <a:sym typeface="Times New Roman"/>
              </a:rPr>
              <a:t>Search engines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AutoNum type="arabicPeriod"/>
            </a:pPr>
            <a:r>
              <a:rPr lang="en-IN" sz="2200">
                <a:latin typeface="Times New Roman"/>
                <a:ea typeface="Times New Roman"/>
                <a:cs typeface="Times New Roman"/>
                <a:sym typeface="Times New Roman"/>
              </a:rPr>
              <a:t>Social media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AutoNum type="arabicPeriod"/>
            </a:pPr>
            <a:r>
              <a:rPr lang="en-IN" sz="2200">
                <a:latin typeface="Times New Roman"/>
                <a:ea typeface="Times New Roman"/>
                <a:cs typeface="Times New Roman"/>
                <a:sym typeface="Times New Roman"/>
              </a:rPr>
              <a:t>Steel production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AutoNum type="arabicPeriod"/>
            </a:pPr>
            <a:r>
              <a:rPr lang="en-IN" sz="2200">
                <a:latin typeface="Times New Roman"/>
                <a:ea typeface="Times New Roman"/>
                <a:cs typeface="Times New Roman"/>
                <a:sym typeface="Times New Roman"/>
              </a:rPr>
              <a:t>Tobacco Industry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AutoNum type="arabicPeriod"/>
            </a:pPr>
            <a:r>
              <a:rPr lang="en-IN" sz="2200">
                <a:latin typeface="Times New Roman"/>
                <a:ea typeface="Times New Roman"/>
                <a:cs typeface="Times New Roman"/>
                <a:sym typeface="Times New Roman"/>
              </a:rPr>
              <a:t>Book publishing etc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06a64825d_0_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300" b="1">
                <a:latin typeface="Times New Roman"/>
                <a:ea typeface="Times New Roman"/>
                <a:cs typeface="Times New Roman"/>
                <a:sym typeface="Times New Roman"/>
              </a:rPr>
              <a:t>Features of Oligopoly</a:t>
            </a:r>
            <a:endParaRPr sz="33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ge06a64825d_0_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36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Few sellers and numerous buyers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Barriers to entry of firms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Homogenous or distinct product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Interdependence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Advertising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Competition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Lack of uniformity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Existence of price rigidity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b="1" u="sng"/>
              <a:t>PERFECT COMPETITION</a:t>
            </a:r>
            <a:endParaRPr b="1" u="sng"/>
          </a:p>
        </p:txBody>
      </p:sp>
      <p:sp>
        <p:nvSpPr>
          <p:cNvPr id="121" name="Google Shape;121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 b="1" i="1" u="sng"/>
              <a:t>Features: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AutoNum type="arabicPeriod"/>
            </a:pPr>
            <a:r>
              <a:rPr lang="en-IN"/>
              <a:t>Large number of sellers and buyers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AutoNum type="arabicPeriod"/>
            </a:pPr>
            <a:r>
              <a:rPr lang="en-IN"/>
              <a:t>Homogeneous products are being traded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AutoNum type="arabicPeriod"/>
            </a:pPr>
            <a:r>
              <a:rPr lang="en-IN"/>
              <a:t>No entry and exit barriers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AutoNum type="arabicPeriod"/>
            </a:pPr>
            <a:r>
              <a:rPr lang="en-IN"/>
              <a:t>Firm and industry are entirely different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AutoNum type="arabicPeriod"/>
            </a:pPr>
            <a:r>
              <a:rPr lang="en-IN"/>
              <a:t>Firm will be acting as a price taker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AutoNum type="arabicPeriod"/>
            </a:pPr>
            <a:r>
              <a:rPr lang="en-IN"/>
              <a:t>Information will be exchanged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AutoNum type="arabicPeriod"/>
            </a:pPr>
            <a:r>
              <a:rPr lang="en-IN"/>
              <a:t>Factors of production are perfectly mobile</a:t>
            </a:r>
            <a:endParaRPr/>
          </a:p>
          <a:p>
            <a:pPr marL="514350" lvl="0" indent="-3111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b="1" u="sng"/>
              <a:t>MONOPOLISTIC COMPETITION</a:t>
            </a:r>
            <a:endParaRPr b="1" u="sng"/>
          </a:p>
        </p:txBody>
      </p:sp>
      <p:sp>
        <p:nvSpPr>
          <p:cNvPr id="127" name="Google Shape;127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 b="1" i="1" u="sng"/>
              <a:t>Features:</a:t>
            </a:r>
            <a:endParaRPr/>
          </a:p>
          <a:p>
            <a:pPr marL="514350" lvl="0" indent="-5143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AutoNum type="arabicPeriod"/>
            </a:pPr>
            <a:r>
              <a:rPr lang="en-IN"/>
              <a:t>Large number of sellers and buyers</a:t>
            </a:r>
            <a:endParaRPr/>
          </a:p>
          <a:p>
            <a:pPr marL="514350" lvl="0" indent="-5143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AutoNum type="arabicPeriod"/>
            </a:pPr>
            <a:r>
              <a:rPr lang="en-IN"/>
              <a:t>Product differentiation</a:t>
            </a:r>
            <a:endParaRPr/>
          </a:p>
          <a:p>
            <a:pPr marL="514350" lvl="0" indent="-5143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AutoNum type="arabicPeriod"/>
            </a:pPr>
            <a:r>
              <a:rPr lang="en-IN"/>
              <a:t>Free entry and exit of firms</a:t>
            </a:r>
            <a:endParaRPr/>
          </a:p>
          <a:p>
            <a:pPr marL="514350" lvl="0" indent="-5143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AutoNum type="arabicPeriod"/>
            </a:pPr>
            <a:r>
              <a:rPr lang="en-IN"/>
              <a:t>Absence of interdependence</a:t>
            </a:r>
            <a:endParaRPr/>
          </a:p>
          <a:p>
            <a:pPr marL="514350" lvl="0" indent="-5143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AutoNum type="arabicPeriod"/>
            </a:pPr>
            <a:r>
              <a:rPr lang="en-IN"/>
              <a:t>Information will be exchanged</a:t>
            </a:r>
            <a:endParaRPr/>
          </a:p>
          <a:p>
            <a:pPr marL="34290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514350" lvl="0" indent="-5143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8</Slides>
  <Notes>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MARKETS</vt:lpstr>
      <vt:lpstr>TYPES OF MARKETS 0R MARKET  STRUCTURES</vt:lpstr>
      <vt:lpstr>PERFECT COMPETITION Vs IMPERFECT COMPETITION</vt:lpstr>
      <vt:lpstr>MONOPOLY</vt:lpstr>
      <vt:lpstr>Oligopoly</vt:lpstr>
      <vt:lpstr>Features of Oligopoly</vt:lpstr>
      <vt:lpstr>PERFECT COMPETITION</vt:lpstr>
      <vt:lpstr>MONOPOLISTIC COMPETITION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MARKETS</dc:title>
  <dc:creator>EDC</dc:creator>
  <cp:lastModifiedBy>amarnathgowndra@gmail.com</cp:lastModifiedBy>
  <cp:revision>1</cp:revision>
  <dcterms:created xsi:type="dcterms:W3CDTF">2006-08-16T00:00:00Z</dcterms:created>
  <dcterms:modified xsi:type="dcterms:W3CDTF">2022-01-09T16:21:02Z</dcterms:modified>
</cp:coreProperties>
</file>