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tknMvK8xs5uwqW+qM4/0FQsFUO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customschemas.google.com/relationships/presentationmetadata" Target="meta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7"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ddd917234a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ddd91723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7987ef0fb0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7987ef0f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e1e87d74d5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e1e87d74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7"/>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8"/>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8"/>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2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2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2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2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6"/>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304801"/>
            <a:ext cx="7772400" cy="9143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PRICING</a:t>
            </a:r>
            <a:endParaRPr b="1"/>
          </a:p>
        </p:txBody>
      </p:sp>
      <p:sp>
        <p:nvSpPr>
          <p:cNvPr id="85" name="Google Shape;85;p1"/>
          <p:cNvSpPr txBox="1">
            <a:spLocks noGrp="1"/>
          </p:cNvSpPr>
          <p:nvPr>
            <p:ph type="subTitle" idx="1"/>
          </p:nvPr>
        </p:nvSpPr>
        <p:spPr>
          <a:xfrm>
            <a:off x="1371600" y="1447800"/>
            <a:ext cx="6400800" cy="41910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rgbClr val="888888"/>
              </a:buClr>
              <a:buSzPts val="3200"/>
              <a:buNone/>
            </a:pPr>
            <a:endParaRPr>
              <a:solidFill>
                <a:schemeClr val="dk1"/>
              </a:solidFill>
            </a:endParaRPr>
          </a:p>
          <a:p>
            <a:pPr marL="0" lvl="0" indent="0" algn="just" rtl="0">
              <a:spcBef>
                <a:spcPts val="640"/>
              </a:spcBef>
              <a:spcAft>
                <a:spcPts val="0"/>
              </a:spcAft>
              <a:buClr>
                <a:srgbClr val="888888"/>
              </a:buClr>
              <a:buSzPts val="3200"/>
              <a:buNone/>
            </a:pPr>
            <a:endParaRPr>
              <a:solidFill>
                <a:schemeClr val="dk1"/>
              </a:solidFill>
            </a:endParaRPr>
          </a:p>
          <a:p>
            <a:pPr marL="0" lvl="0" indent="0" algn="just" rtl="0">
              <a:spcBef>
                <a:spcPts val="640"/>
              </a:spcBef>
              <a:spcAft>
                <a:spcPts val="0"/>
              </a:spcAft>
              <a:buClr>
                <a:schemeClr val="dk1"/>
              </a:buClr>
              <a:buSzPts val="3200"/>
              <a:buNone/>
            </a:pPr>
            <a:r>
              <a:rPr lang="en-IN">
                <a:solidFill>
                  <a:schemeClr val="dk1"/>
                </a:solidFill>
              </a:rPr>
              <a:t>Pricing is the method of determining the value a producer will get in the exchange of goods and services.</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600"/>
              <a:buFont typeface="Calibri"/>
              <a:buNone/>
            </a:pPr>
            <a:r>
              <a:rPr lang="en-IN" sz="3600" b="1"/>
              <a:t>2. </a:t>
            </a:r>
            <a:r>
              <a:rPr lang="en-IN" sz="3600" b="1" u="sng"/>
              <a:t>Perceived Pricing Method</a:t>
            </a:r>
            <a:endParaRPr sz="3600" b="1" u="sng"/>
          </a:p>
        </p:txBody>
      </p:sp>
      <p:sp>
        <p:nvSpPr>
          <p:cNvPr id="139" name="Google Shape;139;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chemeClr val="dk1"/>
              </a:buClr>
              <a:buSzPts val="2960"/>
              <a:buChar char="•"/>
            </a:pPr>
            <a:r>
              <a:rPr lang="en-IN" sz="2960"/>
              <a:t>In this method the valuation of good or service is according to how much consumers are willing to pay for it, rather than upon its production and delivery costs. </a:t>
            </a:r>
            <a:endParaRPr/>
          </a:p>
          <a:p>
            <a:pPr marL="342900" lvl="0" indent="-154940" algn="just" rtl="0">
              <a:lnSpc>
                <a:spcPct val="90000"/>
              </a:lnSpc>
              <a:spcBef>
                <a:spcPts val="592"/>
              </a:spcBef>
              <a:spcAft>
                <a:spcPts val="0"/>
              </a:spcAft>
              <a:buClr>
                <a:schemeClr val="dk1"/>
              </a:buClr>
              <a:buSzPts val="2960"/>
              <a:buNone/>
            </a:pPr>
            <a:endParaRPr sz="2960"/>
          </a:p>
          <a:p>
            <a:pPr marL="342900" lvl="0" indent="-342900" algn="just" rtl="0">
              <a:lnSpc>
                <a:spcPct val="90000"/>
              </a:lnSpc>
              <a:spcBef>
                <a:spcPts val="592"/>
              </a:spcBef>
              <a:spcAft>
                <a:spcPts val="0"/>
              </a:spcAft>
              <a:buClr>
                <a:schemeClr val="dk1"/>
              </a:buClr>
              <a:buSzPts val="2960"/>
              <a:buChar char="•"/>
            </a:pPr>
            <a:r>
              <a:rPr lang="en-IN" sz="2960"/>
              <a:t>This pricing technique might be somewhat arbitrary, but it can greatly assist the companies in the effective marketing of a product since it sets product pricing in line with the perception of its potential buyers.</a:t>
            </a:r>
            <a:endParaRPr sz="296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1"/>
          <p:cNvSpPr txBox="1">
            <a:spLocks noGrp="1"/>
          </p:cNvSpPr>
          <p:nvPr>
            <p:ph type="title"/>
          </p:nvPr>
        </p:nvSpPr>
        <p:spPr>
          <a:xfrm>
            <a:off x="457200" y="274638"/>
            <a:ext cx="8229600" cy="7921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B050"/>
              </a:buClr>
              <a:buSzPts val="3600"/>
              <a:buFont typeface="Calibri"/>
              <a:buNone/>
            </a:pPr>
            <a:r>
              <a:rPr lang="en-IN" sz="3600" b="1">
                <a:solidFill>
                  <a:srgbClr val="00B050"/>
                </a:solidFill>
              </a:rPr>
              <a:t>IV. Strategy Based Pricing Category/Methods</a:t>
            </a:r>
            <a:endParaRPr sz="3600" b="1">
              <a:solidFill>
                <a:srgbClr val="00B050"/>
              </a:solidFill>
            </a:endParaRPr>
          </a:p>
        </p:txBody>
      </p:sp>
      <p:sp>
        <p:nvSpPr>
          <p:cNvPr id="145" name="Google Shape;145;p11"/>
          <p:cNvSpPr txBox="1">
            <a:spLocks noGrp="1"/>
          </p:cNvSpPr>
          <p:nvPr>
            <p:ph type="body" idx="1"/>
          </p:nvPr>
        </p:nvSpPr>
        <p:spPr>
          <a:xfrm>
            <a:off x="457200" y="1295400"/>
            <a:ext cx="8229600" cy="5257800"/>
          </a:xfrm>
          <a:prstGeom prst="rect">
            <a:avLst/>
          </a:prstGeom>
          <a:noFill/>
          <a:ln>
            <a:noFill/>
          </a:ln>
        </p:spPr>
        <p:txBody>
          <a:bodyPr spcFirstLastPara="1" wrap="square" lIns="91425" tIns="45700" rIns="91425" bIns="45700" anchor="t" anchorCtr="0">
            <a:normAutofit/>
          </a:bodyPr>
          <a:lstStyle/>
          <a:p>
            <a:pPr marL="514350" lvl="0" indent="-514350" algn="just" rtl="0">
              <a:lnSpc>
                <a:spcPct val="80000"/>
              </a:lnSpc>
              <a:spcBef>
                <a:spcPts val="0"/>
              </a:spcBef>
              <a:spcAft>
                <a:spcPts val="0"/>
              </a:spcAft>
              <a:buClr>
                <a:schemeClr val="dk1"/>
              </a:buClr>
              <a:buSzPts val="2720"/>
              <a:buAutoNum type="arabicPeriod"/>
            </a:pPr>
            <a:r>
              <a:rPr lang="en-IN" sz="2720" b="1" u="sng"/>
              <a:t>Market Skimming:</a:t>
            </a:r>
            <a:endParaRPr/>
          </a:p>
          <a:p>
            <a:pPr marL="342900" lvl="0" indent="-342900" algn="just" rtl="0">
              <a:lnSpc>
                <a:spcPct val="80000"/>
              </a:lnSpc>
              <a:spcBef>
                <a:spcPts val="544"/>
              </a:spcBef>
              <a:spcAft>
                <a:spcPts val="0"/>
              </a:spcAft>
              <a:buClr>
                <a:schemeClr val="dk1"/>
              </a:buClr>
              <a:buSzPts val="2720"/>
              <a:buChar char="•"/>
            </a:pPr>
            <a:r>
              <a:rPr lang="en-IN" sz="2720"/>
              <a:t>In most skimming, goods are sold at </a:t>
            </a:r>
            <a:r>
              <a:rPr lang="en-IN" sz="2720">
                <a:solidFill>
                  <a:srgbClr val="FF0000"/>
                </a:solidFill>
              </a:rPr>
              <a:t>higher prices </a:t>
            </a:r>
            <a:r>
              <a:rPr lang="en-IN" sz="2720"/>
              <a:t>so that the firm can quickly get back the investment cost. </a:t>
            </a:r>
            <a:endParaRPr/>
          </a:p>
          <a:p>
            <a:pPr marL="342900" lvl="0" indent="-342900" algn="just" rtl="0">
              <a:lnSpc>
                <a:spcPct val="80000"/>
              </a:lnSpc>
              <a:spcBef>
                <a:spcPts val="544"/>
              </a:spcBef>
              <a:spcAft>
                <a:spcPts val="0"/>
              </a:spcAft>
              <a:buClr>
                <a:schemeClr val="dk1"/>
              </a:buClr>
              <a:buSzPts val="2720"/>
              <a:buNone/>
            </a:pPr>
            <a:endParaRPr sz="2720"/>
          </a:p>
          <a:p>
            <a:pPr marL="342900" lvl="0" indent="-342900" algn="just" rtl="0">
              <a:lnSpc>
                <a:spcPct val="80000"/>
              </a:lnSpc>
              <a:spcBef>
                <a:spcPts val="544"/>
              </a:spcBef>
              <a:spcAft>
                <a:spcPts val="0"/>
              </a:spcAft>
              <a:buClr>
                <a:schemeClr val="dk1"/>
              </a:buClr>
              <a:buSzPts val="2720"/>
              <a:buChar char="•"/>
            </a:pPr>
            <a:r>
              <a:rPr lang="en-IN" sz="2720"/>
              <a:t>This strategy is commonly used in electronic markets.</a:t>
            </a:r>
            <a:endParaRPr/>
          </a:p>
          <a:p>
            <a:pPr marL="342900" lvl="0" indent="-170180" algn="just" rtl="0">
              <a:lnSpc>
                <a:spcPct val="80000"/>
              </a:lnSpc>
              <a:spcBef>
                <a:spcPts val="544"/>
              </a:spcBef>
              <a:spcAft>
                <a:spcPts val="0"/>
              </a:spcAft>
              <a:buClr>
                <a:schemeClr val="dk1"/>
              </a:buClr>
              <a:buSzPts val="2720"/>
              <a:buNone/>
            </a:pPr>
            <a:endParaRPr sz="2720"/>
          </a:p>
          <a:p>
            <a:pPr marL="342900" lvl="0" indent="-342900" algn="just" rtl="0">
              <a:lnSpc>
                <a:spcPct val="80000"/>
              </a:lnSpc>
              <a:spcBef>
                <a:spcPts val="544"/>
              </a:spcBef>
              <a:spcAft>
                <a:spcPts val="0"/>
              </a:spcAft>
              <a:buClr>
                <a:schemeClr val="dk1"/>
              </a:buClr>
              <a:buSzPts val="2720"/>
              <a:buChar char="•"/>
            </a:pPr>
            <a:r>
              <a:rPr lang="en-IN" sz="2720"/>
              <a:t>This is often used to target ‘Early Adopters’ of a product or service. Early adopters generally have a relatively lower price-sensitivity- this can be attributed to: their need for the product outweighing their need to economise - a greater understanding of the product’s value or simply having a higher disposable income.</a:t>
            </a:r>
            <a:endParaRPr sz="272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600"/>
              <a:buFont typeface="Calibri"/>
              <a:buNone/>
            </a:pPr>
            <a:r>
              <a:rPr lang="en-IN" sz="3600" b="1" u="sng"/>
              <a:t>2. Market Penetration </a:t>
            </a:r>
            <a:endParaRPr sz="3600" b="1" u="sng"/>
          </a:p>
        </p:txBody>
      </p:sp>
      <p:sp>
        <p:nvSpPr>
          <p:cNvPr id="151" name="Google Shape;151;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IN"/>
              <a:t>A Penetration pricing strategy is designed to capture market share by entering the market with a </a:t>
            </a:r>
            <a:r>
              <a:rPr lang="en-IN">
                <a:solidFill>
                  <a:srgbClr val="FF0000"/>
                </a:solidFill>
              </a:rPr>
              <a:t>low price </a:t>
            </a:r>
            <a:r>
              <a:rPr lang="en-IN"/>
              <a:t>to attract buyers. </a:t>
            </a:r>
            <a:endParaRPr/>
          </a:p>
          <a:p>
            <a:pPr marL="342900" lvl="0" indent="-342900" algn="just" rtl="0">
              <a:spcBef>
                <a:spcPts val="640"/>
              </a:spcBef>
              <a:spcAft>
                <a:spcPts val="0"/>
              </a:spcAft>
              <a:buClr>
                <a:schemeClr val="dk1"/>
              </a:buClr>
              <a:buSzPts val="3200"/>
              <a:buNone/>
            </a:pPr>
            <a:endParaRPr/>
          </a:p>
          <a:p>
            <a:pPr marL="342900" lvl="0" indent="-342900" algn="just" rtl="0">
              <a:spcBef>
                <a:spcPts val="640"/>
              </a:spcBef>
              <a:spcAft>
                <a:spcPts val="0"/>
              </a:spcAft>
              <a:buClr>
                <a:schemeClr val="dk1"/>
              </a:buClr>
              <a:buSzPts val="3200"/>
              <a:buChar char="•"/>
            </a:pPr>
            <a:r>
              <a:rPr lang="en-IN"/>
              <a:t>The idea is that the business will be able to raise awareness and get people to try the product, and to maximise the sales.</a:t>
            </a:r>
            <a:endParaRPr/>
          </a:p>
          <a:p>
            <a:pPr marL="342900" lvl="0" indent="-342900" algn="l" rtl="0">
              <a:spcBef>
                <a:spcPts val="640"/>
              </a:spcBef>
              <a:spcAft>
                <a:spcPts val="0"/>
              </a:spcAft>
              <a:buClr>
                <a:schemeClr val="dk1"/>
              </a:buClr>
              <a:buSzPts val="32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600"/>
              <a:buFont typeface="Calibri"/>
              <a:buNone/>
            </a:pPr>
            <a:r>
              <a:rPr lang="en-IN" sz="3600" b="1"/>
              <a:t>3. </a:t>
            </a:r>
            <a:r>
              <a:rPr lang="en-IN" sz="3600" b="1" u="sng"/>
              <a:t>Two-Part Pricing</a:t>
            </a:r>
            <a:endParaRPr sz="3600" b="1" u="sng"/>
          </a:p>
        </p:txBody>
      </p:sp>
      <p:sp>
        <p:nvSpPr>
          <p:cNvPr id="157" name="Google Shape;157;p13"/>
          <p:cNvSpPr txBox="1">
            <a:spLocks noGrp="1"/>
          </p:cNvSpPr>
          <p:nvPr>
            <p:ph type="body" idx="1"/>
          </p:nvPr>
        </p:nvSpPr>
        <p:spPr>
          <a:xfrm>
            <a:off x="457200" y="1219200"/>
            <a:ext cx="8229600" cy="56388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IN"/>
              <a:t>In this method, firm will be charging twice, buyer will have to pay twice exactly for the same product/service.</a:t>
            </a:r>
            <a:endParaRPr/>
          </a:p>
          <a:p>
            <a:pPr marL="342900" lvl="0" indent="-342900" algn="just" rtl="0">
              <a:spcBef>
                <a:spcPts val="640"/>
              </a:spcBef>
              <a:spcAft>
                <a:spcPts val="0"/>
              </a:spcAft>
              <a:buClr>
                <a:schemeClr val="dk1"/>
              </a:buClr>
              <a:buSzPts val="3200"/>
              <a:buChar char="•"/>
            </a:pPr>
            <a:r>
              <a:rPr lang="en-IN"/>
              <a:t>In this method, a fixed charge that does not vary with usage or consumption  and an additional charge that keeps varying along with usage will be levied.</a:t>
            </a:r>
            <a:endParaRPr/>
          </a:p>
          <a:p>
            <a:pPr marL="342900" lvl="0" indent="-342900" algn="just" rtl="0">
              <a:spcBef>
                <a:spcPts val="640"/>
              </a:spcBef>
              <a:spcAft>
                <a:spcPts val="0"/>
              </a:spcAft>
              <a:buClr>
                <a:schemeClr val="dk1"/>
              </a:buClr>
              <a:buSzPts val="3200"/>
              <a:buNone/>
            </a:pPr>
            <a:r>
              <a:rPr lang="en-IN"/>
              <a:t>	Ex: Providers of services including Banking and finance, telecommunications commonly apply Two-part pricing.</a:t>
            </a:r>
            <a:endParaRPr/>
          </a:p>
          <a:p>
            <a:pPr marL="342900" lvl="0" indent="-342900" algn="l" rtl="0">
              <a:spcBef>
                <a:spcPts val="640"/>
              </a:spcBef>
              <a:spcAft>
                <a:spcPts val="0"/>
              </a:spcAft>
              <a:buClr>
                <a:schemeClr val="dk1"/>
              </a:buClr>
              <a:buSzPts val="32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600"/>
              <a:buFont typeface="Calibri"/>
              <a:buNone/>
            </a:pPr>
            <a:r>
              <a:rPr lang="en-IN" sz="3600" b="1"/>
              <a:t>4. </a:t>
            </a:r>
            <a:r>
              <a:rPr lang="en-IN" sz="3600" b="1" u="sng"/>
              <a:t>Block Pricing</a:t>
            </a:r>
            <a:endParaRPr sz="3600" b="1" u="sng"/>
          </a:p>
        </p:txBody>
      </p:sp>
      <p:sp>
        <p:nvSpPr>
          <p:cNvPr id="163" name="Google Shape;163;p14"/>
          <p:cNvSpPr txBox="1">
            <a:spLocks noGrp="1"/>
          </p:cNvSpPr>
          <p:nvPr>
            <p:ph type="body" idx="1"/>
          </p:nvPr>
        </p:nvSpPr>
        <p:spPr>
          <a:xfrm>
            <a:off x="457200" y="1219200"/>
            <a:ext cx="8229600" cy="51816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IN"/>
              <a:t>In this method, two or more units of the same product will be collectively offered in a single package. </a:t>
            </a:r>
            <a:endParaRPr/>
          </a:p>
          <a:p>
            <a:pPr marL="342900" lvl="0" indent="-342900" algn="just" rtl="0">
              <a:spcBef>
                <a:spcPts val="640"/>
              </a:spcBef>
              <a:spcAft>
                <a:spcPts val="0"/>
              </a:spcAft>
              <a:buClr>
                <a:schemeClr val="dk1"/>
              </a:buClr>
              <a:buSzPts val="3200"/>
              <a:buChar char="•"/>
            </a:pPr>
            <a:r>
              <a:rPr lang="en-IN"/>
              <a:t>This method benefits both the buyers as well as makers.</a:t>
            </a:r>
            <a:endParaRPr/>
          </a:p>
          <a:p>
            <a:pPr marL="342900" lvl="0" indent="-342900" algn="just" rtl="0">
              <a:spcBef>
                <a:spcPts val="640"/>
              </a:spcBef>
              <a:spcAft>
                <a:spcPts val="0"/>
              </a:spcAft>
              <a:buClr>
                <a:schemeClr val="dk1"/>
              </a:buClr>
              <a:buSzPts val="3200"/>
              <a:buChar char="•"/>
            </a:pPr>
            <a:r>
              <a:rPr lang="en-IN"/>
              <a:t>Makers will be able to maximize their sales through this strategy and sellers will be subjected to a small discount.</a:t>
            </a:r>
            <a:endParaRPr/>
          </a:p>
          <a:p>
            <a:pPr marL="342900" lvl="0" indent="-342900" algn="just" rtl="0">
              <a:spcBef>
                <a:spcPts val="640"/>
              </a:spcBef>
              <a:spcAft>
                <a:spcPts val="0"/>
              </a:spcAft>
              <a:buClr>
                <a:schemeClr val="dk1"/>
              </a:buClr>
              <a:buSzPts val="3200"/>
              <a:buNone/>
            </a:pPr>
            <a:r>
              <a:rPr lang="en-IN"/>
              <a:t>Ex: pears soaps, santoor soaps etc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600"/>
              <a:buFont typeface="Calibri"/>
              <a:buNone/>
            </a:pPr>
            <a:r>
              <a:rPr lang="en-IN" sz="3600" b="1"/>
              <a:t>5. </a:t>
            </a:r>
            <a:r>
              <a:rPr lang="en-IN" sz="3600" b="1" u="sng"/>
              <a:t>Bundled Pricing</a:t>
            </a:r>
            <a:endParaRPr sz="3600" b="1" u="sng"/>
          </a:p>
        </p:txBody>
      </p:sp>
      <p:sp>
        <p:nvSpPr>
          <p:cNvPr id="169" name="Google Shape;169;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chemeClr val="dk1"/>
              </a:buClr>
              <a:buSzPts val="3200"/>
              <a:buChar char="•"/>
            </a:pPr>
            <a:r>
              <a:rPr lang="en-IN"/>
              <a:t>The act of placing several products or services together in a single package and selling for a lower price than would be charged if the items were sold separately. </a:t>
            </a:r>
            <a:endParaRPr/>
          </a:p>
          <a:p>
            <a:pPr marL="342900" lvl="0" indent="-342900" algn="just" rtl="0">
              <a:lnSpc>
                <a:spcPct val="90000"/>
              </a:lnSpc>
              <a:spcBef>
                <a:spcPts val="640"/>
              </a:spcBef>
              <a:spcAft>
                <a:spcPts val="0"/>
              </a:spcAft>
              <a:buClr>
                <a:schemeClr val="dk1"/>
              </a:buClr>
              <a:buSzPts val="3200"/>
              <a:buChar char="•"/>
            </a:pPr>
            <a:r>
              <a:rPr lang="en-IN"/>
              <a:t>The package usually includes one big ticket product and at least one complementary good.</a:t>
            </a:r>
            <a:endParaRPr/>
          </a:p>
          <a:p>
            <a:pPr marL="342900" lvl="0" indent="-342900" algn="just" rtl="0">
              <a:lnSpc>
                <a:spcPct val="90000"/>
              </a:lnSpc>
              <a:spcBef>
                <a:spcPts val="640"/>
              </a:spcBef>
              <a:spcAft>
                <a:spcPts val="0"/>
              </a:spcAft>
              <a:buClr>
                <a:schemeClr val="dk1"/>
              </a:buClr>
              <a:buSzPts val="3200"/>
              <a:buNone/>
            </a:pPr>
            <a:r>
              <a:rPr lang="en-IN"/>
              <a:t>	Ex: value meals at restaurants, cable TV channel plans, holiday package etc.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6"/>
          <p:cNvSpPr txBox="1">
            <a:spLocks noGrp="1"/>
          </p:cNvSpPr>
          <p:nvPr>
            <p:ph type="title"/>
          </p:nvPr>
        </p:nvSpPr>
        <p:spPr>
          <a:xfrm>
            <a:off x="457200" y="274638"/>
            <a:ext cx="8229600" cy="48736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40"/>
              <a:buFont typeface="Calibri"/>
              <a:buNone/>
            </a:pPr>
            <a:r>
              <a:rPr lang="en-IN" sz="3240" b="1"/>
              <a:t>6. </a:t>
            </a:r>
            <a:r>
              <a:rPr lang="en-IN" sz="3240" b="1" u="sng"/>
              <a:t>Transfer Pricing</a:t>
            </a:r>
            <a:endParaRPr sz="3240" b="1" u="sng"/>
          </a:p>
        </p:txBody>
      </p:sp>
      <p:sp>
        <p:nvSpPr>
          <p:cNvPr id="175" name="Google Shape;175;p16"/>
          <p:cNvSpPr txBox="1">
            <a:spLocks noGrp="1"/>
          </p:cNvSpPr>
          <p:nvPr>
            <p:ph type="body" idx="1"/>
          </p:nvPr>
        </p:nvSpPr>
        <p:spPr>
          <a:xfrm>
            <a:off x="457200" y="1143000"/>
            <a:ext cx="8229600" cy="5257800"/>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chemeClr val="dk1"/>
              </a:buClr>
              <a:buSzPts val="2720"/>
              <a:buChar char="•"/>
            </a:pPr>
            <a:r>
              <a:rPr lang="en-IN" sz="2720"/>
              <a:t>Transfer pricing is the value which is attached to the goods or services transferred between related parties. </a:t>
            </a:r>
            <a:endParaRPr/>
          </a:p>
          <a:p>
            <a:pPr marL="342900" lvl="0" indent="-342900" algn="just" rtl="0">
              <a:lnSpc>
                <a:spcPct val="90000"/>
              </a:lnSpc>
              <a:spcBef>
                <a:spcPts val="544"/>
              </a:spcBef>
              <a:spcAft>
                <a:spcPts val="0"/>
              </a:spcAft>
              <a:buClr>
                <a:schemeClr val="dk1"/>
              </a:buClr>
              <a:buSzPts val="2720"/>
              <a:buChar char="•"/>
            </a:pPr>
            <a:r>
              <a:rPr lang="en-IN" sz="2720" b="1"/>
              <a:t>Transfer pricing</a:t>
            </a:r>
            <a:r>
              <a:rPr lang="en-IN" sz="2720"/>
              <a:t> happens whenever two companies that are part of the same multinational group, trade with each other: when a US-based subsidiary of Coca-Cola, for </a:t>
            </a:r>
            <a:r>
              <a:rPr lang="en-IN" sz="2720" b="1"/>
              <a:t>example</a:t>
            </a:r>
            <a:r>
              <a:rPr lang="en-IN" sz="2720"/>
              <a:t>, buys something from a French-based subsidiary of Coca-Cola. When the parties establish a </a:t>
            </a:r>
            <a:r>
              <a:rPr lang="en-IN" sz="2720" b="1"/>
              <a:t>price</a:t>
            </a:r>
            <a:r>
              <a:rPr lang="en-IN" sz="2720"/>
              <a:t> for the transaction, this is </a:t>
            </a:r>
            <a:r>
              <a:rPr lang="en-IN" sz="2720" b="1"/>
              <a:t>transfer pricing</a:t>
            </a:r>
            <a:r>
              <a:rPr lang="en-IN" sz="2720"/>
              <a:t>.</a:t>
            </a:r>
            <a:endParaRPr/>
          </a:p>
          <a:p>
            <a:pPr marL="342900" lvl="0" indent="-342900" algn="just" rtl="0">
              <a:lnSpc>
                <a:spcPct val="90000"/>
              </a:lnSpc>
              <a:spcBef>
                <a:spcPts val="544"/>
              </a:spcBef>
              <a:spcAft>
                <a:spcPts val="0"/>
              </a:spcAft>
              <a:buClr>
                <a:schemeClr val="dk1"/>
              </a:buClr>
              <a:buSzPts val="2720"/>
              <a:buChar char="•"/>
            </a:pPr>
            <a:r>
              <a:rPr lang="en-IN" sz="2720"/>
              <a:t> it is the price which is paid for goods or services transferred from one unit of an organization to its other units situated in different geographical areas.</a:t>
            </a:r>
            <a:endParaRPr/>
          </a:p>
          <a:p>
            <a:pPr marL="342900" lvl="0" indent="-170180" algn="just" rtl="0">
              <a:lnSpc>
                <a:spcPct val="90000"/>
              </a:lnSpc>
              <a:spcBef>
                <a:spcPts val="544"/>
              </a:spcBef>
              <a:spcAft>
                <a:spcPts val="0"/>
              </a:spcAft>
              <a:buClr>
                <a:schemeClr val="dk1"/>
              </a:buClr>
              <a:buSzPts val="2720"/>
              <a:buNone/>
            </a:pPr>
            <a:endParaRPr sz="272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ddd917234a_0_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sz="3200" b="1">
                <a:latin typeface="Times New Roman"/>
                <a:ea typeface="Times New Roman"/>
                <a:cs typeface="Times New Roman"/>
                <a:sym typeface="Times New Roman"/>
              </a:rPr>
              <a:t>Pricing strategies in times of stiff price competition</a:t>
            </a:r>
            <a:endParaRPr sz="3200" b="1">
              <a:latin typeface="Times New Roman"/>
              <a:ea typeface="Times New Roman"/>
              <a:cs typeface="Times New Roman"/>
              <a:sym typeface="Times New Roman"/>
            </a:endParaRPr>
          </a:p>
        </p:txBody>
      </p:sp>
      <p:sp>
        <p:nvSpPr>
          <p:cNvPr id="181" name="Google Shape;181;gddd917234a_0_0"/>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457200" lvl="0" indent="0" algn="l" rtl="0">
              <a:spcBef>
                <a:spcPts val="360"/>
              </a:spcBef>
              <a:spcAft>
                <a:spcPts val="0"/>
              </a:spcAft>
              <a:buNone/>
            </a:pPr>
            <a:endParaRPr/>
          </a:p>
          <a:p>
            <a:pPr marL="457200" lvl="0" indent="-387350" algn="l" rtl="0">
              <a:spcBef>
                <a:spcPts val="360"/>
              </a:spcBef>
              <a:spcAft>
                <a:spcPts val="0"/>
              </a:spcAft>
              <a:buSzPts val="2500"/>
              <a:buFont typeface="Times New Roman"/>
              <a:buAutoNum type="arabicPeriod"/>
            </a:pPr>
            <a:r>
              <a:rPr lang="en-IN" sz="2900">
                <a:latin typeface="Times New Roman"/>
                <a:ea typeface="Times New Roman"/>
                <a:cs typeface="Times New Roman"/>
                <a:sym typeface="Times New Roman"/>
              </a:rPr>
              <a:t>Price Matching</a:t>
            </a:r>
            <a:endParaRPr sz="2900">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AutoNum type="arabicPeriod"/>
            </a:pPr>
            <a:r>
              <a:rPr lang="en-IN" sz="2900">
                <a:latin typeface="Times New Roman"/>
                <a:ea typeface="Times New Roman"/>
                <a:cs typeface="Times New Roman"/>
                <a:sym typeface="Times New Roman"/>
              </a:rPr>
              <a:t>Promoting brand loyalty</a:t>
            </a:r>
            <a:endParaRPr sz="2900">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AutoNum type="arabicPeriod"/>
            </a:pPr>
            <a:r>
              <a:rPr lang="en-IN" sz="2900">
                <a:latin typeface="Times New Roman"/>
                <a:ea typeface="Times New Roman"/>
                <a:cs typeface="Times New Roman"/>
                <a:sym typeface="Times New Roman"/>
              </a:rPr>
              <a:t>Time-to-time pricing</a:t>
            </a:r>
            <a:endParaRPr sz="2900">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AutoNum type="arabicPeriod"/>
            </a:pPr>
            <a:r>
              <a:rPr lang="en-IN" sz="2900">
                <a:latin typeface="Times New Roman"/>
                <a:ea typeface="Times New Roman"/>
                <a:cs typeface="Times New Roman"/>
                <a:sym typeface="Times New Roman"/>
              </a:rPr>
              <a:t>Promotional pricing</a:t>
            </a:r>
            <a:endParaRPr sz="2900">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AutoNum type="arabicPeriod"/>
            </a:pPr>
            <a:r>
              <a:rPr lang="en-IN" sz="2900">
                <a:latin typeface="Times New Roman"/>
                <a:ea typeface="Times New Roman"/>
                <a:cs typeface="Times New Roman"/>
                <a:sym typeface="Times New Roman"/>
              </a:rPr>
              <a:t>Target pricing</a:t>
            </a:r>
            <a:endParaRPr sz="29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7987ef0fb0_0_0"/>
          <p:cNvSpPr txBox="1">
            <a:spLocks noGrp="1"/>
          </p:cNvSpPr>
          <p:nvPr>
            <p:ph type="title"/>
          </p:nvPr>
        </p:nvSpPr>
        <p:spPr>
          <a:xfrm>
            <a:off x="457200" y="274652"/>
            <a:ext cx="8229600" cy="536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sz="2400" b="1">
                <a:latin typeface="Times New Roman"/>
                <a:ea typeface="Times New Roman"/>
                <a:cs typeface="Times New Roman"/>
                <a:sym typeface="Times New Roman"/>
              </a:rPr>
              <a:t>Product Life Cycle based Pricing</a:t>
            </a:r>
            <a:endParaRPr sz="2400" b="1">
              <a:latin typeface="Times New Roman"/>
              <a:ea typeface="Times New Roman"/>
              <a:cs typeface="Times New Roman"/>
              <a:sym typeface="Times New Roman"/>
            </a:endParaRPr>
          </a:p>
        </p:txBody>
      </p:sp>
      <p:sp>
        <p:nvSpPr>
          <p:cNvPr id="187" name="Google Shape;187;g7987ef0fb0_0_0"/>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pic>
        <p:nvPicPr>
          <p:cNvPr id="188" name="Google Shape;188;g7987ef0fb0_0_0"/>
          <p:cNvPicPr preferRelativeResize="0"/>
          <p:nvPr/>
        </p:nvPicPr>
        <p:blipFill>
          <a:blip r:embed="rId3">
            <a:alphaModFix/>
          </a:blip>
          <a:stretch>
            <a:fillRect/>
          </a:stretch>
        </p:blipFill>
        <p:spPr>
          <a:xfrm>
            <a:off x="284575" y="1195175"/>
            <a:ext cx="8536924" cy="49707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e1e87d74d5_0_0"/>
          <p:cNvSpPr txBox="1">
            <a:spLocks noGrp="1"/>
          </p:cNvSpPr>
          <p:nvPr>
            <p:ph type="body" idx="1"/>
          </p:nvPr>
        </p:nvSpPr>
        <p:spPr>
          <a:xfrm>
            <a:off x="99400" y="184575"/>
            <a:ext cx="8587500" cy="6616500"/>
          </a:xfrm>
          <a:prstGeom prst="rect">
            <a:avLst/>
          </a:prstGeom>
        </p:spPr>
        <p:txBody>
          <a:bodyPr spcFirstLastPara="1" wrap="square" lIns="91425" tIns="45700" rIns="91425" bIns="45700" anchor="t" anchorCtr="0">
            <a:noAutofit/>
          </a:bodyPr>
          <a:lstStyle/>
          <a:p>
            <a:pPr marL="457200" lvl="0" indent="0" algn="ctr" rtl="0">
              <a:spcBef>
                <a:spcPts val="360"/>
              </a:spcBef>
              <a:spcAft>
                <a:spcPts val="0"/>
              </a:spcAft>
              <a:buNone/>
            </a:pPr>
            <a:r>
              <a:rPr lang="en-IN" sz="3600" b="1">
                <a:latin typeface="Times New Roman"/>
                <a:ea typeface="Times New Roman"/>
                <a:cs typeface="Times New Roman"/>
                <a:sym typeface="Times New Roman"/>
              </a:rPr>
              <a:t>PLC based Pricing Strategies:</a:t>
            </a:r>
            <a:endParaRPr sz="3600" b="1">
              <a:latin typeface="Times New Roman"/>
              <a:ea typeface="Times New Roman"/>
              <a:cs typeface="Times New Roman"/>
              <a:sym typeface="Times New Roman"/>
            </a:endParaRPr>
          </a:p>
          <a:p>
            <a:pPr marL="457200" lvl="0" indent="0" algn="ctr" rtl="0">
              <a:spcBef>
                <a:spcPts val="360"/>
              </a:spcBef>
              <a:spcAft>
                <a:spcPts val="0"/>
              </a:spcAft>
              <a:buNone/>
            </a:pPr>
            <a:endParaRPr sz="3600" b="1">
              <a:latin typeface="Times New Roman"/>
              <a:ea typeface="Times New Roman"/>
              <a:cs typeface="Times New Roman"/>
              <a:sym typeface="Times New Roman"/>
            </a:endParaRPr>
          </a:p>
          <a:p>
            <a:pPr marL="457200" lvl="0" indent="-287699" algn="l" rtl="0">
              <a:spcBef>
                <a:spcPts val="360"/>
              </a:spcBef>
              <a:spcAft>
                <a:spcPts val="0"/>
              </a:spcAft>
              <a:buSzPts val="3000"/>
              <a:buFont typeface="Times New Roman"/>
              <a:buAutoNum type="romanUcPeriod"/>
            </a:pPr>
            <a:r>
              <a:rPr lang="en-IN" sz="3000">
                <a:latin typeface="Times New Roman"/>
                <a:ea typeface="Times New Roman"/>
                <a:cs typeface="Times New Roman"/>
                <a:sym typeface="Times New Roman"/>
              </a:rPr>
              <a:t>Introductory Stage:</a:t>
            </a:r>
            <a:endParaRPr sz="3000">
              <a:latin typeface="Times New Roman"/>
              <a:ea typeface="Times New Roman"/>
              <a:cs typeface="Times New Roman"/>
              <a:sym typeface="Times New Roman"/>
            </a:endParaRPr>
          </a:p>
          <a:p>
            <a:pPr marL="457200" lvl="0" indent="882299" algn="l" rtl="0">
              <a:spcBef>
                <a:spcPts val="0"/>
              </a:spcBef>
              <a:spcAft>
                <a:spcPts val="0"/>
              </a:spcAft>
              <a:buSzPts val="3000"/>
              <a:buFont typeface="Times New Roman"/>
              <a:buAutoNum type="alphaLcPeriod"/>
            </a:pPr>
            <a:r>
              <a:rPr lang="en-IN" sz="3000">
                <a:latin typeface="Times New Roman"/>
                <a:ea typeface="Times New Roman"/>
                <a:cs typeface="Times New Roman"/>
                <a:sym typeface="Times New Roman"/>
              </a:rPr>
              <a:t>Market Skimming</a:t>
            </a:r>
            <a:endParaRPr sz="3000">
              <a:latin typeface="Times New Roman"/>
              <a:ea typeface="Times New Roman"/>
              <a:cs typeface="Times New Roman"/>
              <a:sym typeface="Times New Roman"/>
            </a:endParaRPr>
          </a:p>
          <a:p>
            <a:pPr marL="914400" lvl="0" indent="425099" algn="l" rtl="0">
              <a:spcBef>
                <a:spcPts val="0"/>
              </a:spcBef>
              <a:spcAft>
                <a:spcPts val="0"/>
              </a:spcAft>
              <a:buSzPts val="3000"/>
              <a:buFont typeface="Times New Roman"/>
              <a:buAutoNum type="alphaLcPeriod"/>
            </a:pPr>
            <a:r>
              <a:rPr lang="en-IN" sz="3000">
                <a:latin typeface="Times New Roman"/>
                <a:ea typeface="Times New Roman"/>
                <a:cs typeface="Times New Roman"/>
                <a:sym typeface="Times New Roman"/>
              </a:rPr>
              <a:t>Market Penetration</a:t>
            </a:r>
            <a:endParaRPr sz="3000">
              <a:latin typeface="Times New Roman"/>
              <a:ea typeface="Times New Roman"/>
              <a:cs typeface="Times New Roman"/>
              <a:sym typeface="Times New Roman"/>
            </a:endParaRPr>
          </a:p>
          <a:p>
            <a:pPr marL="457200" lvl="0" indent="-287699" algn="l" rtl="0">
              <a:spcBef>
                <a:spcPts val="0"/>
              </a:spcBef>
              <a:spcAft>
                <a:spcPts val="0"/>
              </a:spcAft>
              <a:buSzPts val="3000"/>
              <a:buFont typeface="Times New Roman"/>
              <a:buAutoNum type="romanUcPeriod"/>
            </a:pPr>
            <a:r>
              <a:rPr lang="en-IN" sz="3000">
                <a:latin typeface="Times New Roman"/>
                <a:ea typeface="Times New Roman"/>
                <a:cs typeface="Times New Roman"/>
                <a:sym typeface="Times New Roman"/>
              </a:rPr>
              <a:t>Growth Stage:</a:t>
            </a:r>
            <a:endParaRPr sz="3000">
              <a:latin typeface="Times New Roman"/>
              <a:ea typeface="Times New Roman"/>
              <a:cs typeface="Times New Roman"/>
              <a:sym typeface="Times New Roman"/>
            </a:endParaRPr>
          </a:p>
          <a:p>
            <a:pPr marL="457200" lvl="0" indent="0" algn="l" rtl="0">
              <a:spcBef>
                <a:spcPts val="360"/>
              </a:spcBef>
              <a:spcAft>
                <a:spcPts val="0"/>
              </a:spcAft>
              <a:buNone/>
            </a:pPr>
            <a:r>
              <a:rPr lang="en-IN" sz="3000">
                <a:latin typeface="Times New Roman"/>
                <a:ea typeface="Times New Roman"/>
                <a:cs typeface="Times New Roman"/>
                <a:sym typeface="Times New Roman"/>
              </a:rPr>
              <a:t>		Competitive pricing strategy</a:t>
            </a:r>
            <a:endParaRPr sz="3000">
              <a:latin typeface="Times New Roman"/>
              <a:ea typeface="Times New Roman"/>
              <a:cs typeface="Times New Roman"/>
              <a:sym typeface="Times New Roman"/>
            </a:endParaRPr>
          </a:p>
          <a:p>
            <a:pPr marL="457200" lvl="0" indent="-287699" algn="l" rtl="0">
              <a:spcBef>
                <a:spcPts val="360"/>
              </a:spcBef>
              <a:spcAft>
                <a:spcPts val="0"/>
              </a:spcAft>
              <a:buSzPts val="3000"/>
              <a:buFont typeface="Times New Roman"/>
              <a:buAutoNum type="romanUcPeriod"/>
            </a:pPr>
            <a:r>
              <a:rPr lang="en-IN" sz="3000">
                <a:latin typeface="Times New Roman"/>
                <a:ea typeface="Times New Roman"/>
                <a:cs typeface="Times New Roman"/>
                <a:sym typeface="Times New Roman"/>
              </a:rPr>
              <a:t>Maturity Stage:</a:t>
            </a:r>
            <a:endParaRPr sz="3000">
              <a:latin typeface="Times New Roman"/>
              <a:ea typeface="Times New Roman"/>
              <a:cs typeface="Times New Roman"/>
              <a:sym typeface="Times New Roman"/>
            </a:endParaRPr>
          </a:p>
          <a:p>
            <a:pPr marL="457200" lvl="0" indent="0" algn="l" rtl="0">
              <a:spcBef>
                <a:spcPts val="360"/>
              </a:spcBef>
              <a:spcAft>
                <a:spcPts val="0"/>
              </a:spcAft>
              <a:buNone/>
            </a:pPr>
            <a:r>
              <a:rPr lang="en-IN" sz="3000">
                <a:latin typeface="Times New Roman"/>
                <a:ea typeface="Times New Roman"/>
                <a:cs typeface="Times New Roman"/>
                <a:sym typeface="Times New Roman"/>
              </a:rPr>
              <a:t>		Discount pricing strategy</a:t>
            </a:r>
            <a:endParaRPr sz="3000">
              <a:latin typeface="Times New Roman"/>
              <a:ea typeface="Times New Roman"/>
              <a:cs typeface="Times New Roman"/>
              <a:sym typeface="Times New Roman"/>
            </a:endParaRPr>
          </a:p>
          <a:p>
            <a:pPr marL="457200" lvl="0" indent="-287699" algn="l" rtl="0">
              <a:spcBef>
                <a:spcPts val="360"/>
              </a:spcBef>
              <a:spcAft>
                <a:spcPts val="0"/>
              </a:spcAft>
              <a:buSzPts val="3000"/>
              <a:buFont typeface="Times New Roman"/>
              <a:buAutoNum type="romanUcPeriod"/>
            </a:pPr>
            <a:r>
              <a:rPr lang="en-IN" sz="3000">
                <a:latin typeface="Times New Roman"/>
                <a:ea typeface="Times New Roman"/>
                <a:cs typeface="Times New Roman"/>
                <a:sym typeface="Times New Roman"/>
              </a:rPr>
              <a:t>Decline Stage:</a:t>
            </a:r>
            <a:endParaRPr sz="3000">
              <a:latin typeface="Times New Roman"/>
              <a:ea typeface="Times New Roman"/>
              <a:cs typeface="Times New Roman"/>
              <a:sym typeface="Times New Roman"/>
            </a:endParaRPr>
          </a:p>
          <a:p>
            <a:pPr marL="457200" lvl="0" indent="702299" algn="l" rtl="0">
              <a:spcBef>
                <a:spcPts val="0"/>
              </a:spcBef>
              <a:spcAft>
                <a:spcPts val="0"/>
              </a:spcAft>
              <a:buSzPts val="3000"/>
              <a:buFont typeface="Times New Roman"/>
              <a:buAutoNum type="alphaLcPeriod"/>
            </a:pPr>
            <a:r>
              <a:rPr lang="en-IN" sz="3000">
                <a:latin typeface="Times New Roman"/>
                <a:ea typeface="Times New Roman"/>
                <a:cs typeface="Times New Roman"/>
                <a:sym typeface="Times New Roman"/>
              </a:rPr>
              <a:t>Discount pricing strategy</a:t>
            </a:r>
            <a:endParaRPr sz="3000">
              <a:latin typeface="Times New Roman"/>
              <a:ea typeface="Times New Roman"/>
              <a:cs typeface="Times New Roman"/>
              <a:sym typeface="Times New Roman"/>
            </a:endParaRPr>
          </a:p>
          <a:p>
            <a:pPr marL="914400" lvl="0" indent="245099" algn="l" rtl="0">
              <a:spcBef>
                <a:spcPts val="0"/>
              </a:spcBef>
              <a:spcAft>
                <a:spcPts val="0"/>
              </a:spcAft>
              <a:buSzPts val="3000"/>
              <a:buFont typeface="Times New Roman"/>
              <a:buAutoNum type="alphaLcPeriod"/>
            </a:pPr>
            <a:r>
              <a:rPr lang="en-IN" sz="3000">
                <a:latin typeface="Times New Roman"/>
                <a:ea typeface="Times New Roman"/>
                <a:cs typeface="Times New Roman"/>
                <a:sym typeface="Times New Roman"/>
              </a:rPr>
              <a:t>Bundling</a:t>
            </a:r>
            <a:endParaRPr sz="3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457200" y="274638"/>
            <a:ext cx="8229600" cy="7921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Pricing Objectives</a:t>
            </a:r>
            <a:endParaRPr b="1"/>
          </a:p>
        </p:txBody>
      </p:sp>
      <p:sp>
        <p:nvSpPr>
          <p:cNvPr id="91" name="Google Shape;91;p2"/>
          <p:cNvSpPr txBox="1">
            <a:spLocks noGrp="1"/>
          </p:cNvSpPr>
          <p:nvPr>
            <p:ph type="body" idx="1"/>
          </p:nvPr>
        </p:nvSpPr>
        <p:spPr>
          <a:xfrm>
            <a:off x="457200" y="1219200"/>
            <a:ext cx="8229600" cy="4906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IN"/>
              <a:t>	Company’s Pricing policies and strategies are aimed at fulfilling the following objectives:</a:t>
            </a:r>
            <a:endParaRPr/>
          </a:p>
          <a:p>
            <a:pPr marL="342900" lvl="0" indent="-342900" algn="l" rtl="0">
              <a:spcBef>
                <a:spcPts val="640"/>
              </a:spcBef>
              <a:spcAft>
                <a:spcPts val="0"/>
              </a:spcAft>
              <a:buClr>
                <a:schemeClr val="dk1"/>
              </a:buClr>
              <a:buSzPts val="3200"/>
              <a:buNone/>
            </a:pPr>
            <a:endParaRPr/>
          </a:p>
          <a:p>
            <a:pPr marL="914400" lvl="1" indent="-514350" algn="l" rtl="0">
              <a:spcBef>
                <a:spcPts val="560"/>
              </a:spcBef>
              <a:spcAft>
                <a:spcPts val="0"/>
              </a:spcAft>
              <a:buClr>
                <a:schemeClr val="dk1"/>
              </a:buClr>
              <a:buSzPts val="2800"/>
              <a:buAutoNum type="arabicPeriod"/>
            </a:pPr>
            <a:r>
              <a:rPr lang="en-IN"/>
              <a:t>Sales Maximization</a:t>
            </a:r>
            <a:endParaRPr/>
          </a:p>
          <a:p>
            <a:pPr marL="914400" lvl="1" indent="-514350" algn="l" rtl="0">
              <a:spcBef>
                <a:spcPts val="560"/>
              </a:spcBef>
              <a:spcAft>
                <a:spcPts val="0"/>
              </a:spcAft>
              <a:buClr>
                <a:schemeClr val="dk1"/>
              </a:buClr>
              <a:buSzPts val="2800"/>
              <a:buAutoNum type="arabicPeriod"/>
            </a:pPr>
            <a:r>
              <a:rPr lang="en-IN"/>
              <a:t>Profits Maximization</a:t>
            </a:r>
            <a:endParaRPr/>
          </a:p>
          <a:p>
            <a:pPr marL="914400" lvl="1" indent="-514350" algn="l" rtl="0">
              <a:spcBef>
                <a:spcPts val="560"/>
              </a:spcBef>
              <a:spcAft>
                <a:spcPts val="0"/>
              </a:spcAft>
              <a:buClr>
                <a:schemeClr val="dk1"/>
              </a:buClr>
              <a:buSzPts val="2800"/>
              <a:buAutoNum type="arabicPeriod"/>
            </a:pPr>
            <a:r>
              <a:rPr lang="en-IN"/>
              <a:t>Customer satisfaction</a:t>
            </a:r>
            <a:endParaRPr/>
          </a:p>
          <a:p>
            <a:pPr marL="914400" lvl="1" indent="-514350" algn="l" rtl="0">
              <a:spcBef>
                <a:spcPts val="560"/>
              </a:spcBef>
              <a:spcAft>
                <a:spcPts val="0"/>
              </a:spcAft>
              <a:buClr>
                <a:schemeClr val="dk1"/>
              </a:buClr>
              <a:buSzPts val="2800"/>
              <a:buAutoNum type="arabicPeriod"/>
            </a:pPr>
            <a:r>
              <a:rPr lang="en-IN"/>
              <a:t>To meet the Competition</a:t>
            </a:r>
            <a:endParaRPr/>
          </a:p>
          <a:p>
            <a:pPr marL="914400" lvl="1" indent="-514350" algn="l" rtl="0">
              <a:spcBef>
                <a:spcPts val="560"/>
              </a:spcBef>
              <a:spcAft>
                <a:spcPts val="0"/>
              </a:spcAft>
              <a:buClr>
                <a:schemeClr val="dk1"/>
              </a:buClr>
              <a:buSzPts val="2800"/>
              <a:buAutoNum type="arabicPeriod"/>
            </a:pPr>
            <a:r>
              <a:rPr lang="en-IN"/>
              <a:t>To Capture a better Market Share</a:t>
            </a:r>
            <a:endParaRPr/>
          </a:p>
          <a:p>
            <a:pPr marL="514350" lvl="0" indent="-311150" algn="l" rtl="0">
              <a:spcBef>
                <a:spcPts val="640"/>
              </a:spcBef>
              <a:spcAft>
                <a:spcPts val="0"/>
              </a:spcAft>
              <a:buClr>
                <a:schemeClr val="dk1"/>
              </a:buClr>
              <a:buSzPts val="32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Pricing Methods</a:t>
            </a:r>
            <a:endParaRPr b="1"/>
          </a:p>
        </p:txBody>
      </p:sp>
      <p:sp>
        <p:nvSpPr>
          <p:cNvPr id="97" name="Google Shape;97;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None/>
            </a:pPr>
            <a:r>
              <a:rPr lang="en-IN"/>
              <a:t>	An Organization will have various options for selecting a Pricing Method. </a:t>
            </a:r>
            <a:endParaRPr/>
          </a:p>
          <a:p>
            <a:pPr marL="342900" lvl="0" indent="-342900" algn="just" rtl="0">
              <a:spcBef>
                <a:spcPts val="640"/>
              </a:spcBef>
              <a:spcAft>
                <a:spcPts val="0"/>
              </a:spcAft>
              <a:buClr>
                <a:schemeClr val="dk1"/>
              </a:buClr>
              <a:buSzPts val="3200"/>
              <a:buNone/>
            </a:pPr>
            <a:r>
              <a:rPr lang="en-IN"/>
              <a:t>	Price given to a product is usually based on 3 dimensions that are Cost, Demand &amp; Competition.</a:t>
            </a:r>
            <a:endParaRPr/>
          </a:p>
          <a:p>
            <a:pPr marL="342900" lvl="0" indent="-342900" algn="just" rtl="0">
              <a:spcBef>
                <a:spcPts val="640"/>
              </a:spcBef>
              <a:spcAft>
                <a:spcPts val="0"/>
              </a:spcAft>
              <a:buClr>
                <a:schemeClr val="dk1"/>
              </a:buClr>
              <a:buSzPts val="3200"/>
              <a:buNone/>
            </a:pPr>
            <a:r>
              <a:rPr lang="en-IN"/>
              <a:t>	The Organization can use any  one of the above mentioned dimensions  or combination of them to set the price of a product.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Categories</a:t>
            </a:r>
            <a:endParaRPr b="1"/>
          </a:p>
        </p:txBody>
      </p:sp>
      <p:sp>
        <p:nvSpPr>
          <p:cNvPr id="103" name="Google Shape;10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IN"/>
              <a:t>Pricing methods are presented in four categories</a:t>
            </a:r>
            <a:endParaRPr/>
          </a:p>
          <a:p>
            <a:pPr marL="342900" lvl="0" indent="-3429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None/>
            </a:pPr>
            <a:r>
              <a:rPr lang="en-IN"/>
              <a:t>I.  Cost based pricing methods</a:t>
            </a:r>
            <a:endParaRPr/>
          </a:p>
          <a:p>
            <a:pPr marL="571500" lvl="0" indent="-571500" algn="l" rtl="0">
              <a:spcBef>
                <a:spcPts val="640"/>
              </a:spcBef>
              <a:spcAft>
                <a:spcPts val="0"/>
              </a:spcAft>
              <a:buClr>
                <a:schemeClr val="dk1"/>
              </a:buClr>
              <a:buSzPts val="3200"/>
              <a:buAutoNum type="romanUcPeriod" startAt="2"/>
            </a:pPr>
            <a:r>
              <a:rPr lang="en-IN"/>
              <a:t>Competition based pricing methods</a:t>
            </a:r>
            <a:endParaRPr/>
          </a:p>
          <a:p>
            <a:pPr marL="571500" lvl="0" indent="-571500" algn="l" rtl="0">
              <a:spcBef>
                <a:spcPts val="640"/>
              </a:spcBef>
              <a:spcAft>
                <a:spcPts val="0"/>
              </a:spcAft>
              <a:buClr>
                <a:schemeClr val="dk1"/>
              </a:buClr>
              <a:buSzPts val="3200"/>
              <a:buAutoNum type="romanUcPeriod" startAt="2"/>
            </a:pPr>
            <a:r>
              <a:rPr lang="en-IN"/>
              <a:t>Demand based pricing methods</a:t>
            </a:r>
            <a:endParaRPr/>
          </a:p>
          <a:p>
            <a:pPr marL="571500" lvl="0" indent="-571500" algn="l" rtl="0">
              <a:spcBef>
                <a:spcPts val="640"/>
              </a:spcBef>
              <a:spcAft>
                <a:spcPts val="0"/>
              </a:spcAft>
              <a:buClr>
                <a:schemeClr val="dk1"/>
              </a:buClr>
              <a:buSzPts val="3200"/>
              <a:buAutoNum type="romanUcPeriod" startAt="2"/>
            </a:pPr>
            <a:r>
              <a:rPr lang="en-IN"/>
              <a:t>Strategy based pricing methods</a:t>
            </a:r>
            <a:endParaRPr/>
          </a:p>
          <a:p>
            <a:pPr marL="571500" lvl="0" indent="-571500" algn="l" rtl="0">
              <a:spcBef>
                <a:spcPts val="640"/>
              </a:spcBef>
              <a:spcAft>
                <a:spcPts val="0"/>
              </a:spcAft>
              <a:buClr>
                <a:schemeClr val="dk1"/>
              </a:buClr>
              <a:buSzPts val="32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B050"/>
              </a:buClr>
              <a:buSzPts val="4400"/>
              <a:buFont typeface="Calibri"/>
              <a:buNone/>
            </a:pPr>
            <a:r>
              <a:rPr lang="en-IN" b="1">
                <a:solidFill>
                  <a:srgbClr val="00B050"/>
                </a:solidFill>
              </a:rPr>
              <a:t>I. Cost based Pricing Category</a:t>
            </a:r>
            <a:endParaRPr b="1">
              <a:solidFill>
                <a:srgbClr val="00B050"/>
              </a:solidFill>
            </a:endParaRPr>
          </a:p>
        </p:txBody>
      </p:sp>
      <p:sp>
        <p:nvSpPr>
          <p:cNvPr id="109" name="Google Shape;109;p5"/>
          <p:cNvSpPr txBox="1">
            <a:spLocks noGrp="1"/>
          </p:cNvSpPr>
          <p:nvPr>
            <p:ph type="body" idx="1"/>
          </p:nvPr>
        </p:nvSpPr>
        <p:spPr>
          <a:xfrm>
            <a:off x="457200" y="1371600"/>
            <a:ext cx="8229600" cy="5029200"/>
          </a:xfrm>
          <a:prstGeom prst="rect">
            <a:avLst/>
          </a:prstGeom>
          <a:noFill/>
          <a:ln>
            <a:noFill/>
          </a:ln>
        </p:spPr>
        <p:txBody>
          <a:bodyPr spcFirstLastPara="1" wrap="square" lIns="91425" tIns="45700" rIns="91425" bIns="45700" anchor="t" anchorCtr="0">
            <a:normAutofit/>
          </a:bodyPr>
          <a:lstStyle/>
          <a:p>
            <a:pPr marL="514350" lvl="0" indent="-514350" algn="ctr" rtl="0">
              <a:lnSpc>
                <a:spcPct val="80000"/>
              </a:lnSpc>
              <a:spcBef>
                <a:spcPts val="0"/>
              </a:spcBef>
              <a:spcAft>
                <a:spcPts val="0"/>
              </a:spcAft>
              <a:buClr>
                <a:schemeClr val="dk1"/>
              </a:buClr>
              <a:buSzPts val="2960"/>
              <a:buNone/>
            </a:pPr>
            <a:r>
              <a:rPr lang="en-IN" sz="2960"/>
              <a:t>We have two methods in this category:</a:t>
            </a:r>
            <a:endParaRPr/>
          </a:p>
          <a:p>
            <a:pPr marL="514350" lvl="0" indent="-514350" algn="ctr" rtl="0">
              <a:lnSpc>
                <a:spcPct val="80000"/>
              </a:lnSpc>
              <a:spcBef>
                <a:spcPts val="592"/>
              </a:spcBef>
              <a:spcAft>
                <a:spcPts val="0"/>
              </a:spcAft>
              <a:buClr>
                <a:schemeClr val="dk1"/>
              </a:buClr>
              <a:buSzPts val="2960"/>
              <a:buNone/>
            </a:pPr>
            <a:endParaRPr sz="2960"/>
          </a:p>
          <a:p>
            <a:pPr marL="514350" lvl="0" indent="-514350" algn="l" rtl="0">
              <a:lnSpc>
                <a:spcPct val="80000"/>
              </a:lnSpc>
              <a:spcBef>
                <a:spcPts val="592"/>
              </a:spcBef>
              <a:spcAft>
                <a:spcPts val="0"/>
              </a:spcAft>
              <a:buClr>
                <a:schemeClr val="dk1"/>
              </a:buClr>
              <a:buSzPts val="2960"/>
              <a:buAutoNum type="arabicPeriod"/>
            </a:pPr>
            <a:r>
              <a:rPr lang="en-IN" sz="2960" b="1" u="sng"/>
              <a:t>Cost plus Pricing method: </a:t>
            </a:r>
            <a:r>
              <a:rPr lang="en-IN" sz="2960"/>
              <a:t>in this method price of the product is the combination of two variables.</a:t>
            </a:r>
            <a:endParaRPr/>
          </a:p>
          <a:p>
            <a:pPr marL="514350" lvl="0" indent="-514350" algn="l" rtl="0">
              <a:lnSpc>
                <a:spcPct val="80000"/>
              </a:lnSpc>
              <a:spcBef>
                <a:spcPts val="592"/>
              </a:spcBef>
              <a:spcAft>
                <a:spcPts val="0"/>
              </a:spcAft>
              <a:buClr>
                <a:schemeClr val="dk1"/>
              </a:buClr>
              <a:buSzPts val="2960"/>
              <a:buNone/>
            </a:pPr>
            <a:r>
              <a:rPr lang="en-IN" sz="2960"/>
              <a:t>	</a:t>
            </a:r>
            <a:r>
              <a:rPr lang="en-IN" sz="2960">
                <a:solidFill>
                  <a:srgbClr val="FF0000"/>
                </a:solidFill>
              </a:rPr>
              <a:t>Price = Total Cost + Profit Margin (P=TC+PM)</a:t>
            </a:r>
            <a:endParaRPr/>
          </a:p>
          <a:p>
            <a:pPr marL="514350" lvl="0" indent="-514350" algn="l" rtl="0">
              <a:lnSpc>
                <a:spcPct val="80000"/>
              </a:lnSpc>
              <a:spcBef>
                <a:spcPts val="592"/>
              </a:spcBef>
              <a:spcAft>
                <a:spcPts val="0"/>
              </a:spcAft>
              <a:buClr>
                <a:schemeClr val="dk1"/>
              </a:buClr>
              <a:buSzPts val="2960"/>
              <a:buNone/>
            </a:pPr>
            <a:r>
              <a:rPr lang="en-IN" sz="2960"/>
              <a:t>	Total cost is determined and then a target profit margin is applied or added to it.</a:t>
            </a:r>
            <a:endParaRPr/>
          </a:p>
          <a:p>
            <a:pPr marL="514350" lvl="0" indent="-514350" algn="l" rtl="0">
              <a:lnSpc>
                <a:spcPct val="80000"/>
              </a:lnSpc>
              <a:spcBef>
                <a:spcPts val="592"/>
              </a:spcBef>
              <a:spcAft>
                <a:spcPts val="0"/>
              </a:spcAft>
              <a:buClr>
                <a:schemeClr val="dk1"/>
              </a:buClr>
              <a:buSzPts val="2960"/>
              <a:buNone/>
            </a:pPr>
            <a:r>
              <a:rPr lang="en-IN" sz="2960"/>
              <a:t>	Ex: If a product costs Rs. 10 to manufacture and the firm wants to make a 20% profit, the price is Rs. 12 per unit.</a:t>
            </a:r>
            <a:endParaRPr/>
          </a:p>
          <a:p>
            <a:pPr marL="514350" lvl="0" indent="-514350" algn="l" rtl="0">
              <a:lnSpc>
                <a:spcPct val="80000"/>
              </a:lnSpc>
              <a:spcBef>
                <a:spcPts val="592"/>
              </a:spcBef>
              <a:spcAft>
                <a:spcPts val="0"/>
              </a:spcAft>
              <a:buClr>
                <a:schemeClr val="dk1"/>
              </a:buClr>
              <a:buSzPts val="2960"/>
              <a:buNone/>
            </a:pPr>
            <a:endParaRPr sz="296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959"/>
              <a:buFont typeface="Calibri"/>
              <a:buNone/>
            </a:pPr>
            <a:r>
              <a:rPr lang="en-IN" sz="3959" b="1"/>
              <a:t>2. </a:t>
            </a:r>
            <a:r>
              <a:rPr lang="en-IN" sz="3600" b="1" u="sng"/>
              <a:t>Marginal Cost Pricing Method</a:t>
            </a:r>
            <a:endParaRPr sz="3600" b="1" u="sng"/>
          </a:p>
        </p:txBody>
      </p:sp>
      <p:sp>
        <p:nvSpPr>
          <p:cNvPr id="115" name="Google Shape;115;p6"/>
          <p:cNvSpPr txBox="1">
            <a:spLocks noGrp="1"/>
          </p:cNvSpPr>
          <p:nvPr>
            <p:ph type="body" idx="1"/>
          </p:nvPr>
        </p:nvSpPr>
        <p:spPr>
          <a:xfrm>
            <a:off x="228600" y="1066800"/>
            <a:ext cx="8686800" cy="5486400"/>
          </a:xfrm>
          <a:prstGeom prst="rect">
            <a:avLst/>
          </a:prstGeom>
          <a:noFill/>
          <a:ln>
            <a:noFill/>
          </a:ln>
        </p:spPr>
        <p:txBody>
          <a:bodyPr spcFirstLastPara="1" wrap="square" lIns="91425" tIns="45700" rIns="91425" bIns="45700" anchor="t" anchorCtr="0">
            <a:normAutofit/>
          </a:bodyPr>
          <a:lstStyle/>
          <a:p>
            <a:pPr marL="342900" lvl="0" indent="-342900" algn="just" rtl="0">
              <a:lnSpc>
                <a:spcPct val="80000"/>
              </a:lnSpc>
              <a:spcBef>
                <a:spcPts val="0"/>
              </a:spcBef>
              <a:spcAft>
                <a:spcPts val="0"/>
              </a:spcAft>
              <a:buClr>
                <a:schemeClr val="dk1"/>
              </a:buClr>
              <a:buSzPts val="2960"/>
              <a:buChar char="•"/>
            </a:pPr>
            <a:r>
              <a:rPr lang="en-IN" sz="2960"/>
              <a:t>In this method we don’t look for individual profit margins. </a:t>
            </a:r>
            <a:endParaRPr/>
          </a:p>
          <a:p>
            <a:pPr marL="342900" lvl="0" indent="-342900" algn="just" rtl="0">
              <a:lnSpc>
                <a:spcPct val="80000"/>
              </a:lnSpc>
              <a:spcBef>
                <a:spcPts val="592"/>
              </a:spcBef>
              <a:spcAft>
                <a:spcPts val="0"/>
              </a:spcAft>
              <a:buClr>
                <a:srgbClr val="FF0000"/>
              </a:buClr>
              <a:buSzPts val="2960"/>
              <a:buChar char="•"/>
            </a:pPr>
            <a:r>
              <a:rPr lang="en-IN" sz="2960" b="1">
                <a:solidFill>
                  <a:srgbClr val="FF0000"/>
                </a:solidFill>
              </a:rPr>
              <a:t>Price of the product is fixed in such a way that it covers entire amount of variable cost and either partial or full amount of fixed cost depending upon the situation.</a:t>
            </a:r>
            <a:endParaRPr/>
          </a:p>
          <a:p>
            <a:pPr marL="342900" lvl="0" indent="-342900" algn="just" rtl="0">
              <a:lnSpc>
                <a:spcPct val="80000"/>
              </a:lnSpc>
              <a:spcBef>
                <a:spcPts val="592"/>
              </a:spcBef>
              <a:spcAft>
                <a:spcPts val="0"/>
              </a:spcAft>
              <a:buClr>
                <a:schemeClr val="dk1"/>
              </a:buClr>
              <a:buSzPts val="2960"/>
              <a:buChar char="•"/>
            </a:pPr>
            <a:r>
              <a:rPr lang="en-IN" sz="2960"/>
              <a:t>Selling at a price that is above the marginal cost but below the total cost. </a:t>
            </a:r>
            <a:endParaRPr/>
          </a:p>
          <a:p>
            <a:pPr marL="342900" lvl="0" indent="-342900" algn="just" rtl="0">
              <a:lnSpc>
                <a:spcPct val="80000"/>
              </a:lnSpc>
              <a:spcBef>
                <a:spcPts val="592"/>
              </a:spcBef>
              <a:spcAft>
                <a:spcPts val="0"/>
              </a:spcAft>
              <a:buClr>
                <a:schemeClr val="dk1"/>
              </a:buClr>
              <a:buSzPts val="2960"/>
              <a:buChar char="•"/>
            </a:pPr>
            <a:r>
              <a:rPr lang="en-IN" sz="2960"/>
              <a:t>Marginal pricing is based on the assumption that since fixed and variable costs are covered by the current output level, the cost of producing any extra unit (Marginal Output) will comprise only of variable costs.</a:t>
            </a:r>
            <a:endParaRPr sz="296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B050"/>
              </a:buClr>
              <a:buSzPts val="3959"/>
              <a:buFont typeface="Calibri"/>
              <a:buNone/>
            </a:pPr>
            <a:r>
              <a:rPr lang="en-IN" sz="3959" b="1">
                <a:solidFill>
                  <a:srgbClr val="00B050"/>
                </a:solidFill>
              </a:rPr>
              <a:t>II. Competition based Pricing Category/Methods</a:t>
            </a:r>
            <a:endParaRPr sz="3959" b="1">
              <a:solidFill>
                <a:srgbClr val="00B050"/>
              </a:solidFill>
            </a:endParaRPr>
          </a:p>
        </p:txBody>
      </p:sp>
      <p:sp>
        <p:nvSpPr>
          <p:cNvPr id="121" name="Google Shape;121;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514350" lvl="0" indent="-514350" algn="ctr" rtl="0">
              <a:lnSpc>
                <a:spcPct val="90000"/>
              </a:lnSpc>
              <a:spcBef>
                <a:spcPts val="0"/>
              </a:spcBef>
              <a:spcAft>
                <a:spcPts val="0"/>
              </a:spcAft>
              <a:buClr>
                <a:schemeClr val="dk1"/>
              </a:buClr>
              <a:buSzPts val="3200"/>
              <a:buNone/>
            </a:pPr>
            <a:r>
              <a:rPr lang="en-IN"/>
              <a:t>We have two methods in this category</a:t>
            </a:r>
            <a:endParaRPr/>
          </a:p>
          <a:p>
            <a:pPr marL="514350" lvl="0" indent="-514350" algn="just" rtl="0">
              <a:lnSpc>
                <a:spcPct val="90000"/>
              </a:lnSpc>
              <a:spcBef>
                <a:spcPts val="640"/>
              </a:spcBef>
              <a:spcAft>
                <a:spcPts val="0"/>
              </a:spcAft>
              <a:buClr>
                <a:schemeClr val="dk1"/>
              </a:buClr>
              <a:buSzPts val="3200"/>
              <a:buAutoNum type="arabicPeriod"/>
            </a:pPr>
            <a:r>
              <a:rPr lang="en-IN" b="1" u="sng"/>
              <a:t>Sealed Bid Pricing Method: </a:t>
            </a:r>
            <a:r>
              <a:rPr lang="en-IN"/>
              <a:t>this method if followed while inviting tenders, contracts, auctions etc. </a:t>
            </a:r>
            <a:endParaRPr/>
          </a:p>
          <a:p>
            <a:pPr marL="514350" lvl="0" indent="-514350" algn="just" rtl="0">
              <a:lnSpc>
                <a:spcPct val="90000"/>
              </a:lnSpc>
              <a:spcBef>
                <a:spcPts val="640"/>
              </a:spcBef>
              <a:spcAft>
                <a:spcPts val="0"/>
              </a:spcAft>
              <a:buClr>
                <a:schemeClr val="dk1"/>
              </a:buClr>
              <a:buSzPts val="3200"/>
              <a:buNone/>
            </a:pPr>
            <a:r>
              <a:rPr lang="en-IN"/>
              <a:t>	Competing firms will be submitting their bids in a sealed cover to the concern authority. Who ever quotes the lowest possible bid will be having high probability of winning the contract or tender etc.</a:t>
            </a:r>
            <a:endParaRPr/>
          </a:p>
          <a:p>
            <a:pPr marL="514350" lvl="0" indent="-514350" algn="just" rtl="0">
              <a:lnSpc>
                <a:spcPct val="90000"/>
              </a:lnSpc>
              <a:spcBef>
                <a:spcPts val="640"/>
              </a:spcBef>
              <a:spcAft>
                <a:spcPts val="0"/>
              </a:spcAft>
              <a:buClr>
                <a:schemeClr val="dk1"/>
              </a:buClr>
              <a:buSzPts val="32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xfrm>
            <a:off x="457200" y="274638"/>
            <a:ext cx="8229600" cy="79216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600"/>
              <a:buFont typeface="Calibri"/>
              <a:buNone/>
            </a:pPr>
            <a:r>
              <a:rPr lang="en-IN" sz="3600" b="1"/>
              <a:t>2. </a:t>
            </a:r>
            <a:r>
              <a:rPr lang="en-IN" sz="3600" b="1" u="sng"/>
              <a:t>Going rate pricing method</a:t>
            </a:r>
            <a:endParaRPr sz="3600" b="1" u="sng"/>
          </a:p>
        </p:txBody>
      </p:sp>
      <p:sp>
        <p:nvSpPr>
          <p:cNvPr id="127" name="Google Shape;127;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endParaRPr/>
          </a:p>
          <a:p>
            <a:pPr marL="342900" lvl="0" indent="-342900" algn="l" rtl="0">
              <a:spcBef>
                <a:spcPts val="640"/>
              </a:spcBef>
              <a:spcAft>
                <a:spcPts val="0"/>
              </a:spcAft>
              <a:buClr>
                <a:schemeClr val="dk1"/>
              </a:buClr>
              <a:buSzPts val="3200"/>
              <a:buNone/>
            </a:pPr>
            <a:r>
              <a:rPr lang="en-IN"/>
              <a:t>	Setting a price for a product or service using the prevailing market price as a basis.</a:t>
            </a:r>
            <a:endParaRPr/>
          </a:p>
          <a:p>
            <a:pPr marL="342900" lvl="0" indent="-3429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None/>
            </a:pPr>
            <a:r>
              <a:rPr lang="en-IN"/>
              <a:t>	We simply follow the current market price and give exactly the same price for our products.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B050"/>
              </a:buClr>
              <a:buSzPts val="3959"/>
              <a:buFont typeface="Calibri"/>
              <a:buNone/>
            </a:pPr>
            <a:r>
              <a:rPr lang="en-IN" sz="3959" b="1">
                <a:solidFill>
                  <a:srgbClr val="00B050"/>
                </a:solidFill>
              </a:rPr>
              <a:t>III. Demand Based Pricing Category/Methods</a:t>
            </a:r>
            <a:endParaRPr sz="3959" b="1">
              <a:solidFill>
                <a:srgbClr val="00B050"/>
              </a:solidFill>
            </a:endParaRPr>
          </a:p>
        </p:txBody>
      </p:sp>
      <p:sp>
        <p:nvSpPr>
          <p:cNvPr id="133" name="Google Shape;133;p9"/>
          <p:cNvSpPr txBox="1">
            <a:spLocks noGrp="1"/>
          </p:cNvSpPr>
          <p:nvPr>
            <p:ph type="body" idx="1"/>
          </p:nvPr>
        </p:nvSpPr>
        <p:spPr>
          <a:xfrm>
            <a:off x="457200" y="1600200"/>
            <a:ext cx="8229600" cy="4800600"/>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dk1"/>
              </a:buClr>
              <a:buSzPts val="2960"/>
              <a:buNone/>
            </a:pPr>
            <a:r>
              <a:rPr lang="en-IN" sz="2960"/>
              <a:t>	We have two methods even in this category.</a:t>
            </a:r>
            <a:endParaRPr/>
          </a:p>
          <a:p>
            <a:pPr marL="514350" lvl="0" indent="-514350" algn="just" rtl="0">
              <a:lnSpc>
                <a:spcPct val="80000"/>
              </a:lnSpc>
              <a:spcBef>
                <a:spcPts val="592"/>
              </a:spcBef>
              <a:spcAft>
                <a:spcPts val="0"/>
              </a:spcAft>
              <a:buClr>
                <a:schemeClr val="dk1"/>
              </a:buClr>
              <a:buSzPts val="2960"/>
              <a:buAutoNum type="arabicPeriod"/>
            </a:pPr>
            <a:r>
              <a:rPr lang="en-IN" sz="2960" b="1" u="sng"/>
              <a:t>Price Discrimination: </a:t>
            </a:r>
            <a:r>
              <a:rPr lang="en-IN" sz="2960"/>
              <a:t>is also called as Differential Pricing Method, in this there is a practice of charging a different price for the same good or service.</a:t>
            </a:r>
            <a:endParaRPr/>
          </a:p>
          <a:p>
            <a:pPr marL="514350" lvl="0" indent="-514350" algn="just" rtl="0">
              <a:lnSpc>
                <a:spcPct val="80000"/>
              </a:lnSpc>
              <a:spcBef>
                <a:spcPts val="592"/>
              </a:spcBef>
              <a:spcAft>
                <a:spcPts val="0"/>
              </a:spcAft>
              <a:buClr>
                <a:schemeClr val="dk1"/>
              </a:buClr>
              <a:buSzPts val="2960"/>
              <a:buNone/>
            </a:pPr>
            <a:r>
              <a:rPr lang="en-IN" sz="2960"/>
              <a:t>	The term differential pricing is also used to describe the practice of charging different prices to different buyers for the same quality and quantity of a product.</a:t>
            </a:r>
            <a:endParaRPr/>
          </a:p>
          <a:p>
            <a:pPr marL="514350" lvl="0" indent="-514350" algn="just" rtl="0">
              <a:lnSpc>
                <a:spcPct val="80000"/>
              </a:lnSpc>
              <a:spcBef>
                <a:spcPts val="592"/>
              </a:spcBef>
              <a:spcAft>
                <a:spcPts val="0"/>
              </a:spcAft>
              <a:buClr>
                <a:schemeClr val="dk1"/>
              </a:buClr>
              <a:buSzPts val="2960"/>
              <a:buNone/>
            </a:pPr>
            <a:r>
              <a:rPr lang="en-IN" sz="2960"/>
              <a:t>	It is all about different people paying different prices for the same product/service.</a:t>
            </a:r>
            <a:endParaRPr sz="296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19</Slides>
  <Notes>19</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PRICING</vt:lpstr>
      <vt:lpstr>Pricing Objectives</vt:lpstr>
      <vt:lpstr>Pricing Methods</vt:lpstr>
      <vt:lpstr>Categories</vt:lpstr>
      <vt:lpstr>I. Cost based Pricing Category</vt:lpstr>
      <vt:lpstr>2. Marginal Cost Pricing Method</vt:lpstr>
      <vt:lpstr>II. Competition based Pricing Category/Methods</vt:lpstr>
      <vt:lpstr>2. Going rate pricing method</vt:lpstr>
      <vt:lpstr>III. Demand Based Pricing Category/Methods</vt:lpstr>
      <vt:lpstr>2. Perceived Pricing Method</vt:lpstr>
      <vt:lpstr>IV. Strategy Based Pricing Category/Methods</vt:lpstr>
      <vt:lpstr>2. Market Penetration </vt:lpstr>
      <vt:lpstr>3. Two-Part Pricing</vt:lpstr>
      <vt:lpstr>4. Block Pricing</vt:lpstr>
      <vt:lpstr>5. Bundled Pricing</vt:lpstr>
      <vt:lpstr>6. Transfer Pricing</vt:lpstr>
      <vt:lpstr>Pricing strategies in times of stiff price competition</vt:lpstr>
      <vt:lpstr>Product Life Cycle based Pricing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PRICING</dc:title>
  <dc:creator>EDC</dc:creator>
  <cp:lastModifiedBy>amarnathgowndra@gmail.com</cp:lastModifiedBy>
  <cp:revision>1</cp:revision>
  <dcterms:created xsi:type="dcterms:W3CDTF">2006-08-16T00:00:00Z</dcterms:created>
  <dcterms:modified xsi:type="dcterms:W3CDTF">2022-01-09T16:20:30Z</dcterms:modified>
</cp:coreProperties>
</file>