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1"/>
  </p:notesMasterIdLst>
  <p:sldIdLst>
    <p:sldId id="257" r:id="rId3"/>
    <p:sldId id="259" r:id="rId4"/>
    <p:sldId id="260" r:id="rId5"/>
    <p:sldId id="264" r:id="rId6"/>
    <p:sldId id="266" r:id="rId7"/>
    <p:sldId id="268" r:id="rId8"/>
    <p:sldId id="269" r:id="rId9"/>
    <p:sldId id="274" r:id="rId10"/>
    <p:sldId id="275" r:id="rId11"/>
    <p:sldId id="293" r:id="rId12"/>
    <p:sldId id="294" r:id="rId13"/>
    <p:sldId id="29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6" r:id="rId32"/>
    <p:sldId id="297" r:id="rId33"/>
    <p:sldId id="298" r:id="rId34"/>
    <p:sldId id="299" r:id="rId35"/>
    <p:sldId id="300" r:id="rId36"/>
    <p:sldId id="301" r:id="rId37"/>
    <p:sldId id="302" r:id="rId38"/>
    <p:sldId id="303" r:id="rId39"/>
    <p:sldId id="304" r:id="rId40"/>
    <p:sldId id="305" r:id="rId41"/>
    <p:sldId id="307" r:id="rId42"/>
    <p:sldId id="309" r:id="rId43"/>
    <p:sldId id="311" r:id="rId44"/>
    <p:sldId id="312" r:id="rId45"/>
    <p:sldId id="313" r:id="rId46"/>
    <p:sldId id="314" r:id="rId47"/>
    <p:sldId id="315" r:id="rId48"/>
    <p:sldId id="316" r:id="rId49"/>
    <p:sldId id="317" r:id="rId50"/>
    <p:sldId id="318" r:id="rId51"/>
    <p:sldId id="319" r:id="rId52"/>
    <p:sldId id="320" r:id="rId53"/>
    <p:sldId id="321" r:id="rId54"/>
    <p:sldId id="322" r:id="rId55"/>
    <p:sldId id="327" r:id="rId56"/>
    <p:sldId id="328" r:id="rId57"/>
    <p:sldId id="323" r:id="rId58"/>
    <p:sldId id="324" r:id="rId59"/>
    <p:sldId id="325" r:id="rId60"/>
    <p:sldId id="329" r:id="rId61"/>
    <p:sldId id="326" r:id="rId62"/>
    <p:sldId id="343" r:id="rId63"/>
    <p:sldId id="332" r:id="rId64"/>
    <p:sldId id="333" r:id="rId65"/>
    <p:sldId id="344" r:id="rId66"/>
    <p:sldId id="345" r:id="rId67"/>
    <p:sldId id="346" r:id="rId68"/>
    <p:sldId id="347" r:id="rId69"/>
    <p:sldId id="348" r:id="rId70"/>
    <p:sldId id="349" r:id="rId71"/>
    <p:sldId id="350" r:id="rId72"/>
    <p:sldId id="351" r:id="rId73"/>
    <p:sldId id="352" r:id="rId74"/>
    <p:sldId id="353" r:id="rId75"/>
    <p:sldId id="384" r:id="rId76"/>
    <p:sldId id="385" r:id="rId77"/>
    <p:sldId id="355" r:id="rId78"/>
    <p:sldId id="356" r:id="rId79"/>
    <p:sldId id="357" r:id="rId80"/>
    <p:sldId id="383" r:id="rId81"/>
    <p:sldId id="358" r:id="rId82"/>
    <p:sldId id="359" r:id="rId83"/>
    <p:sldId id="361" r:id="rId84"/>
    <p:sldId id="362" r:id="rId85"/>
    <p:sldId id="364" r:id="rId86"/>
    <p:sldId id="366" r:id="rId87"/>
    <p:sldId id="386" r:id="rId88"/>
    <p:sldId id="367" r:id="rId89"/>
    <p:sldId id="387" r:id="rId90"/>
    <p:sldId id="368" r:id="rId91"/>
    <p:sldId id="388" r:id="rId92"/>
    <p:sldId id="369" r:id="rId93"/>
    <p:sldId id="389" r:id="rId94"/>
    <p:sldId id="370" r:id="rId95"/>
    <p:sldId id="371" r:id="rId96"/>
    <p:sldId id="372" r:id="rId97"/>
    <p:sldId id="373" r:id="rId98"/>
    <p:sldId id="374" r:id="rId99"/>
    <p:sldId id="375" r:id="rId100"/>
    <p:sldId id="376" r:id="rId101"/>
    <p:sldId id="377" r:id="rId102"/>
    <p:sldId id="378" r:id="rId103"/>
    <p:sldId id="379" r:id="rId104"/>
    <p:sldId id="390" r:id="rId105"/>
    <p:sldId id="380" r:id="rId106"/>
    <p:sldId id="381" r:id="rId107"/>
    <p:sldId id="391" r:id="rId108"/>
    <p:sldId id="392" r:id="rId109"/>
    <p:sldId id="393" r:id="rId110"/>
    <p:sldId id="394" r:id="rId111"/>
    <p:sldId id="395" r:id="rId112"/>
    <p:sldId id="401" r:id="rId113"/>
    <p:sldId id="402" r:id="rId114"/>
    <p:sldId id="403" r:id="rId115"/>
    <p:sldId id="404" r:id="rId116"/>
    <p:sldId id="405" r:id="rId117"/>
    <p:sldId id="406" r:id="rId118"/>
    <p:sldId id="407" r:id="rId119"/>
    <p:sldId id="408" r:id="rId120"/>
    <p:sldId id="409" r:id="rId121"/>
    <p:sldId id="410" r:id="rId122"/>
    <p:sldId id="411" r:id="rId123"/>
    <p:sldId id="412" r:id="rId124"/>
    <p:sldId id="413" r:id="rId125"/>
    <p:sldId id="414" r:id="rId126"/>
    <p:sldId id="415" r:id="rId127"/>
    <p:sldId id="416" r:id="rId128"/>
    <p:sldId id="417" r:id="rId129"/>
    <p:sldId id="418" r:id="rId1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4" d="100"/>
          <a:sy n="64" d="100"/>
        </p:scale>
        <p:origin x="-148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 /><Relationship Id="rId117" Type="http://schemas.openxmlformats.org/officeDocument/2006/relationships/slide" Target="slides/slide115.xml" /><Relationship Id="rId21" Type="http://schemas.openxmlformats.org/officeDocument/2006/relationships/slide" Target="slides/slide19.xml" /><Relationship Id="rId42" Type="http://schemas.openxmlformats.org/officeDocument/2006/relationships/slide" Target="slides/slide40.xml" /><Relationship Id="rId47" Type="http://schemas.openxmlformats.org/officeDocument/2006/relationships/slide" Target="slides/slide45.xml" /><Relationship Id="rId63" Type="http://schemas.openxmlformats.org/officeDocument/2006/relationships/slide" Target="slides/slide61.xml" /><Relationship Id="rId68" Type="http://schemas.openxmlformats.org/officeDocument/2006/relationships/slide" Target="slides/slide66.xml" /><Relationship Id="rId84" Type="http://schemas.openxmlformats.org/officeDocument/2006/relationships/slide" Target="slides/slide82.xml" /><Relationship Id="rId89" Type="http://schemas.openxmlformats.org/officeDocument/2006/relationships/slide" Target="slides/slide87.xml" /><Relationship Id="rId112" Type="http://schemas.openxmlformats.org/officeDocument/2006/relationships/slide" Target="slides/slide110.xml" /><Relationship Id="rId133" Type="http://schemas.openxmlformats.org/officeDocument/2006/relationships/viewProps" Target="viewProps.xml" /><Relationship Id="rId16" Type="http://schemas.openxmlformats.org/officeDocument/2006/relationships/slide" Target="slides/slide14.xml" /><Relationship Id="rId107" Type="http://schemas.openxmlformats.org/officeDocument/2006/relationships/slide" Target="slides/slide105.xml" /><Relationship Id="rId11" Type="http://schemas.openxmlformats.org/officeDocument/2006/relationships/slide" Target="slides/slide9.xml" /><Relationship Id="rId32" Type="http://schemas.openxmlformats.org/officeDocument/2006/relationships/slide" Target="slides/slide30.xml" /><Relationship Id="rId37" Type="http://schemas.openxmlformats.org/officeDocument/2006/relationships/slide" Target="slides/slide35.xml" /><Relationship Id="rId53" Type="http://schemas.openxmlformats.org/officeDocument/2006/relationships/slide" Target="slides/slide51.xml" /><Relationship Id="rId58" Type="http://schemas.openxmlformats.org/officeDocument/2006/relationships/slide" Target="slides/slide56.xml" /><Relationship Id="rId74" Type="http://schemas.openxmlformats.org/officeDocument/2006/relationships/slide" Target="slides/slide72.xml" /><Relationship Id="rId79" Type="http://schemas.openxmlformats.org/officeDocument/2006/relationships/slide" Target="slides/slide77.xml" /><Relationship Id="rId102" Type="http://schemas.openxmlformats.org/officeDocument/2006/relationships/slide" Target="slides/slide100.xml" /><Relationship Id="rId123" Type="http://schemas.openxmlformats.org/officeDocument/2006/relationships/slide" Target="slides/slide121.xml" /><Relationship Id="rId128" Type="http://schemas.openxmlformats.org/officeDocument/2006/relationships/slide" Target="slides/slide126.xml" /><Relationship Id="rId5" Type="http://schemas.openxmlformats.org/officeDocument/2006/relationships/slide" Target="slides/slide3.xml" /><Relationship Id="rId90" Type="http://schemas.openxmlformats.org/officeDocument/2006/relationships/slide" Target="slides/slide88.xml" /><Relationship Id="rId95" Type="http://schemas.openxmlformats.org/officeDocument/2006/relationships/slide" Target="slides/slide93.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slide" Target="slides/slide25.xml" /><Relationship Id="rId30" Type="http://schemas.openxmlformats.org/officeDocument/2006/relationships/slide" Target="slides/slide28.xml" /><Relationship Id="rId35" Type="http://schemas.openxmlformats.org/officeDocument/2006/relationships/slide" Target="slides/slide33.xml" /><Relationship Id="rId43" Type="http://schemas.openxmlformats.org/officeDocument/2006/relationships/slide" Target="slides/slide41.xml" /><Relationship Id="rId48" Type="http://schemas.openxmlformats.org/officeDocument/2006/relationships/slide" Target="slides/slide46.xml" /><Relationship Id="rId56" Type="http://schemas.openxmlformats.org/officeDocument/2006/relationships/slide" Target="slides/slide54.xml" /><Relationship Id="rId64" Type="http://schemas.openxmlformats.org/officeDocument/2006/relationships/slide" Target="slides/slide62.xml" /><Relationship Id="rId69" Type="http://schemas.openxmlformats.org/officeDocument/2006/relationships/slide" Target="slides/slide67.xml" /><Relationship Id="rId77" Type="http://schemas.openxmlformats.org/officeDocument/2006/relationships/slide" Target="slides/slide75.xml" /><Relationship Id="rId100" Type="http://schemas.openxmlformats.org/officeDocument/2006/relationships/slide" Target="slides/slide98.xml" /><Relationship Id="rId105" Type="http://schemas.openxmlformats.org/officeDocument/2006/relationships/slide" Target="slides/slide103.xml" /><Relationship Id="rId113" Type="http://schemas.openxmlformats.org/officeDocument/2006/relationships/slide" Target="slides/slide111.xml" /><Relationship Id="rId118" Type="http://schemas.openxmlformats.org/officeDocument/2006/relationships/slide" Target="slides/slide116.xml" /><Relationship Id="rId126" Type="http://schemas.openxmlformats.org/officeDocument/2006/relationships/slide" Target="slides/slide124.xml" /><Relationship Id="rId134" Type="http://schemas.openxmlformats.org/officeDocument/2006/relationships/theme" Target="theme/theme1.xml" /><Relationship Id="rId8" Type="http://schemas.openxmlformats.org/officeDocument/2006/relationships/slide" Target="slides/slide6.xml" /><Relationship Id="rId51" Type="http://schemas.openxmlformats.org/officeDocument/2006/relationships/slide" Target="slides/slide49.xml" /><Relationship Id="rId72" Type="http://schemas.openxmlformats.org/officeDocument/2006/relationships/slide" Target="slides/slide70.xml" /><Relationship Id="rId80" Type="http://schemas.openxmlformats.org/officeDocument/2006/relationships/slide" Target="slides/slide78.xml" /><Relationship Id="rId85" Type="http://schemas.openxmlformats.org/officeDocument/2006/relationships/slide" Target="slides/slide83.xml" /><Relationship Id="rId93" Type="http://schemas.openxmlformats.org/officeDocument/2006/relationships/slide" Target="slides/slide91.xml" /><Relationship Id="rId98" Type="http://schemas.openxmlformats.org/officeDocument/2006/relationships/slide" Target="slides/slide96.xml" /><Relationship Id="rId121" Type="http://schemas.openxmlformats.org/officeDocument/2006/relationships/slide" Target="slides/slide119.xml" /><Relationship Id="rId3" Type="http://schemas.openxmlformats.org/officeDocument/2006/relationships/slide" Target="slides/slide1.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slide" Target="slides/slide23.xml" /><Relationship Id="rId33" Type="http://schemas.openxmlformats.org/officeDocument/2006/relationships/slide" Target="slides/slide31.xml" /><Relationship Id="rId38" Type="http://schemas.openxmlformats.org/officeDocument/2006/relationships/slide" Target="slides/slide36.xml" /><Relationship Id="rId46" Type="http://schemas.openxmlformats.org/officeDocument/2006/relationships/slide" Target="slides/slide44.xml" /><Relationship Id="rId59" Type="http://schemas.openxmlformats.org/officeDocument/2006/relationships/slide" Target="slides/slide57.xml" /><Relationship Id="rId67" Type="http://schemas.openxmlformats.org/officeDocument/2006/relationships/slide" Target="slides/slide65.xml" /><Relationship Id="rId103" Type="http://schemas.openxmlformats.org/officeDocument/2006/relationships/slide" Target="slides/slide101.xml" /><Relationship Id="rId108" Type="http://schemas.openxmlformats.org/officeDocument/2006/relationships/slide" Target="slides/slide106.xml" /><Relationship Id="rId116" Type="http://schemas.openxmlformats.org/officeDocument/2006/relationships/slide" Target="slides/slide114.xml" /><Relationship Id="rId124" Type="http://schemas.openxmlformats.org/officeDocument/2006/relationships/slide" Target="slides/slide122.xml" /><Relationship Id="rId129" Type="http://schemas.openxmlformats.org/officeDocument/2006/relationships/slide" Target="slides/slide127.xml" /><Relationship Id="rId20" Type="http://schemas.openxmlformats.org/officeDocument/2006/relationships/slide" Target="slides/slide18.xml" /><Relationship Id="rId41" Type="http://schemas.openxmlformats.org/officeDocument/2006/relationships/slide" Target="slides/slide39.xml" /><Relationship Id="rId54" Type="http://schemas.openxmlformats.org/officeDocument/2006/relationships/slide" Target="slides/slide52.xml" /><Relationship Id="rId62" Type="http://schemas.openxmlformats.org/officeDocument/2006/relationships/slide" Target="slides/slide60.xml" /><Relationship Id="rId70" Type="http://schemas.openxmlformats.org/officeDocument/2006/relationships/slide" Target="slides/slide68.xml" /><Relationship Id="rId75" Type="http://schemas.openxmlformats.org/officeDocument/2006/relationships/slide" Target="slides/slide73.xml" /><Relationship Id="rId83" Type="http://schemas.openxmlformats.org/officeDocument/2006/relationships/slide" Target="slides/slide81.xml" /><Relationship Id="rId88" Type="http://schemas.openxmlformats.org/officeDocument/2006/relationships/slide" Target="slides/slide86.xml" /><Relationship Id="rId91" Type="http://schemas.openxmlformats.org/officeDocument/2006/relationships/slide" Target="slides/slide89.xml" /><Relationship Id="rId96" Type="http://schemas.openxmlformats.org/officeDocument/2006/relationships/slide" Target="slides/slide94.xml" /><Relationship Id="rId111" Type="http://schemas.openxmlformats.org/officeDocument/2006/relationships/slide" Target="slides/slide109.xml" /><Relationship Id="rId132"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4.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slide" Target="slides/slide26.xml" /><Relationship Id="rId36" Type="http://schemas.openxmlformats.org/officeDocument/2006/relationships/slide" Target="slides/slide34.xml" /><Relationship Id="rId49" Type="http://schemas.openxmlformats.org/officeDocument/2006/relationships/slide" Target="slides/slide47.xml" /><Relationship Id="rId57" Type="http://schemas.openxmlformats.org/officeDocument/2006/relationships/slide" Target="slides/slide55.xml" /><Relationship Id="rId106" Type="http://schemas.openxmlformats.org/officeDocument/2006/relationships/slide" Target="slides/slide104.xml" /><Relationship Id="rId114" Type="http://schemas.openxmlformats.org/officeDocument/2006/relationships/slide" Target="slides/slide112.xml" /><Relationship Id="rId119" Type="http://schemas.openxmlformats.org/officeDocument/2006/relationships/slide" Target="slides/slide117.xml" /><Relationship Id="rId127" Type="http://schemas.openxmlformats.org/officeDocument/2006/relationships/slide" Target="slides/slide125.xml" /><Relationship Id="rId10" Type="http://schemas.openxmlformats.org/officeDocument/2006/relationships/slide" Target="slides/slide8.xml" /><Relationship Id="rId31" Type="http://schemas.openxmlformats.org/officeDocument/2006/relationships/slide" Target="slides/slide29.xml" /><Relationship Id="rId44" Type="http://schemas.openxmlformats.org/officeDocument/2006/relationships/slide" Target="slides/slide42.xml" /><Relationship Id="rId52" Type="http://schemas.openxmlformats.org/officeDocument/2006/relationships/slide" Target="slides/slide50.xml" /><Relationship Id="rId60" Type="http://schemas.openxmlformats.org/officeDocument/2006/relationships/slide" Target="slides/slide58.xml" /><Relationship Id="rId65" Type="http://schemas.openxmlformats.org/officeDocument/2006/relationships/slide" Target="slides/slide63.xml" /><Relationship Id="rId73" Type="http://schemas.openxmlformats.org/officeDocument/2006/relationships/slide" Target="slides/slide71.xml" /><Relationship Id="rId78" Type="http://schemas.openxmlformats.org/officeDocument/2006/relationships/slide" Target="slides/slide76.xml" /><Relationship Id="rId81" Type="http://schemas.openxmlformats.org/officeDocument/2006/relationships/slide" Target="slides/slide79.xml" /><Relationship Id="rId86" Type="http://schemas.openxmlformats.org/officeDocument/2006/relationships/slide" Target="slides/slide84.xml" /><Relationship Id="rId94" Type="http://schemas.openxmlformats.org/officeDocument/2006/relationships/slide" Target="slides/slide92.xml" /><Relationship Id="rId99" Type="http://schemas.openxmlformats.org/officeDocument/2006/relationships/slide" Target="slides/slide97.xml" /><Relationship Id="rId101" Type="http://schemas.openxmlformats.org/officeDocument/2006/relationships/slide" Target="slides/slide99.xml" /><Relationship Id="rId122" Type="http://schemas.openxmlformats.org/officeDocument/2006/relationships/slide" Target="slides/slide120.xml" /><Relationship Id="rId130" Type="http://schemas.openxmlformats.org/officeDocument/2006/relationships/slide" Target="slides/slide128.xml" /><Relationship Id="rId135" Type="http://schemas.openxmlformats.org/officeDocument/2006/relationships/tableStyles" Target="tableStyles.xml" /><Relationship Id="rId4" Type="http://schemas.openxmlformats.org/officeDocument/2006/relationships/slide" Target="slides/slide2.xml" /><Relationship Id="rId9" Type="http://schemas.openxmlformats.org/officeDocument/2006/relationships/slide" Target="slides/slide7.xml" /><Relationship Id="rId13" Type="http://schemas.openxmlformats.org/officeDocument/2006/relationships/slide" Target="slides/slide11.xml" /><Relationship Id="rId18" Type="http://schemas.openxmlformats.org/officeDocument/2006/relationships/slide" Target="slides/slide16.xml" /><Relationship Id="rId39" Type="http://schemas.openxmlformats.org/officeDocument/2006/relationships/slide" Target="slides/slide37.xml" /><Relationship Id="rId109" Type="http://schemas.openxmlformats.org/officeDocument/2006/relationships/slide" Target="slides/slide107.xml" /><Relationship Id="rId34" Type="http://schemas.openxmlformats.org/officeDocument/2006/relationships/slide" Target="slides/slide32.xml" /><Relationship Id="rId50" Type="http://schemas.openxmlformats.org/officeDocument/2006/relationships/slide" Target="slides/slide48.xml" /><Relationship Id="rId55" Type="http://schemas.openxmlformats.org/officeDocument/2006/relationships/slide" Target="slides/slide53.xml" /><Relationship Id="rId76" Type="http://schemas.openxmlformats.org/officeDocument/2006/relationships/slide" Target="slides/slide74.xml" /><Relationship Id="rId97" Type="http://schemas.openxmlformats.org/officeDocument/2006/relationships/slide" Target="slides/slide95.xml" /><Relationship Id="rId104" Type="http://schemas.openxmlformats.org/officeDocument/2006/relationships/slide" Target="slides/slide102.xml" /><Relationship Id="rId120" Type="http://schemas.openxmlformats.org/officeDocument/2006/relationships/slide" Target="slides/slide118.xml" /><Relationship Id="rId125" Type="http://schemas.openxmlformats.org/officeDocument/2006/relationships/slide" Target="slides/slide123.xml" /><Relationship Id="rId7" Type="http://schemas.openxmlformats.org/officeDocument/2006/relationships/slide" Target="slides/slide5.xml" /><Relationship Id="rId71" Type="http://schemas.openxmlformats.org/officeDocument/2006/relationships/slide" Target="slides/slide69.xml" /><Relationship Id="rId92" Type="http://schemas.openxmlformats.org/officeDocument/2006/relationships/slide" Target="slides/slide90.xml" /><Relationship Id="rId2" Type="http://schemas.openxmlformats.org/officeDocument/2006/relationships/slideMaster" Target="slideMasters/slideMaster2.xml" /><Relationship Id="rId29" Type="http://schemas.openxmlformats.org/officeDocument/2006/relationships/slide" Target="slides/slide27.xml" /><Relationship Id="rId24" Type="http://schemas.openxmlformats.org/officeDocument/2006/relationships/slide" Target="slides/slide22.xml" /><Relationship Id="rId40" Type="http://schemas.openxmlformats.org/officeDocument/2006/relationships/slide" Target="slides/slide38.xml" /><Relationship Id="rId45" Type="http://schemas.openxmlformats.org/officeDocument/2006/relationships/slide" Target="slides/slide43.xml" /><Relationship Id="rId66" Type="http://schemas.openxmlformats.org/officeDocument/2006/relationships/slide" Target="slides/slide64.xml" /><Relationship Id="rId87" Type="http://schemas.openxmlformats.org/officeDocument/2006/relationships/slide" Target="slides/slide85.xml" /><Relationship Id="rId110" Type="http://schemas.openxmlformats.org/officeDocument/2006/relationships/slide" Target="slides/slide108.xml" /><Relationship Id="rId115" Type="http://schemas.openxmlformats.org/officeDocument/2006/relationships/slide" Target="slides/slide113.xml" /><Relationship Id="rId131" Type="http://schemas.openxmlformats.org/officeDocument/2006/relationships/notesMaster" Target="notesMasters/notesMaster1.xml" /><Relationship Id="rId61" Type="http://schemas.openxmlformats.org/officeDocument/2006/relationships/slide" Target="slides/slide59.xml" /><Relationship Id="rId82" Type="http://schemas.openxmlformats.org/officeDocument/2006/relationships/slide" Target="slides/slide80.xml" /><Relationship Id="rId19" Type="http://schemas.openxmlformats.org/officeDocument/2006/relationships/slide" Target="slides/slide1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3AA6CD-F9C0-4EF2-8418-0E7369A8DA0D}" type="datetimeFigureOut">
              <a:rPr lang="en-US" smtClean="0"/>
              <a:pPr/>
              <a:t>11/6/2021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BAA1F8-F9BF-4E4A-9DEC-10F8D22EDB23}"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A5A0E45-71B1-466C-9AA9-670AAFE642A8}" type="datetimeFigureOut">
              <a:rPr lang="en-US" smtClean="0"/>
              <a:pPr/>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455ED1-C233-4FEF-A978-620F40B1DA9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5A0E45-71B1-466C-9AA9-670AAFE642A8}" type="datetimeFigureOut">
              <a:rPr lang="en-US" smtClean="0"/>
              <a:pPr/>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455ED1-C233-4FEF-A978-620F40B1DA9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5A0E45-71B1-466C-9AA9-670AAFE642A8}" type="datetimeFigureOut">
              <a:rPr lang="en-US" smtClean="0"/>
              <a:pPr/>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455ED1-C233-4FEF-A978-620F40B1DA9F}"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11/6/2021</a:t>
            </a:fld>
            <a:endParaRPr lang="en-US"/>
          </a:p>
        </p:txBody>
      </p:sp>
      <p:sp>
        <p:nvSpPr>
          <p:cNvPr id="6" name="Holder 6"/>
          <p:cNvSpPr>
            <a:spLocks noGrp="1"/>
          </p:cNvSpPr>
          <p:nvPr>
            <p:ph type="sldNum" sz="quarter" idx="7"/>
          </p:nvPr>
        </p:nvSpPr>
        <p:spPr/>
        <p:txBody>
          <a:bodyPr lIns="0" tIns="0" rIns="0" bIns="0"/>
          <a:lstStyle>
            <a:lvl1pPr>
              <a:defRPr sz="1200" b="0" i="0">
                <a:solidFill>
                  <a:srgbClr val="2D2F37"/>
                </a:solidFill>
                <a:latin typeface="Tahoma"/>
                <a:cs typeface="Tahoma"/>
              </a:defRPr>
            </a:lvl1pPr>
          </a:lstStyle>
          <a:p>
            <a:pPr marL="25400">
              <a:lnSpc>
                <a:spcPct val="100000"/>
              </a:lnSpc>
              <a:spcBef>
                <a:spcPts val="100"/>
              </a:spcBef>
            </a:pPr>
            <a:fld id="{81D60167-4931-47E6-BA6A-407CBD079E47}" type="slidenum">
              <a:rPr spc="40" dirty="0"/>
              <a:pPr marL="25400">
                <a:lnSpc>
                  <a:spcPct val="100000"/>
                </a:lnSpc>
                <a:spcBef>
                  <a:spcPts val="100"/>
                </a:spcBef>
              </a:pPr>
              <a:t>‹#›</a:t>
            </a:fld>
            <a:endParaRPr spc="4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2D2F37"/>
          </a:solidFill>
        </p:spPr>
        <p:txBody>
          <a:bodyPr wrap="square" lIns="0" tIns="0" rIns="0" bIns="0" rtlCol="0"/>
          <a:lstStyle/>
          <a:p>
            <a:endParaRPr/>
          </a:p>
        </p:txBody>
      </p:sp>
      <p:sp>
        <p:nvSpPr>
          <p:cNvPr id="17" name="bk object 17"/>
          <p:cNvSpPr/>
          <p:nvPr/>
        </p:nvSpPr>
        <p:spPr>
          <a:xfrm>
            <a:off x="903732" y="0"/>
            <a:ext cx="0" cy="6858000"/>
          </a:xfrm>
          <a:custGeom>
            <a:avLst/>
            <a:gdLst/>
            <a:ahLst/>
            <a:cxnLst/>
            <a:rect l="l" t="t" r="r" b="b"/>
            <a:pathLst>
              <a:path h="6858000">
                <a:moveTo>
                  <a:pt x="0" y="0"/>
                </a:moveTo>
                <a:lnTo>
                  <a:pt x="0" y="6857996"/>
                </a:lnTo>
              </a:path>
            </a:pathLst>
          </a:custGeom>
          <a:ln w="9143">
            <a:solidFill>
              <a:srgbClr val="999FA9"/>
            </a:solidFill>
          </a:ln>
        </p:spPr>
        <p:txBody>
          <a:bodyPr wrap="square" lIns="0" tIns="0" rIns="0" bIns="0" rtlCol="0"/>
          <a:lstStyle/>
          <a:p>
            <a:endParaRPr/>
          </a:p>
        </p:txBody>
      </p:sp>
      <p:sp>
        <p:nvSpPr>
          <p:cNvPr id="18" name="bk object 18"/>
          <p:cNvSpPr/>
          <p:nvPr/>
        </p:nvSpPr>
        <p:spPr>
          <a:xfrm>
            <a:off x="795527" y="786383"/>
            <a:ext cx="217931" cy="219455"/>
          </a:xfrm>
          <a:prstGeom prst="rect">
            <a:avLst/>
          </a:prstGeom>
          <a:blipFill>
            <a:blip r:embed="rId2" cstate="print"/>
            <a:stretch>
              <a:fillRect/>
            </a:stretch>
          </a:blipFill>
        </p:spPr>
        <p:txBody>
          <a:bodyPr wrap="square" lIns="0" tIns="0" rIns="0" bIns="0" rtlCol="0"/>
          <a:lstStyle/>
          <a:p>
            <a:endParaRPr/>
          </a:p>
        </p:txBody>
      </p:sp>
      <p:sp>
        <p:nvSpPr>
          <p:cNvPr id="19" name="bk object 19"/>
          <p:cNvSpPr/>
          <p:nvPr/>
        </p:nvSpPr>
        <p:spPr>
          <a:xfrm>
            <a:off x="769619" y="1862327"/>
            <a:ext cx="268605" cy="268605"/>
          </a:xfrm>
          <a:custGeom>
            <a:avLst/>
            <a:gdLst/>
            <a:ahLst/>
            <a:cxnLst/>
            <a:rect l="l" t="t" r="r" b="b"/>
            <a:pathLst>
              <a:path w="268605" h="268605">
                <a:moveTo>
                  <a:pt x="134111" y="0"/>
                </a:moveTo>
                <a:lnTo>
                  <a:pt x="91722" y="6839"/>
                </a:lnTo>
                <a:lnTo>
                  <a:pt x="54907" y="25883"/>
                </a:lnTo>
                <a:lnTo>
                  <a:pt x="25876" y="54918"/>
                </a:lnTo>
                <a:lnTo>
                  <a:pt x="6837" y="91732"/>
                </a:lnTo>
                <a:lnTo>
                  <a:pt x="0" y="134112"/>
                </a:lnTo>
                <a:lnTo>
                  <a:pt x="6837" y="176491"/>
                </a:lnTo>
                <a:lnTo>
                  <a:pt x="25876" y="213305"/>
                </a:lnTo>
                <a:lnTo>
                  <a:pt x="54907" y="242340"/>
                </a:lnTo>
                <a:lnTo>
                  <a:pt x="91722" y="261384"/>
                </a:lnTo>
                <a:lnTo>
                  <a:pt x="134111" y="268224"/>
                </a:lnTo>
                <a:lnTo>
                  <a:pt x="176501" y="261384"/>
                </a:lnTo>
                <a:lnTo>
                  <a:pt x="213316" y="242340"/>
                </a:lnTo>
                <a:lnTo>
                  <a:pt x="242347" y="213305"/>
                </a:lnTo>
                <a:lnTo>
                  <a:pt x="261386" y="176491"/>
                </a:lnTo>
                <a:lnTo>
                  <a:pt x="268223" y="134112"/>
                </a:lnTo>
                <a:lnTo>
                  <a:pt x="261386" y="91732"/>
                </a:lnTo>
                <a:lnTo>
                  <a:pt x="242347" y="54918"/>
                </a:lnTo>
                <a:lnTo>
                  <a:pt x="213316" y="25883"/>
                </a:lnTo>
                <a:lnTo>
                  <a:pt x="176501" y="6839"/>
                </a:lnTo>
                <a:lnTo>
                  <a:pt x="134111" y="0"/>
                </a:lnTo>
                <a:close/>
              </a:path>
            </a:pathLst>
          </a:custGeom>
          <a:solidFill>
            <a:srgbClr val="2D2F37"/>
          </a:solidFill>
        </p:spPr>
        <p:txBody>
          <a:bodyPr wrap="square" lIns="0" tIns="0" rIns="0" bIns="0" rtlCol="0"/>
          <a:lstStyle/>
          <a:p>
            <a:endParaRPr/>
          </a:p>
        </p:txBody>
      </p:sp>
      <p:sp>
        <p:nvSpPr>
          <p:cNvPr id="20" name="bk object 20"/>
          <p:cNvSpPr/>
          <p:nvPr/>
        </p:nvSpPr>
        <p:spPr>
          <a:xfrm>
            <a:off x="769619" y="1862327"/>
            <a:ext cx="268605" cy="268605"/>
          </a:xfrm>
          <a:custGeom>
            <a:avLst/>
            <a:gdLst/>
            <a:ahLst/>
            <a:cxnLst/>
            <a:rect l="l" t="t" r="r" b="b"/>
            <a:pathLst>
              <a:path w="268605" h="268605">
                <a:moveTo>
                  <a:pt x="0" y="134112"/>
                </a:moveTo>
                <a:lnTo>
                  <a:pt x="6837" y="91732"/>
                </a:lnTo>
                <a:lnTo>
                  <a:pt x="25876" y="54918"/>
                </a:lnTo>
                <a:lnTo>
                  <a:pt x="54907" y="25883"/>
                </a:lnTo>
                <a:lnTo>
                  <a:pt x="91722" y="6839"/>
                </a:lnTo>
                <a:lnTo>
                  <a:pt x="134111" y="0"/>
                </a:lnTo>
                <a:lnTo>
                  <a:pt x="176501" y="6839"/>
                </a:lnTo>
                <a:lnTo>
                  <a:pt x="213316" y="25883"/>
                </a:lnTo>
                <a:lnTo>
                  <a:pt x="242347" y="54918"/>
                </a:lnTo>
                <a:lnTo>
                  <a:pt x="261386" y="91732"/>
                </a:lnTo>
                <a:lnTo>
                  <a:pt x="268223" y="134112"/>
                </a:lnTo>
                <a:lnTo>
                  <a:pt x="261386" y="176491"/>
                </a:lnTo>
                <a:lnTo>
                  <a:pt x="242347" y="213305"/>
                </a:lnTo>
                <a:lnTo>
                  <a:pt x="213316" y="242340"/>
                </a:lnTo>
                <a:lnTo>
                  <a:pt x="176501" y="261384"/>
                </a:lnTo>
                <a:lnTo>
                  <a:pt x="134111" y="268224"/>
                </a:lnTo>
                <a:lnTo>
                  <a:pt x="91722" y="261384"/>
                </a:lnTo>
                <a:lnTo>
                  <a:pt x="54907" y="242340"/>
                </a:lnTo>
                <a:lnTo>
                  <a:pt x="25876" y="213305"/>
                </a:lnTo>
                <a:lnTo>
                  <a:pt x="6837" y="176491"/>
                </a:lnTo>
                <a:lnTo>
                  <a:pt x="0" y="134112"/>
                </a:lnTo>
                <a:close/>
              </a:path>
            </a:pathLst>
          </a:custGeom>
          <a:ln w="9144">
            <a:solidFill>
              <a:srgbClr val="999FA9"/>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00" b="1" i="0">
                <a:solidFill>
                  <a:srgbClr val="39C0B9"/>
                </a:solidFill>
                <a:latin typeface="Century Gothic"/>
                <a:cs typeface="Century Gothic"/>
              </a:defRPr>
            </a:lvl1pPr>
          </a:lstStyle>
          <a:p>
            <a:endParaRPr/>
          </a:p>
        </p:txBody>
      </p:sp>
      <p:sp>
        <p:nvSpPr>
          <p:cNvPr id="3" name="Holder 3"/>
          <p:cNvSpPr>
            <a:spLocks noGrp="1"/>
          </p:cNvSpPr>
          <p:nvPr>
            <p:ph type="body" idx="1"/>
          </p:nvPr>
        </p:nvSpPr>
        <p:spPr/>
        <p:txBody>
          <a:bodyPr lIns="0" tIns="0" rIns="0" bIns="0"/>
          <a:lstStyle>
            <a:lvl1pPr>
              <a:defRPr sz="2200" b="0" i="0">
                <a:solidFill>
                  <a:schemeClr val="bg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11/6/2021</a:t>
            </a:fld>
            <a:endParaRPr lang="en-US"/>
          </a:p>
        </p:txBody>
      </p:sp>
      <p:sp>
        <p:nvSpPr>
          <p:cNvPr id="6" name="Holder 6"/>
          <p:cNvSpPr>
            <a:spLocks noGrp="1"/>
          </p:cNvSpPr>
          <p:nvPr>
            <p:ph type="sldNum" sz="quarter" idx="7"/>
          </p:nvPr>
        </p:nvSpPr>
        <p:spPr/>
        <p:txBody>
          <a:bodyPr lIns="0" tIns="0" rIns="0" bIns="0"/>
          <a:lstStyle>
            <a:lvl1pPr>
              <a:defRPr sz="1200" b="0" i="0">
                <a:solidFill>
                  <a:srgbClr val="2D2F37"/>
                </a:solidFill>
                <a:latin typeface="Tahoma"/>
                <a:cs typeface="Tahoma"/>
              </a:defRPr>
            </a:lvl1pPr>
          </a:lstStyle>
          <a:p>
            <a:pPr marL="25400">
              <a:lnSpc>
                <a:spcPct val="100000"/>
              </a:lnSpc>
              <a:spcBef>
                <a:spcPts val="100"/>
              </a:spcBef>
            </a:pPr>
            <a:fld id="{81D60167-4931-47E6-BA6A-407CBD079E47}" type="slidenum">
              <a:rPr spc="40" dirty="0"/>
              <a:pPr marL="25400">
                <a:lnSpc>
                  <a:spcPct val="100000"/>
                </a:lnSpc>
                <a:spcBef>
                  <a:spcPts val="100"/>
                </a:spcBef>
              </a:pPr>
              <a:t>‹#›</a:t>
            </a:fld>
            <a:endParaRPr spc="4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2D2F37"/>
          </a:solidFill>
        </p:spPr>
        <p:txBody>
          <a:bodyPr wrap="square" lIns="0" tIns="0" rIns="0" bIns="0" rtlCol="0"/>
          <a:lstStyle/>
          <a:p>
            <a:endParaRPr/>
          </a:p>
        </p:txBody>
      </p:sp>
      <p:sp>
        <p:nvSpPr>
          <p:cNvPr id="17" name="bk object 17"/>
          <p:cNvSpPr/>
          <p:nvPr/>
        </p:nvSpPr>
        <p:spPr>
          <a:xfrm>
            <a:off x="903732" y="0"/>
            <a:ext cx="0" cy="6858000"/>
          </a:xfrm>
          <a:custGeom>
            <a:avLst/>
            <a:gdLst/>
            <a:ahLst/>
            <a:cxnLst/>
            <a:rect l="l" t="t" r="r" b="b"/>
            <a:pathLst>
              <a:path h="6858000">
                <a:moveTo>
                  <a:pt x="0" y="0"/>
                </a:moveTo>
                <a:lnTo>
                  <a:pt x="0" y="6857996"/>
                </a:lnTo>
              </a:path>
            </a:pathLst>
          </a:custGeom>
          <a:ln w="9143">
            <a:solidFill>
              <a:srgbClr val="999FA9"/>
            </a:solidFill>
          </a:ln>
        </p:spPr>
        <p:txBody>
          <a:bodyPr wrap="square" lIns="0" tIns="0" rIns="0" bIns="0" rtlCol="0"/>
          <a:lstStyle/>
          <a:p>
            <a:endParaRPr/>
          </a:p>
        </p:txBody>
      </p:sp>
      <p:sp>
        <p:nvSpPr>
          <p:cNvPr id="18" name="bk object 18"/>
          <p:cNvSpPr/>
          <p:nvPr/>
        </p:nvSpPr>
        <p:spPr>
          <a:xfrm>
            <a:off x="795527" y="786383"/>
            <a:ext cx="217931" cy="219455"/>
          </a:xfrm>
          <a:prstGeom prst="rect">
            <a:avLst/>
          </a:prstGeom>
          <a:blipFill>
            <a:blip r:embed="rId2" cstate="print"/>
            <a:stretch>
              <a:fillRect/>
            </a:stretch>
          </a:blipFill>
        </p:spPr>
        <p:txBody>
          <a:bodyPr wrap="square" lIns="0" tIns="0" rIns="0" bIns="0" rtlCol="0"/>
          <a:lstStyle/>
          <a:p>
            <a:endParaRPr/>
          </a:p>
        </p:txBody>
      </p:sp>
      <p:sp>
        <p:nvSpPr>
          <p:cNvPr id="19" name="bk object 19"/>
          <p:cNvSpPr/>
          <p:nvPr/>
        </p:nvSpPr>
        <p:spPr>
          <a:xfrm>
            <a:off x="769619" y="1862327"/>
            <a:ext cx="268605" cy="268605"/>
          </a:xfrm>
          <a:custGeom>
            <a:avLst/>
            <a:gdLst/>
            <a:ahLst/>
            <a:cxnLst/>
            <a:rect l="l" t="t" r="r" b="b"/>
            <a:pathLst>
              <a:path w="268605" h="268605">
                <a:moveTo>
                  <a:pt x="134111" y="0"/>
                </a:moveTo>
                <a:lnTo>
                  <a:pt x="91722" y="6839"/>
                </a:lnTo>
                <a:lnTo>
                  <a:pt x="54907" y="25883"/>
                </a:lnTo>
                <a:lnTo>
                  <a:pt x="25876" y="54918"/>
                </a:lnTo>
                <a:lnTo>
                  <a:pt x="6837" y="91732"/>
                </a:lnTo>
                <a:lnTo>
                  <a:pt x="0" y="134112"/>
                </a:lnTo>
                <a:lnTo>
                  <a:pt x="6837" y="176491"/>
                </a:lnTo>
                <a:lnTo>
                  <a:pt x="25876" y="213305"/>
                </a:lnTo>
                <a:lnTo>
                  <a:pt x="54907" y="242340"/>
                </a:lnTo>
                <a:lnTo>
                  <a:pt x="91722" y="261384"/>
                </a:lnTo>
                <a:lnTo>
                  <a:pt x="134111" y="268224"/>
                </a:lnTo>
                <a:lnTo>
                  <a:pt x="176501" y="261384"/>
                </a:lnTo>
                <a:lnTo>
                  <a:pt x="213316" y="242340"/>
                </a:lnTo>
                <a:lnTo>
                  <a:pt x="242347" y="213305"/>
                </a:lnTo>
                <a:lnTo>
                  <a:pt x="261386" y="176491"/>
                </a:lnTo>
                <a:lnTo>
                  <a:pt x="268223" y="134112"/>
                </a:lnTo>
                <a:lnTo>
                  <a:pt x="261386" y="91732"/>
                </a:lnTo>
                <a:lnTo>
                  <a:pt x="242347" y="54918"/>
                </a:lnTo>
                <a:lnTo>
                  <a:pt x="213316" y="25883"/>
                </a:lnTo>
                <a:lnTo>
                  <a:pt x="176501" y="6839"/>
                </a:lnTo>
                <a:lnTo>
                  <a:pt x="134111" y="0"/>
                </a:lnTo>
                <a:close/>
              </a:path>
            </a:pathLst>
          </a:custGeom>
          <a:solidFill>
            <a:srgbClr val="2D2F37"/>
          </a:solidFill>
        </p:spPr>
        <p:txBody>
          <a:bodyPr wrap="square" lIns="0" tIns="0" rIns="0" bIns="0" rtlCol="0"/>
          <a:lstStyle/>
          <a:p>
            <a:endParaRPr/>
          </a:p>
        </p:txBody>
      </p:sp>
      <p:sp>
        <p:nvSpPr>
          <p:cNvPr id="20" name="bk object 20"/>
          <p:cNvSpPr/>
          <p:nvPr/>
        </p:nvSpPr>
        <p:spPr>
          <a:xfrm>
            <a:off x="769619" y="1862327"/>
            <a:ext cx="268605" cy="268605"/>
          </a:xfrm>
          <a:custGeom>
            <a:avLst/>
            <a:gdLst/>
            <a:ahLst/>
            <a:cxnLst/>
            <a:rect l="l" t="t" r="r" b="b"/>
            <a:pathLst>
              <a:path w="268605" h="268605">
                <a:moveTo>
                  <a:pt x="0" y="134112"/>
                </a:moveTo>
                <a:lnTo>
                  <a:pt x="6837" y="91732"/>
                </a:lnTo>
                <a:lnTo>
                  <a:pt x="25876" y="54918"/>
                </a:lnTo>
                <a:lnTo>
                  <a:pt x="54907" y="25883"/>
                </a:lnTo>
                <a:lnTo>
                  <a:pt x="91722" y="6839"/>
                </a:lnTo>
                <a:lnTo>
                  <a:pt x="134111" y="0"/>
                </a:lnTo>
                <a:lnTo>
                  <a:pt x="176501" y="6839"/>
                </a:lnTo>
                <a:lnTo>
                  <a:pt x="213316" y="25883"/>
                </a:lnTo>
                <a:lnTo>
                  <a:pt x="242347" y="54918"/>
                </a:lnTo>
                <a:lnTo>
                  <a:pt x="261386" y="91732"/>
                </a:lnTo>
                <a:lnTo>
                  <a:pt x="268223" y="134112"/>
                </a:lnTo>
                <a:lnTo>
                  <a:pt x="261386" y="176491"/>
                </a:lnTo>
                <a:lnTo>
                  <a:pt x="242347" y="213305"/>
                </a:lnTo>
                <a:lnTo>
                  <a:pt x="213316" y="242340"/>
                </a:lnTo>
                <a:lnTo>
                  <a:pt x="176501" y="261384"/>
                </a:lnTo>
                <a:lnTo>
                  <a:pt x="134111" y="268224"/>
                </a:lnTo>
                <a:lnTo>
                  <a:pt x="91722" y="261384"/>
                </a:lnTo>
                <a:lnTo>
                  <a:pt x="54907" y="242340"/>
                </a:lnTo>
                <a:lnTo>
                  <a:pt x="25876" y="213305"/>
                </a:lnTo>
                <a:lnTo>
                  <a:pt x="6837" y="176491"/>
                </a:lnTo>
                <a:lnTo>
                  <a:pt x="0" y="134112"/>
                </a:lnTo>
                <a:close/>
              </a:path>
            </a:pathLst>
          </a:custGeom>
          <a:ln w="9144">
            <a:solidFill>
              <a:srgbClr val="999FA9"/>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00" b="1" i="0">
                <a:solidFill>
                  <a:srgbClr val="39C0B9"/>
                </a:solidFill>
                <a:latin typeface="Century Gothic"/>
                <a:cs typeface="Century Gothic"/>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11/6/2021</a:t>
            </a:fld>
            <a:endParaRPr lang="en-US"/>
          </a:p>
        </p:txBody>
      </p:sp>
      <p:sp>
        <p:nvSpPr>
          <p:cNvPr id="7" name="Holder 7"/>
          <p:cNvSpPr>
            <a:spLocks noGrp="1"/>
          </p:cNvSpPr>
          <p:nvPr>
            <p:ph type="sldNum" sz="quarter" idx="7"/>
          </p:nvPr>
        </p:nvSpPr>
        <p:spPr/>
        <p:txBody>
          <a:bodyPr lIns="0" tIns="0" rIns="0" bIns="0"/>
          <a:lstStyle>
            <a:lvl1pPr>
              <a:defRPr sz="1200" b="0" i="0">
                <a:solidFill>
                  <a:srgbClr val="2D2F37"/>
                </a:solidFill>
                <a:latin typeface="Tahoma"/>
                <a:cs typeface="Tahoma"/>
              </a:defRPr>
            </a:lvl1pPr>
          </a:lstStyle>
          <a:p>
            <a:pPr marL="25400">
              <a:lnSpc>
                <a:spcPct val="100000"/>
              </a:lnSpc>
              <a:spcBef>
                <a:spcPts val="100"/>
              </a:spcBef>
            </a:pPr>
            <a:fld id="{81D60167-4931-47E6-BA6A-407CBD079E47}" type="slidenum">
              <a:rPr spc="40" dirty="0"/>
              <a:pPr marL="25400">
                <a:lnSpc>
                  <a:spcPct val="100000"/>
                </a:lnSpc>
                <a:spcBef>
                  <a:spcPts val="100"/>
                </a:spcBef>
              </a:pPr>
              <a:t>‹#›</a:t>
            </a:fld>
            <a:endParaRPr spc="4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2D2F37"/>
          </a:solidFill>
        </p:spPr>
        <p:txBody>
          <a:bodyPr wrap="square" lIns="0" tIns="0" rIns="0" bIns="0" rtlCol="0"/>
          <a:lstStyle/>
          <a:p>
            <a:endParaRPr/>
          </a:p>
        </p:txBody>
      </p:sp>
      <p:sp>
        <p:nvSpPr>
          <p:cNvPr id="17" name="bk object 17"/>
          <p:cNvSpPr/>
          <p:nvPr/>
        </p:nvSpPr>
        <p:spPr>
          <a:xfrm>
            <a:off x="903732" y="3563111"/>
            <a:ext cx="0" cy="3294379"/>
          </a:xfrm>
          <a:custGeom>
            <a:avLst/>
            <a:gdLst/>
            <a:ahLst/>
            <a:cxnLst/>
            <a:rect l="l" t="t" r="r" b="b"/>
            <a:pathLst>
              <a:path h="3294379">
                <a:moveTo>
                  <a:pt x="0" y="0"/>
                </a:moveTo>
                <a:lnTo>
                  <a:pt x="0" y="3294298"/>
                </a:lnTo>
              </a:path>
            </a:pathLst>
          </a:custGeom>
          <a:ln w="9144">
            <a:solidFill>
              <a:srgbClr val="999FA9"/>
            </a:solidFill>
          </a:ln>
        </p:spPr>
        <p:txBody>
          <a:bodyPr wrap="square" lIns="0" tIns="0" rIns="0" bIns="0" rtlCol="0"/>
          <a:lstStyle/>
          <a:p>
            <a:endParaRPr/>
          </a:p>
        </p:txBody>
      </p:sp>
      <p:sp>
        <p:nvSpPr>
          <p:cNvPr id="18" name="bk object 18"/>
          <p:cNvSpPr/>
          <p:nvPr/>
        </p:nvSpPr>
        <p:spPr>
          <a:xfrm>
            <a:off x="770381" y="3295650"/>
            <a:ext cx="268605" cy="268605"/>
          </a:xfrm>
          <a:custGeom>
            <a:avLst/>
            <a:gdLst/>
            <a:ahLst/>
            <a:cxnLst/>
            <a:rect l="l" t="t" r="r" b="b"/>
            <a:pathLst>
              <a:path w="268605" h="268604">
                <a:moveTo>
                  <a:pt x="134112" y="0"/>
                </a:moveTo>
                <a:lnTo>
                  <a:pt x="91722" y="6839"/>
                </a:lnTo>
                <a:lnTo>
                  <a:pt x="54907" y="25883"/>
                </a:lnTo>
                <a:lnTo>
                  <a:pt x="25876" y="54918"/>
                </a:lnTo>
                <a:lnTo>
                  <a:pt x="6837" y="91732"/>
                </a:lnTo>
                <a:lnTo>
                  <a:pt x="0" y="134112"/>
                </a:lnTo>
                <a:lnTo>
                  <a:pt x="6837" y="176491"/>
                </a:lnTo>
                <a:lnTo>
                  <a:pt x="25876" y="213305"/>
                </a:lnTo>
                <a:lnTo>
                  <a:pt x="54907" y="242340"/>
                </a:lnTo>
                <a:lnTo>
                  <a:pt x="91722" y="261384"/>
                </a:lnTo>
                <a:lnTo>
                  <a:pt x="134112" y="268224"/>
                </a:lnTo>
                <a:lnTo>
                  <a:pt x="176501" y="261384"/>
                </a:lnTo>
                <a:lnTo>
                  <a:pt x="213316" y="242340"/>
                </a:lnTo>
                <a:lnTo>
                  <a:pt x="242347" y="213305"/>
                </a:lnTo>
                <a:lnTo>
                  <a:pt x="261386" y="176491"/>
                </a:lnTo>
                <a:lnTo>
                  <a:pt x="268224" y="134112"/>
                </a:lnTo>
                <a:lnTo>
                  <a:pt x="261386" y="91732"/>
                </a:lnTo>
                <a:lnTo>
                  <a:pt x="242347" y="54918"/>
                </a:lnTo>
                <a:lnTo>
                  <a:pt x="213316" y="25883"/>
                </a:lnTo>
                <a:lnTo>
                  <a:pt x="176501" y="6839"/>
                </a:lnTo>
                <a:lnTo>
                  <a:pt x="134112" y="0"/>
                </a:lnTo>
                <a:close/>
              </a:path>
            </a:pathLst>
          </a:custGeom>
          <a:solidFill>
            <a:srgbClr val="39C0B9"/>
          </a:solidFill>
        </p:spPr>
        <p:txBody>
          <a:bodyPr wrap="square" lIns="0" tIns="0" rIns="0" bIns="0" rtlCol="0"/>
          <a:lstStyle/>
          <a:p>
            <a:endParaRPr/>
          </a:p>
        </p:txBody>
      </p:sp>
      <p:sp>
        <p:nvSpPr>
          <p:cNvPr id="19" name="bk object 19"/>
          <p:cNvSpPr/>
          <p:nvPr/>
        </p:nvSpPr>
        <p:spPr>
          <a:xfrm>
            <a:off x="770381" y="3295650"/>
            <a:ext cx="268605" cy="268605"/>
          </a:xfrm>
          <a:custGeom>
            <a:avLst/>
            <a:gdLst/>
            <a:ahLst/>
            <a:cxnLst/>
            <a:rect l="l" t="t" r="r" b="b"/>
            <a:pathLst>
              <a:path w="268605" h="268604">
                <a:moveTo>
                  <a:pt x="0" y="134112"/>
                </a:moveTo>
                <a:lnTo>
                  <a:pt x="6837" y="91732"/>
                </a:lnTo>
                <a:lnTo>
                  <a:pt x="25876" y="54918"/>
                </a:lnTo>
                <a:lnTo>
                  <a:pt x="54907" y="25883"/>
                </a:lnTo>
                <a:lnTo>
                  <a:pt x="91722" y="6839"/>
                </a:lnTo>
                <a:lnTo>
                  <a:pt x="134112" y="0"/>
                </a:lnTo>
                <a:lnTo>
                  <a:pt x="176501" y="6839"/>
                </a:lnTo>
                <a:lnTo>
                  <a:pt x="213316" y="25883"/>
                </a:lnTo>
                <a:lnTo>
                  <a:pt x="242347" y="54918"/>
                </a:lnTo>
                <a:lnTo>
                  <a:pt x="261386" y="91732"/>
                </a:lnTo>
                <a:lnTo>
                  <a:pt x="268224" y="134112"/>
                </a:lnTo>
                <a:lnTo>
                  <a:pt x="261386" y="176491"/>
                </a:lnTo>
                <a:lnTo>
                  <a:pt x="242347" y="213305"/>
                </a:lnTo>
                <a:lnTo>
                  <a:pt x="213316" y="242340"/>
                </a:lnTo>
                <a:lnTo>
                  <a:pt x="176501" y="261384"/>
                </a:lnTo>
                <a:lnTo>
                  <a:pt x="134112" y="268224"/>
                </a:lnTo>
                <a:lnTo>
                  <a:pt x="91722" y="261384"/>
                </a:lnTo>
                <a:lnTo>
                  <a:pt x="54907" y="242340"/>
                </a:lnTo>
                <a:lnTo>
                  <a:pt x="25876" y="213305"/>
                </a:lnTo>
                <a:lnTo>
                  <a:pt x="6837" y="176491"/>
                </a:lnTo>
                <a:lnTo>
                  <a:pt x="0" y="134112"/>
                </a:lnTo>
                <a:close/>
              </a:path>
            </a:pathLst>
          </a:custGeom>
          <a:ln w="28956">
            <a:solidFill>
              <a:srgbClr val="2D2F37"/>
            </a:solidFill>
          </a:ln>
        </p:spPr>
        <p:txBody>
          <a:bodyPr wrap="square" lIns="0" tIns="0" rIns="0" bIns="0" rtlCol="0"/>
          <a:lstStyle/>
          <a:p>
            <a:endParaRPr/>
          </a:p>
        </p:txBody>
      </p:sp>
      <p:sp>
        <p:nvSpPr>
          <p:cNvPr id="20" name="bk object 20"/>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00" b="1" i="0">
                <a:solidFill>
                  <a:srgbClr val="39C0B9"/>
                </a:solidFill>
                <a:latin typeface="Century Gothic"/>
                <a:cs typeface="Century Gothi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11/6/2021</a:t>
            </a:fld>
            <a:endParaRPr lang="en-US"/>
          </a:p>
        </p:txBody>
      </p:sp>
      <p:sp>
        <p:nvSpPr>
          <p:cNvPr id="5" name="Holder 5"/>
          <p:cNvSpPr>
            <a:spLocks noGrp="1"/>
          </p:cNvSpPr>
          <p:nvPr>
            <p:ph type="sldNum" sz="quarter" idx="7"/>
          </p:nvPr>
        </p:nvSpPr>
        <p:spPr/>
        <p:txBody>
          <a:bodyPr lIns="0" tIns="0" rIns="0" bIns="0"/>
          <a:lstStyle>
            <a:lvl1pPr>
              <a:defRPr sz="1200" b="0" i="0">
                <a:solidFill>
                  <a:srgbClr val="2D2F37"/>
                </a:solidFill>
                <a:latin typeface="Tahoma"/>
                <a:cs typeface="Tahoma"/>
              </a:defRPr>
            </a:lvl1pPr>
          </a:lstStyle>
          <a:p>
            <a:pPr marL="25400">
              <a:lnSpc>
                <a:spcPct val="100000"/>
              </a:lnSpc>
              <a:spcBef>
                <a:spcPts val="100"/>
              </a:spcBef>
            </a:pPr>
            <a:fld id="{81D60167-4931-47E6-BA6A-407CBD079E47}" type="slidenum">
              <a:rPr spc="40" dirty="0"/>
              <a:pPr marL="25400">
                <a:lnSpc>
                  <a:spcPct val="100000"/>
                </a:lnSpc>
                <a:spcBef>
                  <a:spcPts val="100"/>
                </a:spcBef>
              </a:pPr>
              <a:t>‹#›</a:t>
            </a:fld>
            <a:endParaRPr spc="4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2D2F37"/>
          </a:solidFill>
        </p:spPr>
        <p:txBody>
          <a:bodyPr wrap="square" lIns="0" tIns="0" rIns="0" bIns="0" rtlCol="0"/>
          <a:lstStyle/>
          <a:p>
            <a:endParaRPr/>
          </a:p>
        </p:txBody>
      </p:sp>
      <p:sp>
        <p:nvSpPr>
          <p:cNvPr id="17" name="bk object 17"/>
          <p:cNvSpPr/>
          <p:nvPr/>
        </p:nvSpPr>
        <p:spPr>
          <a:xfrm>
            <a:off x="903732" y="0"/>
            <a:ext cx="0" cy="6858000"/>
          </a:xfrm>
          <a:custGeom>
            <a:avLst/>
            <a:gdLst/>
            <a:ahLst/>
            <a:cxnLst/>
            <a:rect l="l" t="t" r="r" b="b"/>
            <a:pathLst>
              <a:path h="6858000">
                <a:moveTo>
                  <a:pt x="0" y="0"/>
                </a:moveTo>
                <a:lnTo>
                  <a:pt x="0" y="6857996"/>
                </a:lnTo>
              </a:path>
            </a:pathLst>
          </a:custGeom>
          <a:ln w="9143">
            <a:solidFill>
              <a:srgbClr val="999FA9"/>
            </a:solidFill>
          </a:ln>
        </p:spPr>
        <p:txBody>
          <a:bodyPr wrap="square" lIns="0" tIns="0" rIns="0" bIns="0" rtlCol="0"/>
          <a:lstStyle/>
          <a:p>
            <a:endParaRPr/>
          </a:p>
        </p:txBody>
      </p:sp>
      <p:sp>
        <p:nvSpPr>
          <p:cNvPr id="18" name="bk object 18"/>
          <p:cNvSpPr/>
          <p:nvPr/>
        </p:nvSpPr>
        <p:spPr>
          <a:xfrm>
            <a:off x="804672" y="3329940"/>
            <a:ext cx="198119" cy="19812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11/6/2021</a:t>
            </a:fld>
            <a:endParaRPr lang="en-US"/>
          </a:p>
        </p:txBody>
      </p:sp>
      <p:sp>
        <p:nvSpPr>
          <p:cNvPr id="4" name="Holder 4"/>
          <p:cNvSpPr>
            <a:spLocks noGrp="1"/>
          </p:cNvSpPr>
          <p:nvPr>
            <p:ph type="sldNum" sz="quarter" idx="7"/>
          </p:nvPr>
        </p:nvSpPr>
        <p:spPr/>
        <p:txBody>
          <a:bodyPr lIns="0" tIns="0" rIns="0" bIns="0"/>
          <a:lstStyle>
            <a:lvl1pPr>
              <a:defRPr sz="1200" b="0" i="0">
                <a:solidFill>
                  <a:srgbClr val="2D2F37"/>
                </a:solidFill>
                <a:latin typeface="Tahoma"/>
                <a:cs typeface="Tahoma"/>
              </a:defRPr>
            </a:lvl1pPr>
          </a:lstStyle>
          <a:p>
            <a:pPr marL="25400">
              <a:lnSpc>
                <a:spcPct val="100000"/>
              </a:lnSpc>
              <a:spcBef>
                <a:spcPts val="100"/>
              </a:spcBef>
            </a:pPr>
            <a:fld id="{81D60167-4931-47E6-BA6A-407CBD079E47}" type="slidenum">
              <a:rPr spc="40" dirty="0"/>
              <a:pPr marL="25400">
                <a:lnSpc>
                  <a:spcPct val="100000"/>
                </a:lnSpc>
                <a:spcBef>
                  <a:spcPts val="100"/>
                </a:spcBef>
              </a:pPr>
              <a:t>‹#›</a:t>
            </a:fld>
            <a:endParaRPr spc="4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5A0E45-71B1-466C-9AA9-670AAFE642A8}" type="datetimeFigureOut">
              <a:rPr lang="en-US" smtClean="0"/>
              <a:pPr/>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455ED1-C233-4FEF-A978-620F40B1DA9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5A0E45-71B1-466C-9AA9-670AAFE642A8}" type="datetimeFigureOut">
              <a:rPr lang="en-US" smtClean="0"/>
              <a:pPr/>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455ED1-C233-4FEF-A978-620F40B1DA9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5A0E45-71B1-466C-9AA9-670AAFE642A8}" type="datetimeFigureOut">
              <a:rPr lang="en-US" smtClean="0"/>
              <a:pPr/>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455ED1-C233-4FEF-A978-620F40B1DA9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5A0E45-71B1-466C-9AA9-670AAFE642A8}" type="datetimeFigureOut">
              <a:rPr lang="en-US" smtClean="0"/>
              <a:pPr/>
              <a:t>11/6/2021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3455ED1-C233-4FEF-A978-620F40B1DA9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A5A0E45-71B1-466C-9AA9-670AAFE642A8}" type="datetimeFigureOut">
              <a:rPr lang="en-US" smtClean="0"/>
              <a:pPr/>
              <a:t>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3455ED1-C233-4FEF-A978-620F40B1DA9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5A0E45-71B1-466C-9AA9-670AAFE642A8}" type="datetimeFigureOut">
              <a:rPr lang="en-US" smtClean="0"/>
              <a:pPr/>
              <a:t>11/6/2021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3455ED1-C233-4FEF-A978-620F40B1DA9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5A0E45-71B1-466C-9AA9-670AAFE642A8}" type="datetimeFigureOut">
              <a:rPr lang="en-US" smtClean="0"/>
              <a:pPr/>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455ED1-C233-4FEF-A978-620F40B1DA9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5A0E45-71B1-466C-9AA9-670AAFE642A8}" type="datetimeFigureOut">
              <a:rPr lang="en-US" smtClean="0"/>
              <a:pPr/>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455ED1-C233-4FEF-A978-620F40B1DA9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theme" Target="../theme/theme2.xml" /><Relationship Id="rId5" Type="http://schemas.openxmlformats.org/officeDocument/2006/relationships/slideLayout" Target="../slideLayouts/slideLayout16.xml" /><Relationship Id="rId4" Type="http://schemas.openxmlformats.org/officeDocument/2006/relationships/slideLayout" Target="../slideLayouts/slideLayout15.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5A0E45-71B1-466C-9AA9-670AAFE642A8}" type="datetimeFigureOut">
              <a:rPr lang="en-US" smtClean="0"/>
              <a:pPr/>
              <a:t>11/6/2021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455ED1-C233-4FEF-A978-620F40B1DA9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2D2F37"/>
          </a:solidFill>
        </p:spPr>
        <p:txBody>
          <a:bodyPr wrap="square" lIns="0" tIns="0" rIns="0" bIns="0" rtlCol="0"/>
          <a:lstStyle/>
          <a:p>
            <a:endParaRPr/>
          </a:p>
        </p:txBody>
      </p:sp>
      <p:sp>
        <p:nvSpPr>
          <p:cNvPr id="2" name="Holder 2"/>
          <p:cNvSpPr>
            <a:spLocks noGrp="1"/>
          </p:cNvSpPr>
          <p:nvPr>
            <p:ph type="title"/>
          </p:nvPr>
        </p:nvSpPr>
        <p:spPr>
          <a:xfrm>
            <a:off x="1124712" y="264109"/>
            <a:ext cx="6894575" cy="757555"/>
          </a:xfrm>
          <a:prstGeom prst="rect">
            <a:avLst/>
          </a:prstGeom>
        </p:spPr>
        <p:txBody>
          <a:bodyPr wrap="square" lIns="0" tIns="0" rIns="0" bIns="0">
            <a:spAutoFit/>
          </a:bodyPr>
          <a:lstStyle>
            <a:lvl1pPr>
              <a:defRPr sz="2400" b="1" i="0">
                <a:solidFill>
                  <a:srgbClr val="39C0B9"/>
                </a:solidFill>
                <a:latin typeface="Century Gothic"/>
                <a:cs typeface="Century Gothic"/>
              </a:defRPr>
            </a:lvl1pPr>
          </a:lstStyle>
          <a:p>
            <a:endParaRPr/>
          </a:p>
        </p:txBody>
      </p:sp>
      <p:sp>
        <p:nvSpPr>
          <p:cNvPr id="3" name="Holder 3"/>
          <p:cNvSpPr>
            <a:spLocks noGrp="1"/>
          </p:cNvSpPr>
          <p:nvPr>
            <p:ph type="body" idx="1"/>
          </p:nvPr>
        </p:nvSpPr>
        <p:spPr>
          <a:xfrm>
            <a:off x="1349629" y="1782902"/>
            <a:ext cx="6444741" cy="3714115"/>
          </a:xfrm>
          <a:prstGeom prst="rect">
            <a:avLst/>
          </a:prstGeom>
        </p:spPr>
        <p:txBody>
          <a:bodyPr wrap="square" lIns="0" tIns="0" rIns="0" bIns="0">
            <a:spAutoFit/>
          </a:bodyPr>
          <a:lstStyle>
            <a:lvl1pPr>
              <a:defRPr sz="2200" b="0" i="0">
                <a:solidFill>
                  <a:schemeClr val="bg1"/>
                </a:solidFill>
                <a:latin typeface="Tahoma"/>
                <a:cs typeface="Tahom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11/6/2021</a:t>
            </a:fld>
            <a:endParaRPr lang="en-US"/>
          </a:p>
        </p:txBody>
      </p:sp>
      <p:sp>
        <p:nvSpPr>
          <p:cNvPr id="6" name="Holder 6"/>
          <p:cNvSpPr>
            <a:spLocks noGrp="1"/>
          </p:cNvSpPr>
          <p:nvPr>
            <p:ph type="sldNum" sz="quarter" idx="7"/>
          </p:nvPr>
        </p:nvSpPr>
        <p:spPr>
          <a:xfrm>
            <a:off x="8777858" y="6511849"/>
            <a:ext cx="229870" cy="215900"/>
          </a:xfrm>
          <a:prstGeom prst="rect">
            <a:avLst/>
          </a:prstGeom>
        </p:spPr>
        <p:txBody>
          <a:bodyPr wrap="square" lIns="0" tIns="0" rIns="0" bIns="0">
            <a:spAutoFit/>
          </a:bodyPr>
          <a:lstStyle>
            <a:lvl1pPr>
              <a:defRPr sz="1200" b="0" i="0">
                <a:solidFill>
                  <a:srgbClr val="2D2F37"/>
                </a:solidFill>
                <a:latin typeface="Tahoma"/>
                <a:cs typeface="Tahoma"/>
              </a:defRPr>
            </a:lvl1pPr>
          </a:lstStyle>
          <a:p>
            <a:pPr marL="25400">
              <a:lnSpc>
                <a:spcPct val="100000"/>
              </a:lnSpc>
              <a:spcBef>
                <a:spcPts val="100"/>
              </a:spcBef>
            </a:pPr>
            <a:fld id="{81D60167-4931-47E6-BA6A-407CBD079E47}" type="slidenum">
              <a:rPr spc="40" dirty="0"/>
              <a:pPr marL="25400">
                <a:lnSpc>
                  <a:spcPct val="100000"/>
                </a:lnSpc>
                <a:spcBef>
                  <a:spcPts val="100"/>
                </a:spcBef>
              </a:pPr>
              <a:t>‹#›</a:t>
            </a:fld>
            <a:endParaRPr spc="4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Relationship Id="rId2" Type="http://schemas.openxmlformats.org/officeDocument/2006/relationships/image" Target="../media/image40.png"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Relationship Id="rId2" Type="http://schemas.openxmlformats.org/officeDocument/2006/relationships/image" Target="../media/image41.png"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Relationship Id="rId3" Type="http://schemas.openxmlformats.org/officeDocument/2006/relationships/hyperlink" Target="https://www.sciencedirect.com/topics/computer-science/file-allocation-table" TargetMode="External" /><Relationship Id="rId2" Type="http://schemas.openxmlformats.org/officeDocument/2006/relationships/hyperlink" Target="https://www.sciencedirect.com/topics/computer-science/unallocated-space" TargetMode="External"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13.xml.rels><?xml version="1.0" encoding="UTF-8" standalone="yes"?>
<Relationships xmlns="http://schemas.openxmlformats.org/package/2006/relationships"><Relationship Id="rId2" Type="http://schemas.openxmlformats.org/officeDocument/2006/relationships/image" Target="../media/image42.png" /><Relationship Id="rId1" Type="http://schemas.openxmlformats.org/officeDocument/2006/relationships/slideLayout" Target="../slideLayouts/slideLayout13.xml"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18.xml.rels><?xml version="1.0" encoding="UTF-8" standalone="yes"?>
<Relationships xmlns="http://schemas.openxmlformats.org/package/2006/relationships"><Relationship Id="rId2" Type="http://schemas.openxmlformats.org/officeDocument/2006/relationships/image" Target="../media/image43.jpeg" /><Relationship Id="rId1" Type="http://schemas.openxmlformats.org/officeDocument/2006/relationships/slideLayout" Target="../slideLayouts/slideLayout13.xml" /></Relationships>
</file>

<file path=ppt/slides/_rels/slide119.xml.rels><?xml version="1.0" encoding="UTF-8" standalone="yes"?>
<Relationships xmlns="http://schemas.openxmlformats.org/package/2006/relationships"><Relationship Id="rId2" Type="http://schemas.openxmlformats.org/officeDocument/2006/relationships/image" Target="../media/image44.jpeg" /><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 standalone="yes"?>
<Relationships xmlns="http://schemas.openxmlformats.org/package/2006/relationships"><Relationship Id="rId2" Type="http://schemas.openxmlformats.org/officeDocument/2006/relationships/image" Target="../media/image45.jpeg" /><Relationship Id="rId1" Type="http://schemas.openxmlformats.org/officeDocument/2006/relationships/slideLayout" Target="../slideLayouts/slideLayout13.xml" /></Relationships>
</file>

<file path=ppt/slides/_rels/slide121.xml.rels><?xml version="1.0" encoding="UTF-8" standalone="yes"?>
<Relationships xmlns="http://schemas.openxmlformats.org/package/2006/relationships"><Relationship Id="rId2" Type="http://schemas.openxmlformats.org/officeDocument/2006/relationships/image" Target="../media/image46.png" /><Relationship Id="rId1" Type="http://schemas.openxmlformats.org/officeDocument/2006/relationships/slideLayout" Target="../slideLayouts/slideLayout13.xml"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24.xml.rels><?xml version="1.0" encoding="UTF-8" standalone="yes"?>
<Relationships xmlns="http://schemas.openxmlformats.org/package/2006/relationships"><Relationship Id="rId2" Type="http://schemas.openxmlformats.org/officeDocument/2006/relationships/image" Target="../media/image47.png" /><Relationship Id="rId1" Type="http://schemas.openxmlformats.org/officeDocument/2006/relationships/slideLayout" Target="../slideLayouts/slideLayout13.xml" /></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26.xml.rels><?xml version="1.0" encoding="UTF-8" standalone="yes"?>
<Relationships xmlns="http://schemas.openxmlformats.org/package/2006/relationships"><Relationship Id="rId2" Type="http://schemas.openxmlformats.org/officeDocument/2006/relationships/image" Target="../media/image48.png" /><Relationship Id="rId1" Type="http://schemas.openxmlformats.org/officeDocument/2006/relationships/slideLayout" Target="../slideLayouts/slideLayout16.xml"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28.xml.rels><?xml version="1.0" encoding="UTF-8" standalone="yes"?>
<Relationships xmlns="http://schemas.openxmlformats.org/package/2006/relationships"><Relationship Id="rId2" Type="http://schemas.openxmlformats.org/officeDocument/2006/relationships/image" Target="../media/image49.png" /><Relationship Id="rId1" Type="http://schemas.openxmlformats.org/officeDocument/2006/relationships/slideLayout" Target="../slideLayouts/slideLayout13.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1.xml" /><Relationship Id="rId5" Type="http://schemas.openxmlformats.org/officeDocument/2006/relationships/image" Target="../media/image8.jpeg" /><Relationship Id="rId4" Type="http://schemas.openxmlformats.org/officeDocument/2006/relationships/image" Target="../media/image7.jpe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jpeg" /><Relationship Id="rId1" Type="http://schemas.openxmlformats.org/officeDocument/2006/relationships/slideLayout" Target="../slideLayouts/slideLayout2.xml" /><Relationship Id="rId6" Type="http://schemas.openxmlformats.org/officeDocument/2006/relationships/image" Target="../media/image13.jpeg" /><Relationship Id="rId5" Type="http://schemas.openxmlformats.org/officeDocument/2006/relationships/image" Target="../media/image12.jpeg" /><Relationship Id="rId4" Type="http://schemas.openxmlformats.org/officeDocument/2006/relationships/image" Target="../media/image11.png"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4.jpeg" /><Relationship Id="rId1" Type="http://schemas.openxmlformats.org/officeDocument/2006/relationships/slideLayout" Target="../slideLayouts/slideLayout2.xml" /><Relationship Id="rId5" Type="http://schemas.openxmlformats.org/officeDocument/2006/relationships/image" Target="../media/image17.jpeg" /><Relationship Id="rId4" Type="http://schemas.openxmlformats.org/officeDocument/2006/relationships/image" Target="../media/image16.jpeg"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8" Type="http://schemas.openxmlformats.org/officeDocument/2006/relationships/image" Target="../media/image26.jpeg" /><Relationship Id="rId3" Type="http://schemas.openxmlformats.org/officeDocument/2006/relationships/image" Target="../media/image21.png" /><Relationship Id="rId7" Type="http://schemas.openxmlformats.org/officeDocument/2006/relationships/image" Target="../media/image25.png" /><Relationship Id="rId2" Type="http://schemas.openxmlformats.org/officeDocument/2006/relationships/image" Target="../media/image20.png" /><Relationship Id="rId1" Type="http://schemas.openxmlformats.org/officeDocument/2006/relationships/slideLayout" Target="../slideLayouts/slideLayout2.xml" /><Relationship Id="rId6" Type="http://schemas.openxmlformats.org/officeDocument/2006/relationships/image" Target="../media/image24.png" /><Relationship Id="rId5" Type="http://schemas.openxmlformats.org/officeDocument/2006/relationships/image" Target="../media/image23.png" /><Relationship Id="rId4" Type="http://schemas.openxmlformats.org/officeDocument/2006/relationships/image" Target="../media/image22.png" /><Relationship Id="rId9" Type="http://schemas.openxmlformats.org/officeDocument/2006/relationships/image" Target="../media/image27.jpeg" /></Relationships>
</file>

<file path=ppt/slides/_rels/slide64.xml.rels><?xml version="1.0" encoding="UTF-8" standalone="yes"?>
<Relationships xmlns="http://schemas.openxmlformats.org/package/2006/relationships"><Relationship Id="rId2" Type="http://schemas.openxmlformats.org/officeDocument/2006/relationships/hyperlink" Target="http://www.clas.ufl.edu/docs/flcrimes/section2_1_1.html" TargetMode="External"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3" Type="http://schemas.openxmlformats.org/officeDocument/2006/relationships/image" Target="../media/image33.png" /><Relationship Id="rId2" Type="http://schemas.openxmlformats.org/officeDocument/2006/relationships/image" Target="../media/image32.png"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2" Type="http://schemas.openxmlformats.org/officeDocument/2006/relationships/image" Target="../media/image34.png"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3" Type="http://schemas.openxmlformats.org/officeDocument/2006/relationships/image" Target="../media/image36.png" /><Relationship Id="rId2" Type="http://schemas.openxmlformats.org/officeDocument/2006/relationships/image" Target="../media/image35.png"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Relationship Id="rId2" Type="http://schemas.openxmlformats.org/officeDocument/2006/relationships/image" Target="../media/image37.png"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Relationship Id="rId2" Type="http://schemas.openxmlformats.org/officeDocument/2006/relationships/image" Target="../media/image38.png"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Relationship Id="rId2" Type="http://schemas.openxmlformats.org/officeDocument/2006/relationships/image" Target="../media/image39.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304800"/>
          </a:xfrm>
        </p:spPr>
        <p:txBody>
          <a:bodyPr>
            <a:normAutofit fontScale="90000"/>
          </a:bodyPr>
          <a:lstStyle/>
          <a:p>
            <a:pPr algn="l"/>
            <a:r>
              <a:rPr lang="en-US" b="1" dirty="0"/>
              <a:t>Cyberspace</a:t>
            </a:r>
            <a:br>
              <a:rPr lang="en-US" b="1" dirty="0"/>
            </a:br>
            <a:endParaRPr lang="en-US" b="1" dirty="0"/>
          </a:p>
        </p:txBody>
      </p:sp>
      <p:sp>
        <p:nvSpPr>
          <p:cNvPr id="3" name="Content Placeholder 2"/>
          <p:cNvSpPr>
            <a:spLocks noGrp="1"/>
          </p:cNvSpPr>
          <p:nvPr>
            <p:ph idx="1"/>
          </p:nvPr>
        </p:nvSpPr>
        <p:spPr>
          <a:xfrm>
            <a:off x="457200" y="838200"/>
            <a:ext cx="8458200" cy="5287963"/>
          </a:xfrm>
        </p:spPr>
        <p:txBody>
          <a:bodyPr>
            <a:normAutofit fontScale="85000" lnSpcReduction="20000"/>
          </a:bodyPr>
          <a:lstStyle/>
          <a:p>
            <a:r>
              <a:rPr lang="en-US" dirty="0"/>
              <a:t>Cyberspace can be defined as an intricate environment that involves interactions between people, software, and services.</a:t>
            </a:r>
          </a:p>
          <a:p>
            <a:r>
              <a:rPr lang="en-US" dirty="0"/>
              <a:t> It is maintained by the worldwide distribution of information and communication technology devices and networks.</a:t>
            </a:r>
          </a:p>
          <a:p>
            <a:pPr algn="just"/>
            <a:r>
              <a:rPr lang="en-US" dirty="0"/>
              <a:t>With the benefits carried by the technological advancements, the cyberspace today has become a common pool used by citizens, businesses, critical information infrastructure, military and governments in a fashion that makes it hard to induce clear boundaries among these different groups. </a:t>
            </a:r>
          </a:p>
          <a:p>
            <a:pPr algn="just"/>
            <a:r>
              <a:rPr lang="en-US" dirty="0"/>
              <a:t>The cyberspace is anticipated to become even more complex in the upcoming years, with the increase in networks and devices connected to it.</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426465"/>
            <a:ext cx="5999480" cy="696595"/>
          </a:xfrm>
          <a:prstGeom prst="rect">
            <a:avLst/>
          </a:prstGeom>
        </p:spPr>
        <p:txBody>
          <a:bodyPr vert="horz" wrap="square" lIns="0" tIns="13335" rIns="0" bIns="0" rtlCol="0">
            <a:spAutoFit/>
          </a:bodyPr>
          <a:lstStyle/>
          <a:p>
            <a:pPr marL="12700">
              <a:lnSpc>
                <a:spcPct val="100000"/>
              </a:lnSpc>
              <a:spcBef>
                <a:spcPts val="105"/>
              </a:spcBef>
            </a:pPr>
            <a:r>
              <a:rPr spc="-5" dirty="0"/>
              <a:t>Need </a:t>
            </a:r>
            <a:r>
              <a:rPr dirty="0"/>
              <a:t>of Cyber</a:t>
            </a:r>
            <a:r>
              <a:rPr spc="-55" dirty="0"/>
              <a:t> </a:t>
            </a:r>
            <a:r>
              <a:rPr spc="-80" dirty="0"/>
              <a:t>Law</a:t>
            </a:r>
          </a:p>
        </p:txBody>
      </p:sp>
      <p:sp>
        <p:nvSpPr>
          <p:cNvPr id="3" name="object 3"/>
          <p:cNvSpPr txBox="1"/>
          <p:nvPr/>
        </p:nvSpPr>
        <p:spPr>
          <a:xfrm>
            <a:off x="307340" y="1938654"/>
            <a:ext cx="8580120" cy="2715895"/>
          </a:xfrm>
          <a:prstGeom prst="rect">
            <a:avLst/>
          </a:prstGeom>
        </p:spPr>
        <p:txBody>
          <a:bodyPr vert="horz" wrap="square" lIns="0" tIns="12700" rIns="0" bIns="0" rtlCol="0">
            <a:spAutoFit/>
          </a:bodyPr>
          <a:lstStyle/>
          <a:p>
            <a:pPr marL="12700" marR="984250">
              <a:lnSpc>
                <a:spcPct val="150000"/>
              </a:lnSpc>
              <a:spcBef>
                <a:spcPts val="100"/>
              </a:spcBef>
            </a:pPr>
            <a:r>
              <a:rPr sz="2400" b="1" spc="-15" dirty="0">
                <a:solidFill>
                  <a:srgbClr val="C00000"/>
                </a:solidFill>
                <a:latin typeface="Calisto MT"/>
                <a:cs typeface="Calisto MT"/>
              </a:rPr>
              <a:t>"The </a:t>
            </a:r>
            <a:r>
              <a:rPr sz="2400" b="1" dirty="0">
                <a:solidFill>
                  <a:srgbClr val="C00000"/>
                </a:solidFill>
                <a:latin typeface="Calisto MT"/>
                <a:cs typeface="Calisto MT"/>
              </a:rPr>
              <a:t>modern </a:t>
            </a:r>
            <a:r>
              <a:rPr sz="2400" b="1" spc="-10" dirty="0">
                <a:solidFill>
                  <a:srgbClr val="C00000"/>
                </a:solidFill>
                <a:latin typeface="Calisto MT"/>
                <a:cs typeface="Calisto MT"/>
              </a:rPr>
              <a:t>thief </a:t>
            </a:r>
            <a:r>
              <a:rPr sz="2400" b="1" spc="-15" dirty="0">
                <a:solidFill>
                  <a:srgbClr val="C00000"/>
                </a:solidFill>
                <a:latin typeface="Calisto MT"/>
                <a:cs typeface="Calisto MT"/>
              </a:rPr>
              <a:t>can </a:t>
            </a:r>
            <a:r>
              <a:rPr sz="2400" b="1" spc="-10" dirty="0">
                <a:solidFill>
                  <a:srgbClr val="C00000"/>
                </a:solidFill>
                <a:latin typeface="Calisto MT"/>
                <a:cs typeface="Calisto MT"/>
              </a:rPr>
              <a:t>steal more with </a:t>
            </a:r>
            <a:r>
              <a:rPr sz="2400" b="1" dirty="0">
                <a:solidFill>
                  <a:srgbClr val="C00000"/>
                </a:solidFill>
                <a:latin typeface="Calisto MT"/>
                <a:cs typeface="Calisto MT"/>
              </a:rPr>
              <a:t>a </a:t>
            </a:r>
            <a:r>
              <a:rPr sz="2400" b="1" spc="-5" dirty="0">
                <a:solidFill>
                  <a:srgbClr val="C00000"/>
                </a:solidFill>
                <a:latin typeface="Calisto MT"/>
                <a:cs typeface="Calisto MT"/>
              </a:rPr>
              <a:t>computer </a:t>
            </a:r>
            <a:r>
              <a:rPr sz="2400" b="1" spc="-15" dirty="0">
                <a:solidFill>
                  <a:srgbClr val="C00000"/>
                </a:solidFill>
                <a:latin typeface="Calisto MT"/>
                <a:cs typeface="Calisto MT"/>
              </a:rPr>
              <a:t>than  </a:t>
            </a:r>
            <a:r>
              <a:rPr sz="2400" b="1" spc="-10" dirty="0">
                <a:solidFill>
                  <a:srgbClr val="C00000"/>
                </a:solidFill>
                <a:latin typeface="Calisto MT"/>
                <a:cs typeface="Calisto MT"/>
              </a:rPr>
              <a:t>with </a:t>
            </a:r>
            <a:r>
              <a:rPr sz="2400" b="1" dirty="0">
                <a:solidFill>
                  <a:srgbClr val="C00000"/>
                </a:solidFill>
                <a:latin typeface="Calisto MT"/>
                <a:cs typeface="Calisto MT"/>
              </a:rPr>
              <a:t>a </a:t>
            </a:r>
            <a:r>
              <a:rPr sz="2400" b="1" spc="-10" dirty="0">
                <a:solidFill>
                  <a:srgbClr val="C00000"/>
                </a:solidFill>
                <a:latin typeface="Calisto MT"/>
                <a:cs typeface="Calisto MT"/>
              </a:rPr>
              <a:t>gun. </a:t>
            </a:r>
            <a:r>
              <a:rPr sz="2400" b="1" spc="-25" dirty="0">
                <a:solidFill>
                  <a:srgbClr val="C00000"/>
                </a:solidFill>
                <a:latin typeface="Calisto MT"/>
                <a:cs typeface="Calisto MT"/>
              </a:rPr>
              <a:t>Tomorrow's </a:t>
            </a:r>
            <a:r>
              <a:rPr sz="2400" b="1" spc="-5" dirty="0">
                <a:solidFill>
                  <a:srgbClr val="C00000"/>
                </a:solidFill>
                <a:latin typeface="Calisto MT"/>
                <a:cs typeface="Calisto MT"/>
              </a:rPr>
              <a:t>terrorist </a:t>
            </a:r>
            <a:r>
              <a:rPr sz="2400" b="1" spc="-20" dirty="0">
                <a:solidFill>
                  <a:srgbClr val="C00000"/>
                </a:solidFill>
                <a:latin typeface="Calisto MT"/>
                <a:cs typeface="Calisto MT"/>
              </a:rPr>
              <a:t>may </a:t>
            </a:r>
            <a:r>
              <a:rPr sz="2400" b="1" dirty="0">
                <a:solidFill>
                  <a:srgbClr val="C00000"/>
                </a:solidFill>
                <a:latin typeface="Calisto MT"/>
                <a:cs typeface="Calisto MT"/>
              </a:rPr>
              <a:t>be </a:t>
            </a:r>
            <a:r>
              <a:rPr sz="2400" b="1" spc="-10" dirty="0">
                <a:solidFill>
                  <a:srgbClr val="C00000"/>
                </a:solidFill>
                <a:latin typeface="Calisto MT"/>
                <a:cs typeface="Calisto MT"/>
              </a:rPr>
              <a:t>able to </a:t>
            </a:r>
            <a:r>
              <a:rPr sz="2400" b="1" dirty="0">
                <a:solidFill>
                  <a:srgbClr val="C00000"/>
                </a:solidFill>
                <a:latin typeface="Calisto MT"/>
                <a:cs typeface="Calisto MT"/>
              </a:rPr>
              <a:t>do </a:t>
            </a:r>
            <a:r>
              <a:rPr sz="2400" b="1" spc="-10" dirty="0">
                <a:solidFill>
                  <a:srgbClr val="C00000"/>
                </a:solidFill>
                <a:latin typeface="Calisto MT"/>
                <a:cs typeface="Calisto MT"/>
              </a:rPr>
              <a:t>more  </a:t>
            </a:r>
            <a:r>
              <a:rPr sz="2400" b="1" spc="-20" dirty="0">
                <a:solidFill>
                  <a:srgbClr val="C00000"/>
                </a:solidFill>
                <a:latin typeface="Calisto MT"/>
                <a:cs typeface="Calisto MT"/>
              </a:rPr>
              <a:t>damage </a:t>
            </a:r>
            <a:r>
              <a:rPr sz="2400" b="1" spc="-10" dirty="0">
                <a:solidFill>
                  <a:srgbClr val="C00000"/>
                </a:solidFill>
                <a:latin typeface="Calisto MT"/>
                <a:cs typeface="Calisto MT"/>
              </a:rPr>
              <a:t>with </a:t>
            </a:r>
            <a:r>
              <a:rPr sz="2400" b="1" dirty="0">
                <a:solidFill>
                  <a:srgbClr val="C00000"/>
                </a:solidFill>
                <a:latin typeface="Calisto MT"/>
                <a:cs typeface="Calisto MT"/>
              </a:rPr>
              <a:t>a </a:t>
            </a:r>
            <a:r>
              <a:rPr sz="2400" b="1" spc="-10" dirty="0">
                <a:solidFill>
                  <a:srgbClr val="C00000"/>
                </a:solidFill>
                <a:latin typeface="Calisto MT"/>
                <a:cs typeface="Calisto MT"/>
              </a:rPr>
              <a:t>keyboard </a:t>
            </a:r>
            <a:r>
              <a:rPr sz="2400" b="1" spc="-15" dirty="0">
                <a:solidFill>
                  <a:srgbClr val="C00000"/>
                </a:solidFill>
                <a:latin typeface="Calisto MT"/>
                <a:cs typeface="Calisto MT"/>
              </a:rPr>
              <a:t>than </a:t>
            </a:r>
            <a:r>
              <a:rPr sz="2400" b="1" spc="-10" dirty="0">
                <a:solidFill>
                  <a:srgbClr val="C00000"/>
                </a:solidFill>
                <a:latin typeface="Calisto MT"/>
                <a:cs typeface="Calisto MT"/>
              </a:rPr>
              <a:t>with </a:t>
            </a:r>
            <a:r>
              <a:rPr sz="2400" b="1" dirty="0">
                <a:solidFill>
                  <a:srgbClr val="C00000"/>
                </a:solidFill>
                <a:latin typeface="Calisto MT"/>
                <a:cs typeface="Calisto MT"/>
              </a:rPr>
              <a:t>a</a:t>
            </a:r>
            <a:r>
              <a:rPr sz="2400" b="1" spc="204" dirty="0">
                <a:solidFill>
                  <a:srgbClr val="C00000"/>
                </a:solidFill>
                <a:latin typeface="Calisto MT"/>
                <a:cs typeface="Calisto MT"/>
              </a:rPr>
              <a:t> </a:t>
            </a:r>
            <a:r>
              <a:rPr sz="2400" b="1" spc="-10" dirty="0">
                <a:solidFill>
                  <a:srgbClr val="C00000"/>
                </a:solidFill>
                <a:latin typeface="Calisto MT"/>
                <a:cs typeface="Calisto MT"/>
              </a:rPr>
              <a:t>bomb".</a:t>
            </a:r>
            <a:endParaRPr sz="2400">
              <a:latin typeface="Calisto MT"/>
              <a:cs typeface="Calisto MT"/>
            </a:endParaRPr>
          </a:p>
          <a:p>
            <a:pPr>
              <a:lnSpc>
                <a:spcPct val="100000"/>
              </a:lnSpc>
            </a:pPr>
            <a:endParaRPr sz="2500">
              <a:latin typeface="Calisto MT"/>
              <a:cs typeface="Calisto MT"/>
            </a:endParaRPr>
          </a:p>
          <a:p>
            <a:pPr>
              <a:lnSpc>
                <a:spcPct val="100000"/>
              </a:lnSpc>
              <a:spcBef>
                <a:spcPts val="25"/>
              </a:spcBef>
            </a:pPr>
            <a:endParaRPr sz="2000">
              <a:latin typeface="Calisto MT"/>
              <a:cs typeface="Calisto MT"/>
            </a:endParaRPr>
          </a:p>
          <a:p>
            <a:pPr marL="1065530">
              <a:lnSpc>
                <a:spcPct val="100000"/>
              </a:lnSpc>
            </a:pPr>
            <a:r>
              <a:rPr sz="2400" b="1" i="1" dirty="0">
                <a:latin typeface="Calisto MT"/>
                <a:cs typeface="Calisto MT"/>
              </a:rPr>
              <a:t>National </a:t>
            </a:r>
            <a:r>
              <a:rPr sz="2400" b="1" i="1" spc="-5" dirty="0">
                <a:latin typeface="Calisto MT"/>
                <a:cs typeface="Calisto MT"/>
              </a:rPr>
              <a:t>Research Council, </a:t>
            </a:r>
            <a:r>
              <a:rPr sz="2400" b="1" i="1" dirty="0">
                <a:latin typeface="Calisto MT"/>
                <a:cs typeface="Calisto MT"/>
              </a:rPr>
              <a:t>U S A "Computers </a:t>
            </a:r>
            <a:r>
              <a:rPr sz="2400" b="1" i="1" spc="-5" dirty="0">
                <a:latin typeface="Calisto MT"/>
                <a:cs typeface="Calisto MT"/>
              </a:rPr>
              <a:t>at</a:t>
            </a:r>
            <a:r>
              <a:rPr sz="2400" b="1" i="1" spc="-70" dirty="0">
                <a:latin typeface="Calisto MT"/>
                <a:cs typeface="Calisto MT"/>
              </a:rPr>
              <a:t> </a:t>
            </a:r>
            <a:r>
              <a:rPr sz="2400" b="1" i="1" spc="-5" dirty="0">
                <a:latin typeface="Calisto MT"/>
                <a:cs typeface="Calisto MT"/>
              </a:rPr>
              <a:t>Risk”.1991</a:t>
            </a:r>
            <a:endParaRPr sz="2400">
              <a:latin typeface="Calisto MT"/>
              <a:cs typeface="Calisto MT"/>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92500" lnSpcReduction="20000"/>
          </a:bodyPr>
          <a:lstStyle/>
          <a:p>
            <a:pPr algn="just">
              <a:buNone/>
            </a:pPr>
            <a:r>
              <a:rPr lang="en-US" b="1" dirty="0"/>
              <a:t>Step 1: Foot Printing</a:t>
            </a:r>
          </a:p>
          <a:p>
            <a:pPr algn="just"/>
            <a:r>
              <a:rPr lang="en-US" dirty="0"/>
              <a:t>Foot printing includes a combination of tools and techniques used to create a full profile of the organization’s security posture. These include its domain names, IP addresses and network blocks.</a:t>
            </a:r>
          </a:p>
          <a:p>
            <a:pPr>
              <a:buNone/>
            </a:pPr>
            <a:r>
              <a:rPr lang="en-US" b="1" dirty="0"/>
              <a:t>Step 2: Scanning and Probing</a:t>
            </a:r>
          </a:p>
          <a:p>
            <a:r>
              <a:rPr lang="en-US" dirty="0"/>
              <a:t>The hacker will typically send a ping echo request packet to a series of target IP addresses. As a result of this exploratory move by the hacker, the machines assigned to one of these IP address will send out echo response thereby confirming that there is a live machine associated with that address.</a:t>
            </a:r>
          </a:p>
          <a:p>
            <a:r>
              <a:rPr lang="en-US" dirty="0"/>
              <a:t>Similarly, a TCP scan sends a TCP synchronization request to a series of ports and to the machines that provide the associated service to respond.</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Fig. Hacker categories (profit and damage).</a:t>
            </a:r>
            <a:endParaRPr lang="en-US" dirty="0"/>
          </a:p>
        </p:txBody>
      </p:sp>
      <p:pic>
        <p:nvPicPr>
          <p:cNvPr id="13314" name="Picture 2"/>
          <p:cNvPicPr>
            <a:picLocks noGrp="1" noChangeAspect="1" noChangeArrowheads="1"/>
          </p:cNvPicPr>
          <p:nvPr>
            <p:ph idx="1"/>
          </p:nvPr>
        </p:nvPicPr>
        <p:blipFill>
          <a:blip r:embed="rId2"/>
          <a:srcRect/>
          <a:stretch>
            <a:fillRect/>
          </a:stretch>
        </p:blipFill>
        <p:spPr bwMode="auto">
          <a:xfrm>
            <a:off x="1143000" y="2496344"/>
            <a:ext cx="7162800" cy="3752056"/>
          </a:xfrm>
          <a:prstGeom prst="rect">
            <a:avLst/>
          </a:prstGeom>
          <a:noFill/>
          <a:ln w="9525">
            <a:noFill/>
            <a:miter lim="800000"/>
            <a:headEnd/>
            <a:tailEnd/>
          </a:ln>
          <a:effec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686800" cy="6400800"/>
          </a:xfrm>
        </p:spPr>
        <p:txBody>
          <a:bodyPr>
            <a:normAutofit fontScale="62500" lnSpcReduction="20000"/>
          </a:bodyPr>
          <a:lstStyle/>
          <a:p>
            <a:pPr>
              <a:buNone/>
            </a:pPr>
            <a:r>
              <a:rPr lang="en-US" b="1" dirty="0"/>
              <a:t>Step 3: Gaining Access</a:t>
            </a:r>
          </a:p>
          <a:p>
            <a:r>
              <a:rPr lang="en-US" dirty="0"/>
              <a:t>The hacker’s ultimate goal is to gain access to your system so that he/she can perform some malicious action, such as stealing credit card information, downloading confidential files or manipulating critical data.</a:t>
            </a:r>
          </a:p>
          <a:p>
            <a:pPr>
              <a:buNone/>
            </a:pPr>
            <a:endParaRPr lang="en-US" b="1" dirty="0"/>
          </a:p>
          <a:p>
            <a:pPr>
              <a:buNone/>
            </a:pPr>
            <a:r>
              <a:rPr lang="en-US" b="1" dirty="0"/>
              <a:t>Step 4: Privilege</a:t>
            </a:r>
          </a:p>
          <a:p>
            <a:r>
              <a:rPr lang="en-US" dirty="0"/>
              <a:t>When a hacker gains access to the system, he will only have the privileges granted to the user or account that is running the process that has been exploited.</a:t>
            </a:r>
          </a:p>
          <a:p>
            <a:pPr>
              <a:buNone/>
            </a:pPr>
            <a:endParaRPr lang="en-US" b="1" dirty="0"/>
          </a:p>
          <a:p>
            <a:pPr>
              <a:buNone/>
            </a:pPr>
            <a:r>
              <a:rPr lang="en-US" b="1" dirty="0"/>
              <a:t>Step 5: Exploit</a:t>
            </a:r>
          </a:p>
          <a:p>
            <a:r>
              <a:rPr lang="en-US" dirty="0"/>
              <a:t>Gaining root access gives the hacker full control on the network. Every hacker seems to have his/her own reasons for hacking. Some hackers do it for fun or a challenge, some do it for financial gain and others do it to “get even”.</a:t>
            </a:r>
          </a:p>
          <a:p>
            <a:pPr>
              <a:buNone/>
            </a:pPr>
            <a:endParaRPr lang="en-US" b="1" dirty="0"/>
          </a:p>
          <a:p>
            <a:pPr>
              <a:buNone/>
            </a:pPr>
            <a:r>
              <a:rPr lang="en-US" b="1" dirty="0"/>
              <a:t>Step 6: Retracting</a:t>
            </a:r>
          </a:p>
          <a:p>
            <a:r>
              <a:rPr lang="en-US" dirty="0"/>
              <a:t>There are many reasons that drive cybercriminals to hacking.</a:t>
            </a:r>
          </a:p>
          <a:p>
            <a:pPr>
              <a:buNone/>
            </a:pPr>
            <a:endParaRPr lang="en-US" b="1" dirty="0"/>
          </a:p>
          <a:p>
            <a:pPr>
              <a:buNone/>
            </a:pPr>
            <a:r>
              <a:rPr lang="en-US" b="1" dirty="0"/>
              <a:t>Step 7: Installing Backdoors</a:t>
            </a:r>
          </a:p>
          <a:p>
            <a:r>
              <a:rPr lang="en-US" dirty="0"/>
              <a:t>Finally, most hackers will try creating provisions for entry into the network/hacked system for later use. this, they will do by installing a backdoor to allow them access in the future.</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6629400"/>
          </a:xfrm>
        </p:spPr>
        <p:txBody>
          <a:bodyPr>
            <a:normAutofit fontScale="85000" lnSpcReduction="20000"/>
          </a:bodyPr>
          <a:lstStyle/>
          <a:p>
            <a:pPr algn="just">
              <a:buNone/>
            </a:pPr>
            <a:r>
              <a:rPr lang="en-US" b="1" dirty="0"/>
              <a:t>Computer Forensics from Compliance Perspective</a:t>
            </a:r>
          </a:p>
          <a:p>
            <a:pPr algn="just"/>
            <a:r>
              <a:rPr lang="en-US" dirty="0"/>
              <a:t>With the rampant use of the Internet, there is so much at stake; corporate data is not safe anymore given that almost all information assets lie on the corporate networks. We are in the era of Net-centric digital economy.</a:t>
            </a:r>
          </a:p>
          <a:p>
            <a:pPr algn="just"/>
            <a:r>
              <a:rPr lang="en-US" dirty="0"/>
              <a:t>Criminals can gather small pieces about you, about your confidential data to generate what is known as “digital persona,” that is, they keep track about your Internet activities, what resides on your corporate networks, etc.</a:t>
            </a:r>
          </a:p>
          <a:p>
            <a:pPr algn="just"/>
            <a:endParaRPr lang="en-US" b="1" dirty="0"/>
          </a:p>
          <a:p>
            <a:pPr algn="just">
              <a:buNone/>
            </a:pPr>
            <a:r>
              <a:rPr lang="en-US" b="1" dirty="0"/>
              <a:t>The Regulatory Perspective for Forensics at the International Level</a:t>
            </a:r>
          </a:p>
          <a:p>
            <a:pPr algn="just"/>
            <a:r>
              <a:rPr lang="en-US" dirty="0"/>
              <a:t>These laws/regulations specify investigation and response to security breaches or policy violations. Computer forensics makes it easier to meet these requirements.</a:t>
            </a:r>
          </a:p>
          <a:p>
            <a:pPr algn="just"/>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458200" cy="6400800"/>
          </a:xfrm>
        </p:spPr>
        <p:txBody>
          <a:bodyPr>
            <a:normAutofit fontScale="70000" lnSpcReduction="20000"/>
          </a:bodyPr>
          <a:lstStyle/>
          <a:p>
            <a:r>
              <a:rPr lang="en-US" b="1" dirty="0"/>
              <a:t>These laws/legislations become relevant in the context of forensics with cybercrimes.</a:t>
            </a:r>
          </a:p>
          <a:p>
            <a:pPr>
              <a:buNone/>
            </a:pPr>
            <a:r>
              <a:rPr lang="en-US" b="1" dirty="0"/>
              <a:t>	1. The Sarbanes Oxley Act (SOX): The Act was enacted to fight corporate fraud.</a:t>
            </a:r>
          </a:p>
          <a:p>
            <a:pPr>
              <a:buNone/>
            </a:pPr>
            <a:r>
              <a:rPr lang="en-US" b="1" dirty="0"/>
              <a:t>	2. California SB 1386</a:t>
            </a:r>
          </a:p>
          <a:p>
            <a:pPr>
              <a:buNone/>
            </a:pPr>
            <a:r>
              <a:rPr lang="en-US" b="1" dirty="0"/>
              <a:t>	3. Gramm-Leach Bliley Act (GLBA)</a:t>
            </a:r>
          </a:p>
          <a:p>
            <a:pPr>
              <a:buNone/>
            </a:pPr>
            <a:r>
              <a:rPr lang="en-US" dirty="0"/>
              <a:t>	The Safeguards Rule of GLB calls for financial institutions to:</a:t>
            </a:r>
          </a:p>
          <a:p>
            <a:r>
              <a:rPr lang="en-US" dirty="0"/>
              <a:t>a) Ensure the security and confidentiality of customer information;</a:t>
            </a:r>
          </a:p>
          <a:p>
            <a:r>
              <a:rPr lang="en-US" dirty="0"/>
              <a:t>b) Protect against any anticipated threats or hazards to the security or integrity of such information;</a:t>
            </a:r>
          </a:p>
          <a:p>
            <a:r>
              <a:rPr lang="en-US" dirty="0"/>
              <a:t>c) Protect against unauthorized access to or use of such information that could result in substantial harm or inconvenience to any customer.</a:t>
            </a:r>
          </a:p>
          <a:p>
            <a:pPr>
              <a:buNone/>
            </a:pPr>
            <a:r>
              <a:rPr lang="en-US" b="1" dirty="0"/>
              <a:t>	4. HIPAA (Health Insurance Portability and Accountability Act of 1996)</a:t>
            </a:r>
          </a:p>
          <a:p>
            <a:r>
              <a:rPr lang="en-US" dirty="0"/>
              <a:t>HIPAA has the primary goal for healthcare providers to improve the privacy and security of their clients’ medical information.</a:t>
            </a:r>
          </a:p>
          <a:p>
            <a:r>
              <a:rPr lang="en-US" b="1" dirty="0"/>
              <a:t>Fig: Traditional approach to forensics analysis. *denotes tools/devices mentioned</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a:srcRect/>
          <a:stretch>
            <a:fillRect/>
          </a:stretch>
        </p:blipFill>
        <p:spPr bwMode="auto">
          <a:xfrm>
            <a:off x="1066800" y="609600"/>
            <a:ext cx="7086600" cy="5638800"/>
          </a:xfrm>
          <a:prstGeom prst="rect">
            <a:avLst/>
          </a:prstGeom>
          <a:noFill/>
          <a:ln w="9525">
            <a:noFill/>
            <a:miter lim="800000"/>
            <a:headEnd/>
            <a:tailEnd/>
          </a:ln>
          <a:effec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Forensics Investigation</a:t>
            </a:r>
          </a:p>
        </p:txBody>
      </p:sp>
      <p:sp>
        <p:nvSpPr>
          <p:cNvPr id="3" name="Content Placeholder 2"/>
          <p:cNvSpPr>
            <a:spLocks noGrp="1"/>
          </p:cNvSpPr>
          <p:nvPr>
            <p:ph idx="1"/>
          </p:nvPr>
        </p:nvSpPr>
        <p:spPr>
          <a:xfrm>
            <a:off x="457200" y="990600"/>
            <a:ext cx="8229600" cy="5867400"/>
          </a:xfrm>
        </p:spPr>
        <p:txBody>
          <a:bodyPr>
            <a:normAutofit fontScale="70000" lnSpcReduction="20000"/>
          </a:bodyPr>
          <a:lstStyle/>
          <a:p>
            <a:pPr>
              <a:buNone/>
            </a:pPr>
            <a:r>
              <a:rPr lang="en-US" dirty="0"/>
              <a:t>The basic steps to a forensics investigation are as follows:</a:t>
            </a:r>
          </a:p>
          <a:p>
            <a:pPr>
              <a:buNone/>
            </a:pPr>
            <a:r>
              <a:rPr lang="en-US" dirty="0"/>
              <a:t>1.</a:t>
            </a:r>
            <a:r>
              <a:rPr lang="en-US" i="1" dirty="0"/>
              <a:t>Prepare</a:t>
            </a:r>
            <a:r>
              <a:rPr lang="en-US" dirty="0"/>
              <a:t>—Specific forensics training, overarching corporate policies and procedures, as well as practice investigations and examinations will prepare you for an “event.” Specialized forensics or incident handling certifications are considered of great value for forensics investigators.</a:t>
            </a:r>
          </a:p>
          <a:p>
            <a:pPr>
              <a:buNone/>
            </a:pPr>
            <a:r>
              <a:rPr lang="en-US" dirty="0"/>
              <a:t>2.</a:t>
            </a:r>
            <a:r>
              <a:rPr lang="en-US" i="1" dirty="0"/>
              <a:t>Identify</a:t>
            </a:r>
            <a:r>
              <a:rPr lang="en-US" dirty="0"/>
              <a:t>—When approaching an incident scene—review what is occurring on the computer screen. If data is being deleted, pull the power plug from the wall; otherwise perform real-time capture of system “volatile” data first.</a:t>
            </a:r>
          </a:p>
          <a:p>
            <a:pPr>
              <a:buNone/>
            </a:pPr>
            <a:r>
              <a:rPr lang="en-US" dirty="0"/>
              <a:t>3.</a:t>
            </a:r>
            <a:r>
              <a:rPr lang="en-US" i="1" dirty="0"/>
              <a:t>Preserve</a:t>
            </a:r>
            <a:r>
              <a:rPr lang="en-US" dirty="0"/>
              <a:t>—Once the system-specific “volatile” data is retrieved, then turn off machine, remove it from scene, and power it up in an isolated environment. Perform a full system bit-stream image capture of the data on the machine, remembering to “hash” the image with the original data for verification purposes.</a:t>
            </a:r>
          </a:p>
          <a:p>
            <a:pPr>
              <a:buNone/>
            </a:pPr>
            <a:r>
              <a:rPr lang="en-US" dirty="0"/>
              <a:t>4.</a:t>
            </a:r>
            <a:r>
              <a:rPr lang="en-US" i="1" dirty="0"/>
              <a:t>Select</a:t>
            </a:r>
            <a:r>
              <a:rPr lang="en-US" dirty="0"/>
              <a:t> —Once you have a verified copy of the available data, start investigation of data by selecting potential evidence files, datasets, and locations data could be stored. Isolate event-specific data from normal system data for further examination.</a:t>
            </a:r>
          </a:p>
          <a:p>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85000" lnSpcReduction="20000"/>
          </a:bodyPr>
          <a:lstStyle/>
          <a:p>
            <a:pPr>
              <a:buNone/>
            </a:pPr>
            <a:r>
              <a:rPr lang="en-US" dirty="0"/>
              <a:t>5.</a:t>
            </a:r>
            <a:r>
              <a:rPr lang="en-US" i="1" dirty="0"/>
              <a:t>Examine</a:t>
            </a:r>
            <a:r>
              <a:rPr lang="en-US" dirty="0"/>
              <a:t>—Look for potential hidden storage locations of data such as slack space, </a:t>
            </a:r>
            <a:r>
              <a:rPr lang="en-US" dirty="0">
                <a:hlinkClick r:id="rId2" tooltip="Learn more about Unallocated Space from ScienceDirect's AI-generated Topic Pages"/>
              </a:rPr>
              <a:t>unallocated space</a:t>
            </a:r>
            <a:r>
              <a:rPr lang="en-US" dirty="0"/>
              <a:t>, and in front of </a:t>
            </a:r>
            <a:r>
              <a:rPr lang="en-US" dirty="0">
                <a:hlinkClick r:id="rId3" tooltip="Learn more about file allocation table from ScienceDirect's AI-generated Topic Pages"/>
              </a:rPr>
              <a:t>File Allocation Table</a:t>
            </a:r>
            <a:r>
              <a:rPr lang="en-US" dirty="0"/>
              <a:t> (FAT) space on hard drives. Remember to look in registry entries or root directories for additional potential indicators of data storage activity.</a:t>
            </a:r>
          </a:p>
          <a:p>
            <a:pPr>
              <a:buNone/>
            </a:pPr>
            <a:r>
              <a:rPr lang="en-US" dirty="0"/>
              <a:t>6.</a:t>
            </a:r>
            <a:r>
              <a:rPr lang="en-US" i="1" dirty="0"/>
              <a:t>Classify</a:t>
            </a:r>
            <a:r>
              <a:rPr lang="en-US" dirty="0"/>
              <a:t>—Evaluate data in potential locations for relevance to current investigation. Is the data directly related to case, or does it support events of the case, or is it unrelated to the case?</a:t>
            </a:r>
          </a:p>
          <a:p>
            <a:pPr>
              <a:buNone/>
            </a:pPr>
            <a:r>
              <a:rPr lang="en-US" dirty="0"/>
              <a:t>7.</a:t>
            </a:r>
            <a:r>
              <a:rPr lang="en-US" i="1" dirty="0"/>
              <a:t>Analyze</a:t>
            </a:r>
            <a:r>
              <a:rPr lang="en-US" dirty="0"/>
              <a:t>—Review data from relevant locations. Ensure data is readable, legible, and relevant to investigation. Evaluate it for type of evidence: Is it direct evidence of alleged issue or is it related to issue?</a:t>
            </a:r>
          </a:p>
          <a:p>
            <a:pPr>
              <a:buNone/>
            </a:pPr>
            <a:r>
              <a:rPr lang="en-US" dirty="0"/>
              <a:t>8.</a:t>
            </a:r>
            <a:r>
              <a:rPr lang="en-US" i="1" dirty="0"/>
              <a:t>Present</a:t>
            </a:r>
            <a:r>
              <a:rPr lang="en-US" dirty="0"/>
              <a:t>—Correlate all data reviewed to investigation papers (warrants, corporate documents, etc.). Prepare data report for presentation—either in a court of law or to corporate officers.</a:t>
            </a:r>
          </a:p>
          <a:p>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TW" dirty="0"/>
              <a:t>Challenges of Computer Forensics</a:t>
            </a:r>
            <a:endParaRPr lang="zh-TW" altLang="en-US" dirty="0"/>
          </a:p>
        </p:txBody>
      </p:sp>
      <p:sp>
        <p:nvSpPr>
          <p:cNvPr id="79875" name="Rectangle 3"/>
          <p:cNvSpPr>
            <a:spLocks noGrp="1" noChangeArrowheads="1"/>
          </p:cNvSpPr>
          <p:nvPr>
            <p:ph type="body" idx="1"/>
          </p:nvPr>
        </p:nvSpPr>
        <p:spPr>
          <a:xfrm>
            <a:off x="685800" y="1295400"/>
            <a:ext cx="8001000" cy="4953000"/>
          </a:xfrm>
        </p:spPr>
        <p:txBody>
          <a:bodyPr/>
          <a:lstStyle/>
          <a:p>
            <a:r>
              <a:rPr lang="en-US" altLang="zh-TW" sz="2800" dirty="0"/>
              <a:t>A microcomputer may have 60-GB or more storage capacity. </a:t>
            </a:r>
          </a:p>
          <a:p>
            <a:r>
              <a:rPr lang="en-US" altLang="zh-TW" sz="2800" dirty="0"/>
              <a:t>There are more than 2.2 billion messages expected to be sent and received (in US) per day.</a:t>
            </a:r>
          </a:p>
          <a:p>
            <a:r>
              <a:rPr lang="en-US" altLang="zh-TW" sz="2800" dirty="0"/>
              <a:t>There are more than 3 billion indexed Web pages world wide. </a:t>
            </a:r>
          </a:p>
          <a:p>
            <a:r>
              <a:rPr lang="en-US" altLang="zh-TW" sz="2800" dirty="0"/>
              <a:t>There are more than 550 billion documents on line.</a:t>
            </a:r>
          </a:p>
          <a:p>
            <a:r>
              <a:rPr lang="en-US" altLang="zh-TW" sz="2800" dirty="0" err="1"/>
              <a:t>Exabytes</a:t>
            </a:r>
            <a:r>
              <a:rPr lang="en-US" altLang="zh-TW" sz="2800" dirty="0"/>
              <a:t> of data are stored on tape or hard drives.</a:t>
            </a:r>
          </a:p>
          <a:p>
            <a:pPr lvl="1"/>
            <a:r>
              <a:rPr lang="en-US" altLang="zh-TW" sz="2000" dirty="0"/>
              <a:t>(Source: Marcella, Albert, et al,  C</a:t>
            </a:r>
            <a:r>
              <a:rPr lang="en-US" altLang="zh-TW" sz="2000" i="1" dirty="0"/>
              <a:t>yber Forensic</a:t>
            </a:r>
            <a:r>
              <a:rPr lang="en-US" altLang="zh-TW" sz="2000" dirty="0"/>
              <a:t>,  2002.)</a:t>
            </a:r>
            <a:endParaRPr lang="en-US" altLang="zh-TW" sz="24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normAutofit fontScale="90000"/>
          </a:bodyPr>
          <a:lstStyle/>
          <a:p>
            <a:r>
              <a:rPr lang="en-US" altLang="zh-TW"/>
              <a:t>Challenges of Computer Forensics (continued)</a:t>
            </a:r>
            <a:endParaRPr lang="zh-TW" altLang="en-US"/>
          </a:p>
        </p:txBody>
      </p:sp>
      <p:sp>
        <p:nvSpPr>
          <p:cNvPr id="80899" name="Rectangle 3"/>
          <p:cNvSpPr>
            <a:spLocks noGrp="1" noChangeArrowheads="1"/>
          </p:cNvSpPr>
          <p:nvPr>
            <p:ph type="body" idx="1"/>
          </p:nvPr>
        </p:nvSpPr>
        <p:spPr>
          <a:xfrm>
            <a:off x="685800" y="1981200"/>
            <a:ext cx="7924800" cy="4114800"/>
          </a:xfrm>
        </p:spPr>
        <p:txBody>
          <a:bodyPr/>
          <a:lstStyle/>
          <a:p>
            <a:r>
              <a:rPr lang="en-US" altLang="zh-TW" sz="2800" dirty="0"/>
              <a:t>How to collect the specific, probative, and case-related information from very large groups of files?</a:t>
            </a:r>
          </a:p>
          <a:p>
            <a:pPr lvl="1"/>
            <a:r>
              <a:rPr lang="en-US" altLang="zh-TW" sz="2400" dirty="0"/>
              <a:t>Link analysis</a:t>
            </a:r>
          </a:p>
          <a:p>
            <a:pPr lvl="1"/>
            <a:r>
              <a:rPr lang="en-US" altLang="zh-TW" sz="2400" dirty="0"/>
              <a:t>Visualization</a:t>
            </a:r>
          </a:p>
          <a:p>
            <a:r>
              <a:rPr lang="en-US" altLang="zh-TW" sz="2800" dirty="0"/>
              <a:t>Enabling techniques for lead discovery from very large groups of files:</a:t>
            </a:r>
          </a:p>
          <a:p>
            <a:pPr lvl="1"/>
            <a:r>
              <a:rPr lang="en-US" altLang="zh-TW" sz="2400" dirty="0"/>
              <a:t>Text mining</a:t>
            </a:r>
          </a:p>
          <a:p>
            <a:pPr lvl="1"/>
            <a:r>
              <a:rPr lang="en-US" altLang="zh-TW" sz="2400" dirty="0"/>
              <a:t>Data mining</a:t>
            </a:r>
          </a:p>
          <a:p>
            <a:pPr lvl="1"/>
            <a:r>
              <a:rPr lang="en-US" altLang="zh-TW" sz="2400" dirty="0"/>
              <a:t>Intelligent information retrieval </a:t>
            </a:r>
          </a:p>
          <a:p>
            <a:pPr lvl="1">
              <a:buFontTx/>
              <a:buNone/>
            </a:pPr>
            <a:endParaRPr lang="en-US" altLang="zh-TW" sz="2400" dirty="0"/>
          </a:p>
          <a:p>
            <a:pPr>
              <a:buNone/>
            </a:pPr>
            <a:endParaRPr lang="en-US" altLang="zh-TW"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740" y="426465"/>
            <a:ext cx="6000115" cy="696595"/>
          </a:xfrm>
          <a:prstGeom prst="rect">
            <a:avLst/>
          </a:prstGeom>
        </p:spPr>
        <p:txBody>
          <a:bodyPr vert="horz" wrap="square" lIns="0" tIns="13335" rIns="0" bIns="0" rtlCol="0">
            <a:spAutoFit/>
          </a:bodyPr>
          <a:lstStyle/>
          <a:p>
            <a:pPr marL="12700">
              <a:lnSpc>
                <a:spcPct val="100000"/>
              </a:lnSpc>
              <a:spcBef>
                <a:spcPts val="105"/>
              </a:spcBef>
            </a:pPr>
            <a:r>
              <a:rPr dirty="0"/>
              <a:t>Need of Cyber</a:t>
            </a:r>
            <a:r>
              <a:rPr spc="-75" dirty="0"/>
              <a:t> </a:t>
            </a:r>
            <a:r>
              <a:rPr spc="-80" dirty="0"/>
              <a:t>Law</a:t>
            </a:r>
          </a:p>
        </p:txBody>
      </p:sp>
      <p:sp>
        <p:nvSpPr>
          <p:cNvPr id="3" name="object 3"/>
          <p:cNvSpPr txBox="1"/>
          <p:nvPr/>
        </p:nvSpPr>
        <p:spPr>
          <a:xfrm>
            <a:off x="535940" y="1489836"/>
            <a:ext cx="7367270" cy="5147945"/>
          </a:xfrm>
          <a:prstGeom prst="rect">
            <a:avLst/>
          </a:prstGeom>
        </p:spPr>
        <p:txBody>
          <a:bodyPr vert="horz" wrap="square" lIns="0" tIns="12700" rIns="0" bIns="0" rtlCol="0">
            <a:spAutoFit/>
          </a:bodyPr>
          <a:lstStyle/>
          <a:p>
            <a:pPr marL="477520" marR="5080" indent="-465455">
              <a:lnSpc>
                <a:spcPct val="140100"/>
              </a:lnSpc>
              <a:spcBef>
                <a:spcPts val="100"/>
              </a:spcBef>
              <a:buFont typeface="Wingdings"/>
              <a:buChar char=""/>
              <a:tabLst>
                <a:tab pos="477520" algn="l"/>
                <a:tab pos="478155" algn="l"/>
              </a:tabLst>
            </a:pPr>
            <a:r>
              <a:rPr sz="2400" b="1" spc="-5" dirty="0">
                <a:solidFill>
                  <a:srgbClr val="C00000"/>
                </a:solidFill>
                <a:latin typeface="Calisto MT"/>
                <a:cs typeface="Calisto MT"/>
              </a:rPr>
              <a:t>Internet </a:t>
            </a:r>
            <a:r>
              <a:rPr sz="2400" b="1" spc="-10" dirty="0">
                <a:solidFill>
                  <a:srgbClr val="C00000"/>
                </a:solidFill>
                <a:latin typeface="Calisto MT"/>
                <a:cs typeface="Calisto MT"/>
              </a:rPr>
              <a:t>has dramatically </a:t>
            </a:r>
            <a:r>
              <a:rPr sz="2400" b="1" spc="-15" dirty="0">
                <a:solidFill>
                  <a:srgbClr val="C00000"/>
                </a:solidFill>
                <a:latin typeface="Calisto MT"/>
                <a:cs typeface="Calisto MT"/>
              </a:rPr>
              <a:t>changed </a:t>
            </a:r>
            <a:r>
              <a:rPr sz="2400" b="1" spc="-10" dirty="0">
                <a:solidFill>
                  <a:srgbClr val="C00000"/>
                </a:solidFill>
                <a:latin typeface="Calisto MT"/>
                <a:cs typeface="Calisto MT"/>
              </a:rPr>
              <a:t>the </a:t>
            </a:r>
            <a:r>
              <a:rPr sz="2400" b="1" spc="-55" dirty="0">
                <a:solidFill>
                  <a:srgbClr val="C00000"/>
                </a:solidFill>
                <a:latin typeface="Calisto MT"/>
                <a:cs typeface="Calisto MT"/>
              </a:rPr>
              <a:t>way </a:t>
            </a:r>
            <a:r>
              <a:rPr sz="2400" b="1" spc="-40" dirty="0">
                <a:solidFill>
                  <a:srgbClr val="C00000"/>
                </a:solidFill>
                <a:latin typeface="Calisto MT"/>
                <a:cs typeface="Calisto MT"/>
              </a:rPr>
              <a:t>we  </a:t>
            </a:r>
            <a:r>
              <a:rPr sz="2400" b="1" spc="-10" dirty="0">
                <a:solidFill>
                  <a:srgbClr val="C00000"/>
                </a:solidFill>
                <a:latin typeface="Calisto MT"/>
                <a:cs typeface="Calisto MT"/>
              </a:rPr>
              <a:t>think, the </a:t>
            </a:r>
            <a:r>
              <a:rPr sz="2400" b="1" spc="-55" dirty="0">
                <a:solidFill>
                  <a:srgbClr val="C00000"/>
                </a:solidFill>
                <a:latin typeface="Calisto MT"/>
                <a:cs typeface="Calisto MT"/>
              </a:rPr>
              <a:t>way </a:t>
            </a:r>
            <a:r>
              <a:rPr sz="2400" b="1" spc="-40" dirty="0">
                <a:solidFill>
                  <a:srgbClr val="C00000"/>
                </a:solidFill>
                <a:latin typeface="Calisto MT"/>
                <a:cs typeface="Calisto MT"/>
              </a:rPr>
              <a:t>we </a:t>
            </a:r>
            <a:r>
              <a:rPr sz="2400" b="1" spc="-30" dirty="0">
                <a:solidFill>
                  <a:srgbClr val="C00000"/>
                </a:solidFill>
                <a:latin typeface="Calisto MT"/>
                <a:cs typeface="Calisto MT"/>
              </a:rPr>
              <a:t>govern, </a:t>
            </a:r>
            <a:r>
              <a:rPr sz="2400" b="1" spc="-10" dirty="0">
                <a:solidFill>
                  <a:srgbClr val="C00000"/>
                </a:solidFill>
                <a:latin typeface="Calisto MT"/>
                <a:cs typeface="Calisto MT"/>
              </a:rPr>
              <a:t>the </a:t>
            </a:r>
            <a:r>
              <a:rPr sz="2400" b="1" spc="-55" dirty="0">
                <a:solidFill>
                  <a:srgbClr val="C00000"/>
                </a:solidFill>
                <a:latin typeface="Calisto MT"/>
                <a:cs typeface="Calisto MT"/>
              </a:rPr>
              <a:t>way </a:t>
            </a:r>
            <a:r>
              <a:rPr sz="2400" b="1" spc="-40" dirty="0">
                <a:solidFill>
                  <a:srgbClr val="C00000"/>
                </a:solidFill>
                <a:latin typeface="Calisto MT"/>
                <a:cs typeface="Calisto MT"/>
              </a:rPr>
              <a:t>we </a:t>
            </a:r>
            <a:r>
              <a:rPr sz="2400" b="1" dirty="0">
                <a:solidFill>
                  <a:srgbClr val="C00000"/>
                </a:solidFill>
                <a:latin typeface="Calisto MT"/>
                <a:cs typeface="Calisto MT"/>
              </a:rPr>
              <a:t>do </a:t>
            </a:r>
            <a:r>
              <a:rPr sz="2400" b="1" spc="-10" dirty="0">
                <a:solidFill>
                  <a:srgbClr val="C00000"/>
                </a:solidFill>
                <a:latin typeface="Calisto MT"/>
                <a:cs typeface="Calisto MT"/>
              </a:rPr>
              <a:t>commerce  and the </a:t>
            </a:r>
            <a:r>
              <a:rPr sz="2400" b="1" spc="-55" dirty="0">
                <a:solidFill>
                  <a:srgbClr val="C00000"/>
                </a:solidFill>
                <a:latin typeface="Calisto MT"/>
                <a:cs typeface="Calisto MT"/>
              </a:rPr>
              <a:t>way </a:t>
            </a:r>
            <a:r>
              <a:rPr sz="2400" b="1" spc="-40" dirty="0">
                <a:solidFill>
                  <a:srgbClr val="C00000"/>
                </a:solidFill>
                <a:latin typeface="Calisto MT"/>
                <a:cs typeface="Calisto MT"/>
              </a:rPr>
              <a:t>we </a:t>
            </a:r>
            <a:r>
              <a:rPr sz="2400" b="1" spc="-30" dirty="0">
                <a:solidFill>
                  <a:srgbClr val="C00000"/>
                </a:solidFill>
                <a:latin typeface="Calisto MT"/>
                <a:cs typeface="Calisto MT"/>
              </a:rPr>
              <a:t>perceive</a:t>
            </a:r>
            <a:r>
              <a:rPr sz="2400" b="1" spc="190" dirty="0">
                <a:solidFill>
                  <a:srgbClr val="C00000"/>
                </a:solidFill>
                <a:latin typeface="Calisto MT"/>
                <a:cs typeface="Calisto MT"/>
              </a:rPr>
              <a:t> </a:t>
            </a:r>
            <a:r>
              <a:rPr sz="2400" b="1" spc="-25" dirty="0">
                <a:solidFill>
                  <a:srgbClr val="C00000"/>
                </a:solidFill>
                <a:latin typeface="Calisto MT"/>
                <a:cs typeface="Calisto MT"/>
              </a:rPr>
              <a:t>ourselves.</a:t>
            </a:r>
            <a:endParaRPr sz="2400">
              <a:latin typeface="Calisto MT"/>
              <a:cs typeface="Calisto MT"/>
            </a:endParaRPr>
          </a:p>
          <a:p>
            <a:pPr>
              <a:lnSpc>
                <a:spcPct val="100000"/>
              </a:lnSpc>
              <a:spcBef>
                <a:spcPts val="15"/>
              </a:spcBef>
              <a:buClr>
                <a:srgbClr val="C00000"/>
              </a:buClr>
              <a:buFont typeface="Wingdings"/>
              <a:buChar char=""/>
            </a:pPr>
            <a:endParaRPr sz="3400">
              <a:latin typeface="Calisto MT"/>
              <a:cs typeface="Calisto MT"/>
            </a:endParaRPr>
          </a:p>
          <a:p>
            <a:pPr marL="477520" marR="205104" indent="-465455">
              <a:lnSpc>
                <a:spcPct val="140000"/>
              </a:lnSpc>
              <a:buFont typeface="Wingdings"/>
              <a:buChar char=""/>
              <a:tabLst>
                <a:tab pos="477520" algn="l"/>
                <a:tab pos="478155" algn="l"/>
              </a:tabLst>
            </a:pPr>
            <a:r>
              <a:rPr sz="2400" b="1" spc="-5" dirty="0">
                <a:solidFill>
                  <a:srgbClr val="C00000"/>
                </a:solidFill>
                <a:latin typeface="Calisto MT"/>
                <a:cs typeface="Calisto MT"/>
              </a:rPr>
              <a:t>Information technology </a:t>
            </a:r>
            <a:r>
              <a:rPr sz="2400" b="1" dirty="0">
                <a:solidFill>
                  <a:srgbClr val="C00000"/>
                </a:solidFill>
                <a:latin typeface="Calisto MT"/>
                <a:cs typeface="Calisto MT"/>
              </a:rPr>
              <a:t>is </a:t>
            </a:r>
            <a:r>
              <a:rPr sz="2400" b="1" spc="-10" dirty="0">
                <a:solidFill>
                  <a:srgbClr val="C00000"/>
                </a:solidFill>
                <a:latin typeface="Calisto MT"/>
                <a:cs typeface="Calisto MT"/>
              </a:rPr>
              <a:t>encompassing all </a:t>
            </a:r>
            <a:r>
              <a:rPr sz="2400" b="1" spc="-30" dirty="0">
                <a:solidFill>
                  <a:srgbClr val="C00000"/>
                </a:solidFill>
                <a:latin typeface="Calisto MT"/>
                <a:cs typeface="Calisto MT"/>
              </a:rPr>
              <a:t>walks  </a:t>
            </a:r>
            <a:r>
              <a:rPr sz="2400" b="1" dirty="0">
                <a:solidFill>
                  <a:srgbClr val="C00000"/>
                </a:solidFill>
                <a:latin typeface="Calisto MT"/>
                <a:cs typeface="Calisto MT"/>
              </a:rPr>
              <a:t>of </a:t>
            </a:r>
            <a:r>
              <a:rPr sz="2400" b="1" spc="-5" dirty="0">
                <a:solidFill>
                  <a:srgbClr val="C00000"/>
                </a:solidFill>
                <a:latin typeface="Calisto MT"/>
                <a:cs typeface="Calisto MT"/>
              </a:rPr>
              <a:t>life </a:t>
            </a:r>
            <a:r>
              <a:rPr sz="2400" b="1" spc="-10" dirty="0">
                <a:solidFill>
                  <a:srgbClr val="C00000"/>
                </a:solidFill>
                <a:latin typeface="Calisto MT"/>
                <a:cs typeface="Calisto MT"/>
              </a:rPr>
              <a:t>all </a:t>
            </a:r>
            <a:r>
              <a:rPr sz="2400" b="1" spc="-45" dirty="0">
                <a:solidFill>
                  <a:srgbClr val="C00000"/>
                </a:solidFill>
                <a:latin typeface="Calisto MT"/>
                <a:cs typeface="Calisto MT"/>
              </a:rPr>
              <a:t>over </a:t>
            </a:r>
            <a:r>
              <a:rPr sz="2400" b="1" spc="-10" dirty="0">
                <a:solidFill>
                  <a:srgbClr val="C00000"/>
                </a:solidFill>
                <a:latin typeface="Calisto MT"/>
                <a:cs typeface="Calisto MT"/>
              </a:rPr>
              <a:t>the</a:t>
            </a:r>
            <a:r>
              <a:rPr sz="2400" b="1" spc="254" dirty="0">
                <a:solidFill>
                  <a:srgbClr val="C00000"/>
                </a:solidFill>
                <a:latin typeface="Calisto MT"/>
                <a:cs typeface="Calisto MT"/>
              </a:rPr>
              <a:t> </a:t>
            </a:r>
            <a:r>
              <a:rPr sz="2400" b="1" spc="-25" dirty="0">
                <a:solidFill>
                  <a:srgbClr val="C00000"/>
                </a:solidFill>
                <a:latin typeface="Calisto MT"/>
                <a:cs typeface="Calisto MT"/>
              </a:rPr>
              <a:t>world.</a:t>
            </a:r>
            <a:endParaRPr sz="2400">
              <a:latin typeface="Calisto MT"/>
              <a:cs typeface="Calisto MT"/>
            </a:endParaRPr>
          </a:p>
          <a:p>
            <a:pPr>
              <a:lnSpc>
                <a:spcPct val="100000"/>
              </a:lnSpc>
              <a:spcBef>
                <a:spcPts val="20"/>
              </a:spcBef>
              <a:buClr>
                <a:srgbClr val="C00000"/>
              </a:buClr>
              <a:buFont typeface="Wingdings"/>
              <a:buChar char=""/>
            </a:pPr>
            <a:endParaRPr sz="3400">
              <a:latin typeface="Calisto MT"/>
              <a:cs typeface="Calisto MT"/>
            </a:endParaRPr>
          </a:p>
          <a:p>
            <a:pPr marL="477520" marR="573405" indent="-465455">
              <a:lnSpc>
                <a:spcPct val="140000"/>
              </a:lnSpc>
              <a:buFont typeface="Wingdings"/>
              <a:buChar char=""/>
              <a:tabLst>
                <a:tab pos="477520" algn="l"/>
                <a:tab pos="478155" algn="l"/>
                <a:tab pos="1714500" algn="l"/>
              </a:tabLst>
            </a:pPr>
            <a:r>
              <a:rPr sz="2400" b="1" dirty="0">
                <a:solidFill>
                  <a:srgbClr val="C00000"/>
                </a:solidFill>
                <a:latin typeface="Calisto MT"/>
                <a:cs typeface="Calisto MT"/>
              </a:rPr>
              <a:t>Cyber </a:t>
            </a:r>
            <a:r>
              <a:rPr sz="2400" b="1" spc="-10" dirty="0">
                <a:solidFill>
                  <a:srgbClr val="C00000"/>
                </a:solidFill>
                <a:latin typeface="Calisto MT"/>
                <a:cs typeface="Calisto MT"/>
              </a:rPr>
              <a:t>space </a:t>
            </a:r>
            <a:r>
              <a:rPr sz="2400" b="1" spc="-15" dirty="0">
                <a:solidFill>
                  <a:srgbClr val="C00000"/>
                </a:solidFill>
                <a:latin typeface="Calisto MT"/>
                <a:cs typeface="Calisto MT"/>
              </a:rPr>
              <a:t>creates </a:t>
            </a:r>
            <a:r>
              <a:rPr sz="2400" b="1" spc="-10" dirty="0">
                <a:solidFill>
                  <a:srgbClr val="C00000"/>
                </a:solidFill>
                <a:latin typeface="Calisto MT"/>
                <a:cs typeface="Calisto MT"/>
              </a:rPr>
              <a:t>moral, </a:t>
            </a:r>
            <a:r>
              <a:rPr sz="2400" b="1" spc="-20" dirty="0">
                <a:solidFill>
                  <a:srgbClr val="C00000"/>
                </a:solidFill>
                <a:latin typeface="Calisto MT"/>
                <a:cs typeface="Calisto MT"/>
              </a:rPr>
              <a:t>civil </a:t>
            </a:r>
            <a:r>
              <a:rPr sz="2400" b="1" spc="-10" dirty="0">
                <a:solidFill>
                  <a:srgbClr val="C00000"/>
                </a:solidFill>
                <a:latin typeface="Calisto MT"/>
                <a:cs typeface="Calisto MT"/>
              </a:rPr>
              <a:t>and criminal  </a:t>
            </a:r>
            <a:r>
              <a:rPr sz="2400" b="1" spc="-20" dirty="0">
                <a:solidFill>
                  <a:srgbClr val="C00000"/>
                </a:solidFill>
                <a:latin typeface="Calisto MT"/>
                <a:cs typeface="Calisto MT"/>
              </a:rPr>
              <a:t>wrongs.	</a:t>
            </a:r>
            <a:r>
              <a:rPr sz="2400" b="1" spc="-15" dirty="0">
                <a:solidFill>
                  <a:srgbClr val="C00000"/>
                </a:solidFill>
                <a:latin typeface="Calisto MT"/>
                <a:cs typeface="Calisto MT"/>
              </a:rPr>
              <a:t>It </a:t>
            </a:r>
            <a:r>
              <a:rPr sz="2400" b="1" spc="-10" dirty="0">
                <a:solidFill>
                  <a:srgbClr val="C00000"/>
                </a:solidFill>
                <a:latin typeface="Calisto MT"/>
                <a:cs typeface="Calisto MT"/>
              </a:rPr>
              <a:t>has </a:t>
            </a:r>
            <a:r>
              <a:rPr sz="2400" b="1" spc="-35" dirty="0">
                <a:solidFill>
                  <a:srgbClr val="C00000"/>
                </a:solidFill>
                <a:latin typeface="Calisto MT"/>
                <a:cs typeface="Calisto MT"/>
              </a:rPr>
              <a:t>now </a:t>
            </a:r>
            <a:r>
              <a:rPr sz="2400" b="1" spc="-40" dirty="0">
                <a:solidFill>
                  <a:srgbClr val="C00000"/>
                </a:solidFill>
                <a:latin typeface="Calisto MT"/>
                <a:cs typeface="Calisto MT"/>
              </a:rPr>
              <a:t>given </a:t>
            </a:r>
            <a:r>
              <a:rPr sz="2400" b="1" dirty="0">
                <a:solidFill>
                  <a:srgbClr val="C00000"/>
                </a:solidFill>
                <a:latin typeface="Calisto MT"/>
                <a:cs typeface="Calisto MT"/>
              </a:rPr>
              <a:t>a </a:t>
            </a:r>
            <a:r>
              <a:rPr sz="2400" b="1" spc="-15" dirty="0">
                <a:solidFill>
                  <a:srgbClr val="C00000"/>
                </a:solidFill>
                <a:latin typeface="Calisto MT"/>
                <a:cs typeface="Calisto MT"/>
              </a:rPr>
              <a:t>new </a:t>
            </a:r>
            <a:r>
              <a:rPr sz="2400" b="1" spc="-55" dirty="0">
                <a:solidFill>
                  <a:srgbClr val="C00000"/>
                </a:solidFill>
                <a:latin typeface="Calisto MT"/>
                <a:cs typeface="Calisto MT"/>
              </a:rPr>
              <a:t>way </a:t>
            </a:r>
            <a:r>
              <a:rPr sz="2400" b="1" spc="-10" dirty="0">
                <a:solidFill>
                  <a:srgbClr val="C00000"/>
                </a:solidFill>
                <a:latin typeface="Calisto MT"/>
                <a:cs typeface="Calisto MT"/>
              </a:rPr>
              <a:t>to </a:t>
            </a:r>
            <a:r>
              <a:rPr sz="2400" b="1" spc="-15" dirty="0">
                <a:solidFill>
                  <a:srgbClr val="C00000"/>
                </a:solidFill>
                <a:latin typeface="Calisto MT"/>
                <a:cs typeface="Calisto MT"/>
              </a:rPr>
              <a:t>express  </a:t>
            </a:r>
            <a:r>
              <a:rPr sz="2400" b="1" spc="-10" dirty="0">
                <a:solidFill>
                  <a:srgbClr val="C00000"/>
                </a:solidFill>
                <a:latin typeface="Calisto MT"/>
                <a:cs typeface="Calisto MT"/>
              </a:rPr>
              <a:t>criminal</a:t>
            </a:r>
            <a:r>
              <a:rPr sz="2400" b="1" spc="45" dirty="0">
                <a:solidFill>
                  <a:srgbClr val="C00000"/>
                </a:solidFill>
                <a:latin typeface="Calisto MT"/>
                <a:cs typeface="Calisto MT"/>
              </a:rPr>
              <a:t> </a:t>
            </a:r>
            <a:r>
              <a:rPr sz="2400" b="1" spc="-15" dirty="0">
                <a:solidFill>
                  <a:srgbClr val="C00000"/>
                </a:solidFill>
                <a:latin typeface="Calisto MT"/>
                <a:cs typeface="Calisto MT"/>
              </a:rPr>
              <a:t>tendencies.</a:t>
            </a:r>
            <a:endParaRPr sz="2400">
              <a:latin typeface="Calisto MT"/>
              <a:cs typeface="Calisto MT"/>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normAutofit fontScale="90000"/>
          </a:bodyPr>
          <a:lstStyle/>
          <a:p>
            <a:r>
              <a:rPr lang="en-US" altLang="zh-TW"/>
              <a:t>Challenges of Computer Forensics (continued)</a:t>
            </a:r>
            <a:endParaRPr lang="zh-TW" altLang="en-US"/>
          </a:p>
        </p:txBody>
      </p:sp>
      <p:sp>
        <p:nvSpPr>
          <p:cNvPr id="81923" name="Rectangle 3"/>
          <p:cNvSpPr>
            <a:spLocks noGrp="1" noChangeArrowheads="1"/>
          </p:cNvSpPr>
          <p:nvPr>
            <p:ph type="body" idx="1"/>
          </p:nvPr>
        </p:nvSpPr>
        <p:spPr/>
        <p:txBody>
          <a:bodyPr/>
          <a:lstStyle/>
          <a:p>
            <a:r>
              <a:rPr lang="en-US" altLang="zh-TW"/>
              <a:t>Computer forensics must also adapt quickly to new products and innovations with valid and reliable examination and analysis techniques.</a:t>
            </a:r>
          </a:p>
          <a:p>
            <a:endParaRPr lang="en-US" altLang="zh-TW"/>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5191455"/>
            <a:ext cx="4777740" cy="696595"/>
          </a:xfrm>
          <a:prstGeom prst="rect">
            <a:avLst/>
          </a:prstGeom>
        </p:spPr>
        <p:txBody>
          <a:bodyPr vert="horz" wrap="square" lIns="0" tIns="12700" rIns="0" bIns="0" rtlCol="0">
            <a:spAutoFit/>
          </a:bodyPr>
          <a:lstStyle/>
          <a:p>
            <a:pPr marL="12700">
              <a:lnSpc>
                <a:spcPct val="100000"/>
              </a:lnSpc>
              <a:spcBef>
                <a:spcPts val="100"/>
              </a:spcBef>
            </a:pPr>
            <a:r>
              <a:rPr sz="4400" dirty="0">
                <a:solidFill>
                  <a:srgbClr val="000000"/>
                </a:solidFill>
                <a:latin typeface="Arial"/>
                <a:cs typeface="Arial"/>
              </a:rPr>
              <a:t>FORENSIC</a:t>
            </a:r>
            <a:r>
              <a:rPr sz="4400" spc="-85" dirty="0">
                <a:solidFill>
                  <a:srgbClr val="000000"/>
                </a:solidFill>
                <a:latin typeface="Arial"/>
                <a:cs typeface="Arial"/>
              </a:rPr>
              <a:t> </a:t>
            </a:r>
            <a:r>
              <a:rPr sz="4400" dirty="0">
                <a:solidFill>
                  <a:srgbClr val="000000"/>
                </a:solidFill>
                <a:latin typeface="Arial"/>
                <a:cs typeface="Arial"/>
              </a:rPr>
              <a:t>AUDIT</a:t>
            </a:r>
            <a:endParaRPr sz="4400">
              <a:latin typeface="Arial"/>
              <a:cs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39088" y="611885"/>
            <a:ext cx="4057650" cy="391160"/>
          </a:xfrm>
          <a:prstGeom prst="rect">
            <a:avLst/>
          </a:prstGeom>
        </p:spPr>
        <p:txBody>
          <a:bodyPr vert="horz" wrap="square" lIns="0" tIns="12700" rIns="0" bIns="0" rtlCol="0">
            <a:spAutoFit/>
          </a:bodyPr>
          <a:lstStyle/>
          <a:p>
            <a:pPr marL="12700">
              <a:lnSpc>
                <a:spcPct val="100000"/>
              </a:lnSpc>
              <a:spcBef>
                <a:spcPts val="100"/>
              </a:spcBef>
            </a:pPr>
            <a:r>
              <a:rPr spc="110" dirty="0"/>
              <a:t>WHAT </a:t>
            </a:r>
            <a:r>
              <a:rPr spc="85" dirty="0"/>
              <a:t>IS </a:t>
            </a:r>
            <a:r>
              <a:rPr spc="15" dirty="0"/>
              <a:t>FORENSIC </a:t>
            </a:r>
            <a:r>
              <a:rPr spc="85" dirty="0"/>
              <a:t>AUDIT</a:t>
            </a:r>
            <a:r>
              <a:rPr spc="-220" dirty="0"/>
              <a:t> </a:t>
            </a:r>
            <a:r>
              <a:rPr spc="-80" dirty="0"/>
              <a:t>?</a:t>
            </a:r>
          </a:p>
        </p:txBody>
      </p:sp>
      <p:sp>
        <p:nvSpPr>
          <p:cNvPr id="4" name="object 4"/>
          <p:cNvSpPr txBox="1">
            <a:spLocks noGrp="1"/>
          </p:cNvSpPr>
          <p:nvPr>
            <p:ph type="sldNum" sz="quarter" idx="7"/>
          </p:nvPr>
        </p:nvSpPr>
        <p:spPr>
          <a:prstGeom prst="rect">
            <a:avLst/>
          </a:prstGeom>
        </p:spPr>
        <p:txBody>
          <a:bodyPr vert="horz" wrap="square" lIns="0" tIns="12700" rIns="0" bIns="0" rtlCol="0">
            <a:spAutoFit/>
          </a:bodyPr>
          <a:lstStyle/>
          <a:p>
            <a:pPr marL="25400">
              <a:lnSpc>
                <a:spcPct val="100000"/>
              </a:lnSpc>
              <a:spcBef>
                <a:spcPts val="100"/>
              </a:spcBef>
            </a:pPr>
            <a:fld id="{81D60167-4931-47E6-BA6A-407CBD079E47}" type="slidenum">
              <a:rPr spc="40" dirty="0"/>
              <a:pPr marL="25400">
                <a:lnSpc>
                  <a:spcPct val="100000"/>
                </a:lnSpc>
                <a:spcBef>
                  <a:spcPts val="100"/>
                </a:spcBef>
              </a:pPr>
              <a:t>112</a:t>
            </a:fld>
            <a:endParaRPr spc="40" dirty="0"/>
          </a:p>
        </p:txBody>
      </p:sp>
      <p:sp>
        <p:nvSpPr>
          <p:cNvPr id="3" name="object 3"/>
          <p:cNvSpPr txBox="1"/>
          <p:nvPr/>
        </p:nvSpPr>
        <p:spPr>
          <a:xfrm>
            <a:off x="1094333" y="1499361"/>
            <a:ext cx="7611109" cy="4689475"/>
          </a:xfrm>
          <a:prstGeom prst="rect">
            <a:avLst/>
          </a:prstGeom>
        </p:spPr>
        <p:txBody>
          <a:bodyPr vert="horz" wrap="square" lIns="0" tIns="12065" rIns="0" bIns="0" rtlCol="0">
            <a:spAutoFit/>
          </a:bodyPr>
          <a:lstStyle/>
          <a:p>
            <a:pPr marL="469900" marR="61594" indent="-457834">
              <a:lnSpc>
                <a:spcPct val="100000"/>
              </a:lnSpc>
              <a:spcBef>
                <a:spcPts val="95"/>
              </a:spcBef>
              <a:buSzPct val="136363"/>
              <a:buFont typeface="Arial"/>
              <a:buChar char="•"/>
              <a:tabLst>
                <a:tab pos="469265" algn="l"/>
                <a:tab pos="470534" algn="l"/>
              </a:tabLst>
            </a:pPr>
            <a:r>
              <a:rPr sz="2200" spc="100" dirty="0">
                <a:solidFill>
                  <a:srgbClr val="F3F3F3"/>
                </a:solidFill>
                <a:latin typeface="Tahoma"/>
                <a:cs typeface="Tahoma"/>
              </a:rPr>
              <a:t>A</a:t>
            </a:r>
            <a:r>
              <a:rPr sz="2200" spc="-75" dirty="0">
                <a:solidFill>
                  <a:srgbClr val="F3F3F3"/>
                </a:solidFill>
                <a:latin typeface="Tahoma"/>
                <a:cs typeface="Tahoma"/>
              </a:rPr>
              <a:t> </a:t>
            </a:r>
            <a:r>
              <a:rPr sz="2200" spc="55" dirty="0">
                <a:solidFill>
                  <a:srgbClr val="F3F3F3"/>
                </a:solidFill>
                <a:latin typeface="Tahoma"/>
                <a:cs typeface="Tahoma"/>
              </a:rPr>
              <a:t>forensic</a:t>
            </a:r>
            <a:r>
              <a:rPr sz="2200" spc="-60" dirty="0">
                <a:solidFill>
                  <a:srgbClr val="F3F3F3"/>
                </a:solidFill>
                <a:latin typeface="Tahoma"/>
                <a:cs typeface="Tahoma"/>
              </a:rPr>
              <a:t> </a:t>
            </a:r>
            <a:r>
              <a:rPr sz="2200" dirty="0">
                <a:solidFill>
                  <a:srgbClr val="F3F3F3"/>
                </a:solidFill>
                <a:latin typeface="Tahoma"/>
                <a:cs typeface="Tahoma"/>
              </a:rPr>
              <a:t>audit,</a:t>
            </a:r>
            <a:r>
              <a:rPr sz="2200" spc="-55" dirty="0">
                <a:solidFill>
                  <a:srgbClr val="F3F3F3"/>
                </a:solidFill>
                <a:latin typeface="Tahoma"/>
                <a:cs typeface="Tahoma"/>
              </a:rPr>
              <a:t> </a:t>
            </a:r>
            <a:r>
              <a:rPr sz="2200" spc="55" dirty="0">
                <a:solidFill>
                  <a:srgbClr val="F3F3F3"/>
                </a:solidFill>
                <a:latin typeface="Tahoma"/>
                <a:cs typeface="Tahoma"/>
              </a:rPr>
              <a:t>refers</a:t>
            </a:r>
            <a:r>
              <a:rPr sz="2200" spc="-55" dirty="0">
                <a:solidFill>
                  <a:srgbClr val="F3F3F3"/>
                </a:solidFill>
                <a:latin typeface="Tahoma"/>
                <a:cs typeface="Tahoma"/>
              </a:rPr>
              <a:t> </a:t>
            </a:r>
            <a:r>
              <a:rPr sz="2200" spc="60" dirty="0">
                <a:solidFill>
                  <a:srgbClr val="F3F3F3"/>
                </a:solidFill>
                <a:latin typeface="Tahoma"/>
                <a:cs typeface="Tahoma"/>
              </a:rPr>
              <a:t>to</a:t>
            </a:r>
            <a:r>
              <a:rPr sz="2200" spc="-65" dirty="0">
                <a:solidFill>
                  <a:srgbClr val="F3F3F3"/>
                </a:solidFill>
                <a:latin typeface="Tahoma"/>
                <a:cs typeface="Tahoma"/>
              </a:rPr>
              <a:t> </a:t>
            </a:r>
            <a:r>
              <a:rPr sz="2200" spc="30" dirty="0">
                <a:solidFill>
                  <a:srgbClr val="F3F3F3"/>
                </a:solidFill>
                <a:latin typeface="Tahoma"/>
                <a:cs typeface="Tahoma"/>
              </a:rPr>
              <a:t>the</a:t>
            </a:r>
            <a:r>
              <a:rPr sz="2200" spc="-65" dirty="0">
                <a:solidFill>
                  <a:srgbClr val="F3F3F3"/>
                </a:solidFill>
                <a:latin typeface="Tahoma"/>
                <a:cs typeface="Tahoma"/>
              </a:rPr>
              <a:t> </a:t>
            </a:r>
            <a:r>
              <a:rPr sz="2200" spc="65" dirty="0">
                <a:solidFill>
                  <a:srgbClr val="F3F3F3"/>
                </a:solidFill>
                <a:latin typeface="Tahoma"/>
                <a:cs typeface="Tahoma"/>
              </a:rPr>
              <a:t>application</a:t>
            </a:r>
            <a:r>
              <a:rPr sz="2200" spc="-35" dirty="0">
                <a:solidFill>
                  <a:srgbClr val="F3F3F3"/>
                </a:solidFill>
                <a:latin typeface="Tahoma"/>
                <a:cs typeface="Tahoma"/>
              </a:rPr>
              <a:t> </a:t>
            </a:r>
            <a:r>
              <a:rPr sz="2200" spc="90" dirty="0">
                <a:solidFill>
                  <a:srgbClr val="F3F3F3"/>
                </a:solidFill>
                <a:latin typeface="Tahoma"/>
                <a:cs typeface="Tahoma"/>
              </a:rPr>
              <a:t>of</a:t>
            </a:r>
            <a:r>
              <a:rPr sz="2200" spc="-75" dirty="0">
                <a:solidFill>
                  <a:srgbClr val="F3F3F3"/>
                </a:solidFill>
                <a:latin typeface="Tahoma"/>
                <a:cs typeface="Tahoma"/>
              </a:rPr>
              <a:t> </a:t>
            </a:r>
            <a:r>
              <a:rPr sz="2200" spc="70" dirty="0">
                <a:solidFill>
                  <a:srgbClr val="F3F3F3"/>
                </a:solidFill>
                <a:latin typeface="Tahoma"/>
                <a:cs typeface="Tahoma"/>
              </a:rPr>
              <a:t>accounting  methods </a:t>
            </a:r>
            <a:r>
              <a:rPr sz="2200" spc="75" dirty="0">
                <a:solidFill>
                  <a:srgbClr val="F3F3F3"/>
                </a:solidFill>
                <a:latin typeface="Tahoma"/>
                <a:cs typeface="Tahoma"/>
              </a:rPr>
              <a:t>for </a:t>
            </a:r>
            <a:r>
              <a:rPr sz="2200" spc="50" dirty="0">
                <a:solidFill>
                  <a:srgbClr val="F3F3F3"/>
                </a:solidFill>
                <a:latin typeface="Tahoma"/>
                <a:cs typeface="Tahoma"/>
              </a:rPr>
              <a:t>detection </a:t>
            </a:r>
            <a:r>
              <a:rPr sz="2200" spc="105" dirty="0">
                <a:solidFill>
                  <a:srgbClr val="F3F3F3"/>
                </a:solidFill>
                <a:latin typeface="Tahoma"/>
                <a:cs typeface="Tahoma"/>
              </a:rPr>
              <a:t>and </a:t>
            </a:r>
            <a:r>
              <a:rPr sz="2200" spc="65" dirty="0">
                <a:solidFill>
                  <a:srgbClr val="F3F3F3"/>
                </a:solidFill>
                <a:latin typeface="Tahoma"/>
                <a:cs typeface="Tahoma"/>
              </a:rPr>
              <a:t>gathering </a:t>
            </a:r>
            <a:r>
              <a:rPr sz="2200" spc="60" dirty="0">
                <a:solidFill>
                  <a:srgbClr val="F3F3F3"/>
                </a:solidFill>
                <a:latin typeface="Tahoma"/>
                <a:cs typeface="Tahoma"/>
              </a:rPr>
              <a:t>evidence </a:t>
            </a:r>
            <a:r>
              <a:rPr sz="2200" spc="90" dirty="0">
                <a:solidFill>
                  <a:srgbClr val="F3F3F3"/>
                </a:solidFill>
                <a:latin typeface="Tahoma"/>
                <a:cs typeface="Tahoma"/>
              </a:rPr>
              <a:t>of  </a:t>
            </a:r>
            <a:r>
              <a:rPr sz="2200" spc="30" dirty="0">
                <a:solidFill>
                  <a:srgbClr val="F3F3F3"/>
                </a:solidFill>
                <a:latin typeface="Tahoma"/>
                <a:cs typeface="Tahoma"/>
              </a:rPr>
              <a:t>frauds, </a:t>
            </a:r>
            <a:r>
              <a:rPr sz="2200" spc="45" dirty="0">
                <a:solidFill>
                  <a:srgbClr val="F3F3F3"/>
                </a:solidFill>
                <a:latin typeface="Tahoma"/>
                <a:cs typeface="Tahoma"/>
              </a:rPr>
              <a:t>embezzlement, </a:t>
            </a:r>
            <a:r>
              <a:rPr sz="2200" spc="80" dirty="0">
                <a:solidFill>
                  <a:srgbClr val="F3F3F3"/>
                </a:solidFill>
                <a:latin typeface="Tahoma"/>
                <a:cs typeface="Tahoma"/>
              </a:rPr>
              <a:t>or </a:t>
            </a:r>
            <a:r>
              <a:rPr sz="2200" spc="120" dirty="0">
                <a:solidFill>
                  <a:srgbClr val="F3F3F3"/>
                </a:solidFill>
                <a:latin typeface="Tahoma"/>
                <a:cs typeface="Tahoma"/>
              </a:rPr>
              <a:t>any </a:t>
            </a:r>
            <a:r>
              <a:rPr sz="2200" spc="50" dirty="0">
                <a:solidFill>
                  <a:srgbClr val="F3F3F3"/>
                </a:solidFill>
                <a:latin typeface="Tahoma"/>
                <a:cs typeface="Tahoma"/>
              </a:rPr>
              <a:t>other such white-collar  </a:t>
            </a:r>
            <a:r>
              <a:rPr sz="2200" spc="10" dirty="0">
                <a:solidFill>
                  <a:srgbClr val="F3F3F3"/>
                </a:solidFill>
                <a:latin typeface="Tahoma"/>
                <a:cs typeface="Tahoma"/>
              </a:rPr>
              <a:t>crime.</a:t>
            </a:r>
            <a:endParaRPr sz="2200">
              <a:latin typeface="Tahoma"/>
              <a:cs typeface="Tahoma"/>
            </a:endParaRPr>
          </a:p>
          <a:p>
            <a:pPr>
              <a:lnSpc>
                <a:spcPct val="100000"/>
              </a:lnSpc>
              <a:spcBef>
                <a:spcPts val="50"/>
              </a:spcBef>
              <a:buClr>
                <a:srgbClr val="F3F3F3"/>
              </a:buClr>
              <a:buFont typeface="Arial"/>
              <a:buChar char="•"/>
            </a:pPr>
            <a:endParaRPr sz="3300">
              <a:latin typeface="Times New Roman"/>
              <a:cs typeface="Times New Roman"/>
            </a:endParaRPr>
          </a:p>
          <a:p>
            <a:pPr marL="469900" marR="5080" indent="-457834">
              <a:lnSpc>
                <a:spcPct val="100000"/>
              </a:lnSpc>
              <a:buSzPct val="136363"/>
              <a:buFont typeface="Arial"/>
              <a:buChar char="•"/>
              <a:tabLst>
                <a:tab pos="469265" algn="l"/>
                <a:tab pos="470534" algn="l"/>
              </a:tabLst>
            </a:pPr>
            <a:r>
              <a:rPr sz="2200" spc="-135" dirty="0">
                <a:solidFill>
                  <a:srgbClr val="F3F3F3"/>
                </a:solidFill>
                <a:latin typeface="Tahoma"/>
                <a:cs typeface="Tahoma"/>
              </a:rPr>
              <a:t>It</a:t>
            </a:r>
            <a:r>
              <a:rPr sz="2200" spc="-90" dirty="0">
                <a:solidFill>
                  <a:srgbClr val="F3F3F3"/>
                </a:solidFill>
                <a:latin typeface="Tahoma"/>
                <a:cs typeface="Tahoma"/>
              </a:rPr>
              <a:t> </a:t>
            </a:r>
            <a:r>
              <a:rPr sz="2200" spc="5" dirty="0">
                <a:solidFill>
                  <a:srgbClr val="F3F3F3"/>
                </a:solidFill>
                <a:latin typeface="Tahoma"/>
                <a:cs typeface="Tahoma"/>
              </a:rPr>
              <a:t>is</a:t>
            </a:r>
            <a:r>
              <a:rPr sz="2200" spc="-85" dirty="0">
                <a:solidFill>
                  <a:srgbClr val="F3F3F3"/>
                </a:solidFill>
                <a:latin typeface="Tahoma"/>
                <a:cs typeface="Tahoma"/>
              </a:rPr>
              <a:t> </a:t>
            </a:r>
            <a:r>
              <a:rPr sz="2200" spc="100" dirty="0">
                <a:solidFill>
                  <a:srgbClr val="F3F3F3"/>
                </a:solidFill>
                <a:latin typeface="Tahoma"/>
                <a:cs typeface="Tahoma"/>
              </a:rPr>
              <a:t>an</a:t>
            </a:r>
            <a:r>
              <a:rPr sz="2200" spc="-85" dirty="0">
                <a:solidFill>
                  <a:srgbClr val="F3F3F3"/>
                </a:solidFill>
                <a:latin typeface="Tahoma"/>
                <a:cs typeface="Tahoma"/>
              </a:rPr>
              <a:t> </a:t>
            </a:r>
            <a:r>
              <a:rPr sz="2200" spc="60" dirty="0">
                <a:solidFill>
                  <a:srgbClr val="F3F3F3"/>
                </a:solidFill>
                <a:latin typeface="Tahoma"/>
                <a:cs typeface="Tahoma"/>
              </a:rPr>
              <a:t>examination</a:t>
            </a:r>
            <a:r>
              <a:rPr sz="2200" spc="-50" dirty="0">
                <a:solidFill>
                  <a:srgbClr val="F3F3F3"/>
                </a:solidFill>
                <a:latin typeface="Tahoma"/>
                <a:cs typeface="Tahoma"/>
              </a:rPr>
              <a:t> </a:t>
            </a:r>
            <a:r>
              <a:rPr sz="2200" spc="90" dirty="0">
                <a:solidFill>
                  <a:srgbClr val="F3F3F3"/>
                </a:solidFill>
                <a:latin typeface="Tahoma"/>
                <a:cs typeface="Tahoma"/>
              </a:rPr>
              <a:t>of</a:t>
            </a:r>
            <a:r>
              <a:rPr sz="2200" spc="-85" dirty="0">
                <a:solidFill>
                  <a:srgbClr val="F3F3F3"/>
                </a:solidFill>
                <a:latin typeface="Tahoma"/>
                <a:cs typeface="Tahoma"/>
              </a:rPr>
              <a:t> </a:t>
            </a:r>
            <a:r>
              <a:rPr sz="2200" spc="165" dirty="0">
                <a:solidFill>
                  <a:srgbClr val="F3F3F3"/>
                </a:solidFill>
                <a:latin typeface="Tahoma"/>
                <a:cs typeface="Tahoma"/>
              </a:rPr>
              <a:t>a</a:t>
            </a:r>
            <a:r>
              <a:rPr sz="2200" spc="-95" dirty="0">
                <a:solidFill>
                  <a:srgbClr val="F3F3F3"/>
                </a:solidFill>
                <a:latin typeface="Tahoma"/>
                <a:cs typeface="Tahoma"/>
              </a:rPr>
              <a:t> </a:t>
            </a:r>
            <a:r>
              <a:rPr sz="2200" spc="95" dirty="0">
                <a:solidFill>
                  <a:srgbClr val="F3F3F3"/>
                </a:solidFill>
                <a:latin typeface="Tahoma"/>
                <a:cs typeface="Tahoma"/>
              </a:rPr>
              <a:t>company’s</a:t>
            </a:r>
            <a:r>
              <a:rPr sz="2200" spc="-65" dirty="0">
                <a:solidFill>
                  <a:srgbClr val="F3F3F3"/>
                </a:solidFill>
                <a:latin typeface="Tahoma"/>
                <a:cs typeface="Tahoma"/>
              </a:rPr>
              <a:t> </a:t>
            </a:r>
            <a:r>
              <a:rPr sz="2200" spc="60" dirty="0">
                <a:solidFill>
                  <a:srgbClr val="F3F3F3"/>
                </a:solidFill>
                <a:latin typeface="Tahoma"/>
                <a:cs typeface="Tahoma"/>
              </a:rPr>
              <a:t>financial</a:t>
            </a:r>
            <a:r>
              <a:rPr sz="2200" spc="-75" dirty="0">
                <a:solidFill>
                  <a:srgbClr val="F3F3F3"/>
                </a:solidFill>
                <a:latin typeface="Tahoma"/>
                <a:cs typeface="Tahoma"/>
              </a:rPr>
              <a:t> </a:t>
            </a:r>
            <a:r>
              <a:rPr sz="2200" spc="75" dirty="0">
                <a:solidFill>
                  <a:srgbClr val="F3F3F3"/>
                </a:solidFill>
                <a:latin typeface="Tahoma"/>
                <a:cs typeface="Tahoma"/>
              </a:rPr>
              <a:t>records</a:t>
            </a:r>
            <a:r>
              <a:rPr sz="2200" spc="-75" dirty="0">
                <a:solidFill>
                  <a:srgbClr val="F3F3F3"/>
                </a:solidFill>
                <a:latin typeface="Tahoma"/>
                <a:cs typeface="Tahoma"/>
              </a:rPr>
              <a:t> </a:t>
            </a:r>
            <a:r>
              <a:rPr sz="2200" spc="60" dirty="0">
                <a:solidFill>
                  <a:srgbClr val="F3F3F3"/>
                </a:solidFill>
                <a:latin typeface="Tahoma"/>
                <a:cs typeface="Tahoma"/>
              </a:rPr>
              <a:t>to  </a:t>
            </a:r>
            <a:r>
              <a:rPr sz="2200" spc="50" dirty="0">
                <a:solidFill>
                  <a:srgbClr val="F3F3F3"/>
                </a:solidFill>
                <a:latin typeface="Tahoma"/>
                <a:cs typeface="Tahoma"/>
              </a:rPr>
              <a:t>derive</a:t>
            </a:r>
            <a:r>
              <a:rPr sz="2200" spc="-75" dirty="0">
                <a:solidFill>
                  <a:srgbClr val="F3F3F3"/>
                </a:solidFill>
                <a:latin typeface="Tahoma"/>
                <a:cs typeface="Tahoma"/>
              </a:rPr>
              <a:t> </a:t>
            </a:r>
            <a:r>
              <a:rPr sz="2200" spc="60" dirty="0">
                <a:solidFill>
                  <a:srgbClr val="F3F3F3"/>
                </a:solidFill>
                <a:latin typeface="Tahoma"/>
                <a:cs typeface="Tahoma"/>
              </a:rPr>
              <a:t>evidence</a:t>
            </a:r>
            <a:r>
              <a:rPr sz="2200" spc="-75" dirty="0">
                <a:solidFill>
                  <a:srgbClr val="F3F3F3"/>
                </a:solidFill>
                <a:latin typeface="Tahoma"/>
                <a:cs typeface="Tahoma"/>
              </a:rPr>
              <a:t> </a:t>
            </a:r>
            <a:r>
              <a:rPr sz="2200" spc="25" dirty="0">
                <a:solidFill>
                  <a:srgbClr val="F3F3F3"/>
                </a:solidFill>
                <a:latin typeface="Tahoma"/>
                <a:cs typeface="Tahoma"/>
              </a:rPr>
              <a:t>which</a:t>
            </a:r>
            <a:r>
              <a:rPr sz="2200" spc="-90" dirty="0">
                <a:solidFill>
                  <a:srgbClr val="F3F3F3"/>
                </a:solidFill>
                <a:latin typeface="Tahoma"/>
                <a:cs typeface="Tahoma"/>
              </a:rPr>
              <a:t> </a:t>
            </a:r>
            <a:r>
              <a:rPr sz="2200" spc="105" dirty="0">
                <a:solidFill>
                  <a:srgbClr val="F3F3F3"/>
                </a:solidFill>
                <a:latin typeface="Tahoma"/>
                <a:cs typeface="Tahoma"/>
              </a:rPr>
              <a:t>can</a:t>
            </a:r>
            <a:r>
              <a:rPr sz="2200" spc="-75" dirty="0">
                <a:solidFill>
                  <a:srgbClr val="F3F3F3"/>
                </a:solidFill>
                <a:latin typeface="Tahoma"/>
                <a:cs typeface="Tahoma"/>
              </a:rPr>
              <a:t> </a:t>
            </a:r>
            <a:r>
              <a:rPr sz="2200" spc="80" dirty="0">
                <a:solidFill>
                  <a:srgbClr val="F3F3F3"/>
                </a:solidFill>
                <a:latin typeface="Tahoma"/>
                <a:cs typeface="Tahoma"/>
              </a:rPr>
              <a:t>be</a:t>
            </a:r>
            <a:r>
              <a:rPr sz="2200" spc="-95" dirty="0">
                <a:solidFill>
                  <a:srgbClr val="F3F3F3"/>
                </a:solidFill>
                <a:latin typeface="Tahoma"/>
                <a:cs typeface="Tahoma"/>
              </a:rPr>
              <a:t> </a:t>
            </a:r>
            <a:r>
              <a:rPr sz="2200" spc="60" dirty="0">
                <a:solidFill>
                  <a:srgbClr val="F3F3F3"/>
                </a:solidFill>
                <a:latin typeface="Tahoma"/>
                <a:cs typeface="Tahoma"/>
              </a:rPr>
              <a:t>used</a:t>
            </a:r>
            <a:r>
              <a:rPr sz="2200" spc="-75" dirty="0">
                <a:solidFill>
                  <a:srgbClr val="F3F3F3"/>
                </a:solidFill>
                <a:latin typeface="Tahoma"/>
                <a:cs typeface="Tahoma"/>
              </a:rPr>
              <a:t> </a:t>
            </a:r>
            <a:r>
              <a:rPr sz="2200" dirty="0">
                <a:solidFill>
                  <a:srgbClr val="F3F3F3"/>
                </a:solidFill>
                <a:latin typeface="Tahoma"/>
                <a:cs typeface="Tahoma"/>
              </a:rPr>
              <a:t>in</a:t>
            </a:r>
            <a:r>
              <a:rPr sz="2200" spc="-80" dirty="0">
                <a:solidFill>
                  <a:srgbClr val="F3F3F3"/>
                </a:solidFill>
                <a:latin typeface="Tahoma"/>
                <a:cs typeface="Tahoma"/>
              </a:rPr>
              <a:t> </a:t>
            </a:r>
            <a:r>
              <a:rPr sz="2200" spc="165" dirty="0">
                <a:solidFill>
                  <a:srgbClr val="F3F3F3"/>
                </a:solidFill>
                <a:latin typeface="Tahoma"/>
                <a:cs typeface="Tahoma"/>
              </a:rPr>
              <a:t>a</a:t>
            </a:r>
            <a:r>
              <a:rPr sz="2200" spc="-90" dirty="0">
                <a:solidFill>
                  <a:srgbClr val="F3F3F3"/>
                </a:solidFill>
                <a:latin typeface="Tahoma"/>
                <a:cs typeface="Tahoma"/>
              </a:rPr>
              <a:t> </a:t>
            </a:r>
            <a:r>
              <a:rPr sz="2200" spc="60" dirty="0">
                <a:solidFill>
                  <a:srgbClr val="F3F3F3"/>
                </a:solidFill>
                <a:latin typeface="Tahoma"/>
                <a:cs typeface="Tahoma"/>
              </a:rPr>
              <a:t>court</a:t>
            </a:r>
            <a:r>
              <a:rPr sz="2200" spc="-70" dirty="0">
                <a:solidFill>
                  <a:srgbClr val="F3F3F3"/>
                </a:solidFill>
                <a:latin typeface="Tahoma"/>
                <a:cs typeface="Tahoma"/>
              </a:rPr>
              <a:t> </a:t>
            </a:r>
            <a:r>
              <a:rPr sz="2200" spc="90" dirty="0">
                <a:solidFill>
                  <a:srgbClr val="F3F3F3"/>
                </a:solidFill>
                <a:latin typeface="Tahoma"/>
                <a:cs typeface="Tahoma"/>
              </a:rPr>
              <a:t>of</a:t>
            </a:r>
            <a:r>
              <a:rPr sz="2200" spc="-90" dirty="0">
                <a:solidFill>
                  <a:srgbClr val="F3F3F3"/>
                </a:solidFill>
                <a:latin typeface="Tahoma"/>
                <a:cs typeface="Tahoma"/>
              </a:rPr>
              <a:t> </a:t>
            </a:r>
            <a:r>
              <a:rPr sz="2200" spc="60" dirty="0">
                <a:solidFill>
                  <a:srgbClr val="F3F3F3"/>
                </a:solidFill>
                <a:latin typeface="Tahoma"/>
                <a:cs typeface="Tahoma"/>
              </a:rPr>
              <a:t>law</a:t>
            </a:r>
            <a:r>
              <a:rPr sz="2200" spc="-90" dirty="0">
                <a:solidFill>
                  <a:srgbClr val="F3F3F3"/>
                </a:solidFill>
                <a:latin typeface="Tahoma"/>
                <a:cs typeface="Tahoma"/>
              </a:rPr>
              <a:t> </a:t>
            </a:r>
            <a:r>
              <a:rPr sz="2200" spc="80" dirty="0">
                <a:solidFill>
                  <a:srgbClr val="F3F3F3"/>
                </a:solidFill>
                <a:latin typeface="Tahoma"/>
                <a:cs typeface="Tahoma"/>
              </a:rPr>
              <a:t>or  </a:t>
            </a:r>
            <a:r>
              <a:rPr sz="2200" spc="75" dirty="0">
                <a:solidFill>
                  <a:srgbClr val="F3F3F3"/>
                </a:solidFill>
                <a:latin typeface="Tahoma"/>
                <a:cs typeface="Tahoma"/>
              </a:rPr>
              <a:t>legal</a:t>
            </a:r>
            <a:r>
              <a:rPr sz="2200" spc="-100" dirty="0">
                <a:solidFill>
                  <a:srgbClr val="F3F3F3"/>
                </a:solidFill>
                <a:latin typeface="Tahoma"/>
                <a:cs typeface="Tahoma"/>
              </a:rPr>
              <a:t> </a:t>
            </a:r>
            <a:r>
              <a:rPr sz="2200" spc="40" dirty="0">
                <a:solidFill>
                  <a:srgbClr val="F3F3F3"/>
                </a:solidFill>
                <a:latin typeface="Tahoma"/>
                <a:cs typeface="Tahoma"/>
              </a:rPr>
              <a:t>proceeding.</a:t>
            </a:r>
            <a:endParaRPr sz="2200">
              <a:latin typeface="Tahoma"/>
              <a:cs typeface="Tahoma"/>
            </a:endParaRPr>
          </a:p>
          <a:p>
            <a:pPr>
              <a:lnSpc>
                <a:spcPct val="100000"/>
              </a:lnSpc>
              <a:spcBef>
                <a:spcPts val="45"/>
              </a:spcBef>
              <a:buClr>
                <a:srgbClr val="F3F3F3"/>
              </a:buClr>
              <a:buFont typeface="Arial"/>
              <a:buChar char="•"/>
            </a:pPr>
            <a:endParaRPr sz="3300">
              <a:latin typeface="Times New Roman"/>
              <a:cs typeface="Times New Roman"/>
            </a:endParaRPr>
          </a:p>
          <a:p>
            <a:pPr marL="469900" marR="65405" indent="-457834">
              <a:lnSpc>
                <a:spcPct val="100000"/>
              </a:lnSpc>
              <a:buSzPct val="136363"/>
              <a:buFont typeface="Arial"/>
              <a:buChar char="•"/>
              <a:tabLst>
                <a:tab pos="469265" algn="l"/>
                <a:tab pos="470534" algn="l"/>
              </a:tabLst>
            </a:pPr>
            <a:r>
              <a:rPr sz="2200" spc="40" dirty="0">
                <a:solidFill>
                  <a:srgbClr val="F3F3F3"/>
                </a:solidFill>
                <a:latin typeface="Tahoma"/>
                <a:cs typeface="Tahoma"/>
              </a:rPr>
              <a:t>The </a:t>
            </a:r>
            <a:r>
              <a:rPr sz="2200" spc="45" dirty="0">
                <a:solidFill>
                  <a:srgbClr val="F3F3F3"/>
                </a:solidFill>
                <a:latin typeface="Tahoma"/>
                <a:cs typeface="Tahoma"/>
              </a:rPr>
              <a:t>failure </a:t>
            </a:r>
            <a:r>
              <a:rPr sz="2200" spc="90" dirty="0">
                <a:solidFill>
                  <a:srgbClr val="F3F3F3"/>
                </a:solidFill>
                <a:latin typeface="Tahoma"/>
                <a:cs typeface="Tahoma"/>
              </a:rPr>
              <a:t>of </a:t>
            </a:r>
            <a:r>
              <a:rPr sz="2200" spc="95" dirty="0">
                <a:solidFill>
                  <a:srgbClr val="F3F3F3"/>
                </a:solidFill>
                <a:latin typeface="Tahoma"/>
                <a:cs typeface="Tahoma"/>
              </a:rPr>
              <a:t>some </a:t>
            </a:r>
            <a:r>
              <a:rPr sz="2200" spc="80" dirty="0">
                <a:solidFill>
                  <a:srgbClr val="F3F3F3"/>
                </a:solidFill>
                <a:latin typeface="Tahoma"/>
                <a:cs typeface="Tahoma"/>
              </a:rPr>
              <a:t>formerly </a:t>
            </a:r>
            <a:r>
              <a:rPr sz="2200" spc="60" dirty="0">
                <a:solidFill>
                  <a:srgbClr val="F3F3F3"/>
                </a:solidFill>
                <a:latin typeface="Tahoma"/>
                <a:cs typeface="Tahoma"/>
              </a:rPr>
              <a:t>prominent </a:t>
            </a:r>
            <a:r>
              <a:rPr sz="2200" spc="50" dirty="0">
                <a:solidFill>
                  <a:srgbClr val="F3F3F3"/>
                </a:solidFill>
                <a:latin typeface="Tahoma"/>
                <a:cs typeface="Tahoma"/>
              </a:rPr>
              <a:t>public  </a:t>
            </a:r>
            <a:r>
              <a:rPr sz="2200" spc="85" dirty="0">
                <a:solidFill>
                  <a:srgbClr val="F3F3F3"/>
                </a:solidFill>
                <a:latin typeface="Tahoma"/>
                <a:cs typeface="Tahoma"/>
              </a:rPr>
              <a:t>companies </a:t>
            </a:r>
            <a:r>
              <a:rPr sz="2200" spc="50" dirty="0">
                <a:solidFill>
                  <a:srgbClr val="F3F3F3"/>
                </a:solidFill>
                <a:latin typeface="Tahoma"/>
                <a:cs typeface="Tahoma"/>
              </a:rPr>
              <a:t>such </a:t>
            </a:r>
            <a:r>
              <a:rPr sz="2200" spc="105" dirty="0">
                <a:solidFill>
                  <a:srgbClr val="F3F3F3"/>
                </a:solidFill>
                <a:latin typeface="Tahoma"/>
                <a:cs typeface="Tahoma"/>
              </a:rPr>
              <a:t>as </a:t>
            </a:r>
            <a:r>
              <a:rPr sz="2200" dirty="0">
                <a:solidFill>
                  <a:srgbClr val="F3F3F3"/>
                </a:solidFill>
                <a:latin typeface="Tahoma"/>
                <a:cs typeface="Tahoma"/>
              </a:rPr>
              <a:t>Enron, </a:t>
            </a:r>
            <a:r>
              <a:rPr sz="2200" spc="55" dirty="0">
                <a:solidFill>
                  <a:srgbClr val="F3F3F3"/>
                </a:solidFill>
                <a:latin typeface="Tahoma"/>
                <a:cs typeface="Tahoma"/>
              </a:rPr>
              <a:t>WorldCom, </a:t>
            </a:r>
            <a:r>
              <a:rPr sz="2200" spc="50" dirty="0">
                <a:solidFill>
                  <a:srgbClr val="F3F3F3"/>
                </a:solidFill>
                <a:latin typeface="Tahoma"/>
                <a:cs typeface="Tahoma"/>
              </a:rPr>
              <a:t>Xerox  </a:t>
            </a:r>
            <a:r>
              <a:rPr sz="2200" spc="75" dirty="0">
                <a:solidFill>
                  <a:srgbClr val="F3F3F3"/>
                </a:solidFill>
                <a:latin typeface="Tahoma"/>
                <a:cs typeface="Tahoma"/>
              </a:rPr>
              <a:t>Corporation</a:t>
            </a:r>
            <a:r>
              <a:rPr sz="2200" spc="-35" dirty="0">
                <a:solidFill>
                  <a:srgbClr val="F3F3F3"/>
                </a:solidFill>
                <a:latin typeface="Tahoma"/>
                <a:cs typeface="Tahoma"/>
              </a:rPr>
              <a:t> </a:t>
            </a:r>
            <a:r>
              <a:rPr sz="2200" spc="105" dirty="0">
                <a:solidFill>
                  <a:srgbClr val="F3F3F3"/>
                </a:solidFill>
                <a:latin typeface="Tahoma"/>
                <a:cs typeface="Tahoma"/>
              </a:rPr>
              <a:t>and</a:t>
            </a:r>
            <a:r>
              <a:rPr sz="2200" spc="-85" dirty="0">
                <a:solidFill>
                  <a:srgbClr val="F3F3F3"/>
                </a:solidFill>
                <a:latin typeface="Tahoma"/>
                <a:cs typeface="Tahoma"/>
              </a:rPr>
              <a:t> </a:t>
            </a:r>
            <a:r>
              <a:rPr sz="2200" spc="105" dirty="0">
                <a:solidFill>
                  <a:srgbClr val="F3F3F3"/>
                </a:solidFill>
                <a:latin typeface="Tahoma"/>
                <a:cs typeface="Tahoma"/>
              </a:rPr>
              <a:t>Satyam</a:t>
            </a:r>
            <a:r>
              <a:rPr sz="2200" spc="-70" dirty="0">
                <a:solidFill>
                  <a:srgbClr val="F3F3F3"/>
                </a:solidFill>
                <a:latin typeface="Tahoma"/>
                <a:cs typeface="Tahoma"/>
              </a:rPr>
              <a:t> </a:t>
            </a:r>
            <a:r>
              <a:rPr sz="2200" spc="75" dirty="0">
                <a:solidFill>
                  <a:srgbClr val="F3F3F3"/>
                </a:solidFill>
                <a:latin typeface="Tahoma"/>
                <a:cs typeface="Tahoma"/>
              </a:rPr>
              <a:t>Computer</a:t>
            </a:r>
            <a:r>
              <a:rPr sz="2200" spc="-50" dirty="0">
                <a:solidFill>
                  <a:srgbClr val="F3F3F3"/>
                </a:solidFill>
                <a:latin typeface="Tahoma"/>
                <a:cs typeface="Tahoma"/>
              </a:rPr>
              <a:t> </a:t>
            </a:r>
            <a:r>
              <a:rPr sz="2200" spc="45" dirty="0">
                <a:solidFill>
                  <a:srgbClr val="F3F3F3"/>
                </a:solidFill>
                <a:latin typeface="Tahoma"/>
                <a:cs typeface="Tahoma"/>
              </a:rPr>
              <a:t>Services</a:t>
            </a:r>
            <a:r>
              <a:rPr sz="2200" spc="-65" dirty="0">
                <a:solidFill>
                  <a:srgbClr val="F3F3F3"/>
                </a:solidFill>
                <a:latin typeface="Tahoma"/>
                <a:cs typeface="Tahoma"/>
              </a:rPr>
              <a:t> </a:t>
            </a:r>
            <a:r>
              <a:rPr sz="2200" spc="55" dirty="0">
                <a:solidFill>
                  <a:srgbClr val="F3F3F3"/>
                </a:solidFill>
                <a:latin typeface="Tahoma"/>
                <a:cs typeface="Tahoma"/>
              </a:rPr>
              <a:t>fueled</a:t>
            </a:r>
            <a:r>
              <a:rPr sz="2200" spc="-95" dirty="0">
                <a:solidFill>
                  <a:srgbClr val="F3F3F3"/>
                </a:solidFill>
                <a:latin typeface="Tahoma"/>
                <a:cs typeface="Tahoma"/>
              </a:rPr>
              <a:t> </a:t>
            </a:r>
            <a:r>
              <a:rPr sz="2200" spc="30" dirty="0">
                <a:solidFill>
                  <a:srgbClr val="F3F3F3"/>
                </a:solidFill>
                <a:latin typeface="Tahoma"/>
                <a:cs typeface="Tahoma"/>
              </a:rPr>
              <a:t>the  </a:t>
            </a:r>
            <a:r>
              <a:rPr sz="2200" spc="70" dirty="0">
                <a:solidFill>
                  <a:srgbClr val="F3F3F3"/>
                </a:solidFill>
                <a:latin typeface="Tahoma"/>
                <a:cs typeface="Tahoma"/>
              </a:rPr>
              <a:t>prominence </a:t>
            </a:r>
            <a:r>
              <a:rPr sz="2200" spc="90" dirty="0">
                <a:solidFill>
                  <a:srgbClr val="F3F3F3"/>
                </a:solidFill>
                <a:latin typeface="Tahoma"/>
                <a:cs typeface="Tahoma"/>
              </a:rPr>
              <a:t>of </a:t>
            </a:r>
            <a:r>
              <a:rPr sz="2200" spc="55" dirty="0">
                <a:solidFill>
                  <a:srgbClr val="F3F3F3"/>
                </a:solidFill>
                <a:latin typeface="Tahoma"/>
                <a:cs typeface="Tahoma"/>
              </a:rPr>
              <a:t>forensic</a:t>
            </a:r>
            <a:r>
              <a:rPr sz="2200" spc="-375" dirty="0">
                <a:solidFill>
                  <a:srgbClr val="F3F3F3"/>
                </a:solidFill>
                <a:latin typeface="Tahoma"/>
                <a:cs typeface="Tahoma"/>
              </a:rPr>
              <a:t> </a:t>
            </a:r>
            <a:r>
              <a:rPr sz="2200" spc="50" dirty="0">
                <a:solidFill>
                  <a:srgbClr val="F3F3F3"/>
                </a:solidFill>
                <a:latin typeface="Tahoma"/>
                <a:cs typeface="Tahoma"/>
              </a:rPr>
              <a:t>auditing</a:t>
            </a:r>
            <a:endParaRPr sz="2200">
              <a:latin typeface="Tahoma"/>
              <a:cs typeface="Tahoma"/>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67155" y="646938"/>
            <a:ext cx="3104515" cy="391160"/>
          </a:xfrm>
          <a:prstGeom prst="rect">
            <a:avLst/>
          </a:prstGeom>
        </p:spPr>
        <p:txBody>
          <a:bodyPr vert="horz" wrap="square" lIns="0" tIns="12700" rIns="0" bIns="0" rtlCol="0">
            <a:spAutoFit/>
          </a:bodyPr>
          <a:lstStyle/>
          <a:p>
            <a:pPr marL="12700">
              <a:lnSpc>
                <a:spcPct val="100000"/>
              </a:lnSpc>
              <a:spcBef>
                <a:spcPts val="100"/>
              </a:spcBef>
            </a:pPr>
            <a:r>
              <a:rPr spc="15" dirty="0"/>
              <a:t>FORENSIC</a:t>
            </a:r>
            <a:r>
              <a:rPr spc="-30" dirty="0"/>
              <a:t> </a:t>
            </a:r>
            <a:r>
              <a:rPr spc="85" dirty="0"/>
              <a:t>AUDITORS</a:t>
            </a:r>
          </a:p>
        </p:txBody>
      </p:sp>
      <p:sp>
        <p:nvSpPr>
          <p:cNvPr id="3" name="object 3"/>
          <p:cNvSpPr txBox="1"/>
          <p:nvPr/>
        </p:nvSpPr>
        <p:spPr>
          <a:xfrm>
            <a:off x="1225397" y="1518919"/>
            <a:ext cx="6365240" cy="1366520"/>
          </a:xfrm>
          <a:prstGeom prst="rect">
            <a:avLst/>
          </a:prstGeom>
        </p:spPr>
        <p:txBody>
          <a:bodyPr vert="horz" wrap="square" lIns="0" tIns="12065" rIns="0" bIns="0" rtlCol="0">
            <a:spAutoFit/>
          </a:bodyPr>
          <a:lstStyle/>
          <a:p>
            <a:pPr marL="299085" marR="5080" indent="-287020">
              <a:lnSpc>
                <a:spcPct val="100000"/>
              </a:lnSpc>
              <a:spcBef>
                <a:spcPts val="95"/>
              </a:spcBef>
              <a:buSzPct val="125000"/>
              <a:buFont typeface="Arial"/>
              <a:buChar char="•"/>
              <a:tabLst>
                <a:tab pos="299085" algn="l"/>
                <a:tab pos="299720" algn="l"/>
              </a:tabLst>
            </a:pPr>
            <a:r>
              <a:rPr sz="2200" spc="70" dirty="0">
                <a:solidFill>
                  <a:srgbClr val="FFFFFF"/>
                </a:solidFill>
                <a:latin typeface="Tahoma"/>
                <a:cs typeface="Tahoma"/>
              </a:rPr>
              <a:t>They </a:t>
            </a:r>
            <a:r>
              <a:rPr sz="2200" spc="90" dirty="0">
                <a:solidFill>
                  <a:srgbClr val="FFFFFF"/>
                </a:solidFill>
                <a:latin typeface="Tahoma"/>
                <a:cs typeface="Tahoma"/>
              </a:rPr>
              <a:t>are </a:t>
            </a:r>
            <a:r>
              <a:rPr sz="2200" spc="55" dirty="0">
                <a:solidFill>
                  <a:srgbClr val="FFFFFF"/>
                </a:solidFill>
                <a:latin typeface="Tahoma"/>
                <a:cs typeface="Tahoma"/>
              </a:rPr>
              <a:t>retained </a:t>
            </a:r>
            <a:r>
              <a:rPr sz="2200" spc="125" dirty="0">
                <a:solidFill>
                  <a:srgbClr val="FFFFFF"/>
                </a:solidFill>
                <a:latin typeface="Tahoma"/>
                <a:cs typeface="Tahoma"/>
              </a:rPr>
              <a:t>by </a:t>
            </a:r>
            <a:r>
              <a:rPr sz="2200" spc="30" dirty="0">
                <a:solidFill>
                  <a:srgbClr val="FFFFFF"/>
                </a:solidFill>
                <a:latin typeface="Tahoma"/>
                <a:cs typeface="Tahoma"/>
              </a:rPr>
              <a:t>banks, </a:t>
            </a:r>
            <a:r>
              <a:rPr sz="2200" spc="15" dirty="0">
                <a:solidFill>
                  <a:srgbClr val="FFFFFF"/>
                </a:solidFill>
                <a:latin typeface="Tahoma"/>
                <a:cs typeface="Tahoma"/>
              </a:rPr>
              <a:t>courts, </a:t>
            </a:r>
            <a:r>
              <a:rPr sz="2200" spc="40" dirty="0">
                <a:solidFill>
                  <a:srgbClr val="FFFFFF"/>
                </a:solidFill>
                <a:latin typeface="Tahoma"/>
                <a:cs typeface="Tahoma"/>
              </a:rPr>
              <a:t>business  </a:t>
            </a:r>
            <a:r>
              <a:rPr sz="2200" spc="35" dirty="0">
                <a:solidFill>
                  <a:srgbClr val="FFFFFF"/>
                </a:solidFill>
                <a:latin typeface="Tahoma"/>
                <a:cs typeface="Tahoma"/>
              </a:rPr>
              <a:t>communities, </a:t>
            </a:r>
            <a:r>
              <a:rPr sz="2200" spc="60" dirty="0">
                <a:solidFill>
                  <a:srgbClr val="FFFFFF"/>
                </a:solidFill>
                <a:latin typeface="Tahoma"/>
                <a:cs typeface="Tahoma"/>
              </a:rPr>
              <a:t>police </a:t>
            </a:r>
            <a:r>
              <a:rPr sz="2200" spc="30" dirty="0">
                <a:solidFill>
                  <a:srgbClr val="FFFFFF"/>
                </a:solidFill>
                <a:latin typeface="Tahoma"/>
                <a:cs typeface="Tahoma"/>
              </a:rPr>
              <a:t>forces, lawyers, </a:t>
            </a:r>
            <a:r>
              <a:rPr sz="2200" spc="55" dirty="0">
                <a:solidFill>
                  <a:srgbClr val="FFFFFF"/>
                </a:solidFill>
                <a:latin typeface="Tahoma"/>
                <a:cs typeface="Tahoma"/>
              </a:rPr>
              <a:t>insurance  </a:t>
            </a:r>
            <a:r>
              <a:rPr sz="2200" spc="50" dirty="0">
                <a:solidFill>
                  <a:srgbClr val="FFFFFF"/>
                </a:solidFill>
                <a:latin typeface="Tahoma"/>
                <a:cs typeface="Tahoma"/>
              </a:rPr>
              <a:t>companies, </a:t>
            </a:r>
            <a:r>
              <a:rPr sz="2200" spc="75" dirty="0">
                <a:solidFill>
                  <a:srgbClr val="FFFFFF"/>
                </a:solidFill>
                <a:latin typeface="Tahoma"/>
                <a:cs typeface="Tahoma"/>
              </a:rPr>
              <a:t>government regulatory </a:t>
            </a:r>
            <a:r>
              <a:rPr sz="2200" spc="65" dirty="0">
                <a:solidFill>
                  <a:srgbClr val="FFFFFF"/>
                </a:solidFill>
                <a:latin typeface="Tahoma"/>
                <a:cs typeface="Tahoma"/>
              </a:rPr>
              <a:t>bodies</a:t>
            </a:r>
            <a:r>
              <a:rPr sz="2200" spc="-459" dirty="0">
                <a:solidFill>
                  <a:srgbClr val="FFFFFF"/>
                </a:solidFill>
                <a:latin typeface="Tahoma"/>
                <a:cs typeface="Tahoma"/>
              </a:rPr>
              <a:t> </a:t>
            </a:r>
            <a:r>
              <a:rPr sz="2200" spc="105" dirty="0">
                <a:solidFill>
                  <a:srgbClr val="FFFFFF"/>
                </a:solidFill>
                <a:latin typeface="Tahoma"/>
                <a:cs typeface="Tahoma"/>
              </a:rPr>
              <a:t>and  </a:t>
            </a:r>
            <a:r>
              <a:rPr sz="2200" spc="40" dirty="0">
                <a:solidFill>
                  <a:srgbClr val="FFFFFF"/>
                </a:solidFill>
                <a:latin typeface="Tahoma"/>
                <a:cs typeface="Tahoma"/>
              </a:rPr>
              <a:t>organizations.</a:t>
            </a:r>
            <a:endParaRPr sz="2200">
              <a:latin typeface="Tahoma"/>
              <a:cs typeface="Tahoma"/>
            </a:endParaRPr>
          </a:p>
        </p:txBody>
      </p:sp>
      <p:sp>
        <p:nvSpPr>
          <p:cNvPr id="4" name="object 4"/>
          <p:cNvSpPr txBox="1"/>
          <p:nvPr/>
        </p:nvSpPr>
        <p:spPr>
          <a:xfrm>
            <a:off x="4239895" y="3356609"/>
            <a:ext cx="1569085" cy="239395"/>
          </a:xfrm>
          <a:prstGeom prst="rect">
            <a:avLst/>
          </a:prstGeom>
        </p:spPr>
        <p:txBody>
          <a:bodyPr vert="horz" wrap="square" lIns="0" tIns="13335" rIns="0" bIns="0" rtlCol="0">
            <a:spAutoFit/>
          </a:bodyPr>
          <a:lstStyle/>
          <a:p>
            <a:pPr marL="12700">
              <a:lnSpc>
                <a:spcPct val="100000"/>
              </a:lnSpc>
              <a:spcBef>
                <a:spcPts val="105"/>
              </a:spcBef>
            </a:pPr>
            <a:r>
              <a:rPr sz="1400" b="1" spc="-5" dirty="0">
                <a:latin typeface="Arial"/>
                <a:cs typeface="Arial"/>
              </a:rPr>
              <a:t>Highly</a:t>
            </a:r>
            <a:r>
              <a:rPr sz="1400" b="1" spc="-40" dirty="0">
                <a:latin typeface="Arial"/>
                <a:cs typeface="Arial"/>
              </a:rPr>
              <a:t> </a:t>
            </a:r>
            <a:r>
              <a:rPr sz="1400" b="1" spc="-5" dirty="0">
                <a:latin typeface="Arial"/>
                <a:cs typeface="Arial"/>
              </a:rPr>
              <a:t>specialized</a:t>
            </a:r>
            <a:endParaRPr sz="1400">
              <a:latin typeface="Arial"/>
              <a:cs typeface="Arial"/>
            </a:endParaRPr>
          </a:p>
        </p:txBody>
      </p:sp>
      <p:sp>
        <p:nvSpPr>
          <p:cNvPr id="5" name="object 5"/>
          <p:cNvSpPr/>
          <p:nvPr/>
        </p:nvSpPr>
        <p:spPr>
          <a:xfrm>
            <a:off x="3107435" y="2892551"/>
            <a:ext cx="3819144" cy="3803904"/>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5988811" y="4566030"/>
            <a:ext cx="767715" cy="424180"/>
          </a:xfrm>
          <a:prstGeom prst="rect">
            <a:avLst/>
          </a:prstGeom>
        </p:spPr>
        <p:txBody>
          <a:bodyPr vert="horz" wrap="square" lIns="0" tIns="43180" rIns="0" bIns="0" rtlCol="0">
            <a:spAutoFit/>
          </a:bodyPr>
          <a:lstStyle/>
          <a:p>
            <a:pPr marL="65405" marR="5080" indent="-53340">
              <a:lnSpc>
                <a:spcPts val="1450"/>
              </a:lnSpc>
              <a:spcBef>
                <a:spcPts val="340"/>
              </a:spcBef>
            </a:pPr>
            <a:r>
              <a:rPr sz="1400" b="1" dirty="0">
                <a:latin typeface="Arial"/>
                <a:cs typeface="Arial"/>
              </a:rPr>
              <a:t>Effecti</a:t>
            </a:r>
            <a:r>
              <a:rPr sz="1400" b="1" spc="-15" dirty="0">
                <a:latin typeface="Arial"/>
                <a:cs typeface="Arial"/>
              </a:rPr>
              <a:t>v</a:t>
            </a:r>
            <a:r>
              <a:rPr sz="1400" b="1" dirty="0">
                <a:latin typeface="Arial"/>
                <a:cs typeface="Arial"/>
              </a:rPr>
              <a:t>e  listener</a:t>
            </a:r>
            <a:endParaRPr sz="1400">
              <a:latin typeface="Arial"/>
              <a:cs typeface="Arial"/>
            </a:endParaRPr>
          </a:p>
        </p:txBody>
      </p:sp>
      <p:sp>
        <p:nvSpPr>
          <p:cNvPr id="9" name="object 9"/>
          <p:cNvSpPr txBox="1">
            <a:spLocks noGrp="1"/>
          </p:cNvSpPr>
          <p:nvPr>
            <p:ph type="sldNum" sz="quarter" idx="7"/>
          </p:nvPr>
        </p:nvSpPr>
        <p:spPr>
          <a:prstGeom prst="rect">
            <a:avLst/>
          </a:prstGeom>
        </p:spPr>
        <p:txBody>
          <a:bodyPr vert="horz" wrap="square" lIns="0" tIns="12700" rIns="0" bIns="0" rtlCol="0">
            <a:spAutoFit/>
          </a:bodyPr>
          <a:lstStyle/>
          <a:p>
            <a:pPr marL="25400">
              <a:lnSpc>
                <a:spcPct val="100000"/>
              </a:lnSpc>
              <a:spcBef>
                <a:spcPts val="100"/>
              </a:spcBef>
            </a:pPr>
            <a:fld id="{81D60167-4931-47E6-BA6A-407CBD079E47}" type="slidenum">
              <a:rPr spc="40" dirty="0"/>
              <a:pPr marL="25400">
                <a:lnSpc>
                  <a:spcPct val="100000"/>
                </a:lnSpc>
                <a:spcBef>
                  <a:spcPts val="100"/>
                </a:spcBef>
              </a:pPr>
              <a:t>113</a:t>
            </a:fld>
            <a:endParaRPr spc="40" dirty="0"/>
          </a:p>
        </p:txBody>
      </p:sp>
      <p:sp>
        <p:nvSpPr>
          <p:cNvPr id="7" name="object 7"/>
          <p:cNvSpPr txBox="1"/>
          <p:nvPr/>
        </p:nvSpPr>
        <p:spPr>
          <a:xfrm>
            <a:off x="4358766" y="5775452"/>
            <a:ext cx="1329055" cy="608330"/>
          </a:xfrm>
          <a:prstGeom prst="rect">
            <a:avLst/>
          </a:prstGeom>
        </p:spPr>
        <p:txBody>
          <a:bodyPr vert="horz" wrap="square" lIns="0" tIns="43180" rIns="0" bIns="0" rtlCol="0">
            <a:spAutoFit/>
          </a:bodyPr>
          <a:lstStyle/>
          <a:p>
            <a:pPr marL="12065" marR="5080" indent="-1270" algn="ctr">
              <a:lnSpc>
                <a:spcPts val="1450"/>
              </a:lnSpc>
              <a:spcBef>
                <a:spcPts val="340"/>
              </a:spcBef>
            </a:pPr>
            <a:r>
              <a:rPr sz="1400" b="1" dirty="0">
                <a:latin typeface="Arial"/>
                <a:cs typeface="Arial"/>
              </a:rPr>
              <a:t>Knowledge </a:t>
            </a:r>
            <a:r>
              <a:rPr sz="1400" b="1" spc="-5" dirty="0">
                <a:latin typeface="Arial"/>
                <a:cs typeface="Arial"/>
              </a:rPr>
              <a:t>of  techniques</a:t>
            </a:r>
            <a:r>
              <a:rPr sz="1400" b="1" spc="-65" dirty="0">
                <a:latin typeface="Arial"/>
                <a:cs typeface="Arial"/>
              </a:rPr>
              <a:t> </a:t>
            </a:r>
            <a:r>
              <a:rPr sz="1400" b="1" spc="-5" dirty="0">
                <a:latin typeface="Arial"/>
                <a:cs typeface="Arial"/>
              </a:rPr>
              <a:t>and  </a:t>
            </a:r>
            <a:r>
              <a:rPr sz="1400" b="1" dirty="0">
                <a:latin typeface="Arial"/>
                <a:cs typeface="Arial"/>
              </a:rPr>
              <a:t>law</a:t>
            </a:r>
            <a:endParaRPr sz="1400">
              <a:latin typeface="Arial"/>
              <a:cs typeface="Arial"/>
            </a:endParaRPr>
          </a:p>
        </p:txBody>
      </p:sp>
      <p:sp>
        <p:nvSpPr>
          <p:cNvPr id="8" name="object 8"/>
          <p:cNvSpPr txBox="1"/>
          <p:nvPr/>
        </p:nvSpPr>
        <p:spPr>
          <a:xfrm>
            <a:off x="3299840" y="4473955"/>
            <a:ext cx="738505" cy="608330"/>
          </a:xfrm>
          <a:prstGeom prst="rect">
            <a:avLst/>
          </a:prstGeom>
        </p:spPr>
        <p:txBody>
          <a:bodyPr vert="horz" wrap="square" lIns="0" tIns="43180" rIns="0" bIns="0" rtlCol="0">
            <a:spAutoFit/>
          </a:bodyPr>
          <a:lstStyle/>
          <a:p>
            <a:pPr marL="12700" marR="5080" algn="ctr">
              <a:lnSpc>
                <a:spcPts val="1450"/>
              </a:lnSpc>
              <a:spcBef>
                <a:spcPts val="340"/>
              </a:spcBef>
            </a:pPr>
            <a:r>
              <a:rPr sz="1400" b="1" dirty="0">
                <a:latin typeface="Arial"/>
                <a:cs typeface="Arial"/>
              </a:rPr>
              <a:t>Scr</a:t>
            </a:r>
            <a:r>
              <a:rPr sz="1400" b="1" spc="-10" dirty="0">
                <a:latin typeface="Arial"/>
                <a:cs typeface="Arial"/>
              </a:rPr>
              <a:t>u</a:t>
            </a:r>
            <a:r>
              <a:rPr sz="1400" b="1" dirty="0">
                <a:latin typeface="Arial"/>
                <a:cs typeface="Arial"/>
              </a:rPr>
              <a:t>ti</a:t>
            </a:r>
            <a:r>
              <a:rPr sz="1400" b="1" spc="-10" dirty="0">
                <a:latin typeface="Arial"/>
                <a:cs typeface="Arial"/>
              </a:rPr>
              <a:t>n</a:t>
            </a:r>
            <a:r>
              <a:rPr sz="1400" b="1" dirty="0">
                <a:latin typeface="Arial"/>
                <a:cs typeface="Arial"/>
              </a:rPr>
              <a:t>y  </a:t>
            </a:r>
            <a:r>
              <a:rPr sz="1400" b="1" spc="-5" dirty="0">
                <a:latin typeface="Arial"/>
                <a:cs typeface="Arial"/>
              </a:rPr>
              <a:t>of the  options</a:t>
            </a:r>
            <a:endParaRPr sz="1400">
              <a:latin typeface="Arial"/>
              <a:cs typeface="Aria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32080" marR="5080">
              <a:lnSpc>
                <a:spcPct val="100000"/>
              </a:lnSpc>
              <a:spcBef>
                <a:spcPts val="100"/>
              </a:spcBef>
            </a:pPr>
            <a:r>
              <a:rPr dirty="0"/>
              <a:t>HOW </a:t>
            </a:r>
            <a:r>
              <a:rPr spc="85" dirty="0"/>
              <a:t>IS </a:t>
            </a:r>
            <a:r>
              <a:rPr spc="15" dirty="0"/>
              <a:t>FORENSIC </a:t>
            </a:r>
            <a:r>
              <a:rPr spc="85" dirty="0"/>
              <a:t>AUDIT</a:t>
            </a:r>
            <a:r>
              <a:rPr spc="-105" dirty="0"/>
              <a:t> </a:t>
            </a:r>
            <a:r>
              <a:rPr spc="30" dirty="0"/>
              <a:t>INVESTIGATION  </a:t>
            </a:r>
            <a:r>
              <a:rPr spc="-15" dirty="0"/>
              <a:t>CONDUCTED</a:t>
            </a:r>
            <a:r>
              <a:rPr spc="-5" dirty="0"/>
              <a:t> </a:t>
            </a:r>
            <a:r>
              <a:rPr spc="-80" dirty="0"/>
              <a:t>?</a:t>
            </a:r>
          </a:p>
        </p:txBody>
      </p:sp>
      <p:sp>
        <p:nvSpPr>
          <p:cNvPr id="3" name="object 3"/>
          <p:cNvSpPr/>
          <p:nvPr/>
        </p:nvSpPr>
        <p:spPr>
          <a:xfrm>
            <a:off x="2035301" y="1142238"/>
            <a:ext cx="2117090" cy="1270000"/>
          </a:xfrm>
          <a:custGeom>
            <a:avLst/>
            <a:gdLst/>
            <a:ahLst/>
            <a:cxnLst/>
            <a:rect l="l" t="t" r="r" b="b"/>
            <a:pathLst>
              <a:path w="2117090" h="1270000">
                <a:moveTo>
                  <a:pt x="1989836" y="0"/>
                </a:moveTo>
                <a:lnTo>
                  <a:pt x="127000" y="0"/>
                </a:lnTo>
                <a:lnTo>
                  <a:pt x="77581" y="9985"/>
                </a:lnTo>
                <a:lnTo>
                  <a:pt x="37211" y="37211"/>
                </a:lnTo>
                <a:lnTo>
                  <a:pt x="9985" y="77581"/>
                </a:lnTo>
                <a:lnTo>
                  <a:pt x="0" y="127000"/>
                </a:lnTo>
                <a:lnTo>
                  <a:pt x="0" y="1142491"/>
                </a:lnTo>
                <a:lnTo>
                  <a:pt x="9985" y="1191910"/>
                </a:lnTo>
                <a:lnTo>
                  <a:pt x="37211" y="1232280"/>
                </a:lnTo>
                <a:lnTo>
                  <a:pt x="77581" y="1259506"/>
                </a:lnTo>
                <a:lnTo>
                  <a:pt x="127000" y="1269491"/>
                </a:lnTo>
                <a:lnTo>
                  <a:pt x="1989836" y="1269491"/>
                </a:lnTo>
                <a:lnTo>
                  <a:pt x="2039254" y="1259506"/>
                </a:lnTo>
                <a:lnTo>
                  <a:pt x="2079625" y="1232280"/>
                </a:lnTo>
                <a:lnTo>
                  <a:pt x="2106850" y="1191910"/>
                </a:lnTo>
                <a:lnTo>
                  <a:pt x="2116836" y="1142491"/>
                </a:lnTo>
                <a:lnTo>
                  <a:pt x="2116836" y="127000"/>
                </a:lnTo>
                <a:lnTo>
                  <a:pt x="2106850" y="77581"/>
                </a:lnTo>
                <a:lnTo>
                  <a:pt x="2079625" y="37211"/>
                </a:lnTo>
                <a:lnTo>
                  <a:pt x="2039254" y="9985"/>
                </a:lnTo>
                <a:lnTo>
                  <a:pt x="1989836" y="0"/>
                </a:lnTo>
                <a:close/>
              </a:path>
            </a:pathLst>
          </a:custGeom>
          <a:solidFill>
            <a:srgbClr val="335B74"/>
          </a:solidFill>
        </p:spPr>
        <p:txBody>
          <a:bodyPr wrap="square" lIns="0" tIns="0" rIns="0" bIns="0" rtlCol="0"/>
          <a:lstStyle/>
          <a:p>
            <a:endParaRPr/>
          </a:p>
        </p:txBody>
      </p:sp>
      <p:sp>
        <p:nvSpPr>
          <p:cNvPr id="4" name="object 4"/>
          <p:cNvSpPr/>
          <p:nvPr/>
        </p:nvSpPr>
        <p:spPr>
          <a:xfrm>
            <a:off x="2035301" y="1142238"/>
            <a:ext cx="2117090" cy="1270000"/>
          </a:xfrm>
          <a:custGeom>
            <a:avLst/>
            <a:gdLst/>
            <a:ahLst/>
            <a:cxnLst/>
            <a:rect l="l" t="t" r="r" b="b"/>
            <a:pathLst>
              <a:path w="2117090" h="1270000">
                <a:moveTo>
                  <a:pt x="0" y="127000"/>
                </a:moveTo>
                <a:lnTo>
                  <a:pt x="9985" y="77581"/>
                </a:lnTo>
                <a:lnTo>
                  <a:pt x="37211" y="37211"/>
                </a:lnTo>
                <a:lnTo>
                  <a:pt x="77581" y="9985"/>
                </a:lnTo>
                <a:lnTo>
                  <a:pt x="127000" y="0"/>
                </a:lnTo>
                <a:lnTo>
                  <a:pt x="1989836" y="0"/>
                </a:lnTo>
                <a:lnTo>
                  <a:pt x="2039254" y="9985"/>
                </a:lnTo>
                <a:lnTo>
                  <a:pt x="2079625" y="37211"/>
                </a:lnTo>
                <a:lnTo>
                  <a:pt x="2106850" y="77581"/>
                </a:lnTo>
                <a:lnTo>
                  <a:pt x="2116836" y="127000"/>
                </a:lnTo>
                <a:lnTo>
                  <a:pt x="2116836" y="1142491"/>
                </a:lnTo>
                <a:lnTo>
                  <a:pt x="2106850" y="1191910"/>
                </a:lnTo>
                <a:lnTo>
                  <a:pt x="2079625" y="1232280"/>
                </a:lnTo>
                <a:lnTo>
                  <a:pt x="2039254" y="1259506"/>
                </a:lnTo>
                <a:lnTo>
                  <a:pt x="1989836" y="1269491"/>
                </a:lnTo>
                <a:lnTo>
                  <a:pt x="127000" y="1269491"/>
                </a:lnTo>
                <a:lnTo>
                  <a:pt x="77581" y="1259506"/>
                </a:lnTo>
                <a:lnTo>
                  <a:pt x="37211" y="1232280"/>
                </a:lnTo>
                <a:lnTo>
                  <a:pt x="9985" y="1191910"/>
                </a:lnTo>
                <a:lnTo>
                  <a:pt x="0" y="1142491"/>
                </a:lnTo>
                <a:lnTo>
                  <a:pt x="0" y="127000"/>
                </a:lnTo>
                <a:close/>
              </a:path>
            </a:pathLst>
          </a:custGeom>
          <a:ln w="25907">
            <a:solidFill>
              <a:srgbClr val="DFE2E4"/>
            </a:solidFill>
          </a:ln>
        </p:spPr>
        <p:txBody>
          <a:bodyPr wrap="square" lIns="0" tIns="0" rIns="0" bIns="0" rtlCol="0"/>
          <a:lstStyle/>
          <a:p>
            <a:endParaRPr/>
          </a:p>
        </p:txBody>
      </p:sp>
      <p:sp>
        <p:nvSpPr>
          <p:cNvPr id="5" name="object 5"/>
          <p:cNvSpPr txBox="1"/>
          <p:nvPr/>
        </p:nvSpPr>
        <p:spPr>
          <a:xfrm>
            <a:off x="2310764" y="1455242"/>
            <a:ext cx="1565275" cy="595630"/>
          </a:xfrm>
          <a:prstGeom prst="rect">
            <a:avLst/>
          </a:prstGeom>
        </p:spPr>
        <p:txBody>
          <a:bodyPr vert="horz" wrap="square" lIns="0" tIns="13335" rIns="0" bIns="0" rtlCol="0">
            <a:spAutoFit/>
          </a:bodyPr>
          <a:lstStyle/>
          <a:p>
            <a:pPr marL="12700">
              <a:lnSpc>
                <a:spcPts val="2240"/>
              </a:lnSpc>
              <a:spcBef>
                <a:spcPts val="105"/>
              </a:spcBef>
            </a:pPr>
            <a:r>
              <a:rPr sz="2000" dirty="0">
                <a:solidFill>
                  <a:srgbClr val="FFFFFF"/>
                </a:solidFill>
                <a:latin typeface="Arial"/>
                <a:cs typeface="Arial"/>
              </a:rPr>
              <a:t>Accepting</a:t>
            </a:r>
            <a:r>
              <a:rPr sz="2000" spc="-95" dirty="0">
                <a:solidFill>
                  <a:srgbClr val="FFFFFF"/>
                </a:solidFill>
                <a:latin typeface="Arial"/>
                <a:cs typeface="Arial"/>
              </a:rPr>
              <a:t> </a:t>
            </a:r>
            <a:r>
              <a:rPr sz="2000" dirty="0">
                <a:solidFill>
                  <a:srgbClr val="FFFFFF"/>
                </a:solidFill>
                <a:latin typeface="Arial"/>
                <a:cs typeface="Arial"/>
              </a:rPr>
              <a:t>the</a:t>
            </a:r>
            <a:endParaRPr sz="2000">
              <a:latin typeface="Arial"/>
              <a:cs typeface="Arial"/>
            </a:endParaRPr>
          </a:p>
          <a:p>
            <a:pPr marL="74930">
              <a:lnSpc>
                <a:spcPts val="2240"/>
              </a:lnSpc>
            </a:pPr>
            <a:r>
              <a:rPr sz="2000" dirty="0">
                <a:solidFill>
                  <a:srgbClr val="FFFFFF"/>
                </a:solidFill>
                <a:latin typeface="Arial"/>
                <a:cs typeface="Arial"/>
              </a:rPr>
              <a:t>investigation</a:t>
            </a:r>
            <a:endParaRPr sz="2000">
              <a:latin typeface="Arial"/>
              <a:cs typeface="Arial"/>
            </a:endParaRPr>
          </a:p>
        </p:txBody>
      </p:sp>
      <p:sp>
        <p:nvSpPr>
          <p:cNvPr id="6" name="object 6"/>
          <p:cNvSpPr/>
          <p:nvPr/>
        </p:nvSpPr>
        <p:spPr>
          <a:xfrm>
            <a:off x="4337303" y="1514855"/>
            <a:ext cx="449580" cy="524510"/>
          </a:xfrm>
          <a:custGeom>
            <a:avLst/>
            <a:gdLst/>
            <a:ahLst/>
            <a:cxnLst/>
            <a:rect l="l" t="t" r="r" b="b"/>
            <a:pathLst>
              <a:path w="449579" h="524510">
                <a:moveTo>
                  <a:pt x="224790" y="0"/>
                </a:moveTo>
                <a:lnTo>
                  <a:pt x="224790" y="104902"/>
                </a:lnTo>
                <a:lnTo>
                  <a:pt x="0" y="104902"/>
                </a:lnTo>
                <a:lnTo>
                  <a:pt x="0" y="419354"/>
                </a:lnTo>
                <a:lnTo>
                  <a:pt x="224790" y="419354"/>
                </a:lnTo>
                <a:lnTo>
                  <a:pt x="224790" y="524256"/>
                </a:lnTo>
                <a:lnTo>
                  <a:pt x="449580" y="262128"/>
                </a:lnTo>
                <a:lnTo>
                  <a:pt x="224790" y="0"/>
                </a:lnTo>
                <a:close/>
              </a:path>
            </a:pathLst>
          </a:custGeom>
          <a:solidFill>
            <a:srgbClr val="ACB5BB"/>
          </a:solidFill>
        </p:spPr>
        <p:txBody>
          <a:bodyPr wrap="square" lIns="0" tIns="0" rIns="0" bIns="0" rtlCol="0"/>
          <a:lstStyle/>
          <a:p>
            <a:endParaRPr/>
          </a:p>
        </p:txBody>
      </p:sp>
      <p:sp>
        <p:nvSpPr>
          <p:cNvPr id="7" name="object 7"/>
          <p:cNvSpPr/>
          <p:nvPr/>
        </p:nvSpPr>
        <p:spPr>
          <a:xfrm>
            <a:off x="4999482" y="1142238"/>
            <a:ext cx="2117090" cy="1270000"/>
          </a:xfrm>
          <a:custGeom>
            <a:avLst/>
            <a:gdLst/>
            <a:ahLst/>
            <a:cxnLst/>
            <a:rect l="l" t="t" r="r" b="b"/>
            <a:pathLst>
              <a:path w="2117090" h="1270000">
                <a:moveTo>
                  <a:pt x="1989836" y="0"/>
                </a:moveTo>
                <a:lnTo>
                  <a:pt x="127000" y="0"/>
                </a:lnTo>
                <a:lnTo>
                  <a:pt x="77581" y="9985"/>
                </a:lnTo>
                <a:lnTo>
                  <a:pt x="37211" y="37211"/>
                </a:lnTo>
                <a:lnTo>
                  <a:pt x="9985" y="77581"/>
                </a:lnTo>
                <a:lnTo>
                  <a:pt x="0" y="127000"/>
                </a:lnTo>
                <a:lnTo>
                  <a:pt x="0" y="1142491"/>
                </a:lnTo>
                <a:lnTo>
                  <a:pt x="9985" y="1191910"/>
                </a:lnTo>
                <a:lnTo>
                  <a:pt x="37211" y="1232280"/>
                </a:lnTo>
                <a:lnTo>
                  <a:pt x="77581" y="1259506"/>
                </a:lnTo>
                <a:lnTo>
                  <a:pt x="127000" y="1269491"/>
                </a:lnTo>
                <a:lnTo>
                  <a:pt x="1989836" y="1269491"/>
                </a:lnTo>
                <a:lnTo>
                  <a:pt x="2039254" y="1259506"/>
                </a:lnTo>
                <a:lnTo>
                  <a:pt x="2079625" y="1232280"/>
                </a:lnTo>
                <a:lnTo>
                  <a:pt x="2106850" y="1191910"/>
                </a:lnTo>
                <a:lnTo>
                  <a:pt x="2116836" y="1142491"/>
                </a:lnTo>
                <a:lnTo>
                  <a:pt x="2116836" y="127000"/>
                </a:lnTo>
                <a:lnTo>
                  <a:pt x="2106850" y="77581"/>
                </a:lnTo>
                <a:lnTo>
                  <a:pt x="2079625" y="37211"/>
                </a:lnTo>
                <a:lnTo>
                  <a:pt x="2039254" y="9985"/>
                </a:lnTo>
                <a:lnTo>
                  <a:pt x="1989836" y="0"/>
                </a:lnTo>
                <a:close/>
              </a:path>
            </a:pathLst>
          </a:custGeom>
          <a:solidFill>
            <a:srgbClr val="335B74"/>
          </a:solidFill>
        </p:spPr>
        <p:txBody>
          <a:bodyPr wrap="square" lIns="0" tIns="0" rIns="0" bIns="0" rtlCol="0"/>
          <a:lstStyle/>
          <a:p>
            <a:endParaRPr/>
          </a:p>
        </p:txBody>
      </p:sp>
      <p:sp>
        <p:nvSpPr>
          <p:cNvPr id="8" name="object 8"/>
          <p:cNvSpPr/>
          <p:nvPr/>
        </p:nvSpPr>
        <p:spPr>
          <a:xfrm>
            <a:off x="4999482" y="1142238"/>
            <a:ext cx="2117090" cy="1270000"/>
          </a:xfrm>
          <a:custGeom>
            <a:avLst/>
            <a:gdLst/>
            <a:ahLst/>
            <a:cxnLst/>
            <a:rect l="l" t="t" r="r" b="b"/>
            <a:pathLst>
              <a:path w="2117090" h="1270000">
                <a:moveTo>
                  <a:pt x="0" y="127000"/>
                </a:moveTo>
                <a:lnTo>
                  <a:pt x="9985" y="77581"/>
                </a:lnTo>
                <a:lnTo>
                  <a:pt x="37211" y="37211"/>
                </a:lnTo>
                <a:lnTo>
                  <a:pt x="77581" y="9985"/>
                </a:lnTo>
                <a:lnTo>
                  <a:pt x="127000" y="0"/>
                </a:lnTo>
                <a:lnTo>
                  <a:pt x="1989836" y="0"/>
                </a:lnTo>
                <a:lnTo>
                  <a:pt x="2039254" y="9985"/>
                </a:lnTo>
                <a:lnTo>
                  <a:pt x="2079625" y="37211"/>
                </a:lnTo>
                <a:lnTo>
                  <a:pt x="2106850" y="77581"/>
                </a:lnTo>
                <a:lnTo>
                  <a:pt x="2116836" y="127000"/>
                </a:lnTo>
                <a:lnTo>
                  <a:pt x="2116836" y="1142491"/>
                </a:lnTo>
                <a:lnTo>
                  <a:pt x="2106850" y="1191910"/>
                </a:lnTo>
                <a:lnTo>
                  <a:pt x="2079625" y="1232280"/>
                </a:lnTo>
                <a:lnTo>
                  <a:pt x="2039254" y="1259506"/>
                </a:lnTo>
                <a:lnTo>
                  <a:pt x="1989836" y="1269491"/>
                </a:lnTo>
                <a:lnTo>
                  <a:pt x="127000" y="1269491"/>
                </a:lnTo>
                <a:lnTo>
                  <a:pt x="77581" y="1259506"/>
                </a:lnTo>
                <a:lnTo>
                  <a:pt x="37211" y="1232280"/>
                </a:lnTo>
                <a:lnTo>
                  <a:pt x="9985" y="1191910"/>
                </a:lnTo>
                <a:lnTo>
                  <a:pt x="0" y="1142491"/>
                </a:lnTo>
                <a:lnTo>
                  <a:pt x="0" y="127000"/>
                </a:lnTo>
                <a:close/>
              </a:path>
            </a:pathLst>
          </a:custGeom>
          <a:ln w="25907">
            <a:solidFill>
              <a:srgbClr val="DFE2E4"/>
            </a:solidFill>
          </a:ln>
        </p:spPr>
        <p:txBody>
          <a:bodyPr wrap="square" lIns="0" tIns="0" rIns="0" bIns="0" rtlCol="0"/>
          <a:lstStyle/>
          <a:p>
            <a:endParaRPr/>
          </a:p>
        </p:txBody>
      </p:sp>
      <p:sp>
        <p:nvSpPr>
          <p:cNvPr id="9" name="object 9"/>
          <p:cNvSpPr txBox="1"/>
          <p:nvPr/>
        </p:nvSpPr>
        <p:spPr>
          <a:xfrm>
            <a:off x="5337428" y="1455242"/>
            <a:ext cx="1440180" cy="595630"/>
          </a:xfrm>
          <a:prstGeom prst="rect">
            <a:avLst/>
          </a:prstGeom>
        </p:spPr>
        <p:txBody>
          <a:bodyPr vert="horz" wrap="square" lIns="0" tIns="13335" rIns="0" bIns="0" rtlCol="0">
            <a:spAutoFit/>
          </a:bodyPr>
          <a:lstStyle/>
          <a:p>
            <a:pPr marL="12700">
              <a:lnSpc>
                <a:spcPts val="2240"/>
              </a:lnSpc>
              <a:spcBef>
                <a:spcPts val="105"/>
              </a:spcBef>
            </a:pPr>
            <a:r>
              <a:rPr sz="2000" dirty="0">
                <a:solidFill>
                  <a:srgbClr val="FFFFFF"/>
                </a:solidFill>
                <a:latin typeface="Arial"/>
                <a:cs typeface="Arial"/>
              </a:rPr>
              <a:t>Planning</a:t>
            </a:r>
            <a:r>
              <a:rPr sz="2000" spc="-100" dirty="0">
                <a:solidFill>
                  <a:srgbClr val="FFFFFF"/>
                </a:solidFill>
                <a:latin typeface="Arial"/>
                <a:cs typeface="Arial"/>
              </a:rPr>
              <a:t> </a:t>
            </a:r>
            <a:r>
              <a:rPr sz="2000" dirty="0">
                <a:solidFill>
                  <a:srgbClr val="FFFFFF"/>
                </a:solidFill>
                <a:latin typeface="Arial"/>
                <a:cs typeface="Arial"/>
              </a:rPr>
              <a:t>the</a:t>
            </a:r>
            <a:endParaRPr sz="2000">
              <a:latin typeface="Arial"/>
              <a:cs typeface="Arial"/>
            </a:endParaRPr>
          </a:p>
          <a:p>
            <a:pPr marL="12700">
              <a:lnSpc>
                <a:spcPts val="2240"/>
              </a:lnSpc>
            </a:pPr>
            <a:r>
              <a:rPr sz="2000" dirty="0">
                <a:solidFill>
                  <a:srgbClr val="FFFFFF"/>
                </a:solidFill>
                <a:latin typeface="Arial"/>
                <a:cs typeface="Arial"/>
              </a:rPr>
              <a:t>investigation</a:t>
            </a:r>
            <a:endParaRPr sz="2000">
              <a:latin typeface="Arial"/>
              <a:cs typeface="Arial"/>
            </a:endParaRPr>
          </a:p>
        </p:txBody>
      </p:sp>
      <p:sp>
        <p:nvSpPr>
          <p:cNvPr id="10" name="object 10"/>
          <p:cNvSpPr/>
          <p:nvPr/>
        </p:nvSpPr>
        <p:spPr>
          <a:xfrm>
            <a:off x="5794247" y="2598420"/>
            <a:ext cx="524510" cy="448309"/>
          </a:xfrm>
          <a:custGeom>
            <a:avLst/>
            <a:gdLst/>
            <a:ahLst/>
            <a:cxnLst/>
            <a:rect l="l" t="t" r="r" b="b"/>
            <a:pathLst>
              <a:path w="524510" h="448310">
                <a:moveTo>
                  <a:pt x="524255" y="224027"/>
                </a:moveTo>
                <a:lnTo>
                  <a:pt x="0" y="224027"/>
                </a:lnTo>
                <a:lnTo>
                  <a:pt x="262127" y="448055"/>
                </a:lnTo>
                <a:lnTo>
                  <a:pt x="524255" y="224027"/>
                </a:lnTo>
                <a:close/>
              </a:path>
              <a:path w="524510" h="448310">
                <a:moveTo>
                  <a:pt x="419353" y="0"/>
                </a:moveTo>
                <a:lnTo>
                  <a:pt x="104901" y="0"/>
                </a:lnTo>
                <a:lnTo>
                  <a:pt x="104901" y="224027"/>
                </a:lnTo>
                <a:lnTo>
                  <a:pt x="419353" y="224027"/>
                </a:lnTo>
                <a:lnTo>
                  <a:pt x="419353" y="0"/>
                </a:lnTo>
                <a:close/>
              </a:path>
            </a:pathLst>
          </a:custGeom>
          <a:solidFill>
            <a:srgbClr val="ACB5BB"/>
          </a:solidFill>
        </p:spPr>
        <p:txBody>
          <a:bodyPr wrap="square" lIns="0" tIns="0" rIns="0" bIns="0" rtlCol="0"/>
          <a:lstStyle/>
          <a:p>
            <a:endParaRPr/>
          </a:p>
        </p:txBody>
      </p:sp>
      <p:sp>
        <p:nvSpPr>
          <p:cNvPr id="11" name="object 11"/>
          <p:cNvSpPr/>
          <p:nvPr/>
        </p:nvSpPr>
        <p:spPr>
          <a:xfrm>
            <a:off x="4999482" y="3259073"/>
            <a:ext cx="2117090" cy="1270000"/>
          </a:xfrm>
          <a:custGeom>
            <a:avLst/>
            <a:gdLst/>
            <a:ahLst/>
            <a:cxnLst/>
            <a:rect l="l" t="t" r="r" b="b"/>
            <a:pathLst>
              <a:path w="2117090" h="1270000">
                <a:moveTo>
                  <a:pt x="1989836" y="0"/>
                </a:moveTo>
                <a:lnTo>
                  <a:pt x="127000" y="0"/>
                </a:lnTo>
                <a:lnTo>
                  <a:pt x="77581" y="9985"/>
                </a:lnTo>
                <a:lnTo>
                  <a:pt x="37211" y="37211"/>
                </a:lnTo>
                <a:lnTo>
                  <a:pt x="9985" y="77581"/>
                </a:lnTo>
                <a:lnTo>
                  <a:pt x="0" y="127000"/>
                </a:lnTo>
                <a:lnTo>
                  <a:pt x="0" y="1142492"/>
                </a:lnTo>
                <a:lnTo>
                  <a:pt x="9985" y="1191910"/>
                </a:lnTo>
                <a:lnTo>
                  <a:pt x="37211" y="1232281"/>
                </a:lnTo>
                <a:lnTo>
                  <a:pt x="77581" y="1259506"/>
                </a:lnTo>
                <a:lnTo>
                  <a:pt x="127000" y="1269492"/>
                </a:lnTo>
                <a:lnTo>
                  <a:pt x="1989836" y="1269492"/>
                </a:lnTo>
                <a:lnTo>
                  <a:pt x="2039254" y="1259506"/>
                </a:lnTo>
                <a:lnTo>
                  <a:pt x="2079625" y="1232281"/>
                </a:lnTo>
                <a:lnTo>
                  <a:pt x="2106850" y="1191910"/>
                </a:lnTo>
                <a:lnTo>
                  <a:pt x="2116836" y="1142492"/>
                </a:lnTo>
                <a:lnTo>
                  <a:pt x="2116836" y="127000"/>
                </a:lnTo>
                <a:lnTo>
                  <a:pt x="2106850" y="77581"/>
                </a:lnTo>
                <a:lnTo>
                  <a:pt x="2079625" y="37211"/>
                </a:lnTo>
                <a:lnTo>
                  <a:pt x="2039254" y="9985"/>
                </a:lnTo>
                <a:lnTo>
                  <a:pt x="1989836" y="0"/>
                </a:lnTo>
                <a:close/>
              </a:path>
            </a:pathLst>
          </a:custGeom>
          <a:solidFill>
            <a:srgbClr val="335B74"/>
          </a:solidFill>
        </p:spPr>
        <p:txBody>
          <a:bodyPr wrap="square" lIns="0" tIns="0" rIns="0" bIns="0" rtlCol="0"/>
          <a:lstStyle/>
          <a:p>
            <a:endParaRPr/>
          </a:p>
        </p:txBody>
      </p:sp>
      <p:sp>
        <p:nvSpPr>
          <p:cNvPr id="12" name="object 12"/>
          <p:cNvSpPr/>
          <p:nvPr/>
        </p:nvSpPr>
        <p:spPr>
          <a:xfrm>
            <a:off x="4999482" y="3259073"/>
            <a:ext cx="2117090" cy="1270000"/>
          </a:xfrm>
          <a:custGeom>
            <a:avLst/>
            <a:gdLst/>
            <a:ahLst/>
            <a:cxnLst/>
            <a:rect l="l" t="t" r="r" b="b"/>
            <a:pathLst>
              <a:path w="2117090" h="1270000">
                <a:moveTo>
                  <a:pt x="0" y="127000"/>
                </a:moveTo>
                <a:lnTo>
                  <a:pt x="9985" y="77581"/>
                </a:lnTo>
                <a:lnTo>
                  <a:pt x="37211" y="37211"/>
                </a:lnTo>
                <a:lnTo>
                  <a:pt x="77581" y="9985"/>
                </a:lnTo>
                <a:lnTo>
                  <a:pt x="127000" y="0"/>
                </a:lnTo>
                <a:lnTo>
                  <a:pt x="1989836" y="0"/>
                </a:lnTo>
                <a:lnTo>
                  <a:pt x="2039254" y="9985"/>
                </a:lnTo>
                <a:lnTo>
                  <a:pt x="2079625" y="37211"/>
                </a:lnTo>
                <a:lnTo>
                  <a:pt x="2106850" y="77581"/>
                </a:lnTo>
                <a:lnTo>
                  <a:pt x="2116836" y="127000"/>
                </a:lnTo>
                <a:lnTo>
                  <a:pt x="2116836" y="1142492"/>
                </a:lnTo>
                <a:lnTo>
                  <a:pt x="2106850" y="1191910"/>
                </a:lnTo>
                <a:lnTo>
                  <a:pt x="2079625" y="1232281"/>
                </a:lnTo>
                <a:lnTo>
                  <a:pt x="2039254" y="1259506"/>
                </a:lnTo>
                <a:lnTo>
                  <a:pt x="1989836" y="1269492"/>
                </a:lnTo>
                <a:lnTo>
                  <a:pt x="127000" y="1269492"/>
                </a:lnTo>
                <a:lnTo>
                  <a:pt x="77581" y="1259506"/>
                </a:lnTo>
                <a:lnTo>
                  <a:pt x="37211" y="1232281"/>
                </a:lnTo>
                <a:lnTo>
                  <a:pt x="9985" y="1191910"/>
                </a:lnTo>
                <a:lnTo>
                  <a:pt x="0" y="1142492"/>
                </a:lnTo>
                <a:lnTo>
                  <a:pt x="0" y="127000"/>
                </a:lnTo>
                <a:close/>
              </a:path>
            </a:pathLst>
          </a:custGeom>
          <a:ln w="25908">
            <a:solidFill>
              <a:srgbClr val="DFE2E4"/>
            </a:solidFill>
          </a:ln>
        </p:spPr>
        <p:txBody>
          <a:bodyPr wrap="square" lIns="0" tIns="0" rIns="0" bIns="0" rtlCol="0"/>
          <a:lstStyle/>
          <a:p>
            <a:endParaRPr/>
          </a:p>
        </p:txBody>
      </p:sp>
      <p:sp>
        <p:nvSpPr>
          <p:cNvPr id="13" name="object 13"/>
          <p:cNvSpPr txBox="1"/>
          <p:nvPr/>
        </p:nvSpPr>
        <p:spPr>
          <a:xfrm>
            <a:off x="5274945" y="3573017"/>
            <a:ext cx="1564640" cy="594995"/>
          </a:xfrm>
          <a:prstGeom prst="rect">
            <a:avLst/>
          </a:prstGeom>
        </p:spPr>
        <p:txBody>
          <a:bodyPr vert="horz" wrap="square" lIns="0" tIns="55880" rIns="0" bIns="0" rtlCol="0">
            <a:spAutoFit/>
          </a:bodyPr>
          <a:lstStyle/>
          <a:p>
            <a:pPr marL="271145" marR="5080" indent="-259079">
              <a:lnSpc>
                <a:spcPts val="2080"/>
              </a:lnSpc>
              <a:spcBef>
                <a:spcPts val="440"/>
              </a:spcBef>
            </a:pPr>
            <a:r>
              <a:rPr sz="2000" dirty="0">
                <a:solidFill>
                  <a:srgbClr val="FFFFFF"/>
                </a:solidFill>
                <a:latin typeface="Arial"/>
                <a:cs typeface="Arial"/>
              </a:rPr>
              <a:t>Gathering</a:t>
            </a:r>
            <a:r>
              <a:rPr sz="2000" spc="-105" dirty="0">
                <a:solidFill>
                  <a:srgbClr val="FFFFFF"/>
                </a:solidFill>
                <a:latin typeface="Arial"/>
                <a:cs typeface="Arial"/>
              </a:rPr>
              <a:t> </a:t>
            </a:r>
            <a:r>
              <a:rPr sz="2000" dirty="0">
                <a:solidFill>
                  <a:srgbClr val="FFFFFF"/>
                </a:solidFill>
                <a:latin typeface="Arial"/>
                <a:cs typeface="Arial"/>
              </a:rPr>
              <a:t>the  evidence</a:t>
            </a:r>
            <a:endParaRPr sz="2000">
              <a:latin typeface="Arial"/>
              <a:cs typeface="Arial"/>
            </a:endParaRPr>
          </a:p>
        </p:txBody>
      </p:sp>
      <p:sp>
        <p:nvSpPr>
          <p:cNvPr id="14" name="object 14"/>
          <p:cNvSpPr/>
          <p:nvPr/>
        </p:nvSpPr>
        <p:spPr>
          <a:xfrm>
            <a:off x="4363211" y="3631691"/>
            <a:ext cx="448309" cy="524510"/>
          </a:xfrm>
          <a:custGeom>
            <a:avLst/>
            <a:gdLst/>
            <a:ahLst/>
            <a:cxnLst/>
            <a:rect l="l" t="t" r="r" b="b"/>
            <a:pathLst>
              <a:path w="448310" h="524510">
                <a:moveTo>
                  <a:pt x="224027" y="0"/>
                </a:moveTo>
                <a:lnTo>
                  <a:pt x="0" y="262127"/>
                </a:lnTo>
                <a:lnTo>
                  <a:pt x="224027" y="524255"/>
                </a:lnTo>
                <a:lnTo>
                  <a:pt x="224027" y="419353"/>
                </a:lnTo>
                <a:lnTo>
                  <a:pt x="448055" y="419353"/>
                </a:lnTo>
                <a:lnTo>
                  <a:pt x="448055" y="104901"/>
                </a:lnTo>
                <a:lnTo>
                  <a:pt x="224027" y="104901"/>
                </a:lnTo>
                <a:lnTo>
                  <a:pt x="224027" y="0"/>
                </a:lnTo>
                <a:close/>
              </a:path>
            </a:pathLst>
          </a:custGeom>
          <a:solidFill>
            <a:srgbClr val="ACB5BB"/>
          </a:solidFill>
        </p:spPr>
        <p:txBody>
          <a:bodyPr wrap="square" lIns="0" tIns="0" rIns="0" bIns="0" rtlCol="0"/>
          <a:lstStyle/>
          <a:p>
            <a:endParaRPr/>
          </a:p>
        </p:txBody>
      </p:sp>
      <p:sp>
        <p:nvSpPr>
          <p:cNvPr id="15" name="object 15"/>
          <p:cNvSpPr/>
          <p:nvPr/>
        </p:nvSpPr>
        <p:spPr>
          <a:xfrm>
            <a:off x="2035301" y="3259073"/>
            <a:ext cx="2117090" cy="1270000"/>
          </a:xfrm>
          <a:custGeom>
            <a:avLst/>
            <a:gdLst/>
            <a:ahLst/>
            <a:cxnLst/>
            <a:rect l="l" t="t" r="r" b="b"/>
            <a:pathLst>
              <a:path w="2117090" h="1270000">
                <a:moveTo>
                  <a:pt x="1989836" y="0"/>
                </a:moveTo>
                <a:lnTo>
                  <a:pt x="127000" y="0"/>
                </a:lnTo>
                <a:lnTo>
                  <a:pt x="77581" y="9985"/>
                </a:lnTo>
                <a:lnTo>
                  <a:pt x="37211" y="37211"/>
                </a:lnTo>
                <a:lnTo>
                  <a:pt x="9985" y="77581"/>
                </a:lnTo>
                <a:lnTo>
                  <a:pt x="0" y="127000"/>
                </a:lnTo>
                <a:lnTo>
                  <a:pt x="0" y="1142492"/>
                </a:lnTo>
                <a:lnTo>
                  <a:pt x="9985" y="1191910"/>
                </a:lnTo>
                <a:lnTo>
                  <a:pt x="37211" y="1232281"/>
                </a:lnTo>
                <a:lnTo>
                  <a:pt x="77581" y="1259506"/>
                </a:lnTo>
                <a:lnTo>
                  <a:pt x="127000" y="1269492"/>
                </a:lnTo>
                <a:lnTo>
                  <a:pt x="1989836" y="1269492"/>
                </a:lnTo>
                <a:lnTo>
                  <a:pt x="2039254" y="1259506"/>
                </a:lnTo>
                <a:lnTo>
                  <a:pt x="2079625" y="1232281"/>
                </a:lnTo>
                <a:lnTo>
                  <a:pt x="2106850" y="1191910"/>
                </a:lnTo>
                <a:lnTo>
                  <a:pt x="2116836" y="1142492"/>
                </a:lnTo>
                <a:lnTo>
                  <a:pt x="2116836" y="127000"/>
                </a:lnTo>
                <a:lnTo>
                  <a:pt x="2106850" y="77581"/>
                </a:lnTo>
                <a:lnTo>
                  <a:pt x="2079625" y="37211"/>
                </a:lnTo>
                <a:lnTo>
                  <a:pt x="2039254" y="9985"/>
                </a:lnTo>
                <a:lnTo>
                  <a:pt x="1989836" y="0"/>
                </a:lnTo>
                <a:close/>
              </a:path>
            </a:pathLst>
          </a:custGeom>
          <a:solidFill>
            <a:srgbClr val="335B74"/>
          </a:solidFill>
        </p:spPr>
        <p:txBody>
          <a:bodyPr wrap="square" lIns="0" tIns="0" rIns="0" bIns="0" rtlCol="0"/>
          <a:lstStyle/>
          <a:p>
            <a:endParaRPr/>
          </a:p>
        </p:txBody>
      </p:sp>
      <p:sp>
        <p:nvSpPr>
          <p:cNvPr id="16" name="object 16"/>
          <p:cNvSpPr/>
          <p:nvPr/>
        </p:nvSpPr>
        <p:spPr>
          <a:xfrm>
            <a:off x="2035301" y="3259073"/>
            <a:ext cx="2117090" cy="1270000"/>
          </a:xfrm>
          <a:custGeom>
            <a:avLst/>
            <a:gdLst/>
            <a:ahLst/>
            <a:cxnLst/>
            <a:rect l="l" t="t" r="r" b="b"/>
            <a:pathLst>
              <a:path w="2117090" h="1270000">
                <a:moveTo>
                  <a:pt x="0" y="127000"/>
                </a:moveTo>
                <a:lnTo>
                  <a:pt x="9985" y="77581"/>
                </a:lnTo>
                <a:lnTo>
                  <a:pt x="37211" y="37211"/>
                </a:lnTo>
                <a:lnTo>
                  <a:pt x="77581" y="9985"/>
                </a:lnTo>
                <a:lnTo>
                  <a:pt x="127000" y="0"/>
                </a:lnTo>
                <a:lnTo>
                  <a:pt x="1989836" y="0"/>
                </a:lnTo>
                <a:lnTo>
                  <a:pt x="2039254" y="9985"/>
                </a:lnTo>
                <a:lnTo>
                  <a:pt x="2079625" y="37211"/>
                </a:lnTo>
                <a:lnTo>
                  <a:pt x="2106850" y="77581"/>
                </a:lnTo>
                <a:lnTo>
                  <a:pt x="2116836" y="127000"/>
                </a:lnTo>
                <a:lnTo>
                  <a:pt x="2116836" y="1142492"/>
                </a:lnTo>
                <a:lnTo>
                  <a:pt x="2106850" y="1191910"/>
                </a:lnTo>
                <a:lnTo>
                  <a:pt x="2079625" y="1232281"/>
                </a:lnTo>
                <a:lnTo>
                  <a:pt x="2039254" y="1259506"/>
                </a:lnTo>
                <a:lnTo>
                  <a:pt x="1989836" y="1269492"/>
                </a:lnTo>
                <a:lnTo>
                  <a:pt x="127000" y="1269492"/>
                </a:lnTo>
                <a:lnTo>
                  <a:pt x="77581" y="1259506"/>
                </a:lnTo>
                <a:lnTo>
                  <a:pt x="37211" y="1232281"/>
                </a:lnTo>
                <a:lnTo>
                  <a:pt x="9985" y="1191910"/>
                </a:lnTo>
                <a:lnTo>
                  <a:pt x="0" y="1142492"/>
                </a:lnTo>
                <a:lnTo>
                  <a:pt x="0" y="127000"/>
                </a:lnTo>
                <a:close/>
              </a:path>
            </a:pathLst>
          </a:custGeom>
          <a:ln w="25908">
            <a:solidFill>
              <a:srgbClr val="DFE2E4"/>
            </a:solidFill>
          </a:ln>
        </p:spPr>
        <p:txBody>
          <a:bodyPr wrap="square" lIns="0" tIns="0" rIns="0" bIns="0" rtlCol="0"/>
          <a:lstStyle/>
          <a:p>
            <a:endParaRPr/>
          </a:p>
        </p:txBody>
      </p:sp>
      <p:sp>
        <p:nvSpPr>
          <p:cNvPr id="17" name="object 17"/>
          <p:cNvSpPr txBox="1"/>
          <p:nvPr/>
        </p:nvSpPr>
        <p:spPr>
          <a:xfrm>
            <a:off x="2415920" y="3573017"/>
            <a:ext cx="1353185" cy="594995"/>
          </a:xfrm>
          <a:prstGeom prst="rect">
            <a:avLst/>
          </a:prstGeom>
        </p:spPr>
        <p:txBody>
          <a:bodyPr vert="horz" wrap="square" lIns="0" tIns="55880" rIns="0" bIns="0" rtlCol="0">
            <a:spAutoFit/>
          </a:bodyPr>
          <a:lstStyle/>
          <a:p>
            <a:pPr marL="216535" marR="5080" indent="-204470">
              <a:lnSpc>
                <a:spcPts val="2080"/>
              </a:lnSpc>
              <a:spcBef>
                <a:spcPts val="440"/>
              </a:spcBef>
            </a:pPr>
            <a:r>
              <a:rPr sz="2000" dirty="0">
                <a:solidFill>
                  <a:srgbClr val="FFFFFF"/>
                </a:solidFill>
                <a:latin typeface="Arial"/>
                <a:cs typeface="Arial"/>
              </a:rPr>
              <a:t>Perform</a:t>
            </a:r>
            <a:r>
              <a:rPr sz="2000" spc="-95" dirty="0">
                <a:solidFill>
                  <a:srgbClr val="FFFFFF"/>
                </a:solidFill>
                <a:latin typeface="Arial"/>
                <a:cs typeface="Arial"/>
              </a:rPr>
              <a:t> </a:t>
            </a:r>
            <a:r>
              <a:rPr sz="2000" dirty="0">
                <a:solidFill>
                  <a:srgbClr val="FFFFFF"/>
                </a:solidFill>
                <a:latin typeface="Arial"/>
                <a:cs typeface="Arial"/>
              </a:rPr>
              <a:t>the  analysis</a:t>
            </a:r>
            <a:endParaRPr sz="2000">
              <a:latin typeface="Arial"/>
              <a:cs typeface="Arial"/>
            </a:endParaRPr>
          </a:p>
        </p:txBody>
      </p:sp>
      <p:sp>
        <p:nvSpPr>
          <p:cNvPr id="18" name="object 18"/>
          <p:cNvSpPr/>
          <p:nvPr/>
        </p:nvSpPr>
        <p:spPr>
          <a:xfrm>
            <a:off x="2830067" y="4715255"/>
            <a:ext cx="525780" cy="448309"/>
          </a:xfrm>
          <a:custGeom>
            <a:avLst/>
            <a:gdLst/>
            <a:ahLst/>
            <a:cxnLst/>
            <a:rect l="l" t="t" r="r" b="b"/>
            <a:pathLst>
              <a:path w="525779" h="448310">
                <a:moveTo>
                  <a:pt x="525780" y="224028"/>
                </a:moveTo>
                <a:lnTo>
                  <a:pt x="0" y="224028"/>
                </a:lnTo>
                <a:lnTo>
                  <a:pt x="262889" y="448056"/>
                </a:lnTo>
                <a:lnTo>
                  <a:pt x="525780" y="224028"/>
                </a:lnTo>
                <a:close/>
              </a:path>
              <a:path w="525779" h="448310">
                <a:moveTo>
                  <a:pt x="420624" y="0"/>
                </a:moveTo>
                <a:lnTo>
                  <a:pt x="105156" y="0"/>
                </a:lnTo>
                <a:lnTo>
                  <a:pt x="105156" y="224028"/>
                </a:lnTo>
                <a:lnTo>
                  <a:pt x="420624" y="224028"/>
                </a:lnTo>
                <a:lnTo>
                  <a:pt x="420624" y="0"/>
                </a:lnTo>
                <a:close/>
              </a:path>
            </a:pathLst>
          </a:custGeom>
          <a:solidFill>
            <a:srgbClr val="ACB5BB"/>
          </a:solidFill>
        </p:spPr>
        <p:txBody>
          <a:bodyPr wrap="square" lIns="0" tIns="0" rIns="0" bIns="0" rtlCol="0"/>
          <a:lstStyle/>
          <a:p>
            <a:endParaRPr/>
          </a:p>
        </p:txBody>
      </p:sp>
      <p:sp>
        <p:nvSpPr>
          <p:cNvPr id="19" name="object 19"/>
          <p:cNvSpPr/>
          <p:nvPr/>
        </p:nvSpPr>
        <p:spPr>
          <a:xfrm>
            <a:off x="2035301" y="5375909"/>
            <a:ext cx="2117090" cy="1271270"/>
          </a:xfrm>
          <a:custGeom>
            <a:avLst/>
            <a:gdLst/>
            <a:ahLst/>
            <a:cxnLst/>
            <a:rect l="l" t="t" r="r" b="b"/>
            <a:pathLst>
              <a:path w="2117090" h="1271270">
                <a:moveTo>
                  <a:pt x="1989709" y="0"/>
                </a:moveTo>
                <a:lnTo>
                  <a:pt x="127127" y="0"/>
                </a:lnTo>
                <a:lnTo>
                  <a:pt x="77634" y="9987"/>
                </a:lnTo>
                <a:lnTo>
                  <a:pt x="37226" y="37226"/>
                </a:lnTo>
                <a:lnTo>
                  <a:pt x="9987" y="77634"/>
                </a:lnTo>
                <a:lnTo>
                  <a:pt x="0" y="127126"/>
                </a:lnTo>
                <a:lnTo>
                  <a:pt x="0" y="1143914"/>
                </a:lnTo>
                <a:lnTo>
                  <a:pt x="9987" y="1193386"/>
                </a:lnTo>
                <a:lnTo>
                  <a:pt x="37226" y="1233787"/>
                </a:lnTo>
                <a:lnTo>
                  <a:pt x="77634" y="1261027"/>
                </a:lnTo>
                <a:lnTo>
                  <a:pt x="127127" y="1271015"/>
                </a:lnTo>
                <a:lnTo>
                  <a:pt x="1989709" y="1271015"/>
                </a:lnTo>
                <a:lnTo>
                  <a:pt x="2039201" y="1261027"/>
                </a:lnTo>
                <a:lnTo>
                  <a:pt x="2079609" y="1233787"/>
                </a:lnTo>
                <a:lnTo>
                  <a:pt x="2106848" y="1193386"/>
                </a:lnTo>
                <a:lnTo>
                  <a:pt x="2116836" y="1143914"/>
                </a:lnTo>
                <a:lnTo>
                  <a:pt x="2116836" y="127126"/>
                </a:lnTo>
                <a:lnTo>
                  <a:pt x="2106848" y="77634"/>
                </a:lnTo>
                <a:lnTo>
                  <a:pt x="2079609" y="37226"/>
                </a:lnTo>
                <a:lnTo>
                  <a:pt x="2039201" y="9987"/>
                </a:lnTo>
                <a:lnTo>
                  <a:pt x="1989709" y="0"/>
                </a:lnTo>
                <a:close/>
              </a:path>
            </a:pathLst>
          </a:custGeom>
          <a:solidFill>
            <a:srgbClr val="335B74"/>
          </a:solidFill>
        </p:spPr>
        <p:txBody>
          <a:bodyPr wrap="square" lIns="0" tIns="0" rIns="0" bIns="0" rtlCol="0"/>
          <a:lstStyle/>
          <a:p>
            <a:endParaRPr/>
          </a:p>
        </p:txBody>
      </p:sp>
      <p:sp>
        <p:nvSpPr>
          <p:cNvPr id="20" name="object 20"/>
          <p:cNvSpPr/>
          <p:nvPr/>
        </p:nvSpPr>
        <p:spPr>
          <a:xfrm>
            <a:off x="2035301" y="5375909"/>
            <a:ext cx="2117090" cy="1271270"/>
          </a:xfrm>
          <a:custGeom>
            <a:avLst/>
            <a:gdLst/>
            <a:ahLst/>
            <a:cxnLst/>
            <a:rect l="l" t="t" r="r" b="b"/>
            <a:pathLst>
              <a:path w="2117090" h="1271270">
                <a:moveTo>
                  <a:pt x="0" y="127126"/>
                </a:moveTo>
                <a:lnTo>
                  <a:pt x="9987" y="77634"/>
                </a:lnTo>
                <a:lnTo>
                  <a:pt x="37226" y="37226"/>
                </a:lnTo>
                <a:lnTo>
                  <a:pt x="77634" y="9987"/>
                </a:lnTo>
                <a:lnTo>
                  <a:pt x="127127" y="0"/>
                </a:lnTo>
                <a:lnTo>
                  <a:pt x="1989709" y="0"/>
                </a:lnTo>
                <a:lnTo>
                  <a:pt x="2039201" y="9987"/>
                </a:lnTo>
                <a:lnTo>
                  <a:pt x="2079609" y="37226"/>
                </a:lnTo>
                <a:lnTo>
                  <a:pt x="2106848" y="77634"/>
                </a:lnTo>
                <a:lnTo>
                  <a:pt x="2116836" y="127126"/>
                </a:lnTo>
                <a:lnTo>
                  <a:pt x="2116836" y="1143914"/>
                </a:lnTo>
                <a:lnTo>
                  <a:pt x="2106848" y="1193386"/>
                </a:lnTo>
                <a:lnTo>
                  <a:pt x="2079609" y="1233787"/>
                </a:lnTo>
                <a:lnTo>
                  <a:pt x="2039201" y="1261027"/>
                </a:lnTo>
                <a:lnTo>
                  <a:pt x="1989709" y="1271015"/>
                </a:lnTo>
                <a:lnTo>
                  <a:pt x="127127" y="1271015"/>
                </a:lnTo>
                <a:lnTo>
                  <a:pt x="77634" y="1261027"/>
                </a:lnTo>
                <a:lnTo>
                  <a:pt x="37226" y="1233787"/>
                </a:lnTo>
                <a:lnTo>
                  <a:pt x="9987" y="1193386"/>
                </a:lnTo>
                <a:lnTo>
                  <a:pt x="0" y="1143914"/>
                </a:lnTo>
                <a:lnTo>
                  <a:pt x="0" y="127126"/>
                </a:lnTo>
                <a:close/>
              </a:path>
            </a:pathLst>
          </a:custGeom>
          <a:ln w="25908">
            <a:solidFill>
              <a:srgbClr val="DFE2E4"/>
            </a:solidFill>
          </a:ln>
        </p:spPr>
        <p:txBody>
          <a:bodyPr wrap="square" lIns="0" tIns="0" rIns="0" bIns="0" rtlCol="0"/>
          <a:lstStyle/>
          <a:p>
            <a:endParaRPr/>
          </a:p>
        </p:txBody>
      </p:sp>
      <p:sp>
        <p:nvSpPr>
          <p:cNvPr id="21" name="object 21"/>
          <p:cNvSpPr txBox="1"/>
          <p:nvPr/>
        </p:nvSpPr>
        <p:spPr>
          <a:xfrm>
            <a:off x="2527173" y="5821781"/>
            <a:ext cx="1130300"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FFFF"/>
                </a:solidFill>
                <a:latin typeface="Arial"/>
                <a:cs typeface="Arial"/>
              </a:rPr>
              <a:t>Repo</a:t>
            </a:r>
            <a:r>
              <a:rPr sz="2000" spc="5" dirty="0">
                <a:solidFill>
                  <a:srgbClr val="FFFFFF"/>
                </a:solidFill>
                <a:latin typeface="Arial"/>
                <a:cs typeface="Arial"/>
              </a:rPr>
              <a:t>r</a:t>
            </a:r>
            <a:r>
              <a:rPr sz="2000" dirty="0">
                <a:solidFill>
                  <a:srgbClr val="FFFFFF"/>
                </a:solidFill>
                <a:latin typeface="Arial"/>
                <a:cs typeface="Arial"/>
              </a:rPr>
              <a:t>ting</a:t>
            </a:r>
            <a:endParaRPr sz="2000">
              <a:latin typeface="Arial"/>
              <a:cs typeface="Arial"/>
            </a:endParaRPr>
          </a:p>
        </p:txBody>
      </p:sp>
      <p:sp>
        <p:nvSpPr>
          <p:cNvPr id="22" name="object 22"/>
          <p:cNvSpPr/>
          <p:nvPr/>
        </p:nvSpPr>
        <p:spPr>
          <a:xfrm>
            <a:off x="4337303" y="5748528"/>
            <a:ext cx="449580" cy="524510"/>
          </a:xfrm>
          <a:custGeom>
            <a:avLst/>
            <a:gdLst/>
            <a:ahLst/>
            <a:cxnLst/>
            <a:rect l="l" t="t" r="r" b="b"/>
            <a:pathLst>
              <a:path w="449579" h="524510">
                <a:moveTo>
                  <a:pt x="224790" y="0"/>
                </a:moveTo>
                <a:lnTo>
                  <a:pt x="224790" y="104851"/>
                </a:lnTo>
                <a:lnTo>
                  <a:pt x="0" y="104851"/>
                </a:lnTo>
                <a:lnTo>
                  <a:pt x="0" y="419404"/>
                </a:lnTo>
                <a:lnTo>
                  <a:pt x="224790" y="419404"/>
                </a:lnTo>
                <a:lnTo>
                  <a:pt x="224790" y="524256"/>
                </a:lnTo>
                <a:lnTo>
                  <a:pt x="449580" y="262128"/>
                </a:lnTo>
                <a:lnTo>
                  <a:pt x="224790" y="0"/>
                </a:lnTo>
                <a:close/>
              </a:path>
            </a:pathLst>
          </a:custGeom>
          <a:solidFill>
            <a:srgbClr val="ACB5BB"/>
          </a:solidFill>
        </p:spPr>
        <p:txBody>
          <a:bodyPr wrap="square" lIns="0" tIns="0" rIns="0" bIns="0" rtlCol="0"/>
          <a:lstStyle/>
          <a:p>
            <a:endParaRPr/>
          </a:p>
        </p:txBody>
      </p:sp>
      <p:sp>
        <p:nvSpPr>
          <p:cNvPr id="23" name="object 23"/>
          <p:cNvSpPr/>
          <p:nvPr/>
        </p:nvSpPr>
        <p:spPr>
          <a:xfrm>
            <a:off x="4999482" y="5375909"/>
            <a:ext cx="2117090" cy="1271270"/>
          </a:xfrm>
          <a:custGeom>
            <a:avLst/>
            <a:gdLst/>
            <a:ahLst/>
            <a:cxnLst/>
            <a:rect l="l" t="t" r="r" b="b"/>
            <a:pathLst>
              <a:path w="2117090" h="1271270">
                <a:moveTo>
                  <a:pt x="1989709" y="0"/>
                </a:moveTo>
                <a:lnTo>
                  <a:pt x="127126" y="0"/>
                </a:lnTo>
                <a:lnTo>
                  <a:pt x="77634" y="9987"/>
                </a:lnTo>
                <a:lnTo>
                  <a:pt x="37226" y="37226"/>
                </a:lnTo>
                <a:lnTo>
                  <a:pt x="9987" y="77634"/>
                </a:lnTo>
                <a:lnTo>
                  <a:pt x="0" y="127126"/>
                </a:lnTo>
                <a:lnTo>
                  <a:pt x="0" y="1143914"/>
                </a:lnTo>
                <a:lnTo>
                  <a:pt x="9987" y="1193386"/>
                </a:lnTo>
                <a:lnTo>
                  <a:pt x="37226" y="1233787"/>
                </a:lnTo>
                <a:lnTo>
                  <a:pt x="77634" y="1261027"/>
                </a:lnTo>
                <a:lnTo>
                  <a:pt x="127126" y="1271015"/>
                </a:lnTo>
                <a:lnTo>
                  <a:pt x="1989709" y="1271015"/>
                </a:lnTo>
                <a:lnTo>
                  <a:pt x="2039201" y="1261027"/>
                </a:lnTo>
                <a:lnTo>
                  <a:pt x="2079609" y="1233787"/>
                </a:lnTo>
                <a:lnTo>
                  <a:pt x="2106848" y="1193386"/>
                </a:lnTo>
                <a:lnTo>
                  <a:pt x="2116836" y="1143914"/>
                </a:lnTo>
                <a:lnTo>
                  <a:pt x="2116836" y="127126"/>
                </a:lnTo>
                <a:lnTo>
                  <a:pt x="2106848" y="77634"/>
                </a:lnTo>
                <a:lnTo>
                  <a:pt x="2079609" y="37226"/>
                </a:lnTo>
                <a:lnTo>
                  <a:pt x="2039201" y="9987"/>
                </a:lnTo>
                <a:lnTo>
                  <a:pt x="1989709" y="0"/>
                </a:lnTo>
                <a:close/>
              </a:path>
            </a:pathLst>
          </a:custGeom>
          <a:solidFill>
            <a:srgbClr val="335B74"/>
          </a:solidFill>
        </p:spPr>
        <p:txBody>
          <a:bodyPr wrap="square" lIns="0" tIns="0" rIns="0" bIns="0" rtlCol="0"/>
          <a:lstStyle/>
          <a:p>
            <a:endParaRPr/>
          </a:p>
        </p:txBody>
      </p:sp>
      <p:sp>
        <p:nvSpPr>
          <p:cNvPr id="24" name="object 24"/>
          <p:cNvSpPr/>
          <p:nvPr/>
        </p:nvSpPr>
        <p:spPr>
          <a:xfrm>
            <a:off x="4999482" y="5375909"/>
            <a:ext cx="2117090" cy="1271270"/>
          </a:xfrm>
          <a:custGeom>
            <a:avLst/>
            <a:gdLst/>
            <a:ahLst/>
            <a:cxnLst/>
            <a:rect l="l" t="t" r="r" b="b"/>
            <a:pathLst>
              <a:path w="2117090" h="1271270">
                <a:moveTo>
                  <a:pt x="0" y="127126"/>
                </a:moveTo>
                <a:lnTo>
                  <a:pt x="9987" y="77634"/>
                </a:lnTo>
                <a:lnTo>
                  <a:pt x="37226" y="37226"/>
                </a:lnTo>
                <a:lnTo>
                  <a:pt x="77634" y="9987"/>
                </a:lnTo>
                <a:lnTo>
                  <a:pt x="127126" y="0"/>
                </a:lnTo>
                <a:lnTo>
                  <a:pt x="1989709" y="0"/>
                </a:lnTo>
                <a:lnTo>
                  <a:pt x="2039201" y="9987"/>
                </a:lnTo>
                <a:lnTo>
                  <a:pt x="2079609" y="37226"/>
                </a:lnTo>
                <a:lnTo>
                  <a:pt x="2106848" y="77634"/>
                </a:lnTo>
                <a:lnTo>
                  <a:pt x="2116836" y="127126"/>
                </a:lnTo>
                <a:lnTo>
                  <a:pt x="2116836" y="1143914"/>
                </a:lnTo>
                <a:lnTo>
                  <a:pt x="2106848" y="1193386"/>
                </a:lnTo>
                <a:lnTo>
                  <a:pt x="2079609" y="1233787"/>
                </a:lnTo>
                <a:lnTo>
                  <a:pt x="2039201" y="1261027"/>
                </a:lnTo>
                <a:lnTo>
                  <a:pt x="1989709" y="1271015"/>
                </a:lnTo>
                <a:lnTo>
                  <a:pt x="127126" y="1271015"/>
                </a:lnTo>
                <a:lnTo>
                  <a:pt x="77634" y="1261027"/>
                </a:lnTo>
                <a:lnTo>
                  <a:pt x="37226" y="1233787"/>
                </a:lnTo>
                <a:lnTo>
                  <a:pt x="9987" y="1193386"/>
                </a:lnTo>
                <a:lnTo>
                  <a:pt x="0" y="1143914"/>
                </a:lnTo>
                <a:lnTo>
                  <a:pt x="0" y="127126"/>
                </a:lnTo>
                <a:close/>
              </a:path>
            </a:pathLst>
          </a:custGeom>
          <a:ln w="25908">
            <a:solidFill>
              <a:srgbClr val="DFE2E4"/>
            </a:solidFill>
          </a:ln>
        </p:spPr>
        <p:txBody>
          <a:bodyPr wrap="square" lIns="0" tIns="0" rIns="0" bIns="0" rtlCol="0"/>
          <a:lstStyle/>
          <a:p>
            <a:endParaRPr/>
          </a:p>
        </p:txBody>
      </p:sp>
      <p:sp>
        <p:nvSpPr>
          <p:cNvPr id="25" name="object 25"/>
          <p:cNvSpPr txBox="1"/>
          <p:nvPr/>
        </p:nvSpPr>
        <p:spPr>
          <a:xfrm>
            <a:off x="5335904" y="5690108"/>
            <a:ext cx="1441450" cy="594995"/>
          </a:xfrm>
          <a:prstGeom prst="rect">
            <a:avLst/>
          </a:prstGeom>
        </p:spPr>
        <p:txBody>
          <a:bodyPr vert="horz" wrap="square" lIns="0" tIns="55879" rIns="0" bIns="0" rtlCol="0">
            <a:spAutoFit/>
          </a:bodyPr>
          <a:lstStyle/>
          <a:p>
            <a:pPr marL="12700" marR="5080" indent="396240">
              <a:lnSpc>
                <a:spcPts val="2080"/>
              </a:lnSpc>
              <a:spcBef>
                <a:spcPts val="439"/>
              </a:spcBef>
            </a:pPr>
            <a:r>
              <a:rPr sz="2000" dirty="0">
                <a:solidFill>
                  <a:srgbClr val="FFFFFF"/>
                </a:solidFill>
                <a:latin typeface="Arial"/>
                <a:cs typeface="Arial"/>
              </a:rPr>
              <a:t>Court  Pro</a:t>
            </a:r>
            <a:r>
              <a:rPr sz="2000" spc="5" dirty="0">
                <a:solidFill>
                  <a:srgbClr val="FFFFFF"/>
                </a:solidFill>
                <a:latin typeface="Arial"/>
                <a:cs typeface="Arial"/>
              </a:rPr>
              <a:t>c</a:t>
            </a:r>
            <a:r>
              <a:rPr sz="2000" dirty="0">
                <a:solidFill>
                  <a:srgbClr val="FFFFFF"/>
                </a:solidFill>
                <a:latin typeface="Arial"/>
                <a:cs typeface="Arial"/>
              </a:rPr>
              <a:t>eedings</a:t>
            </a:r>
            <a:endParaRPr sz="2000">
              <a:latin typeface="Arial"/>
              <a:cs typeface="Arial"/>
            </a:endParaRPr>
          </a:p>
        </p:txBody>
      </p:sp>
      <p:sp>
        <p:nvSpPr>
          <p:cNvPr id="26" name="object 26"/>
          <p:cNvSpPr txBox="1">
            <a:spLocks noGrp="1"/>
          </p:cNvSpPr>
          <p:nvPr>
            <p:ph type="sldNum" sz="quarter" idx="7"/>
          </p:nvPr>
        </p:nvSpPr>
        <p:spPr>
          <a:prstGeom prst="rect">
            <a:avLst/>
          </a:prstGeom>
        </p:spPr>
        <p:txBody>
          <a:bodyPr vert="horz" wrap="square" lIns="0" tIns="12700" rIns="0" bIns="0" rtlCol="0">
            <a:spAutoFit/>
          </a:bodyPr>
          <a:lstStyle/>
          <a:p>
            <a:pPr marL="25400">
              <a:lnSpc>
                <a:spcPct val="100000"/>
              </a:lnSpc>
              <a:spcBef>
                <a:spcPts val="100"/>
              </a:spcBef>
            </a:pPr>
            <a:fld id="{81D60167-4931-47E6-BA6A-407CBD079E47}" type="slidenum">
              <a:rPr spc="40" dirty="0"/>
              <a:pPr marL="25400">
                <a:lnSpc>
                  <a:spcPct val="100000"/>
                </a:lnSpc>
                <a:spcBef>
                  <a:spcPts val="100"/>
                </a:spcBef>
              </a:pPr>
              <a:t>114</a:t>
            </a:fld>
            <a:endParaRPr spc="40"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7167" y="919988"/>
            <a:ext cx="5229860" cy="391160"/>
          </a:xfrm>
          <a:prstGeom prst="rect">
            <a:avLst/>
          </a:prstGeom>
        </p:spPr>
        <p:txBody>
          <a:bodyPr vert="horz" wrap="square" lIns="0" tIns="12700" rIns="0" bIns="0" rtlCol="0">
            <a:spAutoFit/>
          </a:bodyPr>
          <a:lstStyle/>
          <a:p>
            <a:pPr marL="12700">
              <a:lnSpc>
                <a:spcPct val="100000"/>
              </a:lnSpc>
              <a:spcBef>
                <a:spcPts val="100"/>
              </a:spcBef>
            </a:pPr>
            <a:r>
              <a:rPr spc="50" dirty="0">
                <a:solidFill>
                  <a:srgbClr val="F3F3F3"/>
                </a:solidFill>
              </a:rPr>
              <a:t>Step </a:t>
            </a:r>
            <a:r>
              <a:rPr spc="-475" dirty="0">
                <a:solidFill>
                  <a:srgbClr val="F3F3F3"/>
                </a:solidFill>
              </a:rPr>
              <a:t>1 </a:t>
            </a:r>
            <a:r>
              <a:rPr spc="35" dirty="0">
                <a:solidFill>
                  <a:srgbClr val="F3F3F3"/>
                </a:solidFill>
              </a:rPr>
              <a:t>– </a:t>
            </a:r>
            <a:r>
              <a:rPr spc="-100" dirty="0">
                <a:solidFill>
                  <a:srgbClr val="F3F3F3"/>
                </a:solidFill>
              </a:rPr>
              <a:t>Accepting </a:t>
            </a:r>
            <a:r>
              <a:rPr spc="25" dirty="0">
                <a:solidFill>
                  <a:srgbClr val="F3F3F3"/>
                </a:solidFill>
              </a:rPr>
              <a:t>the</a:t>
            </a:r>
            <a:r>
              <a:rPr spc="-120" dirty="0">
                <a:solidFill>
                  <a:srgbClr val="F3F3F3"/>
                </a:solidFill>
              </a:rPr>
              <a:t> </a:t>
            </a:r>
            <a:r>
              <a:rPr spc="15" dirty="0">
                <a:solidFill>
                  <a:srgbClr val="F3F3F3"/>
                </a:solidFill>
              </a:rPr>
              <a:t>Investigation</a:t>
            </a:r>
          </a:p>
        </p:txBody>
      </p:sp>
      <p:sp>
        <p:nvSpPr>
          <p:cNvPr id="4" name="object 4"/>
          <p:cNvSpPr txBox="1">
            <a:spLocks noGrp="1"/>
          </p:cNvSpPr>
          <p:nvPr>
            <p:ph type="sldNum" sz="quarter" idx="7"/>
          </p:nvPr>
        </p:nvSpPr>
        <p:spPr>
          <a:prstGeom prst="rect">
            <a:avLst/>
          </a:prstGeom>
        </p:spPr>
        <p:txBody>
          <a:bodyPr vert="horz" wrap="square" lIns="0" tIns="12700" rIns="0" bIns="0" rtlCol="0">
            <a:spAutoFit/>
          </a:bodyPr>
          <a:lstStyle/>
          <a:p>
            <a:pPr marL="25400">
              <a:lnSpc>
                <a:spcPct val="100000"/>
              </a:lnSpc>
              <a:spcBef>
                <a:spcPts val="100"/>
              </a:spcBef>
            </a:pPr>
            <a:fld id="{81D60167-4931-47E6-BA6A-407CBD079E47}" type="slidenum">
              <a:rPr spc="40" dirty="0"/>
              <a:pPr marL="25400">
                <a:lnSpc>
                  <a:spcPct val="100000"/>
                </a:lnSpc>
                <a:spcBef>
                  <a:spcPts val="100"/>
                </a:spcBef>
              </a:pPr>
              <a:t>115</a:t>
            </a:fld>
            <a:endParaRPr spc="40" dirty="0"/>
          </a:p>
        </p:txBody>
      </p:sp>
      <p:sp>
        <p:nvSpPr>
          <p:cNvPr id="3" name="object 3"/>
          <p:cNvSpPr txBox="1"/>
          <p:nvPr/>
        </p:nvSpPr>
        <p:spPr>
          <a:xfrm>
            <a:off x="1217167" y="1363472"/>
            <a:ext cx="7713980" cy="4308475"/>
          </a:xfrm>
          <a:prstGeom prst="rect">
            <a:avLst/>
          </a:prstGeom>
        </p:spPr>
        <p:txBody>
          <a:bodyPr vert="horz" wrap="square" lIns="0" tIns="12065" rIns="0" bIns="0" rtlCol="0">
            <a:spAutoFit/>
          </a:bodyPr>
          <a:lstStyle/>
          <a:p>
            <a:pPr marL="12700" marR="10795">
              <a:lnSpc>
                <a:spcPct val="100000"/>
              </a:lnSpc>
              <a:spcBef>
                <a:spcPts val="95"/>
              </a:spcBef>
            </a:pPr>
            <a:r>
              <a:rPr sz="2200" spc="40" dirty="0">
                <a:solidFill>
                  <a:srgbClr val="F3F3F3"/>
                </a:solidFill>
                <a:latin typeface="Tahoma"/>
                <a:cs typeface="Tahoma"/>
              </a:rPr>
              <a:t>The </a:t>
            </a:r>
            <a:r>
              <a:rPr sz="2200" spc="60" dirty="0">
                <a:solidFill>
                  <a:srgbClr val="F3F3F3"/>
                </a:solidFill>
                <a:latin typeface="Tahoma"/>
                <a:cs typeface="Tahoma"/>
              </a:rPr>
              <a:t>firm </a:t>
            </a:r>
            <a:r>
              <a:rPr sz="2200" spc="55" dirty="0">
                <a:solidFill>
                  <a:srgbClr val="F3F3F3"/>
                </a:solidFill>
                <a:latin typeface="Tahoma"/>
                <a:cs typeface="Tahoma"/>
              </a:rPr>
              <a:t>must </a:t>
            </a:r>
            <a:r>
              <a:rPr sz="2200" spc="65" dirty="0">
                <a:solidFill>
                  <a:srgbClr val="F3F3F3"/>
                </a:solidFill>
                <a:latin typeface="Tahoma"/>
                <a:cs typeface="Tahoma"/>
              </a:rPr>
              <a:t>ascertain </a:t>
            </a:r>
            <a:r>
              <a:rPr sz="2200" spc="35" dirty="0">
                <a:solidFill>
                  <a:srgbClr val="F3F3F3"/>
                </a:solidFill>
                <a:latin typeface="Tahoma"/>
                <a:cs typeface="Tahoma"/>
              </a:rPr>
              <a:t>whether </a:t>
            </a:r>
            <a:r>
              <a:rPr sz="2200" spc="80" dirty="0">
                <a:solidFill>
                  <a:srgbClr val="F3F3F3"/>
                </a:solidFill>
                <a:latin typeface="Tahoma"/>
                <a:cs typeface="Tahoma"/>
              </a:rPr>
              <a:t>or </a:t>
            </a:r>
            <a:r>
              <a:rPr sz="2200" spc="50" dirty="0">
                <a:solidFill>
                  <a:srgbClr val="F3F3F3"/>
                </a:solidFill>
                <a:latin typeface="Tahoma"/>
                <a:cs typeface="Tahoma"/>
              </a:rPr>
              <a:t>not </a:t>
            </a:r>
            <a:r>
              <a:rPr sz="2200" spc="60" dirty="0">
                <a:solidFill>
                  <a:srgbClr val="F3F3F3"/>
                </a:solidFill>
                <a:latin typeface="Tahoma"/>
                <a:cs typeface="Tahoma"/>
              </a:rPr>
              <a:t>they </a:t>
            </a:r>
            <a:r>
              <a:rPr sz="2200" spc="75" dirty="0">
                <a:solidFill>
                  <a:srgbClr val="F3F3F3"/>
                </a:solidFill>
                <a:latin typeface="Tahoma"/>
                <a:cs typeface="Tahoma"/>
              </a:rPr>
              <a:t>have </a:t>
            </a:r>
            <a:r>
              <a:rPr sz="2200" spc="30" dirty="0">
                <a:solidFill>
                  <a:srgbClr val="F3F3F3"/>
                </a:solidFill>
                <a:latin typeface="Tahoma"/>
                <a:cs typeface="Tahoma"/>
              </a:rPr>
              <a:t>the  </a:t>
            </a:r>
            <a:r>
              <a:rPr sz="2200" spc="80" dirty="0">
                <a:solidFill>
                  <a:srgbClr val="F3F3F3"/>
                </a:solidFill>
                <a:latin typeface="Tahoma"/>
                <a:cs typeface="Tahoma"/>
              </a:rPr>
              <a:t>necessary</a:t>
            </a:r>
            <a:r>
              <a:rPr sz="2200" spc="-65" dirty="0">
                <a:solidFill>
                  <a:srgbClr val="F3F3F3"/>
                </a:solidFill>
                <a:latin typeface="Tahoma"/>
                <a:cs typeface="Tahoma"/>
              </a:rPr>
              <a:t> </a:t>
            </a:r>
            <a:r>
              <a:rPr sz="2200" spc="5" dirty="0">
                <a:solidFill>
                  <a:srgbClr val="F3F3F3"/>
                </a:solidFill>
                <a:latin typeface="Tahoma"/>
                <a:cs typeface="Tahoma"/>
              </a:rPr>
              <a:t>tools,</a:t>
            </a:r>
            <a:r>
              <a:rPr sz="2200" spc="-70" dirty="0">
                <a:solidFill>
                  <a:srgbClr val="F3F3F3"/>
                </a:solidFill>
                <a:latin typeface="Tahoma"/>
                <a:cs typeface="Tahoma"/>
              </a:rPr>
              <a:t> </a:t>
            </a:r>
            <a:r>
              <a:rPr sz="2200" spc="20" dirty="0">
                <a:solidFill>
                  <a:srgbClr val="F3F3F3"/>
                </a:solidFill>
                <a:latin typeface="Tahoma"/>
                <a:cs typeface="Tahoma"/>
              </a:rPr>
              <a:t>skills</a:t>
            </a:r>
            <a:r>
              <a:rPr sz="2200" spc="-75" dirty="0">
                <a:solidFill>
                  <a:srgbClr val="F3F3F3"/>
                </a:solidFill>
                <a:latin typeface="Tahoma"/>
                <a:cs typeface="Tahoma"/>
              </a:rPr>
              <a:t> </a:t>
            </a:r>
            <a:r>
              <a:rPr sz="2200" spc="105" dirty="0">
                <a:solidFill>
                  <a:srgbClr val="F3F3F3"/>
                </a:solidFill>
                <a:latin typeface="Tahoma"/>
                <a:cs typeface="Tahoma"/>
              </a:rPr>
              <a:t>and</a:t>
            </a:r>
            <a:r>
              <a:rPr sz="2200" spc="-75" dirty="0">
                <a:solidFill>
                  <a:srgbClr val="F3F3F3"/>
                </a:solidFill>
                <a:latin typeface="Tahoma"/>
                <a:cs typeface="Tahoma"/>
              </a:rPr>
              <a:t> </a:t>
            </a:r>
            <a:r>
              <a:rPr sz="2200" spc="35" dirty="0">
                <a:solidFill>
                  <a:srgbClr val="F3F3F3"/>
                </a:solidFill>
                <a:latin typeface="Tahoma"/>
                <a:cs typeface="Tahoma"/>
              </a:rPr>
              <a:t>expertise</a:t>
            </a:r>
            <a:r>
              <a:rPr sz="2200" spc="-45" dirty="0">
                <a:solidFill>
                  <a:srgbClr val="F3F3F3"/>
                </a:solidFill>
                <a:latin typeface="Tahoma"/>
                <a:cs typeface="Tahoma"/>
              </a:rPr>
              <a:t> </a:t>
            </a:r>
            <a:r>
              <a:rPr sz="2200" spc="60" dirty="0">
                <a:solidFill>
                  <a:srgbClr val="F3F3F3"/>
                </a:solidFill>
                <a:latin typeface="Tahoma"/>
                <a:cs typeface="Tahoma"/>
              </a:rPr>
              <a:t>to</a:t>
            </a:r>
            <a:r>
              <a:rPr sz="2200" spc="-70" dirty="0">
                <a:solidFill>
                  <a:srgbClr val="F3F3F3"/>
                </a:solidFill>
                <a:latin typeface="Tahoma"/>
                <a:cs typeface="Tahoma"/>
              </a:rPr>
              <a:t> </a:t>
            </a:r>
            <a:r>
              <a:rPr sz="2200" spc="125" dirty="0">
                <a:solidFill>
                  <a:srgbClr val="F3F3F3"/>
                </a:solidFill>
                <a:latin typeface="Tahoma"/>
                <a:cs typeface="Tahoma"/>
              </a:rPr>
              <a:t>go</a:t>
            </a:r>
            <a:r>
              <a:rPr sz="2200" spc="-80" dirty="0">
                <a:solidFill>
                  <a:srgbClr val="F3F3F3"/>
                </a:solidFill>
                <a:latin typeface="Tahoma"/>
                <a:cs typeface="Tahoma"/>
              </a:rPr>
              <a:t> </a:t>
            </a:r>
            <a:r>
              <a:rPr sz="2200" spc="80" dirty="0">
                <a:solidFill>
                  <a:srgbClr val="F3F3F3"/>
                </a:solidFill>
                <a:latin typeface="Tahoma"/>
                <a:cs typeface="Tahoma"/>
              </a:rPr>
              <a:t>forward</a:t>
            </a:r>
            <a:r>
              <a:rPr sz="2200" spc="-80" dirty="0">
                <a:solidFill>
                  <a:srgbClr val="F3F3F3"/>
                </a:solidFill>
                <a:latin typeface="Tahoma"/>
                <a:cs typeface="Tahoma"/>
              </a:rPr>
              <a:t> </a:t>
            </a:r>
            <a:r>
              <a:rPr sz="2200" dirty="0">
                <a:solidFill>
                  <a:srgbClr val="F3F3F3"/>
                </a:solidFill>
                <a:latin typeface="Tahoma"/>
                <a:cs typeface="Tahoma"/>
              </a:rPr>
              <a:t>with</a:t>
            </a:r>
            <a:r>
              <a:rPr sz="2200" spc="-70" dirty="0">
                <a:solidFill>
                  <a:srgbClr val="F3F3F3"/>
                </a:solidFill>
                <a:latin typeface="Tahoma"/>
                <a:cs typeface="Tahoma"/>
              </a:rPr>
              <a:t> </a:t>
            </a:r>
            <a:r>
              <a:rPr sz="2200" spc="50" dirty="0">
                <a:solidFill>
                  <a:srgbClr val="F3F3F3"/>
                </a:solidFill>
                <a:latin typeface="Tahoma"/>
                <a:cs typeface="Tahoma"/>
              </a:rPr>
              <a:t>such  </a:t>
            </a:r>
            <a:r>
              <a:rPr sz="2200" spc="100" dirty="0">
                <a:solidFill>
                  <a:srgbClr val="F3F3F3"/>
                </a:solidFill>
                <a:latin typeface="Tahoma"/>
                <a:cs typeface="Tahoma"/>
              </a:rPr>
              <a:t>an </a:t>
            </a:r>
            <a:r>
              <a:rPr sz="2200" spc="20" dirty="0">
                <a:solidFill>
                  <a:srgbClr val="F3F3F3"/>
                </a:solidFill>
                <a:latin typeface="Tahoma"/>
                <a:cs typeface="Tahoma"/>
              </a:rPr>
              <a:t>investigation. </a:t>
            </a:r>
            <a:r>
              <a:rPr sz="2200" spc="70" dirty="0">
                <a:solidFill>
                  <a:srgbClr val="F3F3F3"/>
                </a:solidFill>
                <a:latin typeface="Tahoma"/>
                <a:cs typeface="Tahoma"/>
              </a:rPr>
              <a:t>They </a:t>
            </a:r>
            <a:r>
              <a:rPr sz="2200" spc="65" dirty="0">
                <a:solidFill>
                  <a:srgbClr val="F3F3F3"/>
                </a:solidFill>
                <a:latin typeface="Tahoma"/>
                <a:cs typeface="Tahoma"/>
              </a:rPr>
              <a:t>need </a:t>
            </a:r>
            <a:r>
              <a:rPr sz="2200" spc="60" dirty="0">
                <a:solidFill>
                  <a:srgbClr val="F3F3F3"/>
                </a:solidFill>
                <a:latin typeface="Tahoma"/>
                <a:cs typeface="Tahoma"/>
              </a:rPr>
              <a:t>to </a:t>
            </a:r>
            <a:r>
              <a:rPr sz="2200" spc="105" dirty="0">
                <a:solidFill>
                  <a:srgbClr val="F3F3F3"/>
                </a:solidFill>
                <a:latin typeface="Tahoma"/>
                <a:cs typeface="Tahoma"/>
              </a:rPr>
              <a:t>do </a:t>
            </a:r>
            <a:r>
              <a:rPr sz="2200" spc="100" dirty="0">
                <a:solidFill>
                  <a:srgbClr val="F3F3F3"/>
                </a:solidFill>
                <a:latin typeface="Tahoma"/>
                <a:cs typeface="Tahoma"/>
              </a:rPr>
              <a:t>an </a:t>
            </a:r>
            <a:r>
              <a:rPr sz="2200" spc="65" dirty="0">
                <a:solidFill>
                  <a:srgbClr val="F3F3F3"/>
                </a:solidFill>
                <a:latin typeface="Tahoma"/>
                <a:cs typeface="Tahoma"/>
              </a:rPr>
              <a:t>assessment </a:t>
            </a:r>
            <a:r>
              <a:rPr sz="2200" spc="90" dirty="0">
                <a:solidFill>
                  <a:srgbClr val="F3F3F3"/>
                </a:solidFill>
                <a:latin typeface="Tahoma"/>
                <a:cs typeface="Tahoma"/>
              </a:rPr>
              <a:t>of </a:t>
            </a:r>
            <a:r>
              <a:rPr sz="2200" spc="20" dirty="0">
                <a:solidFill>
                  <a:srgbClr val="F3F3F3"/>
                </a:solidFill>
                <a:latin typeface="Tahoma"/>
                <a:cs typeface="Tahoma"/>
              </a:rPr>
              <a:t>their  </a:t>
            </a:r>
            <a:r>
              <a:rPr sz="2200" spc="55" dirty="0">
                <a:solidFill>
                  <a:srgbClr val="F3F3F3"/>
                </a:solidFill>
                <a:latin typeface="Tahoma"/>
                <a:cs typeface="Tahoma"/>
              </a:rPr>
              <a:t>own </a:t>
            </a:r>
            <a:r>
              <a:rPr sz="2200" spc="45" dirty="0">
                <a:solidFill>
                  <a:srgbClr val="F3F3F3"/>
                </a:solidFill>
                <a:latin typeface="Tahoma"/>
                <a:cs typeface="Tahoma"/>
              </a:rPr>
              <a:t>training </a:t>
            </a:r>
            <a:r>
              <a:rPr sz="2200" spc="105" dirty="0">
                <a:solidFill>
                  <a:srgbClr val="F3F3F3"/>
                </a:solidFill>
                <a:latin typeface="Tahoma"/>
                <a:cs typeface="Tahoma"/>
              </a:rPr>
              <a:t>and </a:t>
            </a:r>
            <a:r>
              <a:rPr sz="2200" spc="70" dirty="0">
                <a:solidFill>
                  <a:srgbClr val="F3F3F3"/>
                </a:solidFill>
                <a:latin typeface="Tahoma"/>
                <a:cs typeface="Tahoma"/>
              </a:rPr>
              <a:t>knowledge </a:t>
            </a:r>
            <a:r>
              <a:rPr sz="2200" spc="90" dirty="0">
                <a:solidFill>
                  <a:srgbClr val="F3F3F3"/>
                </a:solidFill>
                <a:latin typeface="Tahoma"/>
                <a:cs typeface="Tahoma"/>
              </a:rPr>
              <a:t>of </a:t>
            </a:r>
            <a:r>
              <a:rPr sz="2200" spc="80" dirty="0">
                <a:solidFill>
                  <a:srgbClr val="F3F3F3"/>
                </a:solidFill>
                <a:latin typeface="Tahoma"/>
                <a:cs typeface="Tahoma"/>
              </a:rPr>
              <a:t>fraud </a:t>
            </a:r>
            <a:r>
              <a:rPr sz="2200" spc="50" dirty="0">
                <a:solidFill>
                  <a:srgbClr val="F3F3F3"/>
                </a:solidFill>
                <a:latin typeface="Tahoma"/>
                <a:cs typeface="Tahoma"/>
              </a:rPr>
              <a:t>detection </a:t>
            </a:r>
            <a:r>
              <a:rPr sz="2200" spc="105" dirty="0">
                <a:solidFill>
                  <a:srgbClr val="F3F3F3"/>
                </a:solidFill>
                <a:latin typeface="Tahoma"/>
                <a:cs typeface="Tahoma"/>
              </a:rPr>
              <a:t>and </a:t>
            </a:r>
            <a:r>
              <a:rPr sz="2200" spc="75" dirty="0">
                <a:solidFill>
                  <a:srgbClr val="F3F3F3"/>
                </a:solidFill>
                <a:latin typeface="Tahoma"/>
                <a:cs typeface="Tahoma"/>
              </a:rPr>
              <a:t>legal  </a:t>
            </a:r>
            <a:r>
              <a:rPr sz="2200" spc="85" dirty="0">
                <a:solidFill>
                  <a:srgbClr val="F3F3F3"/>
                </a:solidFill>
                <a:latin typeface="Tahoma"/>
                <a:cs typeface="Tahoma"/>
              </a:rPr>
              <a:t>framework</a:t>
            </a:r>
            <a:endParaRPr sz="2200">
              <a:latin typeface="Tahoma"/>
              <a:cs typeface="Tahoma"/>
            </a:endParaRPr>
          </a:p>
          <a:p>
            <a:pPr>
              <a:lnSpc>
                <a:spcPct val="100000"/>
              </a:lnSpc>
              <a:spcBef>
                <a:spcPts val="40"/>
              </a:spcBef>
            </a:pPr>
            <a:endParaRPr sz="3300">
              <a:latin typeface="Times New Roman"/>
              <a:cs typeface="Times New Roman"/>
            </a:endParaRPr>
          </a:p>
          <a:p>
            <a:pPr marL="12700">
              <a:lnSpc>
                <a:spcPct val="100000"/>
              </a:lnSpc>
            </a:pPr>
            <a:r>
              <a:rPr sz="2400" b="1" spc="50" dirty="0">
                <a:solidFill>
                  <a:srgbClr val="F3F3F3"/>
                </a:solidFill>
                <a:latin typeface="Century Gothic"/>
                <a:cs typeface="Century Gothic"/>
              </a:rPr>
              <a:t>Step </a:t>
            </a:r>
            <a:r>
              <a:rPr sz="2400" b="1" spc="-60" dirty="0">
                <a:solidFill>
                  <a:srgbClr val="F3F3F3"/>
                </a:solidFill>
                <a:latin typeface="Century Gothic"/>
                <a:cs typeface="Century Gothic"/>
              </a:rPr>
              <a:t>2 </a:t>
            </a:r>
            <a:r>
              <a:rPr sz="2400" b="1" spc="35" dirty="0">
                <a:solidFill>
                  <a:srgbClr val="F3F3F3"/>
                </a:solidFill>
                <a:latin typeface="Century Gothic"/>
                <a:cs typeface="Century Gothic"/>
              </a:rPr>
              <a:t>– </a:t>
            </a:r>
            <a:r>
              <a:rPr sz="2400" b="1" spc="-5" dirty="0">
                <a:solidFill>
                  <a:srgbClr val="F3F3F3"/>
                </a:solidFill>
                <a:latin typeface="Century Gothic"/>
                <a:cs typeface="Century Gothic"/>
              </a:rPr>
              <a:t>Planning </a:t>
            </a:r>
            <a:r>
              <a:rPr sz="2400" b="1" spc="25" dirty="0">
                <a:solidFill>
                  <a:srgbClr val="F3F3F3"/>
                </a:solidFill>
                <a:latin typeface="Century Gothic"/>
                <a:cs typeface="Century Gothic"/>
              </a:rPr>
              <a:t>the</a:t>
            </a:r>
            <a:r>
              <a:rPr sz="2400" b="1" spc="-15" dirty="0">
                <a:solidFill>
                  <a:srgbClr val="F3F3F3"/>
                </a:solidFill>
                <a:latin typeface="Century Gothic"/>
                <a:cs typeface="Century Gothic"/>
              </a:rPr>
              <a:t> </a:t>
            </a:r>
            <a:r>
              <a:rPr sz="2400" b="1" spc="15" dirty="0">
                <a:solidFill>
                  <a:srgbClr val="F3F3F3"/>
                </a:solidFill>
                <a:latin typeface="Century Gothic"/>
                <a:cs typeface="Century Gothic"/>
              </a:rPr>
              <a:t>Investigation</a:t>
            </a:r>
            <a:endParaRPr sz="2400">
              <a:latin typeface="Century Gothic"/>
              <a:cs typeface="Century Gothic"/>
            </a:endParaRPr>
          </a:p>
          <a:p>
            <a:pPr marL="12700" marR="5080">
              <a:lnSpc>
                <a:spcPct val="100000"/>
              </a:lnSpc>
              <a:spcBef>
                <a:spcPts val="610"/>
              </a:spcBef>
            </a:pPr>
            <a:r>
              <a:rPr sz="2200" spc="40" dirty="0">
                <a:solidFill>
                  <a:srgbClr val="F3F3F3"/>
                </a:solidFill>
                <a:latin typeface="Tahoma"/>
                <a:cs typeface="Tahoma"/>
              </a:rPr>
              <a:t>The</a:t>
            </a:r>
            <a:r>
              <a:rPr sz="2200" spc="-80" dirty="0">
                <a:solidFill>
                  <a:srgbClr val="F3F3F3"/>
                </a:solidFill>
                <a:latin typeface="Tahoma"/>
                <a:cs typeface="Tahoma"/>
              </a:rPr>
              <a:t> </a:t>
            </a:r>
            <a:r>
              <a:rPr sz="2200" spc="40" dirty="0">
                <a:solidFill>
                  <a:srgbClr val="F3F3F3"/>
                </a:solidFill>
                <a:latin typeface="Tahoma"/>
                <a:cs typeface="Tahoma"/>
              </a:rPr>
              <a:t>auditor(s)</a:t>
            </a:r>
            <a:r>
              <a:rPr sz="2200" spc="-30" dirty="0">
                <a:solidFill>
                  <a:srgbClr val="F3F3F3"/>
                </a:solidFill>
                <a:latin typeface="Tahoma"/>
                <a:cs typeface="Tahoma"/>
              </a:rPr>
              <a:t> </a:t>
            </a:r>
            <a:r>
              <a:rPr sz="2200" spc="55" dirty="0">
                <a:solidFill>
                  <a:srgbClr val="F3F3F3"/>
                </a:solidFill>
                <a:latin typeface="Tahoma"/>
                <a:cs typeface="Tahoma"/>
              </a:rPr>
              <a:t>must</a:t>
            </a:r>
            <a:r>
              <a:rPr sz="2200" spc="-65" dirty="0">
                <a:solidFill>
                  <a:srgbClr val="F3F3F3"/>
                </a:solidFill>
                <a:latin typeface="Tahoma"/>
                <a:cs typeface="Tahoma"/>
              </a:rPr>
              <a:t> </a:t>
            </a:r>
            <a:r>
              <a:rPr sz="2200" spc="70" dirty="0">
                <a:solidFill>
                  <a:srgbClr val="F3F3F3"/>
                </a:solidFill>
                <a:latin typeface="Tahoma"/>
                <a:cs typeface="Tahoma"/>
              </a:rPr>
              <a:t>carefully</a:t>
            </a:r>
            <a:r>
              <a:rPr sz="2200" spc="-85" dirty="0">
                <a:solidFill>
                  <a:srgbClr val="F3F3F3"/>
                </a:solidFill>
                <a:latin typeface="Tahoma"/>
                <a:cs typeface="Tahoma"/>
              </a:rPr>
              <a:t> </a:t>
            </a:r>
            <a:r>
              <a:rPr sz="2200" spc="65" dirty="0">
                <a:solidFill>
                  <a:srgbClr val="F3F3F3"/>
                </a:solidFill>
                <a:latin typeface="Tahoma"/>
                <a:cs typeface="Tahoma"/>
              </a:rPr>
              <a:t>ascertain</a:t>
            </a:r>
            <a:r>
              <a:rPr sz="2200" spc="-55" dirty="0">
                <a:solidFill>
                  <a:srgbClr val="F3F3F3"/>
                </a:solidFill>
                <a:latin typeface="Tahoma"/>
                <a:cs typeface="Tahoma"/>
              </a:rPr>
              <a:t> </a:t>
            </a:r>
            <a:r>
              <a:rPr sz="2200" spc="30" dirty="0">
                <a:solidFill>
                  <a:srgbClr val="F3F3F3"/>
                </a:solidFill>
                <a:latin typeface="Tahoma"/>
                <a:cs typeface="Tahoma"/>
              </a:rPr>
              <a:t>the</a:t>
            </a:r>
            <a:r>
              <a:rPr sz="2200" spc="-70" dirty="0">
                <a:solidFill>
                  <a:srgbClr val="F3F3F3"/>
                </a:solidFill>
                <a:latin typeface="Tahoma"/>
                <a:cs typeface="Tahoma"/>
              </a:rPr>
              <a:t> </a:t>
            </a:r>
            <a:r>
              <a:rPr sz="2200" spc="105" dirty="0">
                <a:solidFill>
                  <a:srgbClr val="F3F3F3"/>
                </a:solidFill>
                <a:latin typeface="Tahoma"/>
                <a:cs typeface="Tahoma"/>
              </a:rPr>
              <a:t>goal</a:t>
            </a:r>
            <a:r>
              <a:rPr sz="2200" spc="-85" dirty="0">
                <a:solidFill>
                  <a:srgbClr val="F3F3F3"/>
                </a:solidFill>
                <a:latin typeface="Tahoma"/>
                <a:cs typeface="Tahoma"/>
              </a:rPr>
              <a:t> </a:t>
            </a:r>
            <a:r>
              <a:rPr sz="2200" spc="90" dirty="0">
                <a:solidFill>
                  <a:srgbClr val="F3F3F3"/>
                </a:solidFill>
                <a:latin typeface="Tahoma"/>
                <a:cs typeface="Tahoma"/>
              </a:rPr>
              <a:t>of</a:t>
            </a:r>
            <a:r>
              <a:rPr sz="2200" spc="-80" dirty="0">
                <a:solidFill>
                  <a:srgbClr val="F3F3F3"/>
                </a:solidFill>
                <a:latin typeface="Tahoma"/>
                <a:cs typeface="Tahoma"/>
              </a:rPr>
              <a:t> </a:t>
            </a:r>
            <a:r>
              <a:rPr sz="2200" spc="30" dirty="0">
                <a:solidFill>
                  <a:srgbClr val="F3F3F3"/>
                </a:solidFill>
                <a:latin typeface="Tahoma"/>
                <a:cs typeface="Tahoma"/>
              </a:rPr>
              <a:t>the</a:t>
            </a:r>
            <a:r>
              <a:rPr sz="2200" spc="-75" dirty="0">
                <a:solidFill>
                  <a:srgbClr val="F3F3F3"/>
                </a:solidFill>
                <a:latin typeface="Tahoma"/>
                <a:cs typeface="Tahoma"/>
              </a:rPr>
              <a:t> </a:t>
            </a:r>
            <a:r>
              <a:rPr sz="2200" spc="50" dirty="0">
                <a:solidFill>
                  <a:srgbClr val="F3F3F3"/>
                </a:solidFill>
                <a:latin typeface="Tahoma"/>
                <a:cs typeface="Tahoma"/>
              </a:rPr>
              <a:t>audit  </a:t>
            </a:r>
            <a:r>
              <a:rPr sz="2200" spc="80" dirty="0">
                <a:solidFill>
                  <a:srgbClr val="F3F3F3"/>
                </a:solidFill>
                <a:latin typeface="Tahoma"/>
                <a:cs typeface="Tahoma"/>
              </a:rPr>
              <a:t>so </a:t>
            </a:r>
            <a:r>
              <a:rPr sz="2200" spc="60" dirty="0">
                <a:solidFill>
                  <a:srgbClr val="F3F3F3"/>
                </a:solidFill>
                <a:latin typeface="Tahoma"/>
                <a:cs typeface="Tahoma"/>
              </a:rPr>
              <a:t>being </a:t>
            </a:r>
            <a:r>
              <a:rPr sz="2200" spc="40" dirty="0">
                <a:solidFill>
                  <a:srgbClr val="F3F3F3"/>
                </a:solidFill>
                <a:latin typeface="Tahoma"/>
                <a:cs typeface="Tahoma"/>
              </a:rPr>
              <a:t>conducted, </a:t>
            </a:r>
            <a:r>
              <a:rPr sz="2200" spc="105" dirty="0">
                <a:solidFill>
                  <a:srgbClr val="F3F3F3"/>
                </a:solidFill>
                <a:latin typeface="Tahoma"/>
                <a:cs typeface="Tahoma"/>
              </a:rPr>
              <a:t>and </a:t>
            </a:r>
            <a:r>
              <a:rPr sz="2200" spc="60" dirty="0">
                <a:solidFill>
                  <a:srgbClr val="F3F3F3"/>
                </a:solidFill>
                <a:latin typeface="Tahoma"/>
                <a:cs typeface="Tahoma"/>
              </a:rPr>
              <a:t>to </a:t>
            </a:r>
            <a:r>
              <a:rPr sz="2200" spc="70" dirty="0">
                <a:solidFill>
                  <a:srgbClr val="F3F3F3"/>
                </a:solidFill>
                <a:latin typeface="Tahoma"/>
                <a:cs typeface="Tahoma"/>
              </a:rPr>
              <a:t>carefully </a:t>
            </a:r>
            <a:r>
              <a:rPr sz="2200" spc="55" dirty="0">
                <a:solidFill>
                  <a:srgbClr val="F3F3F3"/>
                </a:solidFill>
                <a:latin typeface="Tahoma"/>
                <a:cs typeface="Tahoma"/>
              </a:rPr>
              <a:t>determine </a:t>
            </a:r>
            <a:r>
              <a:rPr sz="2200" spc="30" dirty="0">
                <a:solidFill>
                  <a:srgbClr val="F3F3F3"/>
                </a:solidFill>
                <a:latin typeface="Tahoma"/>
                <a:cs typeface="Tahoma"/>
              </a:rPr>
              <a:t>the  </a:t>
            </a:r>
            <a:r>
              <a:rPr sz="2200" spc="75" dirty="0">
                <a:solidFill>
                  <a:srgbClr val="F3F3F3"/>
                </a:solidFill>
                <a:latin typeface="Tahoma"/>
                <a:cs typeface="Tahoma"/>
              </a:rPr>
              <a:t>procedure </a:t>
            </a:r>
            <a:r>
              <a:rPr sz="2200" spc="60" dirty="0">
                <a:solidFill>
                  <a:srgbClr val="F3F3F3"/>
                </a:solidFill>
                <a:latin typeface="Tahoma"/>
                <a:cs typeface="Tahoma"/>
              </a:rPr>
              <a:t>to </a:t>
            </a:r>
            <a:r>
              <a:rPr sz="2200" spc="65" dirty="0">
                <a:solidFill>
                  <a:srgbClr val="F3F3F3"/>
                </a:solidFill>
                <a:latin typeface="Tahoma"/>
                <a:cs typeface="Tahoma"/>
              </a:rPr>
              <a:t>achieve </a:t>
            </a:r>
            <a:r>
              <a:rPr sz="2200" spc="-90" dirty="0">
                <a:solidFill>
                  <a:srgbClr val="F3F3F3"/>
                </a:solidFill>
                <a:latin typeface="Tahoma"/>
                <a:cs typeface="Tahoma"/>
              </a:rPr>
              <a:t>it, </a:t>
            </a:r>
            <a:r>
              <a:rPr sz="2200" spc="50" dirty="0">
                <a:solidFill>
                  <a:srgbClr val="F3F3F3"/>
                </a:solidFill>
                <a:latin typeface="Tahoma"/>
                <a:cs typeface="Tahoma"/>
              </a:rPr>
              <a:t>through </a:t>
            </a:r>
            <a:r>
              <a:rPr sz="2200" spc="30" dirty="0">
                <a:solidFill>
                  <a:srgbClr val="F3F3F3"/>
                </a:solidFill>
                <a:latin typeface="Tahoma"/>
                <a:cs typeface="Tahoma"/>
              </a:rPr>
              <a:t>the </a:t>
            </a:r>
            <a:r>
              <a:rPr sz="2200" spc="40" dirty="0">
                <a:solidFill>
                  <a:srgbClr val="F3F3F3"/>
                </a:solidFill>
                <a:latin typeface="Tahoma"/>
                <a:cs typeface="Tahoma"/>
              </a:rPr>
              <a:t>use </a:t>
            </a:r>
            <a:r>
              <a:rPr sz="2200" spc="90" dirty="0">
                <a:solidFill>
                  <a:srgbClr val="F3F3F3"/>
                </a:solidFill>
                <a:latin typeface="Tahoma"/>
                <a:cs typeface="Tahoma"/>
              </a:rPr>
              <a:t>of </a:t>
            </a:r>
            <a:r>
              <a:rPr sz="2200" spc="50" dirty="0">
                <a:solidFill>
                  <a:srgbClr val="F3F3F3"/>
                </a:solidFill>
                <a:latin typeface="Tahoma"/>
                <a:cs typeface="Tahoma"/>
              </a:rPr>
              <a:t>effective </a:t>
            </a:r>
            <a:r>
              <a:rPr sz="2200" spc="55" dirty="0">
                <a:solidFill>
                  <a:srgbClr val="F3F3F3"/>
                </a:solidFill>
                <a:latin typeface="Tahoma"/>
                <a:cs typeface="Tahoma"/>
              </a:rPr>
              <a:t>tools  </a:t>
            </a:r>
            <a:r>
              <a:rPr sz="2200" spc="105" dirty="0">
                <a:solidFill>
                  <a:srgbClr val="F3F3F3"/>
                </a:solidFill>
                <a:latin typeface="Tahoma"/>
                <a:cs typeface="Tahoma"/>
              </a:rPr>
              <a:t>and </a:t>
            </a:r>
            <a:r>
              <a:rPr sz="2200" spc="15" dirty="0">
                <a:solidFill>
                  <a:srgbClr val="F3F3F3"/>
                </a:solidFill>
                <a:latin typeface="Tahoma"/>
                <a:cs typeface="Tahoma"/>
              </a:rPr>
              <a:t>techniques. </a:t>
            </a:r>
            <a:r>
              <a:rPr sz="2200" spc="60" dirty="0">
                <a:solidFill>
                  <a:srgbClr val="F3F3F3"/>
                </a:solidFill>
                <a:latin typeface="Tahoma"/>
                <a:cs typeface="Tahoma"/>
              </a:rPr>
              <a:t>Planning </a:t>
            </a:r>
            <a:r>
              <a:rPr sz="2200" spc="80" dirty="0">
                <a:solidFill>
                  <a:srgbClr val="F3F3F3"/>
                </a:solidFill>
                <a:latin typeface="Tahoma"/>
                <a:cs typeface="Tahoma"/>
              </a:rPr>
              <a:t>also </a:t>
            </a:r>
            <a:r>
              <a:rPr sz="2200" spc="45" dirty="0">
                <a:solidFill>
                  <a:srgbClr val="F3F3F3"/>
                </a:solidFill>
                <a:latin typeface="Tahoma"/>
                <a:cs typeface="Tahoma"/>
              </a:rPr>
              <a:t>includes </a:t>
            </a:r>
            <a:r>
              <a:rPr sz="2200" spc="30" dirty="0">
                <a:solidFill>
                  <a:srgbClr val="F3F3F3"/>
                </a:solidFill>
                <a:latin typeface="Tahoma"/>
                <a:cs typeface="Tahoma"/>
              </a:rPr>
              <a:t>the </a:t>
            </a:r>
            <a:r>
              <a:rPr sz="2200" spc="40" dirty="0">
                <a:solidFill>
                  <a:srgbClr val="F3F3F3"/>
                </a:solidFill>
                <a:latin typeface="Tahoma"/>
                <a:cs typeface="Tahoma"/>
              </a:rPr>
              <a:t>identification </a:t>
            </a:r>
            <a:r>
              <a:rPr sz="2200" spc="90" dirty="0">
                <a:solidFill>
                  <a:srgbClr val="F3F3F3"/>
                </a:solidFill>
                <a:latin typeface="Tahoma"/>
                <a:cs typeface="Tahoma"/>
              </a:rPr>
              <a:t>of  </a:t>
            </a:r>
            <a:r>
              <a:rPr sz="2200" spc="30" dirty="0">
                <a:solidFill>
                  <a:srgbClr val="F3F3F3"/>
                </a:solidFill>
                <a:latin typeface="Tahoma"/>
                <a:cs typeface="Tahoma"/>
              </a:rPr>
              <a:t>the</a:t>
            </a:r>
            <a:r>
              <a:rPr sz="2200" spc="-85" dirty="0">
                <a:solidFill>
                  <a:srgbClr val="F3F3F3"/>
                </a:solidFill>
                <a:latin typeface="Tahoma"/>
                <a:cs typeface="Tahoma"/>
              </a:rPr>
              <a:t> </a:t>
            </a:r>
            <a:r>
              <a:rPr sz="2200" spc="55" dirty="0">
                <a:solidFill>
                  <a:srgbClr val="F3F3F3"/>
                </a:solidFill>
                <a:latin typeface="Tahoma"/>
                <a:cs typeface="Tahoma"/>
              </a:rPr>
              <a:t>best</a:t>
            </a:r>
            <a:r>
              <a:rPr sz="2200" spc="-85" dirty="0">
                <a:solidFill>
                  <a:srgbClr val="F3F3F3"/>
                </a:solidFill>
                <a:latin typeface="Tahoma"/>
                <a:cs typeface="Tahoma"/>
              </a:rPr>
              <a:t> </a:t>
            </a:r>
            <a:r>
              <a:rPr sz="2200" spc="110" dirty="0">
                <a:solidFill>
                  <a:srgbClr val="F3F3F3"/>
                </a:solidFill>
                <a:latin typeface="Tahoma"/>
                <a:cs typeface="Tahoma"/>
              </a:rPr>
              <a:t>mode</a:t>
            </a:r>
            <a:r>
              <a:rPr sz="2200" spc="-70" dirty="0">
                <a:solidFill>
                  <a:srgbClr val="F3F3F3"/>
                </a:solidFill>
                <a:latin typeface="Tahoma"/>
                <a:cs typeface="Tahoma"/>
              </a:rPr>
              <a:t> </a:t>
            </a:r>
            <a:r>
              <a:rPr sz="2200" spc="60" dirty="0">
                <a:solidFill>
                  <a:srgbClr val="F3F3F3"/>
                </a:solidFill>
                <a:latin typeface="Tahoma"/>
                <a:cs typeface="Tahoma"/>
              </a:rPr>
              <a:t>to</a:t>
            </a:r>
            <a:r>
              <a:rPr sz="2200" spc="-85" dirty="0">
                <a:solidFill>
                  <a:srgbClr val="F3F3F3"/>
                </a:solidFill>
                <a:latin typeface="Tahoma"/>
                <a:cs typeface="Tahoma"/>
              </a:rPr>
              <a:t> </a:t>
            </a:r>
            <a:r>
              <a:rPr sz="2200" spc="75" dirty="0">
                <a:solidFill>
                  <a:srgbClr val="F3F3F3"/>
                </a:solidFill>
                <a:latin typeface="Tahoma"/>
                <a:cs typeface="Tahoma"/>
              </a:rPr>
              <a:t>gather</a:t>
            </a:r>
            <a:r>
              <a:rPr sz="2200" spc="-80" dirty="0">
                <a:solidFill>
                  <a:srgbClr val="F3F3F3"/>
                </a:solidFill>
                <a:latin typeface="Tahoma"/>
                <a:cs typeface="Tahoma"/>
              </a:rPr>
              <a:t> </a:t>
            </a:r>
            <a:r>
              <a:rPr sz="2200" spc="25" dirty="0">
                <a:solidFill>
                  <a:srgbClr val="F3F3F3"/>
                </a:solidFill>
                <a:latin typeface="Tahoma"/>
                <a:cs typeface="Tahoma"/>
              </a:rPr>
              <a:t>evidence.</a:t>
            </a:r>
            <a:endParaRPr sz="2200">
              <a:latin typeface="Tahoma"/>
              <a:cs typeface="Tahoma"/>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7167" y="1097407"/>
            <a:ext cx="4692015" cy="391160"/>
          </a:xfrm>
          <a:prstGeom prst="rect">
            <a:avLst/>
          </a:prstGeom>
        </p:spPr>
        <p:txBody>
          <a:bodyPr vert="horz" wrap="square" lIns="0" tIns="12700" rIns="0" bIns="0" rtlCol="0">
            <a:spAutoFit/>
          </a:bodyPr>
          <a:lstStyle/>
          <a:p>
            <a:pPr marL="12700">
              <a:lnSpc>
                <a:spcPct val="100000"/>
              </a:lnSpc>
              <a:spcBef>
                <a:spcPts val="100"/>
              </a:spcBef>
            </a:pPr>
            <a:r>
              <a:rPr spc="50" dirty="0">
                <a:solidFill>
                  <a:srgbClr val="F3F3F3"/>
                </a:solidFill>
              </a:rPr>
              <a:t>Step </a:t>
            </a:r>
            <a:r>
              <a:rPr spc="-95" dirty="0">
                <a:solidFill>
                  <a:srgbClr val="F3F3F3"/>
                </a:solidFill>
              </a:rPr>
              <a:t>3 </a:t>
            </a:r>
            <a:r>
              <a:rPr spc="35" dirty="0">
                <a:solidFill>
                  <a:srgbClr val="F3F3F3"/>
                </a:solidFill>
              </a:rPr>
              <a:t>– </a:t>
            </a:r>
            <a:r>
              <a:rPr spc="-20" dirty="0">
                <a:solidFill>
                  <a:srgbClr val="F3F3F3"/>
                </a:solidFill>
              </a:rPr>
              <a:t>Gathering </a:t>
            </a:r>
            <a:r>
              <a:rPr spc="25" dirty="0">
                <a:solidFill>
                  <a:srgbClr val="F3F3F3"/>
                </a:solidFill>
              </a:rPr>
              <a:t>the</a:t>
            </a:r>
            <a:r>
              <a:rPr spc="10" dirty="0">
                <a:solidFill>
                  <a:srgbClr val="F3F3F3"/>
                </a:solidFill>
              </a:rPr>
              <a:t> </a:t>
            </a:r>
            <a:r>
              <a:rPr spc="-105" dirty="0">
                <a:solidFill>
                  <a:srgbClr val="F3F3F3"/>
                </a:solidFill>
              </a:rPr>
              <a:t>evidence</a:t>
            </a:r>
          </a:p>
        </p:txBody>
      </p:sp>
      <p:sp>
        <p:nvSpPr>
          <p:cNvPr id="4" name="object 4"/>
          <p:cNvSpPr txBox="1">
            <a:spLocks noGrp="1"/>
          </p:cNvSpPr>
          <p:nvPr>
            <p:ph type="sldNum" sz="quarter" idx="7"/>
          </p:nvPr>
        </p:nvSpPr>
        <p:spPr>
          <a:prstGeom prst="rect">
            <a:avLst/>
          </a:prstGeom>
        </p:spPr>
        <p:txBody>
          <a:bodyPr vert="horz" wrap="square" lIns="0" tIns="12700" rIns="0" bIns="0" rtlCol="0">
            <a:spAutoFit/>
          </a:bodyPr>
          <a:lstStyle/>
          <a:p>
            <a:pPr marL="25400">
              <a:lnSpc>
                <a:spcPct val="100000"/>
              </a:lnSpc>
              <a:spcBef>
                <a:spcPts val="100"/>
              </a:spcBef>
            </a:pPr>
            <a:fld id="{81D60167-4931-47E6-BA6A-407CBD079E47}" type="slidenum">
              <a:rPr spc="40" dirty="0"/>
              <a:pPr marL="25400">
                <a:lnSpc>
                  <a:spcPct val="100000"/>
                </a:lnSpc>
                <a:spcBef>
                  <a:spcPts val="100"/>
                </a:spcBef>
              </a:pPr>
              <a:t>116</a:t>
            </a:fld>
            <a:endParaRPr spc="40" dirty="0"/>
          </a:p>
        </p:txBody>
      </p:sp>
      <p:sp>
        <p:nvSpPr>
          <p:cNvPr id="3" name="object 3"/>
          <p:cNvSpPr txBox="1"/>
          <p:nvPr/>
        </p:nvSpPr>
        <p:spPr>
          <a:xfrm>
            <a:off x="1217167" y="1540891"/>
            <a:ext cx="7557770" cy="3836035"/>
          </a:xfrm>
          <a:prstGeom prst="rect">
            <a:avLst/>
          </a:prstGeom>
        </p:spPr>
        <p:txBody>
          <a:bodyPr vert="horz" wrap="square" lIns="0" tIns="12065" rIns="0" bIns="0" rtlCol="0">
            <a:spAutoFit/>
          </a:bodyPr>
          <a:lstStyle/>
          <a:p>
            <a:pPr marL="12700" marR="217804" algn="just">
              <a:lnSpc>
                <a:spcPct val="100000"/>
              </a:lnSpc>
              <a:spcBef>
                <a:spcPts val="95"/>
              </a:spcBef>
            </a:pPr>
            <a:r>
              <a:rPr sz="2200" spc="-114" dirty="0">
                <a:solidFill>
                  <a:srgbClr val="F3F3F3"/>
                </a:solidFill>
                <a:latin typeface="Tahoma"/>
                <a:cs typeface="Tahoma"/>
              </a:rPr>
              <a:t>In</a:t>
            </a:r>
            <a:r>
              <a:rPr sz="2200" spc="-90" dirty="0">
                <a:solidFill>
                  <a:srgbClr val="F3F3F3"/>
                </a:solidFill>
                <a:latin typeface="Tahoma"/>
                <a:cs typeface="Tahoma"/>
              </a:rPr>
              <a:t> </a:t>
            </a:r>
            <a:r>
              <a:rPr sz="2200" spc="55" dirty="0">
                <a:solidFill>
                  <a:srgbClr val="F3F3F3"/>
                </a:solidFill>
                <a:latin typeface="Tahoma"/>
                <a:cs typeface="Tahoma"/>
              </a:rPr>
              <a:t>forensic</a:t>
            </a:r>
            <a:r>
              <a:rPr sz="2200" spc="-60" dirty="0">
                <a:solidFill>
                  <a:srgbClr val="F3F3F3"/>
                </a:solidFill>
                <a:latin typeface="Tahoma"/>
                <a:cs typeface="Tahoma"/>
              </a:rPr>
              <a:t> </a:t>
            </a:r>
            <a:r>
              <a:rPr sz="2200" spc="50" dirty="0">
                <a:solidFill>
                  <a:srgbClr val="F3F3F3"/>
                </a:solidFill>
                <a:latin typeface="Tahoma"/>
                <a:cs typeface="Tahoma"/>
              </a:rPr>
              <a:t>auditing</a:t>
            </a:r>
            <a:r>
              <a:rPr sz="2200" spc="-55" dirty="0">
                <a:solidFill>
                  <a:srgbClr val="F3F3F3"/>
                </a:solidFill>
                <a:latin typeface="Tahoma"/>
                <a:cs typeface="Tahoma"/>
              </a:rPr>
              <a:t> </a:t>
            </a:r>
            <a:r>
              <a:rPr sz="2200" spc="55" dirty="0">
                <a:solidFill>
                  <a:srgbClr val="F3F3F3"/>
                </a:solidFill>
                <a:latin typeface="Tahoma"/>
                <a:cs typeface="Tahoma"/>
              </a:rPr>
              <a:t>specific</a:t>
            </a:r>
            <a:r>
              <a:rPr sz="2200" spc="-60" dirty="0">
                <a:solidFill>
                  <a:srgbClr val="F3F3F3"/>
                </a:solidFill>
                <a:latin typeface="Tahoma"/>
                <a:cs typeface="Tahoma"/>
              </a:rPr>
              <a:t> </a:t>
            </a:r>
            <a:r>
              <a:rPr sz="2200" spc="70" dirty="0">
                <a:solidFill>
                  <a:srgbClr val="F3F3F3"/>
                </a:solidFill>
                <a:latin typeface="Tahoma"/>
                <a:cs typeface="Tahoma"/>
              </a:rPr>
              <a:t>procedures</a:t>
            </a:r>
            <a:r>
              <a:rPr sz="2200" spc="-50" dirty="0">
                <a:solidFill>
                  <a:srgbClr val="F3F3F3"/>
                </a:solidFill>
                <a:latin typeface="Tahoma"/>
                <a:cs typeface="Tahoma"/>
              </a:rPr>
              <a:t> </a:t>
            </a:r>
            <a:r>
              <a:rPr sz="2200" spc="90" dirty="0">
                <a:solidFill>
                  <a:srgbClr val="F3F3F3"/>
                </a:solidFill>
                <a:latin typeface="Tahoma"/>
                <a:cs typeface="Tahoma"/>
              </a:rPr>
              <a:t>are</a:t>
            </a:r>
            <a:r>
              <a:rPr sz="2200" spc="-75" dirty="0">
                <a:solidFill>
                  <a:srgbClr val="F3F3F3"/>
                </a:solidFill>
                <a:latin typeface="Tahoma"/>
                <a:cs typeface="Tahoma"/>
              </a:rPr>
              <a:t> </a:t>
            </a:r>
            <a:r>
              <a:rPr sz="2200" spc="70" dirty="0">
                <a:solidFill>
                  <a:srgbClr val="F3F3F3"/>
                </a:solidFill>
                <a:latin typeface="Tahoma"/>
                <a:cs typeface="Tahoma"/>
              </a:rPr>
              <a:t>carried</a:t>
            </a:r>
            <a:r>
              <a:rPr sz="2200" spc="-50" dirty="0">
                <a:solidFill>
                  <a:srgbClr val="F3F3F3"/>
                </a:solidFill>
                <a:latin typeface="Tahoma"/>
                <a:cs typeface="Tahoma"/>
              </a:rPr>
              <a:t> </a:t>
            </a:r>
            <a:r>
              <a:rPr sz="2200" spc="45" dirty="0">
                <a:solidFill>
                  <a:srgbClr val="F3F3F3"/>
                </a:solidFill>
                <a:latin typeface="Tahoma"/>
                <a:cs typeface="Tahoma"/>
              </a:rPr>
              <a:t>out</a:t>
            </a:r>
            <a:r>
              <a:rPr sz="2200" spc="-75" dirty="0">
                <a:solidFill>
                  <a:srgbClr val="F3F3F3"/>
                </a:solidFill>
                <a:latin typeface="Tahoma"/>
                <a:cs typeface="Tahoma"/>
              </a:rPr>
              <a:t> </a:t>
            </a:r>
            <a:r>
              <a:rPr sz="2200" dirty="0">
                <a:solidFill>
                  <a:srgbClr val="F3F3F3"/>
                </a:solidFill>
                <a:latin typeface="Tahoma"/>
                <a:cs typeface="Tahoma"/>
              </a:rPr>
              <a:t>in  </a:t>
            </a:r>
            <a:r>
              <a:rPr sz="2200" spc="75" dirty="0">
                <a:solidFill>
                  <a:srgbClr val="F3F3F3"/>
                </a:solidFill>
                <a:latin typeface="Tahoma"/>
                <a:cs typeface="Tahoma"/>
              </a:rPr>
              <a:t>order</a:t>
            </a:r>
            <a:r>
              <a:rPr sz="2200" spc="-65" dirty="0">
                <a:solidFill>
                  <a:srgbClr val="F3F3F3"/>
                </a:solidFill>
                <a:latin typeface="Tahoma"/>
                <a:cs typeface="Tahoma"/>
              </a:rPr>
              <a:t> </a:t>
            </a:r>
            <a:r>
              <a:rPr sz="2200" spc="60" dirty="0">
                <a:solidFill>
                  <a:srgbClr val="F3F3F3"/>
                </a:solidFill>
                <a:latin typeface="Tahoma"/>
                <a:cs typeface="Tahoma"/>
              </a:rPr>
              <a:t>to</a:t>
            </a:r>
            <a:r>
              <a:rPr sz="2200" spc="-90" dirty="0">
                <a:solidFill>
                  <a:srgbClr val="F3F3F3"/>
                </a:solidFill>
                <a:latin typeface="Tahoma"/>
                <a:cs typeface="Tahoma"/>
              </a:rPr>
              <a:t> </a:t>
            </a:r>
            <a:r>
              <a:rPr sz="2200" spc="80" dirty="0">
                <a:solidFill>
                  <a:srgbClr val="F3F3F3"/>
                </a:solidFill>
                <a:latin typeface="Tahoma"/>
                <a:cs typeface="Tahoma"/>
              </a:rPr>
              <a:t>produce</a:t>
            </a:r>
            <a:r>
              <a:rPr sz="2200" spc="-65" dirty="0">
                <a:solidFill>
                  <a:srgbClr val="F3F3F3"/>
                </a:solidFill>
                <a:latin typeface="Tahoma"/>
                <a:cs typeface="Tahoma"/>
              </a:rPr>
              <a:t> </a:t>
            </a:r>
            <a:r>
              <a:rPr sz="2200" spc="20" dirty="0">
                <a:solidFill>
                  <a:srgbClr val="F3F3F3"/>
                </a:solidFill>
                <a:latin typeface="Tahoma"/>
                <a:cs typeface="Tahoma"/>
              </a:rPr>
              <a:t>evidence.</a:t>
            </a:r>
            <a:r>
              <a:rPr sz="2200" spc="-65" dirty="0">
                <a:solidFill>
                  <a:srgbClr val="F3F3F3"/>
                </a:solidFill>
                <a:latin typeface="Tahoma"/>
                <a:cs typeface="Tahoma"/>
              </a:rPr>
              <a:t> </a:t>
            </a:r>
            <a:r>
              <a:rPr sz="2200" spc="40" dirty="0">
                <a:solidFill>
                  <a:srgbClr val="F3F3F3"/>
                </a:solidFill>
                <a:latin typeface="Tahoma"/>
                <a:cs typeface="Tahoma"/>
              </a:rPr>
              <a:t>The</a:t>
            </a:r>
            <a:r>
              <a:rPr sz="2200" spc="-80" dirty="0">
                <a:solidFill>
                  <a:srgbClr val="F3F3F3"/>
                </a:solidFill>
                <a:latin typeface="Tahoma"/>
                <a:cs typeface="Tahoma"/>
              </a:rPr>
              <a:t> </a:t>
            </a:r>
            <a:r>
              <a:rPr sz="2200" spc="50" dirty="0">
                <a:solidFill>
                  <a:srgbClr val="F3F3F3"/>
                </a:solidFill>
                <a:latin typeface="Tahoma"/>
                <a:cs typeface="Tahoma"/>
              </a:rPr>
              <a:t>investigators</a:t>
            </a:r>
            <a:r>
              <a:rPr sz="2200" spc="-35" dirty="0">
                <a:solidFill>
                  <a:srgbClr val="F3F3F3"/>
                </a:solidFill>
                <a:latin typeface="Tahoma"/>
                <a:cs typeface="Tahoma"/>
              </a:rPr>
              <a:t> </a:t>
            </a:r>
            <a:r>
              <a:rPr sz="2200" spc="105" dirty="0">
                <a:solidFill>
                  <a:srgbClr val="F3F3F3"/>
                </a:solidFill>
                <a:latin typeface="Tahoma"/>
                <a:cs typeface="Tahoma"/>
              </a:rPr>
              <a:t>can</a:t>
            </a:r>
            <a:r>
              <a:rPr sz="2200" spc="-85" dirty="0">
                <a:solidFill>
                  <a:srgbClr val="F3F3F3"/>
                </a:solidFill>
                <a:latin typeface="Tahoma"/>
                <a:cs typeface="Tahoma"/>
              </a:rPr>
              <a:t> </a:t>
            </a:r>
            <a:r>
              <a:rPr sz="2200" spc="40" dirty="0">
                <a:solidFill>
                  <a:srgbClr val="F3F3F3"/>
                </a:solidFill>
                <a:latin typeface="Tahoma"/>
                <a:cs typeface="Tahoma"/>
              </a:rPr>
              <a:t>use</a:t>
            </a:r>
            <a:r>
              <a:rPr sz="2200" spc="-75" dirty="0">
                <a:solidFill>
                  <a:srgbClr val="F3F3F3"/>
                </a:solidFill>
                <a:latin typeface="Tahoma"/>
                <a:cs typeface="Tahoma"/>
              </a:rPr>
              <a:t> </a:t>
            </a:r>
            <a:r>
              <a:rPr sz="2200" spc="30" dirty="0">
                <a:solidFill>
                  <a:srgbClr val="F3F3F3"/>
                </a:solidFill>
                <a:latin typeface="Tahoma"/>
                <a:cs typeface="Tahoma"/>
              </a:rPr>
              <a:t>the  </a:t>
            </a:r>
            <a:r>
              <a:rPr sz="2200" spc="50" dirty="0">
                <a:solidFill>
                  <a:srgbClr val="F3F3F3"/>
                </a:solidFill>
                <a:latin typeface="Tahoma"/>
                <a:cs typeface="Tahoma"/>
              </a:rPr>
              <a:t>following</a:t>
            </a:r>
            <a:r>
              <a:rPr sz="2200" spc="-90" dirty="0">
                <a:solidFill>
                  <a:srgbClr val="F3F3F3"/>
                </a:solidFill>
                <a:latin typeface="Tahoma"/>
                <a:cs typeface="Tahoma"/>
              </a:rPr>
              <a:t> </a:t>
            </a:r>
            <a:r>
              <a:rPr sz="2200" spc="45" dirty="0">
                <a:solidFill>
                  <a:srgbClr val="F3F3F3"/>
                </a:solidFill>
                <a:latin typeface="Tahoma"/>
                <a:cs typeface="Tahoma"/>
              </a:rPr>
              <a:t>techniques</a:t>
            </a:r>
            <a:r>
              <a:rPr sz="2200" spc="-65" dirty="0">
                <a:solidFill>
                  <a:srgbClr val="F3F3F3"/>
                </a:solidFill>
                <a:latin typeface="Tahoma"/>
                <a:cs typeface="Tahoma"/>
              </a:rPr>
              <a:t> </a:t>
            </a:r>
            <a:r>
              <a:rPr sz="2200" spc="60" dirty="0">
                <a:solidFill>
                  <a:srgbClr val="F3F3F3"/>
                </a:solidFill>
                <a:latin typeface="Tahoma"/>
                <a:cs typeface="Tahoma"/>
              </a:rPr>
              <a:t>to</a:t>
            </a:r>
            <a:r>
              <a:rPr sz="2200" spc="-80" dirty="0">
                <a:solidFill>
                  <a:srgbClr val="F3F3F3"/>
                </a:solidFill>
                <a:latin typeface="Tahoma"/>
                <a:cs typeface="Tahoma"/>
              </a:rPr>
              <a:t> </a:t>
            </a:r>
            <a:r>
              <a:rPr sz="2200" spc="70" dirty="0">
                <a:solidFill>
                  <a:srgbClr val="F3F3F3"/>
                </a:solidFill>
                <a:latin typeface="Tahoma"/>
                <a:cs typeface="Tahoma"/>
              </a:rPr>
              <a:t>gather</a:t>
            </a:r>
            <a:r>
              <a:rPr sz="2200" spc="-55" dirty="0">
                <a:solidFill>
                  <a:srgbClr val="F3F3F3"/>
                </a:solidFill>
                <a:latin typeface="Tahoma"/>
                <a:cs typeface="Tahoma"/>
              </a:rPr>
              <a:t> </a:t>
            </a:r>
            <a:r>
              <a:rPr sz="2200" spc="60" dirty="0">
                <a:solidFill>
                  <a:srgbClr val="F3F3F3"/>
                </a:solidFill>
                <a:latin typeface="Tahoma"/>
                <a:cs typeface="Tahoma"/>
              </a:rPr>
              <a:t>evidence</a:t>
            </a:r>
            <a:r>
              <a:rPr sz="2200" spc="-65" dirty="0">
                <a:solidFill>
                  <a:srgbClr val="F3F3F3"/>
                </a:solidFill>
                <a:latin typeface="Tahoma"/>
                <a:cs typeface="Tahoma"/>
              </a:rPr>
              <a:t> </a:t>
            </a:r>
            <a:r>
              <a:rPr sz="2200" spc="-370" dirty="0">
                <a:solidFill>
                  <a:srgbClr val="F3F3F3"/>
                </a:solidFill>
                <a:latin typeface="Tahoma"/>
                <a:cs typeface="Tahoma"/>
              </a:rPr>
              <a:t>:</a:t>
            </a:r>
            <a:endParaRPr sz="2200">
              <a:latin typeface="Tahoma"/>
              <a:cs typeface="Tahoma"/>
            </a:endParaRPr>
          </a:p>
          <a:p>
            <a:pPr>
              <a:lnSpc>
                <a:spcPct val="100000"/>
              </a:lnSpc>
              <a:spcBef>
                <a:spcPts val="45"/>
              </a:spcBef>
            </a:pPr>
            <a:endParaRPr sz="3300">
              <a:latin typeface="Times New Roman"/>
              <a:cs typeface="Times New Roman"/>
            </a:endParaRPr>
          </a:p>
          <a:p>
            <a:pPr marL="184150" indent="-172085">
              <a:lnSpc>
                <a:spcPct val="100000"/>
              </a:lnSpc>
              <a:buChar char="•"/>
              <a:tabLst>
                <a:tab pos="184785" algn="l"/>
              </a:tabLst>
            </a:pPr>
            <a:r>
              <a:rPr sz="2200" spc="45" dirty="0">
                <a:solidFill>
                  <a:srgbClr val="F3F3F3"/>
                </a:solidFill>
                <a:latin typeface="Tahoma"/>
                <a:cs typeface="Tahoma"/>
              </a:rPr>
              <a:t>Testing </a:t>
            </a:r>
            <a:r>
              <a:rPr sz="2200" spc="60" dirty="0">
                <a:solidFill>
                  <a:srgbClr val="F3F3F3"/>
                </a:solidFill>
                <a:latin typeface="Tahoma"/>
                <a:cs typeface="Tahoma"/>
              </a:rPr>
              <a:t>controls </a:t>
            </a:r>
            <a:r>
              <a:rPr sz="2200" spc="25" dirty="0">
                <a:solidFill>
                  <a:srgbClr val="F3F3F3"/>
                </a:solidFill>
                <a:latin typeface="Tahoma"/>
                <a:cs typeface="Tahoma"/>
              </a:rPr>
              <a:t>which </a:t>
            </a:r>
            <a:r>
              <a:rPr sz="2200" spc="30" dirty="0">
                <a:solidFill>
                  <a:srgbClr val="F3F3F3"/>
                </a:solidFill>
                <a:latin typeface="Tahoma"/>
                <a:cs typeface="Tahoma"/>
              </a:rPr>
              <a:t>identifies the</a:t>
            </a:r>
            <a:r>
              <a:rPr sz="2200" spc="-490" dirty="0">
                <a:solidFill>
                  <a:srgbClr val="F3F3F3"/>
                </a:solidFill>
                <a:latin typeface="Tahoma"/>
                <a:cs typeface="Tahoma"/>
              </a:rPr>
              <a:t> </a:t>
            </a:r>
            <a:r>
              <a:rPr sz="2200" spc="35" dirty="0">
                <a:solidFill>
                  <a:srgbClr val="F3F3F3"/>
                </a:solidFill>
                <a:latin typeface="Tahoma"/>
                <a:cs typeface="Tahoma"/>
              </a:rPr>
              <a:t>weaknesses,</a:t>
            </a:r>
            <a:endParaRPr sz="2200">
              <a:latin typeface="Tahoma"/>
              <a:cs typeface="Tahoma"/>
            </a:endParaRPr>
          </a:p>
          <a:p>
            <a:pPr marL="184150" indent="-172085">
              <a:lnSpc>
                <a:spcPct val="100000"/>
              </a:lnSpc>
              <a:spcBef>
                <a:spcPts val="600"/>
              </a:spcBef>
              <a:buChar char="•"/>
              <a:tabLst>
                <a:tab pos="184785" algn="l"/>
              </a:tabLst>
            </a:pPr>
            <a:r>
              <a:rPr sz="2200" spc="60" dirty="0">
                <a:solidFill>
                  <a:srgbClr val="F3F3F3"/>
                </a:solidFill>
                <a:latin typeface="Tahoma"/>
                <a:cs typeface="Tahoma"/>
              </a:rPr>
              <a:t>Using</a:t>
            </a:r>
            <a:r>
              <a:rPr sz="2200" spc="-55" dirty="0">
                <a:solidFill>
                  <a:srgbClr val="F3F3F3"/>
                </a:solidFill>
                <a:latin typeface="Tahoma"/>
                <a:cs typeface="Tahoma"/>
              </a:rPr>
              <a:t> </a:t>
            </a:r>
            <a:r>
              <a:rPr sz="2200" spc="75" dirty="0">
                <a:solidFill>
                  <a:srgbClr val="F3F3F3"/>
                </a:solidFill>
                <a:latin typeface="Tahoma"/>
                <a:cs typeface="Tahoma"/>
              </a:rPr>
              <a:t>analytical</a:t>
            </a:r>
            <a:r>
              <a:rPr sz="2200" spc="-75" dirty="0">
                <a:solidFill>
                  <a:srgbClr val="F3F3F3"/>
                </a:solidFill>
                <a:latin typeface="Tahoma"/>
                <a:cs typeface="Tahoma"/>
              </a:rPr>
              <a:t> </a:t>
            </a:r>
            <a:r>
              <a:rPr sz="2200" spc="70" dirty="0">
                <a:solidFill>
                  <a:srgbClr val="F3F3F3"/>
                </a:solidFill>
                <a:latin typeface="Tahoma"/>
                <a:cs typeface="Tahoma"/>
              </a:rPr>
              <a:t>procedures</a:t>
            </a:r>
            <a:r>
              <a:rPr sz="2200" spc="-40" dirty="0">
                <a:solidFill>
                  <a:srgbClr val="F3F3F3"/>
                </a:solidFill>
                <a:latin typeface="Tahoma"/>
                <a:cs typeface="Tahoma"/>
              </a:rPr>
              <a:t> </a:t>
            </a:r>
            <a:r>
              <a:rPr sz="2200" spc="60" dirty="0">
                <a:solidFill>
                  <a:srgbClr val="F3F3F3"/>
                </a:solidFill>
                <a:latin typeface="Tahoma"/>
                <a:cs typeface="Tahoma"/>
              </a:rPr>
              <a:t>to</a:t>
            </a:r>
            <a:r>
              <a:rPr sz="2200" spc="-75" dirty="0">
                <a:solidFill>
                  <a:srgbClr val="F3F3F3"/>
                </a:solidFill>
                <a:latin typeface="Tahoma"/>
                <a:cs typeface="Tahoma"/>
              </a:rPr>
              <a:t> </a:t>
            </a:r>
            <a:r>
              <a:rPr sz="2200" spc="105" dirty="0">
                <a:solidFill>
                  <a:srgbClr val="F3F3F3"/>
                </a:solidFill>
                <a:latin typeface="Tahoma"/>
                <a:cs typeface="Tahoma"/>
              </a:rPr>
              <a:t>compare</a:t>
            </a:r>
            <a:r>
              <a:rPr sz="2200" spc="-55" dirty="0">
                <a:solidFill>
                  <a:srgbClr val="F3F3F3"/>
                </a:solidFill>
                <a:latin typeface="Tahoma"/>
                <a:cs typeface="Tahoma"/>
              </a:rPr>
              <a:t> </a:t>
            </a:r>
            <a:r>
              <a:rPr sz="2200" spc="50" dirty="0">
                <a:solidFill>
                  <a:srgbClr val="F3F3F3"/>
                </a:solidFill>
                <a:latin typeface="Tahoma"/>
                <a:cs typeface="Tahoma"/>
              </a:rPr>
              <a:t>trends</a:t>
            </a:r>
            <a:r>
              <a:rPr sz="2200" spc="-50" dirty="0">
                <a:solidFill>
                  <a:srgbClr val="F3F3F3"/>
                </a:solidFill>
                <a:latin typeface="Tahoma"/>
                <a:cs typeface="Tahoma"/>
              </a:rPr>
              <a:t> </a:t>
            </a:r>
            <a:r>
              <a:rPr sz="2200" spc="70" dirty="0">
                <a:solidFill>
                  <a:srgbClr val="F3F3F3"/>
                </a:solidFill>
                <a:latin typeface="Tahoma"/>
                <a:cs typeface="Tahoma"/>
              </a:rPr>
              <a:t>over</a:t>
            </a:r>
            <a:r>
              <a:rPr sz="2200" spc="-80" dirty="0">
                <a:solidFill>
                  <a:srgbClr val="F3F3F3"/>
                </a:solidFill>
                <a:latin typeface="Tahoma"/>
                <a:cs typeface="Tahoma"/>
              </a:rPr>
              <a:t> </a:t>
            </a:r>
            <a:r>
              <a:rPr sz="2200" spc="45" dirty="0">
                <a:solidFill>
                  <a:srgbClr val="F3F3F3"/>
                </a:solidFill>
                <a:latin typeface="Tahoma"/>
                <a:cs typeface="Tahoma"/>
              </a:rPr>
              <a:t>time</a:t>
            </a:r>
            <a:endParaRPr sz="2200">
              <a:latin typeface="Tahoma"/>
              <a:cs typeface="Tahoma"/>
            </a:endParaRPr>
          </a:p>
          <a:p>
            <a:pPr marL="184150" indent="-172085">
              <a:lnSpc>
                <a:spcPct val="100000"/>
              </a:lnSpc>
              <a:spcBef>
                <a:spcPts val="605"/>
              </a:spcBef>
              <a:buChar char="•"/>
              <a:tabLst>
                <a:tab pos="184785" algn="l"/>
              </a:tabLst>
            </a:pPr>
            <a:r>
              <a:rPr sz="2200" spc="75" dirty="0">
                <a:solidFill>
                  <a:srgbClr val="F3F3F3"/>
                </a:solidFill>
                <a:latin typeface="Tahoma"/>
                <a:cs typeface="Tahoma"/>
              </a:rPr>
              <a:t>Applying </a:t>
            </a:r>
            <a:r>
              <a:rPr sz="2200" spc="65" dirty="0">
                <a:solidFill>
                  <a:srgbClr val="F3F3F3"/>
                </a:solidFill>
                <a:latin typeface="Tahoma"/>
                <a:cs typeface="Tahoma"/>
              </a:rPr>
              <a:t>computer-assisted </a:t>
            </a:r>
            <a:r>
              <a:rPr sz="2200" spc="50" dirty="0">
                <a:solidFill>
                  <a:srgbClr val="F3F3F3"/>
                </a:solidFill>
                <a:latin typeface="Tahoma"/>
                <a:cs typeface="Tahoma"/>
              </a:rPr>
              <a:t>audit</a:t>
            </a:r>
            <a:r>
              <a:rPr sz="2200" spc="-300" dirty="0">
                <a:solidFill>
                  <a:srgbClr val="F3F3F3"/>
                </a:solidFill>
                <a:latin typeface="Tahoma"/>
                <a:cs typeface="Tahoma"/>
              </a:rPr>
              <a:t> </a:t>
            </a:r>
            <a:r>
              <a:rPr sz="2200" spc="15" dirty="0">
                <a:solidFill>
                  <a:srgbClr val="F3F3F3"/>
                </a:solidFill>
                <a:latin typeface="Tahoma"/>
                <a:cs typeface="Tahoma"/>
              </a:rPr>
              <a:t>techniques,</a:t>
            </a:r>
            <a:endParaRPr sz="2200">
              <a:latin typeface="Tahoma"/>
              <a:cs typeface="Tahoma"/>
            </a:endParaRPr>
          </a:p>
          <a:p>
            <a:pPr marL="184150" indent="-172085">
              <a:lnSpc>
                <a:spcPct val="100000"/>
              </a:lnSpc>
              <a:spcBef>
                <a:spcPts val="600"/>
              </a:spcBef>
              <a:buChar char="•"/>
              <a:tabLst>
                <a:tab pos="184785" algn="l"/>
              </a:tabLst>
            </a:pPr>
            <a:r>
              <a:rPr sz="2200" spc="45" dirty="0">
                <a:solidFill>
                  <a:srgbClr val="F3F3F3"/>
                </a:solidFill>
                <a:latin typeface="Tahoma"/>
                <a:cs typeface="Tahoma"/>
              </a:rPr>
              <a:t>Discussions </a:t>
            </a:r>
            <a:r>
              <a:rPr sz="2200" spc="105" dirty="0">
                <a:solidFill>
                  <a:srgbClr val="F3F3F3"/>
                </a:solidFill>
                <a:latin typeface="Tahoma"/>
                <a:cs typeface="Tahoma"/>
              </a:rPr>
              <a:t>and </a:t>
            </a:r>
            <a:r>
              <a:rPr sz="2200" spc="25" dirty="0">
                <a:solidFill>
                  <a:srgbClr val="F3F3F3"/>
                </a:solidFill>
                <a:latin typeface="Tahoma"/>
                <a:cs typeface="Tahoma"/>
              </a:rPr>
              <a:t>interviews </a:t>
            </a:r>
            <a:r>
              <a:rPr sz="2200" dirty="0">
                <a:solidFill>
                  <a:srgbClr val="F3F3F3"/>
                </a:solidFill>
                <a:latin typeface="Tahoma"/>
                <a:cs typeface="Tahoma"/>
              </a:rPr>
              <a:t>with</a:t>
            </a:r>
            <a:r>
              <a:rPr sz="2200" spc="-420" dirty="0">
                <a:solidFill>
                  <a:srgbClr val="F3F3F3"/>
                </a:solidFill>
                <a:latin typeface="Tahoma"/>
                <a:cs typeface="Tahoma"/>
              </a:rPr>
              <a:t> </a:t>
            </a:r>
            <a:r>
              <a:rPr sz="2200" spc="85" dirty="0">
                <a:solidFill>
                  <a:srgbClr val="F3F3F3"/>
                </a:solidFill>
                <a:latin typeface="Tahoma"/>
                <a:cs typeface="Tahoma"/>
              </a:rPr>
              <a:t>employees</a:t>
            </a:r>
            <a:endParaRPr sz="2200">
              <a:latin typeface="Tahoma"/>
              <a:cs typeface="Tahoma"/>
            </a:endParaRPr>
          </a:p>
          <a:p>
            <a:pPr marL="12700" marR="702945">
              <a:lnSpc>
                <a:spcPct val="100000"/>
              </a:lnSpc>
              <a:spcBef>
                <a:spcPts val="600"/>
              </a:spcBef>
              <a:buChar char="•"/>
              <a:tabLst>
                <a:tab pos="184785" algn="l"/>
              </a:tabLst>
            </a:pPr>
            <a:r>
              <a:rPr sz="2200" spc="45" dirty="0">
                <a:solidFill>
                  <a:srgbClr val="F3F3F3"/>
                </a:solidFill>
                <a:latin typeface="Tahoma"/>
                <a:cs typeface="Tahoma"/>
              </a:rPr>
              <a:t>Substantive techniques </a:t>
            </a:r>
            <a:r>
              <a:rPr sz="2200" spc="50" dirty="0">
                <a:solidFill>
                  <a:srgbClr val="F3F3F3"/>
                </a:solidFill>
                <a:latin typeface="Tahoma"/>
                <a:cs typeface="Tahoma"/>
              </a:rPr>
              <a:t>such </a:t>
            </a:r>
            <a:r>
              <a:rPr sz="2200" spc="105" dirty="0">
                <a:solidFill>
                  <a:srgbClr val="F3F3F3"/>
                </a:solidFill>
                <a:latin typeface="Tahoma"/>
                <a:cs typeface="Tahoma"/>
              </a:rPr>
              <a:t>as</a:t>
            </a:r>
            <a:r>
              <a:rPr sz="2200" spc="-495" dirty="0">
                <a:solidFill>
                  <a:srgbClr val="F3F3F3"/>
                </a:solidFill>
                <a:latin typeface="Tahoma"/>
                <a:cs typeface="Tahoma"/>
              </a:rPr>
              <a:t> </a:t>
            </a:r>
            <a:r>
              <a:rPr sz="2200" spc="30" dirty="0">
                <a:solidFill>
                  <a:srgbClr val="F3F3F3"/>
                </a:solidFill>
                <a:latin typeface="Tahoma"/>
                <a:cs typeface="Tahoma"/>
              </a:rPr>
              <a:t>reconciliations, </a:t>
            </a:r>
            <a:r>
              <a:rPr sz="2200" spc="85" dirty="0">
                <a:solidFill>
                  <a:srgbClr val="F3F3F3"/>
                </a:solidFill>
                <a:latin typeface="Tahoma"/>
                <a:cs typeface="Tahoma"/>
              </a:rPr>
              <a:t>cash  </a:t>
            </a:r>
            <a:r>
              <a:rPr sz="2200" spc="55" dirty="0">
                <a:solidFill>
                  <a:srgbClr val="F3F3F3"/>
                </a:solidFill>
                <a:latin typeface="Tahoma"/>
                <a:cs typeface="Tahoma"/>
              </a:rPr>
              <a:t>counts </a:t>
            </a:r>
            <a:r>
              <a:rPr sz="2200" spc="105" dirty="0">
                <a:solidFill>
                  <a:srgbClr val="F3F3F3"/>
                </a:solidFill>
                <a:latin typeface="Tahoma"/>
                <a:cs typeface="Tahoma"/>
              </a:rPr>
              <a:t>and </a:t>
            </a:r>
            <a:r>
              <a:rPr sz="2200" spc="35" dirty="0">
                <a:solidFill>
                  <a:srgbClr val="F3F3F3"/>
                </a:solidFill>
                <a:latin typeface="Tahoma"/>
                <a:cs typeface="Tahoma"/>
              </a:rPr>
              <a:t>reviews </a:t>
            </a:r>
            <a:r>
              <a:rPr sz="2200" spc="90" dirty="0">
                <a:solidFill>
                  <a:srgbClr val="F3F3F3"/>
                </a:solidFill>
                <a:latin typeface="Tahoma"/>
                <a:cs typeface="Tahoma"/>
              </a:rPr>
              <a:t>of</a:t>
            </a:r>
            <a:r>
              <a:rPr sz="2200" spc="-505" dirty="0">
                <a:solidFill>
                  <a:srgbClr val="F3F3F3"/>
                </a:solidFill>
                <a:latin typeface="Tahoma"/>
                <a:cs typeface="Tahoma"/>
              </a:rPr>
              <a:t> </a:t>
            </a:r>
            <a:r>
              <a:rPr sz="2200" spc="45" dirty="0">
                <a:solidFill>
                  <a:srgbClr val="F3F3F3"/>
                </a:solidFill>
                <a:latin typeface="Tahoma"/>
                <a:cs typeface="Tahoma"/>
              </a:rPr>
              <a:t>documentation.</a:t>
            </a:r>
            <a:endParaRPr sz="2200">
              <a:latin typeface="Tahoma"/>
              <a:cs typeface="Tahoma"/>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7167" y="677036"/>
            <a:ext cx="4392295" cy="391160"/>
          </a:xfrm>
          <a:prstGeom prst="rect">
            <a:avLst/>
          </a:prstGeom>
        </p:spPr>
        <p:txBody>
          <a:bodyPr vert="horz" wrap="square" lIns="0" tIns="12700" rIns="0" bIns="0" rtlCol="0">
            <a:spAutoFit/>
          </a:bodyPr>
          <a:lstStyle/>
          <a:p>
            <a:pPr marL="12700">
              <a:lnSpc>
                <a:spcPct val="100000"/>
              </a:lnSpc>
              <a:spcBef>
                <a:spcPts val="100"/>
              </a:spcBef>
            </a:pPr>
            <a:r>
              <a:rPr spc="50" dirty="0">
                <a:solidFill>
                  <a:srgbClr val="F3F3F3"/>
                </a:solidFill>
              </a:rPr>
              <a:t>Step </a:t>
            </a:r>
            <a:r>
              <a:rPr spc="355" dirty="0">
                <a:solidFill>
                  <a:srgbClr val="F3F3F3"/>
                </a:solidFill>
              </a:rPr>
              <a:t>4</a:t>
            </a:r>
            <a:r>
              <a:rPr spc="-220" dirty="0">
                <a:solidFill>
                  <a:srgbClr val="F3F3F3"/>
                </a:solidFill>
              </a:rPr>
              <a:t> </a:t>
            </a:r>
            <a:r>
              <a:rPr spc="35" dirty="0">
                <a:solidFill>
                  <a:srgbClr val="F3F3F3"/>
                </a:solidFill>
              </a:rPr>
              <a:t>– </a:t>
            </a:r>
            <a:r>
              <a:rPr spc="100" dirty="0">
                <a:solidFill>
                  <a:srgbClr val="F3F3F3"/>
                </a:solidFill>
              </a:rPr>
              <a:t>Perform </a:t>
            </a:r>
            <a:r>
              <a:rPr spc="25" dirty="0">
                <a:solidFill>
                  <a:srgbClr val="F3F3F3"/>
                </a:solidFill>
              </a:rPr>
              <a:t>the </a:t>
            </a:r>
            <a:r>
              <a:rPr spc="10" dirty="0">
                <a:solidFill>
                  <a:srgbClr val="F3F3F3"/>
                </a:solidFill>
              </a:rPr>
              <a:t>analysis</a:t>
            </a:r>
          </a:p>
        </p:txBody>
      </p:sp>
      <p:sp>
        <p:nvSpPr>
          <p:cNvPr id="4" name="object 4"/>
          <p:cNvSpPr txBox="1">
            <a:spLocks noGrp="1"/>
          </p:cNvSpPr>
          <p:nvPr>
            <p:ph type="sldNum" sz="quarter" idx="7"/>
          </p:nvPr>
        </p:nvSpPr>
        <p:spPr>
          <a:prstGeom prst="rect">
            <a:avLst/>
          </a:prstGeom>
        </p:spPr>
        <p:txBody>
          <a:bodyPr vert="horz" wrap="square" lIns="0" tIns="12700" rIns="0" bIns="0" rtlCol="0">
            <a:spAutoFit/>
          </a:bodyPr>
          <a:lstStyle/>
          <a:p>
            <a:pPr marL="25400">
              <a:lnSpc>
                <a:spcPct val="100000"/>
              </a:lnSpc>
              <a:spcBef>
                <a:spcPts val="100"/>
              </a:spcBef>
            </a:pPr>
            <a:fld id="{81D60167-4931-47E6-BA6A-407CBD079E47}" type="slidenum">
              <a:rPr spc="40" dirty="0"/>
              <a:pPr marL="25400">
                <a:lnSpc>
                  <a:spcPct val="100000"/>
                </a:lnSpc>
                <a:spcBef>
                  <a:spcPts val="100"/>
                </a:spcBef>
              </a:pPr>
              <a:t>117</a:t>
            </a:fld>
            <a:endParaRPr spc="40" dirty="0"/>
          </a:p>
        </p:txBody>
      </p:sp>
      <p:sp>
        <p:nvSpPr>
          <p:cNvPr id="3" name="object 3"/>
          <p:cNvSpPr txBox="1"/>
          <p:nvPr/>
        </p:nvSpPr>
        <p:spPr>
          <a:xfrm>
            <a:off x="1217167" y="1120521"/>
            <a:ext cx="7764780" cy="5299075"/>
          </a:xfrm>
          <a:prstGeom prst="rect">
            <a:avLst/>
          </a:prstGeom>
        </p:spPr>
        <p:txBody>
          <a:bodyPr vert="horz" wrap="square" lIns="0" tIns="12065" rIns="0" bIns="0" rtlCol="0">
            <a:spAutoFit/>
          </a:bodyPr>
          <a:lstStyle/>
          <a:p>
            <a:pPr marL="12700" marR="54610">
              <a:lnSpc>
                <a:spcPct val="100000"/>
              </a:lnSpc>
              <a:spcBef>
                <a:spcPts val="95"/>
              </a:spcBef>
            </a:pPr>
            <a:r>
              <a:rPr sz="2200" spc="40" dirty="0">
                <a:solidFill>
                  <a:srgbClr val="F3F3F3"/>
                </a:solidFill>
                <a:latin typeface="Tahoma"/>
                <a:cs typeface="Tahoma"/>
              </a:rPr>
              <a:t>The </a:t>
            </a:r>
            <a:r>
              <a:rPr sz="2200" spc="80" dirty="0">
                <a:solidFill>
                  <a:srgbClr val="F3F3F3"/>
                </a:solidFill>
                <a:latin typeface="Tahoma"/>
                <a:cs typeface="Tahoma"/>
              </a:rPr>
              <a:t>actual </a:t>
            </a:r>
            <a:r>
              <a:rPr sz="2200" spc="70" dirty="0">
                <a:solidFill>
                  <a:srgbClr val="F3F3F3"/>
                </a:solidFill>
                <a:latin typeface="Tahoma"/>
                <a:cs typeface="Tahoma"/>
              </a:rPr>
              <a:t>analysis </a:t>
            </a:r>
            <a:r>
              <a:rPr sz="2200" spc="85" dirty="0">
                <a:solidFill>
                  <a:srgbClr val="F3F3F3"/>
                </a:solidFill>
                <a:latin typeface="Tahoma"/>
                <a:cs typeface="Tahoma"/>
              </a:rPr>
              <a:t>performed </a:t>
            </a:r>
            <a:r>
              <a:rPr sz="2200" spc="155" dirty="0">
                <a:solidFill>
                  <a:srgbClr val="F3F3F3"/>
                </a:solidFill>
                <a:latin typeface="Tahoma"/>
                <a:cs typeface="Tahoma"/>
              </a:rPr>
              <a:t>may </a:t>
            </a:r>
            <a:r>
              <a:rPr sz="2200" spc="45" dirty="0">
                <a:solidFill>
                  <a:srgbClr val="F3F3F3"/>
                </a:solidFill>
                <a:latin typeface="Tahoma"/>
                <a:cs typeface="Tahoma"/>
              </a:rPr>
              <a:t>involve </a:t>
            </a:r>
            <a:r>
              <a:rPr sz="2200" spc="65" dirty="0">
                <a:solidFill>
                  <a:srgbClr val="F3F3F3"/>
                </a:solidFill>
                <a:latin typeface="Tahoma"/>
                <a:cs typeface="Tahoma"/>
              </a:rPr>
              <a:t>calculating  </a:t>
            </a:r>
            <a:r>
              <a:rPr sz="2200" spc="85" dirty="0">
                <a:solidFill>
                  <a:srgbClr val="F3F3F3"/>
                </a:solidFill>
                <a:latin typeface="Tahoma"/>
                <a:cs typeface="Tahoma"/>
              </a:rPr>
              <a:t>economic </a:t>
            </a:r>
            <a:r>
              <a:rPr sz="2200" spc="70" dirty="0">
                <a:solidFill>
                  <a:srgbClr val="F3F3F3"/>
                </a:solidFill>
                <a:latin typeface="Tahoma"/>
                <a:cs typeface="Tahoma"/>
              </a:rPr>
              <a:t>damages, summarizing </a:t>
            </a:r>
            <a:r>
              <a:rPr sz="2200" spc="165" dirty="0">
                <a:solidFill>
                  <a:srgbClr val="F3F3F3"/>
                </a:solidFill>
                <a:latin typeface="Tahoma"/>
                <a:cs typeface="Tahoma"/>
              </a:rPr>
              <a:t>a </a:t>
            </a:r>
            <a:r>
              <a:rPr sz="2200" spc="80" dirty="0">
                <a:solidFill>
                  <a:srgbClr val="F3F3F3"/>
                </a:solidFill>
                <a:latin typeface="Tahoma"/>
                <a:cs typeface="Tahoma"/>
              </a:rPr>
              <a:t>large </a:t>
            </a:r>
            <a:r>
              <a:rPr sz="2200" spc="70" dirty="0">
                <a:solidFill>
                  <a:srgbClr val="F3F3F3"/>
                </a:solidFill>
                <a:latin typeface="Tahoma"/>
                <a:cs typeface="Tahoma"/>
              </a:rPr>
              <a:t>number </a:t>
            </a:r>
            <a:r>
              <a:rPr sz="2200" spc="90" dirty="0">
                <a:solidFill>
                  <a:srgbClr val="F3F3F3"/>
                </a:solidFill>
                <a:latin typeface="Tahoma"/>
                <a:cs typeface="Tahoma"/>
              </a:rPr>
              <a:t>of  </a:t>
            </a:r>
            <a:r>
              <a:rPr sz="2200" spc="40" dirty="0">
                <a:solidFill>
                  <a:srgbClr val="F3F3F3"/>
                </a:solidFill>
                <a:latin typeface="Tahoma"/>
                <a:cs typeface="Tahoma"/>
              </a:rPr>
              <a:t>transactions,</a:t>
            </a:r>
            <a:r>
              <a:rPr sz="2200" spc="-25" dirty="0">
                <a:solidFill>
                  <a:srgbClr val="F3F3F3"/>
                </a:solidFill>
                <a:latin typeface="Tahoma"/>
                <a:cs typeface="Tahoma"/>
              </a:rPr>
              <a:t> </a:t>
            </a:r>
            <a:r>
              <a:rPr sz="2200" spc="65" dirty="0">
                <a:solidFill>
                  <a:srgbClr val="F3F3F3"/>
                </a:solidFill>
                <a:latin typeface="Tahoma"/>
                <a:cs typeface="Tahoma"/>
              </a:rPr>
              <a:t>tracing</a:t>
            </a:r>
            <a:r>
              <a:rPr sz="2200" spc="-55" dirty="0">
                <a:solidFill>
                  <a:srgbClr val="F3F3F3"/>
                </a:solidFill>
                <a:latin typeface="Tahoma"/>
                <a:cs typeface="Tahoma"/>
              </a:rPr>
              <a:t> </a:t>
            </a:r>
            <a:r>
              <a:rPr sz="2200" spc="90" dirty="0">
                <a:solidFill>
                  <a:srgbClr val="F3F3F3"/>
                </a:solidFill>
                <a:latin typeface="Tahoma"/>
                <a:cs typeface="Tahoma"/>
              </a:rPr>
              <a:t>of</a:t>
            </a:r>
            <a:r>
              <a:rPr sz="2200" spc="-80" dirty="0">
                <a:solidFill>
                  <a:srgbClr val="F3F3F3"/>
                </a:solidFill>
                <a:latin typeface="Tahoma"/>
                <a:cs typeface="Tahoma"/>
              </a:rPr>
              <a:t> </a:t>
            </a:r>
            <a:r>
              <a:rPr sz="2200" spc="20" dirty="0">
                <a:solidFill>
                  <a:srgbClr val="F3F3F3"/>
                </a:solidFill>
                <a:latin typeface="Tahoma"/>
                <a:cs typeface="Tahoma"/>
              </a:rPr>
              <a:t>assets,</a:t>
            </a:r>
            <a:r>
              <a:rPr sz="2200" spc="-60" dirty="0">
                <a:solidFill>
                  <a:srgbClr val="F3F3F3"/>
                </a:solidFill>
                <a:latin typeface="Tahoma"/>
                <a:cs typeface="Tahoma"/>
              </a:rPr>
              <a:t> </a:t>
            </a:r>
            <a:r>
              <a:rPr sz="2200" spc="50" dirty="0">
                <a:solidFill>
                  <a:srgbClr val="F3F3F3"/>
                </a:solidFill>
                <a:latin typeface="Tahoma"/>
                <a:cs typeface="Tahoma"/>
              </a:rPr>
              <a:t>present</a:t>
            </a:r>
            <a:r>
              <a:rPr sz="2200" spc="-60" dirty="0">
                <a:solidFill>
                  <a:srgbClr val="F3F3F3"/>
                </a:solidFill>
                <a:latin typeface="Tahoma"/>
                <a:cs typeface="Tahoma"/>
              </a:rPr>
              <a:t> </a:t>
            </a:r>
            <a:r>
              <a:rPr sz="2200" spc="60" dirty="0">
                <a:solidFill>
                  <a:srgbClr val="F3F3F3"/>
                </a:solidFill>
                <a:latin typeface="Tahoma"/>
                <a:cs typeface="Tahoma"/>
              </a:rPr>
              <a:t>value</a:t>
            </a:r>
            <a:r>
              <a:rPr sz="2200" spc="-65" dirty="0">
                <a:solidFill>
                  <a:srgbClr val="F3F3F3"/>
                </a:solidFill>
                <a:latin typeface="Tahoma"/>
                <a:cs typeface="Tahoma"/>
              </a:rPr>
              <a:t> </a:t>
            </a:r>
            <a:r>
              <a:rPr sz="2200" spc="60" dirty="0">
                <a:solidFill>
                  <a:srgbClr val="F3F3F3"/>
                </a:solidFill>
                <a:latin typeface="Tahoma"/>
                <a:cs typeface="Tahoma"/>
              </a:rPr>
              <a:t>considerations</a:t>
            </a:r>
            <a:endParaRPr sz="2200">
              <a:latin typeface="Tahoma"/>
              <a:cs typeface="Tahoma"/>
            </a:endParaRPr>
          </a:p>
          <a:p>
            <a:pPr>
              <a:lnSpc>
                <a:spcPct val="100000"/>
              </a:lnSpc>
              <a:spcBef>
                <a:spcPts val="50"/>
              </a:spcBef>
            </a:pPr>
            <a:endParaRPr sz="3500">
              <a:latin typeface="Times New Roman"/>
              <a:cs typeface="Times New Roman"/>
            </a:endParaRPr>
          </a:p>
          <a:p>
            <a:pPr marL="12700">
              <a:lnSpc>
                <a:spcPct val="100000"/>
              </a:lnSpc>
            </a:pPr>
            <a:r>
              <a:rPr sz="2400" b="1" spc="50" dirty="0">
                <a:solidFill>
                  <a:srgbClr val="F3F3F3"/>
                </a:solidFill>
                <a:latin typeface="Century Gothic"/>
                <a:cs typeface="Century Gothic"/>
              </a:rPr>
              <a:t>Step </a:t>
            </a:r>
            <a:r>
              <a:rPr sz="2400" b="1" spc="45" dirty="0">
                <a:solidFill>
                  <a:srgbClr val="F3F3F3"/>
                </a:solidFill>
                <a:latin typeface="Century Gothic"/>
                <a:cs typeface="Century Gothic"/>
              </a:rPr>
              <a:t>5 </a:t>
            </a:r>
            <a:r>
              <a:rPr sz="2400" b="1" spc="35" dirty="0">
                <a:solidFill>
                  <a:srgbClr val="F3F3F3"/>
                </a:solidFill>
                <a:latin typeface="Century Gothic"/>
                <a:cs typeface="Century Gothic"/>
              </a:rPr>
              <a:t>–</a:t>
            </a:r>
            <a:r>
              <a:rPr sz="2400" b="1" spc="-90" dirty="0">
                <a:solidFill>
                  <a:srgbClr val="F3F3F3"/>
                </a:solidFill>
                <a:latin typeface="Century Gothic"/>
                <a:cs typeface="Century Gothic"/>
              </a:rPr>
              <a:t> </a:t>
            </a:r>
            <a:r>
              <a:rPr sz="2400" b="1" spc="45" dirty="0">
                <a:solidFill>
                  <a:srgbClr val="F3F3F3"/>
                </a:solidFill>
                <a:latin typeface="Century Gothic"/>
                <a:cs typeface="Century Gothic"/>
              </a:rPr>
              <a:t>Reporting</a:t>
            </a:r>
            <a:endParaRPr sz="2400">
              <a:latin typeface="Century Gothic"/>
              <a:cs typeface="Century Gothic"/>
            </a:endParaRPr>
          </a:p>
          <a:p>
            <a:pPr marL="12700" marR="5080">
              <a:lnSpc>
                <a:spcPct val="100000"/>
              </a:lnSpc>
              <a:spcBef>
                <a:spcPts val="610"/>
              </a:spcBef>
            </a:pPr>
            <a:r>
              <a:rPr sz="2200" spc="60" dirty="0">
                <a:solidFill>
                  <a:srgbClr val="F3F3F3"/>
                </a:solidFill>
                <a:latin typeface="Tahoma"/>
                <a:cs typeface="Tahoma"/>
              </a:rPr>
              <a:t>After</a:t>
            </a:r>
            <a:r>
              <a:rPr sz="2200" spc="-65" dirty="0">
                <a:solidFill>
                  <a:srgbClr val="F3F3F3"/>
                </a:solidFill>
                <a:latin typeface="Tahoma"/>
                <a:cs typeface="Tahoma"/>
              </a:rPr>
              <a:t> </a:t>
            </a:r>
            <a:r>
              <a:rPr sz="2200" spc="45" dirty="0">
                <a:solidFill>
                  <a:srgbClr val="F3F3F3"/>
                </a:solidFill>
                <a:latin typeface="Tahoma"/>
                <a:cs typeface="Tahoma"/>
              </a:rPr>
              <a:t>investigating</a:t>
            </a:r>
            <a:r>
              <a:rPr sz="2200" spc="-35" dirty="0">
                <a:solidFill>
                  <a:srgbClr val="F3F3F3"/>
                </a:solidFill>
                <a:latin typeface="Tahoma"/>
                <a:cs typeface="Tahoma"/>
              </a:rPr>
              <a:t> </a:t>
            </a:r>
            <a:r>
              <a:rPr sz="2200" spc="105" dirty="0">
                <a:solidFill>
                  <a:srgbClr val="F3F3F3"/>
                </a:solidFill>
                <a:latin typeface="Tahoma"/>
                <a:cs typeface="Tahoma"/>
              </a:rPr>
              <a:t>and</a:t>
            </a:r>
            <a:r>
              <a:rPr sz="2200" spc="-75" dirty="0">
                <a:solidFill>
                  <a:srgbClr val="F3F3F3"/>
                </a:solidFill>
                <a:latin typeface="Tahoma"/>
                <a:cs typeface="Tahoma"/>
              </a:rPr>
              <a:t> </a:t>
            </a:r>
            <a:r>
              <a:rPr sz="2200" spc="65" dirty="0">
                <a:solidFill>
                  <a:srgbClr val="F3F3F3"/>
                </a:solidFill>
                <a:latin typeface="Tahoma"/>
                <a:cs typeface="Tahoma"/>
              </a:rPr>
              <a:t>gathering</a:t>
            </a:r>
            <a:r>
              <a:rPr sz="2200" spc="-40" dirty="0">
                <a:solidFill>
                  <a:srgbClr val="F3F3F3"/>
                </a:solidFill>
                <a:latin typeface="Tahoma"/>
                <a:cs typeface="Tahoma"/>
              </a:rPr>
              <a:t> </a:t>
            </a:r>
            <a:r>
              <a:rPr sz="2200" spc="25" dirty="0">
                <a:solidFill>
                  <a:srgbClr val="F3F3F3"/>
                </a:solidFill>
                <a:latin typeface="Tahoma"/>
                <a:cs typeface="Tahoma"/>
              </a:rPr>
              <a:t>evidence,</a:t>
            </a:r>
            <a:r>
              <a:rPr sz="2200" spc="-80" dirty="0">
                <a:solidFill>
                  <a:srgbClr val="F3F3F3"/>
                </a:solidFill>
                <a:latin typeface="Tahoma"/>
                <a:cs typeface="Tahoma"/>
              </a:rPr>
              <a:t> </a:t>
            </a:r>
            <a:r>
              <a:rPr sz="2200" spc="30" dirty="0">
                <a:solidFill>
                  <a:srgbClr val="F3F3F3"/>
                </a:solidFill>
                <a:latin typeface="Tahoma"/>
                <a:cs typeface="Tahoma"/>
              </a:rPr>
              <a:t>the</a:t>
            </a:r>
            <a:r>
              <a:rPr sz="2200" spc="-70" dirty="0">
                <a:solidFill>
                  <a:srgbClr val="F3F3F3"/>
                </a:solidFill>
                <a:latin typeface="Tahoma"/>
                <a:cs typeface="Tahoma"/>
              </a:rPr>
              <a:t> </a:t>
            </a:r>
            <a:r>
              <a:rPr sz="2200" spc="45" dirty="0">
                <a:solidFill>
                  <a:srgbClr val="F3F3F3"/>
                </a:solidFill>
                <a:latin typeface="Tahoma"/>
                <a:cs typeface="Tahoma"/>
              </a:rPr>
              <a:t>investigating  </a:t>
            </a:r>
            <a:r>
              <a:rPr sz="2200" spc="95" dirty="0">
                <a:solidFill>
                  <a:srgbClr val="F3F3F3"/>
                </a:solidFill>
                <a:latin typeface="Tahoma"/>
                <a:cs typeface="Tahoma"/>
              </a:rPr>
              <a:t>team </a:t>
            </a:r>
            <a:r>
              <a:rPr sz="2200" spc="5" dirty="0">
                <a:solidFill>
                  <a:srgbClr val="F3F3F3"/>
                </a:solidFill>
                <a:latin typeface="Tahoma"/>
                <a:cs typeface="Tahoma"/>
              </a:rPr>
              <a:t>is </a:t>
            </a:r>
            <a:r>
              <a:rPr sz="2200" spc="60" dirty="0">
                <a:solidFill>
                  <a:srgbClr val="F3F3F3"/>
                </a:solidFill>
                <a:latin typeface="Tahoma"/>
                <a:cs typeface="Tahoma"/>
              </a:rPr>
              <a:t>expected to </a:t>
            </a:r>
            <a:r>
              <a:rPr sz="2200" spc="55" dirty="0">
                <a:solidFill>
                  <a:srgbClr val="F3F3F3"/>
                </a:solidFill>
                <a:latin typeface="Tahoma"/>
                <a:cs typeface="Tahoma"/>
              </a:rPr>
              <a:t>give </a:t>
            </a:r>
            <a:r>
              <a:rPr sz="2200" spc="165" dirty="0">
                <a:solidFill>
                  <a:srgbClr val="F3F3F3"/>
                </a:solidFill>
                <a:latin typeface="Tahoma"/>
                <a:cs typeface="Tahoma"/>
              </a:rPr>
              <a:t>a </a:t>
            </a:r>
            <a:r>
              <a:rPr sz="2200" spc="60" dirty="0">
                <a:solidFill>
                  <a:srgbClr val="F3F3F3"/>
                </a:solidFill>
                <a:latin typeface="Tahoma"/>
                <a:cs typeface="Tahoma"/>
              </a:rPr>
              <a:t>report </a:t>
            </a:r>
            <a:r>
              <a:rPr sz="2200" spc="90" dirty="0">
                <a:solidFill>
                  <a:srgbClr val="F3F3F3"/>
                </a:solidFill>
                <a:latin typeface="Tahoma"/>
                <a:cs typeface="Tahoma"/>
              </a:rPr>
              <a:t>of </a:t>
            </a:r>
            <a:r>
              <a:rPr sz="2200" spc="30" dirty="0">
                <a:solidFill>
                  <a:srgbClr val="F3F3F3"/>
                </a:solidFill>
                <a:latin typeface="Tahoma"/>
                <a:cs typeface="Tahoma"/>
              </a:rPr>
              <a:t>the </a:t>
            </a:r>
            <a:r>
              <a:rPr sz="2200" spc="45" dirty="0">
                <a:solidFill>
                  <a:srgbClr val="F3F3F3"/>
                </a:solidFill>
                <a:latin typeface="Tahoma"/>
                <a:cs typeface="Tahoma"/>
              </a:rPr>
              <a:t>findings </a:t>
            </a:r>
            <a:r>
              <a:rPr sz="2200" spc="90" dirty="0">
                <a:solidFill>
                  <a:srgbClr val="F3F3F3"/>
                </a:solidFill>
                <a:latin typeface="Tahoma"/>
                <a:cs typeface="Tahoma"/>
              </a:rPr>
              <a:t>of </a:t>
            </a:r>
            <a:r>
              <a:rPr sz="2200" spc="30" dirty="0">
                <a:solidFill>
                  <a:srgbClr val="F3F3F3"/>
                </a:solidFill>
                <a:latin typeface="Tahoma"/>
                <a:cs typeface="Tahoma"/>
              </a:rPr>
              <a:t>the  </a:t>
            </a:r>
            <a:r>
              <a:rPr sz="2200" spc="25" dirty="0">
                <a:solidFill>
                  <a:srgbClr val="F3F3F3"/>
                </a:solidFill>
                <a:latin typeface="Tahoma"/>
                <a:cs typeface="Tahoma"/>
              </a:rPr>
              <a:t>investigation, </a:t>
            </a:r>
            <a:r>
              <a:rPr sz="2200" spc="105" dirty="0">
                <a:solidFill>
                  <a:srgbClr val="F3F3F3"/>
                </a:solidFill>
                <a:latin typeface="Tahoma"/>
                <a:cs typeface="Tahoma"/>
              </a:rPr>
              <a:t>and </a:t>
            </a:r>
            <a:r>
              <a:rPr sz="2200" spc="80" dirty="0">
                <a:solidFill>
                  <a:srgbClr val="F3F3F3"/>
                </a:solidFill>
                <a:latin typeface="Tahoma"/>
                <a:cs typeface="Tahoma"/>
              </a:rPr>
              <a:t>also </a:t>
            </a:r>
            <a:r>
              <a:rPr sz="2200" spc="30" dirty="0">
                <a:solidFill>
                  <a:srgbClr val="F3F3F3"/>
                </a:solidFill>
                <a:latin typeface="Tahoma"/>
                <a:cs typeface="Tahoma"/>
              </a:rPr>
              <a:t>the </a:t>
            </a:r>
            <a:r>
              <a:rPr sz="2200" spc="105" dirty="0">
                <a:solidFill>
                  <a:srgbClr val="F3F3F3"/>
                </a:solidFill>
                <a:latin typeface="Tahoma"/>
                <a:cs typeface="Tahoma"/>
              </a:rPr>
              <a:t>summary </a:t>
            </a:r>
            <a:r>
              <a:rPr sz="2200" spc="90" dirty="0">
                <a:solidFill>
                  <a:srgbClr val="F3F3F3"/>
                </a:solidFill>
                <a:latin typeface="Tahoma"/>
                <a:cs typeface="Tahoma"/>
              </a:rPr>
              <a:t>of </a:t>
            </a:r>
            <a:r>
              <a:rPr sz="2200" spc="30" dirty="0">
                <a:solidFill>
                  <a:srgbClr val="F3F3F3"/>
                </a:solidFill>
                <a:latin typeface="Tahoma"/>
                <a:cs typeface="Tahoma"/>
              </a:rPr>
              <a:t>the </a:t>
            </a:r>
            <a:r>
              <a:rPr sz="2200" spc="60" dirty="0">
                <a:solidFill>
                  <a:srgbClr val="F3F3F3"/>
                </a:solidFill>
                <a:latin typeface="Tahoma"/>
                <a:cs typeface="Tahoma"/>
              </a:rPr>
              <a:t>evidence </a:t>
            </a:r>
            <a:r>
              <a:rPr sz="2200" spc="105" dirty="0">
                <a:solidFill>
                  <a:srgbClr val="F3F3F3"/>
                </a:solidFill>
                <a:latin typeface="Tahoma"/>
                <a:cs typeface="Tahoma"/>
              </a:rPr>
              <a:t>and  </a:t>
            </a:r>
            <a:r>
              <a:rPr sz="2200" spc="55" dirty="0">
                <a:solidFill>
                  <a:srgbClr val="F3F3F3"/>
                </a:solidFill>
                <a:latin typeface="Tahoma"/>
                <a:cs typeface="Tahoma"/>
              </a:rPr>
              <a:t>conclusion</a:t>
            </a:r>
            <a:r>
              <a:rPr sz="2200" spc="-60" dirty="0">
                <a:solidFill>
                  <a:srgbClr val="F3F3F3"/>
                </a:solidFill>
                <a:latin typeface="Tahoma"/>
                <a:cs typeface="Tahoma"/>
              </a:rPr>
              <a:t> </a:t>
            </a:r>
            <a:r>
              <a:rPr sz="2200" spc="80" dirty="0">
                <a:solidFill>
                  <a:srgbClr val="F3F3F3"/>
                </a:solidFill>
                <a:latin typeface="Tahoma"/>
                <a:cs typeface="Tahoma"/>
              </a:rPr>
              <a:t>about</a:t>
            </a:r>
            <a:r>
              <a:rPr sz="2200" spc="-75" dirty="0">
                <a:solidFill>
                  <a:srgbClr val="F3F3F3"/>
                </a:solidFill>
                <a:latin typeface="Tahoma"/>
                <a:cs typeface="Tahoma"/>
              </a:rPr>
              <a:t> </a:t>
            </a:r>
            <a:r>
              <a:rPr sz="2200" spc="30" dirty="0">
                <a:solidFill>
                  <a:srgbClr val="F3F3F3"/>
                </a:solidFill>
                <a:latin typeface="Tahoma"/>
                <a:cs typeface="Tahoma"/>
              </a:rPr>
              <a:t>the</a:t>
            </a:r>
            <a:r>
              <a:rPr sz="2200" spc="-90" dirty="0">
                <a:solidFill>
                  <a:srgbClr val="F3F3F3"/>
                </a:solidFill>
                <a:latin typeface="Tahoma"/>
                <a:cs typeface="Tahoma"/>
              </a:rPr>
              <a:t> </a:t>
            </a:r>
            <a:r>
              <a:rPr sz="2200" spc="50" dirty="0">
                <a:solidFill>
                  <a:srgbClr val="F3F3F3"/>
                </a:solidFill>
                <a:latin typeface="Tahoma"/>
                <a:cs typeface="Tahoma"/>
              </a:rPr>
              <a:t>loss</a:t>
            </a:r>
            <a:r>
              <a:rPr sz="2200" spc="-75" dirty="0">
                <a:solidFill>
                  <a:srgbClr val="F3F3F3"/>
                </a:solidFill>
                <a:latin typeface="Tahoma"/>
                <a:cs typeface="Tahoma"/>
              </a:rPr>
              <a:t> </a:t>
            </a:r>
            <a:r>
              <a:rPr sz="2200" spc="60" dirty="0">
                <a:solidFill>
                  <a:srgbClr val="F3F3F3"/>
                </a:solidFill>
                <a:latin typeface="Tahoma"/>
                <a:cs typeface="Tahoma"/>
              </a:rPr>
              <a:t>suffered</a:t>
            </a:r>
            <a:r>
              <a:rPr sz="2200" spc="-80" dirty="0">
                <a:solidFill>
                  <a:srgbClr val="F3F3F3"/>
                </a:solidFill>
                <a:latin typeface="Tahoma"/>
                <a:cs typeface="Tahoma"/>
              </a:rPr>
              <a:t> </a:t>
            </a:r>
            <a:r>
              <a:rPr sz="2200" spc="60" dirty="0">
                <a:solidFill>
                  <a:srgbClr val="F3F3F3"/>
                </a:solidFill>
                <a:latin typeface="Tahoma"/>
                <a:cs typeface="Tahoma"/>
              </a:rPr>
              <a:t>due</a:t>
            </a:r>
            <a:r>
              <a:rPr sz="2200" spc="-75" dirty="0">
                <a:solidFill>
                  <a:srgbClr val="F3F3F3"/>
                </a:solidFill>
                <a:latin typeface="Tahoma"/>
                <a:cs typeface="Tahoma"/>
              </a:rPr>
              <a:t> </a:t>
            </a:r>
            <a:r>
              <a:rPr sz="2200" spc="60" dirty="0">
                <a:solidFill>
                  <a:srgbClr val="F3F3F3"/>
                </a:solidFill>
                <a:latin typeface="Tahoma"/>
                <a:cs typeface="Tahoma"/>
              </a:rPr>
              <a:t>to</a:t>
            </a:r>
            <a:r>
              <a:rPr sz="2200" spc="-80" dirty="0">
                <a:solidFill>
                  <a:srgbClr val="F3F3F3"/>
                </a:solidFill>
                <a:latin typeface="Tahoma"/>
                <a:cs typeface="Tahoma"/>
              </a:rPr>
              <a:t> </a:t>
            </a:r>
            <a:r>
              <a:rPr sz="2200" spc="30" dirty="0">
                <a:solidFill>
                  <a:srgbClr val="F3F3F3"/>
                </a:solidFill>
                <a:latin typeface="Tahoma"/>
                <a:cs typeface="Tahoma"/>
              </a:rPr>
              <a:t>the</a:t>
            </a:r>
            <a:r>
              <a:rPr sz="2200" spc="-75" dirty="0">
                <a:solidFill>
                  <a:srgbClr val="F3F3F3"/>
                </a:solidFill>
                <a:latin typeface="Tahoma"/>
                <a:cs typeface="Tahoma"/>
              </a:rPr>
              <a:t> </a:t>
            </a:r>
            <a:r>
              <a:rPr sz="2200" spc="25" dirty="0">
                <a:solidFill>
                  <a:srgbClr val="F3F3F3"/>
                </a:solidFill>
                <a:latin typeface="Tahoma"/>
                <a:cs typeface="Tahoma"/>
              </a:rPr>
              <a:t>fraud.</a:t>
            </a:r>
            <a:endParaRPr sz="2200">
              <a:latin typeface="Tahoma"/>
              <a:cs typeface="Tahoma"/>
            </a:endParaRPr>
          </a:p>
          <a:p>
            <a:pPr>
              <a:lnSpc>
                <a:spcPct val="100000"/>
              </a:lnSpc>
              <a:spcBef>
                <a:spcPts val="45"/>
              </a:spcBef>
            </a:pPr>
            <a:endParaRPr sz="3500">
              <a:latin typeface="Times New Roman"/>
              <a:cs typeface="Times New Roman"/>
            </a:endParaRPr>
          </a:p>
          <a:p>
            <a:pPr marL="12700">
              <a:lnSpc>
                <a:spcPct val="100000"/>
              </a:lnSpc>
            </a:pPr>
            <a:r>
              <a:rPr sz="2400" b="1" spc="50" dirty="0">
                <a:solidFill>
                  <a:srgbClr val="F3F3F3"/>
                </a:solidFill>
                <a:latin typeface="Century Gothic"/>
                <a:cs typeface="Century Gothic"/>
              </a:rPr>
              <a:t>Step </a:t>
            </a:r>
            <a:r>
              <a:rPr sz="2400" b="1" spc="-30" dirty="0">
                <a:solidFill>
                  <a:srgbClr val="F3F3F3"/>
                </a:solidFill>
                <a:latin typeface="Century Gothic"/>
                <a:cs typeface="Century Gothic"/>
              </a:rPr>
              <a:t>6 </a:t>
            </a:r>
            <a:r>
              <a:rPr sz="2400" b="1" spc="35" dirty="0">
                <a:solidFill>
                  <a:srgbClr val="F3F3F3"/>
                </a:solidFill>
                <a:latin typeface="Century Gothic"/>
                <a:cs typeface="Century Gothic"/>
              </a:rPr>
              <a:t>– </a:t>
            </a:r>
            <a:r>
              <a:rPr sz="2400" b="1" spc="15" dirty="0">
                <a:solidFill>
                  <a:srgbClr val="F3F3F3"/>
                </a:solidFill>
                <a:latin typeface="Century Gothic"/>
                <a:cs typeface="Century Gothic"/>
              </a:rPr>
              <a:t>Court</a:t>
            </a:r>
            <a:r>
              <a:rPr sz="2400" b="1" spc="-55" dirty="0">
                <a:solidFill>
                  <a:srgbClr val="F3F3F3"/>
                </a:solidFill>
                <a:latin typeface="Century Gothic"/>
                <a:cs typeface="Century Gothic"/>
              </a:rPr>
              <a:t> </a:t>
            </a:r>
            <a:r>
              <a:rPr sz="2400" b="1" spc="-35" dirty="0">
                <a:solidFill>
                  <a:srgbClr val="F3F3F3"/>
                </a:solidFill>
                <a:latin typeface="Century Gothic"/>
                <a:cs typeface="Century Gothic"/>
              </a:rPr>
              <a:t>Proceedings</a:t>
            </a:r>
            <a:endParaRPr sz="2400">
              <a:latin typeface="Century Gothic"/>
              <a:cs typeface="Century Gothic"/>
            </a:endParaRPr>
          </a:p>
          <a:p>
            <a:pPr marL="12700" marR="202565" algn="just">
              <a:lnSpc>
                <a:spcPct val="100000"/>
              </a:lnSpc>
              <a:spcBef>
                <a:spcPts val="615"/>
              </a:spcBef>
            </a:pPr>
            <a:r>
              <a:rPr sz="2200" spc="40" dirty="0">
                <a:solidFill>
                  <a:srgbClr val="F3F3F3"/>
                </a:solidFill>
                <a:latin typeface="Tahoma"/>
                <a:cs typeface="Tahoma"/>
              </a:rPr>
              <a:t>The</a:t>
            </a:r>
            <a:r>
              <a:rPr sz="2200" spc="-90" dirty="0">
                <a:solidFill>
                  <a:srgbClr val="F3F3F3"/>
                </a:solidFill>
                <a:latin typeface="Tahoma"/>
                <a:cs typeface="Tahoma"/>
              </a:rPr>
              <a:t> </a:t>
            </a:r>
            <a:r>
              <a:rPr sz="2200" spc="55" dirty="0">
                <a:solidFill>
                  <a:srgbClr val="F3F3F3"/>
                </a:solidFill>
                <a:latin typeface="Tahoma"/>
                <a:cs typeface="Tahoma"/>
              </a:rPr>
              <a:t>last</a:t>
            </a:r>
            <a:r>
              <a:rPr sz="2200" spc="-80" dirty="0">
                <a:solidFill>
                  <a:srgbClr val="F3F3F3"/>
                </a:solidFill>
                <a:latin typeface="Tahoma"/>
                <a:cs typeface="Tahoma"/>
              </a:rPr>
              <a:t> </a:t>
            </a:r>
            <a:r>
              <a:rPr sz="2200" spc="85" dirty="0">
                <a:solidFill>
                  <a:srgbClr val="F3F3F3"/>
                </a:solidFill>
                <a:latin typeface="Tahoma"/>
                <a:cs typeface="Tahoma"/>
              </a:rPr>
              <a:t>stage</a:t>
            </a:r>
            <a:r>
              <a:rPr sz="2200" spc="-70" dirty="0">
                <a:solidFill>
                  <a:srgbClr val="F3F3F3"/>
                </a:solidFill>
                <a:latin typeface="Tahoma"/>
                <a:cs typeface="Tahoma"/>
              </a:rPr>
              <a:t> </a:t>
            </a:r>
            <a:r>
              <a:rPr sz="2200" spc="70" dirty="0">
                <a:solidFill>
                  <a:srgbClr val="F3F3F3"/>
                </a:solidFill>
                <a:latin typeface="Tahoma"/>
                <a:cs typeface="Tahoma"/>
              </a:rPr>
              <a:t>expands</a:t>
            </a:r>
            <a:r>
              <a:rPr sz="2200" spc="-80" dirty="0">
                <a:solidFill>
                  <a:srgbClr val="F3F3F3"/>
                </a:solidFill>
                <a:latin typeface="Tahoma"/>
                <a:cs typeface="Tahoma"/>
              </a:rPr>
              <a:t> </a:t>
            </a:r>
            <a:r>
              <a:rPr sz="2200" spc="70" dirty="0">
                <a:solidFill>
                  <a:srgbClr val="F3F3F3"/>
                </a:solidFill>
                <a:latin typeface="Tahoma"/>
                <a:cs typeface="Tahoma"/>
              </a:rPr>
              <a:t>over</a:t>
            </a:r>
            <a:r>
              <a:rPr sz="2200" spc="-85" dirty="0">
                <a:solidFill>
                  <a:srgbClr val="F3F3F3"/>
                </a:solidFill>
                <a:latin typeface="Tahoma"/>
                <a:cs typeface="Tahoma"/>
              </a:rPr>
              <a:t> </a:t>
            </a:r>
            <a:r>
              <a:rPr sz="2200" spc="50" dirty="0">
                <a:solidFill>
                  <a:srgbClr val="F3F3F3"/>
                </a:solidFill>
                <a:latin typeface="Tahoma"/>
                <a:cs typeface="Tahoma"/>
              </a:rPr>
              <a:t>those</a:t>
            </a:r>
            <a:r>
              <a:rPr sz="2200" spc="-65" dirty="0">
                <a:solidFill>
                  <a:srgbClr val="F3F3F3"/>
                </a:solidFill>
                <a:latin typeface="Tahoma"/>
                <a:cs typeface="Tahoma"/>
              </a:rPr>
              <a:t> </a:t>
            </a:r>
            <a:r>
              <a:rPr sz="2200" spc="50" dirty="0">
                <a:solidFill>
                  <a:srgbClr val="F3F3F3"/>
                </a:solidFill>
                <a:latin typeface="Tahoma"/>
                <a:cs typeface="Tahoma"/>
              </a:rPr>
              <a:t>audits</a:t>
            </a:r>
            <a:r>
              <a:rPr sz="2200" spc="-55" dirty="0">
                <a:solidFill>
                  <a:srgbClr val="F3F3F3"/>
                </a:solidFill>
                <a:latin typeface="Tahoma"/>
                <a:cs typeface="Tahoma"/>
              </a:rPr>
              <a:t> </a:t>
            </a:r>
            <a:r>
              <a:rPr sz="2200" spc="50" dirty="0">
                <a:solidFill>
                  <a:srgbClr val="F3F3F3"/>
                </a:solidFill>
                <a:latin typeface="Tahoma"/>
                <a:cs typeface="Tahoma"/>
              </a:rPr>
              <a:t>that</a:t>
            </a:r>
            <a:r>
              <a:rPr sz="2200" spc="-80" dirty="0">
                <a:solidFill>
                  <a:srgbClr val="F3F3F3"/>
                </a:solidFill>
                <a:latin typeface="Tahoma"/>
                <a:cs typeface="Tahoma"/>
              </a:rPr>
              <a:t> </a:t>
            </a:r>
            <a:r>
              <a:rPr sz="2200" spc="80" dirty="0">
                <a:solidFill>
                  <a:srgbClr val="F3F3F3"/>
                </a:solidFill>
                <a:latin typeface="Tahoma"/>
                <a:cs typeface="Tahoma"/>
              </a:rPr>
              <a:t>lead</a:t>
            </a:r>
            <a:r>
              <a:rPr sz="2200" spc="-80" dirty="0">
                <a:solidFill>
                  <a:srgbClr val="F3F3F3"/>
                </a:solidFill>
                <a:latin typeface="Tahoma"/>
                <a:cs typeface="Tahoma"/>
              </a:rPr>
              <a:t> </a:t>
            </a:r>
            <a:r>
              <a:rPr sz="2200" spc="60" dirty="0">
                <a:solidFill>
                  <a:srgbClr val="F3F3F3"/>
                </a:solidFill>
                <a:latin typeface="Tahoma"/>
                <a:cs typeface="Tahoma"/>
              </a:rPr>
              <a:t>to</a:t>
            </a:r>
            <a:r>
              <a:rPr sz="2200" spc="-80" dirty="0">
                <a:solidFill>
                  <a:srgbClr val="F3F3F3"/>
                </a:solidFill>
                <a:latin typeface="Tahoma"/>
                <a:cs typeface="Tahoma"/>
              </a:rPr>
              <a:t> </a:t>
            </a:r>
            <a:r>
              <a:rPr sz="2200" spc="75" dirty="0">
                <a:solidFill>
                  <a:srgbClr val="F3F3F3"/>
                </a:solidFill>
                <a:latin typeface="Tahoma"/>
                <a:cs typeface="Tahoma"/>
              </a:rPr>
              <a:t>legal  </a:t>
            </a:r>
            <a:r>
              <a:rPr sz="2200" spc="40" dirty="0">
                <a:solidFill>
                  <a:srgbClr val="F3F3F3"/>
                </a:solidFill>
                <a:latin typeface="Tahoma"/>
                <a:cs typeface="Tahoma"/>
              </a:rPr>
              <a:t>proceedings.</a:t>
            </a:r>
            <a:r>
              <a:rPr sz="2200" spc="-45" dirty="0">
                <a:solidFill>
                  <a:srgbClr val="F3F3F3"/>
                </a:solidFill>
                <a:latin typeface="Tahoma"/>
                <a:cs typeface="Tahoma"/>
              </a:rPr>
              <a:t> </a:t>
            </a:r>
            <a:r>
              <a:rPr sz="2200" spc="40" dirty="0">
                <a:solidFill>
                  <a:srgbClr val="F3F3F3"/>
                </a:solidFill>
                <a:latin typeface="Tahoma"/>
                <a:cs typeface="Tahoma"/>
              </a:rPr>
              <a:t>The</a:t>
            </a:r>
            <a:r>
              <a:rPr sz="2200" spc="-80" dirty="0">
                <a:solidFill>
                  <a:srgbClr val="F3F3F3"/>
                </a:solidFill>
                <a:latin typeface="Tahoma"/>
                <a:cs typeface="Tahoma"/>
              </a:rPr>
              <a:t> </a:t>
            </a:r>
            <a:r>
              <a:rPr sz="2200" spc="55" dirty="0">
                <a:solidFill>
                  <a:srgbClr val="F3F3F3"/>
                </a:solidFill>
                <a:latin typeface="Tahoma"/>
                <a:cs typeface="Tahoma"/>
              </a:rPr>
              <a:t>auditors</a:t>
            </a:r>
            <a:r>
              <a:rPr sz="2200" spc="-40" dirty="0">
                <a:solidFill>
                  <a:srgbClr val="F3F3F3"/>
                </a:solidFill>
                <a:latin typeface="Tahoma"/>
                <a:cs typeface="Tahoma"/>
              </a:rPr>
              <a:t> </a:t>
            </a:r>
            <a:r>
              <a:rPr sz="2200" spc="90" dirty="0">
                <a:solidFill>
                  <a:srgbClr val="F3F3F3"/>
                </a:solidFill>
                <a:latin typeface="Tahoma"/>
                <a:cs typeface="Tahoma"/>
              </a:rPr>
              <a:t>are</a:t>
            </a:r>
            <a:r>
              <a:rPr sz="2200" spc="-70" dirty="0">
                <a:solidFill>
                  <a:srgbClr val="F3F3F3"/>
                </a:solidFill>
                <a:latin typeface="Tahoma"/>
                <a:cs typeface="Tahoma"/>
              </a:rPr>
              <a:t> </a:t>
            </a:r>
            <a:r>
              <a:rPr sz="2200" spc="75" dirty="0">
                <a:solidFill>
                  <a:srgbClr val="F3F3F3"/>
                </a:solidFill>
                <a:latin typeface="Tahoma"/>
                <a:cs typeface="Tahoma"/>
              </a:rPr>
              <a:t>called</a:t>
            </a:r>
            <a:r>
              <a:rPr sz="2200" spc="-90" dirty="0">
                <a:solidFill>
                  <a:srgbClr val="F3F3F3"/>
                </a:solidFill>
                <a:latin typeface="Tahoma"/>
                <a:cs typeface="Tahoma"/>
              </a:rPr>
              <a:t> </a:t>
            </a:r>
            <a:r>
              <a:rPr sz="2200" spc="60" dirty="0">
                <a:solidFill>
                  <a:srgbClr val="F3F3F3"/>
                </a:solidFill>
                <a:latin typeface="Tahoma"/>
                <a:cs typeface="Tahoma"/>
              </a:rPr>
              <a:t>to</a:t>
            </a:r>
            <a:r>
              <a:rPr sz="2200" spc="-75" dirty="0">
                <a:solidFill>
                  <a:srgbClr val="F3F3F3"/>
                </a:solidFill>
                <a:latin typeface="Tahoma"/>
                <a:cs typeface="Tahoma"/>
              </a:rPr>
              <a:t> </a:t>
            </a:r>
            <a:r>
              <a:rPr sz="2200" spc="30" dirty="0">
                <a:solidFill>
                  <a:srgbClr val="F3F3F3"/>
                </a:solidFill>
                <a:latin typeface="Tahoma"/>
                <a:cs typeface="Tahoma"/>
              </a:rPr>
              <a:t>the</a:t>
            </a:r>
            <a:r>
              <a:rPr sz="2200" spc="-70" dirty="0">
                <a:solidFill>
                  <a:srgbClr val="F3F3F3"/>
                </a:solidFill>
                <a:latin typeface="Tahoma"/>
                <a:cs typeface="Tahoma"/>
              </a:rPr>
              <a:t> </a:t>
            </a:r>
            <a:r>
              <a:rPr sz="2200" spc="5" dirty="0">
                <a:solidFill>
                  <a:srgbClr val="F3F3F3"/>
                </a:solidFill>
                <a:latin typeface="Tahoma"/>
                <a:cs typeface="Tahoma"/>
              </a:rPr>
              <a:t>Court,</a:t>
            </a:r>
            <a:r>
              <a:rPr sz="2200" spc="-55" dirty="0">
                <a:solidFill>
                  <a:srgbClr val="F3F3F3"/>
                </a:solidFill>
                <a:latin typeface="Tahoma"/>
                <a:cs typeface="Tahoma"/>
              </a:rPr>
              <a:t> </a:t>
            </a:r>
            <a:r>
              <a:rPr sz="2200" spc="105" dirty="0">
                <a:solidFill>
                  <a:srgbClr val="F3F3F3"/>
                </a:solidFill>
                <a:latin typeface="Tahoma"/>
                <a:cs typeface="Tahoma"/>
              </a:rPr>
              <a:t>and</a:t>
            </a:r>
            <a:r>
              <a:rPr sz="2200" spc="-80" dirty="0">
                <a:solidFill>
                  <a:srgbClr val="F3F3F3"/>
                </a:solidFill>
                <a:latin typeface="Tahoma"/>
                <a:cs typeface="Tahoma"/>
              </a:rPr>
              <a:t> </a:t>
            </a:r>
            <a:r>
              <a:rPr sz="2200" spc="80" dirty="0">
                <a:solidFill>
                  <a:srgbClr val="F3F3F3"/>
                </a:solidFill>
                <a:latin typeface="Tahoma"/>
                <a:cs typeface="Tahoma"/>
              </a:rPr>
              <a:t>also  </a:t>
            </a:r>
            <a:r>
              <a:rPr sz="2200" spc="50" dirty="0">
                <a:solidFill>
                  <a:srgbClr val="F3F3F3"/>
                </a:solidFill>
                <a:latin typeface="Tahoma"/>
                <a:cs typeface="Tahoma"/>
              </a:rPr>
              <a:t>included </a:t>
            </a:r>
            <a:r>
              <a:rPr sz="2200" dirty="0">
                <a:solidFill>
                  <a:srgbClr val="F3F3F3"/>
                </a:solidFill>
                <a:latin typeface="Tahoma"/>
                <a:cs typeface="Tahoma"/>
              </a:rPr>
              <a:t>in </a:t>
            </a:r>
            <a:r>
              <a:rPr sz="2200" spc="30" dirty="0">
                <a:solidFill>
                  <a:srgbClr val="F3F3F3"/>
                </a:solidFill>
                <a:latin typeface="Tahoma"/>
                <a:cs typeface="Tahoma"/>
              </a:rPr>
              <a:t>the </a:t>
            </a:r>
            <a:r>
              <a:rPr sz="2200" spc="120" dirty="0">
                <a:solidFill>
                  <a:srgbClr val="F3F3F3"/>
                </a:solidFill>
                <a:latin typeface="Tahoma"/>
                <a:cs typeface="Tahoma"/>
              </a:rPr>
              <a:t>advocacy</a:t>
            </a:r>
            <a:r>
              <a:rPr sz="2200" spc="-405" dirty="0">
                <a:solidFill>
                  <a:srgbClr val="F3F3F3"/>
                </a:solidFill>
                <a:latin typeface="Tahoma"/>
                <a:cs typeface="Tahoma"/>
              </a:rPr>
              <a:t> </a:t>
            </a:r>
            <a:r>
              <a:rPr sz="2200" spc="30" dirty="0">
                <a:solidFill>
                  <a:srgbClr val="F3F3F3"/>
                </a:solidFill>
                <a:latin typeface="Tahoma"/>
                <a:cs typeface="Tahoma"/>
              </a:rPr>
              <a:t>process.</a:t>
            </a:r>
            <a:endParaRPr sz="2200">
              <a:latin typeface="Tahoma"/>
              <a:cs typeface="Tahoma"/>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49554">
              <a:lnSpc>
                <a:spcPct val="100000"/>
              </a:lnSpc>
              <a:spcBef>
                <a:spcPts val="100"/>
              </a:spcBef>
            </a:pPr>
            <a:r>
              <a:rPr spc="165" dirty="0"/>
              <a:t>TYPES </a:t>
            </a:r>
            <a:r>
              <a:rPr dirty="0"/>
              <a:t>OF </a:t>
            </a:r>
            <a:r>
              <a:rPr spc="40" dirty="0"/>
              <a:t>INVESTIGATIONS </a:t>
            </a:r>
            <a:r>
              <a:rPr spc="110" dirty="0"/>
              <a:t>UNDER</a:t>
            </a:r>
            <a:r>
              <a:rPr spc="-210" dirty="0"/>
              <a:t> </a:t>
            </a:r>
            <a:r>
              <a:rPr spc="20" dirty="0"/>
              <a:t>FORENSIC</a:t>
            </a:r>
          </a:p>
          <a:p>
            <a:pPr marL="249554">
              <a:lnSpc>
                <a:spcPct val="100000"/>
              </a:lnSpc>
              <a:spcBef>
                <a:spcPts val="5"/>
              </a:spcBef>
            </a:pPr>
            <a:r>
              <a:rPr spc="85" dirty="0"/>
              <a:t>AUDIT</a:t>
            </a:r>
          </a:p>
        </p:txBody>
      </p:sp>
      <p:sp>
        <p:nvSpPr>
          <p:cNvPr id="3" name="object 3"/>
          <p:cNvSpPr txBox="1"/>
          <p:nvPr/>
        </p:nvSpPr>
        <p:spPr>
          <a:xfrm>
            <a:off x="1189736" y="1255267"/>
            <a:ext cx="5222875" cy="4873625"/>
          </a:xfrm>
          <a:prstGeom prst="rect">
            <a:avLst/>
          </a:prstGeom>
        </p:spPr>
        <p:txBody>
          <a:bodyPr vert="horz" wrap="square" lIns="0" tIns="12700" rIns="0" bIns="0" rtlCol="0">
            <a:spAutoFit/>
          </a:bodyPr>
          <a:lstStyle/>
          <a:p>
            <a:pPr marL="50800">
              <a:lnSpc>
                <a:spcPct val="100000"/>
              </a:lnSpc>
              <a:spcBef>
                <a:spcPts val="100"/>
              </a:spcBef>
            </a:pPr>
            <a:r>
              <a:rPr sz="2400" b="1" spc="10" dirty="0">
                <a:solidFill>
                  <a:srgbClr val="F3F3F3"/>
                </a:solidFill>
                <a:latin typeface="Century Gothic"/>
                <a:cs typeface="Century Gothic"/>
              </a:rPr>
              <a:t>Asset</a:t>
            </a:r>
            <a:r>
              <a:rPr sz="2400" b="1" spc="20" dirty="0">
                <a:solidFill>
                  <a:srgbClr val="F3F3F3"/>
                </a:solidFill>
                <a:latin typeface="Century Gothic"/>
                <a:cs typeface="Century Gothic"/>
              </a:rPr>
              <a:t> </a:t>
            </a:r>
            <a:r>
              <a:rPr sz="2400" b="1" spc="5" dirty="0">
                <a:solidFill>
                  <a:srgbClr val="F3F3F3"/>
                </a:solidFill>
                <a:latin typeface="Century Gothic"/>
                <a:cs typeface="Century Gothic"/>
              </a:rPr>
              <a:t>Misappropriation</a:t>
            </a:r>
            <a:endParaRPr sz="2400">
              <a:latin typeface="Century Gothic"/>
              <a:cs typeface="Century Gothic"/>
            </a:endParaRPr>
          </a:p>
          <a:p>
            <a:pPr>
              <a:lnSpc>
                <a:spcPct val="100000"/>
              </a:lnSpc>
              <a:spcBef>
                <a:spcPts val="55"/>
              </a:spcBef>
            </a:pPr>
            <a:endParaRPr sz="3300">
              <a:latin typeface="Times New Roman"/>
              <a:cs typeface="Times New Roman"/>
            </a:endParaRPr>
          </a:p>
          <a:p>
            <a:pPr marL="355600" marR="88265" indent="-342900">
              <a:lnSpc>
                <a:spcPct val="100000"/>
              </a:lnSpc>
              <a:buSzPct val="136363"/>
              <a:buFont typeface="Arial"/>
              <a:buChar char="•"/>
              <a:tabLst>
                <a:tab pos="354965" algn="l"/>
                <a:tab pos="355600" algn="l"/>
              </a:tabLst>
            </a:pPr>
            <a:r>
              <a:rPr sz="2200" spc="20" dirty="0">
                <a:solidFill>
                  <a:srgbClr val="F3F3F3"/>
                </a:solidFill>
                <a:latin typeface="Tahoma"/>
                <a:cs typeface="Tahoma"/>
              </a:rPr>
              <a:t>This </a:t>
            </a:r>
            <a:r>
              <a:rPr sz="2200" spc="45" dirty="0">
                <a:solidFill>
                  <a:srgbClr val="F3F3F3"/>
                </a:solidFill>
                <a:latin typeface="Tahoma"/>
                <a:cs typeface="Tahoma"/>
              </a:rPr>
              <a:t>includes </a:t>
            </a:r>
            <a:r>
              <a:rPr sz="2200" spc="70" dirty="0">
                <a:solidFill>
                  <a:srgbClr val="F3F3F3"/>
                </a:solidFill>
                <a:latin typeface="Tahoma"/>
                <a:cs typeface="Tahoma"/>
              </a:rPr>
              <a:t>misappropriation </a:t>
            </a:r>
            <a:r>
              <a:rPr sz="2200" spc="90" dirty="0">
                <a:solidFill>
                  <a:srgbClr val="F3F3F3"/>
                </a:solidFill>
                <a:latin typeface="Tahoma"/>
                <a:cs typeface="Tahoma"/>
              </a:rPr>
              <a:t>of  </a:t>
            </a:r>
            <a:r>
              <a:rPr sz="2200" spc="20" dirty="0">
                <a:solidFill>
                  <a:srgbClr val="F3F3F3"/>
                </a:solidFill>
                <a:latin typeface="Tahoma"/>
                <a:cs typeface="Tahoma"/>
              </a:rPr>
              <a:t>cash, </a:t>
            </a:r>
            <a:r>
              <a:rPr sz="2200" spc="55" dirty="0">
                <a:solidFill>
                  <a:srgbClr val="F3F3F3"/>
                </a:solidFill>
                <a:latin typeface="Tahoma"/>
                <a:cs typeface="Tahoma"/>
              </a:rPr>
              <a:t>raising </a:t>
            </a:r>
            <a:r>
              <a:rPr sz="2200" spc="95" dirty="0">
                <a:solidFill>
                  <a:srgbClr val="F3F3F3"/>
                </a:solidFill>
                <a:latin typeface="Tahoma"/>
                <a:cs typeface="Tahoma"/>
              </a:rPr>
              <a:t>fake </a:t>
            </a:r>
            <a:r>
              <a:rPr sz="2200" spc="15" dirty="0">
                <a:solidFill>
                  <a:srgbClr val="F3F3F3"/>
                </a:solidFill>
                <a:latin typeface="Tahoma"/>
                <a:cs typeface="Tahoma"/>
              </a:rPr>
              <a:t>invoices,</a:t>
            </a:r>
            <a:r>
              <a:rPr sz="2200" spc="-495" dirty="0">
                <a:solidFill>
                  <a:srgbClr val="F3F3F3"/>
                </a:solidFill>
                <a:latin typeface="Tahoma"/>
                <a:cs typeface="Tahoma"/>
              </a:rPr>
              <a:t> </a:t>
            </a:r>
            <a:r>
              <a:rPr sz="2200" spc="90" dirty="0">
                <a:solidFill>
                  <a:srgbClr val="F3F3F3"/>
                </a:solidFill>
                <a:latin typeface="Tahoma"/>
                <a:cs typeface="Tahoma"/>
              </a:rPr>
              <a:t>payments  </a:t>
            </a:r>
            <a:r>
              <a:rPr sz="2200" spc="120" dirty="0">
                <a:solidFill>
                  <a:srgbClr val="F3F3F3"/>
                </a:solidFill>
                <a:latin typeface="Tahoma"/>
                <a:cs typeface="Tahoma"/>
              </a:rPr>
              <a:t>made </a:t>
            </a:r>
            <a:r>
              <a:rPr sz="2200" spc="60" dirty="0">
                <a:solidFill>
                  <a:srgbClr val="F3F3F3"/>
                </a:solidFill>
                <a:latin typeface="Tahoma"/>
                <a:cs typeface="Tahoma"/>
              </a:rPr>
              <a:t>to </a:t>
            </a:r>
            <a:r>
              <a:rPr sz="2200" spc="35" dirty="0">
                <a:solidFill>
                  <a:srgbClr val="F3F3F3"/>
                </a:solidFill>
                <a:latin typeface="Tahoma"/>
                <a:cs typeface="Tahoma"/>
              </a:rPr>
              <a:t>non-existing </a:t>
            </a:r>
            <a:r>
              <a:rPr sz="2200" spc="45" dirty="0">
                <a:solidFill>
                  <a:srgbClr val="F3F3F3"/>
                </a:solidFill>
                <a:latin typeface="Tahoma"/>
                <a:cs typeface="Tahoma"/>
              </a:rPr>
              <a:t>suppliers </a:t>
            </a:r>
            <a:r>
              <a:rPr sz="2200" spc="80" dirty="0">
                <a:solidFill>
                  <a:srgbClr val="F3F3F3"/>
                </a:solidFill>
                <a:latin typeface="Tahoma"/>
                <a:cs typeface="Tahoma"/>
              </a:rPr>
              <a:t>or  </a:t>
            </a:r>
            <a:r>
              <a:rPr sz="2200" spc="85" dirty="0">
                <a:solidFill>
                  <a:srgbClr val="F3F3F3"/>
                </a:solidFill>
                <a:latin typeface="Tahoma"/>
                <a:cs typeface="Tahoma"/>
              </a:rPr>
              <a:t>employees</a:t>
            </a:r>
            <a:endParaRPr sz="2200">
              <a:latin typeface="Tahoma"/>
              <a:cs typeface="Tahoma"/>
            </a:endParaRPr>
          </a:p>
          <a:p>
            <a:pPr>
              <a:lnSpc>
                <a:spcPct val="100000"/>
              </a:lnSpc>
              <a:spcBef>
                <a:spcPts val="45"/>
              </a:spcBef>
              <a:buClr>
                <a:srgbClr val="F3F3F3"/>
              </a:buClr>
              <a:buFont typeface="Arial"/>
              <a:buChar char="•"/>
            </a:pPr>
            <a:endParaRPr sz="3300">
              <a:latin typeface="Times New Roman"/>
              <a:cs typeface="Times New Roman"/>
            </a:endParaRPr>
          </a:p>
          <a:p>
            <a:pPr marL="355600" marR="5080" indent="-342900">
              <a:lnSpc>
                <a:spcPct val="100000"/>
              </a:lnSpc>
              <a:buSzPct val="136363"/>
              <a:buFont typeface="Arial"/>
              <a:buChar char="•"/>
              <a:tabLst>
                <a:tab pos="354965" algn="l"/>
                <a:tab pos="355600" algn="l"/>
              </a:tabLst>
            </a:pPr>
            <a:r>
              <a:rPr sz="2200" spc="-135" dirty="0">
                <a:solidFill>
                  <a:srgbClr val="F3F3F3"/>
                </a:solidFill>
                <a:latin typeface="Tahoma"/>
                <a:cs typeface="Tahoma"/>
              </a:rPr>
              <a:t>It </a:t>
            </a:r>
            <a:r>
              <a:rPr sz="2200" spc="75" dirty="0">
                <a:solidFill>
                  <a:srgbClr val="F3F3F3"/>
                </a:solidFill>
                <a:latin typeface="Tahoma"/>
                <a:cs typeface="Tahoma"/>
              </a:rPr>
              <a:t>happens </a:t>
            </a:r>
            <a:r>
              <a:rPr sz="2200" spc="35" dirty="0">
                <a:solidFill>
                  <a:srgbClr val="F3F3F3"/>
                </a:solidFill>
                <a:latin typeface="Tahoma"/>
                <a:cs typeface="Tahoma"/>
              </a:rPr>
              <a:t>when </a:t>
            </a:r>
            <a:r>
              <a:rPr sz="2200" spc="75" dirty="0">
                <a:solidFill>
                  <a:srgbClr val="F3F3F3"/>
                </a:solidFill>
                <a:latin typeface="Tahoma"/>
                <a:cs typeface="Tahoma"/>
              </a:rPr>
              <a:t>people </a:t>
            </a:r>
            <a:r>
              <a:rPr sz="2200" spc="50" dirty="0">
                <a:solidFill>
                  <a:srgbClr val="F3F3F3"/>
                </a:solidFill>
                <a:latin typeface="Tahoma"/>
                <a:cs typeface="Tahoma"/>
              </a:rPr>
              <a:t>who </a:t>
            </a:r>
            <a:r>
              <a:rPr sz="2200" spc="90" dirty="0">
                <a:solidFill>
                  <a:srgbClr val="F3F3F3"/>
                </a:solidFill>
                <a:latin typeface="Tahoma"/>
                <a:cs typeface="Tahoma"/>
              </a:rPr>
              <a:t>are  </a:t>
            </a:r>
            <a:r>
              <a:rPr sz="2200" spc="45" dirty="0">
                <a:solidFill>
                  <a:srgbClr val="F3F3F3"/>
                </a:solidFill>
                <a:latin typeface="Tahoma"/>
                <a:cs typeface="Tahoma"/>
              </a:rPr>
              <a:t>entrusted</a:t>
            </a:r>
            <a:r>
              <a:rPr sz="2200" spc="-55" dirty="0">
                <a:solidFill>
                  <a:srgbClr val="F3F3F3"/>
                </a:solidFill>
                <a:latin typeface="Tahoma"/>
                <a:cs typeface="Tahoma"/>
              </a:rPr>
              <a:t> </a:t>
            </a:r>
            <a:r>
              <a:rPr sz="2200" spc="60" dirty="0">
                <a:solidFill>
                  <a:srgbClr val="F3F3F3"/>
                </a:solidFill>
                <a:latin typeface="Tahoma"/>
                <a:cs typeface="Tahoma"/>
              </a:rPr>
              <a:t>to</a:t>
            </a:r>
            <a:r>
              <a:rPr sz="2200" spc="-75" dirty="0">
                <a:solidFill>
                  <a:srgbClr val="F3F3F3"/>
                </a:solidFill>
                <a:latin typeface="Tahoma"/>
                <a:cs typeface="Tahoma"/>
              </a:rPr>
              <a:t> </a:t>
            </a:r>
            <a:r>
              <a:rPr sz="2200" spc="120" dirty="0">
                <a:solidFill>
                  <a:srgbClr val="F3F3F3"/>
                </a:solidFill>
                <a:latin typeface="Tahoma"/>
                <a:cs typeface="Tahoma"/>
              </a:rPr>
              <a:t>manage</a:t>
            </a:r>
            <a:r>
              <a:rPr sz="2200" spc="-60" dirty="0">
                <a:solidFill>
                  <a:srgbClr val="F3F3F3"/>
                </a:solidFill>
                <a:latin typeface="Tahoma"/>
                <a:cs typeface="Tahoma"/>
              </a:rPr>
              <a:t> </a:t>
            </a:r>
            <a:r>
              <a:rPr sz="2200" spc="30" dirty="0">
                <a:solidFill>
                  <a:srgbClr val="F3F3F3"/>
                </a:solidFill>
                <a:latin typeface="Tahoma"/>
                <a:cs typeface="Tahoma"/>
              </a:rPr>
              <a:t>the</a:t>
            </a:r>
            <a:r>
              <a:rPr sz="2200" spc="-85" dirty="0">
                <a:solidFill>
                  <a:srgbClr val="F3F3F3"/>
                </a:solidFill>
                <a:latin typeface="Tahoma"/>
                <a:cs typeface="Tahoma"/>
              </a:rPr>
              <a:t> </a:t>
            </a:r>
            <a:r>
              <a:rPr sz="2200" spc="60" dirty="0">
                <a:solidFill>
                  <a:srgbClr val="F3F3F3"/>
                </a:solidFill>
                <a:latin typeface="Tahoma"/>
                <a:cs typeface="Tahoma"/>
              </a:rPr>
              <a:t>assets</a:t>
            </a:r>
            <a:r>
              <a:rPr sz="2200" spc="-50" dirty="0">
                <a:solidFill>
                  <a:srgbClr val="F3F3F3"/>
                </a:solidFill>
                <a:latin typeface="Tahoma"/>
                <a:cs typeface="Tahoma"/>
              </a:rPr>
              <a:t> </a:t>
            </a:r>
            <a:r>
              <a:rPr sz="2200" spc="90" dirty="0">
                <a:solidFill>
                  <a:srgbClr val="F3F3F3"/>
                </a:solidFill>
                <a:latin typeface="Tahoma"/>
                <a:cs typeface="Tahoma"/>
              </a:rPr>
              <a:t>of</a:t>
            </a:r>
            <a:r>
              <a:rPr sz="2200" spc="-90" dirty="0">
                <a:solidFill>
                  <a:srgbClr val="F3F3F3"/>
                </a:solidFill>
                <a:latin typeface="Tahoma"/>
                <a:cs typeface="Tahoma"/>
              </a:rPr>
              <a:t> </a:t>
            </a:r>
            <a:r>
              <a:rPr sz="2200" spc="100" dirty="0">
                <a:solidFill>
                  <a:srgbClr val="F3F3F3"/>
                </a:solidFill>
                <a:latin typeface="Tahoma"/>
                <a:cs typeface="Tahoma"/>
              </a:rPr>
              <a:t>an  </a:t>
            </a:r>
            <a:r>
              <a:rPr sz="2200" spc="45" dirty="0">
                <a:solidFill>
                  <a:srgbClr val="F3F3F3"/>
                </a:solidFill>
                <a:latin typeface="Tahoma"/>
                <a:cs typeface="Tahoma"/>
              </a:rPr>
              <a:t>organization, </a:t>
            </a:r>
            <a:r>
              <a:rPr sz="2200" spc="55" dirty="0">
                <a:solidFill>
                  <a:srgbClr val="F3F3F3"/>
                </a:solidFill>
                <a:latin typeface="Tahoma"/>
                <a:cs typeface="Tahoma"/>
              </a:rPr>
              <a:t>steal </a:t>
            </a:r>
            <a:r>
              <a:rPr sz="2200" spc="95" dirty="0">
                <a:solidFill>
                  <a:srgbClr val="F3F3F3"/>
                </a:solidFill>
                <a:latin typeface="Tahoma"/>
                <a:cs typeface="Tahoma"/>
              </a:rPr>
              <a:t>from</a:t>
            </a:r>
            <a:r>
              <a:rPr sz="2200" spc="-285" dirty="0">
                <a:solidFill>
                  <a:srgbClr val="F3F3F3"/>
                </a:solidFill>
                <a:latin typeface="Tahoma"/>
                <a:cs typeface="Tahoma"/>
              </a:rPr>
              <a:t> </a:t>
            </a:r>
            <a:r>
              <a:rPr sz="2200" spc="-100" dirty="0">
                <a:solidFill>
                  <a:srgbClr val="F3F3F3"/>
                </a:solidFill>
                <a:latin typeface="Tahoma"/>
                <a:cs typeface="Tahoma"/>
              </a:rPr>
              <a:t>it.</a:t>
            </a:r>
            <a:endParaRPr sz="2200">
              <a:latin typeface="Tahoma"/>
              <a:cs typeface="Tahoma"/>
            </a:endParaRPr>
          </a:p>
          <a:p>
            <a:pPr>
              <a:lnSpc>
                <a:spcPct val="100000"/>
              </a:lnSpc>
              <a:spcBef>
                <a:spcPts val="50"/>
              </a:spcBef>
              <a:buClr>
                <a:srgbClr val="F3F3F3"/>
              </a:buClr>
              <a:buFont typeface="Arial"/>
              <a:buChar char="•"/>
            </a:pPr>
            <a:endParaRPr sz="3300">
              <a:latin typeface="Times New Roman"/>
              <a:cs typeface="Times New Roman"/>
            </a:endParaRPr>
          </a:p>
          <a:p>
            <a:pPr marL="355600" marR="389255" indent="-342900">
              <a:lnSpc>
                <a:spcPct val="100000"/>
              </a:lnSpc>
              <a:buSzPct val="136363"/>
              <a:buFont typeface="Arial"/>
              <a:buChar char="•"/>
              <a:tabLst>
                <a:tab pos="354965" algn="l"/>
                <a:tab pos="355600" algn="l"/>
              </a:tabLst>
            </a:pPr>
            <a:r>
              <a:rPr sz="2200" spc="40" dirty="0">
                <a:solidFill>
                  <a:srgbClr val="F3F3F3"/>
                </a:solidFill>
                <a:latin typeface="Tahoma"/>
                <a:cs typeface="Tahoma"/>
              </a:rPr>
              <a:t>The</a:t>
            </a:r>
            <a:r>
              <a:rPr sz="2200" spc="-95" dirty="0">
                <a:solidFill>
                  <a:srgbClr val="F3F3F3"/>
                </a:solidFill>
                <a:latin typeface="Tahoma"/>
                <a:cs typeface="Tahoma"/>
              </a:rPr>
              <a:t> </a:t>
            </a:r>
            <a:r>
              <a:rPr sz="2200" spc="50" dirty="0">
                <a:solidFill>
                  <a:srgbClr val="F3F3F3"/>
                </a:solidFill>
                <a:latin typeface="Tahoma"/>
                <a:cs typeface="Tahoma"/>
              </a:rPr>
              <a:t>direct</a:t>
            </a:r>
            <a:r>
              <a:rPr sz="2200" spc="-70" dirty="0">
                <a:solidFill>
                  <a:srgbClr val="F3F3F3"/>
                </a:solidFill>
                <a:latin typeface="Tahoma"/>
                <a:cs typeface="Tahoma"/>
              </a:rPr>
              <a:t> </a:t>
            </a:r>
            <a:r>
              <a:rPr sz="2200" spc="-5" dirty="0">
                <a:solidFill>
                  <a:srgbClr val="F3F3F3"/>
                </a:solidFill>
                <a:latin typeface="Tahoma"/>
                <a:cs typeface="Tahoma"/>
              </a:rPr>
              <a:t>hit</a:t>
            </a:r>
            <a:r>
              <a:rPr sz="2200" spc="-85" dirty="0">
                <a:solidFill>
                  <a:srgbClr val="F3F3F3"/>
                </a:solidFill>
                <a:latin typeface="Tahoma"/>
                <a:cs typeface="Tahoma"/>
              </a:rPr>
              <a:t> </a:t>
            </a:r>
            <a:r>
              <a:rPr sz="2200" spc="5" dirty="0">
                <a:solidFill>
                  <a:srgbClr val="F3F3F3"/>
                </a:solidFill>
                <a:latin typeface="Tahoma"/>
                <a:cs typeface="Tahoma"/>
              </a:rPr>
              <a:t>is</a:t>
            </a:r>
            <a:r>
              <a:rPr sz="2200" spc="-85" dirty="0">
                <a:solidFill>
                  <a:srgbClr val="F3F3F3"/>
                </a:solidFill>
                <a:latin typeface="Tahoma"/>
                <a:cs typeface="Tahoma"/>
              </a:rPr>
              <a:t> </a:t>
            </a:r>
            <a:r>
              <a:rPr sz="2200" spc="75" dirty="0">
                <a:solidFill>
                  <a:srgbClr val="F3F3F3"/>
                </a:solidFill>
                <a:latin typeface="Tahoma"/>
                <a:cs typeface="Tahoma"/>
              </a:rPr>
              <a:t>on</a:t>
            </a:r>
            <a:r>
              <a:rPr sz="2200" spc="-80" dirty="0">
                <a:solidFill>
                  <a:srgbClr val="F3F3F3"/>
                </a:solidFill>
                <a:latin typeface="Tahoma"/>
                <a:cs typeface="Tahoma"/>
              </a:rPr>
              <a:t> </a:t>
            </a:r>
            <a:r>
              <a:rPr sz="2200" spc="30" dirty="0">
                <a:solidFill>
                  <a:srgbClr val="F3F3F3"/>
                </a:solidFill>
                <a:latin typeface="Tahoma"/>
                <a:cs typeface="Tahoma"/>
              </a:rPr>
              <a:t>the</a:t>
            </a:r>
            <a:r>
              <a:rPr sz="2200" spc="-80" dirty="0">
                <a:solidFill>
                  <a:srgbClr val="F3F3F3"/>
                </a:solidFill>
                <a:latin typeface="Tahoma"/>
                <a:cs typeface="Tahoma"/>
              </a:rPr>
              <a:t> </a:t>
            </a:r>
            <a:r>
              <a:rPr sz="2200" spc="85" dirty="0">
                <a:solidFill>
                  <a:srgbClr val="F3F3F3"/>
                </a:solidFill>
                <a:latin typeface="Tahoma"/>
                <a:cs typeface="Tahoma"/>
              </a:rPr>
              <a:t>cash</a:t>
            </a:r>
            <a:r>
              <a:rPr sz="2200" spc="-95" dirty="0">
                <a:solidFill>
                  <a:srgbClr val="F3F3F3"/>
                </a:solidFill>
                <a:latin typeface="Tahoma"/>
                <a:cs typeface="Tahoma"/>
              </a:rPr>
              <a:t> </a:t>
            </a:r>
            <a:r>
              <a:rPr sz="2200" spc="50" dirty="0">
                <a:solidFill>
                  <a:srgbClr val="F3F3F3"/>
                </a:solidFill>
                <a:latin typeface="Tahoma"/>
                <a:cs typeface="Tahoma"/>
              </a:rPr>
              <a:t>flow</a:t>
            </a:r>
            <a:r>
              <a:rPr sz="2200" spc="-100" dirty="0">
                <a:solidFill>
                  <a:srgbClr val="F3F3F3"/>
                </a:solidFill>
                <a:latin typeface="Tahoma"/>
                <a:cs typeface="Tahoma"/>
              </a:rPr>
              <a:t> </a:t>
            </a:r>
            <a:r>
              <a:rPr sz="2200" spc="90" dirty="0">
                <a:solidFill>
                  <a:srgbClr val="F3F3F3"/>
                </a:solidFill>
                <a:latin typeface="Tahoma"/>
                <a:cs typeface="Tahoma"/>
              </a:rPr>
              <a:t>of  </a:t>
            </a:r>
            <a:r>
              <a:rPr sz="2200" spc="30" dirty="0">
                <a:solidFill>
                  <a:srgbClr val="F3F3F3"/>
                </a:solidFill>
                <a:latin typeface="Tahoma"/>
                <a:cs typeface="Tahoma"/>
              </a:rPr>
              <a:t>the</a:t>
            </a:r>
            <a:r>
              <a:rPr sz="2200" spc="-80" dirty="0">
                <a:solidFill>
                  <a:srgbClr val="F3F3F3"/>
                </a:solidFill>
                <a:latin typeface="Tahoma"/>
                <a:cs typeface="Tahoma"/>
              </a:rPr>
              <a:t> </a:t>
            </a:r>
            <a:r>
              <a:rPr sz="2200" spc="45" dirty="0">
                <a:solidFill>
                  <a:srgbClr val="F3F3F3"/>
                </a:solidFill>
                <a:latin typeface="Tahoma"/>
                <a:cs typeface="Tahoma"/>
              </a:rPr>
              <a:t>organization.</a:t>
            </a:r>
            <a:endParaRPr sz="2200">
              <a:latin typeface="Tahoma"/>
              <a:cs typeface="Tahoma"/>
            </a:endParaRPr>
          </a:p>
        </p:txBody>
      </p:sp>
      <p:sp>
        <p:nvSpPr>
          <p:cNvPr id="4" name="object 4"/>
          <p:cNvSpPr/>
          <p:nvPr/>
        </p:nvSpPr>
        <p:spPr>
          <a:xfrm>
            <a:off x="6934200" y="2340864"/>
            <a:ext cx="2028444" cy="2340864"/>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2700" rIns="0" bIns="0" rtlCol="0">
            <a:spAutoFit/>
          </a:bodyPr>
          <a:lstStyle/>
          <a:p>
            <a:pPr marL="25400">
              <a:lnSpc>
                <a:spcPct val="100000"/>
              </a:lnSpc>
              <a:spcBef>
                <a:spcPts val="100"/>
              </a:spcBef>
            </a:pPr>
            <a:fld id="{81D60167-4931-47E6-BA6A-407CBD079E47}" type="slidenum">
              <a:rPr spc="40" dirty="0"/>
              <a:pPr marL="25400">
                <a:lnSpc>
                  <a:spcPct val="100000"/>
                </a:lnSpc>
                <a:spcBef>
                  <a:spcPts val="100"/>
                </a:spcBef>
              </a:pPr>
              <a:t>118</a:t>
            </a:fld>
            <a:endParaRPr spc="40"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49554">
              <a:lnSpc>
                <a:spcPct val="100000"/>
              </a:lnSpc>
              <a:spcBef>
                <a:spcPts val="100"/>
              </a:spcBef>
            </a:pPr>
            <a:r>
              <a:rPr spc="165" dirty="0"/>
              <a:t>TYPES </a:t>
            </a:r>
            <a:r>
              <a:rPr dirty="0"/>
              <a:t>OF </a:t>
            </a:r>
            <a:r>
              <a:rPr spc="40" dirty="0"/>
              <a:t>INVESTIGATIONS </a:t>
            </a:r>
            <a:r>
              <a:rPr spc="110" dirty="0"/>
              <a:t>UNDER</a:t>
            </a:r>
            <a:r>
              <a:rPr spc="-210" dirty="0"/>
              <a:t> </a:t>
            </a:r>
            <a:r>
              <a:rPr spc="20" dirty="0"/>
              <a:t>FORENSIC</a:t>
            </a:r>
          </a:p>
          <a:p>
            <a:pPr marL="249554">
              <a:lnSpc>
                <a:spcPct val="100000"/>
              </a:lnSpc>
              <a:spcBef>
                <a:spcPts val="5"/>
              </a:spcBef>
            </a:pPr>
            <a:r>
              <a:rPr spc="85" dirty="0"/>
              <a:t>AUDIT</a:t>
            </a:r>
          </a:p>
        </p:txBody>
      </p:sp>
      <p:sp>
        <p:nvSpPr>
          <p:cNvPr id="3" name="object 3"/>
          <p:cNvSpPr txBox="1"/>
          <p:nvPr/>
        </p:nvSpPr>
        <p:spPr>
          <a:xfrm>
            <a:off x="1217167" y="1255267"/>
            <a:ext cx="5228590" cy="4690745"/>
          </a:xfrm>
          <a:prstGeom prst="rect">
            <a:avLst/>
          </a:prstGeom>
        </p:spPr>
        <p:txBody>
          <a:bodyPr vert="horz" wrap="square" lIns="0" tIns="12700" rIns="0" bIns="0" rtlCol="0">
            <a:spAutoFit/>
          </a:bodyPr>
          <a:lstStyle/>
          <a:p>
            <a:pPr marL="12700">
              <a:lnSpc>
                <a:spcPct val="100000"/>
              </a:lnSpc>
              <a:spcBef>
                <a:spcPts val="100"/>
              </a:spcBef>
            </a:pPr>
            <a:r>
              <a:rPr sz="2400" b="1" spc="15" dirty="0">
                <a:solidFill>
                  <a:srgbClr val="F3F3F3"/>
                </a:solidFill>
                <a:latin typeface="Century Gothic"/>
                <a:cs typeface="Century Gothic"/>
              </a:rPr>
              <a:t>Corruption</a:t>
            </a:r>
            <a:endParaRPr sz="2400">
              <a:latin typeface="Century Gothic"/>
              <a:cs typeface="Century Gothic"/>
            </a:endParaRPr>
          </a:p>
          <a:p>
            <a:pPr>
              <a:lnSpc>
                <a:spcPct val="100000"/>
              </a:lnSpc>
              <a:spcBef>
                <a:spcPts val="55"/>
              </a:spcBef>
            </a:pPr>
            <a:endParaRPr sz="3300">
              <a:latin typeface="Times New Roman"/>
              <a:cs typeface="Times New Roman"/>
            </a:endParaRPr>
          </a:p>
          <a:p>
            <a:pPr marL="12700" marR="5080">
              <a:lnSpc>
                <a:spcPct val="100000"/>
              </a:lnSpc>
            </a:pPr>
            <a:r>
              <a:rPr sz="2200" spc="55" dirty="0">
                <a:solidFill>
                  <a:srgbClr val="F3F3F3"/>
                </a:solidFill>
                <a:latin typeface="Tahoma"/>
                <a:cs typeface="Tahoma"/>
              </a:rPr>
              <a:t>Corruption </a:t>
            </a:r>
            <a:r>
              <a:rPr sz="2200" spc="5" dirty="0">
                <a:solidFill>
                  <a:srgbClr val="F3F3F3"/>
                </a:solidFill>
                <a:latin typeface="Tahoma"/>
                <a:cs typeface="Tahoma"/>
              </a:rPr>
              <a:t>is </a:t>
            </a:r>
            <a:r>
              <a:rPr sz="2200" spc="165" dirty="0">
                <a:solidFill>
                  <a:srgbClr val="F3F3F3"/>
                </a:solidFill>
                <a:latin typeface="Tahoma"/>
                <a:cs typeface="Tahoma"/>
              </a:rPr>
              <a:t>a </a:t>
            </a:r>
            <a:r>
              <a:rPr sz="2200" spc="75" dirty="0">
                <a:solidFill>
                  <a:srgbClr val="F3F3F3"/>
                </a:solidFill>
                <a:latin typeface="Tahoma"/>
                <a:cs typeface="Tahoma"/>
              </a:rPr>
              <a:t>major obstacle </a:t>
            </a:r>
            <a:r>
              <a:rPr sz="2200" spc="85" dirty="0">
                <a:solidFill>
                  <a:srgbClr val="F3F3F3"/>
                </a:solidFill>
                <a:latin typeface="Tahoma"/>
                <a:cs typeface="Tahoma"/>
              </a:rPr>
              <a:t>at  corporate </a:t>
            </a:r>
            <a:r>
              <a:rPr sz="2200" dirty="0">
                <a:solidFill>
                  <a:srgbClr val="F3F3F3"/>
                </a:solidFill>
                <a:latin typeface="Tahoma"/>
                <a:cs typeface="Tahoma"/>
              </a:rPr>
              <a:t>levels, </a:t>
            </a:r>
            <a:r>
              <a:rPr sz="2200" spc="105" dirty="0">
                <a:solidFill>
                  <a:srgbClr val="F3F3F3"/>
                </a:solidFill>
                <a:latin typeface="Tahoma"/>
                <a:cs typeface="Tahoma"/>
              </a:rPr>
              <a:t>and </a:t>
            </a:r>
            <a:r>
              <a:rPr sz="2200" spc="80" dirty="0">
                <a:solidFill>
                  <a:srgbClr val="F3F3F3"/>
                </a:solidFill>
                <a:latin typeface="Tahoma"/>
                <a:cs typeface="Tahoma"/>
              </a:rPr>
              <a:t>also </a:t>
            </a:r>
            <a:r>
              <a:rPr sz="2200" spc="60" dirty="0">
                <a:solidFill>
                  <a:srgbClr val="F3F3F3"/>
                </a:solidFill>
                <a:latin typeface="Tahoma"/>
                <a:cs typeface="Tahoma"/>
              </a:rPr>
              <a:t>to </a:t>
            </a:r>
            <a:r>
              <a:rPr sz="2200" spc="70" dirty="0">
                <a:solidFill>
                  <a:srgbClr val="F3F3F3"/>
                </a:solidFill>
                <a:latin typeface="Tahoma"/>
                <a:cs typeface="Tahoma"/>
              </a:rPr>
              <a:t>socio-  </a:t>
            </a:r>
            <a:r>
              <a:rPr sz="2200" spc="85" dirty="0">
                <a:solidFill>
                  <a:srgbClr val="F3F3F3"/>
                </a:solidFill>
                <a:latin typeface="Tahoma"/>
                <a:cs typeface="Tahoma"/>
              </a:rPr>
              <a:t>economic </a:t>
            </a:r>
            <a:r>
              <a:rPr sz="2200" spc="40" dirty="0">
                <a:solidFill>
                  <a:srgbClr val="F3F3F3"/>
                </a:solidFill>
                <a:latin typeface="Tahoma"/>
                <a:cs typeface="Tahoma"/>
              </a:rPr>
              <a:t>development. </a:t>
            </a:r>
            <a:r>
              <a:rPr sz="2200" spc="-135" dirty="0">
                <a:solidFill>
                  <a:srgbClr val="F3F3F3"/>
                </a:solidFill>
                <a:latin typeface="Tahoma"/>
                <a:cs typeface="Tahoma"/>
              </a:rPr>
              <a:t>It </a:t>
            </a:r>
            <a:r>
              <a:rPr sz="2200" spc="105" dirty="0">
                <a:solidFill>
                  <a:srgbClr val="F3F3F3"/>
                </a:solidFill>
                <a:latin typeface="Tahoma"/>
                <a:cs typeface="Tahoma"/>
              </a:rPr>
              <a:t>can </a:t>
            </a:r>
            <a:r>
              <a:rPr sz="2200" spc="75" dirty="0">
                <a:solidFill>
                  <a:srgbClr val="F3F3F3"/>
                </a:solidFill>
                <a:latin typeface="Tahoma"/>
                <a:cs typeface="Tahoma"/>
              </a:rPr>
              <a:t>surface</a:t>
            </a:r>
            <a:r>
              <a:rPr sz="2200" spc="-459" dirty="0">
                <a:solidFill>
                  <a:srgbClr val="F3F3F3"/>
                </a:solidFill>
                <a:latin typeface="Tahoma"/>
                <a:cs typeface="Tahoma"/>
              </a:rPr>
              <a:t> </a:t>
            </a:r>
            <a:r>
              <a:rPr sz="2200" dirty="0">
                <a:solidFill>
                  <a:srgbClr val="F3F3F3"/>
                </a:solidFill>
                <a:latin typeface="Tahoma"/>
                <a:cs typeface="Tahoma"/>
              </a:rPr>
              <a:t>in  </a:t>
            </a:r>
            <a:r>
              <a:rPr sz="2200" spc="60" dirty="0">
                <a:solidFill>
                  <a:srgbClr val="F3F3F3"/>
                </a:solidFill>
                <a:latin typeface="Tahoma"/>
                <a:cs typeface="Tahoma"/>
              </a:rPr>
              <a:t>various </a:t>
            </a:r>
            <a:r>
              <a:rPr sz="2200" spc="85" dirty="0">
                <a:solidFill>
                  <a:srgbClr val="F3F3F3"/>
                </a:solidFill>
                <a:latin typeface="Tahoma"/>
                <a:cs typeface="Tahoma"/>
              </a:rPr>
              <a:t>forms </a:t>
            </a:r>
            <a:r>
              <a:rPr sz="2200" spc="50" dirty="0">
                <a:solidFill>
                  <a:srgbClr val="F3F3F3"/>
                </a:solidFill>
                <a:latin typeface="Tahoma"/>
                <a:cs typeface="Tahoma"/>
              </a:rPr>
              <a:t>such </a:t>
            </a:r>
            <a:r>
              <a:rPr sz="2200" spc="105" dirty="0">
                <a:solidFill>
                  <a:srgbClr val="F3F3F3"/>
                </a:solidFill>
                <a:latin typeface="Tahoma"/>
                <a:cs typeface="Tahoma"/>
              </a:rPr>
              <a:t>as</a:t>
            </a:r>
            <a:r>
              <a:rPr sz="2200" spc="-484" dirty="0">
                <a:solidFill>
                  <a:srgbClr val="F3F3F3"/>
                </a:solidFill>
                <a:latin typeface="Tahoma"/>
                <a:cs typeface="Tahoma"/>
              </a:rPr>
              <a:t> </a:t>
            </a:r>
            <a:r>
              <a:rPr sz="2200" spc="55" dirty="0">
                <a:solidFill>
                  <a:srgbClr val="F3F3F3"/>
                </a:solidFill>
                <a:latin typeface="Tahoma"/>
                <a:cs typeface="Tahoma"/>
              </a:rPr>
              <a:t>-</a:t>
            </a:r>
            <a:endParaRPr sz="2200">
              <a:latin typeface="Tahoma"/>
              <a:cs typeface="Tahoma"/>
            </a:endParaRPr>
          </a:p>
          <a:p>
            <a:pPr>
              <a:lnSpc>
                <a:spcPct val="100000"/>
              </a:lnSpc>
              <a:spcBef>
                <a:spcPts val="45"/>
              </a:spcBef>
            </a:pPr>
            <a:endParaRPr sz="3300">
              <a:latin typeface="Times New Roman"/>
              <a:cs typeface="Times New Roman"/>
            </a:endParaRPr>
          </a:p>
          <a:p>
            <a:pPr marL="184150" indent="-172085">
              <a:lnSpc>
                <a:spcPct val="100000"/>
              </a:lnSpc>
              <a:buChar char="•"/>
              <a:tabLst>
                <a:tab pos="184785" algn="l"/>
              </a:tabLst>
            </a:pPr>
            <a:r>
              <a:rPr sz="2200" spc="70" dirty="0">
                <a:solidFill>
                  <a:srgbClr val="F3F3F3"/>
                </a:solidFill>
                <a:latin typeface="Tahoma"/>
                <a:cs typeface="Tahoma"/>
              </a:rPr>
              <a:t>Bribery</a:t>
            </a:r>
            <a:endParaRPr sz="2200">
              <a:latin typeface="Tahoma"/>
              <a:cs typeface="Tahoma"/>
            </a:endParaRPr>
          </a:p>
          <a:p>
            <a:pPr>
              <a:lnSpc>
                <a:spcPct val="100000"/>
              </a:lnSpc>
              <a:spcBef>
                <a:spcPts val="45"/>
              </a:spcBef>
              <a:buClr>
                <a:srgbClr val="F3F3F3"/>
              </a:buClr>
              <a:buFont typeface="Tahoma"/>
              <a:buChar char="•"/>
            </a:pPr>
            <a:endParaRPr sz="3300">
              <a:latin typeface="Times New Roman"/>
              <a:cs typeface="Times New Roman"/>
            </a:endParaRPr>
          </a:p>
          <a:p>
            <a:pPr marL="184150" indent="-172085">
              <a:lnSpc>
                <a:spcPct val="100000"/>
              </a:lnSpc>
              <a:buChar char="•"/>
              <a:tabLst>
                <a:tab pos="184785" algn="l"/>
              </a:tabLst>
            </a:pPr>
            <a:r>
              <a:rPr sz="2200" spc="30" dirty="0">
                <a:solidFill>
                  <a:srgbClr val="F3F3F3"/>
                </a:solidFill>
                <a:latin typeface="Tahoma"/>
                <a:cs typeface="Tahoma"/>
              </a:rPr>
              <a:t>Extortion</a:t>
            </a:r>
            <a:endParaRPr sz="2200">
              <a:latin typeface="Tahoma"/>
              <a:cs typeface="Tahoma"/>
            </a:endParaRPr>
          </a:p>
          <a:p>
            <a:pPr>
              <a:lnSpc>
                <a:spcPct val="100000"/>
              </a:lnSpc>
              <a:spcBef>
                <a:spcPts val="50"/>
              </a:spcBef>
              <a:buClr>
                <a:srgbClr val="F3F3F3"/>
              </a:buClr>
              <a:buFont typeface="Tahoma"/>
              <a:buChar char="•"/>
            </a:pPr>
            <a:endParaRPr sz="3300">
              <a:latin typeface="Times New Roman"/>
              <a:cs typeface="Times New Roman"/>
            </a:endParaRPr>
          </a:p>
          <a:p>
            <a:pPr marL="184150" indent="-172085">
              <a:lnSpc>
                <a:spcPct val="100000"/>
              </a:lnSpc>
              <a:buChar char="•"/>
              <a:tabLst>
                <a:tab pos="184785" algn="l"/>
              </a:tabLst>
            </a:pPr>
            <a:r>
              <a:rPr sz="2200" spc="50" dirty="0">
                <a:solidFill>
                  <a:srgbClr val="F3F3F3"/>
                </a:solidFill>
                <a:latin typeface="Tahoma"/>
                <a:cs typeface="Tahoma"/>
              </a:rPr>
              <a:t>Conflict </a:t>
            </a:r>
            <a:r>
              <a:rPr sz="2200" spc="90" dirty="0">
                <a:solidFill>
                  <a:srgbClr val="F3F3F3"/>
                </a:solidFill>
                <a:latin typeface="Tahoma"/>
                <a:cs typeface="Tahoma"/>
              </a:rPr>
              <a:t>of</a:t>
            </a:r>
            <a:r>
              <a:rPr sz="2200" spc="-200" dirty="0">
                <a:solidFill>
                  <a:srgbClr val="F3F3F3"/>
                </a:solidFill>
                <a:latin typeface="Tahoma"/>
                <a:cs typeface="Tahoma"/>
              </a:rPr>
              <a:t> </a:t>
            </a:r>
            <a:r>
              <a:rPr sz="2200" spc="30" dirty="0">
                <a:solidFill>
                  <a:srgbClr val="F3F3F3"/>
                </a:solidFill>
                <a:latin typeface="Tahoma"/>
                <a:cs typeface="Tahoma"/>
              </a:rPr>
              <a:t>interest</a:t>
            </a:r>
            <a:endParaRPr sz="2200">
              <a:latin typeface="Tahoma"/>
              <a:cs typeface="Tahoma"/>
            </a:endParaRPr>
          </a:p>
        </p:txBody>
      </p:sp>
      <p:sp>
        <p:nvSpPr>
          <p:cNvPr id="4" name="object 4"/>
          <p:cNvSpPr/>
          <p:nvPr/>
        </p:nvSpPr>
        <p:spPr>
          <a:xfrm>
            <a:off x="6545580" y="2548127"/>
            <a:ext cx="2420112" cy="2051304"/>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2700" rIns="0" bIns="0" rtlCol="0">
            <a:spAutoFit/>
          </a:bodyPr>
          <a:lstStyle/>
          <a:p>
            <a:pPr marL="25400">
              <a:lnSpc>
                <a:spcPct val="100000"/>
              </a:lnSpc>
              <a:spcBef>
                <a:spcPts val="100"/>
              </a:spcBef>
            </a:pPr>
            <a:fld id="{81D60167-4931-47E6-BA6A-407CBD079E47}" type="slidenum">
              <a:rPr spc="40" dirty="0"/>
              <a:pPr marL="25400">
                <a:lnSpc>
                  <a:spcPct val="100000"/>
                </a:lnSpc>
                <a:spcBef>
                  <a:spcPts val="100"/>
                </a:spcBef>
              </a:pPr>
              <a:t>119</a:t>
            </a:fld>
            <a:endParaRPr spc="4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740" y="426465"/>
            <a:ext cx="6000115" cy="696595"/>
          </a:xfrm>
          <a:prstGeom prst="rect">
            <a:avLst/>
          </a:prstGeom>
        </p:spPr>
        <p:txBody>
          <a:bodyPr vert="horz" wrap="square" lIns="0" tIns="13335" rIns="0" bIns="0" rtlCol="0">
            <a:spAutoFit/>
          </a:bodyPr>
          <a:lstStyle/>
          <a:p>
            <a:pPr marL="12700">
              <a:lnSpc>
                <a:spcPct val="100000"/>
              </a:lnSpc>
              <a:spcBef>
                <a:spcPts val="105"/>
              </a:spcBef>
            </a:pPr>
            <a:r>
              <a:rPr dirty="0"/>
              <a:t>Need of Cyber</a:t>
            </a:r>
            <a:r>
              <a:rPr spc="-75" dirty="0"/>
              <a:t> </a:t>
            </a:r>
            <a:r>
              <a:rPr spc="-80" dirty="0"/>
              <a:t>Law</a:t>
            </a:r>
          </a:p>
        </p:txBody>
      </p:sp>
      <p:sp>
        <p:nvSpPr>
          <p:cNvPr id="3" name="object 3"/>
          <p:cNvSpPr txBox="1"/>
          <p:nvPr/>
        </p:nvSpPr>
        <p:spPr>
          <a:xfrm>
            <a:off x="535940" y="1505458"/>
            <a:ext cx="7492365" cy="4781550"/>
          </a:xfrm>
          <a:prstGeom prst="rect">
            <a:avLst/>
          </a:prstGeom>
        </p:spPr>
        <p:txBody>
          <a:bodyPr vert="horz" wrap="square" lIns="0" tIns="12700" rIns="0" bIns="0" rtlCol="0">
            <a:spAutoFit/>
          </a:bodyPr>
          <a:lstStyle/>
          <a:p>
            <a:pPr marL="477520" indent="-465455">
              <a:lnSpc>
                <a:spcPct val="100000"/>
              </a:lnSpc>
              <a:spcBef>
                <a:spcPts val="100"/>
              </a:spcBef>
              <a:buFont typeface="Wingdings"/>
              <a:buChar char=""/>
              <a:tabLst>
                <a:tab pos="477520" algn="l"/>
                <a:tab pos="478155" algn="l"/>
              </a:tabLst>
            </a:pPr>
            <a:r>
              <a:rPr sz="2400" b="1" spc="-10" dirty="0">
                <a:solidFill>
                  <a:srgbClr val="C00000"/>
                </a:solidFill>
                <a:latin typeface="Calisto MT"/>
                <a:cs typeface="Calisto MT"/>
              </a:rPr>
              <a:t>Cyberspace </a:t>
            </a:r>
            <a:r>
              <a:rPr sz="2400" b="1" dirty="0">
                <a:solidFill>
                  <a:srgbClr val="C00000"/>
                </a:solidFill>
                <a:latin typeface="Calisto MT"/>
                <a:cs typeface="Calisto MT"/>
              </a:rPr>
              <a:t>is </a:t>
            </a:r>
            <a:r>
              <a:rPr sz="2400" b="1" spc="-5" dirty="0">
                <a:solidFill>
                  <a:srgbClr val="C00000"/>
                </a:solidFill>
                <a:latin typeface="Calisto MT"/>
                <a:cs typeface="Calisto MT"/>
              </a:rPr>
              <a:t>open </a:t>
            </a:r>
            <a:r>
              <a:rPr sz="2400" b="1" spc="-10" dirty="0">
                <a:solidFill>
                  <a:srgbClr val="C00000"/>
                </a:solidFill>
                <a:latin typeface="Calisto MT"/>
                <a:cs typeface="Calisto MT"/>
              </a:rPr>
              <a:t>to </a:t>
            </a:r>
            <a:r>
              <a:rPr sz="2400" b="1" spc="-5" dirty="0">
                <a:solidFill>
                  <a:srgbClr val="C00000"/>
                </a:solidFill>
                <a:latin typeface="Calisto MT"/>
                <a:cs typeface="Calisto MT"/>
              </a:rPr>
              <a:t>participation </a:t>
            </a:r>
            <a:r>
              <a:rPr sz="2400" b="1" spc="-30" dirty="0">
                <a:solidFill>
                  <a:srgbClr val="C00000"/>
                </a:solidFill>
                <a:latin typeface="Calisto MT"/>
                <a:cs typeface="Calisto MT"/>
              </a:rPr>
              <a:t>by</a:t>
            </a:r>
            <a:r>
              <a:rPr sz="2400" b="1" spc="135" dirty="0">
                <a:solidFill>
                  <a:srgbClr val="C00000"/>
                </a:solidFill>
                <a:latin typeface="Calisto MT"/>
                <a:cs typeface="Calisto MT"/>
              </a:rPr>
              <a:t> </a:t>
            </a:r>
            <a:r>
              <a:rPr sz="2400" b="1" spc="-10" dirty="0">
                <a:solidFill>
                  <a:srgbClr val="C00000"/>
                </a:solidFill>
                <a:latin typeface="Calisto MT"/>
                <a:cs typeface="Calisto MT"/>
              </a:rPr>
              <a:t>all</a:t>
            </a:r>
            <a:endParaRPr sz="2400">
              <a:latin typeface="Calisto MT"/>
              <a:cs typeface="Calisto MT"/>
            </a:endParaRPr>
          </a:p>
          <a:p>
            <a:pPr>
              <a:lnSpc>
                <a:spcPct val="100000"/>
              </a:lnSpc>
              <a:spcBef>
                <a:spcPts val="30"/>
              </a:spcBef>
              <a:buClr>
                <a:srgbClr val="C00000"/>
              </a:buClr>
              <a:buFont typeface="Wingdings"/>
              <a:buChar char=""/>
            </a:pPr>
            <a:endParaRPr sz="2900">
              <a:latin typeface="Calisto MT"/>
              <a:cs typeface="Calisto MT"/>
            </a:endParaRPr>
          </a:p>
          <a:p>
            <a:pPr marL="477520" marR="5080" indent="-465455">
              <a:lnSpc>
                <a:spcPct val="120000"/>
              </a:lnSpc>
              <a:buFont typeface="Wingdings"/>
              <a:buChar char=""/>
              <a:tabLst>
                <a:tab pos="477520" algn="l"/>
                <a:tab pos="478155" algn="l"/>
              </a:tabLst>
            </a:pPr>
            <a:r>
              <a:rPr sz="2400" b="1" spc="-15" dirty="0">
                <a:solidFill>
                  <a:srgbClr val="C00000"/>
                </a:solidFill>
                <a:latin typeface="Calisto MT"/>
                <a:cs typeface="Calisto MT"/>
              </a:rPr>
              <a:t>“IT” </a:t>
            </a:r>
            <a:r>
              <a:rPr sz="2400" b="1" spc="-10" dirty="0">
                <a:solidFill>
                  <a:srgbClr val="C00000"/>
                </a:solidFill>
                <a:latin typeface="Calisto MT"/>
                <a:cs typeface="Calisto MT"/>
              </a:rPr>
              <a:t>has brought </a:t>
            </a:r>
            <a:r>
              <a:rPr sz="2400" b="1" spc="-20" dirty="0">
                <a:solidFill>
                  <a:srgbClr val="C00000"/>
                </a:solidFill>
                <a:latin typeface="Calisto MT"/>
                <a:cs typeface="Calisto MT"/>
              </a:rPr>
              <a:t>Transition </a:t>
            </a:r>
            <a:r>
              <a:rPr sz="2400" b="1" spc="-10" dirty="0">
                <a:solidFill>
                  <a:srgbClr val="C00000"/>
                </a:solidFill>
                <a:latin typeface="Calisto MT"/>
                <a:cs typeface="Calisto MT"/>
              </a:rPr>
              <a:t>from </a:t>
            </a:r>
            <a:r>
              <a:rPr sz="2400" b="1" spc="-5" dirty="0">
                <a:solidFill>
                  <a:srgbClr val="C00000"/>
                </a:solidFill>
                <a:latin typeface="Calisto MT"/>
                <a:cs typeface="Calisto MT"/>
              </a:rPr>
              <a:t>paper </a:t>
            </a:r>
            <a:r>
              <a:rPr sz="2400" b="1" spc="-10" dirty="0">
                <a:solidFill>
                  <a:srgbClr val="C00000"/>
                </a:solidFill>
                <a:latin typeface="Calisto MT"/>
                <a:cs typeface="Calisto MT"/>
              </a:rPr>
              <a:t>to paperless  </a:t>
            </a:r>
            <a:r>
              <a:rPr sz="2400" b="1" spc="-25" dirty="0">
                <a:solidFill>
                  <a:srgbClr val="C00000"/>
                </a:solidFill>
                <a:latin typeface="Calisto MT"/>
                <a:cs typeface="Calisto MT"/>
              </a:rPr>
              <a:t>world</a:t>
            </a:r>
            <a:endParaRPr sz="2400">
              <a:latin typeface="Calisto MT"/>
              <a:cs typeface="Calisto MT"/>
            </a:endParaRPr>
          </a:p>
          <a:p>
            <a:pPr>
              <a:lnSpc>
                <a:spcPct val="100000"/>
              </a:lnSpc>
              <a:spcBef>
                <a:spcPts val="35"/>
              </a:spcBef>
              <a:buClr>
                <a:srgbClr val="C00000"/>
              </a:buClr>
              <a:buFont typeface="Wingdings"/>
              <a:buChar char=""/>
            </a:pPr>
            <a:endParaRPr sz="2900">
              <a:latin typeface="Calisto MT"/>
              <a:cs typeface="Calisto MT"/>
            </a:endParaRPr>
          </a:p>
          <a:p>
            <a:pPr marL="477520" marR="230504" indent="-465455">
              <a:lnSpc>
                <a:spcPct val="120000"/>
              </a:lnSpc>
              <a:buFont typeface="Wingdings"/>
              <a:buChar char=""/>
              <a:tabLst>
                <a:tab pos="477520" algn="l"/>
                <a:tab pos="478155" algn="l"/>
              </a:tabLst>
            </a:pPr>
            <a:r>
              <a:rPr sz="2400" b="1" spc="-10" dirty="0">
                <a:solidFill>
                  <a:srgbClr val="C00000"/>
                </a:solidFill>
                <a:latin typeface="Calisto MT"/>
                <a:cs typeface="Calisto MT"/>
              </a:rPr>
              <a:t>The </a:t>
            </a:r>
            <a:r>
              <a:rPr sz="2400" b="1" spc="-30" dirty="0">
                <a:solidFill>
                  <a:srgbClr val="C00000"/>
                </a:solidFill>
                <a:latin typeface="Calisto MT"/>
                <a:cs typeface="Calisto MT"/>
              </a:rPr>
              <a:t>laws </a:t>
            </a:r>
            <a:r>
              <a:rPr sz="2400" b="1" dirty="0">
                <a:solidFill>
                  <a:srgbClr val="C00000"/>
                </a:solidFill>
                <a:latin typeface="Calisto MT"/>
                <a:cs typeface="Calisto MT"/>
              </a:rPr>
              <a:t>of </a:t>
            </a:r>
            <a:r>
              <a:rPr sz="2400" b="1" spc="-20" dirty="0">
                <a:solidFill>
                  <a:srgbClr val="C00000"/>
                </a:solidFill>
                <a:latin typeface="Calisto MT"/>
                <a:cs typeface="Calisto MT"/>
              </a:rPr>
              <a:t>real </a:t>
            </a:r>
            <a:r>
              <a:rPr sz="2400" b="1" spc="-25" dirty="0">
                <a:solidFill>
                  <a:srgbClr val="C00000"/>
                </a:solidFill>
                <a:latin typeface="Calisto MT"/>
                <a:cs typeface="Calisto MT"/>
              </a:rPr>
              <a:t>world </a:t>
            </a:r>
            <a:r>
              <a:rPr sz="2400" b="1" spc="-10" dirty="0">
                <a:solidFill>
                  <a:srgbClr val="C00000"/>
                </a:solidFill>
                <a:latin typeface="Calisto MT"/>
                <a:cs typeface="Calisto MT"/>
              </a:rPr>
              <a:t>cannot </a:t>
            </a:r>
            <a:r>
              <a:rPr sz="2400" b="1" dirty="0">
                <a:solidFill>
                  <a:srgbClr val="C00000"/>
                </a:solidFill>
                <a:latin typeface="Calisto MT"/>
                <a:cs typeface="Calisto MT"/>
              </a:rPr>
              <a:t>be </a:t>
            </a:r>
            <a:r>
              <a:rPr sz="2400" b="1" spc="-5" dirty="0">
                <a:solidFill>
                  <a:srgbClr val="C00000"/>
                </a:solidFill>
                <a:latin typeface="Calisto MT"/>
                <a:cs typeface="Calisto MT"/>
              </a:rPr>
              <a:t>interpreted </a:t>
            </a:r>
            <a:r>
              <a:rPr sz="2400" b="1" dirty="0">
                <a:solidFill>
                  <a:srgbClr val="C00000"/>
                </a:solidFill>
                <a:latin typeface="Calisto MT"/>
                <a:cs typeface="Calisto MT"/>
              </a:rPr>
              <a:t>in </a:t>
            </a:r>
            <a:r>
              <a:rPr sz="2400" b="1" spc="-10" dirty="0">
                <a:solidFill>
                  <a:srgbClr val="C00000"/>
                </a:solidFill>
                <a:latin typeface="Calisto MT"/>
                <a:cs typeface="Calisto MT"/>
              </a:rPr>
              <a:t>the  light </a:t>
            </a:r>
            <a:r>
              <a:rPr sz="2400" b="1" dirty="0">
                <a:solidFill>
                  <a:srgbClr val="C00000"/>
                </a:solidFill>
                <a:latin typeface="Calisto MT"/>
                <a:cs typeface="Calisto MT"/>
              </a:rPr>
              <a:t>of </a:t>
            </a:r>
            <a:r>
              <a:rPr sz="2400" b="1" spc="-10" dirty="0">
                <a:solidFill>
                  <a:srgbClr val="C00000"/>
                </a:solidFill>
                <a:latin typeface="Calisto MT"/>
                <a:cs typeface="Calisto MT"/>
              </a:rPr>
              <a:t>emerging </a:t>
            </a:r>
            <a:r>
              <a:rPr sz="2400" b="1" spc="-5" dirty="0">
                <a:solidFill>
                  <a:srgbClr val="C00000"/>
                </a:solidFill>
                <a:latin typeface="Calisto MT"/>
                <a:cs typeface="Calisto MT"/>
              </a:rPr>
              <a:t>cyberspace </a:t>
            </a:r>
            <a:r>
              <a:rPr sz="2400" b="1" spc="-10" dirty="0">
                <a:solidFill>
                  <a:srgbClr val="C00000"/>
                </a:solidFill>
                <a:latin typeface="Calisto MT"/>
                <a:cs typeface="Calisto MT"/>
              </a:rPr>
              <a:t>to </a:t>
            </a:r>
            <a:r>
              <a:rPr sz="2400" b="1" spc="-5" dirty="0">
                <a:solidFill>
                  <a:srgbClr val="C00000"/>
                </a:solidFill>
                <a:latin typeface="Calisto MT"/>
                <a:cs typeface="Calisto MT"/>
              </a:rPr>
              <a:t>include </a:t>
            </a:r>
            <a:r>
              <a:rPr sz="2400" b="1" spc="-10" dirty="0">
                <a:solidFill>
                  <a:srgbClr val="C00000"/>
                </a:solidFill>
                <a:latin typeface="Calisto MT"/>
                <a:cs typeface="Calisto MT"/>
              </a:rPr>
              <a:t>all aspects  relating to different </a:t>
            </a:r>
            <a:r>
              <a:rPr sz="2400" b="1" spc="-15" dirty="0">
                <a:solidFill>
                  <a:srgbClr val="C00000"/>
                </a:solidFill>
                <a:latin typeface="Calisto MT"/>
                <a:cs typeface="Calisto MT"/>
              </a:rPr>
              <a:t>activities </a:t>
            </a:r>
            <a:r>
              <a:rPr sz="2400" b="1" dirty="0">
                <a:solidFill>
                  <a:srgbClr val="C00000"/>
                </a:solidFill>
                <a:latin typeface="Calisto MT"/>
                <a:cs typeface="Calisto MT"/>
              </a:rPr>
              <a:t>in</a:t>
            </a:r>
            <a:r>
              <a:rPr sz="2400" b="1" spc="180" dirty="0">
                <a:solidFill>
                  <a:srgbClr val="C00000"/>
                </a:solidFill>
                <a:latin typeface="Calisto MT"/>
                <a:cs typeface="Calisto MT"/>
              </a:rPr>
              <a:t> </a:t>
            </a:r>
            <a:r>
              <a:rPr sz="2400" b="1" spc="-5" dirty="0">
                <a:solidFill>
                  <a:srgbClr val="C00000"/>
                </a:solidFill>
                <a:latin typeface="Calisto MT"/>
                <a:cs typeface="Calisto MT"/>
              </a:rPr>
              <a:t>cyberspace</a:t>
            </a:r>
            <a:endParaRPr sz="2400">
              <a:latin typeface="Calisto MT"/>
              <a:cs typeface="Calisto MT"/>
            </a:endParaRPr>
          </a:p>
          <a:p>
            <a:pPr>
              <a:lnSpc>
                <a:spcPct val="100000"/>
              </a:lnSpc>
              <a:spcBef>
                <a:spcPts val="30"/>
              </a:spcBef>
              <a:buClr>
                <a:srgbClr val="C00000"/>
              </a:buClr>
              <a:buFont typeface="Wingdings"/>
              <a:buChar char=""/>
            </a:pPr>
            <a:endParaRPr sz="2900">
              <a:latin typeface="Calisto MT"/>
              <a:cs typeface="Calisto MT"/>
            </a:endParaRPr>
          </a:p>
          <a:p>
            <a:pPr marL="477520" marR="421640" indent="-465455">
              <a:lnSpc>
                <a:spcPct val="120000"/>
              </a:lnSpc>
              <a:spcBef>
                <a:spcPts val="5"/>
              </a:spcBef>
              <a:buFont typeface="Wingdings"/>
              <a:buChar char=""/>
              <a:tabLst>
                <a:tab pos="477520" algn="l"/>
                <a:tab pos="478155" algn="l"/>
              </a:tabLst>
            </a:pPr>
            <a:r>
              <a:rPr sz="2400" b="1" spc="-5" dirty="0">
                <a:solidFill>
                  <a:srgbClr val="C00000"/>
                </a:solidFill>
                <a:latin typeface="Calisto MT"/>
                <a:cs typeface="Calisto MT"/>
              </a:rPr>
              <a:t>Internet </a:t>
            </a:r>
            <a:r>
              <a:rPr sz="2400" b="1" spc="-10" dirty="0">
                <a:solidFill>
                  <a:srgbClr val="C00000"/>
                </a:solidFill>
                <a:latin typeface="Calisto MT"/>
                <a:cs typeface="Calisto MT"/>
              </a:rPr>
              <a:t>requires </a:t>
            </a:r>
            <a:r>
              <a:rPr sz="2400" b="1" spc="-15" dirty="0">
                <a:solidFill>
                  <a:srgbClr val="C00000"/>
                </a:solidFill>
                <a:latin typeface="Calisto MT"/>
                <a:cs typeface="Calisto MT"/>
              </a:rPr>
              <a:t>an </a:t>
            </a:r>
            <a:r>
              <a:rPr sz="2400" b="1" spc="-10" dirty="0">
                <a:solidFill>
                  <a:srgbClr val="C00000"/>
                </a:solidFill>
                <a:latin typeface="Calisto MT"/>
                <a:cs typeface="Calisto MT"/>
              </a:rPr>
              <a:t>enabling and </a:t>
            </a:r>
            <a:r>
              <a:rPr sz="2400" b="1" spc="-20" dirty="0">
                <a:solidFill>
                  <a:srgbClr val="C00000"/>
                </a:solidFill>
                <a:latin typeface="Calisto MT"/>
                <a:cs typeface="Calisto MT"/>
              </a:rPr>
              <a:t>supportive legal  </a:t>
            </a:r>
            <a:r>
              <a:rPr sz="2400" b="1" spc="-5" dirty="0">
                <a:solidFill>
                  <a:srgbClr val="C00000"/>
                </a:solidFill>
                <a:latin typeface="Calisto MT"/>
                <a:cs typeface="Calisto MT"/>
              </a:rPr>
              <a:t>infrastructure </a:t>
            </a:r>
            <a:r>
              <a:rPr sz="2400" b="1" dirty="0">
                <a:solidFill>
                  <a:srgbClr val="C00000"/>
                </a:solidFill>
                <a:latin typeface="Calisto MT"/>
                <a:cs typeface="Calisto MT"/>
              </a:rPr>
              <a:t>in </a:t>
            </a:r>
            <a:r>
              <a:rPr sz="2400" b="1" spc="-10" dirty="0">
                <a:solidFill>
                  <a:srgbClr val="C00000"/>
                </a:solidFill>
                <a:latin typeface="Calisto MT"/>
                <a:cs typeface="Calisto MT"/>
              </a:rPr>
              <a:t>tune with the</a:t>
            </a:r>
            <a:r>
              <a:rPr sz="2400" b="1" spc="90" dirty="0">
                <a:solidFill>
                  <a:srgbClr val="C00000"/>
                </a:solidFill>
                <a:latin typeface="Calisto MT"/>
                <a:cs typeface="Calisto MT"/>
              </a:rPr>
              <a:t> </a:t>
            </a:r>
            <a:r>
              <a:rPr sz="2400" b="1" spc="-5" dirty="0">
                <a:solidFill>
                  <a:srgbClr val="C00000"/>
                </a:solidFill>
                <a:latin typeface="Calisto MT"/>
                <a:cs typeface="Calisto MT"/>
              </a:rPr>
              <a:t>times</a:t>
            </a:r>
            <a:endParaRPr sz="2400">
              <a:latin typeface="Calisto MT"/>
              <a:cs typeface="Calisto MT"/>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49554">
              <a:lnSpc>
                <a:spcPct val="100000"/>
              </a:lnSpc>
              <a:spcBef>
                <a:spcPts val="100"/>
              </a:spcBef>
            </a:pPr>
            <a:r>
              <a:rPr spc="165" dirty="0"/>
              <a:t>TYPES </a:t>
            </a:r>
            <a:r>
              <a:rPr dirty="0"/>
              <a:t>OF </a:t>
            </a:r>
            <a:r>
              <a:rPr spc="40" dirty="0"/>
              <a:t>INVESTIGATIONS </a:t>
            </a:r>
            <a:r>
              <a:rPr spc="110" dirty="0"/>
              <a:t>UNDER</a:t>
            </a:r>
            <a:r>
              <a:rPr spc="-210" dirty="0"/>
              <a:t> </a:t>
            </a:r>
            <a:r>
              <a:rPr spc="20" dirty="0"/>
              <a:t>FORENSIC</a:t>
            </a:r>
          </a:p>
          <a:p>
            <a:pPr marL="249554">
              <a:lnSpc>
                <a:spcPct val="100000"/>
              </a:lnSpc>
              <a:spcBef>
                <a:spcPts val="5"/>
              </a:spcBef>
            </a:pPr>
            <a:r>
              <a:rPr spc="85" dirty="0"/>
              <a:t>AUDIT</a:t>
            </a:r>
          </a:p>
        </p:txBody>
      </p:sp>
      <p:sp>
        <p:nvSpPr>
          <p:cNvPr id="3" name="object 3"/>
          <p:cNvSpPr txBox="1"/>
          <p:nvPr/>
        </p:nvSpPr>
        <p:spPr>
          <a:xfrm>
            <a:off x="1217167" y="1117853"/>
            <a:ext cx="4910455" cy="5086985"/>
          </a:xfrm>
          <a:prstGeom prst="rect">
            <a:avLst/>
          </a:prstGeom>
        </p:spPr>
        <p:txBody>
          <a:bodyPr vert="horz" wrap="square" lIns="0" tIns="12700" rIns="0" bIns="0" rtlCol="0">
            <a:spAutoFit/>
          </a:bodyPr>
          <a:lstStyle/>
          <a:p>
            <a:pPr marL="50800">
              <a:lnSpc>
                <a:spcPct val="100000"/>
              </a:lnSpc>
              <a:spcBef>
                <a:spcPts val="100"/>
              </a:spcBef>
            </a:pPr>
            <a:r>
              <a:rPr sz="2400" b="1" spc="-30" dirty="0">
                <a:solidFill>
                  <a:srgbClr val="F3F3F3"/>
                </a:solidFill>
                <a:latin typeface="Century Gothic"/>
                <a:cs typeface="Century Gothic"/>
              </a:rPr>
              <a:t>Financial </a:t>
            </a:r>
            <a:r>
              <a:rPr sz="2400" b="1" spc="60" dirty="0">
                <a:solidFill>
                  <a:srgbClr val="F3F3F3"/>
                </a:solidFill>
                <a:latin typeface="Century Gothic"/>
                <a:cs typeface="Century Gothic"/>
              </a:rPr>
              <a:t>Statement </a:t>
            </a:r>
            <a:r>
              <a:rPr sz="2400" b="1" spc="50" dirty="0">
                <a:solidFill>
                  <a:srgbClr val="F3F3F3"/>
                </a:solidFill>
                <a:latin typeface="Century Gothic"/>
                <a:cs typeface="Century Gothic"/>
              </a:rPr>
              <a:t>Fraud</a:t>
            </a:r>
            <a:r>
              <a:rPr sz="2400" b="1" spc="-50" dirty="0">
                <a:solidFill>
                  <a:srgbClr val="F3F3F3"/>
                </a:solidFill>
                <a:latin typeface="Century Gothic"/>
                <a:cs typeface="Century Gothic"/>
              </a:rPr>
              <a:t> </a:t>
            </a:r>
            <a:r>
              <a:rPr sz="2400" b="1" spc="90" dirty="0">
                <a:solidFill>
                  <a:srgbClr val="F3F3F3"/>
                </a:solidFill>
                <a:latin typeface="Century Gothic"/>
                <a:cs typeface="Century Gothic"/>
              </a:rPr>
              <a:t>(FSF)</a:t>
            </a:r>
            <a:endParaRPr sz="2400">
              <a:latin typeface="Century Gothic"/>
              <a:cs typeface="Century Gothic"/>
            </a:endParaRPr>
          </a:p>
          <a:p>
            <a:pPr>
              <a:lnSpc>
                <a:spcPct val="100000"/>
              </a:lnSpc>
              <a:spcBef>
                <a:spcPts val="5"/>
              </a:spcBef>
            </a:pPr>
            <a:endParaRPr sz="3550">
              <a:latin typeface="Times New Roman"/>
              <a:cs typeface="Times New Roman"/>
            </a:endParaRPr>
          </a:p>
          <a:p>
            <a:pPr marL="355600" marR="206375" indent="-342900">
              <a:lnSpc>
                <a:spcPct val="100000"/>
              </a:lnSpc>
              <a:buSzPct val="136363"/>
              <a:buFont typeface="Arial"/>
              <a:buChar char="•"/>
              <a:tabLst>
                <a:tab pos="354965" algn="l"/>
                <a:tab pos="355600" algn="l"/>
              </a:tabLst>
            </a:pPr>
            <a:r>
              <a:rPr sz="2200" spc="60" dirty="0">
                <a:solidFill>
                  <a:srgbClr val="F3F3F3"/>
                </a:solidFill>
                <a:latin typeface="Tahoma"/>
                <a:cs typeface="Tahoma"/>
              </a:rPr>
              <a:t>Financial statement </a:t>
            </a:r>
            <a:r>
              <a:rPr sz="2200" spc="80" dirty="0">
                <a:solidFill>
                  <a:srgbClr val="F3F3F3"/>
                </a:solidFill>
                <a:latin typeface="Tahoma"/>
                <a:cs typeface="Tahoma"/>
              </a:rPr>
              <a:t>fraud </a:t>
            </a:r>
            <a:r>
              <a:rPr sz="2200" spc="5" dirty="0">
                <a:solidFill>
                  <a:srgbClr val="F3F3F3"/>
                </a:solidFill>
                <a:latin typeface="Tahoma"/>
                <a:cs typeface="Tahoma"/>
              </a:rPr>
              <a:t>is </a:t>
            </a:r>
            <a:r>
              <a:rPr sz="2200" spc="30" dirty="0">
                <a:solidFill>
                  <a:srgbClr val="F3F3F3"/>
                </a:solidFill>
                <a:latin typeface="Tahoma"/>
                <a:cs typeface="Tahoma"/>
              </a:rPr>
              <a:t>the  </a:t>
            </a:r>
            <a:r>
              <a:rPr sz="2200" spc="55" dirty="0">
                <a:solidFill>
                  <a:srgbClr val="F3F3F3"/>
                </a:solidFill>
                <a:latin typeface="Tahoma"/>
                <a:cs typeface="Tahoma"/>
              </a:rPr>
              <a:t>deliberate </a:t>
            </a:r>
            <a:r>
              <a:rPr sz="2200" spc="40" dirty="0">
                <a:solidFill>
                  <a:srgbClr val="F3F3F3"/>
                </a:solidFill>
                <a:latin typeface="Tahoma"/>
                <a:cs typeface="Tahoma"/>
              </a:rPr>
              <a:t>misrepresentation,  </a:t>
            </a:r>
            <a:r>
              <a:rPr sz="2200" spc="60" dirty="0">
                <a:solidFill>
                  <a:srgbClr val="F3F3F3"/>
                </a:solidFill>
                <a:latin typeface="Tahoma"/>
                <a:cs typeface="Tahoma"/>
              </a:rPr>
              <a:t>misstatement </a:t>
            </a:r>
            <a:r>
              <a:rPr sz="2200" spc="80" dirty="0">
                <a:solidFill>
                  <a:srgbClr val="F3F3F3"/>
                </a:solidFill>
                <a:latin typeface="Tahoma"/>
                <a:cs typeface="Tahoma"/>
              </a:rPr>
              <a:t>or </a:t>
            </a:r>
            <a:r>
              <a:rPr sz="2200" spc="55" dirty="0">
                <a:solidFill>
                  <a:srgbClr val="F3F3F3"/>
                </a:solidFill>
                <a:latin typeface="Tahoma"/>
                <a:cs typeface="Tahoma"/>
              </a:rPr>
              <a:t>omission </a:t>
            </a:r>
            <a:r>
              <a:rPr sz="2200" spc="90" dirty="0">
                <a:solidFill>
                  <a:srgbClr val="F3F3F3"/>
                </a:solidFill>
                <a:latin typeface="Tahoma"/>
                <a:cs typeface="Tahoma"/>
              </a:rPr>
              <a:t>of</a:t>
            </a:r>
            <a:r>
              <a:rPr sz="2200" spc="-470" dirty="0">
                <a:solidFill>
                  <a:srgbClr val="F3F3F3"/>
                </a:solidFill>
                <a:latin typeface="Tahoma"/>
                <a:cs typeface="Tahoma"/>
              </a:rPr>
              <a:t> </a:t>
            </a:r>
            <a:r>
              <a:rPr sz="2200" spc="110" dirty="0">
                <a:solidFill>
                  <a:srgbClr val="F3F3F3"/>
                </a:solidFill>
                <a:latin typeface="Tahoma"/>
                <a:cs typeface="Tahoma"/>
              </a:rPr>
              <a:t>data  </a:t>
            </a:r>
            <a:r>
              <a:rPr sz="2200" spc="75" dirty="0">
                <a:solidFill>
                  <a:srgbClr val="F3F3F3"/>
                </a:solidFill>
                <a:latin typeface="Tahoma"/>
                <a:cs typeface="Tahoma"/>
              </a:rPr>
              <a:t>for</a:t>
            </a:r>
            <a:r>
              <a:rPr sz="2200" spc="-90" dirty="0">
                <a:solidFill>
                  <a:srgbClr val="F3F3F3"/>
                </a:solidFill>
                <a:latin typeface="Tahoma"/>
                <a:cs typeface="Tahoma"/>
              </a:rPr>
              <a:t> </a:t>
            </a:r>
            <a:r>
              <a:rPr sz="2200" spc="30" dirty="0">
                <a:solidFill>
                  <a:srgbClr val="F3F3F3"/>
                </a:solidFill>
                <a:latin typeface="Tahoma"/>
                <a:cs typeface="Tahoma"/>
              </a:rPr>
              <a:t>the</a:t>
            </a:r>
            <a:r>
              <a:rPr sz="2200" spc="-85" dirty="0">
                <a:solidFill>
                  <a:srgbClr val="F3F3F3"/>
                </a:solidFill>
                <a:latin typeface="Tahoma"/>
                <a:cs typeface="Tahoma"/>
              </a:rPr>
              <a:t> </a:t>
            </a:r>
            <a:r>
              <a:rPr sz="2200" spc="70" dirty="0">
                <a:solidFill>
                  <a:srgbClr val="F3F3F3"/>
                </a:solidFill>
                <a:latin typeface="Tahoma"/>
                <a:cs typeface="Tahoma"/>
              </a:rPr>
              <a:t>purpose</a:t>
            </a:r>
            <a:r>
              <a:rPr sz="2200" spc="-75" dirty="0">
                <a:solidFill>
                  <a:srgbClr val="F3F3F3"/>
                </a:solidFill>
                <a:latin typeface="Tahoma"/>
                <a:cs typeface="Tahoma"/>
              </a:rPr>
              <a:t> </a:t>
            </a:r>
            <a:r>
              <a:rPr sz="2200" spc="90" dirty="0">
                <a:solidFill>
                  <a:srgbClr val="F3F3F3"/>
                </a:solidFill>
                <a:latin typeface="Tahoma"/>
                <a:cs typeface="Tahoma"/>
              </a:rPr>
              <a:t>of</a:t>
            </a:r>
            <a:r>
              <a:rPr sz="2200" spc="-90" dirty="0">
                <a:solidFill>
                  <a:srgbClr val="F3F3F3"/>
                </a:solidFill>
                <a:latin typeface="Tahoma"/>
                <a:cs typeface="Tahoma"/>
              </a:rPr>
              <a:t> </a:t>
            </a:r>
            <a:r>
              <a:rPr sz="2200" spc="65" dirty="0">
                <a:solidFill>
                  <a:srgbClr val="F3F3F3"/>
                </a:solidFill>
                <a:latin typeface="Tahoma"/>
                <a:cs typeface="Tahoma"/>
              </a:rPr>
              <a:t>misleading</a:t>
            </a:r>
            <a:r>
              <a:rPr sz="2200" spc="-60" dirty="0">
                <a:solidFill>
                  <a:srgbClr val="F3F3F3"/>
                </a:solidFill>
                <a:latin typeface="Tahoma"/>
                <a:cs typeface="Tahoma"/>
              </a:rPr>
              <a:t> </a:t>
            </a:r>
            <a:r>
              <a:rPr sz="2200" spc="30" dirty="0">
                <a:solidFill>
                  <a:srgbClr val="F3F3F3"/>
                </a:solidFill>
                <a:latin typeface="Tahoma"/>
                <a:cs typeface="Tahoma"/>
              </a:rPr>
              <a:t>the  </a:t>
            </a:r>
            <a:r>
              <a:rPr sz="2200" spc="80" dirty="0">
                <a:solidFill>
                  <a:srgbClr val="F3F3F3"/>
                </a:solidFill>
                <a:latin typeface="Tahoma"/>
                <a:cs typeface="Tahoma"/>
              </a:rPr>
              <a:t>reader </a:t>
            </a:r>
            <a:r>
              <a:rPr sz="2200" spc="105" dirty="0">
                <a:solidFill>
                  <a:srgbClr val="F3F3F3"/>
                </a:solidFill>
                <a:latin typeface="Tahoma"/>
                <a:cs typeface="Tahoma"/>
              </a:rPr>
              <a:t>and </a:t>
            </a:r>
            <a:r>
              <a:rPr sz="2200" spc="65" dirty="0">
                <a:solidFill>
                  <a:srgbClr val="F3F3F3"/>
                </a:solidFill>
                <a:latin typeface="Tahoma"/>
                <a:cs typeface="Tahoma"/>
              </a:rPr>
              <a:t>creating </a:t>
            </a:r>
            <a:r>
              <a:rPr sz="2200" spc="165" dirty="0">
                <a:solidFill>
                  <a:srgbClr val="F3F3F3"/>
                </a:solidFill>
                <a:latin typeface="Tahoma"/>
                <a:cs typeface="Tahoma"/>
              </a:rPr>
              <a:t>a </a:t>
            </a:r>
            <a:r>
              <a:rPr sz="2200" spc="70" dirty="0">
                <a:solidFill>
                  <a:srgbClr val="F3F3F3"/>
                </a:solidFill>
                <a:latin typeface="Tahoma"/>
                <a:cs typeface="Tahoma"/>
              </a:rPr>
              <a:t>false  </a:t>
            </a:r>
            <a:r>
              <a:rPr sz="2200" spc="55" dirty="0">
                <a:solidFill>
                  <a:srgbClr val="F3F3F3"/>
                </a:solidFill>
                <a:latin typeface="Tahoma"/>
                <a:cs typeface="Tahoma"/>
              </a:rPr>
              <a:t>impression </a:t>
            </a:r>
            <a:r>
              <a:rPr sz="2200" spc="90" dirty="0">
                <a:solidFill>
                  <a:srgbClr val="F3F3F3"/>
                </a:solidFill>
                <a:latin typeface="Tahoma"/>
                <a:cs typeface="Tahoma"/>
              </a:rPr>
              <a:t>of </a:t>
            </a:r>
            <a:r>
              <a:rPr sz="2200" spc="105" dirty="0">
                <a:solidFill>
                  <a:srgbClr val="F3F3F3"/>
                </a:solidFill>
                <a:latin typeface="Tahoma"/>
                <a:cs typeface="Tahoma"/>
              </a:rPr>
              <a:t>an </a:t>
            </a:r>
            <a:r>
              <a:rPr sz="2200" spc="60" dirty="0">
                <a:solidFill>
                  <a:srgbClr val="F3F3F3"/>
                </a:solidFill>
                <a:latin typeface="Tahoma"/>
                <a:cs typeface="Tahoma"/>
              </a:rPr>
              <a:t>organization’s  financial</a:t>
            </a:r>
            <a:r>
              <a:rPr sz="2200" spc="-85" dirty="0">
                <a:solidFill>
                  <a:srgbClr val="F3F3F3"/>
                </a:solidFill>
                <a:latin typeface="Tahoma"/>
                <a:cs typeface="Tahoma"/>
              </a:rPr>
              <a:t> </a:t>
            </a:r>
            <a:r>
              <a:rPr sz="2200" spc="10" dirty="0">
                <a:solidFill>
                  <a:srgbClr val="F3F3F3"/>
                </a:solidFill>
                <a:latin typeface="Tahoma"/>
                <a:cs typeface="Tahoma"/>
              </a:rPr>
              <a:t>strength.</a:t>
            </a:r>
            <a:endParaRPr sz="2200">
              <a:latin typeface="Tahoma"/>
              <a:cs typeface="Tahoma"/>
            </a:endParaRPr>
          </a:p>
          <a:p>
            <a:pPr>
              <a:lnSpc>
                <a:spcPct val="100000"/>
              </a:lnSpc>
              <a:spcBef>
                <a:spcPts val="50"/>
              </a:spcBef>
              <a:buClr>
                <a:srgbClr val="F3F3F3"/>
              </a:buClr>
              <a:buFont typeface="Arial"/>
              <a:buChar char="•"/>
            </a:pPr>
            <a:endParaRPr sz="3300">
              <a:latin typeface="Times New Roman"/>
              <a:cs typeface="Times New Roman"/>
            </a:endParaRPr>
          </a:p>
          <a:p>
            <a:pPr marL="355600" marR="5080" indent="-342900">
              <a:lnSpc>
                <a:spcPct val="100000"/>
              </a:lnSpc>
              <a:buClr>
                <a:srgbClr val="F3F3F3"/>
              </a:buClr>
              <a:buSzPct val="136363"/>
              <a:buFont typeface="Arial"/>
              <a:buChar char="•"/>
              <a:tabLst>
                <a:tab pos="431165" algn="l"/>
                <a:tab pos="431800" algn="l"/>
              </a:tabLst>
            </a:pPr>
            <a:r>
              <a:rPr dirty="0"/>
              <a:t>	</a:t>
            </a:r>
            <a:r>
              <a:rPr sz="2200" spc="40" dirty="0">
                <a:solidFill>
                  <a:srgbClr val="F3F3F3"/>
                </a:solidFill>
                <a:latin typeface="Tahoma"/>
                <a:cs typeface="Tahoma"/>
              </a:rPr>
              <a:t>The </a:t>
            </a:r>
            <a:r>
              <a:rPr sz="2200" spc="114" dirty="0">
                <a:solidFill>
                  <a:srgbClr val="F3F3F3"/>
                </a:solidFill>
                <a:latin typeface="Tahoma"/>
                <a:cs typeface="Tahoma"/>
              </a:rPr>
              <a:t>common </a:t>
            </a:r>
            <a:r>
              <a:rPr sz="2200" spc="70" dirty="0">
                <a:solidFill>
                  <a:srgbClr val="F3F3F3"/>
                </a:solidFill>
                <a:latin typeface="Tahoma"/>
                <a:cs typeface="Tahoma"/>
              </a:rPr>
              <a:t>practice </a:t>
            </a:r>
            <a:r>
              <a:rPr sz="2200" spc="5" dirty="0">
                <a:solidFill>
                  <a:srgbClr val="F3F3F3"/>
                </a:solidFill>
                <a:latin typeface="Tahoma"/>
                <a:cs typeface="Tahoma"/>
              </a:rPr>
              <a:t>is </a:t>
            </a:r>
            <a:r>
              <a:rPr sz="2200" spc="60" dirty="0">
                <a:solidFill>
                  <a:srgbClr val="F3F3F3"/>
                </a:solidFill>
                <a:latin typeface="Tahoma"/>
                <a:cs typeface="Tahoma"/>
              </a:rPr>
              <a:t>deferring  </a:t>
            </a:r>
            <a:r>
              <a:rPr sz="2200" spc="50" dirty="0">
                <a:solidFill>
                  <a:srgbClr val="F3F3F3"/>
                </a:solidFill>
                <a:latin typeface="Tahoma"/>
                <a:cs typeface="Tahoma"/>
              </a:rPr>
              <a:t>revenues </a:t>
            </a:r>
            <a:r>
              <a:rPr sz="2200" spc="80" dirty="0">
                <a:solidFill>
                  <a:srgbClr val="F3F3F3"/>
                </a:solidFill>
                <a:latin typeface="Tahoma"/>
                <a:cs typeface="Tahoma"/>
              </a:rPr>
              <a:t>or </a:t>
            </a:r>
            <a:r>
              <a:rPr sz="2200" spc="50" dirty="0">
                <a:solidFill>
                  <a:srgbClr val="F3F3F3"/>
                </a:solidFill>
                <a:latin typeface="Tahoma"/>
                <a:cs typeface="Tahoma"/>
              </a:rPr>
              <a:t>expense </a:t>
            </a:r>
            <a:r>
              <a:rPr sz="2200" spc="5" dirty="0">
                <a:solidFill>
                  <a:srgbClr val="F3F3F3"/>
                </a:solidFill>
                <a:latin typeface="Tahoma"/>
                <a:cs typeface="Tahoma"/>
              </a:rPr>
              <a:t>in </a:t>
            </a:r>
            <a:r>
              <a:rPr sz="2200" spc="165" dirty="0">
                <a:solidFill>
                  <a:srgbClr val="F3F3F3"/>
                </a:solidFill>
                <a:latin typeface="Tahoma"/>
                <a:cs typeface="Tahoma"/>
              </a:rPr>
              <a:t>a </a:t>
            </a:r>
            <a:r>
              <a:rPr sz="2200" spc="50" dirty="0">
                <a:solidFill>
                  <a:srgbClr val="F3F3F3"/>
                </a:solidFill>
                <a:latin typeface="Tahoma"/>
                <a:cs typeface="Tahoma"/>
              </a:rPr>
              <a:t>different  </a:t>
            </a:r>
            <a:r>
              <a:rPr sz="2200" spc="45" dirty="0">
                <a:solidFill>
                  <a:srgbClr val="F3F3F3"/>
                </a:solidFill>
                <a:latin typeface="Tahoma"/>
                <a:cs typeface="Tahoma"/>
              </a:rPr>
              <a:t>time</a:t>
            </a:r>
            <a:r>
              <a:rPr sz="2200" spc="-75" dirty="0">
                <a:solidFill>
                  <a:srgbClr val="F3F3F3"/>
                </a:solidFill>
                <a:latin typeface="Tahoma"/>
                <a:cs typeface="Tahoma"/>
              </a:rPr>
              <a:t> </a:t>
            </a:r>
            <a:r>
              <a:rPr sz="2200" spc="65" dirty="0">
                <a:solidFill>
                  <a:srgbClr val="F3F3F3"/>
                </a:solidFill>
                <a:latin typeface="Tahoma"/>
                <a:cs typeface="Tahoma"/>
              </a:rPr>
              <a:t>period</a:t>
            </a:r>
            <a:r>
              <a:rPr sz="2200" spc="-65" dirty="0">
                <a:solidFill>
                  <a:srgbClr val="F3F3F3"/>
                </a:solidFill>
                <a:latin typeface="Tahoma"/>
                <a:cs typeface="Tahoma"/>
              </a:rPr>
              <a:t> </a:t>
            </a:r>
            <a:r>
              <a:rPr sz="2200" spc="60" dirty="0">
                <a:solidFill>
                  <a:srgbClr val="F3F3F3"/>
                </a:solidFill>
                <a:latin typeface="Tahoma"/>
                <a:cs typeface="Tahoma"/>
              </a:rPr>
              <a:t>to</a:t>
            </a:r>
            <a:r>
              <a:rPr sz="2200" spc="-95" dirty="0">
                <a:solidFill>
                  <a:srgbClr val="F3F3F3"/>
                </a:solidFill>
                <a:latin typeface="Tahoma"/>
                <a:cs typeface="Tahoma"/>
              </a:rPr>
              <a:t> </a:t>
            </a:r>
            <a:r>
              <a:rPr sz="2200" spc="60" dirty="0">
                <a:solidFill>
                  <a:srgbClr val="F3F3F3"/>
                </a:solidFill>
                <a:latin typeface="Tahoma"/>
                <a:cs typeface="Tahoma"/>
              </a:rPr>
              <a:t>give</a:t>
            </a:r>
            <a:r>
              <a:rPr sz="2200" spc="-75" dirty="0">
                <a:solidFill>
                  <a:srgbClr val="F3F3F3"/>
                </a:solidFill>
                <a:latin typeface="Tahoma"/>
                <a:cs typeface="Tahoma"/>
              </a:rPr>
              <a:t> </a:t>
            </a:r>
            <a:r>
              <a:rPr sz="2200" spc="30" dirty="0">
                <a:solidFill>
                  <a:srgbClr val="F3F3F3"/>
                </a:solidFill>
                <a:latin typeface="Tahoma"/>
                <a:cs typeface="Tahoma"/>
              </a:rPr>
              <a:t>the</a:t>
            </a:r>
            <a:r>
              <a:rPr sz="2200" spc="-95" dirty="0">
                <a:solidFill>
                  <a:srgbClr val="F3F3F3"/>
                </a:solidFill>
                <a:latin typeface="Tahoma"/>
                <a:cs typeface="Tahoma"/>
              </a:rPr>
              <a:t> </a:t>
            </a:r>
            <a:r>
              <a:rPr sz="2200" spc="100" dirty="0">
                <a:solidFill>
                  <a:srgbClr val="F3F3F3"/>
                </a:solidFill>
                <a:latin typeface="Tahoma"/>
                <a:cs typeface="Tahoma"/>
              </a:rPr>
              <a:t>appearance  </a:t>
            </a:r>
            <a:r>
              <a:rPr sz="2200" spc="90" dirty="0">
                <a:solidFill>
                  <a:srgbClr val="F3F3F3"/>
                </a:solidFill>
                <a:latin typeface="Tahoma"/>
                <a:cs typeface="Tahoma"/>
              </a:rPr>
              <a:t>of </a:t>
            </a:r>
            <a:r>
              <a:rPr sz="2200" spc="45" dirty="0">
                <a:solidFill>
                  <a:srgbClr val="F3F3F3"/>
                </a:solidFill>
                <a:latin typeface="Tahoma"/>
                <a:cs typeface="Tahoma"/>
              </a:rPr>
              <a:t>consistent </a:t>
            </a:r>
            <a:r>
              <a:rPr sz="2200" spc="65" dirty="0">
                <a:solidFill>
                  <a:srgbClr val="F3F3F3"/>
                </a:solidFill>
                <a:latin typeface="Tahoma"/>
                <a:cs typeface="Tahoma"/>
              </a:rPr>
              <a:t>earnings </a:t>
            </a:r>
            <a:r>
              <a:rPr sz="2200" spc="80" dirty="0">
                <a:solidFill>
                  <a:srgbClr val="F3F3F3"/>
                </a:solidFill>
                <a:latin typeface="Tahoma"/>
                <a:cs typeface="Tahoma"/>
              </a:rPr>
              <a:t>or</a:t>
            </a:r>
            <a:r>
              <a:rPr sz="2200" spc="-509" dirty="0">
                <a:solidFill>
                  <a:srgbClr val="F3F3F3"/>
                </a:solidFill>
                <a:latin typeface="Tahoma"/>
                <a:cs typeface="Tahoma"/>
              </a:rPr>
              <a:t> </a:t>
            </a:r>
            <a:r>
              <a:rPr sz="2200" spc="10" dirty="0">
                <a:solidFill>
                  <a:srgbClr val="F3F3F3"/>
                </a:solidFill>
                <a:latin typeface="Tahoma"/>
                <a:cs typeface="Tahoma"/>
              </a:rPr>
              <a:t>growth.</a:t>
            </a:r>
            <a:endParaRPr sz="2200">
              <a:latin typeface="Tahoma"/>
              <a:cs typeface="Tahoma"/>
            </a:endParaRPr>
          </a:p>
        </p:txBody>
      </p:sp>
      <p:sp>
        <p:nvSpPr>
          <p:cNvPr id="4" name="object 4"/>
          <p:cNvSpPr/>
          <p:nvPr/>
        </p:nvSpPr>
        <p:spPr>
          <a:xfrm>
            <a:off x="6387084" y="2578607"/>
            <a:ext cx="2523743" cy="1810512"/>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2700" rIns="0" bIns="0" rtlCol="0">
            <a:spAutoFit/>
          </a:bodyPr>
          <a:lstStyle/>
          <a:p>
            <a:pPr marL="25400">
              <a:lnSpc>
                <a:spcPct val="100000"/>
              </a:lnSpc>
              <a:spcBef>
                <a:spcPts val="100"/>
              </a:spcBef>
            </a:pPr>
            <a:fld id="{81D60167-4931-47E6-BA6A-407CBD079E47}" type="slidenum">
              <a:rPr spc="40" dirty="0"/>
              <a:pPr marL="25400">
                <a:lnSpc>
                  <a:spcPct val="100000"/>
                </a:lnSpc>
                <a:spcBef>
                  <a:spcPts val="100"/>
                </a:spcBef>
              </a:pPr>
              <a:t>120</a:t>
            </a:fld>
            <a:endParaRPr spc="40"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08302" y="752983"/>
            <a:ext cx="2047875" cy="391160"/>
          </a:xfrm>
          <a:prstGeom prst="rect">
            <a:avLst/>
          </a:prstGeom>
        </p:spPr>
        <p:txBody>
          <a:bodyPr vert="horz" wrap="square" lIns="0" tIns="12700" rIns="0" bIns="0" rtlCol="0">
            <a:spAutoFit/>
          </a:bodyPr>
          <a:lstStyle/>
          <a:p>
            <a:pPr marL="12700">
              <a:lnSpc>
                <a:spcPct val="100000"/>
              </a:lnSpc>
              <a:spcBef>
                <a:spcPts val="100"/>
              </a:spcBef>
            </a:pPr>
            <a:r>
              <a:rPr spc="-10" dirty="0"/>
              <a:t>SATYAM</a:t>
            </a:r>
            <a:r>
              <a:rPr spc="-80" dirty="0"/>
              <a:t> </a:t>
            </a:r>
            <a:r>
              <a:rPr spc="-75" dirty="0"/>
              <a:t>CASE</a:t>
            </a:r>
          </a:p>
        </p:txBody>
      </p:sp>
      <p:sp>
        <p:nvSpPr>
          <p:cNvPr id="3" name="object 3"/>
          <p:cNvSpPr txBox="1"/>
          <p:nvPr/>
        </p:nvSpPr>
        <p:spPr>
          <a:xfrm>
            <a:off x="1619503" y="1813686"/>
            <a:ext cx="7272655" cy="3987800"/>
          </a:xfrm>
          <a:prstGeom prst="rect">
            <a:avLst/>
          </a:prstGeom>
        </p:spPr>
        <p:txBody>
          <a:bodyPr vert="horz" wrap="square" lIns="0" tIns="12065" rIns="0" bIns="0" rtlCol="0">
            <a:spAutoFit/>
          </a:bodyPr>
          <a:lstStyle/>
          <a:p>
            <a:pPr marL="299085" indent="-287020">
              <a:lnSpc>
                <a:spcPct val="100000"/>
              </a:lnSpc>
              <a:spcBef>
                <a:spcPts val="95"/>
              </a:spcBef>
              <a:buSzPct val="125000"/>
              <a:buFont typeface="Arial"/>
              <a:buChar char="•"/>
              <a:tabLst>
                <a:tab pos="299085" algn="l"/>
                <a:tab pos="299720" algn="l"/>
              </a:tabLst>
            </a:pPr>
            <a:r>
              <a:rPr sz="2200" spc="-140" dirty="0">
                <a:solidFill>
                  <a:srgbClr val="FFFFFF"/>
                </a:solidFill>
                <a:latin typeface="Tahoma"/>
                <a:cs typeface="Tahoma"/>
              </a:rPr>
              <a:t>7561 </a:t>
            </a:r>
            <a:r>
              <a:rPr sz="2200" spc="95" dirty="0">
                <a:solidFill>
                  <a:srgbClr val="FFFFFF"/>
                </a:solidFill>
                <a:latin typeface="Tahoma"/>
                <a:cs typeface="Tahoma"/>
              </a:rPr>
              <a:t>fake</a:t>
            </a:r>
            <a:r>
              <a:rPr sz="2200" spc="-25" dirty="0">
                <a:solidFill>
                  <a:srgbClr val="FFFFFF"/>
                </a:solidFill>
                <a:latin typeface="Tahoma"/>
                <a:cs typeface="Tahoma"/>
              </a:rPr>
              <a:t> </a:t>
            </a:r>
            <a:r>
              <a:rPr sz="2200" spc="45" dirty="0">
                <a:solidFill>
                  <a:srgbClr val="FFFFFF"/>
                </a:solidFill>
                <a:latin typeface="Tahoma"/>
                <a:cs typeface="Tahoma"/>
              </a:rPr>
              <a:t>invoices</a:t>
            </a:r>
            <a:endParaRPr sz="2200">
              <a:latin typeface="Tahoma"/>
              <a:cs typeface="Tahoma"/>
            </a:endParaRPr>
          </a:p>
          <a:p>
            <a:pPr>
              <a:lnSpc>
                <a:spcPct val="100000"/>
              </a:lnSpc>
              <a:spcBef>
                <a:spcPts val="45"/>
              </a:spcBef>
              <a:buClr>
                <a:srgbClr val="FFFFFF"/>
              </a:buClr>
              <a:buFont typeface="Arial"/>
              <a:buChar char="•"/>
            </a:pPr>
            <a:endParaRPr sz="3300">
              <a:latin typeface="Times New Roman"/>
              <a:cs typeface="Times New Roman"/>
            </a:endParaRPr>
          </a:p>
          <a:p>
            <a:pPr marL="299085" indent="-287020">
              <a:lnSpc>
                <a:spcPct val="100000"/>
              </a:lnSpc>
              <a:buSzPct val="125000"/>
              <a:buFont typeface="Arial"/>
              <a:buChar char="•"/>
              <a:tabLst>
                <a:tab pos="299085" algn="l"/>
                <a:tab pos="299720" algn="l"/>
              </a:tabLst>
            </a:pPr>
            <a:r>
              <a:rPr sz="2200" spc="20" dirty="0">
                <a:solidFill>
                  <a:srgbClr val="FFFFFF"/>
                </a:solidFill>
                <a:latin typeface="Tahoma"/>
                <a:cs typeface="Tahoma"/>
              </a:rPr>
              <a:t>Inflated</a:t>
            </a:r>
            <a:r>
              <a:rPr sz="2200" spc="-85" dirty="0">
                <a:solidFill>
                  <a:srgbClr val="FFFFFF"/>
                </a:solidFill>
                <a:latin typeface="Tahoma"/>
                <a:cs typeface="Tahoma"/>
              </a:rPr>
              <a:t> </a:t>
            </a:r>
            <a:r>
              <a:rPr sz="2200" spc="60" dirty="0">
                <a:solidFill>
                  <a:srgbClr val="FFFFFF"/>
                </a:solidFill>
                <a:latin typeface="Tahoma"/>
                <a:cs typeface="Tahoma"/>
              </a:rPr>
              <a:t>receivables</a:t>
            </a:r>
            <a:endParaRPr sz="2200">
              <a:latin typeface="Tahoma"/>
              <a:cs typeface="Tahoma"/>
            </a:endParaRPr>
          </a:p>
          <a:p>
            <a:pPr>
              <a:lnSpc>
                <a:spcPct val="100000"/>
              </a:lnSpc>
              <a:spcBef>
                <a:spcPts val="45"/>
              </a:spcBef>
              <a:buClr>
                <a:srgbClr val="FFFFFF"/>
              </a:buClr>
              <a:buFont typeface="Arial"/>
              <a:buChar char="•"/>
            </a:pPr>
            <a:endParaRPr sz="3300">
              <a:latin typeface="Times New Roman"/>
              <a:cs typeface="Times New Roman"/>
            </a:endParaRPr>
          </a:p>
          <a:p>
            <a:pPr marL="299085" indent="-287020">
              <a:lnSpc>
                <a:spcPct val="100000"/>
              </a:lnSpc>
              <a:buSzPct val="125000"/>
              <a:buFont typeface="Arial"/>
              <a:buChar char="•"/>
              <a:tabLst>
                <a:tab pos="299085" algn="l"/>
                <a:tab pos="299720" algn="l"/>
              </a:tabLst>
            </a:pPr>
            <a:r>
              <a:rPr sz="2200" spc="100" dirty="0">
                <a:solidFill>
                  <a:srgbClr val="FFFFFF"/>
                </a:solidFill>
                <a:latin typeface="Tahoma"/>
                <a:cs typeface="Tahoma"/>
              </a:rPr>
              <a:t>Fake</a:t>
            </a:r>
            <a:r>
              <a:rPr sz="2200" spc="-80" dirty="0">
                <a:solidFill>
                  <a:srgbClr val="FFFFFF"/>
                </a:solidFill>
                <a:latin typeface="Tahoma"/>
                <a:cs typeface="Tahoma"/>
              </a:rPr>
              <a:t> </a:t>
            </a:r>
            <a:r>
              <a:rPr sz="2200" spc="40" dirty="0">
                <a:solidFill>
                  <a:srgbClr val="FFFFFF"/>
                </a:solidFill>
                <a:latin typeface="Tahoma"/>
                <a:cs typeface="Tahoma"/>
              </a:rPr>
              <a:t>Fixed</a:t>
            </a:r>
            <a:r>
              <a:rPr sz="2200" spc="-90" dirty="0">
                <a:solidFill>
                  <a:srgbClr val="FFFFFF"/>
                </a:solidFill>
                <a:latin typeface="Tahoma"/>
                <a:cs typeface="Tahoma"/>
              </a:rPr>
              <a:t> </a:t>
            </a:r>
            <a:r>
              <a:rPr sz="2200" spc="55" dirty="0">
                <a:solidFill>
                  <a:srgbClr val="FFFFFF"/>
                </a:solidFill>
                <a:latin typeface="Tahoma"/>
                <a:cs typeface="Tahoma"/>
              </a:rPr>
              <a:t>Deposit</a:t>
            </a:r>
            <a:r>
              <a:rPr sz="2200" spc="-55" dirty="0">
                <a:solidFill>
                  <a:srgbClr val="FFFFFF"/>
                </a:solidFill>
                <a:latin typeface="Tahoma"/>
                <a:cs typeface="Tahoma"/>
              </a:rPr>
              <a:t> </a:t>
            </a:r>
            <a:r>
              <a:rPr sz="2200" spc="60" dirty="0">
                <a:solidFill>
                  <a:srgbClr val="FFFFFF"/>
                </a:solidFill>
                <a:latin typeface="Tahoma"/>
                <a:cs typeface="Tahoma"/>
              </a:rPr>
              <a:t>Receipts</a:t>
            </a:r>
            <a:r>
              <a:rPr sz="2200" spc="-75" dirty="0">
                <a:solidFill>
                  <a:srgbClr val="FFFFFF"/>
                </a:solidFill>
                <a:latin typeface="Tahoma"/>
                <a:cs typeface="Tahoma"/>
              </a:rPr>
              <a:t> </a:t>
            </a:r>
            <a:r>
              <a:rPr sz="2200" spc="45" dirty="0">
                <a:solidFill>
                  <a:srgbClr val="FFFFFF"/>
                </a:solidFill>
                <a:latin typeface="Tahoma"/>
                <a:cs typeface="Tahoma"/>
              </a:rPr>
              <a:t>were</a:t>
            </a:r>
            <a:r>
              <a:rPr sz="2200" spc="-90" dirty="0">
                <a:solidFill>
                  <a:srgbClr val="FFFFFF"/>
                </a:solidFill>
                <a:latin typeface="Tahoma"/>
                <a:cs typeface="Tahoma"/>
              </a:rPr>
              <a:t> </a:t>
            </a:r>
            <a:r>
              <a:rPr sz="2200" spc="45" dirty="0">
                <a:solidFill>
                  <a:srgbClr val="FFFFFF"/>
                </a:solidFill>
                <a:latin typeface="Tahoma"/>
                <a:cs typeface="Tahoma"/>
              </a:rPr>
              <a:t>printed</a:t>
            </a:r>
            <a:endParaRPr sz="2200">
              <a:latin typeface="Tahoma"/>
              <a:cs typeface="Tahoma"/>
            </a:endParaRPr>
          </a:p>
          <a:p>
            <a:pPr>
              <a:lnSpc>
                <a:spcPct val="100000"/>
              </a:lnSpc>
              <a:spcBef>
                <a:spcPts val="45"/>
              </a:spcBef>
              <a:buClr>
                <a:srgbClr val="FFFFFF"/>
              </a:buClr>
              <a:buFont typeface="Arial"/>
              <a:buChar char="•"/>
            </a:pPr>
            <a:endParaRPr sz="3300">
              <a:latin typeface="Times New Roman"/>
              <a:cs typeface="Times New Roman"/>
            </a:endParaRPr>
          </a:p>
          <a:p>
            <a:pPr marL="299085" indent="-287020">
              <a:lnSpc>
                <a:spcPct val="100000"/>
              </a:lnSpc>
              <a:buSzPct val="125000"/>
              <a:buFont typeface="Arial"/>
              <a:buChar char="•"/>
              <a:tabLst>
                <a:tab pos="299085" algn="l"/>
                <a:tab pos="299720" algn="l"/>
              </a:tabLst>
            </a:pPr>
            <a:r>
              <a:rPr sz="2200" spc="100" dirty="0">
                <a:solidFill>
                  <a:srgbClr val="FFFFFF"/>
                </a:solidFill>
                <a:latin typeface="Tahoma"/>
                <a:cs typeface="Tahoma"/>
              </a:rPr>
              <a:t>Bank </a:t>
            </a:r>
            <a:r>
              <a:rPr sz="2200" spc="75" dirty="0">
                <a:solidFill>
                  <a:srgbClr val="FFFFFF"/>
                </a:solidFill>
                <a:latin typeface="Tahoma"/>
                <a:cs typeface="Tahoma"/>
              </a:rPr>
              <a:t>guarantees </a:t>
            </a:r>
            <a:r>
              <a:rPr sz="2200" spc="50" dirty="0">
                <a:solidFill>
                  <a:srgbClr val="FFFFFF"/>
                </a:solidFill>
                <a:latin typeface="Tahoma"/>
                <a:cs typeface="Tahoma"/>
              </a:rPr>
              <a:t>were</a:t>
            </a:r>
            <a:r>
              <a:rPr sz="2200" spc="-385" dirty="0">
                <a:solidFill>
                  <a:srgbClr val="FFFFFF"/>
                </a:solidFill>
                <a:latin typeface="Tahoma"/>
                <a:cs typeface="Tahoma"/>
              </a:rPr>
              <a:t> </a:t>
            </a:r>
            <a:r>
              <a:rPr sz="2200" spc="70" dirty="0">
                <a:solidFill>
                  <a:srgbClr val="FFFFFF"/>
                </a:solidFill>
                <a:latin typeface="Tahoma"/>
                <a:cs typeface="Tahoma"/>
              </a:rPr>
              <a:t>manipulated</a:t>
            </a:r>
            <a:endParaRPr sz="2200">
              <a:latin typeface="Tahoma"/>
              <a:cs typeface="Tahoma"/>
            </a:endParaRPr>
          </a:p>
          <a:p>
            <a:pPr>
              <a:lnSpc>
                <a:spcPct val="100000"/>
              </a:lnSpc>
              <a:spcBef>
                <a:spcPts val="50"/>
              </a:spcBef>
              <a:buClr>
                <a:srgbClr val="FFFFFF"/>
              </a:buClr>
              <a:buFont typeface="Arial"/>
              <a:buChar char="•"/>
            </a:pPr>
            <a:endParaRPr sz="3300">
              <a:latin typeface="Times New Roman"/>
              <a:cs typeface="Times New Roman"/>
            </a:endParaRPr>
          </a:p>
          <a:p>
            <a:pPr marL="355600" marR="5080" indent="-342900">
              <a:lnSpc>
                <a:spcPct val="100000"/>
              </a:lnSpc>
              <a:buSzPct val="125000"/>
              <a:buFont typeface="Arial"/>
              <a:buChar char="•"/>
              <a:tabLst>
                <a:tab pos="354965" algn="l"/>
                <a:tab pos="355600" algn="l"/>
              </a:tabLst>
            </a:pPr>
            <a:r>
              <a:rPr sz="2200" spc="100" dirty="0">
                <a:solidFill>
                  <a:srgbClr val="FFFFFF"/>
                </a:solidFill>
                <a:latin typeface="Tahoma"/>
                <a:cs typeface="Tahoma"/>
              </a:rPr>
              <a:t>Fake</a:t>
            </a:r>
            <a:r>
              <a:rPr sz="2200" spc="-75" dirty="0">
                <a:solidFill>
                  <a:srgbClr val="FFFFFF"/>
                </a:solidFill>
                <a:latin typeface="Tahoma"/>
                <a:cs typeface="Tahoma"/>
              </a:rPr>
              <a:t> </a:t>
            </a:r>
            <a:r>
              <a:rPr sz="2200" spc="95" dirty="0">
                <a:solidFill>
                  <a:srgbClr val="FFFFFF"/>
                </a:solidFill>
                <a:latin typeface="Tahoma"/>
                <a:cs typeface="Tahoma"/>
              </a:rPr>
              <a:t>bank</a:t>
            </a:r>
            <a:r>
              <a:rPr sz="2200" spc="-75" dirty="0">
                <a:solidFill>
                  <a:srgbClr val="FFFFFF"/>
                </a:solidFill>
                <a:latin typeface="Tahoma"/>
                <a:cs typeface="Tahoma"/>
              </a:rPr>
              <a:t> </a:t>
            </a:r>
            <a:r>
              <a:rPr sz="2200" spc="90" dirty="0">
                <a:solidFill>
                  <a:srgbClr val="FFFFFF"/>
                </a:solidFill>
                <a:latin typeface="Tahoma"/>
                <a:cs typeface="Tahoma"/>
              </a:rPr>
              <a:t>balance</a:t>
            </a:r>
            <a:r>
              <a:rPr sz="2200" spc="-70" dirty="0">
                <a:solidFill>
                  <a:srgbClr val="FFFFFF"/>
                </a:solidFill>
                <a:latin typeface="Tahoma"/>
                <a:cs typeface="Tahoma"/>
              </a:rPr>
              <a:t> </a:t>
            </a:r>
            <a:r>
              <a:rPr sz="2200" spc="60" dirty="0">
                <a:solidFill>
                  <a:srgbClr val="FFFFFF"/>
                </a:solidFill>
                <a:latin typeface="Tahoma"/>
                <a:cs typeface="Tahoma"/>
              </a:rPr>
              <a:t>statements</a:t>
            </a:r>
            <a:r>
              <a:rPr sz="2200" spc="-40" dirty="0">
                <a:solidFill>
                  <a:srgbClr val="FFFFFF"/>
                </a:solidFill>
                <a:latin typeface="Tahoma"/>
                <a:cs typeface="Tahoma"/>
              </a:rPr>
              <a:t> </a:t>
            </a:r>
            <a:r>
              <a:rPr sz="2200" spc="90" dirty="0">
                <a:solidFill>
                  <a:srgbClr val="FFFFFF"/>
                </a:solidFill>
                <a:latin typeface="Tahoma"/>
                <a:cs typeface="Tahoma"/>
              </a:rPr>
              <a:t>of</a:t>
            </a:r>
            <a:r>
              <a:rPr sz="2200" spc="-80" dirty="0">
                <a:solidFill>
                  <a:srgbClr val="FFFFFF"/>
                </a:solidFill>
                <a:latin typeface="Tahoma"/>
                <a:cs typeface="Tahoma"/>
              </a:rPr>
              <a:t> </a:t>
            </a:r>
            <a:r>
              <a:rPr sz="2200" spc="114" dirty="0">
                <a:solidFill>
                  <a:srgbClr val="FFFFFF"/>
                </a:solidFill>
                <a:latin typeface="Tahoma"/>
                <a:cs typeface="Tahoma"/>
              </a:rPr>
              <a:t>BNP</a:t>
            </a:r>
            <a:r>
              <a:rPr sz="2200" spc="-80" dirty="0">
                <a:solidFill>
                  <a:srgbClr val="FFFFFF"/>
                </a:solidFill>
                <a:latin typeface="Tahoma"/>
                <a:cs typeface="Tahoma"/>
              </a:rPr>
              <a:t> </a:t>
            </a:r>
            <a:r>
              <a:rPr sz="2200" spc="40" dirty="0">
                <a:solidFill>
                  <a:srgbClr val="FFFFFF"/>
                </a:solidFill>
                <a:latin typeface="Tahoma"/>
                <a:cs typeface="Tahoma"/>
              </a:rPr>
              <a:t>Paribas,</a:t>
            </a:r>
            <a:r>
              <a:rPr sz="2200" spc="-55" dirty="0">
                <a:solidFill>
                  <a:srgbClr val="FFFFFF"/>
                </a:solidFill>
                <a:latin typeface="Tahoma"/>
                <a:cs typeface="Tahoma"/>
              </a:rPr>
              <a:t> </a:t>
            </a:r>
            <a:r>
              <a:rPr sz="2200" spc="20" dirty="0">
                <a:solidFill>
                  <a:srgbClr val="FFFFFF"/>
                </a:solidFill>
                <a:latin typeface="Tahoma"/>
                <a:cs typeface="Tahoma"/>
              </a:rPr>
              <a:t>HSBC,  </a:t>
            </a:r>
            <a:r>
              <a:rPr sz="2200" spc="-120" dirty="0">
                <a:solidFill>
                  <a:srgbClr val="FFFFFF"/>
                </a:solidFill>
                <a:latin typeface="Tahoma"/>
                <a:cs typeface="Tahoma"/>
              </a:rPr>
              <a:t>ICICI </a:t>
            </a:r>
            <a:r>
              <a:rPr sz="2200" spc="105" dirty="0">
                <a:solidFill>
                  <a:srgbClr val="FFFFFF"/>
                </a:solidFill>
                <a:latin typeface="Tahoma"/>
                <a:cs typeface="Tahoma"/>
              </a:rPr>
              <a:t>Bank and</a:t>
            </a:r>
            <a:r>
              <a:rPr sz="2200" spc="-225" dirty="0">
                <a:solidFill>
                  <a:srgbClr val="FFFFFF"/>
                </a:solidFill>
                <a:latin typeface="Tahoma"/>
                <a:cs typeface="Tahoma"/>
              </a:rPr>
              <a:t> </a:t>
            </a:r>
            <a:r>
              <a:rPr sz="2200" spc="55" dirty="0">
                <a:solidFill>
                  <a:srgbClr val="FFFFFF"/>
                </a:solidFill>
                <a:latin typeface="Tahoma"/>
                <a:cs typeface="Tahoma"/>
              </a:rPr>
              <a:t>Citibank</a:t>
            </a:r>
            <a:endParaRPr sz="2200">
              <a:latin typeface="Tahoma"/>
              <a:cs typeface="Tahoma"/>
            </a:endParaRPr>
          </a:p>
        </p:txBody>
      </p:sp>
      <p:sp>
        <p:nvSpPr>
          <p:cNvPr id="4" name="object 4"/>
          <p:cNvSpPr/>
          <p:nvPr/>
        </p:nvSpPr>
        <p:spPr>
          <a:xfrm>
            <a:off x="7620" y="1194816"/>
            <a:ext cx="1818132" cy="2127504"/>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2700" rIns="0" bIns="0" rtlCol="0">
            <a:spAutoFit/>
          </a:bodyPr>
          <a:lstStyle/>
          <a:p>
            <a:pPr marL="25400">
              <a:lnSpc>
                <a:spcPct val="100000"/>
              </a:lnSpc>
              <a:spcBef>
                <a:spcPts val="100"/>
              </a:spcBef>
            </a:pPr>
            <a:fld id="{81D60167-4931-47E6-BA6A-407CBD079E47}" type="slidenum">
              <a:rPr spc="40" dirty="0"/>
              <a:pPr marL="25400">
                <a:lnSpc>
                  <a:spcPct val="100000"/>
                </a:lnSpc>
                <a:spcBef>
                  <a:spcPts val="100"/>
                </a:spcBef>
              </a:pPr>
              <a:t>121</a:t>
            </a:fld>
            <a:endParaRPr spc="40"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53692" y="646938"/>
            <a:ext cx="4450715" cy="391160"/>
          </a:xfrm>
          <a:prstGeom prst="rect">
            <a:avLst/>
          </a:prstGeom>
        </p:spPr>
        <p:txBody>
          <a:bodyPr vert="horz" wrap="square" lIns="0" tIns="12700" rIns="0" bIns="0" rtlCol="0">
            <a:spAutoFit/>
          </a:bodyPr>
          <a:lstStyle/>
          <a:p>
            <a:pPr marL="12700">
              <a:lnSpc>
                <a:spcPct val="100000"/>
              </a:lnSpc>
              <a:spcBef>
                <a:spcPts val="100"/>
              </a:spcBef>
            </a:pPr>
            <a:r>
              <a:rPr spc="15" dirty="0"/>
              <a:t>FORENSIC </a:t>
            </a:r>
            <a:r>
              <a:rPr spc="85" dirty="0"/>
              <a:t>AUDIT</a:t>
            </a:r>
            <a:r>
              <a:rPr spc="-25" dirty="0"/>
              <a:t> </a:t>
            </a:r>
            <a:r>
              <a:rPr spc="55" dirty="0"/>
              <a:t>TECHNIQUES</a:t>
            </a:r>
          </a:p>
        </p:txBody>
      </p:sp>
      <p:sp>
        <p:nvSpPr>
          <p:cNvPr id="4" name="object 4"/>
          <p:cNvSpPr txBox="1">
            <a:spLocks noGrp="1"/>
          </p:cNvSpPr>
          <p:nvPr>
            <p:ph type="sldNum" sz="quarter" idx="7"/>
          </p:nvPr>
        </p:nvSpPr>
        <p:spPr>
          <a:prstGeom prst="rect">
            <a:avLst/>
          </a:prstGeom>
        </p:spPr>
        <p:txBody>
          <a:bodyPr vert="horz" wrap="square" lIns="0" tIns="12700" rIns="0" bIns="0" rtlCol="0">
            <a:spAutoFit/>
          </a:bodyPr>
          <a:lstStyle/>
          <a:p>
            <a:pPr marL="25400">
              <a:lnSpc>
                <a:spcPct val="100000"/>
              </a:lnSpc>
              <a:spcBef>
                <a:spcPts val="100"/>
              </a:spcBef>
            </a:pPr>
            <a:fld id="{81D60167-4931-47E6-BA6A-407CBD079E47}" type="slidenum">
              <a:rPr spc="40" dirty="0"/>
              <a:pPr marL="25400">
                <a:lnSpc>
                  <a:spcPct val="100000"/>
                </a:lnSpc>
                <a:spcBef>
                  <a:spcPts val="100"/>
                </a:spcBef>
              </a:pPr>
              <a:t>122</a:t>
            </a:fld>
            <a:endParaRPr spc="40" dirty="0"/>
          </a:p>
        </p:txBody>
      </p:sp>
      <p:sp>
        <p:nvSpPr>
          <p:cNvPr id="3" name="object 3"/>
          <p:cNvSpPr txBox="1"/>
          <p:nvPr/>
        </p:nvSpPr>
        <p:spPr>
          <a:xfrm>
            <a:off x="1225397" y="1309827"/>
            <a:ext cx="7389495" cy="4399915"/>
          </a:xfrm>
          <a:prstGeom prst="rect">
            <a:avLst/>
          </a:prstGeom>
        </p:spPr>
        <p:txBody>
          <a:bodyPr vert="horz" wrap="square" lIns="0" tIns="12065" rIns="0" bIns="0" rtlCol="0">
            <a:spAutoFit/>
          </a:bodyPr>
          <a:lstStyle/>
          <a:p>
            <a:pPr marL="12700">
              <a:lnSpc>
                <a:spcPct val="100000"/>
              </a:lnSpc>
              <a:spcBef>
                <a:spcPts val="95"/>
              </a:spcBef>
            </a:pPr>
            <a:r>
              <a:rPr sz="2200" b="1" spc="-55" dirty="0">
                <a:solidFill>
                  <a:srgbClr val="FFFFFF"/>
                </a:solidFill>
                <a:latin typeface="Century Gothic"/>
                <a:cs typeface="Century Gothic"/>
              </a:rPr>
              <a:t>General </a:t>
            </a:r>
            <a:r>
              <a:rPr sz="2200" b="1" spc="-25" dirty="0">
                <a:solidFill>
                  <a:srgbClr val="FFFFFF"/>
                </a:solidFill>
                <a:latin typeface="Century Gothic"/>
                <a:cs typeface="Century Gothic"/>
              </a:rPr>
              <a:t>Audit</a:t>
            </a:r>
            <a:r>
              <a:rPr sz="2200" b="1" spc="75" dirty="0">
                <a:solidFill>
                  <a:srgbClr val="FFFFFF"/>
                </a:solidFill>
                <a:latin typeface="Century Gothic"/>
                <a:cs typeface="Century Gothic"/>
              </a:rPr>
              <a:t> </a:t>
            </a:r>
            <a:r>
              <a:rPr sz="2200" b="1" spc="-20" dirty="0">
                <a:solidFill>
                  <a:srgbClr val="FFFFFF"/>
                </a:solidFill>
                <a:latin typeface="Century Gothic"/>
                <a:cs typeface="Century Gothic"/>
              </a:rPr>
              <a:t>Techniques</a:t>
            </a:r>
            <a:endParaRPr sz="2200">
              <a:latin typeface="Century Gothic"/>
              <a:cs typeface="Century Gothic"/>
            </a:endParaRPr>
          </a:p>
          <a:p>
            <a:pPr>
              <a:lnSpc>
                <a:spcPct val="100000"/>
              </a:lnSpc>
            </a:pPr>
            <a:endParaRPr sz="3350">
              <a:latin typeface="Times New Roman"/>
              <a:cs typeface="Times New Roman"/>
            </a:endParaRPr>
          </a:p>
          <a:p>
            <a:pPr marL="12700" marR="121920">
              <a:lnSpc>
                <a:spcPct val="100000"/>
              </a:lnSpc>
            </a:pPr>
            <a:r>
              <a:rPr sz="2000" spc="45" dirty="0">
                <a:solidFill>
                  <a:srgbClr val="FFFFFF"/>
                </a:solidFill>
                <a:latin typeface="Tahoma"/>
                <a:cs typeface="Tahoma"/>
              </a:rPr>
              <a:t>Testing </a:t>
            </a:r>
            <a:r>
              <a:rPr sz="2000" spc="60" dirty="0">
                <a:solidFill>
                  <a:srgbClr val="FFFFFF"/>
                </a:solidFill>
                <a:latin typeface="Tahoma"/>
                <a:cs typeface="Tahoma"/>
              </a:rPr>
              <a:t>defenses </a:t>
            </a:r>
            <a:r>
              <a:rPr sz="2000" spc="55" dirty="0">
                <a:solidFill>
                  <a:srgbClr val="FFFFFF"/>
                </a:solidFill>
                <a:latin typeface="Tahoma"/>
                <a:cs typeface="Tahoma"/>
              </a:rPr>
              <a:t>- </a:t>
            </a:r>
            <a:r>
              <a:rPr sz="2000" spc="95" dirty="0">
                <a:solidFill>
                  <a:srgbClr val="FFFFFF"/>
                </a:solidFill>
                <a:latin typeface="Tahoma"/>
                <a:cs typeface="Tahoma"/>
              </a:rPr>
              <a:t>A </a:t>
            </a:r>
            <a:r>
              <a:rPr sz="2000" spc="110" dirty="0">
                <a:solidFill>
                  <a:srgbClr val="FFFFFF"/>
                </a:solidFill>
                <a:latin typeface="Tahoma"/>
                <a:cs typeface="Tahoma"/>
              </a:rPr>
              <a:t>good </a:t>
            </a:r>
            <a:r>
              <a:rPr sz="2000" spc="55" dirty="0">
                <a:solidFill>
                  <a:srgbClr val="FFFFFF"/>
                </a:solidFill>
                <a:latin typeface="Tahoma"/>
                <a:cs typeface="Tahoma"/>
              </a:rPr>
              <a:t>forensic </a:t>
            </a:r>
            <a:r>
              <a:rPr sz="2000" spc="50" dirty="0">
                <a:solidFill>
                  <a:srgbClr val="FFFFFF"/>
                </a:solidFill>
                <a:latin typeface="Tahoma"/>
                <a:cs typeface="Tahoma"/>
              </a:rPr>
              <a:t>audit </a:t>
            </a:r>
            <a:r>
              <a:rPr sz="2000" spc="40" dirty="0">
                <a:solidFill>
                  <a:srgbClr val="FFFFFF"/>
                </a:solidFill>
                <a:latin typeface="Tahoma"/>
                <a:cs typeface="Tahoma"/>
              </a:rPr>
              <a:t>technique </a:t>
            </a:r>
            <a:r>
              <a:rPr sz="2000" spc="5" dirty="0">
                <a:solidFill>
                  <a:srgbClr val="FFFFFF"/>
                </a:solidFill>
                <a:latin typeface="Tahoma"/>
                <a:cs typeface="Tahoma"/>
              </a:rPr>
              <a:t>is </a:t>
            </a:r>
            <a:r>
              <a:rPr sz="2000" spc="60" dirty="0">
                <a:solidFill>
                  <a:srgbClr val="FFFFFF"/>
                </a:solidFill>
                <a:latin typeface="Tahoma"/>
                <a:cs typeface="Tahoma"/>
              </a:rPr>
              <a:t>to  </a:t>
            </a:r>
            <a:r>
              <a:rPr sz="2000" spc="70" dirty="0">
                <a:solidFill>
                  <a:srgbClr val="FFFFFF"/>
                </a:solidFill>
                <a:latin typeface="Tahoma"/>
                <a:cs typeface="Tahoma"/>
              </a:rPr>
              <a:t>attempt</a:t>
            </a:r>
            <a:r>
              <a:rPr sz="2000" spc="-120" dirty="0">
                <a:solidFill>
                  <a:srgbClr val="FFFFFF"/>
                </a:solidFill>
                <a:latin typeface="Tahoma"/>
                <a:cs typeface="Tahoma"/>
              </a:rPr>
              <a:t> </a:t>
            </a:r>
            <a:r>
              <a:rPr sz="2000" spc="55" dirty="0">
                <a:solidFill>
                  <a:srgbClr val="FFFFFF"/>
                </a:solidFill>
                <a:latin typeface="Tahoma"/>
                <a:cs typeface="Tahoma"/>
              </a:rPr>
              <a:t>to</a:t>
            </a:r>
            <a:r>
              <a:rPr sz="2000" spc="-85" dirty="0">
                <a:solidFill>
                  <a:srgbClr val="FFFFFF"/>
                </a:solidFill>
                <a:latin typeface="Tahoma"/>
                <a:cs typeface="Tahoma"/>
              </a:rPr>
              <a:t> </a:t>
            </a:r>
            <a:r>
              <a:rPr sz="2000" spc="55" dirty="0">
                <a:solidFill>
                  <a:srgbClr val="FFFFFF"/>
                </a:solidFill>
                <a:latin typeface="Tahoma"/>
                <a:cs typeface="Tahoma"/>
              </a:rPr>
              <a:t>circumvent</a:t>
            </a:r>
            <a:r>
              <a:rPr sz="2000" spc="-100" dirty="0">
                <a:solidFill>
                  <a:srgbClr val="FFFFFF"/>
                </a:solidFill>
                <a:latin typeface="Tahoma"/>
                <a:cs typeface="Tahoma"/>
              </a:rPr>
              <a:t> </a:t>
            </a:r>
            <a:r>
              <a:rPr sz="2000" spc="40" dirty="0">
                <a:solidFill>
                  <a:srgbClr val="FFFFFF"/>
                </a:solidFill>
                <a:latin typeface="Tahoma"/>
                <a:cs typeface="Tahoma"/>
              </a:rPr>
              <a:t>these</a:t>
            </a:r>
            <a:r>
              <a:rPr sz="2000" spc="-90" dirty="0">
                <a:solidFill>
                  <a:srgbClr val="FFFFFF"/>
                </a:solidFill>
                <a:latin typeface="Tahoma"/>
                <a:cs typeface="Tahoma"/>
              </a:rPr>
              <a:t> </a:t>
            </a:r>
            <a:r>
              <a:rPr sz="2000" spc="60" dirty="0">
                <a:solidFill>
                  <a:srgbClr val="FFFFFF"/>
                </a:solidFill>
                <a:latin typeface="Tahoma"/>
                <a:cs typeface="Tahoma"/>
              </a:rPr>
              <a:t>defenses</a:t>
            </a:r>
            <a:r>
              <a:rPr sz="2000" spc="-110" dirty="0">
                <a:solidFill>
                  <a:srgbClr val="FFFFFF"/>
                </a:solidFill>
                <a:latin typeface="Tahoma"/>
                <a:cs typeface="Tahoma"/>
              </a:rPr>
              <a:t> </a:t>
            </a:r>
            <a:r>
              <a:rPr sz="2000" spc="25" dirty="0">
                <a:solidFill>
                  <a:srgbClr val="FFFFFF"/>
                </a:solidFill>
                <a:latin typeface="Tahoma"/>
                <a:cs typeface="Tahoma"/>
              </a:rPr>
              <a:t>yourself.</a:t>
            </a:r>
            <a:r>
              <a:rPr sz="2000" spc="-60" dirty="0">
                <a:solidFill>
                  <a:srgbClr val="FFFFFF"/>
                </a:solidFill>
                <a:latin typeface="Tahoma"/>
                <a:cs typeface="Tahoma"/>
              </a:rPr>
              <a:t> </a:t>
            </a:r>
            <a:r>
              <a:rPr sz="2000" spc="20" dirty="0">
                <a:solidFill>
                  <a:srgbClr val="FFFFFF"/>
                </a:solidFill>
                <a:latin typeface="Tahoma"/>
                <a:cs typeface="Tahoma"/>
              </a:rPr>
              <a:t>This</a:t>
            </a:r>
            <a:r>
              <a:rPr sz="2000" spc="-85" dirty="0">
                <a:solidFill>
                  <a:srgbClr val="FFFFFF"/>
                </a:solidFill>
                <a:latin typeface="Tahoma"/>
                <a:cs typeface="Tahoma"/>
              </a:rPr>
              <a:t> </a:t>
            </a:r>
            <a:r>
              <a:rPr sz="2000" spc="40" dirty="0">
                <a:solidFill>
                  <a:srgbClr val="FFFFFF"/>
                </a:solidFill>
                <a:latin typeface="Tahoma"/>
                <a:cs typeface="Tahoma"/>
              </a:rPr>
              <a:t>technique  </a:t>
            </a:r>
            <a:r>
              <a:rPr sz="2000" spc="45" dirty="0">
                <a:solidFill>
                  <a:srgbClr val="FFFFFF"/>
                </a:solidFill>
                <a:latin typeface="Tahoma"/>
                <a:cs typeface="Tahoma"/>
              </a:rPr>
              <a:t>requires </a:t>
            </a:r>
            <a:r>
              <a:rPr sz="2000" spc="90" dirty="0">
                <a:solidFill>
                  <a:srgbClr val="FFFFFF"/>
                </a:solidFill>
                <a:latin typeface="Tahoma"/>
                <a:cs typeface="Tahoma"/>
              </a:rPr>
              <a:t>you </a:t>
            </a:r>
            <a:r>
              <a:rPr sz="2000" spc="55" dirty="0">
                <a:solidFill>
                  <a:srgbClr val="FFFFFF"/>
                </a:solidFill>
                <a:latin typeface="Tahoma"/>
                <a:cs typeface="Tahoma"/>
              </a:rPr>
              <a:t>to </a:t>
            </a:r>
            <a:r>
              <a:rPr sz="2000" spc="45" dirty="0">
                <a:solidFill>
                  <a:srgbClr val="FFFFFF"/>
                </a:solidFill>
                <a:latin typeface="Tahoma"/>
                <a:cs typeface="Tahoma"/>
              </a:rPr>
              <a:t>put </a:t>
            </a:r>
            <a:r>
              <a:rPr sz="2000" spc="60" dirty="0">
                <a:solidFill>
                  <a:srgbClr val="FFFFFF"/>
                </a:solidFill>
                <a:latin typeface="Tahoma"/>
                <a:cs typeface="Tahoma"/>
              </a:rPr>
              <a:t>yourself </a:t>
            </a:r>
            <a:r>
              <a:rPr sz="2000" spc="5" dirty="0">
                <a:solidFill>
                  <a:srgbClr val="FFFFFF"/>
                </a:solidFill>
                <a:latin typeface="Tahoma"/>
                <a:cs typeface="Tahoma"/>
              </a:rPr>
              <a:t>in </a:t>
            </a:r>
            <a:r>
              <a:rPr sz="2000" spc="30" dirty="0">
                <a:solidFill>
                  <a:srgbClr val="FFFFFF"/>
                </a:solidFill>
                <a:latin typeface="Tahoma"/>
                <a:cs typeface="Tahoma"/>
              </a:rPr>
              <a:t>the </a:t>
            </a:r>
            <a:r>
              <a:rPr sz="2000" spc="55" dirty="0">
                <a:solidFill>
                  <a:srgbClr val="FFFFFF"/>
                </a:solidFill>
                <a:latin typeface="Tahoma"/>
                <a:cs typeface="Tahoma"/>
              </a:rPr>
              <a:t>shoes </a:t>
            </a:r>
            <a:r>
              <a:rPr sz="2000" spc="80" dirty="0">
                <a:solidFill>
                  <a:srgbClr val="FFFFFF"/>
                </a:solidFill>
                <a:latin typeface="Tahoma"/>
                <a:cs typeface="Tahoma"/>
              </a:rPr>
              <a:t>of </a:t>
            </a:r>
            <a:r>
              <a:rPr sz="2000" spc="30" dirty="0">
                <a:solidFill>
                  <a:srgbClr val="FFFFFF"/>
                </a:solidFill>
                <a:latin typeface="Tahoma"/>
                <a:cs typeface="Tahoma"/>
              </a:rPr>
              <a:t>the </a:t>
            </a:r>
            <a:r>
              <a:rPr sz="2000" spc="55" dirty="0">
                <a:solidFill>
                  <a:srgbClr val="FFFFFF"/>
                </a:solidFill>
                <a:latin typeface="Tahoma"/>
                <a:cs typeface="Tahoma"/>
              </a:rPr>
              <a:t>suspect </a:t>
            </a:r>
            <a:r>
              <a:rPr sz="2000" spc="100" dirty="0">
                <a:solidFill>
                  <a:srgbClr val="FFFFFF"/>
                </a:solidFill>
                <a:latin typeface="Tahoma"/>
                <a:cs typeface="Tahoma"/>
              </a:rPr>
              <a:t>and  </a:t>
            </a:r>
            <a:r>
              <a:rPr sz="2000" spc="25" dirty="0">
                <a:solidFill>
                  <a:srgbClr val="FFFFFF"/>
                </a:solidFill>
                <a:latin typeface="Tahoma"/>
                <a:cs typeface="Tahoma"/>
              </a:rPr>
              <a:t>think</a:t>
            </a:r>
            <a:r>
              <a:rPr sz="2000" spc="-110" dirty="0">
                <a:solidFill>
                  <a:srgbClr val="FFFFFF"/>
                </a:solidFill>
                <a:latin typeface="Tahoma"/>
                <a:cs typeface="Tahoma"/>
              </a:rPr>
              <a:t> </a:t>
            </a:r>
            <a:r>
              <a:rPr sz="2000" spc="55" dirty="0">
                <a:solidFill>
                  <a:srgbClr val="FFFFFF"/>
                </a:solidFill>
                <a:latin typeface="Tahoma"/>
                <a:cs typeface="Tahoma"/>
              </a:rPr>
              <a:t>accordingly.</a:t>
            </a:r>
            <a:endParaRPr sz="2000">
              <a:latin typeface="Tahoma"/>
              <a:cs typeface="Tahoma"/>
            </a:endParaRPr>
          </a:p>
          <a:p>
            <a:pPr>
              <a:lnSpc>
                <a:spcPct val="100000"/>
              </a:lnSpc>
              <a:spcBef>
                <a:spcPts val="40"/>
              </a:spcBef>
            </a:pPr>
            <a:endParaRPr sz="3300">
              <a:latin typeface="Times New Roman"/>
              <a:cs typeface="Times New Roman"/>
            </a:endParaRPr>
          </a:p>
          <a:p>
            <a:pPr marL="88900">
              <a:lnSpc>
                <a:spcPct val="100000"/>
              </a:lnSpc>
            </a:pPr>
            <a:r>
              <a:rPr sz="2200" b="1" spc="50" dirty="0">
                <a:solidFill>
                  <a:srgbClr val="FFFFFF"/>
                </a:solidFill>
                <a:latin typeface="Century Gothic"/>
                <a:cs typeface="Century Gothic"/>
              </a:rPr>
              <a:t>Statistical </a:t>
            </a:r>
            <a:r>
              <a:rPr sz="2200" b="1" spc="-60" dirty="0">
                <a:solidFill>
                  <a:srgbClr val="FFFFFF"/>
                </a:solidFill>
                <a:latin typeface="Century Gothic"/>
                <a:cs typeface="Century Gothic"/>
              </a:rPr>
              <a:t>and </a:t>
            </a:r>
            <a:r>
              <a:rPr sz="2200" b="1" spc="-35" dirty="0">
                <a:solidFill>
                  <a:srgbClr val="FFFFFF"/>
                </a:solidFill>
                <a:latin typeface="Century Gothic"/>
                <a:cs typeface="Century Gothic"/>
              </a:rPr>
              <a:t>Mathematical</a:t>
            </a:r>
            <a:r>
              <a:rPr sz="2200" b="1" spc="114" dirty="0">
                <a:solidFill>
                  <a:srgbClr val="FFFFFF"/>
                </a:solidFill>
                <a:latin typeface="Century Gothic"/>
                <a:cs typeface="Century Gothic"/>
              </a:rPr>
              <a:t> </a:t>
            </a:r>
            <a:r>
              <a:rPr sz="2200" b="1" spc="-20" dirty="0">
                <a:solidFill>
                  <a:srgbClr val="FFFFFF"/>
                </a:solidFill>
                <a:latin typeface="Century Gothic"/>
                <a:cs typeface="Century Gothic"/>
              </a:rPr>
              <a:t>Techniques</a:t>
            </a:r>
            <a:endParaRPr sz="2200">
              <a:latin typeface="Century Gothic"/>
              <a:cs typeface="Century Gothic"/>
            </a:endParaRPr>
          </a:p>
          <a:p>
            <a:pPr>
              <a:lnSpc>
                <a:spcPct val="100000"/>
              </a:lnSpc>
              <a:spcBef>
                <a:spcPts val="55"/>
              </a:spcBef>
            </a:pPr>
            <a:endParaRPr sz="3300">
              <a:latin typeface="Times New Roman"/>
              <a:cs typeface="Times New Roman"/>
            </a:endParaRPr>
          </a:p>
          <a:p>
            <a:pPr marL="355600" indent="-343535">
              <a:lnSpc>
                <a:spcPct val="100000"/>
              </a:lnSpc>
              <a:buSzPct val="125000"/>
              <a:buFont typeface="Arial"/>
              <a:buChar char="•"/>
              <a:tabLst>
                <a:tab pos="354965" algn="l"/>
                <a:tab pos="356235" algn="l"/>
              </a:tabLst>
            </a:pPr>
            <a:r>
              <a:rPr sz="2000" spc="55" dirty="0">
                <a:solidFill>
                  <a:srgbClr val="FFFFFF"/>
                </a:solidFill>
                <a:latin typeface="Tahoma"/>
                <a:cs typeface="Tahoma"/>
              </a:rPr>
              <a:t>Trend</a:t>
            </a:r>
            <a:r>
              <a:rPr sz="2000" spc="-85" dirty="0">
                <a:solidFill>
                  <a:srgbClr val="FFFFFF"/>
                </a:solidFill>
                <a:latin typeface="Tahoma"/>
                <a:cs typeface="Tahoma"/>
              </a:rPr>
              <a:t> </a:t>
            </a:r>
            <a:r>
              <a:rPr sz="2000" spc="60" dirty="0">
                <a:solidFill>
                  <a:srgbClr val="FFFFFF"/>
                </a:solidFill>
                <a:latin typeface="Tahoma"/>
                <a:cs typeface="Tahoma"/>
              </a:rPr>
              <a:t>Analysis</a:t>
            </a:r>
            <a:r>
              <a:rPr sz="2000" spc="-85" dirty="0">
                <a:solidFill>
                  <a:srgbClr val="FFFFFF"/>
                </a:solidFill>
                <a:latin typeface="Tahoma"/>
                <a:cs typeface="Tahoma"/>
              </a:rPr>
              <a:t> </a:t>
            </a:r>
            <a:r>
              <a:rPr sz="2000" spc="55" dirty="0">
                <a:solidFill>
                  <a:srgbClr val="FFFFFF"/>
                </a:solidFill>
                <a:latin typeface="Tahoma"/>
                <a:cs typeface="Tahoma"/>
              </a:rPr>
              <a:t>-</a:t>
            </a:r>
            <a:r>
              <a:rPr sz="2000" spc="-80" dirty="0">
                <a:solidFill>
                  <a:srgbClr val="FFFFFF"/>
                </a:solidFill>
                <a:latin typeface="Tahoma"/>
                <a:cs typeface="Tahoma"/>
              </a:rPr>
              <a:t> </a:t>
            </a:r>
            <a:r>
              <a:rPr sz="2000" spc="65" dirty="0">
                <a:solidFill>
                  <a:srgbClr val="FFFFFF"/>
                </a:solidFill>
                <a:latin typeface="Tahoma"/>
                <a:cs typeface="Tahoma"/>
              </a:rPr>
              <a:t>Careful</a:t>
            </a:r>
            <a:r>
              <a:rPr sz="2000" spc="-85" dirty="0">
                <a:solidFill>
                  <a:srgbClr val="FFFFFF"/>
                </a:solidFill>
                <a:latin typeface="Tahoma"/>
                <a:cs typeface="Tahoma"/>
              </a:rPr>
              <a:t> </a:t>
            </a:r>
            <a:r>
              <a:rPr sz="2000" spc="35" dirty="0">
                <a:solidFill>
                  <a:srgbClr val="FFFFFF"/>
                </a:solidFill>
                <a:latin typeface="Tahoma"/>
                <a:cs typeface="Tahoma"/>
              </a:rPr>
              <a:t>review</a:t>
            </a:r>
            <a:r>
              <a:rPr sz="2000" spc="-85" dirty="0">
                <a:solidFill>
                  <a:srgbClr val="FFFFFF"/>
                </a:solidFill>
                <a:latin typeface="Tahoma"/>
                <a:cs typeface="Tahoma"/>
              </a:rPr>
              <a:t> </a:t>
            </a:r>
            <a:r>
              <a:rPr sz="2000" spc="85" dirty="0">
                <a:solidFill>
                  <a:srgbClr val="FFFFFF"/>
                </a:solidFill>
                <a:latin typeface="Tahoma"/>
                <a:cs typeface="Tahoma"/>
              </a:rPr>
              <a:t>of</a:t>
            </a:r>
            <a:r>
              <a:rPr sz="2000" spc="-80" dirty="0">
                <a:solidFill>
                  <a:srgbClr val="FFFFFF"/>
                </a:solidFill>
                <a:latin typeface="Tahoma"/>
                <a:cs typeface="Tahoma"/>
              </a:rPr>
              <a:t> </a:t>
            </a:r>
            <a:r>
              <a:rPr sz="2000" spc="30" dirty="0">
                <a:solidFill>
                  <a:srgbClr val="FFFFFF"/>
                </a:solidFill>
                <a:latin typeface="Tahoma"/>
                <a:cs typeface="Tahoma"/>
              </a:rPr>
              <a:t>the</a:t>
            </a:r>
            <a:r>
              <a:rPr sz="2000" spc="-70" dirty="0">
                <a:solidFill>
                  <a:srgbClr val="FFFFFF"/>
                </a:solidFill>
                <a:latin typeface="Tahoma"/>
                <a:cs typeface="Tahoma"/>
              </a:rPr>
              <a:t> </a:t>
            </a:r>
            <a:r>
              <a:rPr sz="2000" spc="40" dirty="0">
                <a:solidFill>
                  <a:srgbClr val="FFFFFF"/>
                </a:solidFill>
                <a:latin typeface="Tahoma"/>
                <a:cs typeface="Tahoma"/>
              </a:rPr>
              <a:t>historical</a:t>
            </a:r>
            <a:r>
              <a:rPr sz="2000" spc="-110" dirty="0">
                <a:solidFill>
                  <a:srgbClr val="FFFFFF"/>
                </a:solidFill>
                <a:latin typeface="Tahoma"/>
                <a:cs typeface="Tahoma"/>
              </a:rPr>
              <a:t> </a:t>
            </a:r>
            <a:r>
              <a:rPr sz="2000" spc="75" dirty="0">
                <a:solidFill>
                  <a:srgbClr val="FFFFFF"/>
                </a:solidFill>
                <a:latin typeface="Tahoma"/>
                <a:cs typeface="Tahoma"/>
              </a:rPr>
              <a:t>norms</a:t>
            </a:r>
            <a:endParaRPr sz="2000">
              <a:latin typeface="Tahoma"/>
              <a:cs typeface="Tahoma"/>
            </a:endParaRPr>
          </a:p>
          <a:p>
            <a:pPr marL="355600" marR="5080" indent="-343535">
              <a:lnSpc>
                <a:spcPct val="100000"/>
              </a:lnSpc>
              <a:spcBef>
                <a:spcPts val="600"/>
              </a:spcBef>
              <a:buSzPct val="125000"/>
              <a:buFont typeface="Arial"/>
              <a:buChar char="•"/>
              <a:tabLst>
                <a:tab pos="354965" algn="l"/>
                <a:tab pos="356235" algn="l"/>
              </a:tabLst>
            </a:pPr>
            <a:r>
              <a:rPr sz="2000" spc="70" dirty="0">
                <a:solidFill>
                  <a:srgbClr val="FFFFFF"/>
                </a:solidFill>
                <a:latin typeface="Tahoma"/>
                <a:cs typeface="Tahoma"/>
              </a:rPr>
              <a:t>Ratio</a:t>
            </a:r>
            <a:r>
              <a:rPr sz="2000" spc="-114" dirty="0">
                <a:solidFill>
                  <a:srgbClr val="FFFFFF"/>
                </a:solidFill>
                <a:latin typeface="Tahoma"/>
                <a:cs typeface="Tahoma"/>
              </a:rPr>
              <a:t> </a:t>
            </a:r>
            <a:r>
              <a:rPr sz="2000" spc="60" dirty="0">
                <a:solidFill>
                  <a:srgbClr val="FFFFFF"/>
                </a:solidFill>
                <a:latin typeface="Tahoma"/>
                <a:cs typeface="Tahoma"/>
              </a:rPr>
              <a:t>Analysis</a:t>
            </a:r>
            <a:r>
              <a:rPr sz="2000" spc="-85" dirty="0">
                <a:solidFill>
                  <a:srgbClr val="FFFFFF"/>
                </a:solidFill>
                <a:latin typeface="Tahoma"/>
                <a:cs typeface="Tahoma"/>
              </a:rPr>
              <a:t> </a:t>
            </a:r>
            <a:r>
              <a:rPr sz="2000" spc="-70" dirty="0">
                <a:solidFill>
                  <a:srgbClr val="FFFFFF"/>
                </a:solidFill>
                <a:latin typeface="Tahoma"/>
                <a:cs typeface="Tahoma"/>
              </a:rPr>
              <a:t>– </a:t>
            </a:r>
            <a:r>
              <a:rPr sz="2000" spc="60" dirty="0">
                <a:solidFill>
                  <a:srgbClr val="FFFFFF"/>
                </a:solidFill>
                <a:latin typeface="Tahoma"/>
                <a:cs typeface="Tahoma"/>
              </a:rPr>
              <a:t>Analysis</a:t>
            </a:r>
            <a:r>
              <a:rPr sz="2000" spc="-95" dirty="0">
                <a:solidFill>
                  <a:srgbClr val="FFFFFF"/>
                </a:solidFill>
                <a:latin typeface="Tahoma"/>
                <a:cs typeface="Tahoma"/>
              </a:rPr>
              <a:t> </a:t>
            </a:r>
            <a:r>
              <a:rPr sz="2000" spc="85" dirty="0">
                <a:solidFill>
                  <a:srgbClr val="FFFFFF"/>
                </a:solidFill>
                <a:latin typeface="Tahoma"/>
                <a:cs typeface="Tahoma"/>
              </a:rPr>
              <a:t>of</a:t>
            </a:r>
            <a:r>
              <a:rPr sz="2000" spc="-90" dirty="0">
                <a:solidFill>
                  <a:srgbClr val="FFFFFF"/>
                </a:solidFill>
                <a:latin typeface="Tahoma"/>
                <a:cs typeface="Tahoma"/>
              </a:rPr>
              <a:t> </a:t>
            </a:r>
            <a:r>
              <a:rPr sz="2000" spc="55" dirty="0">
                <a:solidFill>
                  <a:srgbClr val="FFFFFF"/>
                </a:solidFill>
                <a:latin typeface="Tahoma"/>
                <a:cs typeface="Tahoma"/>
              </a:rPr>
              <a:t>ratios</a:t>
            </a:r>
            <a:r>
              <a:rPr sz="2000" spc="-90" dirty="0">
                <a:solidFill>
                  <a:srgbClr val="FFFFFF"/>
                </a:solidFill>
                <a:latin typeface="Tahoma"/>
                <a:cs typeface="Tahoma"/>
              </a:rPr>
              <a:t> </a:t>
            </a:r>
            <a:r>
              <a:rPr sz="2000" spc="60" dirty="0">
                <a:solidFill>
                  <a:srgbClr val="FFFFFF"/>
                </a:solidFill>
                <a:latin typeface="Tahoma"/>
                <a:cs typeface="Tahoma"/>
              </a:rPr>
              <a:t>report</a:t>
            </a:r>
            <a:r>
              <a:rPr sz="2000" spc="-80" dirty="0">
                <a:solidFill>
                  <a:srgbClr val="FFFFFF"/>
                </a:solidFill>
                <a:latin typeface="Tahoma"/>
                <a:cs typeface="Tahoma"/>
              </a:rPr>
              <a:t> </a:t>
            </a:r>
            <a:r>
              <a:rPr sz="2000" spc="70" dirty="0">
                <a:solidFill>
                  <a:srgbClr val="FFFFFF"/>
                </a:solidFill>
                <a:latin typeface="Tahoma"/>
                <a:cs typeface="Tahoma"/>
              </a:rPr>
              <a:t>on</a:t>
            </a:r>
            <a:r>
              <a:rPr sz="2000" spc="-75" dirty="0">
                <a:solidFill>
                  <a:srgbClr val="FFFFFF"/>
                </a:solidFill>
                <a:latin typeface="Tahoma"/>
                <a:cs typeface="Tahoma"/>
              </a:rPr>
              <a:t> </a:t>
            </a:r>
            <a:r>
              <a:rPr sz="2000" spc="30" dirty="0">
                <a:solidFill>
                  <a:srgbClr val="FFFFFF"/>
                </a:solidFill>
                <a:latin typeface="Tahoma"/>
                <a:cs typeface="Tahoma"/>
              </a:rPr>
              <a:t>the</a:t>
            </a:r>
            <a:r>
              <a:rPr sz="2000" spc="-75" dirty="0">
                <a:solidFill>
                  <a:srgbClr val="FFFFFF"/>
                </a:solidFill>
                <a:latin typeface="Tahoma"/>
                <a:cs typeface="Tahoma"/>
              </a:rPr>
              <a:t> </a:t>
            </a:r>
            <a:r>
              <a:rPr sz="2000" spc="75" dirty="0">
                <a:solidFill>
                  <a:srgbClr val="FFFFFF"/>
                </a:solidFill>
                <a:latin typeface="Tahoma"/>
                <a:cs typeface="Tahoma"/>
              </a:rPr>
              <a:t>fraud</a:t>
            </a:r>
            <a:r>
              <a:rPr sz="2000" spc="-105" dirty="0">
                <a:solidFill>
                  <a:srgbClr val="FFFFFF"/>
                </a:solidFill>
                <a:latin typeface="Tahoma"/>
                <a:cs typeface="Tahoma"/>
              </a:rPr>
              <a:t> </a:t>
            </a:r>
            <a:r>
              <a:rPr sz="2000" spc="45" dirty="0">
                <a:solidFill>
                  <a:srgbClr val="FFFFFF"/>
                </a:solidFill>
                <a:latin typeface="Tahoma"/>
                <a:cs typeface="Tahoma"/>
              </a:rPr>
              <a:t>health  </a:t>
            </a:r>
            <a:r>
              <a:rPr sz="2000" spc="120" dirty="0">
                <a:solidFill>
                  <a:srgbClr val="FFFFFF"/>
                </a:solidFill>
                <a:latin typeface="Tahoma"/>
                <a:cs typeface="Tahoma"/>
              </a:rPr>
              <a:t>by</a:t>
            </a:r>
            <a:r>
              <a:rPr sz="2000" spc="-80" dirty="0">
                <a:solidFill>
                  <a:srgbClr val="FFFFFF"/>
                </a:solidFill>
                <a:latin typeface="Tahoma"/>
                <a:cs typeface="Tahoma"/>
              </a:rPr>
              <a:t> </a:t>
            </a:r>
            <a:r>
              <a:rPr sz="2000" spc="45" dirty="0">
                <a:solidFill>
                  <a:srgbClr val="FFFFFF"/>
                </a:solidFill>
                <a:latin typeface="Tahoma"/>
                <a:cs typeface="Tahoma"/>
              </a:rPr>
              <a:t>identifying</a:t>
            </a:r>
            <a:r>
              <a:rPr sz="2000" spc="-120" dirty="0">
                <a:solidFill>
                  <a:srgbClr val="FFFFFF"/>
                </a:solidFill>
                <a:latin typeface="Tahoma"/>
                <a:cs typeface="Tahoma"/>
              </a:rPr>
              <a:t> </a:t>
            </a:r>
            <a:r>
              <a:rPr sz="2000" spc="30" dirty="0">
                <a:solidFill>
                  <a:srgbClr val="FFFFFF"/>
                </a:solidFill>
                <a:latin typeface="Tahoma"/>
                <a:cs typeface="Tahoma"/>
              </a:rPr>
              <a:t>the</a:t>
            </a:r>
            <a:r>
              <a:rPr sz="2000" spc="-100" dirty="0">
                <a:solidFill>
                  <a:srgbClr val="FFFFFF"/>
                </a:solidFill>
                <a:latin typeface="Tahoma"/>
                <a:cs typeface="Tahoma"/>
              </a:rPr>
              <a:t> </a:t>
            </a:r>
            <a:r>
              <a:rPr sz="2000" spc="50" dirty="0">
                <a:solidFill>
                  <a:srgbClr val="FFFFFF"/>
                </a:solidFill>
                <a:latin typeface="Tahoma"/>
                <a:cs typeface="Tahoma"/>
              </a:rPr>
              <a:t>possible</a:t>
            </a:r>
            <a:r>
              <a:rPr sz="2000" spc="-100" dirty="0">
                <a:solidFill>
                  <a:srgbClr val="FFFFFF"/>
                </a:solidFill>
                <a:latin typeface="Tahoma"/>
                <a:cs typeface="Tahoma"/>
              </a:rPr>
              <a:t> </a:t>
            </a:r>
            <a:r>
              <a:rPr sz="2000" spc="90" dirty="0">
                <a:solidFill>
                  <a:srgbClr val="FFFFFF"/>
                </a:solidFill>
                <a:latin typeface="Tahoma"/>
                <a:cs typeface="Tahoma"/>
              </a:rPr>
              <a:t>symptoms</a:t>
            </a:r>
            <a:r>
              <a:rPr sz="2000" spc="-110" dirty="0">
                <a:solidFill>
                  <a:srgbClr val="FFFFFF"/>
                </a:solidFill>
                <a:latin typeface="Tahoma"/>
                <a:cs typeface="Tahoma"/>
              </a:rPr>
              <a:t> </a:t>
            </a:r>
            <a:r>
              <a:rPr sz="2000" spc="85" dirty="0">
                <a:solidFill>
                  <a:srgbClr val="FFFFFF"/>
                </a:solidFill>
                <a:latin typeface="Tahoma"/>
                <a:cs typeface="Tahoma"/>
              </a:rPr>
              <a:t>of</a:t>
            </a:r>
            <a:r>
              <a:rPr sz="2000" spc="-90" dirty="0">
                <a:solidFill>
                  <a:srgbClr val="FFFFFF"/>
                </a:solidFill>
                <a:latin typeface="Tahoma"/>
                <a:cs typeface="Tahoma"/>
              </a:rPr>
              <a:t> </a:t>
            </a:r>
            <a:r>
              <a:rPr sz="2000" spc="30" dirty="0">
                <a:solidFill>
                  <a:srgbClr val="FFFFFF"/>
                </a:solidFill>
                <a:latin typeface="Tahoma"/>
                <a:cs typeface="Tahoma"/>
              </a:rPr>
              <a:t>the</a:t>
            </a:r>
            <a:r>
              <a:rPr sz="2000" spc="-80" dirty="0">
                <a:solidFill>
                  <a:srgbClr val="FFFFFF"/>
                </a:solidFill>
                <a:latin typeface="Tahoma"/>
                <a:cs typeface="Tahoma"/>
              </a:rPr>
              <a:t> </a:t>
            </a:r>
            <a:r>
              <a:rPr sz="2000" spc="25" dirty="0">
                <a:solidFill>
                  <a:srgbClr val="FFFFFF"/>
                </a:solidFill>
                <a:latin typeface="Tahoma"/>
                <a:cs typeface="Tahoma"/>
              </a:rPr>
              <a:t>fraud</a:t>
            </a:r>
            <a:r>
              <a:rPr sz="2200" spc="25" dirty="0">
                <a:solidFill>
                  <a:srgbClr val="FFFFFF"/>
                </a:solidFill>
                <a:latin typeface="Tahoma"/>
                <a:cs typeface="Tahoma"/>
              </a:rPr>
              <a:t>.</a:t>
            </a:r>
            <a:endParaRPr sz="2200">
              <a:latin typeface="Tahoma"/>
              <a:cs typeface="Tahoma"/>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53692" y="646938"/>
            <a:ext cx="4450715" cy="391160"/>
          </a:xfrm>
          <a:prstGeom prst="rect">
            <a:avLst/>
          </a:prstGeom>
        </p:spPr>
        <p:txBody>
          <a:bodyPr vert="horz" wrap="square" lIns="0" tIns="12700" rIns="0" bIns="0" rtlCol="0">
            <a:spAutoFit/>
          </a:bodyPr>
          <a:lstStyle/>
          <a:p>
            <a:pPr marL="12700">
              <a:lnSpc>
                <a:spcPct val="100000"/>
              </a:lnSpc>
              <a:spcBef>
                <a:spcPts val="100"/>
              </a:spcBef>
            </a:pPr>
            <a:r>
              <a:rPr spc="15" dirty="0"/>
              <a:t>FORENSIC </a:t>
            </a:r>
            <a:r>
              <a:rPr spc="85" dirty="0"/>
              <a:t>AUDIT</a:t>
            </a:r>
            <a:r>
              <a:rPr spc="-25" dirty="0"/>
              <a:t> </a:t>
            </a:r>
            <a:r>
              <a:rPr spc="55" dirty="0"/>
              <a:t>TECHNIQUES</a:t>
            </a:r>
          </a:p>
        </p:txBody>
      </p:sp>
      <p:sp>
        <p:nvSpPr>
          <p:cNvPr id="4" name="object 4"/>
          <p:cNvSpPr txBox="1">
            <a:spLocks noGrp="1"/>
          </p:cNvSpPr>
          <p:nvPr>
            <p:ph type="sldNum" sz="quarter" idx="7"/>
          </p:nvPr>
        </p:nvSpPr>
        <p:spPr>
          <a:prstGeom prst="rect">
            <a:avLst/>
          </a:prstGeom>
        </p:spPr>
        <p:txBody>
          <a:bodyPr vert="horz" wrap="square" lIns="0" tIns="12700" rIns="0" bIns="0" rtlCol="0">
            <a:spAutoFit/>
          </a:bodyPr>
          <a:lstStyle/>
          <a:p>
            <a:pPr marL="25400">
              <a:lnSpc>
                <a:spcPct val="100000"/>
              </a:lnSpc>
              <a:spcBef>
                <a:spcPts val="100"/>
              </a:spcBef>
            </a:pPr>
            <a:fld id="{81D60167-4931-47E6-BA6A-407CBD079E47}" type="slidenum">
              <a:rPr spc="40" dirty="0"/>
              <a:pPr marL="25400">
                <a:lnSpc>
                  <a:spcPct val="100000"/>
                </a:lnSpc>
                <a:spcBef>
                  <a:spcPts val="100"/>
                </a:spcBef>
              </a:pPr>
              <a:t>123</a:t>
            </a:fld>
            <a:endParaRPr spc="40" dirty="0"/>
          </a:p>
        </p:txBody>
      </p:sp>
      <p:sp>
        <p:nvSpPr>
          <p:cNvPr id="3" name="object 3"/>
          <p:cNvSpPr txBox="1"/>
          <p:nvPr/>
        </p:nvSpPr>
        <p:spPr>
          <a:xfrm>
            <a:off x="1225397" y="1309827"/>
            <a:ext cx="7698740" cy="4980305"/>
          </a:xfrm>
          <a:prstGeom prst="rect">
            <a:avLst/>
          </a:prstGeom>
        </p:spPr>
        <p:txBody>
          <a:bodyPr vert="horz" wrap="square" lIns="0" tIns="12065" rIns="0" bIns="0" rtlCol="0">
            <a:spAutoFit/>
          </a:bodyPr>
          <a:lstStyle/>
          <a:p>
            <a:pPr marL="12700" algn="just">
              <a:lnSpc>
                <a:spcPct val="100000"/>
              </a:lnSpc>
              <a:spcBef>
                <a:spcPts val="95"/>
              </a:spcBef>
            </a:pPr>
            <a:r>
              <a:rPr sz="2200" b="1" spc="-15" dirty="0">
                <a:solidFill>
                  <a:srgbClr val="FFFFFF"/>
                </a:solidFill>
                <a:latin typeface="Century Gothic"/>
                <a:cs typeface="Century Gothic"/>
              </a:rPr>
              <a:t>Technology based/ </a:t>
            </a:r>
            <a:r>
              <a:rPr sz="2200" b="1" spc="5" dirty="0">
                <a:solidFill>
                  <a:srgbClr val="FFFFFF"/>
                </a:solidFill>
                <a:latin typeface="Century Gothic"/>
                <a:cs typeface="Century Gothic"/>
              </a:rPr>
              <a:t>digital </a:t>
            </a:r>
            <a:r>
              <a:rPr sz="2200" b="1" spc="15" dirty="0">
                <a:solidFill>
                  <a:srgbClr val="FFFFFF"/>
                </a:solidFill>
                <a:latin typeface="Century Gothic"/>
                <a:cs typeface="Century Gothic"/>
              </a:rPr>
              <a:t>forensic</a:t>
            </a:r>
            <a:r>
              <a:rPr sz="2200" b="1" spc="135" dirty="0">
                <a:solidFill>
                  <a:srgbClr val="FFFFFF"/>
                </a:solidFill>
                <a:latin typeface="Century Gothic"/>
                <a:cs typeface="Century Gothic"/>
              </a:rPr>
              <a:t> </a:t>
            </a:r>
            <a:r>
              <a:rPr sz="2200" b="1" spc="-40" dirty="0">
                <a:solidFill>
                  <a:srgbClr val="FFFFFF"/>
                </a:solidFill>
                <a:latin typeface="Century Gothic"/>
                <a:cs typeface="Century Gothic"/>
              </a:rPr>
              <a:t>techniques</a:t>
            </a:r>
            <a:endParaRPr sz="2200">
              <a:latin typeface="Century Gothic"/>
              <a:cs typeface="Century Gothic"/>
            </a:endParaRPr>
          </a:p>
          <a:p>
            <a:pPr>
              <a:lnSpc>
                <a:spcPct val="100000"/>
              </a:lnSpc>
            </a:pPr>
            <a:endParaRPr sz="3350">
              <a:latin typeface="Times New Roman"/>
              <a:cs typeface="Times New Roman"/>
            </a:endParaRPr>
          </a:p>
          <a:p>
            <a:pPr marL="12700" marR="5080" algn="just">
              <a:lnSpc>
                <a:spcPct val="100000"/>
              </a:lnSpc>
            </a:pPr>
            <a:r>
              <a:rPr sz="2000" spc="65" dirty="0">
                <a:solidFill>
                  <a:srgbClr val="FFFFFF"/>
                </a:solidFill>
                <a:latin typeface="Tahoma"/>
                <a:cs typeface="Tahoma"/>
              </a:rPr>
              <a:t>Every</a:t>
            </a:r>
            <a:r>
              <a:rPr sz="2000" spc="-80" dirty="0">
                <a:solidFill>
                  <a:srgbClr val="FFFFFF"/>
                </a:solidFill>
                <a:latin typeface="Tahoma"/>
                <a:cs typeface="Tahoma"/>
              </a:rPr>
              <a:t> </a:t>
            </a:r>
            <a:r>
              <a:rPr sz="2000" spc="60" dirty="0">
                <a:solidFill>
                  <a:srgbClr val="FFFFFF"/>
                </a:solidFill>
                <a:latin typeface="Tahoma"/>
                <a:cs typeface="Tahoma"/>
              </a:rPr>
              <a:t>transaction</a:t>
            </a:r>
            <a:r>
              <a:rPr sz="2000" spc="-120" dirty="0">
                <a:solidFill>
                  <a:srgbClr val="FFFFFF"/>
                </a:solidFill>
                <a:latin typeface="Tahoma"/>
                <a:cs typeface="Tahoma"/>
              </a:rPr>
              <a:t> </a:t>
            </a:r>
            <a:r>
              <a:rPr sz="2000" spc="65" dirty="0">
                <a:solidFill>
                  <a:srgbClr val="FFFFFF"/>
                </a:solidFill>
                <a:latin typeface="Tahoma"/>
                <a:cs typeface="Tahoma"/>
              </a:rPr>
              <a:t>leaves</a:t>
            </a:r>
            <a:r>
              <a:rPr sz="2000" spc="-85" dirty="0">
                <a:solidFill>
                  <a:srgbClr val="FFFFFF"/>
                </a:solidFill>
                <a:latin typeface="Tahoma"/>
                <a:cs typeface="Tahoma"/>
              </a:rPr>
              <a:t> </a:t>
            </a:r>
            <a:r>
              <a:rPr sz="2000" spc="155" dirty="0">
                <a:solidFill>
                  <a:srgbClr val="FFFFFF"/>
                </a:solidFill>
                <a:latin typeface="Tahoma"/>
                <a:cs typeface="Tahoma"/>
              </a:rPr>
              <a:t>a</a:t>
            </a:r>
            <a:r>
              <a:rPr sz="2000" spc="-80" dirty="0">
                <a:solidFill>
                  <a:srgbClr val="FFFFFF"/>
                </a:solidFill>
                <a:latin typeface="Tahoma"/>
                <a:cs typeface="Tahoma"/>
              </a:rPr>
              <a:t> </a:t>
            </a:r>
            <a:r>
              <a:rPr sz="2000" spc="45" dirty="0">
                <a:solidFill>
                  <a:srgbClr val="FFFFFF"/>
                </a:solidFill>
                <a:latin typeface="Tahoma"/>
                <a:cs typeface="Tahoma"/>
              </a:rPr>
              <a:t>digital</a:t>
            </a:r>
            <a:r>
              <a:rPr sz="2000" spc="-105" dirty="0">
                <a:solidFill>
                  <a:srgbClr val="FFFFFF"/>
                </a:solidFill>
                <a:latin typeface="Tahoma"/>
                <a:cs typeface="Tahoma"/>
              </a:rPr>
              <a:t> </a:t>
            </a:r>
            <a:r>
              <a:rPr sz="2000" spc="50" dirty="0">
                <a:solidFill>
                  <a:srgbClr val="FFFFFF"/>
                </a:solidFill>
                <a:latin typeface="Tahoma"/>
                <a:cs typeface="Tahoma"/>
              </a:rPr>
              <a:t>footprint</a:t>
            </a:r>
            <a:r>
              <a:rPr sz="2000" spc="-114" dirty="0">
                <a:solidFill>
                  <a:srgbClr val="FFFFFF"/>
                </a:solidFill>
                <a:latin typeface="Tahoma"/>
                <a:cs typeface="Tahoma"/>
              </a:rPr>
              <a:t> </a:t>
            </a:r>
            <a:r>
              <a:rPr sz="2000" spc="5" dirty="0">
                <a:solidFill>
                  <a:srgbClr val="FFFFFF"/>
                </a:solidFill>
                <a:latin typeface="Tahoma"/>
                <a:cs typeface="Tahoma"/>
              </a:rPr>
              <a:t>in</a:t>
            </a:r>
            <a:r>
              <a:rPr sz="2000" spc="-95" dirty="0">
                <a:solidFill>
                  <a:srgbClr val="FFFFFF"/>
                </a:solidFill>
                <a:latin typeface="Tahoma"/>
                <a:cs typeface="Tahoma"/>
              </a:rPr>
              <a:t> </a:t>
            </a:r>
            <a:r>
              <a:rPr sz="2000" spc="30" dirty="0">
                <a:solidFill>
                  <a:srgbClr val="FFFFFF"/>
                </a:solidFill>
                <a:latin typeface="Tahoma"/>
                <a:cs typeface="Tahoma"/>
              </a:rPr>
              <a:t>the</a:t>
            </a:r>
            <a:r>
              <a:rPr sz="2000" spc="-80" dirty="0">
                <a:solidFill>
                  <a:srgbClr val="FFFFFF"/>
                </a:solidFill>
                <a:latin typeface="Tahoma"/>
                <a:cs typeface="Tahoma"/>
              </a:rPr>
              <a:t> </a:t>
            </a:r>
            <a:r>
              <a:rPr sz="2000" spc="75" dirty="0">
                <a:solidFill>
                  <a:srgbClr val="FFFFFF"/>
                </a:solidFill>
                <a:latin typeface="Tahoma"/>
                <a:cs typeface="Tahoma"/>
              </a:rPr>
              <a:t>computer</a:t>
            </a:r>
            <a:r>
              <a:rPr sz="2000" spc="-105" dirty="0">
                <a:solidFill>
                  <a:srgbClr val="FFFFFF"/>
                </a:solidFill>
                <a:latin typeface="Tahoma"/>
                <a:cs typeface="Tahoma"/>
              </a:rPr>
              <a:t> </a:t>
            </a:r>
            <a:r>
              <a:rPr sz="2000" spc="45" dirty="0">
                <a:solidFill>
                  <a:srgbClr val="FFFFFF"/>
                </a:solidFill>
                <a:latin typeface="Tahoma"/>
                <a:cs typeface="Tahoma"/>
              </a:rPr>
              <a:t>driven  </a:t>
            </a:r>
            <a:r>
              <a:rPr sz="2000" spc="20" dirty="0">
                <a:solidFill>
                  <a:srgbClr val="FFFFFF"/>
                </a:solidFill>
                <a:latin typeface="Tahoma"/>
                <a:cs typeface="Tahoma"/>
              </a:rPr>
              <a:t>society.</a:t>
            </a:r>
            <a:r>
              <a:rPr sz="2000" spc="-90" dirty="0">
                <a:solidFill>
                  <a:srgbClr val="FFFFFF"/>
                </a:solidFill>
                <a:latin typeface="Tahoma"/>
                <a:cs typeface="Tahoma"/>
              </a:rPr>
              <a:t> </a:t>
            </a:r>
            <a:r>
              <a:rPr sz="2000" spc="114" dirty="0">
                <a:solidFill>
                  <a:srgbClr val="FFFFFF"/>
                </a:solidFill>
                <a:latin typeface="Tahoma"/>
                <a:cs typeface="Tahoma"/>
              </a:rPr>
              <a:t>Many</a:t>
            </a:r>
            <a:r>
              <a:rPr sz="2000" spc="-100" dirty="0">
                <a:solidFill>
                  <a:srgbClr val="FFFFFF"/>
                </a:solidFill>
                <a:latin typeface="Tahoma"/>
                <a:cs typeface="Tahoma"/>
              </a:rPr>
              <a:t> </a:t>
            </a:r>
            <a:r>
              <a:rPr sz="2000" spc="45" dirty="0">
                <a:solidFill>
                  <a:srgbClr val="FFFFFF"/>
                </a:solidFill>
                <a:latin typeface="Tahoma"/>
                <a:cs typeface="Tahoma"/>
              </a:rPr>
              <a:t>digital</a:t>
            </a:r>
            <a:r>
              <a:rPr sz="2000" spc="-110" dirty="0">
                <a:solidFill>
                  <a:srgbClr val="FFFFFF"/>
                </a:solidFill>
                <a:latin typeface="Tahoma"/>
                <a:cs typeface="Tahoma"/>
              </a:rPr>
              <a:t> </a:t>
            </a:r>
            <a:r>
              <a:rPr sz="2000" spc="75" dirty="0">
                <a:solidFill>
                  <a:srgbClr val="FFFFFF"/>
                </a:solidFill>
                <a:latin typeface="Tahoma"/>
                <a:cs typeface="Tahoma"/>
              </a:rPr>
              <a:t>enabled</a:t>
            </a:r>
            <a:r>
              <a:rPr sz="2000" spc="-110" dirty="0">
                <a:solidFill>
                  <a:srgbClr val="FFFFFF"/>
                </a:solidFill>
                <a:latin typeface="Tahoma"/>
                <a:cs typeface="Tahoma"/>
              </a:rPr>
              <a:t> </a:t>
            </a:r>
            <a:r>
              <a:rPr sz="2000" spc="55" dirty="0">
                <a:solidFill>
                  <a:srgbClr val="FFFFFF"/>
                </a:solidFill>
                <a:latin typeface="Tahoma"/>
                <a:cs typeface="Tahoma"/>
              </a:rPr>
              <a:t>forensic</a:t>
            </a:r>
            <a:r>
              <a:rPr sz="2000" spc="-100" dirty="0">
                <a:solidFill>
                  <a:srgbClr val="FFFFFF"/>
                </a:solidFill>
                <a:latin typeface="Tahoma"/>
                <a:cs typeface="Tahoma"/>
              </a:rPr>
              <a:t> </a:t>
            </a:r>
            <a:r>
              <a:rPr sz="2000" spc="50" dirty="0">
                <a:solidFill>
                  <a:srgbClr val="FFFFFF"/>
                </a:solidFill>
                <a:latin typeface="Tahoma"/>
                <a:cs typeface="Tahoma"/>
              </a:rPr>
              <a:t>tools</a:t>
            </a:r>
            <a:r>
              <a:rPr sz="2000" spc="-75" dirty="0">
                <a:solidFill>
                  <a:srgbClr val="FFFFFF"/>
                </a:solidFill>
                <a:latin typeface="Tahoma"/>
                <a:cs typeface="Tahoma"/>
              </a:rPr>
              <a:t> </a:t>
            </a:r>
            <a:r>
              <a:rPr sz="2000" spc="85" dirty="0">
                <a:solidFill>
                  <a:srgbClr val="FFFFFF"/>
                </a:solidFill>
                <a:latin typeface="Tahoma"/>
                <a:cs typeface="Tahoma"/>
              </a:rPr>
              <a:t>are</a:t>
            </a:r>
            <a:r>
              <a:rPr sz="2000" spc="-80" dirty="0">
                <a:solidFill>
                  <a:srgbClr val="FFFFFF"/>
                </a:solidFill>
                <a:latin typeface="Tahoma"/>
                <a:cs typeface="Tahoma"/>
              </a:rPr>
              <a:t> </a:t>
            </a:r>
            <a:r>
              <a:rPr sz="2000" spc="70" dirty="0">
                <a:solidFill>
                  <a:srgbClr val="FFFFFF"/>
                </a:solidFill>
                <a:latin typeface="Tahoma"/>
                <a:cs typeface="Tahoma"/>
              </a:rPr>
              <a:t>available</a:t>
            </a:r>
            <a:r>
              <a:rPr sz="2000" spc="-100" dirty="0">
                <a:solidFill>
                  <a:srgbClr val="FFFFFF"/>
                </a:solidFill>
                <a:latin typeface="Tahoma"/>
                <a:cs typeface="Tahoma"/>
              </a:rPr>
              <a:t> </a:t>
            </a:r>
            <a:r>
              <a:rPr sz="2000" spc="55" dirty="0">
                <a:solidFill>
                  <a:srgbClr val="FFFFFF"/>
                </a:solidFill>
                <a:latin typeface="Tahoma"/>
                <a:cs typeface="Tahoma"/>
              </a:rPr>
              <a:t>to</a:t>
            </a:r>
            <a:r>
              <a:rPr sz="2000" spc="-75" dirty="0">
                <a:solidFill>
                  <a:srgbClr val="FFFFFF"/>
                </a:solidFill>
                <a:latin typeface="Tahoma"/>
                <a:cs typeface="Tahoma"/>
              </a:rPr>
              <a:t> </a:t>
            </a:r>
            <a:r>
              <a:rPr sz="2000" spc="45" dirty="0">
                <a:solidFill>
                  <a:srgbClr val="FFFFFF"/>
                </a:solidFill>
                <a:latin typeface="Tahoma"/>
                <a:cs typeface="Tahoma"/>
              </a:rPr>
              <a:t>assist  </a:t>
            </a:r>
            <a:r>
              <a:rPr sz="2000" spc="30" dirty="0">
                <a:solidFill>
                  <a:srgbClr val="FFFFFF"/>
                </a:solidFill>
                <a:latin typeface="Tahoma"/>
                <a:cs typeface="Tahoma"/>
              </a:rPr>
              <a:t>the</a:t>
            </a:r>
            <a:r>
              <a:rPr sz="2000" spc="-85" dirty="0">
                <a:solidFill>
                  <a:srgbClr val="FFFFFF"/>
                </a:solidFill>
                <a:latin typeface="Tahoma"/>
                <a:cs typeface="Tahoma"/>
              </a:rPr>
              <a:t> </a:t>
            </a:r>
            <a:r>
              <a:rPr sz="2000" spc="60" dirty="0">
                <a:solidFill>
                  <a:srgbClr val="FFFFFF"/>
                </a:solidFill>
                <a:latin typeface="Tahoma"/>
                <a:cs typeface="Tahoma"/>
              </a:rPr>
              <a:t>auditor</a:t>
            </a:r>
            <a:r>
              <a:rPr sz="2000" spc="-120" dirty="0">
                <a:solidFill>
                  <a:srgbClr val="FFFFFF"/>
                </a:solidFill>
                <a:latin typeface="Tahoma"/>
                <a:cs typeface="Tahoma"/>
              </a:rPr>
              <a:t> </a:t>
            </a:r>
            <a:r>
              <a:rPr sz="2000" spc="45" dirty="0">
                <a:solidFill>
                  <a:srgbClr val="FFFFFF"/>
                </a:solidFill>
                <a:latin typeface="Tahoma"/>
                <a:cs typeface="Tahoma"/>
              </a:rPr>
              <a:t>such</a:t>
            </a:r>
            <a:r>
              <a:rPr sz="2000" spc="-85" dirty="0">
                <a:solidFill>
                  <a:srgbClr val="FFFFFF"/>
                </a:solidFill>
                <a:latin typeface="Tahoma"/>
                <a:cs typeface="Tahoma"/>
              </a:rPr>
              <a:t> </a:t>
            </a:r>
            <a:r>
              <a:rPr sz="2000" spc="100" dirty="0">
                <a:solidFill>
                  <a:srgbClr val="FFFFFF"/>
                </a:solidFill>
                <a:latin typeface="Tahoma"/>
                <a:cs typeface="Tahoma"/>
              </a:rPr>
              <a:t>as</a:t>
            </a:r>
            <a:r>
              <a:rPr sz="2000" spc="-90" dirty="0">
                <a:solidFill>
                  <a:srgbClr val="FFFFFF"/>
                </a:solidFill>
                <a:latin typeface="Tahoma"/>
                <a:cs typeface="Tahoma"/>
              </a:rPr>
              <a:t> </a:t>
            </a:r>
            <a:r>
              <a:rPr sz="2000" spc="-70" dirty="0">
                <a:solidFill>
                  <a:srgbClr val="FFFFFF"/>
                </a:solidFill>
                <a:latin typeface="Tahoma"/>
                <a:cs typeface="Tahoma"/>
              </a:rPr>
              <a:t>–</a:t>
            </a:r>
            <a:endParaRPr sz="2000">
              <a:latin typeface="Tahoma"/>
              <a:cs typeface="Tahoma"/>
            </a:endParaRPr>
          </a:p>
          <a:p>
            <a:pPr marL="12700" marR="94615" algn="just">
              <a:lnSpc>
                <a:spcPct val="100000"/>
              </a:lnSpc>
              <a:spcBef>
                <a:spcPts val="605"/>
              </a:spcBef>
            </a:pPr>
            <a:r>
              <a:rPr sz="2000" spc="65" dirty="0">
                <a:solidFill>
                  <a:srgbClr val="FFFFFF"/>
                </a:solidFill>
                <a:latin typeface="Tahoma"/>
                <a:cs typeface="Tahoma"/>
              </a:rPr>
              <a:t>cross</a:t>
            </a:r>
            <a:r>
              <a:rPr sz="2000" spc="-80" dirty="0">
                <a:solidFill>
                  <a:srgbClr val="FFFFFF"/>
                </a:solidFill>
                <a:latin typeface="Tahoma"/>
                <a:cs typeface="Tahoma"/>
              </a:rPr>
              <a:t> </a:t>
            </a:r>
            <a:r>
              <a:rPr sz="2000" spc="50" dirty="0">
                <a:solidFill>
                  <a:srgbClr val="FFFFFF"/>
                </a:solidFill>
                <a:latin typeface="Tahoma"/>
                <a:cs typeface="Tahoma"/>
              </a:rPr>
              <a:t>drive</a:t>
            </a:r>
            <a:r>
              <a:rPr sz="2000" spc="-75" dirty="0">
                <a:solidFill>
                  <a:srgbClr val="FFFFFF"/>
                </a:solidFill>
                <a:latin typeface="Tahoma"/>
                <a:cs typeface="Tahoma"/>
              </a:rPr>
              <a:t> </a:t>
            </a:r>
            <a:r>
              <a:rPr sz="2000" spc="40" dirty="0">
                <a:solidFill>
                  <a:srgbClr val="FFFFFF"/>
                </a:solidFill>
                <a:latin typeface="Tahoma"/>
                <a:cs typeface="Tahoma"/>
              </a:rPr>
              <a:t>analysis,</a:t>
            </a:r>
            <a:r>
              <a:rPr sz="2000" spc="-114" dirty="0">
                <a:solidFill>
                  <a:srgbClr val="FFFFFF"/>
                </a:solidFill>
                <a:latin typeface="Tahoma"/>
                <a:cs typeface="Tahoma"/>
              </a:rPr>
              <a:t> </a:t>
            </a:r>
            <a:r>
              <a:rPr sz="2000" spc="25" dirty="0">
                <a:solidFill>
                  <a:srgbClr val="FFFFFF"/>
                </a:solidFill>
                <a:latin typeface="Tahoma"/>
                <a:cs typeface="Tahoma"/>
              </a:rPr>
              <a:t>live</a:t>
            </a:r>
            <a:r>
              <a:rPr sz="2000" spc="-80" dirty="0">
                <a:solidFill>
                  <a:srgbClr val="FFFFFF"/>
                </a:solidFill>
                <a:latin typeface="Tahoma"/>
                <a:cs typeface="Tahoma"/>
              </a:rPr>
              <a:t> </a:t>
            </a:r>
            <a:r>
              <a:rPr sz="2000" spc="40" dirty="0">
                <a:solidFill>
                  <a:srgbClr val="FFFFFF"/>
                </a:solidFill>
                <a:latin typeface="Tahoma"/>
                <a:cs typeface="Tahoma"/>
              </a:rPr>
              <a:t>analysis,</a:t>
            </a:r>
            <a:r>
              <a:rPr sz="2000" spc="-114" dirty="0">
                <a:solidFill>
                  <a:srgbClr val="FFFFFF"/>
                </a:solidFill>
                <a:latin typeface="Tahoma"/>
                <a:cs typeface="Tahoma"/>
              </a:rPr>
              <a:t> </a:t>
            </a:r>
            <a:r>
              <a:rPr sz="2000" spc="30" dirty="0">
                <a:solidFill>
                  <a:srgbClr val="FFFFFF"/>
                </a:solidFill>
                <a:latin typeface="Tahoma"/>
                <a:cs typeface="Tahoma"/>
              </a:rPr>
              <a:t>Encase,</a:t>
            </a:r>
            <a:r>
              <a:rPr sz="2000" spc="-110" dirty="0">
                <a:solidFill>
                  <a:srgbClr val="FFFFFF"/>
                </a:solidFill>
                <a:latin typeface="Tahoma"/>
                <a:cs typeface="Tahoma"/>
              </a:rPr>
              <a:t> </a:t>
            </a:r>
            <a:r>
              <a:rPr sz="2000" spc="-5" dirty="0">
                <a:solidFill>
                  <a:srgbClr val="FFFFFF"/>
                </a:solidFill>
                <a:latin typeface="Tahoma"/>
                <a:cs typeface="Tahoma"/>
              </a:rPr>
              <a:t>MD5,</a:t>
            </a:r>
            <a:r>
              <a:rPr sz="2000" spc="-90" dirty="0">
                <a:solidFill>
                  <a:srgbClr val="FFFFFF"/>
                </a:solidFill>
                <a:latin typeface="Tahoma"/>
                <a:cs typeface="Tahoma"/>
              </a:rPr>
              <a:t> </a:t>
            </a:r>
            <a:r>
              <a:rPr sz="2000" spc="75" dirty="0">
                <a:solidFill>
                  <a:srgbClr val="FFFFFF"/>
                </a:solidFill>
                <a:latin typeface="Tahoma"/>
                <a:cs typeface="Tahoma"/>
              </a:rPr>
              <a:t>Tracking</a:t>
            </a:r>
            <a:r>
              <a:rPr sz="2000" spc="-100" dirty="0">
                <a:solidFill>
                  <a:srgbClr val="FFFFFF"/>
                </a:solidFill>
                <a:latin typeface="Tahoma"/>
                <a:cs typeface="Tahoma"/>
              </a:rPr>
              <a:t> </a:t>
            </a:r>
            <a:r>
              <a:rPr sz="2000" spc="75" dirty="0">
                <a:solidFill>
                  <a:srgbClr val="FFFFFF"/>
                </a:solidFill>
                <a:latin typeface="Tahoma"/>
                <a:cs typeface="Tahoma"/>
              </a:rPr>
              <a:t>log</a:t>
            </a:r>
            <a:r>
              <a:rPr sz="2000" spc="-75" dirty="0">
                <a:solidFill>
                  <a:srgbClr val="FFFFFF"/>
                </a:solidFill>
                <a:latin typeface="Tahoma"/>
                <a:cs typeface="Tahoma"/>
              </a:rPr>
              <a:t> </a:t>
            </a:r>
            <a:r>
              <a:rPr sz="2000" spc="-15" dirty="0">
                <a:solidFill>
                  <a:srgbClr val="FFFFFF"/>
                </a:solidFill>
                <a:latin typeface="Tahoma"/>
                <a:cs typeface="Tahoma"/>
              </a:rPr>
              <a:t>files,  </a:t>
            </a:r>
            <a:r>
              <a:rPr sz="2000" spc="95" dirty="0">
                <a:solidFill>
                  <a:srgbClr val="FFFFFF"/>
                </a:solidFill>
                <a:latin typeface="Tahoma"/>
                <a:cs typeface="Tahoma"/>
              </a:rPr>
              <a:t>PC</a:t>
            </a:r>
            <a:r>
              <a:rPr sz="2000" spc="-95" dirty="0">
                <a:solidFill>
                  <a:srgbClr val="FFFFFF"/>
                </a:solidFill>
                <a:latin typeface="Tahoma"/>
                <a:cs typeface="Tahoma"/>
              </a:rPr>
              <a:t> </a:t>
            </a:r>
            <a:r>
              <a:rPr sz="2000" spc="70" dirty="0">
                <a:solidFill>
                  <a:srgbClr val="FFFFFF"/>
                </a:solidFill>
                <a:latin typeface="Tahoma"/>
                <a:cs typeface="Tahoma"/>
              </a:rPr>
              <a:t>system</a:t>
            </a:r>
            <a:r>
              <a:rPr sz="2000" spc="-90" dirty="0">
                <a:solidFill>
                  <a:srgbClr val="FFFFFF"/>
                </a:solidFill>
                <a:latin typeface="Tahoma"/>
                <a:cs typeface="Tahoma"/>
              </a:rPr>
              <a:t> </a:t>
            </a:r>
            <a:r>
              <a:rPr sz="2000" spc="5" dirty="0">
                <a:solidFill>
                  <a:srgbClr val="FFFFFF"/>
                </a:solidFill>
                <a:latin typeface="Tahoma"/>
                <a:cs typeface="Tahoma"/>
              </a:rPr>
              <a:t>log,</a:t>
            </a:r>
            <a:r>
              <a:rPr sz="2000" spc="-80" dirty="0">
                <a:solidFill>
                  <a:srgbClr val="FFFFFF"/>
                </a:solidFill>
                <a:latin typeface="Tahoma"/>
                <a:cs typeface="Tahoma"/>
              </a:rPr>
              <a:t> </a:t>
            </a:r>
            <a:r>
              <a:rPr sz="2000" spc="60" dirty="0">
                <a:solidFill>
                  <a:srgbClr val="FFFFFF"/>
                </a:solidFill>
                <a:latin typeface="Tahoma"/>
                <a:cs typeface="Tahoma"/>
              </a:rPr>
              <a:t>Steganography,</a:t>
            </a:r>
            <a:r>
              <a:rPr sz="2000" spc="-110" dirty="0">
                <a:solidFill>
                  <a:srgbClr val="FFFFFF"/>
                </a:solidFill>
                <a:latin typeface="Tahoma"/>
                <a:cs typeface="Tahoma"/>
              </a:rPr>
              <a:t> </a:t>
            </a:r>
            <a:r>
              <a:rPr sz="2000" spc="65" dirty="0">
                <a:solidFill>
                  <a:srgbClr val="FFFFFF"/>
                </a:solidFill>
                <a:latin typeface="Tahoma"/>
                <a:cs typeface="Tahoma"/>
              </a:rPr>
              <a:t>Free</a:t>
            </a:r>
            <a:r>
              <a:rPr sz="2000" spc="-80" dirty="0">
                <a:solidFill>
                  <a:srgbClr val="FFFFFF"/>
                </a:solidFill>
                <a:latin typeface="Tahoma"/>
                <a:cs typeface="Tahoma"/>
              </a:rPr>
              <a:t> </a:t>
            </a:r>
            <a:r>
              <a:rPr sz="2000" spc="75" dirty="0">
                <a:solidFill>
                  <a:srgbClr val="FFFFFF"/>
                </a:solidFill>
                <a:latin typeface="Tahoma"/>
                <a:cs typeface="Tahoma"/>
              </a:rPr>
              <a:t>log</a:t>
            </a:r>
            <a:r>
              <a:rPr sz="2000" spc="-75" dirty="0">
                <a:solidFill>
                  <a:srgbClr val="FFFFFF"/>
                </a:solidFill>
                <a:latin typeface="Tahoma"/>
                <a:cs typeface="Tahoma"/>
              </a:rPr>
              <a:t> </a:t>
            </a:r>
            <a:r>
              <a:rPr sz="2000" dirty="0">
                <a:solidFill>
                  <a:srgbClr val="FFFFFF"/>
                </a:solidFill>
                <a:latin typeface="Tahoma"/>
                <a:cs typeface="Tahoma"/>
              </a:rPr>
              <a:t>tools.</a:t>
            </a:r>
            <a:endParaRPr sz="2000">
              <a:latin typeface="Tahoma"/>
              <a:cs typeface="Tahoma"/>
            </a:endParaRPr>
          </a:p>
          <a:p>
            <a:pPr>
              <a:lnSpc>
                <a:spcPct val="100000"/>
              </a:lnSpc>
              <a:spcBef>
                <a:spcPts val="35"/>
              </a:spcBef>
            </a:pPr>
            <a:endParaRPr sz="3300">
              <a:latin typeface="Times New Roman"/>
              <a:cs typeface="Times New Roman"/>
            </a:endParaRPr>
          </a:p>
          <a:p>
            <a:pPr marL="12700" algn="just">
              <a:lnSpc>
                <a:spcPct val="100000"/>
              </a:lnSpc>
            </a:pPr>
            <a:r>
              <a:rPr sz="2200" b="1" spc="-30" dirty="0">
                <a:solidFill>
                  <a:srgbClr val="FFFFFF"/>
                </a:solidFill>
                <a:latin typeface="Century Gothic"/>
                <a:cs typeface="Century Gothic"/>
              </a:rPr>
              <a:t>Computer </a:t>
            </a:r>
            <a:r>
              <a:rPr sz="2200" b="1" spc="-80" dirty="0">
                <a:solidFill>
                  <a:srgbClr val="FFFFFF"/>
                </a:solidFill>
                <a:latin typeface="Century Gothic"/>
                <a:cs typeface="Century Gothic"/>
              </a:rPr>
              <a:t>aided </a:t>
            </a:r>
            <a:r>
              <a:rPr sz="2200" b="1" dirty="0">
                <a:solidFill>
                  <a:srgbClr val="FFFFFF"/>
                </a:solidFill>
                <a:latin typeface="Century Gothic"/>
                <a:cs typeface="Century Gothic"/>
              </a:rPr>
              <a:t>audit </a:t>
            </a:r>
            <a:r>
              <a:rPr sz="2200" b="1" spc="50" dirty="0">
                <a:solidFill>
                  <a:srgbClr val="FFFFFF"/>
                </a:solidFill>
                <a:latin typeface="Century Gothic"/>
                <a:cs typeface="Century Gothic"/>
              </a:rPr>
              <a:t>tools</a:t>
            </a:r>
            <a:r>
              <a:rPr sz="2200" b="1" spc="160" dirty="0">
                <a:solidFill>
                  <a:srgbClr val="FFFFFF"/>
                </a:solidFill>
                <a:latin typeface="Century Gothic"/>
                <a:cs typeface="Century Gothic"/>
              </a:rPr>
              <a:t> </a:t>
            </a:r>
            <a:r>
              <a:rPr sz="2200" b="1" spc="-50" dirty="0">
                <a:solidFill>
                  <a:srgbClr val="FFFFFF"/>
                </a:solidFill>
                <a:latin typeface="Century Gothic"/>
                <a:cs typeface="Century Gothic"/>
              </a:rPr>
              <a:t>(CAATs)</a:t>
            </a:r>
            <a:endParaRPr sz="2200">
              <a:latin typeface="Century Gothic"/>
              <a:cs typeface="Century Gothic"/>
            </a:endParaRPr>
          </a:p>
          <a:p>
            <a:pPr>
              <a:lnSpc>
                <a:spcPct val="100000"/>
              </a:lnSpc>
              <a:spcBef>
                <a:spcPts val="55"/>
              </a:spcBef>
            </a:pPr>
            <a:endParaRPr sz="3300">
              <a:latin typeface="Times New Roman"/>
              <a:cs typeface="Times New Roman"/>
            </a:endParaRPr>
          </a:p>
          <a:p>
            <a:pPr marL="12700" marR="44450">
              <a:lnSpc>
                <a:spcPct val="100000"/>
              </a:lnSpc>
            </a:pPr>
            <a:r>
              <a:rPr sz="2000" spc="-120" dirty="0">
                <a:solidFill>
                  <a:srgbClr val="FFFFFF"/>
                </a:solidFill>
                <a:latin typeface="Tahoma"/>
                <a:cs typeface="Tahoma"/>
              </a:rPr>
              <a:t>It </a:t>
            </a:r>
            <a:r>
              <a:rPr sz="2000" spc="5" dirty="0">
                <a:solidFill>
                  <a:srgbClr val="FFFFFF"/>
                </a:solidFill>
                <a:latin typeface="Tahoma"/>
                <a:cs typeface="Tahoma"/>
              </a:rPr>
              <a:t>is </a:t>
            </a:r>
            <a:r>
              <a:rPr sz="2000" spc="30" dirty="0">
                <a:solidFill>
                  <a:srgbClr val="FFFFFF"/>
                </a:solidFill>
                <a:latin typeface="Tahoma"/>
                <a:cs typeface="Tahoma"/>
              </a:rPr>
              <a:t>the </a:t>
            </a:r>
            <a:r>
              <a:rPr sz="2000" spc="70" dirty="0">
                <a:solidFill>
                  <a:srgbClr val="FFFFFF"/>
                </a:solidFill>
                <a:latin typeface="Tahoma"/>
                <a:cs typeface="Tahoma"/>
              </a:rPr>
              <a:t>practice </a:t>
            </a:r>
            <a:r>
              <a:rPr sz="2000" spc="85" dirty="0">
                <a:solidFill>
                  <a:srgbClr val="FFFFFF"/>
                </a:solidFill>
                <a:latin typeface="Tahoma"/>
                <a:cs typeface="Tahoma"/>
              </a:rPr>
              <a:t>of </a:t>
            </a:r>
            <a:r>
              <a:rPr sz="2000" spc="40" dirty="0">
                <a:solidFill>
                  <a:srgbClr val="FFFFFF"/>
                </a:solidFill>
                <a:latin typeface="Tahoma"/>
                <a:cs typeface="Tahoma"/>
              </a:rPr>
              <a:t>using </a:t>
            </a:r>
            <a:r>
              <a:rPr sz="2000" spc="70" dirty="0">
                <a:solidFill>
                  <a:srgbClr val="FFFFFF"/>
                </a:solidFill>
                <a:latin typeface="Tahoma"/>
                <a:cs typeface="Tahoma"/>
              </a:rPr>
              <a:t>computers </a:t>
            </a:r>
            <a:r>
              <a:rPr sz="2000" spc="55" dirty="0">
                <a:solidFill>
                  <a:srgbClr val="FFFFFF"/>
                </a:solidFill>
                <a:latin typeface="Tahoma"/>
                <a:cs typeface="Tahoma"/>
              </a:rPr>
              <a:t>to </a:t>
            </a:r>
            <a:r>
              <a:rPr sz="2000" spc="80" dirty="0">
                <a:solidFill>
                  <a:srgbClr val="FFFFFF"/>
                </a:solidFill>
                <a:latin typeface="Tahoma"/>
                <a:cs typeface="Tahoma"/>
              </a:rPr>
              <a:t>automate </a:t>
            </a:r>
            <a:r>
              <a:rPr sz="2000" spc="30" dirty="0">
                <a:solidFill>
                  <a:srgbClr val="FFFFFF"/>
                </a:solidFill>
                <a:latin typeface="Tahoma"/>
                <a:cs typeface="Tahoma"/>
              </a:rPr>
              <a:t>the </a:t>
            </a:r>
            <a:r>
              <a:rPr sz="2000" spc="-105" dirty="0">
                <a:solidFill>
                  <a:srgbClr val="FFFFFF"/>
                </a:solidFill>
                <a:latin typeface="Tahoma"/>
                <a:cs typeface="Tahoma"/>
              </a:rPr>
              <a:t>IT </a:t>
            </a:r>
            <a:r>
              <a:rPr sz="2000" spc="50" dirty="0">
                <a:solidFill>
                  <a:srgbClr val="FFFFFF"/>
                </a:solidFill>
                <a:latin typeface="Tahoma"/>
                <a:cs typeface="Tahoma"/>
              </a:rPr>
              <a:t>audit  </a:t>
            </a:r>
            <a:r>
              <a:rPr sz="2000" spc="35" dirty="0">
                <a:solidFill>
                  <a:srgbClr val="FFFFFF"/>
                </a:solidFill>
                <a:latin typeface="Tahoma"/>
                <a:cs typeface="Tahoma"/>
              </a:rPr>
              <a:t>processes. </a:t>
            </a:r>
            <a:r>
              <a:rPr sz="2000" spc="40" dirty="0">
                <a:solidFill>
                  <a:srgbClr val="FFFFFF"/>
                </a:solidFill>
                <a:latin typeface="Tahoma"/>
                <a:cs typeface="Tahoma"/>
              </a:rPr>
              <a:t>The </a:t>
            </a:r>
            <a:r>
              <a:rPr sz="2000" spc="85" dirty="0">
                <a:solidFill>
                  <a:srgbClr val="FFFFFF"/>
                </a:solidFill>
                <a:latin typeface="Tahoma"/>
                <a:cs typeface="Tahoma"/>
              </a:rPr>
              <a:t>CAAT </a:t>
            </a:r>
            <a:r>
              <a:rPr sz="2000" spc="55" dirty="0">
                <a:solidFill>
                  <a:srgbClr val="FFFFFF"/>
                </a:solidFill>
                <a:latin typeface="Tahoma"/>
                <a:cs typeface="Tahoma"/>
              </a:rPr>
              <a:t>tool </a:t>
            </a:r>
            <a:r>
              <a:rPr sz="2000" spc="60" dirty="0">
                <a:solidFill>
                  <a:srgbClr val="FFFFFF"/>
                </a:solidFill>
                <a:latin typeface="Tahoma"/>
                <a:cs typeface="Tahoma"/>
              </a:rPr>
              <a:t>supports </a:t>
            </a:r>
            <a:r>
              <a:rPr sz="2000" spc="30" dirty="0">
                <a:solidFill>
                  <a:srgbClr val="FFFFFF"/>
                </a:solidFill>
                <a:latin typeface="Tahoma"/>
                <a:cs typeface="Tahoma"/>
              </a:rPr>
              <a:t>the </a:t>
            </a:r>
            <a:r>
              <a:rPr sz="2000" spc="55" dirty="0">
                <a:solidFill>
                  <a:srgbClr val="FFFFFF"/>
                </a:solidFill>
                <a:latin typeface="Tahoma"/>
                <a:cs typeface="Tahoma"/>
              </a:rPr>
              <a:t>forensic </a:t>
            </a:r>
            <a:r>
              <a:rPr sz="2000" spc="65" dirty="0">
                <a:solidFill>
                  <a:srgbClr val="FFFFFF"/>
                </a:solidFill>
                <a:latin typeface="Tahoma"/>
                <a:cs typeface="Tahoma"/>
              </a:rPr>
              <a:t>accounting </a:t>
            </a:r>
            <a:r>
              <a:rPr sz="2000" spc="5" dirty="0">
                <a:solidFill>
                  <a:srgbClr val="FFFFFF"/>
                </a:solidFill>
                <a:latin typeface="Tahoma"/>
                <a:cs typeface="Tahoma"/>
              </a:rPr>
              <a:t>in  </a:t>
            </a:r>
            <a:r>
              <a:rPr sz="2000" spc="25" dirty="0">
                <a:solidFill>
                  <a:srgbClr val="FFFFFF"/>
                </a:solidFill>
                <a:latin typeface="Tahoma"/>
                <a:cs typeface="Tahoma"/>
              </a:rPr>
              <a:t>which</a:t>
            </a:r>
            <a:r>
              <a:rPr sz="2000" spc="-110" dirty="0">
                <a:solidFill>
                  <a:srgbClr val="FFFFFF"/>
                </a:solidFill>
                <a:latin typeface="Tahoma"/>
                <a:cs typeface="Tahoma"/>
              </a:rPr>
              <a:t> </a:t>
            </a:r>
            <a:r>
              <a:rPr sz="2000" spc="75" dirty="0">
                <a:solidFill>
                  <a:srgbClr val="FFFFFF"/>
                </a:solidFill>
                <a:latin typeface="Tahoma"/>
                <a:cs typeface="Tahoma"/>
              </a:rPr>
              <a:t>larger</a:t>
            </a:r>
            <a:r>
              <a:rPr sz="2000" spc="-75" dirty="0">
                <a:solidFill>
                  <a:srgbClr val="FFFFFF"/>
                </a:solidFill>
                <a:latin typeface="Tahoma"/>
                <a:cs typeface="Tahoma"/>
              </a:rPr>
              <a:t> </a:t>
            </a:r>
            <a:r>
              <a:rPr sz="2000" spc="80" dirty="0">
                <a:solidFill>
                  <a:srgbClr val="FFFFFF"/>
                </a:solidFill>
                <a:latin typeface="Tahoma"/>
                <a:cs typeface="Tahoma"/>
              </a:rPr>
              <a:t>amount</a:t>
            </a:r>
            <a:r>
              <a:rPr sz="2000" spc="-114" dirty="0">
                <a:solidFill>
                  <a:srgbClr val="FFFFFF"/>
                </a:solidFill>
                <a:latin typeface="Tahoma"/>
                <a:cs typeface="Tahoma"/>
              </a:rPr>
              <a:t> </a:t>
            </a:r>
            <a:r>
              <a:rPr sz="2000" spc="100" dirty="0">
                <a:solidFill>
                  <a:srgbClr val="FFFFFF"/>
                </a:solidFill>
                <a:latin typeface="Tahoma"/>
                <a:cs typeface="Tahoma"/>
              </a:rPr>
              <a:t>can</a:t>
            </a:r>
            <a:r>
              <a:rPr sz="2000" spc="-100" dirty="0">
                <a:solidFill>
                  <a:srgbClr val="FFFFFF"/>
                </a:solidFill>
                <a:latin typeface="Tahoma"/>
                <a:cs typeface="Tahoma"/>
              </a:rPr>
              <a:t> </a:t>
            </a:r>
            <a:r>
              <a:rPr sz="2000" spc="80" dirty="0">
                <a:solidFill>
                  <a:srgbClr val="FFFFFF"/>
                </a:solidFill>
                <a:latin typeface="Tahoma"/>
                <a:cs typeface="Tahoma"/>
              </a:rPr>
              <a:t>be</a:t>
            </a:r>
            <a:r>
              <a:rPr sz="2000" spc="-75" dirty="0">
                <a:solidFill>
                  <a:srgbClr val="FFFFFF"/>
                </a:solidFill>
                <a:latin typeface="Tahoma"/>
                <a:cs typeface="Tahoma"/>
              </a:rPr>
              <a:t> </a:t>
            </a:r>
            <a:r>
              <a:rPr sz="2000" spc="50" dirty="0">
                <a:solidFill>
                  <a:srgbClr val="FFFFFF"/>
                </a:solidFill>
                <a:latin typeface="Tahoma"/>
                <a:cs typeface="Tahoma"/>
              </a:rPr>
              <a:t>diverted</a:t>
            </a:r>
            <a:r>
              <a:rPr sz="2000" spc="-110" dirty="0">
                <a:solidFill>
                  <a:srgbClr val="FFFFFF"/>
                </a:solidFill>
                <a:latin typeface="Tahoma"/>
                <a:cs typeface="Tahoma"/>
              </a:rPr>
              <a:t> </a:t>
            </a:r>
            <a:r>
              <a:rPr sz="2000" spc="55" dirty="0">
                <a:solidFill>
                  <a:srgbClr val="FFFFFF"/>
                </a:solidFill>
                <a:latin typeface="Tahoma"/>
                <a:cs typeface="Tahoma"/>
              </a:rPr>
              <a:t>to</a:t>
            </a:r>
            <a:r>
              <a:rPr sz="2000" spc="-80" dirty="0">
                <a:solidFill>
                  <a:srgbClr val="FFFFFF"/>
                </a:solidFill>
                <a:latin typeface="Tahoma"/>
                <a:cs typeface="Tahoma"/>
              </a:rPr>
              <a:t> </a:t>
            </a:r>
            <a:r>
              <a:rPr sz="2000" spc="30" dirty="0">
                <a:solidFill>
                  <a:srgbClr val="FFFFFF"/>
                </a:solidFill>
                <a:latin typeface="Tahoma"/>
                <a:cs typeface="Tahoma"/>
              </a:rPr>
              <a:t>the</a:t>
            </a:r>
            <a:r>
              <a:rPr sz="2000" spc="-75" dirty="0">
                <a:solidFill>
                  <a:srgbClr val="FFFFFF"/>
                </a:solidFill>
                <a:latin typeface="Tahoma"/>
                <a:cs typeface="Tahoma"/>
              </a:rPr>
              <a:t> </a:t>
            </a:r>
            <a:r>
              <a:rPr sz="2000" spc="70" dirty="0">
                <a:solidFill>
                  <a:srgbClr val="FFFFFF"/>
                </a:solidFill>
                <a:latin typeface="Tahoma"/>
                <a:cs typeface="Tahoma"/>
              </a:rPr>
              <a:t>analytical</a:t>
            </a:r>
            <a:r>
              <a:rPr sz="2000" spc="-114" dirty="0">
                <a:solidFill>
                  <a:srgbClr val="FFFFFF"/>
                </a:solidFill>
                <a:latin typeface="Tahoma"/>
                <a:cs typeface="Tahoma"/>
              </a:rPr>
              <a:t> </a:t>
            </a:r>
            <a:r>
              <a:rPr sz="2000" spc="90" dirty="0">
                <a:solidFill>
                  <a:srgbClr val="FFFFFF"/>
                </a:solidFill>
                <a:latin typeface="Tahoma"/>
                <a:cs typeface="Tahoma"/>
              </a:rPr>
              <a:t>form</a:t>
            </a:r>
            <a:r>
              <a:rPr sz="2000" spc="-75" dirty="0">
                <a:solidFill>
                  <a:srgbClr val="FFFFFF"/>
                </a:solidFill>
                <a:latin typeface="Tahoma"/>
                <a:cs typeface="Tahoma"/>
              </a:rPr>
              <a:t> </a:t>
            </a:r>
            <a:r>
              <a:rPr sz="2000" spc="100" dirty="0">
                <a:solidFill>
                  <a:srgbClr val="FFFFFF"/>
                </a:solidFill>
                <a:latin typeface="Tahoma"/>
                <a:cs typeface="Tahoma"/>
              </a:rPr>
              <a:t>and</a:t>
            </a:r>
            <a:r>
              <a:rPr sz="2000" spc="-95" dirty="0">
                <a:solidFill>
                  <a:srgbClr val="FFFFFF"/>
                </a:solidFill>
                <a:latin typeface="Tahoma"/>
                <a:cs typeface="Tahoma"/>
              </a:rPr>
              <a:t> </a:t>
            </a:r>
            <a:r>
              <a:rPr sz="2000" spc="-10" dirty="0">
                <a:solidFill>
                  <a:srgbClr val="FFFFFF"/>
                </a:solidFill>
                <a:latin typeface="Tahoma"/>
                <a:cs typeface="Tahoma"/>
              </a:rPr>
              <a:t>it  </a:t>
            </a:r>
            <a:r>
              <a:rPr sz="2000" spc="75" dirty="0">
                <a:solidFill>
                  <a:srgbClr val="FFFFFF"/>
                </a:solidFill>
                <a:latin typeface="Tahoma"/>
                <a:cs typeface="Tahoma"/>
              </a:rPr>
              <a:t>also</a:t>
            </a:r>
            <a:r>
              <a:rPr sz="2000" spc="-100" dirty="0">
                <a:solidFill>
                  <a:srgbClr val="FFFFFF"/>
                </a:solidFill>
                <a:latin typeface="Tahoma"/>
                <a:cs typeface="Tahoma"/>
              </a:rPr>
              <a:t> </a:t>
            </a:r>
            <a:r>
              <a:rPr sz="2000" spc="80" dirty="0">
                <a:solidFill>
                  <a:srgbClr val="FFFFFF"/>
                </a:solidFill>
                <a:latin typeface="Tahoma"/>
                <a:cs typeface="Tahoma"/>
              </a:rPr>
              <a:t>prompts</a:t>
            </a:r>
            <a:r>
              <a:rPr sz="2000" spc="-100" dirty="0">
                <a:solidFill>
                  <a:srgbClr val="FFFFFF"/>
                </a:solidFill>
                <a:latin typeface="Tahoma"/>
                <a:cs typeface="Tahoma"/>
              </a:rPr>
              <a:t> </a:t>
            </a:r>
            <a:r>
              <a:rPr sz="2000" spc="45" dirty="0">
                <a:solidFill>
                  <a:srgbClr val="FFFFFF"/>
                </a:solidFill>
                <a:latin typeface="Tahoma"/>
                <a:cs typeface="Tahoma"/>
              </a:rPr>
              <a:t>where</a:t>
            </a:r>
            <a:r>
              <a:rPr sz="2000" spc="-90" dirty="0">
                <a:solidFill>
                  <a:srgbClr val="FFFFFF"/>
                </a:solidFill>
                <a:latin typeface="Tahoma"/>
                <a:cs typeface="Tahoma"/>
              </a:rPr>
              <a:t> </a:t>
            </a:r>
            <a:r>
              <a:rPr sz="2000" spc="30" dirty="0">
                <a:solidFill>
                  <a:srgbClr val="FFFFFF"/>
                </a:solidFill>
                <a:latin typeface="Tahoma"/>
                <a:cs typeface="Tahoma"/>
              </a:rPr>
              <a:t>the</a:t>
            </a:r>
            <a:r>
              <a:rPr sz="2000" spc="-80" dirty="0">
                <a:solidFill>
                  <a:srgbClr val="FFFFFF"/>
                </a:solidFill>
                <a:latin typeface="Tahoma"/>
                <a:cs typeface="Tahoma"/>
              </a:rPr>
              <a:t> </a:t>
            </a:r>
            <a:r>
              <a:rPr sz="2000" spc="55" dirty="0">
                <a:solidFill>
                  <a:srgbClr val="FFFFFF"/>
                </a:solidFill>
                <a:latin typeface="Tahoma"/>
                <a:cs typeface="Tahoma"/>
              </a:rPr>
              <a:t>tool</a:t>
            </a:r>
            <a:r>
              <a:rPr sz="2000" spc="-95" dirty="0">
                <a:solidFill>
                  <a:srgbClr val="FFFFFF"/>
                </a:solidFill>
                <a:latin typeface="Tahoma"/>
                <a:cs typeface="Tahoma"/>
              </a:rPr>
              <a:t> </a:t>
            </a:r>
            <a:r>
              <a:rPr sz="2000" spc="55" dirty="0">
                <a:solidFill>
                  <a:srgbClr val="FFFFFF"/>
                </a:solidFill>
                <a:latin typeface="Tahoma"/>
                <a:cs typeface="Tahoma"/>
              </a:rPr>
              <a:t>detects</a:t>
            </a:r>
            <a:r>
              <a:rPr sz="2000" spc="-114" dirty="0">
                <a:solidFill>
                  <a:srgbClr val="FFFFFF"/>
                </a:solidFill>
                <a:latin typeface="Tahoma"/>
                <a:cs typeface="Tahoma"/>
              </a:rPr>
              <a:t> </a:t>
            </a:r>
            <a:r>
              <a:rPr sz="2000" spc="30" dirty="0">
                <a:solidFill>
                  <a:srgbClr val="FFFFFF"/>
                </a:solidFill>
                <a:latin typeface="Tahoma"/>
                <a:cs typeface="Tahoma"/>
              </a:rPr>
              <a:t>the</a:t>
            </a:r>
            <a:r>
              <a:rPr sz="2000" spc="-85" dirty="0">
                <a:solidFill>
                  <a:srgbClr val="FFFFFF"/>
                </a:solidFill>
                <a:latin typeface="Tahoma"/>
                <a:cs typeface="Tahoma"/>
              </a:rPr>
              <a:t> </a:t>
            </a:r>
            <a:r>
              <a:rPr sz="2000" spc="-15" dirty="0">
                <a:solidFill>
                  <a:srgbClr val="FFFFFF"/>
                </a:solidFill>
                <a:latin typeface="Tahoma"/>
                <a:cs typeface="Tahoma"/>
              </a:rPr>
              <a:t>fraud..</a:t>
            </a:r>
            <a:endParaRPr sz="2000">
              <a:latin typeface="Tahoma"/>
              <a:cs typeface="Tahoma"/>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53692" y="646938"/>
            <a:ext cx="4450715" cy="391160"/>
          </a:xfrm>
          <a:prstGeom prst="rect">
            <a:avLst/>
          </a:prstGeom>
        </p:spPr>
        <p:txBody>
          <a:bodyPr vert="horz" wrap="square" lIns="0" tIns="12700" rIns="0" bIns="0" rtlCol="0">
            <a:spAutoFit/>
          </a:bodyPr>
          <a:lstStyle/>
          <a:p>
            <a:pPr marL="12700">
              <a:lnSpc>
                <a:spcPct val="100000"/>
              </a:lnSpc>
              <a:spcBef>
                <a:spcPts val="100"/>
              </a:spcBef>
            </a:pPr>
            <a:r>
              <a:rPr spc="15" dirty="0"/>
              <a:t>FORENSIC </a:t>
            </a:r>
            <a:r>
              <a:rPr spc="85" dirty="0"/>
              <a:t>AUDIT</a:t>
            </a:r>
            <a:r>
              <a:rPr spc="-25" dirty="0"/>
              <a:t> </a:t>
            </a:r>
            <a:r>
              <a:rPr spc="55" dirty="0"/>
              <a:t>TECHNIQUES</a:t>
            </a:r>
          </a:p>
        </p:txBody>
      </p:sp>
      <p:sp>
        <p:nvSpPr>
          <p:cNvPr id="3" name="object 3"/>
          <p:cNvSpPr txBox="1"/>
          <p:nvPr/>
        </p:nvSpPr>
        <p:spPr>
          <a:xfrm>
            <a:off x="1164132" y="1228471"/>
            <a:ext cx="7616825" cy="2373630"/>
          </a:xfrm>
          <a:prstGeom prst="rect">
            <a:avLst/>
          </a:prstGeom>
        </p:spPr>
        <p:txBody>
          <a:bodyPr vert="horz" wrap="square" lIns="0" tIns="12065" rIns="0" bIns="0" rtlCol="0">
            <a:spAutoFit/>
          </a:bodyPr>
          <a:lstStyle/>
          <a:p>
            <a:pPr marL="12700">
              <a:lnSpc>
                <a:spcPct val="100000"/>
              </a:lnSpc>
              <a:spcBef>
                <a:spcPts val="95"/>
              </a:spcBef>
            </a:pPr>
            <a:r>
              <a:rPr sz="2200" b="1" spc="25" dirty="0">
                <a:solidFill>
                  <a:srgbClr val="FFFFFF"/>
                </a:solidFill>
                <a:latin typeface="Century Gothic"/>
                <a:cs typeface="Century Gothic"/>
              </a:rPr>
              <a:t>Data</a:t>
            </a:r>
            <a:r>
              <a:rPr sz="2200" b="1" spc="5" dirty="0">
                <a:solidFill>
                  <a:srgbClr val="FFFFFF"/>
                </a:solidFill>
                <a:latin typeface="Century Gothic"/>
                <a:cs typeface="Century Gothic"/>
              </a:rPr>
              <a:t> </a:t>
            </a:r>
            <a:r>
              <a:rPr sz="2200" b="1" spc="-50" dirty="0">
                <a:solidFill>
                  <a:srgbClr val="FFFFFF"/>
                </a:solidFill>
                <a:latin typeface="Century Gothic"/>
                <a:cs typeface="Century Gothic"/>
              </a:rPr>
              <a:t>Mining</a:t>
            </a:r>
            <a:endParaRPr sz="2200">
              <a:latin typeface="Century Gothic"/>
              <a:cs typeface="Century Gothic"/>
            </a:endParaRPr>
          </a:p>
          <a:p>
            <a:pPr>
              <a:lnSpc>
                <a:spcPct val="100000"/>
              </a:lnSpc>
              <a:spcBef>
                <a:spcPts val="50"/>
              </a:spcBef>
            </a:pPr>
            <a:endParaRPr sz="3300">
              <a:latin typeface="Times New Roman"/>
              <a:cs typeface="Times New Roman"/>
            </a:endParaRPr>
          </a:p>
          <a:p>
            <a:pPr marL="12700" marR="5080">
              <a:lnSpc>
                <a:spcPct val="100000"/>
              </a:lnSpc>
              <a:spcBef>
                <a:spcPts val="5"/>
              </a:spcBef>
            </a:pPr>
            <a:r>
              <a:rPr sz="2000" spc="100" dirty="0">
                <a:solidFill>
                  <a:srgbClr val="FFFFFF"/>
                </a:solidFill>
                <a:latin typeface="Tahoma"/>
                <a:cs typeface="Tahoma"/>
              </a:rPr>
              <a:t>Data</a:t>
            </a:r>
            <a:r>
              <a:rPr sz="2000" spc="-105" dirty="0">
                <a:solidFill>
                  <a:srgbClr val="FFFFFF"/>
                </a:solidFill>
                <a:latin typeface="Tahoma"/>
                <a:cs typeface="Tahoma"/>
              </a:rPr>
              <a:t> </a:t>
            </a:r>
            <a:r>
              <a:rPr sz="2000" spc="50" dirty="0">
                <a:solidFill>
                  <a:srgbClr val="FFFFFF"/>
                </a:solidFill>
                <a:latin typeface="Tahoma"/>
                <a:cs typeface="Tahoma"/>
              </a:rPr>
              <a:t>mining</a:t>
            </a:r>
            <a:r>
              <a:rPr sz="2000" spc="-114" dirty="0">
                <a:solidFill>
                  <a:srgbClr val="FFFFFF"/>
                </a:solidFill>
                <a:latin typeface="Tahoma"/>
                <a:cs typeface="Tahoma"/>
              </a:rPr>
              <a:t> </a:t>
            </a:r>
            <a:r>
              <a:rPr sz="2000" spc="5" dirty="0">
                <a:solidFill>
                  <a:srgbClr val="FFFFFF"/>
                </a:solidFill>
                <a:latin typeface="Tahoma"/>
                <a:cs typeface="Tahoma"/>
              </a:rPr>
              <a:t>is</a:t>
            </a:r>
            <a:r>
              <a:rPr sz="2000" spc="-75" dirty="0">
                <a:solidFill>
                  <a:srgbClr val="FFFFFF"/>
                </a:solidFill>
                <a:latin typeface="Tahoma"/>
                <a:cs typeface="Tahoma"/>
              </a:rPr>
              <a:t> </a:t>
            </a:r>
            <a:r>
              <a:rPr sz="2000" spc="100" dirty="0">
                <a:solidFill>
                  <a:srgbClr val="FFFFFF"/>
                </a:solidFill>
                <a:latin typeface="Tahoma"/>
                <a:cs typeface="Tahoma"/>
              </a:rPr>
              <a:t>an</a:t>
            </a:r>
            <a:r>
              <a:rPr sz="2000" spc="-105" dirty="0">
                <a:solidFill>
                  <a:srgbClr val="FFFFFF"/>
                </a:solidFill>
                <a:latin typeface="Tahoma"/>
                <a:cs typeface="Tahoma"/>
              </a:rPr>
              <a:t> </a:t>
            </a:r>
            <a:r>
              <a:rPr sz="2000" spc="70" dirty="0">
                <a:solidFill>
                  <a:srgbClr val="FFFFFF"/>
                </a:solidFill>
                <a:latin typeface="Tahoma"/>
                <a:cs typeface="Tahoma"/>
              </a:rPr>
              <a:t>analysis</a:t>
            </a:r>
            <a:r>
              <a:rPr sz="2000" spc="-110" dirty="0">
                <a:solidFill>
                  <a:srgbClr val="FFFFFF"/>
                </a:solidFill>
                <a:latin typeface="Tahoma"/>
                <a:cs typeface="Tahoma"/>
              </a:rPr>
              <a:t> </a:t>
            </a:r>
            <a:r>
              <a:rPr sz="2000" spc="70" dirty="0">
                <a:solidFill>
                  <a:srgbClr val="FFFFFF"/>
                </a:solidFill>
                <a:latin typeface="Tahoma"/>
                <a:cs typeface="Tahoma"/>
              </a:rPr>
              <a:t>process</a:t>
            </a:r>
            <a:r>
              <a:rPr sz="2000" spc="-90" dirty="0">
                <a:solidFill>
                  <a:srgbClr val="FFFFFF"/>
                </a:solidFill>
                <a:latin typeface="Tahoma"/>
                <a:cs typeface="Tahoma"/>
              </a:rPr>
              <a:t> </a:t>
            </a:r>
            <a:r>
              <a:rPr sz="2000" spc="55" dirty="0">
                <a:solidFill>
                  <a:srgbClr val="FFFFFF"/>
                </a:solidFill>
                <a:latin typeface="Tahoma"/>
                <a:cs typeface="Tahoma"/>
              </a:rPr>
              <a:t>used</a:t>
            </a:r>
            <a:r>
              <a:rPr sz="2000" spc="-95" dirty="0">
                <a:solidFill>
                  <a:srgbClr val="FFFFFF"/>
                </a:solidFill>
                <a:latin typeface="Tahoma"/>
                <a:cs typeface="Tahoma"/>
              </a:rPr>
              <a:t> </a:t>
            </a:r>
            <a:r>
              <a:rPr sz="2000" spc="55" dirty="0">
                <a:solidFill>
                  <a:srgbClr val="FFFFFF"/>
                </a:solidFill>
                <a:latin typeface="Tahoma"/>
                <a:cs typeface="Tahoma"/>
              </a:rPr>
              <a:t>to</a:t>
            </a:r>
            <a:r>
              <a:rPr sz="2000" spc="-80" dirty="0">
                <a:solidFill>
                  <a:srgbClr val="FFFFFF"/>
                </a:solidFill>
                <a:latin typeface="Tahoma"/>
                <a:cs typeface="Tahoma"/>
              </a:rPr>
              <a:t> </a:t>
            </a:r>
            <a:r>
              <a:rPr sz="2000" spc="60" dirty="0">
                <a:solidFill>
                  <a:srgbClr val="FFFFFF"/>
                </a:solidFill>
                <a:latin typeface="Tahoma"/>
                <a:cs typeface="Tahoma"/>
              </a:rPr>
              <a:t>examine</a:t>
            </a:r>
            <a:r>
              <a:rPr sz="2000" spc="-110" dirty="0">
                <a:solidFill>
                  <a:srgbClr val="FFFFFF"/>
                </a:solidFill>
                <a:latin typeface="Tahoma"/>
                <a:cs typeface="Tahoma"/>
              </a:rPr>
              <a:t> </a:t>
            </a:r>
            <a:r>
              <a:rPr sz="2000" spc="105" dirty="0">
                <a:solidFill>
                  <a:srgbClr val="FFFFFF"/>
                </a:solidFill>
                <a:latin typeface="Tahoma"/>
                <a:cs typeface="Tahoma"/>
              </a:rPr>
              <a:t>data</a:t>
            </a:r>
            <a:r>
              <a:rPr sz="2000" spc="-105" dirty="0">
                <a:solidFill>
                  <a:srgbClr val="FFFFFF"/>
                </a:solidFill>
                <a:latin typeface="Tahoma"/>
                <a:cs typeface="Tahoma"/>
              </a:rPr>
              <a:t> </a:t>
            </a:r>
            <a:r>
              <a:rPr sz="2000" spc="40" dirty="0">
                <a:solidFill>
                  <a:srgbClr val="FFFFFF"/>
                </a:solidFill>
                <a:latin typeface="Tahoma"/>
                <a:cs typeface="Tahoma"/>
              </a:rPr>
              <a:t>sets</a:t>
            </a:r>
            <a:r>
              <a:rPr sz="2000" spc="-90" dirty="0">
                <a:solidFill>
                  <a:srgbClr val="FFFFFF"/>
                </a:solidFill>
                <a:latin typeface="Tahoma"/>
                <a:cs typeface="Tahoma"/>
              </a:rPr>
              <a:t> </a:t>
            </a:r>
            <a:r>
              <a:rPr sz="2000" spc="75" dirty="0">
                <a:solidFill>
                  <a:srgbClr val="FFFFFF"/>
                </a:solidFill>
                <a:latin typeface="Tahoma"/>
                <a:cs typeface="Tahoma"/>
              </a:rPr>
              <a:t>or  </a:t>
            </a:r>
            <a:r>
              <a:rPr sz="2000" spc="95" dirty="0">
                <a:solidFill>
                  <a:srgbClr val="FFFFFF"/>
                </a:solidFill>
                <a:latin typeface="Tahoma"/>
                <a:cs typeface="Tahoma"/>
              </a:rPr>
              <a:t>metadata </a:t>
            </a:r>
            <a:r>
              <a:rPr sz="2000" spc="55" dirty="0">
                <a:solidFill>
                  <a:srgbClr val="FFFFFF"/>
                </a:solidFill>
                <a:latin typeface="Tahoma"/>
                <a:cs typeface="Tahoma"/>
              </a:rPr>
              <a:t>to </a:t>
            </a:r>
            <a:r>
              <a:rPr sz="2000" spc="45" dirty="0">
                <a:solidFill>
                  <a:srgbClr val="FFFFFF"/>
                </a:solidFill>
                <a:latin typeface="Tahoma"/>
                <a:cs typeface="Tahoma"/>
              </a:rPr>
              <a:t>identify </a:t>
            </a:r>
            <a:r>
              <a:rPr sz="2000" spc="25" dirty="0">
                <a:solidFill>
                  <a:srgbClr val="FFFFFF"/>
                </a:solidFill>
                <a:latin typeface="Tahoma"/>
                <a:cs typeface="Tahoma"/>
              </a:rPr>
              <a:t>patterns, </a:t>
            </a:r>
            <a:r>
              <a:rPr sz="2000" spc="45" dirty="0">
                <a:solidFill>
                  <a:srgbClr val="FFFFFF"/>
                </a:solidFill>
                <a:latin typeface="Tahoma"/>
                <a:cs typeface="Tahoma"/>
              </a:rPr>
              <a:t>anomalies, </a:t>
            </a:r>
            <a:r>
              <a:rPr sz="2000" spc="100" dirty="0">
                <a:solidFill>
                  <a:srgbClr val="FFFFFF"/>
                </a:solidFill>
                <a:latin typeface="Tahoma"/>
                <a:cs typeface="Tahoma"/>
              </a:rPr>
              <a:t>and </a:t>
            </a:r>
            <a:r>
              <a:rPr sz="2000" spc="50" dirty="0">
                <a:solidFill>
                  <a:srgbClr val="FFFFFF"/>
                </a:solidFill>
                <a:latin typeface="Tahoma"/>
                <a:cs typeface="Tahoma"/>
              </a:rPr>
              <a:t>trends </a:t>
            </a:r>
            <a:r>
              <a:rPr sz="2000" spc="55" dirty="0">
                <a:solidFill>
                  <a:srgbClr val="FFFFFF"/>
                </a:solidFill>
                <a:latin typeface="Tahoma"/>
                <a:cs typeface="Tahoma"/>
              </a:rPr>
              <a:t>to </a:t>
            </a:r>
            <a:r>
              <a:rPr sz="2000" spc="65" dirty="0">
                <a:solidFill>
                  <a:srgbClr val="FFFFFF"/>
                </a:solidFill>
                <a:latin typeface="Tahoma"/>
                <a:cs typeface="Tahoma"/>
              </a:rPr>
              <a:t>answer  </a:t>
            </a:r>
            <a:r>
              <a:rPr sz="2000" spc="40" dirty="0">
                <a:solidFill>
                  <a:srgbClr val="FFFFFF"/>
                </a:solidFill>
                <a:latin typeface="Tahoma"/>
                <a:cs typeface="Tahoma"/>
              </a:rPr>
              <a:t>business</a:t>
            </a:r>
            <a:r>
              <a:rPr sz="2000" spc="-114" dirty="0">
                <a:solidFill>
                  <a:srgbClr val="FFFFFF"/>
                </a:solidFill>
                <a:latin typeface="Tahoma"/>
                <a:cs typeface="Tahoma"/>
              </a:rPr>
              <a:t> </a:t>
            </a:r>
            <a:r>
              <a:rPr sz="2000" spc="45" dirty="0">
                <a:solidFill>
                  <a:srgbClr val="FFFFFF"/>
                </a:solidFill>
                <a:latin typeface="Tahoma"/>
                <a:cs typeface="Tahoma"/>
              </a:rPr>
              <a:t>queries</a:t>
            </a:r>
            <a:r>
              <a:rPr sz="2000" spc="-105" dirty="0">
                <a:solidFill>
                  <a:srgbClr val="FFFFFF"/>
                </a:solidFill>
                <a:latin typeface="Tahoma"/>
                <a:cs typeface="Tahoma"/>
              </a:rPr>
              <a:t> </a:t>
            </a:r>
            <a:r>
              <a:rPr sz="2000" spc="100" dirty="0">
                <a:solidFill>
                  <a:srgbClr val="FFFFFF"/>
                </a:solidFill>
                <a:latin typeface="Tahoma"/>
                <a:cs typeface="Tahoma"/>
              </a:rPr>
              <a:t>and</a:t>
            </a:r>
            <a:r>
              <a:rPr sz="2000" spc="-110" dirty="0">
                <a:solidFill>
                  <a:srgbClr val="FFFFFF"/>
                </a:solidFill>
                <a:latin typeface="Tahoma"/>
                <a:cs typeface="Tahoma"/>
              </a:rPr>
              <a:t> </a:t>
            </a:r>
            <a:r>
              <a:rPr sz="2000" spc="65" dirty="0">
                <a:solidFill>
                  <a:srgbClr val="FFFFFF"/>
                </a:solidFill>
                <a:latin typeface="Tahoma"/>
                <a:cs typeface="Tahoma"/>
              </a:rPr>
              <a:t>provide</a:t>
            </a:r>
            <a:r>
              <a:rPr sz="2000" spc="-100" dirty="0">
                <a:solidFill>
                  <a:srgbClr val="FFFFFF"/>
                </a:solidFill>
                <a:latin typeface="Tahoma"/>
                <a:cs typeface="Tahoma"/>
              </a:rPr>
              <a:t> </a:t>
            </a:r>
            <a:r>
              <a:rPr sz="2000" spc="50" dirty="0">
                <a:solidFill>
                  <a:srgbClr val="FFFFFF"/>
                </a:solidFill>
                <a:latin typeface="Tahoma"/>
                <a:cs typeface="Tahoma"/>
              </a:rPr>
              <a:t>predictive</a:t>
            </a:r>
            <a:r>
              <a:rPr sz="2000" spc="-110" dirty="0">
                <a:solidFill>
                  <a:srgbClr val="FFFFFF"/>
                </a:solidFill>
                <a:latin typeface="Tahoma"/>
                <a:cs typeface="Tahoma"/>
              </a:rPr>
              <a:t> </a:t>
            </a:r>
            <a:r>
              <a:rPr sz="2000" spc="60" dirty="0">
                <a:solidFill>
                  <a:srgbClr val="FFFFFF"/>
                </a:solidFill>
                <a:latin typeface="Tahoma"/>
                <a:cs typeface="Tahoma"/>
              </a:rPr>
              <a:t>value</a:t>
            </a:r>
            <a:r>
              <a:rPr sz="2000" spc="-90" dirty="0">
                <a:solidFill>
                  <a:srgbClr val="FFFFFF"/>
                </a:solidFill>
                <a:latin typeface="Tahoma"/>
                <a:cs typeface="Tahoma"/>
              </a:rPr>
              <a:t> </a:t>
            </a:r>
            <a:r>
              <a:rPr sz="2000" spc="70" dirty="0">
                <a:solidFill>
                  <a:srgbClr val="FFFFFF"/>
                </a:solidFill>
                <a:latin typeface="Tahoma"/>
                <a:cs typeface="Tahoma"/>
              </a:rPr>
              <a:t>for</a:t>
            </a:r>
            <a:r>
              <a:rPr sz="2000" spc="-80" dirty="0">
                <a:solidFill>
                  <a:srgbClr val="FFFFFF"/>
                </a:solidFill>
                <a:latin typeface="Tahoma"/>
                <a:cs typeface="Tahoma"/>
              </a:rPr>
              <a:t> </a:t>
            </a:r>
            <a:r>
              <a:rPr sz="2000" spc="40" dirty="0">
                <a:solidFill>
                  <a:srgbClr val="FFFFFF"/>
                </a:solidFill>
                <a:latin typeface="Tahoma"/>
                <a:cs typeface="Tahoma"/>
              </a:rPr>
              <a:t>future</a:t>
            </a:r>
            <a:r>
              <a:rPr sz="2000" spc="-105" dirty="0">
                <a:solidFill>
                  <a:srgbClr val="FFFFFF"/>
                </a:solidFill>
                <a:latin typeface="Tahoma"/>
                <a:cs typeface="Tahoma"/>
              </a:rPr>
              <a:t> </a:t>
            </a:r>
            <a:r>
              <a:rPr sz="2000" spc="5" dirty="0">
                <a:solidFill>
                  <a:srgbClr val="FFFFFF"/>
                </a:solidFill>
                <a:latin typeface="Tahoma"/>
                <a:cs typeface="Tahoma"/>
              </a:rPr>
              <a:t>events.</a:t>
            </a:r>
            <a:r>
              <a:rPr sz="2000" spc="-100" dirty="0">
                <a:solidFill>
                  <a:srgbClr val="FFFFFF"/>
                </a:solidFill>
                <a:latin typeface="Tahoma"/>
                <a:cs typeface="Tahoma"/>
              </a:rPr>
              <a:t> </a:t>
            </a:r>
            <a:r>
              <a:rPr sz="2000" spc="-120" dirty="0">
                <a:solidFill>
                  <a:srgbClr val="FFFFFF"/>
                </a:solidFill>
                <a:latin typeface="Tahoma"/>
                <a:cs typeface="Tahoma"/>
              </a:rPr>
              <a:t>It  </a:t>
            </a:r>
            <a:r>
              <a:rPr sz="2000" spc="65" dirty="0">
                <a:solidFill>
                  <a:srgbClr val="FFFFFF"/>
                </a:solidFill>
                <a:latin typeface="Tahoma"/>
                <a:cs typeface="Tahoma"/>
              </a:rPr>
              <a:t>incorporates algorithms </a:t>
            </a:r>
            <a:r>
              <a:rPr sz="2000" spc="55" dirty="0">
                <a:solidFill>
                  <a:srgbClr val="FFFFFF"/>
                </a:solidFill>
                <a:latin typeface="Tahoma"/>
                <a:cs typeface="Tahoma"/>
              </a:rPr>
              <a:t>to </a:t>
            </a:r>
            <a:r>
              <a:rPr sz="2000" spc="15" dirty="0">
                <a:solidFill>
                  <a:srgbClr val="FFFFFF"/>
                </a:solidFill>
                <a:latin typeface="Tahoma"/>
                <a:cs typeface="Tahoma"/>
              </a:rPr>
              <a:t>explore, </a:t>
            </a:r>
            <a:r>
              <a:rPr sz="2000" spc="50" dirty="0">
                <a:solidFill>
                  <a:srgbClr val="FFFFFF"/>
                </a:solidFill>
                <a:latin typeface="Tahoma"/>
                <a:cs typeface="Tahoma"/>
              </a:rPr>
              <a:t>analyze, </a:t>
            </a:r>
            <a:r>
              <a:rPr sz="2000" spc="35" dirty="0">
                <a:solidFill>
                  <a:srgbClr val="FFFFFF"/>
                </a:solidFill>
                <a:latin typeface="Tahoma"/>
                <a:cs typeface="Tahoma"/>
              </a:rPr>
              <a:t>classify, </a:t>
            </a:r>
            <a:r>
              <a:rPr sz="2000" spc="15" dirty="0">
                <a:solidFill>
                  <a:srgbClr val="FFFFFF"/>
                </a:solidFill>
                <a:latin typeface="Tahoma"/>
                <a:cs typeface="Tahoma"/>
              </a:rPr>
              <a:t>relate, </a:t>
            </a:r>
            <a:r>
              <a:rPr sz="2000" spc="100" dirty="0">
                <a:solidFill>
                  <a:srgbClr val="FFFFFF"/>
                </a:solidFill>
                <a:latin typeface="Tahoma"/>
                <a:cs typeface="Tahoma"/>
              </a:rPr>
              <a:t>and  </a:t>
            </a:r>
            <a:r>
              <a:rPr sz="2000" spc="45" dirty="0">
                <a:solidFill>
                  <a:srgbClr val="FFFFFF"/>
                </a:solidFill>
                <a:latin typeface="Tahoma"/>
                <a:cs typeface="Tahoma"/>
              </a:rPr>
              <a:t>partition </a:t>
            </a:r>
            <a:r>
              <a:rPr sz="2000" spc="105" dirty="0">
                <a:solidFill>
                  <a:srgbClr val="FFFFFF"/>
                </a:solidFill>
                <a:latin typeface="Tahoma"/>
                <a:cs typeface="Tahoma"/>
              </a:rPr>
              <a:t>data</a:t>
            </a:r>
            <a:r>
              <a:rPr sz="2000" spc="-280" dirty="0">
                <a:solidFill>
                  <a:srgbClr val="FFFFFF"/>
                </a:solidFill>
                <a:latin typeface="Tahoma"/>
                <a:cs typeface="Tahoma"/>
              </a:rPr>
              <a:t> </a:t>
            </a:r>
            <a:r>
              <a:rPr sz="2000" spc="40" dirty="0">
                <a:solidFill>
                  <a:srgbClr val="FFFFFF"/>
                </a:solidFill>
                <a:latin typeface="Tahoma"/>
                <a:cs typeface="Tahoma"/>
              </a:rPr>
              <a:t>sets</a:t>
            </a:r>
            <a:endParaRPr sz="2000">
              <a:latin typeface="Tahoma"/>
              <a:cs typeface="Tahoma"/>
            </a:endParaRPr>
          </a:p>
        </p:txBody>
      </p:sp>
      <p:sp>
        <p:nvSpPr>
          <p:cNvPr id="4" name="object 4"/>
          <p:cNvSpPr/>
          <p:nvPr/>
        </p:nvSpPr>
        <p:spPr>
          <a:xfrm>
            <a:off x="3278123" y="3688079"/>
            <a:ext cx="3078479" cy="3169919"/>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2700" rIns="0" bIns="0" rtlCol="0">
            <a:spAutoFit/>
          </a:bodyPr>
          <a:lstStyle/>
          <a:p>
            <a:pPr marL="25400">
              <a:lnSpc>
                <a:spcPct val="100000"/>
              </a:lnSpc>
              <a:spcBef>
                <a:spcPts val="100"/>
              </a:spcBef>
            </a:pPr>
            <a:fld id="{81D60167-4931-47E6-BA6A-407CBD079E47}" type="slidenum">
              <a:rPr spc="40" dirty="0"/>
              <a:pPr marL="25400">
                <a:lnSpc>
                  <a:spcPct val="100000"/>
                </a:lnSpc>
                <a:spcBef>
                  <a:spcPts val="100"/>
                </a:spcBef>
              </a:pPr>
              <a:t>124</a:t>
            </a:fld>
            <a:endParaRPr spc="40"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53692" y="646938"/>
            <a:ext cx="4450715" cy="391160"/>
          </a:xfrm>
          <a:prstGeom prst="rect">
            <a:avLst/>
          </a:prstGeom>
        </p:spPr>
        <p:txBody>
          <a:bodyPr vert="horz" wrap="square" lIns="0" tIns="12700" rIns="0" bIns="0" rtlCol="0">
            <a:spAutoFit/>
          </a:bodyPr>
          <a:lstStyle/>
          <a:p>
            <a:pPr marL="12700">
              <a:lnSpc>
                <a:spcPct val="100000"/>
              </a:lnSpc>
              <a:spcBef>
                <a:spcPts val="100"/>
              </a:spcBef>
            </a:pPr>
            <a:r>
              <a:rPr spc="15" dirty="0"/>
              <a:t>FORENSIC </a:t>
            </a:r>
            <a:r>
              <a:rPr spc="85" dirty="0"/>
              <a:t>AUDIT</a:t>
            </a:r>
            <a:r>
              <a:rPr spc="-25" dirty="0"/>
              <a:t> </a:t>
            </a:r>
            <a:r>
              <a:rPr spc="55" dirty="0"/>
              <a:t>TECHNIQUES</a:t>
            </a:r>
          </a:p>
        </p:txBody>
      </p:sp>
      <p:sp>
        <p:nvSpPr>
          <p:cNvPr id="5" name="object 5"/>
          <p:cNvSpPr txBox="1">
            <a:spLocks noGrp="1"/>
          </p:cNvSpPr>
          <p:nvPr>
            <p:ph type="sldNum" sz="quarter" idx="7"/>
          </p:nvPr>
        </p:nvSpPr>
        <p:spPr>
          <a:prstGeom prst="rect">
            <a:avLst/>
          </a:prstGeom>
        </p:spPr>
        <p:txBody>
          <a:bodyPr vert="horz" wrap="square" lIns="0" tIns="12700" rIns="0" bIns="0" rtlCol="0">
            <a:spAutoFit/>
          </a:bodyPr>
          <a:lstStyle/>
          <a:p>
            <a:pPr marL="25400">
              <a:lnSpc>
                <a:spcPct val="100000"/>
              </a:lnSpc>
              <a:spcBef>
                <a:spcPts val="100"/>
              </a:spcBef>
            </a:pPr>
            <a:fld id="{81D60167-4931-47E6-BA6A-407CBD079E47}" type="slidenum">
              <a:rPr spc="40" dirty="0"/>
              <a:pPr marL="25400">
                <a:lnSpc>
                  <a:spcPct val="100000"/>
                </a:lnSpc>
                <a:spcBef>
                  <a:spcPts val="100"/>
                </a:spcBef>
              </a:pPr>
              <a:t>125</a:t>
            </a:fld>
            <a:endParaRPr spc="40" dirty="0"/>
          </a:p>
        </p:txBody>
      </p:sp>
      <p:sp>
        <p:nvSpPr>
          <p:cNvPr id="3" name="object 3"/>
          <p:cNvSpPr txBox="1"/>
          <p:nvPr/>
        </p:nvSpPr>
        <p:spPr>
          <a:xfrm>
            <a:off x="1224178" y="1297686"/>
            <a:ext cx="6958965" cy="2190750"/>
          </a:xfrm>
          <a:prstGeom prst="rect">
            <a:avLst/>
          </a:prstGeom>
        </p:spPr>
        <p:txBody>
          <a:bodyPr vert="horz" wrap="square" lIns="0" tIns="12065" rIns="0" bIns="0" rtlCol="0">
            <a:spAutoFit/>
          </a:bodyPr>
          <a:lstStyle/>
          <a:p>
            <a:pPr marL="12700">
              <a:lnSpc>
                <a:spcPct val="100000"/>
              </a:lnSpc>
              <a:spcBef>
                <a:spcPts val="95"/>
              </a:spcBef>
            </a:pPr>
            <a:r>
              <a:rPr sz="2200" b="1" spc="70" dirty="0">
                <a:solidFill>
                  <a:srgbClr val="FFFFFF"/>
                </a:solidFill>
                <a:latin typeface="Century Gothic"/>
                <a:cs typeface="Century Gothic"/>
              </a:rPr>
              <a:t>Software </a:t>
            </a:r>
            <a:r>
              <a:rPr sz="2200" b="1" spc="-60" dirty="0">
                <a:solidFill>
                  <a:srgbClr val="FFFFFF"/>
                </a:solidFill>
                <a:latin typeface="Century Gothic"/>
                <a:cs typeface="Century Gothic"/>
              </a:rPr>
              <a:t>and </a:t>
            </a:r>
            <a:r>
              <a:rPr sz="2200" b="1" spc="50" dirty="0">
                <a:solidFill>
                  <a:srgbClr val="FFFFFF"/>
                </a:solidFill>
                <a:latin typeface="Century Gothic"/>
                <a:cs typeface="Century Gothic"/>
              </a:rPr>
              <a:t>tools</a:t>
            </a:r>
            <a:endParaRPr sz="2200">
              <a:latin typeface="Century Gothic"/>
              <a:cs typeface="Century Gothic"/>
            </a:endParaRPr>
          </a:p>
          <a:p>
            <a:pPr marL="12700" marR="5080">
              <a:lnSpc>
                <a:spcPct val="100000"/>
              </a:lnSpc>
              <a:spcBef>
                <a:spcPts val="2405"/>
              </a:spcBef>
            </a:pPr>
            <a:r>
              <a:rPr sz="2000" spc="55" dirty="0">
                <a:solidFill>
                  <a:srgbClr val="FFFFFF"/>
                </a:solidFill>
                <a:latin typeface="Tahoma"/>
                <a:cs typeface="Tahoma"/>
              </a:rPr>
              <a:t>Generalized </a:t>
            </a:r>
            <a:r>
              <a:rPr sz="2000" spc="50" dirty="0">
                <a:solidFill>
                  <a:srgbClr val="FFFFFF"/>
                </a:solidFill>
                <a:latin typeface="Tahoma"/>
                <a:cs typeface="Tahoma"/>
              </a:rPr>
              <a:t>audit </a:t>
            </a:r>
            <a:r>
              <a:rPr sz="2000" spc="65" dirty="0">
                <a:solidFill>
                  <a:srgbClr val="FFFFFF"/>
                </a:solidFill>
                <a:latin typeface="Tahoma"/>
                <a:cs typeface="Tahoma"/>
              </a:rPr>
              <a:t>software </a:t>
            </a:r>
            <a:r>
              <a:rPr sz="2000" spc="5" dirty="0">
                <a:solidFill>
                  <a:srgbClr val="FFFFFF"/>
                </a:solidFill>
                <a:latin typeface="Tahoma"/>
                <a:cs typeface="Tahoma"/>
              </a:rPr>
              <a:t>is </a:t>
            </a:r>
            <a:r>
              <a:rPr sz="2000" spc="155" dirty="0">
                <a:solidFill>
                  <a:srgbClr val="FFFFFF"/>
                </a:solidFill>
                <a:latin typeface="Tahoma"/>
                <a:cs typeface="Tahoma"/>
              </a:rPr>
              <a:t>a </a:t>
            </a:r>
            <a:r>
              <a:rPr sz="2000" spc="95" dirty="0">
                <a:solidFill>
                  <a:srgbClr val="FFFFFF"/>
                </a:solidFill>
                <a:latin typeface="Tahoma"/>
                <a:cs typeface="Tahoma"/>
              </a:rPr>
              <a:t>category </a:t>
            </a:r>
            <a:r>
              <a:rPr sz="2000" spc="85" dirty="0">
                <a:solidFill>
                  <a:srgbClr val="FFFFFF"/>
                </a:solidFill>
                <a:latin typeface="Tahoma"/>
                <a:cs typeface="Tahoma"/>
              </a:rPr>
              <a:t>of CAAT </a:t>
            </a:r>
            <a:r>
              <a:rPr sz="2000" spc="60" dirty="0">
                <a:solidFill>
                  <a:srgbClr val="FFFFFF"/>
                </a:solidFill>
                <a:latin typeface="Tahoma"/>
                <a:cs typeface="Tahoma"/>
              </a:rPr>
              <a:t>to  undertake </a:t>
            </a:r>
            <a:r>
              <a:rPr sz="2000" spc="105" dirty="0">
                <a:solidFill>
                  <a:srgbClr val="FFFFFF"/>
                </a:solidFill>
                <a:latin typeface="Tahoma"/>
                <a:cs typeface="Tahoma"/>
              </a:rPr>
              <a:t>data </a:t>
            </a:r>
            <a:r>
              <a:rPr sz="2000" spc="20" dirty="0">
                <a:solidFill>
                  <a:srgbClr val="FFFFFF"/>
                </a:solidFill>
                <a:latin typeface="Tahoma"/>
                <a:cs typeface="Tahoma"/>
              </a:rPr>
              <a:t>extraction, </a:t>
            </a:r>
            <a:r>
              <a:rPr sz="2000" spc="65" dirty="0">
                <a:solidFill>
                  <a:srgbClr val="FFFFFF"/>
                </a:solidFill>
                <a:latin typeface="Tahoma"/>
                <a:cs typeface="Tahoma"/>
              </a:rPr>
              <a:t>summarization </a:t>
            </a:r>
            <a:r>
              <a:rPr sz="2000" spc="100" dirty="0">
                <a:solidFill>
                  <a:srgbClr val="FFFFFF"/>
                </a:solidFill>
                <a:latin typeface="Tahoma"/>
                <a:cs typeface="Tahoma"/>
              </a:rPr>
              <a:t>and </a:t>
            </a:r>
            <a:r>
              <a:rPr sz="2000" spc="75" dirty="0">
                <a:solidFill>
                  <a:srgbClr val="FFFFFF"/>
                </a:solidFill>
                <a:latin typeface="Tahoma"/>
                <a:cs typeface="Tahoma"/>
              </a:rPr>
              <a:t>analytical  </a:t>
            </a:r>
            <a:r>
              <a:rPr sz="2000" spc="-20" dirty="0">
                <a:solidFill>
                  <a:srgbClr val="FFFFFF"/>
                </a:solidFill>
                <a:latin typeface="Tahoma"/>
                <a:cs typeface="Tahoma"/>
              </a:rPr>
              <a:t>skills. </a:t>
            </a:r>
            <a:r>
              <a:rPr sz="2000" spc="55" dirty="0">
                <a:solidFill>
                  <a:srgbClr val="FFFFFF"/>
                </a:solidFill>
                <a:latin typeface="Tahoma"/>
                <a:cs typeface="Tahoma"/>
              </a:rPr>
              <a:t>Currently </a:t>
            </a:r>
            <a:r>
              <a:rPr sz="2000" spc="30" dirty="0">
                <a:solidFill>
                  <a:srgbClr val="FFFFFF"/>
                </a:solidFill>
                <a:latin typeface="Tahoma"/>
                <a:cs typeface="Tahoma"/>
              </a:rPr>
              <a:t>the </a:t>
            </a:r>
            <a:r>
              <a:rPr sz="2000" spc="45" dirty="0">
                <a:solidFill>
                  <a:srgbClr val="FFFFFF"/>
                </a:solidFill>
                <a:latin typeface="Tahoma"/>
                <a:cs typeface="Tahoma"/>
              </a:rPr>
              <a:t>latest version </a:t>
            </a:r>
            <a:r>
              <a:rPr sz="2000" spc="80" dirty="0">
                <a:solidFill>
                  <a:srgbClr val="FFFFFF"/>
                </a:solidFill>
                <a:latin typeface="Tahoma"/>
                <a:cs typeface="Tahoma"/>
              </a:rPr>
              <a:t>of </a:t>
            </a:r>
            <a:r>
              <a:rPr sz="2000" spc="65" dirty="0">
                <a:solidFill>
                  <a:srgbClr val="FFFFFF"/>
                </a:solidFill>
                <a:latin typeface="Tahoma"/>
                <a:cs typeface="Tahoma"/>
              </a:rPr>
              <a:t>generalized </a:t>
            </a:r>
            <a:r>
              <a:rPr sz="2000" spc="50" dirty="0">
                <a:solidFill>
                  <a:srgbClr val="FFFFFF"/>
                </a:solidFill>
                <a:latin typeface="Tahoma"/>
                <a:cs typeface="Tahoma"/>
              </a:rPr>
              <a:t>audit  </a:t>
            </a:r>
            <a:r>
              <a:rPr sz="2000" spc="65" dirty="0">
                <a:solidFill>
                  <a:srgbClr val="FFFFFF"/>
                </a:solidFill>
                <a:latin typeface="Tahoma"/>
                <a:cs typeface="Tahoma"/>
              </a:rPr>
              <a:t>software</a:t>
            </a:r>
            <a:r>
              <a:rPr sz="2000" spc="-110" dirty="0">
                <a:solidFill>
                  <a:srgbClr val="FFFFFF"/>
                </a:solidFill>
                <a:latin typeface="Tahoma"/>
                <a:cs typeface="Tahoma"/>
              </a:rPr>
              <a:t> </a:t>
            </a:r>
            <a:r>
              <a:rPr sz="2000" spc="45" dirty="0">
                <a:solidFill>
                  <a:srgbClr val="FFFFFF"/>
                </a:solidFill>
                <a:latin typeface="Tahoma"/>
                <a:cs typeface="Tahoma"/>
              </a:rPr>
              <a:t>includes</a:t>
            </a:r>
            <a:r>
              <a:rPr sz="2000" spc="-114" dirty="0">
                <a:solidFill>
                  <a:srgbClr val="FFFFFF"/>
                </a:solidFill>
                <a:latin typeface="Tahoma"/>
                <a:cs typeface="Tahoma"/>
              </a:rPr>
              <a:t> </a:t>
            </a:r>
            <a:r>
              <a:rPr sz="2000" spc="30" dirty="0">
                <a:solidFill>
                  <a:srgbClr val="FFFFFF"/>
                </a:solidFill>
                <a:latin typeface="Tahoma"/>
                <a:cs typeface="Tahoma"/>
              </a:rPr>
              <a:t>the</a:t>
            </a:r>
            <a:r>
              <a:rPr sz="2000" spc="-70" dirty="0">
                <a:solidFill>
                  <a:srgbClr val="FFFFFF"/>
                </a:solidFill>
                <a:latin typeface="Tahoma"/>
                <a:cs typeface="Tahoma"/>
              </a:rPr>
              <a:t> </a:t>
            </a:r>
            <a:r>
              <a:rPr sz="2000" spc="50" dirty="0">
                <a:solidFill>
                  <a:srgbClr val="FFFFFF"/>
                </a:solidFill>
                <a:latin typeface="Tahoma"/>
                <a:cs typeface="Tahoma"/>
              </a:rPr>
              <a:t>audit</a:t>
            </a:r>
            <a:r>
              <a:rPr sz="2000" spc="-120" dirty="0">
                <a:solidFill>
                  <a:srgbClr val="FFFFFF"/>
                </a:solidFill>
                <a:latin typeface="Tahoma"/>
                <a:cs typeface="Tahoma"/>
              </a:rPr>
              <a:t> </a:t>
            </a:r>
            <a:r>
              <a:rPr sz="2000" spc="114" dirty="0">
                <a:solidFill>
                  <a:srgbClr val="FFFFFF"/>
                </a:solidFill>
                <a:latin typeface="Tahoma"/>
                <a:cs typeface="Tahoma"/>
              </a:rPr>
              <a:t>command</a:t>
            </a:r>
            <a:r>
              <a:rPr sz="2000" spc="-100" dirty="0">
                <a:solidFill>
                  <a:srgbClr val="FFFFFF"/>
                </a:solidFill>
                <a:latin typeface="Tahoma"/>
                <a:cs typeface="Tahoma"/>
              </a:rPr>
              <a:t> </a:t>
            </a:r>
            <a:r>
              <a:rPr sz="2000" spc="50" dirty="0">
                <a:solidFill>
                  <a:srgbClr val="FFFFFF"/>
                </a:solidFill>
                <a:latin typeface="Tahoma"/>
                <a:cs typeface="Tahoma"/>
              </a:rPr>
              <a:t>language,</a:t>
            </a:r>
            <a:r>
              <a:rPr sz="2000" spc="-110" dirty="0">
                <a:solidFill>
                  <a:srgbClr val="FFFFFF"/>
                </a:solidFill>
                <a:latin typeface="Tahoma"/>
                <a:cs typeface="Tahoma"/>
              </a:rPr>
              <a:t> </a:t>
            </a:r>
            <a:r>
              <a:rPr sz="2000" spc="40" dirty="0">
                <a:solidFill>
                  <a:srgbClr val="FFFFFF"/>
                </a:solidFill>
                <a:latin typeface="Tahoma"/>
                <a:cs typeface="Tahoma"/>
              </a:rPr>
              <a:t>interactive  </a:t>
            </a:r>
            <a:r>
              <a:rPr sz="2000" spc="105" dirty="0">
                <a:solidFill>
                  <a:srgbClr val="FFFFFF"/>
                </a:solidFill>
                <a:latin typeface="Tahoma"/>
                <a:cs typeface="Tahoma"/>
              </a:rPr>
              <a:t>data</a:t>
            </a:r>
            <a:r>
              <a:rPr sz="2000" spc="-114" dirty="0">
                <a:solidFill>
                  <a:srgbClr val="FFFFFF"/>
                </a:solidFill>
                <a:latin typeface="Tahoma"/>
                <a:cs typeface="Tahoma"/>
              </a:rPr>
              <a:t> </a:t>
            </a:r>
            <a:r>
              <a:rPr sz="2000" spc="50" dirty="0">
                <a:solidFill>
                  <a:srgbClr val="FFFFFF"/>
                </a:solidFill>
                <a:latin typeface="Tahoma"/>
                <a:cs typeface="Tahoma"/>
              </a:rPr>
              <a:t>extraction</a:t>
            </a:r>
            <a:r>
              <a:rPr sz="2000" spc="-120" dirty="0">
                <a:solidFill>
                  <a:srgbClr val="FFFFFF"/>
                </a:solidFill>
                <a:latin typeface="Tahoma"/>
                <a:cs typeface="Tahoma"/>
              </a:rPr>
              <a:t> </a:t>
            </a:r>
            <a:r>
              <a:rPr sz="2000" spc="100" dirty="0">
                <a:solidFill>
                  <a:srgbClr val="FFFFFF"/>
                </a:solidFill>
                <a:latin typeface="Tahoma"/>
                <a:cs typeface="Tahoma"/>
              </a:rPr>
              <a:t>and</a:t>
            </a:r>
            <a:r>
              <a:rPr sz="2000" spc="-120" dirty="0">
                <a:solidFill>
                  <a:srgbClr val="FFFFFF"/>
                </a:solidFill>
                <a:latin typeface="Tahoma"/>
                <a:cs typeface="Tahoma"/>
              </a:rPr>
              <a:t> </a:t>
            </a:r>
            <a:r>
              <a:rPr sz="2000" spc="70" dirty="0">
                <a:solidFill>
                  <a:srgbClr val="FFFFFF"/>
                </a:solidFill>
                <a:latin typeface="Tahoma"/>
                <a:cs typeface="Tahoma"/>
              </a:rPr>
              <a:t>analysis</a:t>
            </a:r>
            <a:r>
              <a:rPr sz="2000" spc="-114" dirty="0">
                <a:solidFill>
                  <a:srgbClr val="FFFFFF"/>
                </a:solidFill>
                <a:latin typeface="Tahoma"/>
                <a:cs typeface="Tahoma"/>
              </a:rPr>
              <a:t> </a:t>
            </a:r>
            <a:r>
              <a:rPr sz="2000" spc="-15" dirty="0">
                <a:solidFill>
                  <a:srgbClr val="FFFFFF"/>
                </a:solidFill>
                <a:latin typeface="Tahoma"/>
                <a:cs typeface="Tahoma"/>
              </a:rPr>
              <a:t>(IDEA)</a:t>
            </a:r>
            <a:r>
              <a:rPr sz="2000" spc="-90" dirty="0">
                <a:solidFill>
                  <a:srgbClr val="FFFFFF"/>
                </a:solidFill>
                <a:latin typeface="Tahoma"/>
                <a:cs typeface="Tahoma"/>
              </a:rPr>
              <a:t> </a:t>
            </a:r>
            <a:r>
              <a:rPr sz="2000" spc="100" dirty="0">
                <a:solidFill>
                  <a:srgbClr val="FFFFFF"/>
                </a:solidFill>
                <a:latin typeface="Tahoma"/>
                <a:cs typeface="Tahoma"/>
              </a:rPr>
              <a:t>and</a:t>
            </a:r>
            <a:r>
              <a:rPr sz="2000" spc="-85" dirty="0">
                <a:solidFill>
                  <a:srgbClr val="FFFFFF"/>
                </a:solidFill>
                <a:latin typeface="Tahoma"/>
                <a:cs typeface="Tahoma"/>
              </a:rPr>
              <a:t> </a:t>
            </a:r>
            <a:r>
              <a:rPr sz="2000" spc="65" dirty="0">
                <a:solidFill>
                  <a:srgbClr val="FFFFFF"/>
                </a:solidFill>
                <a:latin typeface="Tahoma"/>
                <a:cs typeface="Tahoma"/>
              </a:rPr>
              <a:t>Panaudit</a:t>
            </a:r>
            <a:r>
              <a:rPr sz="2000" spc="-120" dirty="0">
                <a:solidFill>
                  <a:srgbClr val="FFFFFF"/>
                </a:solidFill>
                <a:latin typeface="Tahoma"/>
                <a:cs typeface="Tahoma"/>
              </a:rPr>
              <a:t> </a:t>
            </a:r>
            <a:r>
              <a:rPr sz="2000" spc="-245" dirty="0">
                <a:solidFill>
                  <a:srgbClr val="FFFFFF"/>
                </a:solidFill>
                <a:latin typeface="Tahoma"/>
                <a:cs typeface="Tahoma"/>
              </a:rPr>
              <a:t>.</a:t>
            </a:r>
            <a:endParaRPr sz="2000">
              <a:latin typeface="Tahoma"/>
              <a:cs typeface="Tahoma"/>
            </a:endParaRPr>
          </a:p>
        </p:txBody>
      </p:sp>
      <p:sp>
        <p:nvSpPr>
          <p:cNvPr id="4" name="object 4"/>
          <p:cNvSpPr txBox="1"/>
          <p:nvPr/>
        </p:nvSpPr>
        <p:spPr>
          <a:xfrm>
            <a:off x="1224178" y="4376673"/>
            <a:ext cx="7221855" cy="1550670"/>
          </a:xfrm>
          <a:prstGeom prst="rect">
            <a:avLst/>
          </a:prstGeom>
        </p:spPr>
        <p:txBody>
          <a:bodyPr vert="horz" wrap="square" lIns="0" tIns="12700" rIns="0" bIns="0" rtlCol="0">
            <a:spAutoFit/>
          </a:bodyPr>
          <a:lstStyle/>
          <a:p>
            <a:pPr marL="12700" marR="5080">
              <a:lnSpc>
                <a:spcPct val="100000"/>
              </a:lnSpc>
              <a:spcBef>
                <a:spcPts val="100"/>
              </a:spcBef>
            </a:pPr>
            <a:r>
              <a:rPr sz="2000" spc="55" dirty="0">
                <a:solidFill>
                  <a:srgbClr val="FFFFFF"/>
                </a:solidFill>
                <a:latin typeface="Tahoma"/>
                <a:cs typeface="Tahoma"/>
              </a:rPr>
              <a:t>Due to </a:t>
            </a:r>
            <a:r>
              <a:rPr sz="2000" spc="30" dirty="0">
                <a:solidFill>
                  <a:srgbClr val="FFFFFF"/>
                </a:solidFill>
                <a:latin typeface="Tahoma"/>
                <a:cs typeface="Tahoma"/>
              </a:rPr>
              <a:t>the </a:t>
            </a:r>
            <a:r>
              <a:rPr sz="2000" spc="60" dirty="0">
                <a:solidFill>
                  <a:srgbClr val="FFFFFF"/>
                </a:solidFill>
                <a:latin typeface="Tahoma"/>
                <a:cs typeface="Tahoma"/>
              </a:rPr>
              <a:t>shortcomings </a:t>
            </a:r>
            <a:r>
              <a:rPr sz="2000" spc="85" dirty="0">
                <a:solidFill>
                  <a:srgbClr val="FFFFFF"/>
                </a:solidFill>
                <a:latin typeface="Tahoma"/>
                <a:cs typeface="Tahoma"/>
              </a:rPr>
              <a:t>of </a:t>
            </a:r>
            <a:r>
              <a:rPr sz="2000" spc="65" dirty="0">
                <a:solidFill>
                  <a:srgbClr val="FFFFFF"/>
                </a:solidFill>
                <a:latin typeface="Tahoma"/>
                <a:cs typeface="Tahoma"/>
              </a:rPr>
              <a:t>generalized </a:t>
            </a:r>
            <a:r>
              <a:rPr sz="2000" spc="50" dirty="0">
                <a:solidFill>
                  <a:srgbClr val="FFFFFF"/>
                </a:solidFill>
                <a:latin typeface="Tahoma"/>
                <a:cs typeface="Tahoma"/>
              </a:rPr>
              <a:t>audit </a:t>
            </a:r>
            <a:r>
              <a:rPr sz="2000" spc="30" dirty="0">
                <a:solidFill>
                  <a:srgbClr val="FFFFFF"/>
                </a:solidFill>
                <a:latin typeface="Tahoma"/>
                <a:cs typeface="Tahoma"/>
              </a:rPr>
              <a:t>software,  </a:t>
            </a:r>
            <a:r>
              <a:rPr sz="2000" spc="105" dirty="0">
                <a:solidFill>
                  <a:srgbClr val="FFFFFF"/>
                </a:solidFill>
                <a:latin typeface="Tahoma"/>
                <a:cs typeface="Tahoma"/>
              </a:rPr>
              <a:t>common</a:t>
            </a:r>
            <a:r>
              <a:rPr sz="2000" spc="-95" dirty="0">
                <a:solidFill>
                  <a:srgbClr val="FFFFFF"/>
                </a:solidFill>
                <a:latin typeface="Tahoma"/>
                <a:cs typeface="Tahoma"/>
              </a:rPr>
              <a:t> </a:t>
            </a:r>
            <a:r>
              <a:rPr sz="2000" spc="65" dirty="0">
                <a:solidFill>
                  <a:srgbClr val="FFFFFF"/>
                </a:solidFill>
                <a:latin typeface="Tahoma"/>
                <a:cs typeface="Tahoma"/>
              </a:rPr>
              <a:t>software</a:t>
            </a:r>
            <a:r>
              <a:rPr sz="2000" spc="-110" dirty="0">
                <a:solidFill>
                  <a:srgbClr val="FFFFFF"/>
                </a:solidFill>
                <a:latin typeface="Tahoma"/>
                <a:cs typeface="Tahoma"/>
              </a:rPr>
              <a:t> </a:t>
            </a:r>
            <a:r>
              <a:rPr sz="2000" spc="50" dirty="0">
                <a:solidFill>
                  <a:srgbClr val="FFFFFF"/>
                </a:solidFill>
                <a:latin typeface="Tahoma"/>
                <a:cs typeface="Tahoma"/>
              </a:rPr>
              <a:t>tools</a:t>
            </a:r>
            <a:r>
              <a:rPr sz="2000" spc="-80" dirty="0">
                <a:solidFill>
                  <a:srgbClr val="FFFFFF"/>
                </a:solidFill>
                <a:latin typeface="Tahoma"/>
                <a:cs typeface="Tahoma"/>
              </a:rPr>
              <a:t> </a:t>
            </a:r>
            <a:r>
              <a:rPr sz="2000" spc="75" dirty="0">
                <a:solidFill>
                  <a:srgbClr val="FFFFFF"/>
                </a:solidFill>
                <a:latin typeface="Tahoma"/>
                <a:cs typeface="Tahoma"/>
              </a:rPr>
              <a:t>have</a:t>
            </a:r>
            <a:r>
              <a:rPr sz="2000" spc="-90" dirty="0">
                <a:solidFill>
                  <a:srgbClr val="FFFFFF"/>
                </a:solidFill>
                <a:latin typeface="Tahoma"/>
                <a:cs typeface="Tahoma"/>
              </a:rPr>
              <a:t> </a:t>
            </a:r>
            <a:r>
              <a:rPr sz="2000" spc="95" dirty="0">
                <a:solidFill>
                  <a:srgbClr val="FFFFFF"/>
                </a:solidFill>
                <a:latin typeface="Tahoma"/>
                <a:cs typeface="Tahoma"/>
              </a:rPr>
              <a:t>become</a:t>
            </a:r>
            <a:r>
              <a:rPr sz="2000" spc="-110" dirty="0">
                <a:solidFill>
                  <a:srgbClr val="FFFFFF"/>
                </a:solidFill>
                <a:latin typeface="Tahoma"/>
                <a:cs typeface="Tahoma"/>
              </a:rPr>
              <a:t> </a:t>
            </a:r>
            <a:r>
              <a:rPr sz="2000" spc="85" dirty="0">
                <a:solidFill>
                  <a:srgbClr val="FFFFFF"/>
                </a:solidFill>
                <a:latin typeface="Tahoma"/>
                <a:cs typeface="Tahoma"/>
              </a:rPr>
              <a:t>more</a:t>
            </a:r>
            <a:r>
              <a:rPr sz="2000" spc="-80" dirty="0">
                <a:solidFill>
                  <a:srgbClr val="FFFFFF"/>
                </a:solidFill>
                <a:latin typeface="Tahoma"/>
                <a:cs typeface="Tahoma"/>
              </a:rPr>
              <a:t> </a:t>
            </a:r>
            <a:r>
              <a:rPr sz="2000" spc="75" dirty="0">
                <a:solidFill>
                  <a:srgbClr val="FFFFFF"/>
                </a:solidFill>
                <a:latin typeface="Tahoma"/>
                <a:cs typeface="Tahoma"/>
              </a:rPr>
              <a:t>popular</a:t>
            </a:r>
            <a:r>
              <a:rPr sz="2000" spc="-100" dirty="0">
                <a:solidFill>
                  <a:srgbClr val="FFFFFF"/>
                </a:solidFill>
                <a:latin typeface="Tahoma"/>
                <a:cs typeface="Tahoma"/>
              </a:rPr>
              <a:t> </a:t>
            </a:r>
            <a:r>
              <a:rPr sz="2000" spc="65" dirty="0">
                <a:solidFill>
                  <a:srgbClr val="FFFFFF"/>
                </a:solidFill>
                <a:latin typeface="Tahoma"/>
                <a:cs typeface="Tahoma"/>
              </a:rPr>
              <a:t>over</a:t>
            </a:r>
            <a:r>
              <a:rPr sz="2000" spc="-65" dirty="0">
                <a:solidFill>
                  <a:srgbClr val="FFFFFF"/>
                </a:solidFill>
                <a:latin typeface="Tahoma"/>
                <a:cs typeface="Tahoma"/>
              </a:rPr>
              <a:t> </a:t>
            </a:r>
            <a:r>
              <a:rPr sz="2000" spc="30" dirty="0">
                <a:solidFill>
                  <a:srgbClr val="FFFFFF"/>
                </a:solidFill>
                <a:latin typeface="Tahoma"/>
                <a:cs typeface="Tahoma"/>
              </a:rPr>
              <a:t>the  </a:t>
            </a:r>
            <a:r>
              <a:rPr sz="2000" spc="45" dirty="0">
                <a:solidFill>
                  <a:srgbClr val="FFFFFF"/>
                </a:solidFill>
                <a:latin typeface="Tahoma"/>
                <a:cs typeface="Tahoma"/>
              </a:rPr>
              <a:t>time</a:t>
            </a:r>
            <a:r>
              <a:rPr sz="2000" spc="-100" dirty="0">
                <a:solidFill>
                  <a:srgbClr val="FFFFFF"/>
                </a:solidFill>
                <a:latin typeface="Tahoma"/>
                <a:cs typeface="Tahoma"/>
              </a:rPr>
              <a:t> </a:t>
            </a:r>
            <a:r>
              <a:rPr sz="2000" spc="20" dirty="0">
                <a:solidFill>
                  <a:srgbClr val="FFFFFF"/>
                </a:solidFill>
                <a:latin typeface="Tahoma"/>
                <a:cs typeface="Tahoma"/>
              </a:rPr>
              <a:t>period.</a:t>
            </a:r>
            <a:r>
              <a:rPr sz="2000" spc="-95" dirty="0">
                <a:solidFill>
                  <a:srgbClr val="FFFFFF"/>
                </a:solidFill>
                <a:latin typeface="Tahoma"/>
                <a:cs typeface="Tahoma"/>
              </a:rPr>
              <a:t> </a:t>
            </a:r>
            <a:r>
              <a:rPr sz="2000" spc="60" dirty="0">
                <a:solidFill>
                  <a:srgbClr val="FFFFFF"/>
                </a:solidFill>
                <a:latin typeface="Tahoma"/>
                <a:cs typeface="Tahoma"/>
              </a:rPr>
              <a:t>Spreadsheets</a:t>
            </a:r>
            <a:r>
              <a:rPr sz="2000" spc="-110" dirty="0">
                <a:solidFill>
                  <a:srgbClr val="FFFFFF"/>
                </a:solidFill>
                <a:latin typeface="Tahoma"/>
                <a:cs typeface="Tahoma"/>
              </a:rPr>
              <a:t> </a:t>
            </a:r>
            <a:r>
              <a:rPr sz="2000" spc="25" dirty="0">
                <a:solidFill>
                  <a:srgbClr val="FFFFFF"/>
                </a:solidFill>
                <a:latin typeface="Tahoma"/>
                <a:cs typeface="Tahoma"/>
              </a:rPr>
              <a:t>like</a:t>
            </a:r>
            <a:r>
              <a:rPr sz="2000" spc="-70" dirty="0">
                <a:solidFill>
                  <a:srgbClr val="FFFFFF"/>
                </a:solidFill>
                <a:latin typeface="Tahoma"/>
                <a:cs typeface="Tahoma"/>
              </a:rPr>
              <a:t> </a:t>
            </a:r>
            <a:r>
              <a:rPr sz="2000" spc="75" dirty="0">
                <a:solidFill>
                  <a:srgbClr val="FFFFFF"/>
                </a:solidFill>
                <a:latin typeface="Tahoma"/>
                <a:cs typeface="Tahoma"/>
              </a:rPr>
              <a:t>Ms</a:t>
            </a:r>
            <a:r>
              <a:rPr sz="2000" spc="-90" dirty="0">
                <a:solidFill>
                  <a:srgbClr val="FFFFFF"/>
                </a:solidFill>
                <a:latin typeface="Tahoma"/>
                <a:cs typeface="Tahoma"/>
              </a:rPr>
              <a:t> </a:t>
            </a:r>
            <a:r>
              <a:rPr sz="2000" spc="-10" dirty="0">
                <a:solidFill>
                  <a:srgbClr val="FFFFFF"/>
                </a:solidFill>
                <a:latin typeface="Tahoma"/>
                <a:cs typeface="Tahoma"/>
              </a:rPr>
              <a:t>Excel,</a:t>
            </a:r>
            <a:r>
              <a:rPr sz="2000" spc="-95" dirty="0">
                <a:solidFill>
                  <a:srgbClr val="FFFFFF"/>
                </a:solidFill>
                <a:latin typeface="Tahoma"/>
                <a:cs typeface="Tahoma"/>
              </a:rPr>
              <a:t> </a:t>
            </a:r>
            <a:r>
              <a:rPr sz="2000" spc="50" dirty="0">
                <a:solidFill>
                  <a:srgbClr val="FFFFFF"/>
                </a:solidFill>
                <a:latin typeface="Tahoma"/>
                <a:cs typeface="Tahoma"/>
              </a:rPr>
              <a:t>Lotus</a:t>
            </a:r>
            <a:r>
              <a:rPr sz="2000" spc="-100" dirty="0">
                <a:solidFill>
                  <a:srgbClr val="FFFFFF"/>
                </a:solidFill>
                <a:latin typeface="Tahoma"/>
                <a:cs typeface="Tahoma"/>
              </a:rPr>
              <a:t> </a:t>
            </a:r>
            <a:r>
              <a:rPr sz="2000" spc="-10" dirty="0">
                <a:solidFill>
                  <a:srgbClr val="FFFFFF"/>
                </a:solidFill>
                <a:latin typeface="Tahoma"/>
                <a:cs typeface="Tahoma"/>
              </a:rPr>
              <a:t>etc,</a:t>
            </a:r>
            <a:r>
              <a:rPr sz="2000" spc="-85" dirty="0">
                <a:solidFill>
                  <a:srgbClr val="FFFFFF"/>
                </a:solidFill>
                <a:latin typeface="Tahoma"/>
                <a:cs typeface="Tahoma"/>
              </a:rPr>
              <a:t> </a:t>
            </a:r>
            <a:r>
              <a:rPr sz="2000" spc="85" dirty="0">
                <a:solidFill>
                  <a:srgbClr val="FFFFFF"/>
                </a:solidFill>
                <a:latin typeface="Tahoma"/>
                <a:cs typeface="Tahoma"/>
              </a:rPr>
              <a:t>RDBMS</a:t>
            </a:r>
            <a:r>
              <a:rPr sz="2000" spc="-95" dirty="0">
                <a:solidFill>
                  <a:srgbClr val="FFFFFF"/>
                </a:solidFill>
                <a:latin typeface="Tahoma"/>
                <a:cs typeface="Tahoma"/>
              </a:rPr>
              <a:t> </a:t>
            </a:r>
            <a:r>
              <a:rPr sz="2000" spc="25" dirty="0">
                <a:solidFill>
                  <a:srgbClr val="FFFFFF"/>
                </a:solidFill>
                <a:latin typeface="Tahoma"/>
                <a:cs typeface="Tahoma"/>
              </a:rPr>
              <a:t>like  </a:t>
            </a:r>
            <a:r>
              <a:rPr sz="2000" spc="75" dirty="0">
                <a:solidFill>
                  <a:srgbClr val="FFFFFF"/>
                </a:solidFill>
                <a:latin typeface="Tahoma"/>
                <a:cs typeface="Tahoma"/>
              </a:rPr>
              <a:t>MsAccess </a:t>
            </a:r>
            <a:r>
              <a:rPr sz="2000" spc="55" dirty="0">
                <a:solidFill>
                  <a:srgbClr val="FFFFFF"/>
                </a:solidFill>
                <a:latin typeface="Tahoma"/>
                <a:cs typeface="Tahoma"/>
              </a:rPr>
              <a:t>etc </a:t>
            </a:r>
            <a:r>
              <a:rPr sz="2000" spc="100" dirty="0">
                <a:solidFill>
                  <a:srgbClr val="FFFFFF"/>
                </a:solidFill>
                <a:latin typeface="Tahoma"/>
                <a:cs typeface="Tahoma"/>
              </a:rPr>
              <a:t>and </a:t>
            </a:r>
            <a:r>
              <a:rPr sz="2000" spc="60" dirty="0">
                <a:solidFill>
                  <a:srgbClr val="FFFFFF"/>
                </a:solidFill>
                <a:latin typeface="Tahoma"/>
                <a:cs typeface="Tahoma"/>
              </a:rPr>
              <a:t>report </a:t>
            </a:r>
            <a:r>
              <a:rPr sz="2000" spc="30" dirty="0">
                <a:solidFill>
                  <a:srgbClr val="FFFFFF"/>
                </a:solidFill>
                <a:latin typeface="Tahoma"/>
                <a:cs typeface="Tahoma"/>
              </a:rPr>
              <a:t>writers </a:t>
            </a:r>
            <a:r>
              <a:rPr sz="2000" spc="25" dirty="0">
                <a:solidFill>
                  <a:srgbClr val="FFFFFF"/>
                </a:solidFill>
                <a:latin typeface="Tahoma"/>
                <a:cs typeface="Tahoma"/>
              </a:rPr>
              <a:t>like </a:t>
            </a:r>
            <a:r>
              <a:rPr sz="2000" spc="70" dirty="0">
                <a:solidFill>
                  <a:srgbClr val="FFFFFF"/>
                </a:solidFill>
                <a:latin typeface="Tahoma"/>
                <a:cs typeface="Tahoma"/>
              </a:rPr>
              <a:t>Crystal </a:t>
            </a:r>
            <a:r>
              <a:rPr sz="2000" spc="60" dirty="0">
                <a:solidFill>
                  <a:srgbClr val="FFFFFF"/>
                </a:solidFill>
                <a:latin typeface="Tahoma"/>
                <a:cs typeface="Tahoma"/>
              </a:rPr>
              <a:t>reports </a:t>
            </a:r>
            <a:r>
              <a:rPr sz="2000" spc="55" dirty="0">
                <a:solidFill>
                  <a:srgbClr val="FFFFFF"/>
                </a:solidFill>
                <a:latin typeface="Tahoma"/>
                <a:cs typeface="Tahoma"/>
              </a:rPr>
              <a:t>etc </a:t>
            </a:r>
            <a:r>
              <a:rPr sz="2000" spc="85" dirty="0">
                <a:solidFill>
                  <a:srgbClr val="FFFFFF"/>
                </a:solidFill>
                <a:latin typeface="Tahoma"/>
                <a:cs typeface="Tahoma"/>
              </a:rPr>
              <a:t>are  </a:t>
            </a:r>
            <a:r>
              <a:rPr sz="2000" spc="50" dirty="0">
                <a:solidFill>
                  <a:srgbClr val="FFFFFF"/>
                </a:solidFill>
                <a:latin typeface="Tahoma"/>
                <a:cs typeface="Tahoma"/>
              </a:rPr>
              <a:t>few </a:t>
            </a:r>
            <a:r>
              <a:rPr sz="2000" spc="70" dirty="0">
                <a:solidFill>
                  <a:srgbClr val="FFFFFF"/>
                </a:solidFill>
                <a:latin typeface="Tahoma"/>
                <a:cs typeface="Tahoma"/>
              </a:rPr>
              <a:t>examples </a:t>
            </a:r>
            <a:r>
              <a:rPr sz="2000" spc="85" dirty="0">
                <a:solidFill>
                  <a:srgbClr val="FFFFFF"/>
                </a:solidFill>
                <a:latin typeface="Tahoma"/>
                <a:cs typeface="Tahoma"/>
              </a:rPr>
              <a:t>of</a:t>
            </a:r>
            <a:r>
              <a:rPr sz="2000" spc="-434" dirty="0">
                <a:solidFill>
                  <a:srgbClr val="FFFFFF"/>
                </a:solidFill>
                <a:latin typeface="Tahoma"/>
                <a:cs typeface="Tahoma"/>
              </a:rPr>
              <a:t> </a:t>
            </a:r>
            <a:r>
              <a:rPr sz="2000" spc="-20" dirty="0">
                <a:solidFill>
                  <a:srgbClr val="FFFFFF"/>
                </a:solidFill>
                <a:latin typeface="Tahoma"/>
                <a:cs typeface="Tahoma"/>
              </a:rPr>
              <a:t>CST.</a:t>
            </a:r>
            <a:endParaRPr sz="2000">
              <a:latin typeface="Tahoma"/>
              <a:cs typeface="Tahoma"/>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3570" y="4101210"/>
            <a:ext cx="5647055" cy="2220595"/>
          </a:xfrm>
          <a:prstGeom prst="rect">
            <a:avLst/>
          </a:prstGeom>
        </p:spPr>
        <p:txBody>
          <a:bodyPr vert="horz" wrap="square" lIns="0" tIns="12700" rIns="0" bIns="0" rtlCol="0">
            <a:spAutoFit/>
          </a:bodyPr>
          <a:lstStyle/>
          <a:p>
            <a:pPr marL="12700" marR="5080">
              <a:lnSpc>
                <a:spcPct val="100000"/>
              </a:lnSpc>
              <a:spcBef>
                <a:spcPts val="100"/>
              </a:spcBef>
            </a:pPr>
            <a:r>
              <a:rPr sz="4800" spc="90" dirty="0">
                <a:solidFill>
                  <a:srgbClr val="39C0B9"/>
                </a:solidFill>
                <a:latin typeface="Tahoma"/>
                <a:cs typeface="Tahoma"/>
              </a:rPr>
              <a:t>FORENSIC </a:t>
            </a:r>
            <a:r>
              <a:rPr sz="4800" spc="40" dirty="0">
                <a:solidFill>
                  <a:srgbClr val="39C0B9"/>
                </a:solidFill>
                <a:latin typeface="Tahoma"/>
                <a:cs typeface="Tahoma"/>
              </a:rPr>
              <a:t>AUDIT</a:t>
            </a:r>
            <a:r>
              <a:rPr sz="4800" spc="-540" dirty="0">
                <a:solidFill>
                  <a:srgbClr val="39C0B9"/>
                </a:solidFill>
                <a:latin typeface="Tahoma"/>
                <a:cs typeface="Tahoma"/>
              </a:rPr>
              <a:t> </a:t>
            </a:r>
            <a:r>
              <a:rPr sz="4800" spc="-155" dirty="0">
                <a:solidFill>
                  <a:srgbClr val="39C0B9"/>
                </a:solidFill>
                <a:latin typeface="Tahoma"/>
                <a:cs typeface="Tahoma"/>
              </a:rPr>
              <a:t>IN  </a:t>
            </a:r>
            <a:r>
              <a:rPr sz="4800" spc="110" dirty="0">
                <a:solidFill>
                  <a:srgbClr val="39C0B9"/>
                </a:solidFill>
                <a:latin typeface="Tahoma"/>
                <a:cs typeface="Tahoma"/>
              </a:rPr>
              <a:t>THE </a:t>
            </a:r>
            <a:r>
              <a:rPr sz="4800" spc="200" dirty="0">
                <a:solidFill>
                  <a:srgbClr val="39C0B9"/>
                </a:solidFill>
                <a:latin typeface="Tahoma"/>
                <a:cs typeface="Tahoma"/>
              </a:rPr>
              <a:t>CURRENT  </a:t>
            </a:r>
            <a:r>
              <a:rPr sz="4800" spc="90" dirty="0">
                <a:solidFill>
                  <a:srgbClr val="39C0B9"/>
                </a:solidFill>
                <a:latin typeface="Tahoma"/>
                <a:cs typeface="Tahoma"/>
              </a:rPr>
              <a:t>SCENARIO</a:t>
            </a:r>
            <a:endParaRPr sz="4800">
              <a:latin typeface="Tahoma"/>
              <a:cs typeface="Tahoma"/>
            </a:endParaRPr>
          </a:p>
        </p:txBody>
      </p:sp>
      <p:sp>
        <p:nvSpPr>
          <p:cNvPr id="3" name="object 3"/>
          <p:cNvSpPr/>
          <p:nvPr/>
        </p:nvSpPr>
        <p:spPr>
          <a:xfrm>
            <a:off x="0" y="470408"/>
            <a:ext cx="4002024" cy="35941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12700" rIns="0" bIns="0" rtlCol="0">
            <a:spAutoFit/>
          </a:bodyPr>
          <a:lstStyle/>
          <a:p>
            <a:pPr marL="25400">
              <a:lnSpc>
                <a:spcPct val="100000"/>
              </a:lnSpc>
              <a:spcBef>
                <a:spcPts val="100"/>
              </a:spcBef>
            </a:pPr>
            <a:fld id="{81D60167-4931-47E6-BA6A-407CBD079E47}" type="slidenum">
              <a:rPr spc="40" dirty="0"/>
              <a:pPr marL="25400">
                <a:lnSpc>
                  <a:spcPct val="100000"/>
                </a:lnSpc>
                <a:spcBef>
                  <a:spcPts val="100"/>
                </a:spcBef>
              </a:pPr>
              <a:t>126</a:t>
            </a:fld>
            <a:endParaRPr spc="40"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3250" y="504190"/>
            <a:ext cx="7281545" cy="452120"/>
          </a:xfrm>
          <a:prstGeom prst="rect">
            <a:avLst/>
          </a:prstGeom>
        </p:spPr>
        <p:txBody>
          <a:bodyPr vert="horz" wrap="square" lIns="0" tIns="12065" rIns="0" bIns="0" rtlCol="0">
            <a:spAutoFit/>
          </a:bodyPr>
          <a:lstStyle/>
          <a:p>
            <a:pPr marL="12700">
              <a:lnSpc>
                <a:spcPct val="100000"/>
              </a:lnSpc>
              <a:spcBef>
                <a:spcPts val="95"/>
              </a:spcBef>
            </a:pPr>
            <a:r>
              <a:rPr sz="2800" spc="20" dirty="0"/>
              <a:t>FORENSIC </a:t>
            </a:r>
            <a:r>
              <a:rPr sz="2800" spc="95" dirty="0"/>
              <a:t>AUDIT </a:t>
            </a:r>
            <a:r>
              <a:rPr sz="2800" spc="-20" dirty="0"/>
              <a:t>IN </a:t>
            </a:r>
            <a:r>
              <a:rPr sz="2800" spc="270" dirty="0"/>
              <a:t>THE </a:t>
            </a:r>
            <a:r>
              <a:rPr sz="2800" spc="-20" dirty="0"/>
              <a:t>NIRAV </a:t>
            </a:r>
            <a:r>
              <a:rPr sz="2800" spc="-110" dirty="0"/>
              <a:t>MODI</a:t>
            </a:r>
            <a:r>
              <a:rPr sz="2800" spc="-280" dirty="0"/>
              <a:t> </a:t>
            </a:r>
            <a:r>
              <a:rPr sz="2800" spc="-90" dirty="0"/>
              <a:t>CASE</a:t>
            </a:r>
            <a:endParaRPr sz="2800"/>
          </a:p>
        </p:txBody>
      </p:sp>
      <p:sp>
        <p:nvSpPr>
          <p:cNvPr id="4" name="object 4"/>
          <p:cNvSpPr txBox="1">
            <a:spLocks noGrp="1"/>
          </p:cNvSpPr>
          <p:nvPr>
            <p:ph type="sldNum" sz="quarter" idx="7"/>
          </p:nvPr>
        </p:nvSpPr>
        <p:spPr>
          <a:prstGeom prst="rect">
            <a:avLst/>
          </a:prstGeom>
        </p:spPr>
        <p:txBody>
          <a:bodyPr vert="horz" wrap="square" lIns="0" tIns="12700" rIns="0" bIns="0" rtlCol="0">
            <a:spAutoFit/>
          </a:bodyPr>
          <a:lstStyle/>
          <a:p>
            <a:pPr marL="25400">
              <a:lnSpc>
                <a:spcPct val="100000"/>
              </a:lnSpc>
              <a:spcBef>
                <a:spcPts val="100"/>
              </a:spcBef>
            </a:pPr>
            <a:fld id="{81D60167-4931-47E6-BA6A-407CBD079E47}" type="slidenum">
              <a:rPr spc="40" dirty="0"/>
              <a:pPr marL="25400">
                <a:lnSpc>
                  <a:spcPct val="100000"/>
                </a:lnSpc>
                <a:spcBef>
                  <a:spcPts val="100"/>
                </a:spcBef>
              </a:pPr>
              <a:t>127</a:t>
            </a:fld>
            <a:endParaRPr spc="40" dirty="0"/>
          </a:p>
        </p:txBody>
      </p:sp>
      <p:sp>
        <p:nvSpPr>
          <p:cNvPr id="3" name="object 3"/>
          <p:cNvSpPr txBox="1"/>
          <p:nvPr/>
        </p:nvSpPr>
        <p:spPr>
          <a:xfrm>
            <a:off x="1400683" y="1728597"/>
            <a:ext cx="7104380" cy="4049395"/>
          </a:xfrm>
          <a:prstGeom prst="rect">
            <a:avLst/>
          </a:prstGeom>
        </p:spPr>
        <p:txBody>
          <a:bodyPr vert="horz" wrap="square" lIns="0" tIns="12065" rIns="0" bIns="0" rtlCol="0">
            <a:spAutoFit/>
          </a:bodyPr>
          <a:lstStyle/>
          <a:p>
            <a:pPr marL="12700" marR="13970">
              <a:lnSpc>
                <a:spcPct val="100000"/>
              </a:lnSpc>
              <a:spcBef>
                <a:spcPts val="95"/>
              </a:spcBef>
            </a:pPr>
            <a:r>
              <a:rPr sz="2200" spc="100" dirty="0">
                <a:solidFill>
                  <a:srgbClr val="FFFFFF"/>
                </a:solidFill>
                <a:latin typeface="Tahoma"/>
                <a:cs typeface="Tahoma"/>
              </a:rPr>
              <a:t>A </a:t>
            </a:r>
            <a:r>
              <a:rPr sz="2200" spc="75" dirty="0">
                <a:solidFill>
                  <a:srgbClr val="FFFFFF"/>
                </a:solidFill>
                <a:latin typeface="Tahoma"/>
                <a:cs typeface="Tahoma"/>
              </a:rPr>
              <a:t>staggering </a:t>
            </a:r>
            <a:r>
              <a:rPr sz="2200" spc="20" dirty="0">
                <a:solidFill>
                  <a:srgbClr val="FFFFFF"/>
                </a:solidFill>
                <a:latin typeface="Tahoma"/>
                <a:cs typeface="Tahoma"/>
              </a:rPr>
              <a:t>30 </a:t>
            </a:r>
            <a:r>
              <a:rPr sz="2200" spc="85" dirty="0">
                <a:solidFill>
                  <a:srgbClr val="FFFFFF"/>
                </a:solidFill>
                <a:latin typeface="Tahoma"/>
                <a:cs typeface="Tahoma"/>
              </a:rPr>
              <a:t>banks </a:t>
            </a:r>
            <a:r>
              <a:rPr sz="2200" spc="-5" dirty="0">
                <a:solidFill>
                  <a:srgbClr val="FFFFFF"/>
                </a:solidFill>
                <a:latin typeface="Tahoma"/>
                <a:cs typeface="Tahoma"/>
              </a:rPr>
              <a:t>will </a:t>
            </a:r>
            <a:r>
              <a:rPr sz="2200" spc="80" dirty="0">
                <a:solidFill>
                  <a:srgbClr val="FFFFFF"/>
                </a:solidFill>
                <a:latin typeface="Tahoma"/>
                <a:cs typeface="Tahoma"/>
              </a:rPr>
              <a:t>be </a:t>
            </a:r>
            <a:r>
              <a:rPr sz="2200" spc="165" dirty="0">
                <a:solidFill>
                  <a:srgbClr val="FFFFFF"/>
                </a:solidFill>
                <a:latin typeface="Tahoma"/>
                <a:cs typeface="Tahoma"/>
              </a:rPr>
              <a:t>a </a:t>
            </a:r>
            <a:r>
              <a:rPr sz="2200" spc="80" dirty="0">
                <a:solidFill>
                  <a:srgbClr val="FFFFFF"/>
                </a:solidFill>
                <a:latin typeface="Tahoma"/>
                <a:cs typeface="Tahoma"/>
              </a:rPr>
              <a:t>part </a:t>
            </a:r>
            <a:r>
              <a:rPr sz="2200" spc="90" dirty="0">
                <a:solidFill>
                  <a:srgbClr val="FFFFFF"/>
                </a:solidFill>
                <a:latin typeface="Tahoma"/>
                <a:cs typeface="Tahoma"/>
              </a:rPr>
              <a:t>of </a:t>
            </a:r>
            <a:r>
              <a:rPr sz="2200" spc="30" dirty="0">
                <a:solidFill>
                  <a:srgbClr val="FFFFFF"/>
                </a:solidFill>
                <a:latin typeface="Tahoma"/>
                <a:cs typeface="Tahoma"/>
              </a:rPr>
              <a:t>the </a:t>
            </a:r>
            <a:r>
              <a:rPr sz="2200" spc="55" dirty="0">
                <a:solidFill>
                  <a:srgbClr val="FFFFFF"/>
                </a:solidFill>
                <a:latin typeface="Tahoma"/>
                <a:cs typeface="Tahoma"/>
              </a:rPr>
              <a:t>forensic  </a:t>
            </a:r>
            <a:r>
              <a:rPr sz="2200" dirty="0">
                <a:solidFill>
                  <a:srgbClr val="FFFFFF"/>
                </a:solidFill>
                <a:latin typeface="Tahoma"/>
                <a:cs typeface="Tahoma"/>
              </a:rPr>
              <a:t>audit,</a:t>
            </a:r>
            <a:r>
              <a:rPr sz="2200" spc="-75" dirty="0">
                <a:solidFill>
                  <a:srgbClr val="FFFFFF"/>
                </a:solidFill>
                <a:latin typeface="Tahoma"/>
                <a:cs typeface="Tahoma"/>
              </a:rPr>
              <a:t> </a:t>
            </a:r>
            <a:r>
              <a:rPr sz="2200" spc="55" dirty="0">
                <a:solidFill>
                  <a:srgbClr val="FFFFFF"/>
                </a:solidFill>
                <a:latin typeface="Tahoma"/>
                <a:cs typeface="Tahoma"/>
              </a:rPr>
              <a:t>besides</a:t>
            </a:r>
            <a:r>
              <a:rPr sz="2200" spc="-50" dirty="0">
                <a:solidFill>
                  <a:srgbClr val="FFFFFF"/>
                </a:solidFill>
                <a:latin typeface="Tahoma"/>
                <a:cs typeface="Tahoma"/>
              </a:rPr>
              <a:t> </a:t>
            </a:r>
            <a:r>
              <a:rPr sz="2200" spc="55" dirty="0">
                <a:solidFill>
                  <a:srgbClr val="FFFFFF"/>
                </a:solidFill>
                <a:latin typeface="Tahoma"/>
                <a:cs typeface="Tahoma"/>
              </a:rPr>
              <a:t>Punjab</a:t>
            </a:r>
            <a:r>
              <a:rPr sz="2200" spc="-80" dirty="0">
                <a:solidFill>
                  <a:srgbClr val="FFFFFF"/>
                </a:solidFill>
                <a:latin typeface="Tahoma"/>
                <a:cs typeface="Tahoma"/>
              </a:rPr>
              <a:t> </a:t>
            </a:r>
            <a:r>
              <a:rPr sz="2200" spc="70" dirty="0">
                <a:solidFill>
                  <a:srgbClr val="FFFFFF"/>
                </a:solidFill>
                <a:latin typeface="Tahoma"/>
                <a:cs typeface="Tahoma"/>
              </a:rPr>
              <a:t>National</a:t>
            </a:r>
            <a:r>
              <a:rPr sz="2200" spc="-55" dirty="0">
                <a:solidFill>
                  <a:srgbClr val="FFFFFF"/>
                </a:solidFill>
                <a:latin typeface="Tahoma"/>
                <a:cs typeface="Tahoma"/>
              </a:rPr>
              <a:t> </a:t>
            </a:r>
            <a:r>
              <a:rPr sz="2200" spc="35" dirty="0">
                <a:solidFill>
                  <a:srgbClr val="FFFFFF"/>
                </a:solidFill>
                <a:latin typeface="Tahoma"/>
                <a:cs typeface="Tahoma"/>
              </a:rPr>
              <a:t>Bank,</a:t>
            </a:r>
            <a:r>
              <a:rPr sz="2200" spc="-70" dirty="0">
                <a:solidFill>
                  <a:srgbClr val="FFFFFF"/>
                </a:solidFill>
                <a:latin typeface="Tahoma"/>
                <a:cs typeface="Tahoma"/>
              </a:rPr>
              <a:t> </a:t>
            </a:r>
            <a:r>
              <a:rPr sz="2200" spc="60" dirty="0">
                <a:solidFill>
                  <a:srgbClr val="FFFFFF"/>
                </a:solidFill>
                <a:latin typeface="Tahoma"/>
                <a:cs typeface="Tahoma"/>
              </a:rPr>
              <a:t>to</a:t>
            </a:r>
            <a:r>
              <a:rPr sz="2200" spc="-80" dirty="0">
                <a:solidFill>
                  <a:srgbClr val="FFFFFF"/>
                </a:solidFill>
                <a:latin typeface="Tahoma"/>
                <a:cs typeface="Tahoma"/>
              </a:rPr>
              <a:t> </a:t>
            </a:r>
            <a:r>
              <a:rPr sz="2200" spc="75" dirty="0">
                <a:solidFill>
                  <a:srgbClr val="FFFFFF"/>
                </a:solidFill>
                <a:latin typeface="Tahoma"/>
                <a:cs typeface="Tahoma"/>
              </a:rPr>
              <a:t>trace</a:t>
            </a:r>
            <a:r>
              <a:rPr sz="2200" spc="-70" dirty="0">
                <a:solidFill>
                  <a:srgbClr val="FFFFFF"/>
                </a:solidFill>
                <a:latin typeface="Tahoma"/>
                <a:cs typeface="Tahoma"/>
              </a:rPr>
              <a:t> </a:t>
            </a:r>
            <a:r>
              <a:rPr sz="2200" spc="105" dirty="0">
                <a:solidFill>
                  <a:srgbClr val="FFFFFF"/>
                </a:solidFill>
                <a:latin typeface="Tahoma"/>
                <a:cs typeface="Tahoma"/>
              </a:rPr>
              <a:t>and</a:t>
            </a:r>
            <a:r>
              <a:rPr sz="2200" spc="-80" dirty="0">
                <a:solidFill>
                  <a:srgbClr val="FFFFFF"/>
                </a:solidFill>
                <a:latin typeface="Tahoma"/>
                <a:cs typeface="Tahoma"/>
              </a:rPr>
              <a:t> </a:t>
            </a:r>
            <a:r>
              <a:rPr sz="2200" spc="80" dirty="0">
                <a:solidFill>
                  <a:srgbClr val="FFFFFF"/>
                </a:solidFill>
                <a:latin typeface="Tahoma"/>
                <a:cs typeface="Tahoma"/>
              </a:rPr>
              <a:t>track  </a:t>
            </a:r>
            <a:r>
              <a:rPr sz="2200" spc="30" dirty="0">
                <a:solidFill>
                  <a:srgbClr val="FFFFFF"/>
                </a:solidFill>
                <a:latin typeface="Tahoma"/>
                <a:cs typeface="Tahoma"/>
              </a:rPr>
              <a:t>the </a:t>
            </a:r>
            <a:r>
              <a:rPr sz="2200" spc="60" dirty="0">
                <a:solidFill>
                  <a:srgbClr val="FFFFFF"/>
                </a:solidFill>
                <a:latin typeface="Tahoma"/>
                <a:cs typeface="Tahoma"/>
              </a:rPr>
              <a:t>chain </a:t>
            </a:r>
            <a:r>
              <a:rPr sz="2200" spc="90" dirty="0">
                <a:solidFill>
                  <a:srgbClr val="FFFFFF"/>
                </a:solidFill>
                <a:latin typeface="Tahoma"/>
                <a:cs typeface="Tahoma"/>
              </a:rPr>
              <a:t>of </a:t>
            </a:r>
            <a:r>
              <a:rPr sz="2200" spc="105" dirty="0">
                <a:solidFill>
                  <a:srgbClr val="FFFFFF"/>
                </a:solidFill>
                <a:latin typeface="Tahoma"/>
                <a:cs typeface="Tahoma"/>
              </a:rPr>
              <a:t>money</a:t>
            </a:r>
            <a:r>
              <a:rPr sz="2200" spc="-505" dirty="0">
                <a:solidFill>
                  <a:srgbClr val="FFFFFF"/>
                </a:solidFill>
                <a:latin typeface="Tahoma"/>
                <a:cs typeface="Tahoma"/>
              </a:rPr>
              <a:t> </a:t>
            </a:r>
            <a:r>
              <a:rPr sz="2200" spc="80" dirty="0">
                <a:solidFill>
                  <a:srgbClr val="FFFFFF"/>
                </a:solidFill>
                <a:latin typeface="Tahoma"/>
                <a:cs typeface="Tahoma"/>
              </a:rPr>
              <a:t>movement</a:t>
            </a:r>
            <a:endParaRPr sz="2200">
              <a:latin typeface="Tahoma"/>
              <a:cs typeface="Tahoma"/>
            </a:endParaRPr>
          </a:p>
          <a:p>
            <a:pPr>
              <a:lnSpc>
                <a:spcPct val="100000"/>
              </a:lnSpc>
            </a:pPr>
            <a:endParaRPr sz="2700">
              <a:latin typeface="Times New Roman"/>
              <a:cs typeface="Times New Roman"/>
            </a:endParaRPr>
          </a:p>
          <a:p>
            <a:pPr marL="12700">
              <a:lnSpc>
                <a:spcPct val="100000"/>
              </a:lnSpc>
              <a:spcBef>
                <a:spcPts val="2180"/>
              </a:spcBef>
            </a:pPr>
            <a:r>
              <a:rPr sz="2200" spc="-135" dirty="0">
                <a:solidFill>
                  <a:srgbClr val="FFFFFF"/>
                </a:solidFill>
                <a:latin typeface="Tahoma"/>
                <a:cs typeface="Tahoma"/>
              </a:rPr>
              <a:t>It</a:t>
            </a:r>
            <a:r>
              <a:rPr sz="2200" spc="-90" dirty="0">
                <a:solidFill>
                  <a:srgbClr val="FFFFFF"/>
                </a:solidFill>
                <a:latin typeface="Tahoma"/>
                <a:cs typeface="Tahoma"/>
              </a:rPr>
              <a:t> </a:t>
            </a:r>
            <a:r>
              <a:rPr sz="2200" spc="55" dirty="0">
                <a:solidFill>
                  <a:srgbClr val="FFFFFF"/>
                </a:solidFill>
                <a:latin typeface="Tahoma"/>
                <a:cs typeface="Tahoma"/>
              </a:rPr>
              <a:t>eventually</a:t>
            </a:r>
            <a:r>
              <a:rPr sz="2200" spc="-80" dirty="0">
                <a:solidFill>
                  <a:srgbClr val="FFFFFF"/>
                </a:solidFill>
                <a:latin typeface="Tahoma"/>
                <a:cs typeface="Tahoma"/>
              </a:rPr>
              <a:t> </a:t>
            </a:r>
            <a:r>
              <a:rPr sz="2200" spc="75" dirty="0">
                <a:solidFill>
                  <a:srgbClr val="FFFFFF"/>
                </a:solidFill>
                <a:latin typeface="Tahoma"/>
                <a:cs typeface="Tahoma"/>
              </a:rPr>
              <a:t>ended</a:t>
            </a:r>
            <a:r>
              <a:rPr sz="2200" spc="-85" dirty="0">
                <a:solidFill>
                  <a:srgbClr val="FFFFFF"/>
                </a:solidFill>
                <a:latin typeface="Tahoma"/>
                <a:cs typeface="Tahoma"/>
              </a:rPr>
              <a:t> </a:t>
            </a:r>
            <a:r>
              <a:rPr sz="2200" spc="65" dirty="0">
                <a:solidFill>
                  <a:srgbClr val="FFFFFF"/>
                </a:solidFill>
                <a:latin typeface="Tahoma"/>
                <a:cs typeface="Tahoma"/>
              </a:rPr>
              <a:t>up</a:t>
            </a:r>
            <a:r>
              <a:rPr sz="2200" spc="-90" dirty="0">
                <a:solidFill>
                  <a:srgbClr val="FFFFFF"/>
                </a:solidFill>
                <a:latin typeface="Tahoma"/>
                <a:cs typeface="Tahoma"/>
              </a:rPr>
              <a:t> </a:t>
            </a:r>
            <a:r>
              <a:rPr sz="2200" spc="105" dirty="0">
                <a:solidFill>
                  <a:srgbClr val="FFFFFF"/>
                </a:solidFill>
                <a:latin typeface="Tahoma"/>
                <a:cs typeface="Tahoma"/>
              </a:rPr>
              <a:t>as</a:t>
            </a:r>
            <a:r>
              <a:rPr sz="2200" spc="-70" dirty="0">
                <a:solidFill>
                  <a:srgbClr val="FFFFFF"/>
                </a:solidFill>
                <a:latin typeface="Tahoma"/>
                <a:cs typeface="Tahoma"/>
              </a:rPr>
              <a:t> </a:t>
            </a:r>
            <a:r>
              <a:rPr sz="2200" spc="165" dirty="0">
                <a:solidFill>
                  <a:srgbClr val="FFFFFF"/>
                </a:solidFill>
                <a:latin typeface="Tahoma"/>
                <a:cs typeface="Tahoma"/>
              </a:rPr>
              <a:t>a</a:t>
            </a:r>
            <a:r>
              <a:rPr sz="2200" spc="-90" dirty="0">
                <a:solidFill>
                  <a:srgbClr val="FFFFFF"/>
                </a:solidFill>
                <a:latin typeface="Tahoma"/>
                <a:cs typeface="Tahoma"/>
              </a:rPr>
              <a:t> </a:t>
            </a:r>
            <a:r>
              <a:rPr sz="2200" spc="65" dirty="0">
                <a:solidFill>
                  <a:srgbClr val="FFFFFF"/>
                </a:solidFill>
                <a:latin typeface="Tahoma"/>
                <a:cs typeface="Tahoma"/>
              </a:rPr>
              <a:t>gigantic</a:t>
            </a:r>
            <a:r>
              <a:rPr sz="2200" spc="-40" dirty="0">
                <a:solidFill>
                  <a:srgbClr val="FFFFFF"/>
                </a:solidFill>
                <a:latin typeface="Tahoma"/>
                <a:cs typeface="Tahoma"/>
              </a:rPr>
              <a:t> </a:t>
            </a:r>
            <a:r>
              <a:rPr sz="2200" b="1" spc="160" dirty="0">
                <a:solidFill>
                  <a:srgbClr val="FFFFFF"/>
                </a:solidFill>
                <a:latin typeface="Century Gothic"/>
                <a:cs typeface="Century Gothic"/>
              </a:rPr>
              <a:t>Rs</a:t>
            </a:r>
            <a:r>
              <a:rPr sz="2200" b="1" spc="-10" dirty="0">
                <a:solidFill>
                  <a:srgbClr val="FFFFFF"/>
                </a:solidFill>
                <a:latin typeface="Century Gothic"/>
                <a:cs typeface="Century Gothic"/>
              </a:rPr>
              <a:t> </a:t>
            </a:r>
            <a:r>
              <a:rPr sz="2200" b="1" spc="-55" dirty="0">
                <a:solidFill>
                  <a:srgbClr val="FFFFFF"/>
                </a:solidFill>
                <a:latin typeface="Century Gothic"/>
                <a:cs typeface="Century Gothic"/>
              </a:rPr>
              <a:t>11,400</a:t>
            </a:r>
            <a:r>
              <a:rPr sz="2200" b="1" dirty="0">
                <a:solidFill>
                  <a:srgbClr val="FFFFFF"/>
                </a:solidFill>
                <a:latin typeface="Century Gothic"/>
                <a:cs typeface="Century Gothic"/>
              </a:rPr>
              <a:t> crore</a:t>
            </a:r>
            <a:endParaRPr sz="2200">
              <a:latin typeface="Century Gothic"/>
              <a:cs typeface="Century Gothic"/>
            </a:endParaRPr>
          </a:p>
          <a:p>
            <a:pPr marL="12700">
              <a:lnSpc>
                <a:spcPct val="100000"/>
              </a:lnSpc>
            </a:pPr>
            <a:r>
              <a:rPr sz="2200" spc="5" dirty="0">
                <a:solidFill>
                  <a:srgbClr val="FFFFFF"/>
                </a:solidFill>
                <a:latin typeface="Tahoma"/>
                <a:cs typeface="Tahoma"/>
              </a:rPr>
              <a:t>Indian </a:t>
            </a:r>
            <a:r>
              <a:rPr sz="2200" spc="75" dirty="0">
                <a:solidFill>
                  <a:srgbClr val="FFFFFF"/>
                </a:solidFill>
                <a:latin typeface="Tahoma"/>
                <a:cs typeface="Tahoma"/>
              </a:rPr>
              <a:t>banking</a:t>
            </a:r>
            <a:r>
              <a:rPr sz="2200" spc="-150" dirty="0">
                <a:solidFill>
                  <a:srgbClr val="FFFFFF"/>
                </a:solidFill>
                <a:latin typeface="Tahoma"/>
                <a:cs typeface="Tahoma"/>
              </a:rPr>
              <a:t> </a:t>
            </a:r>
            <a:r>
              <a:rPr sz="2200" spc="25" dirty="0">
                <a:solidFill>
                  <a:srgbClr val="FFFFFF"/>
                </a:solidFill>
                <a:latin typeface="Tahoma"/>
                <a:cs typeface="Tahoma"/>
              </a:rPr>
              <a:t>fraud.</a:t>
            </a:r>
            <a:endParaRPr sz="2200">
              <a:latin typeface="Tahoma"/>
              <a:cs typeface="Tahoma"/>
            </a:endParaRPr>
          </a:p>
          <a:p>
            <a:pPr>
              <a:lnSpc>
                <a:spcPct val="100000"/>
              </a:lnSpc>
            </a:pPr>
            <a:endParaRPr sz="2700">
              <a:latin typeface="Times New Roman"/>
              <a:cs typeface="Times New Roman"/>
            </a:endParaRPr>
          </a:p>
          <a:p>
            <a:pPr marL="12700" marR="5080">
              <a:lnSpc>
                <a:spcPct val="100000"/>
              </a:lnSpc>
              <a:spcBef>
                <a:spcPts val="2175"/>
              </a:spcBef>
            </a:pPr>
            <a:r>
              <a:rPr sz="2200" spc="-75" dirty="0">
                <a:solidFill>
                  <a:srgbClr val="FFFFFF"/>
                </a:solidFill>
                <a:latin typeface="Tahoma"/>
                <a:cs typeface="Tahoma"/>
              </a:rPr>
              <a:t>Its </a:t>
            </a:r>
            <a:r>
              <a:rPr sz="2200" spc="80" dirty="0">
                <a:solidFill>
                  <a:srgbClr val="FFFFFF"/>
                </a:solidFill>
                <a:latin typeface="Tahoma"/>
                <a:cs typeface="Tahoma"/>
              </a:rPr>
              <a:t>outcome </a:t>
            </a:r>
            <a:r>
              <a:rPr sz="2200" spc="-5" dirty="0">
                <a:solidFill>
                  <a:srgbClr val="FFFFFF"/>
                </a:solidFill>
                <a:latin typeface="Tahoma"/>
                <a:cs typeface="Tahoma"/>
              </a:rPr>
              <a:t>will </a:t>
            </a:r>
            <a:r>
              <a:rPr sz="2200" spc="80" dirty="0">
                <a:solidFill>
                  <a:srgbClr val="FFFFFF"/>
                </a:solidFill>
                <a:latin typeface="Tahoma"/>
                <a:cs typeface="Tahoma"/>
              </a:rPr>
              <a:t>be </a:t>
            </a:r>
            <a:r>
              <a:rPr sz="2200" spc="60" dirty="0">
                <a:solidFill>
                  <a:srgbClr val="FFFFFF"/>
                </a:solidFill>
                <a:latin typeface="Tahoma"/>
                <a:cs typeface="Tahoma"/>
              </a:rPr>
              <a:t>used </a:t>
            </a:r>
            <a:r>
              <a:rPr sz="2200" spc="105" dirty="0">
                <a:solidFill>
                  <a:srgbClr val="FFFFFF"/>
                </a:solidFill>
                <a:latin typeface="Tahoma"/>
                <a:cs typeface="Tahoma"/>
              </a:rPr>
              <a:t>as </a:t>
            </a:r>
            <a:r>
              <a:rPr sz="2200" spc="60" dirty="0">
                <a:solidFill>
                  <a:srgbClr val="FFFFFF"/>
                </a:solidFill>
                <a:latin typeface="Tahoma"/>
                <a:cs typeface="Tahoma"/>
              </a:rPr>
              <a:t>evidence </a:t>
            </a:r>
            <a:r>
              <a:rPr sz="2200" dirty="0">
                <a:solidFill>
                  <a:srgbClr val="FFFFFF"/>
                </a:solidFill>
                <a:latin typeface="Tahoma"/>
                <a:cs typeface="Tahoma"/>
              </a:rPr>
              <a:t>in </a:t>
            </a:r>
            <a:r>
              <a:rPr sz="2200" spc="60" dirty="0">
                <a:solidFill>
                  <a:srgbClr val="FFFFFF"/>
                </a:solidFill>
                <a:latin typeface="Tahoma"/>
                <a:cs typeface="Tahoma"/>
              </a:rPr>
              <a:t>court to  </a:t>
            </a:r>
            <a:r>
              <a:rPr sz="2200" spc="65" dirty="0">
                <a:solidFill>
                  <a:srgbClr val="FFFFFF"/>
                </a:solidFill>
                <a:latin typeface="Tahoma"/>
                <a:cs typeface="Tahoma"/>
              </a:rPr>
              <a:t>prosecute</a:t>
            </a:r>
            <a:r>
              <a:rPr sz="2200" spc="-65" dirty="0">
                <a:solidFill>
                  <a:srgbClr val="FFFFFF"/>
                </a:solidFill>
                <a:latin typeface="Tahoma"/>
                <a:cs typeface="Tahoma"/>
              </a:rPr>
              <a:t> </a:t>
            </a:r>
            <a:r>
              <a:rPr sz="2200" spc="30" dirty="0">
                <a:solidFill>
                  <a:srgbClr val="FFFFFF"/>
                </a:solidFill>
                <a:latin typeface="Tahoma"/>
                <a:cs typeface="Tahoma"/>
              </a:rPr>
              <a:t>the</a:t>
            </a:r>
            <a:r>
              <a:rPr sz="2200" spc="-95" dirty="0">
                <a:solidFill>
                  <a:srgbClr val="FFFFFF"/>
                </a:solidFill>
                <a:latin typeface="Tahoma"/>
                <a:cs typeface="Tahoma"/>
              </a:rPr>
              <a:t> </a:t>
            </a:r>
            <a:r>
              <a:rPr sz="2200" spc="95" dirty="0">
                <a:solidFill>
                  <a:srgbClr val="FFFFFF"/>
                </a:solidFill>
                <a:latin typeface="Tahoma"/>
                <a:cs typeface="Tahoma"/>
              </a:rPr>
              <a:t>key</a:t>
            </a:r>
            <a:r>
              <a:rPr sz="2200" spc="-80" dirty="0">
                <a:solidFill>
                  <a:srgbClr val="FFFFFF"/>
                </a:solidFill>
                <a:latin typeface="Tahoma"/>
                <a:cs typeface="Tahoma"/>
              </a:rPr>
              <a:t> </a:t>
            </a:r>
            <a:r>
              <a:rPr sz="2200" spc="70" dirty="0">
                <a:solidFill>
                  <a:srgbClr val="FFFFFF"/>
                </a:solidFill>
                <a:latin typeface="Tahoma"/>
                <a:cs typeface="Tahoma"/>
              </a:rPr>
              <a:t>perpetrator</a:t>
            </a:r>
            <a:r>
              <a:rPr sz="2200" spc="-40" dirty="0">
                <a:solidFill>
                  <a:srgbClr val="FFFFFF"/>
                </a:solidFill>
                <a:latin typeface="Tahoma"/>
                <a:cs typeface="Tahoma"/>
              </a:rPr>
              <a:t> </a:t>
            </a:r>
            <a:r>
              <a:rPr sz="2200" spc="70" dirty="0">
                <a:solidFill>
                  <a:srgbClr val="FFFFFF"/>
                </a:solidFill>
                <a:latin typeface="Tahoma"/>
                <a:cs typeface="Tahoma"/>
              </a:rPr>
              <a:t>Nirav</a:t>
            </a:r>
            <a:r>
              <a:rPr sz="2200" spc="-65" dirty="0">
                <a:solidFill>
                  <a:srgbClr val="FFFFFF"/>
                </a:solidFill>
                <a:latin typeface="Tahoma"/>
                <a:cs typeface="Tahoma"/>
              </a:rPr>
              <a:t> </a:t>
            </a:r>
            <a:r>
              <a:rPr sz="2200" spc="75" dirty="0">
                <a:solidFill>
                  <a:srgbClr val="FFFFFF"/>
                </a:solidFill>
                <a:latin typeface="Tahoma"/>
                <a:cs typeface="Tahoma"/>
              </a:rPr>
              <a:t>Modi</a:t>
            </a:r>
            <a:r>
              <a:rPr sz="2200" spc="-75" dirty="0">
                <a:solidFill>
                  <a:srgbClr val="FFFFFF"/>
                </a:solidFill>
                <a:latin typeface="Tahoma"/>
                <a:cs typeface="Tahoma"/>
              </a:rPr>
              <a:t> </a:t>
            </a:r>
            <a:r>
              <a:rPr sz="2200" spc="105" dirty="0">
                <a:solidFill>
                  <a:srgbClr val="FFFFFF"/>
                </a:solidFill>
                <a:latin typeface="Tahoma"/>
                <a:cs typeface="Tahoma"/>
              </a:rPr>
              <a:t>and</a:t>
            </a:r>
            <a:r>
              <a:rPr sz="2200" spc="-90" dirty="0">
                <a:solidFill>
                  <a:srgbClr val="FFFFFF"/>
                </a:solidFill>
                <a:latin typeface="Tahoma"/>
                <a:cs typeface="Tahoma"/>
              </a:rPr>
              <a:t> </a:t>
            </a:r>
            <a:r>
              <a:rPr sz="2200" spc="10" dirty="0">
                <a:solidFill>
                  <a:srgbClr val="FFFFFF"/>
                </a:solidFill>
                <a:latin typeface="Tahoma"/>
                <a:cs typeface="Tahoma"/>
              </a:rPr>
              <a:t>his</a:t>
            </a:r>
            <a:r>
              <a:rPr sz="2200" spc="-70" dirty="0">
                <a:solidFill>
                  <a:srgbClr val="FFFFFF"/>
                </a:solidFill>
                <a:latin typeface="Tahoma"/>
                <a:cs typeface="Tahoma"/>
              </a:rPr>
              <a:t> </a:t>
            </a:r>
            <a:r>
              <a:rPr sz="2200" spc="60" dirty="0">
                <a:solidFill>
                  <a:srgbClr val="FFFFFF"/>
                </a:solidFill>
                <a:latin typeface="Tahoma"/>
                <a:cs typeface="Tahoma"/>
              </a:rPr>
              <a:t>firms  </a:t>
            </a:r>
            <a:r>
              <a:rPr sz="2200" spc="105" dirty="0">
                <a:solidFill>
                  <a:srgbClr val="FFFFFF"/>
                </a:solidFill>
                <a:latin typeface="Tahoma"/>
                <a:cs typeface="Tahoma"/>
              </a:rPr>
              <a:t>and</a:t>
            </a:r>
            <a:r>
              <a:rPr sz="2200" spc="-475" dirty="0">
                <a:solidFill>
                  <a:srgbClr val="FFFFFF"/>
                </a:solidFill>
                <a:latin typeface="Tahoma"/>
                <a:cs typeface="Tahoma"/>
              </a:rPr>
              <a:t> </a:t>
            </a:r>
            <a:r>
              <a:rPr sz="2200" spc="45" dirty="0">
                <a:solidFill>
                  <a:srgbClr val="FFFFFF"/>
                </a:solidFill>
                <a:latin typeface="Tahoma"/>
                <a:cs typeface="Tahoma"/>
              </a:rPr>
              <a:t>Mehul </a:t>
            </a:r>
            <a:r>
              <a:rPr sz="2200" spc="10" dirty="0">
                <a:solidFill>
                  <a:srgbClr val="FFFFFF"/>
                </a:solidFill>
                <a:latin typeface="Tahoma"/>
                <a:cs typeface="Tahoma"/>
              </a:rPr>
              <a:t>Choksi, </a:t>
            </a:r>
            <a:r>
              <a:rPr sz="2200" spc="45" dirty="0">
                <a:solidFill>
                  <a:srgbClr val="FFFFFF"/>
                </a:solidFill>
                <a:latin typeface="Tahoma"/>
                <a:cs typeface="Tahoma"/>
              </a:rPr>
              <a:t>promoter, </a:t>
            </a:r>
            <a:r>
              <a:rPr sz="2200" spc="30" dirty="0">
                <a:solidFill>
                  <a:srgbClr val="FFFFFF"/>
                </a:solidFill>
                <a:latin typeface="Tahoma"/>
                <a:cs typeface="Tahoma"/>
              </a:rPr>
              <a:t>Gitanjali </a:t>
            </a:r>
            <a:r>
              <a:rPr sz="2200" spc="10" dirty="0">
                <a:solidFill>
                  <a:srgbClr val="FFFFFF"/>
                </a:solidFill>
                <a:latin typeface="Tahoma"/>
                <a:cs typeface="Tahoma"/>
              </a:rPr>
              <a:t>Group.</a:t>
            </a:r>
            <a:endParaRPr sz="2200">
              <a:latin typeface="Tahoma"/>
              <a:cs typeface="Tahoma"/>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3250" y="504190"/>
            <a:ext cx="2726055" cy="452120"/>
          </a:xfrm>
          <a:prstGeom prst="rect">
            <a:avLst/>
          </a:prstGeom>
        </p:spPr>
        <p:txBody>
          <a:bodyPr vert="horz" wrap="square" lIns="0" tIns="12065" rIns="0" bIns="0" rtlCol="0">
            <a:spAutoFit/>
          </a:bodyPr>
          <a:lstStyle/>
          <a:p>
            <a:pPr marL="12700">
              <a:lnSpc>
                <a:spcPct val="100000"/>
              </a:lnSpc>
              <a:spcBef>
                <a:spcPts val="95"/>
              </a:spcBef>
            </a:pPr>
            <a:r>
              <a:rPr sz="2800" spc="160" dirty="0"/>
              <a:t>RBI</a:t>
            </a:r>
            <a:r>
              <a:rPr sz="2800" spc="-25" dirty="0"/>
              <a:t> </a:t>
            </a:r>
            <a:r>
              <a:rPr sz="2800" spc="55" dirty="0"/>
              <a:t>GUIDELINES</a:t>
            </a:r>
            <a:endParaRPr sz="2800"/>
          </a:p>
        </p:txBody>
      </p:sp>
      <p:sp>
        <p:nvSpPr>
          <p:cNvPr id="3" name="object 3"/>
          <p:cNvSpPr txBox="1">
            <a:spLocks noGrp="1"/>
          </p:cNvSpPr>
          <p:nvPr>
            <p:ph type="body" idx="1"/>
          </p:nvPr>
        </p:nvSpPr>
        <p:spPr>
          <a:prstGeom prst="rect">
            <a:avLst/>
          </a:prstGeom>
        </p:spPr>
        <p:txBody>
          <a:bodyPr vert="horz" wrap="square" lIns="0" tIns="12065" rIns="0" bIns="0" rtlCol="0">
            <a:spAutoFit/>
          </a:bodyPr>
          <a:lstStyle/>
          <a:p>
            <a:pPr marL="36195">
              <a:lnSpc>
                <a:spcPct val="100000"/>
              </a:lnSpc>
              <a:spcBef>
                <a:spcPts val="95"/>
              </a:spcBef>
            </a:pPr>
            <a:r>
              <a:rPr spc="75" dirty="0"/>
              <a:t>As</a:t>
            </a:r>
            <a:r>
              <a:rPr spc="-90" dirty="0"/>
              <a:t> </a:t>
            </a:r>
            <a:r>
              <a:rPr spc="75" dirty="0"/>
              <a:t>per</a:t>
            </a:r>
            <a:r>
              <a:rPr spc="-70" dirty="0"/>
              <a:t> </a:t>
            </a:r>
            <a:r>
              <a:rPr spc="-5" dirty="0"/>
              <a:t>RBI’s</a:t>
            </a:r>
            <a:r>
              <a:rPr spc="-90" dirty="0"/>
              <a:t> </a:t>
            </a:r>
            <a:r>
              <a:rPr spc="80" dirty="0"/>
              <a:t>master</a:t>
            </a:r>
            <a:r>
              <a:rPr spc="-60" dirty="0"/>
              <a:t> </a:t>
            </a:r>
            <a:r>
              <a:rPr spc="45" dirty="0"/>
              <a:t>direction</a:t>
            </a:r>
            <a:r>
              <a:rPr spc="-60" dirty="0"/>
              <a:t> </a:t>
            </a:r>
            <a:r>
              <a:rPr spc="75" dirty="0"/>
              <a:t>on</a:t>
            </a:r>
            <a:r>
              <a:rPr spc="-80" dirty="0"/>
              <a:t> </a:t>
            </a:r>
            <a:r>
              <a:rPr spc="30" dirty="0"/>
              <a:t>frauds,</a:t>
            </a:r>
            <a:r>
              <a:rPr spc="-70" dirty="0"/>
              <a:t> </a:t>
            </a:r>
            <a:r>
              <a:rPr spc="50" dirty="0"/>
              <a:t>revised</a:t>
            </a:r>
            <a:r>
              <a:rPr spc="-65" dirty="0"/>
              <a:t> </a:t>
            </a:r>
            <a:r>
              <a:rPr spc="5" dirty="0"/>
              <a:t>in</a:t>
            </a:r>
          </a:p>
          <a:p>
            <a:pPr marL="36195">
              <a:lnSpc>
                <a:spcPct val="100000"/>
              </a:lnSpc>
              <a:spcBef>
                <a:spcPts val="5"/>
              </a:spcBef>
            </a:pPr>
            <a:r>
              <a:rPr spc="125" dirty="0"/>
              <a:t>July</a:t>
            </a:r>
            <a:r>
              <a:rPr spc="-95" dirty="0"/>
              <a:t> </a:t>
            </a:r>
            <a:r>
              <a:rPr spc="-125" dirty="0"/>
              <a:t>2017,</a:t>
            </a:r>
          </a:p>
          <a:p>
            <a:pPr marL="23495">
              <a:lnSpc>
                <a:spcPct val="100000"/>
              </a:lnSpc>
              <a:spcBef>
                <a:spcPts val="50"/>
              </a:spcBef>
            </a:pPr>
            <a:endParaRPr sz="2250">
              <a:latin typeface="Times New Roman"/>
              <a:cs typeface="Times New Roman"/>
            </a:endParaRPr>
          </a:p>
          <a:p>
            <a:pPr marL="36195" marR="5080">
              <a:lnSpc>
                <a:spcPct val="100000"/>
              </a:lnSpc>
            </a:pPr>
            <a:r>
              <a:rPr spc="-114" dirty="0"/>
              <a:t>In </a:t>
            </a:r>
            <a:r>
              <a:rPr spc="95" dirty="0"/>
              <a:t>case </a:t>
            </a:r>
            <a:r>
              <a:rPr spc="100" dirty="0"/>
              <a:t>an </a:t>
            </a:r>
            <a:r>
              <a:rPr spc="80" dirty="0"/>
              <a:t>account </a:t>
            </a:r>
            <a:r>
              <a:rPr spc="5" dirty="0"/>
              <a:t>is </a:t>
            </a:r>
            <a:r>
              <a:rPr spc="55" dirty="0"/>
              <a:t>classified </a:t>
            </a:r>
            <a:r>
              <a:rPr spc="105" dirty="0"/>
              <a:t>as </a:t>
            </a:r>
            <a:r>
              <a:rPr spc="165" dirty="0"/>
              <a:t>a </a:t>
            </a:r>
            <a:r>
              <a:rPr b="1" spc="65" dirty="0">
                <a:latin typeface="Century Gothic"/>
                <a:cs typeface="Century Gothic"/>
              </a:rPr>
              <a:t>fraud </a:t>
            </a:r>
            <a:r>
              <a:rPr spc="105" dirty="0"/>
              <a:t>and  </a:t>
            </a:r>
            <a:r>
              <a:rPr spc="55" dirty="0"/>
              <a:t>falls under </a:t>
            </a:r>
            <a:r>
              <a:rPr b="1" spc="5" dirty="0">
                <a:latin typeface="Century Gothic"/>
                <a:cs typeface="Century Gothic"/>
              </a:rPr>
              <a:t>multiple </a:t>
            </a:r>
            <a:r>
              <a:rPr b="1" spc="-45" dirty="0">
                <a:latin typeface="Century Gothic"/>
                <a:cs typeface="Century Gothic"/>
              </a:rPr>
              <a:t>banking </a:t>
            </a:r>
            <a:r>
              <a:rPr b="1" dirty="0">
                <a:latin typeface="Century Gothic"/>
                <a:cs typeface="Century Gothic"/>
              </a:rPr>
              <a:t>arrangements</a:t>
            </a:r>
            <a:r>
              <a:rPr dirty="0"/>
              <a:t>, </a:t>
            </a:r>
            <a:r>
              <a:rPr spc="30" dirty="0"/>
              <a:t>the  </a:t>
            </a:r>
            <a:r>
              <a:rPr spc="80" dirty="0"/>
              <a:t>account </a:t>
            </a:r>
            <a:r>
              <a:rPr spc="50" dirty="0"/>
              <a:t>should </a:t>
            </a:r>
            <a:r>
              <a:rPr spc="80" dirty="0"/>
              <a:t>be </a:t>
            </a:r>
            <a:r>
              <a:rPr spc="70" dirty="0"/>
              <a:t>red </a:t>
            </a:r>
            <a:r>
              <a:rPr spc="95" dirty="0"/>
              <a:t>flagged </a:t>
            </a:r>
            <a:r>
              <a:rPr spc="125" dirty="0"/>
              <a:t>by </a:t>
            </a:r>
            <a:r>
              <a:rPr spc="55" dirty="0"/>
              <a:t>all </a:t>
            </a:r>
            <a:r>
              <a:rPr spc="30" dirty="0"/>
              <a:t>banks,  </a:t>
            </a:r>
            <a:r>
              <a:rPr spc="20" dirty="0"/>
              <a:t>initiate</a:t>
            </a:r>
            <a:r>
              <a:rPr spc="-55" dirty="0"/>
              <a:t> </a:t>
            </a:r>
            <a:r>
              <a:rPr spc="165" dirty="0"/>
              <a:t>a</a:t>
            </a:r>
            <a:r>
              <a:rPr spc="-75" dirty="0"/>
              <a:t> </a:t>
            </a:r>
            <a:r>
              <a:rPr spc="55" dirty="0"/>
              <a:t>forensic</a:t>
            </a:r>
            <a:r>
              <a:rPr spc="-65" dirty="0"/>
              <a:t> </a:t>
            </a:r>
            <a:r>
              <a:rPr spc="50" dirty="0"/>
              <a:t>audit</a:t>
            </a:r>
            <a:r>
              <a:rPr spc="-65" dirty="0"/>
              <a:t> </a:t>
            </a:r>
            <a:r>
              <a:rPr spc="105" dirty="0"/>
              <a:t>and</a:t>
            </a:r>
            <a:r>
              <a:rPr spc="-75" dirty="0"/>
              <a:t> </a:t>
            </a:r>
            <a:r>
              <a:rPr spc="80" dirty="0"/>
              <a:t>lodge</a:t>
            </a:r>
            <a:r>
              <a:rPr spc="-65" dirty="0"/>
              <a:t> </a:t>
            </a:r>
            <a:r>
              <a:rPr spc="70" dirty="0"/>
              <a:t>complaints</a:t>
            </a:r>
            <a:r>
              <a:rPr spc="-55" dirty="0"/>
              <a:t> </a:t>
            </a:r>
            <a:r>
              <a:rPr dirty="0"/>
              <a:t>with  </a:t>
            </a:r>
            <a:r>
              <a:rPr spc="30" dirty="0"/>
              <a:t>the</a:t>
            </a:r>
            <a:r>
              <a:rPr spc="-80" dirty="0"/>
              <a:t> </a:t>
            </a:r>
            <a:r>
              <a:rPr spc="-15" dirty="0"/>
              <a:t>CBI</a:t>
            </a:r>
            <a:r>
              <a:rPr spc="-75" dirty="0"/>
              <a:t> </a:t>
            </a:r>
            <a:r>
              <a:rPr spc="105" dirty="0"/>
              <a:t>and</a:t>
            </a:r>
            <a:r>
              <a:rPr spc="-80" dirty="0"/>
              <a:t> </a:t>
            </a:r>
            <a:r>
              <a:rPr spc="60" dirty="0"/>
              <a:t>law</a:t>
            </a:r>
            <a:r>
              <a:rPr spc="-95" dirty="0"/>
              <a:t> </a:t>
            </a:r>
            <a:r>
              <a:rPr spc="70" dirty="0"/>
              <a:t>enforcement</a:t>
            </a:r>
            <a:r>
              <a:rPr spc="-65" dirty="0"/>
              <a:t> </a:t>
            </a:r>
            <a:r>
              <a:rPr spc="35" dirty="0"/>
              <a:t>agencies.</a:t>
            </a:r>
          </a:p>
          <a:p>
            <a:pPr marL="23495">
              <a:lnSpc>
                <a:spcPct val="100000"/>
              </a:lnSpc>
            </a:pPr>
            <a:endParaRPr sz="2300">
              <a:latin typeface="Times New Roman"/>
              <a:cs typeface="Times New Roman"/>
            </a:endParaRPr>
          </a:p>
          <a:p>
            <a:pPr marL="36195">
              <a:lnSpc>
                <a:spcPct val="100000"/>
              </a:lnSpc>
            </a:pPr>
            <a:r>
              <a:rPr spc="20" dirty="0"/>
              <a:t>This</a:t>
            </a:r>
            <a:r>
              <a:rPr spc="-80" dirty="0"/>
              <a:t> </a:t>
            </a:r>
            <a:r>
              <a:rPr spc="75" dirty="0"/>
              <a:t>process</a:t>
            </a:r>
            <a:r>
              <a:rPr spc="-65" dirty="0"/>
              <a:t> </a:t>
            </a:r>
            <a:r>
              <a:rPr spc="50" dirty="0"/>
              <a:t>should</a:t>
            </a:r>
            <a:r>
              <a:rPr spc="-95" dirty="0"/>
              <a:t> </a:t>
            </a:r>
            <a:r>
              <a:rPr spc="85" dirty="0"/>
              <a:t>be</a:t>
            </a:r>
            <a:r>
              <a:rPr spc="-80" dirty="0"/>
              <a:t> </a:t>
            </a:r>
            <a:r>
              <a:rPr spc="80" dirty="0"/>
              <a:t>completed</a:t>
            </a:r>
            <a:r>
              <a:rPr spc="-75" dirty="0"/>
              <a:t> </a:t>
            </a:r>
            <a:r>
              <a:rPr spc="5" dirty="0"/>
              <a:t>within</a:t>
            </a:r>
            <a:r>
              <a:rPr spc="-85" dirty="0"/>
              <a:t> </a:t>
            </a:r>
            <a:r>
              <a:rPr spc="-5" dirty="0"/>
              <a:t>six</a:t>
            </a:r>
          </a:p>
          <a:p>
            <a:pPr marL="36195">
              <a:lnSpc>
                <a:spcPct val="100000"/>
              </a:lnSpc>
            </a:pPr>
            <a:r>
              <a:rPr spc="15" dirty="0"/>
              <a:t>months.</a:t>
            </a:r>
          </a:p>
        </p:txBody>
      </p:sp>
      <p:sp>
        <p:nvSpPr>
          <p:cNvPr id="4" name="object 4"/>
          <p:cNvSpPr/>
          <p:nvPr/>
        </p:nvSpPr>
        <p:spPr>
          <a:xfrm>
            <a:off x="7068311" y="0"/>
            <a:ext cx="2005583" cy="1769364"/>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2700" rIns="0" bIns="0" rtlCol="0">
            <a:spAutoFit/>
          </a:bodyPr>
          <a:lstStyle/>
          <a:p>
            <a:pPr marL="25400">
              <a:lnSpc>
                <a:spcPct val="100000"/>
              </a:lnSpc>
              <a:spcBef>
                <a:spcPts val="100"/>
              </a:spcBef>
            </a:pPr>
            <a:fld id="{81D60167-4931-47E6-BA6A-407CBD079E47}" type="slidenum">
              <a:rPr spc="40" dirty="0"/>
              <a:pPr marL="25400">
                <a:lnSpc>
                  <a:spcPct val="100000"/>
                </a:lnSpc>
                <a:spcBef>
                  <a:spcPts val="100"/>
                </a:spcBef>
              </a:pPr>
              <a:t>128</a:t>
            </a:fld>
            <a:endParaRPr spc="4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426465"/>
            <a:ext cx="7465060" cy="567463"/>
          </a:xfrm>
          <a:prstGeom prst="rect">
            <a:avLst/>
          </a:prstGeom>
        </p:spPr>
        <p:txBody>
          <a:bodyPr vert="horz" wrap="square" lIns="0" tIns="13335" rIns="0" bIns="0" rtlCol="0">
            <a:spAutoFit/>
          </a:bodyPr>
          <a:lstStyle/>
          <a:p>
            <a:pPr marL="12700">
              <a:lnSpc>
                <a:spcPct val="100000"/>
              </a:lnSpc>
              <a:spcBef>
                <a:spcPts val="105"/>
              </a:spcBef>
            </a:pPr>
            <a:r>
              <a:rPr lang="en-US" sz="3600" dirty="0"/>
              <a:t>The India Cyber Space - </a:t>
            </a:r>
            <a:r>
              <a:rPr sz="3600"/>
              <a:t>IT</a:t>
            </a:r>
            <a:r>
              <a:rPr sz="3600" spc="-70"/>
              <a:t> </a:t>
            </a:r>
            <a:r>
              <a:rPr sz="3600" spc="-25" dirty="0"/>
              <a:t>Act-2000</a:t>
            </a:r>
          </a:p>
        </p:txBody>
      </p:sp>
      <p:sp>
        <p:nvSpPr>
          <p:cNvPr id="3" name="object 3"/>
          <p:cNvSpPr txBox="1"/>
          <p:nvPr/>
        </p:nvSpPr>
        <p:spPr>
          <a:xfrm>
            <a:off x="304800" y="1143000"/>
            <a:ext cx="8128635" cy="4518032"/>
          </a:xfrm>
          <a:prstGeom prst="rect">
            <a:avLst/>
          </a:prstGeom>
        </p:spPr>
        <p:txBody>
          <a:bodyPr vert="horz" wrap="square" lIns="0" tIns="159385" rIns="0" bIns="0" rtlCol="0">
            <a:spAutoFit/>
          </a:bodyPr>
          <a:lstStyle/>
          <a:p>
            <a:pPr marL="477520" indent="-465455">
              <a:lnSpc>
                <a:spcPct val="100000"/>
              </a:lnSpc>
              <a:spcBef>
                <a:spcPts val="1255"/>
              </a:spcBef>
              <a:buFont typeface="Wingdings"/>
              <a:buChar char=""/>
              <a:tabLst>
                <a:tab pos="477520" algn="l"/>
                <a:tab pos="478155" algn="l"/>
              </a:tabLst>
            </a:pPr>
            <a:r>
              <a:rPr sz="2400" b="1" spc="-10">
                <a:solidFill>
                  <a:srgbClr val="C00000"/>
                </a:solidFill>
                <a:latin typeface="Calisto MT"/>
                <a:cs typeface="Calisto MT"/>
              </a:rPr>
              <a:t>The </a:t>
            </a:r>
            <a:r>
              <a:rPr sz="2400" b="1" spc="-5" dirty="0">
                <a:solidFill>
                  <a:srgbClr val="C00000"/>
                </a:solidFill>
                <a:latin typeface="Calisto MT"/>
                <a:cs typeface="Calisto MT"/>
              </a:rPr>
              <a:t>Information </a:t>
            </a:r>
            <a:r>
              <a:rPr sz="2400" b="1" spc="-20" dirty="0">
                <a:solidFill>
                  <a:srgbClr val="C00000"/>
                </a:solidFill>
                <a:latin typeface="Calisto MT"/>
                <a:cs typeface="Calisto MT"/>
              </a:rPr>
              <a:t>Technology </a:t>
            </a:r>
            <a:r>
              <a:rPr sz="2400" b="1" spc="-10" dirty="0">
                <a:solidFill>
                  <a:srgbClr val="C00000"/>
                </a:solidFill>
                <a:latin typeface="Calisto MT"/>
                <a:cs typeface="Calisto MT"/>
              </a:rPr>
              <a:t>Act, </a:t>
            </a:r>
            <a:r>
              <a:rPr sz="2400" b="1" dirty="0">
                <a:solidFill>
                  <a:srgbClr val="C00000"/>
                </a:solidFill>
                <a:latin typeface="Calisto MT"/>
                <a:cs typeface="Calisto MT"/>
              </a:rPr>
              <a:t>2000 </a:t>
            </a:r>
            <a:r>
              <a:rPr sz="2400" b="1" spc="-15" dirty="0">
                <a:solidFill>
                  <a:srgbClr val="C00000"/>
                </a:solidFill>
                <a:latin typeface="Calisto MT"/>
                <a:cs typeface="Calisto MT"/>
              </a:rPr>
              <a:t>(IT </a:t>
            </a:r>
            <a:r>
              <a:rPr sz="2400" b="1" spc="-5" dirty="0">
                <a:solidFill>
                  <a:srgbClr val="C00000"/>
                </a:solidFill>
                <a:latin typeface="Calisto MT"/>
                <a:cs typeface="Calisto MT"/>
              </a:rPr>
              <a:t>Act),</a:t>
            </a:r>
            <a:r>
              <a:rPr sz="2400" b="1" spc="280" dirty="0">
                <a:solidFill>
                  <a:srgbClr val="C00000"/>
                </a:solidFill>
                <a:latin typeface="Calisto MT"/>
                <a:cs typeface="Calisto MT"/>
              </a:rPr>
              <a:t> </a:t>
            </a:r>
            <a:r>
              <a:rPr sz="2400" b="1" spc="-10" dirty="0">
                <a:solidFill>
                  <a:srgbClr val="C00000"/>
                </a:solidFill>
                <a:latin typeface="Calisto MT"/>
                <a:cs typeface="Calisto MT"/>
              </a:rPr>
              <a:t>came</a:t>
            </a:r>
            <a:endParaRPr sz="2400">
              <a:latin typeface="Calisto MT"/>
              <a:cs typeface="Calisto MT"/>
            </a:endParaRPr>
          </a:p>
          <a:p>
            <a:pPr marL="477520">
              <a:lnSpc>
                <a:spcPct val="100000"/>
              </a:lnSpc>
              <a:spcBef>
                <a:spcPts val="1155"/>
              </a:spcBef>
            </a:pPr>
            <a:r>
              <a:rPr sz="2400" b="1" spc="-10" dirty="0">
                <a:solidFill>
                  <a:srgbClr val="C00000"/>
                </a:solidFill>
                <a:latin typeface="Calisto MT"/>
                <a:cs typeface="Calisto MT"/>
              </a:rPr>
              <a:t>into </a:t>
            </a:r>
            <a:r>
              <a:rPr sz="2400" b="1" spc="-15" dirty="0">
                <a:solidFill>
                  <a:srgbClr val="C00000"/>
                </a:solidFill>
                <a:latin typeface="Calisto MT"/>
                <a:cs typeface="Calisto MT"/>
              </a:rPr>
              <a:t>force </a:t>
            </a:r>
            <a:r>
              <a:rPr sz="2400" b="1" dirty="0">
                <a:solidFill>
                  <a:srgbClr val="C00000"/>
                </a:solidFill>
                <a:latin typeface="Calisto MT"/>
                <a:cs typeface="Calisto MT"/>
              </a:rPr>
              <a:t>on </a:t>
            </a:r>
            <a:r>
              <a:rPr sz="2400" b="1" i="1" spc="-5" dirty="0">
                <a:latin typeface="Calisto MT"/>
                <a:cs typeface="Calisto MT"/>
              </a:rPr>
              <a:t>17 </a:t>
            </a:r>
            <a:r>
              <a:rPr sz="2400" b="1" i="1" dirty="0">
                <a:latin typeface="Calisto MT"/>
                <a:cs typeface="Calisto MT"/>
              </a:rPr>
              <a:t>October</a:t>
            </a:r>
            <a:r>
              <a:rPr sz="2400" b="1" i="1" spc="75" dirty="0">
                <a:latin typeface="Calisto MT"/>
                <a:cs typeface="Calisto MT"/>
              </a:rPr>
              <a:t> </a:t>
            </a:r>
            <a:r>
              <a:rPr sz="2400" b="1" i="1" spc="-5" dirty="0">
                <a:latin typeface="Calisto MT"/>
                <a:cs typeface="Calisto MT"/>
              </a:rPr>
              <a:t>2000.</a:t>
            </a:r>
            <a:endParaRPr sz="2400">
              <a:latin typeface="Calisto MT"/>
              <a:cs typeface="Calisto MT"/>
            </a:endParaRPr>
          </a:p>
          <a:p>
            <a:pPr>
              <a:lnSpc>
                <a:spcPct val="100000"/>
              </a:lnSpc>
              <a:spcBef>
                <a:spcPts val="40"/>
              </a:spcBef>
            </a:pPr>
            <a:endParaRPr sz="2400">
              <a:latin typeface="Calisto MT"/>
              <a:cs typeface="Calisto MT"/>
            </a:endParaRPr>
          </a:p>
          <a:p>
            <a:pPr marL="477520" marR="397510" indent="-465455">
              <a:lnSpc>
                <a:spcPct val="140000"/>
              </a:lnSpc>
              <a:buFont typeface="Wingdings"/>
              <a:buChar char=""/>
              <a:tabLst>
                <a:tab pos="477520" algn="l"/>
                <a:tab pos="478155" algn="l"/>
              </a:tabLst>
            </a:pPr>
            <a:r>
              <a:rPr sz="2400" b="1" spc="-10" dirty="0">
                <a:solidFill>
                  <a:srgbClr val="C00000"/>
                </a:solidFill>
                <a:latin typeface="Calisto MT"/>
                <a:cs typeface="Calisto MT"/>
              </a:rPr>
              <a:t>The </a:t>
            </a:r>
            <a:r>
              <a:rPr sz="2400" b="1" spc="-5" dirty="0">
                <a:solidFill>
                  <a:srgbClr val="C00000"/>
                </a:solidFill>
                <a:latin typeface="Calisto MT"/>
                <a:cs typeface="Calisto MT"/>
              </a:rPr>
              <a:t>primary purpose </a:t>
            </a:r>
            <a:r>
              <a:rPr sz="2400" b="1" dirty="0">
                <a:solidFill>
                  <a:srgbClr val="C00000"/>
                </a:solidFill>
                <a:latin typeface="Calisto MT"/>
                <a:cs typeface="Calisto MT"/>
              </a:rPr>
              <a:t>of </a:t>
            </a:r>
            <a:r>
              <a:rPr sz="2400" b="1" spc="-10" dirty="0">
                <a:solidFill>
                  <a:srgbClr val="C00000"/>
                </a:solidFill>
                <a:latin typeface="Calisto MT"/>
                <a:cs typeface="Calisto MT"/>
              </a:rPr>
              <a:t>the </a:t>
            </a:r>
            <a:r>
              <a:rPr sz="2400" b="1" spc="-5" dirty="0">
                <a:solidFill>
                  <a:srgbClr val="C00000"/>
                </a:solidFill>
                <a:latin typeface="Calisto MT"/>
                <a:cs typeface="Calisto MT"/>
              </a:rPr>
              <a:t>Act is </a:t>
            </a:r>
            <a:r>
              <a:rPr sz="2400" b="1" spc="-10" dirty="0">
                <a:solidFill>
                  <a:srgbClr val="C00000"/>
                </a:solidFill>
                <a:latin typeface="Calisto MT"/>
                <a:cs typeface="Calisto MT"/>
              </a:rPr>
              <a:t>to </a:t>
            </a:r>
            <a:r>
              <a:rPr sz="2400" b="1" spc="-20" dirty="0">
                <a:solidFill>
                  <a:srgbClr val="C00000"/>
                </a:solidFill>
                <a:latin typeface="Calisto MT"/>
                <a:cs typeface="Calisto MT"/>
              </a:rPr>
              <a:t>provide legal  </a:t>
            </a:r>
            <a:r>
              <a:rPr sz="2400" b="1" spc="-10" dirty="0">
                <a:solidFill>
                  <a:srgbClr val="C00000"/>
                </a:solidFill>
                <a:latin typeface="Calisto MT"/>
                <a:cs typeface="Calisto MT"/>
              </a:rPr>
              <a:t>recognition to electronic commerce and to facilitate  filing </a:t>
            </a:r>
            <a:r>
              <a:rPr sz="2400" b="1" dirty="0">
                <a:solidFill>
                  <a:srgbClr val="C00000"/>
                </a:solidFill>
                <a:latin typeface="Calisto MT"/>
                <a:cs typeface="Calisto MT"/>
              </a:rPr>
              <a:t>of </a:t>
            </a:r>
            <a:r>
              <a:rPr sz="2400" b="1" spc="-10" dirty="0">
                <a:solidFill>
                  <a:srgbClr val="C00000"/>
                </a:solidFill>
                <a:latin typeface="Calisto MT"/>
                <a:cs typeface="Calisto MT"/>
              </a:rPr>
              <a:t>electronic </a:t>
            </a:r>
            <a:r>
              <a:rPr sz="2400" b="1" spc="-15" dirty="0">
                <a:solidFill>
                  <a:srgbClr val="C00000"/>
                </a:solidFill>
                <a:latin typeface="Calisto MT"/>
                <a:cs typeface="Calisto MT"/>
              </a:rPr>
              <a:t>records </a:t>
            </a:r>
            <a:r>
              <a:rPr sz="2400" b="1" spc="-10" dirty="0">
                <a:solidFill>
                  <a:srgbClr val="C00000"/>
                </a:solidFill>
                <a:latin typeface="Calisto MT"/>
                <a:cs typeface="Calisto MT"/>
              </a:rPr>
              <a:t>with the</a:t>
            </a:r>
            <a:r>
              <a:rPr sz="2400" b="1" spc="325" dirty="0">
                <a:solidFill>
                  <a:srgbClr val="C00000"/>
                </a:solidFill>
                <a:latin typeface="Calisto MT"/>
                <a:cs typeface="Calisto MT"/>
              </a:rPr>
              <a:t> </a:t>
            </a:r>
            <a:r>
              <a:rPr sz="2400" b="1" spc="-15" dirty="0">
                <a:solidFill>
                  <a:srgbClr val="C00000"/>
                </a:solidFill>
                <a:latin typeface="Calisto MT"/>
                <a:cs typeface="Calisto MT"/>
              </a:rPr>
              <a:t>Government.</a:t>
            </a:r>
            <a:endParaRPr sz="2400">
              <a:latin typeface="Calisto MT"/>
              <a:cs typeface="Calisto MT"/>
            </a:endParaRPr>
          </a:p>
          <a:p>
            <a:pPr>
              <a:lnSpc>
                <a:spcPct val="100000"/>
              </a:lnSpc>
              <a:buClr>
                <a:srgbClr val="C00000"/>
              </a:buClr>
              <a:buFont typeface="Wingdings"/>
              <a:buChar char=""/>
            </a:pPr>
            <a:endParaRPr sz="2400">
              <a:latin typeface="Calisto MT"/>
              <a:cs typeface="Calisto MT"/>
            </a:endParaRPr>
          </a:p>
          <a:p>
            <a:pPr marL="477520" indent="-465455">
              <a:lnSpc>
                <a:spcPct val="100000"/>
              </a:lnSpc>
              <a:spcBef>
                <a:spcPts val="2235"/>
              </a:spcBef>
              <a:buFont typeface="Wingdings"/>
              <a:buChar char=""/>
              <a:tabLst>
                <a:tab pos="477520" algn="l"/>
                <a:tab pos="478155" algn="l"/>
              </a:tabLst>
            </a:pPr>
            <a:r>
              <a:rPr sz="2400" b="1" spc="-5" dirty="0">
                <a:solidFill>
                  <a:srgbClr val="C00000"/>
                </a:solidFill>
                <a:latin typeface="Calisto MT"/>
                <a:cs typeface="Calisto MT"/>
              </a:rPr>
              <a:t>Information </a:t>
            </a:r>
            <a:r>
              <a:rPr sz="2400" b="1" spc="-15" dirty="0">
                <a:solidFill>
                  <a:srgbClr val="C00000"/>
                </a:solidFill>
                <a:latin typeface="Calisto MT"/>
                <a:cs typeface="Calisto MT"/>
              </a:rPr>
              <a:t>Technology </a:t>
            </a:r>
            <a:r>
              <a:rPr sz="2400" b="1" spc="-5" dirty="0">
                <a:solidFill>
                  <a:srgbClr val="C00000"/>
                </a:solidFill>
                <a:latin typeface="Calisto MT"/>
                <a:cs typeface="Calisto MT"/>
              </a:rPr>
              <a:t>Act </a:t>
            </a:r>
            <a:r>
              <a:rPr sz="2400" b="1" dirty="0">
                <a:solidFill>
                  <a:srgbClr val="C00000"/>
                </a:solidFill>
                <a:latin typeface="Calisto MT"/>
                <a:cs typeface="Calisto MT"/>
              </a:rPr>
              <a:t>2000 </a:t>
            </a:r>
            <a:r>
              <a:rPr sz="2400" b="1" spc="-10" dirty="0">
                <a:solidFill>
                  <a:srgbClr val="C00000"/>
                </a:solidFill>
                <a:latin typeface="Calisto MT"/>
                <a:cs typeface="Calisto MT"/>
              </a:rPr>
              <a:t>consisted</a:t>
            </a:r>
            <a:r>
              <a:rPr sz="2400" b="1" spc="165" dirty="0">
                <a:solidFill>
                  <a:srgbClr val="C00000"/>
                </a:solidFill>
                <a:latin typeface="Calisto MT"/>
                <a:cs typeface="Calisto MT"/>
              </a:rPr>
              <a:t> </a:t>
            </a:r>
            <a:r>
              <a:rPr sz="2400" b="1" dirty="0">
                <a:solidFill>
                  <a:srgbClr val="C00000"/>
                </a:solidFill>
                <a:latin typeface="Calisto MT"/>
                <a:cs typeface="Calisto MT"/>
              </a:rPr>
              <a:t>of</a:t>
            </a:r>
            <a:endParaRPr sz="2400">
              <a:latin typeface="Calisto MT"/>
              <a:cs typeface="Calisto MT"/>
            </a:endParaRPr>
          </a:p>
          <a:p>
            <a:pPr marL="477520">
              <a:lnSpc>
                <a:spcPct val="100000"/>
              </a:lnSpc>
              <a:spcBef>
                <a:spcPts val="1150"/>
              </a:spcBef>
            </a:pPr>
            <a:r>
              <a:rPr sz="2400" b="1" i="1" spc="-5" dirty="0">
                <a:latin typeface="Calisto MT"/>
                <a:cs typeface="Calisto MT"/>
              </a:rPr>
              <a:t>94 sections </a:t>
            </a:r>
            <a:r>
              <a:rPr sz="2400" b="1" spc="-10" dirty="0">
                <a:solidFill>
                  <a:srgbClr val="C00000"/>
                </a:solidFill>
                <a:latin typeface="Calisto MT"/>
                <a:cs typeface="Calisto MT"/>
              </a:rPr>
              <a:t>segregated into </a:t>
            </a:r>
            <a:r>
              <a:rPr sz="2400" b="1" i="1" spc="-5" dirty="0">
                <a:latin typeface="Calisto MT"/>
                <a:cs typeface="Calisto MT"/>
              </a:rPr>
              <a:t>13</a:t>
            </a:r>
            <a:r>
              <a:rPr sz="2400" b="1" i="1" spc="140" dirty="0">
                <a:latin typeface="Calisto MT"/>
                <a:cs typeface="Calisto MT"/>
              </a:rPr>
              <a:t> </a:t>
            </a:r>
            <a:r>
              <a:rPr sz="2400" b="1" i="1" dirty="0">
                <a:latin typeface="Calisto MT"/>
                <a:cs typeface="Calisto MT"/>
              </a:rPr>
              <a:t>chapters</a:t>
            </a:r>
            <a:r>
              <a:rPr sz="2400" b="1" dirty="0">
                <a:latin typeface="Calisto MT"/>
                <a:cs typeface="Calisto MT"/>
              </a:rPr>
              <a:t>.</a:t>
            </a:r>
            <a:endParaRPr sz="2400">
              <a:latin typeface="Calisto MT"/>
              <a:cs typeface="Calisto M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426465"/>
            <a:ext cx="7472045" cy="696595"/>
          </a:xfrm>
          <a:prstGeom prst="rect">
            <a:avLst/>
          </a:prstGeom>
        </p:spPr>
        <p:txBody>
          <a:bodyPr vert="horz" wrap="square" lIns="0" tIns="13335" rIns="0" bIns="0" rtlCol="0">
            <a:spAutoFit/>
          </a:bodyPr>
          <a:lstStyle/>
          <a:p>
            <a:pPr marL="12700">
              <a:lnSpc>
                <a:spcPct val="100000"/>
              </a:lnSpc>
              <a:spcBef>
                <a:spcPts val="105"/>
              </a:spcBef>
            </a:pPr>
            <a:r>
              <a:rPr dirty="0"/>
              <a:t>IT </a:t>
            </a:r>
            <a:r>
              <a:rPr spc="-25" dirty="0"/>
              <a:t>Act-2000 </a:t>
            </a:r>
            <a:r>
              <a:rPr dirty="0"/>
              <a:t>:</a:t>
            </a:r>
            <a:r>
              <a:rPr spc="-60" dirty="0"/>
              <a:t> </a:t>
            </a:r>
            <a:r>
              <a:rPr dirty="0"/>
              <a:t>Objectives</a:t>
            </a:r>
          </a:p>
        </p:txBody>
      </p:sp>
      <p:sp>
        <p:nvSpPr>
          <p:cNvPr id="3" name="object 3"/>
          <p:cNvSpPr txBox="1"/>
          <p:nvPr/>
        </p:nvSpPr>
        <p:spPr>
          <a:xfrm>
            <a:off x="535940" y="1774901"/>
            <a:ext cx="7024370" cy="4050029"/>
          </a:xfrm>
          <a:prstGeom prst="rect">
            <a:avLst/>
          </a:prstGeom>
        </p:spPr>
        <p:txBody>
          <a:bodyPr vert="horz" wrap="square" lIns="0" tIns="12700" rIns="0" bIns="0" rtlCol="0">
            <a:spAutoFit/>
          </a:bodyPr>
          <a:lstStyle/>
          <a:p>
            <a:pPr marL="477520" indent="-465455">
              <a:lnSpc>
                <a:spcPct val="100000"/>
              </a:lnSpc>
              <a:spcBef>
                <a:spcPts val="100"/>
              </a:spcBef>
              <a:buFont typeface="Wingdings"/>
              <a:buChar char=""/>
              <a:tabLst>
                <a:tab pos="477520" algn="l"/>
                <a:tab pos="478155" algn="l"/>
              </a:tabLst>
            </a:pPr>
            <a:r>
              <a:rPr sz="2400" b="1" spc="-90" dirty="0">
                <a:solidFill>
                  <a:srgbClr val="C00000"/>
                </a:solidFill>
                <a:latin typeface="Calisto MT"/>
                <a:cs typeface="Calisto MT"/>
              </a:rPr>
              <a:t>To </a:t>
            </a:r>
            <a:r>
              <a:rPr sz="2400" b="1" spc="-20" dirty="0">
                <a:solidFill>
                  <a:srgbClr val="C00000"/>
                </a:solidFill>
                <a:latin typeface="Calisto MT"/>
                <a:cs typeface="Calisto MT"/>
              </a:rPr>
              <a:t>provide legal </a:t>
            </a:r>
            <a:r>
              <a:rPr sz="2400" b="1" spc="-10" dirty="0">
                <a:solidFill>
                  <a:srgbClr val="C00000"/>
                </a:solidFill>
                <a:latin typeface="Calisto MT"/>
                <a:cs typeface="Calisto MT"/>
              </a:rPr>
              <a:t>recognition </a:t>
            </a:r>
            <a:r>
              <a:rPr sz="2400" b="1" spc="-5" dirty="0">
                <a:solidFill>
                  <a:srgbClr val="C00000"/>
                </a:solidFill>
                <a:latin typeface="Calisto MT"/>
                <a:cs typeface="Calisto MT"/>
              </a:rPr>
              <a:t>for</a:t>
            </a:r>
            <a:r>
              <a:rPr sz="2400" b="1" spc="315" dirty="0">
                <a:solidFill>
                  <a:srgbClr val="C00000"/>
                </a:solidFill>
                <a:latin typeface="Calisto MT"/>
                <a:cs typeface="Calisto MT"/>
              </a:rPr>
              <a:t> </a:t>
            </a:r>
            <a:r>
              <a:rPr sz="2400" b="1" spc="-10" dirty="0">
                <a:solidFill>
                  <a:srgbClr val="C00000"/>
                </a:solidFill>
                <a:latin typeface="Calisto MT"/>
                <a:cs typeface="Calisto MT"/>
              </a:rPr>
              <a:t>transactions</a:t>
            </a:r>
            <a:endParaRPr sz="2400">
              <a:latin typeface="Calisto MT"/>
              <a:cs typeface="Calisto MT"/>
            </a:endParaRPr>
          </a:p>
          <a:p>
            <a:pPr>
              <a:lnSpc>
                <a:spcPct val="100000"/>
              </a:lnSpc>
              <a:spcBef>
                <a:spcPts val="50"/>
              </a:spcBef>
              <a:buClr>
                <a:srgbClr val="C00000"/>
              </a:buClr>
              <a:buFont typeface="Wingdings"/>
              <a:buChar char=""/>
            </a:pPr>
            <a:endParaRPr sz="2400">
              <a:latin typeface="Calisto MT"/>
              <a:cs typeface="Calisto MT"/>
            </a:endParaRPr>
          </a:p>
          <a:p>
            <a:pPr marL="477520" marR="165735" indent="-465455">
              <a:lnSpc>
                <a:spcPct val="100000"/>
              </a:lnSpc>
              <a:buFont typeface="Wingdings"/>
              <a:buChar char=""/>
              <a:tabLst>
                <a:tab pos="477520" algn="l"/>
                <a:tab pos="478155" algn="l"/>
              </a:tabLst>
            </a:pPr>
            <a:r>
              <a:rPr sz="2400" b="1" spc="-90" dirty="0">
                <a:solidFill>
                  <a:srgbClr val="C00000"/>
                </a:solidFill>
                <a:latin typeface="Calisto MT"/>
                <a:cs typeface="Calisto MT"/>
              </a:rPr>
              <a:t>To </a:t>
            </a:r>
            <a:r>
              <a:rPr sz="2400" b="1" spc="-10" dirty="0">
                <a:solidFill>
                  <a:srgbClr val="C00000"/>
                </a:solidFill>
                <a:latin typeface="Calisto MT"/>
                <a:cs typeface="Calisto MT"/>
              </a:rPr>
              <a:t>facilitate electronic filing </a:t>
            </a:r>
            <a:r>
              <a:rPr sz="2400" b="1" dirty="0">
                <a:solidFill>
                  <a:srgbClr val="C00000"/>
                </a:solidFill>
                <a:latin typeface="Calisto MT"/>
                <a:cs typeface="Calisto MT"/>
              </a:rPr>
              <a:t>of </a:t>
            </a:r>
            <a:r>
              <a:rPr sz="2400" b="1" spc="-5" dirty="0">
                <a:solidFill>
                  <a:srgbClr val="C00000"/>
                </a:solidFill>
                <a:latin typeface="Calisto MT"/>
                <a:cs typeface="Calisto MT"/>
              </a:rPr>
              <a:t>documents </a:t>
            </a:r>
            <a:r>
              <a:rPr sz="2400" b="1" spc="-10" dirty="0">
                <a:solidFill>
                  <a:srgbClr val="C00000"/>
                </a:solidFill>
                <a:latin typeface="Calisto MT"/>
                <a:cs typeface="Calisto MT"/>
              </a:rPr>
              <a:t>with  the </a:t>
            </a:r>
            <a:r>
              <a:rPr sz="2400" b="1" spc="-15" dirty="0">
                <a:solidFill>
                  <a:srgbClr val="C00000"/>
                </a:solidFill>
                <a:latin typeface="Calisto MT"/>
                <a:cs typeface="Calisto MT"/>
              </a:rPr>
              <a:t>Government</a:t>
            </a:r>
            <a:r>
              <a:rPr sz="2400" b="1" spc="55" dirty="0">
                <a:solidFill>
                  <a:srgbClr val="C00000"/>
                </a:solidFill>
                <a:latin typeface="Calisto MT"/>
                <a:cs typeface="Calisto MT"/>
              </a:rPr>
              <a:t> </a:t>
            </a:r>
            <a:r>
              <a:rPr sz="2400" b="1" spc="-25" dirty="0">
                <a:solidFill>
                  <a:srgbClr val="C00000"/>
                </a:solidFill>
                <a:latin typeface="Calisto MT"/>
                <a:cs typeface="Calisto MT"/>
              </a:rPr>
              <a:t>agencies.</a:t>
            </a:r>
            <a:endParaRPr sz="2400">
              <a:latin typeface="Calisto MT"/>
              <a:cs typeface="Calisto MT"/>
            </a:endParaRPr>
          </a:p>
          <a:p>
            <a:pPr>
              <a:lnSpc>
                <a:spcPct val="100000"/>
              </a:lnSpc>
              <a:spcBef>
                <a:spcPts val="15"/>
              </a:spcBef>
              <a:buClr>
                <a:srgbClr val="C00000"/>
              </a:buClr>
              <a:buFont typeface="Wingdings"/>
              <a:buChar char=""/>
            </a:pPr>
            <a:endParaRPr sz="2400">
              <a:latin typeface="Calisto MT"/>
              <a:cs typeface="Calisto MT"/>
            </a:endParaRPr>
          </a:p>
          <a:p>
            <a:pPr marL="477520" marR="5080" indent="-465455">
              <a:lnSpc>
                <a:spcPct val="99800"/>
              </a:lnSpc>
              <a:buFont typeface="Wingdings"/>
              <a:buChar char=""/>
              <a:tabLst>
                <a:tab pos="477520" algn="l"/>
                <a:tab pos="478155" algn="l"/>
                <a:tab pos="2755900" algn="l"/>
                <a:tab pos="4850130" algn="l"/>
              </a:tabLst>
            </a:pPr>
            <a:r>
              <a:rPr sz="2400" b="1" spc="-90" dirty="0">
                <a:solidFill>
                  <a:srgbClr val="C00000"/>
                </a:solidFill>
                <a:latin typeface="Calisto MT"/>
                <a:cs typeface="Calisto MT"/>
              </a:rPr>
              <a:t>To </a:t>
            </a:r>
            <a:r>
              <a:rPr sz="2400" b="1" spc="-5" dirty="0">
                <a:solidFill>
                  <a:srgbClr val="C00000"/>
                </a:solidFill>
                <a:latin typeface="Calisto MT"/>
                <a:cs typeface="Calisto MT"/>
              </a:rPr>
              <a:t>amend </a:t>
            </a:r>
            <a:r>
              <a:rPr sz="2400" b="1" spc="-10" dirty="0">
                <a:solidFill>
                  <a:srgbClr val="C00000"/>
                </a:solidFill>
                <a:latin typeface="Calisto MT"/>
                <a:cs typeface="Calisto MT"/>
              </a:rPr>
              <a:t>the </a:t>
            </a:r>
            <a:r>
              <a:rPr sz="2400" b="1" i="1" spc="-5" dirty="0">
                <a:solidFill>
                  <a:srgbClr val="C00000"/>
                </a:solidFill>
                <a:latin typeface="Calisto MT"/>
                <a:cs typeface="Calisto MT"/>
              </a:rPr>
              <a:t>Indian </a:t>
            </a:r>
            <a:r>
              <a:rPr sz="2400" b="1" i="1" spc="-15" dirty="0">
                <a:solidFill>
                  <a:srgbClr val="C00000"/>
                </a:solidFill>
                <a:latin typeface="Calisto MT"/>
                <a:cs typeface="Calisto MT"/>
              </a:rPr>
              <a:t>Penal </a:t>
            </a:r>
            <a:r>
              <a:rPr sz="2400" b="1" i="1" dirty="0">
                <a:solidFill>
                  <a:srgbClr val="C00000"/>
                </a:solidFill>
                <a:latin typeface="Calisto MT"/>
                <a:cs typeface="Calisto MT"/>
              </a:rPr>
              <a:t>Code, The </a:t>
            </a:r>
            <a:r>
              <a:rPr sz="2400" b="1" i="1" spc="-5" dirty="0">
                <a:solidFill>
                  <a:srgbClr val="C00000"/>
                </a:solidFill>
                <a:latin typeface="Calisto MT"/>
                <a:cs typeface="Calisto MT"/>
              </a:rPr>
              <a:t>Indian  Evidence Act, 1872, The Banker's Book Evidence Act,  1891 and</a:t>
            </a:r>
            <a:r>
              <a:rPr sz="2400" b="1" i="1" dirty="0">
                <a:solidFill>
                  <a:srgbClr val="C00000"/>
                </a:solidFill>
                <a:latin typeface="Calisto MT"/>
                <a:cs typeface="Calisto MT"/>
              </a:rPr>
              <a:t> </a:t>
            </a:r>
            <a:r>
              <a:rPr sz="2400" b="1" i="1" spc="-5" dirty="0">
                <a:solidFill>
                  <a:srgbClr val="C00000"/>
                </a:solidFill>
                <a:latin typeface="Calisto MT"/>
                <a:cs typeface="Calisto MT"/>
              </a:rPr>
              <a:t>the	</a:t>
            </a:r>
            <a:r>
              <a:rPr sz="2400" b="1" i="1" spc="5" dirty="0">
                <a:solidFill>
                  <a:srgbClr val="C00000"/>
                </a:solidFill>
                <a:latin typeface="Calisto MT"/>
                <a:cs typeface="Calisto MT"/>
              </a:rPr>
              <a:t>Reserve</a:t>
            </a:r>
            <a:r>
              <a:rPr sz="2400" b="1" i="1" spc="-5" dirty="0">
                <a:solidFill>
                  <a:srgbClr val="C00000"/>
                </a:solidFill>
                <a:latin typeface="Calisto MT"/>
                <a:cs typeface="Calisto MT"/>
              </a:rPr>
              <a:t> Bank</a:t>
            </a:r>
            <a:r>
              <a:rPr sz="2400" b="1" i="1" spc="5" dirty="0">
                <a:solidFill>
                  <a:srgbClr val="C00000"/>
                </a:solidFill>
                <a:latin typeface="Calisto MT"/>
                <a:cs typeface="Calisto MT"/>
              </a:rPr>
              <a:t> </a:t>
            </a:r>
            <a:r>
              <a:rPr sz="2400" b="1" i="1" dirty="0">
                <a:solidFill>
                  <a:srgbClr val="C00000"/>
                </a:solidFill>
                <a:latin typeface="Calisto MT"/>
                <a:cs typeface="Calisto MT"/>
              </a:rPr>
              <a:t>of	</a:t>
            </a:r>
            <a:r>
              <a:rPr sz="2400" b="1" i="1" spc="-5" dirty="0">
                <a:solidFill>
                  <a:srgbClr val="C00000"/>
                </a:solidFill>
                <a:latin typeface="Calisto MT"/>
                <a:cs typeface="Calisto MT"/>
              </a:rPr>
              <a:t>India Act,</a:t>
            </a:r>
            <a:r>
              <a:rPr sz="2400" b="1" i="1" spc="-35" dirty="0">
                <a:solidFill>
                  <a:srgbClr val="C00000"/>
                </a:solidFill>
                <a:latin typeface="Calisto MT"/>
                <a:cs typeface="Calisto MT"/>
              </a:rPr>
              <a:t> </a:t>
            </a:r>
            <a:r>
              <a:rPr sz="2400" b="1" i="1" spc="-5" dirty="0">
                <a:solidFill>
                  <a:srgbClr val="C00000"/>
                </a:solidFill>
                <a:latin typeface="Calisto MT"/>
                <a:cs typeface="Calisto MT"/>
              </a:rPr>
              <a:t>1934.</a:t>
            </a:r>
            <a:endParaRPr sz="2400">
              <a:latin typeface="Calisto MT"/>
              <a:cs typeface="Calisto MT"/>
            </a:endParaRPr>
          </a:p>
          <a:p>
            <a:pPr>
              <a:lnSpc>
                <a:spcPct val="100000"/>
              </a:lnSpc>
              <a:spcBef>
                <a:spcPts val="50"/>
              </a:spcBef>
              <a:buClr>
                <a:srgbClr val="C00000"/>
              </a:buClr>
              <a:buFont typeface="Wingdings"/>
              <a:buChar char=""/>
            </a:pPr>
            <a:endParaRPr sz="2450">
              <a:latin typeface="Calisto MT"/>
              <a:cs typeface="Calisto MT"/>
            </a:endParaRPr>
          </a:p>
          <a:p>
            <a:pPr marL="477520" indent="-465455">
              <a:lnSpc>
                <a:spcPct val="100000"/>
              </a:lnSpc>
              <a:buFont typeface="Wingdings"/>
              <a:buChar char=""/>
              <a:tabLst>
                <a:tab pos="477520" algn="l"/>
                <a:tab pos="478155" algn="l"/>
                <a:tab pos="5522595" algn="l"/>
              </a:tabLst>
            </a:pPr>
            <a:r>
              <a:rPr sz="2400" b="1" spc="-5" dirty="0">
                <a:solidFill>
                  <a:srgbClr val="C00000"/>
                </a:solidFill>
                <a:latin typeface="Calisto MT"/>
                <a:cs typeface="Calisto MT"/>
              </a:rPr>
              <a:t>Aims </a:t>
            </a:r>
            <a:r>
              <a:rPr sz="2400" b="1" spc="-10" dirty="0">
                <a:solidFill>
                  <a:srgbClr val="C00000"/>
                </a:solidFill>
                <a:latin typeface="Calisto MT"/>
                <a:cs typeface="Calisto MT"/>
              </a:rPr>
              <a:t>to </a:t>
            </a:r>
            <a:r>
              <a:rPr sz="2400" b="1" spc="-20" dirty="0">
                <a:solidFill>
                  <a:srgbClr val="C00000"/>
                </a:solidFill>
                <a:latin typeface="Calisto MT"/>
                <a:cs typeface="Calisto MT"/>
              </a:rPr>
              <a:t>provide </a:t>
            </a:r>
            <a:r>
              <a:rPr sz="2400" b="1" spc="-10" dirty="0">
                <a:solidFill>
                  <a:srgbClr val="C00000"/>
                </a:solidFill>
                <a:latin typeface="Calisto MT"/>
                <a:cs typeface="Calisto MT"/>
              </a:rPr>
              <a:t>the</a:t>
            </a:r>
            <a:r>
              <a:rPr sz="2400" b="1" spc="135" dirty="0">
                <a:solidFill>
                  <a:srgbClr val="C00000"/>
                </a:solidFill>
                <a:latin typeface="Calisto MT"/>
                <a:cs typeface="Calisto MT"/>
              </a:rPr>
              <a:t> </a:t>
            </a:r>
            <a:r>
              <a:rPr sz="2400" b="1" spc="-20" dirty="0">
                <a:solidFill>
                  <a:srgbClr val="C00000"/>
                </a:solidFill>
                <a:latin typeface="Calisto MT"/>
                <a:cs typeface="Calisto MT"/>
              </a:rPr>
              <a:t>legal</a:t>
            </a:r>
            <a:r>
              <a:rPr sz="2400" b="1" spc="65" dirty="0">
                <a:solidFill>
                  <a:srgbClr val="C00000"/>
                </a:solidFill>
                <a:latin typeface="Calisto MT"/>
                <a:cs typeface="Calisto MT"/>
              </a:rPr>
              <a:t> </a:t>
            </a:r>
            <a:r>
              <a:rPr sz="2400" b="1" spc="-20" dirty="0">
                <a:solidFill>
                  <a:srgbClr val="C00000"/>
                </a:solidFill>
                <a:latin typeface="Calisto MT"/>
                <a:cs typeface="Calisto MT"/>
              </a:rPr>
              <a:t>framework	</a:t>
            </a:r>
            <a:r>
              <a:rPr sz="2400" b="1" spc="-10" dirty="0">
                <a:solidFill>
                  <a:srgbClr val="C00000"/>
                </a:solidFill>
                <a:latin typeface="Calisto MT"/>
                <a:cs typeface="Calisto MT"/>
              </a:rPr>
              <a:t>to</a:t>
            </a:r>
            <a:r>
              <a:rPr sz="2400" b="1" spc="-5" dirty="0">
                <a:solidFill>
                  <a:srgbClr val="C00000"/>
                </a:solidFill>
                <a:latin typeface="Calisto MT"/>
                <a:cs typeface="Calisto MT"/>
              </a:rPr>
              <a:t> </a:t>
            </a:r>
            <a:r>
              <a:rPr sz="2400" b="1" spc="-10" dirty="0">
                <a:solidFill>
                  <a:srgbClr val="C00000"/>
                </a:solidFill>
                <a:latin typeface="Calisto MT"/>
                <a:cs typeface="Calisto MT"/>
              </a:rPr>
              <a:t>all</a:t>
            </a:r>
            <a:endParaRPr sz="2400">
              <a:latin typeface="Calisto MT"/>
              <a:cs typeface="Calisto MT"/>
            </a:endParaRPr>
          </a:p>
          <a:p>
            <a:pPr marL="477520">
              <a:lnSpc>
                <a:spcPct val="100000"/>
              </a:lnSpc>
              <a:spcBef>
                <a:spcPts val="5"/>
              </a:spcBef>
            </a:pPr>
            <a:r>
              <a:rPr sz="2400" b="1" spc="-10" dirty="0">
                <a:solidFill>
                  <a:srgbClr val="C00000"/>
                </a:solidFill>
                <a:latin typeface="Calisto MT"/>
                <a:cs typeface="Calisto MT"/>
              </a:rPr>
              <a:t>electronic</a:t>
            </a:r>
            <a:r>
              <a:rPr sz="2400" b="1" spc="40" dirty="0">
                <a:solidFill>
                  <a:srgbClr val="C00000"/>
                </a:solidFill>
                <a:latin typeface="Calisto MT"/>
                <a:cs typeface="Calisto MT"/>
              </a:rPr>
              <a:t> </a:t>
            </a:r>
            <a:r>
              <a:rPr sz="2400" b="1" spc="-20" dirty="0">
                <a:solidFill>
                  <a:srgbClr val="C00000"/>
                </a:solidFill>
                <a:latin typeface="Calisto MT"/>
                <a:cs typeface="Calisto MT"/>
              </a:rPr>
              <a:t>records.</a:t>
            </a:r>
            <a:endParaRPr sz="2400">
              <a:latin typeface="Calisto MT"/>
              <a:cs typeface="Calisto M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426465"/>
            <a:ext cx="3587115" cy="696595"/>
          </a:xfrm>
          <a:prstGeom prst="rect">
            <a:avLst/>
          </a:prstGeom>
        </p:spPr>
        <p:txBody>
          <a:bodyPr vert="horz" wrap="square" lIns="0" tIns="13335" rIns="0" bIns="0" rtlCol="0">
            <a:spAutoFit/>
          </a:bodyPr>
          <a:lstStyle/>
          <a:p>
            <a:pPr marL="12700">
              <a:lnSpc>
                <a:spcPct val="100000"/>
              </a:lnSpc>
              <a:spcBef>
                <a:spcPts val="105"/>
              </a:spcBef>
            </a:pPr>
            <a:r>
              <a:rPr dirty="0"/>
              <a:t>IT</a:t>
            </a:r>
            <a:r>
              <a:rPr spc="-70" dirty="0"/>
              <a:t> </a:t>
            </a:r>
            <a:r>
              <a:rPr spc="-25" dirty="0"/>
              <a:t>Act-2000</a:t>
            </a:r>
          </a:p>
        </p:txBody>
      </p:sp>
      <p:sp>
        <p:nvSpPr>
          <p:cNvPr id="3" name="object 3"/>
          <p:cNvSpPr txBox="1"/>
          <p:nvPr/>
        </p:nvSpPr>
        <p:spPr>
          <a:xfrm>
            <a:off x="535940" y="1316482"/>
            <a:ext cx="8335645" cy="1179830"/>
          </a:xfrm>
          <a:prstGeom prst="rect">
            <a:avLst/>
          </a:prstGeom>
        </p:spPr>
        <p:txBody>
          <a:bodyPr vert="horz" wrap="square" lIns="0" tIns="13335" rIns="0" bIns="0" rtlCol="0">
            <a:spAutoFit/>
          </a:bodyPr>
          <a:lstStyle/>
          <a:p>
            <a:pPr marL="1701164" marR="1657350" algn="ctr">
              <a:lnSpc>
                <a:spcPct val="100000"/>
              </a:lnSpc>
              <a:spcBef>
                <a:spcPts val="105"/>
              </a:spcBef>
            </a:pPr>
            <a:r>
              <a:rPr sz="2600" b="1" spc="-5" dirty="0">
                <a:latin typeface="Calisto MT"/>
                <a:cs typeface="Calisto MT"/>
              </a:rPr>
              <a:t>Snapshot </a:t>
            </a:r>
            <a:r>
              <a:rPr sz="2600" b="1" dirty="0">
                <a:latin typeface="Calisto MT"/>
                <a:cs typeface="Calisto MT"/>
              </a:rPr>
              <a:t>of </a:t>
            </a:r>
            <a:r>
              <a:rPr sz="2600" b="1" spc="-5" dirty="0">
                <a:latin typeface="Calisto MT"/>
                <a:cs typeface="Calisto MT"/>
              </a:rPr>
              <a:t>Important </a:t>
            </a:r>
            <a:r>
              <a:rPr sz="2600" b="1" dirty="0">
                <a:latin typeface="Calisto MT"/>
                <a:cs typeface="Calisto MT"/>
              </a:rPr>
              <a:t>Cyber </a:t>
            </a:r>
            <a:r>
              <a:rPr sz="2600" b="1" spc="-40" dirty="0">
                <a:latin typeface="Calisto MT"/>
                <a:cs typeface="Calisto MT"/>
              </a:rPr>
              <a:t>Law  </a:t>
            </a:r>
            <a:r>
              <a:rPr sz="2600" b="1" spc="-10" dirty="0">
                <a:latin typeface="Calisto MT"/>
                <a:cs typeface="Calisto MT"/>
              </a:rPr>
              <a:t>Provisions in</a:t>
            </a:r>
            <a:r>
              <a:rPr sz="2600" b="1" dirty="0">
                <a:latin typeface="Calisto MT"/>
                <a:cs typeface="Calisto MT"/>
              </a:rPr>
              <a:t> </a:t>
            </a:r>
            <a:r>
              <a:rPr sz="2600" b="1" spc="-5" dirty="0">
                <a:latin typeface="Calisto MT"/>
                <a:cs typeface="Calisto MT"/>
              </a:rPr>
              <a:t>India</a:t>
            </a:r>
            <a:endParaRPr sz="2600">
              <a:latin typeface="Calisto MT"/>
              <a:cs typeface="Calisto MT"/>
            </a:endParaRPr>
          </a:p>
          <a:p>
            <a:pPr algn="ctr">
              <a:lnSpc>
                <a:spcPts val="2845"/>
              </a:lnSpc>
              <a:tabLst>
                <a:tab pos="5772150" algn="l"/>
              </a:tabLst>
            </a:pPr>
            <a:r>
              <a:rPr sz="2400" b="1" i="1" spc="5" dirty="0">
                <a:latin typeface="Calisto MT"/>
                <a:cs typeface="Calisto MT"/>
              </a:rPr>
              <a:t>Offence	</a:t>
            </a:r>
            <a:r>
              <a:rPr sz="2400" b="1" i="1" spc="-5" dirty="0">
                <a:latin typeface="Calisto MT"/>
                <a:cs typeface="Calisto MT"/>
              </a:rPr>
              <a:t>Section under IT</a:t>
            </a:r>
            <a:r>
              <a:rPr sz="2400" b="1" i="1" spc="-50" dirty="0">
                <a:latin typeface="Calisto MT"/>
                <a:cs typeface="Calisto MT"/>
              </a:rPr>
              <a:t> </a:t>
            </a:r>
            <a:r>
              <a:rPr sz="2400" b="1" i="1" dirty="0">
                <a:latin typeface="Calisto MT"/>
                <a:cs typeface="Calisto MT"/>
              </a:rPr>
              <a:t>Act</a:t>
            </a:r>
            <a:endParaRPr sz="2400">
              <a:latin typeface="Calisto MT"/>
              <a:cs typeface="Calisto MT"/>
            </a:endParaRPr>
          </a:p>
        </p:txBody>
      </p:sp>
      <p:sp>
        <p:nvSpPr>
          <p:cNvPr id="4" name="object 4"/>
          <p:cNvSpPr txBox="1"/>
          <p:nvPr/>
        </p:nvSpPr>
        <p:spPr>
          <a:xfrm>
            <a:off x="535940" y="2752471"/>
            <a:ext cx="4543425" cy="574040"/>
          </a:xfrm>
          <a:prstGeom prst="rect">
            <a:avLst/>
          </a:prstGeom>
        </p:spPr>
        <p:txBody>
          <a:bodyPr vert="horz" wrap="square" lIns="0" tIns="12700" rIns="0" bIns="0" rtlCol="0">
            <a:spAutoFit/>
          </a:bodyPr>
          <a:lstStyle/>
          <a:p>
            <a:pPr marL="12700" marR="5080">
              <a:lnSpc>
                <a:spcPct val="100000"/>
              </a:lnSpc>
              <a:spcBef>
                <a:spcPts val="100"/>
              </a:spcBef>
            </a:pPr>
            <a:r>
              <a:rPr sz="1800" b="1" spc="-15" dirty="0">
                <a:solidFill>
                  <a:srgbClr val="C00000"/>
                </a:solidFill>
                <a:latin typeface="Calisto MT"/>
                <a:cs typeface="Calisto MT"/>
              </a:rPr>
              <a:t>Tampering </a:t>
            </a:r>
            <a:r>
              <a:rPr sz="1800" b="1" spc="-5" dirty="0">
                <a:solidFill>
                  <a:srgbClr val="C00000"/>
                </a:solidFill>
                <a:latin typeface="Calisto MT"/>
                <a:cs typeface="Calisto MT"/>
              </a:rPr>
              <a:t>with Computer source documents  (with </a:t>
            </a:r>
            <a:r>
              <a:rPr sz="1800" b="1" dirty="0">
                <a:solidFill>
                  <a:srgbClr val="C00000"/>
                </a:solidFill>
                <a:latin typeface="Calisto MT"/>
                <a:cs typeface="Calisto MT"/>
              </a:rPr>
              <a:t>out </a:t>
            </a:r>
            <a:r>
              <a:rPr sz="1800" b="1" spc="-15" dirty="0">
                <a:solidFill>
                  <a:srgbClr val="C00000"/>
                </a:solidFill>
                <a:latin typeface="Calisto MT"/>
                <a:cs typeface="Calisto MT"/>
              </a:rPr>
              <a:t>the </a:t>
            </a:r>
            <a:r>
              <a:rPr sz="1800" b="1" dirty="0">
                <a:solidFill>
                  <a:srgbClr val="C00000"/>
                </a:solidFill>
                <a:latin typeface="Calisto MT"/>
                <a:cs typeface="Calisto MT"/>
              </a:rPr>
              <a:t>permission </a:t>
            </a:r>
            <a:r>
              <a:rPr sz="1800" b="1" spc="5" dirty="0">
                <a:solidFill>
                  <a:srgbClr val="C00000"/>
                </a:solidFill>
                <a:latin typeface="Calisto MT"/>
                <a:cs typeface="Calisto MT"/>
              </a:rPr>
              <a:t>of </a:t>
            </a:r>
            <a:r>
              <a:rPr sz="1800" b="1" dirty="0">
                <a:solidFill>
                  <a:srgbClr val="C00000"/>
                </a:solidFill>
                <a:latin typeface="Calisto MT"/>
                <a:cs typeface="Calisto MT"/>
              </a:rPr>
              <a:t>in</a:t>
            </a:r>
            <a:r>
              <a:rPr sz="1800" b="1" spc="130" dirty="0">
                <a:solidFill>
                  <a:srgbClr val="C00000"/>
                </a:solidFill>
                <a:latin typeface="Calisto MT"/>
                <a:cs typeface="Calisto MT"/>
              </a:rPr>
              <a:t> </a:t>
            </a:r>
            <a:r>
              <a:rPr sz="1800" b="1" spc="-10" dirty="0">
                <a:solidFill>
                  <a:srgbClr val="C00000"/>
                </a:solidFill>
                <a:latin typeface="Calisto MT"/>
                <a:cs typeface="Calisto MT"/>
              </a:rPr>
              <a:t>charge)</a:t>
            </a:r>
            <a:endParaRPr sz="1800">
              <a:latin typeface="Calisto MT"/>
              <a:cs typeface="Calisto MT"/>
            </a:endParaRPr>
          </a:p>
        </p:txBody>
      </p:sp>
      <p:sp>
        <p:nvSpPr>
          <p:cNvPr id="5" name="object 5"/>
          <p:cNvSpPr txBox="1"/>
          <p:nvPr/>
        </p:nvSpPr>
        <p:spPr>
          <a:xfrm>
            <a:off x="8129699" y="3026790"/>
            <a:ext cx="666750" cy="299720"/>
          </a:xfrm>
          <a:prstGeom prst="rect">
            <a:avLst/>
          </a:prstGeom>
        </p:spPr>
        <p:txBody>
          <a:bodyPr vert="horz" wrap="square" lIns="0" tIns="12700" rIns="0" bIns="0" rtlCol="0">
            <a:spAutoFit/>
          </a:bodyPr>
          <a:lstStyle/>
          <a:p>
            <a:pPr marL="12700">
              <a:lnSpc>
                <a:spcPct val="100000"/>
              </a:lnSpc>
              <a:spcBef>
                <a:spcPts val="100"/>
              </a:spcBef>
            </a:pPr>
            <a:r>
              <a:rPr sz="1800" b="1" spc="-15" dirty="0">
                <a:solidFill>
                  <a:srgbClr val="C00000"/>
                </a:solidFill>
                <a:latin typeface="Calisto MT"/>
                <a:cs typeface="Calisto MT"/>
              </a:rPr>
              <a:t>Sec.43</a:t>
            </a:r>
            <a:endParaRPr sz="1800">
              <a:latin typeface="Calisto MT"/>
              <a:cs typeface="Calisto MT"/>
            </a:endParaRPr>
          </a:p>
        </p:txBody>
      </p:sp>
      <p:sp>
        <p:nvSpPr>
          <p:cNvPr id="6" name="object 6"/>
          <p:cNvSpPr txBox="1"/>
          <p:nvPr/>
        </p:nvSpPr>
        <p:spPr>
          <a:xfrm>
            <a:off x="535940" y="3575126"/>
            <a:ext cx="4949190" cy="30035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sto MT"/>
                <a:cs typeface="Calisto MT"/>
              </a:rPr>
              <a:t>Hacking with Computer </a:t>
            </a:r>
            <a:r>
              <a:rPr sz="1800" b="1" spc="-15" dirty="0">
                <a:latin typeface="Calisto MT"/>
                <a:cs typeface="Calisto MT"/>
              </a:rPr>
              <a:t>systems, </a:t>
            </a:r>
            <a:r>
              <a:rPr sz="1800" b="1" spc="-5" dirty="0">
                <a:latin typeface="Calisto MT"/>
                <a:cs typeface="Calisto MT"/>
              </a:rPr>
              <a:t>Data</a:t>
            </a:r>
            <a:r>
              <a:rPr sz="1800" b="1" spc="55" dirty="0">
                <a:latin typeface="Calisto MT"/>
                <a:cs typeface="Calisto MT"/>
              </a:rPr>
              <a:t> </a:t>
            </a:r>
            <a:r>
              <a:rPr sz="1800" b="1" spc="-5" dirty="0">
                <a:latin typeface="Calisto MT"/>
                <a:cs typeface="Calisto MT"/>
              </a:rPr>
              <a:t>alteration</a:t>
            </a:r>
            <a:endParaRPr sz="1800">
              <a:latin typeface="Calisto MT"/>
              <a:cs typeface="Calisto MT"/>
            </a:endParaRPr>
          </a:p>
        </p:txBody>
      </p:sp>
      <p:sp>
        <p:nvSpPr>
          <p:cNvPr id="7" name="object 7"/>
          <p:cNvSpPr txBox="1"/>
          <p:nvPr/>
        </p:nvSpPr>
        <p:spPr>
          <a:xfrm>
            <a:off x="8155959" y="3575126"/>
            <a:ext cx="666750" cy="300355"/>
          </a:xfrm>
          <a:prstGeom prst="rect">
            <a:avLst/>
          </a:prstGeom>
        </p:spPr>
        <p:txBody>
          <a:bodyPr vert="horz" wrap="square" lIns="0" tIns="12700" rIns="0" bIns="0" rtlCol="0">
            <a:spAutoFit/>
          </a:bodyPr>
          <a:lstStyle/>
          <a:p>
            <a:pPr marL="12700">
              <a:lnSpc>
                <a:spcPct val="100000"/>
              </a:lnSpc>
              <a:spcBef>
                <a:spcPts val="100"/>
              </a:spcBef>
            </a:pPr>
            <a:r>
              <a:rPr sz="1800" b="1" spc="-15" dirty="0">
                <a:latin typeface="Calisto MT"/>
                <a:cs typeface="Calisto MT"/>
              </a:rPr>
              <a:t>Sec.66</a:t>
            </a:r>
            <a:endParaRPr sz="1800">
              <a:latin typeface="Calisto MT"/>
              <a:cs typeface="Calisto MT"/>
            </a:endParaRPr>
          </a:p>
        </p:txBody>
      </p:sp>
      <p:sp>
        <p:nvSpPr>
          <p:cNvPr id="8" name="object 8"/>
          <p:cNvSpPr txBox="1"/>
          <p:nvPr/>
        </p:nvSpPr>
        <p:spPr>
          <a:xfrm>
            <a:off x="535940" y="4124325"/>
            <a:ext cx="320040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C00000"/>
                </a:solidFill>
                <a:latin typeface="Calisto MT"/>
                <a:cs typeface="Calisto MT"/>
              </a:rPr>
              <a:t>Publishing obscene</a:t>
            </a:r>
            <a:r>
              <a:rPr sz="1800" b="1" spc="5" dirty="0">
                <a:solidFill>
                  <a:srgbClr val="C00000"/>
                </a:solidFill>
                <a:latin typeface="Calisto MT"/>
                <a:cs typeface="Calisto MT"/>
              </a:rPr>
              <a:t> </a:t>
            </a:r>
            <a:r>
              <a:rPr sz="1800" b="1" dirty="0">
                <a:solidFill>
                  <a:srgbClr val="C00000"/>
                </a:solidFill>
                <a:latin typeface="Calisto MT"/>
                <a:cs typeface="Calisto MT"/>
              </a:rPr>
              <a:t>information</a:t>
            </a:r>
            <a:endParaRPr sz="1800">
              <a:latin typeface="Calisto MT"/>
              <a:cs typeface="Calisto MT"/>
            </a:endParaRPr>
          </a:p>
        </p:txBody>
      </p:sp>
      <p:sp>
        <p:nvSpPr>
          <p:cNvPr id="9" name="object 9"/>
          <p:cNvSpPr txBox="1"/>
          <p:nvPr/>
        </p:nvSpPr>
        <p:spPr>
          <a:xfrm>
            <a:off x="8158806" y="4124325"/>
            <a:ext cx="66611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C00000"/>
                </a:solidFill>
                <a:latin typeface="Calisto MT"/>
                <a:cs typeface="Calisto MT"/>
              </a:rPr>
              <a:t>S</a:t>
            </a:r>
            <a:r>
              <a:rPr sz="1800" b="1" spc="5" dirty="0">
                <a:solidFill>
                  <a:srgbClr val="C00000"/>
                </a:solidFill>
                <a:latin typeface="Calisto MT"/>
                <a:cs typeface="Calisto MT"/>
              </a:rPr>
              <a:t>e</a:t>
            </a:r>
            <a:r>
              <a:rPr sz="1800" b="1" spc="-40" dirty="0">
                <a:solidFill>
                  <a:srgbClr val="C00000"/>
                </a:solidFill>
                <a:latin typeface="Calisto MT"/>
                <a:cs typeface="Calisto MT"/>
              </a:rPr>
              <a:t>c</a:t>
            </a:r>
            <a:r>
              <a:rPr sz="1800" b="1" spc="-25" dirty="0">
                <a:solidFill>
                  <a:srgbClr val="C00000"/>
                </a:solidFill>
                <a:latin typeface="Calisto MT"/>
                <a:cs typeface="Calisto MT"/>
              </a:rPr>
              <a:t>.</a:t>
            </a:r>
            <a:r>
              <a:rPr sz="1800" b="1" spc="-5" dirty="0">
                <a:solidFill>
                  <a:srgbClr val="C00000"/>
                </a:solidFill>
                <a:latin typeface="Calisto MT"/>
                <a:cs typeface="Calisto MT"/>
              </a:rPr>
              <a:t>6</a:t>
            </a:r>
            <a:r>
              <a:rPr sz="1800" b="1" dirty="0">
                <a:solidFill>
                  <a:srgbClr val="C00000"/>
                </a:solidFill>
                <a:latin typeface="Calisto MT"/>
                <a:cs typeface="Calisto MT"/>
              </a:rPr>
              <a:t>7</a:t>
            </a:r>
            <a:endParaRPr sz="1800">
              <a:latin typeface="Calisto MT"/>
              <a:cs typeface="Calisto MT"/>
            </a:endParaRPr>
          </a:p>
        </p:txBody>
      </p:sp>
      <p:sp>
        <p:nvSpPr>
          <p:cNvPr id="10" name="object 10"/>
          <p:cNvSpPr txBox="1"/>
          <p:nvPr/>
        </p:nvSpPr>
        <p:spPr>
          <a:xfrm>
            <a:off x="535940" y="4672965"/>
            <a:ext cx="416687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sto MT"/>
                <a:cs typeface="Calisto MT"/>
              </a:rPr>
              <a:t>Un-authorized </a:t>
            </a:r>
            <a:r>
              <a:rPr sz="1800" b="1" dirty="0">
                <a:latin typeface="Calisto MT"/>
                <a:cs typeface="Calisto MT"/>
              </a:rPr>
              <a:t>access </a:t>
            </a:r>
            <a:r>
              <a:rPr sz="1800" b="1" spc="-5" dirty="0">
                <a:latin typeface="Calisto MT"/>
                <a:cs typeface="Calisto MT"/>
              </a:rPr>
              <a:t>to protected</a:t>
            </a:r>
            <a:r>
              <a:rPr sz="1800" b="1" spc="114" dirty="0">
                <a:latin typeface="Calisto MT"/>
                <a:cs typeface="Calisto MT"/>
              </a:rPr>
              <a:t> </a:t>
            </a:r>
            <a:r>
              <a:rPr sz="1800" b="1" dirty="0">
                <a:latin typeface="Calisto MT"/>
                <a:cs typeface="Calisto MT"/>
              </a:rPr>
              <a:t>system</a:t>
            </a:r>
            <a:endParaRPr sz="1800">
              <a:latin typeface="Calisto MT"/>
              <a:cs typeface="Calisto MT"/>
            </a:endParaRPr>
          </a:p>
        </p:txBody>
      </p:sp>
      <p:sp>
        <p:nvSpPr>
          <p:cNvPr id="11" name="object 11"/>
          <p:cNvSpPr txBox="1"/>
          <p:nvPr/>
        </p:nvSpPr>
        <p:spPr>
          <a:xfrm>
            <a:off x="8189752" y="4672965"/>
            <a:ext cx="66611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sto MT"/>
                <a:cs typeface="Calisto MT"/>
              </a:rPr>
              <a:t>S</a:t>
            </a:r>
            <a:r>
              <a:rPr sz="1800" b="1" spc="10" dirty="0">
                <a:latin typeface="Calisto MT"/>
                <a:cs typeface="Calisto MT"/>
              </a:rPr>
              <a:t>e</a:t>
            </a:r>
            <a:r>
              <a:rPr sz="1800" b="1" spc="-40" dirty="0">
                <a:latin typeface="Calisto MT"/>
                <a:cs typeface="Calisto MT"/>
              </a:rPr>
              <a:t>c</a:t>
            </a:r>
            <a:r>
              <a:rPr sz="1800" b="1" spc="-20" dirty="0">
                <a:latin typeface="Calisto MT"/>
                <a:cs typeface="Calisto MT"/>
              </a:rPr>
              <a:t>.7</a:t>
            </a:r>
            <a:r>
              <a:rPr sz="1800" b="1" dirty="0">
                <a:latin typeface="Calisto MT"/>
                <a:cs typeface="Calisto MT"/>
              </a:rPr>
              <a:t>0</a:t>
            </a:r>
            <a:endParaRPr sz="1800">
              <a:latin typeface="Calisto MT"/>
              <a:cs typeface="Calisto MT"/>
            </a:endParaRPr>
          </a:p>
        </p:txBody>
      </p:sp>
      <p:sp>
        <p:nvSpPr>
          <p:cNvPr id="12" name="object 12"/>
          <p:cNvSpPr txBox="1"/>
          <p:nvPr/>
        </p:nvSpPr>
        <p:spPr>
          <a:xfrm>
            <a:off x="535940" y="5221985"/>
            <a:ext cx="3811904"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C00000"/>
                </a:solidFill>
                <a:latin typeface="Calisto MT"/>
                <a:cs typeface="Calisto MT"/>
              </a:rPr>
              <a:t>Breach </a:t>
            </a:r>
            <a:r>
              <a:rPr sz="1800" b="1" spc="5" dirty="0">
                <a:solidFill>
                  <a:srgbClr val="C00000"/>
                </a:solidFill>
                <a:latin typeface="Calisto MT"/>
                <a:cs typeface="Calisto MT"/>
              </a:rPr>
              <a:t>of </a:t>
            </a:r>
            <a:r>
              <a:rPr sz="1800" b="1" spc="-5" dirty="0">
                <a:solidFill>
                  <a:srgbClr val="C00000"/>
                </a:solidFill>
                <a:latin typeface="Calisto MT"/>
                <a:cs typeface="Calisto MT"/>
              </a:rPr>
              <a:t>Confidentiality and</a:t>
            </a:r>
            <a:r>
              <a:rPr sz="1800" b="1" spc="45" dirty="0">
                <a:solidFill>
                  <a:srgbClr val="C00000"/>
                </a:solidFill>
                <a:latin typeface="Calisto MT"/>
                <a:cs typeface="Calisto MT"/>
              </a:rPr>
              <a:t> </a:t>
            </a:r>
            <a:r>
              <a:rPr sz="1800" b="1" spc="-20" dirty="0">
                <a:solidFill>
                  <a:srgbClr val="C00000"/>
                </a:solidFill>
                <a:latin typeface="Calisto MT"/>
                <a:cs typeface="Calisto MT"/>
              </a:rPr>
              <a:t>Privacy</a:t>
            </a:r>
            <a:endParaRPr sz="1800">
              <a:latin typeface="Calisto MT"/>
              <a:cs typeface="Calisto MT"/>
            </a:endParaRPr>
          </a:p>
        </p:txBody>
      </p:sp>
      <p:sp>
        <p:nvSpPr>
          <p:cNvPr id="13" name="object 13"/>
          <p:cNvSpPr txBox="1"/>
          <p:nvPr/>
        </p:nvSpPr>
        <p:spPr>
          <a:xfrm>
            <a:off x="6786161" y="5221985"/>
            <a:ext cx="66421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C00000"/>
                </a:solidFill>
                <a:latin typeface="Calisto MT"/>
                <a:cs typeface="Calisto MT"/>
              </a:rPr>
              <a:t>S</a:t>
            </a:r>
            <a:r>
              <a:rPr sz="1800" b="1" spc="5" dirty="0">
                <a:solidFill>
                  <a:srgbClr val="C00000"/>
                </a:solidFill>
                <a:latin typeface="Calisto MT"/>
                <a:cs typeface="Calisto MT"/>
              </a:rPr>
              <a:t>e</a:t>
            </a:r>
            <a:r>
              <a:rPr sz="1800" b="1" spc="-40" dirty="0">
                <a:solidFill>
                  <a:srgbClr val="C00000"/>
                </a:solidFill>
                <a:latin typeface="Calisto MT"/>
                <a:cs typeface="Calisto MT"/>
              </a:rPr>
              <a:t>c</a:t>
            </a:r>
            <a:r>
              <a:rPr sz="1800" b="1" spc="-25" dirty="0">
                <a:solidFill>
                  <a:srgbClr val="C00000"/>
                </a:solidFill>
                <a:latin typeface="Calisto MT"/>
                <a:cs typeface="Calisto MT"/>
              </a:rPr>
              <a:t>.</a:t>
            </a:r>
            <a:r>
              <a:rPr sz="1800" b="1" spc="-20" dirty="0">
                <a:solidFill>
                  <a:srgbClr val="C00000"/>
                </a:solidFill>
                <a:latin typeface="Calisto MT"/>
                <a:cs typeface="Calisto MT"/>
              </a:rPr>
              <a:t>7</a:t>
            </a:r>
            <a:r>
              <a:rPr sz="1800" b="1" dirty="0">
                <a:solidFill>
                  <a:srgbClr val="C00000"/>
                </a:solidFill>
                <a:latin typeface="Calisto MT"/>
                <a:cs typeface="Calisto MT"/>
              </a:rPr>
              <a:t>2</a:t>
            </a:r>
            <a:endParaRPr sz="1800">
              <a:latin typeface="Calisto MT"/>
              <a:cs typeface="Calisto MT"/>
            </a:endParaRPr>
          </a:p>
        </p:txBody>
      </p:sp>
      <p:sp>
        <p:nvSpPr>
          <p:cNvPr id="14" name="object 14"/>
          <p:cNvSpPr txBox="1"/>
          <p:nvPr/>
        </p:nvSpPr>
        <p:spPr>
          <a:xfrm>
            <a:off x="535940" y="5770575"/>
            <a:ext cx="444436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sto MT"/>
                <a:cs typeface="Calisto MT"/>
              </a:rPr>
              <a:t>Publishing </a:t>
            </a:r>
            <a:r>
              <a:rPr sz="1800" b="1" dirty="0">
                <a:latin typeface="Calisto MT"/>
                <a:cs typeface="Calisto MT"/>
              </a:rPr>
              <a:t>false digital </a:t>
            </a:r>
            <a:r>
              <a:rPr sz="1800" b="1" spc="-10" dirty="0">
                <a:latin typeface="Calisto MT"/>
                <a:cs typeface="Calisto MT"/>
              </a:rPr>
              <a:t>signature </a:t>
            </a:r>
            <a:r>
              <a:rPr sz="1800" b="1" spc="-5" dirty="0">
                <a:latin typeface="Calisto MT"/>
                <a:cs typeface="Calisto MT"/>
              </a:rPr>
              <a:t>certificates</a:t>
            </a:r>
            <a:endParaRPr sz="1800">
              <a:latin typeface="Calisto MT"/>
              <a:cs typeface="Calisto MT"/>
            </a:endParaRPr>
          </a:p>
        </p:txBody>
      </p:sp>
      <p:sp>
        <p:nvSpPr>
          <p:cNvPr id="15" name="object 15"/>
          <p:cNvSpPr txBox="1"/>
          <p:nvPr/>
        </p:nvSpPr>
        <p:spPr>
          <a:xfrm>
            <a:off x="6775996" y="5770575"/>
            <a:ext cx="66421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sto MT"/>
                <a:cs typeface="Calisto MT"/>
              </a:rPr>
              <a:t>S</a:t>
            </a:r>
            <a:r>
              <a:rPr sz="1800" b="1" spc="5" dirty="0">
                <a:latin typeface="Calisto MT"/>
                <a:cs typeface="Calisto MT"/>
              </a:rPr>
              <a:t>e</a:t>
            </a:r>
            <a:r>
              <a:rPr sz="1800" b="1" spc="-40" dirty="0">
                <a:latin typeface="Calisto MT"/>
                <a:cs typeface="Calisto MT"/>
              </a:rPr>
              <a:t>c</a:t>
            </a:r>
            <a:r>
              <a:rPr sz="1800" b="1" spc="-25" dirty="0">
                <a:latin typeface="Calisto MT"/>
                <a:cs typeface="Calisto MT"/>
              </a:rPr>
              <a:t>.</a:t>
            </a:r>
            <a:r>
              <a:rPr sz="1800" b="1" spc="-20" dirty="0">
                <a:latin typeface="Calisto MT"/>
                <a:cs typeface="Calisto MT"/>
              </a:rPr>
              <a:t>7</a:t>
            </a:r>
            <a:r>
              <a:rPr sz="1800" b="1" dirty="0">
                <a:latin typeface="Calisto MT"/>
                <a:cs typeface="Calisto MT"/>
              </a:rPr>
              <a:t>3</a:t>
            </a:r>
            <a:endParaRPr sz="1800">
              <a:latin typeface="Calisto MT"/>
              <a:cs typeface="Calisto M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426465"/>
            <a:ext cx="3587115" cy="696595"/>
          </a:xfrm>
          <a:prstGeom prst="rect">
            <a:avLst/>
          </a:prstGeom>
        </p:spPr>
        <p:txBody>
          <a:bodyPr vert="horz" wrap="square" lIns="0" tIns="13335" rIns="0" bIns="0" rtlCol="0">
            <a:spAutoFit/>
          </a:bodyPr>
          <a:lstStyle/>
          <a:p>
            <a:pPr marL="12700">
              <a:lnSpc>
                <a:spcPct val="100000"/>
              </a:lnSpc>
              <a:spcBef>
                <a:spcPts val="105"/>
              </a:spcBef>
            </a:pPr>
            <a:r>
              <a:rPr dirty="0"/>
              <a:t>IT</a:t>
            </a:r>
            <a:r>
              <a:rPr spc="-70" dirty="0"/>
              <a:t> </a:t>
            </a:r>
            <a:r>
              <a:rPr spc="-25" dirty="0"/>
              <a:t>Act-2000</a:t>
            </a:r>
          </a:p>
        </p:txBody>
      </p:sp>
      <p:sp>
        <p:nvSpPr>
          <p:cNvPr id="3" name="object 3"/>
          <p:cNvSpPr txBox="1"/>
          <p:nvPr/>
        </p:nvSpPr>
        <p:spPr>
          <a:xfrm>
            <a:off x="612140" y="1165605"/>
            <a:ext cx="8251825" cy="4904740"/>
          </a:xfrm>
          <a:prstGeom prst="rect">
            <a:avLst/>
          </a:prstGeom>
        </p:spPr>
        <p:txBody>
          <a:bodyPr vert="horz" wrap="square" lIns="0" tIns="12700" rIns="0" bIns="0" rtlCol="0">
            <a:spAutoFit/>
          </a:bodyPr>
          <a:lstStyle/>
          <a:p>
            <a:pPr marR="28575" algn="ctr">
              <a:lnSpc>
                <a:spcPct val="100000"/>
              </a:lnSpc>
              <a:spcBef>
                <a:spcPts val="100"/>
              </a:spcBef>
            </a:pPr>
            <a:r>
              <a:rPr sz="2400" b="1" spc="-10" dirty="0">
                <a:latin typeface="Calisto MT"/>
                <a:cs typeface="Calisto MT"/>
              </a:rPr>
              <a:t>Crimes </a:t>
            </a:r>
            <a:r>
              <a:rPr sz="2400" b="1" spc="-5" dirty="0">
                <a:latin typeface="Calisto MT"/>
                <a:cs typeface="Calisto MT"/>
              </a:rPr>
              <a:t>under </a:t>
            </a:r>
            <a:r>
              <a:rPr sz="2400" b="1" spc="-15" dirty="0">
                <a:latin typeface="Calisto MT"/>
                <a:cs typeface="Calisto MT"/>
              </a:rPr>
              <a:t>Indian </a:t>
            </a:r>
            <a:r>
              <a:rPr sz="2400" b="1" spc="-30" dirty="0">
                <a:latin typeface="Calisto MT"/>
                <a:cs typeface="Calisto MT"/>
              </a:rPr>
              <a:t>Penal </a:t>
            </a:r>
            <a:r>
              <a:rPr sz="2400" b="1" spc="-5" dirty="0">
                <a:latin typeface="Calisto MT"/>
                <a:cs typeface="Calisto MT"/>
              </a:rPr>
              <a:t>Code </a:t>
            </a:r>
            <a:r>
              <a:rPr sz="2400" b="1" spc="-10" dirty="0">
                <a:latin typeface="Calisto MT"/>
                <a:cs typeface="Calisto MT"/>
              </a:rPr>
              <a:t>and Special</a:t>
            </a:r>
            <a:r>
              <a:rPr sz="2400" b="1" spc="260" dirty="0">
                <a:latin typeface="Calisto MT"/>
                <a:cs typeface="Calisto MT"/>
              </a:rPr>
              <a:t> </a:t>
            </a:r>
            <a:r>
              <a:rPr sz="2400" b="1" spc="-35" dirty="0">
                <a:latin typeface="Calisto MT"/>
                <a:cs typeface="Calisto MT"/>
              </a:rPr>
              <a:t>Laws</a:t>
            </a:r>
            <a:endParaRPr sz="2400">
              <a:latin typeface="Calisto MT"/>
              <a:cs typeface="Calisto MT"/>
            </a:endParaRPr>
          </a:p>
          <a:p>
            <a:pPr>
              <a:lnSpc>
                <a:spcPct val="100000"/>
              </a:lnSpc>
              <a:spcBef>
                <a:spcPts val="45"/>
              </a:spcBef>
            </a:pPr>
            <a:endParaRPr sz="1950">
              <a:latin typeface="Calisto MT"/>
              <a:cs typeface="Calisto MT"/>
            </a:endParaRPr>
          </a:p>
          <a:p>
            <a:pPr marR="45085" algn="ctr">
              <a:lnSpc>
                <a:spcPct val="100000"/>
              </a:lnSpc>
              <a:tabLst>
                <a:tab pos="7190105" algn="l"/>
              </a:tabLst>
            </a:pPr>
            <a:r>
              <a:rPr sz="2400" b="1" i="1" dirty="0">
                <a:latin typeface="Calisto MT"/>
                <a:cs typeface="Calisto MT"/>
              </a:rPr>
              <a:t>O</a:t>
            </a:r>
            <a:r>
              <a:rPr sz="2400" b="1" i="1" spc="60" dirty="0">
                <a:latin typeface="Calisto MT"/>
                <a:cs typeface="Calisto MT"/>
              </a:rPr>
              <a:t>f</a:t>
            </a:r>
            <a:r>
              <a:rPr sz="2400" b="1" i="1" dirty="0">
                <a:latin typeface="Calisto MT"/>
                <a:cs typeface="Calisto MT"/>
              </a:rPr>
              <a:t>f</a:t>
            </a:r>
            <a:r>
              <a:rPr sz="2400" b="1" i="1" spc="-10" dirty="0">
                <a:latin typeface="Calisto MT"/>
                <a:cs typeface="Calisto MT"/>
              </a:rPr>
              <a:t>e</a:t>
            </a:r>
            <a:r>
              <a:rPr sz="2400" b="1" i="1" dirty="0">
                <a:latin typeface="Calisto MT"/>
                <a:cs typeface="Calisto MT"/>
              </a:rPr>
              <a:t>nce	</a:t>
            </a:r>
            <a:r>
              <a:rPr sz="2400" b="1" i="1" spc="-15" dirty="0">
                <a:latin typeface="Calisto MT"/>
                <a:cs typeface="Calisto MT"/>
              </a:rPr>
              <a:t>S</a:t>
            </a:r>
            <a:r>
              <a:rPr sz="2400" b="1" i="1" dirty="0">
                <a:latin typeface="Calisto MT"/>
                <a:cs typeface="Calisto MT"/>
              </a:rPr>
              <a:t>ec</a:t>
            </a:r>
            <a:r>
              <a:rPr sz="2400" b="1" i="1" spc="-10" dirty="0">
                <a:latin typeface="Calisto MT"/>
                <a:cs typeface="Calisto MT"/>
              </a:rPr>
              <a:t>t</a:t>
            </a:r>
            <a:r>
              <a:rPr sz="2400" b="1" i="1" dirty="0">
                <a:latin typeface="Calisto MT"/>
                <a:cs typeface="Calisto MT"/>
              </a:rPr>
              <a:t>ions</a:t>
            </a:r>
            <a:endParaRPr sz="2400">
              <a:latin typeface="Calisto MT"/>
              <a:cs typeface="Calisto MT"/>
            </a:endParaRPr>
          </a:p>
          <a:p>
            <a:pPr marL="12700" marR="5080">
              <a:lnSpc>
                <a:spcPct val="200000"/>
              </a:lnSpc>
              <a:spcBef>
                <a:spcPts val="65"/>
              </a:spcBef>
              <a:tabLst>
                <a:tab pos="6386195" algn="l"/>
              </a:tabLst>
            </a:pPr>
            <a:r>
              <a:rPr sz="1800" b="1" spc="-5" dirty="0">
                <a:solidFill>
                  <a:srgbClr val="C00000"/>
                </a:solidFill>
                <a:latin typeface="Calisto MT"/>
                <a:cs typeface="Calisto MT"/>
              </a:rPr>
              <a:t>Sending </a:t>
            </a:r>
            <a:r>
              <a:rPr sz="1800" b="1" spc="-10" dirty="0">
                <a:solidFill>
                  <a:srgbClr val="C00000"/>
                </a:solidFill>
                <a:latin typeface="Calisto MT"/>
                <a:cs typeface="Calisto MT"/>
              </a:rPr>
              <a:t>threatening </a:t>
            </a:r>
            <a:r>
              <a:rPr sz="1800" b="1" dirty="0">
                <a:solidFill>
                  <a:srgbClr val="C00000"/>
                </a:solidFill>
                <a:latin typeface="Calisto MT"/>
                <a:cs typeface="Calisto MT"/>
              </a:rPr>
              <a:t>&amp; Defamatory </a:t>
            </a:r>
            <a:r>
              <a:rPr sz="1800" b="1" spc="-5" dirty="0">
                <a:solidFill>
                  <a:srgbClr val="C00000"/>
                </a:solidFill>
                <a:latin typeface="Calisto MT"/>
                <a:cs typeface="Calisto MT"/>
              </a:rPr>
              <a:t>messages</a:t>
            </a:r>
            <a:r>
              <a:rPr sz="1800" b="1" spc="95" dirty="0">
                <a:solidFill>
                  <a:srgbClr val="C00000"/>
                </a:solidFill>
                <a:latin typeface="Calisto MT"/>
                <a:cs typeface="Calisto MT"/>
              </a:rPr>
              <a:t> </a:t>
            </a:r>
            <a:r>
              <a:rPr sz="1800" b="1" spc="-30" dirty="0">
                <a:solidFill>
                  <a:srgbClr val="C00000"/>
                </a:solidFill>
                <a:latin typeface="Calisto MT"/>
                <a:cs typeface="Calisto MT"/>
              </a:rPr>
              <a:t>by</a:t>
            </a:r>
            <a:r>
              <a:rPr sz="1800" b="1" spc="30" dirty="0">
                <a:solidFill>
                  <a:srgbClr val="C00000"/>
                </a:solidFill>
                <a:latin typeface="Calisto MT"/>
                <a:cs typeface="Calisto MT"/>
              </a:rPr>
              <a:t> </a:t>
            </a:r>
            <a:r>
              <a:rPr sz="1800" b="1" dirty="0">
                <a:solidFill>
                  <a:srgbClr val="C00000"/>
                </a:solidFill>
                <a:latin typeface="Calisto MT"/>
                <a:cs typeface="Calisto MT"/>
              </a:rPr>
              <a:t>email	Sec </a:t>
            </a:r>
            <a:r>
              <a:rPr sz="1800" b="1" spc="-5" dirty="0">
                <a:solidFill>
                  <a:srgbClr val="C00000"/>
                </a:solidFill>
                <a:latin typeface="Calisto MT"/>
                <a:cs typeface="Calisto MT"/>
              </a:rPr>
              <a:t>503 </a:t>
            </a:r>
            <a:r>
              <a:rPr sz="1800" b="1" dirty="0">
                <a:solidFill>
                  <a:srgbClr val="C00000"/>
                </a:solidFill>
                <a:latin typeface="Calisto MT"/>
                <a:cs typeface="Calisto MT"/>
              </a:rPr>
              <a:t>&amp; </a:t>
            </a:r>
            <a:r>
              <a:rPr sz="1800" b="1" spc="-5" dirty="0">
                <a:solidFill>
                  <a:srgbClr val="C00000"/>
                </a:solidFill>
                <a:latin typeface="Calisto MT"/>
                <a:cs typeface="Calisto MT"/>
              </a:rPr>
              <a:t>499</a:t>
            </a:r>
            <a:r>
              <a:rPr sz="1800" b="1" spc="-85" dirty="0">
                <a:solidFill>
                  <a:srgbClr val="C00000"/>
                </a:solidFill>
                <a:latin typeface="Calisto MT"/>
                <a:cs typeface="Calisto MT"/>
              </a:rPr>
              <a:t> </a:t>
            </a:r>
            <a:r>
              <a:rPr sz="1800" b="1" spc="-10" dirty="0">
                <a:solidFill>
                  <a:srgbClr val="C00000"/>
                </a:solidFill>
                <a:latin typeface="Calisto MT"/>
                <a:cs typeface="Calisto MT"/>
              </a:rPr>
              <a:t>IPC  </a:t>
            </a:r>
            <a:r>
              <a:rPr sz="1800" b="1" spc="-15" dirty="0">
                <a:latin typeface="Calisto MT"/>
                <a:cs typeface="Calisto MT"/>
              </a:rPr>
              <a:t>Forgery </a:t>
            </a:r>
            <a:r>
              <a:rPr sz="1800" b="1" spc="5" dirty="0">
                <a:latin typeface="Calisto MT"/>
                <a:cs typeface="Calisto MT"/>
              </a:rPr>
              <a:t>of</a:t>
            </a:r>
            <a:r>
              <a:rPr sz="1800" b="1" spc="125" dirty="0">
                <a:latin typeface="Calisto MT"/>
                <a:cs typeface="Calisto MT"/>
              </a:rPr>
              <a:t> </a:t>
            </a:r>
            <a:r>
              <a:rPr sz="1800" b="1" spc="-5" dirty="0">
                <a:latin typeface="Calisto MT"/>
                <a:cs typeface="Calisto MT"/>
              </a:rPr>
              <a:t>electronic</a:t>
            </a:r>
            <a:r>
              <a:rPr sz="1800" b="1" spc="40" dirty="0">
                <a:latin typeface="Calisto MT"/>
                <a:cs typeface="Calisto MT"/>
              </a:rPr>
              <a:t> </a:t>
            </a:r>
            <a:r>
              <a:rPr sz="1800" b="1" spc="-10" dirty="0">
                <a:latin typeface="Calisto MT"/>
                <a:cs typeface="Calisto MT"/>
              </a:rPr>
              <a:t>records	</a:t>
            </a:r>
            <a:r>
              <a:rPr sz="1800" b="1" dirty="0">
                <a:latin typeface="Calisto MT"/>
                <a:cs typeface="Calisto MT"/>
              </a:rPr>
              <a:t>Sec </a:t>
            </a:r>
            <a:r>
              <a:rPr sz="1800" b="1" spc="-5" dirty="0">
                <a:latin typeface="Calisto MT"/>
                <a:cs typeface="Calisto MT"/>
              </a:rPr>
              <a:t>463</a:t>
            </a:r>
            <a:r>
              <a:rPr sz="1800" b="1" spc="-25" dirty="0">
                <a:latin typeface="Calisto MT"/>
                <a:cs typeface="Calisto MT"/>
              </a:rPr>
              <a:t> </a:t>
            </a:r>
            <a:r>
              <a:rPr sz="1800" b="1" spc="-10" dirty="0">
                <a:latin typeface="Calisto MT"/>
                <a:cs typeface="Calisto MT"/>
              </a:rPr>
              <a:t>IPC</a:t>
            </a:r>
            <a:endParaRPr sz="1800">
              <a:latin typeface="Calisto MT"/>
              <a:cs typeface="Calisto MT"/>
            </a:endParaRPr>
          </a:p>
          <a:p>
            <a:pPr>
              <a:lnSpc>
                <a:spcPct val="100000"/>
              </a:lnSpc>
              <a:spcBef>
                <a:spcPts val="35"/>
              </a:spcBef>
            </a:pPr>
            <a:endParaRPr sz="1800">
              <a:latin typeface="Calisto MT"/>
              <a:cs typeface="Calisto MT"/>
            </a:endParaRPr>
          </a:p>
          <a:p>
            <a:pPr marL="12700">
              <a:lnSpc>
                <a:spcPct val="100000"/>
              </a:lnSpc>
              <a:tabLst>
                <a:tab pos="6391910" algn="l"/>
              </a:tabLst>
            </a:pPr>
            <a:r>
              <a:rPr sz="1800" b="1" dirty="0">
                <a:solidFill>
                  <a:srgbClr val="C00000"/>
                </a:solidFill>
                <a:latin typeface="Calisto MT"/>
                <a:cs typeface="Calisto MT"/>
              </a:rPr>
              <a:t>Bogus </a:t>
            </a:r>
            <a:r>
              <a:rPr sz="1800" b="1" spc="-20" dirty="0">
                <a:solidFill>
                  <a:srgbClr val="C00000"/>
                </a:solidFill>
                <a:latin typeface="Calisto MT"/>
                <a:cs typeface="Calisto MT"/>
              </a:rPr>
              <a:t>websites,</a:t>
            </a:r>
            <a:r>
              <a:rPr sz="1800" b="1" spc="-5" dirty="0">
                <a:solidFill>
                  <a:srgbClr val="C00000"/>
                </a:solidFill>
                <a:latin typeface="Calisto MT"/>
                <a:cs typeface="Calisto MT"/>
              </a:rPr>
              <a:t> </a:t>
            </a:r>
            <a:r>
              <a:rPr sz="1800" b="1" spc="5" dirty="0">
                <a:solidFill>
                  <a:srgbClr val="C00000"/>
                </a:solidFill>
                <a:latin typeface="Calisto MT"/>
                <a:cs typeface="Calisto MT"/>
              </a:rPr>
              <a:t>cyber</a:t>
            </a:r>
            <a:r>
              <a:rPr sz="1800" b="1" spc="-10" dirty="0">
                <a:solidFill>
                  <a:srgbClr val="C00000"/>
                </a:solidFill>
                <a:latin typeface="Calisto MT"/>
                <a:cs typeface="Calisto MT"/>
              </a:rPr>
              <a:t> </a:t>
            </a:r>
            <a:r>
              <a:rPr sz="1800" b="1" spc="-5" dirty="0">
                <a:solidFill>
                  <a:srgbClr val="C00000"/>
                </a:solidFill>
                <a:latin typeface="Calisto MT"/>
                <a:cs typeface="Calisto MT"/>
              </a:rPr>
              <a:t>frauds	</a:t>
            </a:r>
            <a:r>
              <a:rPr sz="1800" b="1" dirty="0">
                <a:solidFill>
                  <a:srgbClr val="C00000"/>
                </a:solidFill>
                <a:latin typeface="Calisto MT"/>
                <a:cs typeface="Calisto MT"/>
              </a:rPr>
              <a:t>Sec </a:t>
            </a:r>
            <a:r>
              <a:rPr sz="1800" b="1" spc="-5" dirty="0">
                <a:solidFill>
                  <a:srgbClr val="C00000"/>
                </a:solidFill>
                <a:latin typeface="Calisto MT"/>
                <a:cs typeface="Calisto MT"/>
              </a:rPr>
              <a:t>420</a:t>
            </a:r>
            <a:r>
              <a:rPr sz="1800" b="1" spc="-85" dirty="0">
                <a:solidFill>
                  <a:srgbClr val="C00000"/>
                </a:solidFill>
                <a:latin typeface="Calisto MT"/>
                <a:cs typeface="Calisto MT"/>
              </a:rPr>
              <a:t> </a:t>
            </a:r>
            <a:r>
              <a:rPr sz="1800" b="1" spc="-10" dirty="0">
                <a:solidFill>
                  <a:srgbClr val="C00000"/>
                </a:solidFill>
                <a:latin typeface="Calisto MT"/>
                <a:cs typeface="Calisto MT"/>
              </a:rPr>
              <a:t>IPC</a:t>
            </a:r>
            <a:endParaRPr sz="1800">
              <a:latin typeface="Calisto MT"/>
              <a:cs typeface="Calisto MT"/>
            </a:endParaRPr>
          </a:p>
          <a:p>
            <a:pPr>
              <a:lnSpc>
                <a:spcPct val="100000"/>
              </a:lnSpc>
              <a:spcBef>
                <a:spcPts val="35"/>
              </a:spcBef>
            </a:pPr>
            <a:endParaRPr sz="1800">
              <a:latin typeface="Calisto MT"/>
              <a:cs typeface="Calisto MT"/>
            </a:endParaRPr>
          </a:p>
          <a:p>
            <a:pPr marL="12700">
              <a:lnSpc>
                <a:spcPct val="100000"/>
              </a:lnSpc>
              <a:tabLst>
                <a:tab pos="6376035" algn="l"/>
              </a:tabLst>
            </a:pPr>
            <a:r>
              <a:rPr sz="1800" b="1" spc="5" dirty="0">
                <a:latin typeface="Calisto MT"/>
                <a:cs typeface="Calisto MT"/>
              </a:rPr>
              <a:t>Email </a:t>
            </a:r>
            <a:r>
              <a:rPr sz="1800" b="1" spc="-5" dirty="0">
                <a:latin typeface="Calisto MT"/>
                <a:cs typeface="Calisto MT"/>
              </a:rPr>
              <a:t>spoofing</a:t>
            </a:r>
            <a:r>
              <a:rPr sz="1800" b="1" spc="405" dirty="0">
                <a:latin typeface="Calisto MT"/>
                <a:cs typeface="Calisto MT"/>
              </a:rPr>
              <a:t> </a:t>
            </a:r>
            <a:r>
              <a:rPr sz="1800" b="1" dirty="0">
                <a:latin typeface="Calisto MT"/>
                <a:cs typeface="Calisto MT"/>
              </a:rPr>
              <a:t>&amp; </a:t>
            </a:r>
            <a:r>
              <a:rPr sz="1800" b="1" spc="-10" dirty="0">
                <a:latin typeface="Calisto MT"/>
                <a:cs typeface="Calisto MT"/>
              </a:rPr>
              <a:t>Abuse	</a:t>
            </a:r>
            <a:r>
              <a:rPr sz="1800" b="1" dirty="0">
                <a:latin typeface="Calisto MT"/>
                <a:cs typeface="Calisto MT"/>
              </a:rPr>
              <a:t>Sec </a:t>
            </a:r>
            <a:r>
              <a:rPr sz="1800" b="1" spc="-5" dirty="0">
                <a:latin typeface="Calisto MT"/>
                <a:cs typeface="Calisto MT"/>
              </a:rPr>
              <a:t>463 </a:t>
            </a:r>
            <a:r>
              <a:rPr sz="1800" b="1" dirty="0">
                <a:latin typeface="Calisto MT"/>
                <a:cs typeface="Calisto MT"/>
              </a:rPr>
              <a:t>&amp; </a:t>
            </a:r>
            <a:r>
              <a:rPr sz="1800" b="1" spc="-5" dirty="0">
                <a:latin typeface="Calisto MT"/>
                <a:cs typeface="Calisto MT"/>
              </a:rPr>
              <a:t>500</a:t>
            </a:r>
            <a:r>
              <a:rPr sz="1800" b="1" spc="-85" dirty="0">
                <a:latin typeface="Calisto MT"/>
                <a:cs typeface="Calisto MT"/>
              </a:rPr>
              <a:t> </a:t>
            </a:r>
            <a:r>
              <a:rPr sz="1800" b="1" spc="-10" dirty="0">
                <a:latin typeface="Calisto MT"/>
                <a:cs typeface="Calisto MT"/>
              </a:rPr>
              <a:t>IPC</a:t>
            </a:r>
            <a:endParaRPr sz="1800">
              <a:latin typeface="Calisto MT"/>
              <a:cs typeface="Calisto MT"/>
            </a:endParaRPr>
          </a:p>
          <a:p>
            <a:pPr>
              <a:lnSpc>
                <a:spcPct val="100000"/>
              </a:lnSpc>
              <a:spcBef>
                <a:spcPts val="35"/>
              </a:spcBef>
            </a:pPr>
            <a:endParaRPr sz="1800">
              <a:latin typeface="Calisto MT"/>
              <a:cs typeface="Calisto MT"/>
            </a:endParaRPr>
          </a:p>
          <a:p>
            <a:pPr marL="12700">
              <a:lnSpc>
                <a:spcPct val="100000"/>
              </a:lnSpc>
              <a:tabLst>
                <a:tab pos="6399530" algn="l"/>
              </a:tabLst>
            </a:pPr>
            <a:r>
              <a:rPr sz="1800" b="1" spc="-20" dirty="0">
                <a:latin typeface="Calisto MT"/>
                <a:cs typeface="Calisto MT"/>
              </a:rPr>
              <a:t>Web-Jacking	</a:t>
            </a:r>
            <a:r>
              <a:rPr sz="1800" b="1" dirty="0">
                <a:latin typeface="Calisto MT"/>
                <a:cs typeface="Calisto MT"/>
              </a:rPr>
              <a:t>Sec 383</a:t>
            </a:r>
            <a:r>
              <a:rPr sz="1800" b="1" spc="-15" dirty="0">
                <a:latin typeface="Calisto MT"/>
                <a:cs typeface="Calisto MT"/>
              </a:rPr>
              <a:t> </a:t>
            </a:r>
            <a:r>
              <a:rPr sz="1800" b="1" spc="-10" dirty="0">
                <a:latin typeface="Calisto MT"/>
                <a:cs typeface="Calisto MT"/>
              </a:rPr>
              <a:t>IPC</a:t>
            </a:r>
            <a:endParaRPr sz="1800">
              <a:latin typeface="Calisto MT"/>
              <a:cs typeface="Calisto MT"/>
            </a:endParaRPr>
          </a:p>
          <a:p>
            <a:pPr>
              <a:lnSpc>
                <a:spcPct val="100000"/>
              </a:lnSpc>
              <a:spcBef>
                <a:spcPts val="35"/>
              </a:spcBef>
            </a:pPr>
            <a:endParaRPr sz="1800">
              <a:latin typeface="Calisto MT"/>
              <a:cs typeface="Calisto MT"/>
            </a:endParaRPr>
          </a:p>
          <a:p>
            <a:pPr marL="12700">
              <a:lnSpc>
                <a:spcPct val="100000"/>
              </a:lnSpc>
              <a:tabLst>
                <a:tab pos="5727700" algn="l"/>
              </a:tabLst>
            </a:pPr>
            <a:r>
              <a:rPr sz="1800" b="1" spc="-5" dirty="0">
                <a:latin typeface="Calisto MT"/>
                <a:cs typeface="Calisto MT"/>
              </a:rPr>
              <a:t>Online </a:t>
            </a:r>
            <a:r>
              <a:rPr sz="1800" b="1" dirty="0">
                <a:latin typeface="Calisto MT"/>
                <a:cs typeface="Calisto MT"/>
              </a:rPr>
              <a:t>sale </a:t>
            </a:r>
            <a:r>
              <a:rPr sz="1800" b="1" spc="5" dirty="0">
                <a:latin typeface="Calisto MT"/>
                <a:cs typeface="Calisto MT"/>
              </a:rPr>
              <a:t>of</a:t>
            </a:r>
            <a:r>
              <a:rPr sz="1800" b="1" spc="110" dirty="0">
                <a:latin typeface="Calisto MT"/>
                <a:cs typeface="Calisto MT"/>
              </a:rPr>
              <a:t> </a:t>
            </a:r>
            <a:r>
              <a:rPr sz="1800" b="1" dirty="0">
                <a:latin typeface="Calisto MT"/>
                <a:cs typeface="Calisto MT"/>
              </a:rPr>
              <a:t>Drugs	</a:t>
            </a:r>
            <a:r>
              <a:rPr sz="1800" b="1" spc="-5" dirty="0">
                <a:latin typeface="Calisto MT"/>
                <a:cs typeface="Calisto MT"/>
              </a:rPr>
              <a:t>NDPS</a:t>
            </a:r>
            <a:r>
              <a:rPr sz="1800" b="1" dirty="0">
                <a:latin typeface="Calisto MT"/>
                <a:cs typeface="Calisto MT"/>
              </a:rPr>
              <a:t> </a:t>
            </a:r>
            <a:r>
              <a:rPr sz="1800" b="1" spc="-5" dirty="0">
                <a:latin typeface="Calisto MT"/>
                <a:cs typeface="Calisto MT"/>
              </a:rPr>
              <a:t>Act</a:t>
            </a:r>
            <a:endParaRPr sz="1800">
              <a:latin typeface="Calisto MT"/>
              <a:cs typeface="Calisto MT"/>
            </a:endParaRPr>
          </a:p>
          <a:p>
            <a:pPr>
              <a:lnSpc>
                <a:spcPct val="100000"/>
              </a:lnSpc>
              <a:spcBef>
                <a:spcPts val="35"/>
              </a:spcBef>
            </a:pPr>
            <a:endParaRPr sz="1800">
              <a:latin typeface="Calisto MT"/>
              <a:cs typeface="Calisto MT"/>
            </a:endParaRPr>
          </a:p>
          <a:p>
            <a:pPr marL="12700">
              <a:lnSpc>
                <a:spcPct val="100000"/>
              </a:lnSpc>
              <a:tabLst>
                <a:tab pos="5723255" algn="l"/>
              </a:tabLst>
            </a:pPr>
            <a:r>
              <a:rPr sz="1800" b="1" spc="-5" dirty="0">
                <a:solidFill>
                  <a:srgbClr val="C00000"/>
                </a:solidFill>
                <a:latin typeface="Calisto MT"/>
                <a:cs typeface="Calisto MT"/>
              </a:rPr>
              <a:t>Online </a:t>
            </a:r>
            <a:r>
              <a:rPr sz="1800" b="1" dirty="0">
                <a:solidFill>
                  <a:srgbClr val="C00000"/>
                </a:solidFill>
                <a:latin typeface="Calisto MT"/>
                <a:cs typeface="Calisto MT"/>
              </a:rPr>
              <a:t>sale</a:t>
            </a:r>
            <a:r>
              <a:rPr sz="1800" b="1" spc="5" dirty="0">
                <a:solidFill>
                  <a:srgbClr val="C00000"/>
                </a:solidFill>
                <a:latin typeface="Calisto MT"/>
                <a:cs typeface="Calisto MT"/>
              </a:rPr>
              <a:t> of</a:t>
            </a:r>
            <a:r>
              <a:rPr sz="1800" b="1" spc="110" dirty="0">
                <a:solidFill>
                  <a:srgbClr val="C00000"/>
                </a:solidFill>
                <a:latin typeface="Calisto MT"/>
                <a:cs typeface="Calisto MT"/>
              </a:rPr>
              <a:t> </a:t>
            </a:r>
            <a:r>
              <a:rPr sz="1800" b="1" spc="10" dirty="0">
                <a:solidFill>
                  <a:srgbClr val="C00000"/>
                </a:solidFill>
                <a:latin typeface="Calisto MT"/>
                <a:cs typeface="Calisto MT"/>
              </a:rPr>
              <a:t>Arms	Arms</a:t>
            </a:r>
            <a:r>
              <a:rPr sz="1800" b="1" spc="-20" dirty="0">
                <a:solidFill>
                  <a:srgbClr val="C00000"/>
                </a:solidFill>
                <a:latin typeface="Calisto MT"/>
                <a:cs typeface="Calisto MT"/>
              </a:rPr>
              <a:t> </a:t>
            </a:r>
            <a:r>
              <a:rPr sz="1800" b="1" dirty="0">
                <a:solidFill>
                  <a:srgbClr val="C00000"/>
                </a:solidFill>
                <a:latin typeface="Calisto MT"/>
                <a:cs typeface="Calisto MT"/>
              </a:rPr>
              <a:t>Act</a:t>
            </a:r>
            <a:endParaRPr sz="1800">
              <a:latin typeface="Calisto MT"/>
              <a:cs typeface="Calisto M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26957"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19</a:t>
            </a:r>
            <a:endParaRPr sz="1200">
              <a:latin typeface="Calibri"/>
              <a:cs typeface="Calibri"/>
            </a:endParaRPr>
          </a:p>
        </p:txBody>
      </p:sp>
      <p:sp>
        <p:nvSpPr>
          <p:cNvPr id="3" name="object 3"/>
          <p:cNvSpPr txBox="1">
            <a:spLocks noGrp="1"/>
          </p:cNvSpPr>
          <p:nvPr>
            <p:ph type="title"/>
          </p:nvPr>
        </p:nvSpPr>
        <p:spPr>
          <a:xfrm>
            <a:off x="535940" y="274065"/>
            <a:ext cx="3405504" cy="696595"/>
          </a:xfrm>
          <a:prstGeom prst="rect">
            <a:avLst/>
          </a:prstGeom>
        </p:spPr>
        <p:txBody>
          <a:bodyPr vert="horz" wrap="square" lIns="0" tIns="12700" rIns="0" bIns="0" rtlCol="0">
            <a:spAutoFit/>
          </a:bodyPr>
          <a:lstStyle/>
          <a:p>
            <a:pPr marL="12700">
              <a:lnSpc>
                <a:spcPct val="100000"/>
              </a:lnSpc>
              <a:spcBef>
                <a:spcPts val="100"/>
              </a:spcBef>
            </a:pPr>
            <a:r>
              <a:rPr spc="-5" dirty="0"/>
              <a:t>Section</a:t>
            </a:r>
            <a:r>
              <a:rPr spc="-85" dirty="0"/>
              <a:t> </a:t>
            </a:r>
            <a:r>
              <a:rPr spc="-5" dirty="0"/>
              <a:t>43</a:t>
            </a:r>
          </a:p>
        </p:txBody>
      </p:sp>
      <p:sp>
        <p:nvSpPr>
          <p:cNvPr id="4" name="object 4"/>
          <p:cNvSpPr txBox="1"/>
          <p:nvPr/>
        </p:nvSpPr>
        <p:spPr>
          <a:xfrm>
            <a:off x="535940" y="1241805"/>
            <a:ext cx="8436610" cy="3914775"/>
          </a:xfrm>
          <a:prstGeom prst="rect">
            <a:avLst/>
          </a:prstGeom>
        </p:spPr>
        <p:txBody>
          <a:bodyPr vert="horz" wrap="square" lIns="0" tIns="12065" rIns="0" bIns="0" rtlCol="0">
            <a:spAutoFit/>
          </a:bodyPr>
          <a:lstStyle/>
          <a:p>
            <a:pPr marL="12700" marR="5080">
              <a:lnSpc>
                <a:spcPct val="100000"/>
              </a:lnSpc>
              <a:spcBef>
                <a:spcPts val="95"/>
              </a:spcBef>
            </a:pPr>
            <a:r>
              <a:rPr sz="2200" b="1" spc="-15" dirty="0">
                <a:latin typeface="Calisto MT"/>
                <a:cs typeface="Calisto MT"/>
              </a:rPr>
              <a:t>If </a:t>
            </a:r>
            <a:r>
              <a:rPr sz="2200" b="1" spc="-10" dirty="0">
                <a:latin typeface="Calisto MT"/>
                <a:cs typeface="Calisto MT"/>
              </a:rPr>
              <a:t>any </a:t>
            </a:r>
            <a:r>
              <a:rPr sz="2200" b="1" spc="-5" dirty="0">
                <a:latin typeface="Calisto MT"/>
                <a:cs typeface="Calisto MT"/>
              </a:rPr>
              <a:t>person uses a </a:t>
            </a:r>
            <a:r>
              <a:rPr sz="2200" b="1" spc="-10" dirty="0">
                <a:latin typeface="Calisto MT"/>
                <a:cs typeface="Calisto MT"/>
              </a:rPr>
              <a:t>computer </a:t>
            </a:r>
            <a:r>
              <a:rPr sz="2200" b="1" spc="-5" dirty="0">
                <a:latin typeface="Calisto MT"/>
                <a:cs typeface="Calisto MT"/>
              </a:rPr>
              <a:t>or </a:t>
            </a:r>
            <a:r>
              <a:rPr sz="2200" b="1" spc="-10" dirty="0">
                <a:latin typeface="Calisto MT"/>
                <a:cs typeface="Calisto MT"/>
              </a:rPr>
              <a:t>system </a:t>
            </a:r>
            <a:r>
              <a:rPr sz="2200" b="1" spc="-20" dirty="0">
                <a:latin typeface="Calisto MT"/>
                <a:cs typeface="Calisto MT"/>
              </a:rPr>
              <a:t>network </a:t>
            </a:r>
            <a:r>
              <a:rPr sz="2200" b="1" spc="-10" dirty="0">
                <a:latin typeface="Calisto MT"/>
                <a:cs typeface="Calisto MT"/>
              </a:rPr>
              <a:t>without </a:t>
            </a:r>
            <a:r>
              <a:rPr sz="2200" b="1" spc="-5" dirty="0">
                <a:latin typeface="Calisto MT"/>
                <a:cs typeface="Calisto MT"/>
              </a:rPr>
              <a:t>permission  of </a:t>
            </a:r>
            <a:r>
              <a:rPr sz="2200" b="1" spc="-15" dirty="0">
                <a:latin typeface="Calisto MT"/>
                <a:cs typeface="Calisto MT"/>
              </a:rPr>
              <a:t>the </a:t>
            </a:r>
            <a:r>
              <a:rPr sz="2200" b="1" spc="-25" dirty="0">
                <a:latin typeface="Calisto MT"/>
                <a:cs typeface="Calisto MT"/>
              </a:rPr>
              <a:t>owner </a:t>
            </a:r>
            <a:r>
              <a:rPr sz="2200" b="1" spc="-5" dirty="0">
                <a:latin typeface="Calisto MT"/>
                <a:cs typeface="Calisto MT"/>
              </a:rPr>
              <a:t>or </a:t>
            </a:r>
            <a:r>
              <a:rPr sz="2200" b="1" spc="-10" dirty="0">
                <a:latin typeface="Calisto MT"/>
                <a:cs typeface="Calisto MT"/>
              </a:rPr>
              <a:t>any other person </a:t>
            </a:r>
            <a:r>
              <a:rPr sz="2200" b="1" spc="-20" dirty="0">
                <a:latin typeface="Calisto MT"/>
                <a:cs typeface="Calisto MT"/>
              </a:rPr>
              <a:t>who </a:t>
            </a:r>
            <a:r>
              <a:rPr sz="2200" b="1" spc="-10" dirty="0">
                <a:latin typeface="Calisto MT"/>
                <a:cs typeface="Calisto MT"/>
              </a:rPr>
              <a:t>is </a:t>
            </a:r>
            <a:r>
              <a:rPr sz="2200" b="1" spc="-15" dirty="0">
                <a:latin typeface="Calisto MT"/>
                <a:cs typeface="Calisto MT"/>
              </a:rPr>
              <a:t>incharge</a:t>
            </a:r>
            <a:r>
              <a:rPr sz="2200" b="1" spc="465" dirty="0">
                <a:latin typeface="Calisto MT"/>
                <a:cs typeface="Calisto MT"/>
              </a:rPr>
              <a:t> </a:t>
            </a:r>
            <a:r>
              <a:rPr sz="2200" b="1" spc="-5" dirty="0">
                <a:latin typeface="Calisto MT"/>
                <a:cs typeface="Calisto MT"/>
              </a:rPr>
              <a:t>&amp;</a:t>
            </a:r>
            <a:endParaRPr sz="2200">
              <a:latin typeface="Calisto MT"/>
              <a:cs typeface="Calisto MT"/>
            </a:endParaRPr>
          </a:p>
          <a:p>
            <a:pPr>
              <a:lnSpc>
                <a:spcPct val="100000"/>
              </a:lnSpc>
              <a:spcBef>
                <a:spcPts val="35"/>
              </a:spcBef>
            </a:pPr>
            <a:endParaRPr sz="3100">
              <a:latin typeface="Calisto MT"/>
              <a:cs typeface="Calisto MT"/>
            </a:endParaRPr>
          </a:p>
          <a:p>
            <a:pPr marL="477520" indent="-465455">
              <a:lnSpc>
                <a:spcPct val="100000"/>
              </a:lnSpc>
              <a:buFont typeface="Wingdings"/>
              <a:buChar char=""/>
              <a:tabLst>
                <a:tab pos="477520" algn="l"/>
                <a:tab pos="478155" algn="l"/>
              </a:tabLst>
            </a:pPr>
            <a:r>
              <a:rPr sz="2200" b="1" spc="-25" dirty="0">
                <a:solidFill>
                  <a:srgbClr val="C00000"/>
                </a:solidFill>
                <a:latin typeface="Calisto MT"/>
                <a:cs typeface="Calisto MT"/>
              </a:rPr>
              <a:t>Access, </a:t>
            </a:r>
            <a:r>
              <a:rPr sz="2200" b="1" spc="-20" dirty="0">
                <a:solidFill>
                  <a:srgbClr val="C00000"/>
                </a:solidFill>
                <a:latin typeface="Calisto MT"/>
                <a:cs typeface="Calisto MT"/>
              </a:rPr>
              <a:t>download, </a:t>
            </a:r>
            <a:r>
              <a:rPr sz="2200" b="1" spc="-15" dirty="0">
                <a:solidFill>
                  <a:srgbClr val="C00000"/>
                </a:solidFill>
                <a:latin typeface="Calisto MT"/>
                <a:cs typeface="Calisto MT"/>
              </a:rPr>
              <a:t>Copy </a:t>
            </a:r>
            <a:r>
              <a:rPr sz="2200" b="1" spc="-10" dirty="0">
                <a:solidFill>
                  <a:srgbClr val="C00000"/>
                </a:solidFill>
                <a:latin typeface="Calisto MT"/>
                <a:cs typeface="Calisto MT"/>
              </a:rPr>
              <a:t>any </a:t>
            </a:r>
            <a:r>
              <a:rPr sz="2200" b="1" spc="-15" dirty="0">
                <a:solidFill>
                  <a:srgbClr val="C00000"/>
                </a:solidFill>
                <a:latin typeface="Calisto MT"/>
                <a:cs typeface="Calisto MT"/>
              </a:rPr>
              <a:t>data </a:t>
            </a:r>
            <a:r>
              <a:rPr sz="2200" b="1" spc="-10" dirty="0">
                <a:solidFill>
                  <a:srgbClr val="C00000"/>
                </a:solidFill>
                <a:latin typeface="Calisto MT"/>
                <a:cs typeface="Calisto MT"/>
              </a:rPr>
              <a:t>from such</a:t>
            </a:r>
            <a:r>
              <a:rPr sz="2200" b="1" spc="280" dirty="0">
                <a:solidFill>
                  <a:srgbClr val="C00000"/>
                </a:solidFill>
                <a:latin typeface="Calisto MT"/>
                <a:cs typeface="Calisto MT"/>
              </a:rPr>
              <a:t> </a:t>
            </a:r>
            <a:r>
              <a:rPr sz="2200" b="1" spc="-10" dirty="0">
                <a:solidFill>
                  <a:srgbClr val="C00000"/>
                </a:solidFill>
                <a:latin typeface="Calisto MT"/>
                <a:cs typeface="Calisto MT"/>
              </a:rPr>
              <a:t>computer</a:t>
            </a:r>
            <a:endParaRPr sz="2200">
              <a:latin typeface="Calisto MT"/>
              <a:cs typeface="Calisto MT"/>
            </a:endParaRPr>
          </a:p>
          <a:p>
            <a:pPr>
              <a:lnSpc>
                <a:spcPct val="100000"/>
              </a:lnSpc>
              <a:spcBef>
                <a:spcPts val="35"/>
              </a:spcBef>
              <a:buClr>
                <a:srgbClr val="C00000"/>
              </a:buClr>
              <a:buFont typeface="Wingdings"/>
              <a:buChar char=""/>
            </a:pPr>
            <a:endParaRPr sz="3100">
              <a:latin typeface="Calisto MT"/>
              <a:cs typeface="Calisto MT"/>
            </a:endParaRPr>
          </a:p>
          <a:p>
            <a:pPr marL="477520" indent="-465455">
              <a:lnSpc>
                <a:spcPct val="100000"/>
              </a:lnSpc>
              <a:buFont typeface="Wingdings"/>
              <a:buChar char=""/>
              <a:tabLst>
                <a:tab pos="477520" algn="l"/>
                <a:tab pos="478155" algn="l"/>
              </a:tabLst>
            </a:pPr>
            <a:r>
              <a:rPr sz="2200" b="1" spc="-10" dirty="0">
                <a:solidFill>
                  <a:srgbClr val="C00000"/>
                </a:solidFill>
                <a:latin typeface="Calisto MT"/>
                <a:cs typeface="Calisto MT"/>
              </a:rPr>
              <a:t>Introduces Computer Virus </a:t>
            </a:r>
            <a:r>
              <a:rPr sz="2200" b="1" spc="-15" dirty="0">
                <a:solidFill>
                  <a:srgbClr val="C00000"/>
                </a:solidFill>
                <a:latin typeface="Calisto MT"/>
                <a:cs typeface="Calisto MT"/>
              </a:rPr>
              <a:t>into </a:t>
            </a:r>
            <a:r>
              <a:rPr sz="2200" b="1" spc="-10" dirty="0">
                <a:solidFill>
                  <a:srgbClr val="C00000"/>
                </a:solidFill>
                <a:latin typeface="Calisto MT"/>
                <a:cs typeface="Calisto MT"/>
              </a:rPr>
              <a:t>any</a:t>
            </a:r>
            <a:r>
              <a:rPr sz="2200" b="1" spc="250" dirty="0">
                <a:solidFill>
                  <a:srgbClr val="C00000"/>
                </a:solidFill>
                <a:latin typeface="Calisto MT"/>
                <a:cs typeface="Calisto MT"/>
              </a:rPr>
              <a:t> </a:t>
            </a:r>
            <a:r>
              <a:rPr sz="2200" b="1" spc="-30" dirty="0">
                <a:solidFill>
                  <a:srgbClr val="C00000"/>
                </a:solidFill>
                <a:latin typeface="Calisto MT"/>
                <a:cs typeface="Calisto MT"/>
              </a:rPr>
              <a:t>computer.</a:t>
            </a:r>
            <a:endParaRPr sz="2200">
              <a:latin typeface="Calisto MT"/>
              <a:cs typeface="Calisto MT"/>
            </a:endParaRPr>
          </a:p>
          <a:p>
            <a:pPr>
              <a:lnSpc>
                <a:spcPct val="100000"/>
              </a:lnSpc>
              <a:spcBef>
                <a:spcPts val="35"/>
              </a:spcBef>
              <a:buClr>
                <a:srgbClr val="C00000"/>
              </a:buClr>
              <a:buFont typeface="Wingdings"/>
              <a:buChar char=""/>
            </a:pPr>
            <a:endParaRPr sz="3100">
              <a:latin typeface="Calisto MT"/>
              <a:cs typeface="Calisto MT"/>
            </a:endParaRPr>
          </a:p>
          <a:p>
            <a:pPr marL="477520" indent="-465455">
              <a:lnSpc>
                <a:spcPct val="100000"/>
              </a:lnSpc>
              <a:spcBef>
                <a:spcPts val="5"/>
              </a:spcBef>
              <a:buFont typeface="Wingdings"/>
              <a:buChar char=""/>
              <a:tabLst>
                <a:tab pos="477520" algn="l"/>
                <a:tab pos="478155" algn="l"/>
              </a:tabLst>
            </a:pPr>
            <a:r>
              <a:rPr sz="2200" b="1" spc="-15" dirty="0">
                <a:solidFill>
                  <a:srgbClr val="C00000"/>
                </a:solidFill>
                <a:latin typeface="Calisto MT"/>
                <a:cs typeface="Calisto MT"/>
              </a:rPr>
              <a:t>Damages </a:t>
            </a:r>
            <a:r>
              <a:rPr sz="2200" b="1" spc="-10" dirty="0">
                <a:solidFill>
                  <a:srgbClr val="C00000"/>
                </a:solidFill>
                <a:latin typeface="Calisto MT"/>
                <a:cs typeface="Calisto MT"/>
              </a:rPr>
              <a:t>any computer </a:t>
            </a:r>
            <a:r>
              <a:rPr sz="2200" b="1" spc="-20" dirty="0">
                <a:solidFill>
                  <a:srgbClr val="C00000"/>
                </a:solidFill>
                <a:latin typeface="Calisto MT"/>
                <a:cs typeface="Calisto MT"/>
              </a:rPr>
              <a:t>network </a:t>
            </a:r>
            <a:r>
              <a:rPr sz="2200" b="1" spc="-5" dirty="0">
                <a:solidFill>
                  <a:srgbClr val="C00000"/>
                </a:solidFill>
                <a:latin typeface="Calisto MT"/>
                <a:cs typeface="Calisto MT"/>
              </a:rPr>
              <a:t>or</a:t>
            </a:r>
            <a:r>
              <a:rPr sz="2200" b="1" spc="220" dirty="0">
                <a:solidFill>
                  <a:srgbClr val="C00000"/>
                </a:solidFill>
                <a:latin typeface="Calisto MT"/>
                <a:cs typeface="Calisto MT"/>
              </a:rPr>
              <a:t> </a:t>
            </a:r>
            <a:r>
              <a:rPr sz="2200" b="1" spc="-30" dirty="0">
                <a:solidFill>
                  <a:srgbClr val="C00000"/>
                </a:solidFill>
                <a:latin typeface="Calisto MT"/>
                <a:cs typeface="Calisto MT"/>
              </a:rPr>
              <a:t>computer.</a:t>
            </a:r>
            <a:endParaRPr sz="2200">
              <a:latin typeface="Calisto MT"/>
              <a:cs typeface="Calisto MT"/>
            </a:endParaRPr>
          </a:p>
          <a:p>
            <a:pPr>
              <a:lnSpc>
                <a:spcPct val="100000"/>
              </a:lnSpc>
              <a:spcBef>
                <a:spcPts val="30"/>
              </a:spcBef>
              <a:buClr>
                <a:srgbClr val="C00000"/>
              </a:buClr>
              <a:buFont typeface="Wingdings"/>
              <a:buChar char=""/>
            </a:pPr>
            <a:endParaRPr sz="3100">
              <a:latin typeface="Calisto MT"/>
              <a:cs typeface="Calisto MT"/>
            </a:endParaRPr>
          </a:p>
          <a:p>
            <a:pPr marL="477520" indent="-465455">
              <a:lnSpc>
                <a:spcPct val="100000"/>
              </a:lnSpc>
              <a:buFont typeface="Wingdings"/>
              <a:buChar char=""/>
              <a:tabLst>
                <a:tab pos="477520" algn="l"/>
                <a:tab pos="478155" algn="l"/>
              </a:tabLst>
            </a:pPr>
            <a:r>
              <a:rPr sz="2200" b="1" spc="-15" dirty="0">
                <a:solidFill>
                  <a:srgbClr val="C00000"/>
                </a:solidFill>
                <a:latin typeface="Calisto MT"/>
                <a:cs typeface="Calisto MT"/>
              </a:rPr>
              <a:t>Changes </a:t>
            </a:r>
            <a:r>
              <a:rPr sz="2200" b="1" spc="-10" dirty="0">
                <a:solidFill>
                  <a:srgbClr val="C00000"/>
                </a:solidFill>
                <a:latin typeface="Calisto MT"/>
                <a:cs typeface="Calisto MT"/>
              </a:rPr>
              <a:t>Account</a:t>
            </a:r>
            <a:r>
              <a:rPr sz="2200" b="1" spc="100" dirty="0">
                <a:solidFill>
                  <a:srgbClr val="C00000"/>
                </a:solidFill>
                <a:latin typeface="Calisto MT"/>
                <a:cs typeface="Calisto MT"/>
              </a:rPr>
              <a:t> </a:t>
            </a:r>
            <a:r>
              <a:rPr sz="2200" b="1" spc="-15" dirty="0">
                <a:solidFill>
                  <a:srgbClr val="C00000"/>
                </a:solidFill>
                <a:latin typeface="Calisto MT"/>
                <a:cs typeface="Calisto MT"/>
              </a:rPr>
              <a:t>Settings.</a:t>
            </a:r>
            <a:endParaRPr sz="2200">
              <a:latin typeface="Calisto MT"/>
              <a:cs typeface="Calisto MT"/>
            </a:endParaRPr>
          </a:p>
        </p:txBody>
      </p:sp>
      <p:grpSp>
        <p:nvGrpSpPr>
          <p:cNvPr id="5" name="object 5"/>
          <p:cNvGrpSpPr/>
          <p:nvPr/>
        </p:nvGrpSpPr>
        <p:grpSpPr>
          <a:xfrm>
            <a:off x="3893820" y="6339838"/>
            <a:ext cx="1199515" cy="518159"/>
            <a:chOff x="3893820" y="6339838"/>
            <a:chExt cx="1199515" cy="518159"/>
          </a:xfrm>
        </p:grpSpPr>
        <p:sp>
          <p:nvSpPr>
            <p:cNvPr id="6" name="object 6"/>
            <p:cNvSpPr/>
            <p:nvPr/>
          </p:nvSpPr>
          <p:spPr>
            <a:xfrm>
              <a:off x="3893820" y="6339838"/>
              <a:ext cx="577596" cy="51816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099560" y="6339838"/>
              <a:ext cx="993648" cy="518160"/>
            </a:xfrm>
            <a:prstGeom prst="rect">
              <a:avLst/>
            </a:prstGeom>
            <a:blipFill>
              <a:blip r:embed="rId3" cstate="print"/>
              <a:stretch>
                <a:fillRect/>
              </a:stretch>
            </a:blipFill>
          </p:spPr>
          <p:txBody>
            <a:bodyPr wrap="square" lIns="0" tIns="0" rIns="0" bIns="0" rtlCol="0"/>
            <a:lstStyle/>
            <a:p>
              <a:endParaRPr/>
            </a:p>
          </p:txBody>
        </p:sp>
      </p:grpSp>
      <p:sp>
        <p:nvSpPr>
          <p:cNvPr id="8" name="object 8"/>
          <p:cNvSpPr txBox="1"/>
          <p:nvPr/>
        </p:nvSpPr>
        <p:spPr>
          <a:xfrm>
            <a:off x="535940" y="5533745"/>
            <a:ext cx="6717665" cy="1229995"/>
          </a:xfrm>
          <a:prstGeom prst="rect">
            <a:avLst/>
          </a:prstGeom>
        </p:spPr>
        <p:txBody>
          <a:bodyPr vert="horz" wrap="square" lIns="0" tIns="79375" rIns="0" bIns="0" rtlCol="0">
            <a:spAutoFit/>
          </a:bodyPr>
          <a:lstStyle/>
          <a:p>
            <a:pPr marL="12700">
              <a:lnSpc>
                <a:spcPct val="100000"/>
              </a:lnSpc>
              <a:spcBef>
                <a:spcPts val="625"/>
              </a:spcBef>
            </a:pPr>
            <a:r>
              <a:rPr sz="2200" b="1" spc="-5" dirty="0">
                <a:latin typeface="Calisto MT"/>
                <a:cs typeface="Calisto MT"/>
              </a:rPr>
              <a:t>Punishment</a:t>
            </a:r>
            <a:endParaRPr sz="2200">
              <a:latin typeface="Calisto MT"/>
              <a:cs typeface="Calisto MT"/>
            </a:endParaRPr>
          </a:p>
          <a:p>
            <a:pPr marL="12700">
              <a:lnSpc>
                <a:spcPct val="100000"/>
              </a:lnSpc>
              <a:spcBef>
                <a:spcPts val="530"/>
              </a:spcBef>
            </a:pPr>
            <a:r>
              <a:rPr sz="2200" b="1" spc="-5" dirty="0">
                <a:solidFill>
                  <a:srgbClr val="C00000"/>
                </a:solidFill>
                <a:latin typeface="Calisto MT"/>
                <a:cs typeface="Calisto MT"/>
              </a:rPr>
              <a:t>He </a:t>
            </a:r>
            <a:r>
              <a:rPr sz="2200" b="1" spc="-10" dirty="0">
                <a:solidFill>
                  <a:srgbClr val="C00000"/>
                </a:solidFill>
                <a:latin typeface="Calisto MT"/>
                <a:cs typeface="Calisto MT"/>
              </a:rPr>
              <a:t>shall </a:t>
            </a:r>
            <a:r>
              <a:rPr sz="2200" b="1" spc="-15" dirty="0">
                <a:solidFill>
                  <a:srgbClr val="C00000"/>
                </a:solidFill>
                <a:latin typeface="Calisto MT"/>
                <a:cs typeface="Calisto MT"/>
              </a:rPr>
              <a:t>be </a:t>
            </a:r>
            <a:r>
              <a:rPr sz="2200" b="1" spc="-10" dirty="0">
                <a:solidFill>
                  <a:srgbClr val="C00000"/>
                </a:solidFill>
                <a:latin typeface="Calisto MT"/>
                <a:cs typeface="Calisto MT"/>
              </a:rPr>
              <a:t>liable </a:t>
            </a:r>
            <a:r>
              <a:rPr sz="2200" b="1" spc="-15" dirty="0">
                <a:solidFill>
                  <a:srgbClr val="C00000"/>
                </a:solidFill>
                <a:latin typeface="Calisto MT"/>
                <a:cs typeface="Calisto MT"/>
              </a:rPr>
              <a:t>to </a:t>
            </a:r>
            <a:r>
              <a:rPr sz="2200" b="1" spc="-25" dirty="0">
                <a:solidFill>
                  <a:srgbClr val="C00000"/>
                </a:solidFill>
                <a:latin typeface="Calisto MT"/>
                <a:cs typeface="Calisto MT"/>
              </a:rPr>
              <a:t>pay </a:t>
            </a:r>
            <a:r>
              <a:rPr sz="2200" b="1" spc="-15" dirty="0">
                <a:solidFill>
                  <a:srgbClr val="C00000"/>
                </a:solidFill>
                <a:latin typeface="Calisto MT"/>
                <a:cs typeface="Calisto MT"/>
              </a:rPr>
              <a:t>damages </a:t>
            </a:r>
            <a:r>
              <a:rPr sz="2200" b="1" spc="-35" dirty="0">
                <a:solidFill>
                  <a:srgbClr val="C00000"/>
                </a:solidFill>
                <a:latin typeface="Calisto MT"/>
                <a:cs typeface="Calisto MT"/>
              </a:rPr>
              <a:t>by </a:t>
            </a:r>
            <a:r>
              <a:rPr sz="2200" b="1" spc="-15" dirty="0">
                <a:solidFill>
                  <a:srgbClr val="C00000"/>
                </a:solidFill>
                <a:latin typeface="Calisto MT"/>
                <a:cs typeface="Calisto MT"/>
              </a:rPr>
              <a:t>the </a:t>
            </a:r>
            <a:r>
              <a:rPr sz="2200" b="1" spc="-55" dirty="0">
                <a:solidFill>
                  <a:srgbClr val="C00000"/>
                </a:solidFill>
                <a:latin typeface="Calisto MT"/>
                <a:cs typeface="Calisto MT"/>
              </a:rPr>
              <a:t>way</a:t>
            </a:r>
            <a:r>
              <a:rPr sz="2200" b="1" spc="425" dirty="0">
                <a:solidFill>
                  <a:srgbClr val="C00000"/>
                </a:solidFill>
                <a:latin typeface="Calisto MT"/>
                <a:cs typeface="Calisto MT"/>
              </a:rPr>
              <a:t> </a:t>
            </a:r>
            <a:r>
              <a:rPr sz="2200" b="1" spc="-5" dirty="0">
                <a:solidFill>
                  <a:srgbClr val="C00000"/>
                </a:solidFill>
                <a:latin typeface="Calisto MT"/>
                <a:cs typeface="Calisto MT"/>
              </a:rPr>
              <a:t>of</a:t>
            </a:r>
            <a:endParaRPr sz="2200">
              <a:latin typeface="Calisto MT"/>
              <a:cs typeface="Calisto MT"/>
            </a:endParaRPr>
          </a:p>
          <a:p>
            <a:pPr marL="12700">
              <a:lnSpc>
                <a:spcPct val="100000"/>
              </a:lnSpc>
              <a:spcBef>
                <a:spcPts val="505"/>
              </a:spcBef>
            </a:pPr>
            <a:r>
              <a:rPr sz="2200" b="1" spc="-10" dirty="0">
                <a:solidFill>
                  <a:srgbClr val="C00000"/>
                </a:solidFill>
                <a:latin typeface="Calisto MT"/>
                <a:cs typeface="Calisto MT"/>
              </a:rPr>
              <a:t>compensation </a:t>
            </a:r>
            <a:r>
              <a:rPr sz="2200" b="1" spc="-5" dirty="0">
                <a:solidFill>
                  <a:srgbClr val="C00000"/>
                </a:solidFill>
                <a:latin typeface="Calisto MT"/>
                <a:cs typeface="Calisto MT"/>
              </a:rPr>
              <a:t>not </a:t>
            </a:r>
            <a:r>
              <a:rPr sz="2200" b="1" spc="-20" dirty="0">
                <a:solidFill>
                  <a:srgbClr val="C00000"/>
                </a:solidFill>
                <a:latin typeface="Calisto MT"/>
                <a:cs typeface="Calisto MT"/>
              </a:rPr>
              <a:t>exceeding </a:t>
            </a:r>
            <a:r>
              <a:rPr sz="2200" b="1" i="1" spc="-5" dirty="0">
                <a:latin typeface="Calisto MT"/>
                <a:cs typeface="Calisto MT"/>
              </a:rPr>
              <a:t>1 Crore </a:t>
            </a:r>
            <a:r>
              <a:rPr sz="2200" b="1" spc="-15" dirty="0">
                <a:solidFill>
                  <a:srgbClr val="C00000"/>
                </a:solidFill>
                <a:latin typeface="Calisto MT"/>
                <a:cs typeface="Calisto MT"/>
              </a:rPr>
              <a:t>to </a:t>
            </a:r>
            <a:r>
              <a:rPr sz="2200" b="1" spc="-10" dirty="0">
                <a:solidFill>
                  <a:srgbClr val="C00000"/>
                </a:solidFill>
                <a:latin typeface="Calisto MT"/>
                <a:cs typeface="Calisto MT"/>
              </a:rPr>
              <a:t>affected</a:t>
            </a:r>
            <a:r>
              <a:rPr sz="2200" b="1" spc="335" dirty="0">
                <a:solidFill>
                  <a:srgbClr val="C00000"/>
                </a:solidFill>
                <a:latin typeface="Calisto MT"/>
                <a:cs typeface="Calisto MT"/>
              </a:rPr>
              <a:t> </a:t>
            </a:r>
            <a:r>
              <a:rPr sz="2200" b="1" spc="-5" dirty="0">
                <a:solidFill>
                  <a:srgbClr val="C00000"/>
                </a:solidFill>
                <a:latin typeface="Calisto MT"/>
                <a:cs typeface="Calisto MT"/>
              </a:rPr>
              <a:t>person.</a:t>
            </a:r>
            <a:endParaRPr sz="2200">
              <a:latin typeface="Calisto MT"/>
              <a:cs typeface="Calisto M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26957"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20</a:t>
            </a:r>
            <a:endParaRPr sz="1200">
              <a:latin typeface="Calibri"/>
              <a:cs typeface="Calibri"/>
            </a:endParaRPr>
          </a:p>
        </p:txBody>
      </p:sp>
      <p:sp>
        <p:nvSpPr>
          <p:cNvPr id="3" name="object 3"/>
          <p:cNvSpPr txBox="1">
            <a:spLocks noGrp="1"/>
          </p:cNvSpPr>
          <p:nvPr>
            <p:ph type="title"/>
          </p:nvPr>
        </p:nvSpPr>
        <p:spPr>
          <a:xfrm>
            <a:off x="535940" y="488645"/>
            <a:ext cx="3408679" cy="697230"/>
          </a:xfrm>
          <a:prstGeom prst="rect">
            <a:avLst/>
          </a:prstGeom>
        </p:spPr>
        <p:txBody>
          <a:bodyPr vert="horz" wrap="square" lIns="0" tIns="13335" rIns="0" bIns="0" rtlCol="0">
            <a:spAutoFit/>
          </a:bodyPr>
          <a:lstStyle/>
          <a:p>
            <a:pPr marL="12700">
              <a:lnSpc>
                <a:spcPct val="100000"/>
              </a:lnSpc>
              <a:spcBef>
                <a:spcPts val="105"/>
              </a:spcBef>
            </a:pPr>
            <a:r>
              <a:rPr dirty="0"/>
              <a:t>Section</a:t>
            </a:r>
            <a:r>
              <a:rPr spc="-85" dirty="0"/>
              <a:t> </a:t>
            </a:r>
            <a:r>
              <a:rPr spc="-5" dirty="0"/>
              <a:t>66</a:t>
            </a:r>
          </a:p>
        </p:txBody>
      </p:sp>
      <p:sp>
        <p:nvSpPr>
          <p:cNvPr id="4" name="object 4"/>
          <p:cNvSpPr txBox="1"/>
          <p:nvPr/>
        </p:nvSpPr>
        <p:spPr>
          <a:xfrm>
            <a:off x="688340" y="1397631"/>
            <a:ext cx="7483475" cy="4780915"/>
          </a:xfrm>
          <a:prstGeom prst="rect">
            <a:avLst/>
          </a:prstGeom>
        </p:spPr>
        <p:txBody>
          <a:bodyPr vert="horz" wrap="square" lIns="0" tIns="85090" rIns="0" bIns="0" rtlCol="0">
            <a:spAutoFit/>
          </a:bodyPr>
          <a:lstStyle/>
          <a:p>
            <a:pPr marL="12700">
              <a:lnSpc>
                <a:spcPct val="100000"/>
              </a:lnSpc>
              <a:spcBef>
                <a:spcPts val="670"/>
              </a:spcBef>
            </a:pPr>
            <a:r>
              <a:rPr sz="2400" b="1" spc="-10" dirty="0">
                <a:solidFill>
                  <a:srgbClr val="C00000"/>
                </a:solidFill>
                <a:latin typeface="Calisto MT"/>
                <a:cs typeface="Calisto MT"/>
              </a:rPr>
              <a:t>Hacking with </a:t>
            </a:r>
            <a:r>
              <a:rPr sz="2400" b="1" spc="-5" dirty="0">
                <a:solidFill>
                  <a:srgbClr val="C00000"/>
                </a:solidFill>
                <a:latin typeface="Calisto MT"/>
                <a:cs typeface="Calisto MT"/>
              </a:rPr>
              <a:t>Computer</a:t>
            </a:r>
            <a:r>
              <a:rPr sz="2400" b="1" spc="70" dirty="0">
                <a:solidFill>
                  <a:srgbClr val="C00000"/>
                </a:solidFill>
                <a:latin typeface="Calisto MT"/>
                <a:cs typeface="Calisto MT"/>
              </a:rPr>
              <a:t> </a:t>
            </a:r>
            <a:r>
              <a:rPr sz="2400" b="1" spc="-10" dirty="0">
                <a:solidFill>
                  <a:srgbClr val="C00000"/>
                </a:solidFill>
                <a:latin typeface="Calisto MT"/>
                <a:cs typeface="Calisto MT"/>
              </a:rPr>
              <a:t>System</a:t>
            </a:r>
            <a:endParaRPr sz="2400">
              <a:latin typeface="Calisto MT"/>
              <a:cs typeface="Calisto MT"/>
            </a:endParaRPr>
          </a:p>
          <a:p>
            <a:pPr marL="355600" indent="-343535">
              <a:lnSpc>
                <a:spcPct val="100000"/>
              </a:lnSpc>
              <a:spcBef>
                <a:spcPts val="580"/>
              </a:spcBef>
              <a:buFont typeface="Wingdings"/>
              <a:buChar char=""/>
              <a:tabLst>
                <a:tab pos="356235" algn="l"/>
              </a:tabLst>
            </a:pPr>
            <a:r>
              <a:rPr sz="2400" b="1" dirty="0">
                <a:latin typeface="Calisto MT"/>
                <a:cs typeface="Calisto MT"/>
              </a:rPr>
              <a:t>Information </a:t>
            </a:r>
            <a:r>
              <a:rPr sz="2400" b="1" spc="-10" dirty="0">
                <a:latin typeface="Calisto MT"/>
                <a:cs typeface="Calisto MT"/>
              </a:rPr>
              <a:t>residing </a:t>
            </a:r>
            <a:r>
              <a:rPr sz="2400" b="1" spc="-5" dirty="0">
                <a:latin typeface="Calisto MT"/>
                <a:cs typeface="Calisto MT"/>
              </a:rPr>
              <a:t>in </a:t>
            </a:r>
            <a:r>
              <a:rPr sz="2400" b="1" dirty="0">
                <a:latin typeface="Calisto MT"/>
                <a:cs typeface="Calisto MT"/>
              </a:rPr>
              <a:t>a </a:t>
            </a:r>
            <a:r>
              <a:rPr sz="2400" b="1" spc="-5" dirty="0">
                <a:latin typeface="Calisto MT"/>
                <a:cs typeface="Calisto MT"/>
              </a:rPr>
              <a:t>computer </a:t>
            </a:r>
            <a:r>
              <a:rPr sz="2400" b="1" spc="-10" dirty="0">
                <a:latin typeface="Calisto MT"/>
                <a:cs typeface="Calisto MT"/>
              </a:rPr>
              <a:t>resources </a:t>
            </a:r>
            <a:r>
              <a:rPr sz="2400" b="1" dirty="0">
                <a:latin typeface="Calisto MT"/>
                <a:cs typeface="Calisto MT"/>
              </a:rPr>
              <a:t>must</a:t>
            </a:r>
            <a:r>
              <a:rPr sz="2400" b="1" spc="140" dirty="0">
                <a:latin typeface="Calisto MT"/>
                <a:cs typeface="Calisto MT"/>
              </a:rPr>
              <a:t> </a:t>
            </a:r>
            <a:r>
              <a:rPr sz="2400" b="1" dirty="0">
                <a:latin typeface="Calisto MT"/>
                <a:cs typeface="Calisto MT"/>
              </a:rPr>
              <a:t>be</a:t>
            </a:r>
            <a:endParaRPr sz="2400">
              <a:latin typeface="Calisto MT"/>
              <a:cs typeface="Calisto MT"/>
            </a:endParaRPr>
          </a:p>
          <a:p>
            <a:pPr marL="355600">
              <a:lnSpc>
                <a:spcPct val="100000"/>
              </a:lnSpc>
            </a:pPr>
            <a:r>
              <a:rPr sz="2400" b="1" spc="-10" dirty="0">
                <a:latin typeface="Calisto MT"/>
                <a:cs typeface="Calisto MT"/>
              </a:rPr>
              <a:t>either:</a:t>
            </a:r>
            <a:endParaRPr sz="2400">
              <a:latin typeface="Calisto MT"/>
              <a:cs typeface="Calisto MT"/>
            </a:endParaRPr>
          </a:p>
          <a:p>
            <a:pPr>
              <a:lnSpc>
                <a:spcPct val="100000"/>
              </a:lnSpc>
              <a:spcBef>
                <a:spcPts val="40"/>
              </a:spcBef>
            </a:pPr>
            <a:endParaRPr sz="3300">
              <a:latin typeface="Calisto MT"/>
              <a:cs typeface="Calisto MT"/>
            </a:endParaRPr>
          </a:p>
          <a:p>
            <a:pPr marL="355600" indent="-343535">
              <a:lnSpc>
                <a:spcPct val="100000"/>
              </a:lnSpc>
              <a:spcBef>
                <a:spcPts val="5"/>
              </a:spcBef>
              <a:buFont typeface="Calisto MT"/>
              <a:buChar char="•"/>
              <a:tabLst>
                <a:tab pos="355600" algn="l"/>
                <a:tab pos="356235" algn="l"/>
              </a:tabLst>
            </a:pPr>
            <a:r>
              <a:rPr sz="2000" b="1" spc="-10" dirty="0">
                <a:solidFill>
                  <a:srgbClr val="C00000"/>
                </a:solidFill>
                <a:latin typeface="Calisto MT"/>
                <a:cs typeface="Calisto MT"/>
              </a:rPr>
              <a:t>Destroyed</a:t>
            </a:r>
            <a:endParaRPr sz="2000">
              <a:latin typeface="Calisto MT"/>
              <a:cs typeface="Calisto MT"/>
            </a:endParaRPr>
          </a:p>
          <a:p>
            <a:pPr marL="355600" indent="-343535">
              <a:lnSpc>
                <a:spcPct val="100000"/>
              </a:lnSpc>
              <a:spcBef>
                <a:spcPts val="480"/>
              </a:spcBef>
              <a:buFont typeface="Calisto MT"/>
              <a:buChar char="•"/>
              <a:tabLst>
                <a:tab pos="355600" algn="l"/>
                <a:tab pos="356235" algn="l"/>
              </a:tabLst>
            </a:pPr>
            <a:r>
              <a:rPr sz="2000" b="1" dirty="0">
                <a:solidFill>
                  <a:srgbClr val="C00000"/>
                </a:solidFill>
                <a:latin typeface="Calisto MT"/>
                <a:cs typeface="Calisto MT"/>
              </a:rPr>
              <a:t>Deleted</a:t>
            </a:r>
            <a:endParaRPr sz="2000">
              <a:latin typeface="Calisto MT"/>
              <a:cs typeface="Calisto MT"/>
            </a:endParaRPr>
          </a:p>
          <a:p>
            <a:pPr marL="355600" indent="-343535">
              <a:lnSpc>
                <a:spcPct val="100000"/>
              </a:lnSpc>
              <a:spcBef>
                <a:spcPts val="480"/>
              </a:spcBef>
              <a:buFont typeface="Calisto MT"/>
              <a:buChar char="•"/>
              <a:tabLst>
                <a:tab pos="355600" algn="l"/>
                <a:tab pos="356235" algn="l"/>
              </a:tabLst>
            </a:pPr>
            <a:r>
              <a:rPr sz="2000" b="1" spc="-5" dirty="0">
                <a:solidFill>
                  <a:srgbClr val="C00000"/>
                </a:solidFill>
                <a:latin typeface="Calisto MT"/>
                <a:cs typeface="Calisto MT"/>
              </a:rPr>
              <a:t>Altered</a:t>
            </a:r>
            <a:endParaRPr sz="2000">
              <a:latin typeface="Calisto MT"/>
              <a:cs typeface="Calisto MT"/>
            </a:endParaRPr>
          </a:p>
          <a:p>
            <a:pPr marL="355600" indent="-343535">
              <a:lnSpc>
                <a:spcPct val="100000"/>
              </a:lnSpc>
              <a:spcBef>
                <a:spcPts val="480"/>
              </a:spcBef>
              <a:buFont typeface="Calisto MT"/>
              <a:buChar char="•"/>
              <a:tabLst>
                <a:tab pos="355600" algn="l"/>
                <a:tab pos="356235" algn="l"/>
              </a:tabLst>
            </a:pPr>
            <a:r>
              <a:rPr sz="2000" b="1" dirty="0">
                <a:solidFill>
                  <a:srgbClr val="C00000"/>
                </a:solidFill>
                <a:latin typeface="Calisto MT"/>
                <a:cs typeface="Calisto MT"/>
              </a:rPr>
              <a:t>Diminished in </a:t>
            </a:r>
            <a:r>
              <a:rPr sz="2000" b="1" spc="-25" dirty="0">
                <a:solidFill>
                  <a:srgbClr val="C00000"/>
                </a:solidFill>
                <a:latin typeface="Calisto MT"/>
                <a:cs typeface="Calisto MT"/>
              </a:rPr>
              <a:t>value </a:t>
            </a:r>
            <a:r>
              <a:rPr sz="2000" b="1" dirty="0">
                <a:solidFill>
                  <a:srgbClr val="C00000"/>
                </a:solidFill>
                <a:latin typeface="Calisto MT"/>
                <a:cs typeface="Calisto MT"/>
              </a:rPr>
              <a:t>or</a:t>
            </a:r>
            <a:r>
              <a:rPr sz="2000" b="1" spc="10" dirty="0">
                <a:solidFill>
                  <a:srgbClr val="C00000"/>
                </a:solidFill>
                <a:latin typeface="Calisto MT"/>
                <a:cs typeface="Calisto MT"/>
              </a:rPr>
              <a:t> </a:t>
            </a:r>
            <a:r>
              <a:rPr sz="2000" b="1" spc="-10" dirty="0">
                <a:solidFill>
                  <a:srgbClr val="C00000"/>
                </a:solidFill>
                <a:latin typeface="Calisto MT"/>
                <a:cs typeface="Calisto MT"/>
              </a:rPr>
              <a:t>utility</a:t>
            </a:r>
            <a:endParaRPr sz="2000">
              <a:latin typeface="Calisto MT"/>
              <a:cs typeface="Calisto MT"/>
            </a:endParaRPr>
          </a:p>
          <a:p>
            <a:pPr marL="355600" indent="-343535">
              <a:lnSpc>
                <a:spcPct val="100000"/>
              </a:lnSpc>
              <a:spcBef>
                <a:spcPts val="480"/>
              </a:spcBef>
              <a:buFont typeface="Calisto MT"/>
              <a:buChar char="•"/>
              <a:tabLst>
                <a:tab pos="355600" algn="l"/>
                <a:tab pos="356235" algn="l"/>
              </a:tabLst>
            </a:pPr>
            <a:r>
              <a:rPr sz="2000" b="1" spc="-5" dirty="0">
                <a:solidFill>
                  <a:srgbClr val="C00000"/>
                </a:solidFill>
                <a:latin typeface="Calisto MT"/>
                <a:cs typeface="Calisto MT"/>
              </a:rPr>
              <a:t>Affected Injuriously</a:t>
            </a:r>
            <a:endParaRPr sz="2000">
              <a:latin typeface="Calisto MT"/>
              <a:cs typeface="Calisto MT"/>
            </a:endParaRPr>
          </a:p>
          <a:p>
            <a:pPr>
              <a:lnSpc>
                <a:spcPct val="100000"/>
              </a:lnSpc>
              <a:spcBef>
                <a:spcPts val="30"/>
              </a:spcBef>
            </a:pPr>
            <a:endParaRPr sz="2900">
              <a:latin typeface="Calisto MT"/>
              <a:cs typeface="Calisto MT"/>
            </a:endParaRPr>
          </a:p>
          <a:p>
            <a:pPr marL="12700">
              <a:lnSpc>
                <a:spcPct val="100000"/>
              </a:lnSpc>
            </a:pPr>
            <a:r>
              <a:rPr sz="2400" b="1" spc="-5" dirty="0">
                <a:latin typeface="Calisto MT"/>
                <a:cs typeface="Calisto MT"/>
              </a:rPr>
              <a:t>Punishment</a:t>
            </a:r>
            <a:endParaRPr sz="2400">
              <a:latin typeface="Calisto MT"/>
              <a:cs typeface="Calisto MT"/>
            </a:endParaRPr>
          </a:p>
          <a:p>
            <a:pPr marL="12700">
              <a:lnSpc>
                <a:spcPct val="100000"/>
              </a:lnSpc>
              <a:spcBef>
                <a:spcPts val="575"/>
              </a:spcBef>
            </a:pPr>
            <a:r>
              <a:rPr sz="2400" b="1" dirty="0">
                <a:solidFill>
                  <a:srgbClr val="C00000"/>
                </a:solidFill>
                <a:latin typeface="Calisto MT"/>
                <a:cs typeface="Calisto MT"/>
              </a:rPr>
              <a:t>3 </a:t>
            </a:r>
            <a:r>
              <a:rPr sz="2400" b="1" spc="-35" dirty="0">
                <a:solidFill>
                  <a:srgbClr val="C00000"/>
                </a:solidFill>
                <a:latin typeface="Calisto MT"/>
                <a:cs typeface="Calisto MT"/>
              </a:rPr>
              <a:t>yrs. </a:t>
            </a:r>
            <a:r>
              <a:rPr sz="2400" b="1" dirty="0">
                <a:solidFill>
                  <a:srgbClr val="C00000"/>
                </a:solidFill>
                <a:latin typeface="Calisto MT"/>
                <a:cs typeface="Calisto MT"/>
              </a:rPr>
              <a:t>Or </a:t>
            </a:r>
            <a:r>
              <a:rPr sz="2400" b="1" spc="-5" dirty="0">
                <a:solidFill>
                  <a:srgbClr val="C00000"/>
                </a:solidFill>
                <a:latin typeface="Calisto MT"/>
                <a:cs typeface="Calisto MT"/>
              </a:rPr>
              <a:t>Fine </a:t>
            </a:r>
            <a:r>
              <a:rPr sz="2400" b="1" dirty="0">
                <a:solidFill>
                  <a:srgbClr val="C00000"/>
                </a:solidFill>
                <a:latin typeface="Calisto MT"/>
                <a:cs typeface="Calisto MT"/>
              </a:rPr>
              <a:t>up </a:t>
            </a:r>
            <a:r>
              <a:rPr sz="2400" b="1" spc="-10" dirty="0">
                <a:solidFill>
                  <a:srgbClr val="C00000"/>
                </a:solidFill>
                <a:latin typeface="Calisto MT"/>
                <a:cs typeface="Calisto MT"/>
              </a:rPr>
              <a:t>to </a:t>
            </a:r>
            <a:r>
              <a:rPr sz="2400" b="1" dirty="0">
                <a:solidFill>
                  <a:srgbClr val="C00000"/>
                </a:solidFill>
                <a:latin typeface="Calisto MT"/>
                <a:cs typeface="Calisto MT"/>
              </a:rPr>
              <a:t>2</a:t>
            </a:r>
            <a:r>
              <a:rPr sz="2400" b="1" spc="100" dirty="0">
                <a:solidFill>
                  <a:srgbClr val="C00000"/>
                </a:solidFill>
                <a:latin typeface="Calisto MT"/>
                <a:cs typeface="Calisto MT"/>
              </a:rPr>
              <a:t> </a:t>
            </a:r>
            <a:r>
              <a:rPr sz="2400" b="1" spc="-10" dirty="0">
                <a:solidFill>
                  <a:srgbClr val="C00000"/>
                </a:solidFill>
                <a:latin typeface="Calisto MT"/>
                <a:cs typeface="Calisto MT"/>
              </a:rPr>
              <a:t>lakh.</a:t>
            </a:r>
            <a:endParaRPr sz="2400">
              <a:latin typeface="Calisto MT"/>
              <a:cs typeface="Calisto M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26957"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21</a:t>
            </a:r>
            <a:endParaRPr sz="1200">
              <a:latin typeface="Calibri"/>
              <a:cs typeface="Calibri"/>
            </a:endParaRPr>
          </a:p>
        </p:txBody>
      </p:sp>
      <p:sp>
        <p:nvSpPr>
          <p:cNvPr id="3" name="object 3"/>
          <p:cNvSpPr txBox="1">
            <a:spLocks noGrp="1"/>
          </p:cNvSpPr>
          <p:nvPr>
            <p:ph type="title"/>
          </p:nvPr>
        </p:nvSpPr>
        <p:spPr>
          <a:xfrm>
            <a:off x="535940" y="298145"/>
            <a:ext cx="3409950" cy="697230"/>
          </a:xfrm>
          <a:prstGeom prst="rect">
            <a:avLst/>
          </a:prstGeom>
        </p:spPr>
        <p:txBody>
          <a:bodyPr vert="horz" wrap="square" lIns="0" tIns="13335" rIns="0" bIns="0" rtlCol="0">
            <a:spAutoFit/>
          </a:bodyPr>
          <a:lstStyle/>
          <a:p>
            <a:pPr marL="12700">
              <a:lnSpc>
                <a:spcPct val="100000"/>
              </a:lnSpc>
              <a:spcBef>
                <a:spcPts val="105"/>
              </a:spcBef>
            </a:pPr>
            <a:r>
              <a:rPr dirty="0"/>
              <a:t>Section</a:t>
            </a:r>
            <a:r>
              <a:rPr spc="-90" dirty="0"/>
              <a:t> </a:t>
            </a:r>
            <a:r>
              <a:rPr spc="5" dirty="0"/>
              <a:t>67</a:t>
            </a:r>
          </a:p>
        </p:txBody>
      </p:sp>
      <p:sp>
        <p:nvSpPr>
          <p:cNvPr id="4" name="object 4"/>
          <p:cNvSpPr txBox="1"/>
          <p:nvPr/>
        </p:nvSpPr>
        <p:spPr>
          <a:xfrm>
            <a:off x="459740" y="1356483"/>
            <a:ext cx="7086600" cy="4707890"/>
          </a:xfrm>
          <a:prstGeom prst="rect">
            <a:avLst/>
          </a:prstGeom>
        </p:spPr>
        <p:txBody>
          <a:bodyPr vert="horz" wrap="square" lIns="0" tIns="12065" rIns="0" bIns="0" rtlCol="0">
            <a:spAutoFit/>
          </a:bodyPr>
          <a:lstStyle/>
          <a:p>
            <a:pPr marL="476884" marR="5080" indent="-464820">
              <a:lnSpc>
                <a:spcPct val="120100"/>
              </a:lnSpc>
              <a:spcBef>
                <a:spcPts val="95"/>
              </a:spcBef>
              <a:buFont typeface="Wingdings"/>
              <a:buChar char=""/>
              <a:tabLst>
                <a:tab pos="476884" algn="l"/>
                <a:tab pos="477520" algn="l"/>
              </a:tabLst>
            </a:pPr>
            <a:r>
              <a:rPr sz="2400" b="1" spc="-5" dirty="0">
                <a:solidFill>
                  <a:srgbClr val="C00000"/>
                </a:solidFill>
                <a:latin typeface="Calisto MT"/>
                <a:cs typeface="Calisto MT"/>
              </a:rPr>
              <a:t>Publication </a:t>
            </a:r>
            <a:r>
              <a:rPr sz="2400" b="1" dirty="0">
                <a:solidFill>
                  <a:srgbClr val="C00000"/>
                </a:solidFill>
                <a:latin typeface="Calisto MT"/>
                <a:cs typeface="Calisto MT"/>
              </a:rPr>
              <a:t>or </a:t>
            </a:r>
            <a:r>
              <a:rPr sz="2400" b="1" spc="-10" dirty="0">
                <a:solidFill>
                  <a:srgbClr val="C00000"/>
                </a:solidFill>
                <a:latin typeface="Calisto MT"/>
                <a:cs typeface="Calisto MT"/>
              </a:rPr>
              <a:t>transmitted </a:t>
            </a:r>
            <a:r>
              <a:rPr sz="2400" b="1" dirty="0">
                <a:solidFill>
                  <a:srgbClr val="C00000"/>
                </a:solidFill>
                <a:latin typeface="Calisto MT"/>
                <a:cs typeface="Calisto MT"/>
              </a:rPr>
              <a:t>in </a:t>
            </a:r>
            <a:r>
              <a:rPr sz="2400" b="1" spc="-5" dirty="0">
                <a:solidFill>
                  <a:srgbClr val="C00000"/>
                </a:solidFill>
                <a:latin typeface="Calisto MT"/>
                <a:cs typeface="Calisto MT"/>
              </a:rPr>
              <a:t>the </a:t>
            </a:r>
            <a:r>
              <a:rPr sz="2400" b="1" spc="-10" dirty="0">
                <a:solidFill>
                  <a:srgbClr val="C00000"/>
                </a:solidFill>
                <a:latin typeface="Calisto MT"/>
                <a:cs typeface="Calisto MT"/>
              </a:rPr>
              <a:t>electronic </a:t>
            </a:r>
            <a:r>
              <a:rPr sz="2400" b="1" spc="5" dirty="0">
                <a:solidFill>
                  <a:srgbClr val="C00000"/>
                </a:solidFill>
                <a:latin typeface="Calisto MT"/>
                <a:cs typeface="Calisto MT"/>
              </a:rPr>
              <a:t>form  </a:t>
            </a:r>
            <a:r>
              <a:rPr sz="2400" b="1" spc="-10" dirty="0">
                <a:solidFill>
                  <a:srgbClr val="C00000"/>
                </a:solidFill>
                <a:latin typeface="Calisto MT"/>
                <a:cs typeface="Calisto MT"/>
              </a:rPr>
              <a:t>any material which contains sexually explicit </a:t>
            </a:r>
            <a:r>
              <a:rPr sz="2400" b="1" spc="-15" dirty="0">
                <a:solidFill>
                  <a:srgbClr val="C00000"/>
                </a:solidFill>
                <a:latin typeface="Calisto MT"/>
                <a:cs typeface="Calisto MT"/>
              </a:rPr>
              <a:t>acts  </a:t>
            </a:r>
            <a:r>
              <a:rPr sz="2400" b="1" dirty="0">
                <a:solidFill>
                  <a:srgbClr val="C00000"/>
                </a:solidFill>
                <a:latin typeface="Calisto MT"/>
                <a:cs typeface="Calisto MT"/>
              </a:rPr>
              <a:t>or</a:t>
            </a:r>
            <a:r>
              <a:rPr sz="2400" b="1" spc="5" dirty="0">
                <a:solidFill>
                  <a:srgbClr val="C00000"/>
                </a:solidFill>
                <a:latin typeface="Calisto MT"/>
                <a:cs typeface="Calisto MT"/>
              </a:rPr>
              <a:t> </a:t>
            </a:r>
            <a:r>
              <a:rPr sz="2400" b="1" spc="-5" dirty="0">
                <a:solidFill>
                  <a:srgbClr val="C00000"/>
                </a:solidFill>
                <a:latin typeface="Calisto MT"/>
                <a:cs typeface="Calisto MT"/>
              </a:rPr>
              <a:t>conduct.</a:t>
            </a:r>
            <a:endParaRPr sz="2400">
              <a:latin typeface="Calisto MT"/>
              <a:cs typeface="Calisto MT"/>
            </a:endParaRPr>
          </a:p>
          <a:p>
            <a:pPr>
              <a:lnSpc>
                <a:spcPct val="100000"/>
              </a:lnSpc>
              <a:buClr>
                <a:srgbClr val="C00000"/>
              </a:buClr>
              <a:buFont typeface="Wingdings"/>
              <a:buChar char=""/>
            </a:pPr>
            <a:endParaRPr sz="2500">
              <a:latin typeface="Calisto MT"/>
              <a:cs typeface="Calisto MT"/>
            </a:endParaRPr>
          </a:p>
          <a:p>
            <a:pPr marL="12700">
              <a:lnSpc>
                <a:spcPct val="100000"/>
              </a:lnSpc>
              <a:spcBef>
                <a:spcPts val="2230"/>
              </a:spcBef>
            </a:pPr>
            <a:r>
              <a:rPr sz="2400" b="1" spc="-5" dirty="0">
                <a:latin typeface="Calisto MT"/>
                <a:cs typeface="Calisto MT"/>
              </a:rPr>
              <a:t>Punishment</a:t>
            </a:r>
            <a:endParaRPr sz="2400">
              <a:latin typeface="Calisto MT"/>
              <a:cs typeface="Calisto MT"/>
            </a:endParaRPr>
          </a:p>
          <a:p>
            <a:pPr marL="476884" marR="263525" indent="-464820">
              <a:lnSpc>
                <a:spcPct val="120000"/>
              </a:lnSpc>
              <a:spcBef>
                <a:spcPts val="575"/>
              </a:spcBef>
              <a:buFont typeface="Wingdings"/>
              <a:buChar char=""/>
              <a:tabLst>
                <a:tab pos="476884" algn="l"/>
                <a:tab pos="477520" algn="l"/>
              </a:tabLst>
            </a:pPr>
            <a:r>
              <a:rPr sz="2400" b="1" dirty="0">
                <a:solidFill>
                  <a:srgbClr val="C00000"/>
                </a:solidFill>
                <a:latin typeface="Calisto MT"/>
                <a:cs typeface="Calisto MT"/>
              </a:rPr>
              <a:t>1st </a:t>
            </a:r>
            <a:r>
              <a:rPr sz="2400" b="1" spc="-15" dirty="0">
                <a:solidFill>
                  <a:srgbClr val="C00000"/>
                </a:solidFill>
                <a:latin typeface="Calisto MT"/>
                <a:cs typeface="Calisto MT"/>
              </a:rPr>
              <a:t>conviction </a:t>
            </a:r>
            <a:r>
              <a:rPr sz="2400" b="1" spc="-5" dirty="0">
                <a:solidFill>
                  <a:srgbClr val="C00000"/>
                </a:solidFill>
                <a:latin typeface="Calisto MT"/>
                <a:cs typeface="Calisto MT"/>
              </a:rPr>
              <a:t>with </a:t>
            </a:r>
            <a:r>
              <a:rPr sz="2400" b="1" i="1" dirty="0">
                <a:solidFill>
                  <a:srgbClr val="C00000"/>
                </a:solidFill>
                <a:latin typeface="Calisto MT"/>
                <a:cs typeface="Calisto MT"/>
              </a:rPr>
              <a:t>2 to 5 </a:t>
            </a:r>
            <a:r>
              <a:rPr sz="2400" b="1" i="1" spc="5" dirty="0">
                <a:solidFill>
                  <a:srgbClr val="C00000"/>
                </a:solidFill>
                <a:latin typeface="Calisto MT"/>
                <a:cs typeface="Calisto MT"/>
              </a:rPr>
              <a:t>years </a:t>
            </a:r>
            <a:r>
              <a:rPr sz="2400" b="1" dirty="0">
                <a:solidFill>
                  <a:srgbClr val="C00000"/>
                </a:solidFill>
                <a:latin typeface="Calisto MT"/>
                <a:cs typeface="Calisto MT"/>
              </a:rPr>
              <a:t>of </a:t>
            </a:r>
            <a:r>
              <a:rPr sz="2400" b="1" spc="-5" dirty="0">
                <a:solidFill>
                  <a:srgbClr val="C00000"/>
                </a:solidFill>
                <a:latin typeface="Calisto MT"/>
                <a:cs typeface="Calisto MT"/>
              </a:rPr>
              <a:t>imprisonment  </a:t>
            </a:r>
            <a:r>
              <a:rPr sz="2400" b="1" spc="-10" dirty="0">
                <a:solidFill>
                  <a:srgbClr val="C00000"/>
                </a:solidFill>
                <a:latin typeface="Calisto MT"/>
                <a:cs typeface="Calisto MT"/>
              </a:rPr>
              <a:t>and </a:t>
            </a:r>
            <a:r>
              <a:rPr sz="2400" b="1" spc="-5" dirty="0">
                <a:solidFill>
                  <a:srgbClr val="C00000"/>
                </a:solidFill>
                <a:latin typeface="Calisto MT"/>
                <a:cs typeface="Calisto MT"/>
              </a:rPr>
              <a:t>fine </a:t>
            </a:r>
            <a:r>
              <a:rPr sz="2400" b="1" dirty="0">
                <a:solidFill>
                  <a:srgbClr val="C00000"/>
                </a:solidFill>
                <a:latin typeface="Calisto MT"/>
                <a:cs typeface="Calisto MT"/>
              </a:rPr>
              <a:t>of </a:t>
            </a:r>
            <a:r>
              <a:rPr sz="2400" b="1" i="1" dirty="0">
                <a:solidFill>
                  <a:srgbClr val="C00000"/>
                </a:solidFill>
                <a:latin typeface="Calisto MT"/>
                <a:cs typeface="Calisto MT"/>
              </a:rPr>
              <a:t>1 lakh</a:t>
            </a:r>
            <a:r>
              <a:rPr sz="2400" b="1" i="1" spc="170" dirty="0">
                <a:solidFill>
                  <a:srgbClr val="C00000"/>
                </a:solidFill>
                <a:latin typeface="Calisto MT"/>
                <a:cs typeface="Calisto MT"/>
              </a:rPr>
              <a:t> </a:t>
            </a:r>
            <a:r>
              <a:rPr sz="2400" b="1" i="1" spc="-5" dirty="0">
                <a:solidFill>
                  <a:srgbClr val="C00000"/>
                </a:solidFill>
                <a:latin typeface="Calisto MT"/>
                <a:cs typeface="Calisto MT"/>
              </a:rPr>
              <a:t>rupees.</a:t>
            </a:r>
            <a:endParaRPr sz="2400">
              <a:latin typeface="Calisto MT"/>
              <a:cs typeface="Calisto MT"/>
            </a:endParaRPr>
          </a:p>
          <a:p>
            <a:pPr marL="476884" marR="169545" indent="-464820">
              <a:lnSpc>
                <a:spcPct val="120000"/>
              </a:lnSpc>
              <a:spcBef>
                <a:spcPts val="580"/>
              </a:spcBef>
              <a:buFont typeface="Wingdings"/>
              <a:buChar char=""/>
              <a:tabLst>
                <a:tab pos="476884" algn="l"/>
                <a:tab pos="477520" algn="l"/>
              </a:tabLst>
            </a:pPr>
            <a:r>
              <a:rPr sz="2400" b="1" dirty="0">
                <a:solidFill>
                  <a:srgbClr val="C00000"/>
                </a:solidFill>
                <a:latin typeface="Calisto MT"/>
                <a:cs typeface="Calisto MT"/>
              </a:rPr>
              <a:t>2nd or </a:t>
            </a:r>
            <a:r>
              <a:rPr sz="2400" b="1" spc="-5" dirty="0">
                <a:solidFill>
                  <a:srgbClr val="C00000"/>
                </a:solidFill>
                <a:latin typeface="Calisto MT"/>
                <a:cs typeface="Calisto MT"/>
              </a:rPr>
              <a:t>subsequent </a:t>
            </a:r>
            <a:r>
              <a:rPr sz="2400" b="1" spc="-15" dirty="0">
                <a:solidFill>
                  <a:srgbClr val="C00000"/>
                </a:solidFill>
                <a:latin typeface="Calisto MT"/>
                <a:cs typeface="Calisto MT"/>
              </a:rPr>
              <a:t>conviction </a:t>
            </a:r>
            <a:r>
              <a:rPr sz="2400" b="1" spc="-5" dirty="0">
                <a:solidFill>
                  <a:srgbClr val="C00000"/>
                </a:solidFill>
                <a:latin typeface="Calisto MT"/>
                <a:cs typeface="Calisto MT"/>
              </a:rPr>
              <a:t>with </a:t>
            </a:r>
            <a:r>
              <a:rPr sz="2400" b="1" spc="-10" dirty="0">
                <a:solidFill>
                  <a:srgbClr val="C00000"/>
                </a:solidFill>
                <a:latin typeface="Calisto MT"/>
                <a:cs typeface="Calisto MT"/>
              </a:rPr>
              <a:t>the  </a:t>
            </a:r>
            <a:r>
              <a:rPr sz="2400" b="1" spc="-5" dirty="0">
                <a:solidFill>
                  <a:srgbClr val="C00000"/>
                </a:solidFill>
                <a:latin typeface="Calisto MT"/>
                <a:cs typeface="Calisto MT"/>
              </a:rPr>
              <a:t>imprisonment </a:t>
            </a:r>
            <a:r>
              <a:rPr sz="2400" b="1" dirty="0">
                <a:solidFill>
                  <a:srgbClr val="C00000"/>
                </a:solidFill>
                <a:latin typeface="Calisto MT"/>
                <a:cs typeface="Calisto MT"/>
              </a:rPr>
              <a:t>up </a:t>
            </a:r>
            <a:r>
              <a:rPr sz="2400" b="1" spc="-5" dirty="0">
                <a:solidFill>
                  <a:srgbClr val="C00000"/>
                </a:solidFill>
                <a:latin typeface="Calisto MT"/>
                <a:cs typeface="Calisto MT"/>
              </a:rPr>
              <a:t>to </a:t>
            </a:r>
            <a:r>
              <a:rPr sz="2400" b="1" i="1" spc="-5" dirty="0">
                <a:solidFill>
                  <a:srgbClr val="C00000"/>
                </a:solidFill>
                <a:latin typeface="Calisto MT"/>
                <a:cs typeface="Calisto MT"/>
              </a:rPr>
              <a:t>7-10 </a:t>
            </a:r>
            <a:r>
              <a:rPr sz="2400" b="1" i="1" spc="5" dirty="0">
                <a:solidFill>
                  <a:srgbClr val="C00000"/>
                </a:solidFill>
                <a:latin typeface="Calisto MT"/>
                <a:cs typeface="Calisto MT"/>
              </a:rPr>
              <a:t>years </a:t>
            </a:r>
            <a:r>
              <a:rPr sz="2400" b="1" spc="-10" dirty="0">
                <a:solidFill>
                  <a:srgbClr val="C00000"/>
                </a:solidFill>
                <a:latin typeface="Calisto MT"/>
                <a:cs typeface="Calisto MT"/>
              </a:rPr>
              <a:t>and also </a:t>
            </a:r>
            <a:r>
              <a:rPr sz="2400" b="1" spc="-5" dirty="0">
                <a:solidFill>
                  <a:srgbClr val="C00000"/>
                </a:solidFill>
                <a:latin typeface="Calisto MT"/>
                <a:cs typeface="Calisto MT"/>
              </a:rPr>
              <a:t>with fine  </a:t>
            </a:r>
            <a:r>
              <a:rPr sz="2400" b="1" spc="-10" dirty="0">
                <a:solidFill>
                  <a:srgbClr val="C00000"/>
                </a:solidFill>
                <a:latin typeface="Calisto MT"/>
                <a:cs typeface="Calisto MT"/>
              </a:rPr>
              <a:t>which </a:t>
            </a:r>
            <a:r>
              <a:rPr sz="2400" b="1" spc="-20" dirty="0">
                <a:solidFill>
                  <a:srgbClr val="C00000"/>
                </a:solidFill>
                <a:latin typeface="Calisto MT"/>
                <a:cs typeface="Calisto MT"/>
              </a:rPr>
              <a:t>may </a:t>
            </a:r>
            <a:r>
              <a:rPr sz="2400" b="1" spc="-10" dirty="0">
                <a:solidFill>
                  <a:srgbClr val="C00000"/>
                </a:solidFill>
                <a:latin typeface="Calisto MT"/>
                <a:cs typeface="Calisto MT"/>
              </a:rPr>
              <a:t>extend </a:t>
            </a:r>
            <a:r>
              <a:rPr sz="2400" b="1" spc="-5" dirty="0">
                <a:solidFill>
                  <a:srgbClr val="C00000"/>
                </a:solidFill>
                <a:latin typeface="Calisto MT"/>
                <a:cs typeface="Calisto MT"/>
              </a:rPr>
              <a:t>to </a:t>
            </a:r>
            <a:r>
              <a:rPr sz="2400" b="1" i="1" spc="-5" dirty="0">
                <a:solidFill>
                  <a:srgbClr val="C00000"/>
                </a:solidFill>
                <a:latin typeface="Calisto MT"/>
                <a:cs typeface="Calisto MT"/>
              </a:rPr>
              <a:t>10 </a:t>
            </a:r>
            <a:r>
              <a:rPr sz="2400" b="1" i="1" dirty="0">
                <a:solidFill>
                  <a:srgbClr val="C00000"/>
                </a:solidFill>
                <a:latin typeface="Calisto MT"/>
                <a:cs typeface="Calisto MT"/>
              </a:rPr>
              <a:t>lakh</a:t>
            </a:r>
            <a:r>
              <a:rPr sz="2400" b="1" i="1" spc="60" dirty="0">
                <a:solidFill>
                  <a:srgbClr val="C00000"/>
                </a:solidFill>
                <a:latin typeface="Calisto MT"/>
                <a:cs typeface="Calisto MT"/>
              </a:rPr>
              <a:t> </a:t>
            </a:r>
            <a:r>
              <a:rPr sz="2400" b="1" i="1" spc="-5" dirty="0">
                <a:solidFill>
                  <a:srgbClr val="C00000"/>
                </a:solidFill>
                <a:latin typeface="Calisto MT"/>
                <a:cs typeface="Calisto MT"/>
              </a:rPr>
              <a:t>rupees.</a:t>
            </a:r>
            <a:endParaRPr sz="2400">
              <a:latin typeface="Calisto MT"/>
              <a:cs typeface="Calisto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4751" y="893445"/>
            <a:ext cx="4472464" cy="1908215"/>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Calibri"/>
                <a:cs typeface="Calibri"/>
              </a:rPr>
              <a:t>Cyberspace</a:t>
            </a:r>
            <a:endParaRPr sz="2400">
              <a:latin typeface="Calibri"/>
              <a:cs typeface="Calibri"/>
            </a:endParaRPr>
          </a:p>
          <a:p>
            <a:pPr marL="70485" marR="5080">
              <a:lnSpc>
                <a:spcPct val="150000"/>
              </a:lnSpc>
              <a:spcBef>
                <a:spcPts val="1135"/>
              </a:spcBef>
            </a:pPr>
            <a:r>
              <a:rPr sz="2000" spc="-10" dirty="0">
                <a:latin typeface="Calibri"/>
                <a:cs typeface="Calibri"/>
              </a:rPr>
              <a:t>Cyberspace </a:t>
            </a:r>
            <a:r>
              <a:rPr sz="2000" dirty="0">
                <a:latin typeface="Calibri"/>
                <a:cs typeface="Calibri"/>
              </a:rPr>
              <a:t>is "the </a:t>
            </a:r>
            <a:r>
              <a:rPr sz="2000" spc="-10" dirty="0">
                <a:latin typeface="Calibri"/>
                <a:cs typeface="Calibri"/>
              </a:rPr>
              <a:t>environment </a:t>
            </a:r>
            <a:r>
              <a:rPr sz="2000" dirty="0">
                <a:latin typeface="Calibri"/>
                <a:cs typeface="Calibri"/>
              </a:rPr>
              <a:t>in which </a:t>
            </a:r>
            <a:r>
              <a:rPr sz="2000" spc="-5" dirty="0">
                <a:latin typeface="Calibri"/>
                <a:cs typeface="Calibri"/>
              </a:rPr>
              <a:t>communication  </a:t>
            </a:r>
            <a:r>
              <a:rPr sz="2000" spc="-10" dirty="0">
                <a:latin typeface="Calibri"/>
                <a:cs typeface="Calibri"/>
              </a:rPr>
              <a:t>over </a:t>
            </a:r>
            <a:r>
              <a:rPr sz="2000" spc="-5" dirty="0">
                <a:latin typeface="Calibri"/>
                <a:cs typeface="Calibri"/>
              </a:rPr>
              <a:t>computer </a:t>
            </a:r>
            <a:r>
              <a:rPr sz="2000" spc="-10" dirty="0">
                <a:latin typeface="Calibri"/>
                <a:cs typeface="Calibri"/>
              </a:rPr>
              <a:t>networks</a:t>
            </a:r>
            <a:r>
              <a:rPr sz="2000" spc="5" dirty="0">
                <a:latin typeface="Calibri"/>
                <a:cs typeface="Calibri"/>
              </a:rPr>
              <a:t> </a:t>
            </a:r>
            <a:r>
              <a:rPr sz="2000" spc="-55" dirty="0">
                <a:latin typeface="Calibri"/>
                <a:cs typeface="Calibri"/>
              </a:rPr>
              <a:t>occurs.“</a:t>
            </a:r>
            <a:endParaRPr sz="2000">
              <a:latin typeface="Calibri"/>
              <a:cs typeface="Calibri"/>
            </a:endParaRPr>
          </a:p>
        </p:txBody>
      </p:sp>
      <p:sp>
        <p:nvSpPr>
          <p:cNvPr id="3" name="object 3"/>
          <p:cNvSpPr/>
          <p:nvPr/>
        </p:nvSpPr>
        <p:spPr>
          <a:xfrm>
            <a:off x="5149214" y="284988"/>
            <a:ext cx="3766186" cy="5506212"/>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265938" y="3001721"/>
            <a:ext cx="4474845" cy="4113947"/>
          </a:xfrm>
          <a:prstGeom prst="rect">
            <a:avLst/>
          </a:prstGeom>
        </p:spPr>
        <p:txBody>
          <a:bodyPr vert="horz" wrap="square" lIns="0" tIns="12700" rIns="0" bIns="0" rtlCol="0">
            <a:spAutoFit/>
          </a:bodyPr>
          <a:lstStyle/>
          <a:p>
            <a:pPr marL="12700" marR="5080">
              <a:lnSpc>
                <a:spcPct val="100000"/>
              </a:lnSpc>
              <a:spcBef>
                <a:spcPts val="100"/>
              </a:spcBef>
            </a:pPr>
            <a:r>
              <a:rPr lang="en-US" sz="2400" b="1" dirty="0">
                <a:latin typeface="Calibri"/>
                <a:cs typeface="Calibri"/>
              </a:rPr>
              <a:t> </a:t>
            </a:r>
            <a:r>
              <a:rPr sz="2400" b="1">
                <a:latin typeface="Calibri"/>
                <a:cs typeface="Calibri"/>
              </a:rPr>
              <a:t>And </a:t>
            </a:r>
            <a:r>
              <a:rPr sz="2400" b="1" spc="-15" dirty="0">
                <a:latin typeface="Calibri"/>
                <a:cs typeface="Calibri"/>
              </a:rPr>
              <a:t>almost </a:t>
            </a:r>
            <a:r>
              <a:rPr sz="2400" b="1" spc="-10" dirty="0">
                <a:latin typeface="Calibri"/>
                <a:cs typeface="Calibri"/>
              </a:rPr>
              <a:t>everybody  </a:t>
            </a:r>
            <a:r>
              <a:rPr sz="2400" b="1" dirty="0">
                <a:latin typeface="Calibri"/>
                <a:cs typeface="Calibri"/>
              </a:rPr>
              <a:t>in one </a:t>
            </a:r>
            <a:r>
              <a:rPr sz="2400" b="1" spc="-50" dirty="0">
                <a:latin typeface="Calibri"/>
                <a:cs typeface="Calibri"/>
              </a:rPr>
              <a:t>way </a:t>
            </a:r>
            <a:r>
              <a:rPr sz="2400" b="1" dirty="0">
                <a:latin typeface="Calibri"/>
                <a:cs typeface="Calibri"/>
              </a:rPr>
              <a:t>or the other  is </a:t>
            </a:r>
            <a:r>
              <a:rPr sz="2400" b="1" spc="-15" dirty="0">
                <a:latin typeface="Calibri"/>
                <a:cs typeface="Calibri"/>
              </a:rPr>
              <a:t>connected </a:t>
            </a:r>
            <a:r>
              <a:rPr sz="2400" b="1" spc="-25">
                <a:latin typeface="Calibri"/>
                <a:cs typeface="Calibri"/>
              </a:rPr>
              <a:t>to</a:t>
            </a:r>
            <a:r>
              <a:rPr sz="2400" b="1" spc="-10">
                <a:latin typeface="Calibri"/>
                <a:cs typeface="Calibri"/>
              </a:rPr>
              <a:t> </a:t>
            </a:r>
            <a:r>
              <a:rPr sz="2400" b="1">
                <a:latin typeface="Calibri"/>
                <a:cs typeface="Calibri"/>
              </a:rPr>
              <a:t>it</a:t>
            </a:r>
            <a:endParaRPr lang="en-US" sz="2400" b="1" dirty="0">
              <a:latin typeface="Calibri"/>
              <a:cs typeface="Calibri"/>
            </a:endParaRPr>
          </a:p>
          <a:p>
            <a:pPr marL="12700" marR="5080">
              <a:lnSpc>
                <a:spcPct val="100000"/>
              </a:lnSpc>
              <a:spcBef>
                <a:spcPts val="100"/>
              </a:spcBef>
            </a:pPr>
            <a:endParaRPr lang="en-US" sz="2400" b="1" dirty="0">
              <a:latin typeface="Calibri"/>
              <a:cs typeface="Calibri"/>
            </a:endParaRPr>
          </a:p>
          <a:p>
            <a:pPr marL="12700" marR="5080">
              <a:spcBef>
                <a:spcPts val="100"/>
              </a:spcBef>
            </a:pPr>
            <a:r>
              <a:rPr lang="en-US" sz="2400" b="1" dirty="0">
                <a:latin typeface="Calisto MT"/>
                <a:cs typeface="Calisto MT"/>
              </a:rPr>
              <a:t>Cyber </a:t>
            </a:r>
            <a:r>
              <a:rPr lang="en-US" sz="2400" b="1" spc="-10" dirty="0">
                <a:latin typeface="Calisto MT"/>
                <a:cs typeface="Calisto MT"/>
              </a:rPr>
              <a:t>space </a:t>
            </a:r>
            <a:r>
              <a:rPr lang="en-US" sz="2400" b="1" spc="-5" dirty="0">
                <a:solidFill>
                  <a:srgbClr val="C00000"/>
                </a:solidFill>
                <a:latin typeface="Calisto MT"/>
                <a:cs typeface="Calisto MT"/>
              </a:rPr>
              <a:t>includes </a:t>
            </a:r>
            <a:r>
              <a:rPr lang="en-US" sz="2400" b="1" spc="-20" dirty="0">
                <a:solidFill>
                  <a:srgbClr val="C00000"/>
                </a:solidFill>
                <a:latin typeface="Calisto MT"/>
                <a:cs typeface="Calisto MT"/>
              </a:rPr>
              <a:t>computers, </a:t>
            </a:r>
            <a:r>
              <a:rPr lang="en-US" sz="2400" b="1" spc="-30" dirty="0">
                <a:solidFill>
                  <a:srgbClr val="C00000"/>
                </a:solidFill>
                <a:latin typeface="Calisto MT"/>
                <a:cs typeface="Calisto MT"/>
              </a:rPr>
              <a:t>networks, software's, </a:t>
            </a:r>
            <a:r>
              <a:rPr lang="en-US" sz="2400" b="1" spc="-15" dirty="0">
                <a:solidFill>
                  <a:srgbClr val="C00000"/>
                </a:solidFill>
                <a:latin typeface="Calisto MT"/>
                <a:cs typeface="Calisto MT"/>
              </a:rPr>
              <a:t>data  storage devices </a:t>
            </a:r>
            <a:r>
              <a:rPr lang="en-US" sz="2400" b="1" i="1" dirty="0">
                <a:solidFill>
                  <a:srgbClr val="C00000"/>
                </a:solidFill>
                <a:latin typeface="Calisto MT"/>
                <a:cs typeface="Calisto MT"/>
              </a:rPr>
              <a:t>(such </a:t>
            </a:r>
            <a:r>
              <a:rPr lang="en-US" sz="2400" b="1" i="1" spc="-5" dirty="0">
                <a:solidFill>
                  <a:srgbClr val="C00000"/>
                </a:solidFill>
                <a:latin typeface="Calisto MT"/>
                <a:cs typeface="Calisto MT"/>
              </a:rPr>
              <a:t>as </a:t>
            </a:r>
            <a:r>
              <a:rPr lang="en-US" sz="2400" b="1" i="1" dirty="0">
                <a:solidFill>
                  <a:srgbClr val="C00000"/>
                </a:solidFill>
                <a:latin typeface="Calisto MT"/>
                <a:cs typeface="Calisto MT"/>
              </a:rPr>
              <a:t>hard disks, USB disks etc), </a:t>
            </a:r>
            <a:r>
              <a:rPr lang="en-US" sz="2400" b="1" spc="-10" dirty="0">
                <a:solidFill>
                  <a:srgbClr val="C00000"/>
                </a:solidFill>
                <a:latin typeface="Calisto MT"/>
                <a:cs typeface="Calisto MT"/>
              </a:rPr>
              <a:t>the  </a:t>
            </a:r>
            <a:r>
              <a:rPr lang="en-US" sz="2400" b="1" spc="-5" dirty="0">
                <a:solidFill>
                  <a:srgbClr val="C00000"/>
                </a:solidFill>
                <a:latin typeface="Calisto MT"/>
                <a:cs typeface="Calisto MT"/>
              </a:rPr>
              <a:t>Internet, </a:t>
            </a:r>
            <a:r>
              <a:rPr lang="en-US" sz="2400" b="1" spc="-30" dirty="0">
                <a:solidFill>
                  <a:srgbClr val="C00000"/>
                </a:solidFill>
                <a:latin typeface="Calisto MT"/>
                <a:cs typeface="Calisto MT"/>
              </a:rPr>
              <a:t>websites, </a:t>
            </a:r>
            <a:r>
              <a:rPr lang="en-US" sz="2400" b="1" spc="-10" dirty="0">
                <a:solidFill>
                  <a:srgbClr val="C00000"/>
                </a:solidFill>
                <a:latin typeface="Calisto MT"/>
                <a:cs typeface="Calisto MT"/>
              </a:rPr>
              <a:t>emails and </a:t>
            </a:r>
            <a:r>
              <a:rPr lang="en-US" sz="2400" b="1" spc="-40" dirty="0">
                <a:solidFill>
                  <a:srgbClr val="C00000"/>
                </a:solidFill>
                <a:latin typeface="Calisto MT"/>
                <a:cs typeface="Calisto MT"/>
              </a:rPr>
              <a:t>even </a:t>
            </a:r>
            <a:r>
              <a:rPr lang="en-US" sz="2400" b="1" spc="-10" dirty="0">
                <a:solidFill>
                  <a:srgbClr val="C00000"/>
                </a:solidFill>
                <a:latin typeface="Calisto MT"/>
                <a:cs typeface="Calisto MT"/>
              </a:rPr>
              <a:t>electronic </a:t>
            </a:r>
            <a:r>
              <a:rPr lang="en-US" sz="2400" b="1" spc="-15" dirty="0">
                <a:solidFill>
                  <a:srgbClr val="C00000"/>
                </a:solidFill>
                <a:latin typeface="Calisto MT"/>
                <a:cs typeface="Calisto MT"/>
              </a:rPr>
              <a:t>devices </a:t>
            </a:r>
            <a:r>
              <a:rPr lang="en-US" sz="2400" b="1" dirty="0">
                <a:solidFill>
                  <a:srgbClr val="C00000"/>
                </a:solidFill>
                <a:latin typeface="Calisto MT"/>
                <a:cs typeface="Calisto MT"/>
              </a:rPr>
              <a:t>such  </a:t>
            </a:r>
            <a:r>
              <a:rPr lang="en-US" sz="2400" b="1" spc="-15" dirty="0">
                <a:solidFill>
                  <a:srgbClr val="C00000"/>
                </a:solidFill>
                <a:latin typeface="Calisto MT"/>
                <a:cs typeface="Calisto MT"/>
              </a:rPr>
              <a:t>as </a:t>
            </a:r>
            <a:r>
              <a:rPr lang="en-US" sz="2400" b="1" spc="-5" dirty="0">
                <a:solidFill>
                  <a:srgbClr val="C00000"/>
                </a:solidFill>
                <a:latin typeface="Calisto MT"/>
                <a:cs typeface="Calisto MT"/>
              </a:rPr>
              <a:t>cell </a:t>
            </a:r>
            <a:r>
              <a:rPr lang="en-US" sz="2400" b="1" spc="-20" dirty="0">
                <a:solidFill>
                  <a:srgbClr val="C00000"/>
                </a:solidFill>
                <a:latin typeface="Calisto MT"/>
                <a:cs typeface="Calisto MT"/>
              </a:rPr>
              <a:t>phones, </a:t>
            </a:r>
            <a:r>
              <a:rPr lang="en-US" sz="2400" b="1" spc="-50" dirty="0">
                <a:solidFill>
                  <a:srgbClr val="C00000"/>
                </a:solidFill>
                <a:latin typeface="Calisto MT"/>
                <a:cs typeface="Calisto MT"/>
              </a:rPr>
              <a:t>ATM </a:t>
            </a:r>
            <a:r>
              <a:rPr lang="en-US" sz="2400" b="1" spc="-5" dirty="0">
                <a:solidFill>
                  <a:srgbClr val="C00000"/>
                </a:solidFill>
                <a:latin typeface="Calisto MT"/>
                <a:cs typeface="Calisto MT"/>
              </a:rPr>
              <a:t>machines</a:t>
            </a:r>
            <a:r>
              <a:rPr lang="en-US" sz="2400" b="1" spc="195" dirty="0">
                <a:solidFill>
                  <a:srgbClr val="C00000"/>
                </a:solidFill>
                <a:latin typeface="Calisto MT"/>
                <a:cs typeface="Calisto MT"/>
              </a:rPr>
              <a:t> </a:t>
            </a:r>
            <a:r>
              <a:rPr lang="en-US" sz="2400" b="1" spc="-20" dirty="0">
                <a:solidFill>
                  <a:srgbClr val="C00000"/>
                </a:solidFill>
                <a:latin typeface="Calisto MT"/>
                <a:cs typeface="Calisto MT"/>
              </a:rPr>
              <a:t>etc.</a:t>
            </a:r>
            <a:endParaRPr lang="en-US" sz="2400" dirty="0">
              <a:latin typeface="Calisto MT"/>
              <a:cs typeface="Calisto MT"/>
            </a:endParaRPr>
          </a:p>
          <a:p>
            <a:pPr marL="12700" marR="5080">
              <a:lnSpc>
                <a:spcPct val="100000"/>
              </a:lnSpc>
              <a:spcBef>
                <a:spcPts val="100"/>
              </a:spcBef>
            </a:pPr>
            <a:endParaRPr sz="2400">
              <a:latin typeface="Calibri"/>
              <a:cs typeface="Calibri"/>
            </a:endParaRPr>
          </a:p>
        </p:txBody>
      </p:sp>
      <p:sp>
        <p:nvSpPr>
          <p:cNvPr id="5" name="object 5"/>
          <p:cNvSpPr txBox="1">
            <a:spLocks noGrp="1"/>
          </p:cNvSpPr>
          <p:nvPr>
            <p:ph type="title"/>
          </p:nvPr>
        </p:nvSpPr>
        <p:spPr>
          <a:xfrm>
            <a:off x="353034" y="50368"/>
            <a:ext cx="7876566" cy="505908"/>
          </a:xfrm>
          <a:prstGeom prst="rect">
            <a:avLst/>
          </a:prstGeom>
        </p:spPr>
        <p:txBody>
          <a:bodyPr vert="horz" wrap="square" lIns="0" tIns="13335" rIns="0" bIns="0" rtlCol="0">
            <a:spAutoFit/>
          </a:bodyPr>
          <a:lstStyle/>
          <a:p>
            <a:pPr marL="12700" algn="l">
              <a:lnSpc>
                <a:spcPct val="100000"/>
              </a:lnSpc>
              <a:spcBef>
                <a:spcPts val="105"/>
              </a:spcBef>
            </a:pPr>
            <a:r>
              <a:rPr sz="3200" spc="-5" dirty="0"/>
              <a:t>Concept </a:t>
            </a:r>
            <a:r>
              <a:rPr sz="3200" dirty="0"/>
              <a:t>of</a:t>
            </a:r>
            <a:r>
              <a:rPr sz="3200" spc="-75" dirty="0"/>
              <a:t> </a:t>
            </a:r>
            <a:r>
              <a:rPr sz="3200" spc="-5" dirty="0"/>
              <a:t>Cyberspace</a:t>
            </a:r>
            <a:endParaRPr sz="3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26957"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22</a:t>
            </a:r>
            <a:endParaRPr sz="1200">
              <a:latin typeface="Calibri"/>
              <a:cs typeface="Calibri"/>
            </a:endParaRPr>
          </a:p>
        </p:txBody>
      </p:sp>
      <p:sp>
        <p:nvSpPr>
          <p:cNvPr id="3" name="object 3"/>
          <p:cNvSpPr txBox="1">
            <a:spLocks noGrp="1"/>
          </p:cNvSpPr>
          <p:nvPr>
            <p:ph type="title"/>
          </p:nvPr>
        </p:nvSpPr>
        <p:spPr>
          <a:xfrm>
            <a:off x="535940" y="296926"/>
            <a:ext cx="6577330" cy="696595"/>
          </a:xfrm>
          <a:prstGeom prst="rect">
            <a:avLst/>
          </a:prstGeom>
        </p:spPr>
        <p:txBody>
          <a:bodyPr vert="horz" wrap="square" lIns="0" tIns="12700" rIns="0" bIns="0" rtlCol="0">
            <a:spAutoFit/>
          </a:bodyPr>
          <a:lstStyle/>
          <a:p>
            <a:pPr marL="12700">
              <a:lnSpc>
                <a:spcPct val="100000"/>
              </a:lnSpc>
              <a:spcBef>
                <a:spcPts val="100"/>
              </a:spcBef>
            </a:pPr>
            <a:r>
              <a:rPr spc="-5" dirty="0"/>
              <a:t>Some </a:t>
            </a:r>
            <a:r>
              <a:rPr dirty="0"/>
              <a:t>other</a:t>
            </a:r>
            <a:r>
              <a:rPr spc="-50" dirty="0"/>
              <a:t> </a:t>
            </a:r>
            <a:r>
              <a:rPr spc="-5" dirty="0"/>
              <a:t>Sections</a:t>
            </a:r>
          </a:p>
        </p:txBody>
      </p:sp>
      <p:sp>
        <p:nvSpPr>
          <p:cNvPr id="4" name="object 4"/>
          <p:cNvSpPr txBox="1"/>
          <p:nvPr/>
        </p:nvSpPr>
        <p:spPr>
          <a:xfrm>
            <a:off x="612140" y="1356483"/>
            <a:ext cx="7832725" cy="4763135"/>
          </a:xfrm>
          <a:prstGeom prst="rect">
            <a:avLst/>
          </a:prstGeom>
        </p:spPr>
        <p:txBody>
          <a:bodyPr vert="horz" wrap="square" lIns="0" tIns="12065" rIns="0" bIns="0" rtlCol="0">
            <a:spAutoFit/>
          </a:bodyPr>
          <a:lstStyle/>
          <a:p>
            <a:pPr marL="477520" marR="1297940" indent="-465455">
              <a:lnSpc>
                <a:spcPct val="120000"/>
              </a:lnSpc>
              <a:spcBef>
                <a:spcPts val="95"/>
              </a:spcBef>
              <a:buFont typeface="Wingdings"/>
              <a:buChar char=""/>
              <a:tabLst>
                <a:tab pos="477520" algn="l"/>
                <a:tab pos="478155" algn="l"/>
              </a:tabLst>
            </a:pPr>
            <a:r>
              <a:rPr sz="2400" b="1" spc="-10" dirty="0">
                <a:latin typeface="Calisto MT"/>
                <a:cs typeface="Calisto MT"/>
              </a:rPr>
              <a:t>Section </a:t>
            </a:r>
            <a:r>
              <a:rPr sz="2400" b="1" dirty="0">
                <a:latin typeface="Calisto MT"/>
                <a:cs typeface="Calisto MT"/>
              </a:rPr>
              <a:t>65 : </a:t>
            </a:r>
            <a:r>
              <a:rPr sz="2400" b="1" spc="-20" dirty="0">
                <a:solidFill>
                  <a:srgbClr val="C00000"/>
                </a:solidFill>
                <a:latin typeface="Calisto MT"/>
                <a:cs typeface="Calisto MT"/>
              </a:rPr>
              <a:t>Tampering </a:t>
            </a:r>
            <a:r>
              <a:rPr sz="2400" b="1" spc="-10" dirty="0">
                <a:solidFill>
                  <a:srgbClr val="C00000"/>
                </a:solidFill>
                <a:latin typeface="Calisto MT"/>
                <a:cs typeface="Calisto MT"/>
              </a:rPr>
              <a:t>with </a:t>
            </a:r>
            <a:r>
              <a:rPr sz="2400" b="1" spc="-5" dirty="0">
                <a:solidFill>
                  <a:srgbClr val="C00000"/>
                </a:solidFill>
                <a:latin typeface="Calisto MT"/>
                <a:cs typeface="Calisto MT"/>
              </a:rPr>
              <a:t>computer </a:t>
            </a:r>
            <a:r>
              <a:rPr sz="2400" b="1" spc="-15" dirty="0">
                <a:solidFill>
                  <a:srgbClr val="C00000"/>
                </a:solidFill>
                <a:latin typeface="Calisto MT"/>
                <a:cs typeface="Calisto MT"/>
              </a:rPr>
              <a:t>source  </a:t>
            </a:r>
            <a:r>
              <a:rPr sz="2400" b="1" spc="-5" dirty="0">
                <a:solidFill>
                  <a:srgbClr val="C00000"/>
                </a:solidFill>
                <a:latin typeface="Calisto MT"/>
                <a:cs typeface="Calisto MT"/>
              </a:rPr>
              <a:t>document.</a:t>
            </a:r>
            <a:endParaRPr sz="2400">
              <a:latin typeface="Calisto MT"/>
              <a:cs typeface="Calisto MT"/>
            </a:endParaRPr>
          </a:p>
          <a:p>
            <a:pPr marL="477520">
              <a:lnSpc>
                <a:spcPct val="100000"/>
              </a:lnSpc>
              <a:spcBef>
                <a:spcPts val="580"/>
              </a:spcBef>
            </a:pPr>
            <a:r>
              <a:rPr sz="2400" b="1" spc="-5" dirty="0">
                <a:latin typeface="Calisto MT"/>
                <a:cs typeface="Calisto MT"/>
              </a:rPr>
              <a:t>Punishments</a:t>
            </a:r>
            <a:endParaRPr sz="2400">
              <a:latin typeface="Calisto MT"/>
              <a:cs typeface="Calisto MT"/>
            </a:endParaRPr>
          </a:p>
          <a:p>
            <a:pPr marL="477520">
              <a:lnSpc>
                <a:spcPct val="100000"/>
              </a:lnSpc>
              <a:spcBef>
                <a:spcPts val="575"/>
              </a:spcBef>
            </a:pPr>
            <a:r>
              <a:rPr sz="2400" b="1" spc="-5" dirty="0">
                <a:solidFill>
                  <a:srgbClr val="C00000"/>
                </a:solidFill>
                <a:latin typeface="Calisto MT"/>
                <a:cs typeface="Calisto MT"/>
              </a:rPr>
              <a:t>Offences </a:t>
            </a:r>
            <a:r>
              <a:rPr sz="2400" b="1" spc="-25" dirty="0">
                <a:solidFill>
                  <a:srgbClr val="C00000"/>
                </a:solidFill>
                <a:latin typeface="Calisto MT"/>
                <a:cs typeface="Calisto MT"/>
              </a:rPr>
              <a:t>are </a:t>
            </a:r>
            <a:r>
              <a:rPr sz="2400" b="1" spc="-10" dirty="0">
                <a:solidFill>
                  <a:srgbClr val="C00000"/>
                </a:solidFill>
                <a:latin typeface="Calisto MT"/>
                <a:cs typeface="Calisto MT"/>
              </a:rPr>
              <a:t>punishable with imprisonment </a:t>
            </a:r>
            <a:r>
              <a:rPr sz="2400" b="1" dirty="0">
                <a:solidFill>
                  <a:srgbClr val="C00000"/>
                </a:solidFill>
                <a:latin typeface="Calisto MT"/>
                <a:cs typeface="Calisto MT"/>
              </a:rPr>
              <a:t>up </a:t>
            </a:r>
            <a:r>
              <a:rPr sz="2400" b="1" spc="-10" dirty="0">
                <a:solidFill>
                  <a:srgbClr val="C00000"/>
                </a:solidFill>
                <a:latin typeface="Calisto MT"/>
                <a:cs typeface="Calisto MT"/>
              </a:rPr>
              <a:t>to </a:t>
            </a:r>
            <a:r>
              <a:rPr sz="2400" b="1" i="1" dirty="0">
                <a:solidFill>
                  <a:srgbClr val="C00000"/>
                </a:solidFill>
                <a:latin typeface="Calisto MT"/>
                <a:cs typeface="Calisto MT"/>
              </a:rPr>
              <a:t>3</a:t>
            </a:r>
            <a:r>
              <a:rPr sz="2400" b="1" i="1" spc="270" dirty="0">
                <a:solidFill>
                  <a:srgbClr val="C00000"/>
                </a:solidFill>
                <a:latin typeface="Calisto MT"/>
                <a:cs typeface="Calisto MT"/>
              </a:rPr>
              <a:t> </a:t>
            </a:r>
            <a:r>
              <a:rPr sz="2400" b="1" i="1" dirty="0">
                <a:solidFill>
                  <a:srgbClr val="C00000"/>
                </a:solidFill>
                <a:latin typeface="Calisto MT"/>
                <a:cs typeface="Calisto MT"/>
              </a:rPr>
              <a:t>yrs.</a:t>
            </a:r>
            <a:endParaRPr sz="2400">
              <a:latin typeface="Calisto MT"/>
              <a:cs typeface="Calisto MT"/>
            </a:endParaRPr>
          </a:p>
          <a:p>
            <a:pPr marL="477520">
              <a:lnSpc>
                <a:spcPct val="100000"/>
              </a:lnSpc>
              <a:spcBef>
                <a:spcPts val="575"/>
              </a:spcBef>
            </a:pPr>
            <a:r>
              <a:rPr sz="2400" b="1" spc="-5" dirty="0">
                <a:solidFill>
                  <a:srgbClr val="C00000"/>
                </a:solidFill>
                <a:latin typeface="Calisto MT"/>
                <a:cs typeface="Calisto MT"/>
              </a:rPr>
              <a:t>And/or </a:t>
            </a:r>
            <a:r>
              <a:rPr sz="2400" b="1" spc="-10" dirty="0">
                <a:solidFill>
                  <a:srgbClr val="C00000"/>
                </a:solidFill>
                <a:latin typeface="Calisto MT"/>
                <a:cs typeface="Calisto MT"/>
              </a:rPr>
              <a:t>fine </a:t>
            </a:r>
            <a:r>
              <a:rPr sz="2400" b="1" dirty="0">
                <a:solidFill>
                  <a:srgbClr val="C00000"/>
                </a:solidFill>
                <a:latin typeface="Calisto MT"/>
                <a:cs typeface="Calisto MT"/>
              </a:rPr>
              <a:t>up </a:t>
            </a:r>
            <a:r>
              <a:rPr sz="2400" b="1" spc="-10" dirty="0">
                <a:solidFill>
                  <a:srgbClr val="C00000"/>
                </a:solidFill>
                <a:latin typeface="Calisto MT"/>
                <a:cs typeface="Calisto MT"/>
              </a:rPr>
              <a:t>to </a:t>
            </a:r>
            <a:r>
              <a:rPr sz="2400" b="1" i="1" spc="-15" dirty="0">
                <a:solidFill>
                  <a:srgbClr val="C00000"/>
                </a:solidFill>
                <a:latin typeface="Calisto MT"/>
                <a:cs typeface="Calisto MT"/>
              </a:rPr>
              <a:t>Rs. </a:t>
            </a:r>
            <a:r>
              <a:rPr sz="2400" b="1" i="1" dirty="0">
                <a:solidFill>
                  <a:srgbClr val="C00000"/>
                </a:solidFill>
                <a:latin typeface="Calisto MT"/>
                <a:cs typeface="Calisto MT"/>
              </a:rPr>
              <a:t>2</a:t>
            </a:r>
            <a:r>
              <a:rPr sz="2400" b="1" i="1" spc="60" dirty="0">
                <a:solidFill>
                  <a:srgbClr val="C00000"/>
                </a:solidFill>
                <a:latin typeface="Calisto MT"/>
                <a:cs typeface="Calisto MT"/>
              </a:rPr>
              <a:t> </a:t>
            </a:r>
            <a:r>
              <a:rPr sz="2400" b="1" i="1" spc="-5" dirty="0">
                <a:solidFill>
                  <a:srgbClr val="C00000"/>
                </a:solidFill>
                <a:latin typeface="Calisto MT"/>
                <a:cs typeface="Calisto MT"/>
              </a:rPr>
              <a:t>lakh.</a:t>
            </a:r>
            <a:endParaRPr sz="2400">
              <a:latin typeface="Calisto MT"/>
              <a:cs typeface="Calisto MT"/>
            </a:endParaRPr>
          </a:p>
          <a:p>
            <a:pPr>
              <a:lnSpc>
                <a:spcPct val="100000"/>
              </a:lnSpc>
              <a:spcBef>
                <a:spcPts val="15"/>
              </a:spcBef>
            </a:pPr>
            <a:endParaRPr sz="3300">
              <a:latin typeface="Calisto MT"/>
              <a:cs typeface="Calisto MT"/>
            </a:endParaRPr>
          </a:p>
          <a:p>
            <a:pPr marL="477520" marR="5080" indent="-465455">
              <a:lnSpc>
                <a:spcPct val="140000"/>
              </a:lnSpc>
              <a:buFont typeface="Wingdings"/>
              <a:buChar char=""/>
              <a:tabLst>
                <a:tab pos="477520" algn="l"/>
                <a:tab pos="478155" algn="l"/>
              </a:tabLst>
            </a:pPr>
            <a:r>
              <a:rPr sz="2400" b="1" spc="-10" dirty="0">
                <a:latin typeface="Calisto MT"/>
                <a:cs typeface="Calisto MT"/>
              </a:rPr>
              <a:t>Section </a:t>
            </a:r>
            <a:r>
              <a:rPr sz="2400" b="1" dirty="0">
                <a:latin typeface="Calisto MT"/>
                <a:cs typeface="Calisto MT"/>
              </a:rPr>
              <a:t>69: </a:t>
            </a:r>
            <a:r>
              <a:rPr sz="2400" b="1" spc="-10" dirty="0">
                <a:solidFill>
                  <a:srgbClr val="C00000"/>
                </a:solidFill>
                <a:latin typeface="Calisto MT"/>
                <a:cs typeface="Calisto MT"/>
              </a:rPr>
              <a:t>Interception, monitoring </a:t>
            </a:r>
            <a:r>
              <a:rPr sz="2400" b="1" dirty="0">
                <a:solidFill>
                  <a:srgbClr val="C00000"/>
                </a:solidFill>
                <a:latin typeface="Calisto MT"/>
                <a:cs typeface="Calisto MT"/>
              </a:rPr>
              <a:t>of </a:t>
            </a:r>
            <a:r>
              <a:rPr sz="2400" b="1" spc="-15" dirty="0">
                <a:solidFill>
                  <a:srgbClr val="C00000"/>
                </a:solidFill>
                <a:latin typeface="Calisto MT"/>
                <a:cs typeface="Calisto MT"/>
              </a:rPr>
              <a:t>any  </a:t>
            </a:r>
            <a:r>
              <a:rPr sz="2400" b="1" spc="-5" dirty="0">
                <a:solidFill>
                  <a:srgbClr val="C00000"/>
                </a:solidFill>
                <a:latin typeface="Calisto MT"/>
                <a:cs typeface="Calisto MT"/>
              </a:rPr>
              <a:t>information </a:t>
            </a:r>
            <a:r>
              <a:rPr sz="2400" b="1" spc="-15" dirty="0">
                <a:solidFill>
                  <a:srgbClr val="C00000"/>
                </a:solidFill>
                <a:latin typeface="Calisto MT"/>
                <a:cs typeface="Calisto MT"/>
              </a:rPr>
              <a:t>regarding </a:t>
            </a:r>
            <a:r>
              <a:rPr sz="2400" b="1" spc="-10" dirty="0">
                <a:solidFill>
                  <a:srgbClr val="C00000"/>
                </a:solidFill>
                <a:latin typeface="Calisto MT"/>
                <a:cs typeface="Calisto MT"/>
              </a:rPr>
              <a:t>the </a:t>
            </a:r>
            <a:r>
              <a:rPr sz="2400" b="1" spc="-35" dirty="0">
                <a:solidFill>
                  <a:srgbClr val="C00000"/>
                </a:solidFill>
                <a:latin typeface="Calisto MT"/>
                <a:cs typeface="Calisto MT"/>
              </a:rPr>
              <a:t>integrity, </a:t>
            </a:r>
            <a:r>
              <a:rPr sz="2400" b="1" spc="-10" dirty="0">
                <a:solidFill>
                  <a:srgbClr val="C00000"/>
                </a:solidFill>
                <a:latin typeface="Calisto MT"/>
                <a:cs typeface="Calisto MT"/>
              </a:rPr>
              <a:t>Security </a:t>
            </a:r>
            <a:r>
              <a:rPr sz="2400" b="1" dirty="0">
                <a:solidFill>
                  <a:srgbClr val="C00000"/>
                </a:solidFill>
                <a:latin typeface="Calisto MT"/>
                <a:cs typeface="Calisto MT"/>
              </a:rPr>
              <a:t>or defense  of </a:t>
            </a:r>
            <a:r>
              <a:rPr sz="2400" b="1" spc="-15" dirty="0">
                <a:solidFill>
                  <a:srgbClr val="C00000"/>
                </a:solidFill>
                <a:latin typeface="Calisto MT"/>
                <a:cs typeface="Calisto MT"/>
              </a:rPr>
              <a:t>India, </a:t>
            </a:r>
            <a:r>
              <a:rPr sz="2400" b="1" spc="-10" dirty="0">
                <a:solidFill>
                  <a:srgbClr val="C00000"/>
                </a:solidFill>
                <a:latin typeface="Calisto MT"/>
                <a:cs typeface="Calisto MT"/>
              </a:rPr>
              <a:t>friendly relations with </a:t>
            </a:r>
            <a:r>
              <a:rPr sz="2400" b="1" spc="-15" dirty="0">
                <a:solidFill>
                  <a:srgbClr val="C00000"/>
                </a:solidFill>
                <a:latin typeface="Calisto MT"/>
                <a:cs typeface="Calisto MT"/>
              </a:rPr>
              <a:t>foreign countries. </a:t>
            </a:r>
            <a:r>
              <a:rPr sz="2400" b="1" spc="-15" dirty="0">
                <a:latin typeface="Calisto MT"/>
                <a:cs typeface="Calisto MT"/>
              </a:rPr>
              <a:t> </a:t>
            </a:r>
            <a:r>
              <a:rPr sz="2400" b="1" spc="-5" dirty="0">
                <a:latin typeface="Calisto MT"/>
                <a:cs typeface="Calisto MT"/>
              </a:rPr>
              <a:t>Punishment</a:t>
            </a:r>
            <a:endParaRPr sz="2400">
              <a:latin typeface="Calisto MT"/>
              <a:cs typeface="Calisto MT"/>
            </a:endParaRPr>
          </a:p>
        </p:txBody>
      </p:sp>
      <p:sp>
        <p:nvSpPr>
          <p:cNvPr id="5" name="object 5"/>
          <p:cNvSpPr txBox="1"/>
          <p:nvPr/>
        </p:nvSpPr>
        <p:spPr>
          <a:xfrm>
            <a:off x="1077264" y="6239967"/>
            <a:ext cx="4973955" cy="391160"/>
          </a:xfrm>
          <a:prstGeom prst="rect">
            <a:avLst/>
          </a:prstGeom>
        </p:spPr>
        <p:txBody>
          <a:bodyPr vert="horz" wrap="square" lIns="0" tIns="12700" rIns="0" bIns="0" rtlCol="0">
            <a:spAutoFit/>
          </a:bodyPr>
          <a:lstStyle/>
          <a:p>
            <a:pPr marL="12700">
              <a:lnSpc>
                <a:spcPct val="100000"/>
              </a:lnSpc>
              <a:spcBef>
                <a:spcPts val="100"/>
              </a:spcBef>
            </a:pPr>
            <a:r>
              <a:rPr sz="2400" b="1" i="1" dirty="0">
                <a:solidFill>
                  <a:srgbClr val="C00000"/>
                </a:solidFill>
                <a:latin typeface="Calisto MT"/>
                <a:cs typeface="Calisto MT"/>
              </a:rPr>
              <a:t>2 lakh </a:t>
            </a:r>
            <a:r>
              <a:rPr sz="2400" b="1" spc="-10" dirty="0">
                <a:solidFill>
                  <a:srgbClr val="C00000"/>
                </a:solidFill>
                <a:latin typeface="Calisto MT"/>
                <a:cs typeface="Calisto MT"/>
              </a:rPr>
              <a:t>and /or jail </a:t>
            </a:r>
            <a:r>
              <a:rPr sz="2400" b="1" spc="-5" dirty="0">
                <a:solidFill>
                  <a:srgbClr val="C00000"/>
                </a:solidFill>
                <a:latin typeface="Calisto MT"/>
                <a:cs typeface="Calisto MT"/>
              </a:rPr>
              <a:t>not </a:t>
            </a:r>
            <a:r>
              <a:rPr sz="2400" b="1" spc="-10" dirty="0">
                <a:solidFill>
                  <a:srgbClr val="C00000"/>
                </a:solidFill>
                <a:latin typeface="Calisto MT"/>
                <a:cs typeface="Calisto MT"/>
              </a:rPr>
              <a:t>extending </a:t>
            </a:r>
            <a:r>
              <a:rPr sz="2400" b="1" i="1" dirty="0">
                <a:solidFill>
                  <a:srgbClr val="C00000"/>
                </a:solidFill>
                <a:latin typeface="Calisto MT"/>
                <a:cs typeface="Calisto MT"/>
              </a:rPr>
              <a:t>5</a:t>
            </a:r>
            <a:r>
              <a:rPr sz="2400" b="1" i="1" spc="75" dirty="0">
                <a:solidFill>
                  <a:srgbClr val="C00000"/>
                </a:solidFill>
                <a:latin typeface="Calisto MT"/>
                <a:cs typeface="Calisto MT"/>
              </a:rPr>
              <a:t> </a:t>
            </a:r>
            <a:r>
              <a:rPr sz="2400" b="1" i="1" spc="10" dirty="0">
                <a:solidFill>
                  <a:srgbClr val="C00000"/>
                </a:solidFill>
                <a:latin typeface="Calisto MT"/>
                <a:cs typeface="Calisto MT"/>
              </a:rPr>
              <a:t>yrs</a:t>
            </a:r>
            <a:endParaRPr sz="2400">
              <a:latin typeface="Calisto MT"/>
              <a:cs typeface="Calisto M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96926"/>
            <a:ext cx="6577330" cy="696595"/>
          </a:xfrm>
          <a:prstGeom prst="rect">
            <a:avLst/>
          </a:prstGeom>
        </p:spPr>
        <p:txBody>
          <a:bodyPr vert="horz" wrap="square" lIns="0" tIns="12700" rIns="0" bIns="0" rtlCol="0">
            <a:spAutoFit/>
          </a:bodyPr>
          <a:lstStyle/>
          <a:p>
            <a:pPr marL="12700">
              <a:lnSpc>
                <a:spcPct val="100000"/>
              </a:lnSpc>
              <a:spcBef>
                <a:spcPts val="100"/>
              </a:spcBef>
            </a:pPr>
            <a:r>
              <a:rPr spc="-5" dirty="0"/>
              <a:t>Some </a:t>
            </a:r>
            <a:r>
              <a:rPr dirty="0"/>
              <a:t>other</a:t>
            </a:r>
            <a:r>
              <a:rPr spc="-50" dirty="0"/>
              <a:t> </a:t>
            </a:r>
            <a:r>
              <a:rPr spc="-5" dirty="0"/>
              <a:t>Sections</a:t>
            </a:r>
          </a:p>
        </p:txBody>
      </p:sp>
      <p:sp>
        <p:nvSpPr>
          <p:cNvPr id="3" name="object 3"/>
          <p:cNvSpPr txBox="1"/>
          <p:nvPr/>
        </p:nvSpPr>
        <p:spPr>
          <a:xfrm>
            <a:off x="535940" y="1207668"/>
            <a:ext cx="7959725" cy="5257165"/>
          </a:xfrm>
          <a:prstGeom prst="rect">
            <a:avLst/>
          </a:prstGeom>
        </p:spPr>
        <p:txBody>
          <a:bodyPr vert="horz" wrap="square" lIns="0" tIns="12700" rIns="0" bIns="0" rtlCol="0">
            <a:spAutoFit/>
          </a:bodyPr>
          <a:lstStyle/>
          <a:p>
            <a:pPr marL="477520" marR="5080" indent="-465455">
              <a:lnSpc>
                <a:spcPct val="120000"/>
              </a:lnSpc>
              <a:spcBef>
                <a:spcPts val="100"/>
              </a:spcBef>
              <a:buFont typeface="Wingdings"/>
              <a:buChar char=""/>
              <a:tabLst>
                <a:tab pos="477520" algn="l"/>
                <a:tab pos="478155" algn="l"/>
              </a:tabLst>
            </a:pPr>
            <a:r>
              <a:rPr sz="2200" b="1" spc="-10" dirty="0">
                <a:latin typeface="Calisto MT"/>
                <a:cs typeface="Calisto MT"/>
              </a:rPr>
              <a:t>Section 502A: </a:t>
            </a:r>
            <a:r>
              <a:rPr sz="2200" b="1" spc="-20" dirty="0">
                <a:solidFill>
                  <a:srgbClr val="C00000"/>
                </a:solidFill>
                <a:latin typeface="Calisto MT"/>
                <a:cs typeface="Calisto MT"/>
              </a:rPr>
              <a:t>Publishing, </a:t>
            </a:r>
            <a:r>
              <a:rPr sz="2200" b="1" spc="-15" dirty="0">
                <a:solidFill>
                  <a:srgbClr val="C00000"/>
                </a:solidFill>
                <a:latin typeface="Calisto MT"/>
                <a:cs typeface="Calisto MT"/>
              </a:rPr>
              <a:t>Transmitting images </a:t>
            </a:r>
            <a:r>
              <a:rPr sz="2200" b="1" spc="-5" dirty="0">
                <a:solidFill>
                  <a:srgbClr val="C00000"/>
                </a:solidFill>
                <a:latin typeface="Calisto MT"/>
                <a:cs typeface="Calisto MT"/>
              </a:rPr>
              <a:t>of </a:t>
            </a:r>
            <a:r>
              <a:rPr sz="2200" b="1" spc="-15" dirty="0">
                <a:solidFill>
                  <a:srgbClr val="C00000"/>
                </a:solidFill>
                <a:latin typeface="Calisto MT"/>
                <a:cs typeface="Calisto MT"/>
              </a:rPr>
              <a:t>the </a:t>
            </a:r>
            <a:r>
              <a:rPr sz="2200" b="1" spc="-30" dirty="0">
                <a:solidFill>
                  <a:srgbClr val="C00000"/>
                </a:solidFill>
                <a:latin typeface="Calisto MT"/>
                <a:cs typeface="Calisto MT"/>
              </a:rPr>
              <a:t>private  </a:t>
            </a:r>
            <a:r>
              <a:rPr sz="2200" b="1" spc="-10" dirty="0">
                <a:solidFill>
                  <a:srgbClr val="C00000"/>
                </a:solidFill>
                <a:latin typeface="Calisto MT"/>
                <a:cs typeface="Calisto MT"/>
              </a:rPr>
              <a:t>area </a:t>
            </a:r>
            <a:r>
              <a:rPr sz="2200" b="1" spc="-5" dirty="0">
                <a:solidFill>
                  <a:srgbClr val="C00000"/>
                </a:solidFill>
                <a:latin typeface="Calisto MT"/>
                <a:cs typeface="Calisto MT"/>
              </a:rPr>
              <a:t>of a </a:t>
            </a:r>
            <a:r>
              <a:rPr sz="2200" b="1" spc="-10" dirty="0">
                <a:solidFill>
                  <a:srgbClr val="C00000"/>
                </a:solidFill>
                <a:latin typeface="Calisto MT"/>
                <a:cs typeface="Calisto MT"/>
              </a:rPr>
              <a:t>person without his </a:t>
            </a:r>
            <a:r>
              <a:rPr sz="2200" b="1" spc="-5" dirty="0">
                <a:solidFill>
                  <a:srgbClr val="C00000"/>
                </a:solidFill>
                <a:latin typeface="Calisto MT"/>
                <a:cs typeface="Calisto MT"/>
              </a:rPr>
              <a:t>or her</a:t>
            </a:r>
            <a:r>
              <a:rPr sz="2200" b="1" spc="315" dirty="0">
                <a:solidFill>
                  <a:srgbClr val="C00000"/>
                </a:solidFill>
                <a:latin typeface="Calisto MT"/>
                <a:cs typeface="Calisto MT"/>
              </a:rPr>
              <a:t> </a:t>
            </a:r>
            <a:r>
              <a:rPr sz="2200" b="1" spc="-5" dirty="0">
                <a:solidFill>
                  <a:srgbClr val="C00000"/>
                </a:solidFill>
                <a:latin typeface="Calisto MT"/>
                <a:cs typeface="Calisto MT"/>
              </a:rPr>
              <a:t>consent.</a:t>
            </a:r>
            <a:endParaRPr sz="2200">
              <a:latin typeface="Calisto MT"/>
              <a:cs typeface="Calisto MT"/>
            </a:endParaRPr>
          </a:p>
          <a:p>
            <a:pPr marL="477520">
              <a:lnSpc>
                <a:spcPct val="100000"/>
              </a:lnSpc>
              <a:spcBef>
                <a:spcPts val="530"/>
              </a:spcBef>
            </a:pPr>
            <a:r>
              <a:rPr sz="2200" b="1" spc="-5" dirty="0">
                <a:latin typeface="Calisto MT"/>
                <a:cs typeface="Calisto MT"/>
              </a:rPr>
              <a:t>Punishment : </a:t>
            </a:r>
            <a:r>
              <a:rPr sz="2200" b="1" spc="-20" dirty="0">
                <a:solidFill>
                  <a:srgbClr val="C00000"/>
                </a:solidFill>
                <a:latin typeface="Calisto MT"/>
                <a:cs typeface="Calisto MT"/>
              </a:rPr>
              <a:t>2yrs./2</a:t>
            </a:r>
            <a:r>
              <a:rPr sz="2200" b="1" spc="100" dirty="0">
                <a:solidFill>
                  <a:srgbClr val="C00000"/>
                </a:solidFill>
                <a:latin typeface="Calisto MT"/>
                <a:cs typeface="Calisto MT"/>
              </a:rPr>
              <a:t> </a:t>
            </a:r>
            <a:r>
              <a:rPr sz="2200" b="1" spc="-5" dirty="0">
                <a:solidFill>
                  <a:srgbClr val="C00000"/>
                </a:solidFill>
                <a:latin typeface="Calisto MT"/>
                <a:cs typeface="Calisto MT"/>
              </a:rPr>
              <a:t>lakh.</a:t>
            </a:r>
            <a:endParaRPr sz="2200">
              <a:latin typeface="Calisto MT"/>
              <a:cs typeface="Calisto MT"/>
            </a:endParaRPr>
          </a:p>
          <a:p>
            <a:pPr>
              <a:lnSpc>
                <a:spcPct val="100000"/>
              </a:lnSpc>
              <a:spcBef>
                <a:spcPts val="35"/>
              </a:spcBef>
            </a:pPr>
            <a:endParaRPr sz="3100">
              <a:latin typeface="Calisto MT"/>
              <a:cs typeface="Calisto MT"/>
            </a:endParaRPr>
          </a:p>
          <a:p>
            <a:pPr marL="477520" indent="-465455">
              <a:lnSpc>
                <a:spcPct val="100000"/>
              </a:lnSpc>
              <a:buFont typeface="Wingdings"/>
              <a:buChar char=""/>
              <a:tabLst>
                <a:tab pos="477520" algn="l"/>
                <a:tab pos="478155" algn="l"/>
              </a:tabLst>
            </a:pPr>
            <a:r>
              <a:rPr sz="2200" b="1" spc="-10" dirty="0">
                <a:latin typeface="Calisto MT"/>
                <a:cs typeface="Calisto MT"/>
              </a:rPr>
              <a:t>Section </a:t>
            </a:r>
            <a:r>
              <a:rPr sz="2200" b="1" spc="-5" dirty="0">
                <a:latin typeface="Calisto MT"/>
                <a:cs typeface="Calisto MT"/>
              </a:rPr>
              <a:t>419A: </a:t>
            </a:r>
            <a:r>
              <a:rPr sz="2200" b="1" spc="-10" dirty="0">
                <a:solidFill>
                  <a:srgbClr val="C00000"/>
                </a:solidFill>
                <a:latin typeface="Calisto MT"/>
                <a:cs typeface="Calisto MT"/>
              </a:rPr>
              <a:t>Cheating </a:t>
            </a:r>
            <a:r>
              <a:rPr sz="2200" b="1" spc="-35" dirty="0">
                <a:solidFill>
                  <a:srgbClr val="C00000"/>
                </a:solidFill>
                <a:latin typeface="Calisto MT"/>
                <a:cs typeface="Calisto MT"/>
              </a:rPr>
              <a:t>by </a:t>
            </a:r>
            <a:r>
              <a:rPr sz="2200" b="1" spc="-10" dirty="0">
                <a:solidFill>
                  <a:srgbClr val="C00000"/>
                </a:solidFill>
                <a:latin typeface="Calisto MT"/>
                <a:cs typeface="Calisto MT"/>
              </a:rPr>
              <a:t>any </a:t>
            </a:r>
            <a:r>
              <a:rPr sz="2200" b="1" spc="-5" dirty="0">
                <a:solidFill>
                  <a:srgbClr val="C00000"/>
                </a:solidFill>
                <a:latin typeface="Calisto MT"/>
                <a:cs typeface="Calisto MT"/>
              </a:rPr>
              <a:t>communication </a:t>
            </a:r>
            <a:r>
              <a:rPr sz="2200" b="1" spc="-20" dirty="0">
                <a:solidFill>
                  <a:srgbClr val="C00000"/>
                </a:solidFill>
                <a:latin typeface="Calisto MT"/>
                <a:cs typeface="Calisto MT"/>
              </a:rPr>
              <a:t>device</a:t>
            </a:r>
            <a:r>
              <a:rPr sz="2200" b="1" spc="355" dirty="0">
                <a:solidFill>
                  <a:srgbClr val="C00000"/>
                </a:solidFill>
                <a:latin typeface="Calisto MT"/>
                <a:cs typeface="Calisto MT"/>
              </a:rPr>
              <a:t> </a:t>
            </a:r>
            <a:r>
              <a:rPr sz="2200" b="1" spc="-5" dirty="0">
                <a:solidFill>
                  <a:srgbClr val="C00000"/>
                </a:solidFill>
                <a:latin typeface="Calisto MT"/>
                <a:cs typeface="Calisto MT"/>
              </a:rPr>
              <a:t>or</a:t>
            </a:r>
            <a:endParaRPr sz="2200">
              <a:latin typeface="Calisto MT"/>
              <a:cs typeface="Calisto MT"/>
            </a:endParaRPr>
          </a:p>
          <a:p>
            <a:pPr marL="477520">
              <a:lnSpc>
                <a:spcPct val="100000"/>
              </a:lnSpc>
              <a:spcBef>
                <a:spcPts val="530"/>
              </a:spcBef>
            </a:pPr>
            <a:r>
              <a:rPr sz="2200" b="1" spc="-10" dirty="0">
                <a:solidFill>
                  <a:srgbClr val="C00000"/>
                </a:solidFill>
                <a:latin typeface="Calisto MT"/>
                <a:cs typeface="Calisto MT"/>
              </a:rPr>
              <a:t>computer</a:t>
            </a:r>
            <a:r>
              <a:rPr sz="2200" b="1" spc="50" dirty="0">
                <a:solidFill>
                  <a:srgbClr val="C00000"/>
                </a:solidFill>
                <a:latin typeface="Calisto MT"/>
                <a:cs typeface="Calisto MT"/>
              </a:rPr>
              <a:t> </a:t>
            </a:r>
            <a:r>
              <a:rPr sz="2200" b="1" spc="-10" dirty="0">
                <a:solidFill>
                  <a:srgbClr val="C00000"/>
                </a:solidFill>
                <a:latin typeface="Calisto MT"/>
                <a:cs typeface="Calisto MT"/>
              </a:rPr>
              <a:t>resource</a:t>
            </a:r>
            <a:endParaRPr sz="2200">
              <a:latin typeface="Calisto MT"/>
              <a:cs typeface="Calisto MT"/>
            </a:endParaRPr>
          </a:p>
          <a:p>
            <a:pPr marL="477520">
              <a:lnSpc>
                <a:spcPct val="100000"/>
              </a:lnSpc>
              <a:spcBef>
                <a:spcPts val="530"/>
              </a:spcBef>
            </a:pPr>
            <a:r>
              <a:rPr sz="2200" b="1" spc="-5" dirty="0">
                <a:latin typeface="Calisto MT"/>
                <a:cs typeface="Calisto MT"/>
              </a:rPr>
              <a:t>Punishment :</a:t>
            </a:r>
            <a:r>
              <a:rPr sz="2200" b="1" spc="50" dirty="0">
                <a:latin typeface="Calisto MT"/>
                <a:cs typeface="Calisto MT"/>
              </a:rPr>
              <a:t> </a:t>
            </a:r>
            <a:r>
              <a:rPr sz="2200" b="1" spc="-25" dirty="0">
                <a:solidFill>
                  <a:srgbClr val="C00000"/>
                </a:solidFill>
                <a:latin typeface="Calisto MT"/>
                <a:cs typeface="Calisto MT"/>
              </a:rPr>
              <a:t>5yrs.</a:t>
            </a:r>
            <a:endParaRPr sz="2200">
              <a:latin typeface="Calisto MT"/>
              <a:cs typeface="Calisto MT"/>
            </a:endParaRPr>
          </a:p>
          <a:p>
            <a:pPr>
              <a:lnSpc>
                <a:spcPct val="100000"/>
              </a:lnSpc>
              <a:spcBef>
                <a:spcPts val="30"/>
              </a:spcBef>
            </a:pPr>
            <a:endParaRPr sz="3100">
              <a:latin typeface="Calisto MT"/>
              <a:cs typeface="Calisto MT"/>
            </a:endParaRPr>
          </a:p>
          <a:p>
            <a:pPr marL="477520" indent="-465455">
              <a:lnSpc>
                <a:spcPct val="100000"/>
              </a:lnSpc>
              <a:buFont typeface="Wingdings"/>
              <a:buChar char=""/>
              <a:tabLst>
                <a:tab pos="477520" algn="l"/>
                <a:tab pos="478155" algn="l"/>
              </a:tabLst>
            </a:pPr>
            <a:r>
              <a:rPr sz="2200" b="1" spc="-10" dirty="0">
                <a:latin typeface="Calisto MT"/>
                <a:cs typeface="Calisto MT"/>
              </a:rPr>
              <a:t>Section </a:t>
            </a:r>
            <a:r>
              <a:rPr sz="2200" b="1" spc="-5" dirty="0">
                <a:latin typeface="Calisto MT"/>
                <a:cs typeface="Calisto MT"/>
              </a:rPr>
              <a:t>417A: </a:t>
            </a:r>
            <a:r>
              <a:rPr sz="2200" b="1" spc="-10" dirty="0">
                <a:solidFill>
                  <a:srgbClr val="C00000"/>
                </a:solidFill>
                <a:latin typeface="Calisto MT"/>
                <a:cs typeface="Calisto MT"/>
              </a:rPr>
              <a:t>Identity</a:t>
            </a:r>
            <a:r>
              <a:rPr sz="2200" b="1" spc="135" dirty="0">
                <a:solidFill>
                  <a:srgbClr val="C00000"/>
                </a:solidFill>
                <a:latin typeface="Calisto MT"/>
                <a:cs typeface="Calisto MT"/>
              </a:rPr>
              <a:t> </a:t>
            </a:r>
            <a:r>
              <a:rPr sz="2200" b="1" spc="-5" dirty="0">
                <a:solidFill>
                  <a:srgbClr val="C00000"/>
                </a:solidFill>
                <a:latin typeface="Calisto MT"/>
                <a:cs typeface="Calisto MT"/>
              </a:rPr>
              <a:t>Theft</a:t>
            </a:r>
            <a:endParaRPr sz="2200">
              <a:latin typeface="Calisto MT"/>
              <a:cs typeface="Calisto MT"/>
            </a:endParaRPr>
          </a:p>
          <a:p>
            <a:pPr marL="477520">
              <a:lnSpc>
                <a:spcPct val="100000"/>
              </a:lnSpc>
              <a:spcBef>
                <a:spcPts val="530"/>
              </a:spcBef>
            </a:pPr>
            <a:r>
              <a:rPr sz="2200" b="1" spc="-10" dirty="0">
                <a:latin typeface="Calisto MT"/>
                <a:cs typeface="Calisto MT"/>
              </a:rPr>
              <a:t>Punishment:</a:t>
            </a:r>
            <a:r>
              <a:rPr sz="2200" b="1" spc="55" dirty="0">
                <a:latin typeface="Calisto MT"/>
                <a:cs typeface="Calisto MT"/>
              </a:rPr>
              <a:t> </a:t>
            </a:r>
            <a:r>
              <a:rPr sz="2200" b="1" spc="-25" dirty="0">
                <a:solidFill>
                  <a:srgbClr val="C00000"/>
                </a:solidFill>
                <a:latin typeface="Calisto MT"/>
                <a:cs typeface="Calisto MT"/>
              </a:rPr>
              <a:t>2yrs.</a:t>
            </a:r>
            <a:endParaRPr sz="2200">
              <a:latin typeface="Calisto MT"/>
              <a:cs typeface="Calisto MT"/>
            </a:endParaRPr>
          </a:p>
          <a:p>
            <a:pPr>
              <a:lnSpc>
                <a:spcPct val="100000"/>
              </a:lnSpc>
              <a:spcBef>
                <a:spcPts val="40"/>
              </a:spcBef>
            </a:pPr>
            <a:endParaRPr sz="2650">
              <a:latin typeface="Calisto MT"/>
              <a:cs typeface="Calisto MT"/>
            </a:endParaRPr>
          </a:p>
          <a:p>
            <a:pPr marL="477520" marR="834390" indent="-465455">
              <a:lnSpc>
                <a:spcPct val="120000"/>
              </a:lnSpc>
              <a:buFont typeface="Wingdings"/>
              <a:buChar char=""/>
              <a:tabLst>
                <a:tab pos="477520" algn="l"/>
                <a:tab pos="478155" algn="l"/>
              </a:tabLst>
            </a:pPr>
            <a:r>
              <a:rPr sz="2200" b="1" spc="-10" dirty="0">
                <a:latin typeface="Calisto MT"/>
                <a:cs typeface="Calisto MT"/>
              </a:rPr>
              <a:t>Section 72: </a:t>
            </a:r>
            <a:r>
              <a:rPr sz="2200" b="1" spc="-15" dirty="0">
                <a:solidFill>
                  <a:srgbClr val="C00000"/>
                </a:solidFill>
                <a:latin typeface="Calisto MT"/>
                <a:cs typeface="Calisto MT"/>
              </a:rPr>
              <a:t>Violation </a:t>
            </a:r>
            <a:r>
              <a:rPr sz="2200" b="1" spc="-5" dirty="0">
                <a:solidFill>
                  <a:srgbClr val="C00000"/>
                </a:solidFill>
                <a:latin typeface="Calisto MT"/>
                <a:cs typeface="Calisto MT"/>
              </a:rPr>
              <a:t>of </a:t>
            </a:r>
            <a:r>
              <a:rPr sz="2200" b="1" spc="-15" dirty="0">
                <a:solidFill>
                  <a:srgbClr val="C00000"/>
                </a:solidFill>
                <a:latin typeface="Calisto MT"/>
                <a:cs typeface="Calisto MT"/>
              </a:rPr>
              <a:t>the </a:t>
            </a:r>
            <a:r>
              <a:rPr sz="2200" b="1" spc="-25" dirty="0">
                <a:solidFill>
                  <a:srgbClr val="C00000"/>
                </a:solidFill>
                <a:latin typeface="Calisto MT"/>
                <a:cs typeface="Calisto MT"/>
              </a:rPr>
              <a:t>privacy </a:t>
            </a:r>
            <a:r>
              <a:rPr sz="2200" b="1" spc="-5" dirty="0">
                <a:solidFill>
                  <a:srgbClr val="C00000"/>
                </a:solidFill>
                <a:latin typeface="Calisto MT"/>
                <a:cs typeface="Calisto MT"/>
              </a:rPr>
              <a:t>policy </a:t>
            </a:r>
            <a:r>
              <a:rPr sz="2200" b="1" spc="-5" dirty="0">
                <a:latin typeface="Calisto MT"/>
                <a:cs typeface="Calisto MT"/>
              </a:rPr>
              <a:t> </a:t>
            </a:r>
            <a:r>
              <a:rPr sz="2200" b="1" spc="-10" dirty="0">
                <a:latin typeface="Calisto MT"/>
                <a:cs typeface="Calisto MT"/>
              </a:rPr>
              <a:t>Punishment: </a:t>
            </a:r>
            <a:r>
              <a:rPr sz="2200" b="1" spc="-10" dirty="0">
                <a:solidFill>
                  <a:srgbClr val="C00000"/>
                </a:solidFill>
                <a:latin typeface="Calisto MT"/>
                <a:cs typeface="Calisto MT"/>
              </a:rPr>
              <a:t>Fine </a:t>
            </a:r>
            <a:r>
              <a:rPr sz="2200" b="1" spc="-5" dirty="0">
                <a:solidFill>
                  <a:srgbClr val="C00000"/>
                </a:solidFill>
                <a:latin typeface="Calisto MT"/>
                <a:cs typeface="Calisto MT"/>
              </a:rPr>
              <a:t>up </a:t>
            </a:r>
            <a:r>
              <a:rPr sz="2200" b="1" spc="-15" dirty="0">
                <a:solidFill>
                  <a:srgbClr val="C00000"/>
                </a:solidFill>
                <a:latin typeface="Calisto MT"/>
                <a:cs typeface="Calisto MT"/>
              </a:rPr>
              <a:t>to </a:t>
            </a:r>
            <a:r>
              <a:rPr sz="2200" b="1" spc="-5" dirty="0">
                <a:solidFill>
                  <a:srgbClr val="C00000"/>
                </a:solidFill>
                <a:latin typeface="Calisto MT"/>
                <a:cs typeface="Calisto MT"/>
              </a:rPr>
              <a:t>5 lakh </a:t>
            </a:r>
            <a:r>
              <a:rPr sz="2200" b="1" spc="-10" dirty="0">
                <a:solidFill>
                  <a:srgbClr val="C00000"/>
                </a:solidFill>
                <a:latin typeface="Calisto MT"/>
                <a:cs typeface="Calisto MT"/>
              </a:rPr>
              <a:t>jail </a:t>
            </a:r>
            <a:r>
              <a:rPr sz="2200" b="1" spc="-5" dirty="0">
                <a:solidFill>
                  <a:srgbClr val="C00000"/>
                </a:solidFill>
                <a:latin typeface="Calisto MT"/>
                <a:cs typeface="Calisto MT"/>
              </a:rPr>
              <a:t>not </a:t>
            </a:r>
            <a:r>
              <a:rPr sz="2200" b="1" spc="-15" dirty="0">
                <a:solidFill>
                  <a:srgbClr val="C00000"/>
                </a:solidFill>
                <a:latin typeface="Calisto MT"/>
                <a:cs typeface="Calisto MT"/>
              </a:rPr>
              <a:t>extending </a:t>
            </a:r>
            <a:r>
              <a:rPr sz="2200" b="1" spc="-5" dirty="0">
                <a:solidFill>
                  <a:srgbClr val="C00000"/>
                </a:solidFill>
                <a:latin typeface="Calisto MT"/>
                <a:cs typeface="Calisto MT"/>
              </a:rPr>
              <a:t>2</a:t>
            </a:r>
            <a:r>
              <a:rPr sz="2200" b="1" spc="300" dirty="0">
                <a:solidFill>
                  <a:srgbClr val="C00000"/>
                </a:solidFill>
                <a:latin typeface="Calisto MT"/>
                <a:cs typeface="Calisto MT"/>
              </a:rPr>
              <a:t> </a:t>
            </a:r>
            <a:r>
              <a:rPr sz="2200" b="1" spc="-30" dirty="0">
                <a:solidFill>
                  <a:srgbClr val="C00000"/>
                </a:solidFill>
                <a:latin typeface="Calisto MT"/>
                <a:cs typeface="Calisto MT"/>
              </a:rPr>
              <a:t>yrs.</a:t>
            </a:r>
            <a:endParaRPr sz="2200">
              <a:latin typeface="Calisto MT"/>
              <a:cs typeface="Calisto M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740" y="426465"/>
            <a:ext cx="7356475" cy="696595"/>
          </a:xfrm>
          <a:prstGeom prst="rect">
            <a:avLst/>
          </a:prstGeom>
        </p:spPr>
        <p:txBody>
          <a:bodyPr vert="horz" wrap="square" lIns="0" tIns="13335" rIns="0" bIns="0" rtlCol="0">
            <a:spAutoFit/>
          </a:bodyPr>
          <a:lstStyle/>
          <a:p>
            <a:pPr marL="12700">
              <a:lnSpc>
                <a:spcPct val="100000"/>
              </a:lnSpc>
              <a:spcBef>
                <a:spcPts val="105"/>
              </a:spcBef>
            </a:pPr>
            <a:r>
              <a:rPr dirty="0"/>
              <a:t>IT </a:t>
            </a:r>
            <a:r>
              <a:rPr spc="-55" dirty="0"/>
              <a:t>Act</a:t>
            </a:r>
            <a:r>
              <a:rPr spc="-50" dirty="0"/>
              <a:t> </a:t>
            </a:r>
            <a:r>
              <a:rPr spc="-5" dirty="0"/>
              <a:t>Amendment-2008</a:t>
            </a:r>
          </a:p>
        </p:txBody>
      </p:sp>
      <p:sp>
        <p:nvSpPr>
          <p:cNvPr id="3" name="object 3"/>
          <p:cNvSpPr txBox="1"/>
          <p:nvPr/>
        </p:nvSpPr>
        <p:spPr>
          <a:xfrm>
            <a:off x="307340" y="1799732"/>
            <a:ext cx="7327900" cy="3782695"/>
          </a:xfrm>
          <a:prstGeom prst="rect">
            <a:avLst/>
          </a:prstGeom>
        </p:spPr>
        <p:txBody>
          <a:bodyPr vert="horz" wrap="square" lIns="0" tIns="147320" rIns="0" bIns="0" rtlCol="0">
            <a:spAutoFit/>
          </a:bodyPr>
          <a:lstStyle/>
          <a:p>
            <a:pPr marL="477520" indent="-464820">
              <a:lnSpc>
                <a:spcPct val="100000"/>
              </a:lnSpc>
              <a:spcBef>
                <a:spcPts val="1160"/>
              </a:spcBef>
              <a:buFont typeface="Wingdings"/>
              <a:buChar char=""/>
              <a:tabLst>
                <a:tab pos="476884" algn="l"/>
                <a:tab pos="477520" algn="l"/>
              </a:tabLst>
            </a:pPr>
            <a:r>
              <a:rPr sz="2200" b="1" spc="-15" dirty="0">
                <a:solidFill>
                  <a:srgbClr val="C00000"/>
                </a:solidFill>
                <a:latin typeface="Calisto MT"/>
                <a:cs typeface="Calisto MT"/>
              </a:rPr>
              <a:t>The </a:t>
            </a:r>
            <a:r>
              <a:rPr sz="2200" b="1" dirty="0">
                <a:solidFill>
                  <a:srgbClr val="C00000"/>
                </a:solidFill>
                <a:latin typeface="Calisto MT"/>
                <a:cs typeface="Calisto MT"/>
              </a:rPr>
              <a:t>Information </a:t>
            </a:r>
            <a:r>
              <a:rPr sz="2200" b="1" spc="-15" dirty="0">
                <a:solidFill>
                  <a:srgbClr val="C00000"/>
                </a:solidFill>
                <a:latin typeface="Calisto MT"/>
                <a:cs typeface="Calisto MT"/>
              </a:rPr>
              <a:t>Technology </a:t>
            </a:r>
            <a:r>
              <a:rPr sz="2200" b="1" spc="-5" dirty="0">
                <a:solidFill>
                  <a:srgbClr val="C00000"/>
                </a:solidFill>
                <a:latin typeface="Calisto MT"/>
                <a:cs typeface="Calisto MT"/>
              </a:rPr>
              <a:t>Amendment </a:t>
            </a:r>
            <a:r>
              <a:rPr sz="2200" b="1" spc="-15" dirty="0">
                <a:solidFill>
                  <a:srgbClr val="C00000"/>
                </a:solidFill>
                <a:latin typeface="Calisto MT"/>
                <a:cs typeface="Calisto MT"/>
              </a:rPr>
              <a:t>Act, 2008</a:t>
            </a:r>
            <a:r>
              <a:rPr sz="2200" b="1" spc="325" dirty="0">
                <a:solidFill>
                  <a:srgbClr val="C00000"/>
                </a:solidFill>
                <a:latin typeface="Calisto MT"/>
                <a:cs typeface="Calisto MT"/>
              </a:rPr>
              <a:t> </a:t>
            </a:r>
            <a:r>
              <a:rPr sz="2200" b="1" spc="-10" dirty="0">
                <a:solidFill>
                  <a:srgbClr val="C00000"/>
                </a:solidFill>
                <a:latin typeface="Calisto MT"/>
                <a:cs typeface="Calisto MT"/>
              </a:rPr>
              <a:t>(IT</a:t>
            </a:r>
            <a:endParaRPr sz="2200">
              <a:latin typeface="Calisto MT"/>
              <a:cs typeface="Calisto MT"/>
            </a:endParaRPr>
          </a:p>
          <a:p>
            <a:pPr marL="476884">
              <a:lnSpc>
                <a:spcPct val="100000"/>
              </a:lnSpc>
              <a:spcBef>
                <a:spcPts val="1060"/>
              </a:spcBef>
            </a:pPr>
            <a:r>
              <a:rPr sz="2200" b="1" spc="-10" dirty="0">
                <a:solidFill>
                  <a:srgbClr val="C00000"/>
                </a:solidFill>
                <a:latin typeface="Calisto MT"/>
                <a:cs typeface="Calisto MT"/>
              </a:rPr>
              <a:t>Act 2008) has been passed </a:t>
            </a:r>
            <a:r>
              <a:rPr sz="2200" b="1" spc="-35" dirty="0">
                <a:solidFill>
                  <a:srgbClr val="C00000"/>
                </a:solidFill>
                <a:latin typeface="Calisto MT"/>
                <a:cs typeface="Calisto MT"/>
              </a:rPr>
              <a:t>by </a:t>
            </a:r>
            <a:r>
              <a:rPr sz="2200" b="1" spc="-15" dirty="0">
                <a:solidFill>
                  <a:srgbClr val="C00000"/>
                </a:solidFill>
                <a:latin typeface="Calisto MT"/>
                <a:cs typeface="Calisto MT"/>
              </a:rPr>
              <a:t>the </a:t>
            </a:r>
            <a:r>
              <a:rPr sz="2200" b="1" spc="-10" dirty="0">
                <a:solidFill>
                  <a:srgbClr val="C00000"/>
                </a:solidFill>
                <a:latin typeface="Calisto MT"/>
                <a:cs typeface="Calisto MT"/>
              </a:rPr>
              <a:t>parliament</a:t>
            </a:r>
            <a:r>
              <a:rPr sz="2200" b="1" spc="345" dirty="0">
                <a:solidFill>
                  <a:srgbClr val="C00000"/>
                </a:solidFill>
                <a:latin typeface="Calisto MT"/>
                <a:cs typeface="Calisto MT"/>
              </a:rPr>
              <a:t> </a:t>
            </a:r>
            <a:r>
              <a:rPr sz="2200" b="1" spc="-5" dirty="0">
                <a:solidFill>
                  <a:srgbClr val="C00000"/>
                </a:solidFill>
                <a:latin typeface="Calisto MT"/>
                <a:cs typeface="Calisto MT"/>
              </a:rPr>
              <a:t>on</a:t>
            </a:r>
            <a:endParaRPr sz="2200">
              <a:latin typeface="Calisto MT"/>
              <a:cs typeface="Calisto MT"/>
            </a:endParaRPr>
          </a:p>
          <a:p>
            <a:pPr marL="476884">
              <a:lnSpc>
                <a:spcPct val="100000"/>
              </a:lnSpc>
              <a:spcBef>
                <a:spcPts val="1055"/>
              </a:spcBef>
            </a:pPr>
            <a:r>
              <a:rPr sz="2200" b="1" i="1" spc="-5" dirty="0">
                <a:latin typeface="Calisto MT"/>
                <a:cs typeface="Calisto MT"/>
              </a:rPr>
              <a:t>23rd December</a:t>
            </a:r>
            <a:r>
              <a:rPr sz="2200" b="1" i="1" spc="25" dirty="0">
                <a:latin typeface="Calisto MT"/>
                <a:cs typeface="Calisto MT"/>
              </a:rPr>
              <a:t> </a:t>
            </a:r>
            <a:r>
              <a:rPr sz="2200" b="1" i="1" spc="-5" dirty="0">
                <a:latin typeface="Calisto MT"/>
                <a:cs typeface="Calisto MT"/>
              </a:rPr>
              <a:t>2008.</a:t>
            </a:r>
            <a:endParaRPr sz="2200">
              <a:latin typeface="Calisto MT"/>
              <a:cs typeface="Calisto MT"/>
            </a:endParaRPr>
          </a:p>
          <a:p>
            <a:pPr>
              <a:lnSpc>
                <a:spcPct val="100000"/>
              </a:lnSpc>
            </a:pPr>
            <a:endParaRPr sz="2600">
              <a:latin typeface="Calisto MT"/>
              <a:cs typeface="Calisto MT"/>
            </a:endParaRPr>
          </a:p>
          <a:p>
            <a:pPr marL="477520" indent="-464820">
              <a:lnSpc>
                <a:spcPct val="100000"/>
              </a:lnSpc>
              <a:spcBef>
                <a:spcPts val="1700"/>
              </a:spcBef>
              <a:buFont typeface="Wingdings"/>
              <a:buChar char=""/>
              <a:tabLst>
                <a:tab pos="476884" algn="l"/>
                <a:tab pos="477520" algn="l"/>
              </a:tabLst>
            </a:pPr>
            <a:r>
              <a:rPr sz="2200" b="1" spc="-15" dirty="0">
                <a:solidFill>
                  <a:srgbClr val="C00000"/>
                </a:solidFill>
                <a:latin typeface="Calisto MT"/>
                <a:cs typeface="Calisto MT"/>
              </a:rPr>
              <a:t>It </a:t>
            </a:r>
            <a:r>
              <a:rPr sz="2200" b="1" spc="-25" dirty="0">
                <a:solidFill>
                  <a:srgbClr val="C00000"/>
                </a:solidFill>
                <a:latin typeface="Calisto MT"/>
                <a:cs typeface="Calisto MT"/>
              </a:rPr>
              <a:t>received </a:t>
            </a:r>
            <a:r>
              <a:rPr sz="2200" b="1" spc="-15" dirty="0">
                <a:solidFill>
                  <a:srgbClr val="C00000"/>
                </a:solidFill>
                <a:latin typeface="Calisto MT"/>
                <a:cs typeface="Calisto MT"/>
              </a:rPr>
              <a:t>the </a:t>
            </a:r>
            <a:r>
              <a:rPr sz="2200" b="1" spc="-10" dirty="0">
                <a:solidFill>
                  <a:srgbClr val="C00000"/>
                </a:solidFill>
                <a:latin typeface="Calisto MT"/>
                <a:cs typeface="Calisto MT"/>
              </a:rPr>
              <a:t>assent </a:t>
            </a:r>
            <a:r>
              <a:rPr sz="2200" b="1" spc="-5" dirty="0">
                <a:solidFill>
                  <a:srgbClr val="C00000"/>
                </a:solidFill>
                <a:latin typeface="Calisto MT"/>
                <a:cs typeface="Calisto MT"/>
              </a:rPr>
              <a:t>of </a:t>
            </a:r>
            <a:r>
              <a:rPr sz="2200" b="1" spc="-10" dirty="0">
                <a:solidFill>
                  <a:srgbClr val="C00000"/>
                </a:solidFill>
                <a:latin typeface="Calisto MT"/>
                <a:cs typeface="Calisto MT"/>
              </a:rPr>
              <a:t>President </a:t>
            </a:r>
            <a:r>
              <a:rPr sz="2200" b="1" spc="-5" dirty="0">
                <a:solidFill>
                  <a:srgbClr val="C00000"/>
                </a:solidFill>
                <a:latin typeface="Calisto MT"/>
                <a:cs typeface="Calisto MT"/>
              </a:rPr>
              <a:t>of </a:t>
            </a:r>
            <a:r>
              <a:rPr sz="2200" b="1" spc="-10" dirty="0">
                <a:solidFill>
                  <a:srgbClr val="C00000"/>
                </a:solidFill>
                <a:latin typeface="Calisto MT"/>
                <a:cs typeface="Calisto MT"/>
              </a:rPr>
              <a:t>India</a:t>
            </a:r>
            <a:r>
              <a:rPr sz="2200" b="1" spc="50" dirty="0">
                <a:solidFill>
                  <a:srgbClr val="C00000"/>
                </a:solidFill>
                <a:latin typeface="Calisto MT"/>
                <a:cs typeface="Calisto MT"/>
              </a:rPr>
              <a:t> </a:t>
            </a:r>
            <a:r>
              <a:rPr sz="2200" b="1" spc="-5" dirty="0">
                <a:solidFill>
                  <a:srgbClr val="C00000"/>
                </a:solidFill>
                <a:latin typeface="Calisto MT"/>
                <a:cs typeface="Calisto MT"/>
              </a:rPr>
              <a:t>on</a:t>
            </a:r>
            <a:endParaRPr sz="2200">
              <a:latin typeface="Calisto MT"/>
              <a:cs typeface="Calisto MT"/>
            </a:endParaRPr>
          </a:p>
          <a:p>
            <a:pPr marL="476884">
              <a:lnSpc>
                <a:spcPct val="100000"/>
              </a:lnSpc>
              <a:spcBef>
                <a:spcPts val="1055"/>
              </a:spcBef>
            </a:pPr>
            <a:r>
              <a:rPr sz="2200" b="1" i="1" spc="-10" dirty="0">
                <a:latin typeface="Calisto MT"/>
                <a:cs typeface="Calisto MT"/>
              </a:rPr>
              <a:t>5th </a:t>
            </a:r>
            <a:r>
              <a:rPr sz="2200" b="1" i="1" spc="-20" dirty="0">
                <a:latin typeface="Calisto MT"/>
                <a:cs typeface="Calisto MT"/>
              </a:rPr>
              <a:t>February,</a:t>
            </a:r>
            <a:r>
              <a:rPr sz="2200" b="1" i="1" spc="-5" dirty="0">
                <a:latin typeface="Calisto MT"/>
                <a:cs typeface="Calisto MT"/>
              </a:rPr>
              <a:t> 2009.</a:t>
            </a:r>
            <a:endParaRPr sz="2200">
              <a:latin typeface="Calisto MT"/>
              <a:cs typeface="Calisto MT"/>
            </a:endParaRPr>
          </a:p>
          <a:p>
            <a:pPr>
              <a:lnSpc>
                <a:spcPct val="100000"/>
              </a:lnSpc>
            </a:pPr>
            <a:endParaRPr sz="2600">
              <a:latin typeface="Calisto MT"/>
              <a:cs typeface="Calisto MT"/>
            </a:endParaRPr>
          </a:p>
          <a:p>
            <a:pPr marL="477520" indent="-464820">
              <a:lnSpc>
                <a:spcPct val="100000"/>
              </a:lnSpc>
              <a:spcBef>
                <a:spcPts val="1700"/>
              </a:spcBef>
              <a:buFont typeface="Wingdings"/>
              <a:buChar char=""/>
              <a:tabLst>
                <a:tab pos="476884" algn="l"/>
                <a:tab pos="477520" algn="l"/>
              </a:tabLst>
            </a:pPr>
            <a:r>
              <a:rPr sz="2200" b="1" spc="-15" dirty="0">
                <a:solidFill>
                  <a:srgbClr val="C00000"/>
                </a:solidFill>
                <a:latin typeface="Calisto MT"/>
                <a:cs typeface="Calisto MT"/>
              </a:rPr>
              <a:t>The IT </a:t>
            </a:r>
            <a:r>
              <a:rPr sz="2200" b="1" spc="-10" dirty="0">
                <a:solidFill>
                  <a:srgbClr val="C00000"/>
                </a:solidFill>
                <a:latin typeface="Calisto MT"/>
                <a:cs typeface="Calisto MT"/>
              </a:rPr>
              <a:t>Act 2008 has been notified </a:t>
            </a:r>
            <a:r>
              <a:rPr sz="2200" b="1" spc="-5" dirty="0">
                <a:solidFill>
                  <a:srgbClr val="C00000"/>
                </a:solidFill>
                <a:latin typeface="Calisto MT"/>
                <a:cs typeface="Calisto MT"/>
              </a:rPr>
              <a:t>on </a:t>
            </a:r>
            <a:r>
              <a:rPr sz="2200" b="1" i="1" spc="-5" dirty="0">
                <a:latin typeface="Calisto MT"/>
                <a:cs typeface="Calisto MT"/>
              </a:rPr>
              <a:t>October 27,</a:t>
            </a:r>
            <a:r>
              <a:rPr sz="2200" b="1" i="1" spc="315" dirty="0">
                <a:latin typeface="Calisto MT"/>
                <a:cs typeface="Calisto MT"/>
              </a:rPr>
              <a:t> </a:t>
            </a:r>
            <a:r>
              <a:rPr sz="2200" b="1" i="1" spc="-5" dirty="0">
                <a:latin typeface="Calisto MT"/>
                <a:cs typeface="Calisto MT"/>
              </a:rPr>
              <a:t>2009.</a:t>
            </a:r>
            <a:endParaRPr sz="2200">
              <a:latin typeface="Calisto MT"/>
              <a:cs typeface="Calisto M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394205"/>
            <a:ext cx="6484620" cy="5001260"/>
          </a:xfrm>
          <a:prstGeom prst="rect">
            <a:avLst/>
          </a:prstGeom>
        </p:spPr>
        <p:txBody>
          <a:bodyPr vert="horz" wrap="square" lIns="0" tIns="12700" rIns="0" bIns="0" rtlCol="0">
            <a:spAutoFit/>
          </a:bodyPr>
          <a:lstStyle/>
          <a:p>
            <a:pPr marL="477520" indent="-465455">
              <a:lnSpc>
                <a:spcPct val="100000"/>
              </a:lnSpc>
              <a:spcBef>
                <a:spcPts val="100"/>
              </a:spcBef>
              <a:buFont typeface="Wingdings"/>
              <a:buChar char=""/>
              <a:tabLst>
                <a:tab pos="477520" algn="l"/>
                <a:tab pos="478155" algn="l"/>
              </a:tabLst>
            </a:pPr>
            <a:r>
              <a:rPr sz="2400" b="1" spc="-15" dirty="0">
                <a:solidFill>
                  <a:srgbClr val="C00000"/>
                </a:solidFill>
                <a:latin typeface="Calisto MT"/>
                <a:cs typeface="Calisto MT"/>
              </a:rPr>
              <a:t>ITA-2008, </a:t>
            </a:r>
            <a:r>
              <a:rPr sz="2400" b="1" dirty="0">
                <a:solidFill>
                  <a:srgbClr val="C00000"/>
                </a:solidFill>
                <a:latin typeface="Calisto MT"/>
                <a:cs typeface="Calisto MT"/>
              </a:rPr>
              <a:t>is a </a:t>
            </a:r>
            <a:r>
              <a:rPr sz="2400" b="1" spc="-15" dirty="0">
                <a:solidFill>
                  <a:srgbClr val="C00000"/>
                </a:solidFill>
                <a:latin typeface="Calisto MT"/>
                <a:cs typeface="Calisto MT"/>
              </a:rPr>
              <a:t>new </a:t>
            </a:r>
            <a:r>
              <a:rPr sz="2400" b="1" spc="-25" dirty="0">
                <a:solidFill>
                  <a:srgbClr val="C00000"/>
                </a:solidFill>
                <a:latin typeface="Calisto MT"/>
                <a:cs typeface="Calisto MT"/>
              </a:rPr>
              <a:t>version </a:t>
            </a:r>
            <a:r>
              <a:rPr sz="2400" b="1" dirty="0">
                <a:solidFill>
                  <a:srgbClr val="C00000"/>
                </a:solidFill>
                <a:latin typeface="Calisto MT"/>
                <a:cs typeface="Calisto MT"/>
              </a:rPr>
              <a:t>of </a:t>
            </a:r>
            <a:r>
              <a:rPr sz="2400" b="1" spc="-15" dirty="0">
                <a:solidFill>
                  <a:srgbClr val="C00000"/>
                </a:solidFill>
                <a:latin typeface="Calisto MT"/>
                <a:cs typeface="Calisto MT"/>
              </a:rPr>
              <a:t>IT </a:t>
            </a:r>
            <a:r>
              <a:rPr sz="2400" b="1" spc="-5" dirty="0">
                <a:solidFill>
                  <a:srgbClr val="C00000"/>
                </a:solidFill>
                <a:latin typeface="Calisto MT"/>
                <a:cs typeface="Calisto MT"/>
              </a:rPr>
              <a:t>Act</a:t>
            </a:r>
            <a:r>
              <a:rPr sz="2400" b="1" spc="310" dirty="0">
                <a:solidFill>
                  <a:srgbClr val="C00000"/>
                </a:solidFill>
                <a:latin typeface="Calisto MT"/>
                <a:cs typeface="Calisto MT"/>
              </a:rPr>
              <a:t> </a:t>
            </a:r>
            <a:r>
              <a:rPr sz="2400" b="1" dirty="0">
                <a:solidFill>
                  <a:srgbClr val="C00000"/>
                </a:solidFill>
                <a:latin typeface="Calisto MT"/>
                <a:cs typeface="Calisto MT"/>
              </a:rPr>
              <a:t>2000.</a:t>
            </a:r>
            <a:endParaRPr sz="2400">
              <a:latin typeface="Calisto MT"/>
              <a:cs typeface="Calisto MT"/>
            </a:endParaRPr>
          </a:p>
          <a:p>
            <a:pPr>
              <a:lnSpc>
                <a:spcPct val="100000"/>
              </a:lnSpc>
              <a:spcBef>
                <a:spcPts val="15"/>
              </a:spcBef>
              <a:buClr>
                <a:srgbClr val="C00000"/>
              </a:buClr>
              <a:buFont typeface="Wingdings"/>
              <a:buChar char=""/>
            </a:pPr>
            <a:endParaRPr sz="3400">
              <a:latin typeface="Calisto MT"/>
              <a:cs typeface="Calisto MT"/>
            </a:endParaRPr>
          </a:p>
          <a:p>
            <a:pPr marL="477520" marR="501015" indent="-465455">
              <a:lnSpc>
                <a:spcPct val="100000"/>
              </a:lnSpc>
              <a:spcBef>
                <a:spcPts val="5"/>
              </a:spcBef>
              <a:buFont typeface="Wingdings"/>
              <a:buChar char=""/>
              <a:tabLst>
                <a:tab pos="477520" algn="l"/>
                <a:tab pos="478155" algn="l"/>
              </a:tabLst>
            </a:pPr>
            <a:r>
              <a:rPr sz="2400" b="1" spc="-20" dirty="0">
                <a:solidFill>
                  <a:srgbClr val="C00000"/>
                </a:solidFill>
                <a:latin typeface="Calisto MT"/>
                <a:cs typeface="Calisto MT"/>
              </a:rPr>
              <a:t>Provides </a:t>
            </a:r>
            <a:r>
              <a:rPr sz="2400" b="1" spc="-10" dirty="0">
                <a:solidFill>
                  <a:srgbClr val="C00000"/>
                </a:solidFill>
                <a:latin typeface="Calisto MT"/>
                <a:cs typeface="Calisto MT"/>
              </a:rPr>
              <a:t>additional </a:t>
            </a:r>
            <a:r>
              <a:rPr sz="2400" b="1" spc="-5" dirty="0">
                <a:solidFill>
                  <a:srgbClr val="C00000"/>
                </a:solidFill>
                <a:latin typeface="Calisto MT"/>
                <a:cs typeface="Calisto MT"/>
              </a:rPr>
              <a:t>focus </a:t>
            </a:r>
            <a:r>
              <a:rPr sz="2400" b="1" dirty="0">
                <a:solidFill>
                  <a:srgbClr val="C00000"/>
                </a:solidFill>
                <a:latin typeface="Calisto MT"/>
                <a:cs typeface="Calisto MT"/>
              </a:rPr>
              <a:t>on </a:t>
            </a:r>
            <a:r>
              <a:rPr sz="2400" b="1" spc="-5" dirty="0">
                <a:solidFill>
                  <a:srgbClr val="C00000"/>
                </a:solidFill>
                <a:latin typeface="Calisto MT"/>
                <a:cs typeface="Calisto MT"/>
              </a:rPr>
              <a:t>Information  </a:t>
            </a:r>
            <a:r>
              <a:rPr sz="2400" b="1" spc="-40" dirty="0">
                <a:solidFill>
                  <a:srgbClr val="C00000"/>
                </a:solidFill>
                <a:latin typeface="Calisto MT"/>
                <a:cs typeface="Calisto MT"/>
              </a:rPr>
              <a:t>Security.</a:t>
            </a:r>
            <a:endParaRPr sz="2400">
              <a:latin typeface="Calisto MT"/>
              <a:cs typeface="Calisto MT"/>
            </a:endParaRPr>
          </a:p>
          <a:p>
            <a:pPr>
              <a:lnSpc>
                <a:spcPct val="100000"/>
              </a:lnSpc>
              <a:spcBef>
                <a:spcPts val="15"/>
              </a:spcBef>
              <a:buClr>
                <a:srgbClr val="C00000"/>
              </a:buClr>
              <a:buFont typeface="Wingdings"/>
              <a:buChar char=""/>
            </a:pPr>
            <a:endParaRPr sz="3400">
              <a:latin typeface="Calisto MT"/>
              <a:cs typeface="Calisto MT"/>
            </a:endParaRPr>
          </a:p>
          <a:p>
            <a:pPr marL="477520" indent="-465455">
              <a:lnSpc>
                <a:spcPts val="2865"/>
              </a:lnSpc>
              <a:buFont typeface="Wingdings"/>
              <a:buChar char=""/>
              <a:tabLst>
                <a:tab pos="477520" algn="l"/>
                <a:tab pos="478155" algn="l"/>
              </a:tabLst>
            </a:pPr>
            <a:r>
              <a:rPr sz="2400" b="1" spc="-5" dirty="0">
                <a:solidFill>
                  <a:srgbClr val="C00000"/>
                </a:solidFill>
                <a:latin typeface="Calisto MT"/>
                <a:cs typeface="Calisto MT"/>
              </a:rPr>
              <a:t>Added </a:t>
            </a:r>
            <a:r>
              <a:rPr sz="2400" b="1" spc="-25" dirty="0">
                <a:solidFill>
                  <a:srgbClr val="C00000"/>
                </a:solidFill>
                <a:latin typeface="Calisto MT"/>
                <a:cs typeface="Calisto MT"/>
              </a:rPr>
              <a:t>several </a:t>
            </a:r>
            <a:r>
              <a:rPr sz="2400" b="1" spc="-15" dirty="0">
                <a:solidFill>
                  <a:srgbClr val="C00000"/>
                </a:solidFill>
                <a:latin typeface="Calisto MT"/>
                <a:cs typeface="Calisto MT"/>
              </a:rPr>
              <a:t>new </a:t>
            </a:r>
            <a:r>
              <a:rPr sz="2400" b="1" spc="-10" dirty="0">
                <a:solidFill>
                  <a:srgbClr val="C00000"/>
                </a:solidFill>
                <a:latin typeface="Calisto MT"/>
                <a:cs typeface="Calisto MT"/>
              </a:rPr>
              <a:t>sections </a:t>
            </a:r>
            <a:r>
              <a:rPr sz="2400" b="1" dirty="0">
                <a:solidFill>
                  <a:srgbClr val="C00000"/>
                </a:solidFill>
                <a:latin typeface="Calisto MT"/>
                <a:cs typeface="Calisto MT"/>
              </a:rPr>
              <a:t>on</a:t>
            </a:r>
            <a:r>
              <a:rPr sz="2400" b="1" spc="114" dirty="0">
                <a:solidFill>
                  <a:srgbClr val="C00000"/>
                </a:solidFill>
                <a:latin typeface="Calisto MT"/>
                <a:cs typeface="Calisto MT"/>
              </a:rPr>
              <a:t> </a:t>
            </a:r>
            <a:r>
              <a:rPr sz="2400" b="1" spc="-5" dirty="0">
                <a:solidFill>
                  <a:srgbClr val="C00000"/>
                </a:solidFill>
                <a:latin typeface="Calisto MT"/>
                <a:cs typeface="Calisto MT"/>
              </a:rPr>
              <a:t>offences</a:t>
            </a:r>
            <a:endParaRPr sz="2400">
              <a:latin typeface="Calisto MT"/>
              <a:cs typeface="Calisto MT"/>
            </a:endParaRPr>
          </a:p>
          <a:p>
            <a:pPr marL="477520">
              <a:lnSpc>
                <a:spcPts val="2865"/>
              </a:lnSpc>
            </a:pPr>
            <a:r>
              <a:rPr sz="2400" b="1" spc="-10" dirty="0">
                <a:solidFill>
                  <a:srgbClr val="C00000"/>
                </a:solidFill>
                <a:latin typeface="Calisto MT"/>
                <a:cs typeface="Calisto MT"/>
              </a:rPr>
              <a:t>including </a:t>
            </a:r>
            <a:r>
              <a:rPr sz="2400" b="1" i="1" dirty="0">
                <a:solidFill>
                  <a:srgbClr val="C00000"/>
                </a:solidFill>
                <a:latin typeface="Calisto MT"/>
                <a:cs typeface="Calisto MT"/>
              </a:rPr>
              <a:t>Cyber </a:t>
            </a:r>
            <a:r>
              <a:rPr sz="2400" b="1" i="1" spc="-15" dirty="0">
                <a:solidFill>
                  <a:srgbClr val="C00000"/>
                </a:solidFill>
                <a:latin typeface="Calisto MT"/>
                <a:cs typeface="Calisto MT"/>
              </a:rPr>
              <a:t>Terrorism </a:t>
            </a:r>
            <a:r>
              <a:rPr sz="2400" b="1" spc="-10" dirty="0">
                <a:solidFill>
                  <a:srgbClr val="C00000"/>
                </a:solidFill>
                <a:latin typeface="Calisto MT"/>
                <a:cs typeface="Calisto MT"/>
              </a:rPr>
              <a:t>and </a:t>
            </a:r>
            <a:r>
              <a:rPr sz="2400" b="1" i="1" dirty="0">
                <a:solidFill>
                  <a:srgbClr val="C00000"/>
                </a:solidFill>
                <a:latin typeface="Calisto MT"/>
                <a:cs typeface="Calisto MT"/>
              </a:rPr>
              <a:t>Data</a:t>
            </a:r>
            <a:r>
              <a:rPr sz="2400" b="1" i="1" spc="70" dirty="0">
                <a:solidFill>
                  <a:srgbClr val="C00000"/>
                </a:solidFill>
                <a:latin typeface="Calisto MT"/>
                <a:cs typeface="Calisto MT"/>
              </a:rPr>
              <a:t> </a:t>
            </a:r>
            <a:r>
              <a:rPr sz="2400" b="1" i="1" dirty="0">
                <a:solidFill>
                  <a:srgbClr val="C00000"/>
                </a:solidFill>
                <a:latin typeface="Calisto MT"/>
                <a:cs typeface="Calisto MT"/>
              </a:rPr>
              <a:t>Protection.</a:t>
            </a:r>
            <a:endParaRPr sz="2400">
              <a:latin typeface="Calisto MT"/>
              <a:cs typeface="Calisto MT"/>
            </a:endParaRPr>
          </a:p>
          <a:p>
            <a:pPr>
              <a:lnSpc>
                <a:spcPct val="100000"/>
              </a:lnSpc>
              <a:spcBef>
                <a:spcPts val="15"/>
              </a:spcBef>
            </a:pPr>
            <a:endParaRPr sz="3450">
              <a:latin typeface="Calisto MT"/>
              <a:cs typeface="Calisto MT"/>
            </a:endParaRPr>
          </a:p>
          <a:p>
            <a:pPr marL="477520" indent="-465455">
              <a:lnSpc>
                <a:spcPct val="100000"/>
              </a:lnSpc>
              <a:buFont typeface="Wingdings"/>
              <a:buChar char=""/>
              <a:tabLst>
                <a:tab pos="477520" algn="l"/>
                <a:tab pos="478155" algn="l"/>
              </a:tabLst>
            </a:pPr>
            <a:r>
              <a:rPr sz="2400" b="1" dirty="0">
                <a:solidFill>
                  <a:srgbClr val="C00000"/>
                </a:solidFill>
                <a:latin typeface="Calisto MT"/>
                <a:cs typeface="Calisto MT"/>
              </a:rPr>
              <a:t>124 </a:t>
            </a:r>
            <a:r>
              <a:rPr sz="2400" b="1" spc="-10" dirty="0">
                <a:solidFill>
                  <a:srgbClr val="C00000"/>
                </a:solidFill>
                <a:latin typeface="Calisto MT"/>
                <a:cs typeface="Calisto MT"/>
              </a:rPr>
              <a:t>sections and </a:t>
            </a:r>
            <a:r>
              <a:rPr sz="2400" b="1" dirty="0">
                <a:solidFill>
                  <a:srgbClr val="C00000"/>
                </a:solidFill>
                <a:latin typeface="Calisto MT"/>
                <a:cs typeface="Calisto MT"/>
              </a:rPr>
              <a:t>14</a:t>
            </a:r>
            <a:r>
              <a:rPr sz="2400" b="1" spc="60" dirty="0">
                <a:solidFill>
                  <a:srgbClr val="C00000"/>
                </a:solidFill>
                <a:latin typeface="Calisto MT"/>
                <a:cs typeface="Calisto MT"/>
              </a:rPr>
              <a:t> </a:t>
            </a:r>
            <a:r>
              <a:rPr sz="2400" b="1" spc="-20" dirty="0">
                <a:solidFill>
                  <a:srgbClr val="C00000"/>
                </a:solidFill>
                <a:latin typeface="Calisto MT"/>
                <a:cs typeface="Calisto MT"/>
              </a:rPr>
              <a:t>chapters.</a:t>
            </a:r>
            <a:endParaRPr sz="2400">
              <a:latin typeface="Calisto MT"/>
              <a:cs typeface="Calisto MT"/>
            </a:endParaRPr>
          </a:p>
          <a:p>
            <a:pPr>
              <a:lnSpc>
                <a:spcPct val="100000"/>
              </a:lnSpc>
              <a:spcBef>
                <a:spcPts val="15"/>
              </a:spcBef>
              <a:buClr>
                <a:srgbClr val="C00000"/>
              </a:buClr>
              <a:buFont typeface="Wingdings"/>
              <a:buChar char=""/>
            </a:pPr>
            <a:endParaRPr sz="3400">
              <a:latin typeface="Calisto MT"/>
              <a:cs typeface="Calisto MT"/>
            </a:endParaRPr>
          </a:p>
          <a:p>
            <a:pPr marL="477520" marR="850265" indent="-465455">
              <a:lnSpc>
                <a:spcPct val="100000"/>
              </a:lnSpc>
              <a:buFont typeface="Wingdings"/>
              <a:buChar char=""/>
              <a:tabLst>
                <a:tab pos="477520" algn="l"/>
                <a:tab pos="478155" algn="l"/>
              </a:tabLst>
            </a:pPr>
            <a:r>
              <a:rPr sz="2400" b="1" spc="-5" dirty="0">
                <a:solidFill>
                  <a:srgbClr val="C00000"/>
                </a:solidFill>
                <a:latin typeface="Calisto MT"/>
                <a:cs typeface="Calisto MT"/>
              </a:rPr>
              <a:t>Schedule </a:t>
            </a:r>
            <a:r>
              <a:rPr sz="2400" b="1" dirty="0">
                <a:solidFill>
                  <a:srgbClr val="C00000"/>
                </a:solidFill>
                <a:latin typeface="Calisto MT"/>
                <a:cs typeface="Calisto MT"/>
              </a:rPr>
              <a:t>I </a:t>
            </a:r>
            <a:r>
              <a:rPr sz="2400" b="1" spc="-10" dirty="0">
                <a:solidFill>
                  <a:srgbClr val="C00000"/>
                </a:solidFill>
                <a:latin typeface="Calisto MT"/>
                <a:cs typeface="Calisto MT"/>
              </a:rPr>
              <a:t>and </a:t>
            </a:r>
            <a:r>
              <a:rPr sz="2400" b="1" spc="-15" dirty="0">
                <a:solidFill>
                  <a:srgbClr val="C00000"/>
                </a:solidFill>
                <a:latin typeface="Calisto MT"/>
                <a:cs typeface="Calisto MT"/>
              </a:rPr>
              <a:t>II </a:t>
            </a:r>
            <a:r>
              <a:rPr sz="2400" b="1" spc="-65" dirty="0">
                <a:solidFill>
                  <a:srgbClr val="C00000"/>
                </a:solidFill>
                <a:latin typeface="Calisto MT"/>
                <a:cs typeface="Calisto MT"/>
              </a:rPr>
              <a:t>have </a:t>
            </a:r>
            <a:r>
              <a:rPr sz="2400" b="1" dirty="0">
                <a:solidFill>
                  <a:srgbClr val="C00000"/>
                </a:solidFill>
                <a:latin typeface="Calisto MT"/>
                <a:cs typeface="Calisto MT"/>
              </a:rPr>
              <a:t>been </a:t>
            </a:r>
            <a:r>
              <a:rPr sz="2400" b="1" spc="-15" dirty="0">
                <a:solidFill>
                  <a:srgbClr val="C00000"/>
                </a:solidFill>
                <a:latin typeface="Calisto MT"/>
                <a:cs typeface="Calisto MT"/>
              </a:rPr>
              <a:t>replaced </a:t>
            </a:r>
            <a:r>
              <a:rPr sz="2400" b="1" dirty="0">
                <a:solidFill>
                  <a:srgbClr val="C00000"/>
                </a:solidFill>
                <a:latin typeface="Calisto MT"/>
                <a:cs typeface="Calisto MT"/>
              </a:rPr>
              <a:t>&amp;  </a:t>
            </a:r>
            <a:r>
              <a:rPr sz="2400" b="1" spc="-5" dirty="0">
                <a:solidFill>
                  <a:srgbClr val="C00000"/>
                </a:solidFill>
                <a:latin typeface="Calisto MT"/>
                <a:cs typeface="Calisto MT"/>
              </a:rPr>
              <a:t>Schedules </a:t>
            </a:r>
            <a:r>
              <a:rPr sz="2400" b="1" spc="-15" dirty="0">
                <a:solidFill>
                  <a:srgbClr val="C00000"/>
                </a:solidFill>
                <a:latin typeface="Calisto MT"/>
                <a:cs typeface="Calisto MT"/>
              </a:rPr>
              <a:t>III </a:t>
            </a:r>
            <a:r>
              <a:rPr sz="2400" b="1" spc="-10" dirty="0">
                <a:solidFill>
                  <a:srgbClr val="C00000"/>
                </a:solidFill>
                <a:latin typeface="Calisto MT"/>
                <a:cs typeface="Calisto MT"/>
              </a:rPr>
              <a:t>and </a:t>
            </a:r>
            <a:r>
              <a:rPr sz="2400" b="1" spc="-15" dirty="0">
                <a:solidFill>
                  <a:srgbClr val="C00000"/>
                </a:solidFill>
                <a:latin typeface="Calisto MT"/>
                <a:cs typeface="Calisto MT"/>
              </a:rPr>
              <a:t>IV </a:t>
            </a:r>
            <a:r>
              <a:rPr sz="2400" b="1" spc="-25" dirty="0">
                <a:solidFill>
                  <a:srgbClr val="C00000"/>
                </a:solidFill>
                <a:latin typeface="Calisto MT"/>
                <a:cs typeface="Calisto MT"/>
              </a:rPr>
              <a:t>are</a:t>
            </a:r>
            <a:r>
              <a:rPr sz="2400" b="1" spc="170" dirty="0">
                <a:solidFill>
                  <a:srgbClr val="C00000"/>
                </a:solidFill>
                <a:latin typeface="Calisto MT"/>
                <a:cs typeface="Calisto MT"/>
              </a:rPr>
              <a:t> </a:t>
            </a:r>
            <a:r>
              <a:rPr sz="2400" b="1" spc="-5" dirty="0">
                <a:solidFill>
                  <a:srgbClr val="C00000"/>
                </a:solidFill>
                <a:latin typeface="Calisto MT"/>
                <a:cs typeface="Calisto MT"/>
              </a:rPr>
              <a:t>deleted.</a:t>
            </a:r>
            <a:endParaRPr sz="2400">
              <a:latin typeface="Calisto MT"/>
              <a:cs typeface="Calisto MT"/>
            </a:endParaRPr>
          </a:p>
        </p:txBody>
      </p:sp>
      <p:sp>
        <p:nvSpPr>
          <p:cNvPr id="3" name="object 3"/>
          <p:cNvSpPr txBox="1">
            <a:spLocks noGrp="1"/>
          </p:cNvSpPr>
          <p:nvPr>
            <p:ph type="title"/>
          </p:nvPr>
        </p:nvSpPr>
        <p:spPr>
          <a:xfrm>
            <a:off x="459740" y="426465"/>
            <a:ext cx="7356475" cy="696595"/>
          </a:xfrm>
          <a:prstGeom prst="rect">
            <a:avLst/>
          </a:prstGeom>
        </p:spPr>
        <p:txBody>
          <a:bodyPr vert="horz" wrap="square" lIns="0" tIns="13335" rIns="0" bIns="0" rtlCol="0">
            <a:spAutoFit/>
          </a:bodyPr>
          <a:lstStyle/>
          <a:p>
            <a:pPr marL="12700">
              <a:lnSpc>
                <a:spcPct val="100000"/>
              </a:lnSpc>
              <a:spcBef>
                <a:spcPts val="105"/>
              </a:spcBef>
            </a:pPr>
            <a:r>
              <a:rPr dirty="0"/>
              <a:t>IT </a:t>
            </a:r>
            <a:r>
              <a:rPr spc="-55" dirty="0"/>
              <a:t>Act</a:t>
            </a:r>
            <a:r>
              <a:rPr spc="-50" dirty="0"/>
              <a:t> </a:t>
            </a:r>
            <a:r>
              <a:rPr spc="-5" dirty="0"/>
              <a:t>Amendment-2008</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2140" y="1770329"/>
            <a:ext cx="7030084" cy="3249930"/>
          </a:xfrm>
          <a:prstGeom prst="rect">
            <a:avLst/>
          </a:prstGeom>
        </p:spPr>
        <p:txBody>
          <a:bodyPr vert="horz" wrap="square" lIns="0" tIns="12700" rIns="0" bIns="0" rtlCol="0">
            <a:spAutoFit/>
          </a:bodyPr>
          <a:lstStyle/>
          <a:p>
            <a:pPr marL="477520" indent="-465455">
              <a:lnSpc>
                <a:spcPct val="100000"/>
              </a:lnSpc>
              <a:spcBef>
                <a:spcPts val="100"/>
              </a:spcBef>
              <a:buFont typeface="Wingdings"/>
              <a:buChar char=""/>
              <a:tabLst>
                <a:tab pos="477520" algn="l"/>
                <a:tab pos="478155" algn="l"/>
                <a:tab pos="1492885" algn="l"/>
              </a:tabLst>
            </a:pPr>
            <a:r>
              <a:rPr sz="2400" b="1" i="1" spc="-5" dirty="0">
                <a:solidFill>
                  <a:srgbClr val="C00000"/>
                </a:solidFill>
                <a:latin typeface="Calisto MT"/>
                <a:cs typeface="Calisto MT"/>
              </a:rPr>
              <a:t>Digital	signature </a:t>
            </a:r>
            <a:r>
              <a:rPr sz="2400" b="1" spc="-15" dirty="0">
                <a:solidFill>
                  <a:srgbClr val="C00000"/>
                </a:solidFill>
                <a:latin typeface="Calisto MT"/>
                <a:cs typeface="Calisto MT"/>
              </a:rPr>
              <a:t>has </a:t>
            </a:r>
            <a:r>
              <a:rPr sz="2400" b="1" dirty="0">
                <a:solidFill>
                  <a:srgbClr val="C00000"/>
                </a:solidFill>
                <a:latin typeface="Calisto MT"/>
                <a:cs typeface="Calisto MT"/>
              </a:rPr>
              <a:t>been </a:t>
            </a:r>
            <a:r>
              <a:rPr sz="2400" b="1" spc="-15" dirty="0">
                <a:solidFill>
                  <a:srgbClr val="C00000"/>
                </a:solidFill>
                <a:latin typeface="Calisto MT"/>
                <a:cs typeface="Calisto MT"/>
              </a:rPr>
              <a:t>replaced </a:t>
            </a:r>
            <a:r>
              <a:rPr sz="2400" b="1" spc="-5" dirty="0">
                <a:solidFill>
                  <a:srgbClr val="C00000"/>
                </a:solidFill>
                <a:latin typeface="Calisto MT"/>
                <a:cs typeface="Calisto MT"/>
              </a:rPr>
              <a:t>with</a:t>
            </a:r>
            <a:r>
              <a:rPr sz="2400" b="1" spc="150" dirty="0">
                <a:solidFill>
                  <a:srgbClr val="C00000"/>
                </a:solidFill>
                <a:latin typeface="Calisto MT"/>
                <a:cs typeface="Calisto MT"/>
              </a:rPr>
              <a:t> </a:t>
            </a:r>
            <a:r>
              <a:rPr sz="2400" b="1" i="1" spc="-5" dirty="0">
                <a:solidFill>
                  <a:srgbClr val="C00000"/>
                </a:solidFill>
                <a:latin typeface="Calisto MT"/>
                <a:cs typeface="Calisto MT"/>
              </a:rPr>
              <a:t>Electronic</a:t>
            </a:r>
            <a:endParaRPr sz="2400">
              <a:latin typeface="Calisto MT"/>
              <a:cs typeface="Calisto MT"/>
            </a:endParaRPr>
          </a:p>
          <a:p>
            <a:pPr marL="477520">
              <a:lnSpc>
                <a:spcPct val="100000"/>
              </a:lnSpc>
              <a:spcBef>
                <a:spcPts val="5"/>
              </a:spcBef>
            </a:pPr>
            <a:r>
              <a:rPr sz="2400" b="1" i="1" spc="-5" dirty="0">
                <a:solidFill>
                  <a:srgbClr val="C00000"/>
                </a:solidFill>
                <a:latin typeface="Calisto MT"/>
                <a:cs typeface="Calisto MT"/>
              </a:rPr>
              <a:t>signature</a:t>
            </a:r>
            <a:r>
              <a:rPr sz="2400" b="1" spc="-5" dirty="0">
                <a:solidFill>
                  <a:srgbClr val="C00000"/>
                </a:solidFill>
                <a:latin typeface="Calisto MT"/>
                <a:cs typeface="Calisto MT"/>
              </a:rPr>
              <a:t>.</a:t>
            </a:r>
            <a:endParaRPr sz="2400">
              <a:latin typeface="Calisto MT"/>
              <a:cs typeface="Calisto MT"/>
            </a:endParaRPr>
          </a:p>
          <a:p>
            <a:pPr>
              <a:lnSpc>
                <a:spcPct val="100000"/>
              </a:lnSpc>
              <a:spcBef>
                <a:spcPts val="50"/>
              </a:spcBef>
            </a:pPr>
            <a:endParaRPr sz="3400">
              <a:latin typeface="Calisto MT"/>
              <a:cs typeface="Calisto MT"/>
            </a:endParaRPr>
          </a:p>
          <a:p>
            <a:pPr marL="477520" indent="-465455">
              <a:lnSpc>
                <a:spcPct val="100000"/>
              </a:lnSpc>
              <a:buFont typeface="Wingdings"/>
              <a:buChar char=""/>
              <a:tabLst>
                <a:tab pos="477520" algn="l"/>
                <a:tab pos="478155" algn="l"/>
                <a:tab pos="1620520" algn="l"/>
                <a:tab pos="2086610" algn="l"/>
                <a:tab pos="2534920" algn="l"/>
                <a:tab pos="3108960" algn="l"/>
                <a:tab pos="3690620" algn="l"/>
                <a:tab pos="4402455" algn="l"/>
                <a:tab pos="4777105" algn="l"/>
              </a:tabLst>
            </a:pPr>
            <a:r>
              <a:rPr sz="2400" b="1" spc="-10" dirty="0">
                <a:solidFill>
                  <a:srgbClr val="C00000"/>
                </a:solidFill>
                <a:latin typeface="Calisto MT"/>
                <a:cs typeface="Calisto MT"/>
              </a:rPr>
              <a:t>Section	</a:t>
            </a:r>
            <a:r>
              <a:rPr sz="2400" b="1" dirty="0">
                <a:solidFill>
                  <a:srgbClr val="C00000"/>
                </a:solidFill>
                <a:latin typeface="Calisto MT"/>
                <a:cs typeface="Calisto MT"/>
              </a:rPr>
              <a:t>67	of	</a:t>
            </a:r>
            <a:r>
              <a:rPr sz="2400" b="1" spc="-10" dirty="0">
                <a:solidFill>
                  <a:srgbClr val="C00000"/>
                </a:solidFill>
                <a:latin typeface="Calisto MT"/>
                <a:cs typeface="Calisto MT"/>
              </a:rPr>
              <a:t>the	</a:t>
            </a:r>
            <a:r>
              <a:rPr sz="2400" b="1" spc="-5" dirty="0">
                <a:solidFill>
                  <a:srgbClr val="C00000"/>
                </a:solidFill>
                <a:latin typeface="Calisto MT"/>
                <a:cs typeface="Calisto MT"/>
              </a:rPr>
              <a:t>old	Act	</a:t>
            </a:r>
            <a:r>
              <a:rPr sz="2400" b="1" dirty="0">
                <a:solidFill>
                  <a:srgbClr val="C00000"/>
                </a:solidFill>
                <a:latin typeface="Calisto MT"/>
                <a:cs typeface="Calisto MT"/>
              </a:rPr>
              <a:t>is	</a:t>
            </a:r>
            <a:r>
              <a:rPr sz="2400" b="1" spc="-10" dirty="0">
                <a:solidFill>
                  <a:srgbClr val="C00000"/>
                </a:solidFill>
                <a:latin typeface="Calisto MT"/>
                <a:cs typeface="Calisto MT"/>
              </a:rPr>
              <a:t>amended.</a:t>
            </a:r>
            <a:endParaRPr sz="2400">
              <a:latin typeface="Calisto MT"/>
              <a:cs typeface="Calisto MT"/>
            </a:endParaRPr>
          </a:p>
          <a:p>
            <a:pPr>
              <a:lnSpc>
                <a:spcPct val="100000"/>
              </a:lnSpc>
              <a:spcBef>
                <a:spcPts val="20"/>
              </a:spcBef>
              <a:buClr>
                <a:srgbClr val="C00000"/>
              </a:buClr>
              <a:buFont typeface="Wingdings"/>
              <a:buChar char=""/>
            </a:pPr>
            <a:endParaRPr sz="3400">
              <a:latin typeface="Calisto MT"/>
              <a:cs typeface="Calisto MT"/>
            </a:endParaRPr>
          </a:p>
          <a:p>
            <a:pPr marL="477520" marR="483870" indent="-465455">
              <a:lnSpc>
                <a:spcPct val="100000"/>
              </a:lnSpc>
              <a:buFont typeface="Wingdings"/>
              <a:buChar char=""/>
              <a:tabLst>
                <a:tab pos="477520" algn="l"/>
                <a:tab pos="478155" algn="l"/>
              </a:tabLst>
            </a:pPr>
            <a:r>
              <a:rPr sz="2400" b="1" spc="-10" dirty="0">
                <a:solidFill>
                  <a:srgbClr val="C00000"/>
                </a:solidFill>
                <a:latin typeface="Calisto MT"/>
                <a:cs typeface="Calisto MT"/>
              </a:rPr>
              <a:t>Sections </a:t>
            </a:r>
            <a:r>
              <a:rPr sz="2400" b="1" dirty="0">
                <a:solidFill>
                  <a:srgbClr val="C00000"/>
                </a:solidFill>
                <a:latin typeface="Calisto MT"/>
                <a:cs typeface="Calisto MT"/>
              </a:rPr>
              <a:t>66A </a:t>
            </a:r>
            <a:r>
              <a:rPr sz="2400" b="1" spc="-10" dirty="0">
                <a:solidFill>
                  <a:srgbClr val="C00000"/>
                </a:solidFill>
                <a:latin typeface="Calisto MT"/>
                <a:cs typeface="Calisto MT"/>
              </a:rPr>
              <a:t>to </a:t>
            </a:r>
            <a:r>
              <a:rPr sz="2400" b="1" dirty="0">
                <a:solidFill>
                  <a:srgbClr val="C00000"/>
                </a:solidFill>
                <a:latin typeface="Calisto MT"/>
                <a:cs typeface="Calisto MT"/>
              </a:rPr>
              <a:t>66F </a:t>
            </a:r>
            <a:r>
              <a:rPr sz="2400" b="1" spc="-10" dirty="0">
                <a:solidFill>
                  <a:srgbClr val="C00000"/>
                </a:solidFill>
                <a:latin typeface="Calisto MT"/>
                <a:cs typeface="Calisto MT"/>
              </a:rPr>
              <a:t>prescribe </a:t>
            </a:r>
            <a:r>
              <a:rPr sz="2400" b="1" spc="-5" dirty="0">
                <a:solidFill>
                  <a:srgbClr val="C00000"/>
                </a:solidFill>
                <a:latin typeface="Calisto MT"/>
                <a:cs typeface="Calisto MT"/>
              </a:rPr>
              <a:t>punishment for  obscene </a:t>
            </a:r>
            <a:r>
              <a:rPr sz="2400" b="1" spc="-10" dirty="0">
                <a:solidFill>
                  <a:srgbClr val="C00000"/>
                </a:solidFill>
                <a:latin typeface="Calisto MT"/>
                <a:cs typeface="Calisto MT"/>
              </a:rPr>
              <a:t>electronic </a:t>
            </a:r>
            <a:r>
              <a:rPr sz="2400" b="1" spc="-15" dirty="0">
                <a:solidFill>
                  <a:srgbClr val="C00000"/>
                </a:solidFill>
                <a:latin typeface="Calisto MT"/>
                <a:cs typeface="Calisto MT"/>
              </a:rPr>
              <a:t>message</a:t>
            </a:r>
            <a:r>
              <a:rPr sz="2400" b="1" spc="110" dirty="0">
                <a:solidFill>
                  <a:srgbClr val="C00000"/>
                </a:solidFill>
                <a:latin typeface="Calisto MT"/>
                <a:cs typeface="Calisto MT"/>
              </a:rPr>
              <a:t> </a:t>
            </a:r>
            <a:r>
              <a:rPr sz="2400" b="1" spc="-10" dirty="0">
                <a:solidFill>
                  <a:srgbClr val="C00000"/>
                </a:solidFill>
                <a:latin typeface="Calisto MT"/>
                <a:cs typeface="Calisto MT"/>
              </a:rPr>
              <a:t>transmissions</a:t>
            </a:r>
            <a:endParaRPr sz="2400">
              <a:latin typeface="Calisto MT"/>
              <a:cs typeface="Calisto MT"/>
            </a:endParaRPr>
          </a:p>
          <a:p>
            <a:pPr marL="477520">
              <a:lnSpc>
                <a:spcPct val="100000"/>
              </a:lnSpc>
            </a:pPr>
            <a:r>
              <a:rPr sz="2400" b="1" dirty="0">
                <a:solidFill>
                  <a:srgbClr val="C00000"/>
                </a:solidFill>
                <a:latin typeface="Calisto MT"/>
                <a:cs typeface="Calisto MT"/>
              </a:rPr>
              <a:t>&amp; </a:t>
            </a:r>
            <a:r>
              <a:rPr sz="2400" b="1" spc="5" dirty="0">
                <a:solidFill>
                  <a:srgbClr val="C00000"/>
                </a:solidFill>
                <a:latin typeface="Calisto MT"/>
                <a:cs typeface="Calisto MT"/>
              </a:rPr>
              <a:t>cyber</a:t>
            </a:r>
            <a:r>
              <a:rPr sz="2400" b="1" spc="-5" dirty="0">
                <a:solidFill>
                  <a:srgbClr val="C00000"/>
                </a:solidFill>
                <a:latin typeface="Calisto MT"/>
                <a:cs typeface="Calisto MT"/>
              </a:rPr>
              <a:t> </a:t>
            </a:r>
            <a:r>
              <a:rPr sz="2400" b="1" dirty="0">
                <a:solidFill>
                  <a:srgbClr val="C00000"/>
                </a:solidFill>
                <a:latin typeface="Calisto MT"/>
                <a:cs typeface="Calisto MT"/>
              </a:rPr>
              <a:t>terrorism.</a:t>
            </a:r>
            <a:endParaRPr sz="2400">
              <a:latin typeface="Calisto MT"/>
              <a:cs typeface="Calisto MT"/>
            </a:endParaRPr>
          </a:p>
        </p:txBody>
      </p:sp>
      <p:sp>
        <p:nvSpPr>
          <p:cNvPr id="3" name="object 3"/>
          <p:cNvSpPr txBox="1">
            <a:spLocks noGrp="1"/>
          </p:cNvSpPr>
          <p:nvPr>
            <p:ph type="title"/>
          </p:nvPr>
        </p:nvSpPr>
        <p:spPr>
          <a:xfrm>
            <a:off x="459740" y="350265"/>
            <a:ext cx="5407025" cy="696595"/>
          </a:xfrm>
          <a:prstGeom prst="rect">
            <a:avLst/>
          </a:prstGeom>
        </p:spPr>
        <p:txBody>
          <a:bodyPr vert="horz" wrap="square" lIns="0" tIns="12700" rIns="0" bIns="0" rtlCol="0">
            <a:spAutoFit/>
          </a:bodyPr>
          <a:lstStyle/>
          <a:p>
            <a:pPr marL="12700">
              <a:lnSpc>
                <a:spcPct val="100000"/>
              </a:lnSpc>
              <a:spcBef>
                <a:spcPts val="100"/>
              </a:spcBef>
            </a:pPr>
            <a:r>
              <a:rPr spc="-5" dirty="0"/>
              <a:t>Salient</a:t>
            </a:r>
            <a:r>
              <a:rPr spc="-70" dirty="0"/>
              <a:t> </a:t>
            </a:r>
            <a:r>
              <a:rPr spc="-5" dirty="0"/>
              <a:t>features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2121534"/>
            <a:ext cx="7411084" cy="2732405"/>
          </a:xfrm>
          <a:prstGeom prst="rect">
            <a:avLst/>
          </a:prstGeom>
        </p:spPr>
        <p:txBody>
          <a:bodyPr vert="horz" wrap="square" lIns="0" tIns="12700" rIns="0" bIns="0" rtlCol="0">
            <a:spAutoFit/>
          </a:bodyPr>
          <a:lstStyle/>
          <a:p>
            <a:pPr marL="477520" indent="-465455">
              <a:lnSpc>
                <a:spcPct val="100000"/>
              </a:lnSpc>
              <a:spcBef>
                <a:spcPts val="100"/>
              </a:spcBef>
              <a:buFont typeface="Wingdings"/>
              <a:buChar char=""/>
              <a:tabLst>
                <a:tab pos="477520" algn="l"/>
                <a:tab pos="478155" algn="l"/>
              </a:tabLst>
            </a:pPr>
            <a:r>
              <a:rPr sz="2400" b="1" dirty="0">
                <a:solidFill>
                  <a:srgbClr val="C00000"/>
                </a:solidFill>
                <a:latin typeface="Calisto MT"/>
                <a:cs typeface="Calisto MT"/>
              </a:rPr>
              <a:t>Amended </a:t>
            </a:r>
            <a:r>
              <a:rPr sz="2400" b="1" spc="-10" dirty="0">
                <a:solidFill>
                  <a:srgbClr val="C00000"/>
                </a:solidFill>
                <a:latin typeface="Calisto MT"/>
                <a:cs typeface="Calisto MT"/>
              </a:rPr>
              <a:t>section </a:t>
            </a:r>
            <a:r>
              <a:rPr sz="2400" b="1" dirty="0">
                <a:solidFill>
                  <a:srgbClr val="C00000"/>
                </a:solidFill>
                <a:latin typeface="Calisto MT"/>
                <a:cs typeface="Calisto MT"/>
              </a:rPr>
              <a:t>69 </a:t>
            </a:r>
            <a:r>
              <a:rPr sz="2400" b="1" spc="-40" dirty="0">
                <a:solidFill>
                  <a:srgbClr val="C00000"/>
                </a:solidFill>
                <a:latin typeface="Calisto MT"/>
                <a:cs typeface="Calisto MT"/>
              </a:rPr>
              <a:t>gives power </a:t>
            </a:r>
            <a:r>
              <a:rPr sz="2400" b="1" spc="-10" dirty="0">
                <a:solidFill>
                  <a:srgbClr val="C00000"/>
                </a:solidFill>
                <a:latin typeface="Calisto MT"/>
                <a:cs typeface="Calisto MT"/>
              </a:rPr>
              <a:t>to the</a:t>
            </a:r>
            <a:r>
              <a:rPr sz="2400" b="1" spc="155" dirty="0">
                <a:solidFill>
                  <a:srgbClr val="C00000"/>
                </a:solidFill>
                <a:latin typeface="Calisto MT"/>
                <a:cs typeface="Calisto MT"/>
              </a:rPr>
              <a:t> </a:t>
            </a:r>
            <a:r>
              <a:rPr sz="2400" b="1" spc="-20" dirty="0">
                <a:solidFill>
                  <a:srgbClr val="C00000"/>
                </a:solidFill>
                <a:latin typeface="Calisto MT"/>
                <a:cs typeface="Calisto MT"/>
              </a:rPr>
              <a:t>state.</a:t>
            </a:r>
            <a:endParaRPr sz="2400">
              <a:latin typeface="Calisto MT"/>
              <a:cs typeface="Calisto MT"/>
            </a:endParaRPr>
          </a:p>
          <a:p>
            <a:pPr>
              <a:lnSpc>
                <a:spcPct val="100000"/>
              </a:lnSpc>
              <a:buClr>
                <a:srgbClr val="C00000"/>
              </a:buClr>
              <a:buFont typeface="Wingdings"/>
              <a:buChar char=""/>
            </a:pPr>
            <a:endParaRPr sz="2900">
              <a:latin typeface="Calisto MT"/>
              <a:cs typeface="Calisto MT"/>
            </a:endParaRPr>
          </a:p>
          <a:p>
            <a:pPr marL="477520" marR="5080" indent="-465455">
              <a:lnSpc>
                <a:spcPct val="150000"/>
              </a:lnSpc>
              <a:spcBef>
                <a:spcPts val="2045"/>
              </a:spcBef>
              <a:buFont typeface="Wingdings"/>
              <a:buChar char=""/>
              <a:tabLst>
                <a:tab pos="477520" algn="l"/>
                <a:tab pos="478155" algn="l"/>
                <a:tab pos="1394460" algn="l"/>
                <a:tab pos="1690370" algn="l"/>
              </a:tabLst>
            </a:pPr>
            <a:r>
              <a:rPr sz="2400" b="1" spc="-10" dirty="0">
                <a:solidFill>
                  <a:srgbClr val="C00000"/>
                </a:solidFill>
                <a:latin typeface="Calisto MT"/>
                <a:cs typeface="Calisto MT"/>
              </a:rPr>
              <a:t>Sections </a:t>
            </a:r>
            <a:r>
              <a:rPr sz="2400" b="1" dirty="0">
                <a:solidFill>
                  <a:srgbClr val="C00000"/>
                </a:solidFill>
                <a:latin typeface="Calisto MT"/>
                <a:cs typeface="Calisto MT"/>
              </a:rPr>
              <a:t>69 A </a:t>
            </a:r>
            <a:r>
              <a:rPr sz="2400" b="1" spc="-10" dirty="0">
                <a:solidFill>
                  <a:srgbClr val="C00000"/>
                </a:solidFill>
                <a:latin typeface="Calisto MT"/>
                <a:cs typeface="Calisto MT"/>
              </a:rPr>
              <a:t>and </a:t>
            </a:r>
            <a:r>
              <a:rPr sz="2400" b="1" spc="-60" dirty="0">
                <a:solidFill>
                  <a:srgbClr val="C00000"/>
                </a:solidFill>
                <a:latin typeface="Calisto MT"/>
                <a:cs typeface="Calisto MT"/>
              </a:rPr>
              <a:t>B, </a:t>
            </a:r>
            <a:r>
              <a:rPr sz="2400" b="1" dirty="0">
                <a:solidFill>
                  <a:srgbClr val="C00000"/>
                </a:solidFill>
                <a:latin typeface="Calisto MT"/>
                <a:cs typeface="Calisto MT"/>
              </a:rPr>
              <a:t>grant </a:t>
            </a:r>
            <a:r>
              <a:rPr sz="2400" b="1" spc="-40" dirty="0">
                <a:solidFill>
                  <a:srgbClr val="C00000"/>
                </a:solidFill>
                <a:latin typeface="Calisto MT"/>
                <a:cs typeface="Calisto MT"/>
              </a:rPr>
              <a:t>power </a:t>
            </a:r>
            <a:r>
              <a:rPr sz="2400" b="1" spc="-10" dirty="0">
                <a:solidFill>
                  <a:srgbClr val="C00000"/>
                </a:solidFill>
                <a:latin typeface="Calisto MT"/>
                <a:cs typeface="Calisto MT"/>
              </a:rPr>
              <a:t>to the state to  </a:t>
            </a:r>
            <a:r>
              <a:rPr sz="2400" b="1" spc="-15" dirty="0">
                <a:solidFill>
                  <a:srgbClr val="C00000"/>
                </a:solidFill>
                <a:latin typeface="Calisto MT"/>
                <a:cs typeface="Calisto MT"/>
              </a:rPr>
              <a:t>direct	</a:t>
            </a:r>
            <a:r>
              <a:rPr sz="2400" b="1" spc="-5" dirty="0">
                <a:solidFill>
                  <a:srgbClr val="C00000"/>
                </a:solidFill>
                <a:latin typeface="Calisto MT"/>
                <a:cs typeface="Calisto MT"/>
              </a:rPr>
              <a:t>blocking for public </a:t>
            </a:r>
            <a:r>
              <a:rPr sz="2400" b="1" spc="-10" dirty="0">
                <a:solidFill>
                  <a:srgbClr val="C00000"/>
                </a:solidFill>
                <a:latin typeface="Calisto MT"/>
                <a:cs typeface="Calisto MT"/>
              </a:rPr>
              <a:t>access </a:t>
            </a:r>
            <a:r>
              <a:rPr sz="2400" b="1" dirty="0">
                <a:solidFill>
                  <a:srgbClr val="C00000"/>
                </a:solidFill>
                <a:latin typeface="Calisto MT"/>
                <a:cs typeface="Calisto MT"/>
              </a:rPr>
              <a:t>of </a:t>
            </a:r>
            <a:r>
              <a:rPr sz="2400" b="1" spc="-10" dirty="0">
                <a:solidFill>
                  <a:srgbClr val="C00000"/>
                </a:solidFill>
                <a:latin typeface="Calisto MT"/>
                <a:cs typeface="Calisto MT"/>
              </a:rPr>
              <a:t>any </a:t>
            </a:r>
            <a:r>
              <a:rPr sz="2400" b="1" spc="-5" dirty="0">
                <a:solidFill>
                  <a:srgbClr val="C00000"/>
                </a:solidFill>
                <a:latin typeface="Calisto MT"/>
                <a:cs typeface="Calisto MT"/>
              </a:rPr>
              <a:t>information  </a:t>
            </a:r>
            <a:r>
              <a:rPr sz="2400" b="1" spc="-10" dirty="0">
                <a:solidFill>
                  <a:srgbClr val="C00000"/>
                </a:solidFill>
                <a:latin typeface="Calisto MT"/>
                <a:cs typeface="Calisto MT"/>
              </a:rPr>
              <a:t>through	any </a:t>
            </a:r>
            <a:r>
              <a:rPr sz="2400" b="1" spc="-5" dirty="0">
                <a:solidFill>
                  <a:srgbClr val="C00000"/>
                </a:solidFill>
                <a:latin typeface="Calisto MT"/>
                <a:cs typeface="Calisto MT"/>
              </a:rPr>
              <a:t>computer</a:t>
            </a:r>
            <a:r>
              <a:rPr sz="2400" b="1" spc="40" dirty="0">
                <a:solidFill>
                  <a:srgbClr val="C00000"/>
                </a:solidFill>
                <a:latin typeface="Calisto MT"/>
                <a:cs typeface="Calisto MT"/>
              </a:rPr>
              <a:t> </a:t>
            </a:r>
            <a:r>
              <a:rPr sz="2400" b="1" spc="-20" dirty="0">
                <a:solidFill>
                  <a:srgbClr val="C00000"/>
                </a:solidFill>
                <a:latin typeface="Calisto MT"/>
                <a:cs typeface="Calisto MT"/>
              </a:rPr>
              <a:t>resource.</a:t>
            </a:r>
            <a:endParaRPr sz="2400">
              <a:latin typeface="Calisto MT"/>
              <a:cs typeface="Calisto MT"/>
            </a:endParaRPr>
          </a:p>
        </p:txBody>
      </p:sp>
      <p:sp>
        <p:nvSpPr>
          <p:cNvPr id="3" name="object 3"/>
          <p:cNvSpPr txBox="1">
            <a:spLocks noGrp="1"/>
          </p:cNvSpPr>
          <p:nvPr>
            <p:ph type="title"/>
          </p:nvPr>
        </p:nvSpPr>
        <p:spPr>
          <a:xfrm>
            <a:off x="459740" y="426465"/>
            <a:ext cx="5407025" cy="696595"/>
          </a:xfrm>
          <a:prstGeom prst="rect">
            <a:avLst/>
          </a:prstGeom>
        </p:spPr>
        <p:txBody>
          <a:bodyPr vert="horz" wrap="square" lIns="0" tIns="13335" rIns="0" bIns="0" rtlCol="0">
            <a:spAutoFit/>
          </a:bodyPr>
          <a:lstStyle/>
          <a:p>
            <a:pPr marL="12700">
              <a:lnSpc>
                <a:spcPct val="100000"/>
              </a:lnSpc>
              <a:spcBef>
                <a:spcPts val="105"/>
              </a:spcBef>
            </a:pPr>
            <a:r>
              <a:rPr spc="-5" dirty="0"/>
              <a:t>Salient</a:t>
            </a:r>
            <a:r>
              <a:rPr spc="-70" dirty="0"/>
              <a:t> </a:t>
            </a:r>
            <a:r>
              <a:rPr spc="-5" dirty="0"/>
              <a:t>features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4540" y="1851101"/>
            <a:ext cx="7043420" cy="361124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C00000"/>
                </a:solidFill>
                <a:latin typeface="Calisto MT"/>
                <a:cs typeface="Calisto MT"/>
              </a:rPr>
              <a:t>United States America </a:t>
            </a:r>
            <a:r>
              <a:rPr sz="2400" b="1" spc="-65" dirty="0">
                <a:solidFill>
                  <a:srgbClr val="C00000"/>
                </a:solidFill>
                <a:latin typeface="Calisto MT"/>
                <a:cs typeface="Calisto MT"/>
              </a:rPr>
              <a:t>have </a:t>
            </a:r>
            <a:r>
              <a:rPr sz="2400" b="1" spc="-5" dirty="0">
                <a:solidFill>
                  <a:srgbClr val="C00000"/>
                </a:solidFill>
                <a:latin typeface="Calisto MT"/>
                <a:cs typeface="Calisto MT"/>
              </a:rPr>
              <a:t>many </a:t>
            </a:r>
            <a:r>
              <a:rPr sz="2400" b="1" dirty="0">
                <a:solidFill>
                  <a:srgbClr val="C00000"/>
                </a:solidFill>
                <a:latin typeface="Calisto MT"/>
                <a:cs typeface="Calisto MT"/>
              </a:rPr>
              <a:t>rules </a:t>
            </a:r>
            <a:r>
              <a:rPr sz="2400" b="1" spc="-10" dirty="0">
                <a:solidFill>
                  <a:srgbClr val="C00000"/>
                </a:solidFill>
                <a:latin typeface="Calisto MT"/>
                <a:cs typeface="Calisto MT"/>
              </a:rPr>
              <a:t>to</a:t>
            </a:r>
            <a:r>
              <a:rPr sz="2400" b="1" spc="290" dirty="0">
                <a:solidFill>
                  <a:srgbClr val="C00000"/>
                </a:solidFill>
                <a:latin typeface="Calisto MT"/>
                <a:cs typeface="Calisto MT"/>
              </a:rPr>
              <a:t> </a:t>
            </a:r>
            <a:r>
              <a:rPr sz="2400" b="1" spc="-10" dirty="0">
                <a:solidFill>
                  <a:srgbClr val="C00000"/>
                </a:solidFill>
                <a:latin typeface="Calisto MT"/>
                <a:cs typeface="Calisto MT"/>
              </a:rPr>
              <a:t>regulate</a:t>
            </a:r>
            <a:endParaRPr sz="2400">
              <a:latin typeface="Calisto MT"/>
              <a:cs typeface="Calisto MT"/>
            </a:endParaRPr>
          </a:p>
          <a:p>
            <a:pPr marL="12700">
              <a:lnSpc>
                <a:spcPct val="100000"/>
              </a:lnSpc>
              <a:spcBef>
                <a:spcPts val="5"/>
              </a:spcBef>
            </a:pPr>
            <a:r>
              <a:rPr sz="2400" b="1" spc="-5" dirty="0">
                <a:solidFill>
                  <a:srgbClr val="C00000"/>
                </a:solidFill>
                <a:latin typeface="Calisto MT"/>
                <a:cs typeface="Calisto MT"/>
              </a:rPr>
              <a:t>internet </a:t>
            </a:r>
            <a:r>
              <a:rPr sz="2400" b="1" spc="-10" dirty="0">
                <a:solidFill>
                  <a:srgbClr val="C00000"/>
                </a:solidFill>
                <a:latin typeface="Calisto MT"/>
                <a:cs typeface="Calisto MT"/>
              </a:rPr>
              <a:t>content, </a:t>
            </a:r>
            <a:r>
              <a:rPr sz="2400" b="1" dirty="0">
                <a:solidFill>
                  <a:srgbClr val="C00000"/>
                </a:solidFill>
                <a:latin typeface="Calisto MT"/>
                <a:cs typeface="Calisto MT"/>
              </a:rPr>
              <a:t>Currently He </a:t>
            </a:r>
            <a:r>
              <a:rPr sz="2400" b="1" spc="-5" dirty="0">
                <a:solidFill>
                  <a:srgbClr val="C00000"/>
                </a:solidFill>
                <a:latin typeface="Calisto MT"/>
                <a:cs typeface="Calisto MT"/>
              </a:rPr>
              <a:t>is </a:t>
            </a:r>
            <a:r>
              <a:rPr sz="2400" b="1" spc="-20" dirty="0">
                <a:solidFill>
                  <a:srgbClr val="C00000"/>
                </a:solidFill>
                <a:latin typeface="Calisto MT"/>
                <a:cs typeface="Calisto MT"/>
              </a:rPr>
              <a:t>working </a:t>
            </a:r>
            <a:r>
              <a:rPr sz="2400" b="1" dirty="0">
                <a:solidFill>
                  <a:srgbClr val="C00000"/>
                </a:solidFill>
                <a:latin typeface="Calisto MT"/>
                <a:cs typeface="Calisto MT"/>
              </a:rPr>
              <a:t>on</a:t>
            </a:r>
            <a:r>
              <a:rPr sz="2400" b="1" spc="204" dirty="0">
                <a:solidFill>
                  <a:srgbClr val="C00000"/>
                </a:solidFill>
                <a:latin typeface="Calisto MT"/>
                <a:cs typeface="Calisto MT"/>
              </a:rPr>
              <a:t> </a:t>
            </a:r>
            <a:r>
              <a:rPr sz="2400" b="1" dirty="0">
                <a:solidFill>
                  <a:srgbClr val="C00000"/>
                </a:solidFill>
                <a:latin typeface="Calisto MT"/>
                <a:cs typeface="Calisto MT"/>
              </a:rPr>
              <a:t>:</a:t>
            </a:r>
            <a:endParaRPr sz="2400">
              <a:latin typeface="Calisto MT"/>
              <a:cs typeface="Calisto MT"/>
            </a:endParaRPr>
          </a:p>
          <a:p>
            <a:pPr>
              <a:lnSpc>
                <a:spcPct val="100000"/>
              </a:lnSpc>
              <a:spcBef>
                <a:spcPts val="15"/>
              </a:spcBef>
            </a:pPr>
            <a:endParaRPr sz="3400">
              <a:latin typeface="Calisto MT"/>
              <a:cs typeface="Calisto MT"/>
            </a:endParaRPr>
          </a:p>
          <a:p>
            <a:pPr marL="477520" marR="5080" indent="-465455" algn="just">
              <a:lnSpc>
                <a:spcPct val="100000"/>
              </a:lnSpc>
              <a:buFont typeface="Wingdings"/>
              <a:buChar char=""/>
              <a:tabLst>
                <a:tab pos="478155" algn="l"/>
              </a:tabLst>
            </a:pPr>
            <a:r>
              <a:rPr sz="2400" b="1" spc="-60" dirty="0">
                <a:latin typeface="Calisto MT"/>
                <a:cs typeface="Calisto MT"/>
              </a:rPr>
              <a:t>SOPA </a:t>
            </a:r>
            <a:r>
              <a:rPr sz="2400" b="1" spc="-5" dirty="0">
                <a:latin typeface="Calisto MT"/>
                <a:cs typeface="Calisto MT"/>
              </a:rPr>
              <a:t>(Stop Online Piracy) </a:t>
            </a:r>
            <a:r>
              <a:rPr sz="2400" b="1" dirty="0">
                <a:solidFill>
                  <a:srgbClr val="C00000"/>
                </a:solidFill>
                <a:latin typeface="Calisto MT"/>
                <a:cs typeface="Calisto MT"/>
              </a:rPr>
              <a:t>is a </a:t>
            </a:r>
            <a:r>
              <a:rPr sz="2400" b="1" spc="-5" dirty="0">
                <a:solidFill>
                  <a:srgbClr val="C00000"/>
                </a:solidFill>
                <a:latin typeface="Calisto MT"/>
                <a:cs typeface="Calisto MT"/>
              </a:rPr>
              <a:t>United </a:t>
            </a:r>
            <a:r>
              <a:rPr sz="2400" b="1" spc="-10" dirty="0">
                <a:solidFill>
                  <a:srgbClr val="C00000"/>
                </a:solidFill>
                <a:latin typeface="Calisto MT"/>
                <a:cs typeface="Calisto MT"/>
              </a:rPr>
              <a:t>States </a:t>
            </a:r>
            <a:r>
              <a:rPr sz="2400" b="1" dirty="0">
                <a:solidFill>
                  <a:srgbClr val="C00000"/>
                </a:solidFill>
                <a:latin typeface="Calisto MT"/>
                <a:cs typeface="Calisto MT"/>
              </a:rPr>
              <a:t>bill  </a:t>
            </a:r>
            <a:r>
              <a:rPr sz="2400" b="1" spc="-10" dirty="0">
                <a:solidFill>
                  <a:srgbClr val="C00000"/>
                </a:solidFill>
                <a:latin typeface="Calisto MT"/>
                <a:cs typeface="Calisto MT"/>
              </a:rPr>
              <a:t>to expand the ability to fight </a:t>
            </a:r>
            <a:r>
              <a:rPr sz="2400" b="1" spc="-5" dirty="0">
                <a:solidFill>
                  <a:srgbClr val="C00000"/>
                </a:solidFill>
                <a:latin typeface="Calisto MT"/>
                <a:cs typeface="Calisto MT"/>
              </a:rPr>
              <a:t>online </a:t>
            </a:r>
            <a:r>
              <a:rPr sz="2400" b="1" spc="-10" dirty="0">
                <a:solidFill>
                  <a:srgbClr val="C00000"/>
                </a:solidFill>
                <a:latin typeface="Calisto MT"/>
                <a:cs typeface="Calisto MT"/>
              </a:rPr>
              <a:t>trafficking </a:t>
            </a:r>
            <a:r>
              <a:rPr sz="2400" b="1" spc="-5" dirty="0">
                <a:solidFill>
                  <a:srgbClr val="C00000"/>
                </a:solidFill>
                <a:latin typeface="Calisto MT"/>
                <a:cs typeface="Calisto MT"/>
              </a:rPr>
              <a:t>in  </a:t>
            </a:r>
            <a:r>
              <a:rPr sz="2400" b="1" spc="-10" dirty="0">
                <a:solidFill>
                  <a:srgbClr val="C00000"/>
                </a:solidFill>
                <a:latin typeface="Calisto MT"/>
                <a:cs typeface="Calisto MT"/>
              </a:rPr>
              <a:t>copyrighted intellectual</a:t>
            </a:r>
            <a:r>
              <a:rPr sz="2400" b="1" spc="114" dirty="0">
                <a:solidFill>
                  <a:srgbClr val="C00000"/>
                </a:solidFill>
                <a:latin typeface="Calisto MT"/>
                <a:cs typeface="Calisto MT"/>
              </a:rPr>
              <a:t> </a:t>
            </a:r>
            <a:r>
              <a:rPr sz="2400" b="1" spc="-40" dirty="0">
                <a:solidFill>
                  <a:srgbClr val="C00000"/>
                </a:solidFill>
                <a:latin typeface="Calisto MT"/>
                <a:cs typeface="Calisto MT"/>
              </a:rPr>
              <a:t>property.</a:t>
            </a:r>
            <a:endParaRPr sz="2400">
              <a:latin typeface="Calisto MT"/>
              <a:cs typeface="Calisto MT"/>
            </a:endParaRPr>
          </a:p>
          <a:p>
            <a:pPr>
              <a:lnSpc>
                <a:spcPct val="100000"/>
              </a:lnSpc>
              <a:spcBef>
                <a:spcPts val="15"/>
              </a:spcBef>
              <a:buFont typeface="Wingdings"/>
              <a:buChar char=""/>
            </a:pPr>
            <a:endParaRPr sz="3400">
              <a:latin typeface="Calisto MT"/>
              <a:cs typeface="Calisto MT"/>
            </a:endParaRPr>
          </a:p>
          <a:p>
            <a:pPr marL="477520" marR="167005" indent="-465455" algn="just">
              <a:lnSpc>
                <a:spcPct val="100000"/>
              </a:lnSpc>
              <a:spcBef>
                <a:spcPts val="5"/>
              </a:spcBef>
              <a:buFont typeface="Wingdings"/>
              <a:buChar char=""/>
              <a:tabLst>
                <a:tab pos="478155" algn="l"/>
              </a:tabLst>
            </a:pPr>
            <a:r>
              <a:rPr sz="2400" b="1" spc="-65" dirty="0">
                <a:latin typeface="Calisto MT"/>
                <a:cs typeface="Calisto MT"/>
              </a:rPr>
              <a:t>PIPA </a:t>
            </a:r>
            <a:r>
              <a:rPr sz="2400" b="1" spc="-10" dirty="0">
                <a:latin typeface="Calisto MT"/>
                <a:cs typeface="Calisto MT"/>
              </a:rPr>
              <a:t>(Protect </a:t>
            </a:r>
            <a:r>
              <a:rPr sz="2400" b="1" spc="-15" dirty="0">
                <a:latin typeface="Calisto MT"/>
                <a:cs typeface="Calisto MT"/>
              </a:rPr>
              <a:t>IP </a:t>
            </a:r>
            <a:r>
              <a:rPr sz="2400" b="1" spc="-10" dirty="0">
                <a:latin typeface="Calisto MT"/>
                <a:cs typeface="Calisto MT"/>
              </a:rPr>
              <a:t>Act) </a:t>
            </a:r>
            <a:r>
              <a:rPr sz="2400" b="1" dirty="0">
                <a:solidFill>
                  <a:srgbClr val="C00000"/>
                </a:solidFill>
                <a:latin typeface="Calisto MT"/>
                <a:cs typeface="Calisto MT"/>
              </a:rPr>
              <a:t>is a </a:t>
            </a:r>
            <a:r>
              <a:rPr sz="2400" b="1" spc="-10" dirty="0">
                <a:solidFill>
                  <a:srgbClr val="C00000"/>
                </a:solidFill>
                <a:latin typeface="Calisto MT"/>
                <a:cs typeface="Calisto MT"/>
              </a:rPr>
              <a:t>proposed </a:t>
            </a:r>
            <a:r>
              <a:rPr sz="2400" b="1" spc="-40" dirty="0">
                <a:solidFill>
                  <a:srgbClr val="C00000"/>
                </a:solidFill>
                <a:latin typeface="Calisto MT"/>
                <a:cs typeface="Calisto MT"/>
              </a:rPr>
              <a:t>law </a:t>
            </a:r>
            <a:r>
              <a:rPr sz="2400" b="1" dirty="0">
                <a:solidFill>
                  <a:srgbClr val="C00000"/>
                </a:solidFill>
                <a:latin typeface="Calisto MT"/>
                <a:cs typeface="Calisto MT"/>
              </a:rPr>
              <a:t>of </a:t>
            </a:r>
            <a:r>
              <a:rPr sz="2400" b="1" spc="-70" dirty="0">
                <a:solidFill>
                  <a:srgbClr val="C00000"/>
                </a:solidFill>
                <a:latin typeface="Calisto MT"/>
                <a:cs typeface="Calisto MT"/>
              </a:rPr>
              <a:t>U.S.  </a:t>
            </a:r>
            <a:r>
              <a:rPr sz="2400" b="1" spc="-20" dirty="0">
                <a:solidFill>
                  <a:srgbClr val="C00000"/>
                </a:solidFill>
                <a:latin typeface="Calisto MT"/>
                <a:cs typeface="Calisto MT"/>
              </a:rPr>
              <a:t>government.</a:t>
            </a:r>
            <a:endParaRPr sz="2400">
              <a:latin typeface="Calisto MT"/>
              <a:cs typeface="Calisto MT"/>
            </a:endParaRPr>
          </a:p>
        </p:txBody>
      </p:sp>
      <p:sp>
        <p:nvSpPr>
          <p:cNvPr id="3" name="object 3"/>
          <p:cNvSpPr txBox="1">
            <a:spLocks noGrp="1"/>
          </p:cNvSpPr>
          <p:nvPr>
            <p:ph type="title"/>
          </p:nvPr>
        </p:nvSpPr>
        <p:spPr>
          <a:xfrm>
            <a:off x="459740" y="426465"/>
            <a:ext cx="3913504" cy="696595"/>
          </a:xfrm>
          <a:prstGeom prst="rect">
            <a:avLst/>
          </a:prstGeom>
        </p:spPr>
        <p:txBody>
          <a:bodyPr vert="horz" wrap="square" lIns="0" tIns="13335" rIns="0" bIns="0" rtlCol="0">
            <a:spAutoFit/>
          </a:bodyPr>
          <a:lstStyle/>
          <a:p>
            <a:pPr marL="12700">
              <a:lnSpc>
                <a:spcPct val="100000"/>
              </a:lnSpc>
              <a:spcBef>
                <a:spcPts val="105"/>
              </a:spcBef>
            </a:pPr>
            <a:r>
              <a:rPr spc="-80" dirty="0"/>
              <a:t>SOPA </a:t>
            </a:r>
            <a:r>
              <a:rPr dirty="0"/>
              <a:t>&amp;</a:t>
            </a:r>
            <a:r>
              <a:rPr spc="-25" dirty="0"/>
              <a:t> </a:t>
            </a:r>
            <a:r>
              <a:rPr spc="-80" dirty="0"/>
              <a:t>PIPA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2140" y="1352863"/>
            <a:ext cx="7234555" cy="5222875"/>
          </a:xfrm>
          <a:prstGeom prst="rect">
            <a:avLst/>
          </a:prstGeom>
        </p:spPr>
        <p:txBody>
          <a:bodyPr vert="horz" wrap="square" lIns="0" tIns="12065" rIns="0" bIns="0" rtlCol="0">
            <a:spAutoFit/>
          </a:bodyPr>
          <a:lstStyle/>
          <a:p>
            <a:pPr marL="477520" marR="73660" indent="-465455">
              <a:lnSpc>
                <a:spcPct val="130100"/>
              </a:lnSpc>
              <a:spcBef>
                <a:spcPts val="95"/>
              </a:spcBef>
              <a:buFont typeface="Wingdings"/>
              <a:buChar char=""/>
              <a:tabLst>
                <a:tab pos="477520" algn="l"/>
                <a:tab pos="478155" algn="l"/>
              </a:tabLst>
            </a:pPr>
            <a:r>
              <a:rPr sz="2200" b="1" spc="-15" dirty="0">
                <a:solidFill>
                  <a:srgbClr val="C00000"/>
                </a:solidFill>
                <a:latin typeface="Calisto MT"/>
                <a:cs typeface="Calisto MT"/>
              </a:rPr>
              <a:t>The </a:t>
            </a:r>
            <a:r>
              <a:rPr sz="2200" b="1" spc="-10" dirty="0">
                <a:solidFill>
                  <a:srgbClr val="C00000"/>
                </a:solidFill>
                <a:latin typeface="Calisto MT"/>
                <a:cs typeface="Calisto MT"/>
              </a:rPr>
              <a:t>Great </a:t>
            </a:r>
            <a:r>
              <a:rPr sz="2200" b="1" spc="-25" dirty="0">
                <a:solidFill>
                  <a:srgbClr val="C00000"/>
                </a:solidFill>
                <a:latin typeface="Calisto MT"/>
                <a:cs typeface="Calisto MT"/>
              </a:rPr>
              <a:t>firewall </a:t>
            </a:r>
            <a:r>
              <a:rPr sz="2200" b="1" spc="-5" dirty="0">
                <a:solidFill>
                  <a:srgbClr val="C00000"/>
                </a:solidFill>
                <a:latin typeface="Calisto MT"/>
                <a:cs typeface="Calisto MT"/>
              </a:rPr>
              <a:t>of </a:t>
            </a:r>
            <a:r>
              <a:rPr sz="2200" b="1" spc="-10" dirty="0">
                <a:solidFill>
                  <a:srgbClr val="C00000"/>
                </a:solidFill>
                <a:latin typeface="Calisto MT"/>
                <a:cs typeface="Calisto MT"/>
              </a:rPr>
              <a:t>China monitors </a:t>
            </a:r>
            <a:r>
              <a:rPr sz="2200" b="1" spc="-25" dirty="0">
                <a:solidFill>
                  <a:srgbClr val="C00000"/>
                </a:solidFill>
                <a:latin typeface="Calisto MT"/>
                <a:cs typeface="Calisto MT"/>
              </a:rPr>
              <a:t>every movement  </a:t>
            </a:r>
            <a:r>
              <a:rPr sz="2200" b="1" spc="-15" dirty="0">
                <a:solidFill>
                  <a:srgbClr val="C00000"/>
                </a:solidFill>
                <a:latin typeface="Calisto MT"/>
                <a:cs typeface="Calisto MT"/>
              </a:rPr>
              <a:t>in </a:t>
            </a:r>
            <a:r>
              <a:rPr sz="2200" b="1" dirty="0">
                <a:solidFill>
                  <a:srgbClr val="C00000"/>
                </a:solidFill>
                <a:latin typeface="Calisto MT"/>
                <a:cs typeface="Calisto MT"/>
              </a:rPr>
              <a:t>cyber </a:t>
            </a:r>
            <a:r>
              <a:rPr sz="2200" b="1" spc="-10" dirty="0">
                <a:solidFill>
                  <a:srgbClr val="C00000"/>
                </a:solidFill>
                <a:latin typeface="Calisto MT"/>
                <a:cs typeface="Calisto MT"/>
              </a:rPr>
              <a:t>space and protect </a:t>
            </a:r>
            <a:r>
              <a:rPr sz="2200" b="1" spc="-15" dirty="0">
                <a:solidFill>
                  <a:srgbClr val="C00000"/>
                </a:solidFill>
                <a:latin typeface="Calisto MT"/>
                <a:cs typeface="Calisto MT"/>
              </a:rPr>
              <a:t>to </a:t>
            </a:r>
            <a:r>
              <a:rPr sz="2200" b="1" spc="-10" dirty="0">
                <a:solidFill>
                  <a:srgbClr val="C00000"/>
                </a:solidFill>
                <a:latin typeface="Calisto MT"/>
                <a:cs typeface="Calisto MT"/>
              </a:rPr>
              <a:t>publish any </a:t>
            </a:r>
            <a:r>
              <a:rPr sz="2200" b="1" spc="-25" dirty="0">
                <a:solidFill>
                  <a:srgbClr val="C00000"/>
                </a:solidFill>
                <a:latin typeface="Calisto MT"/>
                <a:cs typeface="Calisto MT"/>
              </a:rPr>
              <a:t>offensive  </a:t>
            </a:r>
            <a:r>
              <a:rPr sz="2200" b="1" spc="-10" dirty="0">
                <a:solidFill>
                  <a:srgbClr val="C00000"/>
                </a:solidFill>
                <a:latin typeface="Calisto MT"/>
                <a:cs typeface="Calisto MT"/>
              </a:rPr>
              <a:t>content.</a:t>
            </a:r>
            <a:endParaRPr sz="2200">
              <a:latin typeface="Calisto MT"/>
              <a:cs typeface="Calisto MT"/>
            </a:endParaRPr>
          </a:p>
          <a:p>
            <a:pPr>
              <a:lnSpc>
                <a:spcPct val="100000"/>
              </a:lnSpc>
              <a:buChar char=""/>
            </a:pPr>
            <a:endParaRPr sz="2300">
              <a:latin typeface="Calisto MT"/>
              <a:cs typeface="Calisto MT"/>
            </a:endParaRPr>
          </a:p>
          <a:p>
            <a:pPr>
              <a:lnSpc>
                <a:spcPct val="100000"/>
              </a:lnSpc>
              <a:spcBef>
                <a:spcPts val="20"/>
              </a:spcBef>
              <a:buChar char=""/>
            </a:pPr>
            <a:endParaRPr sz="2150">
              <a:latin typeface="Calisto MT"/>
              <a:cs typeface="Calisto MT"/>
            </a:endParaRPr>
          </a:p>
          <a:p>
            <a:pPr marL="477520" indent="-465455">
              <a:lnSpc>
                <a:spcPct val="100000"/>
              </a:lnSpc>
              <a:buFont typeface="Wingdings"/>
              <a:buChar char=""/>
              <a:tabLst>
                <a:tab pos="477520" algn="l"/>
                <a:tab pos="478155" algn="l"/>
              </a:tabLst>
            </a:pPr>
            <a:r>
              <a:rPr sz="2200" b="1" i="1" spc="-10" dirty="0">
                <a:latin typeface="Calisto MT"/>
                <a:cs typeface="Calisto MT"/>
              </a:rPr>
              <a:t>China </a:t>
            </a:r>
            <a:r>
              <a:rPr sz="2200" b="1" spc="-65" dirty="0">
                <a:solidFill>
                  <a:srgbClr val="C00000"/>
                </a:solidFill>
                <a:latin typeface="Calisto MT"/>
                <a:cs typeface="Calisto MT"/>
              </a:rPr>
              <a:t>have </a:t>
            </a:r>
            <a:r>
              <a:rPr sz="2200" b="1" spc="-5" dirty="0">
                <a:solidFill>
                  <a:srgbClr val="C00000"/>
                </a:solidFill>
                <a:latin typeface="Calisto MT"/>
                <a:cs typeface="Calisto MT"/>
              </a:rPr>
              <a:t>a hold on </a:t>
            </a:r>
            <a:r>
              <a:rPr sz="2200" b="1" spc="-30" dirty="0">
                <a:solidFill>
                  <a:srgbClr val="C00000"/>
                </a:solidFill>
                <a:latin typeface="Calisto MT"/>
                <a:cs typeface="Calisto MT"/>
              </a:rPr>
              <a:t>every </a:t>
            </a:r>
            <a:r>
              <a:rPr sz="2200" b="1" spc="-10" dirty="0">
                <a:solidFill>
                  <a:srgbClr val="C00000"/>
                </a:solidFill>
                <a:latin typeface="Calisto MT"/>
                <a:cs typeface="Calisto MT"/>
              </a:rPr>
              <a:t>content </a:t>
            </a:r>
            <a:r>
              <a:rPr sz="2200" b="1" spc="-15" dirty="0">
                <a:solidFill>
                  <a:srgbClr val="C00000"/>
                </a:solidFill>
                <a:latin typeface="Calisto MT"/>
                <a:cs typeface="Calisto MT"/>
              </a:rPr>
              <a:t>which is </a:t>
            </a:r>
            <a:r>
              <a:rPr sz="2200" b="1" spc="-5" dirty="0">
                <a:solidFill>
                  <a:srgbClr val="C00000"/>
                </a:solidFill>
                <a:latin typeface="Calisto MT"/>
                <a:cs typeface="Calisto MT"/>
              </a:rPr>
              <a:t>harmful</a:t>
            </a:r>
            <a:r>
              <a:rPr sz="2200" b="1" spc="495" dirty="0">
                <a:solidFill>
                  <a:srgbClr val="C00000"/>
                </a:solidFill>
                <a:latin typeface="Calisto MT"/>
                <a:cs typeface="Calisto MT"/>
              </a:rPr>
              <a:t> </a:t>
            </a:r>
            <a:r>
              <a:rPr sz="2200" b="1" spc="-5" dirty="0">
                <a:solidFill>
                  <a:srgbClr val="C00000"/>
                </a:solidFill>
                <a:latin typeface="Calisto MT"/>
                <a:cs typeface="Calisto MT"/>
              </a:rPr>
              <a:t>of</a:t>
            </a:r>
            <a:endParaRPr sz="2200">
              <a:latin typeface="Calisto MT"/>
              <a:cs typeface="Calisto MT"/>
            </a:endParaRPr>
          </a:p>
          <a:p>
            <a:pPr marL="477520">
              <a:lnSpc>
                <a:spcPct val="100000"/>
              </a:lnSpc>
              <a:spcBef>
                <a:spcPts val="795"/>
              </a:spcBef>
            </a:pPr>
            <a:r>
              <a:rPr sz="2200" b="1" spc="-15" dirty="0">
                <a:solidFill>
                  <a:srgbClr val="C00000"/>
                </a:solidFill>
                <a:latin typeface="Calisto MT"/>
                <a:cs typeface="Calisto MT"/>
              </a:rPr>
              <a:t>dangerous </a:t>
            </a:r>
            <a:r>
              <a:rPr sz="2200" b="1" spc="-5" dirty="0">
                <a:solidFill>
                  <a:srgbClr val="C00000"/>
                </a:solidFill>
                <a:latin typeface="Calisto MT"/>
                <a:cs typeface="Calisto MT"/>
              </a:rPr>
              <a:t>for </a:t>
            </a:r>
            <a:r>
              <a:rPr sz="2200" b="1" spc="-15" dirty="0">
                <a:solidFill>
                  <a:srgbClr val="C00000"/>
                </a:solidFill>
                <a:latin typeface="Calisto MT"/>
                <a:cs typeface="Calisto MT"/>
              </a:rPr>
              <a:t>the </a:t>
            </a:r>
            <a:r>
              <a:rPr sz="2200" b="1" spc="-20" dirty="0">
                <a:solidFill>
                  <a:srgbClr val="C00000"/>
                </a:solidFill>
                <a:latin typeface="Calisto MT"/>
                <a:cs typeface="Calisto MT"/>
              </a:rPr>
              <a:t>government </a:t>
            </a:r>
            <a:r>
              <a:rPr sz="2200" b="1" spc="-5" dirty="0">
                <a:solidFill>
                  <a:srgbClr val="C00000"/>
                </a:solidFill>
                <a:latin typeface="Calisto MT"/>
                <a:cs typeface="Calisto MT"/>
              </a:rPr>
              <a:t>of</a:t>
            </a:r>
            <a:r>
              <a:rPr sz="2200" b="1" spc="350" dirty="0">
                <a:solidFill>
                  <a:srgbClr val="C00000"/>
                </a:solidFill>
                <a:latin typeface="Calisto MT"/>
                <a:cs typeface="Calisto MT"/>
              </a:rPr>
              <a:t> </a:t>
            </a:r>
            <a:r>
              <a:rPr sz="2200" b="1" spc="-10" dirty="0">
                <a:solidFill>
                  <a:srgbClr val="C00000"/>
                </a:solidFill>
                <a:latin typeface="Calisto MT"/>
                <a:cs typeface="Calisto MT"/>
              </a:rPr>
              <a:t>China.</a:t>
            </a:r>
            <a:endParaRPr sz="2200">
              <a:latin typeface="Calisto MT"/>
              <a:cs typeface="Calisto MT"/>
            </a:endParaRPr>
          </a:p>
          <a:p>
            <a:pPr>
              <a:lnSpc>
                <a:spcPct val="100000"/>
              </a:lnSpc>
            </a:pPr>
            <a:endParaRPr sz="2300">
              <a:latin typeface="Calisto MT"/>
              <a:cs typeface="Calisto MT"/>
            </a:endParaRPr>
          </a:p>
          <a:p>
            <a:pPr>
              <a:lnSpc>
                <a:spcPct val="100000"/>
              </a:lnSpc>
              <a:spcBef>
                <a:spcPts val="25"/>
              </a:spcBef>
            </a:pPr>
            <a:endParaRPr sz="2150">
              <a:latin typeface="Calisto MT"/>
              <a:cs typeface="Calisto MT"/>
            </a:endParaRPr>
          </a:p>
          <a:p>
            <a:pPr marL="477520" indent="-465455">
              <a:lnSpc>
                <a:spcPct val="100000"/>
              </a:lnSpc>
              <a:buFont typeface="Wingdings"/>
              <a:buChar char=""/>
              <a:tabLst>
                <a:tab pos="477520" algn="l"/>
                <a:tab pos="478155" algn="l"/>
              </a:tabLst>
            </a:pPr>
            <a:r>
              <a:rPr sz="2200" b="1" i="1" spc="-5" dirty="0">
                <a:latin typeface="Calisto MT"/>
                <a:cs typeface="Calisto MT"/>
              </a:rPr>
              <a:t>Brazil </a:t>
            </a:r>
            <a:r>
              <a:rPr sz="2200" b="1" spc="-15" dirty="0">
                <a:solidFill>
                  <a:srgbClr val="C00000"/>
                </a:solidFill>
                <a:latin typeface="Calisto MT"/>
                <a:cs typeface="Calisto MT"/>
              </a:rPr>
              <a:t>is </a:t>
            </a:r>
            <a:r>
              <a:rPr sz="2200" b="1" spc="-10" dirty="0">
                <a:solidFill>
                  <a:srgbClr val="C00000"/>
                </a:solidFill>
                <a:latin typeface="Calisto MT"/>
                <a:cs typeface="Calisto MT"/>
              </a:rPr>
              <a:t>considered </a:t>
            </a:r>
            <a:r>
              <a:rPr sz="2200" b="1" spc="-30" dirty="0">
                <a:solidFill>
                  <a:srgbClr val="C00000"/>
                </a:solidFill>
                <a:latin typeface="Calisto MT"/>
                <a:cs typeface="Calisto MT"/>
              </a:rPr>
              <a:t>world’s </a:t>
            </a:r>
            <a:r>
              <a:rPr sz="2200" b="1" spc="-15" dirty="0">
                <a:solidFill>
                  <a:srgbClr val="C00000"/>
                </a:solidFill>
                <a:latin typeface="Calisto MT"/>
                <a:cs typeface="Calisto MT"/>
              </a:rPr>
              <a:t>biggest </a:t>
            </a:r>
            <a:r>
              <a:rPr sz="2200" b="1" dirty="0">
                <a:solidFill>
                  <a:srgbClr val="C00000"/>
                </a:solidFill>
                <a:latin typeface="Calisto MT"/>
                <a:cs typeface="Calisto MT"/>
              </a:rPr>
              <a:t>airport </a:t>
            </a:r>
            <a:r>
              <a:rPr sz="2200" b="1" spc="-5" dirty="0">
                <a:solidFill>
                  <a:srgbClr val="C00000"/>
                </a:solidFill>
                <a:latin typeface="Calisto MT"/>
                <a:cs typeface="Calisto MT"/>
              </a:rPr>
              <a:t>for</a:t>
            </a:r>
            <a:r>
              <a:rPr sz="2200" b="1" spc="250" dirty="0">
                <a:solidFill>
                  <a:srgbClr val="C00000"/>
                </a:solidFill>
                <a:latin typeface="Calisto MT"/>
                <a:cs typeface="Calisto MT"/>
              </a:rPr>
              <a:t> </a:t>
            </a:r>
            <a:r>
              <a:rPr sz="2200" b="1" spc="-20" dirty="0">
                <a:solidFill>
                  <a:srgbClr val="C00000"/>
                </a:solidFill>
                <a:latin typeface="Calisto MT"/>
                <a:cs typeface="Calisto MT"/>
              </a:rPr>
              <a:t>Hackers.</a:t>
            </a:r>
            <a:endParaRPr sz="2200">
              <a:latin typeface="Calisto MT"/>
              <a:cs typeface="Calisto MT"/>
            </a:endParaRPr>
          </a:p>
          <a:p>
            <a:pPr>
              <a:lnSpc>
                <a:spcPct val="100000"/>
              </a:lnSpc>
              <a:buChar char=""/>
            </a:pPr>
            <a:endParaRPr sz="3800">
              <a:latin typeface="Calisto MT"/>
              <a:cs typeface="Calisto MT"/>
            </a:endParaRPr>
          </a:p>
          <a:p>
            <a:pPr marL="477520" marR="28575" indent="-465455">
              <a:lnSpc>
                <a:spcPct val="130000"/>
              </a:lnSpc>
              <a:buFont typeface="Wingdings"/>
              <a:buChar char=""/>
              <a:tabLst>
                <a:tab pos="477520" algn="l"/>
                <a:tab pos="478155" algn="l"/>
              </a:tabLst>
            </a:pPr>
            <a:r>
              <a:rPr sz="2200" b="1" i="1" spc="-5" dirty="0">
                <a:latin typeface="Calisto MT"/>
                <a:cs typeface="Calisto MT"/>
              </a:rPr>
              <a:t>Iran </a:t>
            </a:r>
            <a:r>
              <a:rPr sz="2200" b="1" spc="-15" dirty="0">
                <a:solidFill>
                  <a:srgbClr val="C00000"/>
                </a:solidFill>
                <a:latin typeface="Calisto MT"/>
                <a:cs typeface="Calisto MT"/>
              </a:rPr>
              <a:t>is </a:t>
            </a:r>
            <a:r>
              <a:rPr sz="2200" b="1" spc="-10" dirty="0">
                <a:solidFill>
                  <a:srgbClr val="C00000"/>
                </a:solidFill>
                <a:latin typeface="Calisto MT"/>
                <a:cs typeface="Calisto MT"/>
              </a:rPr>
              <a:t>also </a:t>
            </a:r>
            <a:r>
              <a:rPr sz="2200" b="1" spc="-5" dirty="0">
                <a:solidFill>
                  <a:srgbClr val="C00000"/>
                </a:solidFill>
                <a:latin typeface="Calisto MT"/>
                <a:cs typeface="Calisto MT"/>
              </a:rPr>
              <a:t>a </a:t>
            </a:r>
            <a:r>
              <a:rPr sz="2200" b="1" spc="-15" dirty="0">
                <a:solidFill>
                  <a:srgbClr val="C00000"/>
                </a:solidFill>
                <a:latin typeface="Calisto MT"/>
                <a:cs typeface="Calisto MT"/>
              </a:rPr>
              <a:t>dangerous </a:t>
            </a:r>
            <a:r>
              <a:rPr sz="2200" b="1" spc="-5" dirty="0">
                <a:solidFill>
                  <a:srgbClr val="C00000"/>
                </a:solidFill>
                <a:latin typeface="Calisto MT"/>
                <a:cs typeface="Calisto MT"/>
              </a:rPr>
              <a:t>country for </a:t>
            </a:r>
            <a:r>
              <a:rPr sz="2200" b="1" spc="-15" dirty="0">
                <a:solidFill>
                  <a:srgbClr val="C00000"/>
                </a:solidFill>
                <a:latin typeface="Calisto MT"/>
                <a:cs typeface="Calisto MT"/>
              </a:rPr>
              <a:t>the </a:t>
            </a:r>
            <a:r>
              <a:rPr sz="2200" b="1" spc="-20" dirty="0">
                <a:solidFill>
                  <a:srgbClr val="C00000"/>
                </a:solidFill>
                <a:latin typeface="Calisto MT"/>
                <a:cs typeface="Calisto MT"/>
              </a:rPr>
              <a:t>Netizens. </a:t>
            </a:r>
            <a:r>
              <a:rPr sz="2200" b="1" spc="-5" dirty="0">
                <a:solidFill>
                  <a:srgbClr val="C00000"/>
                </a:solidFill>
                <a:latin typeface="Calisto MT"/>
                <a:cs typeface="Calisto MT"/>
              </a:rPr>
              <a:t>He  </a:t>
            </a:r>
            <a:r>
              <a:rPr sz="2200" b="1" spc="-10" dirty="0">
                <a:solidFill>
                  <a:srgbClr val="C00000"/>
                </a:solidFill>
                <a:latin typeface="Calisto MT"/>
                <a:cs typeface="Calisto MT"/>
              </a:rPr>
              <a:t>also </a:t>
            </a:r>
            <a:r>
              <a:rPr sz="2200" b="1" spc="-65" dirty="0">
                <a:solidFill>
                  <a:srgbClr val="C00000"/>
                </a:solidFill>
                <a:latin typeface="Calisto MT"/>
                <a:cs typeface="Calisto MT"/>
              </a:rPr>
              <a:t>have </a:t>
            </a:r>
            <a:r>
              <a:rPr sz="2200" b="1" spc="-5" dirty="0">
                <a:solidFill>
                  <a:srgbClr val="C00000"/>
                </a:solidFill>
                <a:latin typeface="Calisto MT"/>
                <a:cs typeface="Calisto MT"/>
              </a:rPr>
              <a:t>a </a:t>
            </a:r>
            <a:r>
              <a:rPr sz="2200" b="1" spc="-15" dirty="0">
                <a:solidFill>
                  <a:srgbClr val="C00000"/>
                </a:solidFill>
                <a:latin typeface="Calisto MT"/>
                <a:cs typeface="Calisto MT"/>
              </a:rPr>
              <a:t>Crime </a:t>
            </a:r>
            <a:r>
              <a:rPr sz="2200" b="1" spc="-30" dirty="0">
                <a:solidFill>
                  <a:srgbClr val="C00000"/>
                </a:solidFill>
                <a:latin typeface="Calisto MT"/>
                <a:cs typeface="Calisto MT"/>
              </a:rPr>
              <a:t>Police </a:t>
            </a:r>
            <a:r>
              <a:rPr sz="2200" b="1" spc="-10" dirty="0">
                <a:solidFill>
                  <a:srgbClr val="C00000"/>
                </a:solidFill>
                <a:latin typeface="Calisto MT"/>
                <a:cs typeface="Calisto MT"/>
              </a:rPr>
              <a:t>unit </a:t>
            </a:r>
            <a:r>
              <a:rPr sz="2200" b="1" spc="-5" dirty="0">
                <a:solidFill>
                  <a:srgbClr val="C00000"/>
                </a:solidFill>
                <a:latin typeface="Calisto MT"/>
                <a:cs typeface="Calisto MT"/>
              </a:rPr>
              <a:t>for </a:t>
            </a:r>
            <a:r>
              <a:rPr sz="2200" b="1" spc="-15" dirty="0">
                <a:solidFill>
                  <a:srgbClr val="C00000"/>
                </a:solidFill>
                <a:latin typeface="Calisto MT"/>
                <a:cs typeface="Calisto MT"/>
              </a:rPr>
              <a:t>crime in </a:t>
            </a:r>
            <a:r>
              <a:rPr sz="2200" b="1" spc="-5" dirty="0">
                <a:solidFill>
                  <a:srgbClr val="C00000"/>
                </a:solidFill>
                <a:latin typeface="Calisto MT"/>
                <a:cs typeface="Calisto MT"/>
              </a:rPr>
              <a:t>Cyber</a:t>
            </a:r>
            <a:r>
              <a:rPr sz="2200" b="1" spc="490" dirty="0">
                <a:solidFill>
                  <a:srgbClr val="C00000"/>
                </a:solidFill>
                <a:latin typeface="Calisto MT"/>
                <a:cs typeface="Calisto MT"/>
              </a:rPr>
              <a:t> </a:t>
            </a:r>
            <a:r>
              <a:rPr sz="2200" b="1" spc="-20" dirty="0">
                <a:solidFill>
                  <a:srgbClr val="C00000"/>
                </a:solidFill>
                <a:latin typeface="Calisto MT"/>
                <a:cs typeface="Calisto MT"/>
              </a:rPr>
              <a:t>Space.</a:t>
            </a:r>
            <a:endParaRPr sz="2200">
              <a:latin typeface="Calisto MT"/>
              <a:cs typeface="Calisto MT"/>
            </a:endParaRPr>
          </a:p>
        </p:txBody>
      </p:sp>
      <p:sp>
        <p:nvSpPr>
          <p:cNvPr id="3" name="object 3"/>
          <p:cNvSpPr txBox="1">
            <a:spLocks noGrp="1"/>
          </p:cNvSpPr>
          <p:nvPr>
            <p:ph type="title"/>
          </p:nvPr>
        </p:nvSpPr>
        <p:spPr>
          <a:xfrm>
            <a:off x="459740" y="426465"/>
            <a:ext cx="6452870" cy="696595"/>
          </a:xfrm>
          <a:prstGeom prst="rect">
            <a:avLst/>
          </a:prstGeom>
        </p:spPr>
        <p:txBody>
          <a:bodyPr vert="horz" wrap="square" lIns="0" tIns="13335" rIns="0" bIns="0" rtlCol="0">
            <a:spAutoFit/>
          </a:bodyPr>
          <a:lstStyle/>
          <a:p>
            <a:pPr marL="12700">
              <a:lnSpc>
                <a:spcPct val="100000"/>
              </a:lnSpc>
              <a:spcBef>
                <a:spcPts val="105"/>
              </a:spcBef>
            </a:pPr>
            <a:r>
              <a:rPr spc="-40" dirty="0"/>
              <a:t>World </a:t>
            </a:r>
            <a:r>
              <a:rPr dirty="0"/>
              <a:t>&amp; Cyber</a:t>
            </a:r>
            <a:r>
              <a:rPr spc="-65" dirty="0"/>
              <a:t> </a:t>
            </a:r>
            <a:r>
              <a:rPr spc="-80" dirty="0"/>
              <a:t>laws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1394205"/>
            <a:ext cx="7545705" cy="4488815"/>
          </a:xfrm>
          <a:prstGeom prst="rect">
            <a:avLst/>
          </a:prstGeom>
        </p:spPr>
        <p:txBody>
          <a:bodyPr vert="horz" wrap="square" lIns="0" tIns="12700" rIns="0" bIns="0" rtlCol="0">
            <a:spAutoFit/>
          </a:bodyPr>
          <a:lstStyle/>
          <a:p>
            <a:pPr marL="477520" indent="-464820">
              <a:lnSpc>
                <a:spcPct val="100000"/>
              </a:lnSpc>
              <a:spcBef>
                <a:spcPts val="100"/>
              </a:spcBef>
              <a:buFont typeface="Wingdings"/>
              <a:buChar char=""/>
              <a:tabLst>
                <a:tab pos="476884" algn="l"/>
                <a:tab pos="477520" algn="l"/>
              </a:tabLst>
            </a:pPr>
            <a:r>
              <a:rPr sz="2400" b="1" spc="-100" dirty="0">
                <a:solidFill>
                  <a:srgbClr val="C00000"/>
                </a:solidFill>
                <a:latin typeface="Calisto MT"/>
                <a:cs typeface="Calisto MT"/>
              </a:rPr>
              <a:t>We </a:t>
            </a:r>
            <a:r>
              <a:rPr sz="2400" b="1" spc="-15" dirty="0">
                <a:solidFill>
                  <a:srgbClr val="C00000"/>
                </a:solidFill>
                <a:latin typeface="Calisto MT"/>
                <a:cs typeface="Calisto MT"/>
              </a:rPr>
              <a:t>are living </a:t>
            </a:r>
            <a:r>
              <a:rPr sz="2400" b="1" dirty="0">
                <a:solidFill>
                  <a:srgbClr val="C00000"/>
                </a:solidFill>
                <a:latin typeface="Calisto MT"/>
                <a:cs typeface="Calisto MT"/>
              </a:rPr>
              <a:t>in </a:t>
            </a:r>
            <a:r>
              <a:rPr sz="2400" b="1" spc="-10" dirty="0">
                <a:solidFill>
                  <a:srgbClr val="C00000"/>
                </a:solidFill>
                <a:latin typeface="Calisto MT"/>
                <a:cs typeface="Calisto MT"/>
              </a:rPr>
              <a:t>highly </a:t>
            </a:r>
            <a:r>
              <a:rPr sz="2400" b="1" spc="-5" dirty="0">
                <a:solidFill>
                  <a:srgbClr val="C00000"/>
                </a:solidFill>
                <a:latin typeface="Calisto MT"/>
                <a:cs typeface="Calisto MT"/>
              </a:rPr>
              <a:t>digitalized</a:t>
            </a:r>
            <a:r>
              <a:rPr sz="2400" b="1" spc="335" dirty="0">
                <a:solidFill>
                  <a:srgbClr val="C00000"/>
                </a:solidFill>
                <a:latin typeface="Calisto MT"/>
                <a:cs typeface="Calisto MT"/>
              </a:rPr>
              <a:t> </a:t>
            </a:r>
            <a:r>
              <a:rPr sz="2400" b="1" spc="-20" dirty="0">
                <a:solidFill>
                  <a:srgbClr val="C00000"/>
                </a:solidFill>
                <a:latin typeface="Calisto MT"/>
                <a:cs typeface="Calisto MT"/>
              </a:rPr>
              <a:t>world.</a:t>
            </a:r>
            <a:endParaRPr sz="2400">
              <a:latin typeface="Calisto MT"/>
              <a:cs typeface="Calisto MT"/>
            </a:endParaRPr>
          </a:p>
          <a:p>
            <a:pPr>
              <a:lnSpc>
                <a:spcPct val="100000"/>
              </a:lnSpc>
              <a:spcBef>
                <a:spcPts val="15"/>
              </a:spcBef>
              <a:buClr>
                <a:srgbClr val="C00000"/>
              </a:buClr>
              <a:buFont typeface="Wingdings"/>
              <a:buChar char=""/>
            </a:pPr>
            <a:endParaRPr sz="3400">
              <a:latin typeface="Calisto MT"/>
              <a:cs typeface="Calisto MT"/>
            </a:endParaRPr>
          </a:p>
          <a:p>
            <a:pPr marL="476884" marR="5080" indent="-464820">
              <a:lnSpc>
                <a:spcPct val="100000"/>
              </a:lnSpc>
              <a:spcBef>
                <a:spcPts val="5"/>
              </a:spcBef>
              <a:buFont typeface="Wingdings"/>
              <a:buChar char=""/>
              <a:tabLst>
                <a:tab pos="476884" algn="l"/>
                <a:tab pos="477520" algn="l"/>
              </a:tabLst>
            </a:pPr>
            <a:r>
              <a:rPr sz="2400" b="1" dirty="0">
                <a:solidFill>
                  <a:srgbClr val="C00000"/>
                </a:solidFill>
                <a:latin typeface="Calisto MT"/>
                <a:cs typeface="Calisto MT"/>
              </a:rPr>
              <a:t>All </a:t>
            </a:r>
            <a:r>
              <a:rPr sz="2400" b="1" spc="-10" dirty="0">
                <a:solidFill>
                  <a:srgbClr val="C00000"/>
                </a:solidFill>
                <a:latin typeface="Calisto MT"/>
                <a:cs typeface="Calisto MT"/>
              </a:rPr>
              <a:t>companies </a:t>
            </a:r>
            <a:r>
              <a:rPr sz="2400" b="1" dirty="0">
                <a:solidFill>
                  <a:srgbClr val="C00000"/>
                </a:solidFill>
                <a:latin typeface="Calisto MT"/>
                <a:cs typeface="Calisto MT"/>
              </a:rPr>
              <a:t>depend upon </a:t>
            </a:r>
            <a:r>
              <a:rPr sz="2400" b="1" spc="-5" dirty="0">
                <a:solidFill>
                  <a:srgbClr val="C00000"/>
                </a:solidFill>
                <a:latin typeface="Calisto MT"/>
                <a:cs typeface="Calisto MT"/>
              </a:rPr>
              <a:t>their computer </a:t>
            </a:r>
            <a:r>
              <a:rPr sz="2400" b="1" spc="-15" dirty="0">
                <a:solidFill>
                  <a:srgbClr val="C00000"/>
                </a:solidFill>
                <a:latin typeface="Calisto MT"/>
                <a:cs typeface="Calisto MT"/>
              </a:rPr>
              <a:t>networks  </a:t>
            </a:r>
            <a:r>
              <a:rPr sz="2400" b="1" spc="-10" dirty="0">
                <a:solidFill>
                  <a:srgbClr val="C00000"/>
                </a:solidFill>
                <a:latin typeface="Calisto MT"/>
                <a:cs typeface="Calisto MT"/>
              </a:rPr>
              <a:t>and </a:t>
            </a:r>
            <a:r>
              <a:rPr sz="2400" b="1" dirty="0">
                <a:solidFill>
                  <a:srgbClr val="C00000"/>
                </a:solidFill>
                <a:latin typeface="Calisto MT"/>
                <a:cs typeface="Calisto MT"/>
              </a:rPr>
              <a:t>keep </a:t>
            </a:r>
            <a:r>
              <a:rPr sz="2400" b="1" spc="-5" dirty="0">
                <a:solidFill>
                  <a:srgbClr val="C00000"/>
                </a:solidFill>
                <a:latin typeface="Calisto MT"/>
                <a:cs typeface="Calisto MT"/>
              </a:rPr>
              <a:t>their </a:t>
            </a:r>
            <a:r>
              <a:rPr sz="2400" b="1" spc="-20" dirty="0">
                <a:solidFill>
                  <a:srgbClr val="C00000"/>
                </a:solidFill>
                <a:latin typeface="Calisto MT"/>
                <a:cs typeface="Calisto MT"/>
              </a:rPr>
              <a:t>valuable </a:t>
            </a:r>
            <a:r>
              <a:rPr sz="2400" b="1" spc="-10" dirty="0">
                <a:solidFill>
                  <a:srgbClr val="C00000"/>
                </a:solidFill>
                <a:latin typeface="Calisto MT"/>
                <a:cs typeface="Calisto MT"/>
              </a:rPr>
              <a:t>data </a:t>
            </a:r>
            <a:r>
              <a:rPr sz="2400" b="1" dirty="0">
                <a:solidFill>
                  <a:srgbClr val="C00000"/>
                </a:solidFill>
                <a:latin typeface="Calisto MT"/>
                <a:cs typeface="Calisto MT"/>
              </a:rPr>
              <a:t>in </a:t>
            </a:r>
            <a:r>
              <a:rPr sz="2400" b="1" spc="-10" dirty="0">
                <a:solidFill>
                  <a:srgbClr val="C00000"/>
                </a:solidFill>
                <a:latin typeface="Calisto MT"/>
                <a:cs typeface="Calisto MT"/>
              </a:rPr>
              <a:t>electronic</a:t>
            </a:r>
            <a:r>
              <a:rPr sz="2400" b="1" spc="185" dirty="0">
                <a:solidFill>
                  <a:srgbClr val="C00000"/>
                </a:solidFill>
                <a:latin typeface="Calisto MT"/>
                <a:cs typeface="Calisto MT"/>
              </a:rPr>
              <a:t> </a:t>
            </a:r>
            <a:r>
              <a:rPr sz="2400" b="1" dirty="0">
                <a:solidFill>
                  <a:srgbClr val="C00000"/>
                </a:solidFill>
                <a:latin typeface="Calisto MT"/>
                <a:cs typeface="Calisto MT"/>
              </a:rPr>
              <a:t>form.</a:t>
            </a:r>
            <a:endParaRPr sz="2400">
              <a:latin typeface="Calisto MT"/>
              <a:cs typeface="Calisto MT"/>
            </a:endParaRPr>
          </a:p>
          <a:p>
            <a:pPr>
              <a:lnSpc>
                <a:spcPct val="100000"/>
              </a:lnSpc>
              <a:spcBef>
                <a:spcPts val="15"/>
              </a:spcBef>
              <a:buClr>
                <a:srgbClr val="C00000"/>
              </a:buClr>
              <a:buFont typeface="Wingdings"/>
              <a:buChar char=""/>
            </a:pPr>
            <a:endParaRPr sz="3400">
              <a:latin typeface="Calisto MT"/>
              <a:cs typeface="Calisto MT"/>
            </a:endParaRPr>
          </a:p>
          <a:p>
            <a:pPr marL="476884" marR="340360" indent="-464820">
              <a:lnSpc>
                <a:spcPct val="100000"/>
              </a:lnSpc>
              <a:buFont typeface="Wingdings"/>
              <a:buChar char=""/>
              <a:tabLst>
                <a:tab pos="476884" algn="l"/>
                <a:tab pos="477520" algn="l"/>
              </a:tabLst>
            </a:pPr>
            <a:r>
              <a:rPr sz="2400" b="1" spc="-15" dirty="0">
                <a:solidFill>
                  <a:srgbClr val="C00000"/>
                </a:solidFill>
                <a:latin typeface="Calisto MT"/>
                <a:cs typeface="Calisto MT"/>
              </a:rPr>
              <a:t>Government </a:t>
            </a:r>
            <a:r>
              <a:rPr sz="2400" b="1" spc="5" dirty="0">
                <a:solidFill>
                  <a:srgbClr val="C00000"/>
                </a:solidFill>
                <a:latin typeface="Calisto MT"/>
                <a:cs typeface="Calisto MT"/>
              </a:rPr>
              <a:t>forms </a:t>
            </a:r>
            <a:r>
              <a:rPr sz="2400" b="1" spc="-5" dirty="0">
                <a:solidFill>
                  <a:srgbClr val="C00000"/>
                </a:solidFill>
                <a:latin typeface="Calisto MT"/>
                <a:cs typeface="Calisto MT"/>
              </a:rPr>
              <a:t>including income </a:t>
            </a:r>
            <a:r>
              <a:rPr sz="2400" b="1" spc="-15" dirty="0">
                <a:solidFill>
                  <a:srgbClr val="C00000"/>
                </a:solidFill>
                <a:latin typeface="Calisto MT"/>
                <a:cs typeface="Calisto MT"/>
              </a:rPr>
              <a:t>tax </a:t>
            </a:r>
            <a:r>
              <a:rPr sz="2400" b="1" spc="-20" dirty="0">
                <a:solidFill>
                  <a:srgbClr val="C00000"/>
                </a:solidFill>
                <a:latin typeface="Calisto MT"/>
                <a:cs typeface="Calisto MT"/>
              </a:rPr>
              <a:t>returns,  </a:t>
            </a:r>
            <a:r>
              <a:rPr sz="2400" b="1" spc="-10" dirty="0">
                <a:solidFill>
                  <a:srgbClr val="C00000"/>
                </a:solidFill>
                <a:latin typeface="Calisto MT"/>
                <a:cs typeface="Calisto MT"/>
              </a:rPr>
              <a:t>company </a:t>
            </a:r>
            <a:r>
              <a:rPr sz="2400" b="1" spc="-40" dirty="0">
                <a:solidFill>
                  <a:srgbClr val="C00000"/>
                </a:solidFill>
                <a:latin typeface="Calisto MT"/>
                <a:cs typeface="Calisto MT"/>
              </a:rPr>
              <a:t>law </a:t>
            </a:r>
            <a:r>
              <a:rPr sz="2400" b="1" spc="5" dirty="0">
                <a:solidFill>
                  <a:srgbClr val="C00000"/>
                </a:solidFill>
                <a:latin typeface="Calisto MT"/>
                <a:cs typeface="Calisto MT"/>
              </a:rPr>
              <a:t>forms </a:t>
            </a:r>
            <a:r>
              <a:rPr sz="2400" b="1" spc="-5" dirty="0">
                <a:solidFill>
                  <a:srgbClr val="C00000"/>
                </a:solidFill>
                <a:latin typeface="Calisto MT"/>
                <a:cs typeface="Calisto MT"/>
              </a:rPr>
              <a:t>etc </a:t>
            </a:r>
            <a:r>
              <a:rPr sz="2400" b="1" spc="-25" dirty="0">
                <a:solidFill>
                  <a:srgbClr val="C00000"/>
                </a:solidFill>
                <a:latin typeface="Calisto MT"/>
                <a:cs typeface="Calisto MT"/>
              </a:rPr>
              <a:t>are </a:t>
            </a:r>
            <a:r>
              <a:rPr sz="2400" b="1" spc="-35" dirty="0">
                <a:solidFill>
                  <a:srgbClr val="C00000"/>
                </a:solidFill>
                <a:latin typeface="Calisto MT"/>
                <a:cs typeface="Calisto MT"/>
              </a:rPr>
              <a:t>now </a:t>
            </a:r>
            <a:r>
              <a:rPr sz="2400" b="1" spc="-5" dirty="0">
                <a:solidFill>
                  <a:srgbClr val="C00000"/>
                </a:solidFill>
                <a:latin typeface="Calisto MT"/>
                <a:cs typeface="Calisto MT"/>
              </a:rPr>
              <a:t>filled </a:t>
            </a:r>
            <a:r>
              <a:rPr sz="2400" b="1" dirty="0">
                <a:solidFill>
                  <a:srgbClr val="C00000"/>
                </a:solidFill>
                <a:latin typeface="Calisto MT"/>
                <a:cs typeface="Calisto MT"/>
              </a:rPr>
              <a:t>in </a:t>
            </a:r>
            <a:r>
              <a:rPr sz="2400" b="1" spc="-10" dirty="0">
                <a:solidFill>
                  <a:srgbClr val="C00000"/>
                </a:solidFill>
                <a:latin typeface="Calisto MT"/>
                <a:cs typeface="Calisto MT"/>
              </a:rPr>
              <a:t>electronic  </a:t>
            </a:r>
            <a:r>
              <a:rPr sz="2400" b="1" spc="5" dirty="0">
                <a:solidFill>
                  <a:srgbClr val="C00000"/>
                </a:solidFill>
                <a:latin typeface="Calisto MT"/>
                <a:cs typeface="Calisto MT"/>
              </a:rPr>
              <a:t>form.</a:t>
            </a:r>
            <a:endParaRPr sz="2400">
              <a:latin typeface="Calisto MT"/>
              <a:cs typeface="Calisto MT"/>
            </a:endParaRPr>
          </a:p>
          <a:p>
            <a:pPr>
              <a:lnSpc>
                <a:spcPct val="100000"/>
              </a:lnSpc>
              <a:spcBef>
                <a:spcPts val="20"/>
              </a:spcBef>
              <a:buClr>
                <a:srgbClr val="C00000"/>
              </a:buClr>
              <a:buFont typeface="Wingdings"/>
              <a:buChar char=""/>
            </a:pPr>
            <a:endParaRPr sz="3400">
              <a:latin typeface="Calisto MT"/>
              <a:cs typeface="Calisto MT"/>
            </a:endParaRPr>
          </a:p>
          <a:p>
            <a:pPr marL="476884" marR="504825" indent="-464820">
              <a:lnSpc>
                <a:spcPct val="100000"/>
              </a:lnSpc>
              <a:buFont typeface="Wingdings"/>
              <a:buChar char=""/>
              <a:tabLst>
                <a:tab pos="476884" algn="l"/>
                <a:tab pos="477520" algn="l"/>
              </a:tabLst>
            </a:pPr>
            <a:r>
              <a:rPr sz="2400" b="1" spc="-5" dirty="0">
                <a:solidFill>
                  <a:srgbClr val="C00000"/>
                </a:solidFill>
                <a:latin typeface="Calisto MT"/>
                <a:cs typeface="Calisto MT"/>
              </a:rPr>
              <a:t>Consumers </a:t>
            </a:r>
            <a:r>
              <a:rPr sz="2400" b="1" spc="-15" dirty="0">
                <a:solidFill>
                  <a:srgbClr val="C00000"/>
                </a:solidFill>
                <a:latin typeface="Calisto MT"/>
                <a:cs typeface="Calisto MT"/>
              </a:rPr>
              <a:t>are </a:t>
            </a:r>
            <a:r>
              <a:rPr sz="2400" b="1" spc="-5" dirty="0">
                <a:solidFill>
                  <a:srgbClr val="C00000"/>
                </a:solidFill>
                <a:latin typeface="Calisto MT"/>
                <a:cs typeface="Calisto MT"/>
              </a:rPr>
              <a:t>increasingly using </a:t>
            </a:r>
            <a:r>
              <a:rPr sz="2400" b="1" spc="-15" dirty="0">
                <a:solidFill>
                  <a:srgbClr val="C00000"/>
                </a:solidFill>
                <a:latin typeface="Calisto MT"/>
                <a:cs typeface="Calisto MT"/>
              </a:rPr>
              <a:t>credit cards </a:t>
            </a:r>
            <a:r>
              <a:rPr sz="2400" b="1" spc="-5" dirty="0">
                <a:solidFill>
                  <a:srgbClr val="C00000"/>
                </a:solidFill>
                <a:latin typeface="Calisto MT"/>
                <a:cs typeface="Calisto MT"/>
              </a:rPr>
              <a:t>for  </a:t>
            </a:r>
            <a:r>
              <a:rPr sz="2400" b="1" spc="-15" dirty="0">
                <a:solidFill>
                  <a:srgbClr val="C00000"/>
                </a:solidFill>
                <a:latin typeface="Calisto MT"/>
                <a:cs typeface="Calisto MT"/>
              </a:rPr>
              <a:t>shopping.</a:t>
            </a:r>
            <a:endParaRPr sz="2400">
              <a:latin typeface="Calisto MT"/>
              <a:cs typeface="Calisto MT"/>
            </a:endParaRPr>
          </a:p>
        </p:txBody>
      </p:sp>
      <p:sp>
        <p:nvSpPr>
          <p:cNvPr id="3" name="object 3"/>
          <p:cNvSpPr txBox="1">
            <a:spLocks noGrp="1"/>
          </p:cNvSpPr>
          <p:nvPr>
            <p:ph type="title"/>
          </p:nvPr>
        </p:nvSpPr>
        <p:spPr>
          <a:xfrm>
            <a:off x="459740" y="426465"/>
            <a:ext cx="8025765" cy="696595"/>
          </a:xfrm>
          <a:prstGeom prst="rect">
            <a:avLst/>
          </a:prstGeom>
        </p:spPr>
        <p:txBody>
          <a:bodyPr vert="horz" wrap="square" lIns="0" tIns="13335" rIns="0" bIns="0" rtlCol="0">
            <a:spAutoFit/>
          </a:bodyPr>
          <a:lstStyle/>
          <a:p>
            <a:pPr marL="12700">
              <a:lnSpc>
                <a:spcPct val="100000"/>
              </a:lnSpc>
              <a:spcBef>
                <a:spcPts val="105"/>
              </a:spcBef>
            </a:pPr>
            <a:r>
              <a:rPr spc="-25" dirty="0"/>
              <a:t>Importance </a:t>
            </a:r>
            <a:r>
              <a:rPr dirty="0"/>
              <a:t>of Cyber</a:t>
            </a:r>
            <a:r>
              <a:rPr spc="-70" dirty="0"/>
              <a:t> </a:t>
            </a:r>
            <a:r>
              <a:rPr spc="-80" dirty="0"/>
              <a:t>Law</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740" y="235965"/>
            <a:ext cx="8025765" cy="696595"/>
          </a:xfrm>
          <a:prstGeom prst="rect">
            <a:avLst/>
          </a:prstGeom>
        </p:spPr>
        <p:txBody>
          <a:bodyPr vert="horz" wrap="square" lIns="0" tIns="12700" rIns="0" bIns="0" rtlCol="0">
            <a:spAutoFit/>
          </a:bodyPr>
          <a:lstStyle/>
          <a:p>
            <a:pPr marL="12700">
              <a:lnSpc>
                <a:spcPct val="100000"/>
              </a:lnSpc>
              <a:spcBef>
                <a:spcPts val="100"/>
              </a:spcBef>
            </a:pPr>
            <a:r>
              <a:rPr spc="-25" dirty="0"/>
              <a:t>Importance </a:t>
            </a:r>
            <a:r>
              <a:rPr dirty="0"/>
              <a:t>of Cyber</a:t>
            </a:r>
            <a:r>
              <a:rPr spc="-70" dirty="0"/>
              <a:t> </a:t>
            </a:r>
            <a:r>
              <a:rPr spc="-80" dirty="0"/>
              <a:t>Law</a:t>
            </a:r>
          </a:p>
        </p:txBody>
      </p:sp>
      <p:sp>
        <p:nvSpPr>
          <p:cNvPr id="3" name="object 3"/>
          <p:cNvSpPr txBox="1"/>
          <p:nvPr/>
        </p:nvSpPr>
        <p:spPr>
          <a:xfrm>
            <a:off x="459740" y="1394205"/>
            <a:ext cx="7559040" cy="4708525"/>
          </a:xfrm>
          <a:prstGeom prst="rect">
            <a:avLst/>
          </a:prstGeom>
        </p:spPr>
        <p:txBody>
          <a:bodyPr vert="horz" wrap="square" lIns="0" tIns="12700" rIns="0" bIns="0" rtlCol="0">
            <a:spAutoFit/>
          </a:bodyPr>
          <a:lstStyle/>
          <a:p>
            <a:pPr marL="472440" marR="386715" indent="-460375">
              <a:lnSpc>
                <a:spcPct val="100000"/>
              </a:lnSpc>
              <a:spcBef>
                <a:spcPts val="100"/>
              </a:spcBef>
              <a:buFont typeface="Wingdings"/>
              <a:buChar char=""/>
              <a:tabLst>
                <a:tab pos="472440" algn="l"/>
                <a:tab pos="473075" algn="l"/>
              </a:tabLst>
            </a:pPr>
            <a:r>
              <a:rPr sz="2400" b="1" dirty="0">
                <a:solidFill>
                  <a:srgbClr val="C00000"/>
                </a:solidFill>
                <a:latin typeface="Calisto MT"/>
                <a:cs typeface="Calisto MT"/>
              </a:rPr>
              <a:t>Most people </a:t>
            </a:r>
            <a:r>
              <a:rPr sz="2400" b="1" spc="-20" dirty="0">
                <a:solidFill>
                  <a:srgbClr val="C00000"/>
                </a:solidFill>
                <a:latin typeface="Calisto MT"/>
                <a:cs typeface="Calisto MT"/>
              </a:rPr>
              <a:t>are </a:t>
            </a:r>
            <a:r>
              <a:rPr sz="2400" b="1" spc="-5" dirty="0">
                <a:solidFill>
                  <a:srgbClr val="C00000"/>
                </a:solidFill>
                <a:latin typeface="Calisto MT"/>
                <a:cs typeface="Calisto MT"/>
              </a:rPr>
              <a:t>using </a:t>
            </a:r>
            <a:r>
              <a:rPr sz="2400" b="1" spc="-10" dirty="0">
                <a:solidFill>
                  <a:srgbClr val="C00000"/>
                </a:solidFill>
                <a:latin typeface="Calisto MT"/>
                <a:cs typeface="Calisto MT"/>
              </a:rPr>
              <a:t>email, </a:t>
            </a:r>
            <a:r>
              <a:rPr sz="2400" b="1" spc="-5" dirty="0">
                <a:solidFill>
                  <a:srgbClr val="C00000"/>
                </a:solidFill>
                <a:latin typeface="Calisto MT"/>
                <a:cs typeface="Calisto MT"/>
              </a:rPr>
              <a:t>cell phones </a:t>
            </a:r>
            <a:r>
              <a:rPr sz="2400" b="1" spc="-10" dirty="0">
                <a:solidFill>
                  <a:srgbClr val="C00000"/>
                </a:solidFill>
                <a:latin typeface="Calisto MT"/>
                <a:cs typeface="Calisto MT"/>
              </a:rPr>
              <a:t>and </a:t>
            </a:r>
            <a:r>
              <a:rPr sz="2400" b="1" dirty="0">
                <a:solidFill>
                  <a:srgbClr val="C00000"/>
                </a:solidFill>
                <a:latin typeface="Calisto MT"/>
                <a:cs typeface="Calisto MT"/>
              </a:rPr>
              <a:t>SMS  </a:t>
            </a:r>
            <a:r>
              <a:rPr sz="2400" b="1" spc="-10" dirty="0">
                <a:solidFill>
                  <a:srgbClr val="C00000"/>
                </a:solidFill>
                <a:latin typeface="Calisto MT"/>
                <a:cs typeface="Calisto MT"/>
              </a:rPr>
              <a:t>messages </a:t>
            </a:r>
            <a:r>
              <a:rPr sz="2400" b="1" spc="-5" dirty="0">
                <a:solidFill>
                  <a:srgbClr val="C00000"/>
                </a:solidFill>
                <a:latin typeface="Calisto MT"/>
                <a:cs typeface="Calisto MT"/>
              </a:rPr>
              <a:t>for</a:t>
            </a:r>
            <a:r>
              <a:rPr sz="2400" b="1" spc="40" dirty="0">
                <a:solidFill>
                  <a:srgbClr val="C00000"/>
                </a:solidFill>
                <a:latin typeface="Calisto MT"/>
                <a:cs typeface="Calisto MT"/>
              </a:rPr>
              <a:t> </a:t>
            </a:r>
            <a:r>
              <a:rPr sz="2400" b="1" spc="-5" dirty="0">
                <a:solidFill>
                  <a:srgbClr val="C00000"/>
                </a:solidFill>
                <a:latin typeface="Calisto MT"/>
                <a:cs typeface="Calisto MT"/>
              </a:rPr>
              <a:t>communication.</a:t>
            </a:r>
            <a:endParaRPr sz="2400">
              <a:latin typeface="Calisto MT"/>
              <a:cs typeface="Calisto MT"/>
            </a:endParaRPr>
          </a:p>
          <a:p>
            <a:pPr>
              <a:lnSpc>
                <a:spcPct val="100000"/>
              </a:lnSpc>
              <a:spcBef>
                <a:spcPts val="15"/>
              </a:spcBef>
              <a:buClr>
                <a:srgbClr val="C00000"/>
              </a:buClr>
              <a:buFont typeface="Wingdings"/>
              <a:buChar char=""/>
            </a:pPr>
            <a:endParaRPr sz="3400">
              <a:latin typeface="Calisto MT"/>
              <a:cs typeface="Calisto MT"/>
            </a:endParaRPr>
          </a:p>
          <a:p>
            <a:pPr marL="472440" marR="5080" indent="-460375">
              <a:lnSpc>
                <a:spcPct val="100000"/>
              </a:lnSpc>
              <a:spcBef>
                <a:spcPts val="5"/>
              </a:spcBef>
              <a:buFont typeface="Wingdings"/>
              <a:buChar char=""/>
              <a:tabLst>
                <a:tab pos="472440" algn="l"/>
                <a:tab pos="473075" algn="l"/>
              </a:tabLst>
            </a:pPr>
            <a:r>
              <a:rPr sz="2400" b="1" spc="-30" dirty="0">
                <a:solidFill>
                  <a:srgbClr val="C00000"/>
                </a:solidFill>
                <a:latin typeface="Calisto MT"/>
                <a:cs typeface="Calisto MT"/>
              </a:rPr>
              <a:t>Even </a:t>
            </a:r>
            <a:r>
              <a:rPr sz="2400" b="1" dirty="0">
                <a:solidFill>
                  <a:srgbClr val="C00000"/>
                </a:solidFill>
                <a:latin typeface="Calisto MT"/>
                <a:cs typeface="Calisto MT"/>
              </a:rPr>
              <a:t>in </a:t>
            </a:r>
            <a:r>
              <a:rPr sz="2400" b="1" spc="-5" dirty="0">
                <a:solidFill>
                  <a:srgbClr val="C00000"/>
                </a:solidFill>
                <a:latin typeface="Calisto MT"/>
                <a:cs typeface="Calisto MT"/>
              </a:rPr>
              <a:t>"non-cyber </a:t>
            </a:r>
            <a:r>
              <a:rPr sz="2400" b="1" spc="-10" dirty="0">
                <a:solidFill>
                  <a:srgbClr val="C00000"/>
                </a:solidFill>
                <a:latin typeface="Calisto MT"/>
                <a:cs typeface="Calisto MT"/>
              </a:rPr>
              <a:t>crime" </a:t>
            </a:r>
            <a:r>
              <a:rPr sz="2400" b="1" spc="-30" dirty="0">
                <a:solidFill>
                  <a:srgbClr val="C00000"/>
                </a:solidFill>
                <a:latin typeface="Calisto MT"/>
                <a:cs typeface="Calisto MT"/>
              </a:rPr>
              <a:t>cases, </a:t>
            </a:r>
            <a:r>
              <a:rPr sz="2400" b="1" spc="-5" dirty="0">
                <a:solidFill>
                  <a:srgbClr val="C00000"/>
                </a:solidFill>
                <a:latin typeface="Calisto MT"/>
                <a:cs typeface="Calisto MT"/>
              </a:rPr>
              <a:t>important </a:t>
            </a:r>
            <a:r>
              <a:rPr sz="2400" b="1" spc="-15" dirty="0">
                <a:solidFill>
                  <a:srgbClr val="C00000"/>
                </a:solidFill>
                <a:latin typeface="Calisto MT"/>
                <a:cs typeface="Calisto MT"/>
              </a:rPr>
              <a:t>evidence  </a:t>
            </a:r>
            <a:r>
              <a:rPr sz="2400" b="1" dirty="0">
                <a:solidFill>
                  <a:srgbClr val="C00000"/>
                </a:solidFill>
                <a:latin typeface="Calisto MT"/>
                <a:cs typeface="Calisto MT"/>
              </a:rPr>
              <a:t>is </a:t>
            </a:r>
            <a:r>
              <a:rPr sz="2400" b="1" spc="-5" dirty="0">
                <a:solidFill>
                  <a:srgbClr val="C00000"/>
                </a:solidFill>
                <a:latin typeface="Calisto MT"/>
                <a:cs typeface="Calisto MT"/>
              </a:rPr>
              <a:t>found </a:t>
            </a:r>
            <a:r>
              <a:rPr sz="2400" b="1" dirty="0">
                <a:solidFill>
                  <a:srgbClr val="C00000"/>
                </a:solidFill>
                <a:latin typeface="Calisto MT"/>
                <a:cs typeface="Calisto MT"/>
              </a:rPr>
              <a:t>in </a:t>
            </a:r>
            <a:r>
              <a:rPr sz="2400" b="1" spc="-10" dirty="0">
                <a:solidFill>
                  <a:srgbClr val="C00000"/>
                </a:solidFill>
                <a:latin typeface="Calisto MT"/>
                <a:cs typeface="Calisto MT"/>
              </a:rPr>
              <a:t>computers /cell </a:t>
            </a:r>
            <a:r>
              <a:rPr sz="2400" b="1" spc="-5" dirty="0">
                <a:solidFill>
                  <a:srgbClr val="C00000"/>
                </a:solidFill>
                <a:latin typeface="Calisto MT"/>
                <a:cs typeface="Calisto MT"/>
              </a:rPr>
              <a:t>phones </a:t>
            </a:r>
            <a:r>
              <a:rPr sz="2400" b="1" spc="-45" dirty="0">
                <a:solidFill>
                  <a:srgbClr val="C00000"/>
                </a:solidFill>
                <a:latin typeface="Calisto MT"/>
                <a:cs typeface="Calisto MT"/>
              </a:rPr>
              <a:t>e.g. </a:t>
            </a:r>
            <a:r>
              <a:rPr sz="2400" b="1" dirty="0">
                <a:solidFill>
                  <a:srgbClr val="C00000"/>
                </a:solidFill>
                <a:latin typeface="Calisto MT"/>
                <a:cs typeface="Calisto MT"/>
              </a:rPr>
              <a:t>in </a:t>
            </a:r>
            <a:r>
              <a:rPr sz="2400" b="1" spc="-10" dirty="0">
                <a:solidFill>
                  <a:srgbClr val="C00000"/>
                </a:solidFill>
                <a:latin typeface="Calisto MT"/>
                <a:cs typeface="Calisto MT"/>
              </a:rPr>
              <a:t>cases </a:t>
            </a:r>
            <a:r>
              <a:rPr sz="2400" b="1" dirty="0">
                <a:solidFill>
                  <a:srgbClr val="C00000"/>
                </a:solidFill>
                <a:latin typeface="Calisto MT"/>
                <a:cs typeface="Calisto MT"/>
              </a:rPr>
              <a:t>of  </a:t>
            </a:r>
            <a:r>
              <a:rPr sz="2400" b="1" spc="-35" dirty="0">
                <a:solidFill>
                  <a:srgbClr val="C00000"/>
                </a:solidFill>
                <a:latin typeface="Calisto MT"/>
                <a:cs typeface="Calisto MT"/>
              </a:rPr>
              <a:t>divorce, </a:t>
            </a:r>
            <a:r>
              <a:rPr sz="2400" b="1" spc="-40" dirty="0">
                <a:solidFill>
                  <a:srgbClr val="C00000"/>
                </a:solidFill>
                <a:latin typeface="Calisto MT"/>
                <a:cs typeface="Calisto MT"/>
              </a:rPr>
              <a:t>murder, </a:t>
            </a:r>
            <a:r>
              <a:rPr sz="2400" b="1" spc="-15" dirty="0">
                <a:solidFill>
                  <a:srgbClr val="C00000"/>
                </a:solidFill>
                <a:latin typeface="Calisto MT"/>
                <a:cs typeface="Calisto MT"/>
              </a:rPr>
              <a:t>kidnapping, </a:t>
            </a:r>
            <a:r>
              <a:rPr sz="2400" b="1" spc="-10" dirty="0">
                <a:solidFill>
                  <a:srgbClr val="C00000"/>
                </a:solidFill>
                <a:latin typeface="Calisto MT"/>
                <a:cs typeface="Calisto MT"/>
              </a:rPr>
              <a:t>organized </a:t>
            </a:r>
            <a:r>
              <a:rPr sz="2400" b="1" spc="-20" dirty="0">
                <a:solidFill>
                  <a:srgbClr val="C00000"/>
                </a:solidFill>
                <a:latin typeface="Calisto MT"/>
                <a:cs typeface="Calisto MT"/>
              </a:rPr>
              <a:t>crime,  </a:t>
            </a:r>
            <a:r>
              <a:rPr sz="2400" b="1" dirty="0">
                <a:solidFill>
                  <a:srgbClr val="C00000"/>
                </a:solidFill>
                <a:latin typeface="Calisto MT"/>
                <a:cs typeface="Calisto MT"/>
              </a:rPr>
              <a:t>terrorist </a:t>
            </a:r>
            <a:r>
              <a:rPr sz="2400" b="1" spc="-15" dirty="0">
                <a:solidFill>
                  <a:srgbClr val="C00000"/>
                </a:solidFill>
                <a:latin typeface="Calisto MT"/>
                <a:cs typeface="Calisto MT"/>
              </a:rPr>
              <a:t>operations, </a:t>
            </a:r>
            <a:r>
              <a:rPr sz="2400" b="1" spc="-5" dirty="0">
                <a:solidFill>
                  <a:srgbClr val="C00000"/>
                </a:solidFill>
                <a:latin typeface="Calisto MT"/>
                <a:cs typeface="Calisto MT"/>
              </a:rPr>
              <a:t>counterfeit </a:t>
            </a:r>
            <a:r>
              <a:rPr sz="2400" b="1" spc="5" dirty="0">
                <a:solidFill>
                  <a:srgbClr val="C00000"/>
                </a:solidFill>
                <a:latin typeface="Calisto MT"/>
                <a:cs typeface="Calisto MT"/>
              </a:rPr>
              <a:t>currency</a:t>
            </a:r>
            <a:r>
              <a:rPr sz="2400" b="1" spc="210" dirty="0">
                <a:solidFill>
                  <a:srgbClr val="C00000"/>
                </a:solidFill>
                <a:latin typeface="Calisto MT"/>
                <a:cs typeface="Calisto MT"/>
              </a:rPr>
              <a:t> </a:t>
            </a:r>
            <a:r>
              <a:rPr sz="2400" b="1" spc="-20" dirty="0">
                <a:solidFill>
                  <a:srgbClr val="C00000"/>
                </a:solidFill>
                <a:latin typeface="Calisto MT"/>
                <a:cs typeface="Calisto MT"/>
              </a:rPr>
              <a:t>etc.</a:t>
            </a:r>
            <a:endParaRPr sz="2400">
              <a:latin typeface="Calisto MT"/>
              <a:cs typeface="Calisto MT"/>
            </a:endParaRPr>
          </a:p>
          <a:p>
            <a:pPr>
              <a:lnSpc>
                <a:spcPct val="100000"/>
              </a:lnSpc>
              <a:spcBef>
                <a:spcPts val="15"/>
              </a:spcBef>
              <a:buClr>
                <a:srgbClr val="C00000"/>
              </a:buClr>
              <a:buFont typeface="Wingdings"/>
              <a:buChar char=""/>
            </a:pPr>
            <a:endParaRPr sz="3400">
              <a:latin typeface="Calisto MT"/>
              <a:cs typeface="Calisto MT"/>
            </a:endParaRPr>
          </a:p>
          <a:p>
            <a:pPr marL="472440" marR="147320" indent="-460375">
              <a:lnSpc>
                <a:spcPct val="100000"/>
              </a:lnSpc>
              <a:buFont typeface="Wingdings"/>
              <a:buChar char=""/>
              <a:tabLst>
                <a:tab pos="472440" algn="l"/>
                <a:tab pos="473075" algn="l"/>
              </a:tabLst>
            </a:pPr>
            <a:r>
              <a:rPr sz="2400" b="1" spc="-5" dirty="0">
                <a:solidFill>
                  <a:srgbClr val="C00000"/>
                </a:solidFill>
                <a:latin typeface="Calisto MT"/>
                <a:cs typeface="Calisto MT"/>
              </a:rPr>
              <a:t>Since </a:t>
            </a:r>
            <a:r>
              <a:rPr sz="2400" b="1" dirty="0">
                <a:solidFill>
                  <a:srgbClr val="C00000"/>
                </a:solidFill>
                <a:latin typeface="Calisto MT"/>
                <a:cs typeface="Calisto MT"/>
              </a:rPr>
              <a:t>it </a:t>
            </a:r>
            <a:r>
              <a:rPr sz="2400" b="1" spc="-5" dirty="0">
                <a:solidFill>
                  <a:srgbClr val="C00000"/>
                </a:solidFill>
                <a:latin typeface="Calisto MT"/>
                <a:cs typeface="Calisto MT"/>
              </a:rPr>
              <a:t>touches </a:t>
            </a:r>
            <a:r>
              <a:rPr sz="2400" b="1" spc="-10" dirty="0">
                <a:solidFill>
                  <a:srgbClr val="C00000"/>
                </a:solidFill>
                <a:latin typeface="Calisto MT"/>
                <a:cs typeface="Calisto MT"/>
              </a:rPr>
              <a:t>all </a:t>
            </a:r>
            <a:r>
              <a:rPr sz="2400" b="1" spc="-5" dirty="0">
                <a:solidFill>
                  <a:srgbClr val="C00000"/>
                </a:solidFill>
                <a:latin typeface="Calisto MT"/>
                <a:cs typeface="Calisto MT"/>
              </a:rPr>
              <a:t>the aspects </a:t>
            </a:r>
            <a:r>
              <a:rPr sz="2400" b="1" dirty="0">
                <a:solidFill>
                  <a:srgbClr val="C00000"/>
                </a:solidFill>
                <a:latin typeface="Calisto MT"/>
                <a:cs typeface="Calisto MT"/>
              </a:rPr>
              <a:t>of </a:t>
            </a:r>
            <a:r>
              <a:rPr sz="2400" b="1" spc="-5" dirty="0">
                <a:solidFill>
                  <a:srgbClr val="C00000"/>
                </a:solidFill>
                <a:latin typeface="Calisto MT"/>
                <a:cs typeface="Calisto MT"/>
              </a:rPr>
              <a:t>transactions </a:t>
            </a:r>
            <a:r>
              <a:rPr sz="2400" b="1" spc="-15" dirty="0">
                <a:solidFill>
                  <a:srgbClr val="C00000"/>
                </a:solidFill>
                <a:latin typeface="Calisto MT"/>
                <a:cs typeface="Calisto MT"/>
              </a:rPr>
              <a:t>and  activities </a:t>
            </a:r>
            <a:r>
              <a:rPr sz="2400" b="1" dirty="0">
                <a:solidFill>
                  <a:srgbClr val="C00000"/>
                </a:solidFill>
                <a:latin typeface="Calisto MT"/>
                <a:cs typeface="Calisto MT"/>
              </a:rPr>
              <a:t>on </a:t>
            </a:r>
            <a:r>
              <a:rPr sz="2400" b="1" spc="-10" dirty="0">
                <a:solidFill>
                  <a:srgbClr val="C00000"/>
                </a:solidFill>
                <a:latin typeface="Calisto MT"/>
                <a:cs typeface="Calisto MT"/>
              </a:rPr>
              <a:t>and </a:t>
            </a:r>
            <a:r>
              <a:rPr sz="2400" b="1" spc="-5" dirty="0">
                <a:solidFill>
                  <a:srgbClr val="C00000"/>
                </a:solidFill>
                <a:latin typeface="Calisto MT"/>
                <a:cs typeface="Calisto MT"/>
              </a:rPr>
              <a:t>concerning the Internet, the </a:t>
            </a:r>
            <a:r>
              <a:rPr sz="2400" b="1" spc="-40" dirty="0">
                <a:solidFill>
                  <a:srgbClr val="C00000"/>
                </a:solidFill>
                <a:latin typeface="Calisto MT"/>
                <a:cs typeface="Calisto MT"/>
              </a:rPr>
              <a:t>World  </a:t>
            </a:r>
            <a:r>
              <a:rPr sz="2400" b="1" spc="-5" dirty="0">
                <a:solidFill>
                  <a:srgbClr val="C00000"/>
                </a:solidFill>
                <a:latin typeface="Calisto MT"/>
                <a:cs typeface="Calisto MT"/>
              </a:rPr>
              <a:t>Wide </a:t>
            </a:r>
            <a:r>
              <a:rPr sz="2400" b="1" spc="-70" dirty="0">
                <a:solidFill>
                  <a:srgbClr val="C00000"/>
                </a:solidFill>
                <a:latin typeface="Calisto MT"/>
                <a:cs typeface="Calisto MT"/>
              </a:rPr>
              <a:t>Web </a:t>
            </a:r>
            <a:r>
              <a:rPr sz="2400" b="1" spc="-10" dirty="0">
                <a:solidFill>
                  <a:srgbClr val="C00000"/>
                </a:solidFill>
                <a:latin typeface="Calisto MT"/>
                <a:cs typeface="Calisto MT"/>
              </a:rPr>
              <a:t>and </a:t>
            </a:r>
            <a:r>
              <a:rPr sz="2400" b="1" spc="-5" dirty="0">
                <a:solidFill>
                  <a:srgbClr val="C00000"/>
                </a:solidFill>
                <a:latin typeface="Calisto MT"/>
                <a:cs typeface="Calisto MT"/>
              </a:rPr>
              <a:t>Cyberspace </a:t>
            </a:r>
            <a:r>
              <a:rPr sz="2400" b="1" spc="-10" dirty="0">
                <a:solidFill>
                  <a:srgbClr val="C00000"/>
                </a:solidFill>
                <a:latin typeface="Calisto MT"/>
                <a:cs typeface="Calisto MT"/>
              </a:rPr>
              <a:t>therefore </a:t>
            </a:r>
            <a:r>
              <a:rPr sz="2400" b="1" dirty="0">
                <a:solidFill>
                  <a:srgbClr val="C00000"/>
                </a:solidFill>
                <a:latin typeface="Calisto MT"/>
                <a:cs typeface="Calisto MT"/>
              </a:rPr>
              <a:t>Cyber </a:t>
            </a:r>
            <a:r>
              <a:rPr sz="2400" b="1" spc="-40" dirty="0">
                <a:solidFill>
                  <a:srgbClr val="C00000"/>
                </a:solidFill>
                <a:latin typeface="Calisto MT"/>
                <a:cs typeface="Calisto MT"/>
              </a:rPr>
              <a:t>Law </a:t>
            </a:r>
            <a:r>
              <a:rPr sz="2400" b="1" dirty="0">
                <a:solidFill>
                  <a:srgbClr val="C00000"/>
                </a:solidFill>
                <a:latin typeface="Calisto MT"/>
                <a:cs typeface="Calisto MT"/>
              </a:rPr>
              <a:t>is  </a:t>
            </a:r>
            <a:r>
              <a:rPr sz="2400" b="1" spc="-10" dirty="0">
                <a:solidFill>
                  <a:srgbClr val="C00000"/>
                </a:solidFill>
                <a:latin typeface="Calisto MT"/>
                <a:cs typeface="Calisto MT"/>
              </a:rPr>
              <a:t>extremely</a:t>
            </a:r>
            <a:r>
              <a:rPr sz="2400" b="1" spc="45" dirty="0">
                <a:solidFill>
                  <a:srgbClr val="C00000"/>
                </a:solidFill>
                <a:latin typeface="Calisto MT"/>
                <a:cs typeface="Calisto MT"/>
              </a:rPr>
              <a:t> </a:t>
            </a:r>
            <a:r>
              <a:rPr sz="2400" b="1" spc="-5" dirty="0">
                <a:solidFill>
                  <a:srgbClr val="C00000"/>
                </a:solidFill>
                <a:latin typeface="Calisto MT"/>
                <a:cs typeface="Calisto MT"/>
              </a:rPr>
              <a:t>important.</a:t>
            </a:r>
            <a:endParaRPr sz="2400">
              <a:latin typeface="Calisto MT"/>
              <a:cs typeface="Calisto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81000" y="609600"/>
            <a:ext cx="4296536" cy="1905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81000" y="2667000"/>
            <a:ext cx="4343400" cy="566822"/>
          </a:xfrm>
          <a:prstGeom prst="rect">
            <a:avLst/>
          </a:prstGeom>
        </p:spPr>
        <p:txBody>
          <a:bodyPr vert="horz" wrap="square" lIns="0" tIns="12700" rIns="0" bIns="0" rtlCol="0">
            <a:spAutoFit/>
          </a:bodyPr>
          <a:lstStyle/>
          <a:p>
            <a:pPr marL="490855" marR="5080" indent="-478790">
              <a:lnSpc>
                <a:spcPct val="100000"/>
              </a:lnSpc>
              <a:spcBef>
                <a:spcPts val="100"/>
              </a:spcBef>
            </a:pPr>
            <a:r>
              <a:rPr b="1" spc="-5" dirty="0">
                <a:latin typeface="Calibri"/>
                <a:cs typeface="Calibri"/>
              </a:rPr>
              <a:t>Shepherds </a:t>
            </a:r>
            <a:r>
              <a:rPr b="1" spc="-15" dirty="0">
                <a:latin typeface="Calibri"/>
                <a:cs typeface="Calibri"/>
              </a:rPr>
              <a:t>are</a:t>
            </a:r>
            <a:r>
              <a:rPr b="1" spc="-85" dirty="0">
                <a:latin typeface="Calibri"/>
                <a:cs typeface="Calibri"/>
              </a:rPr>
              <a:t> </a:t>
            </a:r>
            <a:r>
              <a:rPr b="1" spc="-10" dirty="0">
                <a:latin typeface="Calibri"/>
                <a:cs typeface="Calibri"/>
              </a:rPr>
              <a:t>connected  </a:t>
            </a:r>
            <a:r>
              <a:rPr b="1" spc="-20" dirty="0">
                <a:latin typeface="Calibri"/>
                <a:cs typeface="Calibri"/>
              </a:rPr>
              <a:t>to locate </a:t>
            </a:r>
            <a:r>
              <a:rPr b="1" dirty="0">
                <a:latin typeface="Calibri"/>
                <a:cs typeface="Calibri"/>
              </a:rPr>
              <a:t>their</a:t>
            </a:r>
            <a:r>
              <a:rPr b="1" spc="30" dirty="0">
                <a:latin typeface="Calibri"/>
                <a:cs typeface="Calibri"/>
              </a:rPr>
              <a:t> </a:t>
            </a:r>
            <a:r>
              <a:rPr b="1" spc="-20" dirty="0">
                <a:latin typeface="Calibri"/>
                <a:cs typeface="Calibri"/>
              </a:rPr>
              <a:t>cattle</a:t>
            </a:r>
            <a:endParaRPr>
              <a:latin typeface="Calibri"/>
              <a:cs typeface="Calibri"/>
            </a:endParaRPr>
          </a:p>
        </p:txBody>
      </p:sp>
      <p:sp>
        <p:nvSpPr>
          <p:cNvPr id="4" name="object 4"/>
          <p:cNvSpPr txBox="1"/>
          <p:nvPr/>
        </p:nvSpPr>
        <p:spPr>
          <a:xfrm>
            <a:off x="233248" y="6807"/>
            <a:ext cx="4186352" cy="505908"/>
          </a:xfrm>
          <a:prstGeom prst="rect">
            <a:avLst/>
          </a:prstGeom>
        </p:spPr>
        <p:txBody>
          <a:bodyPr vert="horz" wrap="square" lIns="0" tIns="13335" rIns="0" bIns="0" rtlCol="0">
            <a:spAutoFit/>
          </a:bodyPr>
          <a:lstStyle/>
          <a:p>
            <a:pPr marL="12700">
              <a:lnSpc>
                <a:spcPct val="100000"/>
              </a:lnSpc>
              <a:spcBef>
                <a:spcPts val="105"/>
              </a:spcBef>
            </a:pPr>
            <a:r>
              <a:rPr sz="3200" b="1" spc="-5" dirty="0">
                <a:latin typeface="Calibri"/>
                <a:cs typeface="Calibri"/>
              </a:rPr>
              <a:t>Concept </a:t>
            </a:r>
            <a:r>
              <a:rPr sz="3200" b="1" dirty="0">
                <a:latin typeface="Calibri"/>
                <a:cs typeface="Calibri"/>
              </a:rPr>
              <a:t>of</a:t>
            </a:r>
            <a:r>
              <a:rPr sz="3200" b="1" spc="-75" dirty="0">
                <a:latin typeface="Calibri"/>
                <a:cs typeface="Calibri"/>
              </a:rPr>
              <a:t> </a:t>
            </a:r>
            <a:r>
              <a:rPr sz="3200" b="1" spc="-5" dirty="0">
                <a:latin typeface="Calibri"/>
                <a:cs typeface="Calibri"/>
              </a:rPr>
              <a:t>Cyberspace</a:t>
            </a:r>
            <a:endParaRPr sz="3200">
              <a:latin typeface="Calibri"/>
              <a:cs typeface="Calibri"/>
            </a:endParaRPr>
          </a:p>
        </p:txBody>
      </p:sp>
      <p:sp>
        <p:nvSpPr>
          <p:cNvPr id="5" name="object 2"/>
          <p:cNvSpPr/>
          <p:nvPr/>
        </p:nvSpPr>
        <p:spPr>
          <a:xfrm>
            <a:off x="5029200" y="457200"/>
            <a:ext cx="3934206" cy="2133600"/>
          </a:xfrm>
          <a:prstGeom prst="rect">
            <a:avLst/>
          </a:prstGeom>
          <a:blipFill>
            <a:blip r:embed="rId3" cstate="print"/>
            <a:stretch>
              <a:fillRect/>
            </a:stretch>
          </a:blipFill>
        </p:spPr>
        <p:txBody>
          <a:bodyPr wrap="square" lIns="0" tIns="0" rIns="0" bIns="0" rtlCol="0"/>
          <a:lstStyle/>
          <a:p>
            <a:endParaRPr/>
          </a:p>
        </p:txBody>
      </p:sp>
      <p:sp>
        <p:nvSpPr>
          <p:cNvPr id="6" name="object 3"/>
          <p:cNvSpPr txBox="1"/>
          <p:nvPr/>
        </p:nvSpPr>
        <p:spPr>
          <a:xfrm>
            <a:off x="5181600" y="2743200"/>
            <a:ext cx="3619500" cy="566822"/>
          </a:xfrm>
          <a:prstGeom prst="rect">
            <a:avLst/>
          </a:prstGeom>
        </p:spPr>
        <p:txBody>
          <a:bodyPr vert="horz" wrap="square" lIns="0" tIns="12700" rIns="0" bIns="0" rtlCol="0">
            <a:spAutoFit/>
          </a:bodyPr>
          <a:lstStyle/>
          <a:p>
            <a:pPr marL="416559" marR="5080" indent="-403860">
              <a:lnSpc>
                <a:spcPct val="100000"/>
              </a:lnSpc>
              <a:spcBef>
                <a:spcPts val="100"/>
              </a:spcBef>
            </a:pPr>
            <a:r>
              <a:rPr b="1" spc="-25" dirty="0">
                <a:latin typeface="Calibri"/>
                <a:cs typeface="Calibri"/>
              </a:rPr>
              <a:t>Hunters </a:t>
            </a:r>
            <a:r>
              <a:rPr b="1" spc="-15" dirty="0">
                <a:latin typeface="Calibri"/>
                <a:cs typeface="Calibri"/>
              </a:rPr>
              <a:t>are </a:t>
            </a:r>
            <a:r>
              <a:rPr b="1" spc="-10" dirty="0">
                <a:latin typeface="Calibri"/>
                <a:cs typeface="Calibri"/>
              </a:rPr>
              <a:t>connected </a:t>
            </a:r>
            <a:r>
              <a:rPr b="1" spc="-20" dirty="0">
                <a:latin typeface="Calibri"/>
                <a:cs typeface="Calibri"/>
              </a:rPr>
              <a:t>to  </a:t>
            </a:r>
            <a:r>
              <a:rPr b="1" dirty="0">
                <a:latin typeface="Calibri"/>
                <a:cs typeface="Calibri"/>
              </a:rPr>
              <a:t>it </a:t>
            </a:r>
            <a:r>
              <a:rPr b="1" spc="-20" dirty="0">
                <a:latin typeface="Calibri"/>
                <a:cs typeface="Calibri"/>
              </a:rPr>
              <a:t>to locate </a:t>
            </a:r>
            <a:r>
              <a:rPr b="1" dirty="0">
                <a:latin typeface="Calibri"/>
                <a:cs typeface="Calibri"/>
              </a:rPr>
              <a:t>their</a:t>
            </a:r>
            <a:r>
              <a:rPr b="1" spc="5" dirty="0">
                <a:latin typeface="Calibri"/>
                <a:cs typeface="Calibri"/>
              </a:rPr>
              <a:t> </a:t>
            </a:r>
            <a:r>
              <a:rPr b="1" spc="-20" dirty="0">
                <a:latin typeface="Calibri"/>
                <a:cs typeface="Calibri"/>
              </a:rPr>
              <a:t>prey</a:t>
            </a:r>
            <a:endParaRPr>
              <a:latin typeface="Calibri"/>
              <a:cs typeface="Calibri"/>
            </a:endParaRPr>
          </a:p>
        </p:txBody>
      </p:sp>
      <p:sp>
        <p:nvSpPr>
          <p:cNvPr id="7" name="object 2"/>
          <p:cNvSpPr/>
          <p:nvPr/>
        </p:nvSpPr>
        <p:spPr>
          <a:xfrm>
            <a:off x="457200" y="3276600"/>
            <a:ext cx="4149090" cy="2209800"/>
          </a:xfrm>
          <a:prstGeom prst="rect">
            <a:avLst/>
          </a:prstGeom>
          <a:blipFill>
            <a:blip r:embed="rId4" cstate="print"/>
            <a:stretch>
              <a:fillRect/>
            </a:stretch>
          </a:blipFill>
        </p:spPr>
        <p:txBody>
          <a:bodyPr wrap="square" lIns="0" tIns="0" rIns="0" bIns="0" rtlCol="0"/>
          <a:lstStyle/>
          <a:p>
            <a:endParaRPr/>
          </a:p>
        </p:txBody>
      </p:sp>
      <p:sp>
        <p:nvSpPr>
          <p:cNvPr id="8" name="Rectangle 7"/>
          <p:cNvSpPr/>
          <p:nvPr/>
        </p:nvSpPr>
        <p:spPr>
          <a:xfrm>
            <a:off x="304800" y="5715000"/>
            <a:ext cx="4572000" cy="923330"/>
          </a:xfrm>
          <a:prstGeom prst="rect">
            <a:avLst/>
          </a:prstGeom>
        </p:spPr>
        <p:txBody>
          <a:bodyPr>
            <a:spAutoFit/>
          </a:bodyPr>
          <a:lstStyle/>
          <a:p>
            <a:pPr marL="514984" marR="511175">
              <a:lnSpc>
                <a:spcPct val="100000"/>
              </a:lnSpc>
              <a:spcBef>
                <a:spcPts val="100"/>
              </a:spcBef>
            </a:pPr>
            <a:r>
              <a:rPr lang="en-US" b="1" spc="-5" dirty="0">
                <a:cs typeface="Calibri"/>
              </a:rPr>
              <a:t>Our friend, </a:t>
            </a:r>
            <a:r>
              <a:rPr lang="en-US" b="1" dirty="0">
                <a:cs typeface="Calibri"/>
              </a:rPr>
              <a:t>the </a:t>
            </a:r>
            <a:r>
              <a:rPr lang="en-US" b="1" spc="-10" dirty="0">
                <a:cs typeface="Calibri"/>
              </a:rPr>
              <a:t>farmer</a:t>
            </a:r>
            <a:r>
              <a:rPr lang="en-US" b="1" spc="-90" dirty="0">
                <a:cs typeface="Calibri"/>
              </a:rPr>
              <a:t> </a:t>
            </a:r>
            <a:r>
              <a:rPr lang="en-US" b="1" dirty="0">
                <a:cs typeface="Calibri"/>
              </a:rPr>
              <a:t>is  </a:t>
            </a:r>
            <a:r>
              <a:rPr lang="en-US" b="1" spc="-10" dirty="0">
                <a:cs typeface="Calibri"/>
              </a:rPr>
              <a:t>connected </a:t>
            </a:r>
            <a:r>
              <a:rPr lang="en-US" b="1" spc="-20" dirty="0">
                <a:cs typeface="Calibri"/>
              </a:rPr>
              <a:t>to </a:t>
            </a:r>
            <a:r>
              <a:rPr lang="en-US" b="1" dirty="0">
                <a:cs typeface="Calibri"/>
              </a:rPr>
              <a:t>it</a:t>
            </a:r>
            <a:r>
              <a:rPr lang="en-US" b="1" spc="10" dirty="0">
                <a:cs typeface="Calibri"/>
              </a:rPr>
              <a:t> </a:t>
            </a:r>
            <a:r>
              <a:rPr lang="en-US" b="1" dirty="0">
                <a:cs typeface="Calibri"/>
              </a:rPr>
              <a:t>and “</a:t>
            </a:r>
            <a:r>
              <a:rPr lang="en-US" b="1" dirty="0" err="1">
                <a:cs typeface="Calibri"/>
              </a:rPr>
              <a:t>Facebooking</a:t>
            </a:r>
            <a:r>
              <a:rPr lang="en-US" b="1" dirty="0">
                <a:cs typeface="Calibri"/>
              </a:rPr>
              <a:t>” in the</a:t>
            </a:r>
            <a:r>
              <a:rPr lang="en-US" b="1" spc="-80" dirty="0">
                <a:cs typeface="Calibri"/>
              </a:rPr>
              <a:t> </a:t>
            </a:r>
            <a:r>
              <a:rPr lang="en-US" b="1" spc="-5" dirty="0">
                <a:cs typeface="Calibri"/>
              </a:rPr>
              <a:t>coconut  </a:t>
            </a:r>
            <a:r>
              <a:rPr lang="en-US" b="1" spc="-15" dirty="0">
                <a:cs typeface="Calibri"/>
              </a:rPr>
              <a:t>tree</a:t>
            </a:r>
            <a:endParaRPr lang="en-US" dirty="0">
              <a:cs typeface="Calibri"/>
            </a:endParaRPr>
          </a:p>
        </p:txBody>
      </p:sp>
      <p:sp>
        <p:nvSpPr>
          <p:cNvPr id="9" name="object 2"/>
          <p:cNvSpPr/>
          <p:nvPr/>
        </p:nvSpPr>
        <p:spPr>
          <a:xfrm>
            <a:off x="5181600" y="3352800"/>
            <a:ext cx="3408045" cy="2702051"/>
          </a:xfrm>
          <a:prstGeom prst="rect">
            <a:avLst/>
          </a:prstGeom>
          <a:blipFill>
            <a:blip r:embed="rId5" cstate="print"/>
            <a:stretch>
              <a:fillRect/>
            </a:stretch>
          </a:blipFill>
        </p:spPr>
        <p:txBody>
          <a:bodyPr wrap="square" lIns="0" tIns="0" rIns="0" bIns="0" rtlCol="0"/>
          <a:lstStyle/>
          <a:p>
            <a:endParaRPr/>
          </a:p>
        </p:txBody>
      </p:sp>
      <p:sp>
        <p:nvSpPr>
          <p:cNvPr id="10" name="Rectangle 9"/>
          <p:cNvSpPr/>
          <p:nvPr/>
        </p:nvSpPr>
        <p:spPr>
          <a:xfrm>
            <a:off x="4953000" y="6211669"/>
            <a:ext cx="4572000" cy="646331"/>
          </a:xfrm>
          <a:prstGeom prst="rect">
            <a:avLst/>
          </a:prstGeom>
        </p:spPr>
        <p:txBody>
          <a:bodyPr wrap="square">
            <a:spAutoFit/>
          </a:bodyPr>
          <a:lstStyle/>
          <a:p>
            <a:pPr marL="12700" marR="5080" indent="324485">
              <a:lnSpc>
                <a:spcPct val="100000"/>
              </a:lnSpc>
              <a:spcBef>
                <a:spcPts val="105"/>
              </a:spcBef>
            </a:pPr>
            <a:r>
              <a:rPr lang="en-US" b="1" spc="-5" dirty="0">
                <a:cs typeface="Calibri"/>
              </a:rPr>
              <a:t>Our friends </a:t>
            </a:r>
            <a:r>
              <a:rPr lang="en-US" b="1" dirty="0">
                <a:cs typeface="Calibri"/>
              </a:rPr>
              <a:t>in the </a:t>
            </a:r>
            <a:r>
              <a:rPr lang="en-US" b="1" spc="-15" dirty="0">
                <a:cs typeface="Calibri"/>
              </a:rPr>
              <a:t>remote  </a:t>
            </a:r>
            <a:r>
              <a:rPr lang="en-US" b="1" spc="-10" dirty="0">
                <a:cs typeface="Calibri"/>
              </a:rPr>
              <a:t>areas are </a:t>
            </a:r>
            <a:r>
              <a:rPr lang="en-US" b="1" dirty="0">
                <a:cs typeface="Calibri"/>
              </a:rPr>
              <a:t>also </a:t>
            </a:r>
            <a:r>
              <a:rPr lang="en-US" b="1" spc="-10" dirty="0">
                <a:cs typeface="Calibri"/>
              </a:rPr>
              <a:t>connected </a:t>
            </a:r>
            <a:r>
              <a:rPr lang="en-US" b="1" spc="-20" dirty="0">
                <a:cs typeface="Calibri"/>
              </a:rPr>
              <a:t>to</a:t>
            </a:r>
            <a:r>
              <a:rPr lang="en-US" b="1" spc="-95" dirty="0">
                <a:cs typeface="Calibri"/>
              </a:rPr>
              <a:t> </a:t>
            </a:r>
            <a:r>
              <a:rPr lang="en-US" b="1" dirty="0">
                <a:cs typeface="Calibri"/>
              </a:rPr>
              <a:t>it</a:t>
            </a:r>
            <a:endParaRPr lang="en-US" dirty="0">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eaLnBrk="1" fontAlgn="auto" hangingPunct="1">
              <a:spcAft>
                <a:spcPts val="0"/>
              </a:spcAft>
              <a:defRPr/>
            </a:pPr>
            <a:r>
              <a:rPr lang="et-EE" sz="4000" dirty="0">
                <a:latin typeface="Trebuchet MS" pitchFamily="34" charset="0"/>
              </a:rPr>
              <a:t>Cyber Security: </a:t>
            </a:r>
            <a:br>
              <a:rPr lang="et-EE" sz="4000" dirty="0">
                <a:latin typeface="Trebuchet MS" pitchFamily="34" charset="0"/>
              </a:rPr>
            </a:br>
            <a:r>
              <a:rPr lang="et-EE" sz="4000" dirty="0">
                <a:latin typeface="Trebuchet MS" pitchFamily="34" charset="0"/>
              </a:rPr>
              <a:t>International regulations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algn="ctr" eaLnBrk="1" hangingPunct="1"/>
            <a:r>
              <a:rPr lang="en-GB" sz="3600" b="1" dirty="0">
                <a:latin typeface="Trebuchet MS" pitchFamily="34" charset="0"/>
              </a:rPr>
              <a:t>Importance of Legal Framework</a:t>
            </a:r>
          </a:p>
        </p:txBody>
      </p:sp>
      <p:sp>
        <p:nvSpPr>
          <p:cNvPr id="8195" name="Content Placeholder 2"/>
          <p:cNvSpPr>
            <a:spLocks noGrp="1"/>
          </p:cNvSpPr>
          <p:nvPr>
            <p:ph idx="1"/>
          </p:nvPr>
        </p:nvSpPr>
        <p:spPr/>
        <p:txBody>
          <a:bodyPr/>
          <a:lstStyle/>
          <a:p>
            <a:pPr eaLnBrk="1" hangingPunct="1">
              <a:buFont typeface="Wingdings 2" pitchFamily="18" charset="2"/>
              <a:buNone/>
            </a:pPr>
            <a:endParaRPr lang="en-GB" sz="2800" dirty="0">
              <a:latin typeface="Trebuchet MS" pitchFamily="34" charset="0"/>
            </a:endParaRPr>
          </a:p>
          <a:p>
            <a:pPr eaLnBrk="1" hangingPunct="1"/>
            <a:r>
              <a:rPr lang="en-GB" sz="2800" dirty="0">
                <a:latin typeface="Trebuchet MS" pitchFamily="34" charset="0"/>
              </a:rPr>
              <a:t>Law takes the principle of territoriality as point of departure;</a:t>
            </a:r>
          </a:p>
          <a:p>
            <a:pPr eaLnBrk="1" hangingPunct="1"/>
            <a:r>
              <a:rPr lang="en-GB" sz="2800" dirty="0">
                <a:latin typeface="Trebuchet MS" pitchFamily="34" charset="0"/>
              </a:rPr>
              <a:t>Cyber security tools and targets are physical-boundary-independent;</a:t>
            </a:r>
          </a:p>
          <a:p>
            <a:pPr eaLnBrk="1" hangingPunct="1"/>
            <a:r>
              <a:rPr lang="en-GB" sz="2800" dirty="0">
                <a:latin typeface="Trebuchet MS" pitchFamily="34" charset="0"/>
              </a:rPr>
              <a:t>Agreements between nations create a general common basis for cyber security measures</a:t>
            </a:r>
            <a:endParaRPr lang="en-GB" sz="2400" dirty="0">
              <a:latin typeface="Trebuchet MS" pitchFamily="34" charset="0"/>
            </a:endParaRPr>
          </a:p>
          <a:p>
            <a:pPr eaLnBrk="1" hangingPunct="1"/>
            <a:endParaRPr lang="en-GB" sz="2800" dirty="0">
              <a:latin typeface="Trebuchet MS"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algn="ctr" eaLnBrk="1" hangingPunct="1"/>
            <a:r>
              <a:rPr lang="et-EE" sz="3600" b="1">
                <a:latin typeface="Trebuchet MS" pitchFamily="34" charset="0"/>
              </a:rPr>
              <a:t>Cyber Security Legal Framework</a:t>
            </a:r>
          </a:p>
        </p:txBody>
      </p:sp>
      <p:sp>
        <p:nvSpPr>
          <p:cNvPr id="9219" name="Content Placeholder 2"/>
          <p:cNvSpPr>
            <a:spLocks noGrp="1"/>
          </p:cNvSpPr>
          <p:nvPr>
            <p:ph idx="1"/>
          </p:nvPr>
        </p:nvSpPr>
        <p:spPr/>
        <p:txBody>
          <a:bodyPr/>
          <a:lstStyle/>
          <a:p>
            <a:pPr eaLnBrk="1" hangingPunct="1">
              <a:buFont typeface="Wingdings 2" pitchFamily="18" charset="2"/>
              <a:buNone/>
            </a:pPr>
            <a:endParaRPr lang="et-EE">
              <a:latin typeface="Trebuchet MS" pitchFamily="34" charset="0"/>
            </a:endParaRPr>
          </a:p>
          <a:p>
            <a:pPr eaLnBrk="1" hangingPunct="1"/>
            <a:r>
              <a:rPr lang="en-GB">
                <a:latin typeface="Trebuchet MS" pitchFamily="34" charset="0"/>
              </a:rPr>
              <a:t>International Agreements</a:t>
            </a:r>
          </a:p>
          <a:p>
            <a:pPr eaLnBrk="1" hangingPunct="1"/>
            <a:r>
              <a:rPr lang="en-GB">
                <a:latin typeface="Trebuchet MS" pitchFamily="34" charset="0"/>
              </a:rPr>
              <a:t>EU Legal Framework</a:t>
            </a:r>
          </a:p>
          <a:p>
            <a:pPr eaLnBrk="1" hangingPunct="1"/>
            <a:r>
              <a:rPr lang="en-GB">
                <a:latin typeface="Trebuchet MS" pitchFamily="34" charset="0"/>
              </a:rPr>
              <a:t>Bilateral Agreements</a:t>
            </a:r>
          </a:p>
          <a:p>
            <a:pPr eaLnBrk="1" hangingPunct="1"/>
            <a:r>
              <a:rPr lang="en-GB">
                <a:latin typeface="Trebuchet MS" pitchFamily="34" charset="0"/>
              </a:rPr>
              <a:t>National law</a:t>
            </a:r>
          </a:p>
          <a:p>
            <a:pPr eaLnBrk="1" hangingPunct="1"/>
            <a:r>
              <a:rPr lang="en-GB">
                <a:latin typeface="Trebuchet MS" pitchFamily="34" charset="0"/>
              </a:rPr>
              <a:t>Internal regulations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algn="ctr" eaLnBrk="1" hangingPunct="1"/>
            <a:r>
              <a:rPr lang="et-EE" sz="3600" b="1">
                <a:latin typeface="Trebuchet MS" pitchFamily="34" charset="0"/>
              </a:rPr>
              <a:t>Development of International Law</a:t>
            </a:r>
          </a:p>
        </p:txBody>
      </p:sp>
      <p:sp>
        <p:nvSpPr>
          <p:cNvPr id="3" name="Content Placeholder 2"/>
          <p:cNvSpPr>
            <a:spLocks noGrp="1"/>
          </p:cNvSpPr>
          <p:nvPr>
            <p:ph idx="1"/>
          </p:nvPr>
        </p:nvSpPr>
        <p:spPr/>
        <p:txBody>
          <a:bodyPr>
            <a:normAutofit/>
          </a:bodyPr>
          <a:lstStyle/>
          <a:p>
            <a:pPr marL="420624" indent="-384048" eaLnBrk="1" fontAlgn="auto" hangingPunct="1">
              <a:spcAft>
                <a:spcPts val="0"/>
              </a:spcAft>
              <a:buFont typeface="Wingdings 2"/>
              <a:buNone/>
              <a:defRPr/>
            </a:pPr>
            <a:r>
              <a:rPr lang="et-EE" dirty="0">
                <a:latin typeface="Trebuchet MS" pitchFamily="34" charset="0"/>
              </a:rPr>
              <a:t>	</a:t>
            </a:r>
            <a:r>
              <a:rPr lang="et-EE" sz="2800" dirty="0">
                <a:latin typeface="Trebuchet MS" pitchFamily="34" charset="0"/>
              </a:rPr>
              <a:t>Cyber Security </a:t>
            </a:r>
            <a:r>
              <a:rPr lang="et-EE" sz="2800" dirty="0" err="1">
                <a:latin typeface="Trebuchet MS" pitchFamily="34" charset="0"/>
              </a:rPr>
              <a:t>is</a:t>
            </a:r>
            <a:r>
              <a:rPr lang="et-EE" sz="2800" dirty="0">
                <a:latin typeface="Trebuchet MS" pitchFamily="34" charset="0"/>
              </a:rPr>
              <a:t> a </a:t>
            </a:r>
            <a:r>
              <a:rPr lang="et-EE" sz="2800" dirty="0" err="1">
                <a:latin typeface="Trebuchet MS" pitchFamily="34" charset="0"/>
              </a:rPr>
              <a:t>rather</a:t>
            </a:r>
            <a:r>
              <a:rPr lang="et-EE" sz="2800" dirty="0">
                <a:latin typeface="Trebuchet MS" pitchFamily="34" charset="0"/>
              </a:rPr>
              <a:t> </a:t>
            </a:r>
            <a:r>
              <a:rPr lang="et-EE" sz="2800" b="1" dirty="0" err="1">
                <a:latin typeface="Trebuchet MS" pitchFamily="34" charset="0"/>
              </a:rPr>
              <a:t>new</a:t>
            </a:r>
            <a:r>
              <a:rPr lang="et-EE" sz="2800" b="1" dirty="0">
                <a:latin typeface="Trebuchet MS" pitchFamily="34" charset="0"/>
              </a:rPr>
              <a:t> </a:t>
            </a:r>
            <a:r>
              <a:rPr lang="et-EE" sz="2800" b="1" dirty="0" err="1">
                <a:latin typeface="Trebuchet MS" pitchFamily="34" charset="0"/>
              </a:rPr>
              <a:t>area</a:t>
            </a:r>
            <a:r>
              <a:rPr lang="et-EE" sz="2800" b="1" dirty="0">
                <a:latin typeface="Trebuchet MS" pitchFamily="34" charset="0"/>
              </a:rPr>
              <a:t> </a:t>
            </a:r>
            <a:r>
              <a:rPr lang="et-EE" sz="2800" b="1" dirty="0" err="1">
                <a:latin typeface="Trebuchet MS" pitchFamily="34" charset="0"/>
              </a:rPr>
              <a:t>for</a:t>
            </a:r>
            <a:r>
              <a:rPr lang="et-EE" sz="2800" b="1" dirty="0">
                <a:latin typeface="Trebuchet MS" pitchFamily="34" charset="0"/>
              </a:rPr>
              <a:t> </a:t>
            </a:r>
            <a:r>
              <a:rPr lang="et-EE" sz="2800" b="1" dirty="0" err="1">
                <a:latin typeface="Trebuchet MS" pitchFamily="34" charset="0"/>
              </a:rPr>
              <a:t>law</a:t>
            </a:r>
            <a:r>
              <a:rPr lang="et-EE" sz="2800" b="1" dirty="0">
                <a:latin typeface="Trebuchet MS" pitchFamily="34" charset="0"/>
              </a:rPr>
              <a:t>*</a:t>
            </a:r>
            <a:r>
              <a:rPr lang="et-EE" sz="2800" dirty="0">
                <a:latin typeface="Trebuchet MS" pitchFamily="34" charset="0"/>
              </a:rPr>
              <a:t>.</a:t>
            </a:r>
          </a:p>
          <a:p>
            <a:pPr marL="420624" indent="-384048" eaLnBrk="1" fontAlgn="auto" hangingPunct="1">
              <a:spcAft>
                <a:spcPts val="0"/>
              </a:spcAft>
              <a:buFont typeface="Wingdings 2"/>
              <a:buNone/>
              <a:defRPr/>
            </a:pPr>
            <a:endParaRPr lang="et-EE" sz="2800" dirty="0">
              <a:latin typeface="Trebuchet MS" pitchFamily="34" charset="0"/>
            </a:endParaRPr>
          </a:p>
          <a:p>
            <a:pPr marL="420624" indent="-384048" eaLnBrk="1" fontAlgn="auto" hangingPunct="1">
              <a:spcAft>
                <a:spcPts val="0"/>
              </a:spcAft>
              <a:buFont typeface="Wingdings 2"/>
              <a:buNone/>
              <a:defRPr/>
            </a:pPr>
            <a:r>
              <a:rPr lang="et-EE" sz="2800" dirty="0">
                <a:latin typeface="Trebuchet MS" pitchFamily="34" charset="0"/>
              </a:rPr>
              <a:t>	</a:t>
            </a:r>
            <a:r>
              <a:rPr lang="en-US" sz="2800" dirty="0">
                <a:latin typeface="Trebuchet MS" pitchFamily="34" charset="0"/>
              </a:rPr>
              <a:t>Over the years, the </a:t>
            </a:r>
            <a:r>
              <a:rPr lang="en-US" sz="2800" b="1" dirty="0">
                <a:latin typeface="Trebuchet MS" pitchFamily="34" charset="0"/>
              </a:rPr>
              <a:t>international co-operation</a:t>
            </a:r>
            <a:r>
              <a:rPr lang="en-US" sz="2800" dirty="0">
                <a:latin typeface="Trebuchet MS" pitchFamily="34" charset="0"/>
              </a:rPr>
              <a:t> on cybercrime has been very active and comprehensive</a:t>
            </a:r>
            <a:r>
              <a:rPr lang="et-EE" sz="2800" dirty="0">
                <a:latin typeface="Trebuchet MS" pitchFamily="34" charset="0"/>
              </a:rPr>
              <a:t>.</a:t>
            </a:r>
          </a:p>
          <a:p>
            <a:pPr marL="420624" indent="-384048" eaLnBrk="1" fontAlgn="auto" hangingPunct="1">
              <a:spcAft>
                <a:spcPts val="0"/>
              </a:spcAft>
              <a:buFont typeface="Wingdings 2"/>
              <a:buNone/>
              <a:defRPr/>
            </a:pPr>
            <a:endParaRPr lang="et-EE" sz="2800" dirty="0">
              <a:latin typeface="Trebuchet MS" pitchFamily="34" charset="0"/>
            </a:endParaRPr>
          </a:p>
          <a:p>
            <a:pPr marL="420624" indent="-384048" eaLnBrk="1" fontAlgn="auto" hangingPunct="1">
              <a:spcAft>
                <a:spcPts val="0"/>
              </a:spcAft>
              <a:buFont typeface="Wingdings 2"/>
              <a:buNone/>
              <a:defRPr/>
            </a:pPr>
            <a:r>
              <a:rPr lang="et-EE" sz="2800" dirty="0">
                <a:latin typeface="Trebuchet MS" pitchFamily="34" charset="0"/>
              </a:rPr>
              <a:t>	</a:t>
            </a:r>
            <a:r>
              <a:rPr lang="en-US" sz="2800" dirty="0">
                <a:latin typeface="Trebuchet MS" pitchFamily="34" charset="0"/>
              </a:rPr>
              <a:t>The international </a:t>
            </a:r>
            <a:r>
              <a:rPr lang="en-US" sz="2800" b="1" dirty="0">
                <a:latin typeface="Trebuchet MS" pitchFamily="34" charset="0"/>
              </a:rPr>
              <a:t>level of consensus </a:t>
            </a:r>
            <a:r>
              <a:rPr lang="en-US" sz="2800" dirty="0">
                <a:latin typeface="Trebuchet MS" pitchFamily="34" charset="0"/>
              </a:rPr>
              <a:t>on criminal law has, however, not been achieved. </a:t>
            </a:r>
            <a:endParaRPr lang="en-GB" sz="2800" dirty="0">
              <a:latin typeface="Trebuchet MS"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algn="ctr" eaLnBrk="1" hangingPunct="1"/>
            <a:r>
              <a:rPr lang="et-EE" sz="3600" b="1">
                <a:latin typeface="Trebuchet MS" pitchFamily="34" charset="0"/>
              </a:rPr>
              <a:t>International Activities / UN</a:t>
            </a:r>
          </a:p>
        </p:txBody>
      </p:sp>
      <p:sp>
        <p:nvSpPr>
          <p:cNvPr id="3" name="Content Placeholder 2"/>
          <p:cNvSpPr>
            <a:spLocks noGrp="1"/>
          </p:cNvSpPr>
          <p:nvPr>
            <p:ph idx="1"/>
          </p:nvPr>
        </p:nvSpPr>
        <p:spPr/>
        <p:txBody>
          <a:bodyPr>
            <a:normAutofit/>
          </a:bodyPr>
          <a:lstStyle/>
          <a:p>
            <a:pPr marL="442913" indent="-442913" eaLnBrk="1" fontAlgn="auto" hangingPunct="1">
              <a:spcAft>
                <a:spcPts val="0"/>
              </a:spcAft>
              <a:buFont typeface="Wingdings 2"/>
              <a:buNone/>
              <a:defRPr/>
            </a:pPr>
            <a:r>
              <a:rPr lang="et-EE" dirty="0">
                <a:latin typeface="Trebuchet MS" pitchFamily="34" charset="0"/>
              </a:rPr>
              <a:t> </a:t>
            </a:r>
            <a:r>
              <a:rPr lang="et-EE" sz="2400" b="1" dirty="0">
                <a:latin typeface="Trebuchet MS" pitchFamily="34" charset="0"/>
              </a:rPr>
              <a:t>General </a:t>
            </a:r>
            <a:r>
              <a:rPr lang="et-EE" sz="2400" b="1" dirty="0" err="1">
                <a:latin typeface="Trebuchet MS" pitchFamily="34" charset="0"/>
              </a:rPr>
              <a:t>Assembly</a:t>
            </a:r>
            <a:r>
              <a:rPr lang="et-EE" sz="2400" b="1" dirty="0">
                <a:latin typeface="Trebuchet MS" pitchFamily="34" charset="0"/>
              </a:rPr>
              <a:t> </a:t>
            </a:r>
            <a:r>
              <a:rPr lang="et-EE" sz="2400" b="1" dirty="0" err="1">
                <a:latin typeface="Trebuchet MS" pitchFamily="34" charset="0"/>
              </a:rPr>
              <a:t>Resolutions</a:t>
            </a:r>
            <a:r>
              <a:rPr lang="et-EE" sz="2400" b="1" dirty="0">
                <a:latin typeface="Trebuchet MS" pitchFamily="34" charset="0"/>
              </a:rPr>
              <a:t> </a:t>
            </a:r>
            <a:r>
              <a:rPr lang="en-US" sz="2400" b="1" dirty="0">
                <a:latin typeface="Trebuchet MS" pitchFamily="34" charset="0"/>
              </a:rPr>
              <a:t>on</a:t>
            </a:r>
            <a:r>
              <a:rPr lang="et-EE" sz="2400" b="1" dirty="0">
                <a:latin typeface="Trebuchet MS" pitchFamily="34" charset="0"/>
              </a:rPr>
              <a:t>:</a:t>
            </a:r>
            <a:r>
              <a:rPr lang="en-US" sz="2400" b="1" dirty="0">
                <a:latin typeface="Trebuchet MS" pitchFamily="34" charset="0"/>
              </a:rPr>
              <a:t> </a:t>
            </a:r>
            <a:endParaRPr lang="et-EE" b="1" dirty="0">
              <a:latin typeface="Trebuchet MS" pitchFamily="34" charset="0"/>
            </a:endParaRPr>
          </a:p>
          <a:p>
            <a:pPr marL="442913" indent="-442913" eaLnBrk="1" fontAlgn="auto" hangingPunct="1">
              <a:spcAft>
                <a:spcPts val="0"/>
              </a:spcAft>
              <a:buFont typeface="Wingdings 2"/>
              <a:buNone/>
              <a:defRPr/>
            </a:pPr>
            <a:endParaRPr lang="et-EE" sz="1800" dirty="0">
              <a:latin typeface="Trebuchet MS" pitchFamily="34" charset="0"/>
            </a:endParaRPr>
          </a:p>
          <a:p>
            <a:pPr marL="442913" indent="-442913" eaLnBrk="1" fontAlgn="auto" hangingPunct="1">
              <a:spcAft>
                <a:spcPts val="0"/>
              </a:spcAft>
              <a:buFont typeface="Wingdings 2"/>
              <a:buChar char=""/>
              <a:defRPr/>
            </a:pPr>
            <a:r>
              <a:rPr lang="en-US" sz="2400" dirty="0">
                <a:latin typeface="Trebuchet MS" pitchFamily="34" charset="0"/>
              </a:rPr>
              <a:t>Developments in the Field of Information and Telecommunications in the Context of International Security</a:t>
            </a:r>
            <a:endParaRPr lang="et-EE" sz="2400" dirty="0">
              <a:latin typeface="Trebuchet MS" pitchFamily="34" charset="0"/>
            </a:endParaRPr>
          </a:p>
          <a:p>
            <a:pPr marL="442913" indent="-442913" eaLnBrk="1" fontAlgn="auto" hangingPunct="1">
              <a:spcAft>
                <a:spcPts val="0"/>
              </a:spcAft>
              <a:buFont typeface="Wingdings 2"/>
              <a:buChar char=""/>
              <a:defRPr/>
            </a:pPr>
            <a:r>
              <a:rPr lang="en-US" sz="2400" dirty="0">
                <a:latin typeface="Trebuchet MS" pitchFamily="34" charset="0"/>
              </a:rPr>
              <a:t>Combating the Criminal Misuse of Information Technology</a:t>
            </a:r>
            <a:endParaRPr lang="et-EE" sz="2400" dirty="0">
              <a:latin typeface="Trebuchet MS" pitchFamily="34" charset="0"/>
            </a:endParaRPr>
          </a:p>
          <a:p>
            <a:pPr marL="442913" indent="-442913" eaLnBrk="1" fontAlgn="auto" hangingPunct="1">
              <a:spcAft>
                <a:spcPts val="0"/>
              </a:spcAft>
              <a:buFont typeface="Wingdings 2"/>
              <a:buChar char=""/>
              <a:defRPr/>
            </a:pPr>
            <a:r>
              <a:rPr lang="en-US" sz="2400" dirty="0">
                <a:latin typeface="Trebuchet MS" pitchFamily="34" charset="0"/>
              </a:rPr>
              <a:t>Creation of a Global Culture of Cybersecurity</a:t>
            </a:r>
            <a:endParaRPr lang="et-EE" sz="2400" dirty="0">
              <a:latin typeface="Trebuchet MS" pitchFamily="34" charset="0"/>
            </a:endParaRPr>
          </a:p>
          <a:p>
            <a:pPr marL="442913" indent="-442913" eaLnBrk="1" fontAlgn="auto" hangingPunct="1">
              <a:spcAft>
                <a:spcPts val="0"/>
              </a:spcAft>
              <a:buFont typeface="Wingdings 2"/>
              <a:buChar char=""/>
              <a:defRPr/>
            </a:pPr>
            <a:r>
              <a:rPr lang="en-US" sz="2400" dirty="0">
                <a:latin typeface="Trebuchet MS" pitchFamily="34" charset="0"/>
              </a:rPr>
              <a:t>Creation of a Global Culture of Cybersecurity and the Protection of Critical Information Infrastructures.</a:t>
            </a:r>
          </a:p>
          <a:p>
            <a:pPr marL="420624" indent="-384048" eaLnBrk="1" fontAlgn="auto" hangingPunct="1">
              <a:spcAft>
                <a:spcPts val="0"/>
              </a:spcAft>
              <a:buFont typeface="Wingdings 2"/>
              <a:buNone/>
              <a:defRPr/>
            </a:pPr>
            <a:endParaRPr lang="en-US" dirty="0">
              <a:latin typeface="Trebuchet MS"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algn="ctr" eaLnBrk="1" hangingPunct="1"/>
            <a:r>
              <a:rPr lang="et-EE" sz="3600" b="1">
                <a:latin typeface="Trebuchet MS" pitchFamily="34" charset="0"/>
              </a:rPr>
              <a:t>Other International Activities</a:t>
            </a:r>
          </a:p>
        </p:txBody>
      </p:sp>
      <p:sp>
        <p:nvSpPr>
          <p:cNvPr id="12291" name="Content Placeholder 2"/>
          <p:cNvSpPr>
            <a:spLocks noGrp="1"/>
          </p:cNvSpPr>
          <p:nvPr>
            <p:ph idx="1"/>
          </p:nvPr>
        </p:nvSpPr>
        <p:spPr/>
        <p:txBody>
          <a:bodyPr/>
          <a:lstStyle/>
          <a:p>
            <a:pPr marL="442913" indent="-442913" eaLnBrk="1" hangingPunct="1">
              <a:buFont typeface="Wingdings 2" pitchFamily="18" charset="2"/>
              <a:buNone/>
            </a:pPr>
            <a:r>
              <a:rPr lang="et-EE" dirty="0">
                <a:latin typeface="Trebuchet MS" pitchFamily="34" charset="0"/>
              </a:rPr>
              <a:t> </a:t>
            </a:r>
            <a:r>
              <a:rPr lang="en-US" sz="2400" b="1" dirty="0">
                <a:latin typeface="Trebuchet MS" pitchFamily="34" charset="0"/>
              </a:rPr>
              <a:t> </a:t>
            </a:r>
            <a:r>
              <a:rPr lang="et-EE" sz="2400" b="1" dirty="0">
                <a:latin typeface="Trebuchet MS" pitchFamily="34" charset="0"/>
              </a:rPr>
              <a:t>	</a:t>
            </a:r>
            <a:endParaRPr lang="en-GB" sz="2400" b="1" dirty="0">
              <a:latin typeface="Trebuchet MS" pitchFamily="34" charset="0"/>
            </a:endParaRPr>
          </a:p>
          <a:p>
            <a:pPr marL="442913" indent="-442913" eaLnBrk="1" hangingPunct="1">
              <a:buFont typeface="Wingdings 2" pitchFamily="18" charset="2"/>
              <a:buNone/>
            </a:pPr>
            <a:r>
              <a:rPr lang="en-GB" sz="2400" b="1" dirty="0">
                <a:latin typeface="Trebuchet MS" pitchFamily="34" charset="0"/>
              </a:rPr>
              <a:t>	ITU - Global </a:t>
            </a:r>
            <a:r>
              <a:rPr lang="en-GB" sz="2400" b="1" dirty="0" err="1">
                <a:latin typeface="Trebuchet MS" pitchFamily="34" charset="0"/>
              </a:rPr>
              <a:t>Cybersecurity</a:t>
            </a:r>
            <a:r>
              <a:rPr lang="en-GB" sz="2400" b="1" dirty="0">
                <a:latin typeface="Trebuchet MS" pitchFamily="34" charset="0"/>
              </a:rPr>
              <a:t> Agenda (GCA)</a:t>
            </a:r>
          </a:p>
          <a:p>
            <a:pPr marL="442913" indent="-442913" eaLnBrk="1" hangingPunct="1">
              <a:buFont typeface="Wingdings 2" pitchFamily="18" charset="2"/>
              <a:buNone/>
            </a:pPr>
            <a:r>
              <a:rPr lang="en-GB" sz="2400" b="1" dirty="0">
                <a:latin typeface="Trebuchet MS" pitchFamily="34" charset="0"/>
              </a:rPr>
              <a:t>	INTERPOL - Coordinating law-enforcement agencies 		   and legislations</a:t>
            </a:r>
          </a:p>
          <a:p>
            <a:pPr marL="442913" indent="-442913" eaLnBrk="1" hangingPunct="1">
              <a:buFont typeface="Wingdings 2" pitchFamily="18" charset="2"/>
              <a:buNone/>
            </a:pPr>
            <a:r>
              <a:rPr lang="en-GB" sz="2400" b="1" dirty="0">
                <a:latin typeface="Trebuchet MS" pitchFamily="34" charset="0"/>
              </a:rPr>
              <a:t>	NATO - Cyber </a:t>
            </a:r>
            <a:r>
              <a:rPr lang="en-GB" sz="2400" b="1" dirty="0" err="1">
                <a:latin typeface="Trebuchet MS" pitchFamily="34" charset="0"/>
              </a:rPr>
              <a:t>Defense</a:t>
            </a:r>
            <a:r>
              <a:rPr lang="en-GB" sz="2400" b="1" dirty="0">
                <a:latin typeface="Trebuchet MS" pitchFamily="34" charset="0"/>
              </a:rPr>
              <a:t> Policy and Concept</a:t>
            </a:r>
          </a:p>
          <a:p>
            <a:pPr marL="442913" indent="-442913" eaLnBrk="1" hangingPunct="1">
              <a:buFont typeface="Wingdings 2" pitchFamily="18" charset="2"/>
              <a:buNone/>
            </a:pPr>
            <a:r>
              <a:rPr lang="en-GB" sz="2400" b="1" dirty="0">
                <a:latin typeface="Trebuchet MS" pitchFamily="34" charset="0"/>
              </a:rPr>
              <a:t>	G8 High Tech Group – Recommendations and Best 			         Practices</a:t>
            </a:r>
          </a:p>
          <a:p>
            <a:pPr marL="442913" indent="-442913" eaLnBrk="1" hangingPunct="1">
              <a:buFont typeface="Wingdings 2" pitchFamily="18" charset="2"/>
              <a:buNone/>
            </a:pPr>
            <a:r>
              <a:rPr lang="en-GB" sz="2400" b="1" dirty="0">
                <a:latin typeface="Trebuchet MS" pitchFamily="34" charset="0"/>
              </a:rPr>
              <a:t>	OECD, several regional organizations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ctr" eaLnBrk="1" hangingPunct="1"/>
            <a:r>
              <a:rPr lang="en-GB" sz="3600" b="1" dirty="0">
                <a:latin typeface="Trebuchet MS" pitchFamily="34" charset="0"/>
              </a:rPr>
              <a:t>Council of Europe</a:t>
            </a:r>
          </a:p>
        </p:txBody>
      </p:sp>
      <p:sp>
        <p:nvSpPr>
          <p:cNvPr id="13315" name="Content Placeholder 2"/>
          <p:cNvSpPr>
            <a:spLocks noGrp="1"/>
          </p:cNvSpPr>
          <p:nvPr>
            <p:ph idx="1"/>
          </p:nvPr>
        </p:nvSpPr>
        <p:spPr>
          <a:xfrm>
            <a:off x="457200" y="1524000"/>
            <a:ext cx="8229600" cy="4602163"/>
          </a:xfrm>
        </p:spPr>
        <p:txBody>
          <a:bodyPr/>
          <a:lstStyle/>
          <a:p>
            <a:pPr marL="442913" indent="-442913" eaLnBrk="1" hangingPunct="1">
              <a:buFont typeface="Wingdings 2" pitchFamily="18" charset="2"/>
              <a:buNone/>
            </a:pPr>
            <a:r>
              <a:rPr lang="et-EE" dirty="0">
                <a:latin typeface="Trebuchet MS" pitchFamily="34" charset="0"/>
              </a:rPr>
              <a:t> </a:t>
            </a:r>
            <a:r>
              <a:rPr lang="en-US" sz="2400" b="1" dirty="0">
                <a:latin typeface="Trebuchet MS" pitchFamily="34" charset="0"/>
              </a:rPr>
              <a:t> </a:t>
            </a:r>
            <a:r>
              <a:rPr lang="et-EE" sz="2400" b="1" dirty="0">
                <a:latin typeface="Trebuchet MS" pitchFamily="34" charset="0"/>
              </a:rPr>
              <a:t>	</a:t>
            </a:r>
            <a:r>
              <a:rPr lang="fr-FR" sz="2800" b="1" dirty="0">
                <a:latin typeface="Trebuchet MS" pitchFamily="34" charset="0"/>
              </a:rPr>
              <a:t>Convention on </a:t>
            </a:r>
            <a:r>
              <a:rPr lang="fr-FR" sz="2800" b="1" dirty="0" err="1">
                <a:latin typeface="Trebuchet MS" pitchFamily="34" charset="0"/>
              </a:rPr>
              <a:t>Cybercrime</a:t>
            </a:r>
            <a:r>
              <a:rPr lang="et-EE" sz="2800" b="1" dirty="0">
                <a:latin typeface="Trebuchet MS" pitchFamily="34" charset="0"/>
              </a:rPr>
              <a:t> (C</a:t>
            </a:r>
            <a:r>
              <a:rPr lang="et-EE" sz="2800" b="1" baseline="30000" dirty="0">
                <a:latin typeface="Trebuchet MS" pitchFamily="34" charset="0"/>
              </a:rPr>
              <a:t>3</a:t>
            </a:r>
            <a:r>
              <a:rPr lang="et-EE" sz="2800" b="1" dirty="0">
                <a:latin typeface="Trebuchet MS" pitchFamily="34" charset="0"/>
              </a:rPr>
              <a:t>)</a:t>
            </a:r>
          </a:p>
          <a:p>
            <a:pPr marL="442913" indent="-442913" eaLnBrk="1" hangingPunct="1">
              <a:buFont typeface="Wingdings 2" pitchFamily="18" charset="2"/>
              <a:buNone/>
            </a:pPr>
            <a:endParaRPr lang="et-EE" sz="2400" b="1" dirty="0">
              <a:latin typeface="Trebuchet MS" pitchFamily="34" charset="0"/>
            </a:endParaRPr>
          </a:p>
          <a:p>
            <a:pPr marL="442913" indent="-442913" eaLnBrk="1" hangingPunct="1"/>
            <a:r>
              <a:rPr lang="en-US" sz="2400" dirty="0">
                <a:latin typeface="Trebuchet MS" pitchFamily="34" charset="0"/>
              </a:rPr>
              <a:t>opened for signature </a:t>
            </a:r>
            <a:r>
              <a:rPr lang="fr-FR" sz="2400" b="1" dirty="0">
                <a:latin typeface="Trebuchet MS" pitchFamily="34" charset="0"/>
              </a:rPr>
              <a:t>2001</a:t>
            </a:r>
            <a:endParaRPr lang="et-EE" sz="2400" b="1" dirty="0">
              <a:latin typeface="Trebuchet MS" pitchFamily="34" charset="0"/>
            </a:endParaRPr>
          </a:p>
          <a:p>
            <a:pPr marL="442913" indent="-442913" eaLnBrk="1" hangingPunct="1"/>
            <a:r>
              <a:rPr lang="en-US" sz="2400" dirty="0">
                <a:latin typeface="Trebuchet MS" pitchFamily="34" charset="0"/>
              </a:rPr>
              <a:t>entry into force</a:t>
            </a:r>
            <a:r>
              <a:rPr lang="et-EE" sz="2400" dirty="0">
                <a:latin typeface="Trebuchet MS" pitchFamily="34" charset="0"/>
              </a:rPr>
              <a:t> 2004</a:t>
            </a:r>
            <a:endParaRPr lang="et-EE" sz="2400" b="1" dirty="0">
              <a:latin typeface="Trebuchet MS" pitchFamily="34" charset="0"/>
            </a:endParaRPr>
          </a:p>
          <a:p>
            <a:pPr marL="442913" indent="-442913" eaLnBrk="1" hangingPunct="1"/>
            <a:r>
              <a:rPr lang="et-EE" sz="2400" b="1" dirty="0">
                <a:latin typeface="Trebuchet MS" pitchFamily="34" charset="0"/>
              </a:rPr>
              <a:t>open to MS and non-MS</a:t>
            </a:r>
          </a:p>
          <a:p>
            <a:pPr marL="442913" indent="-442913" eaLnBrk="1" hangingPunct="1"/>
            <a:r>
              <a:rPr lang="et-EE" sz="2400" b="1" dirty="0">
                <a:latin typeface="Trebuchet MS" pitchFamily="34" charset="0"/>
              </a:rPr>
              <a:t>46 member states</a:t>
            </a:r>
            <a:endParaRPr lang="fr-FR" sz="2400" b="1" dirty="0">
              <a:latin typeface="Trebuchet MS" pitchFamily="34" charset="0"/>
            </a:endParaRPr>
          </a:p>
          <a:p>
            <a:pPr marL="442913" indent="-442913" eaLnBrk="1" hangingPunct="1">
              <a:buFont typeface="Wingdings 2" pitchFamily="18" charset="2"/>
              <a:buNone/>
            </a:pPr>
            <a:endParaRPr lang="fr-FR" sz="2400" b="1" dirty="0">
              <a:latin typeface="Trebuchet MS"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eaLnBrk="1" hangingPunct="1"/>
            <a:r>
              <a:rPr lang="et-EE" sz="3600" b="1">
                <a:latin typeface="Trebuchet MS" pitchFamily="34" charset="0"/>
              </a:rPr>
              <a:t>C</a:t>
            </a:r>
            <a:r>
              <a:rPr lang="et-EE" sz="3600" b="1" baseline="30000">
                <a:latin typeface="Trebuchet MS" pitchFamily="34" charset="0"/>
              </a:rPr>
              <a:t>3</a:t>
            </a:r>
            <a:r>
              <a:rPr lang="et-EE" sz="3600" b="1">
                <a:latin typeface="Trebuchet MS" pitchFamily="34" charset="0"/>
              </a:rPr>
              <a:t>: </a:t>
            </a:r>
            <a:r>
              <a:rPr lang="en-GB" sz="3600" b="1">
                <a:latin typeface="Trebuchet MS" pitchFamily="34" charset="0"/>
              </a:rPr>
              <a:t>Substanti</a:t>
            </a:r>
            <a:r>
              <a:rPr lang="et-EE" sz="3600" b="1">
                <a:latin typeface="Trebuchet MS" pitchFamily="34" charset="0"/>
              </a:rPr>
              <a:t>al</a:t>
            </a:r>
            <a:r>
              <a:rPr lang="en-GB" sz="3600" b="1">
                <a:latin typeface="Trebuchet MS" pitchFamily="34" charset="0"/>
              </a:rPr>
              <a:t> criminal law </a:t>
            </a:r>
          </a:p>
        </p:txBody>
      </p:sp>
      <p:sp>
        <p:nvSpPr>
          <p:cNvPr id="3" name="Content Placeholder 2"/>
          <p:cNvSpPr>
            <a:spLocks noGrp="1"/>
          </p:cNvSpPr>
          <p:nvPr>
            <p:ph idx="1"/>
          </p:nvPr>
        </p:nvSpPr>
        <p:spPr>
          <a:xfrm>
            <a:off x="500063" y="1571625"/>
            <a:ext cx="7467600" cy="4525963"/>
          </a:xfrm>
        </p:spPr>
        <p:txBody>
          <a:bodyPr>
            <a:normAutofit fontScale="92500"/>
          </a:bodyPr>
          <a:lstStyle/>
          <a:p>
            <a:pPr marL="442913" indent="-442913" eaLnBrk="1" fontAlgn="auto" hangingPunct="1">
              <a:spcAft>
                <a:spcPts val="0"/>
              </a:spcAft>
              <a:buFont typeface="Wingdings 2"/>
              <a:buChar char=""/>
              <a:defRPr/>
            </a:pPr>
            <a:r>
              <a:rPr lang="et-EE" sz="2600" dirty="0">
                <a:latin typeface="Trebuchet MS" pitchFamily="34" charset="0"/>
              </a:rPr>
              <a:t> </a:t>
            </a:r>
            <a:r>
              <a:rPr lang="en-GB" sz="2600" dirty="0">
                <a:latin typeface="Trebuchet MS" pitchFamily="34" charset="0"/>
              </a:rPr>
              <a:t>Article 2 – Illegal access</a:t>
            </a:r>
          </a:p>
          <a:p>
            <a:pPr marL="420624" indent="-384048" eaLnBrk="1" fontAlgn="auto" hangingPunct="1">
              <a:spcBef>
                <a:spcPts val="600"/>
              </a:spcBef>
              <a:spcAft>
                <a:spcPts val="0"/>
              </a:spcAft>
              <a:buFont typeface="Wingdings 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600" dirty="0">
                <a:latin typeface="Trebuchet MS" pitchFamily="34" charset="0"/>
              </a:rPr>
              <a:t>Article 3 – Illegal interception</a:t>
            </a:r>
          </a:p>
          <a:p>
            <a:pPr marL="420624" indent="-384048" eaLnBrk="1" fontAlgn="auto" hangingPunct="1">
              <a:spcBef>
                <a:spcPts val="600"/>
              </a:spcBef>
              <a:spcAft>
                <a:spcPts val="0"/>
              </a:spcAft>
              <a:buFont typeface="Wingdings 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600" dirty="0">
                <a:latin typeface="Trebuchet MS" pitchFamily="34" charset="0"/>
              </a:rPr>
              <a:t>Article 4 – Data interference</a:t>
            </a:r>
          </a:p>
          <a:p>
            <a:pPr marL="420624" indent="-384048" eaLnBrk="1" fontAlgn="auto" hangingPunct="1">
              <a:spcBef>
                <a:spcPts val="600"/>
              </a:spcBef>
              <a:spcAft>
                <a:spcPts val="0"/>
              </a:spcAft>
              <a:buFont typeface="Wingdings 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600" dirty="0">
                <a:latin typeface="Trebuchet MS" pitchFamily="34" charset="0"/>
              </a:rPr>
              <a:t>Article 5 – System interference</a:t>
            </a:r>
          </a:p>
          <a:p>
            <a:pPr marL="420624" indent="-384048" eaLnBrk="1" fontAlgn="auto" hangingPunct="1">
              <a:spcBef>
                <a:spcPts val="600"/>
              </a:spcBef>
              <a:spcAft>
                <a:spcPts val="0"/>
              </a:spcAft>
              <a:buFont typeface="Wingdings 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600" dirty="0">
                <a:latin typeface="Trebuchet MS" pitchFamily="34" charset="0"/>
              </a:rPr>
              <a:t>Article 6 – Misuse of devices</a:t>
            </a:r>
            <a:endParaRPr lang="et-EE" sz="2600" dirty="0">
              <a:latin typeface="Trebuchet MS" pitchFamily="34" charset="0"/>
            </a:endParaRPr>
          </a:p>
          <a:p>
            <a:pPr marL="420624" indent="-384048" eaLnBrk="1" fontAlgn="auto" hangingPunct="1">
              <a:spcBef>
                <a:spcPts val="600"/>
              </a:spcBef>
              <a:spcAft>
                <a:spcPts val="0"/>
              </a:spcAft>
              <a:buFont typeface="Wingdings 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t-EE" sz="2600" dirty="0">
                <a:latin typeface="Trebuchet MS" pitchFamily="34" charset="0"/>
                <a:cs typeface="Times New Roman" pitchFamily="18" charset="0"/>
              </a:rPr>
              <a:t>A</a:t>
            </a:r>
            <a:r>
              <a:rPr lang="en-GB" sz="2600" dirty="0" err="1">
                <a:latin typeface="Trebuchet MS" pitchFamily="34" charset="0"/>
                <a:cs typeface="Times New Roman" pitchFamily="18" charset="0"/>
              </a:rPr>
              <a:t>rticle</a:t>
            </a:r>
            <a:r>
              <a:rPr lang="en-GB" sz="2600" dirty="0">
                <a:latin typeface="Trebuchet MS" pitchFamily="34" charset="0"/>
                <a:cs typeface="Times New Roman" pitchFamily="18" charset="0"/>
              </a:rPr>
              <a:t> 7 – Computer-related forgery</a:t>
            </a:r>
          </a:p>
          <a:p>
            <a:pPr marL="420624" indent="-384048" eaLnBrk="1" fontAlgn="auto" hangingPunct="1">
              <a:spcBef>
                <a:spcPts val="600"/>
              </a:spcBef>
              <a:spcAft>
                <a:spcPts val="0"/>
              </a:spcAft>
              <a:buFont typeface="Wingdings 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600" dirty="0">
                <a:latin typeface="Trebuchet MS" pitchFamily="34" charset="0"/>
                <a:cs typeface="Times New Roman" pitchFamily="18" charset="0"/>
              </a:rPr>
              <a:t>Article 8 – Computer-related fraud</a:t>
            </a:r>
            <a:endParaRPr lang="et-EE" sz="2600" dirty="0">
              <a:latin typeface="Trebuchet MS" pitchFamily="34" charset="0"/>
              <a:cs typeface="Times New Roman" pitchFamily="18" charset="0"/>
            </a:endParaRPr>
          </a:p>
          <a:p>
            <a:pPr marL="420624" indent="-384048" eaLnBrk="1" fontAlgn="auto" hangingPunct="1">
              <a:spcBef>
                <a:spcPts val="600"/>
              </a:spcBef>
              <a:spcAft>
                <a:spcPts val="0"/>
              </a:spcAft>
              <a:buFont typeface="Wingdings 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600" dirty="0">
                <a:latin typeface="Trebuchet MS" pitchFamily="34" charset="0"/>
                <a:cs typeface="Times New Roman" pitchFamily="18" charset="0"/>
              </a:rPr>
              <a:t>Article 9 – Offences related to child pornography</a:t>
            </a:r>
            <a:endParaRPr lang="et-EE" sz="2600" dirty="0">
              <a:latin typeface="Trebuchet MS" pitchFamily="34" charset="0"/>
              <a:cs typeface="Times New Roman" pitchFamily="18" charset="0"/>
            </a:endParaRPr>
          </a:p>
          <a:p>
            <a:pPr marL="420624" indent="-384048" eaLnBrk="1" fontAlgn="auto" hangingPunct="1">
              <a:spcBef>
                <a:spcPts val="600"/>
              </a:spcBef>
              <a:spcAft>
                <a:spcPts val="0"/>
              </a:spcAft>
              <a:buFont typeface="Wingdings 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600" dirty="0">
                <a:latin typeface="Trebuchet MS" pitchFamily="34" charset="0"/>
                <a:cs typeface="Times New Roman" pitchFamily="18" charset="0"/>
              </a:rPr>
              <a:t>Article 10 – Offences related to infringements of copyright and related rights</a:t>
            </a:r>
          </a:p>
          <a:p>
            <a:pPr marL="420624" indent="-384048" eaLnBrk="1" fontAlgn="auto" hangingPunct="1">
              <a:spcBef>
                <a:spcPts val="600"/>
              </a:spcBef>
              <a:spcAft>
                <a:spcPts val="0"/>
              </a:spcAft>
              <a:buFont typeface="Wingdings 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2600" dirty="0">
              <a:latin typeface="Trebuchet MS" pitchFamily="34" charset="0"/>
              <a:cs typeface="Times New Roman" pitchFamily="18" charset="0"/>
            </a:endParaRPr>
          </a:p>
          <a:p>
            <a:pPr marL="442913" indent="-442913" eaLnBrk="1" fontAlgn="auto" hangingPunct="1">
              <a:spcAft>
                <a:spcPts val="0"/>
              </a:spcAft>
              <a:buFont typeface="Wingdings 2"/>
              <a:buNone/>
              <a:defRPr/>
            </a:pPr>
            <a:endParaRPr lang="fr-FR" sz="2400" b="1" dirty="0">
              <a:latin typeface="Trebuchet MS"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algn="ctr" eaLnBrk="1" hangingPunct="1"/>
            <a:r>
              <a:rPr lang="et-EE" sz="3600" b="1">
                <a:latin typeface="Trebuchet MS" pitchFamily="34" charset="0"/>
              </a:rPr>
              <a:t>C</a:t>
            </a:r>
            <a:r>
              <a:rPr lang="et-EE" sz="3600" b="1" baseline="30000">
                <a:latin typeface="Trebuchet MS" pitchFamily="34" charset="0"/>
              </a:rPr>
              <a:t>3</a:t>
            </a:r>
            <a:r>
              <a:rPr lang="et-EE" sz="3600" b="1">
                <a:latin typeface="Trebuchet MS" pitchFamily="34" charset="0"/>
              </a:rPr>
              <a:t>: Procedural Issues</a:t>
            </a:r>
            <a:endParaRPr lang="en-GB" sz="3600" b="1">
              <a:latin typeface="Trebuchet MS" pitchFamily="34" charset="0"/>
            </a:endParaRPr>
          </a:p>
        </p:txBody>
      </p:sp>
      <p:sp>
        <p:nvSpPr>
          <p:cNvPr id="15363" name="Content Placeholder 2"/>
          <p:cNvSpPr>
            <a:spLocks noGrp="1"/>
          </p:cNvSpPr>
          <p:nvPr>
            <p:ph idx="1"/>
          </p:nvPr>
        </p:nvSpPr>
        <p:spPr>
          <a:xfrm>
            <a:off x="500063" y="1285875"/>
            <a:ext cx="7467600" cy="4525963"/>
          </a:xfrm>
        </p:spPr>
        <p:txBody>
          <a:bodyPr/>
          <a:lstStyle/>
          <a:p>
            <a:pPr marL="442913" indent="-442913" eaLnBrk="1" hangingPunct="1"/>
            <a:endParaRPr lang="et-EE" sz="2600">
              <a:latin typeface="Trebuchet MS" pitchFamily="34" charset="0"/>
            </a:endParaRPr>
          </a:p>
          <a:p>
            <a:pPr marL="442913" indent="-442913" eaLnBrk="1" hangingPunct="1"/>
            <a:r>
              <a:rPr lang="en-US" sz="2600">
                <a:latin typeface="Trebuchet MS" pitchFamily="34" charset="0"/>
              </a:rPr>
              <a:t>Preservation and disclosure of traffic data</a:t>
            </a:r>
          </a:p>
          <a:p>
            <a:pPr marL="442913" indent="-442913" eaLnBrk="1" hangingPunct="1"/>
            <a:r>
              <a:rPr lang="en-US" sz="2600">
                <a:latin typeface="Trebuchet MS" pitchFamily="34" charset="0"/>
              </a:rPr>
              <a:t>Search and seizure of stored computer data</a:t>
            </a:r>
          </a:p>
          <a:p>
            <a:pPr marL="442913" indent="-442913" eaLnBrk="1" hangingPunct="1"/>
            <a:r>
              <a:rPr lang="en-US" sz="2600">
                <a:latin typeface="Trebuchet MS" pitchFamily="34" charset="0"/>
              </a:rPr>
              <a:t>Real-time </a:t>
            </a:r>
            <a:r>
              <a:rPr lang="et-EE" sz="2600">
                <a:latin typeface="Trebuchet MS" pitchFamily="34" charset="0"/>
              </a:rPr>
              <a:t>information </a:t>
            </a:r>
            <a:r>
              <a:rPr lang="en-US" sz="2600">
                <a:latin typeface="Trebuchet MS" pitchFamily="34" charset="0"/>
              </a:rPr>
              <a:t>collection</a:t>
            </a:r>
          </a:p>
          <a:p>
            <a:pPr marL="442913" indent="-442913" eaLnBrk="1" hangingPunct="1"/>
            <a:r>
              <a:rPr lang="en-US" sz="2600">
                <a:latin typeface="Trebuchet MS" pitchFamily="34" charset="0"/>
              </a:rPr>
              <a:t>Interception of computer data</a:t>
            </a:r>
          </a:p>
          <a:p>
            <a:pPr marL="442913" indent="-442913" eaLnBrk="1" hangingPunct="1"/>
            <a:r>
              <a:rPr lang="en-US" sz="2600">
                <a:latin typeface="Trebuchet MS" pitchFamily="34" charset="0"/>
              </a:rPr>
              <a:t>Jurisdiction</a:t>
            </a:r>
            <a:r>
              <a:rPr lang="et-EE" sz="2600">
                <a:latin typeface="Trebuchet MS" pitchFamily="34" charset="0"/>
              </a:rPr>
              <a:t> issues</a:t>
            </a:r>
          </a:p>
          <a:p>
            <a:pPr marL="442913" indent="-442913" eaLnBrk="1" hangingPunct="1"/>
            <a:r>
              <a:rPr lang="en-US" sz="2600">
                <a:latin typeface="Trebuchet MS" pitchFamily="34" charset="0"/>
              </a:rPr>
              <a:t>Extradition</a:t>
            </a:r>
          </a:p>
          <a:p>
            <a:pPr marL="442913" indent="-442913" eaLnBrk="1" hangingPunct="1"/>
            <a:r>
              <a:rPr lang="en-US" sz="2600">
                <a:latin typeface="Trebuchet MS" pitchFamily="34" charset="0"/>
              </a:rPr>
              <a:t>Mutual assistance</a:t>
            </a:r>
          </a:p>
          <a:p>
            <a:pPr marL="442913" indent="-442913" eaLnBrk="1" hangingPunct="1"/>
            <a:r>
              <a:rPr lang="en-US" sz="2600">
                <a:latin typeface="Trebuchet MS" pitchFamily="34" charset="0"/>
              </a:rPr>
              <a:t>24/7 Network</a:t>
            </a:r>
          </a:p>
          <a:p>
            <a:pPr marL="442913" indent="-442913" eaLnBrk="1" hangingPunct="1"/>
            <a:endParaRPr lang="en-US" sz="2600">
              <a:latin typeface="Trebuchet MS" pitchFamily="34" charset="0"/>
            </a:endParaRPr>
          </a:p>
          <a:p>
            <a:pPr marL="442913" indent="-442913" eaLnBrk="1" hangingPunct="1">
              <a:buFont typeface="Wingdings 2" pitchFamily="18" charset="2"/>
              <a:buNone/>
            </a:pPr>
            <a:endParaRPr lang="fr-FR" sz="2400" b="1">
              <a:latin typeface="Trebuchet MS"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792162"/>
          </a:xfrm>
        </p:spPr>
        <p:txBody>
          <a:bodyPr/>
          <a:lstStyle/>
          <a:p>
            <a:pPr algn="ctr" eaLnBrk="1" hangingPunct="1"/>
            <a:r>
              <a:rPr lang="et-EE" sz="3600" b="1" dirty="0">
                <a:latin typeface="Trebuchet MS" pitchFamily="34" charset="0"/>
              </a:rPr>
              <a:t>Council of Europe</a:t>
            </a:r>
            <a:endParaRPr lang="en-GB" sz="3600" b="1" dirty="0">
              <a:latin typeface="Trebuchet MS" pitchFamily="34" charset="0"/>
            </a:endParaRPr>
          </a:p>
        </p:txBody>
      </p:sp>
      <p:sp>
        <p:nvSpPr>
          <p:cNvPr id="16387" name="Content Placeholder 2"/>
          <p:cNvSpPr>
            <a:spLocks noGrp="1"/>
          </p:cNvSpPr>
          <p:nvPr>
            <p:ph idx="1"/>
          </p:nvPr>
        </p:nvSpPr>
        <p:spPr>
          <a:xfrm>
            <a:off x="500063" y="1143000"/>
            <a:ext cx="7467600" cy="5410199"/>
          </a:xfrm>
        </p:spPr>
        <p:txBody>
          <a:bodyPr>
            <a:normAutofit/>
          </a:bodyPr>
          <a:lstStyle/>
          <a:p>
            <a:pPr marL="442913" indent="-442913">
              <a:buNone/>
            </a:pPr>
            <a:r>
              <a:rPr lang="en-US" sz="2800" b="1" dirty="0">
                <a:latin typeface="Trebuchet MS" pitchFamily="34" charset="0"/>
              </a:rPr>
              <a:t>Convention on the Prevention on Terrorism</a:t>
            </a:r>
          </a:p>
          <a:p>
            <a:pPr marL="442913" indent="-442913"/>
            <a:r>
              <a:rPr lang="en-US" sz="2600" dirty="0">
                <a:latin typeface="Trebuchet MS" pitchFamily="34" charset="0"/>
              </a:rPr>
              <a:t>opened for signature 2005</a:t>
            </a:r>
          </a:p>
          <a:p>
            <a:pPr marL="442913" indent="-442913" eaLnBrk="1" hangingPunct="1"/>
            <a:r>
              <a:rPr lang="en-US" sz="2600" dirty="0">
                <a:latin typeface="Trebuchet MS" pitchFamily="34" charset="0"/>
              </a:rPr>
              <a:t>entry into force 2007</a:t>
            </a:r>
          </a:p>
          <a:p>
            <a:pPr marL="442913" indent="-442913" eaLnBrk="1" hangingPunct="1"/>
            <a:r>
              <a:rPr lang="en-US" sz="2600" dirty="0">
                <a:latin typeface="Trebuchet MS" pitchFamily="34" charset="0"/>
              </a:rPr>
              <a:t>31 </a:t>
            </a:r>
            <a:r>
              <a:rPr lang="et-EE" sz="2600" dirty="0">
                <a:latin typeface="Trebuchet MS" pitchFamily="34" charset="0"/>
              </a:rPr>
              <a:t>member states</a:t>
            </a:r>
            <a:endParaRPr lang="en-US" sz="2600" dirty="0">
              <a:latin typeface="Trebuchet MS" pitchFamily="34" charset="0"/>
            </a:endParaRPr>
          </a:p>
          <a:p>
            <a:pPr marL="442913" indent="-442913" eaLnBrk="1" hangingPunct="1"/>
            <a:endParaRPr lang="en-US" sz="2600" dirty="0">
              <a:latin typeface="Trebuchet MS" pitchFamily="34" charset="0"/>
            </a:endParaRPr>
          </a:p>
          <a:p>
            <a:pPr marL="442913" indent="-442913">
              <a:buNone/>
            </a:pPr>
            <a:r>
              <a:rPr lang="et-EE" sz="2600" b="1" dirty="0">
                <a:latin typeface="Trebuchet MS" pitchFamily="34" charset="0"/>
              </a:rPr>
              <a:t>Some observations</a:t>
            </a:r>
            <a:endParaRPr lang="en-US" sz="2600" b="1" dirty="0">
              <a:latin typeface="Trebuchet MS" pitchFamily="34" charset="0"/>
            </a:endParaRPr>
          </a:p>
          <a:p>
            <a:pPr marL="442913" indent="-442913"/>
            <a:r>
              <a:rPr lang="en-GB" sz="2400" dirty="0">
                <a:latin typeface="Trebuchet MS" pitchFamily="34" charset="0"/>
              </a:rPr>
              <a:t>Soft law or insufficient number of states parties</a:t>
            </a:r>
          </a:p>
          <a:p>
            <a:pPr marL="442913" indent="-442913"/>
            <a:r>
              <a:rPr lang="en-GB" sz="2400" dirty="0">
                <a:latin typeface="Trebuchet MS" pitchFamily="34" charset="0"/>
              </a:rPr>
              <a:t>Different views as to whether there are gaps in international law in general</a:t>
            </a:r>
          </a:p>
          <a:p>
            <a:pPr marL="442913" indent="-442913"/>
            <a:r>
              <a:rPr lang="en-GB" sz="2400" dirty="0">
                <a:latin typeface="Trebuchet MS" pitchFamily="34" charset="0"/>
              </a:rPr>
              <a:t>Difficult to achieve additional consensus</a:t>
            </a:r>
          </a:p>
          <a:p>
            <a:pPr marL="442913" indent="-442913"/>
            <a:r>
              <a:rPr lang="en-GB" sz="2400" dirty="0">
                <a:latin typeface="Trebuchet MS" pitchFamily="34" charset="0"/>
              </a:rPr>
              <a:t>Focus to be put on ensuring the effective implementation of the conventions</a:t>
            </a:r>
          </a:p>
          <a:p>
            <a:pPr marL="442913" indent="-442913">
              <a:buNone/>
            </a:pPr>
            <a:endParaRPr lang="fr-FR" sz="2400" b="1" dirty="0">
              <a:latin typeface="Trebuchet MS"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655" y="6807"/>
            <a:ext cx="3979545" cy="505908"/>
          </a:xfrm>
          <a:prstGeom prst="rect">
            <a:avLst/>
          </a:prstGeom>
        </p:spPr>
        <p:txBody>
          <a:bodyPr vert="horz" wrap="square" lIns="0" tIns="13335" rIns="0" bIns="0" rtlCol="0">
            <a:spAutoFit/>
          </a:bodyPr>
          <a:lstStyle/>
          <a:p>
            <a:pPr marL="12700">
              <a:lnSpc>
                <a:spcPct val="100000"/>
              </a:lnSpc>
              <a:spcBef>
                <a:spcPts val="105"/>
              </a:spcBef>
            </a:pPr>
            <a:r>
              <a:rPr sz="3200" spc="-5" dirty="0"/>
              <a:t>Concept </a:t>
            </a:r>
            <a:r>
              <a:rPr sz="3200" dirty="0"/>
              <a:t>of</a:t>
            </a:r>
            <a:r>
              <a:rPr sz="3200" spc="-75" dirty="0"/>
              <a:t> </a:t>
            </a:r>
            <a:r>
              <a:rPr sz="3200" spc="-5" dirty="0"/>
              <a:t>Cyberspace</a:t>
            </a:r>
            <a:endParaRPr sz="3200"/>
          </a:p>
        </p:txBody>
      </p:sp>
      <p:sp>
        <p:nvSpPr>
          <p:cNvPr id="3" name="object 3"/>
          <p:cNvSpPr/>
          <p:nvPr/>
        </p:nvSpPr>
        <p:spPr>
          <a:xfrm>
            <a:off x="3733800" y="685800"/>
            <a:ext cx="2857500" cy="31242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28600" y="609600"/>
            <a:ext cx="3395853" cy="229057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6477000" y="0"/>
            <a:ext cx="2667000" cy="2494788"/>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1066800" y="2971800"/>
            <a:ext cx="1852328" cy="382156"/>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Calibri"/>
                <a:cs typeface="Calibri"/>
              </a:rPr>
              <a:t>Government</a:t>
            </a:r>
            <a:endParaRPr sz="2400">
              <a:latin typeface="Calibri"/>
              <a:cs typeface="Calibri"/>
            </a:endParaRPr>
          </a:p>
        </p:txBody>
      </p:sp>
      <p:sp>
        <p:nvSpPr>
          <p:cNvPr id="7" name="object 7"/>
          <p:cNvSpPr txBox="1"/>
          <p:nvPr/>
        </p:nvSpPr>
        <p:spPr>
          <a:xfrm>
            <a:off x="4038600" y="3733800"/>
            <a:ext cx="1524000" cy="443070"/>
          </a:xfrm>
          <a:prstGeom prst="rect">
            <a:avLst/>
          </a:prstGeom>
        </p:spPr>
        <p:txBody>
          <a:bodyPr vert="horz" wrap="square" lIns="0" tIns="12065" rIns="0" bIns="0" rtlCol="0">
            <a:spAutoFit/>
          </a:bodyPr>
          <a:lstStyle/>
          <a:p>
            <a:pPr marL="12700">
              <a:lnSpc>
                <a:spcPct val="100000"/>
              </a:lnSpc>
              <a:spcBef>
                <a:spcPts val="95"/>
              </a:spcBef>
            </a:pPr>
            <a:r>
              <a:rPr sz="2800" b="1" spc="-10" dirty="0">
                <a:latin typeface="Calibri"/>
                <a:cs typeface="Calibri"/>
              </a:rPr>
              <a:t>Judiciary</a:t>
            </a:r>
            <a:endParaRPr sz="2800">
              <a:latin typeface="Calibri"/>
              <a:cs typeface="Calibri"/>
            </a:endParaRPr>
          </a:p>
        </p:txBody>
      </p:sp>
      <p:sp>
        <p:nvSpPr>
          <p:cNvPr id="8" name="object 8"/>
          <p:cNvSpPr txBox="1"/>
          <p:nvPr/>
        </p:nvSpPr>
        <p:spPr>
          <a:xfrm>
            <a:off x="6934200" y="2362200"/>
            <a:ext cx="1752600" cy="382156"/>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Calibri"/>
                <a:cs typeface="Calibri"/>
              </a:rPr>
              <a:t>Law</a:t>
            </a:r>
            <a:r>
              <a:rPr sz="2400" b="1" spc="-75" dirty="0">
                <a:latin typeface="Calibri"/>
                <a:cs typeface="Calibri"/>
              </a:rPr>
              <a:t> </a:t>
            </a:r>
            <a:r>
              <a:rPr sz="2400" b="1" spc="-20" dirty="0">
                <a:latin typeface="Calibri"/>
                <a:cs typeface="Calibri"/>
              </a:rPr>
              <a:t>makers</a:t>
            </a:r>
            <a:endParaRPr sz="2400">
              <a:latin typeface="Calibri"/>
              <a:cs typeface="Calibri"/>
            </a:endParaRPr>
          </a:p>
        </p:txBody>
      </p:sp>
      <p:sp>
        <p:nvSpPr>
          <p:cNvPr id="10" name="object 5"/>
          <p:cNvSpPr/>
          <p:nvPr/>
        </p:nvSpPr>
        <p:spPr>
          <a:xfrm>
            <a:off x="381000" y="4495800"/>
            <a:ext cx="2942082" cy="1981200"/>
          </a:xfrm>
          <a:prstGeom prst="rect">
            <a:avLst/>
          </a:prstGeom>
          <a:blipFill>
            <a:blip r:embed="rId5" cstate="print"/>
            <a:stretch>
              <a:fillRect/>
            </a:stretch>
          </a:blipFill>
        </p:spPr>
        <p:txBody>
          <a:bodyPr wrap="square" lIns="0" tIns="0" rIns="0" bIns="0" rtlCol="0"/>
          <a:lstStyle/>
          <a:p>
            <a:endParaRPr/>
          </a:p>
        </p:txBody>
      </p:sp>
      <p:sp>
        <p:nvSpPr>
          <p:cNvPr id="11" name="object 5"/>
          <p:cNvSpPr/>
          <p:nvPr/>
        </p:nvSpPr>
        <p:spPr>
          <a:xfrm>
            <a:off x="5715000" y="3276600"/>
            <a:ext cx="2895600" cy="2633472"/>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74638"/>
            <a:ext cx="8229600" cy="792162"/>
          </a:xfrm>
        </p:spPr>
        <p:txBody>
          <a:bodyPr/>
          <a:lstStyle/>
          <a:p>
            <a:pPr algn="ctr" eaLnBrk="1" hangingPunct="1"/>
            <a:r>
              <a:rPr lang="et-EE" sz="3600" b="1" dirty="0">
                <a:latin typeface="Trebuchet MS" pitchFamily="34" charset="0"/>
              </a:rPr>
              <a:t>European Union</a:t>
            </a:r>
            <a:endParaRPr lang="en-GB" sz="3600" b="1" dirty="0">
              <a:latin typeface="Trebuchet MS" pitchFamily="34" charset="0"/>
            </a:endParaRPr>
          </a:p>
        </p:txBody>
      </p:sp>
      <p:sp>
        <p:nvSpPr>
          <p:cNvPr id="3" name="Content Placeholder 2"/>
          <p:cNvSpPr>
            <a:spLocks noGrp="1"/>
          </p:cNvSpPr>
          <p:nvPr>
            <p:ph idx="1"/>
          </p:nvPr>
        </p:nvSpPr>
        <p:spPr>
          <a:xfrm>
            <a:off x="500062" y="1066800"/>
            <a:ext cx="8339137" cy="5638799"/>
          </a:xfrm>
        </p:spPr>
        <p:txBody>
          <a:bodyPr>
            <a:normAutofit fontScale="92500" lnSpcReduction="10000"/>
          </a:bodyPr>
          <a:lstStyle/>
          <a:p>
            <a:pPr marL="442913" indent="-442913" eaLnBrk="1" fontAlgn="auto" hangingPunct="1">
              <a:spcAft>
                <a:spcPts val="0"/>
              </a:spcAft>
              <a:buFont typeface="Wingdings 2"/>
              <a:buNone/>
              <a:defRPr/>
            </a:pPr>
            <a:r>
              <a:rPr lang="et-EE" sz="2600" b="1" dirty="0">
                <a:latin typeface="Trebuchet MS" pitchFamily="34" charset="0"/>
              </a:rPr>
              <a:t>Directives:</a:t>
            </a:r>
          </a:p>
          <a:p>
            <a:pPr marL="442913" indent="-442913" eaLnBrk="1" fontAlgn="auto" hangingPunct="1">
              <a:spcAft>
                <a:spcPts val="0"/>
              </a:spcAft>
              <a:buFont typeface="Wingdings 2"/>
              <a:buChar char=""/>
              <a:defRPr/>
            </a:pPr>
            <a:r>
              <a:rPr lang="et-EE" sz="2600" dirty="0">
                <a:latin typeface="Trebuchet MS" pitchFamily="34" charset="0"/>
              </a:rPr>
              <a:t>Personal Data Protection</a:t>
            </a:r>
          </a:p>
          <a:p>
            <a:pPr marL="442913" indent="-442913" eaLnBrk="1" fontAlgn="auto" hangingPunct="1">
              <a:spcAft>
                <a:spcPts val="0"/>
              </a:spcAft>
              <a:buFont typeface="Wingdings 2"/>
              <a:buChar char=""/>
              <a:defRPr/>
            </a:pPr>
            <a:r>
              <a:rPr lang="et-EE" sz="2600" dirty="0" err="1">
                <a:latin typeface="Trebuchet MS" pitchFamily="34" charset="0"/>
              </a:rPr>
              <a:t>Data</a:t>
            </a:r>
            <a:r>
              <a:rPr lang="et-EE" sz="2600" dirty="0">
                <a:latin typeface="Trebuchet MS" pitchFamily="34" charset="0"/>
              </a:rPr>
              <a:t> </a:t>
            </a:r>
            <a:r>
              <a:rPr lang="et-EE" sz="2600" dirty="0" err="1">
                <a:latin typeface="Trebuchet MS" pitchFamily="34" charset="0"/>
              </a:rPr>
              <a:t>Retention</a:t>
            </a:r>
            <a:endParaRPr lang="et-EE" sz="2600" dirty="0">
              <a:latin typeface="Trebuchet MS" pitchFamily="34" charset="0"/>
            </a:endParaRPr>
          </a:p>
          <a:p>
            <a:pPr marL="442913" indent="-442913" eaLnBrk="1" fontAlgn="auto" hangingPunct="1">
              <a:spcAft>
                <a:spcPts val="0"/>
              </a:spcAft>
              <a:buFont typeface="Wingdings 2"/>
              <a:buChar char=""/>
              <a:defRPr/>
            </a:pPr>
            <a:r>
              <a:rPr lang="et-EE" sz="2600" dirty="0" err="1">
                <a:latin typeface="Trebuchet MS" pitchFamily="34" charset="0"/>
              </a:rPr>
              <a:t>Electronic</a:t>
            </a:r>
            <a:r>
              <a:rPr lang="et-EE" sz="2600" dirty="0">
                <a:latin typeface="Trebuchet MS" pitchFamily="34" charset="0"/>
              </a:rPr>
              <a:t> </a:t>
            </a:r>
            <a:r>
              <a:rPr lang="et-EE" sz="2600" dirty="0" err="1">
                <a:latin typeface="Trebuchet MS" pitchFamily="34" charset="0"/>
              </a:rPr>
              <a:t>Communications</a:t>
            </a:r>
            <a:endParaRPr lang="et-EE" sz="2600" dirty="0">
              <a:latin typeface="Trebuchet MS" pitchFamily="34" charset="0"/>
            </a:endParaRPr>
          </a:p>
          <a:p>
            <a:pPr marL="442913" indent="-442913" eaLnBrk="1" fontAlgn="auto" hangingPunct="1">
              <a:spcAft>
                <a:spcPts val="0"/>
              </a:spcAft>
              <a:buFont typeface="Wingdings 2"/>
              <a:buChar char=""/>
              <a:defRPr/>
            </a:pPr>
            <a:r>
              <a:rPr lang="et-EE" sz="2600" dirty="0">
                <a:latin typeface="Trebuchet MS" pitchFamily="34" charset="0"/>
              </a:rPr>
              <a:t>ISP </a:t>
            </a:r>
            <a:r>
              <a:rPr lang="et-EE" sz="2600" dirty="0" err="1">
                <a:latin typeface="Trebuchet MS" pitchFamily="34" charset="0"/>
              </a:rPr>
              <a:t>liability</a:t>
            </a:r>
            <a:endParaRPr lang="et-EE" sz="2600" dirty="0">
              <a:latin typeface="Trebuchet MS" pitchFamily="34" charset="0"/>
            </a:endParaRPr>
          </a:p>
          <a:p>
            <a:pPr marL="442913" indent="-442913" eaLnBrk="1" fontAlgn="auto" hangingPunct="1">
              <a:spcAft>
                <a:spcPts val="0"/>
              </a:spcAft>
              <a:buFont typeface="Wingdings 2"/>
              <a:buChar char=""/>
              <a:defRPr/>
            </a:pPr>
            <a:r>
              <a:rPr lang="et-EE" sz="2600" dirty="0" err="1">
                <a:latin typeface="Trebuchet MS" pitchFamily="34" charset="0"/>
              </a:rPr>
              <a:t>Information</a:t>
            </a:r>
            <a:r>
              <a:rPr lang="et-EE" sz="2600" dirty="0">
                <a:latin typeface="Trebuchet MS" pitchFamily="34" charset="0"/>
              </a:rPr>
              <a:t> </a:t>
            </a:r>
            <a:r>
              <a:rPr lang="et-EE" sz="2600" dirty="0" err="1">
                <a:latin typeface="Trebuchet MS" pitchFamily="34" charset="0"/>
              </a:rPr>
              <a:t>Society</a:t>
            </a:r>
            <a:r>
              <a:rPr lang="et-EE" sz="2600" dirty="0">
                <a:latin typeface="Trebuchet MS" pitchFamily="34" charset="0"/>
              </a:rPr>
              <a:t> </a:t>
            </a:r>
            <a:r>
              <a:rPr lang="et-EE" sz="2600" dirty="0" err="1">
                <a:latin typeface="Trebuchet MS" pitchFamily="34" charset="0"/>
              </a:rPr>
              <a:t>Services</a:t>
            </a:r>
            <a:endParaRPr lang="et-EE" sz="2600" dirty="0">
              <a:latin typeface="Trebuchet MS" pitchFamily="34" charset="0"/>
            </a:endParaRPr>
          </a:p>
          <a:p>
            <a:pPr marL="442913" indent="-442913" eaLnBrk="1" fontAlgn="auto" hangingPunct="1">
              <a:spcAft>
                <a:spcPts val="0"/>
              </a:spcAft>
              <a:buFont typeface="Wingdings 2"/>
              <a:buChar char=""/>
              <a:defRPr/>
            </a:pPr>
            <a:r>
              <a:rPr lang="et-EE" sz="2600" dirty="0" err="1">
                <a:latin typeface="Trebuchet MS" pitchFamily="34" charset="0"/>
              </a:rPr>
              <a:t>Spam</a:t>
            </a:r>
            <a:endParaRPr lang="et-EE" sz="2600" dirty="0">
              <a:latin typeface="Trebuchet MS" pitchFamily="34" charset="0"/>
            </a:endParaRPr>
          </a:p>
          <a:p>
            <a:pPr marL="442913" indent="-442913" eaLnBrk="1" fontAlgn="auto" hangingPunct="1">
              <a:spcAft>
                <a:spcPts val="0"/>
              </a:spcAft>
              <a:buFont typeface="Wingdings 2"/>
              <a:buChar char=""/>
              <a:defRPr/>
            </a:pPr>
            <a:r>
              <a:rPr lang="et-EE" sz="2600" dirty="0" err="1">
                <a:latin typeface="Trebuchet MS" pitchFamily="34" charset="0"/>
              </a:rPr>
              <a:t>Critical</a:t>
            </a:r>
            <a:r>
              <a:rPr lang="et-EE" sz="2600" dirty="0">
                <a:latin typeface="Trebuchet MS" pitchFamily="34" charset="0"/>
              </a:rPr>
              <a:t> </a:t>
            </a:r>
            <a:r>
              <a:rPr lang="et-EE" sz="2600" dirty="0" err="1">
                <a:latin typeface="Trebuchet MS" pitchFamily="34" charset="0"/>
              </a:rPr>
              <a:t>Infrastructure</a:t>
            </a:r>
            <a:r>
              <a:rPr lang="et-EE" sz="2600" dirty="0">
                <a:latin typeface="Trebuchet MS" pitchFamily="34" charset="0"/>
              </a:rPr>
              <a:t> </a:t>
            </a:r>
            <a:r>
              <a:rPr lang="et-EE" sz="2600" dirty="0" err="1">
                <a:latin typeface="Trebuchet MS" pitchFamily="34" charset="0"/>
              </a:rPr>
              <a:t>Protection</a:t>
            </a:r>
            <a:r>
              <a:rPr lang="et-EE" sz="2600" dirty="0">
                <a:latin typeface="Trebuchet MS" pitchFamily="34" charset="0"/>
              </a:rPr>
              <a:t>*</a:t>
            </a:r>
          </a:p>
          <a:p>
            <a:pPr marL="442913" indent="-442913">
              <a:buNone/>
              <a:defRPr/>
            </a:pPr>
            <a:endParaRPr lang="en-US" sz="2800" b="1" dirty="0">
              <a:latin typeface="Trebuchet MS" pitchFamily="34" charset="0"/>
            </a:endParaRPr>
          </a:p>
          <a:p>
            <a:pPr marL="442913" indent="-442913">
              <a:buNone/>
              <a:defRPr/>
            </a:pPr>
            <a:r>
              <a:rPr lang="et-EE" sz="2800" b="1" dirty="0">
                <a:latin typeface="Trebuchet MS" pitchFamily="34" charset="0"/>
              </a:rPr>
              <a:t>Some observations</a:t>
            </a:r>
            <a:endParaRPr lang="en-US" sz="2800" b="1" dirty="0">
              <a:latin typeface="Trebuchet MS" pitchFamily="34" charset="0"/>
            </a:endParaRPr>
          </a:p>
          <a:p>
            <a:pPr marL="442913" indent="-442913"/>
            <a:r>
              <a:rPr lang="en-GB" sz="2400" dirty="0">
                <a:latin typeface="Trebuchet MS" pitchFamily="34" charset="0"/>
              </a:rPr>
              <a:t>Focus on common market</a:t>
            </a:r>
          </a:p>
          <a:p>
            <a:pPr marL="442913" indent="-442913"/>
            <a:r>
              <a:rPr lang="en-GB" sz="2400" dirty="0">
                <a:latin typeface="Trebuchet MS" pitchFamily="34" charset="0"/>
              </a:rPr>
              <a:t>No direct effect on national security issues</a:t>
            </a:r>
          </a:p>
          <a:p>
            <a:pPr marL="442913" indent="-442913"/>
            <a:r>
              <a:rPr lang="en-GB" sz="2400" dirty="0">
                <a:latin typeface="Trebuchet MS" pitchFamily="34" charset="0"/>
              </a:rPr>
              <a:t>Common nominator for </a:t>
            </a:r>
            <a:r>
              <a:rPr lang="et-EE" sz="2400" dirty="0">
                <a:latin typeface="Trebuchet MS" pitchFamily="34" charset="0"/>
              </a:rPr>
              <a:t>all Member States’ </a:t>
            </a:r>
            <a:r>
              <a:rPr lang="en-GB" sz="2400" dirty="0">
                <a:latin typeface="Trebuchet MS" pitchFamily="34" charset="0"/>
              </a:rPr>
              <a:t>legal systems</a:t>
            </a:r>
          </a:p>
          <a:p>
            <a:pPr marL="442913" indent="-442913">
              <a:buNone/>
            </a:pPr>
            <a:endParaRPr lang="en-US" sz="2000" b="1" dirty="0">
              <a:latin typeface="Trebuchet MS" pitchFamily="34" charset="0"/>
            </a:endParaRPr>
          </a:p>
          <a:p>
            <a:pPr marL="442913" indent="-442913">
              <a:buNone/>
            </a:pPr>
            <a:endParaRPr lang="fr-FR" sz="2000" b="1" dirty="0">
              <a:latin typeface="Trebuchet MS" pitchFamily="34" charset="0"/>
            </a:endParaRPr>
          </a:p>
          <a:p>
            <a:pPr marL="442913" indent="-442913">
              <a:buNone/>
              <a:defRPr/>
            </a:pPr>
            <a:endParaRPr lang="et-EE" sz="2600" dirty="0">
              <a:latin typeface="Trebuchet MS" pitchFamily="34" charset="0"/>
            </a:endParaRPr>
          </a:p>
          <a:p>
            <a:pPr marL="442913" indent="-442913" eaLnBrk="1" fontAlgn="auto" hangingPunct="1">
              <a:spcAft>
                <a:spcPts val="0"/>
              </a:spcAft>
              <a:buFont typeface="Wingdings 2"/>
              <a:buChar char=""/>
              <a:defRPr/>
            </a:pPr>
            <a:endParaRPr lang="en-US" sz="2600" dirty="0">
              <a:latin typeface="Trebuchet MS" pitchFamily="34" charset="0"/>
            </a:endParaRPr>
          </a:p>
          <a:p>
            <a:pPr marL="442913" indent="-442913" eaLnBrk="1" fontAlgn="auto" hangingPunct="1">
              <a:spcAft>
                <a:spcPts val="0"/>
              </a:spcAft>
              <a:buFont typeface="Wingdings 2"/>
              <a:buChar char=""/>
              <a:defRPr/>
            </a:pPr>
            <a:endParaRPr lang="en-US" sz="2600" dirty="0">
              <a:latin typeface="Trebuchet MS" pitchFamily="34" charset="0"/>
            </a:endParaRPr>
          </a:p>
          <a:p>
            <a:pPr marL="442913" indent="-442913" eaLnBrk="1" fontAlgn="auto" hangingPunct="1">
              <a:spcAft>
                <a:spcPts val="0"/>
              </a:spcAft>
              <a:buFont typeface="Wingdings 2"/>
              <a:buNone/>
              <a:defRPr/>
            </a:pPr>
            <a:endParaRPr lang="fr-FR" sz="2400" b="1" dirty="0">
              <a:latin typeface="Trebuchet MS"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563562"/>
          </a:xfrm>
        </p:spPr>
        <p:txBody>
          <a:bodyPr>
            <a:normAutofit fontScale="90000"/>
          </a:bodyPr>
          <a:lstStyle/>
          <a:p>
            <a:pPr algn="ctr" eaLnBrk="1" hangingPunct="1"/>
            <a:r>
              <a:rPr lang="et-EE" sz="3600" b="1" dirty="0">
                <a:latin typeface="Trebuchet MS" pitchFamily="34" charset="0"/>
              </a:rPr>
              <a:t>European Union</a:t>
            </a:r>
            <a:endParaRPr lang="en-GB" sz="3600" b="1" dirty="0">
              <a:latin typeface="Trebuchet MS" pitchFamily="34" charset="0"/>
            </a:endParaRPr>
          </a:p>
        </p:txBody>
      </p:sp>
      <p:sp>
        <p:nvSpPr>
          <p:cNvPr id="20483" name="Content Placeholder 2"/>
          <p:cNvSpPr>
            <a:spLocks noGrp="1"/>
          </p:cNvSpPr>
          <p:nvPr>
            <p:ph idx="1"/>
          </p:nvPr>
        </p:nvSpPr>
        <p:spPr>
          <a:xfrm>
            <a:off x="304800" y="838200"/>
            <a:ext cx="8458200" cy="5714999"/>
          </a:xfrm>
        </p:spPr>
        <p:txBody>
          <a:bodyPr/>
          <a:lstStyle/>
          <a:p>
            <a:pPr marL="442913" indent="-442913" eaLnBrk="1" hangingPunct="1">
              <a:buFont typeface="Wingdings 2" pitchFamily="18" charset="2"/>
              <a:buNone/>
            </a:pPr>
            <a:r>
              <a:rPr lang="et-EE" sz="2600" b="1" dirty="0">
                <a:latin typeface="Trebuchet MS" pitchFamily="34" charset="0"/>
              </a:rPr>
              <a:t>Framework Decisions:</a:t>
            </a:r>
            <a:endParaRPr lang="en-US" sz="2600" dirty="0">
              <a:latin typeface="Trebuchet MS" pitchFamily="34" charset="0"/>
            </a:endParaRPr>
          </a:p>
          <a:p>
            <a:pPr marL="442913" indent="-442913"/>
            <a:r>
              <a:rPr lang="en-US" sz="2400" b="1" dirty="0">
                <a:latin typeface="Trebuchet MS" pitchFamily="34" charset="0"/>
              </a:rPr>
              <a:t>Council Framework Decision 2002/475/JHA of 13 June 2002 on combating terrorism </a:t>
            </a:r>
          </a:p>
          <a:p>
            <a:pPr marL="442913" indent="-442913"/>
            <a:r>
              <a:rPr lang="en-US" sz="2400" b="1" dirty="0">
                <a:latin typeface="Trebuchet MS" pitchFamily="34" charset="0"/>
              </a:rPr>
              <a:t>Council Framework Decision 2005/222/JHA of 24 February 2005 on attacks against information systems </a:t>
            </a:r>
          </a:p>
          <a:p>
            <a:pPr marL="442913" indent="-442913" algn="ctr">
              <a:buNone/>
            </a:pPr>
            <a:r>
              <a:rPr lang="en-GB" sz="2400" b="1" dirty="0">
                <a:latin typeface="Trebuchet MS" pitchFamily="34" charset="0"/>
              </a:rPr>
              <a:t>2005/222/JHA</a:t>
            </a:r>
            <a:r>
              <a:rPr lang="et-EE" sz="2400" b="1" dirty="0">
                <a:latin typeface="Trebuchet MS" pitchFamily="34" charset="0"/>
              </a:rPr>
              <a:t> vs C</a:t>
            </a:r>
            <a:r>
              <a:rPr lang="et-EE" sz="2400" b="1" baseline="30000" dirty="0">
                <a:latin typeface="Trebuchet MS" pitchFamily="34" charset="0"/>
              </a:rPr>
              <a:t>3</a:t>
            </a:r>
            <a:endParaRPr lang="en-US" sz="2400" b="1" baseline="30000" dirty="0">
              <a:latin typeface="Trebuchet MS" pitchFamily="34" charset="0"/>
            </a:endParaRPr>
          </a:p>
          <a:p>
            <a:pPr marL="442913" indent="-442913" algn="ctr">
              <a:buNone/>
            </a:pPr>
            <a:endParaRPr lang="en-US" sz="2400" b="1" baseline="30000" dirty="0">
              <a:latin typeface="Trebuchet MS" pitchFamily="34" charset="0"/>
            </a:endParaRPr>
          </a:p>
          <a:p>
            <a:pPr marL="442913" indent="-442913" algn="ctr">
              <a:buNone/>
            </a:pPr>
            <a:endParaRPr lang="en-US" sz="2400" b="1" baseline="30000" dirty="0">
              <a:latin typeface="Trebuchet MS" pitchFamily="34" charset="0"/>
            </a:endParaRPr>
          </a:p>
          <a:p>
            <a:pPr marL="442913" indent="-442913" algn="ctr">
              <a:buNone/>
            </a:pPr>
            <a:endParaRPr lang="en-US" sz="2400" b="1" baseline="30000" dirty="0">
              <a:latin typeface="Trebuchet MS" pitchFamily="34" charset="0"/>
            </a:endParaRPr>
          </a:p>
          <a:p>
            <a:pPr marL="442913" indent="-442913" algn="ctr">
              <a:buNone/>
            </a:pPr>
            <a:endParaRPr lang="en-US" sz="2400" b="1" dirty="0">
              <a:latin typeface="Trebuchet MS" pitchFamily="34" charset="0"/>
            </a:endParaRPr>
          </a:p>
          <a:p>
            <a:pPr marL="442913" indent="-442913" eaLnBrk="1" hangingPunct="1">
              <a:buFont typeface="Wingdings 2" pitchFamily="18" charset="2"/>
              <a:buNone/>
            </a:pPr>
            <a:endParaRPr lang="fr-FR" sz="2400" b="1" dirty="0">
              <a:latin typeface="Trebuchet MS" pitchFamily="34" charset="0"/>
            </a:endParaRPr>
          </a:p>
        </p:txBody>
      </p:sp>
      <p:sp>
        <p:nvSpPr>
          <p:cNvPr id="4" name="Rectangle 2"/>
          <p:cNvSpPr txBox="1">
            <a:spLocks noChangeArrowheads="1"/>
          </p:cNvSpPr>
          <p:nvPr/>
        </p:nvSpPr>
        <p:spPr>
          <a:xfrm>
            <a:off x="457200" y="3429000"/>
            <a:ext cx="2819400" cy="2923877"/>
          </a:xfrm>
          <a:prstGeom prst="rect">
            <a:avLst/>
          </a:prstGeom>
        </p:spPr>
        <p:txBody>
          <a:bodyPr vert="horz" wrap="square" lIns="91440" tIns="45720" rIns="91440" bIns="45720" rtlCol="0">
            <a:spAutoFit/>
          </a:bodyPr>
          <a:lstStyle/>
          <a:p>
            <a:pPr marL="342900" marR="0" lvl="0" indent="-342900" algn="l" defTabSz="914400" rtl="0" eaLnBrk="1" fontAlgn="auto" latinLnBrk="0" hangingPunct="1">
              <a:lnSpc>
                <a:spcPct val="100000"/>
              </a:lnSpc>
              <a:spcBef>
                <a:spcPts val="600"/>
              </a:spcBef>
              <a:spcAft>
                <a:spcPts val="0"/>
              </a:spcAft>
              <a:buClrTx/>
              <a:buSzTx/>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1600" b="0" i="0" u="none" strike="noStrike" kern="1200" cap="none" spc="0" normalizeH="0" baseline="0" noProof="0" dirty="0">
                <a:ln>
                  <a:noFill/>
                </a:ln>
                <a:solidFill>
                  <a:schemeClr val="tx1"/>
                </a:solidFill>
                <a:effectLst/>
                <a:uLnTx/>
                <a:uFillTx/>
                <a:latin typeface="Trebuchet MS" pitchFamily="34" charset="0"/>
                <a:ea typeface="+mn-ea"/>
                <a:cs typeface="Times New Roman" pitchFamily="18" charset="0"/>
              </a:rPr>
              <a:t>Article 2</a:t>
            </a:r>
          </a:p>
          <a:p>
            <a:pPr marL="342900" marR="0" lvl="0" indent="-342900" algn="l" defTabSz="914400" rtl="0" eaLnBrk="1" fontAlgn="auto" latinLnBrk="0" hangingPunct="1">
              <a:lnSpc>
                <a:spcPct val="100000"/>
              </a:lnSpc>
              <a:spcBef>
                <a:spcPts val="600"/>
              </a:spcBef>
              <a:spcAft>
                <a:spcPts val="0"/>
              </a:spcAft>
              <a:buClrTx/>
              <a:buSzTx/>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1600" b="0" i="0" u="none" strike="noStrike" kern="1200" cap="none" spc="0" normalizeH="0" baseline="0" noProof="0" dirty="0">
                <a:ln>
                  <a:noFill/>
                </a:ln>
                <a:solidFill>
                  <a:schemeClr val="tx1"/>
                </a:solidFill>
                <a:effectLst/>
                <a:uLnTx/>
                <a:uFillTx/>
                <a:latin typeface="Trebuchet MS" pitchFamily="34" charset="0"/>
                <a:ea typeface="+mn-ea"/>
                <a:cs typeface="Times New Roman" pitchFamily="18" charset="0"/>
              </a:rPr>
              <a:t>Illegal access to</a:t>
            </a:r>
          </a:p>
          <a:p>
            <a:pPr marL="342900" marR="0" lvl="0" indent="-342900" algn="l" defTabSz="914400" rtl="0" eaLnBrk="1" fontAlgn="auto" latinLnBrk="0" hangingPunct="1">
              <a:lnSpc>
                <a:spcPct val="100000"/>
              </a:lnSpc>
              <a:spcBef>
                <a:spcPts val="600"/>
              </a:spcBef>
              <a:spcAft>
                <a:spcPts val="0"/>
              </a:spcAft>
              <a:buClrTx/>
              <a:buSzTx/>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1600" b="0" i="0" u="none" strike="noStrike" kern="1200" cap="none" spc="0" normalizeH="0" baseline="0" noProof="0" dirty="0">
                <a:ln>
                  <a:noFill/>
                </a:ln>
                <a:solidFill>
                  <a:schemeClr val="tx1"/>
                </a:solidFill>
                <a:effectLst/>
                <a:uLnTx/>
                <a:uFillTx/>
                <a:latin typeface="Trebuchet MS" pitchFamily="34" charset="0"/>
                <a:ea typeface="+mn-ea"/>
                <a:cs typeface="Times New Roman" pitchFamily="18" charset="0"/>
              </a:rPr>
              <a:t>information systems</a:t>
            </a:r>
          </a:p>
          <a:p>
            <a:pPr marL="342900" marR="0" lvl="0" indent="-342900" algn="l" defTabSz="914400" rtl="0" eaLnBrk="1" fontAlgn="auto" latinLnBrk="0" hangingPunct="1">
              <a:lnSpc>
                <a:spcPct val="100000"/>
              </a:lnSpc>
              <a:spcBef>
                <a:spcPts val="600"/>
              </a:spcBef>
              <a:spcAft>
                <a:spcPts val="0"/>
              </a:spcAft>
              <a:buClrTx/>
              <a:buSzTx/>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GB" sz="1600" b="0" i="0" u="none" strike="noStrike" kern="1200" cap="none" spc="0" normalizeH="0" baseline="0" noProof="0" dirty="0">
              <a:ln>
                <a:noFill/>
              </a:ln>
              <a:solidFill>
                <a:schemeClr val="tx1"/>
              </a:solidFill>
              <a:effectLst/>
              <a:uLnTx/>
              <a:uFillTx/>
              <a:latin typeface="Trebuchet MS" pitchFamily="34" charset="0"/>
              <a:ea typeface="+mn-ea"/>
              <a:cs typeface="+mn-cs"/>
            </a:endParaRPr>
          </a:p>
          <a:p>
            <a:pPr marL="342900" marR="0" lvl="0" indent="-342900" algn="l" defTabSz="914400" rtl="0" eaLnBrk="1" fontAlgn="auto" latinLnBrk="0" hangingPunct="1">
              <a:lnSpc>
                <a:spcPct val="100000"/>
              </a:lnSpc>
              <a:spcBef>
                <a:spcPts val="600"/>
              </a:spcBef>
              <a:spcAft>
                <a:spcPts val="0"/>
              </a:spcAft>
              <a:buClrTx/>
              <a:buSzTx/>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1600" b="0" i="0" u="none" strike="noStrike" kern="1200" cap="none" spc="0" normalizeH="0" baseline="0" noProof="0" dirty="0">
                <a:ln>
                  <a:noFill/>
                </a:ln>
                <a:solidFill>
                  <a:schemeClr val="tx1"/>
                </a:solidFill>
                <a:effectLst/>
                <a:uLnTx/>
                <a:uFillTx/>
                <a:latin typeface="Trebuchet MS" pitchFamily="34" charset="0"/>
                <a:ea typeface="+mn-ea"/>
                <a:cs typeface="Times New Roman" pitchFamily="18" charset="0"/>
              </a:rPr>
              <a:t>Article 3</a:t>
            </a:r>
          </a:p>
          <a:p>
            <a:pPr marL="342900" marR="0" lvl="0" indent="-342900" algn="l" defTabSz="914400" rtl="0" eaLnBrk="1" fontAlgn="auto" latinLnBrk="0" hangingPunct="1">
              <a:lnSpc>
                <a:spcPct val="100000"/>
              </a:lnSpc>
              <a:spcBef>
                <a:spcPts val="600"/>
              </a:spcBef>
              <a:spcAft>
                <a:spcPts val="0"/>
              </a:spcAft>
              <a:buClrTx/>
              <a:buSzTx/>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1600" b="0" i="0" u="none" strike="noStrike" kern="1200" cap="none" spc="0" normalizeH="0" baseline="0" noProof="0" dirty="0">
                <a:ln>
                  <a:noFill/>
                </a:ln>
                <a:solidFill>
                  <a:schemeClr val="tx1"/>
                </a:solidFill>
                <a:effectLst/>
                <a:uLnTx/>
                <a:uFillTx/>
                <a:latin typeface="Trebuchet MS" pitchFamily="34" charset="0"/>
                <a:ea typeface="+mn-ea"/>
                <a:cs typeface="Times New Roman" pitchFamily="18" charset="0"/>
              </a:rPr>
              <a:t>Illegal system interference</a:t>
            </a:r>
          </a:p>
          <a:p>
            <a:pPr marL="342900" marR="0" lvl="0" indent="-342900" algn="l" defTabSz="914400" rtl="0" eaLnBrk="1" fontAlgn="auto" latinLnBrk="0" hangingPunct="1">
              <a:lnSpc>
                <a:spcPct val="100000"/>
              </a:lnSpc>
              <a:spcBef>
                <a:spcPts val="600"/>
              </a:spcBef>
              <a:spcAft>
                <a:spcPts val="0"/>
              </a:spcAft>
              <a:buClrTx/>
              <a:buSzTx/>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GB" sz="1600" b="0" i="0" u="none" strike="noStrike" kern="1200" cap="none" spc="0" normalizeH="0" baseline="0" noProof="0" dirty="0">
              <a:ln>
                <a:noFill/>
              </a:ln>
              <a:solidFill>
                <a:schemeClr val="tx1"/>
              </a:solidFill>
              <a:effectLst/>
              <a:uLnTx/>
              <a:uFillTx/>
              <a:latin typeface="Trebuchet MS" pitchFamily="34" charset="0"/>
              <a:ea typeface="+mn-ea"/>
              <a:cs typeface="Times New Roman" pitchFamily="18" charset="0"/>
            </a:endParaRPr>
          </a:p>
          <a:p>
            <a:pPr marL="342900" marR="0" lvl="0" indent="-342900" algn="l" defTabSz="914400" rtl="0" eaLnBrk="1" fontAlgn="auto" latinLnBrk="0" hangingPunct="1">
              <a:lnSpc>
                <a:spcPct val="100000"/>
              </a:lnSpc>
              <a:spcBef>
                <a:spcPts val="600"/>
              </a:spcBef>
              <a:spcAft>
                <a:spcPts val="0"/>
              </a:spcAft>
              <a:buClrTx/>
              <a:buSzTx/>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1600" b="0" i="0" u="none" strike="noStrike" kern="1200" cap="none" spc="0" normalizeH="0" baseline="0" noProof="0" dirty="0">
                <a:ln>
                  <a:noFill/>
                </a:ln>
                <a:solidFill>
                  <a:schemeClr val="tx1"/>
                </a:solidFill>
                <a:effectLst/>
                <a:uLnTx/>
                <a:uFillTx/>
                <a:latin typeface="Trebuchet MS" pitchFamily="34" charset="0"/>
                <a:ea typeface="+mn-ea"/>
                <a:cs typeface="+mn-cs"/>
              </a:rPr>
              <a:t>Article 4</a:t>
            </a:r>
          </a:p>
          <a:p>
            <a:pPr marL="342900" marR="0" lvl="0" indent="-342900" algn="l" defTabSz="914400" rtl="0" eaLnBrk="1" fontAlgn="auto" latinLnBrk="0" hangingPunct="1">
              <a:lnSpc>
                <a:spcPct val="100000"/>
              </a:lnSpc>
              <a:spcBef>
                <a:spcPts val="600"/>
              </a:spcBef>
              <a:spcAft>
                <a:spcPts val="0"/>
              </a:spcAft>
              <a:buClrTx/>
              <a:buSzTx/>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1600" b="0" i="0" u="none" strike="noStrike" kern="1200" cap="none" spc="0" normalizeH="0" baseline="0" noProof="0" dirty="0">
                <a:ln>
                  <a:noFill/>
                </a:ln>
                <a:solidFill>
                  <a:schemeClr val="tx1"/>
                </a:solidFill>
                <a:effectLst/>
                <a:uLnTx/>
                <a:uFillTx/>
                <a:latin typeface="Trebuchet MS" pitchFamily="34" charset="0"/>
                <a:ea typeface="+mn-ea"/>
                <a:cs typeface="+mn-cs"/>
              </a:rPr>
              <a:t>Illegal data interference</a:t>
            </a:r>
          </a:p>
        </p:txBody>
      </p:sp>
      <p:sp>
        <p:nvSpPr>
          <p:cNvPr id="5" name="Rectangle 3"/>
          <p:cNvSpPr txBox="1">
            <a:spLocks noChangeArrowheads="1"/>
          </p:cNvSpPr>
          <p:nvPr/>
        </p:nvSpPr>
        <p:spPr>
          <a:xfrm>
            <a:off x="4648200" y="3352800"/>
            <a:ext cx="4038600" cy="2600712"/>
          </a:xfrm>
          <a:prstGeom prst="rect">
            <a:avLst/>
          </a:prstGeom>
        </p:spPr>
        <p:txBody>
          <a:bodyPr wrap="square">
            <a:spAutoFit/>
          </a:bodyPr>
          <a:lstStyle/>
          <a:p>
            <a:pPr marL="420624" marR="0" lvl="0" indent="-384048" algn="l" defTabSz="914400" rtl="0" eaLnBrk="1" fontAlgn="auto" latinLnBrk="0" hangingPunct="1">
              <a:lnSpc>
                <a:spcPct val="100000"/>
              </a:lnSpc>
              <a:spcBef>
                <a:spcPts val="600"/>
              </a:spcBef>
              <a:spcAft>
                <a:spcPts val="0"/>
              </a:spcAft>
              <a:buClrTx/>
              <a:buSzTx/>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1600" b="0" i="0" u="none" strike="noStrike" kern="1200" cap="none" spc="0" normalizeH="0" baseline="0" noProof="0" dirty="0">
                <a:ln>
                  <a:noFill/>
                </a:ln>
                <a:solidFill>
                  <a:schemeClr val="tx1"/>
                </a:solidFill>
                <a:effectLst/>
                <a:uLnTx/>
                <a:uFillTx/>
                <a:latin typeface="Trebuchet MS" pitchFamily="34" charset="0"/>
                <a:ea typeface="+mn-ea"/>
                <a:cs typeface="Times New Roman" pitchFamily="18" charset="0"/>
              </a:rPr>
              <a:t>Article 2 (Illegal access)</a:t>
            </a:r>
          </a:p>
          <a:p>
            <a:pPr marL="420624" marR="0" lvl="0" indent="-384048" algn="l" defTabSz="914400" rtl="0" eaLnBrk="1" fontAlgn="auto" latinLnBrk="0" hangingPunct="1">
              <a:lnSpc>
                <a:spcPct val="100000"/>
              </a:lnSpc>
              <a:spcBef>
                <a:spcPts val="600"/>
              </a:spcBef>
              <a:spcAft>
                <a:spcPts val="0"/>
              </a:spcAft>
              <a:buClrTx/>
              <a:buSzTx/>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GB" sz="1600" b="0" i="0" u="none" strike="noStrike" kern="1200" cap="none" spc="0" normalizeH="0" baseline="0" noProof="0" dirty="0">
              <a:ln>
                <a:noFill/>
              </a:ln>
              <a:solidFill>
                <a:schemeClr val="tx1"/>
              </a:solidFill>
              <a:effectLst/>
              <a:uLnTx/>
              <a:uFillTx/>
              <a:latin typeface="Trebuchet MS" pitchFamily="34" charset="0"/>
              <a:ea typeface="+mn-ea"/>
              <a:cs typeface="+mn-cs"/>
            </a:endParaRPr>
          </a:p>
          <a:p>
            <a:pPr marL="420624" marR="0" lvl="0" indent="-384048" algn="l" defTabSz="914400" rtl="0" eaLnBrk="1" fontAlgn="auto" latinLnBrk="0" hangingPunct="1">
              <a:lnSpc>
                <a:spcPct val="100000"/>
              </a:lnSpc>
              <a:spcBef>
                <a:spcPts val="600"/>
              </a:spcBef>
              <a:spcAft>
                <a:spcPts val="0"/>
              </a:spcAft>
              <a:buClrTx/>
              <a:buSzTx/>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GB" sz="1600" b="0" i="0" u="none" strike="noStrike" kern="1200" cap="none" spc="0" normalizeH="0" baseline="0" noProof="0" dirty="0">
              <a:ln>
                <a:noFill/>
              </a:ln>
              <a:solidFill>
                <a:schemeClr val="tx1"/>
              </a:solidFill>
              <a:effectLst/>
              <a:uLnTx/>
              <a:uFillTx/>
              <a:latin typeface="Trebuchet MS" pitchFamily="34" charset="0"/>
              <a:ea typeface="+mn-ea"/>
              <a:cs typeface="+mn-cs"/>
            </a:endParaRPr>
          </a:p>
          <a:p>
            <a:pPr marL="420624" marR="0" lvl="0" indent="-384048" algn="l" defTabSz="914400" rtl="0" eaLnBrk="1" fontAlgn="auto" latinLnBrk="0" hangingPunct="1">
              <a:lnSpc>
                <a:spcPct val="100000"/>
              </a:lnSpc>
              <a:spcBef>
                <a:spcPts val="600"/>
              </a:spcBef>
              <a:spcAft>
                <a:spcPts val="0"/>
              </a:spcAft>
              <a:buClrTx/>
              <a:buSzTx/>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t-EE" sz="1600" b="0" i="0" u="none" strike="noStrike" kern="1200" cap="none" spc="0" normalizeH="0" baseline="0" noProof="0" dirty="0">
              <a:ln>
                <a:noFill/>
              </a:ln>
              <a:solidFill>
                <a:schemeClr val="tx1"/>
              </a:solidFill>
              <a:effectLst/>
              <a:uLnTx/>
              <a:uFillTx/>
              <a:latin typeface="Trebuchet MS" pitchFamily="34" charset="0"/>
              <a:ea typeface="+mn-ea"/>
              <a:cs typeface="+mn-cs"/>
            </a:endParaRPr>
          </a:p>
          <a:p>
            <a:pPr marL="420624" marR="0" lvl="0" indent="-384048" algn="l" defTabSz="914400" rtl="0" eaLnBrk="1" fontAlgn="auto" latinLnBrk="0" hangingPunct="1">
              <a:lnSpc>
                <a:spcPct val="100000"/>
              </a:lnSpc>
              <a:spcBef>
                <a:spcPts val="600"/>
              </a:spcBef>
              <a:spcAft>
                <a:spcPts val="0"/>
              </a:spcAft>
              <a:buClrTx/>
              <a:buSzTx/>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1600" b="0" i="0" u="none" strike="noStrike" kern="1200" cap="none" spc="0" normalizeH="0" baseline="0" noProof="0" dirty="0">
                <a:ln>
                  <a:noFill/>
                </a:ln>
                <a:solidFill>
                  <a:schemeClr val="tx1"/>
                </a:solidFill>
                <a:effectLst/>
                <a:uLnTx/>
                <a:uFillTx/>
                <a:latin typeface="Trebuchet MS" pitchFamily="34" charset="0"/>
                <a:ea typeface="+mn-ea"/>
                <a:cs typeface="+mn-cs"/>
              </a:rPr>
              <a:t>Article 3 (System</a:t>
            </a:r>
          </a:p>
          <a:p>
            <a:pPr marL="420624" marR="0" lvl="0" indent="-384048" algn="l" defTabSz="914400" rtl="0" eaLnBrk="1" fontAlgn="auto" latinLnBrk="0" hangingPunct="1">
              <a:lnSpc>
                <a:spcPct val="100000"/>
              </a:lnSpc>
              <a:spcBef>
                <a:spcPts val="600"/>
              </a:spcBef>
              <a:spcAft>
                <a:spcPts val="0"/>
              </a:spcAft>
              <a:buClrTx/>
              <a:buSzTx/>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1600" b="0" i="0" u="none" strike="noStrike" kern="1200" cap="none" spc="0" normalizeH="0" baseline="0" noProof="0" dirty="0">
                <a:ln>
                  <a:noFill/>
                </a:ln>
                <a:solidFill>
                  <a:schemeClr val="tx1"/>
                </a:solidFill>
                <a:effectLst/>
                <a:uLnTx/>
                <a:uFillTx/>
                <a:latin typeface="Trebuchet MS" pitchFamily="34" charset="0"/>
                <a:ea typeface="+mn-ea"/>
                <a:cs typeface="+mn-cs"/>
              </a:rPr>
              <a:t>interference)</a:t>
            </a:r>
          </a:p>
          <a:p>
            <a:pPr marL="420624" marR="0" lvl="0" indent="-384048" algn="l" defTabSz="914400" rtl="0" eaLnBrk="1" fontAlgn="auto" latinLnBrk="0" hangingPunct="1">
              <a:lnSpc>
                <a:spcPct val="100000"/>
              </a:lnSpc>
              <a:spcBef>
                <a:spcPts val="600"/>
              </a:spcBef>
              <a:spcAft>
                <a:spcPts val="0"/>
              </a:spcAft>
              <a:buClrTx/>
              <a:buSzTx/>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GB" sz="1600" b="0" i="0" u="none" strike="noStrike" kern="1200" cap="none" spc="0" normalizeH="0" baseline="0" noProof="0" dirty="0">
              <a:ln>
                <a:noFill/>
              </a:ln>
              <a:solidFill>
                <a:schemeClr val="tx1"/>
              </a:solidFill>
              <a:effectLst/>
              <a:uLnTx/>
              <a:uFillTx/>
              <a:latin typeface="Trebuchet MS" pitchFamily="34" charset="0"/>
              <a:ea typeface="+mn-ea"/>
              <a:cs typeface="+mn-cs"/>
            </a:endParaRPr>
          </a:p>
          <a:p>
            <a:pPr marL="0" marR="0" lvl="0" indent="36513" algn="l" defTabSz="914400" rtl="0" eaLnBrk="1" fontAlgn="auto" latinLnBrk="0" hangingPunct="1">
              <a:lnSpc>
                <a:spcPct val="100000"/>
              </a:lnSpc>
              <a:spcBef>
                <a:spcPts val="600"/>
              </a:spcBef>
              <a:spcAft>
                <a:spcPts val="0"/>
              </a:spcAft>
              <a:buClrTx/>
              <a:buSzTx/>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1600" b="0" i="0" u="none" strike="noStrike" kern="1200" cap="none" spc="0" normalizeH="0" baseline="0" noProof="0" dirty="0">
                <a:ln>
                  <a:noFill/>
                </a:ln>
                <a:solidFill>
                  <a:schemeClr val="tx1"/>
                </a:solidFill>
                <a:effectLst/>
                <a:uLnTx/>
                <a:uFillTx/>
                <a:latin typeface="Trebuchet MS" pitchFamily="34" charset="0"/>
                <a:ea typeface="+mn-ea"/>
                <a:cs typeface="+mn-cs"/>
              </a:rPr>
              <a:t>Article 4 (Data</a:t>
            </a:r>
            <a:r>
              <a:rPr kumimoji="0" lang="et-EE" sz="1600" b="0" i="0" u="none" strike="noStrike" kern="1200" cap="none" spc="0" normalizeH="0" baseline="0" noProof="0" dirty="0">
                <a:ln>
                  <a:noFill/>
                </a:ln>
                <a:solidFill>
                  <a:schemeClr val="tx1"/>
                </a:solidFill>
                <a:effectLst/>
                <a:uLnTx/>
                <a:uFillTx/>
                <a:latin typeface="Trebuchet MS" pitchFamily="34" charset="0"/>
                <a:ea typeface="+mn-ea"/>
                <a:cs typeface="+mn-cs"/>
              </a:rPr>
              <a:t> </a:t>
            </a:r>
            <a:r>
              <a:rPr kumimoji="0" lang="en-GB" sz="1600" b="0" i="0" u="none" strike="noStrike" kern="1200" cap="none" spc="0" normalizeH="0" baseline="0" noProof="0" dirty="0">
                <a:ln>
                  <a:noFill/>
                </a:ln>
                <a:solidFill>
                  <a:schemeClr val="tx1"/>
                </a:solidFill>
                <a:effectLst/>
                <a:uLnTx/>
                <a:uFillTx/>
                <a:latin typeface="Trebuchet MS" pitchFamily="34" charset="0"/>
                <a:ea typeface="+mn-ea"/>
                <a:cs typeface="+mn-cs"/>
              </a:rPr>
              <a:t>Interference)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algn="ctr" eaLnBrk="1" hangingPunct="1"/>
            <a:r>
              <a:rPr lang="et-EE" sz="3600" b="1">
                <a:latin typeface="Trebuchet MS" pitchFamily="34" charset="0"/>
              </a:rPr>
              <a:t>Estonian proposal</a:t>
            </a:r>
            <a:endParaRPr lang="en-GB" sz="3600" b="1">
              <a:latin typeface="Trebuchet MS" pitchFamily="34" charset="0"/>
            </a:endParaRPr>
          </a:p>
        </p:txBody>
      </p:sp>
      <p:sp>
        <p:nvSpPr>
          <p:cNvPr id="3" name="Content Placeholder 2"/>
          <p:cNvSpPr>
            <a:spLocks noGrp="1"/>
          </p:cNvSpPr>
          <p:nvPr>
            <p:ph idx="1"/>
          </p:nvPr>
        </p:nvSpPr>
        <p:spPr>
          <a:xfrm>
            <a:off x="500063" y="1285875"/>
            <a:ext cx="7467600" cy="4525963"/>
          </a:xfrm>
        </p:spPr>
        <p:txBody>
          <a:bodyPr>
            <a:normAutofit lnSpcReduction="10000"/>
          </a:bodyPr>
          <a:lstStyle/>
          <a:p>
            <a:pPr marL="442913" indent="-442913" eaLnBrk="1" fontAlgn="auto" hangingPunct="1">
              <a:spcAft>
                <a:spcPts val="0"/>
              </a:spcAft>
              <a:buFont typeface="Wingdings 2"/>
              <a:buNone/>
              <a:defRPr/>
            </a:pPr>
            <a:r>
              <a:rPr lang="et-EE" sz="2600" dirty="0">
                <a:latin typeface="Trebuchet MS" pitchFamily="34" charset="0"/>
              </a:rPr>
              <a:t>	</a:t>
            </a:r>
            <a:r>
              <a:rPr lang="en-US" sz="2600" dirty="0">
                <a:latin typeface="Trebuchet MS" pitchFamily="34" charset="0"/>
              </a:rPr>
              <a:t>Article 7 </a:t>
            </a:r>
          </a:p>
          <a:p>
            <a:pPr marL="442913" indent="-442913" eaLnBrk="1" fontAlgn="auto" hangingPunct="1">
              <a:spcAft>
                <a:spcPts val="0"/>
              </a:spcAft>
              <a:buFont typeface="Wingdings 2"/>
              <a:buNone/>
              <a:defRPr/>
            </a:pPr>
            <a:r>
              <a:rPr lang="et-EE" sz="2600" dirty="0">
                <a:latin typeface="Trebuchet MS" pitchFamily="34" charset="0"/>
              </a:rPr>
              <a:t>	</a:t>
            </a:r>
            <a:r>
              <a:rPr lang="en-US" sz="2600" dirty="0">
                <a:latin typeface="Trebuchet MS" pitchFamily="34" charset="0"/>
              </a:rPr>
              <a:t>Aggravating circumstances</a:t>
            </a:r>
          </a:p>
          <a:p>
            <a:pPr marL="442913" indent="-442913" eaLnBrk="1" fontAlgn="auto" hangingPunct="1">
              <a:spcAft>
                <a:spcPts val="0"/>
              </a:spcAft>
              <a:buFont typeface="Wingdings 2"/>
              <a:buNone/>
              <a:defRPr/>
            </a:pPr>
            <a:endParaRPr lang="en-US" sz="2600" dirty="0">
              <a:latin typeface="Trebuchet MS" pitchFamily="34" charset="0"/>
            </a:endParaRPr>
          </a:p>
          <a:p>
            <a:pPr marL="442913" indent="-442913" eaLnBrk="1" fontAlgn="auto" hangingPunct="1">
              <a:spcAft>
                <a:spcPts val="0"/>
              </a:spcAft>
              <a:buFont typeface="Wingdings 2"/>
              <a:buNone/>
              <a:defRPr/>
            </a:pPr>
            <a:r>
              <a:rPr lang="et-EE" sz="2600" dirty="0">
                <a:latin typeface="Trebuchet MS" pitchFamily="34" charset="0"/>
              </a:rPr>
              <a:t>	</a:t>
            </a:r>
            <a:r>
              <a:rPr lang="en-US" sz="2600" dirty="0">
                <a:latin typeface="Trebuchet MS" pitchFamily="34" charset="0"/>
              </a:rPr>
              <a:t>New paragraph 3:</a:t>
            </a:r>
            <a:r>
              <a:rPr lang="et-EE" sz="2600" dirty="0">
                <a:latin typeface="Trebuchet MS" pitchFamily="34" charset="0"/>
              </a:rPr>
              <a:t> </a:t>
            </a:r>
            <a:r>
              <a:rPr lang="en-US" sz="2600" dirty="0">
                <a:latin typeface="Trebuchet MS" pitchFamily="34" charset="0"/>
              </a:rPr>
              <a:t>All member states must take the appropriate measures to ensure that offences listed in articles 2-4, </a:t>
            </a:r>
            <a:r>
              <a:rPr lang="en-US" sz="2600" u="sng" dirty="0">
                <a:latin typeface="Trebuchet MS" pitchFamily="34" charset="0"/>
              </a:rPr>
              <a:t>directed against critical infrastructures or disturbing the provision of public services</a:t>
            </a:r>
            <a:r>
              <a:rPr lang="en-US" sz="2600" dirty="0">
                <a:latin typeface="Trebuchet MS" pitchFamily="34" charset="0"/>
              </a:rPr>
              <a:t>, be punishable with criminal penalties of a maximum of at least between two and five years imprisonment. </a:t>
            </a:r>
          </a:p>
          <a:p>
            <a:pPr marL="442913" indent="-442913" eaLnBrk="1" fontAlgn="auto" hangingPunct="1">
              <a:spcAft>
                <a:spcPts val="0"/>
              </a:spcAft>
              <a:buFont typeface="Wingdings 2"/>
              <a:buNone/>
              <a:defRPr/>
            </a:pPr>
            <a:endParaRPr lang="fr-FR" sz="2400" dirty="0">
              <a:latin typeface="Trebuchet MS"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algn="ctr" eaLnBrk="1" hangingPunct="1"/>
            <a:r>
              <a:rPr lang="et-EE" sz="3600" b="1">
                <a:latin typeface="Trebuchet MS" pitchFamily="34" charset="0"/>
              </a:rPr>
              <a:t>More on cooperation and law</a:t>
            </a:r>
            <a:endParaRPr lang="en-GB" sz="3600" b="1">
              <a:latin typeface="Trebuchet MS" pitchFamily="34" charset="0"/>
            </a:endParaRPr>
          </a:p>
        </p:txBody>
      </p:sp>
      <p:sp>
        <p:nvSpPr>
          <p:cNvPr id="23555" name="Content Placeholder 2"/>
          <p:cNvSpPr>
            <a:spLocks noGrp="1"/>
          </p:cNvSpPr>
          <p:nvPr>
            <p:ph idx="1"/>
          </p:nvPr>
        </p:nvSpPr>
        <p:spPr>
          <a:xfrm>
            <a:off x="500062" y="1285875"/>
            <a:ext cx="8034337" cy="5038725"/>
          </a:xfrm>
        </p:spPr>
        <p:txBody>
          <a:bodyPr>
            <a:normAutofit/>
          </a:bodyPr>
          <a:lstStyle/>
          <a:p>
            <a:pPr marL="442913" indent="-442913" eaLnBrk="1" hangingPunct="1">
              <a:buFont typeface="Wingdings 2" pitchFamily="18" charset="2"/>
              <a:buNone/>
            </a:pPr>
            <a:r>
              <a:rPr lang="en-GB" sz="2600" dirty="0">
                <a:latin typeface="Trebuchet MS" pitchFamily="34" charset="0"/>
              </a:rPr>
              <a:t>	</a:t>
            </a:r>
          </a:p>
          <a:p>
            <a:pPr marL="442913" indent="-442913" eaLnBrk="1" hangingPunct="1"/>
            <a:r>
              <a:rPr lang="en-GB" sz="2600" dirty="0">
                <a:latin typeface="Trebuchet MS" pitchFamily="34" charset="0"/>
              </a:rPr>
              <a:t>Bilateral agreements provide legal basis for mutual cooperation (investigation, prosecution, extradition etc.)</a:t>
            </a:r>
          </a:p>
          <a:p>
            <a:pPr marL="442913" indent="-442913" eaLnBrk="1" hangingPunct="1"/>
            <a:r>
              <a:rPr lang="en-GB" sz="2400" dirty="0">
                <a:latin typeface="Trebuchet MS" pitchFamily="34" charset="0"/>
              </a:rPr>
              <a:t>Countries with no legal coverage in the field are a good “jurisdiction shopping forum”</a:t>
            </a:r>
          </a:p>
          <a:p>
            <a:pPr marL="442913" indent="-442913" eaLnBrk="1" hangingPunct="1"/>
            <a:r>
              <a:rPr lang="en-GB" sz="2400" dirty="0">
                <a:latin typeface="Trebuchet MS" pitchFamily="34" charset="0"/>
              </a:rPr>
              <a:t>International discussions do not stand in court</a:t>
            </a:r>
            <a:r>
              <a:rPr lang="et-EE" sz="2400" dirty="0">
                <a:latin typeface="Trebuchet MS" pitchFamily="34" charset="0"/>
              </a:rPr>
              <a:t>, different arguments and legal schools need to be balanced</a:t>
            </a:r>
            <a:endParaRPr lang="en-GB" sz="2400" dirty="0">
              <a:latin typeface="Trebuchet MS" pitchFamily="34" charset="0"/>
            </a:endParaRPr>
          </a:p>
          <a:p>
            <a:pPr marL="442913" indent="-442913" eaLnBrk="1" hangingPunct="1"/>
            <a:r>
              <a:rPr lang="en-GB" sz="2400" dirty="0">
                <a:latin typeface="Trebuchet MS" pitchFamily="34" charset="0"/>
              </a:rPr>
              <a:t>Law is important, but secondary means in ensuring effective cyber security</a:t>
            </a:r>
          </a:p>
          <a:p>
            <a:pPr marL="442913" indent="-442913" eaLnBrk="1" hangingPunct="1"/>
            <a:endParaRPr lang="et-EE" sz="2400" dirty="0">
              <a:latin typeface="Trebuchet MS" pitchFamily="34" charset="0"/>
            </a:endParaRPr>
          </a:p>
          <a:p>
            <a:pPr marL="442913" indent="-442913" eaLnBrk="1" hangingPunct="1"/>
            <a:endParaRPr lang="fr-FR" sz="2400" dirty="0">
              <a:latin typeface="Trebuchet MS"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National Security Policy</a:t>
            </a:r>
          </a:p>
        </p:txBody>
      </p:sp>
      <p:sp>
        <p:nvSpPr>
          <p:cNvPr id="3" name="Content Placeholder 2"/>
          <p:cNvSpPr>
            <a:spLocks noGrp="1"/>
          </p:cNvSpPr>
          <p:nvPr>
            <p:ph idx="1"/>
          </p:nvPr>
        </p:nvSpPr>
        <p:spPr/>
        <p:txBody>
          <a:bodyPr/>
          <a:lstStyle/>
          <a:p>
            <a:pPr>
              <a:buNone/>
            </a:pPr>
            <a:r>
              <a:rPr lang="en-US" dirty="0"/>
              <a:t>The National Cyber Security Policy 2013 aims at </a:t>
            </a:r>
          </a:p>
          <a:p>
            <a:pPr>
              <a:buNone/>
            </a:pPr>
            <a:r>
              <a:rPr lang="en-US" dirty="0"/>
              <a:t>	(1) facilitating the creation of secure 	computing environment</a:t>
            </a:r>
          </a:p>
          <a:p>
            <a:pPr>
              <a:buNone/>
            </a:pPr>
            <a:r>
              <a:rPr lang="en-US" dirty="0"/>
              <a:t>	 (2) enabling adequate trust and confidence in 	electronic transactions and</a:t>
            </a:r>
          </a:p>
          <a:p>
            <a:pPr>
              <a:buNone/>
            </a:pPr>
            <a:r>
              <a:rPr lang="en-US" dirty="0"/>
              <a:t>	 (3) guiding stakeholders actions for the 	protection of cyberspace.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a:buNone/>
            </a:pPr>
            <a:r>
              <a:rPr lang="en-US" dirty="0"/>
              <a:t>	</a:t>
            </a:r>
            <a:r>
              <a:rPr lang="en-US" b="1" dirty="0"/>
              <a:t>The need to protect information</a:t>
            </a:r>
          </a:p>
          <a:p>
            <a:pPr>
              <a:buNone/>
            </a:pPr>
            <a:r>
              <a:rPr lang="en-US" dirty="0"/>
              <a:t>	National Cyber Security Policy 2013 should be seen as about </a:t>
            </a:r>
            <a:r>
              <a:rPr lang="en-US" b="1" dirty="0"/>
              <a:t>protecting of information</a:t>
            </a:r>
            <a:r>
              <a:rPr lang="en-US" dirty="0"/>
              <a:t>, such as personal information, financial/banking information, sovereign data etc.</a:t>
            </a:r>
          </a:p>
          <a:p>
            <a:pPr marL="793750" indent="-449263"/>
            <a:r>
              <a:rPr lang="en-US" dirty="0"/>
              <a:t>Information empowers, and in order to empower people with information, we need to </a:t>
            </a:r>
            <a:r>
              <a:rPr lang="en-US" b="1" dirty="0"/>
              <a:t>secure the information/data</a:t>
            </a:r>
            <a:r>
              <a:rPr lang="en-US" dirty="0"/>
              <a:t>.</a:t>
            </a:r>
          </a:p>
          <a:p>
            <a:pPr marL="793750" indent="-449263"/>
            <a:r>
              <a:rPr lang="en-US" dirty="0"/>
              <a:t>There is a need to </a:t>
            </a:r>
            <a:r>
              <a:rPr lang="en-US" b="1" dirty="0"/>
              <a:t>distinguish between data which can freely flow and data which needs to be protected</a:t>
            </a:r>
            <a:r>
              <a:rPr lang="en-US" dirty="0"/>
              <a:t>.</a:t>
            </a:r>
          </a:p>
          <a:p>
            <a:pPr>
              <a:buNone/>
            </a:pPr>
            <a:endParaRPr lang="en-US" b="1" dirty="0"/>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705600"/>
          </a:xfrm>
        </p:spPr>
        <p:txBody>
          <a:bodyPr>
            <a:noAutofit/>
          </a:bodyPr>
          <a:lstStyle/>
          <a:p>
            <a:r>
              <a:rPr lang="en-US" sz="2300" dirty="0"/>
              <a:t>The “National Cyber Security Policy” has been prepared in consultation with all relevant stakeholders, user entities and public.</a:t>
            </a:r>
          </a:p>
          <a:p>
            <a:r>
              <a:rPr lang="en-US" sz="2300" dirty="0"/>
              <a:t>This policy aims at facilitating the creation of secure computing environment and enabling adequate trust and confidence in electronic transactions and also guiding stakeholders actions for the protection of cyberspace.</a:t>
            </a:r>
          </a:p>
          <a:p>
            <a:r>
              <a:rPr lang="en-US" sz="2300" dirty="0"/>
              <a:t>The National Cyber Security Policy document outlines a roadmap to create a framework for comprehensive, collaborative and collective response to deal with the issue of cyber security at all levels within the country.</a:t>
            </a:r>
          </a:p>
          <a:p>
            <a:r>
              <a:rPr lang="en-US" sz="2300" dirty="0"/>
              <a:t>The policy </a:t>
            </a:r>
            <a:r>
              <a:rPr lang="en-US" sz="2300" dirty="0" err="1"/>
              <a:t>recognises</a:t>
            </a:r>
            <a:r>
              <a:rPr lang="en-US" sz="2300" dirty="0"/>
              <a:t> the need for objectives and strategies that need to be adopted both at the national level as well as international level.</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92500" lnSpcReduction="10000"/>
          </a:bodyPr>
          <a:lstStyle/>
          <a:p>
            <a:r>
              <a:rPr lang="en-US" dirty="0"/>
              <a:t>Vision </a:t>
            </a:r>
          </a:p>
          <a:p>
            <a:pPr lvl="1"/>
            <a:r>
              <a:rPr lang="en-US" dirty="0"/>
              <a:t>To build a secure and resilient cyberspace for citizens, businesses and Government </a:t>
            </a:r>
          </a:p>
          <a:p>
            <a:pPr marL="344488" lvl="1" indent="-344488">
              <a:buFont typeface="Arial" pitchFamily="34" charset="0"/>
              <a:buChar char="•"/>
            </a:pPr>
            <a:r>
              <a:rPr lang="en-US" sz="3200" dirty="0"/>
              <a:t>Mission </a:t>
            </a:r>
          </a:p>
          <a:p>
            <a:pPr marL="744538" lvl="2" indent="-344488"/>
            <a:r>
              <a:rPr lang="en-US" sz="2800" dirty="0"/>
              <a:t>To protect information and information infrastructure in cyberspace, build capabilities to prevent and respond to cyber threats, reduce vulnerabilities and minimize damage from cyber incidents through a combination of institutional structures, people, processes, technology and cooperation.</a:t>
            </a:r>
          </a:p>
          <a:p>
            <a:pPr marL="344488" lvl="2" indent="-344488"/>
            <a:r>
              <a:rPr lang="en-US" sz="3200" dirty="0"/>
              <a:t>Objectives</a:t>
            </a:r>
          </a:p>
          <a:p>
            <a:pPr marL="801688" lvl="3" indent="-344488">
              <a:buNone/>
            </a:pPr>
            <a:r>
              <a:rPr lang="en-US" dirty="0"/>
              <a:t>1</a:t>
            </a:r>
            <a:r>
              <a:rPr lang="en-US" sz="3300" dirty="0"/>
              <a:t>) </a:t>
            </a:r>
            <a:r>
              <a:rPr lang="en-US" sz="2800" dirty="0"/>
              <a:t>To create a secure cyber ecosystem in the country, generate adequate trust &amp; confidence in IT systems and transactions in cyberspace and thereby enhance adoption of IT in all sectors of the economy.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705600"/>
          </a:xfrm>
        </p:spPr>
        <p:txBody>
          <a:bodyPr>
            <a:noAutofit/>
          </a:bodyPr>
          <a:lstStyle/>
          <a:p>
            <a:pPr>
              <a:buNone/>
            </a:pPr>
            <a:r>
              <a:rPr lang="en-US" sz="2000" dirty="0"/>
              <a:t>2) To create an assurance framework for design of security policies and for promotion and enabling actions for compliance to global security standards and best practices by way of conformity assessment (product, process, technology &amp; people). </a:t>
            </a:r>
          </a:p>
          <a:p>
            <a:pPr>
              <a:buNone/>
            </a:pPr>
            <a:r>
              <a:rPr lang="en-US" sz="2000" dirty="0"/>
              <a:t>3) To strengthen the Regulatory framework for ensuring a Secure Cyberspace ecosystem. </a:t>
            </a:r>
          </a:p>
          <a:p>
            <a:pPr>
              <a:buNone/>
            </a:pPr>
            <a:r>
              <a:rPr lang="en-US" sz="2000" dirty="0"/>
              <a:t>4) To enhance and create National and </a:t>
            </a:r>
            <a:r>
              <a:rPr lang="en-US" sz="2000" dirty="0" err="1"/>
              <a:t>Sectoral</a:t>
            </a:r>
            <a:r>
              <a:rPr lang="en-US" sz="2000" dirty="0"/>
              <a:t> level 24 x 7 mechanisms for obtaining strategic information regarding threats to ICT infrastructure, creating scenarios for response, resolution and crisis management through effective predictive, preventive, protective, response and recovery actions. </a:t>
            </a:r>
          </a:p>
          <a:p>
            <a:pPr>
              <a:buNone/>
            </a:pPr>
            <a:r>
              <a:rPr lang="en-US" sz="2000" dirty="0"/>
              <a:t>5) To enhance the protection and resilience of Nation’s critical information infrastructure by operating a 24x7 National Critical Information Infrastructure Protection Centre (NCIIPC) and mandating security practices related to the design, acquisition, development, use and operation of information resources.</a:t>
            </a:r>
          </a:p>
          <a:p>
            <a:pPr>
              <a:buNone/>
            </a:pPr>
            <a:r>
              <a:rPr lang="en-US" sz="2000" dirty="0"/>
              <a:t>6) To develop suitable indigenous security technologies through frontier technology research, solution oriented research, proof of concept, pilot development, transition, diffusion and </a:t>
            </a:r>
            <a:r>
              <a:rPr lang="en-US" sz="2000" dirty="0" err="1"/>
              <a:t>commercialisation</a:t>
            </a:r>
            <a:r>
              <a:rPr lang="en-US" sz="2000" dirty="0"/>
              <a:t> leading to widespread deployment of secure ICT products / processes in general and specifically for addressing National Security requirements. </a:t>
            </a:r>
          </a:p>
          <a:p>
            <a:pPr>
              <a:buNone/>
            </a:pPr>
            <a:endParaRPr lang="en-US" sz="20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Autofit/>
          </a:bodyPr>
          <a:lstStyle/>
          <a:p>
            <a:pPr>
              <a:buNone/>
            </a:pPr>
            <a:r>
              <a:rPr lang="en-US" sz="2000" dirty="0"/>
              <a:t>7) To improve visibility of the integrity of ICT products and services by establishing infrastructure for testing &amp; validation of security of such products. </a:t>
            </a:r>
          </a:p>
          <a:p>
            <a:pPr>
              <a:buNone/>
            </a:pPr>
            <a:r>
              <a:rPr lang="en-US" sz="2000" dirty="0"/>
              <a:t>8) To create a workforce of 500,000 professionals skilled in cyber security in the next 5 years through capacity building, skill development and training.</a:t>
            </a:r>
          </a:p>
          <a:p>
            <a:pPr>
              <a:buNone/>
            </a:pPr>
            <a:r>
              <a:rPr lang="en-US" sz="2000" dirty="0"/>
              <a:t>9) To provide fiscal benefits to businesses for adoption of standard security practices and processes. </a:t>
            </a:r>
          </a:p>
          <a:p>
            <a:pPr>
              <a:buNone/>
            </a:pPr>
            <a:r>
              <a:rPr lang="en-US" sz="2000" dirty="0"/>
              <a:t>10) To enable protection of information while in process, handling, storage &amp; transit so as to safeguard privacy of citizen's data and for reducing economic losses due to cyber crime or data theft. </a:t>
            </a:r>
          </a:p>
          <a:p>
            <a:pPr>
              <a:buNone/>
            </a:pPr>
            <a:r>
              <a:rPr lang="en-US" sz="2000" dirty="0"/>
              <a:t>11) To enable effective prevention, investigation and prosecution of cyber crime and enhancement of law enforcement capabilities through appropriate legislative intervention. </a:t>
            </a:r>
          </a:p>
          <a:p>
            <a:pPr>
              <a:buNone/>
            </a:pPr>
            <a:r>
              <a:rPr lang="en-US" sz="2000" dirty="0"/>
              <a:t>12) To create a culture of cyber security and privacy enabling responsible user </a:t>
            </a:r>
            <a:r>
              <a:rPr lang="en-US" sz="2000" dirty="0" err="1"/>
              <a:t>behaviour</a:t>
            </a:r>
            <a:r>
              <a:rPr lang="en-US" sz="2000" dirty="0"/>
              <a:t> &amp; actions through an effective communication and promotion strategy.</a:t>
            </a:r>
          </a:p>
          <a:p>
            <a:pPr>
              <a:buNone/>
            </a:pPr>
            <a:r>
              <a:rPr lang="en-US" sz="2000" dirty="0"/>
              <a:t>13) To develop effective public private partnerships and collaborative engagements through technical and operational cooperation and contribution for enhancing the security of cyberspace. </a:t>
            </a:r>
          </a:p>
          <a:p>
            <a:pPr>
              <a:buNone/>
            </a:pPr>
            <a:r>
              <a:rPr lang="en-US" sz="2000" dirty="0"/>
              <a:t>14) To enhance global cooperation by promoting shared understanding and leveraging relationships for furthering the cause of security of cyberspace.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04800" y="376428"/>
            <a:ext cx="4064508" cy="25146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876800" y="452628"/>
            <a:ext cx="3446145" cy="1981200"/>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685800" y="2891028"/>
            <a:ext cx="3352800" cy="382156"/>
          </a:xfrm>
          <a:prstGeom prst="rect">
            <a:avLst/>
          </a:prstGeom>
        </p:spPr>
        <p:txBody>
          <a:bodyPr vert="horz" wrap="square" lIns="0" tIns="12700" rIns="0" bIns="0" rtlCol="0">
            <a:spAutoFit/>
          </a:bodyPr>
          <a:lstStyle/>
          <a:p>
            <a:pPr marL="12700">
              <a:lnSpc>
                <a:spcPct val="100000"/>
              </a:lnSpc>
              <a:spcBef>
                <a:spcPts val="100"/>
              </a:spcBef>
            </a:pPr>
            <a:r>
              <a:rPr sz="2400" b="1" spc="-20" dirty="0">
                <a:latin typeface="Calibri"/>
                <a:cs typeface="Calibri"/>
              </a:rPr>
              <a:t>Transportation</a:t>
            </a:r>
            <a:r>
              <a:rPr sz="2400" b="1" spc="-25" dirty="0">
                <a:latin typeface="Calibri"/>
                <a:cs typeface="Calibri"/>
              </a:rPr>
              <a:t> </a:t>
            </a:r>
            <a:r>
              <a:rPr sz="2400" b="1" spc="-10" dirty="0">
                <a:latin typeface="Calibri"/>
                <a:cs typeface="Calibri"/>
              </a:rPr>
              <a:t>Sectors</a:t>
            </a:r>
            <a:endParaRPr sz="2400">
              <a:latin typeface="Calibri"/>
              <a:cs typeface="Calibri"/>
            </a:endParaRPr>
          </a:p>
        </p:txBody>
      </p:sp>
      <p:sp>
        <p:nvSpPr>
          <p:cNvPr id="8" name="object 8"/>
          <p:cNvSpPr txBox="1"/>
          <p:nvPr/>
        </p:nvSpPr>
        <p:spPr>
          <a:xfrm>
            <a:off x="7162800" y="2433828"/>
            <a:ext cx="1391603" cy="751488"/>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Calibri"/>
                <a:cs typeface="Calibri"/>
              </a:rPr>
              <a:t>Health</a:t>
            </a:r>
            <a:r>
              <a:rPr sz="2400" b="1" spc="-45" dirty="0">
                <a:latin typeface="Calibri"/>
                <a:cs typeface="Calibri"/>
              </a:rPr>
              <a:t> </a:t>
            </a:r>
            <a:r>
              <a:rPr sz="2400" b="1" spc="-10" dirty="0">
                <a:latin typeface="Calibri"/>
                <a:cs typeface="Calibri"/>
              </a:rPr>
              <a:t>Sectors</a:t>
            </a:r>
            <a:endParaRPr sz="2400">
              <a:latin typeface="Calibri"/>
              <a:cs typeface="Calibri"/>
            </a:endParaRPr>
          </a:p>
        </p:txBody>
      </p:sp>
      <p:sp>
        <p:nvSpPr>
          <p:cNvPr id="9" name="object 8"/>
          <p:cNvSpPr/>
          <p:nvPr/>
        </p:nvSpPr>
        <p:spPr>
          <a:xfrm>
            <a:off x="152400" y="3729228"/>
            <a:ext cx="3544443" cy="2895600"/>
          </a:xfrm>
          <a:prstGeom prst="rect">
            <a:avLst/>
          </a:prstGeom>
          <a:blipFill>
            <a:blip r:embed="rId4" cstate="print"/>
            <a:stretch>
              <a:fillRect/>
            </a:stretch>
          </a:blipFill>
        </p:spPr>
        <p:txBody>
          <a:bodyPr wrap="square" lIns="0" tIns="0" rIns="0" bIns="0" rtlCol="0"/>
          <a:lstStyle/>
          <a:p>
            <a:endParaRPr/>
          </a:p>
        </p:txBody>
      </p:sp>
      <p:sp>
        <p:nvSpPr>
          <p:cNvPr id="11" name="object 9"/>
          <p:cNvSpPr/>
          <p:nvPr/>
        </p:nvSpPr>
        <p:spPr>
          <a:xfrm>
            <a:off x="4343400" y="3653028"/>
            <a:ext cx="3544443" cy="3052572"/>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normAutofit fontScale="25000" lnSpcReduction="20000"/>
          </a:bodyPr>
          <a:lstStyle/>
          <a:p>
            <a:r>
              <a:rPr lang="en-US" sz="12800" dirty="0"/>
              <a:t>Strategies </a:t>
            </a:r>
          </a:p>
          <a:p>
            <a:pPr lvl="1">
              <a:buNone/>
            </a:pPr>
            <a:r>
              <a:rPr lang="en-US" sz="9600" dirty="0"/>
              <a:t>A. Creating a secure cyber ecosystem </a:t>
            </a:r>
          </a:p>
          <a:p>
            <a:pPr marL="509588" lvl="1" indent="-225425"/>
            <a:r>
              <a:rPr lang="en-US" sz="7200" dirty="0"/>
              <a:t>1) To designate a National nodal agency to coordinate all matters related to cyber security in the country, with clearly defined roles &amp; responsibilities. </a:t>
            </a:r>
          </a:p>
          <a:p>
            <a:pPr marL="509588" lvl="1" indent="-225425"/>
            <a:r>
              <a:rPr lang="en-US" sz="7200" dirty="0"/>
              <a:t>2) To encourage all organizations, private and public to designate a member of senior management, as Chief Information Security Officer (CISO), responsible for cyber security efforts and initiatives. </a:t>
            </a:r>
          </a:p>
          <a:p>
            <a:pPr marL="509588" lvl="1" indent="-225425"/>
            <a:r>
              <a:rPr lang="en-US" sz="7200" dirty="0"/>
              <a:t>3) To encourage all organizations to develop information security policies duly integrated with their business plans and implement such policies as per international best practices. Such policies should include establishing standards and mechanisms for secure information flow (while in process, handling, storage &amp; transit), crisis management plan, proactive security posture assessment and forensically enabled information infrastructure. </a:t>
            </a:r>
          </a:p>
          <a:p>
            <a:pPr marL="509588" lvl="1" indent="-225425"/>
            <a:r>
              <a:rPr lang="en-US" sz="7200" dirty="0"/>
              <a:t>4) To ensure that all organizations earmark a specific budget for implementing cyber security initiatives and for meeting emergency response arising out of cyber incidents. </a:t>
            </a:r>
          </a:p>
          <a:p>
            <a:pPr marL="509588" lvl="1" indent="-225425"/>
            <a:r>
              <a:rPr lang="en-US" sz="7200" dirty="0"/>
              <a:t>5) To provide fiscal schemes and incentives to encourage entities to install, strengthen and upgrade information infrastructure with respect to cyber security. </a:t>
            </a:r>
          </a:p>
          <a:p>
            <a:pPr marL="509588" lvl="1" indent="-225425"/>
            <a:r>
              <a:rPr lang="en-US" sz="7200" dirty="0"/>
              <a:t>6) To prevent occurrence and recurrence of cyber incidents by way of incentives for technology development, cyber security compliance and proactive actions. </a:t>
            </a:r>
          </a:p>
          <a:p>
            <a:pPr marL="509588" lvl="1" indent="-225425"/>
            <a:r>
              <a:rPr lang="en-US" sz="7200" dirty="0"/>
              <a:t>7) To establish a mechanism for sharing information and for identifying and responding to cyber security incidents and for cooperation in restoration efforts.</a:t>
            </a:r>
          </a:p>
          <a:p>
            <a:pPr marL="509588" lvl="1" indent="-225425"/>
            <a:r>
              <a:rPr lang="en-US" sz="7200" dirty="0"/>
              <a:t>8) To encourage entities to adopt guidelines for procurement of trustworthy ICT products and provide for procurement of indigenously manufactured ICT products that have security implications.</a:t>
            </a:r>
          </a:p>
          <a:p>
            <a:pPr marL="749300" lvl="2" indent="-344488">
              <a:buNone/>
            </a:pPr>
            <a:endParaRPr lang="en-US" sz="72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normAutofit fontScale="70000" lnSpcReduction="20000"/>
          </a:bodyPr>
          <a:lstStyle/>
          <a:p>
            <a:r>
              <a:rPr lang="en-US" sz="4500" dirty="0"/>
              <a:t>B. Creating an assurance framework </a:t>
            </a:r>
          </a:p>
          <a:p>
            <a:pPr lvl="1"/>
            <a:r>
              <a:rPr lang="en-US" dirty="0"/>
              <a:t>1) To promote adoption of global best practices in information security and compliance and thereby enhance cyber security posture. </a:t>
            </a:r>
          </a:p>
          <a:p>
            <a:pPr lvl="1"/>
            <a:r>
              <a:rPr lang="en-US" dirty="0"/>
              <a:t>2) To create infrastructure for conformity assessment and certification of compliance to cyber security best practices, standards and guidelines (</a:t>
            </a:r>
            <a:r>
              <a:rPr lang="en-US" dirty="0" err="1"/>
              <a:t>Eg</a:t>
            </a:r>
            <a:r>
              <a:rPr lang="en-US" dirty="0"/>
              <a:t>. ISO 27001 ISMS certification, IS system audits, Penetration testing / Vulnerability assessment, application security testing, web security testing). </a:t>
            </a:r>
          </a:p>
          <a:p>
            <a:pPr lvl="1"/>
            <a:r>
              <a:rPr lang="en-US" dirty="0"/>
              <a:t>3) To enable implementation of global security best practices in formal risk assessment and risk management processes, business continuity management and cyber crisis management plan by all entities within Government and in critical sectors, to reduce the risk of disruption and improve the security posture. </a:t>
            </a:r>
          </a:p>
          <a:p>
            <a:pPr lvl="1"/>
            <a:r>
              <a:rPr lang="en-US" dirty="0"/>
              <a:t>4) To identify and classify information infrastructure facilities and assets at entity level with respect to risk perception for undertaking commensurate security protection measures. </a:t>
            </a:r>
          </a:p>
          <a:p>
            <a:pPr lvl="1"/>
            <a:r>
              <a:rPr lang="en-US" dirty="0"/>
              <a:t>5) To encourage secure application / software development processes based on global best practices. </a:t>
            </a:r>
          </a:p>
          <a:p>
            <a:pPr lvl="1"/>
            <a:r>
              <a:rPr lang="en-US" dirty="0"/>
              <a:t>6) To create conformity assessment framework for periodic verification of compliance to best practices, standards and guidelines on cyber security. </a:t>
            </a:r>
          </a:p>
          <a:p>
            <a:pPr lvl="1"/>
            <a:r>
              <a:rPr lang="en-US" dirty="0"/>
              <a:t>7) To encourage all entities to periodically test and evaluate the adequacy and effectiveness of technical and operational security control measures implemented in IT systems and in networks.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705600"/>
          </a:xfrm>
        </p:spPr>
        <p:txBody>
          <a:bodyPr>
            <a:noAutofit/>
          </a:bodyPr>
          <a:lstStyle/>
          <a:p>
            <a:r>
              <a:rPr lang="en-US" sz="2800" dirty="0"/>
              <a:t>C. Encouraging Open Standards </a:t>
            </a:r>
          </a:p>
          <a:p>
            <a:pPr lvl="1"/>
            <a:r>
              <a:rPr lang="en-US" sz="2000" dirty="0"/>
              <a:t>1) To encourage use of open standards to facilitate interoperability and data exchange among different products or services. </a:t>
            </a:r>
          </a:p>
          <a:p>
            <a:pPr lvl="1"/>
            <a:r>
              <a:rPr lang="en-US" sz="2000" dirty="0"/>
              <a:t>2) To promote a consortium of Government and private sector to enhance the availability of tested and certified IT products based on open standards. </a:t>
            </a:r>
          </a:p>
          <a:p>
            <a:pPr marL="344488" lvl="1" indent="-344488">
              <a:buFont typeface="Arial" pitchFamily="34" charset="0"/>
              <a:buChar char="•"/>
            </a:pPr>
            <a:r>
              <a:rPr lang="en-US" dirty="0"/>
              <a:t>D. Strengthening the Regulatory framework </a:t>
            </a:r>
          </a:p>
          <a:p>
            <a:pPr marL="744538" lvl="2" indent="-344488"/>
            <a:r>
              <a:rPr lang="en-US" sz="2000" dirty="0"/>
              <a:t>1) To develop a dynamic legal framework and its periodic review to address the cyber security challenges arising out of technological developments in cyber space (such as cloud computing, mobile computing, encrypted services and social media) and its harmonization with international frameworks including those related to Internet governance. </a:t>
            </a:r>
          </a:p>
          <a:p>
            <a:pPr marL="744538" lvl="2" indent="-344488"/>
            <a:r>
              <a:rPr lang="en-US" sz="2000" dirty="0"/>
              <a:t>2) To mandate periodic audit and evaluation of the adequacy and effectiveness of security of information infrastructure as may be appropriate, with respect to regulatory framework. </a:t>
            </a:r>
          </a:p>
          <a:p>
            <a:pPr marL="744538" lvl="2" indent="-344488"/>
            <a:r>
              <a:rPr lang="en-US" sz="2000" dirty="0"/>
              <a:t>3) To enable, educate and facilitate awareness of the regulatory framework.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705600"/>
          </a:xfrm>
        </p:spPr>
        <p:txBody>
          <a:bodyPr>
            <a:noAutofit/>
          </a:bodyPr>
          <a:lstStyle/>
          <a:p>
            <a:pPr marL="225425" lvl="2" indent="-225425"/>
            <a:r>
              <a:rPr lang="en-US" dirty="0"/>
              <a:t>E. Creating mechanisms for security threat early warning, vulnerability management and response to security threats </a:t>
            </a:r>
          </a:p>
          <a:p>
            <a:pPr marL="465138" lvl="3" indent="-239713"/>
            <a:r>
              <a:rPr lang="en-US" sz="1800" dirty="0"/>
              <a:t>1) To create National level systems, processes, structures and mechanisms to generate necessary situational scenario of existing and potential cyber security threats and enable timely information sharing for proactive, preventive and protective actions by individual entities.</a:t>
            </a:r>
          </a:p>
          <a:p>
            <a:pPr marL="465138" lvl="3" indent="-239713"/>
            <a:r>
              <a:rPr lang="en-US" sz="1800" dirty="0"/>
              <a:t>2) To operate a 24x7 National Level Computer Emergency Response Team (CERT-In) to function as a Nodal Agency for coordination of all efforts for cyber security emergency response and crisis management. CERT-In will function as an umbrella organization in enabling creation and </a:t>
            </a:r>
            <a:r>
              <a:rPr lang="en-US" sz="1800" dirty="0" err="1"/>
              <a:t>operationalization</a:t>
            </a:r>
            <a:r>
              <a:rPr lang="en-US" sz="1800" dirty="0"/>
              <a:t> of </a:t>
            </a:r>
            <a:r>
              <a:rPr lang="en-US" sz="1800" dirty="0" err="1"/>
              <a:t>sectoral</a:t>
            </a:r>
            <a:r>
              <a:rPr lang="en-US" sz="1800" dirty="0"/>
              <a:t> CERTs as well as facilitating communication and coordination actions in dealing with cyber crisis situations. </a:t>
            </a:r>
          </a:p>
          <a:p>
            <a:pPr marL="465138" lvl="3" indent="-239713"/>
            <a:r>
              <a:rPr lang="en-US" sz="1800" dirty="0"/>
              <a:t>3) To </a:t>
            </a:r>
            <a:r>
              <a:rPr lang="en-US" sz="1800" dirty="0" err="1"/>
              <a:t>operationalise</a:t>
            </a:r>
            <a:r>
              <a:rPr lang="en-US" sz="1800" dirty="0"/>
              <a:t> 24x7 </a:t>
            </a:r>
            <a:r>
              <a:rPr lang="en-US" sz="1800" dirty="0" err="1"/>
              <a:t>sectoral</a:t>
            </a:r>
            <a:r>
              <a:rPr lang="en-US" sz="1800" dirty="0"/>
              <a:t> CERTs for all coordination and communication actions within the respective sectors for effective incidence response &amp; resolution and cyber crisis management. </a:t>
            </a:r>
          </a:p>
          <a:p>
            <a:pPr marL="465138" lvl="3" indent="-239713"/>
            <a:r>
              <a:rPr lang="en-US" sz="1800" dirty="0"/>
              <a:t>4) To implement Cyber Crisis Management Plan for dealing with cyber related incidents impacting critical national processes or endangering public safety and security of the Nation, by way of well coordinated, multi disciplinary approach at the National, </a:t>
            </a:r>
            <a:r>
              <a:rPr lang="en-US" sz="1800" dirty="0" err="1"/>
              <a:t>Sectoral</a:t>
            </a:r>
            <a:r>
              <a:rPr lang="en-US" sz="1800" dirty="0"/>
              <a:t> as well as entity levels. </a:t>
            </a:r>
          </a:p>
          <a:p>
            <a:pPr marL="465138" lvl="3" indent="-239713"/>
            <a:r>
              <a:rPr lang="en-US" sz="1800" dirty="0"/>
              <a:t>5) To conduct and facilitate regular cyber security drills &amp; exercises at National, </a:t>
            </a:r>
            <a:r>
              <a:rPr lang="en-US" sz="1800" dirty="0" err="1"/>
              <a:t>sectoral</a:t>
            </a:r>
            <a:r>
              <a:rPr lang="en-US" sz="1800" dirty="0"/>
              <a:t> and entity levels to enable assessment of the security posture and level of emergency preparedness in resisting and dealing with cyber security incidents.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8991600"/>
          </a:xfrm>
        </p:spPr>
        <p:txBody>
          <a:bodyPr>
            <a:noAutofit/>
          </a:bodyPr>
          <a:lstStyle/>
          <a:p>
            <a:pPr marL="344488" lvl="3" indent="-344488">
              <a:buFont typeface="Arial" pitchFamily="34" charset="0"/>
              <a:buChar char="•"/>
            </a:pPr>
            <a:r>
              <a:rPr lang="en-US" sz="2800" dirty="0"/>
              <a:t>F. Securing E-Governance services </a:t>
            </a:r>
          </a:p>
          <a:p>
            <a:pPr marL="801688" lvl="4" indent="-344488">
              <a:buFont typeface="Arial" pitchFamily="34" charset="0"/>
              <a:buChar char="•"/>
            </a:pPr>
            <a:r>
              <a:rPr lang="en-US" dirty="0"/>
              <a:t>1) To mandate implementation of global security best practices, business continuity management and cyber crisis management plan for all e-Governance initiatives in the country, to reduce the risk of disruption and improve the security posture.</a:t>
            </a:r>
          </a:p>
          <a:p>
            <a:pPr marL="801688" lvl="4" indent="-344488">
              <a:buFont typeface="Arial" pitchFamily="34" charset="0"/>
              <a:buChar char="•"/>
            </a:pPr>
            <a:r>
              <a:rPr lang="en-US" dirty="0"/>
              <a:t>2) To encourage wider usage of Public Key Infrastructure (PKI) within Government for trusted communication and transactions. </a:t>
            </a:r>
          </a:p>
          <a:p>
            <a:pPr marL="801688" lvl="4" indent="-344488">
              <a:buFont typeface="Arial" pitchFamily="34" charset="0"/>
              <a:buChar char="•"/>
            </a:pPr>
            <a:r>
              <a:rPr lang="en-US" dirty="0"/>
              <a:t>3) To engage information security professionals / </a:t>
            </a:r>
            <a:r>
              <a:rPr lang="en-US" dirty="0" err="1"/>
              <a:t>organisations</a:t>
            </a:r>
            <a:r>
              <a:rPr lang="en-US" dirty="0"/>
              <a:t> to assist e-Governance initiatives and ensure conformance to security best practices. </a:t>
            </a:r>
          </a:p>
          <a:p>
            <a:endParaRPr lang="en-US" sz="2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normAutofit fontScale="70000" lnSpcReduction="20000"/>
          </a:bodyPr>
          <a:lstStyle/>
          <a:p>
            <a:pPr marL="344488" lvl="4" indent="-344488">
              <a:buFont typeface="Arial" pitchFamily="34" charset="0"/>
              <a:buChar char="•"/>
            </a:pPr>
            <a:r>
              <a:rPr lang="en-US" sz="3400" dirty="0"/>
              <a:t>G. Protection and resilience of Critical Information Infrastructure </a:t>
            </a:r>
          </a:p>
          <a:p>
            <a:pPr marL="569913" lvl="5" indent="-225425"/>
            <a:r>
              <a:rPr lang="en-US" sz="2500" dirty="0"/>
              <a:t>1) To develop a plan for protection of Critical Information Infrastructure and its integration with business plan at the entity level and implement such plan. The plans shall include establishing mechanisms for secure information flow (while in process, handling, storage &amp; transit), guidelines and standards, crisis management plan, proactive security posture assessment and forensically enabled information infrastructure. </a:t>
            </a:r>
          </a:p>
          <a:p>
            <a:pPr marL="569913" lvl="5" indent="-225425"/>
            <a:r>
              <a:rPr lang="en-US" sz="2500" dirty="0"/>
              <a:t>2) To Operate a 24x7 National Critical Information Infrastructure Protection Centre (NCIIPC) to function as the nodal agency for critical information infrastructure protection in the country. </a:t>
            </a:r>
          </a:p>
          <a:p>
            <a:pPr marL="569913" lvl="5" indent="-225425"/>
            <a:r>
              <a:rPr lang="en-US" sz="2500" dirty="0"/>
              <a:t>3) To facilitate identification, </a:t>
            </a:r>
            <a:r>
              <a:rPr lang="en-US" sz="2500" dirty="0" err="1"/>
              <a:t>prioritisation</a:t>
            </a:r>
            <a:r>
              <a:rPr lang="en-US" sz="2500" dirty="0"/>
              <a:t>, assessment, remediation and protection of critical infrastructure and key resources based on the plan for protection of critical information infrastructure. </a:t>
            </a:r>
          </a:p>
          <a:p>
            <a:pPr marL="569913" lvl="5" indent="-225425"/>
            <a:r>
              <a:rPr lang="en-US" sz="2500" dirty="0"/>
              <a:t>4) To mandate implementation of global security best practices, business continuity management and cyber crisis management plan by all critical sector entities, to reduce the risk of disruption and improve the security posture. </a:t>
            </a:r>
          </a:p>
          <a:p>
            <a:pPr marL="569913" lvl="5" indent="-225425"/>
            <a:r>
              <a:rPr lang="en-US" sz="2500" dirty="0"/>
              <a:t>5) To encourage and mandate as appropriate, the use of validated and certified IT products. </a:t>
            </a:r>
          </a:p>
          <a:p>
            <a:pPr marL="569913" lvl="5" indent="-225425"/>
            <a:r>
              <a:rPr lang="en-US" sz="2500" dirty="0"/>
              <a:t>6) To mandate security audit of critical information infrastructure on a periodic basis.</a:t>
            </a:r>
          </a:p>
          <a:p>
            <a:pPr marL="569913" lvl="5" indent="-225425"/>
            <a:r>
              <a:rPr lang="en-US" sz="2500" dirty="0"/>
              <a:t>7) To mandate certification for all security roles right from CISO / CSO to those involved in operation of critical information infrastructure. </a:t>
            </a:r>
          </a:p>
          <a:p>
            <a:pPr marL="569913" lvl="5" indent="-225425"/>
            <a:r>
              <a:rPr lang="en-US" sz="2500" dirty="0"/>
              <a:t>8) To mandate secure application / software development process (from design through retirement) based on global best practices. </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noAutofit/>
          </a:bodyPr>
          <a:lstStyle/>
          <a:p>
            <a:pPr marL="225425" lvl="5" indent="-165100"/>
            <a:r>
              <a:rPr lang="en-US" sz="2800" dirty="0"/>
              <a:t>H. Promotion of Research &amp; Development in cyber security</a:t>
            </a:r>
          </a:p>
          <a:p>
            <a:pPr marL="682625" lvl="6" indent="-165100"/>
            <a:r>
              <a:rPr lang="en-US" dirty="0"/>
              <a:t> 1) To undertake Research &amp; Development programs for addressing all aspects of development aimed at short term, medium term and long term goals. The Research &amp; Development programs shall address all aspects including development of trustworthy systems, their testing, deployment and maintenance throughout the life cycle and include R&amp;D on cutting edge security technologies.  </a:t>
            </a:r>
          </a:p>
          <a:p>
            <a:pPr marL="682625" lvl="6" indent="-165100"/>
            <a:r>
              <a:rPr lang="en-US" dirty="0"/>
              <a:t>2) To encourage Research &amp; Development to produce cost-effective, tailor-made indigenous security solutions meeting a wider range of cyber security challenges and target for export markets. </a:t>
            </a:r>
          </a:p>
          <a:p>
            <a:pPr marL="682625" lvl="6" indent="-165100"/>
            <a:r>
              <a:rPr lang="en-US" dirty="0"/>
              <a:t>3) To facilitate transition, diffusion and </a:t>
            </a:r>
            <a:r>
              <a:rPr lang="en-US" dirty="0" err="1"/>
              <a:t>commercialisation</a:t>
            </a:r>
            <a:r>
              <a:rPr lang="en-US" dirty="0"/>
              <a:t> of the outputs of Research &amp; Development into commercial products and services for use in public and private sectors.</a:t>
            </a:r>
          </a:p>
          <a:p>
            <a:pPr marL="682625" lvl="6" indent="-165100"/>
            <a:r>
              <a:rPr lang="en-US" dirty="0"/>
              <a:t> 4) To set up </a:t>
            </a:r>
            <a:r>
              <a:rPr lang="en-US" dirty="0" err="1"/>
              <a:t>Centres</a:t>
            </a:r>
            <a:r>
              <a:rPr lang="en-US" dirty="0"/>
              <a:t> of Excellence in areas of strategic importance for the point of security of cyber space. </a:t>
            </a:r>
          </a:p>
          <a:p>
            <a:pPr marL="682625" lvl="6" indent="-165100"/>
            <a:r>
              <a:rPr lang="en-US" dirty="0"/>
              <a:t>5) To collaborate in joint Research &amp; Development projects with industry and academia in frontline technologies and solution oriented research. </a:t>
            </a:r>
          </a:p>
          <a:p>
            <a:endParaRPr lang="en-US" sz="2000" dirty="0"/>
          </a:p>
          <a:p>
            <a:endParaRPr lang="en-US" sz="20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noAutofit/>
          </a:bodyPr>
          <a:lstStyle/>
          <a:p>
            <a:pPr marL="225425" lvl="6" indent="-165100"/>
            <a:r>
              <a:rPr lang="en-US" sz="2800" dirty="0"/>
              <a:t>I. Reducing supply chain risks </a:t>
            </a:r>
          </a:p>
          <a:p>
            <a:pPr marL="465138" lvl="6" indent="-239713"/>
            <a:r>
              <a:rPr lang="en-US" dirty="0"/>
              <a:t>1) To create and maintain testing infrastructure and facilities for IT security product evaluation and compliance verification as per global standards and practices. </a:t>
            </a:r>
          </a:p>
          <a:p>
            <a:pPr marL="465138" lvl="6" indent="-239713"/>
            <a:r>
              <a:rPr lang="en-US" dirty="0"/>
              <a:t>2) To build trusted relationships with product / system vendors and service providers for improving end-to-end supply chain security visibility.</a:t>
            </a:r>
          </a:p>
          <a:p>
            <a:pPr marL="465138" lvl="6" indent="-239713"/>
            <a:r>
              <a:rPr lang="en-US" dirty="0"/>
              <a:t>3) To create awareness of the threats, vulnerabilities and consequences of breach of security among entities for managing supply chain risks related to IT (products, systems or services) procurement. </a:t>
            </a:r>
          </a:p>
          <a:p>
            <a:pPr marL="342900" lvl="7" indent="-342900"/>
            <a:r>
              <a:rPr lang="en-US" sz="2800" dirty="0"/>
              <a:t>J. Human Resource Development</a:t>
            </a:r>
          </a:p>
          <a:p>
            <a:pPr marL="688975" lvl="8" indent="-231775"/>
            <a:r>
              <a:rPr lang="en-US" dirty="0"/>
              <a:t>1) To foster education and training programs both in formal and informal sectors to support the Nation’s cyber security needs and build capacity. </a:t>
            </a:r>
          </a:p>
          <a:p>
            <a:pPr marL="688975" lvl="8" indent="-231775"/>
            <a:r>
              <a:rPr lang="en-US" dirty="0"/>
              <a:t>2) To establish cyber security training infrastructure across the country by way of public private partnership arrangements. </a:t>
            </a:r>
          </a:p>
          <a:p>
            <a:pPr marL="688975" lvl="8" indent="-231775"/>
            <a:r>
              <a:rPr lang="en-US" dirty="0"/>
              <a:t>3) To establish cyber security concept labs for awareness and skill development in key areas. </a:t>
            </a:r>
          </a:p>
          <a:p>
            <a:pPr marL="688975" lvl="8" indent="-231775"/>
            <a:r>
              <a:rPr lang="en-US" dirty="0"/>
              <a:t>4) To establish institutional mechanisms for capacity building for Law Enforcement Agencies.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Autofit/>
          </a:bodyPr>
          <a:lstStyle/>
          <a:p>
            <a:pPr marL="344488" lvl="8" indent="-344488"/>
            <a:r>
              <a:rPr lang="en-US" sz="2800" dirty="0"/>
              <a:t>K. Creating Cyber Security Awareness </a:t>
            </a:r>
          </a:p>
          <a:p>
            <a:pPr marL="465138" lvl="8" indent="-239713"/>
            <a:r>
              <a:rPr lang="en-US" dirty="0"/>
              <a:t>1) To promote and launch a comprehensive national awareness program on security of cyberspace. </a:t>
            </a:r>
          </a:p>
          <a:p>
            <a:pPr marL="465138" lvl="8" indent="-239713"/>
            <a:r>
              <a:rPr lang="en-US" dirty="0"/>
              <a:t>2) To sustain security literacy awareness and publicity campaign through electronic media to help citizens to be aware of the challenges of cyber security. </a:t>
            </a:r>
          </a:p>
          <a:p>
            <a:pPr marL="465138" lvl="8" indent="-239713"/>
            <a:r>
              <a:rPr lang="en-US" dirty="0"/>
              <a:t>3) To conduct, support and enable cyber security workshops / seminars and certifications. </a:t>
            </a:r>
          </a:p>
          <a:p>
            <a:pPr marL="344488" lvl="8" indent="-344488"/>
            <a:r>
              <a:rPr lang="en-US" sz="2800" dirty="0"/>
              <a:t>L. Developing effective Public Private Partnerships</a:t>
            </a:r>
          </a:p>
          <a:p>
            <a:pPr marL="465138" lvl="8" indent="-239713"/>
            <a:r>
              <a:rPr lang="en-US" dirty="0"/>
              <a:t>1) To facilitate collaboration and cooperation among stakeholder entities including private sector, in the area of cyber security in general and protection of critical information infrastructure in particular for actions related to cyber threats, vulnerabilities, breaches, potential protective measures, and adoption of best practices. </a:t>
            </a:r>
          </a:p>
          <a:p>
            <a:pPr marL="465138" lvl="8" indent="-239713"/>
            <a:r>
              <a:rPr lang="en-US" dirty="0"/>
              <a:t>2) To create models for collaborations and engagement with all relevant stakeholders. </a:t>
            </a:r>
          </a:p>
          <a:p>
            <a:pPr marL="465138" lvl="8" indent="-239713"/>
            <a:r>
              <a:rPr lang="en-US" dirty="0"/>
              <a:t>3) To create a think tank for cyber security policy inputs, discussion and deliberations.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sz="2800" dirty="0"/>
              <a:t>M. Information sharing and cooperation </a:t>
            </a:r>
          </a:p>
          <a:p>
            <a:pPr lvl="1"/>
            <a:r>
              <a:rPr lang="en-US" sz="2000" dirty="0"/>
              <a:t>1) To develop bilateral and multi-lateral relationships in the area of cyber security with other countries. </a:t>
            </a:r>
          </a:p>
          <a:p>
            <a:pPr lvl="1"/>
            <a:r>
              <a:rPr lang="en-US" sz="2000" dirty="0"/>
              <a:t>2) To enhance National and global cooperation among security agencies, CERTs, </a:t>
            </a:r>
            <a:r>
              <a:rPr lang="en-US" sz="2000" dirty="0" err="1"/>
              <a:t>Defence</a:t>
            </a:r>
            <a:r>
              <a:rPr lang="en-US" sz="2000" dirty="0"/>
              <a:t> agencies and forces, Law Enforcement Agencies and the judicial systems. </a:t>
            </a:r>
          </a:p>
          <a:p>
            <a:pPr lvl="1"/>
            <a:r>
              <a:rPr lang="en-US" sz="2000" dirty="0"/>
              <a:t>3) To create mechanisms for dialogue related to technical and operational aspects with industry in order to facilitate efforts in recovery and resilience of systems including critical information infrastructure. </a:t>
            </a:r>
          </a:p>
          <a:p>
            <a:pPr marL="344488" lvl="1" indent="-344488">
              <a:buFont typeface="Arial" pitchFamily="34" charset="0"/>
              <a:buChar char="•"/>
            </a:pPr>
            <a:r>
              <a:rPr lang="en-US" dirty="0"/>
              <a:t>N. Prioritized approach for implementation </a:t>
            </a:r>
          </a:p>
          <a:p>
            <a:pPr marL="744538" lvl="2" indent="-344488"/>
            <a:r>
              <a:rPr lang="en-US" sz="2000" dirty="0"/>
              <a:t>To adopt a prioritized approach to implement the policy so as to address the most critical areas in the first instance. </a:t>
            </a:r>
          </a:p>
          <a:p>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noAutofit/>
          </a:bodyPr>
          <a:lstStyle/>
          <a:p>
            <a:r>
              <a:rPr lang="en-US" sz="2400" dirty="0"/>
              <a:t>Cyberspace is the dynamic and virtual space</a:t>
            </a:r>
          </a:p>
          <a:p>
            <a:r>
              <a:rPr lang="en-US" sz="2400" dirty="0"/>
              <a:t>In 1984, </a:t>
            </a:r>
            <a:r>
              <a:rPr lang="en-US" sz="2400" dirty="0" err="1"/>
              <a:t>Wiliam</a:t>
            </a:r>
            <a:r>
              <a:rPr lang="en-US" sz="2400" dirty="0"/>
              <a:t> Gibson published his science fiction book – Necromancer, which describes an online world of computers and elements of the society who use these computers. The word cyberspace first appeared in this book.  In the book, a hacker of databases stole data for a fee. The author portrayed cyberspace as a three-dimensional virtual landscape. Also, a network of computers creates this space.</a:t>
            </a:r>
          </a:p>
          <a:p>
            <a:r>
              <a:rPr lang="en-US" sz="2400" dirty="0"/>
              <a:t>According to him, cyberspace looked like a physical space but was actually a computer generated construction.</a:t>
            </a:r>
          </a:p>
          <a:p>
            <a:r>
              <a:rPr lang="en-US" sz="2400" dirty="0"/>
              <a:t>It simply represents the interconnected space between computers, systems, and other networks.</a:t>
            </a:r>
          </a:p>
          <a:p>
            <a:r>
              <a:rPr lang="en-US" sz="2400" dirty="0"/>
              <a:t>It exists in the form of bits and bytes – zeroes and ones (0’s and 1’s). In fact, the entire cyberspace is a dynamic environment of 0’s and 1’s which changes every second. These are simply electronic impulses. Also, it is an imaginary location where the words of two parties meet in conversation.</a:t>
            </a:r>
          </a:p>
          <a:p>
            <a:pPr>
              <a:buNone/>
            </a:pPr>
            <a:br>
              <a:rPr lang="en-US" sz="2400" dirty="0"/>
            </a:br>
            <a:endParaRPr lang="en-US" sz="2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marL="342900" lvl="2" indent="-342900"/>
            <a:r>
              <a:rPr lang="en-US" dirty="0" err="1"/>
              <a:t>Operationalisation</a:t>
            </a:r>
            <a:r>
              <a:rPr lang="en-US" dirty="0"/>
              <a:t> of the Policy </a:t>
            </a:r>
          </a:p>
          <a:p>
            <a:pPr marL="800100" lvl="3" indent="-342900"/>
            <a:r>
              <a:rPr lang="en-US" dirty="0"/>
              <a:t>This policy shall be </a:t>
            </a:r>
            <a:r>
              <a:rPr lang="en-US" dirty="0" err="1"/>
              <a:t>operationalised</a:t>
            </a:r>
            <a:r>
              <a:rPr lang="en-US" dirty="0"/>
              <a:t> by way of detailed guidelines and plans of action at various levels such as national, </a:t>
            </a:r>
            <a:r>
              <a:rPr lang="en-US" dirty="0" err="1"/>
              <a:t>sectoral</a:t>
            </a:r>
            <a:r>
              <a:rPr lang="en-US" dirty="0"/>
              <a:t>, state, ministry, department and enterprise, as may be appropriate, to address the challenging requirements of security of the cyberspace.</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04800"/>
            <a:ext cx="6389750" cy="689932"/>
          </a:xfrm>
          <a:prstGeom prst="rect">
            <a:avLst/>
          </a:prstGeom>
        </p:spPr>
        <p:txBody>
          <a:bodyPr vert="horz" wrap="square" lIns="0" tIns="12700" rIns="0" bIns="0" rtlCol="0">
            <a:spAutoFit/>
          </a:bodyPr>
          <a:lstStyle/>
          <a:p>
            <a:pPr marL="12700">
              <a:lnSpc>
                <a:spcPct val="100000"/>
              </a:lnSpc>
              <a:spcBef>
                <a:spcPts val="100"/>
              </a:spcBef>
            </a:pPr>
            <a:r>
              <a:rPr spc="-5" dirty="0"/>
              <a:t>What is Cyber</a:t>
            </a:r>
            <a:r>
              <a:rPr spc="-45" dirty="0"/>
              <a:t> </a:t>
            </a:r>
            <a:r>
              <a:rPr spc="-5" dirty="0"/>
              <a:t>Forensics?</a:t>
            </a:r>
          </a:p>
        </p:txBody>
      </p:sp>
      <p:sp>
        <p:nvSpPr>
          <p:cNvPr id="3" name="object 3"/>
          <p:cNvSpPr txBox="1"/>
          <p:nvPr/>
        </p:nvSpPr>
        <p:spPr>
          <a:xfrm>
            <a:off x="925450" y="1295401"/>
            <a:ext cx="7628096" cy="4433265"/>
          </a:xfrm>
          <a:prstGeom prst="rect">
            <a:avLst/>
          </a:prstGeom>
        </p:spPr>
        <p:txBody>
          <a:bodyPr vert="horz" wrap="square" lIns="0" tIns="24130" rIns="0" bIns="0" rtlCol="0">
            <a:spAutoFit/>
          </a:bodyPr>
          <a:lstStyle/>
          <a:p>
            <a:pPr marL="355600" marR="5080" indent="-342900" algn="just">
              <a:lnSpc>
                <a:spcPts val="2390"/>
              </a:lnSpc>
              <a:spcBef>
                <a:spcPts val="190"/>
              </a:spcBef>
              <a:buClr>
                <a:srgbClr val="B31166"/>
              </a:buClr>
              <a:buSzPct val="80000"/>
              <a:buFont typeface="Wingdings 3"/>
              <a:buChar char=""/>
              <a:tabLst>
                <a:tab pos="354965" algn="l"/>
                <a:tab pos="355600" algn="l"/>
              </a:tabLst>
            </a:pPr>
            <a:r>
              <a:rPr sz="2400" b="1" dirty="0">
                <a:solidFill>
                  <a:srgbClr val="404040"/>
                </a:solidFill>
                <a:latin typeface="Arial" pitchFamily="34" charset="0"/>
                <a:cs typeface="Arial" pitchFamily="34" charset="0"/>
              </a:rPr>
              <a:t>What</a:t>
            </a:r>
            <a:r>
              <a:rPr sz="2400">
                <a:solidFill>
                  <a:srgbClr val="404040"/>
                </a:solidFill>
                <a:latin typeface="Arial" pitchFamily="34" charset="0"/>
                <a:cs typeface="Arial" pitchFamily="34" charset="0"/>
              </a:rPr>
              <a:t>? </a:t>
            </a:r>
            <a:endParaRPr lang="en-US" sz="2400" dirty="0">
              <a:solidFill>
                <a:srgbClr val="404040"/>
              </a:solidFill>
              <a:latin typeface="Arial" pitchFamily="34" charset="0"/>
              <a:cs typeface="Arial" pitchFamily="34" charset="0"/>
            </a:endParaRPr>
          </a:p>
          <a:p>
            <a:pPr marL="465138" marR="5080" lvl="1" indent="4763" algn="just">
              <a:lnSpc>
                <a:spcPts val="2390"/>
              </a:lnSpc>
              <a:spcBef>
                <a:spcPts val="190"/>
              </a:spcBef>
              <a:buClr>
                <a:srgbClr val="B31166"/>
              </a:buClr>
              <a:buSzPct val="80000"/>
              <a:tabLst>
                <a:tab pos="354965" algn="l"/>
                <a:tab pos="355600" algn="l"/>
              </a:tabLst>
            </a:pPr>
            <a:r>
              <a:rPr sz="2400" spc="5">
                <a:solidFill>
                  <a:srgbClr val="404040"/>
                </a:solidFill>
                <a:latin typeface="Arial" pitchFamily="34" charset="0"/>
                <a:cs typeface="Arial" pitchFamily="34" charset="0"/>
              </a:rPr>
              <a:t>The </a:t>
            </a:r>
            <a:r>
              <a:rPr sz="2400" dirty="0">
                <a:solidFill>
                  <a:srgbClr val="404040"/>
                </a:solidFill>
                <a:latin typeface="Arial" pitchFamily="34" charset="0"/>
                <a:cs typeface="Arial" pitchFamily="34" charset="0"/>
              </a:rPr>
              <a:t>practice of gathering, retaining, </a:t>
            </a:r>
            <a:r>
              <a:rPr sz="2400">
                <a:solidFill>
                  <a:srgbClr val="404040"/>
                </a:solidFill>
                <a:latin typeface="Arial" pitchFamily="34" charset="0"/>
                <a:cs typeface="Arial" pitchFamily="34" charset="0"/>
              </a:rPr>
              <a:t>and </a:t>
            </a:r>
            <a:r>
              <a:rPr sz="2400" spc="-5">
                <a:solidFill>
                  <a:srgbClr val="404040"/>
                </a:solidFill>
                <a:latin typeface="Arial" pitchFamily="34" charset="0"/>
                <a:cs typeface="Arial" pitchFamily="34" charset="0"/>
              </a:rPr>
              <a:t>analyzing</a:t>
            </a:r>
            <a:r>
              <a:rPr lang="en-US" sz="2400" spc="-5" dirty="0">
                <a:solidFill>
                  <a:srgbClr val="404040"/>
                </a:solidFill>
                <a:latin typeface="Arial" pitchFamily="34" charset="0"/>
                <a:cs typeface="Arial" pitchFamily="34" charset="0"/>
              </a:rPr>
              <a:t> </a:t>
            </a:r>
            <a:r>
              <a:rPr sz="2400">
                <a:solidFill>
                  <a:srgbClr val="404040"/>
                </a:solidFill>
                <a:latin typeface="Arial" pitchFamily="34" charset="0"/>
                <a:cs typeface="Arial" pitchFamily="34" charset="0"/>
              </a:rPr>
              <a:t>computer-related </a:t>
            </a:r>
            <a:r>
              <a:rPr sz="2400" spc="-5" dirty="0">
                <a:solidFill>
                  <a:srgbClr val="404040"/>
                </a:solidFill>
                <a:latin typeface="Arial" pitchFamily="34" charset="0"/>
                <a:cs typeface="Arial" pitchFamily="34" charset="0"/>
              </a:rPr>
              <a:t>data </a:t>
            </a:r>
            <a:r>
              <a:rPr sz="2400" dirty="0">
                <a:solidFill>
                  <a:srgbClr val="404040"/>
                </a:solidFill>
                <a:latin typeface="Arial" pitchFamily="34" charset="0"/>
                <a:cs typeface="Arial" pitchFamily="34" charset="0"/>
              </a:rPr>
              <a:t>for  </a:t>
            </a:r>
            <a:r>
              <a:rPr sz="2400" spc="-5" dirty="0">
                <a:solidFill>
                  <a:srgbClr val="404040"/>
                </a:solidFill>
                <a:latin typeface="Arial" pitchFamily="34" charset="0"/>
                <a:cs typeface="Arial" pitchFamily="34" charset="0"/>
              </a:rPr>
              <a:t>investigative </a:t>
            </a:r>
            <a:r>
              <a:rPr sz="2400" dirty="0">
                <a:solidFill>
                  <a:srgbClr val="404040"/>
                </a:solidFill>
                <a:latin typeface="Arial" pitchFamily="34" charset="0"/>
                <a:cs typeface="Arial" pitchFamily="34" charset="0"/>
              </a:rPr>
              <a:t>purposes </a:t>
            </a:r>
            <a:r>
              <a:rPr sz="2400" spc="-5" dirty="0">
                <a:solidFill>
                  <a:srgbClr val="404040"/>
                </a:solidFill>
                <a:latin typeface="Arial" pitchFamily="34" charset="0"/>
                <a:cs typeface="Arial" pitchFamily="34" charset="0"/>
              </a:rPr>
              <a:t>in </a:t>
            </a:r>
            <a:r>
              <a:rPr sz="2400" dirty="0">
                <a:solidFill>
                  <a:srgbClr val="404040"/>
                </a:solidFill>
                <a:latin typeface="Arial" pitchFamily="34" charset="0"/>
                <a:cs typeface="Arial" pitchFamily="34" charset="0"/>
              </a:rPr>
              <a:t>a manner that maintains the </a:t>
            </a:r>
            <a:r>
              <a:rPr sz="2400" spc="-5" dirty="0">
                <a:solidFill>
                  <a:srgbClr val="404040"/>
                </a:solidFill>
                <a:latin typeface="Arial" pitchFamily="34" charset="0"/>
                <a:cs typeface="Arial" pitchFamily="34" charset="0"/>
              </a:rPr>
              <a:t>integrity </a:t>
            </a:r>
            <a:r>
              <a:rPr sz="2400" dirty="0">
                <a:solidFill>
                  <a:srgbClr val="404040"/>
                </a:solidFill>
                <a:latin typeface="Arial" pitchFamily="34" charset="0"/>
                <a:cs typeface="Arial" pitchFamily="34" charset="0"/>
              </a:rPr>
              <a:t>of the</a:t>
            </a:r>
            <a:r>
              <a:rPr sz="2400" spc="-10" dirty="0">
                <a:solidFill>
                  <a:srgbClr val="404040"/>
                </a:solidFill>
                <a:latin typeface="Arial" pitchFamily="34" charset="0"/>
                <a:cs typeface="Arial" pitchFamily="34" charset="0"/>
              </a:rPr>
              <a:t> </a:t>
            </a:r>
            <a:r>
              <a:rPr sz="2400" dirty="0">
                <a:solidFill>
                  <a:srgbClr val="404040"/>
                </a:solidFill>
                <a:latin typeface="Arial" pitchFamily="34" charset="0"/>
                <a:cs typeface="Arial" pitchFamily="34" charset="0"/>
              </a:rPr>
              <a:t>data.</a:t>
            </a:r>
            <a:endParaRPr sz="2400">
              <a:latin typeface="Arial" pitchFamily="34" charset="0"/>
              <a:cs typeface="Arial" pitchFamily="34" charset="0"/>
            </a:endParaRPr>
          </a:p>
          <a:p>
            <a:pPr algn="just">
              <a:lnSpc>
                <a:spcPct val="100000"/>
              </a:lnSpc>
              <a:spcBef>
                <a:spcPts val="55"/>
              </a:spcBef>
              <a:buClr>
                <a:srgbClr val="B31166"/>
              </a:buClr>
              <a:buFont typeface="Wingdings 3"/>
              <a:buChar char=""/>
            </a:pPr>
            <a:endParaRPr sz="2400">
              <a:latin typeface="Arial" pitchFamily="34" charset="0"/>
              <a:cs typeface="Arial" pitchFamily="34" charset="0"/>
            </a:endParaRPr>
          </a:p>
          <a:p>
            <a:pPr marL="355600" indent="-342900" algn="just">
              <a:lnSpc>
                <a:spcPct val="100000"/>
              </a:lnSpc>
              <a:buClr>
                <a:srgbClr val="B31166"/>
              </a:buClr>
              <a:buSzPct val="80000"/>
              <a:buFont typeface="Wingdings 3"/>
              <a:buChar char=""/>
              <a:tabLst>
                <a:tab pos="354965" algn="l"/>
                <a:tab pos="355600" algn="l"/>
                <a:tab pos="1170305" algn="l"/>
                <a:tab pos="2277110" algn="l"/>
                <a:tab pos="2792095" algn="l"/>
                <a:tab pos="3639820" algn="l"/>
                <a:tab pos="4781550" algn="l"/>
                <a:tab pos="6369685" algn="l"/>
                <a:tab pos="7374255" algn="l"/>
                <a:tab pos="8614410" algn="l"/>
              </a:tabLst>
            </a:pPr>
            <a:r>
              <a:rPr sz="2400" b="1" spc="-5" dirty="0">
                <a:solidFill>
                  <a:srgbClr val="404040"/>
                </a:solidFill>
                <a:latin typeface="Arial" pitchFamily="34" charset="0"/>
                <a:cs typeface="Arial" pitchFamily="34" charset="0"/>
              </a:rPr>
              <a:t>How?</a:t>
            </a:r>
            <a:r>
              <a:rPr sz="2400" b="1" spc="-5">
                <a:solidFill>
                  <a:srgbClr val="404040"/>
                </a:solidFill>
                <a:latin typeface="Arial" pitchFamily="34" charset="0"/>
                <a:cs typeface="Arial" pitchFamily="34" charset="0"/>
              </a:rPr>
              <a:t>	</a:t>
            </a:r>
            <a:endParaRPr lang="en-US" sz="2400" b="1" spc="-5" dirty="0">
              <a:solidFill>
                <a:srgbClr val="404040"/>
              </a:solidFill>
              <a:latin typeface="Arial" pitchFamily="34" charset="0"/>
              <a:cs typeface="Arial" pitchFamily="34" charset="0"/>
            </a:endParaRPr>
          </a:p>
          <a:p>
            <a:pPr marL="355600" indent="-342900" algn="just">
              <a:lnSpc>
                <a:spcPct val="100000"/>
              </a:lnSpc>
              <a:buClr>
                <a:srgbClr val="B31166"/>
              </a:buClr>
              <a:buSzPct val="80000"/>
              <a:tabLst>
                <a:tab pos="354965" algn="l"/>
                <a:tab pos="355600" algn="l"/>
                <a:tab pos="1170305" algn="l"/>
                <a:tab pos="2277110" algn="l"/>
                <a:tab pos="2792095" algn="l"/>
                <a:tab pos="3639820" algn="l"/>
                <a:tab pos="4781550" algn="l"/>
                <a:tab pos="6369685" algn="l"/>
                <a:tab pos="7374255" algn="l"/>
                <a:tab pos="8614410" algn="l"/>
              </a:tabLst>
            </a:pPr>
            <a:r>
              <a:rPr lang="en-US" sz="2400" b="1" spc="-5" dirty="0">
                <a:solidFill>
                  <a:srgbClr val="404040"/>
                </a:solidFill>
                <a:latin typeface="Arial" pitchFamily="34" charset="0"/>
                <a:cs typeface="Arial" pitchFamily="34" charset="0"/>
              </a:rPr>
              <a:t>	</a:t>
            </a:r>
            <a:r>
              <a:rPr sz="2400">
                <a:solidFill>
                  <a:srgbClr val="404040"/>
                </a:solidFill>
                <a:latin typeface="Arial" pitchFamily="34" charset="0"/>
                <a:cs typeface="Arial" pitchFamily="34" charset="0"/>
              </a:rPr>
              <a:t>Through</a:t>
            </a:r>
            <a:r>
              <a:rPr sz="2400" dirty="0">
                <a:solidFill>
                  <a:srgbClr val="404040"/>
                </a:solidFill>
                <a:latin typeface="Arial" pitchFamily="34" charset="0"/>
                <a:cs typeface="Arial" pitchFamily="34" charset="0"/>
              </a:rPr>
              <a:t>	the	</a:t>
            </a:r>
            <a:r>
              <a:rPr sz="2400" spc="-5" dirty="0">
                <a:solidFill>
                  <a:srgbClr val="404040"/>
                </a:solidFill>
                <a:latin typeface="Arial" pitchFamily="34" charset="0"/>
                <a:cs typeface="Arial" pitchFamily="34" charset="0"/>
              </a:rPr>
              <a:t>digital</a:t>
            </a:r>
            <a:r>
              <a:rPr sz="2400" spc="-5">
                <a:solidFill>
                  <a:srgbClr val="404040"/>
                </a:solidFill>
                <a:latin typeface="Arial" pitchFamily="34" charset="0"/>
                <a:cs typeface="Arial" pitchFamily="34" charset="0"/>
              </a:rPr>
              <a:t>	forensics</a:t>
            </a:r>
            <a:r>
              <a:rPr lang="en-US" sz="2400" spc="-5" dirty="0">
                <a:solidFill>
                  <a:srgbClr val="404040"/>
                </a:solidFill>
                <a:latin typeface="Arial" pitchFamily="34" charset="0"/>
                <a:cs typeface="Arial" pitchFamily="34" charset="0"/>
              </a:rPr>
              <a:t> </a:t>
            </a:r>
            <a:r>
              <a:rPr sz="2400">
                <a:solidFill>
                  <a:srgbClr val="404040"/>
                </a:solidFill>
                <a:latin typeface="Arial" pitchFamily="34" charset="0"/>
                <a:cs typeface="Arial" pitchFamily="34" charset="0"/>
              </a:rPr>
              <a:t>investigation</a:t>
            </a:r>
            <a:r>
              <a:rPr lang="en-US" sz="2400" dirty="0">
                <a:solidFill>
                  <a:srgbClr val="404040"/>
                </a:solidFill>
                <a:latin typeface="Arial" pitchFamily="34" charset="0"/>
                <a:cs typeface="Arial" pitchFamily="34" charset="0"/>
              </a:rPr>
              <a:t> </a:t>
            </a:r>
            <a:r>
              <a:rPr sz="2400">
                <a:solidFill>
                  <a:srgbClr val="404040"/>
                </a:solidFill>
                <a:latin typeface="Arial" pitchFamily="34" charset="0"/>
                <a:cs typeface="Arial" pitchFamily="34" charset="0"/>
              </a:rPr>
              <a:t>process</a:t>
            </a:r>
            <a:r>
              <a:rPr sz="2400" dirty="0">
                <a:solidFill>
                  <a:srgbClr val="404040"/>
                </a:solidFill>
                <a:latin typeface="Arial" pitchFamily="34" charset="0"/>
                <a:cs typeface="Arial" pitchFamily="34" charset="0"/>
              </a:rPr>
              <a:t>	</a:t>
            </a:r>
            <a:r>
              <a:rPr sz="2400" spc="-5" dirty="0">
                <a:solidFill>
                  <a:srgbClr val="404040"/>
                </a:solidFill>
                <a:latin typeface="Arial" pitchFamily="34" charset="0"/>
                <a:cs typeface="Arial" pitchFamily="34" charset="0"/>
              </a:rPr>
              <a:t>including:	</a:t>
            </a:r>
            <a:r>
              <a:rPr sz="2400" b="1">
                <a:solidFill>
                  <a:srgbClr val="404040"/>
                </a:solidFill>
                <a:latin typeface="Arial" pitchFamily="34" charset="0"/>
                <a:cs typeface="Arial" pitchFamily="34" charset="0"/>
              </a:rPr>
              <a:t>I</a:t>
            </a:r>
            <a:r>
              <a:rPr sz="2400">
                <a:solidFill>
                  <a:srgbClr val="404040"/>
                </a:solidFill>
                <a:latin typeface="Arial" pitchFamily="34" charset="0"/>
                <a:cs typeface="Arial" pitchFamily="34" charset="0"/>
              </a:rPr>
              <a:t>dentification,</a:t>
            </a:r>
            <a:r>
              <a:rPr lang="en-US" sz="2400" dirty="0">
                <a:solidFill>
                  <a:srgbClr val="404040"/>
                </a:solidFill>
                <a:latin typeface="Arial" pitchFamily="34" charset="0"/>
                <a:cs typeface="Arial" pitchFamily="34" charset="0"/>
              </a:rPr>
              <a:t> </a:t>
            </a:r>
            <a:r>
              <a:rPr sz="2400" b="1">
                <a:solidFill>
                  <a:srgbClr val="404040"/>
                </a:solidFill>
                <a:latin typeface="Arial" pitchFamily="34" charset="0"/>
                <a:cs typeface="Arial" pitchFamily="34" charset="0"/>
              </a:rPr>
              <a:t>P</a:t>
            </a:r>
            <a:r>
              <a:rPr sz="2400">
                <a:solidFill>
                  <a:srgbClr val="404040"/>
                </a:solidFill>
                <a:latin typeface="Arial" pitchFamily="34" charset="0"/>
                <a:cs typeface="Arial" pitchFamily="34" charset="0"/>
              </a:rPr>
              <a:t>reservation</a:t>
            </a:r>
            <a:r>
              <a:rPr sz="2400" dirty="0">
                <a:solidFill>
                  <a:srgbClr val="404040"/>
                </a:solidFill>
                <a:latin typeface="Arial" pitchFamily="34" charset="0"/>
                <a:cs typeface="Arial" pitchFamily="34" charset="0"/>
              </a:rPr>
              <a:t>, </a:t>
            </a:r>
            <a:r>
              <a:rPr sz="2400" b="1" dirty="0">
                <a:solidFill>
                  <a:srgbClr val="404040"/>
                </a:solidFill>
                <a:latin typeface="Arial" pitchFamily="34" charset="0"/>
                <a:cs typeface="Arial" pitchFamily="34" charset="0"/>
              </a:rPr>
              <a:t>A</a:t>
            </a:r>
            <a:r>
              <a:rPr sz="2400" dirty="0">
                <a:solidFill>
                  <a:srgbClr val="404040"/>
                </a:solidFill>
                <a:latin typeface="Arial" pitchFamily="34" charset="0"/>
                <a:cs typeface="Arial" pitchFamily="34" charset="0"/>
              </a:rPr>
              <a:t>nalysis, and </a:t>
            </a:r>
            <a:r>
              <a:rPr sz="2400" b="1" spc="-5" dirty="0">
                <a:solidFill>
                  <a:srgbClr val="404040"/>
                </a:solidFill>
                <a:latin typeface="Arial" pitchFamily="34" charset="0"/>
                <a:cs typeface="Arial" pitchFamily="34" charset="0"/>
              </a:rPr>
              <a:t>P</a:t>
            </a:r>
            <a:r>
              <a:rPr sz="2400" spc="-5" dirty="0">
                <a:solidFill>
                  <a:srgbClr val="404040"/>
                </a:solidFill>
                <a:latin typeface="Arial" pitchFamily="34" charset="0"/>
                <a:cs typeface="Arial" pitchFamily="34" charset="0"/>
              </a:rPr>
              <a:t>resentation</a:t>
            </a:r>
            <a:r>
              <a:rPr sz="2400" spc="-35" dirty="0">
                <a:solidFill>
                  <a:srgbClr val="404040"/>
                </a:solidFill>
                <a:latin typeface="Arial" pitchFamily="34" charset="0"/>
                <a:cs typeface="Arial" pitchFamily="34" charset="0"/>
              </a:rPr>
              <a:t> </a:t>
            </a:r>
            <a:r>
              <a:rPr sz="2400" spc="-5" dirty="0">
                <a:solidFill>
                  <a:srgbClr val="404040"/>
                </a:solidFill>
                <a:latin typeface="Arial" pitchFamily="34" charset="0"/>
                <a:cs typeface="Arial" pitchFamily="34" charset="0"/>
              </a:rPr>
              <a:t>(IPAP).</a:t>
            </a:r>
            <a:endParaRPr sz="2400">
              <a:latin typeface="Arial" pitchFamily="34" charset="0"/>
              <a:cs typeface="Arial" pitchFamily="34" charset="0"/>
            </a:endParaRPr>
          </a:p>
          <a:p>
            <a:pPr algn="just">
              <a:lnSpc>
                <a:spcPct val="100000"/>
              </a:lnSpc>
              <a:spcBef>
                <a:spcPts val="30"/>
              </a:spcBef>
            </a:pPr>
            <a:endParaRPr sz="2400">
              <a:latin typeface="Arial" pitchFamily="34" charset="0"/>
              <a:cs typeface="Arial" pitchFamily="34" charset="0"/>
            </a:endParaRPr>
          </a:p>
          <a:p>
            <a:pPr marL="355600" marR="6350" indent="-342900" algn="just">
              <a:lnSpc>
                <a:spcPts val="2390"/>
              </a:lnSpc>
              <a:buClr>
                <a:srgbClr val="B31166"/>
              </a:buClr>
              <a:buSzPct val="80000"/>
              <a:buFont typeface="Wingdings 3"/>
              <a:buChar char=""/>
              <a:tabLst>
                <a:tab pos="354965" algn="l"/>
                <a:tab pos="355600" algn="l"/>
              </a:tabLst>
            </a:pPr>
            <a:r>
              <a:rPr sz="2400" b="1" dirty="0">
                <a:solidFill>
                  <a:srgbClr val="404040"/>
                </a:solidFill>
                <a:latin typeface="Arial" pitchFamily="34" charset="0"/>
                <a:cs typeface="Arial" pitchFamily="34" charset="0"/>
              </a:rPr>
              <a:t>Why? </a:t>
            </a:r>
            <a:r>
              <a:rPr sz="2400" dirty="0">
                <a:solidFill>
                  <a:srgbClr val="404040"/>
                </a:solidFill>
                <a:latin typeface="Arial" pitchFamily="34" charset="0"/>
                <a:cs typeface="Arial" pitchFamily="34" charset="0"/>
              </a:rPr>
              <a:t>Used </a:t>
            </a:r>
            <a:r>
              <a:rPr sz="2400" spc="-5" dirty="0">
                <a:solidFill>
                  <a:srgbClr val="404040"/>
                </a:solidFill>
                <a:latin typeface="Arial" pitchFamily="34" charset="0"/>
                <a:cs typeface="Arial" pitchFamily="34" charset="0"/>
              </a:rPr>
              <a:t>in criminal </a:t>
            </a:r>
            <a:r>
              <a:rPr sz="2400" dirty="0">
                <a:solidFill>
                  <a:srgbClr val="404040"/>
                </a:solidFill>
                <a:latin typeface="Arial" pitchFamily="34" charset="0"/>
                <a:cs typeface="Arial" pitchFamily="34" charset="0"/>
              </a:rPr>
              <a:t>investigations </a:t>
            </a:r>
            <a:r>
              <a:rPr sz="2400" spc="-5" dirty="0">
                <a:solidFill>
                  <a:srgbClr val="404040"/>
                </a:solidFill>
                <a:latin typeface="Arial" pitchFamily="34" charset="0"/>
                <a:cs typeface="Arial" pitchFamily="34" charset="0"/>
              </a:rPr>
              <a:t>to identify </a:t>
            </a:r>
            <a:r>
              <a:rPr sz="2400" dirty="0">
                <a:solidFill>
                  <a:srgbClr val="404040"/>
                </a:solidFill>
                <a:latin typeface="Arial" pitchFamily="34" charset="0"/>
                <a:cs typeface="Arial" pitchFamily="34" charset="0"/>
              </a:rPr>
              <a:t>what </a:t>
            </a:r>
            <a:r>
              <a:rPr sz="2400" spc="-5" dirty="0">
                <a:solidFill>
                  <a:srgbClr val="404040"/>
                </a:solidFill>
                <a:latin typeface="Arial" pitchFamily="34" charset="0"/>
                <a:cs typeface="Arial" pitchFamily="34" charset="0"/>
              </a:rPr>
              <a:t>happened, </a:t>
            </a:r>
            <a:r>
              <a:rPr sz="2400" dirty="0">
                <a:solidFill>
                  <a:srgbClr val="404040"/>
                </a:solidFill>
                <a:latin typeface="Arial" pitchFamily="34" charset="0"/>
                <a:cs typeface="Arial" pitchFamily="34" charset="0"/>
              </a:rPr>
              <a:t>how </a:t>
            </a:r>
            <a:r>
              <a:rPr sz="2400" spc="-5" dirty="0">
                <a:solidFill>
                  <a:srgbClr val="404040"/>
                </a:solidFill>
                <a:latin typeface="Arial" pitchFamily="34" charset="0"/>
                <a:cs typeface="Arial" pitchFamily="34" charset="0"/>
              </a:rPr>
              <a:t>it happened,  </a:t>
            </a:r>
            <a:r>
              <a:rPr sz="2400" dirty="0">
                <a:solidFill>
                  <a:srgbClr val="404040"/>
                </a:solidFill>
                <a:latin typeface="Arial" pitchFamily="34" charset="0"/>
                <a:cs typeface="Arial" pitchFamily="34" charset="0"/>
              </a:rPr>
              <a:t>when </a:t>
            </a:r>
            <a:r>
              <a:rPr sz="2400" spc="-5" dirty="0">
                <a:solidFill>
                  <a:srgbClr val="404040"/>
                </a:solidFill>
                <a:latin typeface="Arial" pitchFamily="34" charset="0"/>
                <a:cs typeface="Arial" pitchFamily="34" charset="0"/>
              </a:rPr>
              <a:t>it </a:t>
            </a:r>
            <a:r>
              <a:rPr sz="2400" dirty="0">
                <a:solidFill>
                  <a:srgbClr val="404040"/>
                </a:solidFill>
                <a:latin typeface="Arial" pitchFamily="34" charset="0"/>
                <a:cs typeface="Arial" pitchFamily="34" charset="0"/>
              </a:rPr>
              <a:t>happened and the people </a:t>
            </a:r>
            <a:r>
              <a:rPr sz="2400" spc="-5" dirty="0">
                <a:solidFill>
                  <a:srgbClr val="404040"/>
                </a:solidFill>
                <a:latin typeface="Arial" pitchFamily="34" charset="0"/>
                <a:cs typeface="Arial" pitchFamily="34" charset="0"/>
              </a:rPr>
              <a:t>involved.</a:t>
            </a:r>
            <a:endParaRPr sz="2400">
              <a:latin typeface="Arial" pitchFamily="34" charset="0"/>
              <a:cs typeface="Arial" pitchFamily="34" charset="0"/>
            </a:endParaRPr>
          </a:p>
        </p:txBody>
      </p:sp>
      <p:grpSp>
        <p:nvGrpSpPr>
          <p:cNvPr id="4" name="object 4"/>
          <p:cNvGrpSpPr/>
          <p:nvPr/>
        </p:nvGrpSpPr>
        <p:grpSpPr>
          <a:xfrm>
            <a:off x="-6858" y="6662928"/>
            <a:ext cx="9159240" cy="205740"/>
            <a:chOff x="-9144" y="6662928"/>
            <a:chExt cx="12212320" cy="205740"/>
          </a:xfrm>
        </p:grpSpPr>
        <p:sp>
          <p:nvSpPr>
            <p:cNvPr id="5" name="object 5"/>
            <p:cNvSpPr/>
            <p:nvPr/>
          </p:nvSpPr>
          <p:spPr>
            <a:xfrm>
              <a:off x="761" y="6672834"/>
              <a:ext cx="12192000" cy="186055"/>
            </a:xfrm>
            <a:custGeom>
              <a:avLst/>
              <a:gdLst/>
              <a:ahLst/>
              <a:cxnLst/>
              <a:rect l="l" t="t" r="r" b="b"/>
              <a:pathLst>
                <a:path w="12192000" h="186054">
                  <a:moveTo>
                    <a:pt x="12192000" y="0"/>
                  </a:moveTo>
                  <a:lnTo>
                    <a:pt x="0" y="0"/>
                  </a:lnTo>
                  <a:lnTo>
                    <a:pt x="0" y="185928"/>
                  </a:lnTo>
                  <a:lnTo>
                    <a:pt x="12192000" y="185928"/>
                  </a:lnTo>
                  <a:lnTo>
                    <a:pt x="12192000" y="0"/>
                  </a:lnTo>
                  <a:close/>
                </a:path>
              </a:pathLst>
            </a:custGeom>
            <a:solidFill>
              <a:srgbClr val="B31166"/>
            </a:solidFill>
          </p:spPr>
          <p:txBody>
            <a:bodyPr wrap="square" lIns="0" tIns="0" rIns="0" bIns="0" rtlCol="0"/>
            <a:lstStyle/>
            <a:p>
              <a:endParaRPr/>
            </a:p>
          </p:txBody>
        </p:sp>
        <p:sp>
          <p:nvSpPr>
            <p:cNvPr id="6" name="object 6"/>
            <p:cNvSpPr/>
            <p:nvPr/>
          </p:nvSpPr>
          <p:spPr>
            <a:xfrm>
              <a:off x="761" y="6672834"/>
              <a:ext cx="12192000" cy="186055"/>
            </a:xfrm>
            <a:custGeom>
              <a:avLst/>
              <a:gdLst/>
              <a:ahLst/>
              <a:cxnLst/>
              <a:rect l="l" t="t" r="r" b="b"/>
              <a:pathLst>
                <a:path w="12192000" h="186054">
                  <a:moveTo>
                    <a:pt x="0" y="185928"/>
                  </a:moveTo>
                  <a:lnTo>
                    <a:pt x="12192000" y="185928"/>
                  </a:lnTo>
                  <a:lnTo>
                    <a:pt x="12192000" y="0"/>
                  </a:lnTo>
                  <a:lnTo>
                    <a:pt x="0" y="0"/>
                  </a:lnTo>
                  <a:lnTo>
                    <a:pt x="0" y="185928"/>
                  </a:lnTo>
                  <a:close/>
                </a:path>
              </a:pathLst>
            </a:custGeom>
            <a:ln w="19811">
              <a:solidFill>
                <a:srgbClr val="830948"/>
              </a:solidFill>
            </a:ln>
          </p:spPr>
          <p:txBody>
            <a:bodyPr wrap="square" lIns="0" tIns="0" rIns="0" bIns="0" rtlCol="0"/>
            <a:lstStyle/>
            <a:p>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5449" y="457200"/>
            <a:ext cx="7456551" cy="936154"/>
          </a:xfrm>
          <a:prstGeom prst="rect">
            <a:avLst/>
          </a:prstGeom>
        </p:spPr>
        <p:txBody>
          <a:bodyPr vert="horz" wrap="square" lIns="0" tIns="12700" rIns="0" bIns="0" rtlCol="0">
            <a:spAutoFit/>
          </a:bodyPr>
          <a:lstStyle/>
          <a:p>
            <a:pPr marL="12700">
              <a:lnSpc>
                <a:spcPct val="100000"/>
              </a:lnSpc>
              <a:spcBef>
                <a:spcPts val="100"/>
              </a:spcBef>
            </a:pPr>
            <a:r>
              <a:rPr sz="3000" spc="-5" dirty="0"/>
              <a:t>Relationship </a:t>
            </a:r>
            <a:r>
              <a:rPr sz="3000" dirty="0"/>
              <a:t>between </a:t>
            </a:r>
            <a:r>
              <a:rPr sz="3000" spc="-5" dirty="0"/>
              <a:t>Cybersecurity </a:t>
            </a:r>
            <a:r>
              <a:rPr sz="3000" spc="-5"/>
              <a:t>and</a:t>
            </a:r>
            <a:r>
              <a:rPr sz="3000"/>
              <a:t> </a:t>
            </a:r>
            <a:r>
              <a:rPr sz="3000" spc="-5"/>
              <a:t>Cyber</a:t>
            </a:r>
            <a:r>
              <a:rPr lang="en-US" sz="3000" spc="-5" dirty="0"/>
              <a:t> Forensics</a:t>
            </a:r>
            <a:endParaRPr sz="3000"/>
          </a:p>
        </p:txBody>
      </p:sp>
      <p:sp>
        <p:nvSpPr>
          <p:cNvPr id="3" name="object 3"/>
          <p:cNvSpPr txBox="1"/>
          <p:nvPr/>
        </p:nvSpPr>
        <p:spPr>
          <a:xfrm>
            <a:off x="925449" y="990601"/>
            <a:ext cx="7791926" cy="2028761"/>
          </a:xfrm>
          <a:prstGeom prst="rect">
            <a:avLst/>
          </a:prstGeom>
        </p:spPr>
        <p:txBody>
          <a:bodyPr vert="horz" wrap="square" lIns="0" tIns="12700" rIns="0" bIns="0" rtlCol="0">
            <a:spAutoFit/>
          </a:bodyPr>
          <a:lstStyle/>
          <a:p>
            <a:pPr marL="12700">
              <a:lnSpc>
                <a:spcPct val="100000"/>
              </a:lnSpc>
              <a:spcBef>
                <a:spcPts val="100"/>
              </a:spcBef>
            </a:pPr>
            <a:endParaRPr sz="3000">
              <a:latin typeface="Myanmar Text"/>
              <a:cs typeface="Myanmar Text"/>
            </a:endParaRPr>
          </a:p>
          <a:p>
            <a:pPr>
              <a:lnSpc>
                <a:spcPct val="100000"/>
              </a:lnSpc>
              <a:spcBef>
                <a:spcPts val="45"/>
              </a:spcBef>
            </a:pPr>
            <a:endParaRPr sz="2900">
              <a:latin typeface="Myanmar Text"/>
              <a:cs typeface="Myanmar Text"/>
            </a:endParaRPr>
          </a:p>
          <a:p>
            <a:pPr marL="355600" marR="5080" indent="-342900" algn="just">
              <a:lnSpc>
                <a:spcPct val="100000"/>
              </a:lnSpc>
              <a:spcBef>
                <a:spcPts val="5"/>
              </a:spcBef>
              <a:buClr>
                <a:srgbClr val="B31166"/>
              </a:buClr>
              <a:buSzPct val="79166"/>
              <a:buFont typeface="Wingdings 3"/>
              <a:buChar char=""/>
              <a:tabLst>
                <a:tab pos="355600" algn="l"/>
              </a:tabLst>
            </a:pPr>
            <a:r>
              <a:rPr sz="2400" spc="-5" dirty="0">
                <a:solidFill>
                  <a:srgbClr val="404040"/>
                </a:solidFill>
                <a:latin typeface="Myanmar Text"/>
                <a:cs typeface="Myanmar Text"/>
              </a:rPr>
              <a:t>Cybersecurity aims </a:t>
            </a:r>
            <a:r>
              <a:rPr sz="2400">
                <a:solidFill>
                  <a:srgbClr val="404040"/>
                </a:solidFill>
                <a:latin typeface="Myanmar Text"/>
                <a:cs typeface="Myanmar Text"/>
              </a:rPr>
              <a:t>to protect </a:t>
            </a:r>
            <a:r>
              <a:rPr sz="2400" dirty="0">
                <a:solidFill>
                  <a:srgbClr val="404040"/>
                </a:solidFill>
                <a:latin typeface="Myanmar Text"/>
                <a:cs typeface="Myanmar Text"/>
              </a:rPr>
              <a:t>electronic </a:t>
            </a:r>
            <a:r>
              <a:rPr sz="2400" spc="-5" dirty="0">
                <a:solidFill>
                  <a:srgbClr val="404040"/>
                </a:solidFill>
                <a:latin typeface="Myanmar Text"/>
                <a:cs typeface="Myanmar Text"/>
              </a:rPr>
              <a:t>assets </a:t>
            </a:r>
            <a:r>
              <a:rPr sz="2400" dirty="0">
                <a:solidFill>
                  <a:srgbClr val="404040"/>
                </a:solidFill>
                <a:latin typeface="Myanmar Text"/>
                <a:cs typeface="Myanmar Text"/>
              </a:rPr>
              <a:t>from breaches; whereas,  cyber </a:t>
            </a:r>
            <a:r>
              <a:rPr sz="2400" spc="-5" dirty="0">
                <a:solidFill>
                  <a:srgbClr val="404040"/>
                </a:solidFill>
                <a:latin typeface="Myanmar Text"/>
                <a:cs typeface="Myanmar Text"/>
              </a:rPr>
              <a:t>forensics explains </a:t>
            </a:r>
            <a:r>
              <a:rPr sz="2400" dirty="0">
                <a:solidFill>
                  <a:srgbClr val="404040"/>
                </a:solidFill>
                <a:latin typeface="Myanmar Text"/>
                <a:cs typeface="Myanmar Text"/>
              </a:rPr>
              <a:t>how a policy became violated and who was  </a:t>
            </a:r>
            <a:r>
              <a:rPr sz="2400" spc="-5" dirty="0">
                <a:solidFill>
                  <a:srgbClr val="404040"/>
                </a:solidFill>
                <a:latin typeface="Myanmar Text"/>
                <a:cs typeface="Myanmar Text"/>
              </a:rPr>
              <a:t>responsible </a:t>
            </a:r>
            <a:r>
              <a:rPr sz="2400" dirty="0">
                <a:solidFill>
                  <a:srgbClr val="404040"/>
                </a:solidFill>
                <a:latin typeface="Myanmar Text"/>
                <a:cs typeface="Myanmar Text"/>
              </a:rPr>
              <a:t>for</a:t>
            </a:r>
            <a:r>
              <a:rPr sz="2400" spc="20" dirty="0">
                <a:solidFill>
                  <a:srgbClr val="404040"/>
                </a:solidFill>
                <a:latin typeface="Myanmar Text"/>
                <a:cs typeface="Myanmar Text"/>
              </a:rPr>
              <a:t> </a:t>
            </a:r>
            <a:r>
              <a:rPr sz="2400" spc="-5" dirty="0">
                <a:solidFill>
                  <a:srgbClr val="404040"/>
                </a:solidFill>
                <a:latin typeface="Myanmar Text"/>
                <a:cs typeface="Myanmar Text"/>
              </a:rPr>
              <a:t>it.</a:t>
            </a:r>
            <a:endParaRPr sz="2400">
              <a:latin typeface="Myanmar Text"/>
              <a:cs typeface="Myanmar Text"/>
            </a:endParaRPr>
          </a:p>
        </p:txBody>
      </p:sp>
      <p:sp>
        <p:nvSpPr>
          <p:cNvPr id="4" name="object 4"/>
          <p:cNvSpPr txBox="1"/>
          <p:nvPr/>
        </p:nvSpPr>
        <p:spPr>
          <a:xfrm>
            <a:off x="7997666" y="460705"/>
            <a:ext cx="162878"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latin typeface="Myanmar Text"/>
                <a:cs typeface="Myanmar Text"/>
              </a:rPr>
              <a:t>6</a:t>
            </a:r>
            <a:endParaRPr sz="2800">
              <a:latin typeface="Myanmar Text"/>
              <a:cs typeface="Myanmar Text"/>
            </a:endParaRPr>
          </a:p>
        </p:txBody>
      </p:sp>
      <p:grpSp>
        <p:nvGrpSpPr>
          <p:cNvPr id="5" name="object 5"/>
          <p:cNvGrpSpPr/>
          <p:nvPr/>
        </p:nvGrpSpPr>
        <p:grpSpPr>
          <a:xfrm>
            <a:off x="2430970" y="4146550"/>
            <a:ext cx="1843088" cy="1605280"/>
            <a:chOff x="3241294" y="4146550"/>
            <a:chExt cx="2457450" cy="1605280"/>
          </a:xfrm>
        </p:grpSpPr>
        <p:sp>
          <p:nvSpPr>
            <p:cNvPr id="6" name="object 6"/>
            <p:cNvSpPr/>
            <p:nvPr/>
          </p:nvSpPr>
          <p:spPr>
            <a:xfrm>
              <a:off x="3251454" y="4156710"/>
              <a:ext cx="2437130" cy="1584960"/>
            </a:xfrm>
            <a:custGeom>
              <a:avLst/>
              <a:gdLst/>
              <a:ahLst/>
              <a:cxnLst/>
              <a:rect l="l" t="t" r="r" b="b"/>
              <a:pathLst>
                <a:path w="2437129" h="1584960">
                  <a:moveTo>
                    <a:pt x="2172716" y="0"/>
                  </a:moveTo>
                  <a:lnTo>
                    <a:pt x="264160" y="0"/>
                  </a:lnTo>
                  <a:lnTo>
                    <a:pt x="216668" y="4254"/>
                  </a:lnTo>
                  <a:lnTo>
                    <a:pt x="171973" y="16522"/>
                  </a:lnTo>
                  <a:lnTo>
                    <a:pt x="130819" y="36058"/>
                  </a:lnTo>
                  <a:lnTo>
                    <a:pt x="93952" y="62116"/>
                  </a:lnTo>
                  <a:lnTo>
                    <a:pt x="62116" y="93952"/>
                  </a:lnTo>
                  <a:lnTo>
                    <a:pt x="36058" y="130819"/>
                  </a:lnTo>
                  <a:lnTo>
                    <a:pt x="16522" y="171973"/>
                  </a:lnTo>
                  <a:lnTo>
                    <a:pt x="4254" y="216668"/>
                  </a:lnTo>
                  <a:lnTo>
                    <a:pt x="0" y="264159"/>
                  </a:lnTo>
                  <a:lnTo>
                    <a:pt x="0" y="1320799"/>
                  </a:lnTo>
                  <a:lnTo>
                    <a:pt x="4254" y="1368281"/>
                  </a:lnTo>
                  <a:lnTo>
                    <a:pt x="16522" y="1412971"/>
                  </a:lnTo>
                  <a:lnTo>
                    <a:pt x="36058" y="1454123"/>
                  </a:lnTo>
                  <a:lnTo>
                    <a:pt x="62116" y="1490992"/>
                  </a:lnTo>
                  <a:lnTo>
                    <a:pt x="93952" y="1522830"/>
                  </a:lnTo>
                  <a:lnTo>
                    <a:pt x="130819" y="1548892"/>
                  </a:lnTo>
                  <a:lnTo>
                    <a:pt x="171973" y="1568432"/>
                  </a:lnTo>
                  <a:lnTo>
                    <a:pt x="216668" y="1580703"/>
                  </a:lnTo>
                  <a:lnTo>
                    <a:pt x="264160" y="1584959"/>
                  </a:lnTo>
                  <a:lnTo>
                    <a:pt x="2172716" y="1584959"/>
                  </a:lnTo>
                  <a:lnTo>
                    <a:pt x="2220207" y="1580703"/>
                  </a:lnTo>
                  <a:lnTo>
                    <a:pt x="2264902" y="1568432"/>
                  </a:lnTo>
                  <a:lnTo>
                    <a:pt x="2306056" y="1548892"/>
                  </a:lnTo>
                  <a:lnTo>
                    <a:pt x="2342923" y="1522830"/>
                  </a:lnTo>
                  <a:lnTo>
                    <a:pt x="2374759" y="1490992"/>
                  </a:lnTo>
                  <a:lnTo>
                    <a:pt x="2400817" y="1454123"/>
                  </a:lnTo>
                  <a:lnTo>
                    <a:pt x="2420353" y="1412971"/>
                  </a:lnTo>
                  <a:lnTo>
                    <a:pt x="2432621" y="1368281"/>
                  </a:lnTo>
                  <a:lnTo>
                    <a:pt x="2436876" y="1320799"/>
                  </a:lnTo>
                  <a:lnTo>
                    <a:pt x="2436876" y="264159"/>
                  </a:lnTo>
                  <a:lnTo>
                    <a:pt x="2432621" y="216668"/>
                  </a:lnTo>
                  <a:lnTo>
                    <a:pt x="2420353" y="171973"/>
                  </a:lnTo>
                  <a:lnTo>
                    <a:pt x="2400817" y="130819"/>
                  </a:lnTo>
                  <a:lnTo>
                    <a:pt x="2374759" y="93952"/>
                  </a:lnTo>
                  <a:lnTo>
                    <a:pt x="2342923" y="62116"/>
                  </a:lnTo>
                  <a:lnTo>
                    <a:pt x="2306056" y="36058"/>
                  </a:lnTo>
                  <a:lnTo>
                    <a:pt x="2264902" y="16522"/>
                  </a:lnTo>
                  <a:lnTo>
                    <a:pt x="2220207" y="4254"/>
                  </a:lnTo>
                  <a:lnTo>
                    <a:pt x="2172716" y="0"/>
                  </a:lnTo>
                  <a:close/>
                </a:path>
              </a:pathLst>
            </a:custGeom>
            <a:solidFill>
              <a:srgbClr val="B31166"/>
            </a:solidFill>
          </p:spPr>
          <p:txBody>
            <a:bodyPr wrap="square" lIns="0" tIns="0" rIns="0" bIns="0" rtlCol="0"/>
            <a:lstStyle/>
            <a:p>
              <a:endParaRPr/>
            </a:p>
          </p:txBody>
        </p:sp>
        <p:sp>
          <p:nvSpPr>
            <p:cNvPr id="7" name="object 7"/>
            <p:cNvSpPr/>
            <p:nvPr/>
          </p:nvSpPr>
          <p:spPr>
            <a:xfrm>
              <a:off x="3251454" y="4156710"/>
              <a:ext cx="2437130" cy="1584960"/>
            </a:xfrm>
            <a:custGeom>
              <a:avLst/>
              <a:gdLst/>
              <a:ahLst/>
              <a:cxnLst/>
              <a:rect l="l" t="t" r="r" b="b"/>
              <a:pathLst>
                <a:path w="2437129" h="1584960">
                  <a:moveTo>
                    <a:pt x="0" y="264159"/>
                  </a:moveTo>
                  <a:lnTo>
                    <a:pt x="4254" y="216668"/>
                  </a:lnTo>
                  <a:lnTo>
                    <a:pt x="16522" y="171973"/>
                  </a:lnTo>
                  <a:lnTo>
                    <a:pt x="36058" y="130819"/>
                  </a:lnTo>
                  <a:lnTo>
                    <a:pt x="62116" y="93952"/>
                  </a:lnTo>
                  <a:lnTo>
                    <a:pt x="93952" y="62116"/>
                  </a:lnTo>
                  <a:lnTo>
                    <a:pt x="130819" y="36058"/>
                  </a:lnTo>
                  <a:lnTo>
                    <a:pt x="171973" y="16522"/>
                  </a:lnTo>
                  <a:lnTo>
                    <a:pt x="216668" y="4254"/>
                  </a:lnTo>
                  <a:lnTo>
                    <a:pt x="264160" y="0"/>
                  </a:lnTo>
                  <a:lnTo>
                    <a:pt x="2172716" y="0"/>
                  </a:lnTo>
                  <a:lnTo>
                    <a:pt x="2220207" y="4254"/>
                  </a:lnTo>
                  <a:lnTo>
                    <a:pt x="2264902" y="16522"/>
                  </a:lnTo>
                  <a:lnTo>
                    <a:pt x="2306056" y="36058"/>
                  </a:lnTo>
                  <a:lnTo>
                    <a:pt x="2342923" y="62116"/>
                  </a:lnTo>
                  <a:lnTo>
                    <a:pt x="2374759" y="93952"/>
                  </a:lnTo>
                  <a:lnTo>
                    <a:pt x="2400817" y="130819"/>
                  </a:lnTo>
                  <a:lnTo>
                    <a:pt x="2420353" y="171973"/>
                  </a:lnTo>
                  <a:lnTo>
                    <a:pt x="2432621" y="216668"/>
                  </a:lnTo>
                  <a:lnTo>
                    <a:pt x="2436876" y="264159"/>
                  </a:lnTo>
                  <a:lnTo>
                    <a:pt x="2436876" y="1320799"/>
                  </a:lnTo>
                  <a:lnTo>
                    <a:pt x="2432621" y="1368281"/>
                  </a:lnTo>
                  <a:lnTo>
                    <a:pt x="2420353" y="1412971"/>
                  </a:lnTo>
                  <a:lnTo>
                    <a:pt x="2400817" y="1454123"/>
                  </a:lnTo>
                  <a:lnTo>
                    <a:pt x="2374759" y="1490992"/>
                  </a:lnTo>
                  <a:lnTo>
                    <a:pt x="2342923" y="1522830"/>
                  </a:lnTo>
                  <a:lnTo>
                    <a:pt x="2306056" y="1548892"/>
                  </a:lnTo>
                  <a:lnTo>
                    <a:pt x="2264902" y="1568432"/>
                  </a:lnTo>
                  <a:lnTo>
                    <a:pt x="2220207" y="1580703"/>
                  </a:lnTo>
                  <a:lnTo>
                    <a:pt x="2172716" y="1584959"/>
                  </a:lnTo>
                  <a:lnTo>
                    <a:pt x="264160" y="1584959"/>
                  </a:lnTo>
                  <a:lnTo>
                    <a:pt x="216668" y="1580703"/>
                  </a:lnTo>
                  <a:lnTo>
                    <a:pt x="171973" y="1568432"/>
                  </a:lnTo>
                  <a:lnTo>
                    <a:pt x="130819" y="1548892"/>
                  </a:lnTo>
                  <a:lnTo>
                    <a:pt x="93952" y="1522830"/>
                  </a:lnTo>
                  <a:lnTo>
                    <a:pt x="62116" y="1490992"/>
                  </a:lnTo>
                  <a:lnTo>
                    <a:pt x="36058" y="1454123"/>
                  </a:lnTo>
                  <a:lnTo>
                    <a:pt x="16522" y="1412971"/>
                  </a:lnTo>
                  <a:lnTo>
                    <a:pt x="4254" y="1368281"/>
                  </a:lnTo>
                  <a:lnTo>
                    <a:pt x="0" y="1320799"/>
                  </a:lnTo>
                  <a:lnTo>
                    <a:pt x="0" y="264159"/>
                  </a:lnTo>
                  <a:close/>
                </a:path>
              </a:pathLst>
            </a:custGeom>
            <a:ln w="19812">
              <a:solidFill>
                <a:srgbClr val="FFFFFF"/>
              </a:solidFill>
            </a:ln>
          </p:spPr>
          <p:txBody>
            <a:bodyPr wrap="square" lIns="0" tIns="0" rIns="0" bIns="0" rtlCol="0"/>
            <a:lstStyle/>
            <a:p>
              <a:endParaRPr/>
            </a:p>
          </p:txBody>
        </p:sp>
      </p:grpSp>
      <p:sp>
        <p:nvSpPr>
          <p:cNvPr id="8" name="object 8"/>
          <p:cNvSpPr txBox="1"/>
          <p:nvPr/>
        </p:nvSpPr>
        <p:spPr>
          <a:xfrm>
            <a:off x="2583941" y="4706493"/>
            <a:ext cx="1536383" cy="813043"/>
          </a:xfrm>
          <a:prstGeom prst="rect">
            <a:avLst/>
          </a:prstGeom>
        </p:spPr>
        <p:txBody>
          <a:bodyPr vert="horz" wrap="square" lIns="0" tIns="12700" rIns="0" bIns="0" rtlCol="0">
            <a:spAutoFit/>
          </a:bodyPr>
          <a:lstStyle/>
          <a:p>
            <a:pPr marL="12700">
              <a:lnSpc>
                <a:spcPct val="100000"/>
              </a:lnSpc>
              <a:spcBef>
                <a:spcPts val="100"/>
              </a:spcBef>
            </a:pPr>
            <a:r>
              <a:rPr sz="2600">
                <a:solidFill>
                  <a:srgbClr val="FFFFFF"/>
                </a:solidFill>
                <a:latin typeface="Arial"/>
                <a:cs typeface="Arial"/>
              </a:rPr>
              <a:t>Cyber</a:t>
            </a:r>
            <a:r>
              <a:rPr lang="en-US" sz="2600" dirty="0">
                <a:solidFill>
                  <a:srgbClr val="FFFFFF"/>
                </a:solidFill>
                <a:latin typeface="Arial"/>
                <a:cs typeface="Arial"/>
              </a:rPr>
              <a:t> </a:t>
            </a:r>
            <a:r>
              <a:rPr sz="2600">
                <a:solidFill>
                  <a:srgbClr val="FFFFFF"/>
                </a:solidFill>
                <a:latin typeface="Arial"/>
                <a:cs typeface="Arial"/>
              </a:rPr>
              <a:t>security</a:t>
            </a:r>
            <a:endParaRPr sz="2600">
              <a:latin typeface="Arial"/>
              <a:cs typeface="Arial"/>
            </a:endParaRPr>
          </a:p>
        </p:txBody>
      </p:sp>
      <p:grpSp>
        <p:nvGrpSpPr>
          <p:cNvPr id="9" name="object 9"/>
          <p:cNvGrpSpPr/>
          <p:nvPr/>
        </p:nvGrpSpPr>
        <p:grpSpPr>
          <a:xfrm>
            <a:off x="3771519" y="3598036"/>
            <a:ext cx="2519839" cy="2153920"/>
            <a:chOff x="5028691" y="3598036"/>
            <a:chExt cx="3359785" cy="2153920"/>
          </a:xfrm>
        </p:grpSpPr>
        <p:sp>
          <p:nvSpPr>
            <p:cNvPr id="10" name="object 10"/>
            <p:cNvSpPr/>
            <p:nvPr/>
          </p:nvSpPr>
          <p:spPr>
            <a:xfrm>
              <a:off x="5028692" y="3598036"/>
              <a:ext cx="3349625" cy="2143760"/>
            </a:xfrm>
            <a:custGeom>
              <a:avLst/>
              <a:gdLst/>
              <a:ahLst/>
              <a:cxnLst/>
              <a:rect l="l" t="t" r="r" b="b"/>
              <a:pathLst>
                <a:path w="3349625" h="2143760">
                  <a:moveTo>
                    <a:pt x="1564881" y="254762"/>
                  </a:moveTo>
                  <a:lnTo>
                    <a:pt x="1561655" y="247980"/>
                  </a:lnTo>
                  <a:lnTo>
                    <a:pt x="1560957" y="244348"/>
                  </a:lnTo>
                  <a:lnTo>
                    <a:pt x="1559458" y="243382"/>
                  </a:lnTo>
                  <a:lnTo>
                    <a:pt x="1521980" y="164719"/>
                  </a:lnTo>
                  <a:lnTo>
                    <a:pt x="1520825" y="162179"/>
                  </a:lnTo>
                  <a:lnTo>
                    <a:pt x="1517002" y="160782"/>
                  </a:lnTo>
                  <a:lnTo>
                    <a:pt x="1510652" y="163830"/>
                  </a:lnTo>
                  <a:lnTo>
                    <a:pt x="1509255" y="167640"/>
                  </a:lnTo>
                  <a:lnTo>
                    <a:pt x="1538617" y="229196"/>
                  </a:lnTo>
                  <a:lnTo>
                    <a:pt x="1524000" y="219202"/>
                  </a:lnTo>
                  <a:lnTo>
                    <a:pt x="1478788" y="191008"/>
                  </a:lnTo>
                  <a:lnTo>
                    <a:pt x="1432814" y="164719"/>
                  </a:lnTo>
                  <a:lnTo>
                    <a:pt x="1385824" y="140335"/>
                  </a:lnTo>
                  <a:lnTo>
                    <a:pt x="1338453" y="117856"/>
                  </a:lnTo>
                  <a:lnTo>
                    <a:pt x="1290193" y="97282"/>
                  </a:lnTo>
                  <a:lnTo>
                    <a:pt x="1241425" y="78867"/>
                  </a:lnTo>
                  <a:lnTo>
                    <a:pt x="1192149" y="62357"/>
                  </a:lnTo>
                  <a:lnTo>
                    <a:pt x="1142365" y="47752"/>
                  </a:lnTo>
                  <a:lnTo>
                    <a:pt x="1092200" y="34925"/>
                  </a:lnTo>
                  <a:lnTo>
                    <a:pt x="1041654" y="24257"/>
                  </a:lnTo>
                  <a:lnTo>
                    <a:pt x="990854" y="15494"/>
                  </a:lnTo>
                  <a:lnTo>
                    <a:pt x="970102" y="12700"/>
                  </a:lnTo>
                  <a:lnTo>
                    <a:pt x="939927" y="8636"/>
                  </a:lnTo>
                  <a:lnTo>
                    <a:pt x="888746" y="3810"/>
                  </a:lnTo>
                  <a:lnTo>
                    <a:pt x="837311" y="889"/>
                  </a:lnTo>
                  <a:lnTo>
                    <a:pt x="785876" y="0"/>
                  </a:lnTo>
                  <a:lnTo>
                    <a:pt x="734568" y="889"/>
                  </a:lnTo>
                  <a:lnTo>
                    <a:pt x="683260" y="3810"/>
                  </a:lnTo>
                  <a:lnTo>
                    <a:pt x="632079" y="8636"/>
                  </a:lnTo>
                  <a:lnTo>
                    <a:pt x="581025" y="15621"/>
                  </a:lnTo>
                  <a:lnTo>
                    <a:pt x="530225" y="24257"/>
                  </a:lnTo>
                  <a:lnTo>
                    <a:pt x="479679" y="35052"/>
                  </a:lnTo>
                  <a:lnTo>
                    <a:pt x="429514" y="47752"/>
                  </a:lnTo>
                  <a:lnTo>
                    <a:pt x="379730" y="62357"/>
                  </a:lnTo>
                  <a:lnTo>
                    <a:pt x="330454" y="78994"/>
                  </a:lnTo>
                  <a:lnTo>
                    <a:pt x="281686" y="97409"/>
                  </a:lnTo>
                  <a:lnTo>
                    <a:pt x="233553" y="117983"/>
                  </a:lnTo>
                  <a:lnTo>
                    <a:pt x="185928" y="140462"/>
                  </a:lnTo>
                  <a:lnTo>
                    <a:pt x="139065" y="164846"/>
                  </a:lnTo>
                  <a:lnTo>
                    <a:pt x="93091" y="191135"/>
                  </a:lnTo>
                  <a:lnTo>
                    <a:pt x="47752" y="219329"/>
                  </a:lnTo>
                  <a:lnTo>
                    <a:pt x="3556" y="249428"/>
                  </a:lnTo>
                  <a:lnTo>
                    <a:pt x="0" y="255397"/>
                  </a:lnTo>
                  <a:lnTo>
                    <a:pt x="1905" y="258318"/>
                  </a:lnTo>
                  <a:lnTo>
                    <a:pt x="3937" y="261239"/>
                  </a:lnTo>
                  <a:lnTo>
                    <a:pt x="7874" y="262001"/>
                  </a:lnTo>
                  <a:lnTo>
                    <a:pt x="10795" y="259969"/>
                  </a:lnTo>
                  <a:lnTo>
                    <a:pt x="54991" y="229870"/>
                  </a:lnTo>
                  <a:lnTo>
                    <a:pt x="99822" y="201930"/>
                  </a:lnTo>
                  <a:lnTo>
                    <a:pt x="145415" y="175895"/>
                  </a:lnTo>
                  <a:lnTo>
                    <a:pt x="191897" y="151638"/>
                  </a:lnTo>
                  <a:lnTo>
                    <a:pt x="239014" y="129413"/>
                  </a:lnTo>
                  <a:lnTo>
                    <a:pt x="286639" y="109093"/>
                  </a:lnTo>
                  <a:lnTo>
                    <a:pt x="335026" y="90805"/>
                  </a:lnTo>
                  <a:lnTo>
                    <a:pt x="383794" y="74422"/>
                  </a:lnTo>
                  <a:lnTo>
                    <a:pt x="433070" y="59944"/>
                  </a:lnTo>
                  <a:lnTo>
                    <a:pt x="482854" y="47371"/>
                  </a:lnTo>
                  <a:lnTo>
                    <a:pt x="532892" y="36703"/>
                  </a:lnTo>
                  <a:lnTo>
                    <a:pt x="583184" y="28067"/>
                  </a:lnTo>
                  <a:lnTo>
                    <a:pt x="633730" y="21336"/>
                  </a:lnTo>
                  <a:lnTo>
                    <a:pt x="684403" y="16510"/>
                  </a:lnTo>
                  <a:lnTo>
                    <a:pt x="735203" y="13589"/>
                  </a:lnTo>
                  <a:lnTo>
                    <a:pt x="786130" y="12700"/>
                  </a:lnTo>
                  <a:lnTo>
                    <a:pt x="837057" y="13589"/>
                  </a:lnTo>
                  <a:lnTo>
                    <a:pt x="887984" y="16510"/>
                  </a:lnTo>
                  <a:lnTo>
                    <a:pt x="938657" y="21336"/>
                  </a:lnTo>
                  <a:lnTo>
                    <a:pt x="989203" y="28194"/>
                  </a:lnTo>
                  <a:lnTo>
                    <a:pt x="1039622" y="36830"/>
                  </a:lnTo>
                  <a:lnTo>
                    <a:pt x="1089660" y="47371"/>
                  </a:lnTo>
                  <a:lnTo>
                    <a:pt x="1139317" y="59944"/>
                  </a:lnTo>
                  <a:lnTo>
                    <a:pt x="1188593" y="74549"/>
                  </a:lnTo>
                  <a:lnTo>
                    <a:pt x="1237361" y="90932"/>
                  </a:lnTo>
                  <a:lnTo>
                    <a:pt x="1285621" y="109220"/>
                  </a:lnTo>
                  <a:lnTo>
                    <a:pt x="1333373" y="129540"/>
                  </a:lnTo>
                  <a:lnTo>
                    <a:pt x="1380490" y="151765"/>
                  </a:lnTo>
                  <a:lnTo>
                    <a:pt x="1426845" y="176022"/>
                  </a:lnTo>
                  <a:lnTo>
                    <a:pt x="1472438" y="202057"/>
                  </a:lnTo>
                  <a:lnTo>
                    <a:pt x="1517396" y="229997"/>
                  </a:lnTo>
                  <a:lnTo>
                    <a:pt x="1531581" y="239687"/>
                  </a:lnTo>
                  <a:lnTo>
                    <a:pt x="1463421" y="234950"/>
                  </a:lnTo>
                  <a:lnTo>
                    <a:pt x="1460373" y="237617"/>
                  </a:lnTo>
                  <a:lnTo>
                    <a:pt x="1459865" y="244602"/>
                  </a:lnTo>
                  <a:lnTo>
                    <a:pt x="1462532" y="247650"/>
                  </a:lnTo>
                  <a:lnTo>
                    <a:pt x="1466088" y="247777"/>
                  </a:lnTo>
                  <a:lnTo>
                    <a:pt x="1552384" y="253885"/>
                  </a:lnTo>
                  <a:lnTo>
                    <a:pt x="1553832" y="254889"/>
                  </a:lnTo>
                  <a:lnTo>
                    <a:pt x="1557274" y="254228"/>
                  </a:lnTo>
                  <a:lnTo>
                    <a:pt x="1564881" y="254762"/>
                  </a:lnTo>
                  <a:close/>
                </a:path>
                <a:path w="3349625" h="2143760">
                  <a:moveTo>
                    <a:pt x="3349498" y="822833"/>
                  </a:moveTo>
                  <a:lnTo>
                    <a:pt x="3345230" y="775347"/>
                  </a:lnTo>
                  <a:lnTo>
                    <a:pt x="3332962" y="730656"/>
                  </a:lnTo>
                  <a:lnTo>
                    <a:pt x="3313430" y="689495"/>
                  </a:lnTo>
                  <a:lnTo>
                    <a:pt x="3287369" y="652627"/>
                  </a:lnTo>
                  <a:lnTo>
                    <a:pt x="3255543" y="620801"/>
                  </a:lnTo>
                  <a:lnTo>
                    <a:pt x="3218675" y="594741"/>
                  </a:lnTo>
                  <a:lnTo>
                    <a:pt x="3177514" y="575208"/>
                  </a:lnTo>
                  <a:lnTo>
                    <a:pt x="3132823" y="562940"/>
                  </a:lnTo>
                  <a:lnTo>
                    <a:pt x="3085338" y="558673"/>
                  </a:lnTo>
                  <a:lnTo>
                    <a:pt x="1176782" y="558673"/>
                  </a:lnTo>
                  <a:lnTo>
                    <a:pt x="1129284" y="562940"/>
                  </a:lnTo>
                  <a:lnTo>
                    <a:pt x="1084592" y="575208"/>
                  </a:lnTo>
                  <a:lnTo>
                    <a:pt x="1043432" y="594741"/>
                  </a:lnTo>
                  <a:lnTo>
                    <a:pt x="1006563" y="620801"/>
                  </a:lnTo>
                  <a:lnTo>
                    <a:pt x="974737" y="652627"/>
                  </a:lnTo>
                  <a:lnTo>
                    <a:pt x="948677" y="689495"/>
                  </a:lnTo>
                  <a:lnTo>
                    <a:pt x="929144" y="730656"/>
                  </a:lnTo>
                  <a:lnTo>
                    <a:pt x="916876" y="775347"/>
                  </a:lnTo>
                  <a:lnTo>
                    <a:pt x="912622" y="822833"/>
                  </a:lnTo>
                  <a:lnTo>
                    <a:pt x="912622" y="1879473"/>
                  </a:lnTo>
                  <a:lnTo>
                    <a:pt x="916876" y="1926958"/>
                  </a:lnTo>
                  <a:lnTo>
                    <a:pt x="929144" y="1971649"/>
                  </a:lnTo>
                  <a:lnTo>
                    <a:pt x="948677" y="2012797"/>
                  </a:lnTo>
                  <a:lnTo>
                    <a:pt x="974737" y="2049665"/>
                  </a:lnTo>
                  <a:lnTo>
                    <a:pt x="1006563" y="2081504"/>
                  </a:lnTo>
                  <a:lnTo>
                    <a:pt x="1043432" y="2107577"/>
                  </a:lnTo>
                  <a:lnTo>
                    <a:pt x="1084592" y="2127110"/>
                  </a:lnTo>
                  <a:lnTo>
                    <a:pt x="1129284" y="2139378"/>
                  </a:lnTo>
                  <a:lnTo>
                    <a:pt x="1176782" y="2143633"/>
                  </a:lnTo>
                  <a:lnTo>
                    <a:pt x="3085338" y="2143633"/>
                  </a:lnTo>
                  <a:lnTo>
                    <a:pt x="3132823" y="2139378"/>
                  </a:lnTo>
                  <a:lnTo>
                    <a:pt x="3177514" y="2127110"/>
                  </a:lnTo>
                  <a:lnTo>
                    <a:pt x="3218675" y="2107577"/>
                  </a:lnTo>
                  <a:lnTo>
                    <a:pt x="3255543" y="2081504"/>
                  </a:lnTo>
                  <a:lnTo>
                    <a:pt x="3287369" y="2049665"/>
                  </a:lnTo>
                  <a:lnTo>
                    <a:pt x="3313430" y="2012797"/>
                  </a:lnTo>
                  <a:lnTo>
                    <a:pt x="3332962" y="1971649"/>
                  </a:lnTo>
                  <a:lnTo>
                    <a:pt x="3345230" y="1926958"/>
                  </a:lnTo>
                  <a:lnTo>
                    <a:pt x="3349498" y="1879473"/>
                  </a:lnTo>
                  <a:lnTo>
                    <a:pt x="3349498" y="822833"/>
                  </a:lnTo>
                  <a:close/>
                </a:path>
              </a:pathLst>
            </a:custGeom>
            <a:solidFill>
              <a:srgbClr val="B31166"/>
            </a:solidFill>
          </p:spPr>
          <p:txBody>
            <a:bodyPr wrap="square" lIns="0" tIns="0" rIns="0" bIns="0" rtlCol="0"/>
            <a:lstStyle/>
            <a:p>
              <a:endParaRPr/>
            </a:p>
          </p:txBody>
        </p:sp>
        <p:sp>
          <p:nvSpPr>
            <p:cNvPr id="11" name="object 11"/>
            <p:cNvSpPr/>
            <p:nvPr/>
          </p:nvSpPr>
          <p:spPr>
            <a:xfrm>
              <a:off x="5941313" y="4156709"/>
              <a:ext cx="2437130" cy="1584960"/>
            </a:xfrm>
            <a:custGeom>
              <a:avLst/>
              <a:gdLst/>
              <a:ahLst/>
              <a:cxnLst/>
              <a:rect l="l" t="t" r="r" b="b"/>
              <a:pathLst>
                <a:path w="2437129" h="1584960">
                  <a:moveTo>
                    <a:pt x="0" y="264159"/>
                  </a:moveTo>
                  <a:lnTo>
                    <a:pt x="4254" y="216668"/>
                  </a:lnTo>
                  <a:lnTo>
                    <a:pt x="16522" y="171973"/>
                  </a:lnTo>
                  <a:lnTo>
                    <a:pt x="36058" y="130819"/>
                  </a:lnTo>
                  <a:lnTo>
                    <a:pt x="62116" y="93952"/>
                  </a:lnTo>
                  <a:lnTo>
                    <a:pt x="93952" y="62116"/>
                  </a:lnTo>
                  <a:lnTo>
                    <a:pt x="130819" y="36058"/>
                  </a:lnTo>
                  <a:lnTo>
                    <a:pt x="171973" y="16522"/>
                  </a:lnTo>
                  <a:lnTo>
                    <a:pt x="216668" y="4254"/>
                  </a:lnTo>
                  <a:lnTo>
                    <a:pt x="264160" y="0"/>
                  </a:lnTo>
                  <a:lnTo>
                    <a:pt x="2172716" y="0"/>
                  </a:lnTo>
                  <a:lnTo>
                    <a:pt x="2220207" y="4254"/>
                  </a:lnTo>
                  <a:lnTo>
                    <a:pt x="2264902" y="16522"/>
                  </a:lnTo>
                  <a:lnTo>
                    <a:pt x="2306056" y="36058"/>
                  </a:lnTo>
                  <a:lnTo>
                    <a:pt x="2342923" y="62116"/>
                  </a:lnTo>
                  <a:lnTo>
                    <a:pt x="2374759" y="93952"/>
                  </a:lnTo>
                  <a:lnTo>
                    <a:pt x="2400817" y="130819"/>
                  </a:lnTo>
                  <a:lnTo>
                    <a:pt x="2420353" y="171973"/>
                  </a:lnTo>
                  <a:lnTo>
                    <a:pt x="2432621" y="216668"/>
                  </a:lnTo>
                  <a:lnTo>
                    <a:pt x="2436876" y="264159"/>
                  </a:lnTo>
                  <a:lnTo>
                    <a:pt x="2436876" y="1320799"/>
                  </a:lnTo>
                  <a:lnTo>
                    <a:pt x="2432621" y="1368281"/>
                  </a:lnTo>
                  <a:lnTo>
                    <a:pt x="2420353" y="1412971"/>
                  </a:lnTo>
                  <a:lnTo>
                    <a:pt x="2400817" y="1454123"/>
                  </a:lnTo>
                  <a:lnTo>
                    <a:pt x="2374759" y="1490992"/>
                  </a:lnTo>
                  <a:lnTo>
                    <a:pt x="2342923" y="1522830"/>
                  </a:lnTo>
                  <a:lnTo>
                    <a:pt x="2306056" y="1548892"/>
                  </a:lnTo>
                  <a:lnTo>
                    <a:pt x="2264902" y="1568432"/>
                  </a:lnTo>
                  <a:lnTo>
                    <a:pt x="2220207" y="1580703"/>
                  </a:lnTo>
                  <a:lnTo>
                    <a:pt x="2172716" y="1584959"/>
                  </a:lnTo>
                  <a:lnTo>
                    <a:pt x="264160" y="1584959"/>
                  </a:lnTo>
                  <a:lnTo>
                    <a:pt x="216668" y="1580703"/>
                  </a:lnTo>
                  <a:lnTo>
                    <a:pt x="171973" y="1568432"/>
                  </a:lnTo>
                  <a:lnTo>
                    <a:pt x="130819" y="1548892"/>
                  </a:lnTo>
                  <a:lnTo>
                    <a:pt x="93952" y="1522830"/>
                  </a:lnTo>
                  <a:lnTo>
                    <a:pt x="62116" y="1490992"/>
                  </a:lnTo>
                  <a:lnTo>
                    <a:pt x="36058" y="1454123"/>
                  </a:lnTo>
                  <a:lnTo>
                    <a:pt x="16522" y="1412971"/>
                  </a:lnTo>
                  <a:lnTo>
                    <a:pt x="4254" y="1368281"/>
                  </a:lnTo>
                  <a:lnTo>
                    <a:pt x="0" y="1320799"/>
                  </a:lnTo>
                  <a:lnTo>
                    <a:pt x="0" y="264159"/>
                  </a:lnTo>
                  <a:close/>
                </a:path>
              </a:pathLst>
            </a:custGeom>
            <a:ln w="19812">
              <a:solidFill>
                <a:srgbClr val="FFFFFF"/>
              </a:solidFill>
            </a:ln>
          </p:spPr>
          <p:txBody>
            <a:bodyPr wrap="square" lIns="0" tIns="0" rIns="0" bIns="0" rtlCol="0"/>
            <a:lstStyle/>
            <a:p>
              <a:endParaRPr/>
            </a:p>
          </p:txBody>
        </p:sp>
      </p:grpSp>
      <p:sp>
        <p:nvSpPr>
          <p:cNvPr id="12" name="object 12"/>
          <p:cNvSpPr txBox="1"/>
          <p:nvPr/>
        </p:nvSpPr>
        <p:spPr>
          <a:xfrm>
            <a:off x="4822127" y="4535805"/>
            <a:ext cx="2112073" cy="761747"/>
          </a:xfrm>
          <a:prstGeom prst="rect">
            <a:avLst/>
          </a:prstGeom>
        </p:spPr>
        <p:txBody>
          <a:bodyPr vert="horz" wrap="square" lIns="0" tIns="68580" rIns="0" bIns="0" rtlCol="0">
            <a:spAutoFit/>
          </a:bodyPr>
          <a:lstStyle/>
          <a:p>
            <a:pPr marL="12700" marR="5080" indent="275590">
              <a:lnSpc>
                <a:spcPts val="2700"/>
              </a:lnSpc>
              <a:spcBef>
                <a:spcPts val="540"/>
              </a:spcBef>
            </a:pPr>
            <a:r>
              <a:rPr sz="2600" dirty="0">
                <a:solidFill>
                  <a:srgbClr val="FFFFFF"/>
                </a:solidFill>
                <a:latin typeface="Arial"/>
                <a:cs typeface="Arial"/>
              </a:rPr>
              <a:t>Cyber  F</a:t>
            </a:r>
            <a:r>
              <a:rPr sz="2600" spc="5" dirty="0">
                <a:solidFill>
                  <a:srgbClr val="FFFFFF"/>
                </a:solidFill>
                <a:latin typeface="Arial"/>
                <a:cs typeface="Arial"/>
              </a:rPr>
              <a:t>o</a:t>
            </a:r>
            <a:r>
              <a:rPr sz="2600" dirty="0">
                <a:solidFill>
                  <a:srgbClr val="FFFFFF"/>
                </a:solidFill>
                <a:latin typeface="Arial"/>
                <a:cs typeface="Arial"/>
              </a:rPr>
              <a:t>ren</a:t>
            </a:r>
            <a:r>
              <a:rPr sz="2600" spc="5" dirty="0">
                <a:solidFill>
                  <a:srgbClr val="FFFFFF"/>
                </a:solidFill>
                <a:latin typeface="Arial"/>
                <a:cs typeface="Arial"/>
              </a:rPr>
              <a:t>s</a:t>
            </a:r>
            <a:r>
              <a:rPr sz="2600" dirty="0">
                <a:solidFill>
                  <a:srgbClr val="FFFFFF"/>
                </a:solidFill>
                <a:latin typeface="Arial"/>
                <a:cs typeface="Arial"/>
              </a:rPr>
              <a:t>ics</a:t>
            </a:r>
            <a:endParaRPr sz="2600">
              <a:latin typeface="Arial"/>
              <a:cs typeface="Arial"/>
            </a:endParaRPr>
          </a:p>
        </p:txBody>
      </p:sp>
      <p:sp>
        <p:nvSpPr>
          <p:cNvPr id="13" name="object 13"/>
          <p:cNvSpPr/>
          <p:nvPr/>
        </p:nvSpPr>
        <p:spPr>
          <a:xfrm>
            <a:off x="3776853" y="6038203"/>
            <a:ext cx="1173956" cy="262255"/>
          </a:xfrm>
          <a:custGeom>
            <a:avLst/>
            <a:gdLst/>
            <a:ahLst/>
            <a:cxnLst/>
            <a:rect l="l" t="t" r="r" b="b"/>
            <a:pathLst>
              <a:path w="1565275" h="262254">
                <a:moveTo>
                  <a:pt x="20806" y="21378"/>
                </a:moveTo>
                <a:lnTo>
                  <a:pt x="86106" y="70929"/>
                </a:lnTo>
                <a:lnTo>
                  <a:pt x="132207" y="97243"/>
                </a:lnTo>
                <a:lnTo>
                  <a:pt x="179070" y="121640"/>
                </a:lnTo>
                <a:lnTo>
                  <a:pt x="226568" y="144132"/>
                </a:lnTo>
                <a:lnTo>
                  <a:pt x="274828" y="164604"/>
                </a:lnTo>
                <a:lnTo>
                  <a:pt x="323596" y="183070"/>
                </a:lnTo>
                <a:lnTo>
                  <a:pt x="372872" y="199618"/>
                </a:lnTo>
                <a:lnTo>
                  <a:pt x="422656" y="214261"/>
                </a:lnTo>
                <a:lnTo>
                  <a:pt x="472821" y="226987"/>
                </a:lnTo>
                <a:lnTo>
                  <a:pt x="523367" y="237693"/>
                </a:lnTo>
                <a:lnTo>
                  <a:pt x="574040" y="246392"/>
                </a:lnTo>
                <a:lnTo>
                  <a:pt x="625221" y="253288"/>
                </a:lnTo>
                <a:lnTo>
                  <a:pt x="676401" y="258165"/>
                </a:lnTo>
                <a:lnTo>
                  <a:pt x="727583" y="261023"/>
                </a:lnTo>
                <a:lnTo>
                  <a:pt x="779018" y="262077"/>
                </a:lnTo>
                <a:lnTo>
                  <a:pt x="830453" y="261023"/>
                </a:lnTo>
                <a:lnTo>
                  <a:pt x="881761" y="258140"/>
                </a:lnTo>
                <a:lnTo>
                  <a:pt x="933069" y="253250"/>
                </a:lnTo>
                <a:lnTo>
                  <a:pt x="961727" y="249377"/>
                </a:lnTo>
                <a:lnTo>
                  <a:pt x="778763" y="249377"/>
                </a:lnTo>
                <a:lnTo>
                  <a:pt x="727963" y="248335"/>
                </a:lnTo>
                <a:lnTo>
                  <a:pt x="677037" y="245478"/>
                </a:lnTo>
                <a:lnTo>
                  <a:pt x="626363" y="240639"/>
                </a:lnTo>
                <a:lnTo>
                  <a:pt x="575691" y="233806"/>
                </a:lnTo>
                <a:lnTo>
                  <a:pt x="525526" y="225183"/>
                </a:lnTo>
                <a:lnTo>
                  <a:pt x="475488" y="214553"/>
                </a:lnTo>
                <a:lnTo>
                  <a:pt x="425831" y="201942"/>
                </a:lnTo>
                <a:lnTo>
                  <a:pt x="376428" y="187439"/>
                </a:lnTo>
                <a:lnTo>
                  <a:pt x="327660" y="171030"/>
                </a:lnTo>
                <a:lnTo>
                  <a:pt x="279273" y="152730"/>
                </a:lnTo>
                <a:lnTo>
                  <a:pt x="231521" y="132435"/>
                </a:lnTo>
                <a:lnTo>
                  <a:pt x="184531" y="110159"/>
                </a:lnTo>
                <a:lnTo>
                  <a:pt x="138049" y="85978"/>
                </a:lnTo>
                <a:lnTo>
                  <a:pt x="92456" y="59905"/>
                </a:lnTo>
                <a:lnTo>
                  <a:pt x="47625" y="31927"/>
                </a:lnTo>
                <a:lnTo>
                  <a:pt x="33409" y="22261"/>
                </a:lnTo>
                <a:lnTo>
                  <a:pt x="20806" y="21378"/>
                </a:lnTo>
                <a:close/>
              </a:path>
              <a:path w="1565275" h="262254">
                <a:moveTo>
                  <a:pt x="1557147" y="0"/>
                </a:moveTo>
                <a:lnTo>
                  <a:pt x="1545629" y="7823"/>
                </a:lnTo>
                <a:lnTo>
                  <a:pt x="1510029" y="32067"/>
                </a:lnTo>
                <a:lnTo>
                  <a:pt x="1465199" y="60032"/>
                </a:lnTo>
                <a:lnTo>
                  <a:pt x="1419606" y="86093"/>
                </a:lnTo>
                <a:lnTo>
                  <a:pt x="1373124" y="110261"/>
                </a:lnTo>
                <a:lnTo>
                  <a:pt x="1326134" y="132549"/>
                </a:lnTo>
                <a:lnTo>
                  <a:pt x="1278255" y="152819"/>
                </a:lnTo>
                <a:lnTo>
                  <a:pt x="1230122" y="171107"/>
                </a:lnTo>
                <a:lnTo>
                  <a:pt x="1181227" y="187515"/>
                </a:lnTo>
                <a:lnTo>
                  <a:pt x="1131951" y="202006"/>
                </a:lnTo>
                <a:lnTo>
                  <a:pt x="1082294" y="214617"/>
                </a:lnTo>
                <a:lnTo>
                  <a:pt x="1032256" y="225221"/>
                </a:lnTo>
                <a:lnTo>
                  <a:pt x="981837" y="233845"/>
                </a:lnTo>
                <a:lnTo>
                  <a:pt x="931291" y="240664"/>
                </a:lnTo>
                <a:lnTo>
                  <a:pt x="880618" y="245503"/>
                </a:lnTo>
                <a:lnTo>
                  <a:pt x="829691" y="248335"/>
                </a:lnTo>
                <a:lnTo>
                  <a:pt x="778763" y="249377"/>
                </a:lnTo>
                <a:lnTo>
                  <a:pt x="961727" y="249377"/>
                </a:lnTo>
                <a:lnTo>
                  <a:pt x="1034796" y="237655"/>
                </a:lnTo>
                <a:lnTo>
                  <a:pt x="1085342" y="226923"/>
                </a:lnTo>
                <a:lnTo>
                  <a:pt x="1135507" y="214198"/>
                </a:lnTo>
                <a:lnTo>
                  <a:pt x="1185291" y="199542"/>
                </a:lnTo>
                <a:lnTo>
                  <a:pt x="1234567" y="182981"/>
                </a:lnTo>
                <a:lnTo>
                  <a:pt x="1283335" y="164515"/>
                </a:lnTo>
                <a:lnTo>
                  <a:pt x="1331468" y="144017"/>
                </a:lnTo>
                <a:lnTo>
                  <a:pt x="1378966" y="121526"/>
                </a:lnTo>
                <a:lnTo>
                  <a:pt x="1425829" y="97129"/>
                </a:lnTo>
                <a:lnTo>
                  <a:pt x="1471929" y="70802"/>
                </a:lnTo>
                <a:lnTo>
                  <a:pt x="1517142" y="42570"/>
                </a:lnTo>
                <a:lnTo>
                  <a:pt x="1564259" y="10490"/>
                </a:lnTo>
                <a:lnTo>
                  <a:pt x="1565021" y="6540"/>
                </a:lnTo>
                <a:lnTo>
                  <a:pt x="1562989" y="3644"/>
                </a:lnTo>
                <a:lnTo>
                  <a:pt x="1561084" y="749"/>
                </a:lnTo>
                <a:lnTo>
                  <a:pt x="1557147" y="0"/>
                </a:lnTo>
                <a:close/>
              </a:path>
              <a:path w="1565275" h="262254">
                <a:moveTo>
                  <a:pt x="5428" y="18582"/>
                </a:moveTo>
                <a:lnTo>
                  <a:pt x="44196" y="99821"/>
                </a:lnTo>
                <a:lnTo>
                  <a:pt x="48006" y="101168"/>
                </a:lnTo>
                <a:lnTo>
                  <a:pt x="54356" y="98145"/>
                </a:lnTo>
                <a:lnTo>
                  <a:pt x="55625" y="94360"/>
                </a:lnTo>
                <a:lnTo>
                  <a:pt x="26214" y="32719"/>
                </a:lnTo>
                <a:lnTo>
                  <a:pt x="5428" y="18582"/>
                </a:lnTo>
                <a:close/>
              </a:path>
              <a:path w="1565275" h="262254">
                <a:moveTo>
                  <a:pt x="7687" y="7737"/>
                </a:moveTo>
                <a:lnTo>
                  <a:pt x="7238" y="7823"/>
                </a:lnTo>
                <a:lnTo>
                  <a:pt x="3175" y="13614"/>
                </a:lnTo>
                <a:lnTo>
                  <a:pt x="3295" y="14109"/>
                </a:lnTo>
                <a:lnTo>
                  <a:pt x="5428" y="18582"/>
                </a:lnTo>
                <a:lnTo>
                  <a:pt x="26214" y="32719"/>
                </a:lnTo>
                <a:lnTo>
                  <a:pt x="20806" y="21378"/>
                </a:lnTo>
                <a:lnTo>
                  <a:pt x="10033" y="20624"/>
                </a:lnTo>
                <a:lnTo>
                  <a:pt x="16129" y="11569"/>
                </a:lnTo>
                <a:lnTo>
                  <a:pt x="17686" y="11569"/>
                </a:lnTo>
                <a:lnTo>
                  <a:pt x="13970" y="9042"/>
                </a:lnTo>
                <a:lnTo>
                  <a:pt x="12605" y="8081"/>
                </a:lnTo>
                <a:lnTo>
                  <a:pt x="7687" y="7737"/>
                </a:lnTo>
                <a:close/>
              </a:path>
              <a:path w="1565275" h="262254">
                <a:moveTo>
                  <a:pt x="12605" y="8081"/>
                </a:moveTo>
                <a:lnTo>
                  <a:pt x="13970" y="9042"/>
                </a:lnTo>
                <a:lnTo>
                  <a:pt x="33409" y="22261"/>
                </a:lnTo>
                <a:lnTo>
                  <a:pt x="101473" y="27025"/>
                </a:lnTo>
                <a:lnTo>
                  <a:pt x="104521" y="24396"/>
                </a:lnTo>
                <a:lnTo>
                  <a:pt x="105029" y="17398"/>
                </a:lnTo>
                <a:lnTo>
                  <a:pt x="102362" y="14363"/>
                </a:lnTo>
                <a:lnTo>
                  <a:pt x="12605" y="8081"/>
                </a:lnTo>
                <a:close/>
              </a:path>
              <a:path w="1565275" h="262254">
                <a:moveTo>
                  <a:pt x="17686" y="11569"/>
                </a:moveTo>
                <a:lnTo>
                  <a:pt x="16129" y="11569"/>
                </a:lnTo>
                <a:lnTo>
                  <a:pt x="20806" y="21378"/>
                </a:lnTo>
                <a:lnTo>
                  <a:pt x="33409" y="22261"/>
                </a:lnTo>
                <a:lnTo>
                  <a:pt x="17686" y="11569"/>
                </a:lnTo>
                <a:close/>
              </a:path>
              <a:path w="1565275" h="262254">
                <a:moveTo>
                  <a:pt x="16129" y="11569"/>
                </a:moveTo>
                <a:lnTo>
                  <a:pt x="10033" y="20624"/>
                </a:lnTo>
                <a:lnTo>
                  <a:pt x="20806" y="21378"/>
                </a:lnTo>
                <a:lnTo>
                  <a:pt x="16129" y="11569"/>
                </a:lnTo>
                <a:close/>
              </a:path>
              <a:path w="1565275" h="262254">
                <a:moveTo>
                  <a:pt x="3253" y="14020"/>
                </a:moveTo>
                <a:lnTo>
                  <a:pt x="3937" y="17576"/>
                </a:lnTo>
                <a:lnTo>
                  <a:pt x="5428" y="18582"/>
                </a:lnTo>
                <a:lnTo>
                  <a:pt x="3253" y="14020"/>
                </a:lnTo>
                <a:close/>
              </a:path>
              <a:path w="1565275" h="262254">
                <a:moveTo>
                  <a:pt x="0" y="7200"/>
                </a:moveTo>
                <a:lnTo>
                  <a:pt x="3253" y="14020"/>
                </a:lnTo>
                <a:lnTo>
                  <a:pt x="3175" y="13614"/>
                </a:lnTo>
                <a:lnTo>
                  <a:pt x="7238" y="7823"/>
                </a:lnTo>
                <a:lnTo>
                  <a:pt x="7687" y="7737"/>
                </a:lnTo>
                <a:lnTo>
                  <a:pt x="0" y="7200"/>
                </a:lnTo>
                <a:close/>
              </a:path>
              <a:path w="1565275" h="262254">
                <a:moveTo>
                  <a:pt x="11175" y="7073"/>
                </a:moveTo>
                <a:lnTo>
                  <a:pt x="7687" y="7737"/>
                </a:lnTo>
                <a:lnTo>
                  <a:pt x="12605" y="8081"/>
                </a:lnTo>
                <a:lnTo>
                  <a:pt x="11175" y="7073"/>
                </a:lnTo>
                <a:close/>
              </a:path>
            </a:pathLst>
          </a:custGeom>
          <a:solidFill>
            <a:srgbClr val="B31166"/>
          </a:solidFill>
        </p:spPr>
        <p:txBody>
          <a:bodyPr wrap="square" lIns="0" tIns="0" rIns="0" bIns="0" rtlCol="0"/>
          <a:lstStyle/>
          <a:p>
            <a:endParaRPr/>
          </a:p>
        </p:txBody>
      </p:sp>
      <p:sp>
        <p:nvSpPr>
          <p:cNvPr id="14" name="object 14"/>
          <p:cNvSpPr txBox="1"/>
          <p:nvPr/>
        </p:nvSpPr>
        <p:spPr>
          <a:xfrm>
            <a:off x="2516314" y="6308547"/>
            <a:ext cx="5637086" cy="258404"/>
          </a:xfrm>
          <a:prstGeom prst="rect">
            <a:avLst/>
          </a:prstGeom>
        </p:spPr>
        <p:txBody>
          <a:bodyPr vert="horz" wrap="square" lIns="0" tIns="12065" rIns="0" bIns="0" rtlCol="0">
            <a:spAutoFit/>
          </a:bodyPr>
          <a:lstStyle/>
          <a:p>
            <a:pPr marL="12700">
              <a:lnSpc>
                <a:spcPct val="100000"/>
              </a:lnSpc>
              <a:spcBef>
                <a:spcPts val="95"/>
              </a:spcBef>
            </a:pPr>
            <a:r>
              <a:rPr sz="1600" spc="-10" dirty="0">
                <a:latin typeface="Myanmar Text"/>
                <a:cs typeface="Myanmar Text"/>
              </a:rPr>
              <a:t>Fig. </a:t>
            </a:r>
            <a:r>
              <a:rPr sz="1600" spc="-5" dirty="0">
                <a:latin typeface="Myanmar Text"/>
                <a:cs typeface="Myanmar Text"/>
              </a:rPr>
              <a:t>1 Feedback </a:t>
            </a:r>
            <a:r>
              <a:rPr sz="1600" spc="-10" dirty="0">
                <a:latin typeface="Myanmar Text"/>
                <a:cs typeface="Myanmar Text"/>
              </a:rPr>
              <a:t>cycle </a:t>
            </a:r>
            <a:r>
              <a:rPr sz="1600" spc="-5" dirty="0">
                <a:latin typeface="Myanmar Text"/>
                <a:cs typeface="Myanmar Text"/>
              </a:rPr>
              <a:t>of </a:t>
            </a:r>
            <a:r>
              <a:rPr sz="1600" spc="-10" dirty="0">
                <a:latin typeface="Myanmar Text"/>
                <a:cs typeface="Myanmar Text"/>
              </a:rPr>
              <a:t>Cybersecurity </a:t>
            </a:r>
            <a:r>
              <a:rPr sz="1600" spc="-5" dirty="0">
                <a:latin typeface="Myanmar Text"/>
                <a:cs typeface="Myanmar Text"/>
              </a:rPr>
              <a:t>and Cyber</a:t>
            </a:r>
            <a:r>
              <a:rPr sz="1600" spc="170" dirty="0">
                <a:latin typeface="Myanmar Text"/>
                <a:cs typeface="Myanmar Text"/>
              </a:rPr>
              <a:t> </a:t>
            </a:r>
            <a:r>
              <a:rPr sz="1600" spc="-10" dirty="0">
                <a:latin typeface="Myanmar Text"/>
                <a:cs typeface="Myanmar Text"/>
              </a:rPr>
              <a:t>Forensics</a:t>
            </a:r>
            <a:endParaRPr sz="1600">
              <a:latin typeface="Myanmar Text"/>
              <a:cs typeface="Myanmar Text"/>
            </a:endParaRPr>
          </a:p>
        </p:txBody>
      </p:sp>
      <p:grpSp>
        <p:nvGrpSpPr>
          <p:cNvPr id="15" name="object 15"/>
          <p:cNvGrpSpPr/>
          <p:nvPr/>
        </p:nvGrpSpPr>
        <p:grpSpPr>
          <a:xfrm>
            <a:off x="-6858" y="6662928"/>
            <a:ext cx="9159240" cy="205740"/>
            <a:chOff x="-9144" y="6662928"/>
            <a:chExt cx="12212320" cy="205740"/>
          </a:xfrm>
        </p:grpSpPr>
        <p:sp>
          <p:nvSpPr>
            <p:cNvPr id="16" name="object 16"/>
            <p:cNvSpPr/>
            <p:nvPr/>
          </p:nvSpPr>
          <p:spPr>
            <a:xfrm>
              <a:off x="761" y="6672834"/>
              <a:ext cx="12192000" cy="186055"/>
            </a:xfrm>
            <a:custGeom>
              <a:avLst/>
              <a:gdLst/>
              <a:ahLst/>
              <a:cxnLst/>
              <a:rect l="l" t="t" r="r" b="b"/>
              <a:pathLst>
                <a:path w="12192000" h="186054">
                  <a:moveTo>
                    <a:pt x="12192000" y="0"/>
                  </a:moveTo>
                  <a:lnTo>
                    <a:pt x="0" y="0"/>
                  </a:lnTo>
                  <a:lnTo>
                    <a:pt x="0" y="185928"/>
                  </a:lnTo>
                  <a:lnTo>
                    <a:pt x="12192000" y="185928"/>
                  </a:lnTo>
                  <a:lnTo>
                    <a:pt x="12192000" y="0"/>
                  </a:lnTo>
                  <a:close/>
                </a:path>
              </a:pathLst>
            </a:custGeom>
            <a:solidFill>
              <a:srgbClr val="B31166"/>
            </a:solidFill>
          </p:spPr>
          <p:txBody>
            <a:bodyPr wrap="square" lIns="0" tIns="0" rIns="0" bIns="0" rtlCol="0"/>
            <a:lstStyle/>
            <a:p>
              <a:endParaRPr/>
            </a:p>
          </p:txBody>
        </p:sp>
        <p:sp>
          <p:nvSpPr>
            <p:cNvPr id="17" name="object 17"/>
            <p:cNvSpPr/>
            <p:nvPr/>
          </p:nvSpPr>
          <p:spPr>
            <a:xfrm>
              <a:off x="761" y="6672834"/>
              <a:ext cx="12192000" cy="186055"/>
            </a:xfrm>
            <a:custGeom>
              <a:avLst/>
              <a:gdLst/>
              <a:ahLst/>
              <a:cxnLst/>
              <a:rect l="l" t="t" r="r" b="b"/>
              <a:pathLst>
                <a:path w="12192000" h="186054">
                  <a:moveTo>
                    <a:pt x="0" y="185928"/>
                  </a:moveTo>
                  <a:lnTo>
                    <a:pt x="12192000" y="185928"/>
                  </a:lnTo>
                  <a:lnTo>
                    <a:pt x="12192000" y="0"/>
                  </a:lnTo>
                  <a:lnTo>
                    <a:pt x="0" y="0"/>
                  </a:lnTo>
                  <a:lnTo>
                    <a:pt x="0" y="185928"/>
                  </a:lnTo>
                  <a:close/>
                </a:path>
              </a:pathLst>
            </a:custGeom>
            <a:ln w="19811">
              <a:solidFill>
                <a:srgbClr val="830948"/>
              </a:solidFill>
            </a:ln>
          </p:spPr>
          <p:txBody>
            <a:bodyPr wrap="square" lIns="0" tIns="0" rIns="0" bIns="0" rtlCol="0"/>
            <a:lstStyle/>
            <a:p>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12192000" cy="6858000"/>
          </a:xfrm>
        </p:grpSpPr>
        <p:sp>
          <p:nvSpPr>
            <p:cNvPr id="3" name="object 3"/>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667000"/>
              <a:ext cx="4191000" cy="41910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8609076" y="5867400"/>
              <a:ext cx="990600" cy="9906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609076" y="1676400"/>
              <a:ext cx="2819400" cy="281940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7999476" y="9144"/>
              <a:ext cx="1600200" cy="1600200"/>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000000">
                <a:alpha val="19999"/>
              </a:srgbClr>
            </a:solidFill>
          </p:spPr>
          <p:txBody>
            <a:bodyPr wrap="square" lIns="0" tIns="0" rIns="0" bIns="0" rtlCol="0"/>
            <a:lstStyle/>
            <a:p>
              <a:endParaRPr/>
            </a:p>
          </p:txBody>
        </p:sp>
        <p:sp>
          <p:nvSpPr>
            <p:cNvPr id="9" name="object 9"/>
            <p:cNvSpPr/>
            <p:nvPr/>
          </p:nvSpPr>
          <p:spPr>
            <a:xfrm>
              <a:off x="0" y="1269"/>
              <a:ext cx="12192000" cy="6399530"/>
            </a:xfrm>
            <a:custGeom>
              <a:avLst/>
              <a:gdLst/>
              <a:ahLst/>
              <a:cxnLst/>
              <a:rect l="l" t="t" r="r" b="b"/>
              <a:pathLst>
                <a:path w="12192000" h="6399530">
                  <a:moveTo>
                    <a:pt x="11737848" y="1867154"/>
                  </a:moveTo>
                  <a:lnTo>
                    <a:pt x="10971022" y="1981454"/>
                  </a:lnTo>
                  <a:lnTo>
                    <a:pt x="10201148" y="2075180"/>
                  </a:lnTo>
                  <a:lnTo>
                    <a:pt x="9947148" y="2100580"/>
                  </a:lnTo>
                  <a:lnTo>
                    <a:pt x="9434322" y="2146554"/>
                  </a:lnTo>
                  <a:lnTo>
                    <a:pt x="8927973" y="2184654"/>
                  </a:lnTo>
                  <a:lnTo>
                    <a:pt x="8675497" y="2200529"/>
                  </a:lnTo>
                  <a:lnTo>
                    <a:pt x="7926197" y="2237105"/>
                  </a:lnTo>
                  <a:lnTo>
                    <a:pt x="7191248" y="2257679"/>
                  </a:lnTo>
                  <a:lnTo>
                    <a:pt x="6473698" y="2265680"/>
                  </a:lnTo>
                  <a:lnTo>
                    <a:pt x="6006973" y="2264029"/>
                  </a:lnTo>
                  <a:lnTo>
                    <a:pt x="5108448" y="2246630"/>
                  </a:lnTo>
                  <a:lnTo>
                    <a:pt x="4467098" y="2222754"/>
                  </a:lnTo>
                  <a:lnTo>
                    <a:pt x="3665347" y="2179955"/>
                  </a:lnTo>
                  <a:lnTo>
                    <a:pt x="2931922" y="2130679"/>
                  </a:lnTo>
                  <a:lnTo>
                    <a:pt x="2592197" y="2103755"/>
                  </a:lnTo>
                  <a:lnTo>
                    <a:pt x="1979422" y="2046605"/>
                  </a:lnTo>
                  <a:lnTo>
                    <a:pt x="1233360" y="1965579"/>
                  </a:lnTo>
                  <a:lnTo>
                    <a:pt x="863473" y="1921129"/>
                  </a:lnTo>
                  <a:lnTo>
                    <a:pt x="460248" y="1865630"/>
                  </a:lnTo>
                  <a:lnTo>
                    <a:pt x="460248" y="6399530"/>
                  </a:lnTo>
                  <a:lnTo>
                    <a:pt x="11737848" y="6399530"/>
                  </a:lnTo>
                  <a:lnTo>
                    <a:pt x="11737848" y="2265680"/>
                  </a:lnTo>
                  <a:lnTo>
                    <a:pt x="11737848" y="1867154"/>
                  </a:lnTo>
                  <a:close/>
                </a:path>
                <a:path w="12192000" h="6399530">
                  <a:moveTo>
                    <a:pt x="12192000" y="0"/>
                  </a:moveTo>
                  <a:lnTo>
                    <a:pt x="0" y="0"/>
                  </a:lnTo>
                  <a:lnTo>
                    <a:pt x="0" y="8890"/>
                  </a:lnTo>
                  <a:lnTo>
                    <a:pt x="12192000" y="8890"/>
                  </a:lnTo>
                  <a:lnTo>
                    <a:pt x="12192000" y="0"/>
                  </a:lnTo>
                  <a:close/>
                </a:path>
              </a:pathLst>
            </a:custGeom>
            <a:solidFill>
              <a:srgbClr val="000000"/>
            </a:solidFill>
          </p:spPr>
          <p:txBody>
            <a:bodyPr wrap="square" lIns="0" tIns="0" rIns="0" bIns="0" rtlCol="0"/>
            <a:lstStyle/>
            <a:p>
              <a:endParaRPr/>
            </a:p>
          </p:txBody>
        </p:sp>
        <p:sp>
          <p:nvSpPr>
            <p:cNvPr id="10" name="object 10"/>
            <p:cNvSpPr/>
            <p:nvPr/>
          </p:nvSpPr>
          <p:spPr>
            <a:xfrm>
              <a:off x="10398252" y="0"/>
              <a:ext cx="765048" cy="1208532"/>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0437876" y="0"/>
              <a:ext cx="685800" cy="1143000"/>
            </a:xfrm>
            <a:custGeom>
              <a:avLst/>
              <a:gdLst/>
              <a:ahLst/>
              <a:cxnLst/>
              <a:rect l="l" t="t" r="r" b="b"/>
              <a:pathLst>
                <a:path w="685800" h="1143000">
                  <a:moveTo>
                    <a:pt x="685800" y="480060"/>
                  </a:moveTo>
                  <a:lnTo>
                    <a:pt x="0" y="480060"/>
                  </a:lnTo>
                  <a:lnTo>
                    <a:pt x="0" y="1143000"/>
                  </a:lnTo>
                  <a:lnTo>
                    <a:pt x="685800" y="1143000"/>
                  </a:lnTo>
                  <a:lnTo>
                    <a:pt x="685800" y="480060"/>
                  </a:lnTo>
                  <a:close/>
                </a:path>
                <a:path w="685800" h="1143000">
                  <a:moveTo>
                    <a:pt x="685800" y="0"/>
                  </a:moveTo>
                  <a:lnTo>
                    <a:pt x="0" y="0"/>
                  </a:lnTo>
                  <a:lnTo>
                    <a:pt x="0" y="10160"/>
                  </a:lnTo>
                  <a:lnTo>
                    <a:pt x="685800" y="10160"/>
                  </a:lnTo>
                  <a:lnTo>
                    <a:pt x="685800" y="0"/>
                  </a:lnTo>
                  <a:close/>
                </a:path>
              </a:pathLst>
            </a:custGeom>
            <a:solidFill>
              <a:srgbClr val="B31166"/>
            </a:solidFill>
          </p:spPr>
          <p:txBody>
            <a:bodyPr wrap="square" lIns="0" tIns="0" rIns="0" bIns="0" rtlCol="0"/>
            <a:lstStyle/>
            <a:p>
              <a:endParaRPr/>
            </a:p>
          </p:txBody>
        </p:sp>
        <p:sp>
          <p:nvSpPr>
            <p:cNvPr id="12" name="object 12"/>
            <p:cNvSpPr/>
            <p:nvPr/>
          </p:nvSpPr>
          <p:spPr>
            <a:xfrm>
              <a:off x="0" y="0"/>
              <a:ext cx="12191999" cy="6857997"/>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0" y="10159"/>
              <a:ext cx="12192000" cy="6847840"/>
            </a:xfrm>
            <a:custGeom>
              <a:avLst/>
              <a:gdLst/>
              <a:ahLst/>
              <a:cxnLst/>
              <a:rect l="l" t="t" r="r" b="b"/>
              <a:pathLst>
                <a:path w="12192000" h="6847840">
                  <a:moveTo>
                    <a:pt x="12192000" y="0"/>
                  </a:moveTo>
                  <a:lnTo>
                    <a:pt x="7101713" y="0"/>
                  </a:lnTo>
                  <a:lnTo>
                    <a:pt x="7101713" y="3217926"/>
                  </a:lnTo>
                  <a:lnTo>
                    <a:pt x="7100824" y="3343783"/>
                  </a:lnTo>
                  <a:lnTo>
                    <a:pt x="7100824" y="3468497"/>
                  </a:lnTo>
                  <a:lnTo>
                    <a:pt x="7098919" y="3591941"/>
                  </a:lnTo>
                  <a:lnTo>
                    <a:pt x="7093458" y="3832860"/>
                  </a:lnTo>
                  <a:lnTo>
                    <a:pt x="7090410" y="3950335"/>
                  </a:lnTo>
                  <a:lnTo>
                    <a:pt x="7085965" y="4067175"/>
                  </a:lnTo>
                  <a:lnTo>
                    <a:pt x="7081012" y="4182110"/>
                  </a:lnTo>
                  <a:lnTo>
                    <a:pt x="7076694" y="4294759"/>
                  </a:lnTo>
                  <a:lnTo>
                    <a:pt x="7064248" y="4514469"/>
                  </a:lnTo>
                  <a:lnTo>
                    <a:pt x="7051167" y="4725162"/>
                  </a:lnTo>
                  <a:lnTo>
                    <a:pt x="7037324" y="4927346"/>
                  </a:lnTo>
                  <a:lnTo>
                    <a:pt x="7022084" y="5118608"/>
                  </a:lnTo>
                  <a:lnTo>
                    <a:pt x="7006209" y="5301361"/>
                  </a:lnTo>
                  <a:lnTo>
                    <a:pt x="6989191" y="5470906"/>
                  </a:lnTo>
                  <a:lnTo>
                    <a:pt x="6972427" y="5630126"/>
                  </a:lnTo>
                  <a:lnTo>
                    <a:pt x="6955663" y="5776607"/>
                  </a:lnTo>
                  <a:lnTo>
                    <a:pt x="6939788" y="5910999"/>
                  </a:lnTo>
                  <a:lnTo>
                    <a:pt x="6924675" y="6030239"/>
                  </a:lnTo>
                  <a:lnTo>
                    <a:pt x="6898513" y="6228791"/>
                  </a:lnTo>
                  <a:lnTo>
                    <a:pt x="6887210" y="6305067"/>
                  </a:lnTo>
                  <a:lnTo>
                    <a:pt x="6875615" y="6380480"/>
                  </a:lnTo>
                  <a:lnTo>
                    <a:pt x="476377" y="6380480"/>
                  </a:lnTo>
                  <a:lnTo>
                    <a:pt x="476377" y="469900"/>
                  </a:lnTo>
                  <a:lnTo>
                    <a:pt x="6879971" y="469900"/>
                  </a:lnTo>
                  <a:lnTo>
                    <a:pt x="6890131" y="529590"/>
                  </a:lnTo>
                  <a:lnTo>
                    <a:pt x="6912356" y="666369"/>
                  </a:lnTo>
                  <a:lnTo>
                    <a:pt x="6934200" y="803783"/>
                  </a:lnTo>
                  <a:lnTo>
                    <a:pt x="6952742" y="941832"/>
                  </a:lnTo>
                  <a:lnTo>
                    <a:pt x="6971665" y="1079246"/>
                  </a:lnTo>
                  <a:lnTo>
                    <a:pt x="6989191" y="1217295"/>
                  </a:lnTo>
                  <a:lnTo>
                    <a:pt x="7004177" y="1353439"/>
                  </a:lnTo>
                  <a:lnTo>
                    <a:pt x="7018528" y="1491488"/>
                  </a:lnTo>
                  <a:lnTo>
                    <a:pt x="7031482" y="1628902"/>
                  </a:lnTo>
                  <a:lnTo>
                    <a:pt x="7054088" y="1900682"/>
                  </a:lnTo>
                  <a:lnTo>
                    <a:pt x="7063486" y="2035683"/>
                  </a:lnTo>
                  <a:lnTo>
                    <a:pt x="7070852" y="2170684"/>
                  </a:lnTo>
                  <a:lnTo>
                    <a:pt x="7078599" y="2305050"/>
                  </a:lnTo>
                  <a:lnTo>
                    <a:pt x="7084949" y="2438146"/>
                  </a:lnTo>
                  <a:lnTo>
                    <a:pt x="7089521" y="2570226"/>
                  </a:lnTo>
                  <a:lnTo>
                    <a:pt x="7097268" y="2832862"/>
                  </a:lnTo>
                  <a:lnTo>
                    <a:pt x="7100824" y="3090799"/>
                  </a:lnTo>
                  <a:lnTo>
                    <a:pt x="7101713" y="3217926"/>
                  </a:lnTo>
                  <a:lnTo>
                    <a:pt x="7101713" y="0"/>
                  </a:lnTo>
                  <a:lnTo>
                    <a:pt x="0" y="0"/>
                  </a:lnTo>
                  <a:lnTo>
                    <a:pt x="0" y="469900"/>
                  </a:lnTo>
                  <a:lnTo>
                    <a:pt x="0" y="6380480"/>
                  </a:lnTo>
                  <a:lnTo>
                    <a:pt x="0" y="6847840"/>
                  </a:lnTo>
                  <a:lnTo>
                    <a:pt x="12192000" y="6847840"/>
                  </a:lnTo>
                  <a:lnTo>
                    <a:pt x="12192000" y="6380734"/>
                  </a:lnTo>
                  <a:lnTo>
                    <a:pt x="12192000" y="6380480"/>
                  </a:lnTo>
                  <a:lnTo>
                    <a:pt x="12192000" y="470420"/>
                  </a:lnTo>
                  <a:lnTo>
                    <a:pt x="11768328" y="470420"/>
                  </a:lnTo>
                  <a:lnTo>
                    <a:pt x="11768328" y="469900"/>
                  </a:lnTo>
                  <a:lnTo>
                    <a:pt x="12192000" y="469900"/>
                  </a:lnTo>
                  <a:lnTo>
                    <a:pt x="12192000" y="0"/>
                  </a:lnTo>
                  <a:close/>
                </a:path>
              </a:pathLst>
            </a:custGeom>
            <a:solidFill>
              <a:srgbClr val="FFFFFF"/>
            </a:solidFill>
          </p:spPr>
          <p:txBody>
            <a:bodyPr wrap="square" lIns="0" tIns="0" rIns="0" bIns="0" rtlCol="0"/>
            <a:lstStyle/>
            <a:p>
              <a:endParaRPr/>
            </a:p>
          </p:txBody>
        </p:sp>
        <p:sp>
          <p:nvSpPr>
            <p:cNvPr id="14" name="object 14"/>
            <p:cNvSpPr/>
            <p:nvPr/>
          </p:nvSpPr>
          <p:spPr>
            <a:xfrm>
              <a:off x="6646164" y="398272"/>
              <a:ext cx="511809" cy="3298825"/>
            </a:xfrm>
            <a:custGeom>
              <a:avLst/>
              <a:gdLst/>
              <a:ahLst/>
              <a:cxnLst/>
              <a:rect l="l" t="t" r="r" b="b"/>
              <a:pathLst>
                <a:path w="511809" h="3298825">
                  <a:moveTo>
                    <a:pt x="440562" y="0"/>
                  </a:moveTo>
                  <a:lnTo>
                    <a:pt x="0" y="21716"/>
                  </a:lnTo>
                  <a:lnTo>
                    <a:pt x="25780" y="129793"/>
                  </a:lnTo>
                  <a:lnTo>
                    <a:pt x="50926" y="237998"/>
                  </a:lnTo>
                  <a:lnTo>
                    <a:pt x="75564" y="346328"/>
                  </a:lnTo>
                  <a:lnTo>
                    <a:pt x="120522" y="563752"/>
                  </a:lnTo>
                  <a:lnTo>
                    <a:pt x="142239" y="672591"/>
                  </a:lnTo>
                  <a:lnTo>
                    <a:pt x="161925" y="780161"/>
                  </a:lnTo>
                  <a:lnTo>
                    <a:pt x="180975" y="889888"/>
                  </a:lnTo>
                  <a:lnTo>
                    <a:pt x="199389" y="998601"/>
                  </a:lnTo>
                  <a:lnTo>
                    <a:pt x="216280" y="1105535"/>
                  </a:lnTo>
                  <a:lnTo>
                    <a:pt x="233299" y="1214374"/>
                  </a:lnTo>
                  <a:lnTo>
                    <a:pt x="248919" y="1321307"/>
                  </a:lnTo>
                  <a:lnTo>
                    <a:pt x="277113" y="1535556"/>
                  </a:lnTo>
                  <a:lnTo>
                    <a:pt x="290449" y="1641348"/>
                  </a:lnTo>
                  <a:lnTo>
                    <a:pt x="302386" y="1745995"/>
                  </a:lnTo>
                  <a:lnTo>
                    <a:pt x="313562" y="1851405"/>
                  </a:lnTo>
                  <a:lnTo>
                    <a:pt x="324738" y="1955418"/>
                  </a:lnTo>
                  <a:lnTo>
                    <a:pt x="334390" y="2058289"/>
                  </a:lnTo>
                  <a:lnTo>
                    <a:pt x="344169" y="2160778"/>
                  </a:lnTo>
                  <a:lnTo>
                    <a:pt x="352932" y="2262251"/>
                  </a:lnTo>
                  <a:lnTo>
                    <a:pt x="360425" y="2362962"/>
                  </a:lnTo>
                  <a:lnTo>
                    <a:pt x="368553" y="2462276"/>
                  </a:lnTo>
                  <a:lnTo>
                    <a:pt x="375030" y="2560701"/>
                  </a:lnTo>
                  <a:lnTo>
                    <a:pt x="386587" y="2753487"/>
                  </a:lnTo>
                  <a:lnTo>
                    <a:pt x="392049" y="2847340"/>
                  </a:lnTo>
                  <a:lnTo>
                    <a:pt x="396239" y="2940685"/>
                  </a:lnTo>
                  <a:lnTo>
                    <a:pt x="400176" y="3032760"/>
                  </a:lnTo>
                  <a:lnTo>
                    <a:pt x="404113" y="3122803"/>
                  </a:lnTo>
                  <a:lnTo>
                    <a:pt x="409447" y="3298825"/>
                  </a:lnTo>
                  <a:lnTo>
                    <a:pt x="474090" y="3265424"/>
                  </a:lnTo>
                  <a:lnTo>
                    <a:pt x="477321" y="3238552"/>
                  </a:lnTo>
                  <a:lnTo>
                    <a:pt x="483308" y="3179056"/>
                  </a:lnTo>
                  <a:lnTo>
                    <a:pt x="488677" y="3112267"/>
                  </a:lnTo>
                  <a:lnTo>
                    <a:pt x="493444" y="3038637"/>
                  </a:lnTo>
                  <a:lnTo>
                    <a:pt x="495606" y="2999399"/>
                  </a:lnTo>
                  <a:lnTo>
                    <a:pt x="497623" y="2958620"/>
                  </a:lnTo>
                  <a:lnTo>
                    <a:pt x="499496" y="2916357"/>
                  </a:lnTo>
                  <a:lnTo>
                    <a:pt x="501229" y="2872667"/>
                  </a:lnTo>
                  <a:lnTo>
                    <a:pt x="502822" y="2827607"/>
                  </a:lnTo>
                  <a:lnTo>
                    <a:pt x="504278" y="2781233"/>
                  </a:lnTo>
                  <a:lnTo>
                    <a:pt x="505598" y="2733601"/>
                  </a:lnTo>
                  <a:lnTo>
                    <a:pt x="506784" y="2684769"/>
                  </a:lnTo>
                  <a:lnTo>
                    <a:pt x="507839" y="2634793"/>
                  </a:lnTo>
                  <a:lnTo>
                    <a:pt x="508763" y="2583729"/>
                  </a:lnTo>
                  <a:lnTo>
                    <a:pt x="509560" y="2531635"/>
                  </a:lnTo>
                  <a:lnTo>
                    <a:pt x="510231" y="2478566"/>
                  </a:lnTo>
                  <a:lnTo>
                    <a:pt x="510777" y="2424580"/>
                  </a:lnTo>
                  <a:lnTo>
                    <a:pt x="511201" y="2369732"/>
                  </a:lnTo>
                  <a:lnTo>
                    <a:pt x="511505" y="2314080"/>
                  </a:lnTo>
                  <a:lnTo>
                    <a:pt x="511675" y="2262251"/>
                  </a:lnTo>
                  <a:lnTo>
                    <a:pt x="511712" y="2142864"/>
                  </a:lnTo>
                  <a:lnTo>
                    <a:pt x="511553" y="2084560"/>
                  </a:lnTo>
                  <a:lnTo>
                    <a:pt x="511282" y="2025735"/>
                  </a:lnTo>
                  <a:lnTo>
                    <a:pt x="510903" y="1966446"/>
                  </a:lnTo>
                  <a:lnTo>
                    <a:pt x="510417" y="1906748"/>
                  </a:lnTo>
                  <a:lnTo>
                    <a:pt x="509825" y="1846698"/>
                  </a:lnTo>
                  <a:lnTo>
                    <a:pt x="509130" y="1786354"/>
                  </a:lnTo>
                  <a:lnTo>
                    <a:pt x="508333" y="1725771"/>
                  </a:lnTo>
                  <a:lnTo>
                    <a:pt x="507437" y="1665006"/>
                  </a:lnTo>
                  <a:lnTo>
                    <a:pt x="506442" y="1604116"/>
                  </a:lnTo>
                  <a:lnTo>
                    <a:pt x="505353" y="1543158"/>
                  </a:lnTo>
                  <a:lnTo>
                    <a:pt x="504169" y="1482188"/>
                  </a:lnTo>
                  <a:lnTo>
                    <a:pt x="502893" y="1421262"/>
                  </a:lnTo>
                  <a:lnTo>
                    <a:pt x="501527" y="1360438"/>
                  </a:lnTo>
                  <a:lnTo>
                    <a:pt x="500072" y="1299771"/>
                  </a:lnTo>
                  <a:lnTo>
                    <a:pt x="498532" y="1239320"/>
                  </a:lnTo>
                  <a:lnTo>
                    <a:pt x="496907" y="1179139"/>
                  </a:lnTo>
                  <a:lnTo>
                    <a:pt x="495199" y="1119286"/>
                  </a:lnTo>
                  <a:lnTo>
                    <a:pt x="493410" y="1059817"/>
                  </a:lnTo>
                  <a:lnTo>
                    <a:pt x="491470" y="998601"/>
                  </a:lnTo>
                  <a:lnTo>
                    <a:pt x="489599" y="942259"/>
                  </a:lnTo>
                  <a:lnTo>
                    <a:pt x="487580" y="884282"/>
                  </a:lnTo>
                  <a:lnTo>
                    <a:pt x="485487" y="826917"/>
                  </a:lnTo>
                  <a:lnTo>
                    <a:pt x="483324" y="770219"/>
                  </a:lnTo>
                  <a:lnTo>
                    <a:pt x="481091" y="714245"/>
                  </a:lnTo>
                  <a:lnTo>
                    <a:pt x="478791" y="659051"/>
                  </a:lnTo>
                  <a:lnTo>
                    <a:pt x="476425" y="604695"/>
                  </a:lnTo>
                  <a:lnTo>
                    <a:pt x="473995" y="551232"/>
                  </a:lnTo>
                  <a:lnTo>
                    <a:pt x="471504" y="498720"/>
                  </a:lnTo>
                  <a:lnTo>
                    <a:pt x="468952" y="447214"/>
                  </a:lnTo>
                  <a:lnTo>
                    <a:pt x="466343" y="396773"/>
                  </a:lnTo>
                  <a:lnTo>
                    <a:pt x="463614" y="346328"/>
                  </a:lnTo>
                  <a:lnTo>
                    <a:pt x="460958" y="299306"/>
                  </a:lnTo>
                  <a:lnTo>
                    <a:pt x="458186" y="252395"/>
                  </a:lnTo>
                  <a:lnTo>
                    <a:pt x="455364" y="206774"/>
                  </a:lnTo>
                  <a:lnTo>
                    <a:pt x="452493" y="162499"/>
                  </a:lnTo>
                  <a:lnTo>
                    <a:pt x="449576" y="119628"/>
                  </a:lnTo>
                  <a:lnTo>
                    <a:pt x="446614" y="78217"/>
                  </a:lnTo>
                  <a:lnTo>
                    <a:pt x="443609" y="38321"/>
                  </a:lnTo>
                  <a:lnTo>
                    <a:pt x="440562" y="0"/>
                  </a:lnTo>
                  <a:close/>
                </a:path>
              </a:pathLst>
            </a:custGeom>
            <a:solidFill>
              <a:srgbClr val="FFFFFF">
                <a:alpha val="19999"/>
              </a:srgbClr>
            </a:solidFill>
          </p:spPr>
          <p:txBody>
            <a:bodyPr wrap="square" lIns="0" tIns="0" rIns="0" bIns="0" rtlCol="0"/>
            <a:lstStyle/>
            <a:p>
              <a:endParaRPr/>
            </a:p>
          </p:txBody>
        </p:sp>
      </p:grpSp>
      <p:sp>
        <p:nvSpPr>
          <p:cNvPr id="15" name="object 15"/>
          <p:cNvSpPr txBox="1">
            <a:spLocks noGrp="1"/>
          </p:cNvSpPr>
          <p:nvPr>
            <p:ph type="title"/>
          </p:nvPr>
        </p:nvSpPr>
        <p:spPr>
          <a:xfrm>
            <a:off x="538429" y="1001395"/>
            <a:ext cx="4013359" cy="1367041"/>
          </a:xfrm>
          <a:prstGeom prst="rect">
            <a:avLst/>
          </a:prstGeom>
        </p:spPr>
        <p:txBody>
          <a:bodyPr vert="horz" wrap="square" lIns="0" tIns="12700" rIns="0" bIns="0" rtlCol="0">
            <a:spAutoFit/>
          </a:bodyPr>
          <a:lstStyle/>
          <a:p>
            <a:pPr marL="12700">
              <a:lnSpc>
                <a:spcPct val="100000"/>
              </a:lnSpc>
              <a:spcBef>
                <a:spcPts val="100"/>
              </a:spcBef>
            </a:pPr>
            <a:r>
              <a:rPr dirty="0">
                <a:solidFill>
                  <a:srgbClr val="FFFFFF"/>
                </a:solidFill>
              </a:rPr>
              <a:t>Edmond Locard’s</a:t>
            </a:r>
            <a:r>
              <a:rPr spc="-70" dirty="0">
                <a:solidFill>
                  <a:srgbClr val="FFFFFF"/>
                </a:solidFill>
              </a:rPr>
              <a:t> </a:t>
            </a:r>
            <a:r>
              <a:rPr spc="-5" dirty="0">
                <a:solidFill>
                  <a:srgbClr val="FFFFFF"/>
                </a:solidFill>
              </a:rPr>
              <a:t>Principle</a:t>
            </a:r>
          </a:p>
        </p:txBody>
      </p:sp>
      <p:sp>
        <p:nvSpPr>
          <p:cNvPr id="17" name="object 17"/>
          <p:cNvSpPr/>
          <p:nvPr/>
        </p:nvSpPr>
        <p:spPr>
          <a:xfrm>
            <a:off x="5564124" y="662940"/>
            <a:ext cx="3094100" cy="5585460"/>
          </a:xfrm>
          <a:prstGeom prst="rect">
            <a:avLst/>
          </a:prstGeom>
          <a:blipFill>
            <a:blip r:embed="rId9" cstate="print"/>
            <a:stretch>
              <a:fillRect/>
            </a:stretch>
          </a:blipFill>
        </p:spPr>
        <p:txBody>
          <a:bodyPr wrap="square" lIns="0" tIns="0" rIns="0" bIns="0" rtlCol="0"/>
          <a:lstStyle/>
          <a:p>
            <a:endParaRPr/>
          </a:p>
        </p:txBody>
      </p:sp>
      <p:sp>
        <p:nvSpPr>
          <p:cNvPr id="22" name="object 22"/>
          <p:cNvSpPr txBox="1"/>
          <p:nvPr/>
        </p:nvSpPr>
        <p:spPr>
          <a:xfrm>
            <a:off x="538429" y="2239136"/>
            <a:ext cx="4438174" cy="3468129"/>
          </a:xfrm>
          <a:prstGeom prst="rect">
            <a:avLst/>
          </a:prstGeom>
        </p:spPr>
        <p:txBody>
          <a:bodyPr vert="horz" wrap="square" lIns="0" tIns="40640" rIns="0" bIns="0" rtlCol="0">
            <a:spAutoFit/>
          </a:bodyPr>
          <a:lstStyle/>
          <a:p>
            <a:pPr marL="12700" marR="5080" algn="just">
              <a:lnSpc>
                <a:spcPct val="89800"/>
              </a:lnSpc>
              <a:spcBef>
                <a:spcPts val="320"/>
              </a:spcBef>
            </a:pPr>
            <a:r>
              <a:rPr sz="1800" b="1" spc="-5" dirty="0">
                <a:solidFill>
                  <a:srgbClr val="FFFFFF"/>
                </a:solidFill>
                <a:latin typeface="Myanmar Text"/>
                <a:cs typeface="Myanmar Text"/>
              </a:rPr>
              <a:t>Locard’s Principle </a:t>
            </a:r>
            <a:r>
              <a:rPr sz="1800" dirty="0">
                <a:solidFill>
                  <a:srgbClr val="FFFFFF"/>
                </a:solidFill>
                <a:latin typeface="Myanmar Text"/>
                <a:cs typeface="Myanmar Text"/>
              </a:rPr>
              <a:t>- </a:t>
            </a:r>
            <a:r>
              <a:rPr sz="1800" spc="-5" dirty="0">
                <a:solidFill>
                  <a:srgbClr val="FFFFFF"/>
                </a:solidFill>
                <a:latin typeface="Myanmar Text"/>
                <a:cs typeface="Myanmar Text"/>
              </a:rPr>
              <a:t>Perpetrator </a:t>
            </a:r>
            <a:r>
              <a:rPr sz="1800" dirty="0">
                <a:solidFill>
                  <a:srgbClr val="FFFFFF"/>
                </a:solidFill>
                <a:latin typeface="Myanmar Text"/>
                <a:cs typeface="Myanmar Text"/>
              </a:rPr>
              <a:t>of a </a:t>
            </a:r>
            <a:r>
              <a:rPr sz="1800" spc="-5" dirty="0">
                <a:solidFill>
                  <a:srgbClr val="FFFFFF"/>
                </a:solidFill>
                <a:latin typeface="Myanmar Text"/>
                <a:cs typeface="Myanmar Text"/>
              </a:rPr>
              <a:t>crime will bring  something </a:t>
            </a:r>
            <a:r>
              <a:rPr sz="1800" spc="-10" dirty="0">
                <a:solidFill>
                  <a:srgbClr val="FFFFFF"/>
                </a:solidFill>
                <a:latin typeface="Myanmar Text"/>
                <a:cs typeface="Myanmar Text"/>
              </a:rPr>
              <a:t>into </a:t>
            </a:r>
            <a:r>
              <a:rPr sz="1800" dirty="0">
                <a:solidFill>
                  <a:srgbClr val="FFFFFF"/>
                </a:solidFill>
                <a:latin typeface="Myanmar Text"/>
                <a:cs typeface="Myanmar Text"/>
              </a:rPr>
              <a:t>the </a:t>
            </a:r>
            <a:r>
              <a:rPr sz="1800" spc="-5" dirty="0">
                <a:solidFill>
                  <a:srgbClr val="FFFFFF"/>
                </a:solidFill>
                <a:latin typeface="Myanmar Text"/>
                <a:cs typeface="Myanmar Text"/>
              </a:rPr>
              <a:t>crime scene </a:t>
            </a:r>
            <a:r>
              <a:rPr sz="1800" dirty="0">
                <a:solidFill>
                  <a:srgbClr val="FFFFFF"/>
                </a:solidFill>
                <a:latin typeface="Myanmar Text"/>
                <a:cs typeface="Myanmar Text"/>
              </a:rPr>
              <a:t>and </a:t>
            </a:r>
            <a:r>
              <a:rPr sz="1800" spc="-5" dirty="0">
                <a:solidFill>
                  <a:srgbClr val="FFFFFF"/>
                </a:solidFill>
                <a:latin typeface="Myanmar Text"/>
                <a:cs typeface="Myanmar Text"/>
              </a:rPr>
              <a:t>leave </a:t>
            </a:r>
            <a:r>
              <a:rPr sz="1800" dirty="0">
                <a:solidFill>
                  <a:srgbClr val="FFFFFF"/>
                </a:solidFill>
                <a:latin typeface="Myanmar Text"/>
                <a:cs typeface="Myanmar Text"/>
              </a:rPr>
              <a:t>with </a:t>
            </a:r>
            <a:r>
              <a:rPr sz="1800" spc="-5" dirty="0">
                <a:solidFill>
                  <a:srgbClr val="FFFFFF"/>
                </a:solidFill>
                <a:latin typeface="Myanmar Text"/>
                <a:cs typeface="Myanmar Text"/>
              </a:rPr>
              <a:t>something  </a:t>
            </a:r>
            <a:r>
              <a:rPr sz="1800" dirty="0">
                <a:solidFill>
                  <a:srgbClr val="FFFFFF"/>
                </a:solidFill>
                <a:latin typeface="Myanmar Text"/>
                <a:cs typeface="Myanmar Text"/>
              </a:rPr>
              <a:t>from </a:t>
            </a:r>
            <a:r>
              <a:rPr sz="1800" spc="-5" dirty="0">
                <a:solidFill>
                  <a:srgbClr val="FFFFFF"/>
                </a:solidFill>
                <a:latin typeface="Myanmar Text"/>
                <a:cs typeface="Myanmar Text"/>
              </a:rPr>
              <a:t>it, </a:t>
            </a:r>
            <a:r>
              <a:rPr sz="1800" dirty="0">
                <a:solidFill>
                  <a:srgbClr val="FFFFFF"/>
                </a:solidFill>
                <a:latin typeface="Myanmar Text"/>
                <a:cs typeface="Myanmar Text"/>
              </a:rPr>
              <a:t>and </a:t>
            </a:r>
            <a:r>
              <a:rPr sz="1800" spc="-10" dirty="0">
                <a:solidFill>
                  <a:srgbClr val="FFFFFF"/>
                </a:solidFill>
                <a:latin typeface="Myanmar Text"/>
                <a:cs typeface="Myanmar Text"/>
              </a:rPr>
              <a:t>that </a:t>
            </a:r>
            <a:r>
              <a:rPr sz="1800" dirty="0">
                <a:solidFill>
                  <a:srgbClr val="FFFFFF"/>
                </a:solidFill>
                <a:latin typeface="Myanmar Text"/>
                <a:cs typeface="Myanmar Text"/>
              </a:rPr>
              <a:t>both </a:t>
            </a:r>
            <a:r>
              <a:rPr sz="1800" spc="-5" dirty="0">
                <a:solidFill>
                  <a:srgbClr val="FFFFFF"/>
                </a:solidFill>
                <a:latin typeface="Myanmar Text"/>
                <a:cs typeface="Myanmar Text"/>
              </a:rPr>
              <a:t>can be used as </a:t>
            </a:r>
            <a:r>
              <a:rPr sz="1800" spc="-10" dirty="0">
                <a:solidFill>
                  <a:srgbClr val="FFFFFF"/>
                </a:solidFill>
                <a:latin typeface="Myanmar Text"/>
                <a:cs typeface="Myanmar Text"/>
              </a:rPr>
              <a:t>forensic </a:t>
            </a:r>
            <a:r>
              <a:rPr sz="1800" spc="-5" dirty="0">
                <a:solidFill>
                  <a:srgbClr val="FFFFFF"/>
                </a:solidFill>
                <a:latin typeface="Myanmar Text"/>
                <a:cs typeface="Myanmar Text"/>
              </a:rPr>
              <a:t>evidence;  </a:t>
            </a:r>
            <a:r>
              <a:rPr sz="1800" dirty="0">
                <a:solidFill>
                  <a:srgbClr val="FFFFFF"/>
                </a:solidFill>
                <a:latin typeface="Myanmar Text"/>
                <a:cs typeface="Myanmar Text"/>
              </a:rPr>
              <a:t>thus, </a:t>
            </a:r>
            <a:r>
              <a:rPr sz="1800" spc="-5" dirty="0">
                <a:solidFill>
                  <a:srgbClr val="FFFFFF"/>
                </a:solidFill>
                <a:latin typeface="Myanmar Text"/>
                <a:cs typeface="Myanmar Text"/>
              </a:rPr>
              <a:t>every Cyber Fraud </a:t>
            </a:r>
            <a:r>
              <a:rPr sz="1800" dirty="0">
                <a:solidFill>
                  <a:srgbClr val="FFFFFF"/>
                </a:solidFill>
                <a:latin typeface="Myanmar Text"/>
                <a:cs typeface="Myanmar Text"/>
              </a:rPr>
              <a:t>or </a:t>
            </a:r>
            <a:r>
              <a:rPr sz="1800" spc="-5" dirty="0">
                <a:solidFill>
                  <a:srgbClr val="FFFFFF"/>
                </a:solidFill>
                <a:latin typeface="Myanmar Text"/>
                <a:cs typeface="Myanmar Text"/>
              </a:rPr>
              <a:t>Cyber Crime will </a:t>
            </a:r>
            <a:r>
              <a:rPr sz="1800" dirty="0">
                <a:solidFill>
                  <a:srgbClr val="FFFFFF"/>
                </a:solidFill>
                <a:latin typeface="Myanmar Text"/>
                <a:cs typeface="Myanmar Text"/>
              </a:rPr>
              <a:t>have</a:t>
            </a:r>
            <a:r>
              <a:rPr sz="1800" spc="-100" dirty="0">
                <a:solidFill>
                  <a:srgbClr val="FFFFFF"/>
                </a:solidFill>
                <a:latin typeface="Myanmar Text"/>
                <a:cs typeface="Myanmar Text"/>
              </a:rPr>
              <a:t> </a:t>
            </a:r>
            <a:r>
              <a:rPr sz="1800" spc="-5" dirty="0">
                <a:solidFill>
                  <a:srgbClr val="FFFFFF"/>
                </a:solidFill>
                <a:latin typeface="Myanmar Text"/>
                <a:cs typeface="Myanmar Text"/>
              </a:rPr>
              <a:t>evidence.</a:t>
            </a:r>
            <a:endParaRPr sz="1800">
              <a:latin typeface="Myanmar Text"/>
              <a:cs typeface="Myanmar Text"/>
            </a:endParaRPr>
          </a:p>
          <a:p>
            <a:pPr>
              <a:lnSpc>
                <a:spcPct val="100000"/>
              </a:lnSpc>
              <a:spcBef>
                <a:spcPts val="25"/>
              </a:spcBef>
            </a:pPr>
            <a:endParaRPr sz="2000">
              <a:latin typeface="Myanmar Text"/>
              <a:cs typeface="Myanmar Text"/>
            </a:endParaRPr>
          </a:p>
          <a:p>
            <a:pPr marL="12700">
              <a:lnSpc>
                <a:spcPct val="100000"/>
              </a:lnSpc>
            </a:pPr>
            <a:r>
              <a:rPr sz="1800" b="1" spc="-5" dirty="0">
                <a:solidFill>
                  <a:srgbClr val="FFFFFF"/>
                </a:solidFill>
                <a:latin typeface="Myanmar Text"/>
                <a:cs typeface="Myanmar Text"/>
              </a:rPr>
              <a:t>Example:</a:t>
            </a:r>
            <a:endParaRPr sz="1800">
              <a:latin typeface="Myanmar Text"/>
              <a:cs typeface="Myanmar Text"/>
            </a:endParaRPr>
          </a:p>
          <a:p>
            <a:pPr marL="12700" marR="5080" algn="just">
              <a:lnSpc>
                <a:spcPts val="1939"/>
              </a:lnSpc>
              <a:spcBef>
                <a:spcPts val="1015"/>
              </a:spcBef>
            </a:pPr>
            <a:r>
              <a:rPr sz="1800" dirty="0">
                <a:solidFill>
                  <a:srgbClr val="FFFFFF"/>
                </a:solidFill>
                <a:latin typeface="Myanmar Text"/>
                <a:cs typeface="Myanmar Text"/>
              </a:rPr>
              <a:t>10 </a:t>
            </a:r>
            <a:r>
              <a:rPr sz="1800" spc="-5" dirty="0">
                <a:solidFill>
                  <a:srgbClr val="FFFFFF"/>
                </a:solidFill>
                <a:latin typeface="Myanmar Text"/>
                <a:cs typeface="Myanmar Text"/>
              </a:rPr>
              <a:t>people </a:t>
            </a:r>
            <a:r>
              <a:rPr sz="1800" dirty="0">
                <a:solidFill>
                  <a:srgbClr val="FFFFFF"/>
                </a:solidFill>
                <a:latin typeface="Myanmar Text"/>
                <a:cs typeface="Myanmar Text"/>
              </a:rPr>
              <a:t>decide to </a:t>
            </a:r>
            <a:r>
              <a:rPr sz="1800" spc="-5" dirty="0">
                <a:solidFill>
                  <a:srgbClr val="FFFFFF"/>
                </a:solidFill>
                <a:latin typeface="Myanmar Text"/>
                <a:cs typeface="Myanmar Text"/>
              </a:rPr>
              <a:t>go hunting </a:t>
            </a:r>
            <a:r>
              <a:rPr sz="1800" dirty="0">
                <a:solidFill>
                  <a:srgbClr val="FFFFFF"/>
                </a:solidFill>
                <a:latin typeface="Myanmar Text"/>
                <a:cs typeface="Myanmar Text"/>
              </a:rPr>
              <a:t>and </a:t>
            </a:r>
            <a:r>
              <a:rPr sz="1800" spc="-5" dirty="0">
                <a:solidFill>
                  <a:srgbClr val="FFFFFF"/>
                </a:solidFill>
                <a:latin typeface="Myanmar Text"/>
                <a:cs typeface="Myanmar Text"/>
              </a:rPr>
              <a:t>all shoot at </a:t>
            </a:r>
            <a:r>
              <a:rPr sz="1800" dirty="0">
                <a:solidFill>
                  <a:srgbClr val="FFFFFF"/>
                </a:solidFill>
                <a:latin typeface="Myanmar Text"/>
                <a:cs typeface="Myanmar Text"/>
              </a:rPr>
              <a:t>the </a:t>
            </a:r>
            <a:r>
              <a:rPr sz="1800" spc="-5" dirty="0">
                <a:solidFill>
                  <a:srgbClr val="FFFFFF"/>
                </a:solidFill>
                <a:latin typeface="Myanmar Text"/>
                <a:cs typeface="Myanmar Text"/>
              </a:rPr>
              <a:t>same  deer at </a:t>
            </a:r>
            <a:r>
              <a:rPr sz="1800" dirty="0">
                <a:solidFill>
                  <a:srgbClr val="FFFFFF"/>
                </a:solidFill>
                <a:latin typeface="Myanmar Text"/>
                <a:cs typeface="Myanmar Text"/>
              </a:rPr>
              <a:t>the </a:t>
            </a:r>
            <a:r>
              <a:rPr sz="1800" spc="-5" dirty="0">
                <a:solidFill>
                  <a:srgbClr val="FFFFFF"/>
                </a:solidFill>
                <a:latin typeface="Myanmar Text"/>
                <a:cs typeface="Myanmar Text"/>
              </a:rPr>
              <a:t>same time. </a:t>
            </a:r>
            <a:r>
              <a:rPr sz="1800" dirty="0">
                <a:solidFill>
                  <a:srgbClr val="FFFFFF"/>
                </a:solidFill>
                <a:latin typeface="Myanmar Text"/>
                <a:cs typeface="Myanmar Text"/>
              </a:rPr>
              <a:t>The </a:t>
            </a:r>
            <a:r>
              <a:rPr sz="1800" spc="-5" dirty="0">
                <a:solidFill>
                  <a:srgbClr val="FFFFFF"/>
                </a:solidFill>
                <a:latin typeface="Myanmar Text"/>
                <a:cs typeface="Myanmar Text"/>
              </a:rPr>
              <a:t>group </a:t>
            </a:r>
            <a:r>
              <a:rPr sz="1800" dirty="0">
                <a:solidFill>
                  <a:srgbClr val="FFFFFF"/>
                </a:solidFill>
                <a:latin typeface="Myanmar Text"/>
                <a:cs typeface="Myanmar Text"/>
              </a:rPr>
              <a:t>takes the </a:t>
            </a:r>
            <a:r>
              <a:rPr sz="1800" spc="-5" dirty="0">
                <a:solidFill>
                  <a:srgbClr val="FFFFFF"/>
                </a:solidFill>
                <a:latin typeface="Myanmar Text"/>
                <a:cs typeface="Myanmar Text"/>
              </a:rPr>
              <a:t>deer’s life;  however there is only </a:t>
            </a:r>
            <a:r>
              <a:rPr sz="1800" dirty="0">
                <a:solidFill>
                  <a:srgbClr val="FFFFFF"/>
                </a:solidFill>
                <a:latin typeface="Myanmar Text"/>
                <a:cs typeface="Myanmar Text"/>
              </a:rPr>
              <a:t>1 </a:t>
            </a:r>
            <a:r>
              <a:rPr sz="1800" spc="-5" dirty="0">
                <a:solidFill>
                  <a:srgbClr val="FFFFFF"/>
                </a:solidFill>
                <a:latin typeface="Myanmar Text"/>
                <a:cs typeface="Myanmar Text"/>
              </a:rPr>
              <a:t>entry wound. Which hunter killed  </a:t>
            </a:r>
            <a:r>
              <a:rPr sz="1800" dirty="0">
                <a:solidFill>
                  <a:srgbClr val="FFFFFF"/>
                </a:solidFill>
                <a:latin typeface="Myanmar Text"/>
                <a:cs typeface="Myanmar Text"/>
              </a:rPr>
              <a:t>the</a:t>
            </a:r>
            <a:r>
              <a:rPr sz="1800" spc="-25" dirty="0">
                <a:solidFill>
                  <a:srgbClr val="FFFFFF"/>
                </a:solidFill>
                <a:latin typeface="Myanmar Text"/>
                <a:cs typeface="Myanmar Text"/>
              </a:rPr>
              <a:t> </a:t>
            </a:r>
            <a:r>
              <a:rPr sz="1800" spc="-5" dirty="0">
                <a:solidFill>
                  <a:srgbClr val="FFFFFF"/>
                </a:solidFill>
                <a:latin typeface="Myanmar Text"/>
                <a:cs typeface="Myanmar Text"/>
              </a:rPr>
              <a:t>deer?</a:t>
            </a:r>
            <a:endParaRPr sz="1800">
              <a:latin typeface="Myanmar Text"/>
              <a:cs typeface="Myanmar Text"/>
            </a:endParaRPr>
          </a:p>
        </p:txBody>
      </p:sp>
      <p:grpSp>
        <p:nvGrpSpPr>
          <p:cNvPr id="23" name="object 23"/>
          <p:cNvGrpSpPr/>
          <p:nvPr/>
        </p:nvGrpSpPr>
        <p:grpSpPr>
          <a:xfrm>
            <a:off x="-6858" y="6662928"/>
            <a:ext cx="9159240" cy="205740"/>
            <a:chOff x="-9144" y="6662928"/>
            <a:chExt cx="12212320" cy="205740"/>
          </a:xfrm>
        </p:grpSpPr>
        <p:sp>
          <p:nvSpPr>
            <p:cNvPr id="24" name="object 24"/>
            <p:cNvSpPr/>
            <p:nvPr/>
          </p:nvSpPr>
          <p:spPr>
            <a:xfrm>
              <a:off x="761" y="6672834"/>
              <a:ext cx="12192000" cy="186055"/>
            </a:xfrm>
            <a:custGeom>
              <a:avLst/>
              <a:gdLst/>
              <a:ahLst/>
              <a:cxnLst/>
              <a:rect l="l" t="t" r="r" b="b"/>
              <a:pathLst>
                <a:path w="12192000" h="186054">
                  <a:moveTo>
                    <a:pt x="12192000" y="0"/>
                  </a:moveTo>
                  <a:lnTo>
                    <a:pt x="0" y="0"/>
                  </a:lnTo>
                  <a:lnTo>
                    <a:pt x="0" y="185928"/>
                  </a:lnTo>
                  <a:lnTo>
                    <a:pt x="12192000" y="185928"/>
                  </a:lnTo>
                  <a:lnTo>
                    <a:pt x="12192000" y="0"/>
                  </a:lnTo>
                  <a:close/>
                </a:path>
              </a:pathLst>
            </a:custGeom>
            <a:solidFill>
              <a:srgbClr val="B31166"/>
            </a:solidFill>
          </p:spPr>
          <p:txBody>
            <a:bodyPr wrap="square" lIns="0" tIns="0" rIns="0" bIns="0" rtlCol="0"/>
            <a:lstStyle/>
            <a:p>
              <a:endParaRPr/>
            </a:p>
          </p:txBody>
        </p:sp>
        <p:sp>
          <p:nvSpPr>
            <p:cNvPr id="25" name="object 25"/>
            <p:cNvSpPr/>
            <p:nvPr/>
          </p:nvSpPr>
          <p:spPr>
            <a:xfrm>
              <a:off x="761" y="6672834"/>
              <a:ext cx="12192000" cy="186055"/>
            </a:xfrm>
            <a:custGeom>
              <a:avLst/>
              <a:gdLst/>
              <a:ahLst/>
              <a:cxnLst/>
              <a:rect l="l" t="t" r="r" b="b"/>
              <a:pathLst>
                <a:path w="12192000" h="186054">
                  <a:moveTo>
                    <a:pt x="0" y="185928"/>
                  </a:moveTo>
                  <a:lnTo>
                    <a:pt x="12192000" y="185928"/>
                  </a:lnTo>
                  <a:lnTo>
                    <a:pt x="12192000" y="0"/>
                  </a:lnTo>
                  <a:lnTo>
                    <a:pt x="0" y="0"/>
                  </a:lnTo>
                  <a:lnTo>
                    <a:pt x="0" y="185928"/>
                  </a:lnTo>
                  <a:close/>
                </a:path>
              </a:pathLst>
            </a:custGeom>
            <a:ln w="19811">
              <a:solidFill>
                <a:srgbClr val="830948"/>
              </a:solidFill>
            </a:ln>
          </p:spPr>
          <p:txBody>
            <a:bodyPr wrap="square" lIns="0" tIns="0" rIns="0" bIns="0" rtlCol="0"/>
            <a:lstStyle/>
            <a:p>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Historical Background of Cyber forensics </a:t>
            </a:r>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a:t>In 1978 the State of Florida passed Fla. Stat. 815.01, the "</a:t>
            </a:r>
            <a:r>
              <a:rPr lang="en-US" dirty="0">
                <a:hlinkClick r:id="rId2"/>
              </a:rPr>
              <a:t>Florida Computer Crimes Act</a:t>
            </a:r>
            <a:r>
              <a:rPr lang="en-US" dirty="0"/>
              <a:t>". This law, which included legislation against the unauthorized modification or deletion of data on a computer system, and against damage to computer hardware including networks, may be the earliest American statute specifically against computer crimes. The maximum penalty for a single offense classified as a Felony of the Third Degree was:</a:t>
            </a:r>
          </a:p>
          <a:p>
            <a:r>
              <a:rPr lang="en-US" dirty="0"/>
              <a:t>"Up to 5 years of imprisonment and a fine of up to $5,000 or any higher amount equal to double the pecuniary gain derived from the offense by the offender or double the pecuniary loss suffered by the victim."</a:t>
            </a:r>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458200" cy="6400800"/>
          </a:xfrm>
        </p:spPr>
        <p:txBody>
          <a:bodyPr>
            <a:normAutofit fontScale="62500" lnSpcReduction="20000"/>
          </a:bodyPr>
          <a:lstStyle/>
          <a:p>
            <a:pPr>
              <a:buNone/>
            </a:pPr>
            <a:r>
              <a:rPr lang="en-US" b="1" dirty="0"/>
              <a:t>1. Computer forensics </a:t>
            </a:r>
          </a:p>
          <a:p>
            <a:r>
              <a:rPr lang="en-US" dirty="0"/>
              <a:t>It is the lawful and ethical seizure, acquisition, analysis, reporting and safeguarding of data and metadata derived from digital devices which may contain information that is notable and perhaps of evidentiary value to the </a:t>
            </a:r>
            <a:r>
              <a:rPr lang="en-US" dirty="0" err="1"/>
              <a:t>trier</a:t>
            </a:r>
            <a:r>
              <a:rPr lang="en-US" dirty="0"/>
              <a:t> of fact in managerial, administrative, civil and criminal investigations.</a:t>
            </a:r>
          </a:p>
          <a:p>
            <a:r>
              <a:rPr lang="en-US" dirty="0"/>
              <a:t>In other words, it is the collection of techniques and tools used to find evidence in a computer. </a:t>
            </a:r>
          </a:p>
          <a:p>
            <a:pPr>
              <a:buNone/>
            </a:pPr>
            <a:r>
              <a:rPr lang="en-US" b="1" dirty="0"/>
              <a:t>2. Digital forensics </a:t>
            </a:r>
          </a:p>
          <a:p>
            <a:r>
              <a:rPr lang="en-US" dirty="0"/>
              <a:t>It is the use of scientifically derived and proven methods toward the preservation, collection, validation, identification, analysis, interpretation, documentation and presentation of digital evidence derived from digital sources for the purpose of facilitation or furthering the reconstruction of events found to be criminal, or helping to anticipate unauthorized actions shown to be disruptive to planned operations. </a:t>
            </a:r>
          </a:p>
          <a:p>
            <a:pPr>
              <a:buNone/>
            </a:pPr>
            <a:r>
              <a:rPr lang="en-US" dirty="0"/>
              <a:t>	1. Uncover and document evidence and leads. </a:t>
            </a:r>
          </a:p>
          <a:p>
            <a:pPr>
              <a:buNone/>
            </a:pPr>
            <a:r>
              <a:rPr lang="en-US" dirty="0"/>
              <a:t>	2. Corroborate evidence discovered in other ways. </a:t>
            </a:r>
          </a:p>
          <a:p>
            <a:pPr>
              <a:buNone/>
            </a:pPr>
            <a:r>
              <a:rPr lang="en-US" dirty="0"/>
              <a:t>	3. Assist in showing a pattern of events (data mining has an application here). </a:t>
            </a:r>
          </a:p>
          <a:p>
            <a:pPr>
              <a:buNone/>
            </a:pPr>
            <a:r>
              <a:rPr lang="en-US" dirty="0"/>
              <a:t>	4. Connect attack and victim computers. </a:t>
            </a:r>
          </a:p>
          <a:p>
            <a:pPr>
              <a:buNone/>
            </a:pPr>
            <a:r>
              <a:rPr lang="en-US" dirty="0"/>
              <a:t>	5. Reveal an end-to-end path of events leading to a compromise attempt, successful or not. Extract data that may be hidden, deleted or otherwise not directly available. </a:t>
            </a:r>
          </a:p>
          <a:p>
            <a:endParaRPr lang="en-US" dirty="0"/>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dirty="0"/>
              <a:t>The typical scenarios involved are: </a:t>
            </a:r>
          </a:p>
          <a:p>
            <a:pPr>
              <a:buNone/>
            </a:pPr>
            <a:r>
              <a:rPr lang="en-US" dirty="0"/>
              <a:t>	1. Employee Internet abuse. </a:t>
            </a:r>
          </a:p>
          <a:p>
            <a:pPr>
              <a:buNone/>
            </a:pPr>
            <a:r>
              <a:rPr lang="en-US" dirty="0"/>
              <a:t>	2. Data leak/data breach. </a:t>
            </a:r>
          </a:p>
          <a:p>
            <a:pPr>
              <a:buNone/>
            </a:pPr>
            <a:r>
              <a:rPr lang="en-US" dirty="0"/>
              <a:t>	3. Industrial espionage. </a:t>
            </a:r>
          </a:p>
          <a:p>
            <a:pPr>
              <a:buNone/>
            </a:pPr>
            <a:r>
              <a:rPr lang="en-US" dirty="0"/>
              <a:t>	4. Damage assessment. </a:t>
            </a:r>
          </a:p>
          <a:p>
            <a:pPr>
              <a:buNone/>
            </a:pPr>
            <a:r>
              <a:rPr lang="en-US" dirty="0"/>
              <a:t>	5. Criminal fraud and deception cases; </a:t>
            </a:r>
          </a:p>
          <a:p>
            <a:pPr>
              <a:buNone/>
            </a:pPr>
            <a:r>
              <a:rPr lang="en-US" dirty="0"/>
              <a:t>	6. Criminal cases. </a:t>
            </a:r>
          </a:p>
          <a:p>
            <a:pPr>
              <a:buNone/>
            </a:pPr>
            <a:r>
              <a:rPr lang="en-US" dirty="0"/>
              <a:t>	7. Copyright violation</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 seen using forensics tools. FAT means file allocation table </a:t>
            </a:r>
            <a:endParaRPr lang="en-US" dirty="0"/>
          </a:p>
        </p:txBody>
      </p:sp>
      <p:pic>
        <p:nvPicPr>
          <p:cNvPr id="1026" name="Picture 2"/>
          <p:cNvPicPr>
            <a:picLocks noChangeAspect="1" noChangeArrowheads="1"/>
          </p:cNvPicPr>
          <p:nvPr/>
        </p:nvPicPr>
        <p:blipFill>
          <a:blip r:embed="rId2"/>
          <a:srcRect/>
          <a:stretch>
            <a:fillRect/>
          </a:stretch>
        </p:blipFill>
        <p:spPr bwMode="auto">
          <a:xfrm>
            <a:off x="1181100" y="1676400"/>
            <a:ext cx="6781800" cy="4000500"/>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dirty="0"/>
              <a:t>Using digital forensics techniques, one can: </a:t>
            </a:r>
          </a:p>
          <a:p>
            <a:pPr>
              <a:buNone/>
            </a:pPr>
            <a:r>
              <a:rPr lang="en-US" dirty="0"/>
              <a:t>	1. Corroborate and clarify evidence otherwise discovered. </a:t>
            </a:r>
          </a:p>
          <a:p>
            <a:pPr>
              <a:buNone/>
            </a:pPr>
            <a:r>
              <a:rPr lang="en-US" dirty="0"/>
              <a:t>	2. Generate investigative leads for follow-up and verification in other ways. </a:t>
            </a:r>
          </a:p>
          <a:p>
            <a:pPr>
              <a:buNone/>
            </a:pPr>
            <a:r>
              <a:rPr lang="en-US" dirty="0"/>
              <a:t>	3. Provide help to verify an intrusion hypothesis. </a:t>
            </a:r>
          </a:p>
          <a:p>
            <a:pPr>
              <a:buNone/>
            </a:pPr>
            <a:r>
              <a:rPr lang="en-US" dirty="0"/>
              <a:t>	4. Eliminate incorrect assumptions. </a:t>
            </a:r>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Need for Computer Forensics </a:t>
            </a:r>
            <a:endParaRPr lang="en-US" dirty="0"/>
          </a:p>
        </p:txBody>
      </p:sp>
      <p:sp>
        <p:nvSpPr>
          <p:cNvPr id="3" name="Content Placeholder 2"/>
          <p:cNvSpPr>
            <a:spLocks noGrp="1"/>
          </p:cNvSpPr>
          <p:nvPr>
            <p:ph idx="1"/>
          </p:nvPr>
        </p:nvSpPr>
        <p:spPr>
          <a:xfrm>
            <a:off x="457200" y="1341437"/>
            <a:ext cx="8229600" cy="4906963"/>
          </a:xfrm>
        </p:spPr>
        <p:txBody>
          <a:bodyPr>
            <a:normAutofit/>
          </a:bodyPr>
          <a:lstStyle/>
          <a:p>
            <a:r>
              <a:rPr lang="en-US" dirty="0"/>
              <a:t>The convergence of Information and Communications Technology (ICT) advances and the pervasive use of computers worldwide together have brought about many advantages to mankind. At the same time, this tremendously high technical capacity of modern computers/computing devices provides avenues for misuse as well as opportunities for committing crime.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normAutofit/>
          </a:bodyPr>
          <a:lstStyle/>
          <a:p>
            <a:r>
              <a:rPr lang="en-US" sz="2200" b="1" dirty="0"/>
              <a:t>Cyberspace vs. Physical World</a:t>
            </a:r>
            <a:endParaRPr lang="en-US" sz="2200" dirty="0"/>
          </a:p>
          <a:p>
            <a:pPr lvl="1"/>
            <a:r>
              <a:rPr lang="en-US" sz="2200" dirty="0"/>
              <a:t>Firstly, cyberspace is a digital medium and not a physical space. It is an interactive world and is not a copy of the physical world. Here are some differences between cyberspace and the physical world:</a:t>
            </a:r>
          </a:p>
          <a:p>
            <a:pPr>
              <a:buNone/>
            </a:pPr>
            <a:endParaRPr lang="en-US" sz="2200" dirty="0"/>
          </a:p>
          <a:p>
            <a:r>
              <a:rPr lang="en-US" sz="2200" b="1" dirty="0"/>
              <a:t>Physical World				Cyberspace</a:t>
            </a:r>
          </a:p>
          <a:p>
            <a:pPr>
              <a:buNone/>
            </a:pPr>
            <a:r>
              <a:rPr lang="en-US" sz="2200" b="0" dirty="0"/>
              <a:t>	Static, well-defined, and incremental		Dynamic, undefined, 						and exponential</a:t>
            </a:r>
          </a:p>
          <a:p>
            <a:pPr>
              <a:buNone/>
            </a:pPr>
            <a:r>
              <a:rPr lang="en-US" sz="2200" b="0" dirty="0"/>
              <a:t>	Has fixed contours				Is as vast as the 							human imagination 						and has no fixed 							shape</a:t>
            </a:r>
          </a:p>
          <a:p>
            <a:r>
              <a:rPr lang="en-US" sz="2200" dirty="0"/>
              <a:t>In a human brain, there are countless neurons which create a </a:t>
            </a:r>
            <a:r>
              <a:rPr lang="en-US" sz="2200" dirty="0" err="1"/>
              <a:t>spectre</a:t>
            </a:r>
            <a:r>
              <a:rPr lang="en-US" sz="2200" dirty="0"/>
              <a:t> of life. Similarly, the cyberspace represents millions of computers creating a </a:t>
            </a:r>
            <a:r>
              <a:rPr lang="en-US" sz="2200" dirty="0" err="1"/>
              <a:t>spectre</a:t>
            </a:r>
            <a:r>
              <a:rPr lang="en-US" sz="2200" dirty="0"/>
              <a:t> of digital life. Therefore, cyberspace is a natural extension of the physical world into an infinite world.</a:t>
            </a:r>
          </a:p>
          <a:p>
            <a:endParaRPr lang="en-US" sz="22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Fig: Hidden and miniaturized storage media </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295401" y="1600200"/>
            <a:ext cx="7086600" cy="4525963"/>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324600"/>
          </a:xfrm>
        </p:spPr>
        <p:txBody>
          <a:bodyPr>
            <a:normAutofit fontScale="77500" lnSpcReduction="20000"/>
          </a:bodyPr>
          <a:lstStyle/>
          <a:p>
            <a:r>
              <a:rPr lang="en-US" dirty="0"/>
              <a:t>“</a:t>
            </a:r>
            <a:r>
              <a:rPr lang="en-US" dirty="0" err="1"/>
              <a:t>Fungibility</a:t>
            </a:r>
            <a:r>
              <a:rPr lang="en-US" dirty="0"/>
              <a:t>” means the extent to which the components of an operation or product can be inter- changed with similar components without decreasing the value of the operation or product. </a:t>
            </a:r>
          </a:p>
          <a:p>
            <a:r>
              <a:rPr lang="en-US" dirty="0"/>
              <a:t>Chain of custody means the chronological documentation trail, etc. that indicates the seizure, custody, control, transfer, analysis and disposition of evidence, physical or electronic. Chain of custody is also used in most evidence situations to maintain the integrity of the evidence </a:t>
            </a:r>
          </a:p>
          <a:p>
            <a:r>
              <a:rPr lang="en-US" b="1" dirty="0"/>
              <a:t>Chain of Custody Concept </a:t>
            </a:r>
          </a:p>
          <a:p>
            <a:pPr>
              <a:buNone/>
            </a:pPr>
            <a:r>
              <a:rPr lang="en-US" dirty="0"/>
              <a:t>	1. Chain of custody is the central concept in cyber forensics/digital forensics investigation. </a:t>
            </a:r>
          </a:p>
          <a:p>
            <a:pPr>
              <a:buNone/>
            </a:pPr>
            <a:r>
              <a:rPr lang="en-US" dirty="0"/>
              <a:t>	2. The purpose of the chain of custody is that the proponent of a piece of evidence must demonstrate that it is what it purports to be. </a:t>
            </a:r>
          </a:p>
          <a:p>
            <a:pPr>
              <a:buNone/>
            </a:pPr>
            <a:r>
              <a:rPr lang="en-US" dirty="0"/>
              <a:t>	3. The chain of custody is a chronological written record of those individuals who have had custody of the evidence from its initial acquisition until its final disposition. </a:t>
            </a:r>
          </a:p>
          <a:p>
            <a:endParaRPr lang="en-US" dirty="0"/>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Cyber forensics and Digital Evidence </a:t>
            </a:r>
            <a:endParaRPr lang="en-US" dirty="0"/>
          </a:p>
        </p:txBody>
      </p:sp>
      <p:sp>
        <p:nvSpPr>
          <p:cNvPr id="3" name="Content Placeholder 2"/>
          <p:cNvSpPr>
            <a:spLocks noGrp="1"/>
          </p:cNvSpPr>
          <p:nvPr>
            <p:ph idx="1"/>
          </p:nvPr>
        </p:nvSpPr>
        <p:spPr>
          <a:xfrm>
            <a:off x="457200" y="1295400"/>
            <a:ext cx="8458200" cy="5334000"/>
          </a:xfrm>
        </p:spPr>
        <p:txBody>
          <a:bodyPr>
            <a:normAutofit lnSpcReduction="10000"/>
          </a:bodyPr>
          <a:lstStyle/>
          <a:p>
            <a:r>
              <a:rPr lang="en-US" dirty="0"/>
              <a:t>Cyber forensics can be divided into two domains: </a:t>
            </a:r>
          </a:p>
          <a:p>
            <a:r>
              <a:rPr lang="en-US" dirty="0"/>
              <a:t>1. Computer forensics. </a:t>
            </a:r>
          </a:p>
          <a:p>
            <a:r>
              <a:rPr lang="en-US" dirty="0"/>
              <a:t>2. Network forensics. </a:t>
            </a:r>
          </a:p>
          <a:p>
            <a:endParaRPr lang="en-US" dirty="0"/>
          </a:p>
          <a:p>
            <a:r>
              <a:rPr lang="en-US" dirty="0"/>
              <a:t>As compared to the “physical” evidence, “digital evidence” is different in nature because it has some unique characteristics. First of all, digital evidence is much easier to change/manipulate! Second, “perfect” digital copies can be made without harming original.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The Rules of Evidence </a:t>
            </a:r>
            <a:endParaRPr lang="en-US" dirty="0"/>
          </a:p>
        </p:txBody>
      </p:sp>
      <p:sp>
        <p:nvSpPr>
          <p:cNvPr id="3" name="Content Placeholder 2"/>
          <p:cNvSpPr>
            <a:spLocks noGrp="1"/>
          </p:cNvSpPr>
          <p:nvPr>
            <p:ph idx="1"/>
          </p:nvPr>
        </p:nvSpPr>
        <p:spPr>
          <a:xfrm>
            <a:off x="228600" y="838200"/>
            <a:ext cx="8686800" cy="6019800"/>
          </a:xfrm>
        </p:spPr>
        <p:txBody>
          <a:bodyPr>
            <a:normAutofit fontScale="92500" lnSpcReduction="20000"/>
          </a:bodyPr>
          <a:lstStyle/>
          <a:p>
            <a:pPr algn="just"/>
            <a:r>
              <a:rPr lang="en-US" dirty="0"/>
              <a:t>It was mentioned in that the Indian IT Act amended the Indian Evidence Act. According to the “Indian Evidence Act 1872,” “Evidence” means and includes: </a:t>
            </a:r>
          </a:p>
          <a:p>
            <a:pPr algn="just">
              <a:buNone/>
            </a:pPr>
            <a:r>
              <a:rPr lang="en-US" dirty="0"/>
              <a:t>	1. All statements which the court permits or requires to be made before it by witnesses, in relation to matters of fact under inquiry, are called oral evidence. </a:t>
            </a:r>
          </a:p>
          <a:p>
            <a:pPr algn="just">
              <a:buNone/>
            </a:pPr>
            <a:r>
              <a:rPr lang="en-US" dirty="0"/>
              <a:t>	2. All documents that are produced for the inspection of the court are called documentary evidence. </a:t>
            </a:r>
          </a:p>
          <a:p>
            <a:pPr algn="just"/>
            <a:endParaRPr lang="en-US" dirty="0"/>
          </a:p>
          <a:p>
            <a:pPr algn="just"/>
            <a:r>
              <a:rPr lang="en-US" dirty="0"/>
              <a:t>Paper evidence, the process is clear and intuitively obvious. Digital evidence by its very nature is invisible to the eye. Therefore, the evidence must be developed using tools other than the human eye. </a:t>
            </a:r>
          </a:p>
          <a:p>
            <a:pPr algn="just"/>
            <a:endParaRPr lang="en-US" b="1" dirty="0"/>
          </a:p>
          <a:p>
            <a:pPr algn="just"/>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610600" cy="7391400"/>
          </a:xfrm>
        </p:spPr>
        <p:txBody>
          <a:bodyPr>
            <a:noAutofit/>
          </a:bodyPr>
          <a:lstStyle/>
          <a:p>
            <a:pPr algn="just"/>
            <a:r>
              <a:rPr lang="en-US" sz="2400" dirty="0"/>
              <a:t>There are number of contexts involved in actually identifying a piece of digital evidence: </a:t>
            </a:r>
          </a:p>
          <a:p>
            <a:pPr algn="just"/>
            <a:r>
              <a:rPr lang="en-US" sz="2400" dirty="0"/>
              <a:t>1. Physical context: It must be definable in its physical form, that is, it should reside on a specific piece of media. </a:t>
            </a:r>
          </a:p>
          <a:p>
            <a:pPr algn="just"/>
            <a:r>
              <a:rPr lang="en-US" sz="2400" dirty="0"/>
              <a:t>2. Logical context: It must be identifiable as to its logical position, that is, where does it reside relative to the file system. </a:t>
            </a:r>
          </a:p>
          <a:p>
            <a:pPr algn="just"/>
            <a:r>
              <a:rPr lang="en-US" sz="2400" dirty="0"/>
              <a:t>3. Legal context: We must place the evidence in the correct context to read its meaning. This may require looking at the evidence as machine language, for example, American Standard  Code for Information Interchange (ASCII). </a:t>
            </a:r>
          </a:p>
          <a:p>
            <a:endParaRPr lang="en-US" sz="2400" dirty="0"/>
          </a:p>
          <a:p>
            <a:endParaRPr lang="en-US" sz="2400" dirty="0"/>
          </a:p>
          <a:p>
            <a:endParaRPr lang="en-US" sz="2400" dirty="0"/>
          </a:p>
          <a:p>
            <a:endParaRPr lang="en-US" sz="2400" dirty="0"/>
          </a:p>
          <a:p>
            <a:endParaRPr lang="en-US" sz="2400" dirty="0"/>
          </a:p>
          <a:p>
            <a:pPr>
              <a:buNone/>
            </a:pPr>
            <a:r>
              <a:rPr lang="en-US" sz="2400" dirty="0"/>
              <a:t>			Fig: Path of the digital evidence. </a:t>
            </a:r>
          </a:p>
        </p:txBody>
      </p:sp>
      <p:pic>
        <p:nvPicPr>
          <p:cNvPr id="4" name="Picture 2"/>
          <p:cNvPicPr>
            <a:picLocks noChangeAspect="1" noChangeArrowheads="1"/>
          </p:cNvPicPr>
          <p:nvPr/>
        </p:nvPicPr>
        <p:blipFill>
          <a:blip r:embed="rId2"/>
          <a:srcRect/>
          <a:stretch>
            <a:fillRect/>
          </a:stretch>
        </p:blipFill>
        <p:spPr bwMode="auto">
          <a:xfrm>
            <a:off x="2743200" y="4114800"/>
            <a:ext cx="3314700" cy="1828800"/>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5821363"/>
          </a:xfrm>
        </p:spPr>
        <p:txBody>
          <a:bodyPr/>
          <a:lstStyle/>
          <a:p>
            <a:pPr algn="just"/>
            <a:r>
              <a:rPr lang="en-US" dirty="0"/>
              <a:t>Following are some guidelines for the (digital) evidence collection phase: </a:t>
            </a:r>
          </a:p>
          <a:p>
            <a:pPr algn="just">
              <a:buNone/>
            </a:pPr>
            <a:r>
              <a:rPr lang="en-US" dirty="0"/>
              <a:t>	1. Adhere to your site’s security policy and engage the appropriate incident handling and law enforcement personnel. </a:t>
            </a:r>
          </a:p>
          <a:p>
            <a:pPr algn="just">
              <a:buNone/>
            </a:pPr>
            <a:r>
              <a:rPr lang="en-US" dirty="0"/>
              <a:t>	2. Capture a picture of the system as accurately as possible. </a:t>
            </a:r>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a:t>Forensics Analysis of E-Mail </a:t>
            </a:r>
            <a:endParaRPr lang="en-US" dirty="0"/>
          </a:p>
        </p:txBody>
      </p:sp>
      <p:sp>
        <p:nvSpPr>
          <p:cNvPr id="3" name="Content Placeholder 2"/>
          <p:cNvSpPr>
            <a:spLocks noGrp="1"/>
          </p:cNvSpPr>
          <p:nvPr>
            <p:ph idx="1"/>
          </p:nvPr>
        </p:nvSpPr>
        <p:spPr>
          <a:xfrm>
            <a:off x="457200" y="1219200"/>
            <a:ext cx="8229600" cy="5334000"/>
          </a:xfrm>
        </p:spPr>
        <p:txBody>
          <a:bodyPr>
            <a:normAutofit fontScale="85000" lnSpcReduction="10000"/>
          </a:bodyPr>
          <a:lstStyle/>
          <a:p>
            <a:r>
              <a:rPr lang="en-US" dirty="0"/>
              <a:t>It was mentioned how criminals can use fake mails for various cybercrime offenses. </a:t>
            </a:r>
          </a:p>
          <a:p>
            <a:r>
              <a:rPr lang="en-US" dirty="0"/>
              <a:t>There are tools available that help create fake mails. Forensics analysis of E-Mails is an important aspect of cyber forensics analysis,  it helps establish the authenticity of an E-Mail when suspected. </a:t>
            </a:r>
          </a:p>
          <a:p>
            <a:r>
              <a:rPr lang="en-US" dirty="0"/>
              <a:t>Mail server software is a network server software that controls the flow of E-Mail and the mail client software helps each user read, compose, send and delete messages. </a:t>
            </a:r>
          </a:p>
          <a:p>
            <a:r>
              <a:rPr lang="en-US" dirty="0"/>
              <a:t>E-Mail tracing is done by examining the header information contained in E-Mail messages to determine their source.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t>Digital Forensics Life Cycle </a:t>
            </a:r>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r>
              <a:rPr lang="en-US" dirty="0"/>
              <a:t>As per FBI’s (Federal Bureau of Investigation) view, digital evidence is present in nearly every crime scene. That is why law enforcement must know how to recognize, seize, transport and store original digital evidence to preserve it for forensics examination. </a:t>
            </a:r>
          </a:p>
          <a:p>
            <a:pPr>
              <a:buNone/>
            </a:pPr>
            <a:r>
              <a:rPr lang="en-US" b="1" dirty="0"/>
              <a:t>	1. Is admissible. </a:t>
            </a:r>
          </a:p>
          <a:p>
            <a:pPr>
              <a:buNone/>
            </a:pPr>
            <a:r>
              <a:rPr lang="en-US" b="1" dirty="0"/>
              <a:t>	2. Is authentic. </a:t>
            </a:r>
          </a:p>
          <a:p>
            <a:pPr>
              <a:buNone/>
            </a:pPr>
            <a:r>
              <a:rPr lang="en-US" b="1" dirty="0"/>
              <a:t>	3. Is complete. </a:t>
            </a:r>
          </a:p>
          <a:p>
            <a:pPr>
              <a:buNone/>
            </a:pPr>
            <a:r>
              <a:rPr lang="en-US" b="1" dirty="0"/>
              <a:t>	4. Is reliable. </a:t>
            </a:r>
          </a:p>
          <a:p>
            <a:pPr>
              <a:buNone/>
            </a:pPr>
            <a:r>
              <a:rPr lang="en-US" b="1" dirty="0"/>
              <a:t>	5. Is understandable and believable. </a:t>
            </a:r>
          </a:p>
          <a:p>
            <a:endParaRPr lang="en-US" dirty="0"/>
          </a:p>
          <a:p>
            <a:r>
              <a:rPr lang="en-US" dirty="0"/>
              <a:t>Let us now understand what is involved in the digital forensics process.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The Digital Forensics Process </a:t>
            </a:r>
            <a:endParaRPr lang="en-US" dirty="0"/>
          </a:p>
        </p:txBody>
      </p:sp>
      <p:sp>
        <p:nvSpPr>
          <p:cNvPr id="3" name="Content Placeholder 2"/>
          <p:cNvSpPr>
            <a:spLocks noGrp="1"/>
          </p:cNvSpPr>
          <p:nvPr>
            <p:ph idx="1"/>
          </p:nvPr>
        </p:nvSpPr>
        <p:spPr>
          <a:xfrm>
            <a:off x="457200" y="1219200"/>
            <a:ext cx="8229600" cy="4906963"/>
          </a:xfrm>
        </p:spPr>
        <p:txBody>
          <a:bodyPr/>
          <a:lstStyle/>
          <a:p>
            <a:r>
              <a:rPr lang="en-US" dirty="0"/>
              <a:t>The digital forensics process needs to be understood in the legal context starting from preparation of the evidence to testifying. Digital forensics evidence consists of exhibits, each consisting of a sequence of bits, presented by witnesses in a legal matter to help jurors establish the facts of the case and support or refute legal theories of the case.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5448" y="613664"/>
            <a:ext cx="7761351" cy="1367041"/>
          </a:xfrm>
          <a:prstGeom prst="rect">
            <a:avLst/>
          </a:prstGeom>
        </p:spPr>
        <p:txBody>
          <a:bodyPr vert="horz" wrap="square" lIns="0" tIns="12700" rIns="0" bIns="0" rtlCol="0">
            <a:spAutoFit/>
          </a:bodyPr>
          <a:lstStyle/>
          <a:p>
            <a:pPr marL="12700">
              <a:lnSpc>
                <a:spcPct val="100000"/>
              </a:lnSpc>
              <a:spcBef>
                <a:spcPts val="100"/>
              </a:spcBef>
            </a:pPr>
            <a:r>
              <a:rPr spc="-5" dirty="0"/>
              <a:t>Digital Forensics </a:t>
            </a:r>
            <a:r>
              <a:rPr spc="-5"/>
              <a:t>Investigation</a:t>
            </a:r>
            <a:r>
              <a:rPr spc="5"/>
              <a:t> </a:t>
            </a:r>
            <a:r>
              <a:rPr spc="-5"/>
              <a:t>Process</a:t>
            </a:r>
            <a:r>
              <a:rPr lang="en-US" spc="-5" dirty="0"/>
              <a:t> Model</a:t>
            </a:r>
            <a:endParaRPr spc="-5" dirty="0"/>
          </a:p>
        </p:txBody>
      </p:sp>
      <p:sp>
        <p:nvSpPr>
          <p:cNvPr id="4" name="object 4"/>
          <p:cNvSpPr txBox="1"/>
          <p:nvPr/>
        </p:nvSpPr>
        <p:spPr>
          <a:xfrm>
            <a:off x="7997666" y="460705"/>
            <a:ext cx="162878"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latin typeface="Myanmar Text"/>
                <a:cs typeface="Myanmar Text"/>
              </a:rPr>
              <a:t>8</a:t>
            </a:r>
            <a:endParaRPr sz="2800">
              <a:latin typeface="Myanmar Text"/>
              <a:cs typeface="Myanmar Text"/>
            </a:endParaRPr>
          </a:p>
        </p:txBody>
      </p:sp>
      <p:grpSp>
        <p:nvGrpSpPr>
          <p:cNvPr id="3" name="object 5"/>
          <p:cNvGrpSpPr/>
          <p:nvPr/>
        </p:nvGrpSpPr>
        <p:grpSpPr>
          <a:xfrm>
            <a:off x="595313" y="4803395"/>
            <a:ext cx="1283970" cy="1036955"/>
            <a:chOff x="793750" y="4803394"/>
            <a:chExt cx="1711960" cy="1036955"/>
          </a:xfrm>
        </p:grpSpPr>
        <p:sp>
          <p:nvSpPr>
            <p:cNvPr id="6" name="object 6"/>
            <p:cNvSpPr/>
            <p:nvPr/>
          </p:nvSpPr>
          <p:spPr>
            <a:xfrm>
              <a:off x="803910" y="4813299"/>
              <a:ext cx="1691639" cy="1017269"/>
            </a:xfrm>
            <a:custGeom>
              <a:avLst/>
              <a:gdLst/>
              <a:ahLst/>
              <a:cxnLst/>
              <a:rect l="l" t="t" r="r" b="b"/>
              <a:pathLst>
                <a:path w="1691639" h="1017270">
                  <a:moveTo>
                    <a:pt x="1691640" y="0"/>
                  </a:moveTo>
                  <a:lnTo>
                    <a:pt x="0" y="0"/>
                  </a:lnTo>
                  <a:lnTo>
                    <a:pt x="0" y="163830"/>
                  </a:lnTo>
                  <a:lnTo>
                    <a:pt x="0" y="1017270"/>
                  </a:lnTo>
                  <a:lnTo>
                    <a:pt x="163855" y="1017270"/>
                  </a:lnTo>
                  <a:lnTo>
                    <a:pt x="163855" y="163830"/>
                  </a:lnTo>
                  <a:lnTo>
                    <a:pt x="1691640" y="163830"/>
                  </a:lnTo>
                  <a:lnTo>
                    <a:pt x="1691640" y="0"/>
                  </a:lnTo>
                  <a:close/>
                </a:path>
              </a:pathLst>
            </a:custGeom>
            <a:solidFill>
              <a:srgbClr val="B31166"/>
            </a:solidFill>
          </p:spPr>
          <p:txBody>
            <a:bodyPr wrap="square" lIns="0" tIns="0" rIns="0" bIns="0" rtlCol="0"/>
            <a:lstStyle/>
            <a:p>
              <a:endParaRPr/>
            </a:p>
          </p:txBody>
        </p:sp>
        <p:sp>
          <p:nvSpPr>
            <p:cNvPr id="7" name="object 7"/>
            <p:cNvSpPr/>
            <p:nvPr/>
          </p:nvSpPr>
          <p:spPr>
            <a:xfrm>
              <a:off x="803910" y="4813554"/>
              <a:ext cx="1691639" cy="1016635"/>
            </a:xfrm>
            <a:custGeom>
              <a:avLst/>
              <a:gdLst/>
              <a:ahLst/>
              <a:cxnLst/>
              <a:rect l="l" t="t" r="r" b="b"/>
              <a:pathLst>
                <a:path w="1691639" h="1016635">
                  <a:moveTo>
                    <a:pt x="1691639" y="0"/>
                  </a:moveTo>
                  <a:lnTo>
                    <a:pt x="1691639" y="163703"/>
                  </a:lnTo>
                  <a:lnTo>
                    <a:pt x="163855" y="163703"/>
                  </a:lnTo>
                  <a:lnTo>
                    <a:pt x="163855" y="1016508"/>
                  </a:lnTo>
                  <a:lnTo>
                    <a:pt x="0" y="1016508"/>
                  </a:lnTo>
                  <a:lnTo>
                    <a:pt x="0" y="0"/>
                  </a:lnTo>
                  <a:lnTo>
                    <a:pt x="1691639" y="0"/>
                  </a:lnTo>
                  <a:close/>
                </a:path>
              </a:pathLst>
            </a:custGeom>
            <a:ln w="19812">
              <a:solidFill>
                <a:srgbClr val="B31166"/>
              </a:solidFill>
            </a:ln>
          </p:spPr>
          <p:txBody>
            <a:bodyPr wrap="square" lIns="0" tIns="0" rIns="0" bIns="0" rtlCol="0"/>
            <a:lstStyle/>
            <a:p>
              <a:endParaRPr/>
            </a:p>
          </p:txBody>
        </p:sp>
      </p:grpSp>
      <p:sp>
        <p:nvSpPr>
          <p:cNvPr id="8" name="object 8"/>
          <p:cNvSpPr txBox="1"/>
          <p:nvPr/>
        </p:nvSpPr>
        <p:spPr>
          <a:xfrm>
            <a:off x="764743" y="5010658"/>
            <a:ext cx="897255" cy="504625"/>
          </a:xfrm>
          <a:prstGeom prst="rect">
            <a:avLst/>
          </a:prstGeom>
        </p:spPr>
        <p:txBody>
          <a:bodyPr vert="horz" wrap="square" lIns="0" tIns="12065" rIns="0" bIns="0" rtlCol="0">
            <a:spAutoFit/>
          </a:bodyPr>
          <a:lstStyle/>
          <a:p>
            <a:pPr marL="12700">
              <a:lnSpc>
                <a:spcPct val="100000"/>
              </a:lnSpc>
              <a:spcBef>
                <a:spcPts val="95"/>
              </a:spcBef>
            </a:pPr>
            <a:r>
              <a:rPr sz="1600" spc="-10" dirty="0">
                <a:latin typeface="Myanmar Text"/>
                <a:cs typeface="Myanmar Text"/>
              </a:rPr>
              <a:t>I</a:t>
            </a:r>
            <a:r>
              <a:rPr sz="1600" spc="-15" dirty="0">
                <a:latin typeface="Myanmar Text"/>
                <a:cs typeface="Myanmar Text"/>
              </a:rPr>
              <a:t>d</a:t>
            </a:r>
            <a:r>
              <a:rPr sz="1600" spc="-5" dirty="0">
                <a:latin typeface="Myanmar Text"/>
                <a:cs typeface="Myanmar Text"/>
              </a:rPr>
              <a:t>ent</a:t>
            </a:r>
            <a:r>
              <a:rPr sz="1600" spc="-15" dirty="0">
                <a:latin typeface="Myanmar Text"/>
                <a:cs typeface="Myanmar Text"/>
              </a:rPr>
              <a:t>i</a:t>
            </a:r>
            <a:r>
              <a:rPr sz="1600" spc="-5" dirty="0">
                <a:latin typeface="Myanmar Text"/>
                <a:cs typeface="Myanmar Text"/>
              </a:rPr>
              <a:t>fication</a:t>
            </a:r>
            <a:endParaRPr sz="1600">
              <a:latin typeface="Myanmar Text"/>
              <a:cs typeface="Myanmar Text"/>
            </a:endParaRPr>
          </a:p>
        </p:txBody>
      </p:sp>
      <p:grpSp>
        <p:nvGrpSpPr>
          <p:cNvPr id="5" name="object 9"/>
          <p:cNvGrpSpPr/>
          <p:nvPr/>
        </p:nvGrpSpPr>
        <p:grpSpPr>
          <a:xfrm>
            <a:off x="1650301" y="2491486"/>
            <a:ext cx="7240429" cy="2887345"/>
            <a:chOff x="2200401" y="2491485"/>
            <a:chExt cx="9653905" cy="2887345"/>
          </a:xfrm>
        </p:grpSpPr>
        <p:sp>
          <p:nvSpPr>
            <p:cNvPr id="10" name="object 10"/>
            <p:cNvSpPr/>
            <p:nvPr/>
          </p:nvSpPr>
          <p:spPr>
            <a:xfrm>
              <a:off x="2210561" y="4351781"/>
              <a:ext cx="288290" cy="288290"/>
            </a:xfrm>
            <a:custGeom>
              <a:avLst/>
              <a:gdLst/>
              <a:ahLst/>
              <a:cxnLst/>
              <a:rect l="l" t="t" r="r" b="b"/>
              <a:pathLst>
                <a:path w="288289" h="288289">
                  <a:moveTo>
                    <a:pt x="288036" y="0"/>
                  </a:moveTo>
                  <a:lnTo>
                    <a:pt x="0" y="288036"/>
                  </a:lnTo>
                  <a:lnTo>
                    <a:pt x="288036" y="288036"/>
                  </a:lnTo>
                  <a:lnTo>
                    <a:pt x="288036" y="0"/>
                  </a:lnTo>
                  <a:close/>
                </a:path>
              </a:pathLst>
            </a:custGeom>
            <a:solidFill>
              <a:srgbClr val="B31166"/>
            </a:solidFill>
          </p:spPr>
          <p:txBody>
            <a:bodyPr wrap="square" lIns="0" tIns="0" rIns="0" bIns="0" rtlCol="0"/>
            <a:lstStyle/>
            <a:p>
              <a:endParaRPr/>
            </a:p>
          </p:txBody>
        </p:sp>
        <p:sp>
          <p:nvSpPr>
            <p:cNvPr id="11" name="object 11"/>
            <p:cNvSpPr/>
            <p:nvPr/>
          </p:nvSpPr>
          <p:spPr>
            <a:xfrm>
              <a:off x="2210561" y="4351781"/>
              <a:ext cx="288290" cy="288290"/>
            </a:xfrm>
            <a:custGeom>
              <a:avLst/>
              <a:gdLst/>
              <a:ahLst/>
              <a:cxnLst/>
              <a:rect l="l" t="t" r="r" b="b"/>
              <a:pathLst>
                <a:path w="288289" h="288289">
                  <a:moveTo>
                    <a:pt x="0" y="288036"/>
                  </a:moveTo>
                  <a:lnTo>
                    <a:pt x="288036" y="0"/>
                  </a:lnTo>
                  <a:lnTo>
                    <a:pt x="288036" y="288036"/>
                  </a:lnTo>
                  <a:lnTo>
                    <a:pt x="0" y="288036"/>
                  </a:lnTo>
                  <a:close/>
                </a:path>
              </a:pathLst>
            </a:custGeom>
            <a:ln w="19812">
              <a:solidFill>
                <a:srgbClr val="B31166"/>
              </a:solidFill>
            </a:ln>
          </p:spPr>
          <p:txBody>
            <a:bodyPr wrap="square" lIns="0" tIns="0" rIns="0" bIns="0" rtlCol="0"/>
            <a:lstStyle/>
            <a:p>
              <a:endParaRPr/>
            </a:p>
          </p:txBody>
        </p:sp>
        <p:sp>
          <p:nvSpPr>
            <p:cNvPr id="12" name="object 12"/>
            <p:cNvSpPr/>
            <p:nvPr/>
          </p:nvSpPr>
          <p:spPr>
            <a:xfrm>
              <a:off x="2673858" y="4352289"/>
              <a:ext cx="1691639" cy="1016000"/>
            </a:xfrm>
            <a:custGeom>
              <a:avLst/>
              <a:gdLst/>
              <a:ahLst/>
              <a:cxnLst/>
              <a:rect l="l" t="t" r="r" b="b"/>
              <a:pathLst>
                <a:path w="1691639" h="1016000">
                  <a:moveTo>
                    <a:pt x="1691640" y="0"/>
                  </a:moveTo>
                  <a:lnTo>
                    <a:pt x="0" y="0"/>
                  </a:lnTo>
                  <a:lnTo>
                    <a:pt x="0" y="163830"/>
                  </a:lnTo>
                  <a:lnTo>
                    <a:pt x="0" y="1016000"/>
                  </a:lnTo>
                  <a:lnTo>
                    <a:pt x="163830" y="1016000"/>
                  </a:lnTo>
                  <a:lnTo>
                    <a:pt x="163830" y="163830"/>
                  </a:lnTo>
                  <a:lnTo>
                    <a:pt x="1691640" y="163830"/>
                  </a:lnTo>
                  <a:lnTo>
                    <a:pt x="1691640" y="0"/>
                  </a:lnTo>
                  <a:close/>
                </a:path>
              </a:pathLst>
            </a:custGeom>
            <a:solidFill>
              <a:srgbClr val="B31166"/>
            </a:solidFill>
          </p:spPr>
          <p:txBody>
            <a:bodyPr wrap="square" lIns="0" tIns="0" rIns="0" bIns="0" rtlCol="0"/>
            <a:lstStyle/>
            <a:p>
              <a:endParaRPr/>
            </a:p>
          </p:txBody>
        </p:sp>
        <p:sp>
          <p:nvSpPr>
            <p:cNvPr id="13" name="object 13"/>
            <p:cNvSpPr/>
            <p:nvPr/>
          </p:nvSpPr>
          <p:spPr>
            <a:xfrm>
              <a:off x="2673857" y="4351781"/>
              <a:ext cx="1691639" cy="1016635"/>
            </a:xfrm>
            <a:custGeom>
              <a:avLst/>
              <a:gdLst/>
              <a:ahLst/>
              <a:cxnLst/>
              <a:rect l="l" t="t" r="r" b="b"/>
              <a:pathLst>
                <a:path w="1691639" h="1016635">
                  <a:moveTo>
                    <a:pt x="1691640" y="0"/>
                  </a:moveTo>
                  <a:lnTo>
                    <a:pt x="1691640" y="163703"/>
                  </a:lnTo>
                  <a:lnTo>
                    <a:pt x="163830" y="163703"/>
                  </a:lnTo>
                  <a:lnTo>
                    <a:pt x="163830" y="1016508"/>
                  </a:lnTo>
                  <a:lnTo>
                    <a:pt x="0" y="1016508"/>
                  </a:lnTo>
                  <a:lnTo>
                    <a:pt x="0" y="0"/>
                  </a:lnTo>
                  <a:lnTo>
                    <a:pt x="1691640" y="0"/>
                  </a:lnTo>
                  <a:close/>
                </a:path>
              </a:pathLst>
            </a:custGeom>
            <a:ln w="19812">
              <a:solidFill>
                <a:srgbClr val="B31166"/>
              </a:solidFill>
            </a:ln>
          </p:spPr>
          <p:txBody>
            <a:bodyPr wrap="square" lIns="0" tIns="0" rIns="0" bIns="0" rtlCol="0"/>
            <a:lstStyle/>
            <a:p>
              <a:endParaRPr/>
            </a:p>
          </p:txBody>
        </p:sp>
        <p:sp>
          <p:nvSpPr>
            <p:cNvPr id="14" name="object 14"/>
            <p:cNvSpPr/>
            <p:nvPr/>
          </p:nvSpPr>
          <p:spPr>
            <a:xfrm>
              <a:off x="4080509" y="3890009"/>
              <a:ext cx="288290" cy="288290"/>
            </a:xfrm>
            <a:custGeom>
              <a:avLst/>
              <a:gdLst/>
              <a:ahLst/>
              <a:cxnLst/>
              <a:rect l="l" t="t" r="r" b="b"/>
              <a:pathLst>
                <a:path w="288289" h="288289">
                  <a:moveTo>
                    <a:pt x="288036" y="0"/>
                  </a:moveTo>
                  <a:lnTo>
                    <a:pt x="0" y="288035"/>
                  </a:lnTo>
                  <a:lnTo>
                    <a:pt x="288036" y="288035"/>
                  </a:lnTo>
                  <a:lnTo>
                    <a:pt x="288036" y="0"/>
                  </a:lnTo>
                  <a:close/>
                </a:path>
              </a:pathLst>
            </a:custGeom>
            <a:solidFill>
              <a:srgbClr val="B31166"/>
            </a:solidFill>
          </p:spPr>
          <p:txBody>
            <a:bodyPr wrap="square" lIns="0" tIns="0" rIns="0" bIns="0" rtlCol="0"/>
            <a:lstStyle/>
            <a:p>
              <a:endParaRPr/>
            </a:p>
          </p:txBody>
        </p:sp>
        <p:sp>
          <p:nvSpPr>
            <p:cNvPr id="15" name="object 15"/>
            <p:cNvSpPr/>
            <p:nvPr/>
          </p:nvSpPr>
          <p:spPr>
            <a:xfrm>
              <a:off x="4080509" y="3890009"/>
              <a:ext cx="288290" cy="288290"/>
            </a:xfrm>
            <a:custGeom>
              <a:avLst/>
              <a:gdLst/>
              <a:ahLst/>
              <a:cxnLst/>
              <a:rect l="l" t="t" r="r" b="b"/>
              <a:pathLst>
                <a:path w="288289" h="288289">
                  <a:moveTo>
                    <a:pt x="0" y="288035"/>
                  </a:moveTo>
                  <a:lnTo>
                    <a:pt x="288036" y="0"/>
                  </a:lnTo>
                  <a:lnTo>
                    <a:pt x="288036" y="288035"/>
                  </a:lnTo>
                  <a:lnTo>
                    <a:pt x="0" y="288035"/>
                  </a:lnTo>
                  <a:close/>
                </a:path>
              </a:pathLst>
            </a:custGeom>
            <a:ln w="19811">
              <a:solidFill>
                <a:srgbClr val="B31166"/>
              </a:solidFill>
            </a:ln>
          </p:spPr>
          <p:txBody>
            <a:bodyPr wrap="square" lIns="0" tIns="0" rIns="0" bIns="0" rtlCol="0"/>
            <a:lstStyle/>
            <a:p>
              <a:endParaRPr/>
            </a:p>
          </p:txBody>
        </p:sp>
        <p:sp>
          <p:nvSpPr>
            <p:cNvPr id="16" name="object 16"/>
            <p:cNvSpPr/>
            <p:nvPr/>
          </p:nvSpPr>
          <p:spPr>
            <a:xfrm>
              <a:off x="4543806" y="3888739"/>
              <a:ext cx="1691639" cy="1016000"/>
            </a:xfrm>
            <a:custGeom>
              <a:avLst/>
              <a:gdLst/>
              <a:ahLst/>
              <a:cxnLst/>
              <a:rect l="l" t="t" r="r" b="b"/>
              <a:pathLst>
                <a:path w="1691639" h="1016000">
                  <a:moveTo>
                    <a:pt x="1691640" y="0"/>
                  </a:moveTo>
                  <a:lnTo>
                    <a:pt x="0" y="0"/>
                  </a:lnTo>
                  <a:lnTo>
                    <a:pt x="0" y="163830"/>
                  </a:lnTo>
                  <a:lnTo>
                    <a:pt x="0" y="1016000"/>
                  </a:lnTo>
                  <a:lnTo>
                    <a:pt x="163830" y="1016000"/>
                  </a:lnTo>
                  <a:lnTo>
                    <a:pt x="163830" y="163830"/>
                  </a:lnTo>
                  <a:lnTo>
                    <a:pt x="1691640" y="163830"/>
                  </a:lnTo>
                  <a:lnTo>
                    <a:pt x="1691640" y="0"/>
                  </a:lnTo>
                  <a:close/>
                </a:path>
              </a:pathLst>
            </a:custGeom>
            <a:solidFill>
              <a:srgbClr val="B31166"/>
            </a:solidFill>
          </p:spPr>
          <p:txBody>
            <a:bodyPr wrap="square" lIns="0" tIns="0" rIns="0" bIns="0" rtlCol="0"/>
            <a:lstStyle/>
            <a:p>
              <a:endParaRPr/>
            </a:p>
          </p:txBody>
        </p:sp>
        <p:sp>
          <p:nvSpPr>
            <p:cNvPr id="17" name="object 17"/>
            <p:cNvSpPr/>
            <p:nvPr/>
          </p:nvSpPr>
          <p:spPr>
            <a:xfrm>
              <a:off x="4543805" y="3888485"/>
              <a:ext cx="1691639" cy="1016635"/>
            </a:xfrm>
            <a:custGeom>
              <a:avLst/>
              <a:gdLst/>
              <a:ahLst/>
              <a:cxnLst/>
              <a:rect l="l" t="t" r="r" b="b"/>
              <a:pathLst>
                <a:path w="1691639" h="1016635">
                  <a:moveTo>
                    <a:pt x="1691640" y="0"/>
                  </a:moveTo>
                  <a:lnTo>
                    <a:pt x="1691640" y="163702"/>
                  </a:lnTo>
                  <a:lnTo>
                    <a:pt x="163830" y="163702"/>
                  </a:lnTo>
                  <a:lnTo>
                    <a:pt x="163830" y="1016507"/>
                  </a:lnTo>
                  <a:lnTo>
                    <a:pt x="0" y="1016507"/>
                  </a:lnTo>
                  <a:lnTo>
                    <a:pt x="0" y="0"/>
                  </a:lnTo>
                  <a:lnTo>
                    <a:pt x="1691640" y="0"/>
                  </a:lnTo>
                  <a:close/>
                </a:path>
              </a:pathLst>
            </a:custGeom>
            <a:ln w="19812">
              <a:solidFill>
                <a:srgbClr val="B31166"/>
              </a:solidFill>
            </a:ln>
          </p:spPr>
          <p:txBody>
            <a:bodyPr wrap="square" lIns="0" tIns="0" rIns="0" bIns="0" rtlCol="0"/>
            <a:lstStyle/>
            <a:p>
              <a:endParaRPr/>
            </a:p>
          </p:txBody>
        </p:sp>
        <p:sp>
          <p:nvSpPr>
            <p:cNvPr id="18" name="object 18"/>
            <p:cNvSpPr/>
            <p:nvPr/>
          </p:nvSpPr>
          <p:spPr>
            <a:xfrm>
              <a:off x="5950457" y="3426713"/>
              <a:ext cx="288290" cy="288290"/>
            </a:xfrm>
            <a:custGeom>
              <a:avLst/>
              <a:gdLst/>
              <a:ahLst/>
              <a:cxnLst/>
              <a:rect l="l" t="t" r="r" b="b"/>
              <a:pathLst>
                <a:path w="288289" h="288289">
                  <a:moveTo>
                    <a:pt x="288036" y="0"/>
                  </a:moveTo>
                  <a:lnTo>
                    <a:pt x="0" y="288036"/>
                  </a:lnTo>
                  <a:lnTo>
                    <a:pt x="288036" y="288036"/>
                  </a:lnTo>
                  <a:lnTo>
                    <a:pt x="288036" y="0"/>
                  </a:lnTo>
                  <a:close/>
                </a:path>
              </a:pathLst>
            </a:custGeom>
            <a:solidFill>
              <a:srgbClr val="B31166"/>
            </a:solidFill>
          </p:spPr>
          <p:txBody>
            <a:bodyPr wrap="square" lIns="0" tIns="0" rIns="0" bIns="0" rtlCol="0"/>
            <a:lstStyle/>
            <a:p>
              <a:endParaRPr/>
            </a:p>
          </p:txBody>
        </p:sp>
        <p:sp>
          <p:nvSpPr>
            <p:cNvPr id="19" name="object 19"/>
            <p:cNvSpPr/>
            <p:nvPr/>
          </p:nvSpPr>
          <p:spPr>
            <a:xfrm>
              <a:off x="5950457" y="3426713"/>
              <a:ext cx="288290" cy="288290"/>
            </a:xfrm>
            <a:custGeom>
              <a:avLst/>
              <a:gdLst/>
              <a:ahLst/>
              <a:cxnLst/>
              <a:rect l="l" t="t" r="r" b="b"/>
              <a:pathLst>
                <a:path w="288289" h="288289">
                  <a:moveTo>
                    <a:pt x="0" y="288036"/>
                  </a:moveTo>
                  <a:lnTo>
                    <a:pt x="288036" y="0"/>
                  </a:lnTo>
                  <a:lnTo>
                    <a:pt x="288036" y="288036"/>
                  </a:lnTo>
                  <a:lnTo>
                    <a:pt x="0" y="288036"/>
                  </a:lnTo>
                  <a:close/>
                </a:path>
              </a:pathLst>
            </a:custGeom>
            <a:ln w="19812">
              <a:solidFill>
                <a:srgbClr val="B31166"/>
              </a:solidFill>
            </a:ln>
          </p:spPr>
          <p:txBody>
            <a:bodyPr wrap="square" lIns="0" tIns="0" rIns="0" bIns="0" rtlCol="0"/>
            <a:lstStyle/>
            <a:p>
              <a:endParaRPr/>
            </a:p>
          </p:txBody>
        </p:sp>
        <p:sp>
          <p:nvSpPr>
            <p:cNvPr id="20" name="object 20"/>
            <p:cNvSpPr/>
            <p:nvPr/>
          </p:nvSpPr>
          <p:spPr>
            <a:xfrm>
              <a:off x="6412230" y="3426459"/>
              <a:ext cx="1691639" cy="1017269"/>
            </a:xfrm>
            <a:custGeom>
              <a:avLst/>
              <a:gdLst/>
              <a:ahLst/>
              <a:cxnLst/>
              <a:rect l="l" t="t" r="r" b="b"/>
              <a:pathLst>
                <a:path w="1691640" h="1017270">
                  <a:moveTo>
                    <a:pt x="1691640" y="0"/>
                  </a:moveTo>
                  <a:lnTo>
                    <a:pt x="0" y="0"/>
                  </a:lnTo>
                  <a:lnTo>
                    <a:pt x="0" y="163830"/>
                  </a:lnTo>
                  <a:lnTo>
                    <a:pt x="0" y="1017270"/>
                  </a:lnTo>
                  <a:lnTo>
                    <a:pt x="163817" y="1017270"/>
                  </a:lnTo>
                  <a:lnTo>
                    <a:pt x="163817" y="163830"/>
                  </a:lnTo>
                  <a:lnTo>
                    <a:pt x="1691640" y="163830"/>
                  </a:lnTo>
                  <a:lnTo>
                    <a:pt x="1691640" y="0"/>
                  </a:lnTo>
                  <a:close/>
                </a:path>
              </a:pathLst>
            </a:custGeom>
            <a:solidFill>
              <a:srgbClr val="B31166"/>
            </a:solidFill>
          </p:spPr>
          <p:txBody>
            <a:bodyPr wrap="square" lIns="0" tIns="0" rIns="0" bIns="0" rtlCol="0"/>
            <a:lstStyle/>
            <a:p>
              <a:endParaRPr/>
            </a:p>
          </p:txBody>
        </p:sp>
        <p:sp>
          <p:nvSpPr>
            <p:cNvPr id="21" name="object 21"/>
            <p:cNvSpPr/>
            <p:nvPr/>
          </p:nvSpPr>
          <p:spPr>
            <a:xfrm>
              <a:off x="6412230" y="3426713"/>
              <a:ext cx="1691639" cy="1016635"/>
            </a:xfrm>
            <a:custGeom>
              <a:avLst/>
              <a:gdLst/>
              <a:ahLst/>
              <a:cxnLst/>
              <a:rect l="l" t="t" r="r" b="b"/>
              <a:pathLst>
                <a:path w="1691640" h="1016635">
                  <a:moveTo>
                    <a:pt x="1691640" y="0"/>
                  </a:moveTo>
                  <a:lnTo>
                    <a:pt x="1691640" y="163702"/>
                  </a:lnTo>
                  <a:lnTo>
                    <a:pt x="163829" y="163702"/>
                  </a:lnTo>
                  <a:lnTo>
                    <a:pt x="163829" y="1016508"/>
                  </a:lnTo>
                  <a:lnTo>
                    <a:pt x="0" y="1016508"/>
                  </a:lnTo>
                  <a:lnTo>
                    <a:pt x="0" y="0"/>
                  </a:lnTo>
                  <a:lnTo>
                    <a:pt x="1691640" y="0"/>
                  </a:lnTo>
                  <a:close/>
                </a:path>
              </a:pathLst>
            </a:custGeom>
            <a:ln w="19812">
              <a:solidFill>
                <a:srgbClr val="B31166"/>
              </a:solidFill>
            </a:ln>
          </p:spPr>
          <p:txBody>
            <a:bodyPr wrap="square" lIns="0" tIns="0" rIns="0" bIns="0" rtlCol="0"/>
            <a:lstStyle/>
            <a:p>
              <a:endParaRPr/>
            </a:p>
          </p:txBody>
        </p:sp>
        <p:sp>
          <p:nvSpPr>
            <p:cNvPr id="22" name="object 22"/>
            <p:cNvSpPr/>
            <p:nvPr/>
          </p:nvSpPr>
          <p:spPr>
            <a:xfrm>
              <a:off x="7818881" y="2963417"/>
              <a:ext cx="288290" cy="289560"/>
            </a:xfrm>
            <a:custGeom>
              <a:avLst/>
              <a:gdLst/>
              <a:ahLst/>
              <a:cxnLst/>
              <a:rect l="l" t="t" r="r" b="b"/>
              <a:pathLst>
                <a:path w="288290" h="289560">
                  <a:moveTo>
                    <a:pt x="288036" y="0"/>
                  </a:moveTo>
                  <a:lnTo>
                    <a:pt x="0" y="289560"/>
                  </a:lnTo>
                  <a:lnTo>
                    <a:pt x="288036" y="289560"/>
                  </a:lnTo>
                  <a:lnTo>
                    <a:pt x="288036" y="0"/>
                  </a:lnTo>
                  <a:close/>
                </a:path>
              </a:pathLst>
            </a:custGeom>
            <a:solidFill>
              <a:srgbClr val="B31166"/>
            </a:solidFill>
          </p:spPr>
          <p:txBody>
            <a:bodyPr wrap="square" lIns="0" tIns="0" rIns="0" bIns="0" rtlCol="0"/>
            <a:lstStyle/>
            <a:p>
              <a:endParaRPr/>
            </a:p>
          </p:txBody>
        </p:sp>
        <p:sp>
          <p:nvSpPr>
            <p:cNvPr id="23" name="object 23"/>
            <p:cNvSpPr/>
            <p:nvPr/>
          </p:nvSpPr>
          <p:spPr>
            <a:xfrm>
              <a:off x="7818881" y="2963417"/>
              <a:ext cx="288290" cy="289560"/>
            </a:xfrm>
            <a:custGeom>
              <a:avLst/>
              <a:gdLst/>
              <a:ahLst/>
              <a:cxnLst/>
              <a:rect l="l" t="t" r="r" b="b"/>
              <a:pathLst>
                <a:path w="288290" h="289560">
                  <a:moveTo>
                    <a:pt x="0" y="289560"/>
                  </a:moveTo>
                  <a:lnTo>
                    <a:pt x="288036" y="0"/>
                  </a:lnTo>
                  <a:lnTo>
                    <a:pt x="288036" y="289560"/>
                  </a:lnTo>
                  <a:lnTo>
                    <a:pt x="0" y="289560"/>
                  </a:lnTo>
                  <a:close/>
                </a:path>
              </a:pathLst>
            </a:custGeom>
            <a:ln w="19812">
              <a:solidFill>
                <a:srgbClr val="B31166"/>
              </a:solidFill>
            </a:ln>
          </p:spPr>
          <p:txBody>
            <a:bodyPr wrap="square" lIns="0" tIns="0" rIns="0" bIns="0" rtlCol="0"/>
            <a:lstStyle/>
            <a:p>
              <a:endParaRPr/>
            </a:p>
          </p:txBody>
        </p:sp>
        <p:sp>
          <p:nvSpPr>
            <p:cNvPr id="24" name="object 24"/>
            <p:cNvSpPr/>
            <p:nvPr/>
          </p:nvSpPr>
          <p:spPr>
            <a:xfrm>
              <a:off x="8282178" y="2962909"/>
              <a:ext cx="1691639" cy="1017269"/>
            </a:xfrm>
            <a:custGeom>
              <a:avLst/>
              <a:gdLst/>
              <a:ahLst/>
              <a:cxnLst/>
              <a:rect l="l" t="t" r="r" b="b"/>
              <a:pathLst>
                <a:path w="1691640" h="1017270">
                  <a:moveTo>
                    <a:pt x="1691640" y="0"/>
                  </a:moveTo>
                  <a:lnTo>
                    <a:pt x="0" y="0"/>
                  </a:lnTo>
                  <a:lnTo>
                    <a:pt x="0" y="163830"/>
                  </a:lnTo>
                  <a:lnTo>
                    <a:pt x="0" y="1017270"/>
                  </a:lnTo>
                  <a:lnTo>
                    <a:pt x="163830" y="1017270"/>
                  </a:lnTo>
                  <a:lnTo>
                    <a:pt x="163830" y="163830"/>
                  </a:lnTo>
                  <a:lnTo>
                    <a:pt x="1691640" y="163830"/>
                  </a:lnTo>
                  <a:lnTo>
                    <a:pt x="1691640" y="0"/>
                  </a:lnTo>
                  <a:close/>
                </a:path>
              </a:pathLst>
            </a:custGeom>
            <a:solidFill>
              <a:srgbClr val="B31166"/>
            </a:solidFill>
          </p:spPr>
          <p:txBody>
            <a:bodyPr wrap="square" lIns="0" tIns="0" rIns="0" bIns="0" rtlCol="0"/>
            <a:lstStyle/>
            <a:p>
              <a:endParaRPr/>
            </a:p>
          </p:txBody>
        </p:sp>
        <p:sp>
          <p:nvSpPr>
            <p:cNvPr id="25" name="object 25"/>
            <p:cNvSpPr/>
            <p:nvPr/>
          </p:nvSpPr>
          <p:spPr>
            <a:xfrm>
              <a:off x="8282177" y="2963417"/>
              <a:ext cx="1691639" cy="1016635"/>
            </a:xfrm>
            <a:custGeom>
              <a:avLst/>
              <a:gdLst/>
              <a:ahLst/>
              <a:cxnLst/>
              <a:rect l="l" t="t" r="r" b="b"/>
              <a:pathLst>
                <a:path w="1691640" h="1016635">
                  <a:moveTo>
                    <a:pt x="1691640" y="0"/>
                  </a:moveTo>
                  <a:lnTo>
                    <a:pt x="1691640" y="163703"/>
                  </a:lnTo>
                  <a:lnTo>
                    <a:pt x="163829" y="163703"/>
                  </a:lnTo>
                  <a:lnTo>
                    <a:pt x="163829" y="1016508"/>
                  </a:lnTo>
                  <a:lnTo>
                    <a:pt x="0" y="1016508"/>
                  </a:lnTo>
                  <a:lnTo>
                    <a:pt x="0" y="0"/>
                  </a:lnTo>
                  <a:lnTo>
                    <a:pt x="1691640" y="0"/>
                  </a:lnTo>
                  <a:close/>
                </a:path>
              </a:pathLst>
            </a:custGeom>
            <a:ln w="19812">
              <a:solidFill>
                <a:srgbClr val="B31166"/>
              </a:solidFill>
            </a:ln>
          </p:spPr>
          <p:txBody>
            <a:bodyPr wrap="square" lIns="0" tIns="0" rIns="0" bIns="0" rtlCol="0"/>
            <a:lstStyle/>
            <a:p>
              <a:endParaRPr/>
            </a:p>
          </p:txBody>
        </p:sp>
        <p:sp>
          <p:nvSpPr>
            <p:cNvPr id="26" name="object 26"/>
            <p:cNvSpPr/>
            <p:nvPr/>
          </p:nvSpPr>
          <p:spPr>
            <a:xfrm>
              <a:off x="9688830" y="2501645"/>
              <a:ext cx="288290" cy="288290"/>
            </a:xfrm>
            <a:custGeom>
              <a:avLst/>
              <a:gdLst/>
              <a:ahLst/>
              <a:cxnLst/>
              <a:rect l="l" t="t" r="r" b="b"/>
              <a:pathLst>
                <a:path w="288290" h="288289">
                  <a:moveTo>
                    <a:pt x="288036" y="0"/>
                  </a:moveTo>
                  <a:lnTo>
                    <a:pt x="0" y="288036"/>
                  </a:lnTo>
                  <a:lnTo>
                    <a:pt x="288036" y="288036"/>
                  </a:lnTo>
                  <a:lnTo>
                    <a:pt x="288036" y="0"/>
                  </a:lnTo>
                  <a:close/>
                </a:path>
              </a:pathLst>
            </a:custGeom>
            <a:solidFill>
              <a:srgbClr val="B31166"/>
            </a:solidFill>
          </p:spPr>
          <p:txBody>
            <a:bodyPr wrap="square" lIns="0" tIns="0" rIns="0" bIns="0" rtlCol="0"/>
            <a:lstStyle/>
            <a:p>
              <a:endParaRPr/>
            </a:p>
          </p:txBody>
        </p:sp>
        <p:sp>
          <p:nvSpPr>
            <p:cNvPr id="27" name="object 27"/>
            <p:cNvSpPr/>
            <p:nvPr/>
          </p:nvSpPr>
          <p:spPr>
            <a:xfrm>
              <a:off x="9688830" y="2501645"/>
              <a:ext cx="288290" cy="288290"/>
            </a:xfrm>
            <a:custGeom>
              <a:avLst/>
              <a:gdLst/>
              <a:ahLst/>
              <a:cxnLst/>
              <a:rect l="l" t="t" r="r" b="b"/>
              <a:pathLst>
                <a:path w="288290" h="288289">
                  <a:moveTo>
                    <a:pt x="0" y="288036"/>
                  </a:moveTo>
                  <a:lnTo>
                    <a:pt x="288036" y="0"/>
                  </a:lnTo>
                  <a:lnTo>
                    <a:pt x="288036" y="288036"/>
                  </a:lnTo>
                  <a:lnTo>
                    <a:pt x="0" y="288036"/>
                  </a:lnTo>
                  <a:close/>
                </a:path>
              </a:pathLst>
            </a:custGeom>
            <a:ln w="19812">
              <a:solidFill>
                <a:srgbClr val="B31166"/>
              </a:solidFill>
            </a:ln>
          </p:spPr>
          <p:txBody>
            <a:bodyPr wrap="square" lIns="0" tIns="0" rIns="0" bIns="0" rtlCol="0"/>
            <a:lstStyle/>
            <a:p>
              <a:endParaRPr/>
            </a:p>
          </p:txBody>
        </p:sp>
        <p:sp>
          <p:nvSpPr>
            <p:cNvPr id="28" name="object 28"/>
            <p:cNvSpPr/>
            <p:nvPr/>
          </p:nvSpPr>
          <p:spPr>
            <a:xfrm>
              <a:off x="10152126" y="2501899"/>
              <a:ext cx="1691639" cy="1016000"/>
            </a:xfrm>
            <a:custGeom>
              <a:avLst/>
              <a:gdLst/>
              <a:ahLst/>
              <a:cxnLst/>
              <a:rect l="l" t="t" r="r" b="b"/>
              <a:pathLst>
                <a:path w="1691640" h="1016000">
                  <a:moveTo>
                    <a:pt x="1691640" y="0"/>
                  </a:moveTo>
                  <a:lnTo>
                    <a:pt x="0" y="0"/>
                  </a:lnTo>
                  <a:lnTo>
                    <a:pt x="0" y="163830"/>
                  </a:lnTo>
                  <a:lnTo>
                    <a:pt x="0" y="1016000"/>
                  </a:lnTo>
                  <a:lnTo>
                    <a:pt x="163830" y="1016000"/>
                  </a:lnTo>
                  <a:lnTo>
                    <a:pt x="163830" y="163830"/>
                  </a:lnTo>
                  <a:lnTo>
                    <a:pt x="1691640" y="163830"/>
                  </a:lnTo>
                  <a:lnTo>
                    <a:pt x="1691640" y="0"/>
                  </a:lnTo>
                  <a:close/>
                </a:path>
              </a:pathLst>
            </a:custGeom>
            <a:solidFill>
              <a:srgbClr val="B31166"/>
            </a:solidFill>
          </p:spPr>
          <p:txBody>
            <a:bodyPr wrap="square" lIns="0" tIns="0" rIns="0" bIns="0" rtlCol="0"/>
            <a:lstStyle/>
            <a:p>
              <a:endParaRPr/>
            </a:p>
          </p:txBody>
        </p:sp>
        <p:sp>
          <p:nvSpPr>
            <p:cNvPr id="29" name="object 29"/>
            <p:cNvSpPr/>
            <p:nvPr/>
          </p:nvSpPr>
          <p:spPr>
            <a:xfrm>
              <a:off x="10152125" y="2501645"/>
              <a:ext cx="1691639" cy="1016635"/>
            </a:xfrm>
            <a:custGeom>
              <a:avLst/>
              <a:gdLst/>
              <a:ahLst/>
              <a:cxnLst/>
              <a:rect l="l" t="t" r="r" b="b"/>
              <a:pathLst>
                <a:path w="1691640" h="1016635">
                  <a:moveTo>
                    <a:pt x="1691640" y="0"/>
                  </a:moveTo>
                  <a:lnTo>
                    <a:pt x="1691640" y="163702"/>
                  </a:lnTo>
                  <a:lnTo>
                    <a:pt x="163829" y="163702"/>
                  </a:lnTo>
                  <a:lnTo>
                    <a:pt x="163829" y="1016507"/>
                  </a:lnTo>
                  <a:lnTo>
                    <a:pt x="0" y="1016507"/>
                  </a:lnTo>
                  <a:lnTo>
                    <a:pt x="0" y="0"/>
                  </a:lnTo>
                  <a:lnTo>
                    <a:pt x="1691640" y="0"/>
                  </a:lnTo>
                  <a:close/>
                </a:path>
              </a:pathLst>
            </a:custGeom>
            <a:ln w="19812">
              <a:solidFill>
                <a:srgbClr val="B31166"/>
              </a:solidFill>
            </a:ln>
          </p:spPr>
          <p:txBody>
            <a:bodyPr wrap="square" lIns="0" tIns="0" rIns="0" bIns="0" rtlCol="0"/>
            <a:lstStyle/>
            <a:p>
              <a:endParaRPr/>
            </a:p>
          </p:txBody>
        </p:sp>
      </p:grpSp>
      <p:sp>
        <p:nvSpPr>
          <p:cNvPr id="30" name="object 30"/>
          <p:cNvSpPr txBox="1"/>
          <p:nvPr/>
        </p:nvSpPr>
        <p:spPr>
          <a:xfrm>
            <a:off x="2166937" y="2697225"/>
            <a:ext cx="6468428" cy="2119630"/>
          </a:xfrm>
          <a:prstGeom prst="rect">
            <a:avLst/>
          </a:prstGeom>
        </p:spPr>
        <p:txBody>
          <a:bodyPr vert="horz" wrap="square" lIns="0" tIns="12065" rIns="0" bIns="0" rtlCol="0">
            <a:spAutoFit/>
          </a:bodyPr>
          <a:lstStyle/>
          <a:p>
            <a:pPr marR="5080" algn="r">
              <a:lnSpc>
                <a:spcPct val="100000"/>
              </a:lnSpc>
              <a:spcBef>
                <a:spcPts val="95"/>
              </a:spcBef>
            </a:pPr>
            <a:r>
              <a:rPr sz="1600" spc="-15">
                <a:latin typeface="Myanmar Text"/>
                <a:cs typeface="Myanmar Text"/>
              </a:rPr>
              <a:t>P</a:t>
            </a:r>
            <a:r>
              <a:rPr sz="1600" spc="-5">
                <a:latin typeface="Myanmar Text"/>
                <a:cs typeface="Myanmar Text"/>
              </a:rPr>
              <a:t>resentation</a:t>
            </a:r>
            <a:endParaRPr sz="1600">
              <a:latin typeface="Myanmar Text"/>
              <a:cs typeface="Myanmar Text"/>
            </a:endParaRPr>
          </a:p>
          <a:p>
            <a:pPr marL="5621655">
              <a:lnSpc>
                <a:spcPct val="100000"/>
              </a:lnSpc>
              <a:spcBef>
                <a:spcPts val="1725"/>
              </a:spcBef>
            </a:pPr>
            <a:endParaRPr sz="1600">
              <a:latin typeface="Myanmar Text"/>
              <a:cs typeface="Myanmar Text"/>
            </a:endParaRPr>
          </a:p>
          <a:p>
            <a:pPr marR="19685" algn="ctr">
              <a:lnSpc>
                <a:spcPct val="100000"/>
              </a:lnSpc>
              <a:spcBef>
                <a:spcPts val="1720"/>
              </a:spcBef>
            </a:pPr>
            <a:r>
              <a:rPr lang="en-US" sz="1600" spc="-5" dirty="0">
                <a:latin typeface="Myanmar Text"/>
                <a:cs typeface="Myanmar Text"/>
              </a:rPr>
              <a:t>                                             </a:t>
            </a:r>
            <a:r>
              <a:rPr sz="1600" spc="-5">
                <a:latin typeface="Myanmar Text"/>
                <a:cs typeface="Myanmar Text"/>
              </a:rPr>
              <a:t>Examination</a:t>
            </a:r>
            <a:r>
              <a:rPr lang="en-US" sz="1600" spc="-5" dirty="0">
                <a:latin typeface="Myanmar Text"/>
                <a:cs typeface="Myanmar Text"/>
              </a:rPr>
              <a:t>           Analysis</a:t>
            </a:r>
            <a:endParaRPr sz="1600">
              <a:latin typeface="Myanmar Text"/>
              <a:cs typeface="Myanmar Text"/>
            </a:endParaRPr>
          </a:p>
          <a:p>
            <a:pPr marL="1882139">
              <a:lnSpc>
                <a:spcPct val="100000"/>
              </a:lnSpc>
              <a:spcBef>
                <a:spcPts val="1725"/>
              </a:spcBef>
            </a:pPr>
            <a:r>
              <a:rPr sz="1600" spc="-5">
                <a:latin typeface="Myanmar Text"/>
                <a:cs typeface="Myanmar Text"/>
              </a:rPr>
              <a:t>Pr</a:t>
            </a:r>
            <a:r>
              <a:rPr lang="en-US" sz="1600" spc="-5" dirty="0">
                <a:latin typeface="Myanmar Text"/>
                <a:cs typeface="Myanmar Text"/>
              </a:rPr>
              <a:t>e</a:t>
            </a:r>
            <a:r>
              <a:rPr sz="1600" spc="-5">
                <a:latin typeface="Myanmar Text"/>
                <a:cs typeface="Myanmar Text"/>
              </a:rPr>
              <a:t>servation</a:t>
            </a:r>
            <a:endParaRPr sz="1600">
              <a:latin typeface="Myanmar Text"/>
              <a:cs typeface="Myanmar Text"/>
            </a:endParaRPr>
          </a:p>
          <a:p>
            <a:pPr marL="12700">
              <a:lnSpc>
                <a:spcPct val="100000"/>
              </a:lnSpc>
              <a:spcBef>
                <a:spcPts val="1725"/>
              </a:spcBef>
            </a:pPr>
            <a:r>
              <a:rPr sz="1600" spc="-10" dirty="0">
                <a:latin typeface="Myanmar Text"/>
                <a:cs typeface="Myanmar Text"/>
              </a:rPr>
              <a:t>Collection</a:t>
            </a:r>
            <a:endParaRPr sz="1600">
              <a:latin typeface="Myanmar Text"/>
              <a:cs typeface="Myanmar Text"/>
            </a:endParaRPr>
          </a:p>
        </p:txBody>
      </p:sp>
      <p:sp>
        <p:nvSpPr>
          <p:cNvPr id="31" name="object 31"/>
          <p:cNvSpPr txBox="1"/>
          <p:nvPr/>
        </p:nvSpPr>
        <p:spPr>
          <a:xfrm>
            <a:off x="2310289" y="5971743"/>
            <a:ext cx="1152525" cy="566822"/>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t>
            </a:r>
            <a:r>
              <a:rPr sz="1800" spc="-5" dirty="0">
                <a:latin typeface="Arial"/>
                <a:cs typeface="Arial"/>
              </a:rPr>
              <a:t>crime</a:t>
            </a:r>
            <a:r>
              <a:rPr sz="1800" spc="-60" dirty="0">
                <a:latin typeface="Arial"/>
                <a:cs typeface="Arial"/>
              </a:rPr>
              <a:t> </a:t>
            </a:r>
            <a:r>
              <a:rPr sz="1800" spc="-5" dirty="0">
                <a:latin typeface="Arial"/>
                <a:cs typeface="Arial"/>
              </a:rPr>
              <a:t>scene</a:t>
            </a:r>
            <a:endParaRPr sz="1800">
              <a:latin typeface="Arial"/>
              <a:cs typeface="Arial"/>
            </a:endParaRPr>
          </a:p>
        </p:txBody>
      </p:sp>
      <p:sp>
        <p:nvSpPr>
          <p:cNvPr id="32" name="object 32"/>
          <p:cNvSpPr/>
          <p:nvPr/>
        </p:nvSpPr>
        <p:spPr>
          <a:xfrm>
            <a:off x="4889182" y="4572761"/>
            <a:ext cx="4086225" cy="533400"/>
          </a:xfrm>
          <a:custGeom>
            <a:avLst/>
            <a:gdLst/>
            <a:ahLst/>
            <a:cxnLst/>
            <a:rect l="l" t="t" r="r" b="b"/>
            <a:pathLst>
              <a:path w="5448300" h="533400">
                <a:moveTo>
                  <a:pt x="5448300" y="0"/>
                </a:moveTo>
                <a:lnTo>
                  <a:pt x="5448300" y="103822"/>
                </a:lnTo>
                <a:lnTo>
                  <a:pt x="5448300" y="188595"/>
                </a:lnTo>
                <a:lnTo>
                  <a:pt x="5448300" y="245745"/>
                </a:lnTo>
                <a:lnTo>
                  <a:pt x="5448300" y="266700"/>
                </a:lnTo>
                <a:lnTo>
                  <a:pt x="2704338" y="266700"/>
                </a:lnTo>
                <a:lnTo>
                  <a:pt x="2704338" y="287655"/>
                </a:lnTo>
                <a:lnTo>
                  <a:pt x="2704338" y="344805"/>
                </a:lnTo>
                <a:lnTo>
                  <a:pt x="2704338" y="429577"/>
                </a:lnTo>
                <a:lnTo>
                  <a:pt x="2704338" y="533400"/>
                </a:lnTo>
                <a:lnTo>
                  <a:pt x="2704338" y="429577"/>
                </a:lnTo>
                <a:lnTo>
                  <a:pt x="2704338" y="344804"/>
                </a:lnTo>
                <a:lnTo>
                  <a:pt x="2704338" y="287654"/>
                </a:lnTo>
                <a:lnTo>
                  <a:pt x="2704338" y="266700"/>
                </a:lnTo>
                <a:lnTo>
                  <a:pt x="0" y="266700"/>
                </a:lnTo>
                <a:lnTo>
                  <a:pt x="0" y="245744"/>
                </a:lnTo>
                <a:lnTo>
                  <a:pt x="0" y="188594"/>
                </a:lnTo>
                <a:lnTo>
                  <a:pt x="0" y="103822"/>
                </a:lnTo>
                <a:lnTo>
                  <a:pt x="0" y="0"/>
                </a:lnTo>
              </a:path>
            </a:pathLst>
          </a:custGeom>
          <a:ln w="19812">
            <a:solidFill>
              <a:srgbClr val="B31166"/>
            </a:solidFill>
          </a:ln>
        </p:spPr>
        <p:txBody>
          <a:bodyPr wrap="square" lIns="0" tIns="0" rIns="0" bIns="0" rtlCol="0"/>
          <a:lstStyle/>
          <a:p>
            <a:endParaRPr/>
          </a:p>
        </p:txBody>
      </p:sp>
      <p:sp>
        <p:nvSpPr>
          <p:cNvPr id="33" name="object 33"/>
          <p:cNvSpPr txBox="1"/>
          <p:nvPr/>
        </p:nvSpPr>
        <p:spPr>
          <a:xfrm>
            <a:off x="6713411" y="5153914"/>
            <a:ext cx="438150" cy="566822"/>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In</a:t>
            </a:r>
            <a:r>
              <a:rPr sz="1800" spc="-80" dirty="0">
                <a:latin typeface="Arial"/>
                <a:cs typeface="Arial"/>
              </a:rPr>
              <a:t> </a:t>
            </a:r>
            <a:r>
              <a:rPr sz="1800" spc="-5" dirty="0">
                <a:latin typeface="Arial"/>
                <a:cs typeface="Arial"/>
              </a:rPr>
              <a:t>lab</a:t>
            </a:r>
            <a:endParaRPr sz="1800">
              <a:latin typeface="Arial"/>
              <a:cs typeface="Arial"/>
            </a:endParaRPr>
          </a:p>
        </p:txBody>
      </p:sp>
      <p:grpSp>
        <p:nvGrpSpPr>
          <p:cNvPr id="9" name="object 34"/>
          <p:cNvGrpSpPr/>
          <p:nvPr/>
        </p:nvGrpSpPr>
        <p:grpSpPr>
          <a:xfrm>
            <a:off x="-6858" y="5443728"/>
            <a:ext cx="9159240" cy="1424940"/>
            <a:chOff x="-9144" y="5443728"/>
            <a:chExt cx="12212320" cy="1424940"/>
          </a:xfrm>
        </p:grpSpPr>
        <p:sp>
          <p:nvSpPr>
            <p:cNvPr id="35" name="object 35"/>
            <p:cNvSpPr/>
            <p:nvPr/>
          </p:nvSpPr>
          <p:spPr>
            <a:xfrm>
              <a:off x="1070609" y="5453634"/>
              <a:ext cx="5179060" cy="533400"/>
            </a:xfrm>
            <a:custGeom>
              <a:avLst/>
              <a:gdLst/>
              <a:ahLst/>
              <a:cxnLst/>
              <a:rect l="l" t="t" r="r" b="b"/>
              <a:pathLst>
                <a:path w="5179060" h="533400">
                  <a:moveTo>
                    <a:pt x="5178552" y="0"/>
                  </a:moveTo>
                  <a:lnTo>
                    <a:pt x="5178552" y="103811"/>
                  </a:lnTo>
                  <a:lnTo>
                    <a:pt x="5178552" y="188585"/>
                  </a:lnTo>
                  <a:lnTo>
                    <a:pt x="5178552" y="245741"/>
                  </a:lnTo>
                  <a:lnTo>
                    <a:pt x="5178552" y="266699"/>
                  </a:lnTo>
                  <a:lnTo>
                    <a:pt x="2783459" y="266699"/>
                  </a:lnTo>
                  <a:lnTo>
                    <a:pt x="2783459" y="287658"/>
                  </a:lnTo>
                  <a:lnTo>
                    <a:pt x="2783459" y="344814"/>
                  </a:lnTo>
                  <a:lnTo>
                    <a:pt x="2783459" y="429588"/>
                  </a:lnTo>
                  <a:lnTo>
                    <a:pt x="2783459" y="533399"/>
                  </a:lnTo>
                  <a:lnTo>
                    <a:pt x="2783459" y="429588"/>
                  </a:lnTo>
                  <a:lnTo>
                    <a:pt x="2783459" y="344814"/>
                  </a:lnTo>
                  <a:lnTo>
                    <a:pt x="2783459" y="287658"/>
                  </a:lnTo>
                  <a:lnTo>
                    <a:pt x="2783459" y="266699"/>
                  </a:lnTo>
                  <a:lnTo>
                    <a:pt x="0" y="266699"/>
                  </a:lnTo>
                  <a:lnTo>
                    <a:pt x="0" y="245741"/>
                  </a:lnTo>
                  <a:lnTo>
                    <a:pt x="0" y="188585"/>
                  </a:lnTo>
                  <a:lnTo>
                    <a:pt x="0" y="103811"/>
                  </a:lnTo>
                  <a:lnTo>
                    <a:pt x="0" y="0"/>
                  </a:lnTo>
                </a:path>
              </a:pathLst>
            </a:custGeom>
            <a:ln w="19812">
              <a:solidFill>
                <a:srgbClr val="B31166"/>
              </a:solidFill>
            </a:ln>
          </p:spPr>
          <p:txBody>
            <a:bodyPr wrap="square" lIns="0" tIns="0" rIns="0" bIns="0" rtlCol="0"/>
            <a:lstStyle/>
            <a:p>
              <a:endParaRPr/>
            </a:p>
          </p:txBody>
        </p:sp>
        <p:sp>
          <p:nvSpPr>
            <p:cNvPr id="36" name="object 36"/>
            <p:cNvSpPr/>
            <p:nvPr/>
          </p:nvSpPr>
          <p:spPr>
            <a:xfrm>
              <a:off x="761" y="6672834"/>
              <a:ext cx="12192000" cy="186055"/>
            </a:xfrm>
            <a:custGeom>
              <a:avLst/>
              <a:gdLst/>
              <a:ahLst/>
              <a:cxnLst/>
              <a:rect l="l" t="t" r="r" b="b"/>
              <a:pathLst>
                <a:path w="12192000" h="186054">
                  <a:moveTo>
                    <a:pt x="12192000" y="0"/>
                  </a:moveTo>
                  <a:lnTo>
                    <a:pt x="0" y="0"/>
                  </a:lnTo>
                  <a:lnTo>
                    <a:pt x="0" y="185928"/>
                  </a:lnTo>
                  <a:lnTo>
                    <a:pt x="12192000" y="185928"/>
                  </a:lnTo>
                  <a:lnTo>
                    <a:pt x="12192000" y="0"/>
                  </a:lnTo>
                  <a:close/>
                </a:path>
              </a:pathLst>
            </a:custGeom>
            <a:solidFill>
              <a:srgbClr val="B31166"/>
            </a:solidFill>
          </p:spPr>
          <p:txBody>
            <a:bodyPr wrap="square" lIns="0" tIns="0" rIns="0" bIns="0" rtlCol="0"/>
            <a:lstStyle/>
            <a:p>
              <a:endParaRPr/>
            </a:p>
          </p:txBody>
        </p:sp>
        <p:sp>
          <p:nvSpPr>
            <p:cNvPr id="37" name="object 37"/>
            <p:cNvSpPr/>
            <p:nvPr/>
          </p:nvSpPr>
          <p:spPr>
            <a:xfrm>
              <a:off x="761" y="6672834"/>
              <a:ext cx="12192000" cy="186055"/>
            </a:xfrm>
            <a:custGeom>
              <a:avLst/>
              <a:gdLst/>
              <a:ahLst/>
              <a:cxnLst/>
              <a:rect l="l" t="t" r="r" b="b"/>
              <a:pathLst>
                <a:path w="12192000" h="186054">
                  <a:moveTo>
                    <a:pt x="0" y="185928"/>
                  </a:moveTo>
                  <a:lnTo>
                    <a:pt x="12192000" y="185928"/>
                  </a:lnTo>
                  <a:lnTo>
                    <a:pt x="12192000" y="0"/>
                  </a:lnTo>
                  <a:lnTo>
                    <a:pt x="0" y="0"/>
                  </a:lnTo>
                  <a:lnTo>
                    <a:pt x="0" y="185928"/>
                  </a:lnTo>
                  <a:close/>
                </a:path>
              </a:pathLst>
            </a:custGeom>
            <a:ln w="19811">
              <a:solidFill>
                <a:srgbClr val="830948"/>
              </a:solidFill>
            </a:ln>
          </p:spPr>
          <p:txBody>
            <a:bodyPr wrap="square" lIns="0" tIns="0" rIns="0" bIns="0" rtlCol="0"/>
            <a:lstStyle/>
            <a:p>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426465"/>
            <a:ext cx="3794760" cy="696595"/>
          </a:xfrm>
          <a:prstGeom prst="rect">
            <a:avLst/>
          </a:prstGeom>
        </p:spPr>
        <p:txBody>
          <a:bodyPr vert="horz" wrap="square" lIns="0" tIns="13335" rIns="0" bIns="0" rtlCol="0">
            <a:spAutoFit/>
          </a:bodyPr>
          <a:lstStyle/>
          <a:p>
            <a:pPr marL="12700">
              <a:lnSpc>
                <a:spcPct val="100000"/>
              </a:lnSpc>
              <a:spcBef>
                <a:spcPts val="105"/>
              </a:spcBef>
            </a:pPr>
            <a:r>
              <a:rPr dirty="0"/>
              <a:t>Cyber </a:t>
            </a:r>
            <a:r>
              <a:rPr spc="-75" dirty="0"/>
              <a:t>Law</a:t>
            </a:r>
            <a:r>
              <a:rPr spc="-100" dirty="0"/>
              <a:t> </a:t>
            </a:r>
            <a:r>
              <a:rPr dirty="0"/>
              <a:t>?</a:t>
            </a:r>
          </a:p>
        </p:txBody>
      </p:sp>
      <p:sp>
        <p:nvSpPr>
          <p:cNvPr id="3" name="object 3"/>
          <p:cNvSpPr txBox="1"/>
          <p:nvPr/>
        </p:nvSpPr>
        <p:spPr>
          <a:xfrm>
            <a:off x="459740" y="1371600"/>
            <a:ext cx="8392795" cy="5011628"/>
          </a:xfrm>
          <a:prstGeom prst="rect">
            <a:avLst/>
          </a:prstGeom>
        </p:spPr>
        <p:txBody>
          <a:bodyPr vert="horz" wrap="square" lIns="0" tIns="12700" rIns="0" bIns="0" rtlCol="0">
            <a:spAutoFit/>
          </a:bodyPr>
          <a:lstStyle/>
          <a:p>
            <a:pPr marL="477520" indent="-464820">
              <a:lnSpc>
                <a:spcPct val="100000"/>
              </a:lnSpc>
              <a:spcBef>
                <a:spcPts val="100"/>
              </a:spcBef>
              <a:buFont typeface="Wingdings"/>
              <a:buChar char=""/>
              <a:tabLst>
                <a:tab pos="476884" algn="l"/>
                <a:tab pos="477520" algn="l"/>
              </a:tabLst>
            </a:pPr>
            <a:r>
              <a:rPr sz="3600" b="1" dirty="0">
                <a:latin typeface="Calisto MT"/>
                <a:cs typeface="Calisto MT"/>
              </a:rPr>
              <a:t>Cyber </a:t>
            </a:r>
            <a:r>
              <a:rPr sz="3600" b="1" spc="-40" dirty="0">
                <a:latin typeface="Calisto MT"/>
                <a:cs typeface="Calisto MT"/>
              </a:rPr>
              <a:t>Law </a:t>
            </a:r>
            <a:r>
              <a:rPr sz="3600" b="1" dirty="0">
                <a:latin typeface="Calisto MT"/>
                <a:cs typeface="Calisto MT"/>
              </a:rPr>
              <a:t>is </a:t>
            </a:r>
            <a:r>
              <a:rPr sz="3600" b="1" spc="-10" dirty="0">
                <a:latin typeface="Calisto MT"/>
                <a:cs typeface="Calisto MT"/>
              </a:rPr>
              <a:t>the </a:t>
            </a:r>
            <a:r>
              <a:rPr sz="3600" b="1" spc="-40" dirty="0">
                <a:latin typeface="Calisto MT"/>
                <a:cs typeface="Calisto MT"/>
              </a:rPr>
              <a:t>law </a:t>
            </a:r>
            <a:r>
              <a:rPr sz="3600" b="1" spc="-25" dirty="0">
                <a:latin typeface="Calisto MT"/>
                <a:cs typeface="Calisto MT"/>
              </a:rPr>
              <a:t>governing </a:t>
            </a:r>
            <a:r>
              <a:rPr sz="3600" b="1" spc="5" dirty="0">
                <a:latin typeface="Calisto MT"/>
                <a:cs typeface="Calisto MT"/>
              </a:rPr>
              <a:t>cyber</a:t>
            </a:r>
            <a:r>
              <a:rPr sz="3600" b="1" spc="200" dirty="0">
                <a:latin typeface="Calisto MT"/>
                <a:cs typeface="Calisto MT"/>
              </a:rPr>
              <a:t> </a:t>
            </a:r>
            <a:r>
              <a:rPr sz="3600" b="1" spc="-20">
                <a:latin typeface="Calisto MT"/>
                <a:cs typeface="Calisto MT"/>
              </a:rPr>
              <a:t>space.</a:t>
            </a:r>
            <a:endParaRPr lang="en-US" sz="3600" b="1" spc="-20" dirty="0">
              <a:latin typeface="Calisto MT"/>
              <a:cs typeface="Calisto MT"/>
            </a:endParaRPr>
          </a:p>
          <a:p>
            <a:pPr marL="477520" indent="-464820">
              <a:spcBef>
                <a:spcPts val="100"/>
              </a:spcBef>
              <a:buFont typeface="Wingdings"/>
              <a:buChar char=""/>
              <a:tabLst>
                <a:tab pos="476884" algn="l"/>
                <a:tab pos="477520" algn="l"/>
              </a:tabLst>
            </a:pPr>
            <a:r>
              <a:rPr lang="en-US" sz="3600" dirty="0"/>
              <a:t>Cyber Law is a generic term referring to all the legal and regulatory aspects of the internet. Everything concerned with or related to or emanating from any legal aspects or concerning any activities of the citizens in the cyberspace comes within the ambit of cyber laws.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normAutofit/>
          </a:bodyPr>
          <a:lstStyle/>
          <a:p>
            <a:r>
              <a:rPr lang="en-US" sz="2200" b="1" dirty="0"/>
              <a:t>Fig: Process model for understanding a seizure and handling of forensics evidence legal framework</a:t>
            </a:r>
            <a:r>
              <a:rPr lang="en-US" b="1" dirty="0"/>
              <a:t>. </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533400" y="1696244"/>
            <a:ext cx="7924799" cy="4704556"/>
          </a:xfrm>
          <a:prstGeom prst="rect">
            <a:avLst/>
          </a:prstGeom>
          <a:noFill/>
          <a:ln w="9525">
            <a:noFill/>
            <a:miter lim="800000"/>
            <a:headEnd/>
            <a:tailEnd/>
          </a:ln>
          <a:effec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15962"/>
          </a:xfrm>
        </p:spPr>
        <p:txBody>
          <a:bodyPr>
            <a:noAutofit/>
          </a:bodyPr>
          <a:lstStyle/>
          <a:p>
            <a:br>
              <a:rPr lang="en-US" sz="3200" dirty="0"/>
            </a:br>
            <a:r>
              <a:rPr lang="en-US" sz="3200" b="1" dirty="0"/>
              <a:t>The Phases in Computer Forensics/Digital Forensics </a:t>
            </a:r>
            <a:br>
              <a:rPr lang="en-US" sz="3200" b="1" dirty="0"/>
            </a:br>
            <a:endParaRPr lang="en-US" sz="3200" dirty="0"/>
          </a:p>
        </p:txBody>
      </p:sp>
      <p:sp>
        <p:nvSpPr>
          <p:cNvPr id="3" name="Content Placeholder 2"/>
          <p:cNvSpPr>
            <a:spLocks noGrp="1"/>
          </p:cNvSpPr>
          <p:nvPr>
            <p:ph idx="1"/>
          </p:nvPr>
        </p:nvSpPr>
        <p:spPr>
          <a:xfrm>
            <a:off x="228600" y="914400"/>
            <a:ext cx="8686800" cy="5715000"/>
          </a:xfrm>
        </p:spPr>
        <p:txBody>
          <a:bodyPr>
            <a:normAutofit fontScale="62500" lnSpcReduction="20000"/>
          </a:bodyPr>
          <a:lstStyle/>
          <a:p>
            <a:r>
              <a:rPr lang="en-US" dirty="0"/>
              <a:t>The investigator must be properly trained to perform the specific kind of investigation that is at hand. </a:t>
            </a:r>
          </a:p>
          <a:p>
            <a:r>
              <a:rPr lang="en-US" dirty="0"/>
              <a:t>Tools that are used to generate reports for court should be validated. </a:t>
            </a:r>
          </a:p>
          <a:p>
            <a:r>
              <a:rPr lang="en-US" dirty="0"/>
              <a:t>There are many tools to be used in the process. </a:t>
            </a:r>
          </a:p>
          <a:p>
            <a:r>
              <a:rPr lang="en-US" dirty="0"/>
              <a:t>One should determine the proper tool to be used based on the case. Broadly speaking, the forensics life cycle involves the following phases: </a:t>
            </a:r>
          </a:p>
          <a:p>
            <a:r>
              <a:rPr lang="en-US" b="1" dirty="0"/>
              <a:t>1. Preparation and identification : </a:t>
            </a:r>
            <a:r>
              <a:rPr lang="en-US" dirty="0"/>
              <a:t>Case briefings engagement terms, interrogatories, spoliation prevention, disclosure and discovery planning, discovery requests. </a:t>
            </a:r>
          </a:p>
          <a:p>
            <a:r>
              <a:rPr lang="en-US" b="1" dirty="0"/>
              <a:t>2. Collection and recording : </a:t>
            </a:r>
            <a:r>
              <a:rPr lang="en-US" dirty="0"/>
              <a:t>Drive imaging, indexing, profiling, search plans, cost estimates, risk analysis. </a:t>
            </a:r>
          </a:p>
          <a:p>
            <a:r>
              <a:rPr lang="en-US" b="1" dirty="0"/>
              <a:t>3. Storing and transporting </a:t>
            </a:r>
          </a:p>
          <a:p>
            <a:r>
              <a:rPr lang="en-US" b="1" dirty="0"/>
              <a:t>4. Examination/investigation : </a:t>
            </a:r>
            <a:r>
              <a:rPr lang="en-US" dirty="0"/>
              <a:t>Triage images, data recovery, keyword searches, hidden data review, communicate, iterate</a:t>
            </a:r>
          </a:p>
          <a:p>
            <a:r>
              <a:rPr lang="en-US" b="1" dirty="0"/>
              <a:t>5. Analysis, interpretation and attribution </a:t>
            </a:r>
          </a:p>
          <a:p>
            <a:r>
              <a:rPr lang="en-US" b="1" dirty="0"/>
              <a:t>6. Reporting : </a:t>
            </a:r>
            <a:r>
              <a:rPr lang="en-US" dirty="0"/>
              <a:t>Oral vs. written, relevant document production, search statistic reports, chain of custody reporting, case log reporting</a:t>
            </a:r>
          </a:p>
          <a:p>
            <a:r>
              <a:rPr lang="en-US" b="1" dirty="0"/>
              <a:t>7. Testifying: Testimony preparation, presentation preparation, testimony. </a:t>
            </a:r>
          </a:p>
          <a:p>
            <a:endParaRPr lang="en-US" dirty="0"/>
          </a:p>
          <a:p>
            <a:r>
              <a:rPr lang="en-US" dirty="0"/>
              <a:t>To mention very briefly, the process involves the following activities: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629400"/>
          </a:xfrm>
        </p:spPr>
        <p:txBody>
          <a:bodyPr>
            <a:normAutofit/>
          </a:bodyPr>
          <a:lstStyle/>
          <a:p>
            <a:r>
              <a:rPr lang="en-US" b="1" dirty="0"/>
              <a:t>Preparing for the Evidence and Identifying the Evidence </a:t>
            </a:r>
          </a:p>
          <a:p>
            <a:pPr>
              <a:buNone/>
            </a:pPr>
            <a:r>
              <a:rPr lang="en-US" dirty="0"/>
              <a:t>		</a:t>
            </a:r>
          </a:p>
          <a:p>
            <a:r>
              <a:rPr lang="en-US" b="1" dirty="0"/>
              <a:t>Collecting and Recording Digital Evidence </a:t>
            </a:r>
          </a:p>
          <a:p>
            <a:pPr>
              <a:buNone/>
            </a:pPr>
            <a:r>
              <a:rPr lang="en-US" dirty="0"/>
              <a:t>		Digital evidence can be collected from many sources. Obvious sources include computers, cell phones, digital cameras, hard drives, CD-ROM, USB memory devices and so on. Non-obvious sources include settings of digital thermometers, black boxes inside automobiles, RFID tags and </a:t>
            </a:r>
            <a:r>
              <a:rPr lang="en-US" dirty="0" err="1"/>
              <a:t>webpages</a:t>
            </a:r>
            <a:r>
              <a:rPr lang="en-US" dirty="0"/>
              <a:t> (which must be preserved as they are subject to change).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Fig: Media that can hold digital evidences </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228600" y="1371600"/>
            <a:ext cx="4648200" cy="388620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4953000" y="1371600"/>
            <a:ext cx="4191000" cy="3705225"/>
          </a:xfrm>
          <a:prstGeom prst="rect">
            <a:avLst/>
          </a:prstGeom>
          <a:noFill/>
          <a:ln w="9525">
            <a:noFill/>
            <a:miter lim="800000"/>
            <a:headEnd/>
            <a:tailEnd/>
          </a:ln>
          <a:effec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705600"/>
          </a:xfrm>
        </p:spPr>
        <p:txBody>
          <a:bodyPr>
            <a:normAutofit/>
          </a:bodyPr>
          <a:lstStyle/>
          <a:p>
            <a:r>
              <a:rPr lang="en-US" b="1" dirty="0"/>
              <a:t>Storing and Transporting Digital Evidence </a:t>
            </a:r>
          </a:p>
          <a:p>
            <a:pPr>
              <a:buNone/>
            </a:pPr>
            <a:r>
              <a:rPr lang="en-US" dirty="0"/>
              <a:t>		</a:t>
            </a:r>
            <a:r>
              <a:rPr lang="en-US" sz="2000" dirty="0"/>
              <a:t>The following are specific practices that have been adopted in the handling of digital evidence: </a:t>
            </a:r>
          </a:p>
          <a:p>
            <a:pPr>
              <a:buNone/>
            </a:pPr>
            <a:r>
              <a:rPr lang="en-US" sz="2000" dirty="0"/>
              <a:t>	1. Image computer media using a write-blocking tool to ensure that no data is added to the suspect device; </a:t>
            </a:r>
          </a:p>
          <a:p>
            <a:pPr>
              <a:buNone/>
            </a:pPr>
            <a:r>
              <a:rPr lang="en-US" sz="2000" dirty="0"/>
              <a:t>	2. establish and maintain the chain of custody. </a:t>
            </a:r>
          </a:p>
          <a:p>
            <a:pPr>
              <a:buNone/>
            </a:pPr>
            <a:endParaRPr lang="en-US" sz="1600" b="1" dirty="0"/>
          </a:p>
          <a:p>
            <a:pPr>
              <a:buNone/>
            </a:pPr>
            <a:endParaRPr lang="en-US" sz="1600" b="1" dirty="0"/>
          </a:p>
          <a:p>
            <a:pPr>
              <a:buNone/>
            </a:pPr>
            <a:endParaRPr lang="en-US" sz="1600" b="1" dirty="0"/>
          </a:p>
          <a:p>
            <a:pPr>
              <a:buNone/>
            </a:pPr>
            <a:endParaRPr lang="en-US" sz="1600" b="1" dirty="0"/>
          </a:p>
          <a:p>
            <a:pPr>
              <a:buNone/>
            </a:pPr>
            <a:endParaRPr lang="en-US" sz="1600" b="1" dirty="0"/>
          </a:p>
          <a:p>
            <a:pPr>
              <a:buNone/>
            </a:pPr>
            <a:endParaRPr lang="en-US" sz="1600" b="1" dirty="0"/>
          </a:p>
          <a:p>
            <a:pPr>
              <a:buNone/>
            </a:pPr>
            <a:endParaRPr lang="en-US" sz="1600" b="1" dirty="0"/>
          </a:p>
          <a:p>
            <a:pPr>
              <a:buNone/>
            </a:pPr>
            <a:endParaRPr lang="en-US" sz="1600" b="1" dirty="0"/>
          </a:p>
          <a:p>
            <a:pPr>
              <a:buNone/>
            </a:pPr>
            <a:endParaRPr lang="en-US" sz="1600" b="1" dirty="0"/>
          </a:p>
          <a:p>
            <a:pPr>
              <a:buNone/>
            </a:pPr>
            <a:endParaRPr lang="en-US" sz="1600" b="1" dirty="0"/>
          </a:p>
          <a:p>
            <a:pPr>
              <a:buNone/>
            </a:pPr>
            <a:r>
              <a:rPr lang="en-US" sz="1600" b="1" dirty="0"/>
              <a:t>       Fig: Embedded memories inside computer. (a) Read-only memory (ROM) chips; (b) erasable programmable read-only memory (EPROM) chip; (c) programmable read-only memory (PROM) chips; (d) electrify erasable programmable read-only memory (EEPROM) chips. </a:t>
            </a:r>
            <a:endParaRPr lang="en-US" sz="1600" dirty="0"/>
          </a:p>
          <a:p>
            <a:pPr>
              <a:buNone/>
            </a:pPr>
            <a:endParaRPr lang="en-US" sz="2400" dirty="0"/>
          </a:p>
          <a:p>
            <a:endParaRPr lang="en-US" dirty="0"/>
          </a:p>
        </p:txBody>
      </p:sp>
      <p:pic>
        <p:nvPicPr>
          <p:cNvPr id="4" name="Picture 2"/>
          <p:cNvPicPr>
            <a:picLocks noChangeAspect="1" noChangeArrowheads="1"/>
          </p:cNvPicPr>
          <p:nvPr/>
        </p:nvPicPr>
        <p:blipFill>
          <a:blip r:embed="rId2"/>
          <a:srcRect/>
          <a:stretch>
            <a:fillRect/>
          </a:stretch>
        </p:blipFill>
        <p:spPr bwMode="auto">
          <a:xfrm>
            <a:off x="1600200" y="2971800"/>
            <a:ext cx="4267200" cy="2667000"/>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0"/>
            <a:ext cx="8534400" cy="6629400"/>
          </a:xfrm>
        </p:spPr>
        <p:txBody>
          <a:bodyPr>
            <a:noAutofit/>
          </a:bodyPr>
          <a:lstStyle/>
          <a:p>
            <a:pPr>
              <a:buNone/>
            </a:pPr>
            <a:r>
              <a:rPr lang="en-US" sz="1600" dirty="0"/>
              <a:t>		Some of the most valuable information obtained in the course of a forensics examination will come from the computer user. An interview with the user can yield valuable information about the system configuration, applications, encryption keys and methodology. Forensics analysis is much easier when analysts have the user’s passphrases to access encrypted files, containers and network servers. As a general rule, one should not examine digital information unless one has the legal authority to do so. Amateur forensics examiners should keep this in mind before starting any unauthorized investigation. </a:t>
            </a:r>
          </a:p>
          <a:p>
            <a:pPr>
              <a:buNone/>
            </a:pPr>
            <a:r>
              <a:rPr lang="en-US" sz="1600" dirty="0"/>
              <a:t>		For the purpose of digital evidence examination, “imaging of electronic media” (on which the evidence is believed to be residing) becomes necessary. </a:t>
            </a:r>
          </a:p>
          <a:p>
            <a:endParaRPr lang="en-US" sz="1600" b="1" dirty="0"/>
          </a:p>
          <a:p>
            <a:r>
              <a:rPr lang="en-US" sz="2000" b="1" dirty="0"/>
              <a:t>Analysis, Interpretation and Attribution </a:t>
            </a:r>
          </a:p>
          <a:p>
            <a:pPr>
              <a:buNone/>
            </a:pPr>
            <a:r>
              <a:rPr lang="en-US" sz="1600" b="1" dirty="0"/>
              <a:t>		</a:t>
            </a:r>
            <a:r>
              <a:rPr lang="en-US" sz="1600" dirty="0"/>
              <a:t>Analysis, interpretation and attribution of evidence are the most difficult aspects encountered by most forensics analysts. In the digital forensics arena, there are usually only a finite number of possible event sequences that could have produced evidence. </a:t>
            </a:r>
          </a:p>
          <a:p>
            <a:pPr>
              <a:buNone/>
            </a:pPr>
            <a:r>
              <a:rPr lang="en-US" sz="1600" dirty="0"/>
              <a:t>		Examples of common digital analysis types include: </a:t>
            </a:r>
          </a:p>
          <a:p>
            <a:pPr>
              <a:buNone/>
            </a:pPr>
            <a:r>
              <a:rPr lang="en-US" sz="1600" dirty="0"/>
              <a:t>	1. Media Analysis </a:t>
            </a:r>
          </a:p>
          <a:p>
            <a:pPr>
              <a:buNone/>
            </a:pPr>
            <a:r>
              <a:rPr lang="en-US" sz="1600" dirty="0"/>
              <a:t>	2. Media Management Analysis </a:t>
            </a:r>
          </a:p>
          <a:p>
            <a:pPr>
              <a:buNone/>
            </a:pPr>
            <a:r>
              <a:rPr lang="en-US" sz="1600" dirty="0"/>
              <a:t>	3. File System Analysis </a:t>
            </a:r>
          </a:p>
          <a:p>
            <a:pPr>
              <a:buNone/>
            </a:pPr>
            <a:r>
              <a:rPr lang="en-US" sz="1600" dirty="0"/>
              <a:t>	4. Application Analysis </a:t>
            </a:r>
          </a:p>
          <a:p>
            <a:pPr>
              <a:buNone/>
            </a:pPr>
            <a:r>
              <a:rPr lang="en-US" sz="1600" dirty="0"/>
              <a:t>	5. Network Analysis </a:t>
            </a:r>
          </a:p>
          <a:p>
            <a:pPr>
              <a:buNone/>
            </a:pPr>
            <a:r>
              <a:rPr lang="en-US" sz="1600" dirty="0"/>
              <a:t>	6. OS Analysis </a:t>
            </a:r>
          </a:p>
          <a:p>
            <a:pPr>
              <a:buNone/>
            </a:pPr>
            <a:r>
              <a:rPr lang="en-US" sz="1600" dirty="0"/>
              <a:t>	7. Executable Analysis </a:t>
            </a:r>
          </a:p>
          <a:p>
            <a:pPr>
              <a:buNone/>
            </a:pPr>
            <a:r>
              <a:rPr lang="en-US" sz="1600" dirty="0"/>
              <a:t>	8. Image Analysis </a:t>
            </a:r>
          </a:p>
          <a:p>
            <a:pPr>
              <a:buNone/>
            </a:pPr>
            <a:r>
              <a:rPr lang="en-US" sz="1600" dirty="0"/>
              <a:t>	9. Video Analysis </a:t>
            </a:r>
          </a:p>
          <a:p>
            <a:endParaRPr lang="en-US" sz="1600" dirty="0"/>
          </a:p>
          <a:p>
            <a:endParaRPr lang="en-US" sz="16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77500" lnSpcReduction="20000"/>
          </a:bodyPr>
          <a:lstStyle/>
          <a:p>
            <a:r>
              <a:rPr lang="en-US" sz="3600" b="1" dirty="0"/>
              <a:t>Reporting </a:t>
            </a:r>
          </a:p>
          <a:p>
            <a:pPr>
              <a:buNone/>
            </a:pPr>
            <a:r>
              <a:rPr lang="en-US" dirty="0"/>
              <a:t>		The following are the broad-level elements of the report </a:t>
            </a:r>
          </a:p>
          <a:p>
            <a:pPr>
              <a:buNone/>
            </a:pPr>
            <a:r>
              <a:rPr lang="en-US" dirty="0"/>
              <a:t>	1. Identity of the reporting agency </a:t>
            </a:r>
          </a:p>
          <a:p>
            <a:pPr>
              <a:buNone/>
            </a:pPr>
            <a:r>
              <a:rPr lang="en-US" dirty="0"/>
              <a:t>	2. Case identifier or submission number </a:t>
            </a:r>
          </a:p>
          <a:p>
            <a:pPr>
              <a:buNone/>
            </a:pPr>
            <a:r>
              <a:rPr lang="en-US" dirty="0"/>
              <a:t>	3. Case investigator </a:t>
            </a:r>
          </a:p>
          <a:p>
            <a:pPr>
              <a:buNone/>
            </a:pPr>
            <a:r>
              <a:rPr lang="en-US" dirty="0"/>
              <a:t>	4. Identity of the submitter </a:t>
            </a:r>
          </a:p>
          <a:p>
            <a:pPr>
              <a:buNone/>
            </a:pPr>
            <a:r>
              <a:rPr lang="en-US" dirty="0"/>
              <a:t>	5. Date of receipt </a:t>
            </a:r>
          </a:p>
          <a:p>
            <a:pPr>
              <a:buNone/>
            </a:pPr>
            <a:r>
              <a:rPr lang="en-US" dirty="0"/>
              <a:t>	6. Date of report </a:t>
            </a:r>
          </a:p>
          <a:p>
            <a:pPr>
              <a:buNone/>
            </a:pPr>
            <a:r>
              <a:rPr lang="en-US" dirty="0"/>
              <a:t>	7. Descriptive list of items submitted for examination, including serial number, make and model </a:t>
            </a:r>
          </a:p>
          <a:p>
            <a:pPr>
              <a:buNone/>
            </a:pPr>
            <a:r>
              <a:rPr lang="en-US" dirty="0"/>
              <a:t>	8. Identity and signature of the examiner </a:t>
            </a:r>
          </a:p>
          <a:p>
            <a:pPr>
              <a:buNone/>
            </a:pPr>
            <a:r>
              <a:rPr lang="en-US" dirty="0"/>
              <a:t>	9. Brief description of steps taken during examination, such as string searches, graphics image searches and recovering erased files </a:t>
            </a:r>
          </a:p>
          <a:p>
            <a:pPr>
              <a:buNone/>
            </a:pPr>
            <a:r>
              <a:rPr lang="en-US" dirty="0"/>
              <a:t>	10. Results/conclusions. </a:t>
            </a:r>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324600"/>
          </a:xfrm>
        </p:spPr>
        <p:txBody>
          <a:bodyPr>
            <a:normAutofit fontScale="55000" lnSpcReduction="20000"/>
          </a:bodyPr>
          <a:lstStyle/>
          <a:p>
            <a:r>
              <a:rPr lang="en-US" sz="5100" b="1" dirty="0"/>
              <a:t>Testifying / Presentation</a:t>
            </a:r>
          </a:p>
          <a:p>
            <a:pPr>
              <a:buNone/>
            </a:pPr>
            <a:r>
              <a:rPr lang="en-US" dirty="0"/>
              <a:t>		</a:t>
            </a:r>
            <a:r>
              <a:rPr lang="en-US" sz="4900" dirty="0"/>
              <a:t>This phase involves presentation and cross-examination of expert witnesses. Depending on the country and legal frameworks in which a cybercrime case is registered, certain standards may apply with regard to the issues of expert witnesses. </a:t>
            </a:r>
          </a:p>
          <a:p>
            <a:endParaRPr lang="en-US" dirty="0"/>
          </a:p>
          <a:p>
            <a:r>
              <a:rPr lang="en-US" dirty="0"/>
              <a:t> </a:t>
            </a:r>
            <a:r>
              <a:rPr lang="en-US" sz="5900" b="1" dirty="0"/>
              <a:t>Network Forensics </a:t>
            </a:r>
          </a:p>
          <a:p>
            <a:pPr>
              <a:buNone/>
            </a:pPr>
            <a:r>
              <a:rPr lang="en-US" dirty="0"/>
              <a:t>		</a:t>
            </a:r>
            <a:r>
              <a:rPr lang="en-US" sz="4900" dirty="0"/>
              <a:t>Network forensics professionals need to understand how wireless networks work and the fundamentals of related technology. </a:t>
            </a:r>
          </a:p>
          <a:p>
            <a:pPr>
              <a:buNone/>
            </a:pPr>
            <a:r>
              <a:rPr lang="en-US" sz="4900" dirty="0"/>
              <a:t>		Wireless forensics is a discipline included within the computer forensics science, and specifically, within the network forensics field. The goal of wireless forensics is to provide the methodology and tools required to collect and analyze (wireless) network traffic that can be presented as valid digital evidence in a court of law. </a:t>
            </a:r>
          </a:p>
          <a:p>
            <a:pPr>
              <a:buNone/>
            </a:pPr>
            <a:endParaRPr lang="en-US" sz="3400" dirty="0"/>
          </a:p>
          <a:p>
            <a:endParaRPr lang="en-US" sz="49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382000" cy="6629400"/>
          </a:xfrm>
        </p:spPr>
        <p:txBody>
          <a:bodyPr>
            <a:normAutofit fontScale="47500" lnSpcReduction="20000"/>
          </a:bodyPr>
          <a:lstStyle/>
          <a:p>
            <a:r>
              <a:rPr lang="en-US" sz="4200" b="1" dirty="0"/>
              <a:t>Approaching a Computer Forensics Investigation </a:t>
            </a:r>
          </a:p>
          <a:p>
            <a:pPr lvl="1"/>
            <a:r>
              <a:rPr lang="en-US" sz="4900" dirty="0"/>
              <a:t>From the discussion so far, we can appreciate that computer forensics investigation is a detailed science.</a:t>
            </a:r>
          </a:p>
          <a:p>
            <a:pPr lvl="1"/>
            <a:r>
              <a:rPr lang="en-US" sz="4900" dirty="0"/>
              <a:t> The phases involved are as follows: </a:t>
            </a:r>
          </a:p>
          <a:p>
            <a:pPr>
              <a:buNone/>
            </a:pPr>
            <a:r>
              <a:rPr lang="en-US" sz="4900" b="1" dirty="0"/>
              <a:t>	</a:t>
            </a:r>
            <a:r>
              <a:rPr lang="en-US" sz="4900" dirty="0"/>
              <a:t>1. Secure the subject system (from tampering or unauthorized changes during the investigation); </a:t>
            </a:r>
          </a:p>
          <a:p>
            <a:pPr>
              <a:buNone/>
            </a:pPr>
            <a:r>
              <a:rPr lang="en-US" sz="4900" dirty="0"/>
              <a:t>	2. take a copy of hard drive/disk (if applicable and appropriate); </a:t>
            </a:r>
          </a:p>
          <a:p>
            <a:pPr>
              <a:buNone/>
            </a:pPr>
            <a:r>
              <a:rPr lang="en-US" sz="4900" dirty="0"/>
              <a:t>	3. identify and recover all files (including deleted files); </a:t>
            </a:r>
          </a:p>
          <a:p>
            <a:pPr>
              <a:buNone/>
            </a:pPr>
            <a:r>
              <a:rPr lang="en-US" sz="4900" dirty="0"/>
              <a:t>	4. access/view/copy hidden, protected and temp files; </a:t>
            </a:r>
          </a:p>
          <a:p>
            <a:pPr>
              <a:buNone/>
            </a:pPr>
            <a:r>
              <a:rPr lang="en-US" sz="4900" dirty="0"/>
              <a:t>	5. study “special” areas on the drive (e.g., the residue from previously deleted files); </a:t>
            </a:r>
          </a:p>
          <a:p>
            <a:pPr>
              <a:buNone/>
            </a:pPr>
            <a:r>
              <a:rPr lang="en-US" sz="4900" dirty="0"/>
              <a:t>	6. investigate the settings and any data from applications and programs used on the system; </a:t>
            </a:r>
          </a:p>
          <a:p>
            <a:pPr>
              <a:buNone/>
            </a:pPr>
            <a:r>
              <a:rPr lang="en-US" sz="4900" dirty="0"/>
              <a:t>	7. consider the system as a whole from various perspectives, including its structure and overall contents; </a:t>
            </a:r>
          </a:p>
          <a:p>
            <a:pPr>
              <a:buNone/>
            </a:pPr>
            <a:r>
              <a:rPr lang="en-US" sz="4900" dirty="0"/>
              <a:t>	8. consider general factors relating to the user’s computer and other activity and habits in the context of the investigation; </a:t>
            </a:r>
          </a:p>
          <a:p>
            <a:pPr>
              <a:buNone/>
            </a:pPr>
            <a:r>
              <a:rPr lang="en-US" sz="5400" dirty="0"/>
              <a:t>	9. create detailed and considered report, containing an assessment of the data and information collected. </a:t>
            </a:r>
          </a:p>
          <a:p>
            <a:pPr>
              <a:buNone/>
            </a:pPr>
            <a:endParaRPr lang="en-US" sz="4900" b="1" dirty="0"/>
          </a:p>
          <a:p>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Autofit/>
          </a:bodyPr>
          <a:lstStyle/>
          <a:p>
            <a:r>
              <a:rPr lang="en-US" sz="2400" b="1" dirty="0"/>
              <a:t>Typical Elements Addressed in a Forensics Investigation Engagement Contract </a:t>
            </a:r>
          </a:p>
          <a:p>
            <a:pPr>
              <a:buNone/>
            </a:pPr>
            <a:r>
              <a:rPr lang="en-US" sz="1800" dirty="0"/>
              <a:t>	1. Authorization </a:t>
            </a:r>
          </a:p>
          <a:p>
            <a:pPr>
              <a:buNone/>
            </a:pPr>
            <a:r>
              <a:rPr lang="en-US" sz="1800" dirty="0"/>
              <a:t>	2. Confidentiality </a:t>
            </a:r>
          </a:p>
          <a:p>
            <a:pPr>
              <a:buNone/>
            </a:pPr>
            <a:r>
              <a:rPr lang="en-US" sz="1800" dirty="0"/>
              <a:t>	3. Payment </a:t>
            </a:r>
          </a:p>
          <a:p>
            <a:pPr>
              <a:buNone/>
            </a:pPr>
            <a:r>
              <a:rPr lang="en-US" sz="1800" dirty="0"/>
              <a:t>	4. Consent and acknowledgment </a:t>
            </a:r>
          </a:p>
          <a:p>
            <a:pPr>
              <a:buNone/>
            </a:pPr>
            <a:r>
              <a:rPr lang="en-US" sz="1800" dirty="0"/>
              <a:t>	5. Limitation of liability </a:t>
            </a:r>
          </a:p>
          <a:p>
            <a:endParaRPr lang="en-US" sz="1800" dirty="0"/>
          </a:p>
          <a:p>
            <a:r>
              <a:rPr lang="en-US" sz="1800" dirty="0"/>
              <a:t>Laboratory responsible for any accidental damages to the data or equipment in its possession including but not limited to surface scratches, deformations and cracks. </a:t>
            </a:r>
          </a:p>
          <a:p>
            <a:pPr>
              <a:buNone/>
            </a:pPr>
            <a:r>
              <a:rPr lang="en-US" sz="1800" b="1" dirty="0"/>
              <a:t>	1. Customer’s representation: Customer needs to warrant the forensics laboratory that he/she is the owner of, and/or has the right to be in possession of, all equipment/data/media furnished to the laboratory and that collection, possession, processing and transfer of such equipment/data/media are in compliance with data protection laws to which customer is subject to. </a:t>
            </a:r>
          </a:p>
          <a:p>
            <a:endParaRPr lang="en-US" sz="1800" dirty="0"/>
          </a:p>
          <a:p>
            <a:pPr>
              <a:buNone/>
            </a:pPr>
            <a:r>
              <a:rPr lang="en-US" sz="1800" b="1" dirty="0"/>
              <a:t>	2. Legal aspects/the law side: Both the parties need to agree that the agreement shall be governed by prevailing law in every particular way including formation and interpretation and shall be deemed to have been made in the country where the contract is signed. </a:t>
            </a:r>
          </a:p>
          <a:p>
            <a:endParaRPr lang="en-US" sz="1800" dirty="0"/>
          </a:p>
          <a:p>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426465"/>
            <a:ext cx="6964045" cy="696595"/>
          </a:xfrm>
          <a:prstGeom prst="rect">
            <a:avLst/>
          </a:prstGeom>
        </p:spPr>
        <p:txBody>
          <a:bodyPr vert="horz" wrap="square" lIns="0" tIns="13335" rIns="0" bIns="0" rtlCol="0">
            <a:spAutoFit/>
          </a:bodyPr>
          <a:lstStyle/>
          <a:p>
            <a:pPr marL="12700">
              <a:lnSpc>
                <a:spcPct val="100000"/>
              </a:lnSpc>
              <a:spcBef>
                <a:spcPts val="105"/>
              </a:spcBef>
            </a:pPr>
            <a:r>
              <a:rPr dirty="0"/>
              <a:t>Cyber </a:t>
            </a:r>
            <a:r>
              <a:rPr spc="-75" dirty="0"/>
              <a:t>Law </a:t>
            </a:r>
            <a:r>
              <a:rPr spc="-5" dirty="0"/>
              <a:t>Deals </a:t>
            </a:r>
            <a:r>
              <a:rPr dirty="0"/>
              <a:t>with</a:t>
            </a:r>
          </a:p>
        </p:txBody>
      </p:sp>
      <p:sp>
        <p:nvSpPr>
          <p:cNvPr id="3" name="object 3"/>
          <p:cNvSpPr txBox="1"/>
          <p:nvPr/>
        </p:nvSpPr>
        <p:spPr>
          <a:xfrm>
            <a:off x="688340" y="1926462"/>
            <a:ext cx="5419090" cy="3012440"/>
          </a:xfrm>
          <a:prstGeom prst="rect">
            <a:avLst/>
          </a:prstGeom>
        </p:spPr>
        <p:txBody>
          <a:bodyPr vert="horz" wrap="square" lIns="0" tIns="12065" rIns="0" bIns="0" rtlCol="0">
            <a:spAutoFit/>
          </a:bodyPr>
          <a:lstStyle/>
          <a:p>
            <a:pPr marL="477520" indent="-465455">
              <a:lnSpc>
                <a:spcPct val="100000"/>
              </a:lnSpc>
              <a:spcBef>
                <a:spcPts val="95"/>
              </a:spcBef>
              <a:buFont typeface="Wingdings"/>
              <a:buChar char=""/>
              <a:tabLst>
                <a:tab pos="477520" algn="l"/>
                <a:tab pos="478155" algn="l"/>
              </a:tabLst>
            </a:pPr>
            <a:r>
              <a:rPr sz="2800" b="1" spc="-5" dirty="0">
                <a:solidFill>
                  <a:srgbClr val="C00000"/>
                </a:solidFill>
                <a:latin typeface="Calisto MT"/>
                <a:cs typeface="Calisto MT"/>
              </a:rPr>
              <a:t>Cyber </a:t>
            </a:r>
            <a:r>
              <a:rPr sz="2800" b="1" spc="-10" dirty="0">
                <a:solidFill>
                  <a:srgbClr val="C00000"/>
                </a:solidFill>
                <a:latin typeface="Calisto MT"/>
                <a:cs typeface="Calisto MT"/>
              </a:rPr>
              <a:t>Crimes</a:t>
            </a:r>
            <a:endParaRPr sz="2800">
              <a:latin typeface="Calisto MT"/>
              <a:cs typeface="Calisto MT"/>
            </a:endParaRPr>
          </a:p>
          <a:p>
            <a:pPr>
              <a:lnSpc>
                <a:spcPct val="100000"/>
              </a:lnSpc>
              <a:spcBef>
                <a:spcPts val="50"/>
              </a:spcBef>
              <a:buClr>
                <a:srgbClr val="C00000"/>
              </a:buClr>
              <a:buFont typeface="Wingdings"/>
              <a:buChar char=""/>
            </a:pPr>
            <a:endParaRPr sz="2800">
              <a:latin typeface="Calisto MT"/>
              <a:cs typeface="Calisto MT"/>
            </a:endParaRPr>
          </a:p>
          <a:p>
            <a:pPr marL="477520" indent="-465455">
              <a:lnSpc>
                <a:spcPct val="100000"/>
              </a:lnSpc>
              <a:buFont typeface="Wingdings"/>
              <a:buChar char=""/>
              <a:tabLst>
                <a:tab pos="477520" algn="l"/>
                <a:tab pos="478155" algn="l"/>
              </a:tabLst>
            </a:pPr>
            <a:r>
              <a:rPr sz="2800" b="1" spc="-10" dirty="0">
                <a:solidFill>
                  <a:srgbClr val="C00000"/>
                </a:solidFill>
                <a:latin typeface="Calisto MT"/>
                <a:cs typeface="Calisto MT"/>
              </a:rPr>
              <a:t>Electronic </a:t>
            </a:r>
            <a:r>
              <a:rPr sz="2800" b="1" spc="-5" dirty="0">
                <a:solidFill>
                  <a:srgbClr val="C00000"/>
                </a:solidFill>
                <a:latin typeface="Calisto MT"/>
                <a:cs typeface="Calisto MT"/>
              </a:rPr>
              <a:t>or </a:t>
            </a:r>
            <a:r>
              <a:rPr sz="2800" b="1" spc="-15" dirty="0">
                <a:solidFill>
                  <a:srgbClr val="C00000"/>
                </a:solidFill>
                <a:latin typeface="Calisto MT"/>
                <a:cs typeface="Calisto MT"/>
              </a:rPr>
              <a:t>Digital</a:t>
            </a:r>
            <a:r>
              <a:rPr sz="2800" b="1" spc="95" dirty="0">
                <a:solidFill>
                  <a:srgbClr val="C00000"/>
                </a:solidFill>
                <a:latin typeface="Calisto MT"/>
                <a:cs typeface="Calisto MT"/>
              </a:rPr>
              <a:t> </a:t>
            </a:r>
            <a:r>
              <a:rPr sz="2800" b="1" spc="-10" dirty="0">
                <a:solidFill>
                  <a:srgbClr val="C00000"/>
                </a:solidFill>
                <a:latin typeface="Calisto MT"/>
                <a:cs typeface="Calisto MT"/>
              </a:rPr>
              <a:t>Signatures</a:t>
            </a:r>
            <a:endParaRPr sz="2800">
              <a:latin typeface="Calisto MT"/>
              <a:cs typeface="Calisto MT"/>
            </a:endParaRPr>
          </a:p>
          <a:p>
            <a:pPr>
              <a:lnSpc>
                <a:spcPct val="100000"/>
              </a:lnSpc>
              <a:spcBef>
                <a:spcPts val="55"/>
              </a:spcBef>
              <a:buClr>
                <a:srgbClr val="C00000"/>
              </a:buClr>
              <a:buFont typeface="Wingdings"/>
              <a:buChar char=""/>
            </a:pPr>
            <a:endParaRPr sz="2800">
              <a:latin typeface="Calisto MT"/>
              <a:cs typeface="Calisto MT"/>
            </a:endParaRPr>
          </a:p>
          <a:p>
            <a:pPr marL="477520" indent="-465455">
              <a:lnSpc>
                <a:spcPct val="100000"/>
              </a:lnSpc>
              <a:buFont typeface="Wingdings"/>
              <a:buChar char=""/>
              <a:tabLst>
                <a:tab pos="477520" algn="l"/>
                <a:tab pos="478155" algn="l"/>
              </a:tabLst>
            </a:pPr>
            <a:r>
              <a:rPr sz="2800" b="1" spc="-10" dirty="0">
                <a:solidFill>
                  <a:srgbClr val="C00000"/>
                </a:solidFill>
                <a:latin typeface="Calisto MT"/>
                <a:cs typeface="Calisto MT"/>
              </a:rPr>
              <a:t>Intellectual</a:t>
            </a:r>
            <a:r>
              <a:rPr sz="2800" b="1" spc="45" dirty="0">
                <a:solidFill>
                  <a:srgbClr val="C00000"/>
                </a:solidFill>
                <a:latin typeface="Calisto MT"/>
                <a:cs typeface="Calisto MT"/>
              </a:rPr>
              <a:t> </a:t>
            </a:r>
            <a:r>
              <a:rPr sz="2800" b="1" dirty="0">
                <a:solidFill>
                  <a:srgbClr val="C00000"/>
                </a:solidFill>
                <a:latin typeface="Calisto MT"/>
                <a:cs typeface="Calisto MT"/>
              </a:rPr>
              <a:t>Property</a:t>
            </a:r>
            <a:endParaRPr sz="2800">
              <a:latin typeface="Calisto MT"/>
              <a:cs typeface="Calisto MT"/>
            </a:endParaRPr>
          </a:p>
          <a:p>
            <a:pPr>
              <a:lnSpc>
                <a:spcPct val="100000"/>
              </a:lnSpc>
              <a:spcBef>
                <a:spcPts val="55"/>
              </a:spcBef>
              <a:buClr>
                <a:srgbClr val="C00000"/>
              </a:buClr>
              <a:buFont typeface="Wingdings"/>
              <a:buChar char=""/>
            </a:pPr>
            <a:endParaRPr sz="2800">
              <a:latin typeface="Calisto MT"/>
              <a:cs typeface="Calisto MT"/>
            </a:endParaRPr>
          </a:p>
          <a:p>
            <a:pPr marL="477520" indent="-465455">
              <a:lnSpc>
                <a:spcPct val="100000"/>
              </a:lnSpc>
              <a:buFont typeface="Wingdings"/>
              <a:buChar char=""/>
              <a:tabLst>
                <a:tab pos="477520" algn="l"/>
                <a:tab pos="478155" algn="l"/>
              </a:tabLst>
            </a:pPr>
            <a:r>
              <a:rPr sz="2800" b="1" spc="-15" dirty="0">
                <a:solidFill>
                  <a:srgbClr val="C00000"/>
                </a:solidFill>
                <a:latin typeface="Calisto MT"/>
                <a:cs typeface="Calisto MT"/>
              </a:rPr>
              <a:t>Data </a:t>
            </a:r>
            <a:r>
              <a:rPr sz="2800" b="1" spc="-10" dirty="0">
                <a:solidFill>
                  <a:srgbClr val="C00000"/>
                </a:solidFill>
                <a:latin typeface="Calisto MT"/>
                <a:cs typeface="Calisto MT"/>
              </a:rPr>
              <a:t>Protection </a:t>
            </a:r>
            <a:r>
              <a:rPr sz="2800" b="1" spc="-15" dirty="0">
                <a:solidFill>
                  <a:srgbClr val="C00000"/>
                </a:solidFill>
                <a:latin typeface="Calisto MT"/>
                <a:cs typeface="Calisto MT"/>
              </a:rPr>
              <a:t>and</a:t>
            </a:r>
            <a:r>
              <a:rPr sz="2800" b="1" spc="110" dirty="0">
                <a:solidFill>
                  <a:srgbClr val="C00000"/>
                </a:solidFill>
                <a:latin typeface="Calisto MT"/>
                <a:cs typeface="Calisto MT"/>
              </a:rPr>
              <a:t> </a:t>
            </a:r>
            <a:r>
              <a:rPr sz="2800" b="1" spc="-25" dirty="0">
                <a:solidFill>
                  <a:srgbClr val="C00000"/>
                </a:solidFill>
                <a:latin typeface="Calisto MT"/>
                <a:cs typeface="Calisto MT"/>
              </a:rPr>
              <a:t>Privacy</a:t>
            </a:r>
            <a:endParaRPr sz="2800">
              <a:latin typeface="Calisto MT"/>
              <a:cs typeface="Calisto MT"/>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382000" cy="6324600"/>
          </a:xfrm>
        </p:spPr>
        <p:txBody>
          <a:bodyPr>
            <a:normAutofit fontScale="85000" lnSpcReduction="10000"/>
          </a:bodyPr>
          <a:lstStyle/>
          <a:p>
            <a:r>
              <a:rPr lang="en-US" dirty="0"/>
              <a:t>3. Data protection: The computer forensics laboratory (engaged in the investigation) will hold the information that the customer has given verbally, electronically or in any submitted form for the purpose of the forensics investigation to be carried out as per contracted services from the forensics laboratory. </a:t>
            </a:r>
          </a:p>
          <a:p>
            <a:endParaRPr lang="en-US" dirty="0"/>
          </a:p>
          <a:p>
            <a:r>
              <a:rPr lang="en-US" dirty="0"/>
              <a:t>4. Waiver/breach of contract: The waiver by either party of a breach or default of any of the provisions on this agreement by either party shall not be construed as a waiver of any succeeding breach of the same or other provisions, nor shall any delay or omission on the part of either party to exercise or avail itself of any right, power or privilege that it has, or may have hereunder operates as a waiver of any breach or default by either party. </a:t>
            </a:r>
          </a:p>
          <a:p>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55000" lnSpcReduction="20000"/>
          </a:bodyPr>
          <a:lstStyle/>
          <a:p>
            <a:r>
              <a:rPr lang="en-US" sz="5100" b="1" dirty="0"/>
              <a:t>Solving a Computer Forensics Case </a:t>
            </a:r>
          </a:p>
          <a:p>
            <a:pPr>
              <a:buNone/>
            </a:pPr>
            <a:endParaRPr lang="en-US" sz="5100" b="1" dirty="0"/>
          </a:p>
          <a:p>
            <a:pPr>
              <a:buNone/>
            </a:pPr>
            <a:r>
              <a:rPr lang="en-US" b="1" dirty="0"/>
              <a:t>	</a:t>
            </a:r>
            <a:r>
              <a:rPr lang="en-US" sz="3300" dirty="0"/>
              <a:t>1. Prepare for the forensics examination. </a:t>
            </a:r>
          </a:p>
          <a:p>
            <a:pPr>
              <a:buNone/>
            </a:pPr>
            <a:r>
              <a:rPr lang="en-US" sz="3300" dirty="0"/>
              <a:t>	2. Talk to key people to find out what you are looking for and what the circumstances surrounding the case are. </a:t>
            </a:r>
          </a:p>
          <a:p>
            <a:pPr>
              <a:buNone/>
            </a:pPr>
            <a:r>
              <a:rPr lang="en-US" sz="3300" dirty="0"/>
              <a:t>	3. If you are convinced that the case has a sound foundation, start assembling your tools to collect the data in question. Identify the target media. </a:t>
            </a:r>
          </a:p>
          <a:p>
            <a:pPr>
              <a:buNone/>
            </a:pPr>
            <a:r>
              <a:rPr lang="en-US" sz="3300" dirty="0"/>
              <a:t>	4. Collect the data from the target media. You will be creating an exact duplicate image of the device in question. To do this, you will need to use an imaging software application like the commercial in Case or the open-source Sleuth Kit/Autopsy. </a:t>
            </a:r>
          </a:p>
          <a:p>
            <a:pPr>
              <a:buNone/>
            </a:pPr>
            <a:r>
              <a:rPr lang="en-US" sz="3300" dirty="0"/>
              <a:t>	5. To extract the contents of the computer in question, connect the computer you are investigating to a portable hard drive or other storage media and then boot the computer under investigation according to the directions for the software you are using. </a:t>
            </a:r>
          </a:p>
          <a:p>
            <a:pPr>
              <a:buNone/>
            </a:pPr>
            <a:r>
              <a:rPr lang="en-US" sz="3300" dirty="0"/>
              <a:t>	6. When collecting evidence, be sure to check E-Mail records as well. Quite often, these messages yield a great deal of information. </a:t>
            </a:r>
          </a:p>
          <a:p>
            <a:pPr>
              <a:buNone/>
            </a:pPr>
            <a:r>
              <a:rPr lang="en-US" sz="3300" dirty="0"/>
              <a:t>	7. Examine the collected evidence on the image you have created. Document anything that you find and where you found it. </a:t>
            </a:r>
          </a:p>
          <a:p>
            <a:pPr>
              <a:buNone/>
            </a:pPr>
            <a:r>
              <a:rPr lang="en-US" sz="3300" dirty="0"/>
              <a:t>	8. Analyze the evidence you have collected by manually looking into the storage media and, if the target system has a Windows OS, check the registry. </a:t>
            </a:r>
          </a:p>
          <a:p>
            <a:pPr>
              <a:buNone/>
            </a:pPr>
            <a:r>
              <a:rPr lang="en-US" sz="3300" dirty="0"/>
              <a:t>	9. Report your findings back to your client. Be sure to provide a clear, concise report; this report may end up as evidence in a court case. </a:t>
            </a:r>
          </a:p>
          <a:p>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b="1" dirty="0"/>
              <a:t>Setting up a Computer Forensics Laboratory Understanding the Requirements </a:t>
            </a:r>
          </a:p>
          <a:p>
            <a:r>
              <a:rPr lang="en-US" dirty="0"/>
              <a:t>There are four broad types of requirements, namely, the physical space, the hardware equipment, the software tools and the forensics procedures to be followed to aid those involved in the cybercrime investigation. </a:t>
            </a:r>
          </a:p>
          <a:p>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endParaRPr lang="en-US" b="1" dirty="0"/>
          </a:p>
          <a:p>
            <a:endParaRPr lang="en-US" b="1" dirty="0"/>
          </a:p>
          <a:p>
            <a:endParaRPr lang="en-US" b="1" dirty="0"/>
          </a:p>
          <a:p>
            <a:endParaRPr lang="en-US" b="1" dirty="0"/>
          </a:p>
          <a:p>
            <a:endParaRPr lang="en-US" b="1" dirty="0"/>
          </a:p>
          <a:p>
            <a:endParaRPr lang="en-US" b="1" dirty="0"/>
          </a:p>
          <a:p>
            <a:pPr>
              <a:buNone/>
            </a:pPr>
            <a:r>
              <a:rPr lang="en-US" sz="2000" b="1" dirty="0"/>
              <a:t>Fig: Cyber forensics laboratory – 1    Fig: Cyber forensics laboratory – 2</a:t>
            </a:r>
          </a:p>
          <a:p>
            <a:pPr>
              <a:buNone/>
            </a:pPr>
            <a:endParaRPr lang="en-US" sz="2000" b="1" dirty="0"/>
          </a:p>
          <a:p>
            <a:endParaRPr lang="en-US" b="1" dirty="0"/>
          </a:p>
          <a:p>
            <a:r>
              <a:rPr lang="en-US" b="1" dirty="0"/>
              <a:t> </a:t>
            </a:r>
            <a:endParaRPr lang="en-US" dirty="0"/>
          </a:p>
        </p:txBody>
      </p:sp>
      <p:pic>
        <p:nvPicPr>
          <p:cNvPr id="8194" name="Picture 2"/>
          <p:cNvPicPr>
            <a:picLocks noChangeAspect="1" noChangeArrowheads="1"/>
          </p:cNvPicPr>
          <p:nvPr/>
        </p:nvPicPr>
        <p:blipFill>
          <a:blip r:embed="rId2"/>
          <a:srcRect/>
          <a:stretch>
            <a:fillRect/>
          </a:stretch>
        </p:blipFill>
        <p:spPr bwMode="auto">
          <a:xfrm>
            <a:off x="4419601" y="381000"/>
            <a:ext cx="3962400" cy="342900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533401" y="381000"/>
            <a:ext cx="3733800" cy="3429000"/>
          </a:xfrm>
          <a:prstGeom prst="rect">
            <a:avLst/>
          </a:prstGeom>
          <a:noFill/>
          <a:ln w="9525">
            <a:noFill/>
            <a:miter lim="800000"/>
            <a:headEnd/>
            <a:tailEnd/>
          </a:ln>
          <a:effec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a:t>Apart from the physical space requirement, another key requirement for a computer forensics laboratory is the hardware items. The laboratory requires a number of computers, including a network server with a large storage capacity (preferably configured for the standard removable hard drives). </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Fig: (a) SIM card reader, (b) </a:t>
            </a:r>
            <a:r>
              <a:rPr lang="en-US" b="1" dirty="0" err="1"/>
              <a:t>iButtons</a:t>
            </a:r>
            <a:r>
              <a:rPr lang="en-US" b="1" dirty="0"/>
              <a:t>, (c) flash memory, (d) SIM card. </a:t>
            </a:r>
            <a:endParaRPr lang="en-US" dirty="0"/>
          </a:p>
        </p:txBody>
      </p:sp>
      <p:pic>
        <p:nvPicPr>
          <p:cNvPr id="10242" name="Picture 2"/>
          <p:cNvPicPr>
            <a:picLocks noGrp="1" noChangeAspect="1" noChangeArrowheads="1"/>
          </p:cNvPicPr>
          <p:nvPr>
            <p:ph idx="1"/>
          </p:nvPr>
        </p:nvPicPr>
        <p:blipFill>
          <a:blip r:embed="rId2"/>
          <a:srcRect/>
          <a:stretch>
            <a:fillRect/>
          </a:stretch>
        </p:blipFill>
        <p:spPr bwMode="auto">
          <a:xfrm>
            <a:off x="3200400" y="2720181"/>
            <a:ext cx="2743200" cy="2286000"/>
          </a:xfrm>
          <a:prstGeom prst="rect">
            <a:avLst/>
          </a:prstGeom>
          <a:noFill/>
          <a:ln w="9525">
            <a:noFill/>
            <a:miter lim="800000"/>
            <a:headEnd/>
            <a:tailEnd/>
          </a:ln>
          <a:effec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6629400"/>
          </a:xfrm>
        </p:spPr>
        <p:txBody>
          <a:bodyPr>
            <a:normAutofit fontScale="55000" lnSpcReduction="20000"/>
          </a:bodyPr>
          <a:lstStyle/>
          <a:p>
            <a:r>
              <a:rPr lang="en-US" dirty="0"/>
              <a:t>On the software side, there are several requirements for setting up a forensics laboratory. The standard forensics software package, such as </a:t>
            </a:r>
            <a:r>
              <a:rPr lang="en-US" dirty="0" err="1"/>
              <a:t>EnCase</a:t>
            </a:r>
            <a:r>
              <a:rPr lang="en-US" dirty="0"/>
              <a:t>, Web Case, Forensics Tool Kit, Password Recovery Tool Kit, etc. are expensive products. </a:t>
            </a:r>
          </a:p>
          <a:p>
            <a:r>
              <a:rPr lang="en-US" dirty="0"/>
              <a:t>The main issues that are attacked when evidence is presented in a court of law are credentials and methodology. In some countries, the court may prefer the forensics evidence from government appointed and/or neutral party laboratories rather than the evidence from private agencies where opportunities for manipulation / exploitation are perceived. </a:t>
            </a:r>
          </a:p>
          <a:p>
            <a:endParaRPr lang="en-US" dirty="0"/>
          </a:p>
          <a:p>
            <a:r>
              <a:rPr lang="en-US" sz="4400" b="1" dirty="0"/>
              <a:t>Computer Forensics and </a:t>
            </a:r>
            <a:r>
              <a:rPr lang="en-US" sz="4400" b="1" dirty="0" err="1"/>
              <a:t>Steganography</a:t>
            </a:r>
            <a:r>
              <a:rPr lang="en-US" sz="4400" b="1" dirty="0"/>
              <a:t> </a:t>
            </a:r>
          </a:p>
          <a:p>
            <a:r>
              <a:rPr lang="en-US" dirty="0" err="1"/>
              <a:t>Steganography</a:t>
            </a:r>
            <a:r>
              <a:rPr lang="en-US" dirty="0"/>
              <a:t> is the art of information hiding. The threat raised by </a:t>
            </a:r>
            <a:r>
              <a:rPr lang="en-US" dirty="0" err="1"/>
              <a:t>steganography</a:t>
            </a:r>
            <a:r>
              <a:rPr lang="en-US" dirty="0"/>
              <a:t> is very real. Its use is not easy to detect or intercept, as the information does not need to be broadcast across the Internet. the hidden message can reside unsuspectingly on a website, for example, and can be viewed from around the world. </a:t>
            </a:r>
          </a:p>
          <a:p>
            <a:r>
              <a:rPr lang="en-US" dirty="0" err="1"/>
              <a:t>Steganography</a:t>
            </a:r>
            <a:r>
              <a:rPr lang="en-US" dirty="0"/>
              <a:t> is the art of information hiding. The threat raised by </a:t>
            </a:r>
            <a:r>
              <a:rPr lang="en-US" dirty="0" err="1"/>
              <a:t>steganography</a:t>
            </a:r>
            <a:r>
              <a:rPr lang="en-US" dirty="0"/>
              <a:t> is very real. Its use is not easy to detect or intercept, as the information does not need to be broadcast across the Internet. The hidden message can reside unsuspectingly on a website, for example, and can be viewed from around the world. </a:t>
            </a:r>
          </a:p>
          <a:p>
            <a:endParaRPr lang="en-US" dirty="0"/>
          </a:p>
          <a:p>
            <a:r>
              <a:rPr lang="en-US" sz="4400" b="1" dirty="0" err="1"/>
              <a:t>Rootkits</a:t>
            </a:r>
            <a:r>
              <a:rPr lang="en-US" sz="4400" b="1" dirty="0"/>
              <a:t> </a:t>
            </a:r>
          </a:p>
          <a:p>
            <a:r>
              <a:rPr lang="en-US" dirty="0"/>
              <a:t>The term </a:t>
            </a:r>
            <a:r>
              <a:rPr lang="en-US" dirty="0" err="1"/>
              <a:t>rootkit</a:t>
            </a:r>
            <a:r>
              <a:rPr lang="en-US" dirty="0"/>
              <a:t> is used to describe the mechanisms and techniques whereby malware including viruses, Spyware and Trojans attempt to hide their presence from Spyware blockers, antivirus and system management utilities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normAutofit/>
          </a:bodyPr>
          <a:lstStyle/>
          <a:p>
            <a:pPr algn="just"/>
            <a:r>
              <a:rPr lang="en-US" b="1" dirty="0"/>
              <a:t>Information Hiding</a:t>
            </a:r>
          </a:p>
          <a:p>
            <a:pPr algn="just"/>
            <a:endParaRPr lang="en-US" b="1" dirty="0"/>
          </a:p>
          <a:p>
            <a:pPr algn="just"/>
            <a:r>
              <a:rPr lang="en-US" b="1" dirty="0"/>
              <a:t>Relevance of the OSI 7 Layer Model to Computer Forensics</a:t>
            </a:r>
          </a:p>
          <a:p>
            <a:pPr algn="just"/>
            <a:r>
              <a:rPr lang="en-US" dirty="0"/>
              <a:t>The OSI 7 Layer Model is useful from computer forensics perspective because it addresses the network protocols and network communication processes. The basic familiarity with the OSI 7 Layer Model is assumed for the discussion in this section.</a:t>
            </a:r>
          </a:p>
          <a:p>
            <a:pPr algn="just">
              <a:buNone/>
            </a:pPr>
            <a:r>
              <a:rPr lang="en-US" b="1" dirty="0"/>
              <a:t>	</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Fig: The OSI 7 Layer Model with Internet Protocols.</a:t>
            </a:r>
            <a:endParaRPr lang="en-US" dirty="0"/>
          </a:p>
        </p:txBody>
      </p:sp>
      <p:pic>
        <p:nvPicPr>
          <p:cNvPr id="11266" name="Picture 2"/>
          <p:cNvPicPr>
            <a:picLocks noGrp="1" noChangeAspect="1" noChangeArrowheads="1"/>
          </p:cNvPicPr>
          <p:nvPr>
            <p:ph idx="1"/>
          </p:nvPr>
        </p:nvPicPr>
        <p:blipFill>
          <a:blip r:embed="rId2"/>
          <a:srcRect/>
          <a:stretch>
            <a:fillRect/>
          </a:stretch>
        </p:blipFill>
        <p:spPr bwMode="auto">
          <a:xfrm>
            <a:off x="914401" y="1447800"/>
            <a:ext cx="7239000" cy="4800599"/>
          </a:xfrm>
          <a:prstGeom prst="rect">
            <a:avLst/>
          </a:prstGeom>
          <a:noFill/>
          <a:ln w="9525">
            <a:noFill/>
            <a:miter lim="800000"/>
            <a:headEnd/>
            <a:tailEnd/>
          </a:ln>
          <a:effec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Fig: Network hacking steps</a:t>
            </a:r>
            <a:endParaRPr lang="en-US" dirty="0"/>
          </a:p>
        </p:txBody>
      </p:sp>
      <p:pic>
        <p:nvPicPr>
          <p:cNvPr id="12290" name="Picture 2"/>
          <p:cNvPicPr>
            <a:picLocks noGrp="1" noChangeAspect="1" noChangeArrowheads="1"/>
          </p:cNvPicPr>
          <p:nvPr>
            <p:ph idx="1"/>
          </p:nvPr>
        </p:nvPicPr>
        <p:blipFill>
          <a:blip r:embed="rId2"/>
          <a:srcRect/>
          <a:stretch>
            <a:fillRect/>
          </a:stretch>
        </p:blipFill>
        <p:spPr bwMode="auto">
          <a:xfrm>
            <a:off x="685800" y="1371600"/>
            <a:ext cx="7619999" cy="51054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3F3F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828</TotalTime>
  <Words>8214</Words>
  <Application>Microsoft Office PowerPoint</Application>
  <PresentationFormat>On-screen Show (4:3)</PresentationFormat>
  <Paragraphs>910</Paragraphs>
  <Slides>128</Slides>
  <Notes>0</Notes>
  <HiddenSlides>0</HiddenSlides>
  <MMClips>0</MMClips>
  <ScaleCrop>false</ScaleCrop>
  <HeadingPairs>
    <vt:vector size="4" baseType="variant">
      <vt:variant>
        <vt:lpstr>Theme</vt:lpstr>
      </vt:variant>
      <vt:variant>
        <vt:i4>2</vt:i4>
      </vt:variant>
      <vt:variant>
        <vt:lpstr>Slide Titles</vt:lpstr>
      </vt:variant>
      <vt:variant>
        <vt:i4>128</vt:i4>
      </vt:variant>
    </vt:vector>
  </HeadingPairs>
  <TitlesOfParts>
    <vt:vector size="130" baseType="lpstr">
      <vt:lpstr>Office Theme</vt:lpstr>
      <vt:lpstr>1_Office Theme</vt:lpstr>
      <vt:lpstr>Cyberspace </vt:lpstr>
      <vt:lpstr>Concept of Cyberspace</vt:lpstr>
      <vt:lpstr>PowerPoint Presentation</vt:lpstr>
      <vt:lpstr>Concept of Cyberspace</vt:lpstr>
      <vt:lpstr>PowerPoint Presentation</vt:lpstr>
      <vt:lpstr>PowerPoint Presentation</vt:lpstr>
      <vt:lpstr>PowerPoint Presentation</vt:lpstr>
      <vt:lpstr>Cyber Law ?</vt:lpstr>
      <vt:lpstr>Cyber Law Deals with</vt:lpstr>
      <vt:lpstr>Need of Cyber Law</vt:lpstr>
      <vt:lpstr>Need of Cyber Law</vt:lpstr>
      <vt:lpstr>Need of Cyber Law</vt:lpstr>
      <vt:lpstr>The India Cyber Space - IT Act-2000</vt:lpstr>
      <vt:lpstr>IT Act-2000 : Objectives</vt:lpstr>
      <vt:lpstr>IT Act-2000</vt:lpstr>
      <vt:lpstr>IT Act-2000</vt:lpstr>
      <vt:lpstr>Section 43</vt:lpstr>
      <vt:lpstr>Section 66</vt:lpstr>
      <vt:lpstr>Section 67</vt:lpstr>
      <vt:lpstr>Some other Sections</vt:lpstr>
      <vt:lpstr>Some other Sections</vt:lpstr>
      <vt:lpstr>IT Act Amendment-2008</vt:lpstr>
      <vt:lpstr>IT Act Amendment-2008</vt:lpstr>
      <vt:lpstr>Salient features</vt:lpstr>
      <vt:lpstr>Salient features</vt:lpstr>
      <vt:lpstr>SOPA &amp; PIPA</vt:lpstr>
      <vt:lpstr>World &amp; Cyber laws</vt:lpstr>
      <vt:lpstr>Importance of Cyber Law</vt:lpstr>
      <vt:lpstr>Importance of Cyber Law</vt:lpstr>
      <vt:lpstr>Cyber Security:  International regulations</vt:lpstr>
      <vt:lpstr>Importance of Legal Framework</vt:lpstr>
      <vt:lpstr>Cyber Security Legal Framework</vt:lpstr>
      <vt:lpstr>Development of International Law</vt:lpstr>
      <vt:lpstr>International Activities / UN</vt:lpstr>
      <vt:lpstr>Other International Activities</vt:lpstr>
      <vt:lpstr>Council of Europe</vt:lpstr>
      <vt:lpstr>C3: Substantial criminal law </vt:lpstr>
      <vt:lpstr>C3: Procedural Issues</vt:lpstr>
      <vt:lpstr>Council of Europe</vt:lpstr>
      <vt:lpstr>European Union</vt:lpstr>
      <vt:lpstr>European Union</vt:lpstr>
      <vt:lpstr>Estonian proposal</vt:lpstr>
      <vt:lpstr>More on cooperation and law</vt:lpstr>
      <vt:lpstr>National Security Policy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Cyber Forensics?</vt:lpstr>
      <vt:lpstr>Relationship between Cybersecurity and Cyber Forensics</vt:lpstr>
      <vt:lpstr>Edmond Locard’s Principle</vt:lpstr>
      <vt:lpstr>Historical Background of Cyber forensics </vt:lpstr>
      <vt:lpstr>PowerPoint Presentation</vt:lpstr>
      <vt:lpstr>PowerPoint Presentation</vt:lpstr>
      <vt:lpstr>Data seen using forensics tools. FAT means file allocation table </vt:lpstr>
      <vt:lpstr>PowerPoint Presentation</vt:lpstr>
      <vt:lpstr>The Need for Computer Forensics </vt:lpstr>
      <vt:lpstr>Fig: Hidden and miniaturized storage media </vt:lpstr>
      <vt:lpstr>PowerPoint Presentation</vt:lpstr>
      <vt:lpstr>Cyber forensics and Digital Evidence </vt:lpstr>
      <vt:lpstr>The Rules of Evidence </vt:lpstr>
      <vt:lpstr>PowerPoint Presentation</vt:lpstr>
      <vt:lpstr>PowerPoint Presentation</vt:lpstr>
      <vt:lpstr>Forensics Analysis of E-Mail </vt:lpstr>
      <vt:lpstr>Digital Forensics Life Cycle </vt:lpstr>
      <vt:lpstr>The Digital Forensics Process </vt:lpstr>
      <vt:lpstr>Digital Forensics Investigation Process Model</vt:lpstr>
      <vt:lpstr>Fig: Process model for understanding a seizure and handling of forensics evidence legal framework. </vt:lpstr>
      <vt:lpstr> The Phases in Computer Forensics/Digital Forensics  </vt:lpstr>
      <vt:lpstr>PowerPoint Presentation</vt:lpstr>
      <vt:lpstr>Fig: Media that can hold digital evidences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Fig: (a) SIM card reader, (b) iButtons, (c) flash memory, (d) SIM card. </vt:lpstr>
      <vt:lpstr>PowerPoint Presentation</vt:lpstr>
      <vt:lpstr>PowerPoint Presentation</vt:lpstr>
      <vt:lpstr>Fig: The OSI 7 Layer Model with Internet Protocols.</vt:lpstr>
      <vt:lpstr>Fig: Network hacking steps</vt:lpstr>
      <vt:lpstr>PowerPoint Presentation</vt:lpstr>
      <vt:lpstr>Fig. Hacker categories (profit and damage).</vt:lpstr>
      <vt:lpstr>PowerPoint Presentation</vt:lpstr>
      <vt:lpstr>PowerPoint Presentation</vt:lpstr>
      <vt:lpstr>PowerPoint Presentation</vt:lpstr>
      <vt:lpstr>PowerPoint Presentation</vt:lpstr>
      <vt:lpstr>Forensics Investigation</vt:lpstr>
      <vt:lpstr>PowerPoint Presentation</vt:lpstr>
      <vt:lpstr>Challenges of Computer Forensics</vt:lpstr>
      <vt:lpstr>Challenges of Computer Forensics (continued)</vt:lpstr>
      <vt:lpstr>Challenges of Computer Forensics (continued)</vt:lpstr>
      <vt:lpstr>FORENSIC AUDIT</vt:lpstr>
      <vt:lpstr>WHAT IS FORENSIC AUDIT ?</vt:lpstr>
      <vt:lpstr>FORENSIC AUDITORS</vt:lpstr>
      <vt:lpstr>HOW IS FORENSIC AUDIT INVESTIGATION  CONDUCTED ?</vt:lpstr>
      <vt:lpstr>Step 1 – Accepting the Investigation</vt:lpstr>
      <vt:lpstr>Step 3 – Gathering the evidence</vt:lpstr>
      <vt:lpstr>Step 4 – Perform the analysis</vt:lpstr>
      <vt:lpstr>TYPES OF INVESTIGATIONS UNDER FORENSIC AUDIT</vt:lpstr>
      <vt:lpstr>TYPES OF INVESTIGATIONS UNDER FORENSIC AUDIT</vt:lpstr>
      <vt:lpstr>TYPES OF INVESTIGATIONS UNDER FORENSIC AUDIT</vt:lpstr>
      <vt:lpstr>SATYAM CASE</vt:lpstr>
      <vt:lpstr>FORENSIC AUDIT TECHNIQUES</vt:lpstr>
      <vt:lpstr>FORENSIC AUDIT TECHNIQUES</vt:lpstr>
      <vt:lpstr>FORENSIC AUDIT TECHNIQUES</vt:lpstr>
      <vt:lpstr>FORENSIC AUDIT TECHNIQUES</vt:lpstr>
      <vt:lpstr>PowerPoint Presentation</vt:lpstr>
      <vt:lpstr>FORENSIC AUDIT IN THE NIRAV MODI CASE</vt:lpstr>
      <vt:lpstr>RBI GUIDELINES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Cyberspace</dc:title>
  <dc:creator>THOSHIBA</dc:creator>
  <cp:lastModifiedBy>Unknown User</cp:lastModifiedBy>
  <cp:revision>87</cp:revision>
  <dcterms:created xsi:type="dcterms:W3CDTF">2020-10-16T02:03:26Z</dcterms:created>
  <dcterms:modified xsi:type="dcterms:W3CDTF">2021-11-06T06:10:14Z</dcterms:modified>
</cp:coreProperties>
</file>