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5LKo0D3pXnEN55nRr6GsgBgNu6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0BCD9F-E424-45CD-A881-3D0A737ACBCC}">
  <a:tblStyle styleId="{C10BCD9F-E424-45CD-A881-3D0A737ACB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487B67-5D4D-4A6F-961E-68DEF9E4736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50"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8" Type="http://schemas.openxmlformats.org/officeDocument/2006/relationships/slide" Target="slides/slide7.xml" /><Relationship Id="rId5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0a8e2f3f5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0a8e2f3f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0cd8c369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0cd8c3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d658153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bd658153c1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0c1b2161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c0c1b21613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dbfd0c80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dbfd0c8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dbfd0c80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dbfd0c80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e796dd3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e796dd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e796dd3d9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e796dd3d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e796dd3d9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e796dd3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e796dd3d9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e796dd3d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e796dd3d9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e796dd3d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c0cd8c369e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c0cd8c369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bfaff5013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bfaff501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faff5013f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faff5013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faff5013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faff501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0c1b2161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c0c1b216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0c1b2161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0c1b216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d658153c1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d658153c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a63aade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ba63aade2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da34ed3e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da34ed3e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c0a8e2f3f5_0_15"/>
          <p:cNvSpPr txBox="1">
            <a:spLocks noGrp="1"/>
          </p:cNvSpPr>
          <p:nvPr>
            <p:ph type="title"/>
          </p:nvPr>
        </p:nvSpPr>
        <p:spPr>
          <a:xfrm>
            <a:off x="831850" y="1709747"/>
            <a:ext cx="10515600" cy="2055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SzPts val="990"/>
              <a:buNone/>
            </a:pPr>
            <a:r>
              <a:rPr lang="en-US" sz="3000">
                <a:latin typeface="Times New Roman"/>
                <a:ea typeface="Times New Roman"/>
                <a:cs typeface="Times New Roman"/>
                <a:sym typeface="Times New Roman"/>
              </a:rPr>
              <a:t>Accounting-Ratio Analysis-Markets-Pricing Methods</a:t>
            </a:r>
            <a:endParaRPr sz="3000">
              <a:latin typeface="Times New Roman"/>
              <a:ea typeface="Times New Roman"/>
              <a:cs typeface="Times New Roman"/>
              <a:sym typeface="Times New Roman"/>
            </a:endParaRPr>
          </a:p>
          <a:p>
            <a:pPr marL="0" lvl="0" indent="0" algn="ctr" rtl="0">
              <a:spcBef>
                <a:spcPts val="0"/>
              </a:spcBef>
              <a:spcAft>
                <a:spcPts val="0"/>
              </a:spcAft>
              <a:buSzPts val="990"/>
              <a:buNone/>
            </a:pPr>
            <a:r>
              <a:rPr lang="en-US" sz="3000">
                <a:latin typeface="Times New Roman"/>
                <a:ea typeface="Times New Roman"/>
                <a:cs typeface="Times New Roman"/>
                <a:sym typeface="Times New Roman"/>
              </a:rPr>
              <a:t>    </a:t>
            </a:r>
            <a:r>
              <a:rPr lang="en-US" sz="1800" i="1">
                <a:latin typeface="Times New Roman"/>
                <a:ea typeface="Times New Roman"/>
                <a:cs typeface="Times New Roman"/>
                <a:sym typeface="Times New Roman"/>
              </a:rPr>
              <a:t>(Quick bites from Objective Point of view)</a:t>
            </a:r>
            <a:endParaRPr sz="1800" i="1">
              <a:latin typeface="Times New Roman"/>
              <a:ea typeface="Times New Roman"/>
              <a:cs typeface="Times New Roman"/>
              <a:sym typeface="Times New Roman"/>
            </a:endParaRPr>
          </a:p>
        </p:txBody>
      </p:sp>
      <p:sp>
        <p:nvSpPr>
          <p:cNvPr id="85" name="Google Shape;85;gc0a8e2f3f5_0_15"/>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rmAutofit fontScale="32500" lnSpcReduction="20000"/>
          </a:bodyPr>
          <a:lstStyle/>
          <a:p>
            <a:pPr marL="0" lvl="0" indent="0" algn="l" rtl="0">
              <a:spcBef>
                <a:spcPts val="1000"/>
              </a:spcBef>
              <a:spcAft>
                <a:spcPts val="0"/>
              </a:spcAft>
              <a:buNone/>
            </a:pPr>
            <a:r>
              <a:rPr lang="en-US"/>
              <a:t>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7772400" lvl="0" indent="457200" algn="l" rtl="0">
              <a:spcBef>
                <a:spcPts val="1000"/>
              </a:spcBef>
              <a:spcAft>
                <a:spcPts val="0"/>
              </a:spcAft>
              <a:buNone/>
            </a:pPr>
            <a:r>
              <a:rPr lang="en-US" sz="6000" b="1">
                <a:latin typeface="Times New Roman"/>
                <a:ea typeface="Times New Roman"/>
                <a:cs typeface="Times New Roman"/>
                <a:sym typeface="Times New Roman"/>
              </a:rPr>
              <a:t>       Ms. N. Shantha</a:t>
            </a:r>
            <a:endParaRPr sz="6000" b="1">
              <a:latin typeface="Times New Roman"/>
              <a:ea typeface="Times New Roman"/>
              <a:cs typeface="Times New Roman"/>
              <a:sym typeface="Times New Roman"/>
            </a:endParaRPr>
          </a:p>
          <a:p>
            <a:pPr marL="0" lvl="0" indent="0" algn="l" rtl="0">
              <a:spcBef>
                <a:spcPts val="1000"/>
              </a:spcBef>
              <a:spcAft>
                <a:spcPts val="0"/>
              </a:spcAft>
              <a:buNone/>
            </a:pPr>
            <a:endParaRPr sz="60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Sequence in Accounting Process</a:t>
            </a:r>
            <a:endParaRPr/>
          </a:p>
        </p:txBody>
      </p:sp>
      <p:sp>
        <p:nvSpPr>
          <p:cNvPr id="138" name="Google Shape;1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3200"/>
              <a:buNone/>
            </a:pPr>
            <a:r>
              <a:rPr lang="en-US" sz="3200">
                <a:latin typeface="Times New Roman"/>
                <a:ea typeface="Times New Roman"/>
                <a:cs typeface="Times New Roman"/>
                <a:sym typeface="Times New Roman"/>
              </a:rPr>
              <a:t>Transaction-Journal Entry-Ledger Account-Trial Balance-Trading Account-Profit &amp; Loss Account-Balance Sheet.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gc0cd8c369e_1_0"/>
          <p:cNvGraphicFramePr/>
          <p:nvPr/>
        </p:nvGraphicFramePr>
        <p:xfrm>
          <a:off x="1565663" y="3595450"/>
          <a:ext cx="3000000" cy="3000000"/>
        </p:xfrm>
        <a:graphic>
          <a:graphicData uri="http://schemas.openxmlformats.org/drawingml/2006/table">
            <a:tbl>
              <a:tblPr>
                <a:noFill/>
                <a:tableStyleId>{C10BCD9F-E424-45CD-A881-3D0A737ACBCC}</a:tableStyleId>
              </a:tblPr>
              <a:tblGrid>
                <a:gridCol w="1627050">
                  <a:extLst>
                    <a:ext uri="{9D8B030D-6E8A-4147-A177-3AD203B41FA5}">
                      <a16:colId xmlns:a16="http://schemas.microsoft.com/office/drawing/2014/main" val="20000"/>
                    </a:ext>
                  </a:extLst>
                </a:gridCol>
                <a:gridCol w="4497450">
                  <a:extLst>
                    <a:ext uri="{9D8B030D-6E8A-4147-A177-3AD203B41FA5}">
                      <a16:colId xmlns:a16="http://schemas.microsoft.com/office/drawing/2014/main" val="20001"/>
                    </a:ext>
                  </a:extLst>
                </a:gridCol>
                <a:gridCol w="967000">
                  <a:extLst>
                    <a:ext uri="{9D8B030D-6E8A-4147-A177-3AD203B41FA5}">
                      <a16:colId xmlns:a16="http://schemas.microsoft.com/office/drawing/2014/main" val="20002"/>
                    </a:ext>
                  </a:extLst>
                </a:gridCol>
                <a:gridCol w="1534950">
                  <a:extLst>
                    <a:ext uri="{9D8B030D-6E8A-4147-A177-3AD203B41FA5}">
                      <a16:colId xmlns:a16="http://schemas.microsoft.com/office/drawing/2014/main" val="20003"/>
                    </a:ext>
                  </a:extLst>
                </a:gridCol>
                <a:gridCol w="1366125">
                  <a:extLst>
                    <a:ext uri="{9D8B030D-6E8A-4147-A177-3AD203B41FA5}">
                      <a16:colId xmlns:a16="http://schemas.microsoft.com/office/drawing/2014/main" val="20004"/>
                    </a:ext>
                  </a:extLst>
                </a:gridCol>
              </a:tblGrid>
              <a:tr h="1367675">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Date</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Particulars</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L.F.</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Debit</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Amount</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Rs.</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Credit</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Amount</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Rs.</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59300">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DD/MM/YY</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Name of A/c (To be debited) ………Dr</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    	To Name of A/c (To be credited)</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(Narration or explanation)</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	xxx</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100">
                          <a:latin typeface="Times New Roman"/>
                          <a:ea typeface="Times New Roman"/>
                          <a:cs typeface="Times New Roman"/>
                          <a:sym typeface="Times New Roman"/>
                        </a:rPr>
                        <a:t>   xxx</a:t>
                      </a:r>
                      <a:endParaRPr sz="21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4" name="Google Shape;144;gc0cd8c369e_1_0"/>
          <p:cNvSpPr txBox="1"/>
          <p:nvPr/>
        </p:nvSpPr>
        <p:spPr>
          <a:xfrm>
            <a:off x="1394375" y="583350"/>
            <a:ext cx="10344000" cy="23049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sz="2000" b="1" u="sng"/>
          </a:p>
          <a:p>
            <a:pPr marL="0" lvl="0" indent="0" algn="just" rtl="0">
              <a:lnSpc>
                <a:spcPct val="115000"/>
              </a:lnSpc>
              <a:spcBef>
                <a:spcPts val="0"/>
              </a:spcBef>
              <a:spcAft>
                <a:spcPts val="0"/>
              </a:spcAft>
              <a:buNone/>
            </a:pPr>
            <a:endParaRPr sz="2000" b="1" u="sng"/>
          </a:p>
          <a:p>
            <a:pPr marL="0" lvl="0" indent="0" algn="just" rtl="0">
              <a:lnSpc>
                <a:spcPct val="115000"/>
              </a:lnSpc>
              <a:spcBef>
                <a:spcPts val="0"/>
              </a:spcBef>
              <a:spcAft>
                <a:spcPts val="0"/>
              </a:spcAft>
              <a:buNone/>
            </a:pPr>
            <a:r>
              <a:rPr lang="en-US" sz="2000" b="1" u="sng"/>
              <a:t>J</a:t>
            </a:r>
            <a:r>
              <a:rPr lang="en-US" sz="2000" b="1" u="sng">
                <a:latin typeface="Times New Roman"/>
                <a:ea typeface="Times New Roman"/>
                <a:cs typeface="Times New Roman"/>
                <a:sym typeface="Times New Roman"/>
              </a:rPr>
              <a:t>OURNAL (First book/primary book of entry)</a:t>
            </a:r>
            <a:endParaRPr sz="2000" b="1" u="sng">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200">
                <a:latin typeface="Times New Roman"/>
                <a:ea typeface="Times New Roman"/>
                <a:cs typeface="Times New Roman"/>
                <a:sym typeface="Times New Roman"/>
              </a:rPr>
              <a:t>‘Journal means a day book or daily record. It is the book where in all the transactions are first recorded in chronological order (i.e. as and when they take place). </a:t>
            </a:r>
            <a:r>
              <a:rPr lang="en-US" sz="2200">
                <a:solidFill>
                  <a:srgbClr val="FF0000"/>
                </a:solidFill>
                <a:latin typeface="Times New Roman"/>
                <a:ea typeface="Times New Roman"/>
                <a:cs typeface="Times New Roman"/>
                <a:sym typeface="Times New Roman"/>
              </a:rPr>
              <a:t>It is a book of prime, original or first entry,</a:t>
            </a:r>
            <a:r>
              <a:rPr lang="en-US" sz="2200">
                <a:latin typeface="Times New Roman"/>
                <a:ea typeface="Times New Roman"/>
                <a:cs typeface="Times New Roman"/>
                <a:sym typeface="Times New Roman"/>
              </a:rPr>
              <a:t> as all business transactions are first recorded in the journal. From journal the posting are made in the Ledger. The process of recording transactions in journal is termed as ‘journalising’. The journal is ruled as follows:</a:t>
            </a:r>
            <a:endParaRPr sz="2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000">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 </a:t>
            </a:r>
            <a:r>
              <a:rPr lang="en-US" sz="2100" b="1">
                <a:latin typeface="Times New Roman"/>
                <a:ea typeface="Times New Roman"/>
                <a:cs typeface="Times New Roman"/>
                <a:sym typeface="Times New Roman"/>
              </a:rPr>
              <a:t>JOURNAL</a:t>
            </a:r>
            <a:endParaRPr sz="2100" b="1">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bd658153c1_0_23"/>
          <p:cNvSpPr txBox="1">
            <a:spLocks noGrp="1"/>
          </p:cNvSpPr>
          <p:nvPr>
            <p:ph type="title"/>
          </p:nvPr>
        </p:nvSpPr>
        <p:spPr>
          <a:xfrm>
            <a:off x="838200" y="103628"/>
            <a:ext cx="10515600" cy="536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Journal Entries-Examples</a:t>
            </a:r>
            <a:endParaRPr/>
          </a:p>
        </p:txBody>
      </p:sp>
      <p:sp>
        <p:nvSpPr>
          <p:cNvPr id="150" name="Google Shape;150;gbd658153c1_0_23"/>
          <p:cNvSpPr txBox="1">
            <a:spLocks noGrp="1"/>
          </p:cNvSpPr>
          <p:nvPr>
            <p:ph type="body" idx="1"/>
          </p:nvPr>
        </p:nvSpPr>
        <p:spPr>
          <a:xfrm>
            <a:off x="838200" y="640325"/>
            <a:ext cx="10515600" cy="6217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1. 1/1/21: Machinery Purchased - Rs. 1,00,000</a:t>
            </a:r>
            <a:endParaRPr/>
          </a:p>
          <a:p>
            <a:pPr marL="0" lvl="0" indent="0" algn="l" rtl="0">
              <a:lnSpc>
                <a:spcPct val="90000"/>
              </a:lnSpc>
              <a:spcBef>
                <a:spcPts val="1000"/>
              </a:spcBef>
              <a:spcAft>
                <a:spcPts val="0"/>
              </a:spcAft>
              <a:buClr>
                <a:schemeClr val="dk1"/>
              </a:buClr>
              <a:buSzPts val="2400"/>
              <a:buNone/>
            </a:pPr>
            <a:r>
              <a:rPr lang="en-US" sz="2400"/>
              <a:t>2. 2/1/21: Cash deposited in bank a/c-Rs. 20,000</a:t>
            </a:r>
            <a:endParaRPr sz="2400"/>
          </a:p>
          <a:p>
            <a:pPr marL="0" lvl="0" indent="0" algn="l" rtl="0">
              <a:lnSpc>
                <a:spcPct val="90000"/>
              </a:lnSpc>
              <a:spcBef>
                <a:spcPts val="1000"/>
              </a:spcBef>
              <a:spcAft>
                <a:spcPts val="0"/>
              </a:spcAft>
              <a:buClr>
                <a:schemeClr val="dk1"/>
              </a:buClr>
              <a:buSzPts val="2400"/>
              <a:buNone/>
            </a:pPr>
            <a:r>
              <a:rPr lang="en-US" sz="2400"/>
              <a:t>3. 5/1/21: Salaries paid-Rs. 15,000</a:t>
            </a:r>
            <a:endParaRPr sz="2400"/>
          </a:p>
          <a:p>
            <a:pPr marL="0" lvl="0" indent="0" algn="ctr" rtl="0">
              <a:lnSpc>
                <a:spcPct val="90000"/>
              </a:lnSpc>
              <a:spcBef>
                <a:spcPts val="1000"/>
              </a:spcBef>
              <a:spcAft>
                <a:spcPts val="0"/>
              </a:spcAft>
              <a:buClr>
                <a:srgbClr val="FF0000"/>
              </a:buClr>
              <a:buSzPts val="2400"/>
              <a:buNone/>
            </a:pPr>
            <a:r>
              <a:rPr lang="en-US" sz="2600" b="1">
                <a:solidFill>
                  <a:srgbClr val="FF0000"/>
                </a:solidFill>
                <a:latin typeface="Times New Roman"/>
                <a:ea typeface="Times New Roman"/>
                <a:cs typeface="Times New Roman"/>
                <a:sym typeface="Times New Roman"/>
              </a:rPr>
              <a:t>Journal</a:t>
            </a:r>
            <a:endParaRPr sz="3000" b="1"/>
          </a:p>
          <a:p>
            <a:pPr marL="0" lvl="0" indent="0" algn="l" rtl="0">
              <a:lnSpc>
                <a:spcPct val="90000"/>
              </a:lnSpc>
              <a:spcBef>
                <a:spcPts val="1000"/>
              </a:spcBef>
              <a:spcAft>
                <a:spcPts val="0"/>
              </a:spcAft>
              <a:buClr>
                <a:schemeClr val="dk1"/>
              </a:buClr>
              <a:buSzPts val="2800"/>
              <a:buNone/>
            </a:pPr>
            <a:endParaRPr/>
          </a:p>
        </p:txBody>
      </p:sp>
      <p:graphicFrame>
        <p:nvGraphicFramePr>
          <p:cNvPr id="151" name="Google Shape;151;gbd658153c1_0_23"/>
          <p:cNvGraphicFramePr/>
          <p:nvPr/>
        </p:nvGraphicFramePr>
        <p:xfrm>
          <a:off x="2009634" y="2451574"/>
          <a:ext cx="3000000" cy="3000000"/>
        </p:xfrm>
        <a:graphic>
          <a:graphicData uri="http://schemas.openxmlformats.org/drawingml/2006/table">
            <a:tbl>
              <a:tblPr firstRow="1" bandRow="1">
                <a:noFill/>
                <a:tableStyleId>{86487B67-5D4D-4A6F-961E-68DEF9E47368}</a:tableStyleId>
              </a:tblPr>
              <a:tblGrid>
                <a:gridCol w="999750">
                  <a:extLst>
                    <a:ext uri="{9D8B030D-6E8A-4147-A177-3AD203B41FA5}">
                      <a16:colId xmlns:a16="http://schemas.microsoft.com/office/drawing/2014/main" val="20000"/>
                    </a:ext>
                  </a:extLst>
                </a:gridCol>
                <a:gridCol w="3438150">
                  <a:extLst>
                    <a:ext uri="{9D8B030D-6E8A-4147-A177-3AD203B41FA5}">
                      <a16:colId xmlns:a16="http://schemas.microsoft.com/office/drawing/2014/main" val="20001"/>
                    </a:ext>
                  </a:extLst>
                </a:gridCol>
                <a:gridCol w="768100">
                  <a:extLst>
                    <a:ext uri="{9D8B030D-6E8A-4147-A177-3AD203B41FA5}">
                      <a16:colId xmlns:a16="http://schemas.microsoft.com/office/drawing/2014/main" val="20002"/>
                    </a:ext>
                  </a:extLst>
                </a:gridCol>
                <a:gridCol w="1341125">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943900">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Date</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Particulars</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L.F</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Debit</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Credit</a:t>
                      </a:r>
                      <a:endParaRPr/>
                    </a:p>
                  </a:txBody>
                  <a:tcPr marL="91450" marR="91450" marT="45725" marB="45725"/>
                </a:tc>
                <a:extLst>
                  <a:ext uri="{0D108BD9-81ED-4DB2-BD59-A6C34878D82A}">
                    <a16:rowId xmlns:a16="http://schemas.microsoft.com/office/drawing/2014/main" val="10000"/>
                  </a:ext>
                </a:extLst>
              </a:tr>
              <a:tr h="1049000">
                <a:tc>
                  <a:txBody>
                    <a:bodyPr/>
                    <a:lstStyle/>
                    <a:p>
                      <a:pPr marL="0" marR="0" lvl="0" indent="0" algn="l" rtl="0">
                        <a:spcBef>
                          <a:spcPts val="0"/>
                        </a:spcBef>
                        <a:spcAft>
                          <a:spcPts val="0"/>
                        </a:spcAft>
                        <a:buNone/>
                      </a:pPr>
                      <a:r>
                        <a:rPr lang="en-US" sz="1800" u="none" strike="noStrike" cap="none"/>
                        <a:t>5/1/2</a:t>
                      </a:r>
                      <a:r>
                        <a:rPr lang="en-US" sz="1800"/>
                        <a:t>1</a:t>
                      </a:r>
                      <a:endParaRPr/>
                    </a:p>
                  </a:txBody>
                  <a:tcPr marL="91450" marR="91450" marT="45725" marB="45725"/>
                </a:tc>
                <a:tc>
                  <a:txBody>
                    <a:bodyPr/>
                    <a:lstStyle/>
                    <a:p>
                      <a:pPr marL="0" marR="0" lvl="0" indent="0" algn="l" rtl="0">
                        <a:spcBef>
                          <a:spcPts val="0"/>
                        </a:spcBef>
                        <a:spcAft>
                          <a:spcPts val="0"/>
                        </a:spcAft>
                        <a:buNone/>
                      </a:pPr>
                      <a:r>
                        <a:rPr lang="en-US" sz="1800"/>
                        <a:t>Machinery  a/c ----------------------Dr.</a:t>
                      </a:r>
                      <a:endParaRPr/>
                    </a:p>
                    <a:p>
                      <a:pPr marL="0" marR="0" lvl="0" indent="0" algn="l" rtl="0">
                        <a:spcBef>
                          <a:spcPts val="0"/>
                        </a:spcBef>
                        <a:spcAft>
                          <a:spcPts val="0"/>
                        </a:spcAft>
                        <a:buNone/>
                      </a:pPr>
                      <a:r>
                        <a:rPr lang="en-US" sz="1800"/>
                        <a:t>       To Cash a/c</a:t>
                      </a:r>
                      <a:endParaRPr/>
                    </a:p>
                    <a:p>
                      <a:pPr marL="0" marR="0" lvl="0" indent="0" algn="l" rtl="0">
                        <a:spcBef>
                          <a:spcPts val="0"/>
                        </a:spcBef>
                        <a:spcAft>
                          <a:spcPts val="0"/>
                        </a:spcAft>
                        <a:buNone/>
                      </a:pPr>
                      <a:r>
                        <a:rPr lang="en-US" sz="1800"/>
                        <a:t>(Being Machinery purchased  on cash)</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1,00,000</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1,00,000</a:t>
                      </a:r>
                      <a:endParaRPr/>
                    </a:p>
                  </a:txBody>
                  <a:tcPr marL="91450" marR="91450" marT="45725" marB="45725"/>
                </a:tc>
                <a:extLst>
                  <a:ext uri="{0D108BD9-81ED-4DB2-BD59-A6C34878D82A}">
                    <a16:rowId xmlns:a16="http://schemas.microsoft.com/office/drawing/2014/main" val="10001"/>
                  </a:ext>
                </a:extLst>
              </a:tr>
              <a:tr h="1049000">
                <a:tc>
                  <a:txBody>
                    <a:bodyPr/>
                    <a:lstStyle/>
                    <a:p>
                      <a:pPr marL="0" marR="0" lvl="0" indent="0" algn="l" rtl="0">
                        <a:spcBef>
                          <a:spcPts val="0"/>
                        </a:spcBef>
                        <a:spcAft>
                          <a:spcPts val="0"/>
                        </a:spcAft>
                        <a:buNone/>
                      </a:pPr>
                      <a:r>
                        <a:rPr lang="en-US" sz="1800"/>
                        <a:t>2/1/21</a:t>
                      </a:r>
                      <a:endParaRPr/>
                    </a:p>
                  </a:txBody>
                  <a:tcPr marL="91450" marR="91450" marT="45725" marB="45725"/>
                </a:tc>
                <a:tc>
                  <a:txBody>
                    <a:bodyPr/>
                    <a:lstStyle/>
                    <a:p>
                      <a:pPr marL="0" marR="0" lvl="0" indent="0" algn="l" rtl="0">
                        <a:spcBef>
                          <a:spcPts val="0"/>
                        </a:spcBef>
                        <a:spcAft>
                          <a:spcPts val="0"/>
                        </a:spcAft>
                        <a:buNone/>
                      </a:pPr>
                      <a:r>
                        <a:rPr lang="en-US" sz="1800"/>
                        <a:t>Bank a/c --------------------- Dr.</a:t>
                      </a:r>
                      <a:endParaRPr/>
                    </a:p>
                    <a:p>
                      <a:pPr marL="0" marR="0" lvl="0" indent="0" algn="l" rtl="0">
                        <a:spcBef>
                          <a:spcPts val="0"/>
                        </a:spcBef>
                        <a:spcAft>
                          <a:spcPts val="0"/>
                        </a:spcAft>
                        <a:buNone/>
                      </a:pPr>
                      <a:r>
                        <a:rPr lang="en-US" sz="1800"/>
                        <a:t>       To Cash a/c</a:t>
                      </a:r>
                      <a:endParaRPr/>
                    </a:p>
                    <a:p>
                      <a:pPr marL="0" marR="0" lvl="0" indent="0" algn="l" rtl="0">
                        <a:spcBef>
                          <a:spcPts val="0"/>
                        </a:spcBef>
                        <a:spcAft>
                          <a:spcPts val="0"/>
                        </a:spcAft>
                        <a:buNone/>
                      </a:pPr>
                      <a:r>
                        <a:rPr lang="en-US" sz="1800"/>
                        <a:t>(Being cash deposited in bank)</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20,000</a:t>
                      </a:r>
                      <a:endParaRPr/>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20,000</a:t>
                      </a:r>
                      <a:endParaRPr/>
                    </a:p>
                  </a:txBody>
                  <a:tcPr marL="91450" marR="91450" marT="45725" marB="45725"/>
                </a:tc>
                <a:extLst>
                  <a:ext uri="{0D108BD9-81ED-4DB2-BD59-A6C34878D82A}">
                    <a16:rowId xmlns:a16="http://schemas.microsoft.com/office/drawing/2014/main" val="10002"/>
                  </a:ext>
                </a:extLst>
              </a:tr>
              <a:tr h="322775">
                <a:tc>
                  <a:txBody>
                    <a:bodyPr/>
                    <a:lstStyle/>
                    <a:p>
                      <a:pPr marL="0" marR="0" lvl="0" indent="0" algn="l" rtl="0">
                        <a:spcBef>
                          <a:spcPts val="0"/>
                        </a:spcBef>
                        <a:spcAft>
                          <a:spcPts val="0"/>
                        </a:spcAft>
                        <a:buNone/>
                      </a:pPr>
                      <a:r>
                        <a:rPr lang="en-US" sz="1800"/>
                        <a:t>5/1/21</a:t>
                      </a:r>
                      <a:endParaRPr sz="1800"/>
                    </a:p>
                  </a:txBody>
                  <a:tcPr marL="91450" marR="91450" marT="45725" marB="45725"/>
                </a:tc>
                <a:tc>
                  <a:txBody>
                    <a:bodyPr/>
                    <a:lstStyle/>
                    <a:p>
                      <a:pPr marL="0" marR="0" lvl="0" indent="0" algn="l" rtl="0">
                        <a:spcBef>
                          <a:spcPts val="0"/>
                        </a:spcBef>
                        <a:spcAft>
                          <a:spcPts val="0"/>
                        </a:spcAft>
                        <a:buNone/>
                      </a:pPr>
                      <a:r>
                        <a:rPr lang="en-US" sz="1800"/>
                        <a:t>Salaries a/c -------------------------Dr.</a:t>
                      </a:r>
                      <a:endParaRPr sz="1800"/>
                    </a:p>
                    <a:p>
                      <a:pPr marL="0" marR="0" lvl="0" indent="0" algn="l" rtl="0">
                        <a:spcBef>
                          <a:spcPts val="0"/>
                        </a:spcBef>
                        <a:spcAft>
                          <a:spcPts val="0"/>
                        </a:spcAft>
                        <a:buNone/>
                      </a:pPr>
                      <a:r>
                        <a:rPr lang="en-US" sz="1800"/>
                        <a:t>      To Cash a/c</a:t>
                      </a:r>
                      <a:endParaRPr sz="1800"/>
                    </a:p>
                    <a:p>
                      <a:pPr marL="0" marR="0" lvl="0" indent="0" algn="l" rtl="0">
                        <a:spcBef>
                          <a:spcPts val="0"/>
                        </a:spcBef>
                        <a:spcAft>
                          <a:spcPts val="0"/>
                        </a:spcAft>
                        <a:buNone/>
                      </a:pPr>
                      <a:r>
                        <a:rPr lang="en-US" sz="1800"/>
                        <a:t>(Being Salaries paid)</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15,000</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15,000</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838200" y="103633"/>
            <a:ext cx="10515600" cy="83515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Journal Entries-Examples</a:t>
            </a:r>
            <a:endParaRPr/>
          </a:p>
        </p:txBody>
      </p:sp>
      <p:sp>
        <p:nvSpPr>
          <p:cNvPr id="157" name="Google Shape;157;p8"/>
          <p:cNvSpPr txBox="1">
            <a:spLocks noGrp="1"/>
          </p:cNvSpPr>
          <p:nvPr>
            <p:ph type="body" idx="1"/>
          </p:nvPr>
        </p:nvSpPr>
        <p:spPr>
          <a:xfrm>
            <a:off x="838200" y="1231391"/>
            <a:ext cx="10515600" cy="49455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1. 5/1/20: Goods Purchased-Rs.50,000</a:t>
            </a:r>
            <a:endParaRPr/>
          </a:p>
          <a:p>
            <a:pPr marL="0" lvl="0" indent="0" algn="l" rtl="0">
              <a:lnSpc>
                <a:spcPct val="90000"/>
              </a:lnSpc>
              <a:spcBef>
                <a:spcPts val="1000"/>
              </a:spcBef>
              <a:spcAft>
                <a:spcPts val="0"/>
              </a:spcAft>
              <a:buClr>
                <a:schemeClr val="dk1"/>
              </a:buClr>
              <a:buSzPts val="2400"/>
              <a:buNone/>
            </a:pPr>
            <a:r>
              <a:rPr lang="en-US" sz="2400"/>
              <a:t>2. 15/1/20: Goods Purchased on credit from Mr. Ram-Rs. 40,000</a:t>
            </a:r>
            <a:endParaRPr/>
          </a:p>
          <a:p>
            <a:pPr marL="0" lvl="0" indent="0" algn="ctr" rtl="0">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Journal</a:t>
            </a:r>
            <a:endParaRPr/>
          </a:p>
          <a:p>
            <a:pPr marL="0" lvl="0" indent="0" algn="l" rtl="0">
              <a:lnSpc>
                <a:spcPct val="90000"/>
              </a:lnSpc>
              <a:spcBef>
                <a:spcPts val="1000"/>
              </a:spcBef>
              <a:spcAft>
                <a:spcPts val="0"/>
              </a:spcAft>
              <a:buClr>
                <a:schemeClr val="dk1"/>
              </a:buClr>
              <a:buSzPts val="2800"/>
              <a:buNone/>
            </a:pPr>
            <a:endParaRPr/>
          </a:p>
        </p:txBody>
      </p:sp>
      <p:graphicFrame>
        <p:nvGraphicFramePr>
          <p:cNvPr id="158" name="Google Shape;158;p8"/>
          <p:cNvGraphicFramePr/>
          <p:nvPr/>
        </p:nvGraphicFramePr>
        <p:xfrm>
          <a:off x="1987296" y="2487169"/>
          <a:ext cx="3000000" cy="3000000"/>
        </p:xfrm>
        <a:graphic>
          <a:graphicData uri="http://schemas.openxmlformats.org/drawingml/2006/table">
            <a:tbl>
              <a:tblPr firstRow="1" bandRow="1">
                <a:noFill/>
                <a:tableStyleId>{86487B67-5D4D-4A6F-961E-68DEF9E47368}</a:tableStyleId>
              </a:tblPr>
              <a:tblGrid>
                <a:gridCol w="999750">
                  <a:extLst>
                    <a:ext uri="{9D8B030D-6E8A-4147-A177-3AD203B41FA5}">
                      <a16:colId xmlns:a16="http://schemas.microsoft.com/office/drawing/2014/main" val="20000"/>
                    </a:ext>
                  </a:extLst>
                </a:gridCol>
                <a:gridCol w="3438150">
                  <a:extLst>
                    <a:ext uri="{9D8B030D-6E8A-4147-A177-3AD203B41FA5}">
                      <a16:colId xmlns:a16="http://schemas.microsoft.com/office/drawing/2014/main" val="20001"/>
                    </a:ext>
                  </a:extLst>
                </a:gridCol>
                <a:gridCol w="768100">
                  <a:extLst>
                    <a:ext uri="{9D8B030D-6E8A-4147-A177-3AD203B41FA5}">
                      <a16:colId xmlns:a16="http://schemas.microsoft.com/office/drawing/2014/main" val="20002"/>
                    </a:ext>
                  </a:extLst>
                </a:gridCol>
                <a:gridCol w="1341125">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106962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Date</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Particulars</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L.F</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Debit</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Credit</a:t>
                      </a:r>
                      <a:endParaRPr/>
                    </a:p>
                  </a:txBody>
                  <a:tcPr marL="91450" marR="91450" marT="45725" marB="45725"/>
                </a:tc>
                <a:extLst>
                  <a:ext uri="{0D108BD9-81ED-4DB2-BD59-A6C34878D82A}">
                    <a16:rowId xmlns:a16="http://schemas.microsoft.com/office/drawing/2014/main" val="10000"/>
                  </a:ext>
                </a:extLst>
              </a:tr>
              <a:tr h="722725">
                <a:tc>
                  <a:txBody>
                    <a:bodyPr/>
                    <a:lstStyle/>
                    <a:p>
                      <a:pPr marL="0" marR="0" lvl="0" indent="0" algn="l" rtl="0">
                        <a:spcBef>
                          <a:spcPts val="0"/>
                        </a:spcBef>
                        <a:spcAft>
                          <a:spcPts val="0"/>
                        </a:spcAft>
                        <a:buNone/>
                      </a:pPr>
                      <a:r>
                        <a:rPr lang="en-US" sz="1800" u="none" strike="noStrike" cap="none"/>
                        <a:t>5/1/20</a:t>
                      </a:r>
                      <a:endParaRPr/>
                    </a:p>
                  </a:txBody>
                  <a:tcPr marL="91450" marR="91450" marT="45725" marB="45725"/>
                </a:tc>
                <a:tc>
                  <a:txBody>
                    <a:bodyPr/>
                    <a:lstStyle/>
                    <a:p>
                      <a:pPr marL="0" marR="0" lvl="0" indent="0" algn="l" rtl="0">
                        <a:spcBef>
                          <a:spcPts val="0"/>
                        </a:spcBef>
                        <a:spcAft>
                          <a:spcPts val="0"/>
                        </a:spcAft>
                        <a:buNone/>
                      </a:pPr>
                      <a:r>
                        <a:rPr lang="en-US" sz="1800"/>
                        <a:t>Purchases a/c ----------------------Dr.</a:t>
                      </a:r>
                      <a:endParaRPr/>
                    </a:p>
                    <a:p>
                      <a:pPr marL="0" marR="0" lvl="0" indent="0" algn="l" rtl="0">
                        <a:spcBef>
                          <a:spcPts val="0"/>
                        </a:spcBef>
                        <a:spcAft>
                          <a:spcPts val="0"/>
                        </a:spcAft>
                        <a:buNone/>
                      </a:pPr>
                      <a:r>
                        <a:rPr lang="en-US" sz="1800"/>
                        <a:t>       To Cash a/c</a:t>
                      </a:r>
                      <a:endParaRPr/>
                    </a:p>
                    <a:p>
                      <a:pPr marL="0" marR="0" lvl="0" indent="0" algn="l" rtl="0">
                        <a:spcBef>
                          <a:spcPts val="0"/>
                        </a:spcBef>
                        <a:spcAft>
                          <a:spcPts val="0"/>
                        </a:spcAft>
                        <a:buNone/>
                      </a:pPr>
                      <a:r>
                        <a:rPr lang="en-US" sz="1800"/>
                        <a:t>(Being goods purchased on cash)</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50,000</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50,000</a:t>
                      </a:r>
                      <a:endParaRPr/>
                    </a:p>
                  </a:txBody>
                  <a:tcPr marL="91450" marR="91450" marT="45725" marB="45725"/>
                </a:tc>
                <a:extLst>
                  <a:ext uri="{0D108BD9-81ED-4DB2-BD59-A6C34878D82A}">
                    <a16:rowId xmlns:a16="http://schemas.microsoft.com/office/drawing/2014/main" val="10001"/>
                  </a:ext>
                </a:extLst>
              </a:tr>
              <a:tr h="722725">
                <a:tc>
                  <a:txBody>
                    <a:bodyPr/>
                    <a:lstStyle/>
                    <a:p>
                      <a:pPr marL="0" marR="0" lvl="0" indent="0" algn="l" rtl="0">
                        <a:spcBef>
                          <a:spcPts val="0"/>
                        </a:spcBef>
                        <a:spcAft>
                          <a:spcPts val="0"/>
                        </a:spcAft>
                        <a:buNone/>
                      </a:pPr>
                      <a:r>
                        <a:rPr lang="en-US" sz="1800"/>
                        <a:t>15/1/20</a:t>
                      </a:r>
                      <a:endParaRPr/>
                    </a:p>
                  </a:txBody>
                  <a:tcPr marL="91450" marR="91450" marT="45725" marB="45725"/>
                </a:tc>
                <a:tc>
                  <a:txBody>
                    <a:bodyPr/>
                    <a:lstStyle/>
                    <a:p>
                      <a:pPr marL="0" marR="0" lvl="0" indent="0" algn="l" rtl="0">
                        <a:spcBef>
                          <a:spcPts val="0"/>
                        </a:spcBef>
                        <a:spcAft>
                          <a:spcPts val="0"/>
                        </a:spcAft>
                        <a:buNone/>
                      </a:pPr>
                      <a:r>
                        <a:rPr lang="en-US" sz="1800"/>
                        <a:t>Purchases a/c --------------------- Dr.</a:t>
                      </a:r>
                      <a:endParaRPr/>
                    </a:p>
                    <a:p>
                      <a:pPr marL="0" marR="0" lvl="0" indent="0" algn="l" rtl="0">
                        <a:spcBef>
                          <a:spcPts val="0"/>
                        </a:spcBef>
                        <a:spcAft>
                          <a:spcPts val="0"/>
                        </a:spcAft>
                        <a:buNone/>
                      </a:pPr>
                      <a:r>
                        <a:rPr lang="en-US" sz="1800"/>
                        <a:t>       To Mr. Ram’s a/c</a:t>
                      </a:r>
                      <a:endParaRPr/>
                    </a:p>
                    <a:p>
                      <a:pPr marL="0" marR="0" lvl="0" indent="0" algn="l" rtl="0">
                        <a:spcBef>
                          <a:spcPts val="0"/>
                        </a:spcBef>
                        <a:spcAft>
                          <a:spcPts val="0"/>
                        </a:spcAft>
                        <a:buNone/>
                      </a:pPr>
                      <a:r>
                        <a:rPr lang="en-US" sz="1800"/>
                        <a:t>(Being goods purchased from Mr. Ram on credit)</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40,000</a:t>
                      </a:r>
                      <a:endParaRPr/>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40,000</a:t>
                      </a:r>
                      <a:endParaRPr/>
                    </a:p>
                  </a:txBody>
                  <a:tcPr marL="91450" marR="91450" marT="45725" marB="45725"/>
                </a:tc>
                <a:extLst>
                  <a:ext uri="{0D108BD9-81ED-4DB2-BD59-A6C34878D82A}">
                    <a16:rowId xmlns:a16="http://schemas.microsoft.com/office/drawing/2014/main" val="10002"/>
                  </a:ext>
                </a:extLst>
              </a:tr>
              <a:tr h="2891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c0c1b21613_2_0"/>
          <p:cNvSpPr txBox="1">
            <a:spLocks noGrp="1"/>
          </p:cNvSpPr>
          <p:nvPr>
            <p:ph type="title"/>
          </p:nvPr>
        </p:nvSpPr>
        <p:spPr>
          <a:xfrm>
            <a:off x="838200" y="103633"/>
            <a:ext cx="10515600" cy="835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Journal Entries-Examples</a:t>
            </a:r>
            <a:endParaRPr/>
          </a:p>
        </p:txBody>
      </p:sp>
      <p:sp>
        <p:nvSpPr>
          <p:cNvPr id="164" name="Google Shape;164;gc0c1b21613_2_0"/>
          <p:cNvSpPr txBox="1">
            <a:spLocks noGrp="1"/>
          </p:cNvSpPr>
          <p:nvPr>
            <p:ph type="body" idx="1"/>
          </p:nvPr>
        </p:nvSpPr>
        <p:spPr>
          <a:xfrm>
            <a:off x="838200" y="1231391"/>
            <a:ext cx="10515600" cy="4945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1. 20/1/20: Goods sold-Rs.60,000</a:t>
            </a:r>
            <a:endParaRPr/>
          </a:p>
          <a:p>
            <a:pPr marL="0" lvl="0" indent="0" algn="l" rtl="0">
              <a:lnSpc>
                <a:spcPct val="90000"/>
              </a:lnSpc>
              <a:spcBef>
                <a:spcPts val="1000"/>
              </a:spcBef>
              <a:spcAft>
                <a:spcPts val="0"/>
              </a:spcAft>
              <a:buClr>
                <a:schemeClr val="dk1"/>
              </a:buClr>
              <a:buSzPts val="2400"/>
              <a:buNone/>
            </a:pPr>
            <a:r>
              <a:rPr lang="en-US" sz="2400"/>
              <a:t>2. 25/1/20: Goods sold on credit to Mr. Z -Rs. 30,000</a:t>
            </a:r>
            <a:endParaRPr/>
          </a:p>
          <a:p>
            <a:pPr marL="0" lvl="0" indent="0" algn="ctr" rtl="0">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Journal</a:t>
            </a:r>
            <a:endParaRPr/>
          </a:p>
          <a:p>
            <a:pPr marL="0" lvl="0" indent="0" algn="l" rtl="0">
              <a:lnSpc>
                <a:spcPct val="90000"/>
              </a:lnSpc>
              <a:spcBef>
                <a:spcPts val="1000"/>
              </a:spcBef>
              <a:spcAft>
                <a:spcPts val="0"/>
              </a:spcAft>
              <a:buClr>
                <a:schemeClr val="dk1"/>
              </a:buClr>
              <a:buSzPts val="2800"/>
              <a:buNone/>
            </a:pPr>
            <a:endParaRPr/>
          </a:p>
        </p:txBody>
      </p:sp>
      <p:graphicFrame>
        <p:nvGraphicFramePr>
          <p:cNvPr id="165" name="Google Shape;165;gc0c1b21613_2_0"/>
          <p:cNvGraphicFramePr/>
          <p:nvPr/>
        </p:nvGraphicFramePr>
        <p:xfrm>
          <a:off x="1987296" y="2487169"/>
          <a:ext cx="3000000" cy="3000000"/>
        </p:xfrm>
        <a:graphic>
          <a:graphicData uri="http://schemas.openxmlformats.org/drawingml/2006/table">
            <a:tbl>
              <a:tblPr firstRow="1" bandRow="1">
                <a:noFill/>
                <a:tableStyleId>{86487B67-5D4D-4A6F-961E-68DEF9E47368}</a:tableStyleId>
              </a:tblPr>
              <a:tblGrid>
                <a:gridCol w="999750">
                  <a:extLst>
                    <a:ext uri="{9D8B030D-6E8A-4147-A177-3AD203B41FA5}">
                      <a16:colId xmlns:a16="http://schemas.microsoft.com/office/drawing/2014/main" val="20000"/>
                    </a:ext>
                  </a:extLst>
                </a:gridCol>
                <a:gridCol w="3438150">
                  <a:extLst>
                    <a:ext uri="{9D8B030D-6E8A-4147-A177-3AD203B41FA5}">
                      <a16:colId xmlns:a16="http://schemas.microsoft.com/office/drawing/2014/main" val="20001"/>
                    </a:ext>
                  </a:extLst>
                </a:gridCol>
                <a:gridCol w="768100">
                  <a:extLst>
                    <a:ext uri="{9D8B030D-6E8A-4147-A177-3AD203B41FA5}">
                      <a16:colId xmlns:a16="http://schemas.microsoft.com/office/drawing/2014/main" val="20002"/>
                    </a:ext>
                  </a:extLst>
                </a:gridCol>
                <a:gridCol w="1341125">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106962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Date</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Particulars</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L.F</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Debit</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Credit</a:t>
                      </a:r>
                      <a:endParaRPr/>
                    </a:p>
                  </a:txBody>
                  <a:tcPr marL="91450" marR="91450" marT="45725" marB="45725"/>
                </a:tc>
                <a:extLst>
                  <a:ext uri="{0D108BD9-81ED-4DB2-BD59-A6C34878D82A}">
                    <a16:rowId xmlns:a16="http://schemas.microsoft.com/office/drawing/2014/main" val="10000"/>
                  </a:ext>
                </a:extLst>
              </a:tr>
              <a:tr h="722725">
                <a:tc>
                  <a:txBody>
                    <a:bodyPr/>
                    <a:lstStyle/>
                    <a:p>
                      <a:pPr marL="0" marR="0" lvl="0" indent="0" algn="l" rtl="0">
                        <a:spcBef>
                          <a:spcPts val="0"/>
                        </a:spcBef>
                        <a:spcAft>
                          <a:spcPts val="0"/>
                        </a:spcAft>
                        <a:buNone/>
                      </a:pPr>
                      <a:r>
                        <a:rPr lang="en-US" sz="1800"/>
                        <a:t>20</a:t>
                      </a:r>
                      <a:r>
                        <a:rPr lang="en-US" sz="1800" u="none" strike="noStrike" cap="none"/>
                        <a:t>/1/20</a:t>
                      </a:r>
                      <a:endParaRPr/>
                    </a:p>
                  </a:txBody>
                  <a:tcPr marL="91450" marR="91450" marT="45725" marB="45725"/>
                </a:tc>
                <a:tc>
                  <a:txBody>
                    <a:bodyPr/>
                    <a:lstStyle/>
                    <a:p>
                      <a:pPr marL="0" marR="0" lvl="0" indent="0" algn="l" rtl="0">
                        <a:spcBef>
                          <a:spcPts val="0"/>
                        </a:spcBef>
                        <a:spcAft>
                          <a:spcPts val="0"/>
                        </a:spcAft>
                        <a:buNone/>
                      </a:pPr>
                      <a:r>
                        <a:rPr lang="en-US" sz="1800"/>
                        <a:t>Cash a/c ----------------------Dr.</a:t>
                      </a:r>
                      <a:endParaRPr/>
                    </a:p>
                    <a:p>
                      <a:pPr marL="0" marR="0" lvl="0" indent="0" algn="l" rtl="0">
                        <a:spcBef>
                          <a:spcPts val="0"/>
                        </a:spcBef>
                        <a:spcAft>
                          <a:spcPts val="0"/>
                        </a:spcAft>
                        <a:buNone/>
                      </a:pPr>
                      <a:r>
                        <a:rPr lang="en-US" sz="1800"/>
                        <a:t>       To Sales a/c</a:t>
                      </a:r>
                      <a:endParaRPr/>
                    </a:p>
                    <a:p>
                      <a:pPr marL="0" marR="0" lvl="0" indent="0" algn="l" rtl="0">
                        <a:spcBef>
                          <a:spcPts val="0"/>
                        </a:spcBef>
                        <a:spcAft>
                          <a:spcPts val="0"/>
                        </a:spcAft>
                        <a:buNone/>
                      </a:pPr>
                      <a:r>
                        <a:rPr lang="en-US" sz="1800"/>
                        <a:t>(Being goods sold on cash)</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60,000</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60,000</a:t>
                      </a:r>
                      <a:endParaRPr/>
                    </a:p>
                  </a:txBody>
                  <a:tcPr marL="91450" marR="91450" marT="45725" marB="45725"/>
                </a:tc>
                <a:extLst>
                  <a:ext uri="{0D108BD9-81ED-4DB2-BD59-A6C34878D82A}">
                    <a16:rowId xmlns:a16="http://schemas.microsoft.com/office/drawing/2014/main" val="10001"/>
                  </a:ext>
                </a:extLst>
              </a:tr>
              <a:tr h="722725">
                <a:tc>
                  <a:txBody>
                    <a:bodyPr/>
                    <a:lstStyle/>
                    <a:p>
                      <a:pPr marL="0" marR="0" lvl="0" indent="0" algn="l" rtl="0">
                        <a:spcBef>
                          <a:spcPts val="0"/>
                        </a:spcBef>
                        <a:spcAft>
                          <a:spcPts val="0"/>
                        </a:spcAft>
                        <a:buNone/>
                      </a:pPr>
                      <a:r>
                        <a:rPr lang="en-US" sz="1800"/>
                        <a:t>25/1/20</a:t>
                      </a:r>
                      <a:endParaRPr/>
                    </a:p>
                  </a:txBody>
                  <a:tcPr marL="91450" marR="91450" marT="45725" marB="45725"/>
                </a:tc>
                <a:tc>
                  <a:txBody>
                    <a:bodyPr/>
                    <a:lstStyle/>
                    <a:p>
                      <a:pPr marL="0" marR="0" lvl="0" indent="0" algn="l" rtl="0">
                        <a:spcBef>
                          <a:spcPts val="0"/>
                        </a:spcBef>
                        <a:spcAft>
                          <a:spcPts val="0"/>
                        </a:spcAft>
                        <a:buNone/>
                      </a:pPr>
                      <a:r>
                        <a:rPr lang="en-US" sz="1800"/>
                        <a:t>Mr. Z a/c --------------------- Dr.</a:t>
                      </a:r>
                      <a:endParaRPr/>
                    </a:p>
                    <a:p>
                      <a:pPr marL="0" marR="0" lvl="0" indent="0" algn="l" rtl="0">
                        <a:spcBef>
                          <a:spcPts val="0"/>
                        </a:spcBef>
                        <a:spcAft>
                          <a:spcPts val="0"/>
                        </a:spcAft>
                        <a:buNone/>
                      </a:pPr>
                      <a:r>
                        <a:rPr lang="en-US" sz="1800"/>
                        <a:t>       To Sales a/c</a:t>
                      </a:r>
                      <a:endParaRPr/>
                    </a:p>
                    <a:p>
                      <a:pPr marL="0" marR="0" lvl="0" indent="0" algn="l" rtl="0">
                        <a:spcBef>
                          <a:spcPts val="0"/>
                        </a:spcBef>
                        <a:spcAft>
                          <a:spcPts val="0"/>
                        </a:spcAft>
                        <a:buNone/>
                      </a:pPr>
                      <a:r>
                        <a:rPr lang="en-US" sz="1800"/>
                        <a:t>(Being goods sold to Mr. Z on credit)</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30,000</a:t>
                      </a:r>
                      <a:endParaRPr/>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30,000</a:t>
                      </a:r>
                      <a:endParaRPr/>
                    </a:p>
                  </a:txBody>
                  <a:tcPr marL="91450" marR="91450" marT="45725" marB="45725"/>
                </a:tc>
                <a:extLst>
                  <a:ext uri="{0D108BD9-81ED-4DB2-BD59-A6C34878D82A}">
                    <a16:rowId xmlns:a16="http://schemas.microsoft.com/office/drawing/2014/main" val="10002"/>
                  </a:ext>
                </a:extLst>
              </a:tr>
              <a:tr h="2891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bdbfd0c802_0_0"/>
          <p:cNvSpPr txBox="1">
            <a:spLocks noGrp="1"/>
          </p:cNvSpPr>
          <p:nvPr>
            <p:ph type="title"/>
          </p:nvPr>
        </p:nvSpPr>
        <p:spPr>
          <a:xfrm>
            <a:off x="838200" y="365125"/>
            <a:ext cx="10515600" cy="586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Ledger</a:t>
            </a:r>
            <a:endParaRPr sz="2400" b="1">
              <a:latin typeface="Times New Roman"/>
              <a:ea typeface="Times New Roman"/>
              <a:cs typeface="Times New Roman"/>
              <a:sym typeface="Times New Roman"/>
            </a:endParaRPr>
          </a:p>
        </p:txBody>
      </p:sp>
      <p:sp>
        <p:nvSpPr>
          <p:cNvPr id="171" name="Google Shape;171;gbdbfd0c802_0_0"/>
          <p:cNvSpPr txBox="1">
            <a:spLocks noGrp="1"/>
          </p:cNvSpPr>
          <p:nvPr>
            <p:ph type="body" idx="1"/>
          </p:nvPr>
        </p:nvSpPr>
        <p:spPr>
          <a:xfrm>
            <a:off x="838200" y="1217650"/>
            <a:ext cx="10515600" cy="49593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A</a:t>
            </a:r>
            <a:r>
              <a:rPr lang="en-US" sz="2200">
                <a:latin typeface="Times New Roman"/>
                <a:ea typeface="Times New Roman"/>
                <a:cs typeface="Times New Roman"/>
                <a:sym typeface="Times New Roman"/>
              </a:rPr>
              <a:t>fter Journalising the transactions, the entries in the journal are transferred to appropriate accounts in the Ledger to know the exact position of each account on any particular date. Ledger is a book in which various Personal, Real and Nominal Accounts are opened and postings are made. </a:t>
            </a:r>
            <a:r>
              <a:rPr lang="en-US" sz="2200">
                <a:solidFill>
                  <a:srgbClr val="FF0000"/>
                </a:solidFill>
                <a:latin typeface="Times New Roman"/>
                <a:ea typeface="Times New Roman"/>
                <a:cs typeface="Times New Roman"/>
                <a:sym typeface="Times New Roman"/>
              </a:rPr>
              <a:t>It is a book of final entry.</a:t>
            </a:r>
            <a:r>
              <a:rPr lang="en-US" sz="2200">
                <a:latin typeface="Times New Roman"/>
                <a:ea typeface="Times New Roman"/>
                <a:cs typeface="Times New Roman"/>
                <a:sym typeface="Times New Roman"/>
              </a:rPr>
              <a:t> All business transactions are first recorded in the Journal and then recorded in Ledger. The process of transferring the transactions from Journal to the Ledger is called ‘Posting’.</a:t>
            </a:r>
            <a:endParaRPr sz="22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Each Ledger Account has the shape of English Alphabet ‘T’. Each account in the Ledger is divided into two equal parts. The left hand side of the account is known as ‘Debit’ side and the right hand side is called ‘Credit’ side. Each of the two sides is further divided into four columns namely, Date, Particulars, J.F. and Amount.</a:t>
            </a:r>
            <a:endParaRPr sz="2200">
              <a:latin typeface="Times New Roman"/>
              <a:ea typeface="Times New Roman"/>
              <a:cs typeface="Times New Roman"/>
              <a:sym typeface="Times New Roman"/>
            </a:endParaRPr>
          </a:p>
          <a:p>
            <a:pPr marL="0" lvl="0" indent="0" algn="l" rtl="0">
              <a:spcBef>
                <a:spcPts val="1000"/>
              </a:spcBef>
              <a:spcAft>
                <a:spcPts val="0"/>
              </a:spcAft>
              <a:buNone/>
            </a:pP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bdbfd0c802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Ledger Proforma</a:t>
            </a:r>
            <a:endParaRPr sz="2400" b="1">
              <a:latin typeface="Times New Roman"/>
              <a:ea typeface="Times New Roman"/>
              <a:cs typeface="Times New Roman"/>
              <a:sym typeface="Times New Roman"/>
            </a:endParaRPr>
          </a:p>
        </p:txBody>
      </p:sp>
      <p:graphicFrame>
        <p:nvGraphicFramePr>
          <p:cNvPr id="177" name="Google Shape;177;gbdbfd0c802_0_10"/>
          <p:cNvGraphicFramePr/>
          <p:nvPr/>
        </p:nvGraphicFramePr>
        <p:xfrm>
          <a:off x="2029625" y="2411025"/>
          <a:ext cx="3000000" cy="3000000"/>
        </p:xfrm>
        <a:graphic>
          <a:graphicData uri="http://schemas.openxmlformats.org/drawingml/2006/table">
            <a:tbl>
              <a:tblPr>
                <a:noFill/>
                <a:tableStyleId>{C10BCD9F-E424-45CD-A881-3D0A737ACBCC}</a:tableStyleId>
              </a:tblPr>
              <a:tblGrid>
                <a:gridCol w="712675">
                  <a:extLst>
                    <a:ext uri="{9D8B030D-6E8A-4147-A177-3AD203B41FA5}">
                      <a16:colId xmlns:a16="http://schemas.microsoft.com/office/drawing/2014/main" val="20000"/>
                    </a:ext>
                  </a:extLst>
                </a:gridCol>
                <a:gridCol w="1769125">
                  <a:extLst>
                    <a:ext uri="{9D8B030D-6E8A-4147-A177-3AD203B41FA5}">
                      <a16:colId xmlns:a16="http://schemas.microsoft.com/office/drawing/2014/main" val="20001"/>
                    </a:ext>
                  </a:extLst>
                </a:gridCol>
                <a:gridCol w="494625">
                  <a:extLst>
                    <a:ext uri="{9D8B030D-6E8A-4147-A177-3AD203B41FA5}">
                      <a16:colId xmlns:a16="http://schemas.microsoft.com/office/drawing/2014/main" val="20002"/>
                    </a:ext>
                  </a:extLst>
                </a:gridCol>
                <a:gridCol w="1006100">
                  <a:extLst>
                    <a:ext uri="{9D8B030D-6E8A-4147-A177-3AD203B41FA5}">
                      <a16:colId xmlns:a16="http://schemas.microsoft.com/office/drawing/2014/main" val="20003"/>
                    </a:ext>
                  </a:extLst>
                </a:gridCol>
                <a:gridCol w="768550">
                  <a:extLst>
                    <a:ext uri="{9D8B030D-6E8A-4147-A177-3AD203B41FA5}">
                      <a16:colId xmlns:a16="http://schemas.microsoft.com/office/drawing/2014/main" val="20004"/>
                    </a:ext>
                  </a:extLst>
                </a:gridCol>
                <a:gridCol w="1858525">
                  <a:extLst>
                    <a:ext uri="{9D8B030D-6E8A-4147-A177-3AD203B41FA5}">
                      <a16:colId xmlns:a16="http://schemas.microsoft.com/office/drawing/2014/main" val="20005"/>
                    </a:ext>
                  </a:extLst>
                </a:gridCol>
                <a:gridCol w="517050">
                  <a:extLst>
                    <a:ext uri="{9D8B030D-6E8A-4147-A177-3AD203B41FA5}">
                      <a16:colId xmlns:a16="http://schemas.microsoft.com/office/drawing/2014/main" val="20006"/>
                    </a:ext>
                  </a:extLst>
                </a:gridCol>
                <a:gridCol w="1006100">
                  <a:extLst>
                    <a:ext uri="{9D8B030D-6E8A-4147-A177-3AD203B41FA5}">
                      <a16:colId xmlns:a16="http://schemas.microsoft.com/office/drawing/2014/main" val="20007"/>
                    </a:ext>
                  </a:extLst>
                </a:gridCol>
              </a:tblGrid>
              <a:tr h="871400">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Date</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Particulars</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J.F</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Amount</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Date</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Particulars</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J.F</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Amount</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802075">
                <a:tc>
                  <a:txBody>
                    <a:bodyPr/>
                    <a:lstStyle/>
                    <a:p>
                      <a:pPr marL="0" lvl="0" indent="0" algn="just" rtl="0">
                        <a:lnSpc>
                          <a:spcPct val="115000"/>
                        </a:lnSpc>
                        <a:spcBef>
                          <a:spcPts val="0"/>
                        </a:spcBef>
                        <a:spcAft>
                          <a:spcPts val="0"/>
                        </a:spcAft>
                        <a:buNone/>
                      </a:pPr>
                      <a:r>
                        <a:rPr lang="en-US" sz="1900" b="1">
                          <a:latin typeface="Times New Roman"/>
                          <a:ea typeface="Times New Roman"/>
                          <a:cs typeface="Times New Roman"/>
                          <a:sym typeface="Times New Roman"/>
                        </a:rPr>
                        <a:t> </a:t>
                      </a:r>
                      <a:endParaRPr sz="19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To (Name of the account which is credited)</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b="1">
                          <a:latin typeface="Times New Roman"/>
                          <a:ea typeface="Times New Roman"/>
                          <a:cs typeface="Times New Roman"/>
                          <a:sym typeface="Times New Roman"/>
                        </a:rPr>
                        <a:t> </a:t>
                      </a:r>
                      <a:endParaRPr sz="19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b="1">
                          <a:latin typeface="Times New Roman"/>
                          <a:ea typeface="Times New Roman"/>
                          <a:cs typeface="Times New Roman"/>
                          <a:sym typeface="Times New Roman"/>
                        </a:rPr>
                        <a:t> </a:t>
                      </a:r>
                      <a:endParaRPr sz="19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b="1">
                          <a:latin typeface="Times New Roman"/>
                          <a:ea typeface="Times New Roman"/>
                          <a:cs typeface="Times New Roman"/>
                          <a:sym typeface="Times New Roman"/>
                        </a:rPr>
                        <a:t> </a:t>
                      </a:r>
                      <a:endParaRPr sz="19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By (Name of the account which is credited)</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b="1">
                          <a:latin typeface="Times New Roman"/>
                          <a:ea typeface="Times New Roman"/>
                          <a:cs typeface="Times New Roman"/>
                          <a:sym typeface="Times New Roman"/>
                        </a:rPr>
                        <a:t> </a:t>
                      </a:r>
                      <a:endParaRPr sz="19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900" b="1">
                          <a:latin typeface="Times New Roman"/>
                          <a:ea typeface="Times New Roman"/>
                          <a:cs typeface="Times New Roman"/>
                          <a:sym typeface="Times New Roman"/>
                        </a:rPr>
                        <a:t> </a:t>
                      </a:r>
                      <a:endParaRPr sz="19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78" name="Google Shape;178;gbdbfd0c802_0_10"/>
          <p:cNvSpPr txBox="1"/>
          <p:nvPr/>
        </p:nvSpPr>
        <p:spPr>
          <a:xfrm>
            <a:off x="2614125" y="2577425"/>
            <a:ext cx="3000000" cy="1518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200" b="1">
                <a:latin typeface="Times New Roman"/>
                <a:ea typeface="Times New Roman"/>
                <a:cs typeface="Times New Roman"/>
                <a:sym typeface="Times New Roman"/>
              </a:rPr>
              <a:t>          	</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be796dd3d9_0_0"/>
          <p:cNvSpPr txBox="1">
            <a:spLocks noGrp="1"/>
          </p:cNvSpPr>
          <p:nvPr>
            <p:ph type="title"/>
          </p:nvPr>
        </p:nvSpPr>
        <p:spPr>
          <a:xfrm>
            <a:off x="838200" y="83975"/>
            <a:ext cx="10515600" cy="825600"/>
          </a:xfrm>
          <a:prstGeom prst="rect">
            <a:avLst/>
          </a:prstGeom>
        </p:spPr>
        <p:txBody>
          <a:bodyPr spcFirstLastPara="1" wrap="square" lIns="91425" tIns="45700" rIns="91425" bIns="45700" anchor="ctr" anchorCtr="0">
            <a:normAutofit fontScale="90000"/>
          </a:bodyPr>
          <a:lstStyle/>
          <a:p>
            <a:pPr marL="0" lvl="0" indent="0" algn="ctr" rtl="0">
              <a:lnSpc>
                <a:spcPct val="115000"/>
              </a:lnSpc>
              <a:spcBef>
                <a:spcPts val="2400"/>
              </a:spcBef>
              <a:spcAft>
                <a:spcPts val="0"/>
              </a:spcAft>
              <a:buClr>
                <a:schemeClr val="dk1"/>
              </a:buClr>
              <a:buSzPct val="45833"/>
              <a:buFont typeface="Arial"/>
              <a:buNone/>
            </a:pPr>
            <a:r>
              <a:rPr lang="en-US" sz="2400" b="1">
                <a:latin typeface="Times New Roman"/>
                <a:ea typeface="Times New Roman"/>
                <a:cs typeface="Times New Roman"/>
                <a:sym typeface="Times New Roman"/>
              </a:rPr>
              <a:t>Subsidiary Books</a:t>
            </a:r>
            <a:endParaRPr sz="2400" b="1">
              <a:latin typeface="Times New Roman"/>
              <a:ea typeface="Times New Roman"/>
              <a:cs typeface="Times New Roman"/>
              <a:sym typeface="Times New Roman"/>
            </a:endParaRPr>
          </a:p>
          <a:p>
            <a:pPr marL="0" lvl="0" indent="0" algn="ctr" rtl="0">
              <a:spcBef>
                <a:spcPts val="600"/>
              </a:spcBef>
              <a:spcAft>
                <a:spcPts val="0"/>
              </a:spcAft>
              <a:buNone/>
            </a:pPr>
            <a:endParaRPr sz="2400" b="1">
              <a:latin typeface="Times New Roman"/>
              <a:ea typeface="Times New Roman"/>
              <a:cs typeface="Times New Roman"/>
              <a:sym typeface="Times New Roman"/>
            </a:endParaRPr>
          </a:p>
        </p:txBody>
      </p:sp>
      <p:sp>
        <p:nvSpPr>
          <p:cNvPr id="184" name="Google Shape;184;gbe796dd3d9_0_0"/>
          <p:cNvSpPr txBox="1">
            <a:spLocks noGrp="1"/>
          </p:cNvSpPr>
          <p:nvPr>
            <p:ph type="body" idx="1"/>
          </p:nvPr>
        </p:nvSpPr>
        <p:spPr>
          <a:xfrm>
            <a:off x="838200" y="559825"/>
            <a:ext cx="11156400" cy="6102300"/>
          </a:xfrm>
          <a:prstGeom prst="rect">
            <a:avLst/>
          </a:prstGeom>
        </p:spPr>
        <p:txBody>
          <a:bodyPr spcFirstLastPara="1" wrap="square" lIns="91425" tIns="45700" rIns="91425" bIns="45700" anchor="t" anchorCtr="0">
            <a:normAutofit lnSpcReduction="20000"/>
          </a:bodyPr>
          <a:lstStyle/>
          <a:p>
            <a:pPr marL="0" lvl="0" indent="0" algn="just" rtl="0">
              <a:lnSpc>
                <a:spcPct val="115000"/>
              </a:lnSpc>
              <a:spcBef>
                <a:spcPts val="0"/>
              </a:spcBef>
              <a:spcAft>
                <a:spcPts val="0"/>
              </a:spcAft>
              <a:buClr>
                <a:schemeClr val="dk1"/>
              </a:buClr>
              <a:buSzPts val="1100"/>
              <a:buFont typeface="Arial"/>
              <a:buNone/>
            </a:pPr>
            <a:r>
              <a:rPr lang="en-US" sz="1200" b="1">
                <a:latin typeface="Arial"/>
                <a:ea typeface="Arial"/>
                <a:cs typeface="Arial"/>
                <a:sym typeface="Arial"/>
              </a:rPr>
              <a:t> </a:t>
            </a:r>
            <a:endParaRPr sz="1200" b="1">
              <a:latin typeface="Arial"/>
              <a:ea typeface="Arial"/>
              <a:cs typeface="Arial"/>
              <a:sym typeface="Arial"/>
            </a:endParaRPr>
          </a:p>
          <a:p>
            <a:pPr marL="0" lvl="0" indent="0" algn="just" rtl="0">
              <a:lnSpc>
                <a:spcPct val="115000"/>
              </a:lnSpc>
              <a:spcBef>
                <a:spcPts val="0"/>
              </a:spcBef>
              <a:spcAft>
                <a:spcPts val="0"/>
              </a:spcAft>
              <a:buNone/>
            </a:pPr>
            <a:r>
              <a:rPr lang="en-US" sz="1200" b="1">
                <a:latin typeface="Arial"/>
                <a:ea typeface="Arial"/>
                <a:cs typeface="Arial"/>
                <a:sym typeface="Arial"/>
              </a:rPr>
              <a:t>        </a:t>
            </a:r>
            <a:r>
              <a:rPr lang="en-US" sz="1300" b="1">
                <a:latin typeface="Arial"/>
                <a:ea typeface="Arial"/>
                <a:cs typeface="Arial"/>
                <a:sym typeface="Arial"/>
              </a:rPr>
              <a:t>	</a:t>
            </a:r>
            <a:r>
              <a:rPr lang="en-US" sz="1900">
                <a:latin typeface="Arial"/>
                <a:ea typeface="Arial"/>
                <a:cs typeface="Arial"/>
                <a:sym typeface="Arial"/>
              </a:rPr>
              <a:t>When business transactions are very few, there is only one Journal where in all transactions are recorded. In big business concerns, recording of all transactions in one journal and then posting them into ledger will be very inconvenient and will involve a lot of clerical work. Moreover, transactions are usually of repetitive nature. </a:t>
            </a:r>
            <a:endParaRPr sz="1900">
              <a:latin typeface="Arial"/>
              <a:ea typeface="Arial"/>
              <a:cs typeface="Arial"/>
              <a:sym typeface="Arial"/>
            </a:endParaRPr>
          </a:p>
          <a:p>
            <a:pPr marL="0" lvl="0" indent="0" algn="just" rtl="0">
              <a:lnSpc>
                <a:spcPct val="115000"/>
              </a:lnSpc>
              <a:spcBef>
                <a:spcPts val="0"/>
              </a:spcBef>
              <a:spcAft>
                <a:spcPts val="0"/>
              </a:spcAft>
              <a:buNone/>
            </a:pPr>
            <a:r>
              <a:rPr lang="en-US" sz="1900">
                <a:latin typeface="Arial"/>
                <a:ea typeface="Arial"/>
                <a:cs typeface="Arial"/>
                <a:sym typeface="Arial"/>
              </a:rPr>
              <a:t>To overcome this difficulty big business concerns adopt system of Subsidiary Books. Under the system of Subsidiary Books, instead of maintaining only one book of original entry called Journal for all types of transactions, several books of original entry called Subsidiary Books are maintained. </a:t>
            </a:r>
            <a:endParaRPr sz="19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Subsidiary Books are books of original as all the transactions are first recorded in these books before they are recorded in respective accounts in ledger. These special journals are called Subsidiary Books because they are subsidiary to the Principal or Main book namely Ledger. Normally the following Subsidiary Books are used in business.</a:t>
            </a:r>
            <a:endParaRPr sz="19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 </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1)</a:t>
            </a:r>
            <a:r>
              <a:rPr lang="en-US" sz="1800">
                <a:latin typeface="Times New Roman"/>
                <a:ea typeface="Times New Roman"/>
                <a:cs typeface="Times New Roman"/>
                <a:sym typeface="Times New Roman"/>
              </a:rPr>
              <a:t>	</a:t>
            </a:r>
            <a:r>
              <a:rPr lang="en-US" sz="1900">
                <a:latin typeface="Arial"/>
                <a:ea typeface="Arial"/>
                <a:cs typeface="Arial"/>
                <a:sym typeface="Arial"/>
              </a:rPr>
              <a:t>Cash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2)</a:t>
            </a:r>
            <a:r>
              <a:rPr lang="en-US" sz="1900">
                <a:latin typeface="Times New Roman"/>
                <a:ea typeface="Times New Roman"/>
                <a:cs typeface="Times New Roman"/>
                <a:sym typeface="Times New Roman"/>
              </a:rPr>
              <a:t>	</a:t>
            </a:r>
            <a:r>
              <a:rPr lang="en-US" sz="1900">
                <a:latin typeface="Arial"/>
                <a:ea typeface="Arial"/>
                <a:cs typeface="Arial"/>
                <a:sym typeface="Arial"/>
              </a:rPr>
              <a:t>Purchase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3)</a:t>
            </a:r>
            <a:r>
              <a:rPr lang="en-US" sz="1900">
                <a:latin typeface="Times New Roman"/>
                <a:ea typeface="Times New Roman"/>
                <a:cs typeface="Times New Roman"/>
                <a:sym typeface="Times New Roman"/>
              </a:rPr>
              <a:t>	</a:t>
            </a:r>
            <a:r>
              <a:rPr lang="en-US" sz="1900">
                <a:latin typeface="Arial"/>
                <a:ea typeface="Arial"/>
                <a:cs typeface="Arial"/>
                <a:sym typeface="Arial"/>
              </a:rPr>
              <a:t>Sales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4)</a:t>
            </a:r>
            <a:r>
              <a:rPr lang="en-US" sz="1900">
                <a:latin typeface="Times New Roman"/>
                <a:ea typeface="Times New Roman"/>
                <a:cs typeface="Times New Roman"/>
                <a:sym typeface="Times New Roman"/>
              </a:rPr>
              <a:t>	</a:t>
            </a:r>
            <a:r>
              <a:rPr lang="en-US" sz="1900">
                <a:latin typeface="Arial"/>
                <a:ea typeface="Arial"/>
                <a:cs typeface="Arial"/>
                <a:sym typeface="Arial"/>
              </a:rPr>
              <a:t>Purchase Returns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5)</a:t>
            </a:r>
            <a:r>
              <a:rPr lang="en-US" sz="1900">
                <a:latin typeface="Times New Roman"/>
                <a:ea typeface="Times New Roman"/>
                <a:cs typeface="Times New Roman"/>
                <a:sym typeface="Times New Roman"/>
              </a:rPr>
              <a:t>	</a:t>
            </a:r>
            <a:r>
              <a:rPr lang="en-US" sz="1900">
                <a:latin typeface="Arial"/>
                <a:ea typeface="Arial"/>
                <a:cs typeface="Arial"/>
                <a:sym typeface="Arial"/>
              </a:rPr>
              <a:t>Sales Returns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6)</a:t>
            </a:r>
            <a:r>
              <a:rPr lang="en-US" sz="1900">
                <a:latin typeface="Times New Roman"/>
                <a:ea typeface="Times New Roman"/>
                <a:cs typeface="Times New Roman"/>
                <a:sym typeface="Times New Roman"/>
              </a:rPr>
              <a:t>	</a:t>
            </a:r>
            <a:r>
              <a:rPr lang="en-US" sz="1900">
                <a:latin typeface="Arial"/>
                <a:ea typeface="Arial"/>
                <a:cs typeface="Arial"/>
                <a:sym typeface="Arial"/>
              </a:rPr>
              <a:t>Bills Receivable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7)</a:t>
            </a:r>
            <a:r>
              <a:rPr lang="en-US" sz="1900">
                <a:latin typeface="Times New Roman"/>
                <a:ea typeface="Times New Roman"/>
                <a:cs typeface="Times New Roman"/>
                <a:sym typeface="Times New Roman"/>
              </a:rPr>
              <a:t>	</a:t>
            </a:r>
            <a:r>
              <a:rPr lang="en-US" sz="1900">
                <a:latin typeface="Arial"/>
                <a:ea typeface="Arial"/>
                <a:cs typeface="Arial"/>
                <a:sym typeface="Arial"/>
              </a:rPr>
              <a:t>Bills Payable Book</a:t>
            </a:r>
            <a:endParaRPr sz="1900">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900">
                <a:latin typeface="Arial"/>
                <a:ea typeface="Arial"/>
                <a:cs typeface="Arial"/>
                <a:sym typeface="Arial"/>
              </a:rPr>
              <a:t>8)</a:t>
            </a:r>
            <a:r>
              <a:rPr lang="en-US" sz="1900">
                <a:latin typeface="Times New Roman"/>
                <a:ea typeface="Times New Roman"/>
                <a:cs typeface="Times New Roman"/>
                <a:sym typeface="Times New Roman"/>
              </a:rPr>
              <a:t>	</a:t>
            </a:r>
            <a:r>
              <a:rPr lang="en-US" sz="1900">
                <a:latin typeface="Arial"/>
                <a:ea typeface="Arial"/>
                <a:cs typeface="Arial"/>
                <a:sym typeface="Arial"/>
              </a:rPr>
              <a:t>Journal Proper</a:t>
            </a:r>
            <a:endParaRPr sz="1900">
              <a:latin typeface="Arial"/>
              <a:ea typeface="Arial"/>
              <a:cs typeface="Arial"/>
              <a:sym typeface="Arial"/>
            </a:endParaRPr>
          </a:p>
          <a:p>
            <a:pPr marL="0" lvl="0" indent="0" algn="l" rtl="0">
              <a:spcBef>
                <a:spcPts val="1000"/>
              </a:spcBef>
              <a:spcAft>
                <a:spcPts val="0"/>
              </a:spcAft>
              <a:buNone/>
            </a:pP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be796dd3d9_0_6"/>
          <p:cNvSpPr txBox="1">
            <a:spLocks noGrp="1"/>
          </p:cNvSpPr>
          <p:nvPr>
            <p:ph type="title"/>
          </p:nvPr>
        </p:nvSpPr>
        <p:spPr>
          <a:xfrm>
            <a:off x="838200" y="365125"/>
            <a:ext cx="10515600" cy="628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Trial Balance</a:t>
            </a:r>
            <a:endParaRPr sz="2400" b="1">
              <a:latin typeface="Times New Roman"/>
              <a:ea typeface="Times New Roman"/>
              <a:cs typeface="Times New Roman"/>
              <a:sym typeface="Times New Roman"/>
            </a:endParaRPr>
          </a:p>
        </p:txBody>
      </p:sp>
      <p:sp>
        <p:nvSpPr>
          <p:cNvPr id="190" name="Google Shape;190;gbe796dd3d9_0_6"/>
          <p:cNvSpPr txBox="1">
            <a:spLocks noGrp="1"/>
          </p:cNvSpPr>
          <p:nvPr>
            <p:ph type="body" idx="1"/>
          </p:nvPr>
        </p:nvSpPr>
        <p:spPr>
          <a:xfrm>
            <a:off x="838200" y="1063700"/>
            <a:ext cx="11142300" cy="57102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At the end of the financial year or at any other time, the balances of all the  ledger accounts are extracted and are written up in a statement known as Trial Balance and finally totaled up to see if the total of debit balances is equal to the total of credit balances. A Trial Balance may thus be defined as a statement of debit and credit totals or balances extracted from the various accounts in the ledger with a view to test the arithmetical accuracy of the books.</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b="1">
                <a:latin typeface="Times New Roman"/>
                <a:ea typeface="Times New Roman"/>
                <a:cs typeface="Times New Roman"/>
                <a:sym typeface="Times New Roman"/>
              </a:rPr>
              <a:t>Objectives of Trial Balance:</a:t>
            </a:r>
            <a:endParaRPr sz="18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 following are the main objectives of preparing the Trial Balance:</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1. To have balances of all the accounts of the ledger in order to avoid the</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necessity of going through the pages of the ledger.</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2. To have a proof that the double entry of each transaction has been recorded</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because of its agreement.</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3. To have arithmetic accuracy of the books of accounts because of the</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agreement of the trial balance.</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4. To have material for preparing the profit and loss account and balance sheet</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 	of the business.</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be796dd3d9_0_1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ctr" rtl="0">
              <a:lnSpc>
                <a:spcPct val="115000"/>
              </a:lnSpc>
              <a:spcBef>
                <a:spcPts val="0"/>
              </a:spcBef>
              <a:spcAft>
                <a:spcPts val="0"/>
              </a:spcAft>
              <a:buClr>
                <a:schemeClr val="dk1"/>
              </a:buClr>
              <a:buSzPct val="45833"/>
              <a:buFont typeface="Arial"/>
              <a:buNone/>
            </a:pPr>
            <a:r>
              <a:rPr lang="en-US" sz="2400" b="1">
                <a:latin typeface="Times New Roman"/>
                <a:ea typeface="Times New Roman"/>
                <a:cs typeface="Times New Roman"/>
                <a:sym typeface="Times New Roman"/>
              </a:rPr>
              <a:t>Proforma of Trial Balance</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ct val="91666"/>
              <a:buFont typeface="Arial"/>
              <a:buNone/>
            </a:pPr>
            <a:r>
              <a:rPr lang="en-US" sz="1200">
                <a:latin typeface="Arial"/>
                <a:ea typeface="Arial"/>
                <a:cs typeface="Arial"/>
                <a:sym typeface="Arial"/>
              </a:rPr>
              <a:t> </a:t>
            </a:r>
            <a:endParaRPr sz="1200">
              <a:latin typeface="Arial"/>
              <a:ea typeface="Arial"/>
              <a:cs typeface="Arial"/>
              <a:sym typeface="Arial"/>
            </a:endParaRPr>
          </a:p>
          <a:p>
            <a:pPr marL="0" lvl="0" indent="0" algn="l" rtl="0">
              <a:spcBef>
                <a:spcPts val="0"/>
              </a:spcBef>
              <a:spcAft>
                <a:spcPts val="0"/>
              </a:spcAft>
              <a:buNone/>
            </a:pPr>
            <a:endParaRPr/>
          </a:p>
        </p:txBody>
      </p:sp>
      <p:graphicFrame>
        <p:nvGraphicFramePr>
          <p:cNvPr id="196" name="Google Shape;196;gbe796dd3d9_0_13"/>
          <p:cNvGraphicFramePr/>
          <p:nvPr/>
        </p:nvGraphicFramePr>
        <p:xfrm>
          <a:off x="1517975" y="3196525"/>
          <a:ext cx="3000000" cy="3000000"/>
        </p:xfrm>
        <a:graphic>
          <a:graphicData uri="http://schemas.openxmlformats.org/drawingml/2006/table">
            <a:tbl>
              <a:tblPr>
                <a:noFill/>
                <a:tableStyleId>{C10BCD9F-E424-45CD-A881-3D0A737ACBCC}</a:tableStyleId>
              </a:tblPr>
              <a:tblGrid>
                <a:gridCol w="4528275">
                  <a:extLst>
                    <a:ext uri="{9D8B030D-6E8A-4147-A177-3AD203B41FA5}">
                      <a16:colId xmlns:a16="http://schemas.microsoft.com/office/drawing/2014/main" val="20000"/>
                    </a:ext>
                  </a:extLst>
                </a:gridCol>
                <a:gridCol w="1570400">
                  <a:extLst>
                    <a:ext uri="{9D8B030D-6E8A-4147-A177-3AD203B41FA5}">
                      <a16:colId xmlns:a16="http://schemas.microsoft.com/office/drawing/2014/main" val="20001"/>
                    </a:ext>
                  </a:extLst>
                </a:gridCol>
                <a:gridCol w="1517825">
                  <a:extLst>
                    <a:ext uri="{9D8B030D-6E8A-4147-A177-3AD203B41FA5}">
                      <a16:colId xmlns:a16="http://schemas.microsoft.com/office/drawing/2014/main" val="20002"/>
                    </a:ext>
                  </a:extLst>
                </a:gridCol>
              </a:tblGrid>
              <a:tr h="221325">
                <a:tc>
                  <a:txBody>
                    <a:bodyPr/>
                    <a:lstStyle/>
                    <a:p>
                      <a:pPr marL="0" lvl="0" indent="0" algn="ctr" rtl="0">
                        <a:lnSpc>
                          <a:spcPct val="115000"/>
                        </a:lnSpc>
                        <a:spcBef>
                          <a:spcPts val="0"/>
                        </a:spcBef>
                        <a:spcAft>
                          <a:spcPts val="0"/>
                        </a:spcAft>
                        <a:buNone/>
                      </a:pPr>
                      <a:r>
                        <a:rPr lang="en-US" sz="1800">
                          <a:latin typeface="Times New Roman"/>
                          <a:ea typeface="Times New Roman"/>
                          <a:cs typeface="Times New Roman"/>
                          <a:sym typeface="Times New Roman"/>
                        </a:rPr>
                        <a:t>Particulars</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latin typeface="Times New Roman"/>
                          <a:ea typeface="Times New Roman"/>
                          <a:cs typeface="Times New Roman"/>
                          <a:sym typeface="Times New Roman"/>
                        </a:rPr>
                        <a:t>Debit Balance</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latin typeface="Times New Roman"/>
                          <a:ea typeface="Times New Roman"/>
                          <a:cs typeface="Times New Roman"/>
                          <a:sym typeface="Times New Roman"/>
                        </a:rPr>
                        <a:t>Credit Balance</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725">
                <a:tc>
                  <a:txBody>
                    <a:bodyPr/>
                    <a:lstStyle/>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 Furniture</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 Cash at bank</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Interest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 35000</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a:latin typeface="Times New Roman"/>
                          <a:ea typeface="Times New Roman"/>
                          <a:cs typeface="Times New Roman"/>
                          <a:sym typeface="Times New Roman"/>
                        </a:rPr>
                        <a:t>1000</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22363"/>
            <a:ext cx="9144000" cy="95027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Accounting</a:t>
            </a:r>
            <a:endParaRPr/>
          </a:p>
        </p:txBody>
      </p:sp>
      <p:sp>
        <p:nvSpPr>
          <p:cNvPr id="91" name="Google Shape;91;p1"/>
          <p:cNvSpPr txBox="1">
            <a:spLocks noGrp="1"/>
          </p:cNvSpPr>
          <p:nvPr>
            <p:ph type="subTitle" idx="1"/>
          </p:nvPr>
        </p:nvSpPr>
        <p:spPr>
          <a:xfrm>
            <a:off x="1524000" y="2304288"/>
            <a:ext cx="9144000" cy="295351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“Accounting is the art of recording, classifying, summarizing and analyzing all monetary transactions and interpreting the results in the form of financial statements”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be796dd3d9_0_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Preparation of a Trial Balance</a:t>
            </a:r>
            <a:endParaRPr sz="2400" b="1">
              <a:latin typeface="Times New Roman"/>
              <a:ea typeface="Times New Roman"/>
              <a:cs typeface="Times New Roman"/>
              <a:sym typeface="Times New Roman"/>
            </a:endParaRPr>
          </a:p>
        </p:txBody>
      </p:sp>
      <p:sp>
        <p:nvSpPr>
          <p:cNvPr id="202" name="Google Shape;202;gbe796dd3d9_0_22"/>
          <p:cNvSpPr txBox="1">
            <a:spLocks noGrp="1"/>
          </p:cNvSpPr>
          <p:nvPr>
            <p:ph type="body" idx="1"/>
          </p:nvPr>
        </p:nvSpPr>
        <p:spPr>
          <a:xfrm>
            <a:off x="838200" y="1825625"/>
            <a:ext cx="10515600" cy="47385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900" b="1" u="sng">
                <a:latin typeface="Times New Roman"/>
                <a:ea typeface="Times New Roman"/>
                <a:cs typeface="Times New Roman"/>
                <a:sym typeface="Times New Roman"/>
              </a:rPr>
              <a:t>Accounts showing Debit Balances:</a:t>
            </a:r>
            <a:endParaRPr sz="1900" b="1" u="sng">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i="1" u="sng">
                <a:latin typeface="Times New Roman"/>
                <a:ea typeface="Times New Roman"/>
                <a:cs typeface="Times New Roman"/>
                <a:sym typeface="Times New Roman"/>
              </a:rPr>
              <a:t> </a:t>
            </a:r>
            <a:endParaRPr sz="1900" b="1" i="1" u="sng">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1. All Expenses accounts.</a:t>
            </a:r>
            <a:r>
              <a:rPr lang="en-US" sz="1900">
                <a:latin typeface="Times New Roman"/>
                <a:ea typeface="Times New Roman"/>
                <a:cs typeface="Times New Roman"/>
                <a:sym typeface="Times New Roman"/>
              </a:rPr>
              <a:t> (example: Salaries, Wages, Rent, General expenses, Advertisement expenses, Power charges, Trade Expenses etc..,)</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2. All Fixed Assets Accounts</a:t>
            </a:r>
            <a:r>
              <a:rPr lang="en-US" sz="1900">
                <a:latin typeface="Times New Roman"/>
                <a:ea typeface="Times New Roman"/>
                <a:cs typeface="Times New Roman"/>
                <a:sym typeface="Times New Roman"/>
              </a:rPr>
              <a:t> ( examples: Land, Buildings, Plant and Machinery, Premises, Patents, Good will, Furniture, Fixture, Fittings, Vehicles, Loose Tools etc..,)</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3. All Current Assets Accounts</a:t>
            </a:r>
            <a:r>
              <a:rPr lang="en-US" sz="1900">
                <a:latin typeface="Times New Roman"/>
                <a:ea typeface="Times New Roman"/>
                <a:cs typeface="Times New Roman"/>
                <a:sym typeface="Times New Roman"/>
              </a:rPr>
              <a:t>: (example: Cash in hand, Cash at Bank, Debtors, Bills Receivables, Short term securities, Closing stock etc..,)</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4. Losses accounts</a:t>
            </a:r>
            <a:r>
              <a:rPr lang="en-US" sz="1900">
                <a:latin typeface="Times New Roman"/>
                <a:ea typeface="Times New Roman"/>
                <a:cs typeface="Times New Roman"/>
                <a:sym typeface="Times New Roman"/>
              </a:rPr>
              <a:t>: (example: Discount allowed by the business, Goods destroyed in fire, depreciation etc..,)</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5.   Purchases Account</a:t>
            </a:r>
            <a:r>
              <a:rPr lang="en-US" sz="1900">
                <a:latin typeface="Times New Roman"/>
                <a:ea typeface="Times New Roman"/>
                <a:cs typeface="Times New Roman"/>
                <a:sym typeface="Times New Roman"/>
              </a:rPr>
              <a:t>. (Purchases made by the business)</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6. Sales returns account</a:t>
            </a:r>
            <a:r>
              <a:rPr lang="en-US" sz="1900">
                <a:latin typeface="Times New Roman"/>
                <a:ea typeface="Times New Roman"/>
                <a:cs typeface="Times New Roman"/>
                <a:sym typeface="Times New Roman"/>
              </a:rPr>
              <a:t>. (goods returned by the customer due to some defectiveness)</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7. Drawing Account</a:t>
            </a:r>
            <a:r>
              <a:rPr lang="en-US" sz="1900">
                <a:latin typeface="Times New Roman"/>
                <a:ea typeface="Times New Roman"/>
                <a:cs typeface="Times New Roman"/>
                <a:sym typeface="Times New Roman"/>
              </a:rPr>
              <a:t>: (amount withdrawn by the owner will be treated as expense to the business)</a:t>
            </a:r>
            <a:endParaRPr sz="19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0" lvl="0" indent="0" algn="l" rtl="0">
              <a:spcBef>
                <a:spcPts val="10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be796dd3d9_0_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0" lvl="0" indent="0" algn="just" rtl="0">
              <a:lnSpc>
                <a:spcPct val="115000"/>
              </a:lnSpc>
              <a:spcBef>
                <a:spcPts val="0"/>
              </a:spcBef>
              <a:spcAft>
                <a:spcPts val="0"/>
              </a:spcAft>
              <a:buClr>
                <a:schemeClr val="dk1"/>
              </a:buClr>
              <a:buSzPts val="1100"/>
              <a:buFont typeface="Arial"/>
              <a:buNone/>
            </a:pPr>
            <a:r>
              <a:rPr lang="en-US" sz="2100" b="1" u="sng">
                <a:latin typeface="Times New Roman"/>
                <a:ea typeface="Times New Roman"/>
                <a:cs typeface="Times New Roman"/>
                <a:sym typeface="Times New Roman"/>
              </a:rPr>
              <a:t>Accounts showing Credit Balances:</a:t>
            </a:r>
            <a:endParaRPr sz="2100" b="1" u="sng">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u="sng">
                <a:latin typeface="Times New Roman"/>
                <a:ea typeface="Times New Roman"/>
                <a:cs typeface="Times New Roman"/>
                <a:sym typeface="Times New Roman"/>
              </a:rPr>
              <a:t> </a:t>
            </a:r>
            <a:endParaRPr sz="2000" b="1" u="sng">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1. Long Term Liabilities account</a:t>
            </a:r>
            <a:r>
              <a:rPr lang="en-US" sz="2000">
                <a:latin typeface="Times New Roman"/>
                <a:ea typeface="Times New Roman"/>
                <a:cs typeface="Times New Roman"/>
                <a:sym typeface="Times New Roman"/>
              </a:rPr>
              <a:t>. (examples: Capital, Long term loans taken by the business)</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2. Current Liabilities account.</a:t>
            </a:r>
            <a:r>
              <a:rPr lang="en-US" sz="2000">
                <a:latin typeface="Times New Roman"/>
                <a:ea typeface="Times New Roman"/>
                <a:cs typeface="Times New Roman"/>
                <a:sym typeface="Times New Roman"/>
              </a:rPr>
              <a:t> (examples: Creditors, Bills payable, Overdraft, Short term loans taken by the business, Outstanding expenses etc..,)</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3. All Incomes or Revenues accounts.</a:t>
            </a:r>
            <a:r>
              <a:rPr lang="en-US" sz="2000">
                <a:latin typeface="Times New Roman"/>
                <a:ea typeface="Times New Roman"/>
                <a:cs typeface="Times New Roman"/>
                <a:sym typeface="Times New Roman"/>
              </a:rPr>
              <a:t> (examples: Sales, Interest received, Dividend received, Rent received, Commission received etc..,)</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4. Gains accounts:</a:t>
            </a:r>
            <a:r>
              <a:rPr lang="en-US" sz="2000">
                <a:latin typeface="Times New Roman"/>
                <a:ea typeface="Times New Roman"/>
                <a:cs typeface="Times New Roman"/>
                <a:sym typeface="Times New Roman"/>
              </a:rPr>
              <a:t> (example: Discount received and any other gains and profits)</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5. Purchase returns account:</a:t>
            </a:r>
            <a:r>
              <a:rPr lang="en-US" sz="2000">
                <a:latin typeface="Times New Roman"/>
                <a:ea typeface="Times New Roman"/>
                <a:cs typeface="Times New Roman"/>
                <a:sym typeface="Times New Roman"/>
              </a:rPr>
              <a:t> ( goods returned to the supplier of the goods due to some defectiveness.</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6. Provisions and Reserves accounts.</a:t>
            </a:r>
            <a:r>
              <a:rPr lang="en-US" sz="2000">
                <a:latin typeface="Times New Roman"/>
                <a:ea typeface="Times New Roman"/>
                <a:cs typeface="Times New Roman"/>
                <a:sym typeface="Times New Roman"/>
              </a:rPr>
              <a:t> (example: Reserve for Bad or doubtful debts, Contingency reserve, General reserve etc..,)</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Trading account</a:t>
            </a:r>
            <a:endParaRPr/>
          </a:p>
        </p:txBody>
      </p:sp>
      <p:sp>
        <p:nvSpPr>
          <p:cNvPr id="213" name="Google Shape;21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Only Direct Expenses and Direct revenues (income) will be recorded.</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Direct expenses </a:t>
            </a:r>
            <a:r>
              <a:rPr lang="en-US">
                <a:latin typeface="Times New Roman"/>
                <a:ea typeface="Times New Roman"/>
                <a:cs typeface="Times New Roman"/>
                <a:sym typeface="Times New Roman"/>
              </a:rPr>
              <a:t>means all factory related expenditure.</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latin typeface="Times New Roman"/>
                <a:ea typeface="Times New Roman"/>
                <a:cs typeface="Times New Roman"/>
                <a:sym typeface="Times New Roman"/>
              </a:rPr>
              <a:t>Ex: Wages, purchases, import and clearance duty, power &amp; natural gas, factory rent etc.,</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Direct revenue </a:t>
            </a:r>
            <a:r>
              <a:rPr lang="en-US">
                <a:latin typeface="Times New Roman"/>
                <a:ea typeface="Times New Roman"/>
                <a:cs typeface="Times New Roman"/>
                <a:sym typeface="Times New Roman"/>
              </a:rPr>
              <a:t>also referred as main source of revenue for any business and is only through sales.</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latin typeface="Times New Roman"/>
                <a:ea typeface="Times New Roman"/>
                <a:cs typeface="Times New Roman"/>
                <a:sym typeface="Times New Roman"/>
              </a:rPr>
              <a:t>Ex: Sales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By preparing Trading account we will come to know </a:t>
            </a:r>
            <a:r>
              <a:rPr lang="en-US" b="1">
                <a:latin typeface="Times New Roman"/>
                <a:ea typeface="Times New Roman"/>
                <a:cs typeface="Times New Roman"/>
                <a:sym typeface="Times New Roman"/>
              </a:rPr>
              <a:t>Gross Profit/Gross Loss position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Profit &amp; Loss Account</a:t>
            </a:r>
            <a:endParaRPr/>
          </a:p>
        </p:txBody>
      </p:sp>
      <p:sp>
        <p:nvSpPr>
          <p:cNvPr id="219" name="Google Shape;2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We will record all, </a:t>
            </a:r>
            <a:r>
              <a:rPr lang="en-US" b="1">
                <a:solidFill>
                  <a:srgbClr val="FF0000"/>
                </a:solidFill>
                <a:latin typeface="Times New Roman"/>
                <a:ea typeface="Times New Roman"/>
                <a:cs typeface="Times New Roman"/>
                <a:sym typeface="Times New Roman"/>
              </a:rPr>
              <a:t>Indirect Expenses</a:t>
            </a:r>
            <a:r>
              <a:rPr lang="en-US">
                <a:latin typeface="Times New Roman"/>
                <a:ea typeface="Times New Roman"/>
                <a:cs typeface="Times New Roman"/>
                <a:sym typeface="Times New Roman"/>
              </a:rPr>
              <a:t> (</a:t>
            </a:r>
            <a:r>
              <a:rPr lang="en-US">
                <a:solidFill>
                  <a:srgbClr val="FF0000"/>
                </a:solidFill>
                <a:latin typeface="Times New Roman"/>
                <a:ea typeface="Times New Roman"/>
                <a:cs typeface="Times New Roman"/>
                <a:sym typeface="Times New Roman"/>
              </a:rPr>
              <a:t>Office, administration, selling &amp; distribution charges) </a:t>
            </a:r>
            <a:r>
              <a:rPr lang="en-US">
                <a:latin typeface="Times New Roman"/>
                <a:ea typeface="Times New Roman"/>
                <a:cs typeface="Times New Roman"/>
                <a:sym typeface="Times New Roman"/>
              </a:rPr>
              <a:t>on debit side of the P&amp;L a/c.</a:t>
            </a:r>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All </a:t>
            </a:r>
            <a:r>
              <a:rPr lang="en-US" b="1">
                <a:solidFill>
                  <a:srgbClr val="FF0000"/>
                </a:solidFill>
                <a:latin typeface="Times New Roman"/>
                <a:ea typeface="Times New Roman"/>
                <a:cs typeface="Times New Roman"/>
                <a:sym typeface="Times New Roman"/>
              </a:rPr>
              <a:t>indirect revenue/income </a:t>
            </a:r>
            <a:r>
              <a:rPr lang="en-US">
                <a:latin typeface="Times New Roman"/>
                <a:ea typeface="Times New Roman"/>
                <a:cs typeface="Times New Roman"/>
                <a:sym typeface="Times New Roman"/>
              </a:rPr>
              <a:t>will be shown on credit side of P&amp;L a/c.</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From P&amp;L a/c we will come to know the amount of </a:t>
            </a:r>
            <a:r>
              <a:rPr lang="en-US" b="1">
                <a:solidFill>
                  <a:srgbClr val="FF0000"/>
                </a:solidFill>
                <a:latin typeface="Times New Roman"/>
                <a:ea typeface="Times New Roman"/>
                <a:cs typeface="Times New Roman"/>
                <a:sym typeface="Times New Roman"/>
              </a:rPr>
              <a:t>Net Profit/Net Loss</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made</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during the given period.</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Balance Sheet</a:t>
            </a:r>
            <a:endParaRPr/>
          </a:p>
        </p:txBody>
      </p:sp>
      <p:sp>
        <p:nvSpPr>
          <p:cNvPr id="225" name="Google Shape;22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From Balance Sheet we will come to know Financial position of the company as on last date of the year.</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Balance sheet will be dealing with Liabilities (shown on left side) and Assets (recorded on right side)</a:t>
            </a:r>
            <a:endParaRPr/>
          </a:p>
          <a:p>
            <a:pPr marL="0" lvl="0" indent="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Liabilities: </a:t>
            </a:r>
            <a:r>
              <a:rPr lang="en-US">
                <a:latin typeface="Times New Roman"/>
                <a:ea typeface="Times New Roman"/>
                <a:cs typeface="Times New Roman"/>
                <a:sym typeface="Times New Roman"/>
              </a:rPr>
              <a:t>are something a company owes</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Long term liabilities</a:t>
            </a:r>
            <a:r>
              <a:rPr lang="en-US">
                <a:latin typeface="Times New Roman"/>
                <a:ea typeface="Times New Roman"/>
                <a:cs typeface="Times New Roman"/>
                <a:sym typeface="Times New Roman"/>
              </a:rPr>
              <a:t>: we will have more than a year period to 						make the payment.</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r>
              <a:rPr lang="en-US">
                <a:solidFill>
                  <a:srgbClr val="FF0000"/>
                </a:solidFill>
                <a:latin typeface="Times New Roman"/>
                <a:ea typeface="Times New Roman"/>
                <a:cs typeface="Times New Roman"/>
                <a:sym typeface="Times New Roman"/>
              </a:rPr>
              <a:t>Ex: Equity Capital, Preference Capital, Debentures, Mortgage 		      Loans/any long-term loans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body" idx="1"/>
          </p:nvPr>
        </p:nvSpPr>
        <p:spPr>
          <a:xfrm>
            <a:off x="838200" y="1273627"/>
            <a:ext cx="10515600" cy="4903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Current Liabilities: These got to be cleared with in a year.</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Ex: </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Creditors</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Bills payable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Overdraft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Short term Loans</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Outstanding Expenses </a:t>
            </a:r>
            <a:endParaRPr sz="2400">
              <a:latin typeface="Times New Roman"/>
              <a:ea typeface="Times New Roman"/>
              <a:cs typeface="Times New Roman"/>
              <a:sym typeface="Times New Roman"/>
            </a:endParaRPr>
          </a:p>
          <a:p>
            <a:pPr marL="457200" lvl="0" indent="45720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Provision for taxation</a:t>
            </a:r>
            <a:endParaRPr sz="2400">
              <a:latin typeface="Times New Roman"/>
              <a:ea typeface="Times New Roman"/>
              <a:cs typeface="Times New Roman"/>
              <a:sym typeface="Times New Roman"/>
            </a:endParaRPr>
          </a:p>
          <a:p>
            <a:pPr marL="457200" lvl="0" indent="45720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Proposed dividend etc.,	</a:t>
            </a:r>
            <a:endParaRPr/>
          </a:p>
          <a:p>
            <a:pPr marL="0" lvl="0" indent="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Assets: These are properties of the company- these are what a company owns</a:t>
            </a:r>
            <a:endParaRPr/>
          </a:p>
        </p:txBody>
      </p:sp>
      <p:sp>
        <p:nvSpPr>
          <p:cNvPr id="236" name="Google Shape;236;p13"/>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Times New Roman"/>
                <a:ea typeface="Times New Roman"/>
                <a:cs typeface="Times New Roman"/>
                <a:sym typeface="Times New Roman"/>
              </a:rPr>
              <a:t>Assets are of 3 types:</a:t>
            </a:r>
            <a:endParaRPr/>
          </a:p>
          <a:p>
            <a:pPr marL="0" lvl="0" indent="0" algn="l" rtl="0">
              <a:lnSpc>
                <a:spcPct val="90000"/>
              </a:lnSpc>
              <a:spcBef>
                <a:spcPts val="1000"/>
              </a:spcBef>
              <a:spcAft>
                <a:spcPts val="0"/>
              </a:spcAft>
              <a:buClr>
                <a:schemeClr val="dk1"/>
              </a:buClr>
              <a:buSzPts val="2600"/>
              <a:buNone/>
            </a:pPr>
            <a:r>
              <a:rPr lang="en-US" sz="2600" b="1">
                <a:latin typeface="Times New Roman"/>
                <a:ea typeface="Times New Roman"/>
                <a:cs typeface="Times New Roman"/>
                <a:sym typeface="Times New Roman"/>
              </a:rPr>
              <a:t>1. Fixed Assets</a:t>
            </a:r>
            <a:r>
              <a:rPr lang="en-US" sz="2600">
                <a:latin typeface="Times New Roman"/>
                <a:ea typeface="Times New Roman"/>
                <a:cs typeface="Times New Roman"/>
                <a:sym typeface="Times New Roman"/>
              </a:rPr>
              <a:t>: Once acquired, they remain in the business permanently and used in manufacturing or in rendering the services, with the objective of making returns. </a:t>
            </a:r>
            <a:endParaRPr/>
          </a:p>
          <a:p>
            <a:pPr marL="0" lvl="0" indent="0" algn="l" rtl="0">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we take more than a year to liquidate them.</a:t>
            </a:r>
            <a:endParaRPr/>
          </a:p>
          <a:p>
            <a:pPr marL="0" lvl="0" indent="0" algn="l" rtl="0">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Ex:	Land &amp; Buildings</a:t>
            </a:r>
            <a:endParaRPr/>
          </a:p>
          <a:p>
            <a:pPr marL="0" lvl="0" indent="0" algn="l" rtl="0">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Plant &amp; Machinery</a:t>
            </a:r>
            <a:endParaRPr/>
          </a:p>
          <a:p>
            <a:pPr marL="0" lvl="0" indent="0" algn="l" rtl="0">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Furniture, Fixture &amp; Fittings</a:t>
            </a:r>
            <a:endParaRPr/>
          </a:p>
          <a:p>
            <a:pPr marL="0" lvl="0" indent="0" algn="l" rtl="0">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Motor Vehicles, Premises etc.,</a:t>
            </a:r>
            <a:endParaRPr/>
          </a:p>
          <a:p>
            <a:pPr marL="0" lvl="0" indent="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b="1">
                <a:latin typeface="Times New Roman"/>
                <a:ea typeface="Times New Roman"/>
                <a:cs typeface="Times New Roman"/>
                <a:sym typeface="Times New Roman"/>
              </a:rPr>
              <a:t>2. Current Assets: </a:t>
            </a:r>
            <a:r>
              <a:rPr lang="en-US">
                <a:latin typeface="Times New Roman"/>
                <a:ea typeface="Times New Roman"/>
                <a:cs typeface="Times New Roman"/>
                <a:sym typeface="Times New Roman"/>
              </a:rPr>
              <a:t>these will be converted into cash within a year</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Ex:	</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Cash in hand</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Cash at bank</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Closing Stock</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Debtors</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Bills receivables</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Short term Investment/Marketable Securities </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Prepaid Expenses etc.,</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600"/>
              <a:buNone/>
            </a:pPr>
            <a:r>
              <a:rPr lang="en-US" sz="2600" b="1">
                <a:latin typeface="Times New Roman"/>
                <a:ea typeface="Times New Roman"/>
                <a:cs typeface="Times New Roman"/>
                <a:sym typeface="Times New Roman"/>
              </a:rPr>
              <a:t>3. Intangible Assets: </a:t>
            </a:r>
            <a:r>
              <a:rPr lang="en-US" sz="2600">
                <a:latin typeface="Times New Roman"/>
                <a:ea typeface="Times New Roman"/>
                <a:cs typeface="Times New Roman"/>
                <a:sym typeface="Times New Roman"/>
              </a:rPr>
              <a:t>An Intangible Asset is an asset that does not have any physical existence. Like tangible assets, we cannot touch or feel them but they have a current and future value.</a:t>
            </a:r>
            <a:endParaRPr/>
          </a:p>
          <a:p>
            <a:pPr marL="0" lvl="0" indent="0" algn="just" rtl="0">
              <a:lnSpc>
                <a:spcPct val="100000"/>
              </a:lnSpc>
              <a:spcBef>
                <a:spcPts val="1000"/>
              </a:spcBef>
              <a:spcAft>
                <a:spcPts val="0"/>
              </a:spcAft>
              <a:buClr>
                <a:schemeClr val="dk1"/>
              </a:buClr>
              <a:buSzPts val="2600"/>
              <a:buNone/>
            </a:pPr>
            <a:r>
              <a:rPr lang="en-US" sz="2600" b="1">
                <a:latin typeface="Times New Roman"/>
                <a:ea typeface="Times New Roman"/>
                <a:cs typeface="Times New Roman"/>
                <a:sym typeface="Times New Roman"/>
              </a:rPr>
              <a:t>	Ex:	</a:t>
            </a:r>
            <a:r>
              <a:rPr lang="en-US" sz="2600">
                <a:latin typeface="Times New Roman"/>
                <a:ea typeface="Times New Roman"/>
                <a:cs typeface="Times New Roman"/>
                <a:sym typeface="Times New Roman"/>
              </a:rPr>
              <a:t>Goodwill</a:t>
            </a:r>
            <a:endParaRPr/>
          </a:p>
          <a:p>
            <a:pPr marL="0" lvl="0" indent="0" algn="just" rtl="0">
              <a:lnSpc>
                <a:spcPct val="10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Patents</a:t>
            </a:r>
            <a:endParaRPr/>
          </a:p>
          <a:p>
            <a:pPr marL="0" lvl="0" indent="0" algn="just" rtl="0">
              <a:lnSpc>
                <a:spcPct val="10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Copyrights</a:t>
            </a:r>
            <a:endParaRPr/>
          </a:p>
          <a:p>
            <a:pPr marL="0" lvl="0" indent="0" algn="just" rtl="0">
              <a:lnSpc>
                <a:spcPct val="10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Trademarks</a:t>
            </a:r>
            <a:endParaRPr/>
          </a:p>
          <a:p>
            <a:pPr marL="0" lvl="0" indent="0" algn="just" rtl="0">
              <a:lnSpc>
                <a:spcPct val="10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Franchise Agreements etc.,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Accounting Equation</a:t>
            </a:r>
            <a:endParaRPr/>
          </a:p>
        </p:txBody>
      </p:sp>
      <p:sp>
        <p:nvSpPr>
          <p:cNvPr id="252" name="Google Shape;25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3200"/>
              <a:buNone/>
            </a:pPr>
            <a:r>
              <a:rPr lang="en-US" sz="3200" b="1">
                <a:solidFill>
                  <a:srgbClr val="FF0000"/>
                </a:solidFill>
                <a:latin typeface="Times New Roman"/>
                <a:ea typeface="Times New Roman"/>
                <a:cs typeface="Times New Roman"/>
                <a:sym typeface="Times New Roman"/>
              </a:rPr>
              <a:t>Assets = Liability + Capital</a:t>
            </a:r>
            <a:endParaRPr b="1">
              <a:solidFill>
                <a:srgbClr val="FF0000"/>
              </a:solidFill>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7931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Accounting Concepts</a:t>
            </a:r>
            <a:endParaRPr/>
          </a:p>
        </p:txBody>
      </p:sp>
      <p:sp>
        <p:nvSpPr>
          <p:cNvPr id="97" name="Google Shape;97;p3"/>
          <p:cNvSpPr txBox="1">
            <a:spLocks noGrp="1"/>
          </p:cNvSpPr>
          <p:nvPr>
            <p:ph type="body" idx="1"/>
          </p:nvPr>
        </p:nvSpPr>
        <p:spPr>
          <a:xfrm>
            <a:off x="838200" y="1450848"/>
            <a:ext cx="10515600" cy="5169407"/>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2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Accounting Concepts: These are the broad working rules of Accounting activity.</a:t>
            </a:r>
            <a:endParaRPr/>
          </a:p>
          <a:p>
            <a:pPr marL="514350" lvl="0" indent="-514350" algn="just" rtl="0">
              <a:lnSpc>
                <a:spcPct val="12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Business Entity Concept</a:t>
            </a:r>
            <a:r>
              <a:rPr lang="en-US" sz="2400">
                <a:latin typeface="Times New Roman"/>
                <a:ea typeface="Times New Roman"/>
                <a:cs typeface="Times New Roman"/>
                <a:sym typeface="Times New Roman"/>
              </a:rPr>
              <a:t>: Business is treated as separate from the owner.</a:t>
            </a:r>
            <a:endParaRPr/>
          </a:p>
          <a:p>
            <a:pPr marL="514350" lvl="0" indent="-514350" algn="just" rtl="0">
              <a:lnSpc>
                <a:spcPct val="12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Going Concern Concept</a:t>
            </a:r>
            <a:r>
              <a:rPr lang="en-US" sz="2400">
                <a:latin typeface="Times New Roman"/>
                <a:ea typeface="Times New Roman"/>
                <a:cs typeface="Times New Roman"/>
                <a:sym typeface="Times New Roman"/>
              </a:rPr>
              <a:t>: The assumption is that business will continue to exist for unlimited period. This concept relates with the long life of the business.</a:t>
            </a:r>
            <a:endParaRPr/>
          </a:p>
          <a:p>
            <a:pPr marL="514350" lvl="0" indent="-514350" algn="just" rtl="0">
              <a:lnSpc>
                <a:spcPct val="12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Money Measurement Concept</a:t>
            </a:r>
            <a:r>
              <a:rPr lang="en-US" sz="2400">
                <a:latin typeface="Times New Roman"/>
                <a:ea typeface="Times New Roman"/>
                <a:cs typeface="Times New Roman"/>
                <a:sym typeface="Times New Roman"/>
              </a:rPr>
              <a:t>: Only those transactions that can be expressed in terms of money along are recorded in accounting.</a:t>
            </a:r>
            <a:endParaRPr/>
          </a:p>
          <a:p>
            <a:pPr marL="514350" lvl="0" indent="-514350" algn="just" rtl="0">
              <a:lnSpc>
                <a:spcPct val="12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Cost Concept</a:t>
            </a:r>
            <a:r>
              <a:rPr lang="en-US" sz="2400">
                <a:latin typeface="Times New Roman"/>
                <a:ea typeface="Times New Roman"/>
                <a:cs typeface="Times New Roman"/>
                <a:sym typeface="Times New Roman"/>
              </a:rPr>
              <a:t>: This concept states, an asset is recorded at its cost price in the books of account, i.e., the price which is paid at the time of acquiring it.</a:t>
            </a:r>
            <a:endParaRPr/>
          </a:p>
          <a:p>
            <a:pPr marL="514350" lvl="0" indent="-514350" algn="just" rtl="0">
              <a:lnSpc>
                <a:spcPct val="12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Accounting Period Concept</a:t>
            </a:r>
            <a:r>
              <a:rPr lang="en-US" sz="2400">
                <a:latin typeface="Times New Roman"/>
                <a:ea typeface="Times New Roman"/>
                <a:cs typeface="Times New Roman"/>
                <a:sym typeface="Times New Roman"/>
              </a:rPr>
              <a:t>: Usually a One-year period – books of accounts are finalized by the end of each accounting period, i.e., once in every 12 month, in order to know the financial strength of the business.</a:t>
            </a:r>
            <a:endParaRPr/>
          </a:p>
          <a:p>
            <a:pPr marL="514350" lvl="0" indent="-33655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838200" y="109729"/>
            <a:ext cx="10515600" cy="92659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Ratio Analysis</a:t>
            </a:r>
            <a:endParaRPr/>
          </a:p>
        </p:txBody>
      </p:sp>
      <p:sp>
        <p:nvSpPr>
          <p:cNvPr id="258" name="Google Shape;258;p17"/>
          <p:cNvSpPr txBox="1">
            <a:spLocks noGrp="1"/>
          </p:cNvSpPr>
          <p:nvPr>
            <p:ph type="body" idx="1"/>
          </p:nvPr>
        </p:nvSpPr>
        <p:spPr>
          <a:xfrm>
            <a:off x="838200" y="1255776"/>
            <a:ext cx="10515600" cy="4921187"/>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Ratio Analysis is one of the most powerful tools of financial analysis. </a:t>
            </a:r>
            <a:endParaRPr/>
          </a:p>
          <a:p>
            <a:pPr marL="228600" lvl="0" indent="-228600" algn="just" rtl="0">
              <a:lnSpc>
                <a:spcPct val="10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used as a device to analyze and interpret the financial health of organization. </a:t>
            </a:r>
            <a:endParaRPr/>
          </a:p>
          <a:p>
            <a:pPr marL="228600" lvl="0" indent="-228600" algn="just" rtl="0">
              <a:lnSpc>
                <a:spcPct val="10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With the use of Ratios one can measure the financial condition of a firm and can point out whether the condition is strong, good, questionable or poor.</a:t>
            </a:r>
            <a:endParaRPr/>
          </a:p>
          <a:p>
            <a:pPr marL="228600" lvl="0" indent="-228600" algn="just" rtl="0">
              <a:lnSpc>
                <a:spcPct val="10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conclusions can also be drawn as to whether the performance of the firm is improving or deteriorating. </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Classification of Ratios</a:t>
            </a:r>
            <a:endParaRPr/>
          </a:p>
        </p:txBody>
      </p:sp>
      <p:sp>
        <p:nvSpPr>
          <p:cNvPr id="264" name="Google Shape;264;p18"/>
          <p:cNvSpPr txBox="1">
            <a:spLocks noGrp="1"/>
          </p:cNvSpPr>
          <p:nvPr>
            <p:ph type="body" idx="1"/>
          </p:nvPr>
        </p:nvSpPr>
        <p:spPr>
          <a:xfrm>
            <a:off x="838200" y="1825625"/>
            <a:ext cx="10515600" cy="48066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Ratios are grouped into four categories:</a:t>
            </a:r>
            <a:endParaRPr/>
          </a:p>
          <a:p>
            <a:pPr marL="0" lvl="0" indent="0" algn="just" rtl="0">
              <a:lnSpc>
                <a:spcPct val="10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I. Liquidity Ratios: </a:t>
            </a:r>
            <a:r>
              <a:rPr lang="en-US">
                <a:latin typeface="Times New Roman"/>
                <a:ea typeface="Times New Roman"/>
                <a:cs typeface="Times New Roman"/>
                <a:sym typeface="Times New Roman"/>
              </a:rPr>
              <a:t>These ratios assess the capacity of the company to       </a:t>
            </a:r>
            <a:endParaRPr/>
          </a:p>
          <a:p>
            <a:pPr marL="0" lvl="0" indent="0" algn="just" rtl="0">
              <a:lnSpc>
                <a:spcPct val="100000"/>
              </a:lnSpc>
              <a:spcBef>
                <a:spcPts val="1000"/>
              </a:spcBef>
              <a:spcAft>
                <a:spcPts val="0"/>
              </a:spcAft>
              <a:buClr>
                <a:schemeClr val="dk1"/>
              </a:buClr>
              <a:buSzPct val="100000"/>
              <a:buNone/>
            </a:pPr>
            <a:r>
              <a:rPr lang="en-US">
                <a:latin typeface="Times New Roman"/>
                <a:ea typeface="Times New Roman"/>
                <a:cs typeface="Times New Roman"/>
                <a:sym typeface="Times New Roman"/>
              </a:rPr>
              <a:t>   repay its short-term liability. </a:t>
            </a:r>
            <a:endParaRPr/>
          </a:p>
          <a:p>
            <a:pPr marL="228600" lvl="0" indent="-228600" algn="just" rtl="0">
              <a:lnSpc>
                <a:spcPct val="10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Liquidity of an organization refers to its ability to meet its current obligations as and when they fall due for payment over a period not exceeding one year.</a:t>
            </a:r>
            <a:endParaRPr/>
          </a:p>
          <a:p>
            <a:pPr marL="228600" lvl="0" indent="-228600" algn="just" rtl="0">
              <a:lnSpc>
                <a:spcPct val="100000"/>
              </a:lnSpc>
              <a:spcBef>
                <a:spcPts val="1000"/>
              </a:spcBef>
              <a:spcAft>
                <a:spcPts val="0"/>
              </a:spcAft>
              <a:buClr>
                <a:srgbClr val="FF0000"/>
              </a:buClr>
              <a:buSzPct val="100000"/>
              <a:buChar char="•"/>
            </a:pPr>
            <a:r>
              <a:rPr lang="en-US" b="1">
                <a:solidFill>
                  <a:srgbClr val="FF0000"/>
                </a:solidFill>
                <a:latin typeface="Times New Roman"/>
                <a:ea typeface="Times New Roman"/>
                <a:cs typeface="Times New Roman"/>
                <a:sym typeface="Times New Roman"/>
              </a:rPr>
              <a:t>Company’s liquidity position can be known by evaluating Current Assets and Current Liabilities.</a:t>
            </a:r>
            <a:endParaRPr>
              <a:solidFill>
                <a:srgbClr val="FF0000"/>
              </a:solidFill>
            </a:endParaRPr>
          </a:p>
          <a:p>
            <a:pPr marL="228600" lvl="0" indent="-228600" algn="just" rtl="0">
              <a:lnSpc>
                <a:spcPct val="10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we compute i) Current Ratio, ii) Quick Ratio and iii) Absolute Liquid Ratio in this category.</a:t>
            </a:r>
            <a:endParaRPr/>
          </a:p>
          <a:p>
            <a:pPr marL="0" lvl="0" indent="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c0cd8c369e_1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100" b="1"/>
              <a:t>Standards:</a:t>
            </a:r>
            <a:endParaRPr sz="3100" b="1"/>
          </a:p>
          <a:p>
            <a:pPr marL="0" lvl="0" indent="0" algn="l" rtl="0">
              <a:spcBef>
                <a:spcPts val="1000"/>
              </a:spcBef>
              <a:spcAft>
                <a:spcPts val="0"/>
              </a:spcAft>
              <a:buNone/>
            </a:pPr>
            <a:r>
              <a:rPr lang="en-US"/>
              <a:t>Current Ratio Standard is 2:1</a:t>
            </a:r>
            <a:endParaRPr/>
          </a:p>
          <a:p>
            <a:pPr marL="0" lvl="0" indent="0" algn="l" rtl="0">
              <a:spcBef>
                <a:spcPts val="1000"/>
              </a:spcBef>
              <a:spcAft>
                <a:spcPts val="0"/>
              </a:spcAft>
              <a:buNone/>
            </a:pPr>
            <a:r>
              <a:rPr lang="en-US"/>
              <a:t>Quick ratio is also called as Acid test Ratio and its standard is 1:1</a:t>
            </a:r>
            <a:endParaRPr/>
          </a:p>
          <a:p>
            <a:pPr marL="0" lvl="0" indent="0" algn="l" rtl="0">
              <a:spcBef>
                <a:spcPts val="1000"/>
              </a:spcBef>
              <a:spcAft>
                <a:spcPts val="0"/>
              </a:spcAft>
              <a:buNone/>
            </a:pPr>
            <a:r>
              <a:rPr lang="en-US"/>
              <a:t>Absolute liquid ratio is standard is 0.5:1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Times New Roman"/>
                <a:ea typeface="Times New Roman"/>
                <a:cs typeface="Times New Roman"/>
                <a:sym typeface="Times New Roman"/>
              </a:rPr>
              <a:t>II. Profitability Ratios: </a:t>
            </a:r>
            <a:r>
              <a:rPr lang="en-US">
                <a:latin typeface="Times New Roman"/>
                <a:ea typeface="Times New Roman"/>
                <a:cs typeface="Times New Roman"/>
                <a:sym typeface="Times New Roman"/>
              </a:rPr>
              <a:t>These Ratios measure the profit earning capacity of an enterprise. </a:t>
            </a:r>
            <a:endParaRPr/>
          </a:p>
          <a:p>
            <a:pPr marL="0" lvl="0" indent="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They disclose the end result of the managerial policies and performance during the give period.</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Important Profitability Ratios are;</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Gross Profit Ratio </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Net Profit Ratio</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Operating Expense Ratio</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Operating Profit Ratio</a:t>
            </a:r>
            <a:endParaRPr/>
          </a:p>
          <a:p>
            <a:pPr marL="571500" lvl="0" indent="-3937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Times New Roman"/>
                <a:ea typeface="Times New Roman"/>
                <a:cs typeface="Times New Roman"/>
                <a:sym typeface="Times New Roman"/>
              </a:rPr>
              <a:t>III. Turnover/Activity Ratios: </a:t>
            </a:r>
            <a:r>
              <a:rPr lang="en-US">
                <a:latin typeface="Times New Roman"/>
                <a:ea typeface="Times New Roman"/>
                <a:cs typeface="Times New Roman"/>
                <a:sym typeface="Times New Roman"/>
              </a:rPr>
              <a:t>Measure how efficiently the enterprise employs the resources of assets at its command.</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Few important Turnover Ratios are:</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Stock Turnover Ratio</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Debtors Turnover Ratio</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Creditors Turnover Ratio</a:t>
            </a:r>
            <a:endParaRPr/>
          </a:p>
          <a:p>
            <a:pPr marL="1028700" lvl="1" indent="-571500" algn="l"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Working Capital Turnover Ratio etc.,</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800"/>
              <a:buNone/>
            </a:pPr>
            <a:r>
              <a:rPr lang="en-US" b="1">
                <a:latin typeface="Times New Roman"/>
                <a:ea typeface="Times New Roman"/>
                <a:cs typeface="Times New Roman"/>
                <a:sym typeface="Times New Roman"/>
              </a:rPr>
              <a:t>IV. Capital Structure Ratios/Solvency Ratios: </a:t>
            </a:r>
            <a:r>
              <a:rPr lang="en-US">
                <a:latin typeface="Times New Roman"/>
                <a:ea typeface="Times New Roman"/>
                <a:cs typeface="Times New Roman"/>
                <a:sym typeface="Times New Roman"/>
              </a:rPr>
              <a:t>Indicate long-term stability of an enterprise.</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Solvency Ratios seek to assess whether the organization would be able to discharge interest &amp; installment obligations, to repay loans as scheduled etc.,</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Important Solvency Ratios:</a:t>
            </a:r>
            <a:endParaRPr/>
          </a:p>
          <a:p>
            <a:pPr marL="1028700" lvl="1" indent="-571500" algn="just"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Debt-Equity Ratio</a:t>
            </a:r>
            <a:endParaRPr/>
          </a:p>
          <a:p>
            <a:pPr marL="1028700" lvl="1" indent="-571500" algn="just"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Interest Coverage Ratio</a:t>
            </a:r>
            <a:endParaRPr/>
          </a:p>
          <a:p>
            <a:pPr marL="1028700" lvl="1" indent="-571500" algn="just"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Proprietary Ratio</a:t>
            </a:r>
            <a:endParaRPr/>
          </a:p>
          <a:p>
            <a:pPr marL="1028700" lvl="1" indent="-571500" algn="just" rtl="0">
              <a:lnSpc>
                <a:spcPct val="90000"/>
              </a:lnSpc>
              <a:spcBef>
                <a:spcPts val="500"/>
              </a:spcBef>
              <a:spcAft>
                <a:spcPts val="0"/>
              </a:spcAft>
              <a:buClr>
                <a:schemeClr val="dk1"/>
              </a:buClr>
              <a:buSzPts val="2800"/>
              <a:buAutoNum type="romanLcParenR"/>
            </a:pPr>
            <a:r>
              <a:rPr lang="en-US" sz="2800">
                <a:latin typeface="Times New Roman"/>
                <a:ea typeface="Times New Roman"/>
                <a:cs typeface="Times New Roman"/>
                <a:sym typeface="Times New Roman"/>
              </a:rPr>
              <a:t>Fixed Assets Ratio etc.,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Example: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Current Assets = Rs. 2,40,000</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Current Liabilities = Rs. 1,20,000</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Closing Stock = Rs. 60,000</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From the above details calculate: i) Current Ratio &amp; ii) Quick Ratio</a:t>
            </a:r>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Solution:</a:t>
            </a:r>
            <a:endParaRPr/>
          </a:p>
          <a:p>
            <a:pPr marL="0" lvl="0" indent="0" algn="l" rtl="0">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i) Current Ratio = Current Assets/Current Liabilities</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2,40,000/1,20,000 = 2</a:t>
            </a:r>
            <a:endParaRPr/>
          </a:p>
          <a:p>
            <a:pPr marL="0" lvl="0" indent="0" algn="l" rtl="0">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Current Ratio = 2:1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ii) Quick Ratio = Quick Assets/Current Liabilities</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Quick Assets = Current Assets – (Closing Stock + Prepaid Expense)</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Quick Assets = 2,40,000 – 60,000 = 1,80,000</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Quick Assets = Rs. 1,80,000</a:t>
            </a:r>
            <a:endParaRPr/>
          </a:p>
          <a:p>
            <a:pPr marL="0" lvl="0" indent="0" algn="l" rtl="0">
              <a:lnSpc>
                <a:spcPct val="90000"/>
              </a:lnSpc>
              <a:spcBef>
                <a:spcPts val="100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Quick Ratio = QA/CL</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1,80,000/1,20,000 = 1.5</a:t>
            </a:r>
            <a:endParaRPr/>
          </a:p>
          <a:p>
            <a:pPr marL="0" lvl="0" indent="0" algn="l" rtl="0">
              <a:lnSpc>
                <a:spcPct val="90000"/>
              </a:lnSpc>
              <a:spcBef>
                <a:spcPts val="100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Quick Ratio = 1.5:1</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bfaff5013f_0_0"/>
          <p:cNvSpPr txBox="1">
            <a:spLocks noGrp="1"/>
          </p:cNvSpPr>
          <p:nvPr>
            <p:ph type="body" idx="1"/>
          </p:nvPr>
        </p:nvSpPr>
        <p:spPr>
          <a:xfrm>
            <a:off x="838200" y="1007700"/>
            <a:ext cx="10515600" cy="5682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u="sng">
                <a:latin typeface="Times New Roman"/>
                <a:ea typeface="Times New Roman"/>
                <a:cs typeface="Times New Roman"/>
                <a:sym typeface="Times New Roman"/>
              </a:rPr>
              <a:t>Proprietary Ratio:</a:t>
            </a:r>
            <a:endParaRPr b="1" u="sng">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 						Shareholders funds</a:t>
            </a:r>
            <a:endParaRPr>
              <a:latin typeface="Times New Roman"/>
              <a:ea typeface="Times New Roman"/>
              <a:cs typeface="Times New Roman"/>
              <a:sym typeface="Times New Roman"/>
            </a:endParaRPr>
          </a:p>
          <a:p>
            <a:pPr marL="2286000" lvl="0" indent="457200" algn="l" rtl="0">
              <a:spcBef>
                <a:spcPts val="1000"/>
              </a:spcBef>
              <a:spcAft>
                <a:spcPts val="0"/>
              </a:spcAft>
              <a:buNone/>
            </a:pP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2743200" lvl="0" indent="457200" algn="l" rtl="0">
              <a:spcBef>
                <a:spcPts val="1000"/>
              </a:spcBef>
              <a:spcAft>
                <a:spcPts val="0"/>
              </a:spcAft>
              <a:buNone/>
            </a:pPr>
            <a:r>
              <a:rPr lang="en-US">
                <a:latin typeface="Times New Roman"/>
                <a:ea typeface="Times New Roman"/>
                <a:cs typeface="Times New Roman"/>
                <a:sym typeface="Times New Roman"/>
              </a:rPr>
              <a:t>Total Assets</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Equity capital = Rs.2,00,000</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Preference capital = Rs. 1,00,000</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Reserves &amp; Surplus = Rs.50,000</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Fixed Assets = Rs.3,00,000</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Current Assets = Rs. 1,80,000</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Proprietary Ratio = 3,50,000 / 4,80,000 </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         = 0.73</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bfaff5013f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Significance of Ratio Analysis</a:t>
            </a:r>
            <a:endParaRPr sz="3000" b="1">
              <a:latin typeface="Times New Roman"/>
              <a:ea typeface="Times New Roman"/>
              <a:cs typeface="Times New Roman"/>
              <a:sym typeface="Times New Roman"/>
            </a:endParaRPr>
          </a:p>
        </p:txBody>
      </p:sp>
      <p:sp>
        <p:nvSpPr>
          <p:cNvPr id="305" name="Google Shape;305;gbfaff5013f_0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endParaRPr>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AutoNum type="arabicPeriod"/>
            </a:pPr>
            <a:r>
              <a:rPr lang="en-US">
                <a:latin typeface="Times New Roman"/>
                <a:ea typeface="Times New Roman"/>
                <a:cs typeface="Times New Roman"/>
                <a:sym typeface="Times New Roman"/>
              </a:rPr>
              <a:t>Helps in analysing short-term solvency position of the company</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Helps in knowing profitability status of the firm</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Helps in decision making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Helps in financial forecasting and planning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Helps in communicating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Helps in coordination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Helps in control</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sz="2400" b="1">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6. Dual Aspect Concept: </a:t>
            </a:r>
            <a:r>
              <a:rPr lang="en-US" sz="2400">
                <a:latin typeface="Times New Roman"/>
                <a:ea typeface="Times New Roman"/>
                <a:cs typeface="Times New Roman"/>
                <a:sym typeface="Times New Roman"/>
              </a:rPr>
              <a:t>According to this concept, every transaction has got a two-fold aspect, i.e., when we receive something, we got to give in return something of equal worth.</a:t>
            </a:r>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These two aspects are recorded in the form of Debit aspect and Credit aspect of the entry.</a:t>
            </a:r>
            <a:endParaRPr/>
          </a:p>
          <a:p>
            <a:pPr marL="0" lvl="0" indent="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bfaff5013f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Limitations of Ratios</a:t>
            </a:r>
            <a:endParaRPr sz="3000" b="1">
              <a:latin typeface="Times New Roman"/>
              <a:ea typeface="Times New Roman"/>
              <a:cs typeface="Times New Roman"/>
              <a:sym typeface="Times New Roman"/>
            </a:endParaRPr>
          </a:p>
        </p:txBody>
      </p:sp>
      <p:sp>
        <p:nvSpPr>
          <p:cNvPr id="311" name="Google Shape;311;gbfaff5013f_0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Font typeface="Times New Roman"/>
              <a:buAutoNum type="arabicPeriod"/>
            </a:pPr>
            <a:r>
              <a:rPr lang="en-US">
                <a:latin typeface="Times New Roman"/>
                <a:ea typeface="Times New Roman"/>
                <a:cs typeface="Times New Roman"/>
                <a:sym typeface="Times New Roman"/>
              </a:rPr>
              <a:t>Limited use of a single ratio</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lack of adequate standards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inherent limitations of accounting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change in accounting procedure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personal bias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window dressing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qualitative factors cannot be considered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other limitations</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Markets</a:t>
            </a:r>
            <a:endParaRPr/>
          </a:p>
        </p:txBody>
      </p:sp>
      <p:sp>
        <p:nvSpPr>
          <p:cNvPr id="317" name="Google Shape;3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Times New Roman"/>
                <a:ea typeface="Times New Roman"/>
                <a:cs typeface="Times New Roman"/>
                <a:sym typeface="Times New Roman"/>
              </a:rPr>
              <a:t>Market Types:</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1. </a:t>
            </a:r>
            <a:r>
              <a:rPr lang="en-US" b="1">
                <a:latin typeface="Times New Roman"/>
                <a:ea typeface="Times New Roman"/>
                <a:cs typeface="Times New Roman"/>
                <a:sym typeface="Times New Roman"/>
              </a:rPr>
              <a:t>Monopoly: </a:t>
            </a:r>
            <a:r>
              <a:rPr lang="en-US">
                <a:latin typeface="Times New Roman"/>
                <a:ea typeface="Times New Roman"/>
                <a:cs typeface="Times New Roman"/>
                <a:sym typeface="Times New Roman"/>
              </a:rPr>
              <a:t>One seller and large no. of buyers</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2</a:t>
            </a:r>
            <a:r>
              <a:rPr lang="en-US" b="1">
                <a:latin typeface="Times New Roman"/>
                <a:ea typeface="Times New Roman"/>
                <a:cs typeface="Times New Roman"/>
                <a:sym typeface="Times New Roman"/>
              </a:rPr>
              <a:t>. Duopoly: </a:t>
            </a:r>
            <a:r>
              <a:rPr lang="en-US">
                <a:latin typeface="Times New Roman"/>
                <a:ea typeface="Times New Roman"/>
                <a:cs typeface="Times New Roman"/>
                <a:sym typeface="Times New Roman"/>
              </a:rPr>
              <a:t>two sellers and large number of buyers</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3. </a:t>
            </a:r>
            <a:r>
              <a:rPr lang="en-US" b="1">
                <a:latin typeface="Times New Roman"/>
                <a:ea typeface="Times New Roman"/>
                <a:cs typeface="Times New Roman"/>
                <a:sym typeface="Times New Roman"/>
              </a:rPr>
              <a:t>Oligopoly: </a:t>
            </a:r>
            <a:r>
              <a:rPr lang="en-US">
                <a:latin typeface="Times New Roman"/>
                <a:ea typeface="Times New Roman"/>
                <a:cs typeface="Times New Roman"/>
                <a:sym typeface="Times New Roman"/>
              </a:rPr>
              <a:t>Few large sellers and large number of buyers</a:t>
            </a:r>
            <a:endParaRPr/>
          </a:p>
          <a:p>
            <a:pPr marL="0" lvl="0" indent="0" algn="just"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4. Perfect Competition: </a:t>
            </a:r>
            <a:r>
              <a:rPr lang="en-US">
                <a:latin typeface="Times New Roman"/>
                <a:ea typeface="Times New Roman"/>
                <a:cs typeface="Times New Roman"/>
                <a:sym typeface="Times New Roman"/>
              </a:rPr>
              <a:t>Large number of sellers but offering     </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homogeneous Commodity and large number of buyers</a:t>
            </a:r>
            <a:endParaRPr/>
          </a:p>
          <a:p>
            <a:pPr marL="0" lvl="0" indent="0" algn="just"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5. Monopolistic Competition: </a:t>
            </a:r>
            <a:r>
              <a:rPr lang="en-US">
                <a:latin typeface="Times New Roman"/>
                <a:ea typeface="Times New Roman"/>
                <a:cs typeface="Times New Roman"/>
                <a:sym typeface="Times New Roman"/>
              </a:rPr>
              <a:t>Large number of sellers offering </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differentiated goods and large number of buyers.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title"/>
          </p:nvPr>
        </p:nvSpPr>
        <p:spPr>
          <a:xfrm>
            <a:off x="838200" y="97537"/>
            <a:ext cx="10515600" cy="8900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Pricing Strategies/Methods</a:t>
            </a:r>
            <a:endParaRPr/>
          </a:p>
        </p:txBody>
      </p:sp>
      <p:sp>
        <p:nvSpPr>
          <p:cNvPr id="323" name="Google Shape;323;p25"/>
          <p:cNvSpPr txBox="1">
            <a:spLocks noGrp="1"/>
          </p:cNvSpPr>
          <p:nvPr>
            <p:ph type="body" idx="1"/>
          </p:nvPr>
        </p:nvSpPr>
        <p:spPr>
          <a:xfrm>
            <a:off x="499872" y="987551"/>
            <a:ext cx="11143488" cy="5772911"/>
          </a:xfrm>
          <a:prstGeom prst="rect">
            <a:avLst/>
          </a:prstGeom>
          <a:noFill/>
          <a:ln>
            <a:noFill/>
          </a:ln>
        </p:spPr>
        <p:txBody>
          <a:bodyPr spcFirstLastPara="1" wrap="square" lIns="91425" tIns="45700" rIns="91425" bIns="45700" anchor="t" anchorCtr="0">
            <a:noAutofit/>
          </a:bodyPr>
          <a:lstStyle/>
          <a:p>
            <a:pPr marL="514350" lvl="0" indent="-514350" algn="l" rtl="0">
              <a:lnSpc>
                <a:spcPct val="120000"/>
              </a:lnSpc>
              <a:spcBef>
                <a:spcPts val="0"/>
              </a:spcBef>
              <a:spcAft>
                <a:spcPts val="0"/>
              </a:spcAft>
              <a:buClr>
                <a:schemeClr val="dk1"/>
              </a:buClr>
              <a:buSzPts val="2200"/>
              <a:buAutoNum type="arabicPeriod"/>
            </a:pPr>
            <a:r>
              <a:rPr lang="en-US" sz="2200" b="1">
                <a:latin typeface="Times New Roman"/>
                <a:ea typeface="Times New Roman"/>
                <a:cs typeface="Times New Roman"/>
                <a:sym typeface="Times New Roman"/>
              </a:rPr>
              <a:t>Market Skimming: </a:t>
            </a:r>
            <a:r>
              <a:rPr lang="en-US" sz="2200">
                <a:latin typeface="Times New Roman"/>
                <a:ea typeface="Times New Roman"/>
                <a:cs typeface="Times New Roman"/>
                <a:sym typeface="Times New Roman"/>
              </a:rPr>
              <a:t>is a pricing strategy in which a maker sets a relatively high initial price for a product or service at first, then lowers the price over time.</a:t>
            </a:r>
            <a:endParaRPr/>
          </a:p>
          <a:p>
            <a:pPr marL="514350" lvl="0" indent="-514350" algn="l" rtl="0">
              <a:lnSpc>
                <a:spcPct val="120000"/>
              </a:lnSpc>
              <a:spcBef>
                <a:spcPts val="1000"/>
              </a:spcBef>
              <a:spcAft>
                <a:spcPts val="0"/>
              </a:spcAft>
              <a:buClr>
                <a:schemeClr val="dk1"/>
              </a:buClr>
              <a:buSzPts val="2200"/>
              <a:buAutoNum type="arabicPeriod"/>
            </a:pPr>
            <a:r>
              <a:rPr lang="en-US" sz="2200" b="1">
                <a:latin typeface="Times New Roman"/>
                <a:ea typeface="Times New Roman"/>
                <a:cs typeface="Times New Roman"/>
                <a:sym typeface="Times New Roman"/>
              </a:rPr>
              <a:t>Market Penetration</a:t>
            </a:r>
            <a:r>
              <a:rPr lang="en-US" sz="2200">
                <a:latin typeface="Times New Roman"/>
                <a:ea typeface="Times New Roman"/>
                <a:cs typeface="Times New Roman"/>
                <a:sym typeface="Times New Roman"/>
              </a:rPr>
              <a:t>: here initial price of the product will be kept low. This is done to attract more users and to capture large market share. </a:t>
            </a:r>
            <a:endParaRPr/>
          </a:p>
          <a:p>
            <a:pPr marL="514350" lvl="0" indent="-514350" algn="l" rtl="0">
              <a:lnSpc>
                <a:spcPct val="120000"/>
              </a:lnSpc>
              <a:spcBef>
                <a:spcPts val="1000"/>
              </a:spcBef>
              <a:spcAft>
                <a:spcPts val="0"/>
              </a:spcAft>
              <a:buClr>
                <a:schemeClr val="dk1"/>
              </a:buClr>
              <a:buSzPts val="2200"/>
              <a:buAutoNum type="arabicPeriod"/>
            </a:pPr>
            <a:r>
              <a:rPr lang="en-US" sz="2200" b="1">
                <a:latin typeface="Times New Roman"/>
                <a:ea typeface="Times New Roman"/>
                <a:cs typeface="Times New Roman"/>
                <a:sym typeface="Times New Roman"/>
              </a:rPr>
              <a:t>Price Discrimination: </a:t>
            </a:r>
            <a:r>
              <a:rPr lang="en-US" sz="2200">
                <a:latin typeface="Times New Roman"/>
                <a:ea typeface="Times New Roman"/>
                <a:cs typeface="Times New Roman"/>
                <a:sym typeface="Times New Roman"/>
              </a:rPr>
              <a:t>refers to the practice of charging different prices to customers for the same good.</a:t>
            </a:r>
            <a:endParaRPr/>
          </a:p>
          <a:p>
            <a:pPr marL="514350" lvl="0" indent="-514350" algn="l" rtl="0">
              <a:lnSpc>
                <a:spcPct val="120000"/>
              </a:lnSpc>
              <a:spcBef>
                <a:spcPts val="1000"/>
              </a:spcBef>
              <a:spcAft>
                <a:spcPts val="0"/>
              </a:spcAft>
              <a:buClr>
                <a:schemeClr val="dk1"/>
              </a:buClr>
              <a:buSzPts val="2200"/>
              <a:buAutoNum type="arabicPeriod"/>
            </a:pPr>
            <a:r>
              <a:rPr lang="en-US" sz="2200" b="1">
                <a:latin typeface="Times New Roman"/>
                <a:ea typeface="Times New Roman"/>
                <a:cs typeface="Times New Roman"/>
                <a:sym typeface="Times New Roman"/>
              </a:rPr>
              <a:t>Perceived Value Pricing: </a:t>
            </a:r>
            <a:r>
              <a:rPr lang="en-US" sz="2200">
                <a:latin typeface="Times New Roman"/>
                <a:ea typeface="Times New Roman"/>
                <a:cs typeface="Times New Roman"/>
                <a:sym typeface="Times New Roman"/>
              </a:rPr>
              <a:t>price is fixed based on a buyer’s perception of the value of the product.</a:t>
            </a:r>
            <a:endParaRPr/>
          </a:p>
          <a:p>
            <a:pPr marL="514350" lvl="0" indent="-514350" algn="l" rtl="0">
              <a:lnSpc>
                <a:spcPct val="120000"/>
              </a:lnSpc>
              <a:spcBef>
                <a:spcPts val="1000"/>
              </a:spcBef>
              <a:spcAft>
                <a:spcPts val="0"/>
              </a:spcAft>
              <a:buClr>
                <a:schemeClr val="dk1"/>
              </a:buClr>
              <a:buSzPts val="2200"/>
              <a:buAutoNum type="arabicPeriod"/>
            </a:pPr>
            <a:r>
              <a:rPr lang="en-US" sz="2200" b="1">
                <a:latin typeface="Times New Roman"/>
                <a:ea typeface="Times New Roman"/>
                <a:cs typeface="Times New Roman"/>
                <a:sym typeface="Times New Roman"/>
              </a:rPr>
              <a:t>Cost-plus Pricing: </a:t>
            </a:r>
            <a:r>
              <a:rPr lang="en-US" sz="2200">
                <a:latin typeface="Times New Roman"/>
                <a:ea typeface="Times New Roman"/>
                <a:cs typeface="Times New Roman"/>
                <a:sym typeface="Times New Roman"/>
              </a:rPr>
              <a:t>Here Price is the combination of two variables. </a:t>
            </a:r>
            <a:endParaRPr/>
          </a:p>
          <a:p>
            <a:pPr marL="0" lvl="0" indent="0" algn="l" rtl="0">
              <a:lnSpc>
                <a:spcPct val="12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Price of the product = Cost + Profit Margin</a:t>
            </a:r>
            <a:endParaRPr/>
          </a:p>
          <a:p>
            <a:pPr marL="457200" lvl="0" indent="-457200" algn="l" rtl="0">
              <a:lnSpc>
                <a:spcPct val="120000"/>
              </a:lnSpc>
              <a:spcBef>
                <a:spcPts val="1000"/>
              </a:spcBef>
              <a:spcAft>
                <a:spcPts val="0"/>
              </a:spcAft>
              <a:buClr>
                <a:schemeClr val="dk1"/>
              </a:buClr>
              <a:buSzPts val="2200"/>
              <a:buAutoNum type="arabicPeriod" startAt="6"/>
            </a:pPr>
            <a:r>
              <a:rPr lang="en-US" sz="2200" b="1">
                <a:latin typeface="Times New Roman"/>
                <a:ea typeface="Times New Roman"/>
                <a:cs typeface="Times New Roman"/>
                <a:sym typeface="Times New Roman"/>
              </a:rPr>
              <a:t>Going-rate Pricing: </a:t>
            </a:r>
            <a:r>
              <a:rPr lang="en-US" sz="2200">
                <a:latin typeface="Times New Roman"/>
                <a:ea typeface="Times New Roman"/>
                <a:cs typeface="Times New Roman"/>
                <a:sym typeface="Times New Roman"/>
              </a:rPr>
              <a:t>here the price charged by the firm is in tune with the price charged in   industry, in the sense, firms simply follow the prevailing market price. </a:t>
            </a:r>
            <a:endParaRPr/>
          </a:p>
          <a:p>
            <a:pPr marL="0" lvl="0" indent="0" algn="l" rtl="0">
              <a:lnSpc>
                <a:spcPct val="12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c0c1b21613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Break Even Point (BEP)</a:t>
            </a:r>
            <a:endParaRPr sz="3000" b="1">
              <a:latin typeface="Times New Roman"/>
              <a:ea typeface="Times New Roman"/>
              <a:cs typeface="Times New Roman"/>
              <a:sym typeface="Times New Roman"/>
            </a:endParaRPr>
          </a:p>
        </p:txBody>
      </p:sp>
      <p:sp>
        <p:nvSpPr>
          <p:cNvPr id="329" name="Google Shape;329;gc0c1b21613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               			 Fixed Cost</a:t>
            </a:r>
            <a:endParaRPr/>
          </a:p>
          <a:p>
            <a:pPr marL="0" lvl="0" indent="0" algn="l" rtl="0">
              <a:spcBef>
                <a:spcPts val="1000"/>
              </a:spcBef>
              <a:spcAft>
                <a:spcPts val="0"/>
              </a:spcAft>
              <a:buNone/>
            </a:pPr>
            <a:r>
              <a:rPr lang="en-US"/>
              <a:t>BEP = 		-----------------------------------</a:t>
            </a:r>
            <a:endParaRPr/>
          </a:p>
          <a:p>
            <a:pPr marL="0" lvl="0" indent="0" algn="l" rtl="0">
              <a:spcBef>
                <a:spcPts val="0"/>
              </a:spcBef>
              <a:spcAft>
                <a:spcPts val="0"/>
              </a:spcAft>
              <a:buNone/>
            </a:pPr>
            <a:r>
              <a:rPr lang="en-US"/>
              <a:t>			Selling price - Variable Cost</a:t>
            </a:r>
            <a:endParaRPr/>
          </a:p>
          <a:p>
            <a:pPr marL="0" lvl="0" indent="0" algn="l" rtl="0">
              <a:spcBef>
                <a:spcPts val="0"/>
              </a:spcBef>
              <a:spcAft>
                <a:spcPts val="0"/>
              </a:spcAft>
              <a:buNone/>
            </a:pPr>
            <a:r>
              <a:rPr lang="en-US"/>
              <a:t>			 Per unit			per unit</a:t>
            </a:r>
            <a:endParaRPr/>
          </a:p>
          <a:p>
            <a:pPr marL="0" lvl="0" indent="0" algn="l" rtl="0">
              <a:spcBef>
                <a:spcPts val="0"/>
              </a:spcBef>
              <a:spcAft>
                <a:spcPts val="0"/>
              </a:spcAft>
              <a:buNone/>
            </a:pPr>
            <a:endParaRPr/>
          </a:p>
          <a:p>
            <a:pPr marL="0" lvl="0" indent="0" algn="l" rtl="0">
              <a:spcBef>
                <a:spcPts val="0"/>
              </a:spcBef>
              <a:spcAft>
                <a:spcPts val="0"/>
              </a:spcAft>
              <a:buNone/>
            </a:pPr>
            <a:r>
              <a:rPr lang="en-US"/>
              <a:t>Ex: Fixed cost = Rs.50,000; Variable cost per unit = Rs.60/-; Selling price per unit = Rs.100/- Calculate BEP in units.</a:t>
            </a:r>
            <a:endParaRPr/>
          </a:p>
          <a:p>
            <a:pPr marL="457200" lvl="0" indent="457200" algn="l" rtl="0">
              <a:spcBef>
                <a:spcPts val="0"/>
              </a:spcBef>
              <a:spcAft>
                <a:spcPts val="0"/>
              </a:spcAft>
              <a:buNone/>
            </a:pPr>
            <a:r>
              <a:rPr lang="en-US"/>
              <a:t> 50,000</a:t>
            </a:r>
            <a:endParaRPr/>
          </a:p>
          <a:p>
            <a:pPr marL="0" lvl="0" indent="0" algn="l" rtl="0">
              <a:spcBef>
                <a:spcPts val="0"/>
              </a:spcBef>
              <a:spcAft>
                <a:spcPts val="0"/>
              </a:spcAft>
              <a:buNone/>
            </a:pPr>
            <a:r>
              <a:rPr lang="en-US"/>
              <a:t> BEP =	---------- = 1,250 units</a:t>
            </a:r>
            <a:endParaRPr/>
          </a:p>
          <a:p>
            <a:pPr marL="0" lvl="0" indent="0" algn="l" rtl="0">
              <a:spcBef>
                <a:spcPts val="0"/>
              </a:spcBef>
              <a:spcAft>
                <a:spcPts val="0"/>
              </a:spcAft>
              <a:buNone/>
            </a:pPr>
            <a:r>
              <a:rPr lang="en-US"/>
              <a:t>		100 - 60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c0c1b21613_0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r>
              <a:rPr lang="en-US"/>
              <a:t>Total sales minus Break even sales = Margin of safety</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Profit volume ratio is also called as Contribution to sales ratio.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838200" y="365125"/>
            <a:ext cx="10515600" cy="63461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Accounting Conventions</a:t>
            </a:r>
            <a:endParaRPr/>
          </a:p>
        </p:txBody>
      </p:sp>
      <p:sp>
        <p:nvSpPr>
          <p:cNvPr id="108" name="Google Shape;108;p5"/>
          <p:cNvSpPr txBox="1">
            <a:spLocks noGrp="1"/>
          </p:cNvSpPr>
          <p:nvPr>
            <p:ph type="body" idx="1"/>
          </p:nvPr>
        </p:nvSpPr>
        <p:spPr>
          <a:xfrm>
            <a:off x="838200" y="1402080"/>
            <a:ext cx="10515600" cy="5090795"/>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Accounting Conventions: Custom or usage which is in use since long time and got to be followed while recording the information in the books.</a:t>
            </a:r>
            <a:endParaRPr/>
          </a:p>
          <a:p>
            <a:pPr marL="457200" lvl="0" indent="-457200" algn="just" rtl="0">
              <a:lnSpc>
                <a:spcPct val="10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Convention of Disclosure: </a:t>
            </a:r>
            <a:r>
              <a:rPr lang="en-US" sz="2400">
                <a:latin typeface="Times New Roman"/>
                <a:ea typeface="Times New Roman"/>
                <a:cs typeface="Times New Roman"/>
                <a:sym typeface="Times New Roman"/>
              </a:rPr>
              <a:t>Care should be taken to disclose all material information while making accountancy record.</a:t>
            </a:r>
            <a:endParaRPr/>
          </a:p>
          <a:p>
            <a:pPr marL="457200" lvl="0" indent="-457200" algn="just" rtl="0">
              <a:lnSpc>
                <a:spcPct val="10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Convention of Materiality: </a:t>
            </a:r>
            <a:r>
              <a:rPr lang="en-US" sz="2400">
                <a:latin typeface="Times New Roman"/>
                <a:ea typeface="Times New Roman"/>
                <a:cs typeface="Times New Roman"/>
                <a:sym typeface="Times New Roman"/>
              </a:rPr>
              <a:t>According to this, accounting record should be made of all material facts. Immaterial items may either be mixed with material items and than recorded or these may be ignored.</a:t>
            </a:r>
            <a:endParaRPr/>
          </a:p>
          <a:p>
            <a:pPr marL="457200" lvl="0" indent="-457200" algn="just" rtl="0">
              <a:lnSpc>
                <a:spcPct val="10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Convention of Consistency: </a:t>
            </a:r>
            <a:r>
              <a:rPr lang="en-US" sz="2400">
                <a:latin typeface="Times New Roman"/>
                <a:ea typeface="Times New Roman"/>
                <a:cs typeface="Times New Roman"/>
                <a:sym typeface="Times New Roman"/>
              </a:rPr>
              <a:t>Whatever accounting practice has been adopted in one year, same should be continued in other future years also.</a:t>
            </a:r>
            <a:endParaRPr/>
          </a:p>
          <a:p>
            <a:pPr marL="457200" lvl="0" indent="-457200" algn="just" rtl="0">
              <a:lnSpc>
                <a:spcPct val="100000"/>
              </a:lnSpc>
              <a:spcBef>
                <a:spcPts val="1000"/>
              </a:spcBef>
              <a:spcAft>
                <a:spcPts val="0"/>
              </a:spcAft>
              <a:buClr>
                <a:schemeClr val="dk1"/>
              </a:buClr>
              <a:buSzPts val="2400"/>
              <a:buAutoNum type="arabicPeriod"/>
            </a:pPr>
            <a:r>
              <a:rPr lang="en-US" sz="2400" b="1">
                <a:latin typeface="Times New Roman"/>
                <a:ea typeface="Times New Roman"/>
                <a:cs typeface="Times New Roman"/>
                <a:sym typeface="Times New Roman"/>
              </a:rPr>
              <a:t>Convention of Conservatism: </a:t>
            </a:r>
            <a:r>
              <a:rPr lang="en-US" sz="2400">
                <a:latin typeface="Times New Roman"/>
                <a:ea typeface="Times New Roman"/>
                <a:cs typeface="Times New Roman"/>
                <a:sym typeface="Times New Roman"/>
              </a:rPr>
              <a:t>This talks about, future is uncertain, therefore some arrangement or provision is made to meet future uncertainties.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bd658153c1_0_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DOUBLE  - ENTRY BOOKKEEPING SYSTEM</a:t>
            </a:r>
            <a:endParaRPr sz="2400" b="1">
              <a:latin typeface="Times New Roman"/>
              <a:ea typeface="Times New Roman"/>
              <a:cs typeface="Times New Roman"/>
              <a:sym typeface="Times New Roman"/>
            </a:endParaRPr>
          </a:p>
          <a:p>
            <a:pPr marL="0" lvl="0" indent="0" algn="ctr" rtl="0">
              <a:spcBef>
                <a:spcPts val="0"/>
              </a:spcBef>
              <a:spcAft>
                <a:spcPts val="0"/>
              </a:spcAft>
              <a:buNone/>
            </a:pPr>
            <a:endParaRPr sz="2400" b="1">
              <a:latin typeface="Times New Roman"/>
              <a:ea typeface="Times New Roman"/>
              <a:cs typeface="Times New Roman"/>
              <a:sym typeface="Times New Roman"/>
            </a:endParaRPr>
          </a:p>
        </p:txBody>
      </p:sp>
      <p:sp>
        <p:nvSpPr>
          <p:cNvPr id="114" name="Google Shape;114;gbd658153c1_0_29"/>
          <p:cNvSpPr txBox="1">
            <a:spLocks noGrp="1"/>
          </p:cNvSpPr>
          <p:nvPr>
            <p:ph type="body" idx="1"/>
          </p:nvPr>
        </p:nvSpPr>
        <p:spPr>
          <a:xfrm>
            <a:off x="583350" y="1422825"/>
            <a:ext cx="11155200" cy="49515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1200">
                <a:latin typeface="Arial"/>
                <a:ea typeface="Arial"/>
                <a:cs typeface="Arial"/>
                <a:sym typeface="Arial"/>
              </a:rPr>
              <a:t> </a:t>
            </a:r>
            <a:endParaRPr sz="1200">
              <a:latin typeface="Arial"/>
              <a:ea typeface="Arial"/>
              <a:cs typeface="Arial"/>
              <a:sym typeface="Arial"/>
            </a:endParaRPr>
          </a:p>
          <a:p>
            <a:pPr marL="0" lvl="0" indent="0" algn="just" rtl="0">
              <a:spcBef>
                <a:spcPts val="1000"/>
              </a:spcBef>
              <a:spcAft>
                <a:spcPts val="0"/>
              </a:spcAft>
              <a:buNone/>
            </a:pPr>
            <a:r>
              <a:rPr lang="en-US" sz="2400">
                <a:latin typeface="Times New Roman"/>
                <a:ea typeface="Times New Roman"/>
                <a:cs typeface="Times New Roman"/>
                <a:sym typeface="Times New Roman"/>
              </a:rPr>
              <a:t>Every transaction has two aspects. When we receive something, we give something else in return. </a:t>
            </a:r>
            <a:endParaRPr sz="2400">
              <a:latin typeface="Times New Roman"/>
              <a:ea typeface="Times New Roman"/>
              <a:cs typeface="Times New Roman"/>
              <a:sym typeface="Times New Roman"/>
            </a:endParaRPr>
          </a:p>
          <a:p>
            <a:pPr marL="0" lvl="0" indent="0" algn="just" rtl="0">
              <a:spcBef>
                <a:spcPts val="1000"/>
              </a:spcBef>
              <a:spcAft>
                <a:spcPts val="0"/>
              </a:spcAft>
              <a:buNone/>
            </a:pPr>
            <a:r>
              <a:rPr lang="en-US" sz="2400" b="1">
                <a:solidFill>
                  <a:srgbClr val="FF0000"/>
                </a:solidFill>
                <a:latin typeface="Times New Roman"/>
                <a:ea typeface="Times New Roman"/>
                <a:cs typeface="Times New Roman"/>
                <a:sym typeface="Times New Roman"/>
              </a:rPr>
              <a:t>For example</a:t>
            </a:r>
            <a:r>
              <a:rPr lang="en-US" sz="2400">
                <a:latin typeface="Times New Roman"/>
                <a:ea typeface="Times New Roman"/>
                <a:cs typeface="Times New Roman"/>
                <a:sym typeface="Times New Roman"/>
              </a:rPr>
              <a:t>: when we purchase goods for cash, we receive goods and give cash in return. </a:t>
            </a:r>
            <a:endParaRPr sz="2400">
              <a:latin typeface="Times New Roman"/>
              <a:ea typeface="Times New Roman"/>
              <a:cs typeface="Times New Roman"/>
              <a:sym typeface="Times New Roman"/>
            </a:endParaRPr>
          </a:p>
          <a:p>
            <a:pPr marL="0" lvl="0" indent="0" algn="just" rtl="0">
              <a:spcBef>
                <a:spcPts val="1000"/>
              </a:spcBef>
              <a:spcAft>
                <a:spcPts val="0"/>
              </a:spcAft>
              <a:buNone/>
            </a:pPr>
            <a:r>
              <a:rPr lang="en-US" sz="2400">
                <a:latin typeface="Times New Roman"/>
                <a:ea typeface="Times New Roman"/>
                <a:cs typeface="Times New Roman"/>
                <a:sym typeface="Times New Roman"/>
              </a:rPr>
              <a:t>Similarly, when we Purchase a Machine, we receive Machine and we loose equal worth of cash.</a:t>
            </a:r>
            <a:endParaRPr sz="2400">
              <a:latin typeface="Times New Roman"/>
              <a:ea typeface="Times New Roman"/>
              <a:cs typeface="Times New Roman"/>
              <a:sym typeface="Times New Roman"/>
            </a:endParaRPr>
          </a:p>
          <a:p>
            <a:pPr marL="0" lvl="0" indent="0" algn="just" rtl="0">
              <a:spcBef>
                <a:spcPts val="1000"/>
              </a:spcBef>
              <a:spcAft>
                <a:spcPts val="0"/>
              </a:spcAft>
              <a:buNone/>
            </a:pPr>
            <a:r>
              <a:rPr lang="en-US" sz="2400" b="1">
                <a:solidFill>
                  <a:srgbClr val="FF0000"/>
                </a:solidFill>
                <a:latin typeface="Times New Roman"/>
                <a:ea typeface="Times New Roman"/>
                <a:cs typeface="Times New Roman"/>
                <a:sym typeface="Times New Roman"/>
              </a:rPr>
              <a:t>This method of writing every transaction in two accounts is known as Double-Entry System.</a:t>
            </a:r>
            <a:endParaRPr sz="2400" b="1">
              <a:solidFill>
                <a:srgbClr val="FF0000"/>
              </a:solidFill>
              <a:latin typeface="Times New Roman"/>
              <a:ea typeface="Times New Roman"/>
              <a:cs typeface="Times New Roman"/>
              <a:sym typeface="Times New Roman"/>
            </a:endParaRPr>
          </a:p>
          <a:p>
            <a:pPr marL="0" lvl="0" indent="0" algn="just" rtl="0">
              <a:spcBef>
                <a:spcPts val="1000"/>
              </a:spcBef>
              <a:spcAft>
                <a:spcPts val="0"/>
              </a:spcAft>
              <a:buNone/>
            </a:pPr>
            <a:r>
              <a:rPr lang="en-US" sz="2400">
                <a:latin typeface="Times New Roman"/>
                <a:ea typeface="Times New Roman"/>
                <a:cs typeface="Times New Roman"/>
                <a:sym typeface="Times New Roman"/>
              </a:rPr>
              <a:t>Every transaction is divided into two aspects, </a:t>
            </a:r>
            <a:r>
              <a:rPr lang="en-US" sz="2400" b="1">
                <a:latin typeface="Times New Roman"/>
                <a:ea typeface="Times New Roman"/>
                <a:cs typeface="Times New Roman"/>
                <a:sym typeface="Times New Roman"/>
              </a:rPr>
              <a:t>debit and credit</a:t>
            </a:r>
            <a:r>
              <a:rPr lang="en-US" sz="2400">
                <a:latin typeface="Times New Roman"/>
                <a:ea typeface="Times New Roman"/>
                <a:cs typeface="Times New Roman"/>
                <a:sym typeface="Times New Roman"/>
              </a:rPr>
              <a:t>. One account is to be debited and another account is to be credited for every transaction in order to have a complete record of the same.</a:t>
            </a:r>
            <a:endParaRPr sz="3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ba63aade25_0_0"/>
          <p:cNvSpPr txBox="1">
            <a:spLocks noGrp="1"/>
          </p:cNvSpPr>
          <p:nvPr>
            <p:ph type="title"/>
          </p:nvPr>
        </p:nvSpPr>
        <p:spPr>
          <a:xfrm>
            <a:off x="838200" y="167950"/>
            <a:ext cx="10515600" cy="741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3400" b="1">
                <a:latin typeface="Times New Roman"/>
                <a:ea typeface="Times New Roman"/>
                <a:cs typeface="Times New Roman"/>
                <a:sym typeface="Times New Roman"/>
              </a:rPr>
              <a:t>Classification of Accounts  </a:t>
            </a:r>
            <a:endParaRPr sz="3400" b="1"/>
          </a:p>
        </p:txBody>
      </p:sp>
      <p:sp>
        <p:nvSpPr>
          <p:cNvPr id="120" name="Google Shape;120;gba63aade25_0_0"/>
          <p:cNvSpPr txBox="1">
            <a:spLocks noGrp="1"/>
          </p:cNvSpPr>
          <p:nvPr>
            <p:ph type="body" idx="1"/>
          </p:nvPr>
        </p:nvSpPr>
        <p:spPr>
          <a:xfrm>
            <a:off x="251925" y="909850"/>
            <a:ext cx="11630400" cy="58782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860"/>
              <a:buNone/>
            </a:pPr>
            <a:r>
              <a:rPr lang="en-US" sz="2360">
                <a:solidFill>
                  <a:srgbClr val="000000"/>
                </a:solidFill>
                <a:latin typeface="Times New Roman"/>
                <a:ea typeface="Times New Roman"/>
                <a:cs typeface="Times New Roman"/>
                <a:sym typeface="Times New Roman"/>
              </a:rPr>
              <a:t>Accounts are broadly classified into three heads.</a:t>
            </a:r>
            <a:endParaRPr sz="2670">
              <a:solidFill>
                <a:srgbClr val="000000"/>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1860"/>
              <a:buNone/>
            </a:pPr>
            <a:r>
              <a:rPr lang="en-US" sz="2360" b="1">
                <a:solidFill>
                  <a:srgbClr val="000000"/>
                </a:solidFill>
                <a:latin typeface="Times New Roman"/>
                <a:ea typeface="Times New Roman"/>
                <a:cs typeface="Times New Roman"/>
                <a:sym typeface="Times New Roman"/>
              </a:rPr>
              <a:t>1). Personal Accounts. 2). Real Accounts. 3). Nominal Accounts.</a:t>
            </a:r>
            <a:endParaRPr sz="2360" b="1">
              <a:solidFill>
                <a:srgbClr val="000000"/>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1860"/>
              <a:buNone/>
            </a:pPr>
            <a:endParaRPr sz="2360">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1921" b="1" u="sng">
                <a:solidFill>
                  <a:srgbClr val="000000"/>
                </a:solidFill>
                <a:latin typeface="Times New Roman"/>
                <a:ea typeface="Times New Roman"/>
                <a:cs typeface="Times New Roman"/>
                <a:sym typeface="Times New Roman"/>
              </a:rPr>
              <a:t>P</a:t>
            </a:r>
            <a:r>
              <a:rPr lang="en-US" sz="2231" b="1" u="sng">
                <a:solidFill>
                  <a:srgbClr val="000000"/>
                </a:solidFill>
                <a:latin typeface="Times New Roman"/>
                <a:ea typeface="Times New Roman"/>
                <a:cs typeface="Times New Roman"/>
                <a:sym typeface="Times New Roman"/>
              </a:rPr>
              <a:t>ersonal Accounts:</a:t>
            </a:r>
            <a:endParaRPr sz="2231" b="1" u="sng">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        	Personal Accounts are accounts of persons with whom a company carries on business. Personal accounts may be:</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a). Accounts of natural persons such as Gopal, Suresh etc.</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None/>
            </a:pPr>
            <a:r>
              <a:rPr lang="en-US" sz="2231">
                <a:solidFill>
                  <a:srgbClr val="000000"/>
                </a:solidFill>
                <a:latin typeface="Times New Roman"/>
                <a:ea typeface="Times New Roman"/>
                <a:cs typeface="Times New Roman"/>
                <a:sym typeface="Times New Roman"/>
              </a:rPr>
              <a:t>b). Accounts of artificial persons,  ( Banks, Institutions, &amp; Companies etc. are artificial persons).  </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     Such as Syndicate Bank, Reliance Company, etc.</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c ).Representative Personal Accounts such as outstanding salaries, prepaid insurance etc.</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 </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b="1" u="sng">
                <a:solidFill>
                  <a:srgbClr val="000000"/>
                </a:solidFill>
                <a:latin typeface="Times New Roman"/>
                <a:ea typeface="Times New Roman"/>
                <a:cs typeface="Times New Roman"/>
                <a:sym typeface="Times New Roman"/>
              </a:rPr>
              <a:t>Real Accounts:</a:t>
            </a:r>
            <a:endParaRPr sz="2231" b="1" u="sng">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        	Accounts relating to properties or assets of a trader are known as Real accounts. It includes tangible assets such as building, furniture, cash etc and also intangible assets such as goodwill, trade marks etc. (All purchases and purchase returns,  sales and sales returns also comes under real account only)</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 </a:t>
            </a:r>
            <a:endParaRPr sz="2231">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b="1" u="sng">
                <a:solidFill>
                  <a:srgbClr val="000000"/>
                </a:solidFill>
                <a:latin typeface="Times New Roman"/>
                <a:ea typeface="Times New Roman"/>
                <a:cs typeface="Times New Roman"/>
                <a:sym typeface="Times New Roman"/>
              </a:rPr>
              <a:t>Nominal Accounts:</a:t>
            </a:r>
            <a:endParaRPr sz="2231" b="1" u="sng">
              <a:solidFill>
                <a:srgbClr val="000000"/>
              </a:solidFill>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852"/>
              <a:buFont typeface="Arial"/>
              <a:buNone/>
            </a:pPr>
            <a:r>
              <a:rPr lang="en-US" sz="2231">
                <a:solidFill>
                  <a:srgbClr val="000000"/>
                </a:solidFill>
                <a:latin typeface="Times New Roman"/>
                <a:ea typeface="Times New Roman"/>
                <a:cs typeface="Times New Roman"/>
                <a:sym typeface="Times New Roman"/>
              </a:rPr>
              <a:t>        	Accounts dealing with expenses, losses, gains and incomes are called Nominal Accounts. Examples: Salaries, Rent, Commission, Interest paid or received etc.</a:t>
            </a:r>
            <a:endParaRPr sz="2231">
              <a:solidFill>
                <a:srgbClr val="000000"/>
              </a:solidFill>
              <a:latin typeface="Times New Roman"/>
              <a:ea typeface="Times New Roman"/>
              <a:cs typeface="Times New Roman"/>
              <a:sym typeface="Times New Roman"/>
            </a:endParaRPr>
          </a:p>
          <a:p>
            <a:pPr marL="0" lvl="0" indent="0" algn="l" rtl="0">
              <a:lnSpc>
                <a:spcPct val="80000"/>
              </a:lnSpc>
              <a:spcBef>
                <a:spcPts val="1000"/>
              </a:spcBef>
              <a:spcAft>
                <a:spcPts val="0"/>
              </a:spcAft>
              <a:buClr>
                <a:schemeClr val="dk1"/>
              </a:buClr>
              <a:buSzPts val="1860"/>
              <a:buNone/>
            </a:pPr>
            <a:endParaRPr sz="3161">
              <a:latin typeface="Times New Roman"/>
              <a:ea typeface="Times New Roman"/>
              <a:cs typeface="Times New Roman"/>
              <a:sym typeface="Times New Roman"/>
            </a:endParaRPr>
          </a:p>
          <a:p>
            <a:pPr marL="0" lvl="0" indent="0" algn="l" rtl="0">
              <a:lnSpc>
                <a:spcPct val="80000"/>
              </a:lnSpc>
              <a:spcBef>
                <a:spcPts val="1000"/>
              </a:spcBef>
              <a:spcAft>
                <a:spcPts val="0"/>
              </a:spcAft>
              <a:buClr>
                <a:schemeClr val="dk1"/>
              </a:buClr>
              <a:buSzPts val="1860"/>
              <a:buNone/>
            </a:pPr>
            <a:endParaRPr sz="297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bda34ed3e1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2400" b="1">
                <a:solidFill>
                  <a:srgbClr val="FF0000"/>
                </a:solidFill>
                <a:latin typeface="Times New Roman"/>
                <a:ea typeface="Times New Roman"/>
                <a:cs typeface="Times New Roman"/>
                <a:sym typeface="Times New Roman"/>
              </a:rPr>
              <a:t>Debit &amp; Credit rules of accounts:</a:t>
            </a:r>
            <a:endParaRPr/>
          </a:p>
        </p:txBody>
      </p:sp>
      <p:sp>
        <p:nvSpPr>
          <p:cNvPr id="126" name="Google Shape;126;gbda34ed3e1_0_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rgbClr val="FF0000"/>
              </a:buClr>
              <a:buSzPct val="85714"/>
              <a:buFont typeface="Arial"/>
              <a:buNone/>
            </a:pPr>
            <a:endParaRPr/>
          </a:p>
          <a:p>
            <a:pPr marL="0" lvl="0" indent="0" algn="l" rtl="0">
              <a:spcBef>
                <a:spcPts val="1000"/>
              </a:spcBef>
              <a:spcAft>
                <a:spcPts val="0"/>
              </a:spcAft>
              <a:buClr>
                <a:schemeClr val="dk1"/>
              </a:buClr>
              <a:buSzPct val="100000"/>
              <a:buFont typeface="Arial"/>
              <a:buNone/>
            </a:pPr>
            <a:endParaRPr sz="2400" b="1">
              <a:solidFill>
                <a:srgbClr val="FF0000"/>
              </a:solidFill>
              <a:latin typeface="Times New Roman"/>
              <a:ea typeface="Times New Roman"/>
              <a:cs typeface="Times New Roman"/>
              <a:sym typeface="Times New Roman"/>
            </a:endParaRPr>
          </a:p>
          <a:p>
            <a:pPr marL="0" lvl="0" indent="0" algn="l" rtl="0">
              <a:spcBef>
                <a:spcPts val="1000"/>
              </a:spcBef>
              <a:spcAft>
                <a:spcPts val="0"/>
              </a:spcAft>
              <a:buClr>
                <a:schemeClr val="dk1"/>
              </a:buClr>
              <a:buSzPct val="100000"/>
              <a:buFont typeface="Arial"/>
              <a:buNone/>
            </a:pPr>
            <a:r>
              <a:rPr lang="en-US" sz="2400" b="1">
                <a:latin typeface="Times New Roman"/>
                <a:ea typeface="Times New Roman"/>
                <a:cs typeface="Times New Roman"/>
                <a:sym typeface="Times New Roman"/>
              </a:rPr>
              <a:t>Personal Accounts: </a:t>
            </a:r>
            <a:r>
              <a:rPr lang="en-US" sz="2400">
                <a:latin typeface="Times New Roman"/>
                <a:ea typeface="Times New Roman"/>
                <a:cs typeface="Times New Roman"/>
                <a:sym typeface="Times New Roman"/>
              </a:rPr>
              <a:t>	Debit The Receiver.</a:t>
            </a:r>
            <a:endParaRPr/>
          </a:p>
          <a:p>
            <a:pPr marL="0" lvl="0" indent="0" algn="l" rtl="0">
              <a:spcBef>
                <a:spcPts val="1000"/>
              </a:spcBef>
              <a:spcAft>
                <a:spcPts val="0"/>
              </a:spcAft>
              <a:buClr>
                <a:schemeClr val="dk1"/>
              </a:buClr>
              <a:buSzPct val="100000"/>
              <a:buFont typeface="Arial"/>
              <a:buNone/>
            </a:pPr>
            <a:r>
              <a:rPr lang="en-US" sz="2400">
                <a:latin typeface="Times New Roman"/>
                <a:ea typeface="Times New Roman"/>
                <a:cs typeface="Times New Roman"/>
                <a:sym typeface="Times New Roman"/>
              </a:rPr>
              <a:t>		      				Credit The Giver.</a:t>
            </a:r>
            <a:endParaRPr/>
          </a:p>
          <a:p>
            <a:pPr marL="0" lvl="0" indent="0" algn="l" rtl="0">
              <a:spcBef>
                <a:spcPts val="1000"/>
              </a:spcBef>
              <a:spcAft>
                <a:spcPts val="0"/>
              </a:spcAft>
              <a:buClr>
                <a:schemeClr val="dk1"/>
              </a:buClr>
              <a:buSzPct val="1000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ct val="100000"/>
              <a:buFont typeface="Arial"/>
              <a:buNone/>
            </a:pPr>
            <a:r>
              <a:rPr lang="en-US" sz="2400" b="1">
                <a:latin typeface="Times New Roman"/>
                <a:ea typeface="Times New Roman"/>
                <a:cs typeface="Times New Roman"/>
                <a:sym typeface="Times New Roman"/>
              </a:rPr>
              <a:t>Real Accounts:</a:t>
            </a:r>
            <a:r>
              <a:rPr lang="en-US" sz="2400">
                <a:latin typeface="Times New Roman"/>
                <a:ea typeface="Times New Roman"/>
                <a:cs typeface="Times New Roman"/>
                <a:sym typeface="Times New Roman"/>
              </a:rPr>
              <a:t>			Debit What comes in.</a:t>
            </a:r>
            <a:endParaRPr/>
          </a:p>
          <a:p>
            <a:pPr marL="0" lvl="0" indent="0" algn="l" rtl="0">
              <a:spcBef>
                <a:spcPts val="1000"/>
              </a:spcBef>
              <a:spcAft>
                <a:spcPts val="0"/>
              </a:spcAft>
              <a:buClr>
                <a:schemeClr val="dk1"/>
              </a:buClr>
              <a:buSzPct val="100000"/>
              <a:buFont typeface="Arial"/>
              <a:buNone/>
            </a:pPr>
            <a:r>
              <a:rPr lang="en-US" sz="2400">
                <a:latin typeface="Times New Roman"/>
                <a:ea typeface="Times New Roman"/>
                <a:cs typeface="Times New Roman"/>
                <a:sym typeface="Times New Roman"/>
              </a:rPr>
              <a:t>						Credit What goes out.</a:t>
            </a:r>
            <a:endParaRPr/>
          </a:p>
          <a:p>
            <a:pPr marL="0" lvl="0" indent="0" algn="l" rtl="0">
              <a:spcBef>
                <a:spcPts val="1000"/>
              </a:spcBef>
              <a:spcAft>
                <a:spcPts val="0"/>
              </a:spcAft>
              <a:buClr>
                <a:schemeClr val="dk1"/>
              </a:buClr>
              <a:buSzPct val="1000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ct val="100000"/>
              <a:buFont typeface="Arial"/>
              <a:buNone/>
            </a:pPr>
            <a:r>
              <a:rPr lang="en-US" sz="2400" b="1">
                <a:latin typeface="Times New Roman"/>
                <a:ea typeface="Times New Roman"/>
                <a:cs typeface="Times New Roman"/>
                <a:sym typeface="Times New Roman"/>
              </a:rPr>
              <a:t>Nominal Accounts:</a:t>
            </a:r>
            <a:r>
              <a:rPr lang="en-US" sz="2400">
                <a:latin typeface="Times New Roman"/>
                <a:ea typeface="Times New Roman"/>
                <a:cs typeface="Times New Roman"/>
                <a:sym typeface="Times New Roman"/>
              </a:rPr>
              <a:t>	Debit Expenses and Losses.</a:t>
            </a:r>
            <a:endParaRPr/>
          </a:p>
          <a:p>
            <a:pPr marL="0" lvl="0" indent="0" algn="l" rtl="0">
              <a:spcBef>
                <a:spcPts val="1000"/>
              </a:spcBef>
              <a:spcAft>
                <a:spcPts val="0"/>
              </a:spcAft>
              <a:buClr>
                <a:schemeClr val="dk1"/>
              </a:buClr>
              <a:buSzPct val="100000"/>
              <a:buFont typeface="Arial"/>
              <a:buNone/>
            </a:pPr>
            <a:r>
              <a:rPr lang="en-US" sz="2400">
                <a:latin typeface="Times New Roman"/>
                <a:ea typeface="Times New Roman"/>
                <a:cs typeface="Times New Roman"/>
                <a:sym typeface="Times New Roman"/>
              </a:rPr>
              <a:t>						Credit Incomes and Gains.</a:t>
            </a:r>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Books of Accounts</a:t>
            </a:r>
            <a:br>
              <a:rPr lang="en-US">
                <a:latin typeface="Times New Roman"/>
                <a:ea typeface="Times New Roman"/>
                <a:cs typeface="Times New Roman"/>
                <a:sym typeface="Times New Roman"/>
              </a:rPr>
            </a:br>
            <a:endParaRPr/>
          </a:p>
        </p:txBody>
      </p:sp>
      <p:sp>
        <p:nvSpPr>
          <p:cNvPr id="132" name="Google Shape;13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1. Journal</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2. Ledger</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3. Trial Balance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4. Final Account/Financial Statements</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 Trading Account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ii) Profit &amp; Loss Account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iii) Balance Sheet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44</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Accounting-Ratio Analysis-Markets-Pricing Methods     (Quick bites from Objective Point of view)</vt:lpstr>
      <vt:lpstr>Accounting</vt:lpstr>
      <vt:lpstr>Accounting Concepts</vt:lpstr>
      <vt:lpstr>PowerPoint Presentation</vt:lpstr>
      <vt:lpstr>Accounting Conventions</vt:lpstr>
      <vt:lpstr>DOUBLE  - ENTRY BOOKKEEPING SYSTEM </vt:lpstr>
      <vt:lpstr>Classification of Accounts  </vt:lpstr>
      <vt:lpstr>Debit &amp; Credit rules of accounts:</vt:lpstr>
      <vt:lpstr>Books of Accounts </vt:lpstr>
      <vt:lpstr>Sequence in Accounting Process</vt:lpstr>
      <vt:lpstr>PowerPoint Presentation</vt:lpstr>
      <vt:lpstr>Journal Entries-Examples</vt:lpstr>
      <vt:lpstr>Journal Entries-Examples</vt:lpstr>
      <vt:lpstr>Journal Entries-Examples</vt:lpstr>
      <vt:lpstr>Ledger</vt:lpstr>
      <vt:lpstr>Ledger Proforma</vt:lpstr>
      <vt:lpstr>Subsidiary Books </vt:lpstr>
      <vt:lpstr>Trial Balance</vt:lpstr>
      <vt:lpstr>Proforma of Trial Balance:   </vt:lpstr>
      <vt:lpstr>Preparation of a Trial Balance</vt:lpstr>
      <vt:lpstr>PowerPoint Presentation</vt:lpstr>
      <vt:lpstr>Trading account</vt:lpstr>
      <vt:lpstr>Profit &amp; Loss Account</vt:lpstr>
      <vt:lpstr>Balance Sheet</vt:lpstr>
      <vt:lpstr>PowerPoint Presentation</vt:lpstr>
      <vt:lpstr>Assets: These are properties of the company- these are what a company owns</vt:lpstr>
      <vt:lpstr>PowerPoint Presentation</vt:lpstr>
      <vt:lpstr>PowerPoint Presentation</vt:lpstr>
      <vt:lpstr>Accounting Equation</vt:lpstr>
      <vt:lpstr>Ratio Analysis</vt:lpstr>
      <vt:lpstr>Classification of Ratios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Significance of Ratio Analysis</vt:lpstr>
      <vt:lpstr>Limitations of Ratios</vt:lpstr>
      <vt:lpstr>Markets</vt:lpstr>
      <vt:lpstr>Pricing Strategies/Methods</vt:lpstr>
      <vt:lpstr>Break Even Point (BEP)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Accounting-Ratio Analysis-Markets-Pricing Methods     (Quick bites from Objective Point of view)</dc:title>
  <dc:creator>Microsoft Office User</dc:creator>
  <cp:lastModifiedBy>amarnathgowndra@gmail.com</cp:lastModifiedBy>
  <cp:revision>1</cp:revision>
  <dcterms:created xsi:type="dcterms:W3CDTF">2020-10-20T05:22:08Z</dcterms:created>
  <dcterms:modified xsi:type="dcterms:W3CDTF">2022-01-16T05:14:32Z</dcterms:modified>
</cp:coreProperties>
</file>