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369" r:id="rId4"/>
    <p:sldId id="344" r:id="rId5"/>
    <p:sldId id="345" r:id="rId6"/>
    <p:sldId id="371" r:id="rId7"/>
    <p:sldId id="370" r:id="rId8"/>
    <p:sldId id="348" r:id="rId9"/>
    <p:sldId id="349" r:id="rId10"/>
    <p:sldId id="350" r:id="rId11"/>
    <p:sldId id="351" r:id="rId12"/>
    <p:sldId id="352" r:id="rId13"/>
    <p:sldId id="37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73" r:id="rId28"/>
    <p:sldId id="374" r:id="rId29"/>
    <p:sldId id="375" r:id="rId30"/>
    <p:sldId id="376" r:id="rId31"/>
    <p:sldId id="379" r:id="rId32"/>
    <p:sldId id="380" r:id="rId33"/>
    <p:sldId id="377" r:id="rId34"/>
    <p:sldId id="366" r:id="rId35"/>
    <p:sldId id="381" r:id="rId36"/>
    <p:sldId id="382" r:id="rId37"/>
    <p:sldId id="368" r:id="rId38"/>
    <p:sldId id="332" r:id="rId39"/>
    <p:sldId id="341" r:id="rId40"/>
    <p:sldId id="34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3CD"/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84" d="100"/>
          <a:sy n="84" d="100"/>
        </p:scale>
        <p:origin x="141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BED1-F7AE-4745-A464-E0845B6201A5}" type="datetimeFigureOut">
              <a:rPr lang="en-IN" smtClean="0"/>
              <a:pPr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543B-4D3F-4E23-B132-D3F29A10CA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28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BED1-F7AE-4745-A464-E0845B6201A5}" type="datetimeFigureOut">
              <a:rPr lang="en-IN" smtClean="0"/>
              <a:pPr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543B-4D3F-4E23-B132-D3F29A10CA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55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BED1-F7AE-4745-A464-E0845B6201A5}" type="datetimeFigureOut">
              <a:rPr lang="en-IN" smtClean="0"/>
              <a:pPr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543B-4D3F-4E23-B132-D3F29A10CA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BED1-F7AE-4745-A464-E0845B6201A5}" type="datetimeFigureOut">
              <a:rPr lang="en-IN" smtClean="0"/>
              <a:pPr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543B-4D3F-4E23-B132-D3F29A10CA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90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BED1-F7AE-4745-A464-E0845B6201A5}" type="datetimeFigureOut">
              <a:rPr lang="en-IN" smtClean="0"/>
              <a:pPr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543B-4D3F-4E23-B132-D3F29A10CA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28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BED1-F7AE-4745-A464-E0845B6201A5}" type="datetimeFigureOut">
              <a:rPr lang="en-IN" smtClean="0"/>
              <a:pPr/>
              <a:t>21-12-2022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543B-4D3F-4E23-B132-D3F29A10CA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72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BED1-F7AE-4745-A464-E0845B6201A5}" type="datetimeFigureOut">
              <a:rPr lang="en-IN" smtClean="0"/>
              <a:pPr/>
              <a:t>21-12-2022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543B-4D3F-4E23-B132-D3F29A10CA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61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BED1-F7AE-4745-A464-E0845B6201A5}" type="datetimeFigureOut">
              <a:rPr lang="en-IN" smtClean="0"/>
              <a:pPr/>
              <a:t>21-12-2022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543B-4D3F-4E23-B132-D3F29A10CA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82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BED1-F7AE-4745-A464-E0845B6201A5}" type="datetimeFigureOut">
              <a:rPr lang="en-IN" smtClean="0"/>
              <a:pPr/>
              <a:t>21-12-2022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543B-4D3F-4E23-B132-D3F29A10CA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55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BED1-F7AE-4745-A464-E0845B6201A5}" type="datetimeFigureOut">
              <a:rPr lang="en-IN" smtClean="0"/>
              <a:pPr/>
              <a:t>21-12-2022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543B-4D3F-4E23-B132-D3F29A10CA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32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BED1-F7AE-4745-A464-E0845B6201A5}" type="datetimeFigureOut">
              <a:rPr lang="en-IN" smtClean="0"/>
              <a:pPr/>
              <a:t>21-12-2022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543B-4D3F-4E23-B132-D3F29A10CA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85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ED1-F7AE-4745-A464-E0845B6201A5}" type="datetimeFigureOut">
              <a:rPr lang="en-IN" smtClean="0"/>
              <a:pPr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3543B-4D3F-4E23-B132-D3F29A10CA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88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UtT_LaEBimU&amp;list=PLd3UqWTnYXOlBZgb711WywNSHPsJIedtU&amp;index=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 Oriented Programming</a:t>
            </a:r>
            <a:br>
              <a:rPr lang="en-IN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BE(CSE) II-Semester</a:t>
            </a:r>
            <a:endParaRPr lang="en-IN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6136" y="6021288"/>
            <a:ext cx="268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44624"/>
            <a:ext cx="1152128" cy="1296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771800" y="4005064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Durga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Devi,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CSE,CBIT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89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Handling exceptions( </a:t>
            </a:r>
            <a:r>
              <a:rPr lang="en-IN" sz="36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try,except,finally</a:t>
            </a:r>
            <a:r>
              <a:rPr lang="en-IN" sz="3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40" y="908721"/>
            <a:ext cx="8229600" cy="604867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</a:rPr>
              <a:t>try ,except and finally  keywords are used to handle exceptions.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</a:rPr>
              <a:t>Syntax: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 smtClean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 smtClean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 smtClean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 smtClean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</a:rPr>
              <a:t>Where,   risky code means- code that raises the exception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</a:rPr>
              <a:t>                   handling code – alternative way.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</a:rPr>
              <a:t>Note: using finally block is optional.</a:t>
            </a: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</a:rPr>
              <a:t>             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195736" y="2132856"/>
            <a:ext cx="3145413" cy="230832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try: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riskycode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 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Exceptionclass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handling code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inally: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cleanup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86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</a:rPr>
              <a:t> try and except example</a:t>
            </a:r>
            <a:endParaRPr lang="en-IN" sz="3600" dirty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55" y="1628800"/>
            <a:ext cx="67913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20988"/>
            <a:ext cx="54673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3608" y="4653136"/>
            <a:ext cx="6910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terminated normally though exception raised.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8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Control flow in try and except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123840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5" name="Group 44"/>
          <p:cNvGrpSpPr/>
          <p:nvPr/>
        </p:nvGrpSpPr>
        <p:grpSpPr>
          <a:xfrm>
            <a:off x="2771800" y="1376772"/>
            <a:ext cx="3204356" cy="4272383"/>
            <a:chOff x="2771800" y="1376772"/>
            <a:chExt cx="3204356" cy="4272383"/>
          </a:xfrm>
        </p:grpSpPr>
        <p:sp>
          <p:nvSpPr>
            <p:cNvPr id="6" name="Rounded Rectangle 5"/>
            <p:cNvSpPr/>
            <p:nvPr/>
          </p:nvSpPr>
          <p:spPr>
            <a:xfrm>
              <a:off x="2985978" y="1694762"/>
              <a:ext cx="1285066" cy="4402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tryblock</a:t>
              </a:r>
              <a:endPara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Flowchart: Decision 8"/>
            <p:cNvSpPr/>
            <p:nvPr/>
          </p:nvSpPr>
          <p:spPr>
            <a:xfrm>
              <a:off x="2771800" y="2379662"/>
              <a:ext cx="1766966" cy="102735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 exception ?</a:t>
              </a:r>
              <a:endPara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Arrow Connector 10"/>
            <p:cNvCxnSpPr>
              <a:stCxn id="6" idx="2"/>
            </p:cNvCxnSpPr>
            <p:nvPr/>
          </p:nvCxnSpPr>
          <p:spPr>
            <a:xfrm>
              <a:off x="3628511" y="2135055"/>
              <a:ext cx="0" cy="24460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4431676" y="5445224"/>
              <a:ext cx="1544480" cy="970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06488" y="2624269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825344" y="3945149"/>
              <a:ext cx="1606332" cy="6359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Executes except block</a:t>
              </a:r>
              <a:endPara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Straight Arrow Connector 21"/>
            <p:cNvCxnSpPr>
              <a:endCxn id="21" idx="0"/>
            </p:cNvCxnSpPr>
            <p:nvPr/>
          </p:nvCxnSpPr>
          <p:spPr>
            <a:xfrm>
              <a:off x="3628509" y="3407013"/>
              <a:ext cx="1" cy="53813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735599" y="3553777"/>
              <a:ext cx="4472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3574966" y="1376772"/>
              <a:ext cx="0" cy="31799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>
              <a:off x="2852117" y="5013176"/>
              <a:ext cx="1606332" cy="6359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Executes finally block</a:t>
              </a:r>
              <a:endPara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3574966" y="4581128"/>
              <a:ext cx="1800" cy="43204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9" idx="3"/>
            </p:cNvCxnSpPr>
            <p:nvPr/>
          </p:nvCxnSpPr>
          <p:spPr>
            <a:xfrm flipV="1">
              <a:off x="4538766" y="2893337"/>
              <a:ext cx="1401386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940152" y="2893338"/>
              <a:ext cx="36004" cy="255188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98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52400"/>
            <a:ext cx="7467600" cy="38862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order statements are executed if exception raised?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1200" y="1468398"/>
            <a:ext cx="2820640" cy="2308324"/>
          </a:xfrm>
          <a:prstGeom prst="rect">
            <a:avLst/>
          </a:prstGeom>
          <a:solidFill>
            <a:srgbClr val="FFD347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try: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statement1;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statement2;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statement3;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except: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statement4;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statement5;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6600" y="914400"/>
            <a:ext cx="527580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Case1:-  no exception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1,2,3&amp;5 are executed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Case2:- if exception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rised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statement2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1,4,5 are executed.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once it comes out of try block control never goes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back. Rest of the try block never executed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so write only risky code inside of the try block.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3:- if exception raised at statement4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exceptions can be raised in except and finally blocks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also sometimes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 causes abnormal termination.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Case4:- if exception raised in try block and if 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corresponding except block is not present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causes abnormal termination.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4724400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within the try block if any where an exception raised then the rest of try block wont be executed even though we handled that exception.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hence within the try block we have to take only risky code and length of the try block should be as less as possible.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7800" y="6172200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S.Durga</a:t>
            </a:r>
            <a:r>
              <a:rPr lang="en-US" dirty="0" smtClean="0"/>
              <a:t> </a:t>
            </a:r>
            <a:r>
              <a:rPr lang="en-US" dirty="0" err="1" smtClean="0"/>
              <a:t>Devi,CSE,CBIT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0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115616" y="934492"/>
            <a:ext cx="5375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 print the exception information ? </a:t>
            </a:r>
            <a:endParaRPr lang="en-I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7962900" cy="154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03687"/>
            <a:ext cx="51720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986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3"/>
          </a:xfrm>
        </p:spPr>
        <p:txBody>
          <a:bodyPr>
            <a:normAutofit fontScale="90000"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try with multiple except blocks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530120" cy="576063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programmer does not know what type exception will rise in the code then go for the multiple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exception a separate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is to be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exception is thrown, each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 block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inspected in order, and the first one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matches with the type of exception that except block will be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multiple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  blocks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a program you must remember in which order exception types should be specified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 block.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subclasses should come before its super class exceptions why because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which has super class will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its sub classes exceptions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 give chance to handle for its sub class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986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Example on multiple except blocks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71247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1540" y="3717032"/>
            <a:ext cx="126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testcase1</a:t>
            </a:r>
          </a:p>
          <a:p>
            <a:r>
              <a:rPr lang="en-IN" dirty="0"/>
              <a:t>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4149080"/>
            <a:ext cx="28289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19872" y="3502749"/>
            <a:ext cx="126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testcase2</a:t>
            </a:r>
          </a:p>
          <a:p>
            <a:r>
              <a:rPr lang="en-IN" dirty="0"/>
              <a:t> 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911601"/>
            <a:ext cx="389572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00690" y="5116542"/>
            <a:ext cx="106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testcase3</a:t>
            </a:r>
            <a:endParaRPr lang="en-IN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972" y="5301208"/>
            <a:ext cx="4924226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98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40" y="878013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subclasses should come before its super class exceptions why because except statement which has super class will handle all its sub classes exceptions 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never give chance to handle for its sub class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01" y="2276872"/>
            <a:ext cx="70008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40" y="5295026"/>
            <a:ext cx="27432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98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3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Single except block handles multiple exceptions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40" y="937321"/>
            <a:ext cx="8229600" cy="5227983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</a:rPr>
              <a:t>A single except block can handle multiple exceptions using following syntax.</a:t>
            </a:r>
          </a:p>
          <a:p>
            <a:r>
              <a:rPr lang="en-IN" sz="2400" dirty="0" smtClean="0">
                <a:latin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I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except(exception1,exception2,……) or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I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except(exception1,exception2,…..) as info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</a:rPr>
              <a:t>Note: parenthesis is must and will consider internally as tuple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33056"/>
            <a:ext cx="60198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986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Default except block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</a:rPr>
              <a:t>To handle any type of error we can use default except block.</a:t>
            </a:r>
          </a:p>
          <a:p>
            <a:r>
              <a:rPr lang="en-IN" sz="2000" dirty="0" smtClean="0">
                <a:latin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</a:rPr>
              <a:t>                                 </a:t>
            </a: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except: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                          statement</a:t>
            </a:r>
            <a:endParaRPr lang="en-IN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84984"/>
            <a:ext cx="57816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83568" y="5157192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If try with multiple except blocks available then default except block should </a:t>
            </a:r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IN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last,otherwise</a:t>
            </a:r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get </a:t>
            </a:r>
            <a:r>
              <a:rPr lang="en-I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SyntaxError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8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</a:rPr>
              <a:t>Unit-V</a:t>
            </a:r>
            <a:endParaRPr lang="en-US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180" y="1340767"/>
            <a:ext cx="8229600" cy="4959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Error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 Exception Handling: </a:t>
            </a:r>
            <a:endParaRPr lang="en-US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Introduction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errors and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exceptions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Handling Exceptions 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91193" y="6300028"/>
            <a:ext cx="262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4"/>
            <a:ext cx="1152128" cy="1296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How many ways we can use except block</a:t>
            </a:r>
            <a:endParaRPr lang="en-I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40" y="1268760"/>
            <a:ext cx="8229600" cy="452596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</a:rPr>
              <a:t>except </a:t>
            </a:r>
            <a:r>
              <a:rPr lang="en-IN" sz="2000" dirty="0" err="1" smtClean="0">
                <a:latin typeface="Times New Roman" panose="02020603050405020304" pitchFamily="18" charset="0"/>
              </a:rPr>
              <a:t>ValueError</a:t>
            </a:r>
            <a:r>
              <a:rPr lang="en-IN" sz="2000" dirty="0" smtClean="0">
                <a:latin typeface="Times New Roman" panose="02020603050405020304" pitchFamily="18" charset="0"/>
              </a:rPr>
              <a:t>:</a:t>
            </a:r>
          </a:p>
          <a:p>
            <a:pPr marL="457200" indent="-457200">
              <a:buAutoNum type="arabicPeriod"/>
            </a:pPr>
            <a:r>
              <a:rPr lang="en-IN" sz="2000" dirty="0">
                <a:latin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</a:rPr>
              <a:t>except </a:t>
            </a:r>
            <a:r>
              <a:rPr lang="en-IN" sz="2000" dirty="0" err="1" smtClean="0">
                <a:latin typeface="Times New Roman" panose="02020603050405020304" pitchFamily="18" charset="0"/>
              </a:rPr>
              <a:t>ValueError</a:t>
            </a:r>
            <a:r>
              <a:rPr lang="en-IN" sz="2000" dirty="0" smtClean="0">
                <a:latin typeface="Times New Roman" panose="02020603050405020304" pitchFamily="18" charset="0"/>
              </a:rPr>
              <a:t> as info:</a:t>
            </a:r>
          </a:p>
          <a:p>
            <a:pPr marL="457200" indent="-457200">
              <a:buAutoNum type="arabicPeriod"/>
            </a:pPr>
            <a:r>
              <a:rPr lang="en-IN" sz="2000" dirty="0">
                <a:latin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</a:rPr>
              <a:t>except(</a:t>
            </a:r>
            <a:r>
              <a:rPr lang="en-IN" sz="2000" dirty="0" err="1" smtClean="0">
                <a:latin typeface="Times New Roman" panose="02020603050405020304" pitchFamily="18" charset="0"/>
              </a:rPr>
              <a:t>ValueError,TypeError</a:t>
            </a:r>
            <a:r>
              <a:rPr lang="en-IN" sz="2000" dirty="0" smtClean="0">
                <a:latin typeface="Times New Roman" panose="02020603050405020304" pitchFamily="18" charset="0"/>
              </a:rPr>
              <a:t>):</a:t>
            </a:r>
          </a:p>
          <a:p>
            <a:pPr marL="457200" indent="-457200">
              <a:buAutoNum type="arabicPeriod"/>
            </a:pPr>
            <a:r>
              <a:rPr lang="en-IN" sz="2000" dirty="0">
                <a:latin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</a:rPr>
              <a:t>except(</a:t>
            </a:r>
            <a:r>
              <a:rPr lang="en-IN" sz="2000" dirty="0" err="1" smtClean="0">
                <a:latin typeface="Times New Roman" panose="02020603050405020304" pitchFamily="18" charset="0"/>
              </a:rPr>
              <a:t>ValueError,TypeError</a:t>
            </a:r>
            <a:r>
              <a:rPr lang="en-IN" sz="2000" dirty="0" smtClean="0">
                <a:latin typeface="Times New Roman" panose="02020603050405020304" pitchFamily="18" charset="0"/>
              </a:rPr>
              <a:t>) as info</a:t>
            </a:r>
          </a:p>
          <a:p>
            <a:pPr marL="457200" indent="-457200">
              <a:buAutoNum type="arabicPeriod"/>
            </a:pPr>
            <a:r>
              <a:rPr lang="en-IN" sz="2000" dirty="0">
                <a:latin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</a:rPr>
              <a:t>except:</a:t>
            </a:r>
          </a:p>
          <a:p>
            <a:r>
              <a:rPr lang="en-IN" sz="20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98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3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IN" sz="3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inally keyword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640960" cy="5661248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 keyword.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finally is a block always associated with try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maintain clean up code.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specialty of finally? 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finally block is always executed irrespective of whether exception 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raised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not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raised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whether handled or not handled.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whatever resources are allocated in the try block can be deallocated by finally block.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form of finally.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risky code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finally: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clean up code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986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</a:rPr>
              <a:t> </a:t>
            </a:r>
            <a:r>
              <a:rPr lang="en-IN" sz="3600" dirty="0" smtClean="0">
                <a:latin typeface="Times New Roman" panose="02020603050405020304" pitchFamily="18" charset="0"/>
              </a:rPr>
              <a:t>finally block</a:t>
            </a:r>
            <a:endParaRPr lang="en-IN" sz="3600" dirty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943100" y="1648619"/>
            <a:ext cx="525780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998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3600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</a:rPr>
              <a:t>Case study where finally block is more useful</a:t>
            </a:r>
          </a:p>
          <a:p>
            <a:r>
              <a:rPr lang="en-IN" sz="2000" dirty="0" smtClean="0">
                <a:latin typeface="Times New Roman" panose="02020603050405020304" pitchFamily="18" charset="0"/>
              </a:rPr>
              <a:t>Suppose open a file in read mode and read first line of a file and display it.</a:t>
            </a:r>
          </a:p>
          <a:p>
            <a:r>
              <a:rPr lang="en-IN" sz="2000" dirty="0" smtClean="0">
                <a:latin typeface="Times New Roman" panose="02020603050405020304" pitchFamily="18" charset="0"/>
              </a:rPr>
              <a:t>1. f=open(‘test.</a:t>
            </a:r>
            <a:r>
              <a:rPr lang="en-IN" sz="2000" dirty="0" err="1" smtClean="0">
                <a:latin typeface="Times New Roman" panose="02020603050405020304" pitchFamily="18" charset="0"/>
              </a:rPr>
              <a:t>py</a:t>
            </a:r>
            <a:r>
              <a:rPr lang="en-IN" sz="2000" dirty="0" smtClean="0">
                <a:latin typeface="Times New Roman" panose="02020603050405020304" pitchFamily="18" charset="0"/>
              </a:rPr>
              <a:t>’,’r’)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</a:rPr>
              <a:t>    2.  data=</a:t>
            </a:r>
            <a:r>
              <a:rPr lang="en-IN" sz="2000" dirty="0" err="1" smtClean="0">
                <a:latin typeface="Times New Roman" panose="02020603050405020304" pitchFamily="18" charset="0"/>
              </a:rPr>
              <a:t>f.readline</a:t>
            </a:r>
            <a:r>
              <a:rPr lang="en-IN" sz="2000" dirty="0" smtClean="0">
                <a:latin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</a:rPr>
              <a:t>      3.  print(</a:t>
            </a:r>
            <a:r>
              <a:rPr lang="en-IN" sz="2000" dirty="0" err="1" smtClean="0">
                <a:latin typeface="Times New Roman" panose="02020603050405020304" pitchFamily="18" charset="0"/>
              </a:rPr>
              <a:t>dat</a:t>
            </a:r>
            <a:r>
              <a:rPr lang="en-IN" sz="2000" dirty="0" smtClean="0">
                <a:latin typeface="Times New Roman" panose="02020603050405020304" pitchFamily="18" charset="0"/>
              </a:rPr>
              <a:t>)# </a:t>
            </a:r>
            <a:r>
              <a:rPr lang="en-IN" sz="2000" dirty="0" err="1" smtClean="0">
                <a:latin typeface="Times New Roman" panose="02020603050405020304" pitchFamily="18" charset="0"/>
              </a:rPr>
              <a:t>NameError</a:t>
            </a:r>
            <a:endParaRPr lang="en-IN" sz="2000" dirty="0" smtClean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</a:rPr>
              <a:t>     4. </a:t>
            </a:r>
            <a:r>
              <a:rPr lang="en-IN" sz="2000" dirty="0" err="1" smtClean="0">
                <a:latin typeface="Times New Roman" panose="02020603050405020304" pitchFamily="18" charset="0"/>
              </a:rPr>
              <a:t>f.close</a:t>
            </a:r>
            <a:r>
              <a:rPr lang="en-IN" sz="2000" dirty="0" smtClean="0">
                <a:latin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</a:rPr>
              <a:t>    in above code exception at line no 3. file unable to close. Then use finally block.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</a:rPr>
              <a:t>output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5189760"/>
            <a:ext cx="88487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98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smtClean="0">
                <a:latin typeface="Times New Roman" panose="02020603050405020304" pitchFamily="18" charset="0"/>
              </a:rPr>
              <a:t>finally </a:t>
            </a:r>
            <a:r>
              <a:rPr lang="en-IN" sz="3600" dirty="0" smtClean="0">
                <a:latin typeface="Times New Roman" panose="02020603050405020304" pitchFamily="18" charset="0"/>
              </a:rPr>
              <a:t>example</a:t>
            </a:r>
            <a:endParaRPr lang="en-IN" sz="3600" dirty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49149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47664" y="4653136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closed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8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try-except-finally blocks: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40" y="1268761"/>
            <a:ext cx="8229600" cy="7920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</a:rPr>
              <a:t>We can define try-except-finally blocks inside the try, except and finally blocks </a:t>
            </a:r>
            <a:r>
              <a:rPr lang="en-IN" sz="2000" dirty="0" err="1" smtClean="0">
                <a:latin typeface="Times New Roman" panose="02020603050405020304" pitchFamily="18" charset="0"/>
              </a:rPr>
              <a:t>i.e</a:t>
            </a:r>
            <a:r>
              <a:rPr lang="en-IN" sz="2000" dirty="0" smtClean="0">
                <a:latin typeface="Times New Roman" panose="02020603050405020304" pitchFamily="18" charset="0"/>
              </a:rPr>
              <a:t> nested try-except-finally blocks.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3528" y="2420888"/>
            <a:ext cx="3888432" cy="397031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st1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st2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try: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st3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except: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st4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finally:	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st5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xcept: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st6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st7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52328" y="2577106"/>
            <a:ext cx="47259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exception raised in inner try block,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inner except block will handle exception.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inner except block unable to handle, 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outer except block will handle.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8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</a:rPr>
              <a:t>Example on nested try-except-finally</a:t>
            </a:r>
            <a:endParaRPr lang="en-IN" sz="3600" dirty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280920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98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3"/>
          </a:xfrm>
        </p:spPr>
        <p:txBody>
          <a:bodyPr>
            <a:normAutofit fontScale="90000"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else clause with try-except-finally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7"/>
            <a:ext cx="8712968" cy="11521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</a:rPr>
              <a:t>Along with try-except-finally blocks we can also use </a:t>
            </a: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else</a:t>
            </a:r>
            <a:r>
              <a:rPr lang="en-IN" sz="2000" dirty="0" smtClean="0">
                <a:latin typeface="Times New Roman" panose="02020603050405020304" pitchFamily="18" charset="0"/>
              </a:rPr>
              <a:t> clause.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</a:rPr>
              <a:t>else block will be executed when try block does not raise the exception.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 smtClean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46642" y="191683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2420888"/>
            <a:ext cx="4775666" cy="3170099"/>
          </a:xfrm>
          <a:prstGeom prst="rect">
            <a:avLst/>
          </a:prstGeom>
          <a:solidFill>
            <a:srgbClr val="FFF3CD"/>
          </a:solidFill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try: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errorcode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xcept: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executed when exception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rised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executed when no exception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executed irrelevant of the exception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5429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</a:rPr>
              <a:t>Example on else clause</a:t>
            </a:r>
            <a:endParaRPr lang="en-IN" sz="3600" dirty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8424936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3780" y="5055567"/>
            <a:ext cx="8230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if elseTryEx.py file available no exception raised in try block then else block will be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executed.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if exception raised else block will not be executed.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29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Types of exceptions</a:t>
            </a:r>
            <a:endParaRPr lang="en-IN" sz="3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04" y="937321"/>
            <a:ext cx="8229600" cy="4525963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</a:rPr>
              <a:t>There are two types of exceptions in python</a:t>
            </a:r>
          </a:p>
          <a:p>
            <a:pPr marL="457200" indent="-457200"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</a:rPr>
              <a:t>predefined\built in exceptions</a:t>
            </a:r>
          </a:p>
          <a:p>
            <a:pPr marL="457200" indent="-457200"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</a:rPr>
              <a:t>User defined exceptions\customized exceptions.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Predefined exceptions: 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</a:rPr>
              <a:t>             - when the exception raised in python program, python virtual machine creates exception object and stops the program execution and gives the information to the programmer.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</a:rPr>
              <a:t>Ex:  </a:t>
            </a:r>
            <a:r>
              <a:rPr lang="en-IN" sz="2000" dirty="0" err="1" smtClean="0">
                <a:latin typeface="Times New Roman" panose="02020603050405020304" pitchFamily="18" charset="0"/>
              </a:rPr>
              <a:t>ZeroDivisionError</a:t>
            </a:r>
            <a:r>
              <a:rPr lang="en-IN" sz="2000" dirty="0" smtClean="0">
                <a:latin typeface="Times New Roman" panose="02020603050405020304" pitchFamily="18" charset="0"/>
              </a:rPr>
              <a:t>, </a:t>
            </a:r>
            <a:r>
              <a:rPr lang="en-IN" sz="2000" dirty="0" err="1" smtClean="0">
                <a:latin typeface="Times New Roman" panose="02020603050405020304" pitchFamily="18" charset="0"/>
              </a:rPr>
              <a:t>ValueError</a:t>
            </a:r>
            <a:r>
              <a:rPr lang="en-IN" sz="2000" dirty="0" smtClean="0">
                <a:latin typeface="Times New Roman" panose="02020603050405020304" pitchFamily="18" charset="0"/>
              </a:rPr>
              <a:t>, </a:t>
            </a:r>
            <a:r>
              <a:rPr lang="en-IN" sz="2000" dirty="0" err="1" smtClean="0">
                <a:latin typeface="Times New Roman" panose="02020603050405020304" pitchFamily="18" charset="0"/>
              </a:rPr>
              <a:t>TypeError</a:t>
            </a:r>
            <a:r>
              <a:rPr lang="en-IN" sz="2000" dirty="0" smtClean="0">
                <a:latin typeface="Times New Roman" panose="02020603050405020304" pitchFamily="18" charset="0"/>
              </a:rPr>
              <a:t>  etc.</a:t>
            </a:r>
            <a:endParaRPr lang="en-IN" sz="2000" dirty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429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556" y="764704"/>
            <a:ext cx="8388932" cy="5864006"/>
          </a:xfrm>
        </p:spPr>
        <p:txBody>
          <a:bodyPr>
            <a:normAutofit fontScale="92500" lnSpcReduction="10000"/>
          </a:bodyPr>
          <a:lstStyle/>
          <a:p>
            <a:r>
              <a:rPr lang="en-IN" sz="2000" dirty="0" smtClean="0">
                <a:latin typeface="Times New Roman" panose="02020603050405020304" pitchFamily="18" charset="0"/>
              </a:rPr>
              <a:t>If you consider any programming language has two types of errors.</a:t>
            </a:r>
          </a:p>
          <a:p>
            <a:pPr marL="457200" indent="-457200"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</a:rPr>
              <a:t>Syntax error  </a:t>
            </a:r>
          </a:p>
          <a:p>
            <a:pPr marL="457200" indent="-457200"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</a:rPr>
              <a:t>Runtime error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Syntax error: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</a:rPr>
              <a:t>                    Errors due to invalid syntax.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</a:rPr>
              <a:t>      Ex: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</a:rPr>
              <a:t>                print ‘</a:t>
            </a:r>
            <a:r>
              <a:rPr lang="en-IN" sz="2000" dirty="0" err="1" smtClean="0">
                <a:latin typeface="Times New Roman" panose="02020603050405020304" pitchFamily="18" charset="0"/>
              </a:rPr>
              <a:t>hai</a:t>
            </a:r>
            <a:r>
              <a:rPr lang="en-IN" sz="2000" dirty="0" smtClean="0">
                <a:latin typeface="Times New Roman" panose="02020603050405020304" pitchFamily="18" charset="0"/>
              </a:rPr>
              <a:t>’ # gives syntax error </a:t>
            </a: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missing parenthesis in call to print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</a:rPr>
              <a:t>- Syntax errors are fixed  by programmer, once fixed program can be executed normally.</a:t>
            </a:r>
          </a:p>
          <a:p>
            <a:pPr marL="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2. Runtime error</a:t>
            </a: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: (exceptions)</a:t>
            </a:r>
            <a:endParaRPr lang="en-IN" sz="2000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</a:rPr>
              <a:t>       -     Errors during Runtime of the program.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</a:rPr>
              <a:t>         Ex:   print(10/0)   </a:t>
            </a:r>
            <a:r>
              <a:rPr lang="en-IN" sz="2000" dirty="0">
                <a:latin typeface="Times New Roman" panose="02020603050405020304" pitchFamily="18" charset="0"/>
              </a:rPr>
              <a:t># </a:t>
            </a:r>
            <a:r>
              <a:rPr lang="en-IN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ZeroDivisionError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: division by </a:t>
            </a:r>
            <a:r>
              <a:rPr lang="en-I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zero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</a:rPr>
              <a:t>                   print(10/x) #   </a:t>
            </a:r>
            <a:r>
              <a:rPr lang="en-IN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NameError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: name 'x' is not </a:t>
            </a:r>
            <a:r>
              <a:rPr lang="en-I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defined.</a:t>
            </a:r>
          </a:p>
          <a:p>
            <a:pPr marL="0" indent="0">
              <a:buNone/>
            </a:pP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err="1" smtClean="0">
                <a:latin typeface="Times New Roman" panose="02020603050405020304" pitchFamily="18" charset="0"/>
              </a:rPr>
              <a:t>Excpetion</a:t>
            </a:r>
            <a:r>
              <a:rPr lang="en-IN" sz="2000" dirty="0" smtClean="0">
                <a:latin typeface="Times New Roman" panose="02020603050405020304" pitchFamily="18" charset="0"/>
              </a:rPr>
              <a:t> handling is applicable for the handling the run time errors only not for the syntax errors.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</a:rPr>
              <a:t>                   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1540" y="476673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Exception Handling</a:t>
            </a:r>
            <a:b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01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40" y="1124744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user defined exceptions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or programmer can raise his own exceptions explicitly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deal with common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such as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a) attempting to enter invalid PIN in ATM transactions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InvalidPinError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b) attempt to enter negative salary for 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NegativeSalaryError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c) attempt to enter wrong username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WrongDetailsError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d) attempt to withdraw more amount than existing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InsufficientFundsError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429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3"/>
          </a:xfrm>
        </p:spPr>
        <p:txBody>
          <a:bodyPr>
            <a:normAutofit fontScale="90000"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raise exceptions by user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</a:rPr>
              <a:t>‘ raise’  statement is used to raise the exceptions forcefully by the user rather than python virtual machine.</a:t>
            </a:r>
            <a:endParaRPr lang="en-IN" sz="20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</a:rPr>
              <a:t>Example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74" y="2420888"/>
            <a:ext cx="7077075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50" y="4509120"/>
            <a:ext cx="71723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199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</a:rPr>
              <a:t>Re-raise the exception</a:t>
            </a:r>
            <a:endParaRPr lang="en-IN" sz="3600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</a:rPr>
              <a:t>We can also re raise the exception</a:t>
            </a:r>
          </a:p>
          <a:p>
            <a:endParaRPr lang="en-IN" sz="2000" dirty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194" y="2276872"/>
            <a:ext cx="58769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52" y="4581128"/>
            <a:ext cx="82962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551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How to define and raise customized exceptions</a:t>
            </a: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229600" cy="266429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Exception</a:t>
            </a:r>
            <a:r>
              <a:rPr lang="en-IN" sz="2000" dirty="0" smtClean="0">
                <a:latin typeface="Times New Roman" panose="02020603050405020304" pitchFamily="18" charset="0"/>
              </a:rPr>
              <a:t> is super class for all the exceptions in python.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</a:rPr>
              <a:t>User defined exceptions are defined by create a class that extends Exception class.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</a:rPr>
              <a:t>Raise the exception using keyword </a:t>
            </a:r>
            <a:r>
              <a:rPr lang="en-I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‘raise’.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</a:rPr>
              <a:t>raise is used to forcefully raise the exception by the user.</a:t>
            </a:r>
            <a:endParaRPr lang="en-IN" sz="20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 smtClean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89100" y="4182472"/>
            <a:ext cx="6696744" cy="1938992"/>
          </a:xfrm>
          <a:prstGeom prst="rect">
            <a:avLst/>
          </a:prstGeom>
          <a:solidFill>
            <a:srgbClr val="FFF3CD"/>
          </a:solidFill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(Exception):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__(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self,msg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self.msg=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29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</a:rPr>
              <a:t>Example on </a:t>
            </a:r>
            <a:r>
              <a:rPr lang="en-IN" sz="3600" smtClean="0">
                <a:latin typeface="Times New Roman" panose="02020603050405020304" pitchFamily="18" charset="0"/>
              </a:rPr>
              <a:t>customized exceptions</a:t>
            </a:r>
            <a:endParaRPr lang="en-IN" sz="3600" dirty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268760"/>
            <a:ext cx="82867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98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</a:rPr>
              <a:t>User defined exceptions</a:t>
            </a:r>
            <a:endParaRPr lang="en-US" sz="28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82488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 smtClean="0">
                <a:latin typeface="Times New Roman" pitchFamily="18" charset="0"/>
              </a:rPr>
              <a:t>Every used defined class must extends  base class Exception</a:t>
            </a:r>
          </a:p>
          <a:p>
            <a:pPr>
              <a:buFontTx/>
              <a:buChar char="-"/>
            </a:pPr>
            <a:r>
              <a:rPr lang="en-US" sz="2000" dirty="0" smtClean="0">
                <a:latin typeface="Times New Roman" pitchFamily="18" charset="0"/>
              </a:rPr>
              <a:t>Exception is base class for all the exceptions</a:t>
            </a:r>
          </a:p>
          <a:p>
            <a:pPr>
              <a:buFontTx/>
              <a:buChar char="-"/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9800" y="6324600"/>
            <a:ext cx="2790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Devi, CBIT, CSE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6" y="2412851"/>
            <a:ext cx="6263034" cy="4184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60232" y="256490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284984"/>
            <a:ext cx="2304256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652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Traceback</a:t>
            </a:r>
            <a:r>
              <a:rPr lang="en-IN" sz="3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in python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9"/>
            <a:ext cx="8229600" cy="1656184"/>
          </a:xfrm>
        </p:spPr>
        <p:txBody>
          <a:bodyPr>
            <a:normAutofit/>
          </a:bodyPr>
          <a:lstStyle/>
          <a:p>
            <a:r>
              <a:rPr lang="en-IN" sz="2000" dirty="0" err="1" smtClean="0">
                <a:latin typeface="Times New Roman" panose="02020603050405020304" pitchFamily="18" charset="0"/>
              </a:rPr>
              <a:t>Traceback</a:t>
            </a:r>
            <a:r>
              <a:rPr lang="en-IN" sz="2000" dirty="0" smtClean="0">
                <a:latin typeface="Times New Roman" panose="02020603050405020304" pitchFamily="18" charset="0"/>
              </a:rPr>
              <a:t> maintains the function calls report in the program</a:t>
            </a:r>
          </a:p>
          <a:p>
            <a:r>
              <a:rPr lang="en-IN" sz="2000" dirty="0" smtClean="0">
                <a:latin typeface="Times New Roman" panose="02020603050405020304" pitchFamily="18" charset="0"/>
              </a:rPr>
              <a:t>Also called stack trace.</a:t>
            </a:r>
          </a:p>
          <a:p>
            <a:r>
              <a:rPr lang="en-IN" sz="2000" dirty="0" smtClean="0">
                <a:latin typeface="Times New Roman" panose="02020603050405020304" pitchFamily="18" charset="0"/>
              </a:rPr>
              <a:t>When exception raised in the program python virtual machine prints </a:t>
            </a:r>
            <a:r>
              <a:rPr lang="en-IN" sz="2000" dirty="0" err="1" smtClean="0">
                <a:latin typeface="Times New Roman" panose="02020603050405020304" pitchFamily="18" charset="0"/>
              </a:rPr>
              <a:t>traceback</a:t>
            </a:r>
            <a:r>
              <a:rPr lang="en-IN" sz="2000" dirty="0" smtClean="0">
                <a:latin typeface="Times New Roman" panose="02020603050405020304" pitchFamily="18" charset="0"/>
              </a:rPr>
              <a:t> to help you to know what went wrong in your program.</a:t>
            </a:r>
          </a:p>
          <a:p>
            <a:endParaRPr lang="en-IN" sz="2000" dirty="0" smtClean="0">
              <a:latin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48" y="2924944"/>
            <a:ext cx="55911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24" y="4925839"/>
            <a:ext cx="73533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650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Assertions in python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229600" cy="5287942"/>
          </a:xfrm>
        </p:spPr>
        <p:txBody>
          <a:bodyPr>
            <a:normAutofit lnSpcReduction="10000"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Assertions are used for the debugging purposes.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 is process of finding and fixing bugs.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types of assertions</a:t>
            </a:r>
          </a:p>
          <a:p>
            <a:pPr marL="457200" indent="-457200"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version</a:t>
            </a:r>
          </a:p>
          <a:p>
            <a:pPr marL="457200" indent="-457200"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Augmented version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1.   Simple version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assert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conditional_expression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2. augmented version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assert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conditinal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 expression,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conditional_expression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evaluated and if it is true then the program will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continued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is false then the program will be terminated by raising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AssertionError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seeing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AssertionError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programmer can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and can fix the problem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986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2486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33700"/>
            <a:ext cx="76485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179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011" y="1628800"/>
            <a:ext cx="641032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962275"/>
            <a:ext cx="72009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293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540" y="490663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Exception Handling</a:t>
            </a:r>
            <a:b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40" y="908721"/>
            <a:ext cx="8229600" cy="5400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an Exception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is a run time error.</a:t>
            </a:r>
          </a:p>
          <a:p>
            <a:pPr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unwanted, unexpected event that disturbs normal flow of the program is called Exception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program requirement is read the data from a remote file located in Landon. At runtime if Landon file is not available program is terminated abnormally 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exception is that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FileNotFoundError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it recommended to handle exception?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it is highly recommended to handle exceptions under the main objective of Exception Handling.</a:t>
            </a:r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an Exception Handling?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Graceful termination of the program.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defining an alternative way to continue rest of the program execution normally.</a:t>
            </a:r>
          </a:p>
          <a:p>
            <a:pPr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986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64" y="1484784"/>
            <a:ext cx="622935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32" y="4149080"/>
            <a:ext cx="4762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62832" y="364502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93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1"/>
            <a:ext cx="8229600" cy="53285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any thing went wrong we should not miss or lose anything.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of exception handling is to provide alternative way to continue flow of execution normally without losing anything.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read data from a file located at Landon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except: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use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file and continue rest of the program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normally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Landon file not available our program should not be terminated abnormally.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have to provide some local file to continue rest of the program normally. This is nothing but Exception Handling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 does not fix the run time error. It provides the alternative way to continue the execution of rest of the program.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986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exception handling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14400"/>
            <a:ext cx="8229600" cy="2667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 is used to continue the flow of execution without terminating the program abnormally when run time error is encounter.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 the run time errors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Separates the error code and regular code using try and except blocks.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57800" y="6172200"/>
            <a:ext cx="256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S.Durga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Devi,CSE,CBIT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665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3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Default exception handling in python</a:t>
            </a:r>
            <a:endParaRPr lang="en-I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4525963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</a:rPr>
              <a:t>Every exception in a python is an object. Every exception has a corresponding class.</a:t>
            </a:r>
          </a:p>
          <a:p>
            <a:r>
              <a:rPr lang="en-IN" sz="2000" dirty="0" smtClean="0">
                <a:latin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</a:rPr>
              <a:t>                 </a:t>
            </a:r>
            <a:endParaRPr lang="en-IN" sz="2000" dirty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691680" y="2060848"/>
            <a:ext cx="2839239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</a:rPr>
              <a:t>print(‘</a:t>
            </a:r>
            <a:r>
              <a:rPr lang="en-IN" dirty="0" err="1">
                <a:latin typeface="Times New Roman" panose="02020603050405020304" pitchFamily="18" charset="0"/>
              </a:rPr>
              <a:t>hai</a:t>
            </a:r>
            <a:r>
              <a:rPr lang="en-IN" dirty="0">
                <a:latin typeface="Times New Roman" panose="02020603050405020304" pitchFamily="18" charset="0"/>
              </a:rPr>
              <a:t>’)</a:t>
            </a:r>
          </a:p>
          <a:p>
            <a:r>
              <a:rPr lang="en-IN" dirty="0">
                <a:latin typeface="Times New Roman" panose="02020603050405020304" pitchFamily="18" charset="0"/>
              </a:rPr>
              <a:t>                 print(10/0)</a:t>
            </a:r>
          </a:p>
          <a:p>
            <a:r>
              <a:rPr lang="en-IN" dirty="0">
                <a:latin typeface="Times New Roman" panose="02020603050405020304" pitchFamily="18" charset="0"/>
              </a:rPr>
              <a:t>                 print(‘hello cse1’)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457178"/>
            <a:ext cx="87630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31540" y="4797152"/>
            <a:ext cx="880420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exception raised in python, python virtual machine(PVM) creates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corresponding exception object and checks for the exception handling code in the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program. If no handling code in the python, python interpreter terminates the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abnormally and gives the exception report to the program. Then rest of the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will not be executed.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16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3600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Times New Roman" pitchFamily="18" charset="0"/>
              </a:rPr>
              <a:t>Exception</a:t>
            </a:r>
            <a:r>
              <a:rPr lang="en-US" sz="2000" dirty="0">
                <a:latin typeface="Times New Roman" pitchFamily="18" charset="0"/>
              </a:rPr>
              <a:t> is a base class for all exceptions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</a:rPr>
              <a:t>Built in </a:t>
            </a:r>
            <a:r>
              <a:rPr lang="en-US" sz="2000" dirty="0" smtClean="0">
                <a:latin typeface="Times New Roman" pitchFamily="18" charset="0"/>
              </a:rPr>
              <a:t>Exceptions </a:t>
            </a:r>
            <a:r>
              <a:rPr lang="en-US" sz="2000" dirty="0">
                <a:latin typeface="Times New Roman" pitchFamily="18" charset="0"/>
              </a:rPr>
              <a:t>in python</a:t>
            </a:r>
          </a:p>
          <a:p>
            <a:pPr>
              <a:buFontTx/>
              <a:buChar char="-"/>
            </a:pPr>
            <a:r>
              <a:rPr lang="en-US" sz="2000" dirty="0" err="1">
                <a:latin typeface="Times New Roman" pitchFamily="18" charset="0"/>
              </a:rPr>
              <a:t>AttributeError</a:t>
            </a:r>
            <a:r>
              <a:rPr lang="en-US" sz="2000" dirty="0">
                <a:latin typeface="Times New Roman" pitchFamily="18" charset="0"/>
              </a:rPr>
              <a:t>- attribute assignment or reference fails</a:t>
            </a:r>
          </a:p>
          <a:p>
            <a:pPr>
              <a:buFontTx/>
              <a:buChar char="-"/>
            </a:pPr>
            <a:r>
              <a:rPr lang="en-US" sz="2000" dirty="0" err="1">
                <a:latin typeface="Times New Roman" pitchFamily="18" charset="0"/>
              </a:rPr>
              <a:t>FloatingpointError</a:t>
            </a:r>
            <a:r>
              <a:rPr lang="en-US" sz="2000" dirty="0">
                <a:latin typeface="Times New Roman" pitchFamily="18" charset="0"/>
              </a:rPr>
              <a:t>- raised when floating point operation fails</a:t>
            </a:r>
          </a:p>
          <a:p>
            <a:pPr>
              <a:buFontTx/>
              <a:buChar char="-"/>
            </a:pPr>
            <a:r>
              <a:rPr lang="en-US" sz="2000" dirty="0" err="1">
                <a:latin typeface="Times New Roman" pitchFamily="18" charset="0"/>
              </a:rPr>
              <a:t>ImportError</a:t>
            </a:r>
            <a:r>
              <a:rPr lang="en-US" sz="2000" dirty="0">
                <a:latin typeface="Times New Roman" pitchFamily="18" charset="0"/>
              </a:rPr>
              <a:t>- module not found</a:t>
            </a:r>
          </a:p>
          <a:p>
            <a:pPr>
              <a:buFontTx/>
              <a:buChar char="-"/>
            </a:pP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NameError</a:t>
            </a:r>
            <a:r>
              <a:rPr lang="en-US" sz="2000" dirty="0">
                <a:latin typeface="Times New Roman" pitchFamily="18" charset="0"/>
              </a:rPr>
              <a:t>- when a variable not found in local or global space</a:t>
            </a:r>
            <a:r>
              <a:rPr lang="en-US" sz="2000" dirty="0" smtClean="0">
                <a:latin typeface="Times New Roman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2000" dirty="0" err="1" smtClean="0">
                <a:latin typeface="Times New Roman" pitchFamily="18" charset="0"/>
              </a:rPr>
              <a:t>ZeroDivisionError</a:t>
            </a:r>
            <a:r>
              <a:rPr lang="en-US" sz="2000" dirty="0" smtClean="0">
                <a:latin typeface="Times New Roman" pitchFamily="18" charset="0"/>
              </a:rPr>
              <a:t>- when a number divides with zero.</a:t>
            </a:r>
            <a:endParaRPr lang="en-IN" sz="2000" dirty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98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3"/>
          </a:xfrm>
        </p:spPr>
        <p:txBody>
          <a:bodyPr>
            <a:normAutofit fontScale="90000"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Exception hierarchy 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5" y="6444044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Devi ,CSE,CBIT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4625"/>
            <a:ext cx="9361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1042194"/>
            <a:ext cx="6336704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42184" y="5373216"/>
            <a:ext cx="50223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4"/>
              </a:rPr>
              <a:t>https://www.youtube.com/watch?v=UtT_LaEBimU&amp;list=PLd3UqWTnYXOlBZgb711WywNSHPsJIedtU&amp;index=3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98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2102</Words>
  <Application>Microsoft Office PowerPoint</Application>
  <PresentationFormat>On-screen Show (4:3)</PresentationFormat>
  <Paragraphs>328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Times New Roman</vt:lpstr>
      <vt:lpstr>Wingdings</vt:lpstr>
      <vt:lpstr>Office Theme</vt:lpstr>
      <vt:lpstr>Object Oriented Programming BE(CSE) II-Semester</vt:lpstr>
      <vt:lpstr>Unit-V</vt:lpstr>
      <vt:lpstr>Introduction to Exception Handling </vt:lpstr>
      <vt:lpstr>Introduction to Exception Handling </vt:lpstr>
      <vt:lpstr>PowerPoint Presentation</vt:lpstr>
      <vt:lpstr>Benefits of exception handling</vt:lpstr>
      <vt:lpstr>Default exception handling in python</vt:lpstr>
      <vt:lpstr>PowerPoint Presentation</vt:lpstr>
      <vt:lpstr>Exception hierarchy </vt:lpstr>
      <vt:lpstr>Handling exceptions( try,except,finally)</vt:lpstr>
      <vt:lpstr> try and except example</vt:lpstr>
      <vt:lpstr>Control flow in try and except</vt:lpstr>
      <vt:lpstr>PowerPoint Presentation</vt:lpstr>
      <vt:lpstr>PowerPoint Presentation</vt:lpstr>
      <vt:lpstr>try with multiple except blocks</vt:lpstr>
      <vt:lpstr>Example on multiple except blocks</vt:lpstr>
      <vt:lpstr>PowerPoint Presentation</vt:lpstr>
      <vt:lpstr>Single except block handles multiple exceptions</vt:lpstr>
      <vt:lpstr>Default except block</vt:lpstr>
      <vt:lpstr>How many ways we can use except block</vt:lpstr>
      <vt:lpstr>finally keyword</vt:lpstr>
      <vt:lpstr> finally block</vt:lpstr>
      <vt:lpstr>PowerPoint Presentation</vt:lpstr>
      <vt:lpstr>finally example</vt:lpstr>
      <vt:lpstr>Nested try-except-finally blocks:</vt:lpstr>
      <vt:lpstr>Example on nested try-except-finally</vt:lpstr>
      <vt:lpstr> else clause with try-except-finally</vt:lpstr>
      <vt:lpstr>Example on else clause</vt:lpstr>
      <vt:lpstr>Types of exceptions</vt:lpstr>
      <vt:lpstr>PowerPoint Presentation</vt:lpstr>
      <vt:lpstr> raise exceptions by user</vt:lpstr>
      <vt:lpstr>Re-raise the exception</vt:lpstr>
      <vt:lpstr>How to define and raise customized exceptions</vt:lpstr>
      <vt:lpstr>Example on customized exceptions</vt:lpstr>
      <vt:lpstr>User defined exceptions</vt:lpstr>
      <vt:lpstr>Traceback in python</vt:lpstr>
      <vt:lpstr>Assertions in python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Windows User</dc:creator>
  <cp:lastModifiedBy>Admin</cp:lastModifiedBy>
  <cp:revision>271</cp:revision>
  <dcterms:created xsi:type="dcterms:W3CDTF">2019-06-29T06:27:51Z</dcterms:created>
  <dcterms:modified xsi:type="dcterms:W3CDTF">2022-12-21T09:29:39Z</dcterms:modified>
</cp:coreProperties>
</file>