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97" r:id="rId4"/>
    <p:sldId id="298" r:id="rId5"/>
    <p:sldId id="299" r:id="rId6"/>
    <p:sldId id="300" r:id="rId7"/>
    <p:sldId id="301" r:id="rId8"/>
    <p:sldId id="345" r:id="rId9"/>
    <p:sldId id="267" r:id="rId10"/>
    <p:sldId id="268" r:id="rId11"/>
    <p:sldId id="352" r:id="rId12"/>
    <p:sldId id="346" r:id="rId13"/>
    <p:sldId id="347" r:id="rId14"/>
    <p:sldId id="348" r:id="rId15"/>
    <p:sldId id="349" r:id="rId16"/>
    <p:sldId id="350" r:id="rId17"/>
    <p:sldId id="353" r:id="rId18"/>
    <p:sldId id="351" r:id="rId19"/>
    <p:sldId id="302" r:id="rId20"/>
    <p:sldId id="355" r:id="rId21"/>
    <p:sldId id="356" r:id="rId22"/>
    <p:sldId id="357" r:id="rId23"/>
    <p:sldId id="358" r:id="rId24"/>
    <p:sldId id="361" r:id="rId25"/>
    <p:sldId id="359" r:id="rId26"/>
    <p:sldId id="362" r:id="rId27"/>
    <p:sldId id="363" r:id="rId28"/>
    <p:sldId id="360" r:id="rId29"/>
    <p:sldId id="265" r:id="rId30"/>
    <p:sldId id="266" r:id="rId31"/>
    <p:sldId id="264" r:id="rId32"/>
    <p:sldId id="256" r:id="rId33"/>
    <p:sldId id="263" r:id="rId34"/>
    <p:sldId id="257" r:id="rId35"/>
    <p:sldId id="259" r:id="rId36"/>
    <p:sldId id="260" r:id="rId37"/>
    <p:sldId id="261" r:id="rId38"/>
    <p:sldId id="262" r:id="rId39"/>
    <p:sldId id="271" r:id="rId40"/>
    <p:sldId id="272" r:id="rId41"/>
    <p:sldId id="305" r:id="rId42"/>
    <p:sldId id="273" r:id="rId43"/>
    <p:sldId id="275" r:id="rId44"/>
    <p:sldId id="274" r:id="rId45"/>
    <p:sldId id="276" r:id="rId46"/>
    <p:sldId id="277" r:id="rId47"/>
    <p:sldId id="278" r:id="rId48"/>
    <p:sldId id="279" r:id="rId49"/>
    <p:sldId id="280" r:id="rId50"/>
    <p:sldId id="281" r:id="rId51"/>
    <p:sldId id="282" r:id="rId52"/>
    <p:sldId id="283" r:id="rId53"/>
    <p:sldId id="284" r:id="rId54"/>
    <p:sldId id="285" r:id="rId55"/>
    <p:sldId id="286" r:id="rId56"/>
    <p:sldId id="369" r:id="rId57"/>
    <p:sldId id="307" r:id="rId58"/>
    <p:sldId id="370" r:id="rId59"/>
    <p:sldId id="308" r:id="rId60"/>
    <p:sldId id="364" r:id="rId61"/>
    <p:sldId id="309" r:id="rId62"/>
    <p:sldId id="366" r:id="rId63"/>
    <p:sldId id="310" r:id="rId64"/>
    <p:sldId id="367" r:id="rId65"/>
    <p:sldId id="311" r:id="rId66"/>
    <p:sldId id="365"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72" r:id="rId88"/>
    <p:sldId id="371" r:id="rId89"/>
    <p:sldId id="373" r:id="rId90"/>
    <p:sldId id="374" r:id="rId91"/>
    <p:sldId id="375" r:id="rId92"/>
    <p:sldId id="376" r:id="rId93"/>
    <p:sldId id="377" r:id="rId94"/>
    <p:sldId id="332" r:id="rId95"/>
    <p:sldId id="333" r:id="rId96"/>
    <p:sldId id="334" r:id="rId97"/>
    <p:sldId id="335" r:id="rId98"/>
    <p:sldId id="336" r:id="rId99"/>
    <p:sldId id="337" r:id="rId100"/>
    <p:sldId id="338" r:id="rId101"/>
    <p:sldId id="339" r:id="rId102"/>
    <p:sldId id="340" r:id="rId103"/>
    <p:sldId id="341" r:id="rId104"/>
    <p:sldId id="342" r:id="rId105"/>
    <p:sldId id="343" r:id="rId106"/>
    <p:sldId id="344"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58.348"/>
    </inkml:context>
    <inkml:brush xml:id="br0">
      <inkml:brushProperty name="width" value="0.05" units="cm"/>
      <inkml:brushProperty name="height" value="0.05" units="cm"/>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09.866"/>
    </inkml:context>
    <inkml:brush xml:id="br0">
      <inkml:brushProperty name="width" value="0.05" units="cm"/>
      <inkml:brushProperty name="height" value="0.05" units="cm"/>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13.417"/>
    </inkml:context>
    <inkml:brush xml:id="br0">
      <inkml:brushProperty name="width" value="0.05" units="cm"/>
      <inkml:brushProperty name="height" value="0.05"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14.447"/>
    </inkml:context>
    <inkml:brush xml:id="br0">
      <inkml:brushProperty name="width" value="0.05" units="cm"/>
      <inkml:brushProperty name="height" value="0.05" units="cm"/>
    </inkml:brush>
  </inkml:definitions>
  <inkml:trace contextRef="#ctx0" brushRef="#br0">1 1 24575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15.118"/>
    </inkml:context>
    <inkml:brush xml:id="br0">
      <inkml:brushProperty name="width" value="0.05" units="cm"/>
      <inkml:brushProperty name="height" value="0.05" units="cm"/>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16.385"/>
    </inkml:context>
    <inkml:brush xml:id="br0">
      <inkml:brushProperty name="width" value="0.05" units="cm"/>
      <inkml:brushProperty name="height" value="0.05" units="cm"/>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22.171"/>
    </inkml:context>
    <inkml:brush xml:id="br0">
      <inkml:brushProperty name="width" value="0.05" units="cm"/>
      <inkml:brushProperty name="height" value="0.05" units="cm"/>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22.840"/>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15.731"/>
    </inkml:context>
    <inkml:brush xml:id="br0">
      <inkml:brushProperty name="width" value="0.05" units="cm"/>
      <inkml:brushProperty name="height" value="0.05" units="cm"/>
    </inkml:brush>
  </inkml:definitions>
  <inkml:trace contextRef="#ctx0" brushRef="#br0">214 0 24575,'0'1375'0,"-3"-1321"0,-19 101 0,8-65 0,-22 118 0,16-99 0,-14 217 0,34 1085 0,2-622 0,-2 1421 0,17-2009 0,-1-46 0,-4 1044 0,-15-718 0,3 2061 0,0-2540 3,0-1-1,0 1 1,0 0-1,0 0 1,0 0-1,-1 0 1,1 0-1,0-1 1,-1 1-1,0 0 1,1 0-1,-1-1 1,0 1-1,0 0 1,0-1 0,0 1-1,0-1 1,0 1-1,0-1 1,-1 0-1,1 1 1,-1-1-1,1 0 1,-1 0-1,-1 1 1,-3 0-187,1 0 0,0 0 1,-1-1-1,0 0 1,1 0-1,-11 0 1,14-1 37,-53 3-6680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34.176"/>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35.295"/>
    </inkml:context>
    <inkml:brush xml:id="br0">
      <inkml:brushProperty name="width" value="0.05" units="cm"/>
      <inkml:brushProperty name="height" value="0.05" units="cm"/>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49.056"/>
    </inkml:context>
    <inkml:brush xml:id="br0">
      <inkml:brushProperty name="width" value="0.05" units="cm"/>
      <inkml:brushProperty name="height" value="0.05" units="cm"/>
    </inkml:brush>
  </inkml:definitions>
  <inkml:trace contextRef="#ctx0" brushRef="#br0">0 0 24575,'0'8'0,"7"8"0,2 10 0,0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49.916"/>
    </inkml:context>
    <inkml:brush xml:id="br0">
      <inkml:brushProperty name="width" value="0.05" units="cm"/>
      <inkml:brushProperty name="height" value="0.05" units="cm"/>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53.296"/>
    </inkml:context>
    <inkml:brush xml:id="br0">
      <inkml:brushProperty name="width" value="0.05" units="cm"/>
      <inkml:brushProperty name="height" value="0.05" units="cm"/>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2:53.945"/>
    </inkml:context>
    <inkml:brush xml:id="br0">
      <inkml:brushProperty name="width" value="0.05" units="cm"/>
      <inkml:brushProperty name="height" value="0.05" units="cm"/>
    </inkml:brush>
  </inkml:definitions>
  <inkml:trace contextRef="#ctx0" brushRef="#br0">1 0 24575,'7'0'0,"2"0"-8191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3:43:08.850"/>
    </inkml:context>
    <inkml:brush xml:id="br0">
      <inkml:brushProperty name="width" value="0.05" units="cm"/>
      <inkml:brushProperty name="height" value="0.0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9/27/2022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9/27/2022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9/27/2022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9/27/2022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2C482-937D-4EEF-9780-144A5EDD46D9}" type="datetimeFigureOut">
              <a:rPr lang="en-US" smtClean="0"/>
              <a:pPr/>
              <a:t>9/27/2022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32C482-937D-4EEF-9780-144A5EDD46D9}" type="datetimeFigureOut">
              <a:rPr lang="en-US" smtClean="0"/>
              <a:pPr/>
              <a:t>9/27/2022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32C482-937D-4EEF-9780-144A5EDD46D9}" type="datetimeFigureOut">
              <a:rPr lang="en-US" smtClean="0"/>
              <a:pPr/>
              <a:t>9/27/2022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32C482-937D-4EEF-9780-144A5EDD46D9}" type="datetimeFigureOut">
              <a:rPr lang="en-US" smtClean="0"/>
              <a:pPr/>
              <a:t>9/27/2022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2C482-937D-4EEF-9780-144A5EDD46D9}" type="datetimeFigureOut">
              <a:rPr lang="en-US" smtClean="0"/>
              <a:pPr/>
              <a:t>9/27/2022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2C482-937D-4EEF-9780-144A5EDD46D9}" type="datetimeFigureOut">
              <a:rPr lang="en-US" smtClean="0"/>
              <a:pPr/>
              <a:t>9/27/2022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2C482-937D-4EEF-9780-144A5EDD46D9}" type="datetimeFigureOut">
              <a:rPr lang="en-US" smtClean="0"/>
              <a:pPr/>
              <a:t>9/27/2022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2C482-937D-4EEF-9780-144A5EDD46D9}" type="datetimeFigureOut">
              <a:rPr lang="en-US" smtClean="0"/>
              <a:pPr/>
              <a:t>9/27/2022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D2418-5121-4C9F-9824-31CB80A117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customXml" Target="../ink/ink5.xml"/><Relationship Id="rId2" Type="http://schemas.openxmlformats.org/officeDocument/2006/relationships/customXml" Target="../ink/ink2.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customXml" Target="../ink/ink8.xml"/><Relationship Id="rId5" Type="http://schemas.openxmlformats.org/officeDocument/2006/relationships/image" Target="../media/image14.png"/><Relationship Id="rId10" Type="http://schemas.openxmlformats.org/officeDocument/2006/relationships/customXml" Target="../ink/ink7.xml"/><Relationship Id="rId4" Type="http://schemas.openxmlformats.org/officeDocument/2006/relationships/customXml" Target="../ink/ink3.xml"/><Relationship Id="rId9" Type="http://schemas.openxmlformats.org/officeDocument/2006/relationships/customXml" Target="../ink/ink6.xml"/></Relationships>
</file>

<file path=ppt/slides/_rels/slide16.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14.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12.xml"/><Relationship Id="rId5" Type="http://schemas.openxmlformats.org/officeDocument/2006/relationships/customXml" Target="../ink/ink11.xml"/><Relationship Id="rId10" Type="http://schemas.openxmlformats.org/officeDocument/2006/relationships/customXml" Target="../ink/ink16.xml"/><Relationship Id="rId4" Type="http://schemas.openxmlformats.org/officeDocument/2006/relationships/customXml" Target="../ink/ink10.xml"/><Relationship Id="rId9" Type="http://schemas.openxmlformats.org/officeDocument/2006/relationships/customXml" Target="../ink/ink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Unit-1</a:t>
            </a:r>
          </a:p>
        </p:txBody>
      </p:sp>
      <p:sp>
        <p:nvSpPr>
          <p:cNvPr id="3" name="Content Placeholder 2"/>
          <p:cNvSpPr>
            <a:spLocks noGrp="1"/>
          </p:cNvSpPr>
          <p:nvPr>
            <p:ph idx="1"/>
          </p:nvPr>
        </p:nvSpPr>
        <p:spPr/>
        <p:txBody>
          <a:bodyPr>
            <a:normAutofit lnSpcReduction="10000"/>
          </a:bodyPr>
          <a:lstStyle/>
          <a:p>
            <a:r>
              <a:rPr lang="en-IN" dirty="0"/>
              <a:t>Python Basics</a:t>
            </a:r>
          </a:p>
          <a:p>
            <a:r>
              <a:rPr lang="en-IN" dirty="0"/>
              <a:t>Python Objects</a:t>
            </a:r>
          </a:p>
          <a:p>
            <a:r>
              <a:rPr lang="en-IN" dirty="0"/>
              <a:t>Standard Types</a:t>
            </a:r>
          </a:p>
          <a:p>
            <a:r>
              <a:rPr lang="en-IN" dirty="0"/>
              <a:t> Other Built-in Types</a:t>
            </a:r>
          </a:p>
          <a:p>
            <a:r>
              <a:rPr lang="en-IN" dirty="0"/>
              <a:t>Internal Types</a:t>
            </a:r>
          </a:p>
          <a:p>
            <a:r>
              <a:rPr lang="en-IN" dirty="0"/>
              <a:t>Standard Type Operators</a:t>
            </a:r>
          </a:p>
          <a:p>
            <a:r>
              <a:rPr lang="en-IN" dirty="0"/>
              <a:t> Standard Type Built-in Functions</a:t>
            </a:r>
          </a:p>
          <a:p>
            <a:r>
              <a:rPr lang="en-IN" dirty="0"/>
              <a:t>Categorizing the Standard Types</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2000" y="1062038"/>
            <a:ext cx="7620000" cy="4733925"/>
          </a:xfrm>
          <a:prstGeom prst="rect">
            <a:avLst/>
          </a:prstGeom>
          <a:noFill/>
          <a:ln w="9525">
            <a:noFill/>
            <a:miter lim="800000"/>
            <a:headEnd/>
            <a:tailEnd/>
          </a:ln>
          <a:effectLst/>
        </p:spPr>
      </p:pic>
      <p:sp>
        <p:nvSpPr>
          <p:cNvPr id="5" name="Rectangle 4"/>
          <p:cNvSpPr/>
          <p:nvPr/>
        </p:nvSpPr>
        <p:spPr>
          <a:xfrm>
            <a:off x="285720" y="642918"/>
            <a:ext cx="121444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F20336-8E99-736D-8CFA-22994B6957C9}"/>
              </a:ext>
            </a:extLst>
          </p:cNvPr>
          <p:cNvSpPr txBox="1"/>
          <p:nvPr/>
        </p:nvSpPr>
        <p:spPr>
          <a:xfrm>
            <a:off x="4427984" y="1178703"/>
            <a:ext cx="4572000" cy="369332"/>
          </a:xfrm>
          <a:prstGeom prst="rect">
            <a:avLst/>
          </a:prstGeom>
          <a:noFill/>
        </p:spPr>
        <p:txBody>
          <a:bodyPr wrap="square">
            <a:spAutoFit/>
          </a:bodyPr>
          <a:lstStyle/>
          <a:p>
            <a:r>
              <a:rPr lang="en-US" sz="1800" b="0" i="0" u="none" strike="noStrike" baseline="0" dirty="0">
                <a:solidFill>
                  <a:srgbClr val="333333"/>
                </a:solidFill>
                <a:latin typeface="Verdana" panose="020B0604030504040204" pitchFamily="34" charset="0"/>
              </a:rPr>
              <a:t>as "primitive data types"</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p:txBody>
          <a:bodyPr/>
          <a:lstStyle/>
          <a:p>
            <a:pPr algn="just"/>
            <a:r>
              <a:rPr lang="en-US" b="1" dirty="0"/>
              <a:t>Creating a set:</a:t>
            </a:r>
            <a:endParaRPr lang="en-US" dirty="0"/>
          </a:p>
          <a:p>
            <a:pPr lvl="1" algn="just"/>
            <a:r>
              <a:rPr lang="en-US" sz="3200" dirty="0"/>
              <a:t>A set is created by placing all the elements inside curly brackets {  }.</a:t>
            </a:r>
          </a:p>
          <a:p>
            <a:pPr lvl="1" algn="just">
              <a:buNone/>
            </a:pPr>
            <a:r>
              <a:rPr lang="en-US" sz="3200" dirty="0"/>
              <a:t>s={1, 2.5, "</a:t>
            </a:r>
            <a:r>
              <a:rPr lang="en-US" sz="3200" dirty="0" err="1"/>
              <a:t>abc</a:t>
            </a:r>
            <a:r>
              <a:rPr lang="en-US" sz="3200" dirty="0"/>
              <a:t>" }</a:t>
            </a:r>
          </a:p>
          <a:p>
            <a:pPr lvl="1" algn="just">
              <a:buNone/>
            </a:pPr>
            <a:r>
              <a:rPr lang="en-US" sz="3200" dirty="0"/>
              <a:t>print s</a:t>
            </a:r>
            <a:endParaRPr lang="en-US" dirty="0"/>
          </a:p>
          <a:p>
            <a:pPr algn="just">
              <a:buNone/>
            </a:pPr>
            <a:r>
              <a:rPr lang="en-US" b="1" dirty="0"/>
              <a:t>Output:</a:t>
            </a:r>
            <a:endParaRPr lang="en-US" dirty="0"/>
          </a:p>
          <a:p>
            <a:pPr algn="just">
              <a:buNone/>
            </a:pPr>
            <a:r>
              <a:rPr lang="en-US" dirty="0"/>
              <a:t>	</a:t>
            </a:r>
            <a:r>
              <a:rPr lang="en-US" sz="3600" dirty="0"/>
              <a:t>set([1, 2.5, "</a:t>
            </a:r>
            <a:r>
              <a:rPr lang="en-US" sz="3600" dirty="0" err="1"/>
              <a:t>abc</a:t>
            </a:r>
            <a:r>
              <a:rPr lang="en-US" sz="3600" dirty="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a:xfrm>
            <a:off x="457200" y="1617681"/>
            <a:ext cx="8229600" cy="4525963"/>
          </a:xfrm>
        </p:spPr>
        <p:txBody>
          <a:bodyPr>
            <a:normAutofit lnSpcReduction="10000"/>
          </a:bodyPr>
          <a:lstStyle/>
          <a:p>
            <a:pPr algn="just"/>
            <a:r>
              <a:rPr lang="en-US" b="1" dirty="0"/>
              <a:t>Converting list into a set:</a:t>
            </a:r>
            <a:endParaRPr lang="en-US" dirty="0"/>
          </a:p>
          <a:p>
            <a:pPr lvl="1" algn="just"/>
            <a:r>
              <a:rPr lang="en-US" sz="3200" dirty="0"/>
              <a:t>A set can have any number of items and they may be of different data types. </a:t>
            </a:r>
            <a:r>
              <a:rPr lang="en-US" sz="3200" i="1" dirty="0"/>
              <a:t>set() </a:t>
            </a:r>
            <a:r>
              <a:rPr lang="en-US" sz="3200" dirty="0"/>
              <a:t>function is used to converting list into set.</a:t>
            </a:r>
          </a:p>
          <a:p>
            <a:pPr lvl="1" algn="just">
              <a:buNone/>
            </a:pPr>
            <a:r>
              <a:rPr lang="en-US" sz="3200" dirty="0"/>
              <a:t>s=set([1, 2.5, "</a:t>
            </a:r>
            <a:r>
              <a:rPr lang="en-US" sz="3200" dirty="0" err="1"/>
              <a:t>abc</a:t>
            </a:r>
            <a:r>
              <a:rPr lang="en-US" sz="3200" dirty="0"/>
              <a:t>"])</a:t>
            </a:r>
          </a:p>
          <a:p>
            <a:pPr lvl="1" algn="just">
              <a:buNone/>
            </a:pPr>
            <a:r>
              <a:rPr lang="en-US" sz="3200" dirty="0"/>
              <a:t>print s</a:t>
            </a:r>
            <a:endParaRPr lang="en-US" dirty="0"/>
          </a:p>
          <a:p>
            <a:pPr algn="just">
              <a:buNone/>
            </a:pPr>
            <a:r>
              <a:rPr lang="en-US" b="1" dirty="0"/>
              <a:t>Output:</a:t>
            </a:r>
            <a:endParaRPr lang="en-US" dirty="0"/>
          </a:p>
          <a:p>
            <a:pPr algn="just">
              <a:buNone/>
            </a:pPr>
            <a:r>
              <a:rPr lang="en-US" dirty="0"/>
              <a:t>	</a:t>
            </a:r>
            <a:r>
              <a:rPr lang="en-US" sz="3600" dirty="0"/>
              <a:t>set([1, 2.5, "</a:t>
            </a:r>
            <a:r>
              <a:rPr lang="en-US" sz="3600" dirty="0" err="1"/>
              <a:t>abc</a:t>
            </a:r>
            <a:r>
              <a:rPr lang="en-US" sz="3600" dirty="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graphicFrame>
        <p:nvGraphicFramePr>
          <p:cNvPr id="4" name="Content Placeholder 3"/>
          <p:cNvGraphicFramePr>
            <a:graphicFrameLocks noGrp="1"/>
          </p:cNvGraphicFramePr>
          <p:nvPr>
            <p:ph idx="1"/>
          </p:nvPr>
        </p:nvGraphicFramePr>
        <p:xfrm>
          <a:off x="285720" y="1214422"/>
          <a:ext cx="8501122" cy="5599928"/>
        </p:xfrm>
        <a:graphic>
          <a:graphicData uri="http://schemas.openxmlformats.org/drawingml/2006/table">
            <a:tbl>
              <a:tblPr/>
              <a:tblGrid>
                <a:gridCol w="2142148">
                  <a:extLst>
                    <a:ext uri="{9D8B030D-6E8A-4147-A177-3AD203B41FA5}">
                      <a16:colId xmlns:a16="http://schemas.microsoft.com/office/drawing/2014/main" val="20000"/>
                    </a:ext>
                  </a:extLst>
                </a:gridCol>
                <a:gridCol w="6358974">
                  <a:extLst>
                    <a:ext uri="{9D8B030D-6E8A-4147-A177-3AD203B41FA5}">
                      <a16:colId xmlns:a16="http://schemas.microsoft.com/office/drawing/2014/main" val="20001"/>
                    </a:ext>
                  </a:extLst>
                </a:gridCol>
              </a:tblGrid>
              <a:tr h="401631">
                <a:tc>
                  <a:txBody>
                    <a:bodyPr/>
                    <a:lstStyle/>
                    <a:p>
                      <a:pPr algn="ctr">
                        <a:lnSpc>
                          <a:spcPct val="115000"/>
                        </a:lnSpc>
                        <a:spcAft>
                          <a:spcPts val="0"/>
                        </a:spcAft>
                      </a:pPr>
                      <a:r>
                        <a:rPr lang="en-US" sz="2800" b="1" dirty="0">
                          <a:latin typeface="+mj-lt"/>
                          <a:ea typeface="Calibri"/>
                          <a:cs typeface="Times New Roman"/>
                        </a:rPr>
                        <a:t>Operation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b="1" dirty="0">
                          <a:latin typeface="+mj-lt"/>
                          <a:ea typeface="Calibri"/>
                          <a:cs typeface="Times New Roman"/>
                        </a:rPr>
                        <a:t>Description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len</a:t>
                      </a:r>
                      <a:r>
                        <a:rPr lang="en-US" sz="1800" b="1" dirty="0">
                          <a:latin typeface="+mj-lt"/>
                          <a:ea typeface="Times New Roman"/>
                          <a:cs typeface="Times New Roman"/>
                        </a:rPr>
                        <a:t>(s)</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number of elements in set </a:t>
                      </a:r>
                      <a:r>
                        <a:rPr lang="en-US" sz="2400" i="1">
                          <a:latin typeface="+mj-lt"/>
                          <a:ea typeface="Times New Roman"/>
                          <a:cs typeface="Times New Roman"/>
                        </a:rPr>
                        <a:t>s</a:t>
                      </a:r>
                      <a:r>
                        <a:rPr lang="en-US" sz="2400">
                          <a:latin typeface="+mj-lt"/>
                          <a:ea typeface="Times New Roman"/>
                          <a:cs typeface="Times New Roman"/>
                        </a:rPr>
                        <a:t> (cardinality)</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s.issubset</a:t>
                      </a:r>
                      <a:r>
                        <a:rPr lang="en-US" sz="1800" b="1" dirty="0">
                          <a:latin typeface="+mj-lt"/>
                          <a:ea typeface="Times New Roman"/>
                          <a:cs typeface="Times New Roman"/>
                        </a:rPr>
                        <a:t>(t)</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&lt;=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s</a:t>
                      </a:r>
                      <a:r>
                        <a:rPr lang="en-US" sz="2400">
                          <a:latin typeface="+mj-lt"/>
                          <a:ea typeface="Times New Roman"/>
                          <a:cs typeface="Times New Roman"/>
                        </a:rPr>
                        <a:t> is in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6323">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s.issuperset</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&gt;=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t</a:t>
                      </a:r>
                      <a:r>
                        <a:rPr lang="en-US" sz="2400">
                          <a:latin typeface="+mj-lt"/>
                          <a:ea typeface="Times New Roman"/>
                          <a:cs typeface="Times New Roman"/>
                        </a:rPr>
                        <a:t> is in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s.union</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from both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s.intersection</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&amp;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common to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7704">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s.copy</a:t>
                      </a:r>
                      <a:r>
                        <a:rPr lang="en-US" sz="1800" b="1" dirty="0">
                          <a:latin typeface="+mj-lt"/>
                          <a:ea typeface="Times New Roman"/>
                          <a:cs typeface="Times New Roman"/>
                        </a:rPr>
                        <a: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a shallow copy of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7704">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s.update</a:t>
                      </a:r>
                      <a:r>
                        <a:rPr lang="en-US" sz="1800" b="1" dirty="0">
                          <a:latin typeface="+mj-lt"/>
                          <a:ea typeface="Times New Roman"/>
                          <a:cs typeface="Times New Roman"/>
                        </a:rPr>
                        <a:t>(t)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dirty="0">
                          <a:latin typeface="+mj-lt"/>
                          <a:ea typeface="Times New Roman"/>
                          <a:cs typeface="Times New Roman"/>
                        </a:rPr>
                        <a:t>return set s with elements added from t</a:t>
                      </a:r>
                      <a:endParaRPr lang="en-IN" sz="2000"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p:txBody>
          <a:bodyPr/>
          <a:lstStyle/>
          <a:p>
            <a:pPr algn="just"/>
            <a:r>
              <a:rPr lang="en-US" dirty="0"/>
              <a:t>A dictionary represents a group of elements arranged in the form of key-value pairs. The first element is considered as ‘key’ and the immediate next element is taken as its ‘value’.</a:t>
            </a:r>
          </a:p>
          <a:p>
            <a:pPr algn="just"/>
            <a:r>
              <a:rPr lang="en-US" dirty="0"/>
              <a:t>The key and its value are separated by a colon (:). All the key-value pairs in a dictionary are inserted in curly braces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a:xfrm>
            <a:off x="71438" y="1600200"/>
            <a:ext cx="8929718" cy="4525963"/>
          </a:xfrm>
        </p:spPr>
        <p:txBody>
          <a:bodyPr/>
          <a:lstStyle/>
          <a:p>
            <a:r>
              <a:rPr lang="en-US" b="1" dirty="0"/>
              <a:t>Program:</a:t>
            </a:r>
            <a:endParaRPr lang="en-IN" b="1" dirty="0"/>
          </a:p>
          <a:p>
            <a:pPr>
              <a:buNone/>
            </a:pPr>
            <a:r>
              <a:rPr lang="en-IN" dirty="0"/>
              <a:t>d= { '</a:t>
            </a:r>
            <a:r>
              <a:rPr lang="en-IN" dirty="0" err="1"/>
              <a:t>Regd.No</a:t>
            </a:r>
            <a:r>
              <a:rPr lang="en-IN" dirty="0"/>
              <a:t>': 556, '</a:t>
            </a:r>
            <a:r>
              <a:rPr lang="en-IN" dirty="0" err="1"/>
              <a:t>Name':'Mothi</a:t>
            </a:r>
            <a:r>
              <a:rPr lang="en-IN" dirty="0"/>
              <a:t>', 'Branch': 'CSE' }</a:t>
            </a:r>
          </a:p>
          <a:p>
            <a:pPr>
              <a:buNone/>
            </a:pPr>
            <a:r>
              <a:rPr lang="en-IN" dirty="0"/>
              <a:t>print   d['</a:t>
            </a:r>
            <a:r>
              <a:rPr lang="en-IN" dirty="0" err="1"/>
              <a:t>Regd.No</a:t>
            </a:r>
            <a:r>
              <a:rPr lang="en-IN" dirty="0"/>
              <a:t>']		# </a:t>
            </a:r>
            <a:r>
              <a:rPr lang="en-IN" dirty="0">
                <a:solidFill>
                  <a:srgbClr val="FF0000"/>
                </a:solidFill>
              </a:rPr>
              <a:t>556</a:t>
            </a:r>
          </a:p>
          <a:p>
            <a:pPr>
              <a:buNone/>
            </a:pPr>
            <a:r>
              <a:rPr lang="en-IN" dirty="0"/>
              <a:t>print   d['Name']			#</a:t>
            </a:r>
            <a:r>
              <a:rPr lang="en-IN" dirty="0">
                <a:solidFill>
                  <a:srgbClr val="FF0000"/>
                </a:solidFill>
              </a:rPr>
              <a:t> </a:t>
            </a:r>
            <a:r>
              <a:rPr lang="en-IN" dirty="0" err="1">
                <a:solidFill>
                  <a:srgbClr val="FF0000"/>
                </a:solidFill>
              </a:rPr>
              <a:t>Mothi</a:t>
            </a:r>
            <a:endParaRPr lang="en-IN" dirty="0">
              <a:solidFill>
                <a:srgbClr val="FF0000"/>
              </a:solidFill>
            </a:endParaRPr>
          </a:p>
          <a:p>
            <a:pPr>
              <a:buNone/>
            </a:pPr>
            <a:r>
              <a:rPr lang="en-IN" dirty="0"/>
              <a:t>print   d['Branch']		#</a:t>
            </a:r>
            <a:r>
              <a:rPr lang="en-IN" dirty="0">
                <a:solidFill>
                  <a:srgbClr val="FF0000"/>
                </a:solidFill>
              </a:rPr>
              <a:t> CSE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b="1" dirty="0"/>
              <a:t>Program:</a:t>
            </a:r>
            <a:endParaRPr lang="en-IN" b="1" dirty="0"/>
          </a:p>
          <a:p>
            <a:pPr lvl="1">
              <a:buNone/>
            </a:pPr>
            <a:r>
              <a:rPr lang="en-IN" dirty="0"/>
              <a:t>d={'Regd.No':556,'Name':'Mothi','Branch':'CSE'}</a:t>
            </a:r>
          </a:p>
          <a:p>
            <a:pPr lvl="1">
              <a:buNone/>
            </a:pPr>
            <a:r>
              <a:rPr lang="en-IN" dirty="0"/>
              <a:t>print d	   </a:t>
            </a:r>
          </a:p>
          <a:p>
            <a:pPr lvl="1">
              <a:buNone/>
            </a:pPr>
            <a:r>
              <a:rPr lang="en-IN" dirty="0"/>
              <a:t>d['Gender']="Male"</a:t>
            </a:r>
          </a:p>
          <a:p>
            <a:pPr lvl="1">
              <a:buNone/>
            </a:pPr>
            <a:r>
              <a:rPr lang="en-IN" dirty="0"/>
              <a:t>print d</a:t>
            </a:r>
          </a:p>
          <a:p>
            <a:pPr>
              <a:buNone/>
            </a:pPr>
            <a:r>
              <a:rPr lang="en-US" b="1" dirty="0"/>
              <a:t>Output:</a:t>
            </a:r>
          </a:p>
          <a:p>
            <a:pPr lvl="1">
              <a:buNone/>
            </a:pPr>
            <a:r>
              <a:rPr lang="en-IN" dirty="0"/>
              <a:t>{'Regd.No':556,'Name':'Mothi','Branch':'CSE'}</a:t>
            </a:r>
          </a:p>
          <a:p>
            <a:pPr lvl="1">
              <a:buNone/>
            </a:pPr>
            <a:r>
              <a:rPr lang="en-IN" dirty="0"/>
              <a:t>{'Gender': 'Male', 'Branch': 'CSE', 'Name': '</a:t>
            </a:r>
            <a:r>
              <a:rPr lang="en-IN" dirty="0" err="1"/>
              <a:t>Mothi</a:t>
            </a:r>
            <a:r>
              <a:rPr lang="en-IN" dirty="0"/>
              <a:t>', '</a:t>
            </a:r>
            <a:r>
              <a:rPr lang="en-IN" dirty="0" err="1"/>
              <a:t>Regd.No</a:t>
            </a:r>
            <a:r>
              <a:rPr lang="en-IN" dirty="0"/>
              <a:t>': 556}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US" dirty="0"/>
              <a:t>Dictionary</a:t>
            </a:r>
            <a:endParaRPr lang="en-IN" dirty="0"/>
          </a:p>
        </p:txBody>
      </p:sp>
      <p:graphicFrame>
        <p:nvGraphicFramePr>
          <p:cNvPr id="6" name="Content Placeholder 5"/>
          <p:cNvGraphicFramePr>
            <a:graphicFrameLocks noGrp="1"/>
          </p:cNvGraphicFramePr>
          <p:nvPr>
            <p:ph idx="1"/>
          </p:nvPr>
        </p:nvGraphicFramePr>
        <p:xfrm>
          <a:off x="65744" y="1071546"/>
          <a:ext cx="8935412" cy="5785749"/>
        </p:xfrm>
        <a:graphic>
          <a:graphicData uri="http://schemas.openxmlformats.org/drawingml/2006/table">
            <a:tbl>
              <a:tblPr/>
              <a:tblGrid>
                <a:gridCol w="3363248">
                  <a:extLst>
                    <a:ext uri="{9D8B030D-6E8A-4147-A177-3AD203B41FA5}">
                      <a16:colId xmlns:a16="http://schemas.microsoft.com/office/drawing/2014/main" val="20000"/>
                    </a:ext>
                  </a:extLst>
                </a:gridCol>
                <a:gridCol w="5572164">
                  <a:extLst>
                    <a:ext uri="{9D8B030D-6E8A-4147-A177-3AD203B41FA5}">
                      <a16:colId xmlns:a16="http://schemas.microsoft.com/office/drawing/2014/main" val="20001"/>
                    </a:ext>
                  </a:extLst>
                </a:gridCol>
              </a:tblGrid>
              <a:tr h="362432">
                <a:tc>
                  <a:txBody>
                    <a:bodyPr/>
                    <a:lstStyle/>
                    <a:p>
                      <a:pPr algn="ctr">
                        <a:lnSpc>
                          <a:spcPct val="115000"/>
                        </a:lnSpc>
                        <a:spcAft>
                          <a:spcPts val="0"/>
                        </a:spcAft>
                      </a:pPr>
                      <a:r>
                        <a:rPr lang="en-US" sz="1400" b="1" dirty="0">
                          <a:latin typeface="Times New Roman"/>
                          <a:ea typeface="Calibri"/>
                          <a:cs typeface="Times New Roman"/>
                        </a:rPr>
                        <a:t>Method</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400" b="1" dirty="0">
                          <a:latin typeface="Times New Roman"/>
                          <a:ea typeface="Calibri"/>
                          <a:cs typeface="Times New Roman"/>
                        </a:rPr>
                        <a:t>Description</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0655">
                <a:tc>
                  <a:txBody>
                    <a:bodyPr/>
                    <a:lstStyle/>
                    <a:p>
                      <a:pPr>
                        <a:lnSpc>
                          <a:spcPct val="115000"/>
                        </a:lnSpc>
                        <a:spcAft>
                          <a:spcPts val="0"/>
                        </a:spcAft>
                      </a:pPr>
                      <a:r>
                        <a:rPr lang="en-US" sz="2000" b="1">
                          <a:latin typeface="Courier New"/>
                          <a:ea typeface="Calibri"/>
                          <a:cs typeface="Times New Roman"/>
                        </a:rPr>
                        <a:t>d.clear()</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all key-value pairs from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0655">
                <a:tc>
                  <a:txBody>
                    <a:bodyPr/>
                    <a:lstStyle/>
                    <a:p>
                      <a:pPr>
                        <a:lnSpc>
                          <a:spcPct val="115000"/>
                        </a:lnSpc>
                        <a:spcAft>
                          <a:spcPts val="0"/>
                        </a:spcAft>
                      </a:pPr>
                      <a:r>
                        <a:rPr lang="en-US" sz="2000" b="1">
                          <a:latin typeface="Courier New"/>
                          <a:ea typeface="Calibri"/>
                          <a:cs typeface="Times New Roman"/>
                        </a:rPr>
                        <a:t>d2=d.copy()</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Copies all elements from‘d’ into a new dictionary d2.</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1311">
                <a:tc>
                  <a:txBody>
                    <a:bodyPr/>
                    <a:lstStyle/>
                    <a:p>
                      <a:pPr>
                        <a:lnSpc>
                          <a:spcPct val="115000"/>
                        </a:lnSpc>
                        <a:spcAft>
                          <a:spcPts val="0"/>
                        </a:spcAft>
                      </a:pPr>
                      <a:r>
                        <a:rPr lang="en-US" sz="2000" b="1">
                          <a:latin typeface="Courier New"/>
                          <a:ea typeface="Calibri"/>
                          <a:cs typeface="Times New Roman"/>
                        </a:rPr>
                        <a:t>d.fromkeys(s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Create a new dictionary with keys from sequence‘s’ and values all set to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1311">
                <a:tc>
                  <a:txBody>
                    <a:bodyPr/>
                    <a:lstStyle/>
                    <a:p>
                      <a:pPr>
                        <a:lnSpc>
                          <a:spcPct val="115000"/>
                        </a:lnSpc>
                        <a:spcAft>
                          <a:spcPts val="0"/>
                        </a:spcAft>
                      </a:pPr>
                      <a:r>
                        <a:rPr lang="en-US" sz="2000" b="1">
                          <a:latin typeface="Courier New"/>
                          <a:ea typeface="Calibri"/>
                          <a:cs typeface="Times New Roman"/>
                        </a:rPr>
                        <a:t>d.get(k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the value associated with key ‘k’. If key is not found, it returns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1311">
                <a:tc>
                  <a:txBody>
                    <a:bodyPr/>
                    <a:lstStyle/>
                    <a:p>
                      <a:pPr>
                        <a:lnSpc>
                          <a:spcPct val="115000"/>
                        </a:lnSpc>
                        <a:spcAft>
                          <a:spcPts val="0"/>
                        </a:spcAft>
                      </a:pPr>
                      <a:r>
                        <a:rPr lang="en-US" sz="2000" b="1">
                          <a:latin typeface="Courier New"/>
                          <a:ea typeface="Calibri"/>
                          <a:cs typeface="Times New Roman"/>
                        </a:rPr>
                        <a:t>d.items()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an object that contains key-value pairs of‘d’. The pairs are stored as tuples in the object.</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0655">
                <a:tc>
                  <a:txBody>
                    <a:bodyPr/>
                    <a:lstStyle/>
                    <a:p>
                      <a:pPr>
                        <a:lnSpc>
                          <a:spcPct val="115000"/>
                        </a:lnSpc>
                        <a:spcAft>
                          <a:spcPts val="0"/>
                        </a:spcAft>
                      </a:pPr>
                      <a:r>
                        <a:rPr lang="en-US" sz="2000" b="1">
                          <a:latin typeface="Courier New"/>
                          <a:ea typeface="Calibri"/>
                          <a:cs typeface="Times New Roman"/>
                        </a:rPr>
                        <a:t>d.keys()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keys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0655">
                <a:tc>
                  <a:txBody>
                    <a:bodyPr/>
                    <a:lstStyle/>
                    <a:p>
                      <a:pPr>
                        <a:lnSpc>
                          <a:spcPct val="115000"/>
                        </a:lnSpc>
                        <a:spcAft>
                          <a:spcPts val="0"/>
                        </a:spcAft>
                      </a:pPr>
                      <a:r>
                        <a:rPr lang="en-US" sz="2000" b="1">
                          <a:latin typeface="Courier New"/>
                          <a:ea typeface="Calibri"/>
                          <a:cs typeface="Times New Roman"/>
                        </a:rPr>
                        <a:t>d.values()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values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0655">
                <a:tc>
                  <a:txBody>
                    <a:bodyPr/>
                    <a:lstStyle/>
                    <a:p>
                      <a:pPr>
                        <a:lnSpc>
                          <a:spcPct val="115000"/>
                        </a:lnSpc>
                        <a:spcAft>
                          <a:spcPts val="0"/>
                        </a:spcAft>
                      </a:pPr>
                      <a:r>
                        <a:rPr lang="en-US" sz="2000" b="1">
                          <a:latin typeface="Courier New"/>
                          <a:ea typeface="Calibri"/>
                          <a:cs typeface="Times New Roman"/>
                        </a:rPr>
                        <a:t>d.update(x)</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Adds all elements from dictionary ‘x’ to‘d’.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242623">
                <a:tc>
                  <a:txBody>
                    <a:bodyPr/>
                    <a:lstStyle/>
                    <a:p>
                      <a:pPr>
                        <a:lnSpc>
                          <a:spcPct val="115000"/>
                        </a:lnSpc>
                        <a:spcAft>
                          <a:spcPts val="0"/>
                        </a:spcAft>
                      </a:pPr>
                      <a:r>
                        <a:rPr lang="en-US" sz="2000" b="1">
                          <a:latin typeface="Courier New"/>
                          <a:ea typeface="Calibri"/>
                          <a:cs typeface="Times New Roman"/>
                        </a:rPr>
                        <a:t>d.pop(k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the key ‘k’ and its value from‘d’ and returns the value. If key is not found, then the value ‘v’ is returned. If key is not found and ‘v’ is not mentioned then ‘KeyError’ is raised.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21311">
                <a:tc>
                  <a:txBody>
                    <a:bodyPr/>
                    <a:lstStyle/>
                    <a:p>
                      <a:pPr>
                        <a:lnSpc>
                          <a:spcPct val="115000"/>
                        </a:lnSpc>
                        <a:spcAft>
                          <a:spcPts val="0"/>
                        </a:spcAft>
                      </a:pPr>
                      <a:r>
                        <a:rPr lang="en-US" sz="2000" b="1" dirty="0" err="1">
                          <a:latin typeface="Courier New"/>
                          <a:ea typeface="Calibri"/>
                          <a:cs typeface="Times New Roman"/>
                        </a:rPr>
                        <a:t>d.setdefault</a:t>
                      </a:r>
                      <a:r>
                        <a:rPr lang="en-US" sz="2000" b="1" dirty="0">
                          <a:latin typeface="Courier New"/>
                          <a:ea typeface="Calibri"/>
                          <a:cs typeface="Times New Roman"/>
                        </a:rPr>
                        <a:t>(k [,v] )</a:t>
                      </a:r>
                      <a:endParaRPr lang="en-IN" sz="18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If key ‘k’ is found, its value is returned. If key is not found, then the k, v pair is stored into the </a:t>
                      </a:r>
                      <a:r>
                        <a:rPr lang="en-US" sz="1600" dirty="0" err="1">
                          <a:latin typeface="Times New Roman"/>
                          <a:ea typeface="Calibri"/>
                          <a:cs typeface="Times New Roman"/>
                        </a:rPr>
                        <a:t>dictionary‘d</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79511" y="476672"/>
            <a:ext cx="8678769" cy="5832647"/>
          </a:xfrm>
          <a:prstGeom prst="rect">
            <a:avLst/>
          </a:prstGeom>
          <a:noFill/>
          <a:ln w="9525">
            <a:noFill/>
            <a:miter lim="800000"/>
            <a:headEnd/>
            <a:tailEnd/>
          </a:ln>
          <a:effectLst/>
        </p:spPr>
      </p:pic>
    </p:spTree>
    <p:extLst>
      <p:ext uri="{BB962C8B-B14F-4D97-AF65-F5344CB8AC3E}">
        <p14:creationId xmlns:p14="http://schemas.microsoft.com/office/powerpoint/2010/main" val="392464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5410C-4EA0-1A6C-6A5C-F75AF16AC2A0}"/>
              </a:ext>
            </a:extLst>
          </p:cNvPr>
          <p:cNvSpPr txBox="1"/>
          <p:nvPr/>
        </p:nvSpPr>
        <p:spPr>
          <a:xfrm>
            <a:off x="467544" y="260648"/>
            <a:ext cx="8280920" cy="2723823"/>
          </a:xfrm>
          <a:prstGeom prst="rect">
            <a:avLst/>
          </a:prstGeom>
          <a:noFill/>
        </p:spPr>
        <p:txBody>
          <a:bodyPr wrap="square">
            <a:spAutoFit/>
          </a:bodyPr>
          <a:lstStyle/>
          <a:p>
            <a:r>
              <a:rPr lang="en-US" sz="2400" b="1" dirty="0"/>
              <a:t>Python Numbers</a:t>
            </a:r>
          </a:p>
          <a:p>
            <a:r>
              <a:rPr lang="en-US" sz="2100" dirty="0"/>
              <a:t>There are three numeric types in Python:</a:t>
            </a:r>
          </a:p>
          <a:p>
            <a:pPr marL="285750" indent="-285750">
              <a:buFont typeface="Arial" panose="020B0604020202020204" pitchFamily="34" charset="0"/>
              <a:buChar char="•"/>
            </a:pPr>
            <a:r>
              <a:rPr lang="en-US" sz="2100" b="0" i="0" dirty="0" err="1">
                <a:solidFill>
                  <a:srgbClr val="000000"/>
                </a:solidFill>
                <a:effectLst/>
                <a:latin typeface="Verdana" panose="020B0604030504040204" pitchFamily="34" charset="0"/>
              </a:rPr>
              <a:t>Int:integer</a:t>
            </a:r>
            <a:r>
              <a:rPr lang="en-US" sz="2100" b="0" i="0" dirty="0">
                <a:solidFill>
                  <a:srgbClr val="000000"/>
                </a:solidFill>
                <a:effectLst/>
                <a:latin typeface="Verdana" panose="020B0604030504040204" pitchFamily="34" charset="0"/>
              </a:rPr>
              <a:t>, is a whole number, positive or negative, without decimals, of unlimited length.</a:t>
            </a:r>
            <a:endParaRPr lang="en-US" sz="2100" dirty="0"/>
          </a:p>
          <a:p>
            <a:pPr marL="285750" indent="-285750">
              <a:buFont typeface="Arial" panose="020B0604020202020204" pitchFamily="34" charset="0"/>
              <a:buChar char="•"/>
            </a:pPr>
            <a:r>
              <a:rPr lang="en-US" sz="2100" dirty="0">
                <a:solidFill>
                  <a:srgbClr val="000000"/>
                </a:solidFill>
                <a:latin typeface="Verdana" panose="020B0604030504040204" pitchFamily="34" charset="0"/>
              </a:rPr>
              <a:t>f</a:t>
            </a:r>
            <a:r>
              <a:rPr lang="en-US" sz="2100" b="0" i="0" dirty="0">
                <a:solidFill>
                  <a:srgbClr val="000000"/>
                </a:solidFill>
                <a:effectLst/>
                <a:latin typeface="Verdana" panose="020B0604030504040204" pitchFamily="34" charset="0"/>
              </a:rPr>
              <a:t>loat: "floating point number" is a number, positive or negative, containing one or more decimals.</a:t>
            </a:r>
            <a:endParaRPr lang="en-US" sz="2100" dirty="0"/>
          </a:p>
          <a:p>
            <a:pPr marL="285750" indent="-285750">
              <a:buFont typeface="Arial" panose="020B0604020202020204" pitchFamily="34" charset="0"/>
              <a:buChar char="•"/>
            </a:pPr>
            <a:r>
              <a:rPr lang="en-US" sz="2100" dirty="0">
                <a:solidFill>
                  <a:srgbClr val="000000"/>
                </a:solidFill>
                <a:latin typeface="Verdana" panose="020B0604030504040204" pitchFamily="34" charset="0"/>
              </a:rPr>
              <a:t>complex: </a:t>
            </a:r>
            <a:r>
              <a:rPr lang="en-US" sz="2100" b="0" i="0" dirty="0">
                <a:solidFill>
                  <a:srgbClr val="000000"/>
                </a:solidFill>
                <a:effectLst/>
                <a:latin typeface="Verdana" panose="020B0604030504040204" pitchFamily="34" charset="0"/>
              </a:rPr>
              <a:t>Complex numbers are written with a "j" as the imaginary part</a:t>
            </a:r>
            <a:endParaRPr lang="en-US" sz="2100" dirty="0"/>
          </a:p>
        </p:txBody>
      </p:sp>
      <p:sp>
        <p:nvSpPr>
          <p:cNvPr id="6" name="TextBox 5">
            <a:extLst>
              <a:ext uri="{FF2B5EF4-FFF2-40B4-BE49-F238E27FC236}">
                <a16:creationId xmlns:a16="http://schemas.microsoft.com/office/drawing/2014/main" id="{0E1DBCED-D7B9-EB46-273B-90B511E5F3C5}"/>
              </a:ext>
            </a:extLst>
          </p:cNvPr>
          <p:cNvSpPr txBox="1"/>
          <p:nvPr/>
        </p:nvSpPr>
        <p:spPr>
          <a:xfrm>
            <a:off x="467544" y="3140968"/>
            <a:ext cx="4642400" cy="2862322"/>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Example</a:t>
            </a:r>
          </a:p>
          <a:p>
            <a:pPr algn="l"/>
            <a:r>
              <a:rPr lang="en-US" sz="2000" b="0" i="0" dirty="0">
                <a:solidFill>
                  <a:srgbClr val="000000"/>
                </a:solidFill>
                <a:effectLst/>
                <a:latin typeface="Consolas" panose="020B0609020204030204" pitchFamily="49" charset="0"/>
              </a:rPr>
              <a:t>x =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int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y = </a:t>
            </a:r>
            <a:r>
              <a:rPr lang="en-US" sz="2000" b="0" i="0" dirty="0">
                <a:solidFill>
                  <a:srgbClr val="FF0000"/>
                </a:solidFill>
                <a:effectLst/>
                <a:latin typeface="Consolas" panose="020B0609020204030204" pitchFamily="49" charset="0"/>
              </a:rPr>
              <a:t>2.8</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float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z = 1j   </a:t>
            </a:r>
            <a:r>
              <a:rPr lang="en-US" sz="2000" b="0" i="0" dirty="0">
                <a:solidFill>
                  <a:srgbClr val="008000"/>
                </a:solidFill>
                <a:effectLst/>
                <a:latin typeface="Consolas" panose="020B0609020204030204" pitchFamily="49" charset="0"/>
              </a:rPr>
              <a:t># complex</a:t>
            </a:r>
            <a:endParaRPr lang="en-US" sz="2000" dirty="0">
              <a:solidFill>
                <a:srgbClr val="000000"/>
              </a:solidFill>
              <a:latin typeface="Segoe UI" panose="020B0502040204020203" pitchFamily="34" charset="0"/>
            </a:endParaRPr>
          </a:p>
          <a:p>
            <a:pPr algn="l"/>
            <a:r>
              <a:rPr lang="en-US" sz="2000" b="0" i="0" dirty="0">
                <a:solidFill>
                  <a:srgbClr val="000000"/>
                </a:solidFill>
                <a:effectLst/>
                <a:latin typeface="Segoe UI" panose="020B0502040204020203" pitchFamily="34" charset="0"/>
              </a:rPr>
              <a:t>‘’’To verify the type of any object in Python, use the type() function:’’’</a:t>
            </a:r>
          </a:p>
          <a:p>
            <a:pPr algn="l"/>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(x))</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(y))</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(z))</a:t>
            </a:r>
            <a:endParaRPr lang="en-US" sz="2000" b="0" i="0" dirty="0">
              <a:solidFill>
                <a:srgbClr val="000000"/>
              </a:solidFill>
              <a:effectLst/>
              <a:latin typeface="Segoe UI" panose="020B0502040204020203" pitchFamily="34" charset="0"/>
            </a:endParaRPr>
          </a:p>
        </p:txBody>
      </p:sp>
      <p:sp>
        <p:nvSpPr>
          <p:cNvPr id="14" name="TextBox 13">
            <a:extLst>
              <a:ext uri="{FF2B5EF4-FFF2-40B4-BE49-F238E27FC236}">
                <a16:creationId xmlns:a16="http://schemas.microsoft.com/office/drawing/2014/main" id="{41C21D31-CC6E-6060-139E-77DDA487B424}"/>
              </a:ext>
            </a:extLst>
          </p:cNvPr>
          <p:cNvSpPr txBox="1"/>
          <p:nvPr/>
        </p:nvSpPr>
        <p:spPr>
          <a:xfrm>
            <a:off x="5652120" y="3284984"/>
            <a:ext cx="4572000" cy="2246769"/>
          </a:xfrm>
          <a:prstGeom prst="rect">
            <a:avLst/>
          </a:prstGeom>
          <a:noFill/>
        </p:spPr>
        <p:txBody>
          <a:bodyPr wrap="square">
            <a:spAutoFit/>
          </a:bodyPr>
          <a:lstStyle/>
          <a:p>
            <a:r>
              <a:rPr lang="en-US" sz="2000" b="0" i="0" dirty="0">
                <a:solidFill>
                  <a:srgbClr val="000000"/>
                </a:solidFill>
                <a:effectLst/>
                <a:latin typeface="Consolas" panose="020B0609020204030204" pitchFamily="49" charset="0"/>
              </a:rPr>
              <a:t>x = </a:t>
            </a:r>
            <a:r>
              <a:rPr lang="en-US" sz="2000" b="0" i="0" dirty="0">
                <a:solidFill>
                  <a:srgbClr val="FF0000"/>
                </a:solidFill>
                <a:effectLst/>
                <a:latin typeface="Consolas" panose="020B0609020204030204" pitchFamily="49" charset="0"/>
              </a:rPr>
              <a:t>3</a:t>
            </a:r>
            <a:r>
              <a:rPr lang="en-US" sz="2000" b="0" i="0" dirty="0">
                <a:solidFill>
                  <a:srgbClr val="000000"/>
                </a:solidFill>
                <a:effectLst/>
                <a:latin typeface="Consolas" panose="020B0609020204030204" pitchFamily="49" charset="0"/>
              </a:rPr>
              <a:t>+5j</a:t>
            </a:r>
            <a:br>
              <a:rPr lang="en-US" sz="2000" dirty="0"/>
            </a:br>
            <a:r>
              <a:rPr lang="en-US" sz="2000" b="0" i="0" dirty="0">
                <a:solidFill>
                  <a:srgbClr val="000000"/>
                </a:solidFill>
                <a:effectLst/>
                <a:latin typeface="Consolas" panose="020B0609020204030204" pitchFamily="49" charset="0"/>
              </a:rPr>
              <a:t>y = 5j</a:t>
            </a:r>
            <a:br>
              <a:rPr lang="en-US" sz="2000" dirty="0"/>
            </a:br>
            <a:r>
              <a:rPr lang="en-US" sz="2000" b="0" i="0" dirty="0">
                <a:solidFill>
                  <a:srgbClr val="000000"/>
                </a:solidFill>
                <a:effectLst/>
                <a:latin typeface="Consolas" panose="020B0609020204030204" pitchFamily="49" charset="0"/>
              </a:rPr>
              <a:t>z = -5j</a:t>
            </a:r>
            <a:br>
              <a:rPr lang="en-US" sz="2000" dirty="0"/>
            </a:b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(x))</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(y))</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(z))</a:t>
            </a:r>
            <a:endParaRPr lang="en-US" sz="2000"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50DBC8C1-ECE4-EFD5-AA5A-D6E1BD3ECA3E}"/>
                  </a:ext>
                </a:extLst>
              </p14:cNvPr>
              <p14:cNvContentPartPr/>
              <p14:nvPr/>
            </p14:nvContentPartPr>
            <p14:xfrm>
              <a:off x="1813080" y="4007520"/>
              <a:ext cx="360" cy="360"/>
            </p14:xfrm>
          </p:contentPart>
        </mc:Choice>
        <mc:Fallback xmlns="">
          <p:pic>
            <p:nvPicPr>
              <p:cNvPr id="15" name="Ink 14">
                <a:extLst>
                  <a:ext uri="{FF2B5EF4-FFF2-40B4-BE49-F238E27FC236}">
                    <a16:creationId xmlns:p14="http://schemas.microsoft.com/office/powerpoint/2010/main" xmlns="" xmlns:a16="http://schemas.microsoft.com/office/drawing/2014/main" id="{50DBC8C1-ECE4-EFD5-AA5A-D6E1BD3ECA3E}"/>
                  </a:ext>
                </a:extLst>
              </p:cNvPr>
              <p:cNvPicPr/>
              <p:nvPr/>
            </p:nvPicPr>
            <p:blipFill>
              <a:blip r:embed="rId3"/>
              <a:stretch>
                <a:fillRect/>
              </a:stretch>
            </p:blipFill>
            <p:spPr>
              <a:xfrm>
                <a:off x="1804440" y="3998520"/>
                <a:ext cx="18000" cy="18000"/>
              </a:xfrm>
              <a:prstGeom prst="rect">
                <a:avLst/>
              </a:prstGeom>
            </p:spPr>
          </p:pic>
        </mc:Fallback>
      </mc:AlternateContent>
    </p:spTree>
    <p:extLst>
      <p:ext uri="{BB962C8B-B14F-4D97-AF65-F5344CB8AC3E}">
        <p14:creationId xmlns:p14="http://schemas.microsoft.com/office/powerpoint/2010/main" val="117577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3BEB6D-1D30-9838-20DA-2A1BD14F31E0}"/>
              </a:ext>
            </a:extLst>
          </p:cNvPr>
          <p:cNvSpPr txBox="1"/>
          <p:nvPr/>
        </p:nvSpPr>
        <p:spPr>
          <a:xfrm>
            <a:off x="323528" y="188640"/>
            <a:ext cx="8568952" cy="6863417"/>
          </a:xfrm>
          <a:prstGeom prst="rect">
            <a:avLst/>
          </a:prstGeom>
          <a:noFill/>
        </p:spPr>
        <p:txBody>
          <a:bodyPr wrap="square">
            <a:spAutoFit/>
          </a:bodyPr>
          <a:lstStyle/>
          <a:p>
            <a:r>
              <a:rPr lang="en-US" sz="2400" b="1" dirty="0"/>
              <a:t>Type Conversion:</a:t>
            </a:r>
          </a:p>
          <a:p>
            <a:r>
              <a:rPr lang="en-US" sz="2000" dirty="0"/>
              <a:t>You can convert from one type to another with the int(), float(), and complex() methods.</a:t>
            </a:r>
          </a:p>
          <a:p>
            <a:r>
              <a:rPr lang="en-US" sz="2000" b="0" i="0" dirty="0">
                <a:solidFill>
                  <a:srgbClr val="000000"/>
                </a:solidFill>
                <a:effectLst/>
                <a:latin typeface="Segoe UI" panose="020B0502040204020203" pitchFamily="34" charset="0"/>
              </a:rPr>
              <a:t>Example: </a:t>
            </a:r>
            <a:r>
              <a:rPr lang="en-US" sz="2000" b="0" i="0" dirty="0">
                <a:solidFill>
                  <a:srgbClr val="000000"/>
                </a:solidFill>
                <a:effectLst/>
                <a:latin typeface="Verdana" panose="020B0604030504040204" pitchFamily="34" charset="0"/>
              </a:rPr>
              <a:t>Convert from one type to another</a:t>
            </a:r>
          </a:p>
          <a:p>
            <a:r>
              <a:rPr lang="en-US" sz="2000" b="0" i="0" dirty="0">
                <a:solidFill>
                  <a:srgbClr val="000000"/>
                </a:solidFill>
                <a:effectLst/>
                <a:latin typeface="Consolas" panose="020B0609020204030204" pitchFamily="49" charset="0"/>
              </a:rPr>
              <a:t>x =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int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y = </a:t>
            </a:r>
            <a:r>
              <a:rPr lang="en-US" sz="2000" b="0" i="0" dirty="0">
                <a:solidFill>
                  <a:srgbClr val="FF0000"/>
                </a:solidFill>
                <a:effectLst/>
                <a:latin typeface="Consolas" panose="020B0609020204030204" pitchFamily="49" charset="0"/>
              </a:rPr>
              <a:t>2.8</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float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z = 1j   </a:t>
            </a:r>
            <a:r>
              <a:rPr lang="en-US" sz="2000" b="0" i="0" dirty="0">
                <a:solidFill>
                  <a:srgbClr val="008000"/>
                </a:solidFill>
                <a:effectLst/>
                <a:latin typeface="Consolas" panose="020B0609020204030204" pitchFamily="49" charset="0"/>
              </a:rPr>
              <a:t># complex</a:t>
            </a:r>
            <a:br>
              <a:rPr lang="en-US" sz="2000" b="0" i="0" dirty="0">
                <a:solidFill>
                  <a:srgbClr val="008000"/>
                </a:solidFill>
                <a:effectLst/>
                <a:latin typeface="Consolas" panose="020B0609020204030204" pitchFamily="49" charset="0"/>
              </a:rPr>
            </a:br>
            <a:br>
              <a:rPr lang="en-US" sz="2000" dirty="0"/>
            </a:br>
            <a:r>
              <a:rPr lang="en-US" sz="2000" b="0" i="0" dirty="0">
                <a:solidFill>
                  <a:srgbClr val="008000"/>
                </a:solidFill>
                <a:effectLst/>
                <a:latin typeface="Consolas" panose="020B0609020204030204" pitchFamily="49" charset="0"/>
              </a:rPr>
              <a:t>#convert from int to float: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 = </a:t>
            </a:r>
            <a:r>
              <a:rPr lang="en-US" sz="2000" b="0" i="0" dirty="0">
                <a:solidFill>
                  <a:srgbClr val="0000CD"/>
                </a:solidFill>
                <a:effectLst/>
                <a:latin typeface="Consolas" panose="020B0609020204030204" pitchFamily="49" charset="0"/>
              </a:rPr>
              <a:t>float</a:t>
            </a:r>
            <a:r>
              <a:rPr lang="en-US" sz="2000" b="0" i="0" dirty="0">
                <a:solidFill>
                  <a:srgbClr val="000000"/>
                </a:solidFill>
                <a:effectLst/>
                <a:latin typeface="Consolas" panose="020B0609020204030204" pitchFamily="49" charset="0"/>
              </a:rPr>
              <a:t>(x)</a:t>
            </a:r>
            <a:br>
              <a:rPr lang="en-US" sz="2000" dirty="0"/>
            </a:br>
            <a:r>
              <a:rPr lang="en-US" sz="2000" b="0" i="0" dirty="0">
                <a:solidFill>
                  <a:srgbClr val="008000"/>
                </a:solidFill>
                <a:effectLst/>
                <a:latin typeface="Consolas" panose="020B0609020204030204" pitchFamily="49" charset="0"/>
              </a:rPr>
              <a:t>#convert from float to int: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b = </a:t>
            </a:r>
            <a:r>
              <a:rPr lang="en-US" sz="2000" b="0" i="0" dirty="0">
                <a:solidFill>
                  <a:srgbClr val="0000CD"/>
                </a:solidFill>
                <a:effectLst/>
                <a:latin typeface="Consolas" panose="020B0609020204030204" pitchFamily="49" charset="0"/>
              </a:rPr>
              <a:t>int</a:t>
            </a:r>
            <a:r>
              <a:rPr lang="en-US" sz="2000" b="0" i="0" dirty="0">
                <a:solidFill>
                  <a:srgbClr val="000000"/>
                </a:solidFill>
                <a:effectLst/>
                <a:latin typeface="Consolas" panose="020B0609020204030204" pitchFamily="49" charset="0"/>
              </a:rPr>
              <a:t>(y)</a:t>
            </a:r>
            <a:br>
              <a:rPr lang="en-US" sz="2000" dirty="0"/>
            </a:br>
            <a:r>
              <a:rPr lang="en-US" sz="2000" b="0" i="0" dirty="0">
                <a:solidFill>
                  <a:srgbClr val="008000"/>
                </a:solidFill>
                <a:effectLst/>
                <a:latin typeface="Consolas" panose="020B0609020204030204" pitchFamily="49" charset="0"/>
              </a:rPr>
              <a:t>#convert from int to complex:</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c = </a:t>
            </a:r>
            <a:r>
              <a:rPr lang="en-US" sz="2000" b="0" i="0" dirty="0">
                <a:solidFill>
                  <a:srgbClr val="0000CD"/>
                </a:solidFill>
                <a:effectLst/>
                <a:latin typeface="Consolas" panose="020B0609020204030204" pitchFamily="49" charset="0"/>
              </a:rPr>
              <a:t>complex</a:t>
            </a:r>
            <a:r>
              <a:rPr lang="en-US" sz="2000" b="0" i="0" dirty="0">
                <a:solidFill>
                  <a:srgbClr val="000000"/>
                </a:solidFill>
                <a:effectLst/>
                <a:latin typeface="Consolas" panose="020B0609020204030204" pitchFamily="49" charset="0"/>
              </a:rPr>
              <a:t>(x)</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(b)</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(c)</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(a))</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(b))</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type</a:t>
            </a:r>
            <a:r>
              <a:rPr lang="en-US" sz="2000" b="0" i="0" dirty="0">
                <a:solidFill>
                  <a:srgbClr val="000000"/>
                </a:solidFill>
                <a:effectLst/>
                <a:latin typeface="Consolas" panose="020B0609020204030204" pitchFamily="49" charset="0"/>
              </a:rPr>
              <a:t>(c))</a:t>
            </a:r>
            <a:endParaRPr lang="en-US" sz="2000" b="0" i="0" dirty="0">
              <a:solidFill>
                <a:srgbClr val="000000"/>
              </a:solidFill>
              <a:effectLst/>
              <a:latin typeface="Segoe UI" panose="020B0502040204020203" pitchFamily="34" charset="0"/>
            </a:endParaRPr>
          </a:p>
          <a:p>
            <a:endParaRPr lang="en-US" sz="2000" b="0" i="0" dirty="0">
              <a:solidFill>
                <a:srgbClr val="000000"/>
              </a:solidFill>
              <a:effectLst/>
              <a:latin typeface="Segoe UI" panose="020B0502040204020203" pitchFamily="34" charset="0"/>
            </a:endParaRPr>
          </a:p>
          <a:p>
            <a:endParaRPr lang="en-US" sz="2000" dirty="0"/>
          </a:p>
        </p:txBody>
      </p:sp>
    </p:spTree>
    <p:extLst>
      <p:ext uri="{BB962C8B-B14F-4D97-AF65-F5344CB8AC3E}">
        <p14:creationId xmlns:p14="http://schemas.microsoft.com/office/powerpoint/2010/main" val="149835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77620A-4CCD-B18E-D033-D8BD0197D6AF}"/>
              </a:ext>
            </a:extLst>
          </p:cNvPr>
          <p:cNvSpPr txBox="1"/>
          <p:nvPr/>
        </p:nvSpPr>
        <p:spPr>
          <a:xfrm>
            <a:off x="539552" y="404664"/>
            <a:ext cx="8208912" cy="4616648"/>
          </a:xfrm>
          <a:prstGeom prst="rect">
            <a:avLst/>
          </a:prstGeom>
          <a:noFill/>
        </p:spPr>
        <p:txBody>
          <a:bodyPr wrap="square">
            <a:spAutoFit/>
          </a:bodyPr>
          <a:lstStyle/>
          <a:p>
            <a:r>
              <a:rPr lang="en-US" sz="2400" b="1" dirty="0"/>
              <a:t>Python Boolean:</a:t>
            </a:r>
          </a:p>
          <a:p>
            <a:endParaRPr lang="en-US" sz="2000" dirty="0">
              <a:solidFill>
                <a:srgbClr val="000000"/>
              </a:solidFill>
              <a:latin typeface="Verdana" panose="020B0604030504040204" pitchFamily="34" charset="0"/>
            </a:endParaRPr>
          </a:p>
          <a:p>
            <a:r>
              <a:rPr lang="en-US" sz="2000" dirty="0">
                <a:solidFill>
                  <a:srgbClr val="000000"/>
                </a:solidFill>
                <a:latin typeface="Verdana" panose="020B0604030504040204" pitchFamily="34" charset="0"/>
              </a:rPr>
              <a:t>Boolean represent one of two values: True or False.</a:t>
            </a:r>
          </a:p>
          <a:p>
            <a:r>
              <a:rPr lang="en-US" sz="2000" dirty="0">
                <a:solidFill>
                  <a:srgbClr val="000000"/>
                </a:solidFill>
                <a:latin typeface="Verdana" panose="020B0604030504040204" pitchFamily="34" charset="0"/>
              </a:rPr>
              <a:t>You can evaluate any expression in Python, and get one of two answers, True or False.</a:t>
            </a:r>
          </a:p>
          <a:p>
            <a:r>
              <a:rPr lang="en-US" sz="2000" b="0" i="0" dirty="0">
                <a:solidFill>
                  <a:srgbClr val="000000"/>
                </a:solidFill>
                <a:effectLst/>
                <a:latin typeface="Verdana" panose="020B0604030504040204" pitchFamily="34" charset="0"/>
              </a:rPr>
              <a:t>When you compare two values, the expression is evaluated and Python returns the Boolean answer</a:t>
            </a:r>
          </a:p>
          <a:p>
            <a:endParaRPr lang="en-US" b="0" i="0" dirty="0">
              <a:solidFill>
                <a:srgbClr val="0000CD"/>
              </a:solidFill>
              <a:effectLst/>
              <a:latin typeface="Consolas" panose="020B0609020204030204" pitchFamily="49" charset="0"/>
            </a:endParaRPr>
          </a:p>
          <a:p>
            <a:endParaRPr lang="en-US" dirty="0">
              <a:solidFill>
                <a:srgbClr val="0000CD"/>
              </a:solidFill>
              <a:latin typeface="Consolas" panose="020B0609020204030204" pitchFamily="49" charset="0"/>
            </a:endParaRPr>
          </a:p>
          <a:p>
            <a:r>
              <a:rPr lang="en-US" sz="2400" b="0" i="0" dirty="0">
                <a:solidFill>
                  <a:srgbClr val="0000CD"/>
                </a:solidFill>
                <a:effectLst/>
                <a:latin typeface="Consolas" panose="020B0609020204030204" pitchFamily="49" charset="0"/>
              </a:rPr>
              <a:t>Example1:</a:t>
            </a:r>
          </a:p>
          <a:p>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&gt;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&lt;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p:txBody>
      </p:sp>
      <p:sp>
        <p:nvSpPr>
          <p:cNvPr id="11" name="TextBox 10">
            <a:extLst>
              <a:ext uri="{FF2B5EF4-FFF2-40B4-BE49-F238E27FC236}">
                <a16:creationId xmlns:a16="http://schemas.microsoft.com/office/drawing/2014/main" id="{EBDDE799-64E5-BEE3-B23F-15B0BFC990F3}"/>
              </a:ext>
            </a:extLst>
          </p:cNvPr>
          <p:cNvSpPr txBox="1"/>
          <p:nvPr/>
        </p:nvSpPr>
        <p:spPr>
          <a:xfrm>
            <a:off x="4032448" y="2996952"/>
            <a:ext cx="4572000" cy="2554545"/>
          </a:xfrm>
          <a:prstGeom prst="rect">
            <a:avLst/>
          </a:prstGeom>
          <a:noFill/>
        </p:spPr>
        <p:txBody>
          <a:bodyPr wrap="square">
            <a:spAutoFit/>
          </a:bodyPr>
          <a:lstStyle/>
          <a:p>
            <a:r>
              <a:rPr lang="en-US" sz="2000" b="0" i="0" dirty="0">
                <a:solidFill>
                  <a:srgbClr val="0000CD"/>
                </a:solidFill>
                <a:effectLst/>
                <a:latin typeface="Consolas" panose="020B0609020204030204" pitchFamily="49" charset="0"/>
              </a:rPr>
              <a:t>Example2:</a:t>
            </a:r>
          </a:p>
          <a:p>
            <a:r>
              <a:rPr lang="en-US" sz="2000" b="0" i="0" dirty="0">
                <a:solidFill>
                  <a:srgbClr val="000000"/>
                </a:solidFill>
                <a:effectLst/>
                <a:latin typeface="Consolas" panose="020B0609020204030204" pitchFamily="49" charset="0"/>
              </a:rPr>
              <a:t>a = </a:t>
            </a:r>
            <a:r>
              <a:rPr lang="en-US" sz="2000" b="0" i="0" dirty="0">
                <a:solidFill>
                  <a:srgbClr val="FF0000"/>
                </a:solidFill>
                <a:effectLst/>
                <a:latin typeface="Consolas" panose="020B0609020204030204" pitchFamily="49" charset="0"/>
              </a:rPr>
              <a:t>200</a:t>
            </a:r>
            <a:br>
              <a:rPr lang="en-US" sz="2000" dirty="0"/>
            </a:br>
            <a:r>
              <a:rPr lang="en-US" sz="2000" b="0" i="0" dirty="0">
                <a:solidFill>
                  <a:srgbClr val="000000"/>
                </a:solidFill>
                <a:effectLst/>
                <a:latin typeface="Consolas" panose="020B0609020204030204" pitchFamily="49" charset="0"/>
              </a:rPr>
              <a:t>b = </a:t>
            </a:r>
            <a:r>
              <a:rPr lang="en-US" sz="2000" b="0" i="0" dirty="0">
                <a:solidFill>
                  <a:srgbClr val="FF0000"/>
                </a:solidFill>
                <a:effectLst/>
                <a:latin typeface="Consolas" panose="020B0609020204030204" pitchFamily="49" charset="0"/>
              </a:rPr>
              <a:t>33</a:t>
            </a:r>
            <a:br>
              <a:rPr lang="en-US" sz="2000" dirty="0"/>
            </a:br>
            <a:r>
              <a:rPr lang="en-US" sz="2000" b="0" i="0" dirty="0">
                <a:solidFill>
                  <a:srgbClr val="0000CD"/>
                </a:solidFill>
                <a:effectLst/>
                <a:latin typeface="Consolas" panose="020B0609020204030204" pitchFamily="49" charset="0"/>
              </a:rPr>
              <a:t>if</a:t>
            </a:r>
            <a:r>
              <a:rPr lang="en-US" sz="2000" b="0" i="0" dirty="0">
                <a:solidFill>
                  <a:srgbClr val="000000"/>
                </a:solidFill>
                <a:effectLst/>
                <a:latin typeface="Consolas" panose="020B0609020204030204" pitchFamily="49" charset="0"/>
              </a:rPr>
              <a:t> b &gt; a:</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"b is greater than a"</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else</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"b is not greater than a"</a:t>
            </a:r>
            <a:r>
              <a:rPr lang="en-US" sz="2000" b="0" i="0" dirty="0">
                <a:solidFill>
                  <a:srgbClr val="000000"/>
                </a:solidFill>
                <a:effectLst/>
                <a:latin typeface="Consolas" panose="020B0609020204030204" pitchFamily="49" charset="0"/>
              </a:rPr>
              <a:t>)</a:t>
            </a:r>
            <a:endParaRPr lang="en-US" sz="2000" dirty="0"/>
          </a:p>
        </p:txBody>
      </p:sp>
    </p:spTree>
    <p:extLst>
      <p:ext uri="{BB962C8B-B14F-4D97-AF65-F5344CB8AC3E}">
        <p14:creationId xmlns:p14="http://schemas.microsoft.com/office/powerpoint/2010/main" val="60706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FD1E2-648E-6048-401A-090FAA17C43D}"/>
              </a:ext>
            </a:extLst>
          </p:cNvPr>
          <p:cNvSpPr txBox="1"/>
          <p:nvPr/>
        </p:nvSpPr>
        <p:spPr>
          <a:xfrm>
            <a:off x="287268" y="476672"/>
            <a:ext cx="8245172" cy="5355312"/>
          </a:xfrm>
          <a:prstGeom prst="rect">
            <a:avLst/>
          </a:prstGeom>
          <a:noFill/>
        </p:spPr>
        <p:txBody>
          <a:bodyPr wrap="square">
            <a:spAutoFit/>
          </a:bodyPr>
          <a:lstStyle/>
          <a:p>
            <a:r>
              <a:rPr lang="en-US" sz="2400" b="1" dirty="0"/>
              <a:t>Evaluate Values and Variables:</a:t>
            </a:r>
          </a:p>
          <a:p>
            <a:r>
              <a:rPr lang="en-US" sz="2000" dirty="0"/>
              <a:t>The bool() function allows you to evaluate any value, and give you True or False in return</a:t>
            </a:r>
          </a:p>
          <a:p>
            <a:pPr algn="l"/>
            <a:r>
              <a:rPr lang="en-US" sz="2000" b="0" i="0" dirty="0">
                <a:solidFill>
                  <a:srgbClr val="000000"/>
                </a:solidFill>
                <a:effectLst/>
                <a:latin typeface="Segoe UI" panose="020B0502040204020203" pitchFamily="34" charset="0"/>
              </a:rPr>
              <a:t>Example1</a:t>
            </a:r>
          </a:p>
          <a:p>
            <a:pPr algn="l"/>
            <a:r>
              <a:rPr lang="en-US" sz="2000" b="0" i="0" dirty="0">
                <a:solidFill>
                  <a:srgbClr val="000000"/>
                </a:solidFill>
                <a:effectLst/>
                <a:latin typeface="Verdana" panose="020B0604030504040204" pitchFamily="34" charset="0"/>
              </a:rPr>
              <a:t>#Evaluate a string and a number</a:t>
            </a:r>
          </a:p>
          <a:p>
            <a:pPr algn="l"/>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"Hello"</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15</a:t>
            </a:r>
            <a:r>
              <a:rPr lang="en-US" sz="2000" b="0" i="0" dirty="0">
                <a:solidFill>
                  <a:srgbClr val="000000"/>
                </a:solidFill>
                <a:effectLst/>
                <a:latin typeface="Consolas" panose="020B0609020204030204" pitchFamily="49" charset="0"/>
              </a:rPr>
              <a:t>))</a:t>
            </a:r>
          </a:p>
          <a:p>
            <a:pPr algn="l"/>
            <a:endParaRPr lang="en-US" sz="2000" dirty="0">
              <a:solidFill>
                <a:srgbClr val="000000"/>
              </a:solidFill>
              <a:latin typeface="Consolas" panose="020B0609020204030204" pitchFamily="49" charset="0"/>
            </a:endParaRPr>
          </a:p>
          <a:p>
            <a:pPr algn="l"/>
            <a:r>
              <a:rPr lang="en-US" sz="2000" b="0" i="0" dirty="0">
                <a:solidFill>
                  <a:srgbClr val="000000"/>
                </a:solidFill>
                <a:effectLst/>
                <a:latin typeface="Segoe UI" panose="020B0502040204020203" pitchFamily="34" charset="0"/>
              </a:rPr>
              <a:t>Example2</a:t>
            </a:r>
          </a:p>
          <a:p>
            <a:pPr algn="l"/>
            <a:r>
              <a:rPr lang="en-US" sz="2000" b="0" i="0" dirty="0">
                <a:solidFill>
                  <a:srgbClr val="000000"/>
                </a:solidFill>
                <a:effectLst/>
                <a:latin typeface="Verdana" panose="020B0604030504040204" pitchFamily="34" charset="0"/>
              </a:rPr>
              <a:t>#Evaluate two variables:</a:t>
            </a:r>
          </a:p>
          <a:p>
            <a:pPr algn="l"/>
            <a:r>
              <a:rPr lang="en-US" sz="2000" b="0" i="0" dirty="0">
                <a:solidFill>
                  <a:srgbClr val="000000"/>
                </a:solidFill>
                <a:effectLst/>
                <a:latin typeface="Consolas" panose="020B0609020204030204" pitchFamily="49" charset="0"/>
              </a:rPr>
              <a:t>x = </a:t>
            </a:r>
            <a:r>
              <a:rPr lang="en-US" sz="2000" b="0" i="0" dirty="0">
                <a:solidFill>
                  <a:srgbClr val="A52A2A"/>
                </a:solidFill>
                <a:effectLst/>
                <a:latin typeface="Consolas" panose="020B0609020204030204" pitchFamily="49" charset="0"/>
              </a:rPr>
              <a:t>"Hello"</a:t>
            </a:r>
            <a:br>
              <a:rPr lang="en-US" sz="2000" dirty="0"/>
            </a:br>
            <a:r>
              <a:rPr lang="en-US" sz="2000" b="0" i="0" dirty="0">
                <a:solidFill>
                  <a:srgbClr val="000000"/>
                </a:solidFill>
                <a:effectLst/>
                <a:latin typeface="Consolas" panose="020B0609020204030204" pitchFamily="49" charset="0"/>
              </a:rPr>
              <a:t>y = </a:t>
            </a:r>
            <a:r>
              <a:rPr lang="en-US" sz="2000" b="0" i="0" dirty="0">
                <a:solidFill>
                  <a:srgbClr val="FF0000"/>
                </a:solidFill>
                <a:effectLst/>
                <a:latin typeface="Consolas" panose="020B0609020204030204" pitchFamily="49" charset="0"/>
              </a:rPr>
              <a:t>15</a:t>
            </a:r>
            <a:br>
              <a:rPr lang="en-US" sz="2000" dirty="0"/>
            </a:b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(x))</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(y))</a:t>
            </a:r>
            <a:endParaRPr lang="en-US" sz="2000" b="0" i="0" dirty="0">
              <a:solidFill>
                <a:srgbClr val="000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endParaRPr lang="en-US" dirty="0"/>
          </a:p>
        </p:txBody>
      </p:sp>
      <p:sp>
        <p:nvSpPr>
          <p:cNvPr id="9" name="TextBox 8">
            <a:extLst>
              <a:ext uri="{FF2B5EF4-FFF2-40B4-BE49-F238E27FC236}">
                <a16:creationId xmlns:a16="http://schemas.microsoft.com/office/drawing/2014/main" id="{948DD9E5-0112-0AD5-D5B3-3843921BC04E}"/>
              </a:ext>
            </a:extLst>
          </p:cNvPr>
          <p:cNvSpPr txBox="1"/>
          <p:nvPr/>
        </p:nvSpPr>
        <p:spPr>
          <a:xfrm>
            <a:off x="3995936" y="2204864"/>
            <a:ext cx="4860796" cy="4401205"/>
          </a:xfrm>
          <a:prstGeom prst="rect">
            <a:avLst/>
          </a:prstGeom>
          <a:noFill/>
        </p:spPr>
        <p:txBody>
          <a:bodyPr wrap="square">
            <a:spAutoFit/>
          </a:bodyPr>
          <a:lstStyle/>
          <a:p>
            <a:r>
              <a:rPr lang="en-US" sz="2000" dirty="0"/>
              <a:t>Most Values are True</a:t>
            </a:r>
          </a:p>
          <a:p>
            <a:r>
              <a:rPr lang="en-US" sz="2000" dirty="0"/>
              <a:t>Almost any value is evaluated to True if it has some sort of content.</a:t>
            </a:r>
          </a:p>
          <a:p>
            <a:endParaRPr lang="en-US" sz="2000" dirty="0"/>
          </a:p>
          <a:p>
            <a:r>
              <a:rPr lang="en-US" sz="2000" dirty="0"/>
              <a:t>Any string is True, except empty strings.</a:t>
            </a:r>
          </a:p>
          <a:p>
            <a:endParaRPr lang="en-US" sz="2000" dirty="0"/>
          </a:p>
          <a:p>
            <a:r>
              <a:rPr lang="en-US" sz="2000" dirty="0"/>
              <a:t>Any number is True, except 0.</a:t>
            </a:r>
          </a:p>
          <a:p>
            <a:endParaRPr lang="en-US" sz="2000" dirty="0"/>
          </a:p>
          <a:p>
            <a:r>
              <a:rPr lang="en-US" sz="2000" dirty="0"/>
              <a:t>Any list, tuple, set, and dictionary are True, except empty ones.</a:t>
            </a:r>
          </a:p>
          <a:p>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a:t>
            </a:r>
            <a:r>
              <a:rPr lang="en-US" sz="2000" b="0" i="0" dirty="0" err="1">
                <a:solidFill>
                  <a:srgbClr val="A52A2A"/>
                </a:solidFill>
                <a:effectLst/>
                <a:latin typeface="Consolas" panose="020B0609020204030204" pitchFamily="49" charset="0"/>
              </a:rPr>
              <a:t>abc</a:t>
            </a:r>
            <a:r>
              <a:rPr lang="en-US" sz="2000" b="0" i="0" dirty="0">
                <a:solidFill>
                  <a:srgbClr val="A52A2A"/>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123</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CD"/>
                </a:solidFill>
                <a:effectLst/>
                <a:latin typeface="Consolas" panose="020B0609020204030204" pitchFamily="49" charset="0"/>
              </a:rPr>
              <a:t>bool</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"cherry"</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a:t>
            </a:r>
            <a:endParaRPr lang="en-US" sz="2000"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AA8BF70-0968-C4D6-268C-85B46055010E}"/>
                  </a:ext>
                </a:extLst>
              </p14:cNvPr>
              <p14:cNvContentPartPr/>
              <p14:nvPr/>
            </p14:nvContentPartPr>
            <p14:xfrm>
              <a:off x="3702360" y="2331360"/>
              <a:ext cx="77040" cy="4089600"/>
            </p14:xfrm>
          </p:contentPart>
        </mc:Choice>
        <mc:Fallback xmlns="">
          <p:pic>
            <p:nvPicPr>
              <p:cNvPr id="10" name="Ink 9">
                <a:extLst>
                  <a:ext uri="{FF2B5EF4-FFF2-40B4-BE49-F238E27FC236}">
                    <a16:creationId xmlns:p14="http://schemas.microsoft.com/office/powerpoint/2010/main" xmlns="" xmlns:a16="http://schemas.microsoft.com/office/drawing/2014/main" id="{0AA8BF70-0968-C4D6-268C-85B46055010E}"/>
                  </a:ext>
                </a:extLst>
              </p:cNvPr>
              <p:cNvPicPr/>
              <p:nvPr/>
            </p:nvPicPr>
            <p:blipFill>
              <a:blip r:embed="rId3"/>
              <a:stretch>
                <a:fillRect/>
              </a:stretch>
            </p:blipFill>
            <p:spPr>
              <a:xfrm>
                <a:off x="3693720" y="2322360"/>
                <a:ext cx="94680" cy="4107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D718868-11F2-639D-7165-18CD5C9B923B}"/>
                  </a:ext>
                </a:extLst>
              </p14:cNvPr>
              <p14:cNvContentPartPr/>
              <p14:nvPr/>
            </p14:nvContentPartPr>
            <p14:xfrm>
              <a:off x="5196720" y="6141600"/>
              <a:ext cx="360" cy="360"/>
            </p14:xfrm>
          </p:contentPart>
        </mc:Choice>
        <mc:Fallback xmlns="">
          <p:pic>
            <p:nvPicPr>
              <p:cNvPr id="11" name="Ink 10">
                <a:extLst>
                  <a:ext uri="{FF2B5EF4-FFF2-40B4-BE49-F238E27FC236}">
                    <a16:creationId xmlns:p14="http://schemas.microsoft.com/office/powerpoint/2010/main" xmlns="" xmlns:a16="http://schemas.microsoft.com/office/drawing/2014/main" id="{DD718868-11F2-639D-7165-18CD5C9B923B}"/>
                  </a:ext>
                </a:extLst>
              </p:cNvPr>
              <p:cNvPicPr/>
              <p:nvPr/>
            </p:nvPicPr>
            <p:blipFill>
              <a:blip r:embed="rId5"/>
              <a:stretch>
                <a:fillRect/>
              </a:stretch>
            </p:blipFill>
            <p:spPr>
              <a:xfrm>
                <a:off x="5187720" y="6132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DCE2CF6-B63F-2E41-F66C-71F00E3C632F}"/>
                  </a:ext>
                </a:extLst>
              </p14:cNvPr>
              <p14:cNvContentPartPr/>
              <p14:nvPr/>
            </p14:nvContentPartPr>
            <p14:xfrm>
              <a:off x="4571760" y="6034320"/>
              <a:ext cx="360" cy="360"/>
            </p14:xfrm>
          </p:contentPart>
        </mc:Choice>
        <mc:Fallback xmlns="">
          <p:pic>
            <p:nvPicPr>
              <p:cNvPr id="12" name="Ink 11">
                <a:extLst>
                  <a:ext uri="{FF2B5EF4-FFF2-40B4-BE49-F238E27FC236}">
                    <a16:creationId xmlns:p14="http://schemas.microsoft.com/office/powerpoint/2010/main" xmlns="" xmlns:a16="http://schemas.microsoft.com/office/drawing/2014/main" id="{5DCE2CF6-B63F-2E41-F66C-71F00E3C632F}"/>
                  </a:ext>
                </a:extLst>
              </p:cNvPr>
              <p:cNvPicPr/>
              <p:nvPr/>
            </p:nvPicPr>
            <p:blipFill>
              <a:blip r:embed="rId5"/>
              <a:stretch>
                <a:fillRect/>
              </a:stretch>
            </p:blipFill>
            <p:spPr>
              <a:xfrm>
                <a:off x="4562760" y="6025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6075D039-3E99-63E5-4D9B-53A1545789D7}"/>
                  </a:ext>
                </a:extLst>
              </p14:cNvPr>
              <p14:cNvContentPartPr/>
              <p14:nvPr/>
            </p14:nvContentPartPr>
            <p14:xfrm>
              <a:off x="3611640" y="5379480"/>
              <a:ext cx="9360" cy="27720"/>
            </p14:xfrm>
          </p:contentPart>
        </mc:Choice>
        <mc:Fallback xmlns="">
          <p:pic>
            <p:nvPicPr>
              <p:cNvPr id="19" name="Ink 18">
                <a:extLst>
                  <a:ext uri="{FF2B5EF4-FFF2-40B4-BE49-F238E27FC236}">
                    <a16:creationId xmlns:p14="http://schemas.microsoft.com/office/powerpoint/2010/main" xmlns="" xmlns:a16="http://schemas.microsoft.com/office/drawing/2014/main" id="{6075D039-3E99-63E5-4D9B-53A1545789D7}"/>
                  </a:ext>
                </a:extLst>
              </p:cNvPr>
              <p:cNvPicPr/>
              <p:nvPr/>
            </p:nvPicPr>
            <p:blipFill>
              <a:blip r:embed="rId8"/>
              <a:stretch>
                <a:fillRect/>
              </a:stretch>
            </p:blipFill>
            <p:spPr>
              <a:xfrm>
                <a:off x="3602640" y="5370480"/>
                <a:ext cx="27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D1EA343D-A651-4A12-E00E-9A4FFF427F2D}"/>
                  </a:ext>
                </a:extLst>
              </p14:cNvPr>
              <p14:cNvContentPartPr/>
              <p14:nvPr/>
            </p14:nvContentPartPr>
            <p14:xfrm>
              <a:off x="2956080" y="1980360"/>
              <a:ext cx="360" cy="360"/>
            </p14:xfrm>
          </p:contentPart>
        </mc:Choice>
        <mc:Fallback xmlns="">
          <p:pic>
            <p:nvPicPr>
              <p:cNvPr id="20" name="Ink 19">
                <a:extLst>
                  <a:ext uri="{FF2B5EF4-FFF2-40B4-BE49-F238E27FC236}">
                    <a16:creationId xmlns:p14="http://schemas.microsoft.com/office/powerpoint/2010/main" xmlns="" xmlns:a16="http://schemas.microsoft.com/office/drawing/2014/main" id="{D1EA343D-A651-4A12-E00E-9A4FFF427F2D}"/>
                  </a:ext>
                </a:extLst>
              </p:cNvPr>
              <p:cNvPicPr/>
              <p:nvPr/>
            </p:nvPicPr>
            <p:blipFill>
              <a:blip r:embed="rId5"/>
              <a:stretch>
                <a:fillRect/>
              </a:stretch>
            </p:blipFill>
            <p:spPr>
              <a:xfrm>
                <a:off x="2947080" y="1971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D314A30-5A43-0516-9938-AB903F9AF44C}"/>
                  </a:ext>
                </a:extLst>
              </p14:cNvPr>
              <p14:cNvContentPartPr/>
              <p14:nvPr/>
            </p14:nvContentPartPr>
            <p14:xfrm>
              <a:off x="2118000" y="2133000"/>
              <a:ext cx="360" cy="360"/>
            </p14:xfrm>
          </p:contentPart>
        </mc:Choice>
        <mc:Fallback xmlns="">
          <p:pic>
            <p:nvPicPr>
              <p:cNvPr id="21" name="Ink 20">
                <a:extLst>
                  <a:ext uri="{FF2B5EF4-FFF2-40B4-BE49-F238E27FC236}">
                    <a16:creationId xmlns:p14="http://schemas.microsoft.com/office/powerpoint/2010/main" xmlns="" xmlns:a16="http://schemas.microsoft.com/office/drawing/2014/main" id="{CD314A30-5A43-0516-9938-AB903F9AF44C}"/>
                  </a:ext>
                </a:extLst>
              </p:cNvPr>
              <p:cNvPicPr/>
              <p:nvPr/>
            </p:nvPicPr>
            <p:blipFill>
              <a:blip r:embed="rId5"/>
              <a:stretch>
                <a:fillRect/>
              </a:stretch>
            </p:blipFill>
            <p:spPr>
              <a:xfrm>
                <a:off x="2109000" y="2124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DA8225EA-4B58-974B-6488-6959ADE51740}"/>
                  </a:ext>
                </a:extLst>
              </p14:cNvPr>
              <p14:cNvContentPartPr/>
              <p14:nvPr/>
            </p14:nvContentPartPr>
            <p14:xfrm>
              <a:off x="4144800" y="4632480"/>
              <a:ext cx="6120" cy="360"/>
            </p14:xfrm>
          </p:contentPart>
        </mc:Choice>
        <mc:Fallback xmlns="">
          <p:pic>
            <p:nvPicPr>
              <p:cNvPr id="22" name="Ink 21">
                <a:extLst>
                  <a:ext uri="{FF2B5EF4-FFF2-40B4-BE49-F238E27FC236}">
                    <a16:creationId xmlns:p14="http://schemas.microsoft.com/office/powerpoint/2010/main" xmlns="" xmlns:a16="http://schemas.microsoft.com/office/drawing/2014/main" id="{DA8225EA-4B58-974B-6488-6959ADE51740}"/>
                  </a:ext>
                </a:extLst>
              </p:cNvPr>
              <p:cNvPicPr/>
              <p:nvPr/>
            </p:nvPicPr>
            <p:blipFill>
              <a:blip r:embed="rId5"/>
              <a:stretch>
                <a:fillRect/>
              </a:stretch>
            </p:blipFill>
            <p:spPr>
              <a:xfrm>
                <a:off x="4136160" y="4623480"/>
                <a:ext cx="23760" cy="18000"/>
              </a:xfrm>
              <a:prstGeom prst="rect">
                <a:avLst/>
              </a:prstGeom>
            </p:spPr>
          </p:pic>
        </mc:Fallback>
      </mc:AlternateContent>
    </p:spTree>
    <p:extLst>
      <p:ext uri="{BB962C8B-B14F-4D97-AF65-F5344CB8AC3E}">
        <p14:creationId xmlns:p14="http://schemas.microsoft.com/office/powerpoint/2010/main" val="134052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BC9E71-AB45-DC32-7C7B-ADDA47A48ED9}"/>
              </a:ext>
            </a:extLst>
          </p:cNvPr>
          <p:cNvSpPr txBox="1"/>
          <p:nvPr/>
        </p:nvSpPr>
        <p:spPr>
          <a:xfrm>
            <a:off x="539552" y="332656"/>
            <a:ext cx="8136904" cy="4893647"/>
          </a:xfrm>
          <a:prstGeom prst="rect">
            <a:avLst/>
          </a:prstGeom>
          <a:noFill/>
        </p:spPr>
        <p:txBody>
          <a:bodyPr wrap="square">
            <a:spAutoFit/>
          </a:bodyPr>
          <a:lstStyle/>
          <a:p>
            <a:r>
              <a:rPr lang="en-US" sz="2400" b="1" dirty="0"/>
              <a:t>Some Values are False</a:t>
            </a:r>
          </a:p>
          <a:p>
            <a:r>
              <a:rPr lang="en-US" sz="2400" dirty="0"/>
              <a:t>There are not many values that evaluate to False, except empty values, such as (), [], {}, "", the number 0, and the value None. And of course the value False evaluates to False.</a:t>
            </a:r>
          </a:p>
          <a:p>
            <a:endParaRPr lang="en-US" sz="2400" dirty="0"/>
          </a:p>
          <a:p>
            <a:r>
              <a:rPr lang="en-US" sz="2400" b="1" dirty="0"/>
              <a:t>Example:</a:t>
            </a:r>
          </a:p>
          <a:p>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False</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(None)</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0</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bool</a:t>
            </a:r>
            <a:r>
              <a:rPr lang="en-US" sz="2400" b="0" i="0" dirty="0">
                <a:solidFill>
                  <a:srgbClr val="000000"/>
                </a:solidFill>
                <a:effectLst/>
                <a:latin typeface="Consolas" panose="020B0609020204030204" pitchFamily="49" charset="0"/>
              </a:rPr>
              <a:t>({})</a:t>
            </a:r>
            <a:endParaRPr lang="en-US" sz="240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A05A181-FE34-5E3B-C095-DCF71C38AA84}"/>
                  </a:ext>
                </a:extLst>
              </p14:cNvPr>
              <p14:cNvContentPartPr/>
              <p14:nvPr/>
            </p14:nvContentPartPr>
            <p14:xfrm>
              <a:off x="2407440" y="1218960"/>
              <a:ext cx="360" cy="360"/>
            </p14:xfrm>
          </p:contentPart>
        </mc:Choice>
        <mc:Fallback xmlns="">
          <p:pic>
            <p:nvPicPr>
              <p:cNvPr id="5" name="Ink 4">
                <a:extLst>
                  <a:ext uri="{FF2B5EF4-FFF2-40B4-BE49-F238E27FC236}">
                    <a16:creationId xmlns:p14="http://schemas.microsoft.com/office/powerpoint/2010/main" xmlns="" xmlns:a16="http://schemas.microsoft.com/office/drawing/2014/main" id="{EA05A181-FE34-5E3B-C095-DCF71C38AA84}"/>
                  </a:ext>
                </a:extLst>
              </p:cNvPr>
              <p:cNvPicPr/>
              <p:nvPr/>
            </p:nvPicPr>
            <p:blipFill>
              <a:blip r:embed="rId3"/>
              <a:stretch>
                <a:fillRect/>
              </a:stretch>
            </p:blipFill>
            <p:spPr>
              <a:xfrm>
                <a:off x="2398800" y="1210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3D2685C-91C4-8ED8-BA48-CD36047BE450}"/>
                  </a:ext>
                </a:extLst>
              </p14:cNvPr>
              <p14:cNvContentPartPr/>
              <p14:nvPr/>
            </p14:nvContentPartPr>
            <p14:xfrm>
              <a:off x="1157520" y="594000"/>
              <a:ext cx="360" cy="360"/>
            </p14:xfrm>
          </p:contentPart>
        </mc:Choice>
        <mc:Fallback xmlns="">
          <p:pic>
            <p:nvPicPr>
              <p:cNvPr id="6" name="Ink 5">
                <a:extLst>
                  <a:ext uri="{FF2B5EF4-FFF2-40B4-BE49-F238E27FC236}">
                    <a16:creationId xmlns:p14="http://schemas.microsoft.com/office/powerpoint/2010/main" xmlns="" xmlns:a16="http://schemas.microsoft.com/office/drawing/2014/main" id="{13D2685C-91C4-8ED8-BA48-CD36047BE450}"/>
                  </a:ext>
                </a:extLst>
              </p:cNvPr>
              <p:cNvPicPr/>
              <p:nvPr/>
            </p:nvPicPr>
            <p:blipFill>
              <a:blip r:embed="rId3"/>
              <a:stretch>
                <a:fillRect/>
              </a:stretch>
            </p:blipFill>
            <p:spPr>
              <a:xfrm>
                <a:off x="1148880" y="585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3CE7783-35A6-D2D8-4FF4-D41F75A1DD4A}"/>
                  </a:ext>
                </a:extLst>
              </p14:cNvPr>
              <p14:cNvContentPartPr/>
              <p14:nvPr/>
            </p14:nvContentPartPr>
            <p14:xfrm>
              <a:off x="2559720" y="853200"/>
              <a:ext cx="360" cy="360"/>
            </p14:xfrm>
          </p:contentPart>
        </mc:Choice>
        <mc:Fallback xmlns="">
          <p:pic>
            <p:nvPicPr>
              <p:cNvPr id="7" name="Ink 6">
                <a:extLst>
                  <a:ext uri="{FF2B5EF4-FFF2-40B4-BE49-F238E27FC236}">
                    <a16:creationId xmlns:p14="http://schemas.microsoft.com/office/powerpoint/2010/main" xmlns="" xmlns:a16="http://schemas.microsoft.com/office/drawing/2014/main" id="{63CE7783-35A6-D2D8-4FF4-D41F75A1DD4A}"/>
                  </a:ext>
                </a:extLst>
              </p:cNvPr>
              <p:cNvPicPr/>
              <p:nvPr/>
            </p:nvPicPr>
            <p:blipFill>
              <a:blip r:embed="rId3"/>
              <a:stretch>
                <a:fillRect/>
              </a:stretch>
            </p:blipFill>
            <p:spPr>
              <a:xfrm>
                <a:off x="2550720" y="84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85628AC-12E1-6E73-E6E5-6E4B444EAAD1}"/>
                  </a:ext>
                </a:extLst>
              </p14:cNvPr>
              <p14:cNvContentPartPr/>
              <p14:nvPr/>
            </p14:nvContentPartPr>
            <p14:xfrm>
              <a:off x="1431840" y="441360"/>
              <a:ext cx="360" cy="360"/>
            </p14:xfrm>
          </p:contentPart>
        </mc:Choice>
        <mc:Fallback xmlns="">
          <p:pic>
            <p:nvPicPr>
              <p:cNvPr id="8" name="Ink 7">
                <a:extLst>
                  <a:ext uri="{FF2B5EF4-FFF2-40B4-BE49-F238E27FC236}">
                    <a16:creationId xmlns:p14="http://schemas.microsoft.com/office/powerpoint/2010/main" xmlns="" xmlns:a16="http://schemas.microsoft.com/office/drawing/2014/main" id="{285628AC-12E1-6E73-E6E5-6E4B444EAAD1}"/>
                  </a:ext>
                </a:extLst>
              </p:cNvPr>
              <p:cNvPicPr/>
              <p:nvPr/>
            </p:nvPicPr>
            <p:blipFill>
              <a:blip r:embed="rId3"/>
              <a:stretch>
                <a:fillRect/>
              </a:stretch>
            </p:blipFill>
            <p:spPr>
              <a:xfrm>
                <a:off x="1423200" y="43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42A5DA4-4910-20E9-74AB-32925F12E06F}"/>
                  </a:ext>
                </a:extLst>
              </p14:cNvPr>
              <p14:cNvContentPartPr/>
              <p14:nvPr/>
            </p14:nvContentPartPr>
            <p14:xfrm>
              <a:off x="2148240" y="1889640"/>
              <a:ext cx="360" cy="360"/>
            </p14:xfrm>
          </p:contentPart>
        </mc:Choice>
        <mc:Fallback xmlns="">
          <p:pic>
            <p:nvPicPr>
              <p:cNvPr id="9" name="Ink 8">
                <a:extLst>
                  <a:ext uri="{FF2B5EF4-FFF2-40B4-BE49-F238E27FC236}">
                    <a16:creationId xmlns:p14="http://schemas.microsoft.com/office/powerpoint/2010/main" xmlns="" xmlns:a16="http://schemas.microsoft.com/office/drawing/2014/main" id="{D42A5DA4-4910-20E9-74AB-32925F12E06F}"/>
                  </a:ext>
                </a:extLst>
              </p:cNvPr>
              <p:cNvPicPr/>
              <p:nvPr/>
            </p:nvPicPr>
            <p:blipFill>
              <a:blip r:embed="rId3"/>
              <a:stretch>
                <a:fillRect/>
              </a:stretch>
            </p:blipFill>
            <p:spPr>
              <a:xfrm>
                <a:off x="2139600" y="1880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742F9D7-E48A-FDD8-5687-E516B2268FBD}"/>
                  </a:ext>
                </a:extLst>
              </p14:cNvPr>
              <p14:cNvContentPartPr/>
              <p14:nvPr/>
            </p14:nvContentPartPr>
            <p14:xfrm>
              <a:off x="1889040" y="1234080"/>
              <a:ext cx="360" cy="360"/>
            </p14:xfrm>
          </p:contentPart>
        </mc:Choice>
        <mc:Fallback xmlns="">
          <p:pic>
            <p:nvPicPr>
              <p:cNvPr id="10" name="Ink 9">
                <a:extLst>
                  <a:ext uri="{FF2B5EF4-FFF2-40B4-BE49-F238E27FC236}">
                    <a16:creationId xmlns:p14="http://schemas.microsoft.com/office/powerpoint/2010/main" xmlns="" xmlns:a16="http://schemas.microsoft.com/office/drawing/2014/main" id="{6742F9D7-E48A-FDD8-5687-E516B2268FBD}"/>
                  </a:ext>
                </a:extLst>
              </p:cNvPr>
              <p:cNvPicPr/>
              <p:nvPr/>
            </p:nvPicPr>
            <p:blipFill>
              <a:blip r:embed="rId3"/>
              <a:stretch>
                <a:fillRect/>
              </a:stretch>
            </p:blipFill>
            <p:spPr>
              <a:xfrm>
                <a:off x="1880400" y="1225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AA91E7A-9D46-2FB5-AE19-610B6E7A6C0F}"/>
                  </a:ext>
                </a:extLst>
              </p14:cNvPr>
              <p14:cNvContentPartPr/>
              <p14:nvPr/>
            </p14:nvContentPartPr>
            <p14:xfrm>
              <a:off x="2834400" y="1340640"/>
              <a:ext cx="360" cy="360"/>
            </p14:xfrm>
          </p:contentPart>
        </mc:Choice>
        <mc:Fallback xmlns="">
          <p:pic>
            <p:nvPicPr>
              <p:cNvPr id="12" name="Ink 11">
                <a:extLst>
                  <a:ext uri="{FF2B5EF4-FFF2-40B4-BE49-F238E27FC236}">
                    <a16:creationId xmlns:p14="http://schemas.microsoft.com/office/powerpoint/2010/main" xmlns="" xmlns:a16="http://schemas.microsoft.com/office/drawing/2014/main" id="{BAA91E7A-9D46-2FB5-AE19-610B6E7A6C0F}"/>
                  </a:ext>
                </a:extLst>
              </p:cNvPr>
              <p:cNvPicPr/>
              <p:nvPr/>
            </p:nvPicPr>
            <p:blipFill>
              <a:blip r:embed="rId3"/>
              <a:stretch>
                <a:fillRect/>
              </a:stretch>
            </p:blipFill>
            <p:spPr>
              <a:xfrm>
                <a:off x="2825760" y="1331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48505634-22AA-D3C0-4576-489C71DA0F49}"/>
                  </a:ext>
                </a:extLst>
              </p14:cNvPr>
              <p14:cNvContentPartPr/>
              <p14:nvPr/>
            </p14:nvContentPartPr>
            <p14:xfrm>
              <a:off x="2240040" y="1112040"/>
              <a:ext cx="360" cy="360"/>
            </p14:xfrm>
          </p:contentPart>
        </mc:Choice>
        <mc:Fallback xmlns="">
          <p:pic>
            <p:nvPicPr>
              <p:cNvPr id="13" name="Ink 12">
                <a:extLst>
                  <a:ext uri="{FF2B5EF4-FFF2-40B4-BE49-F238E27FC236}">
                    <a16:creationId xmlns:p14="http://schemas.microsoft.com/office/powerpoint/2010/main" xmlns="" xmlns:a16="http://schemas.microsoft.com/office/drawing/2014/main" id="{48505634-22AA-D3C0-4576-489C71DA0F49}"/>
                  </a:ext>
                </a:extLst>
              </p:cNvPr>
              <p:cNvPicPr/>
              <p:nvPr/>
            </p:nvPicPr>
            <p:blipFill>
              <a:blip r:embed="rId3"/>
              <a:stretch>
                <a:fillRect/>
              </a:stretch>
            </p:blipFill>
            <p:spPr>
              <a:xfrm>
                <a:off x="2231040" y="1103040"/>
                <a:ext cx="18000" cy="18000"/>
              </a:xfrm>
              <a:prstGeom prst="rect">
                <a:avLst/>
              </a:prstGeom>
            </p:spPr>
          </p:pic>
        </mc:Fallback>
      </mc:AlternateContent>
    </p:spTree>
    <p:extLst>
      <p:ext uri="{BB962C8B-B14F-4D97-AF65-F5344CB8AC3E}">
        <p14:creationId xmlns:p14="http://schemas.microsoft.com/office/powerpoint/2010/main" val="39821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 y="2266950"/>
            <a:ext cx="8929718" cy="2324100"/>
          </a:xfrm>
          <a:prstGeom prst="rect">
            <a:avLst/>
          </a:prstGeom>
          <a:noFill/>
          <a:ln w="9525">
            <a:noFill/>
            <a:miter lim="800000"/>
            <a:headEnd/>
            <a:tailEnd/>
          </a:ln>
          <a:effectLst/>
        </p:spPr>
      </p:pic>
      <p:sp>
        <p:nvSpPr>
          <p:cNvPr id="3" name="Rectangle 2"/>
          <p:cNvSpPr/>
          <p:nvPr/>
        </p:nvSpPr>
        <p:spPr>
          <a:xfrm>
            <a:off x="2000232" y="4286256"/>
            <a:ext cx="1500198"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6034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6BF31-0A08-3679-888E-0F0E3379309F}"/>
              </a:ext>
            </a:extLst>
          </p:cNvPr>
          <p:cNvSpPr txBox="1"/>
          <p:nvPr/>
        </p:nvSpPr>
        <p:spPr>
          <a:xfrm>
            <a:off x="323528" y="404664"/>
            <a:ext cx="8496944" cy="6617196"/>
          </a:xfrm>
          <a:prstGeom prst="rect">
            <a:avLst/>
          </a:prstGeom>
          <a:noFill/>
        </p:spPr>
        <p:txBody>
          <a:bodyPr wrap="square">
            <a:spAutoFit/>
          </a:bodyPr>
          <a:lstStyle/>
          <a:p>
            <a:r>
              <a:rPr lang="en-US" sz="2400" b="1" dirty="0"/>
              <a:t>String</a:t>
            </a:r>
          </a:p>
          <a:p>
            <a:r>
              <a:rPr lang="en-US" b="1" dirty="0"/>
              <a:t>Strings in python are surrounded by either single quotation marks, or double quotation marks.</a:t>
            </a:r>
          </a:p>
          <a:p>
            <a:r>
              <a:rPr lang="en-US" b="1" dirty="0"/>
              <a:t>'hello' is the same as "hello".</a:t>
            </a:r>
          </a:p>
          <a:p>
            <a:r>
              <a:rPr lang="en-US" b="1" dirty="0"/>
              <a:t>You can display a string literal with the print() function:</a:t>
            </a:r>
          </a:p>
          <a:p>
            <a:pPr algn="l"/>
            <a:r>
              <a:rPr lang="en-US" b="1"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p>
          <a:p>
            <a:pPr algn="l"/>
            <a:r>
              <a:rPr lang="en-US" sz="2000" b="1" i="0" dirty="0">
                <a:solidFill>
                  <a:srgbClr val="000000"/>
                </a:solidFill>
                <a:effectLst/>
                <a:latin typeface="Segoe UI" panose="020B0502040204020203" pitchFamily="34" charset="0"/>
              </a:rPr>
              <a:t>Assign String to a Variable:</a:t>
            </a:r>
          </a:p>
          <a:p>
            <a:pPr algn="l"/>
            <a:r>
              <a:rPr lang="en-US" b="0" i="0" dirty="0">
                <a:solidFill>
                  <a:srgbClr val="000000"/>
                </a:solidFill>
                <a:effectLst/>
                <a:latin typeface="Verdana" panose="020B0604030504040204" pitchFamily="34" charset="0"/>
              </a:rPr>
              <a:t>Assigning a string to a variable is done with the variable name followed by an equal sign and the string:</a:t>
            </a:r>
          </a:p>
          <a:p>
            <a:r>
              <a:rPr lang="en-US" b="1" i="0" dirty="0">
                <a:solidFill>
                  <a:srgbClr val="000000"/>
                </a:solidFill>
                <a:effectLst/>
                <a:latin typeface="Segoe UI" panose="020B0502040204020203" pitchFamily="34" charset="0"/>
              </a:rPr>
              <a:t>Example:</a:t>
            </a:r>
          </a:p>
          <a:p>
            <a:pPr algn="l"/>
            <a:r>
              <a:rPr lang="en-US" b="0" i="0" dirty="0">
                <a:solidFill>
                  <a:srgbClr val="000000"/>
                </a:solidFill>
                <a:effectLst/>
                <a:latin typeface="Consolas" panose="020B0609020204030204" pitchFamily="49" charset="0"/>
              </a:rPr>
              <a:t>a = </a:t>
            </a:r>
            <a:r>
              <a:rPr lang="en-US" b="0" i="0" dirty="0">
                <a:solidFill>
                  <a:srgbClr val="A52A2A"/>
                </a:solidFill>
                <a:effectLst/>
                <a:latin typeface="Consolas" panose="020B0609020204030204" pitchFamily="49" charset="0"/>
              </a:rPr>
              <a:t>"Hello"</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a:t>
            </a:r>
          </a:p>
          <a:p>
            <a:pPr algn="l"/>
            <a:r>
              <a:rPr lang="en-US" sz="2000" b="1" i="0" dirty="0">
                <a:solidFill>
                  <a:srgbClr val="000000"/>
                </a:solidFill>
                <a:effectLst/>
                <a:latin typeface="Segoe UI" panose="020B0502040204020203" pitchFamily="34" charset="0"/>
              </a:rPr>
              <a:t>Multiline Strings</a:t>
            </a:r>
          </a:p>
          <a:p>
            <a:pPr algn="l"/>
            <a:r>
              <a:rPr lang="en-US" b="0" i="0" dirty="0">
                <a:solidFill>
                  <a:srgbClr val="000000"/>
                </a:solidFill>
                <a:effectLst/>
                <a:latin typeface="Verdana" panose="020B0604030504040204" pitchFamily="34" charset="0"/>
              </a:rPr>
              <a:t>You can assign a multiline string to a variable by using three quotes:</a:t>
            </a:r>
          </a:p>
          <a:p>
            <a:pPr algn="l"/>
            <a:r>
              <a:rPr lang="en-US" b="1" dirty="0">
                <a:solidFill>
                  <a:srgbClr val="000000"/>
                </a:solidFill>
                <a:latin typeface="Verdana" panose="020B0604030504040204" pitchFamily="34" charset="0"/>
              </a:rPr>
              <a:t>Example:</a:t>
            </a:r>
            <a:endParaRPr lang="en-US" b="1" i="0" dirty="0">
              <a:solidFill>
                <a:srgbClr val="000000"/>
              </a:solidFill>
              <a:effectLst/>
              <a:latin typeface="Verdana" panose="020B0604030504040204" pitchFamily="34" charset="0"/>
            </a:endParaRPr>
          </a:p>
          <a:p>
            <a:pPr algn="l"/>
            <a:r>
              <a:rPr lang="en-US" b="0" i="0" dirty="0">
                <a:solidFill>
                  <a:srgbClr val="000000"/>
                </a:solidFill>
                <a:effectLst/>
                <a:latin typeface="Consolas" panose="020B0609020204030204" pitchFamily="49" charset="0"/>
              </a:rPr>
              <a:t>a = </a:t>
            </a:r>
            <a:r>
              <a:rPr lang="en-US" b="0" i="0" dirty="0">
                <a:solidFill>
                  <a:srgbClr val="A52A2A"/>
                </a:solidFill>
                <a:effectLst/>
                <a:latin typeface="Consolas" panose="020B0609020204030204" pitchFamily="49" charset="0"/>
              </a:rPr>
              <a:t>"""</a:t>
            </a:r>
            <a:r>
              <a:rPr lang="en-US" sz="1800" b="0" i="0" u="none" strike="noStrike" baseline="0" dirty="0">
                <a:solidFill>
                  <a:srgbClr val="333333"/>
                </a:solidFill>
                <a:latin typeface="Verdana" panose="020B0604030504040204" pitchFamily="34" charset="0"/>
              </a:rPr>
              <a:t>It may seem unusual to regard types themselves as objects since we are attempting to just describe all</a:t>
            </a:r>
          </a:p>
          <a:p>
            <a:pPr algn="l"/>
            <a:r>
              <a:rPr lang="en-US" sz="1800" b="0" i="0" u="none" strike="noStrike" baseline="0" dirty="0">
                <a:solidFill>
                  <a:srgbClr val="333333"/>
                </a:solidFill>
                <a:latin typeface="Verdana" panose="020B0604030504040204" pitchFamily="34" charset="0"/>
              </a:rPr>
              <a:t>of Python's types.</a:t>
            </a:r>
            <a:r>
              <a:rPr lang="en-US" b="0" i="0" dirty="0">
                <a:solidFill>
                  <a:srgbClr val="A52A2A"/>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a:t>
            </a:r>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38127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04498" y="1690688"/>
            <a:ext cx="8496658" cy="3881452"/>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302AD631-9793-9512-B7A7-0EFBC152F4A5}"/>
              </a:ext>
            </a:extLst>
          </p:cNvPr>
          <p:cNvSpPr txBox="1"/>
          <p:nvPr/>
        </p:nvSpPr>
        <p:spPr>
          <a:xfrm>
            <a:off x="3635896" y="1665928"/>
            <a:ext cx="4572000" cy="646331"/>
          </a:xfrm>
          <a:prstGeom prst="rect">
            <a:avLst/>
          </a:prstGeom>
          <a:noFill/>
        </p:spPr>
        <p:txBody>
          <a:bodyPr wrap="square">
            <a:spAutoFit/>
          </a:bodyPr>
          <a:lstStyle/>
          <a:p>
            <a:r>
              <a:rPr lang="en-US" sz="1800" b="1" dirty="0"/>
              <a:t>Operators are used to perform operations on variables and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Unsupported Types</a:t>
            </a:r>
          </a:p>
          <a:p>
            <a:r>
              <a:rPr lang="en-IN" dirty="0"/>
              <a:t>Numbers - Introduction to Numbers</a:t>
            </a:r>
          </a:p>
          <a:p>
            <a:r>
              <a:rPr lang="en-IN" dirty="0"/>
              <a:t>Integers, Floating Point Real Numbers</a:t>
            </a:r>
          </a:p>
          <a:p>
            <a:r>
              <a:rPr lang="en-IN" dirty="0"/>
              <a:t>Complex Numbers </a:t>
            </a:r>
          </a:p>
          <a:p>
            <a:r>
              <a:rPr lang="en-IN" dirty="0"/>
              <a:t>Operators</a:t>
            </a:r>
          </a:p>
          <a:p>
            <a:r>
              <a:rPr lang="en-IN" dirty="0"/>
              <a:t>Built-in Functions</a:t>
            </a:r>
          </a:p>
          <a:p>
            <a:r>
              <a:rPr lang="en-IN" dirty="0"/>
              <a:t>Related Modules</a:t>
            </a:r>
          </a:p>
          <a:p>
            <a:r>
              <a:rPr lang="en-IN" dirty="0"/>
              <a:t>Sequences - Strings, Lists and </a:t>
            </a:r>
            <a:r>
              <a:rPr lang="en-IN" dirty="0" err="1"/>
              <a:t>Tuples</a:t>
            </a:r>
            <a:r>
              <a:rPr lang="en-IN" dirty="0"/>
              <a:t>, </a:t>
            </a:r>
          </a:p>
          <a:p>
            <a:r>
              <a:rPr lang="en-IN" dirty="0"/>
              <a:t>Mapping and Set Types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78564E0-8C64-0D47-B72C-CC0C896F5597}"/>
              </a:ext>
            </a:extLst>
          </p:cNvPr>
          <p:cNvPicPr>
            <a:picLocks noChangeAspect="1"/>
          </p:cNvPicPr>
          <p:nvPr/>
        </p:nvPicPr>
        <p:blipFill rotWithShape="1">
          <a:blip r:embed="rId2"/>
          <a:srcRect r="14500"/>
          <a:stretch/>
        </p:blipFill>
        <p:spPr>
          <a:xfrm>
            <a:off x="461842" y="508000"/>
            <a:ext cx="8220315"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40230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7AF1E4-9ECA-73AF-C4A9-8232404E63A1}"/>
              </a:ext>
            </a:extLst>
          </p:cNvPr>
          <p:cNvPicPr>
            <a:picLocks noChangeAspect="1"/>
          </p:cNvPicPr>
          <p:nvPr/>
        </p:nvPicPr>
        <p:blipFill rotWithShape="1">
          <a:blip r:embed="rId2"/>
          <a:srcRect r="1" b="17340"/>
          <a:stretch/>
        </p:blipFill>
        <p:spPr>
          <a:xfrm>
            <a:off x="461842" y="508000"/>
            <a:ext cx="8220315"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3021276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1299BE-29B1-51ED-FA54-59090760E36B}"/>
              </a:ext>
            </a:extLst>
          </p:cNvPr>
          <p:cNvPicPr>
            <a:picLocks noChangeAspect="1"/>
          </p:cNvPicPr>
          <p:nvPr/>
        </p:nvPicPr>
        <p:blipFill rotWithShape="1">
          <a:blip r:embed="rId2"/>
          <a:srcRect r="15564"/>
          <a:stretch/>
        </p:blipFill>
        <p:spPr>
          <a:xfrm>
            <a:off x="461842" y="508000"/>
            <a:ext cx="8220315"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421197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5DC04-7FC2-49B7-C6D7-C43110809D1E}"/>
              </a:ext>
            </a:extLst>
          </p:cNvPr>
          <p:cNvPicPr>
            <a:picLocks noChangeAspect="1"/>
          </p:cNvPicPr>
          <p:nvPr/>
        </p:nvPicPr>
        <p:blipFill>
          <a:blip r:embed="rId2"/>
          <a:stretch>
            <a:fillRect/>
          </a:stretch>
        </p:blipFill>
        <p:spPr>
          <a:xfrm>
            <a:off x="482600" y="1711452"/>
            <a:ext cx="8178799" cy="3435094"/>
          </a:xfrm>
          <a:prstGeom prst="rect">
            <a:avLst/>
          </a:prstGeom>
        </p:spPr>
      </p:pic>
    </p:spTree>
    <p:extLst>
      <p:ext uri="{BB962C8B-B14F-4D97-AF65-F5344CB8AC3E}">
        <p14:creationId xmlns:p14="http://schemas.microsoft.com/office/powerpoint/2010/main" val="1312479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589E6-6F81-A523-16E5-8844F6116F11}"/>
              </a:ext>
            </a:extLst>
          </p:cNvPr>
          <p:cNvPicPr>
            <a:picLocks noChangeAspect="1"/>
          </p:cNvPicPr>
          <p:nvPr/>
        </p:nvPicPr>
        <p:blipFill>
          <a:blip r:embed="rId2"/>
          <a:stretch>
            <a:fillRect/>
          </a:stretch>
        </p:blipFill>
        <p:spPr>
          <a:xfrm>
            <a:off x="180975" y="1724025"/>
            <a:ext cx="8782050" cy="3409950"/>
          </a:xfrm>
          <a:prstGeom prst="rect">
            <a:avLst/>
          </a:prstGeom>
        </p:spPr>
      </p:pic>
    </p:spTree>
    <p:extLst>
      <p:ext uri="{BB962C8B-B14F-4D97-AF65-F5344CB8AC3E}">
        <p14:creationId xmlns:p14="http://schemas.microsoft.com/office/powerpoint/2010/main" val="2857650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02A10-0208-6F32-7654-7D2ABED77301}"/>
              </a:ext>
            </a:extLst>
          </p:cNvPr>
          <p:cNvPicPr>
            <a:picLocks noChangeAspect="1"/>
          </p:cNvPicPr>
          <p:nvPr/>
        </p:nvPicPr>
        <p:blipFill>
          <a:blip r:embed="rId2"/>
          <a:stretch>
            <a:fillRect/>
          </a:stretch>
        </p:blipFill>
        <p:spPr>
          <a:xfrm>
            <a:off x="176212" y="2147887"/>
            <a:ext cx="8791575" cy="2562225"/>
          </a:xfrm>
          <a:prstGeom prst="rect">
            <a:avLst/>
          </a:prstGeom>
        </p:spPr>
      </p:pic>
    </p:spTree>
    <p:extLst>
      <p:ext uri="{BB962C8B-B14F-4D97-AF65-F5344CB8AC3E}">
        <p14:creationId xmlns:p14="http://schemas.microsoft.com/office/powerpoint/2010/main" val="215945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12F59-8DD0-5012-1E91-549F5ABF6844}"/>
              </a:ext>
            </a:extLst>
          </p:cNvPr>
          <p:cNvSpPr txBox="1"/>
          <p:nvPr/>
        </p:nvSpPr>
        <p:spPr>
          <a:xfrm>
            <a:off x="611560" y="751344"/>
            <a:ext cx="7272808" cy="4801314"/>
          </a:xfrm>
          <a:prstGeom prst="rect">
            <a:avLst/>
          </a:prstGeom>
          <a:noFill/>
        </p:spPr>
        <p:txBody>
          <a:bodyPr wrap="square">
            <a:spAutoFit/>
          </a:bodyPr>
          <a:lstStyle/>
          <a:p>
            <a:r>
              <a:rPr lang="en-US" dirty="0"/>
              <a:t>x = ["apple", "banana"]</a:t>
            </a:r>
          </a:p>
          <a:p>
            <a:r>
              <a:rPr lang="en-US" dirty="0"/>
              <a:t>y = ["apple", "banana"]</a:t>
            </a:r>
          </a:p>
          <a:p>
            <a:r>
              <a:rPr lang="en-US" dirty="0"/>
              <a:t>z = x</a:t>
            </a:r>
          </a:p>
          <a:p>
            <a:endParaRPr lang="en-US" dirty="0"/>
          </a:p>
          <a:p>
            <a:r>
              <a:rPr lang="en-US" dirty="0"/>
              <a:t>print(x is z)</a:t>
            </a:r>
          </a:p>
          <a:p>
            <a:endParaRPr lang="en-US" dirty="0"/>
          </a:p>
          <a:p>
            <a:r>
              <a:rPr lang="en-US" dirty="0"/>
              <a:t># returns True because z is the same object as x</a:t>
            </a:r>
          </a:p>
          <a:p>
            <a:endParaRPr lang="en-US" dirty="0"/>
          </a:p>
          <a:p>
            <a:r>
              <a:rPr lang="en-US" dirty="0"/>
              <a:t>print(x is y)</a:t>
            </a:r>
          </a:p>
          <a:p>
            <a:endParaRPr lang="en-US" dirty="0"/>
          </a:p>
          <a:p>
            <a:r>
              <a:rPr lang="en-US" dirty="0"/>
              <a:t># returns False because x is not the same object as y, even if they have the same content</a:t>
            </a:r>
          </a:p>
          <a:p>
            <a:endParaRPr lang="en-US" dirty="0"/>
          </a:p>
          <a:p>
            <a:r>
              <a:rPr lang="en-US" dirty="0"/>
              <a:t>print(x == y)</a:t>
            </a:r>
          </a:p>
          <a:p>
            <a:endParaRPr lang="en-US" dirty="0"/>
          </a:p>
          <a:p>
            <a:r>
              <a:rPr lang="en-US" dirty="0"/>
              <a:t># to demonstrate the difference </a:t>
            </a:r>
            <a:r>
              <a:rPr lang="en-US" dirty="0" err="1"/>
              <a:t>betweeen</a:t>
            </a:r>
            <a:r>
              <a:rPr lang="en-US" dirty="0"/>
              <a:t> "is" and "==": this comparison returns True because x is equal to y</a:t>
            </a:r>
          </a:p>
        </p:txBody>
      </p:sp>
    </p:spTree>
    <p:extLst>
      <p:ext uri="{BB962C8B-B14F-4D97-AF65-F5344CB8AC3E}">
        <p14:creationId xmlns:p14="http://schemas.microsoft.com/office/powerpoint/2010/main" val="3054484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B1E7A-AB80-2AFD-81D2-4970CF379FAB}"/>
              </a:ext>
            </a:extLst>
          </p:cNvPr>
          <p:cNvSpPr txBox="1"/>
          <p:nvPr/>
        </p:nvSpPr>
        <p:spPr>
          <a:xfrm>
            <a:off x="683568" y="751344"/>
            <a:ext cx="7920880" cy="4801314"/>
          </a:xfrm>
          <a:prstGeom prst="rect">
            <a:avLst/>
          </a:prstGeom>
          <a:noFill/>
        </p:spPr>
        <p:txBody>
          <a:bodyPr wrap="square">
            <a:spAutoFit/>
          </a:bodyPr>
          <a:lstStyle/>
          <a:p>
            <a:r>
              <a:rPr lang="en-US" dirty="0"/>
              <a:t>x = ["apple", "banana"]</a:t>
            </a:r>
          </a:p>
          <a:p>
            <a:r>
              <a:rPr lang="en-US" dirty="0"/>
              <a:t>y = ["apple", "banana"]</a:t>
            </a:r>
          </a:p>
          <a:p>
            <a:r>
              <a:rPr lang="en-US" dirty="0"/>
              <a:t>z = x</a:t>
            </a:r>
          </a:p>
          <a:p>
            <a:endParaRPr lang="en-US" dirty="0"/>
          </a:p>
          <a:p>
            <a:r>
              <a:rPr lang="en-US" dirty="0"/>
              <a:t>print(x is not z)</a:t>
            </a:r>
          </a:p>
          <a:p>
            <a:endParaRPr lang="en-US" dirty="0"/>
          </a:p>
          <a:p>
            <a:r>
              <a:rPr lang="en-US" dirty="0"/>
              <a:t># returns False because z is the same object as x</a:t>
            </a:r>
          </a:p>
          <a:p>
            <a:endParaRPr lang="en-US" dirty="0"/>
          </a:p>
          <a:p>
            <a:r>
              <a:rPr lang="en-US" dirty="0"/>
              <a:t>print(x is not y)</a:t>
            </a:r>
          </a:p>
          <a:p>
            <a:endParaRPr lang="en-US" dirty="0"/>
          </a:p>
          <a:p>
            <a:r>
              <a:rPr lang="en-US" dirty="0"/>
              <a:t># returns True because x is not the same object as y, even if they have the same #content</a:t>
            </a:r>
          </a:p>
          <a:p>
            <a:endParaRPr lang="en-US" dirty="0"/>
          </a:p>
          <a:p>
            <a:r>
              <a:rPr lang="en-US" dirty="0"/>
              <a:t>print(x != y)</a:t>
            </a:r>
          </a:p>
          <a:p>
            <a:endParaRPr lang="en-US" dirty="0"/>
          </a:p>
          <a:p>
            <a:r>
              <a:rPr lang="en-US" dirty="0"/>
              <a:t># to demonstrate the difference </a:t>
            </a:r>
            <a:r>
              <a:rPr lang="en-US" dirty="0" err="1"/>
              <a:t>betweeen</a:t>
            </a:r>
            <a:r>
              <a:rPr lang="en-US" dirty="0"/>
              <a:t> "is not" and "!=": this </a:t>
            </a:r>
            <a:r>
              <a:rPr lang="en-US"/>
              <a:t>comparison #returns </a:t>
            </a:r>
            <a:r>
              <a:rPr lang="en-US" dirty="0"/>
              <a:t>False because x is equal to y</a:t>
            </a:r>
          </a:p>
        </p:txBody>
      </p:sp>
    </p:spTree>
    <p:extLst>
      <p:ext uri="{BB962C8B-B14F-4D97-AF65-F5344CB8AC3E}">
        <p14:creationId xmlns:p14="http://schemas.microsoft.com/office/powerpoint/2010/main" val="2373130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16B2E-DC96-3A99-97BD-9E364BD2A6FC}"/>
              </a:ext>
            </a:extLst>
          </p:cNvPr>
          <p:cNvPicPr>
            <a:picLocks noChangeAspect="1"/>
          </p:cNvPicPr>
          <p:nvPr/>
        </p:nvPicPr>
        <p:blipFill>
          <a:blip r:embed="rId2"/>
          <a:stretch>
            <a:fillRect/>
          </a:stretch>
        </p:blipFill>
        <p:spPr>
          <a:xfrm>
            <a:off x="482600" y="1875028"/>
            <a:ext cx="8178799" cy="3107943"/>
          </a:xfrm>
          <a:prstGeom prst="rect">
            <a:avLst/>
          </a:prstGeom>
        </p:spPr>
      </p:pic>
      <p:sp>
        <p:nvSpPr>
          <p:cNvPr id="5" name="TextBox 4">
            <a:extLst>
              <a:ext uri="{FF2B5EF4-FFF2-40B4-BE49-F238E27FC236}">
                <a16:creationId xmlns:a16="http://schemas.microsoft.com/office/drawing/2014/main" id="{C6A0E808-EACA-2693-0564-13EFD752F907}"/>
              </a:ext>
            </a:extLst>
          </p:cNvPr>
          <p:cNvSpPr txBox="1"/>
          <p:nvPr/>
        </p:nvSpPr>
        <p:spPr>
          <a:xfrm>
            <a:off x="683568" y="4869160"/>
            <a:ext cx="4572000" cy="1754326"/>
          </a:xfrm>
          <a:prstGeom prst="rect">
            <a:avLst/>
          </a:prstGeom>
          <a:noFill/>
        </p:spPr>
        <p:txBody>
          <a:bodyPr wrap="square">
            <a:spAutoFit/>
          </a:bodyPr>
          <a:lstStyle/>
          <a:p>
            <a:r>
              <a:rPr lang="en-US" dirty="0"/>
              <a:t>x = ["apple", "banana"]</a:t>
            </a:r>
          </a:p>
          <a:p>
            <a:endParaRPr lang="en-US" dirty="0"/>
          </a:p>
          <a:p>
            <a:r>
              <a:rPr lang="en-US" dirty="0"/>
              <a:t>print("banana" in x)</a:t>
            </a:r>
          </a:p>
          <a:p>
            <a:endParaRPr lang="en-US" dirty="0"/>
          </a:p>
          <a:p>
            <a:r>
              <a:rPr lang="en-US" dirty="0"/>
              <a:t># returns True because a sequence </a:t>
            </a:r>
          </a:p>
          <a:p>
            <a:r>
              <a:rPr lang="en-US" dirty="0"/>
              <a:t>with the value "banana" is in the list</a:t>
            </a:r>
          </a:p>
        </p:txBody>
      </p:sp>
      <p:sp>
        <p:nvSpPr>
          <p:cNvPr id="7" name="TextBox 6">
            <a:extLst>
              <a:ext uri="{FF2B5EF4-FFF2-40B4-BE49-F238E27FC236}">
                <a16:creationId xmlns:a16="http://schemas.microsoft.com/office/drawing/2014/main" id="{C25DFB5F-0348-E000-68EA-6E1297759B98}"/>
              </a:ext>
            </a:extLst>
          </p:cNvPr>
          <p:cNvSpPr txBox="1"/>
          <p:nvPr/>
        </p:nvSpPr>
        <p:spPr>
          <a:xfrm>
            <a:off x="4584928" y="4926066"/>
            <a:ext cx="4572000" cy="1754326"/>
          </a:xfrm>
          <a:prstGeom prst="rect">
            <a:avLst/>
          </a:prstGeom>
          <a:noFill/>
        </p:spPr>
        <p:txBody>
          <a:bodyPr wrap="square">
            <a:spAutoFit/>
          </a:bodyPr>
          <a:lstStyle/>
          <a:p>
            <a:r>
              <a:rPr lang="en-US" dirty="0"/>
              <a:t>x = ["apple", "banana"]</a:t>
            </a:r>
          </a:p>
          <a:p>
            <a:endParaRPr lang="en-US" dirty="0"/>
          </a:p>
          <a:p>
            <a:r>
              <a:rPr lang="en-US" dirty="0"/>
              <a:t>print("pineapple" not in x)</a:t>
            </a:r>
          </a:p>
          <a:p>
            <a:endParaRPr lang="en-US" dirty="0"/>
          </a:p>
          <a:p>
            <a:r>
              <a:rPr lang="en-US" dirty="0"/>
              <a:t># returns True because a sequence with the value "pineapple" is not in the list</a:t>
            </a:r>
          </a:p>
        </p:txBody>
      </p:sp>
    </p:spTree>
    <p:extLst>
      <p:ext uri="{BB962C8B-B14F-4D97-AF65-F5344CB8AC3E}">
        <p14:creationId xmlns:p14="http://schemas.microsoft.com/office/powerpoint/2010/main" val="264287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57224" y="571480"/>
            <a:ext cx="7622349" cy="5574052"/>
          </a:xfrm>
          <a:prstGeom prst="rect">
            <a:avLst/>
          </a:prstGeom>
          <a:noFill/>
          <a:ln w="9525">
            <a:noFill/>
            <a:miter lim="800000"/>
            <a:headEnd/>
            <a:tailEnd/>
          </a:ln>
          <a:effectLst/>
        </p:spPr>
      </p:pic>
      <p:sp>
        <p:nvSpPr>
          <p:cNvPr id="3" name="Rectangle 2"/>
          <p:cNvSpPr/>
          <p:nvPr/>
        </p:nvSpPr>
        <p:spPr>
          <a:xfrm>
            <a:off x="714348" y="571480"/>
            <a:ext cx="121444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dirty="0"/>
              <a:t>Python </a:t>
            </a:r>
          </a:p>
        </p:txBody>
      </p:sp>
      <p:pic>
        <p:nvPicPr>
          <p:cNvPr id="1026" name="Picture 2"/>
          <p:cNvPicPr>
            <a:picLocks noChangeAspect="1" noChangeArrowheads="1"/>
          </p:cNvPicPr>
          <p:nvPr/>
        </p:nvPicPr>
        <p:blipFill>
          <a:blip r:embed="rId2"/>
          <a:srcRect/>
          <a:stretch>
            <a:fillRect/>
          </a:stretch>
        </p:blipFill>
        <p:spPr bwMode="auto">
          <a:xfrm>
            <a:off x="362620" y="1428736"/>
            <a:ext cx="8781380" cy="442915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a:srcRect/>
          <a:stretch>
            <a:fillRect/>
          </a:stretch>
        </p:blipFill>
        <p:spPr bwMode="auto">
          <a:xfrm>
            <a:off x="0" y="303213"/>
            <a:ext cx="7980363" cy="5768975"/>
          </a:xfrm>
          <a:prstGeom prst="rect">
            <a:avLst/>
          </a:prstGeom>
          <a:noFill/>
          <a:ln w="9525">
            <a:noFill/>
            <a:miter lim="800000"/>
            <a:headEnd/>
            <a:tailEnd/>
          </a:ln>
          <a:effectLst/>
        </p:spPr>
      </p:pic>
      <p:sp>
        <p:nvSpPr>
          <p:cNvPr id="3" name="Rectangle 2"/>
          <p:cNvSpPr/>
          <p:nvPr/>
        </p:nvSpPr>
        <p:spPr>
          <a:xfrm>
            <a:off x="0" y="571480"/>
            <a:ext cx="150016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14348" y="281920"/>
            <a:ext cx="7858179" cy="6181767"/>
          </a:xfrm>
          <a:prstGeom prst="rect">
            <a:avLst/>
          </a:prstGeom>
          <a:noFill/>
          <a:ln w="9525">
            <a:noFill/>
            <a:miter lim="800000"/>
            <a:headEnd/>
            <a:tailEnd/>
          </a:ln>
          <a:effectLst/>
        </p:spPr>
      </p:pic>
      <p:sp>
        <p:nvSpPr>
          <p:cNvPr id="5" name="Rectangle 4"/>
          <p:cNvSpPr/>
          <p:nvPr/>
        </p:nvSpPr>
        <p:spPr>
          <a:xfrm>
            <a:off x="857224" y="357166"/>
            <a:ext cx="2071702"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7159" y="1500174"/>
            <a:ext cx="8916841" cy="4029091"/>
          </a:xfrm>
          <a:prstGeom prst="rect">
            <a:avLst/>
          </a:prstGeom>
          <a:noFill/>
          <a:ln w="9525">
            <a:noFill/>
            <a:miter lim="800000"/>
            <a:headEnd/>
            <a:tailEnd/>
          </a:ln>
          <a:effectLst/>
        </p:spPr>
      </p:pic>
      <p:sp>
        <p:nvSpPr>
          <p:cNvPr id="3" name="Rectangle 2"/>
          <p:cNvSpPr/>
          <p:nvPr/>
        </p:nvSpPr>
        <p:spPr>
          <a:xfrm>
            <a:off x="500034" y="1142984"/>
            <a:ext cx="192882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6325" y="1733550"/>
            <a:ext cx="6991350" cy="33909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333375" y="847725"/>
            <a:ext cx="8477250" cy="51625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4.PNG"/>
          <p:cNvPicPr>
            <a:picLocks noGrp="1" noChangeAspect="1"/>
          </p:cNvPicPr>
          <p:nvPr>
            <p:ph idx="4294967295"/>
          </p:nvPr>
        </p:nvPicPr>
        <p:blipFill>
          <a:blip r:embed="rId2"/>
          <a:stretch>
            <a:fillRect/>
          </a:stretch>
        </p:blipFill>
        <p:spPr>
          <a:xfrm>
            <a:off x="0" y="2511425"/>
            <a:ext cx="8229600" cy="270351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3.PNG"/>
          <p:cNvPicPr>
            <a:picLocks noGrp="1" noChangeAspect="1"/>
          </p:cNvPicPr>
          <p:nvPr>
            <p:ph idx="4294967295"/>
          </p:nvPr>
        </p:nvPicPr>
        <p:blipFill>
          <a:blip r:embed="rId2"/>
          <a:stretch>
            <a:fillRect/>
          </a:stretch>
        </p:blipFill>
        <p:spPr>
          <a:xfrm>
            <a:off x="0" y="2066925"/>
            <a:ext cx="8229600" cy="359251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2.PNG"/>
          <p:cNvPicPr>
            <a:picLocks noGrp="1" noChangeAspect="1"/>
          </p:cNvPicPr>
          <p:nvPr>
            <p:ph idx="4294967295"/>
          </p:nvPr>
        </p:nvPicPr>
        <p:blipFill>
          <a:blip r:embed="rId2"/>
          <a:stretch>
            <a:fillRect/>
          </a:stretch>
        </p:blipFill>
        <p:spPr>
          <a:xfrm>
            <a:off x="785786" y="1428736"/>
            <a:ext cx="7962900" cy="4525963"/>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s.PNG"/>
          <p:cNvPicPr>
            <a:picLocks noGrp="1" noChangeAspect="1"/>
          </p:cNvPicPr>
          <p:nvPr>
            <p:ph idx="4294967295"/>
          </p:nvPr>
        </p:nvPicPr>
        <p:blipFill>
          <a:blip r:embed="rId2"/>
          <a:stretch>
            <a:fillRect/>
          </a:stretch>
        </p:blipFill>
        <p:spPr>
          <a:xfrm>
            <a:off x="571472" y="1857364"/>
            <a:ext cx="8229600" cy="3652837"/>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428604"/>
            <a:ext cx="2339936" cy="369332"/>
          </a:xfrm>
          <a:prstGeom prst="rect">
            <a:avLst/>
          </a:prstGeom>
        </p:spPr>
        <p:txBody>
          <a:bodyPr wrap="none">
            <a:spAutoFit/>
          </a:bodyPr>
          <a:lstStyle/>
          <a:p>
            <a:r>
              <a:rPr lang="en-IN" b="1" spc="5" dirty="0">
                <a:solidFill>
                  <a:srgbClr val="333333"/>
                </a:solidFill>
                <a:latin typeface="Arial"/>
                <a:cs typeface="Arial"/>
              </a:rPr>
              <a:t>Unsupported</a:t>
            </a:r>
            <a:r>
              <a:rPr lang="en-IN" b="1" spc="-40" dirty="0">
                <a:solidFill>
                  <a:srgbClr val="333333"/>
                </a:solidFill>
                <a:latin typeface="Arial"/>
                <a:cs typeface="Arial"/>
              </a:rPr>
              <a:t> </a:t>
            </a:r>
            <a:r>
              <a:rPr lang="en-IN" b="1" spc="5" dirty="0">
                <a:solidFill>
                  <a:srgbClr val="333333"/>
                </a:solidFill>
                <a:latin typeface="Arial"/>
                <a:cs typeface="Arial"/>
              </a:rPr>
              <a:t>Types</a:t>
            </a:r>
            <a:endParaRPr lang="en-IN" dirty="0"/>
          </a:p>
        </p:txBody>
      </p:sp>
      <p:sp>
        <p:nvSpPr>
          <p:cNvPr id="3" name="Rectangle 2"/>
          <p:cNvSpPr/>
          <p:nvPr/>
        </p:nvSpPr>
        <p:spPr>
          <a:xfrm>
            <a:off x="1000100" y="1214422"/>
            <a:ext cx="7286676" cy="3024546"/>
          </a:xfrm>
          <a:prstGeom prst="rect">
            <a:avLst/>
          </a:prstGeom>
        </p:spPr>
        <p:txBody>
          <a:bodyPr wrap="square">
            <a:spAutoFit/>
          </a:bodyPr>
          <a:lstStyle/>
          <a:p>
            <a:pPr marL="12700" marR="315595">
              <a:lnSpc>
                <a:spcPct val="102600"/>
              </a:lnSpc>
              <a:spcBef>
                <a:spcPts val="95"/>
              </a:spcBef>
            </a:pPr>
            <a:r>
              <a:rPr lang="en-IN" spc="5" dirty="0">
                <a:solidFill>
                  <a:srgbClr val="333333"/>
                </a:solidFill>
                <a:latin typeface="Verdana"/>
                <a:cs typeface="Verdana"/>
              </a:rPr>
              <a:t>list </a:t>
            </a:r>
            <a:r>
              <a:rPr lang="en-IN" spc="10" dirty="0">
                <a:solidFill>
                  <a:srgbClr val="333333"/>
                </a:solidFill>
                <a:latin typeface="Verdana"/>
                <a:cs typeface="Verdana"/>
              </a:rPr>
              <a:t>of types that are not  </a:t>
            </a:r>
            <a:r>
              <a:rPr lang="en-IN" spc="15" dirty="0">
                <a:solidFill>
                  <a:srgbClr val="333333"/>
                </a:solidFill>
                <a:latin typeface="Verdana"/>
                <a:cs typeface="Verdana"/>
              </a:rPr>
              <a:t>supported by</a:t>
            </a:r>
            <a:r>
              <a:rPr lang="en-IN" spc="-10" dirty="0">
                <a:solidFill>
                  <a:srgbClr val="333333"/>
                </a:solidFill>
                <a:latin typeface="Verdana"/>
                <a:cs typeface="Verdana"/>
              </a:rPr>
              <a:t> </a:t>
            </a:r>
            <a:r>
              <a:rPr lang="en-IN" spc="10" dirty="0">
                <a:solidFill>
                  <a:srgbClr val="333333"/>
                </a:solidFill>
                <a:latin typeface="Verdana"/>
                <a:cs typeface="Verdana"/>
              </a:rPr>
              <a:t>Python.</a:t>
            </a:r>
            <a:endParaRPr lang="en-IN" dirty="0">
              <a:latin typeface="Verdana"/>
              <a:cs typeface="Verdana"/>
            </a:endParaRPr>
          </a:p>
          <a:p>
            <a:pPr>
              <a:lnSpc>
                <a:spcPct val="100000"/>
              </a:lnSpc>
              <a:spcBef>
                <a:spcPts val="15"/>
              </a:spcBef>
            </a:pPr>
            <a:endParaRPr lang="en-IN" sz="3200" dirty="0">
              <a:latin typeface="Times New Roman"/>
              <a:cs typeface="Times New Roman"/>
            </a:endParaRPr>
          </a:p>
          <a:p>
            <a:pPr marL="12700">
              <a:lnSpc>
                <a:spcPct val="100000"/>
              </a:lnSpc>
            </a:pPr>
            <a:r>
              <a:rPr lang="en-IN" sz="2800" b="1" spc="5" dirty="0">
                <a:solidFill>
                  <a:srgbClr val="790029"/>
                </a:solidFill>
                <a:latin typeface="Courier New"/>
                <a:cs typeface="Courier New"/>
              </a:rPr>
              <a:t>char</a:t>
            </a:r>
            <a:r>
              <a:rPr lang="en-IN" sz="2800" b="1" spc="-365" dirty="0">
                <a:solidFill>
                  <a:srgbClr val="790029"/>
                </a:solidFill>
                <a:latin typeface="Courier New"/>
                <a:cs typeface="Courier New"/>
              </a:rPr>
              <a:t> </a:t>
            </a:r>
            <a:r>
              <a:rPr lang="en-IN" sz="2800" b="1" spc="-5" dirty="0">
                <a:solidFill>
                  <a:srgbClr val="333333"/>
                </a:solidFill>
                <a:latin typeface="Arial"/>
                <a:cs typeface="Arial"/>
              </a:rPr>
              <a:t>or </a:t>
            </a:r>
            <a:r>
              <a:rPr lang="en-IN" sz="2800" b="1" spc="5" dirty="0">
                <a:solidFill>
                  <a:srgbClr val="790029"/>
                </a:solidFill>
                <a:latin typeface="Courier New"/>
                <a:cs typeface="Courier New"/>
              </a:rPr>
              <a:t>byte</a:t>
            </a:r>
          </a:p>
          <a:p>
            <a:pPr marL="12700"/>
            <a:r>
              <a:rPr lang="fr-FR" sz="2800" b="1" spc="5" dirty="0" err="1">
                <a:solidFill>
                  <a:srgbClr val="790029"/>
                </a:solidFill>
                <a:latin typeface="Courier New"/>
                <a:cs typeface="Courier New"/>
              </a:rPr>
              <a:t>int</a:t>
            </a:r>
            <a:r>
              <a:rPr lang="fr-FR" sz="2800" b="1" spc="-370" dirty="0">
                <a:solidFill>
                  <a:srgbClr val="790029"/>
                </a:solidFill>
                <a:latin typeface="Courier New"/>
                <a:cs typeface="Courier New"/>
              </a:rPr>
              <a:t> </a:t>
            </a:r>
            <a:r>
              <a:rPr lang="fr-FR" sz="2800" b="1" spc="-5" dirty="0">
                <a:solidFill>
                  <a:srgbClr val="333333"/>
                </a:solidFill>
                <a:latin typeface="Arial"/>
                <a:cs typeface="Arial"/>
              </a:rPr>
              <a:t>versus</a:t>
            </a:r>
            <a:r>
              <a:rPr lang="fr-FR" sz="2800" b="1" dirty="0">
                <a:solidFill>
                  <a:srgbClr val="333333"/>
                </a:solidFill>
                <a:latin typeface="Arial"/>
                <a:cs typeface="Arial"/>
              </a:rPr>
              <a:t> </a:t>
            </a:r>
            <a:r>
              <a:rPr lang="fr-FR" sz="2800" b="1" spc="5" dirty="0">
                <a:solidFill>
                  <a:srgbClr val="790029"/>
                </a:solidFill>
                <a:latin typeface="Courier New"/>
                <a:cs typeface="Courier New"/>
              </a:rPr>
              <a:t>short</a:t>
            </a:r>
            <a:r>
              <a:rPr lang="fr-FR" sz="2800" b="1" spc="-365" dirty="0">
                <a:solidFill>
                  <a:srgbClr val="790029"/>
                </a:solidFill>
                <a:latin typeface="Courier New"/>
                <a:cs typeface="Courier New"/>
              </a:rPr>
              <a:t> </a:t>
            </a:r>
            <a:r>
              <a:rPr lang="fr-FR" sz="2800" b="1" spc="-5" dirty="0">
                <a:solidFill>
                  <a:srgbClr val="333333"/>
                </a:solidFill>
                <a:latin typeface="Arial"/>
                <a:cs typeface="Arial"/>
              </a:rPr>
              <a:t>versus</a:t>
            </a:r>
            <a:r>
              <a:rPr lang="fr-FR" sz="2800" b="1" dirty="0">
                <a:solidFill>
                  <a:srgbClr val="333333"/>
                </a:solidFill>
                <a:latin typeface="Arial"/>
                <a:cs typeface="Arial"/>
              </a:rPr>
              <a:t> </a:t>
            </a:r>
            <a:r>
              <a:rPr lang="fr-FR" sz="2800" b="1" spc="5" dirty="0">
                <a:solidFill>
                  <a:srgbClr val="790029"/>
                </a:solidFill>
                <a:latin typeface="Courier New"/>
                <a:cs typeface="Courier New"/>
              </a:rPr>
              <a:t>long</a:t>
            </a:r>
            <a:endParaRPr lang="fr-FR" sz="2800" dirty="0">
              <a:latin typeface="Courier New"/>
              <a:cs typeface="Courier New"/>
            </a:endParaRPr>
          </a:p>
          <a:p>
            <a:pPr marL="12700"/>
            <a:r>
              <a:rPr lang="en-IN" sz="2800" b="1" spc="5" dirty="0">
                <a:solidFill>
                  <a:srgbClr val="790029"/>
                </a:solidFill>
                <a:latin typeface="Courier New"/>
                <a:cs typeface="Courier New"/>
              </a:rPr>
              <a:t>float</a:t>
            </a:r>
            <a:r>
              <a:rPr lang="en-IN" sz="2800" b="1" spc="-365" dirty="0">
                <a:solidFill>
                  <a:srgbClr val="790029"/>
                </a:solidFill>
                <a:latin typeface="Courier New"/>
                <a:cs typeface="Courier New"/>
              </a:rPr>
              <a:t> </a:t>
            </a:r>
            <a:r>
              <a:rPr lang="en-IN" sz="2800" b="1" spc="-5" dirty="0">
                <a:solidFill>
                  <a:srgbClr val="333333"/>
                </a:solidFill>
                <a:latin typeface="Arial"/>
                <a:cs typeface="Arial"/>
              </a:rPr>
              <a:t>versus </a:t>
            </a:r>
            <a:r>
              <a:rPr lang="en-IN" sz="2800" b="1" spc="5" dirty="0">
                <a:solidFill>
                  <a:srgbClr val="790029"/>
                </a:solidFill>
                <a:latin typeface="Courier New"/>
                <a:cs typeface="Courier New"/>
              </a:rPr>
              <a:t>double</a:t>
            </a:r>
          </a:p>
          <a:p>
            <a:pPr marL="12700"/>
            <a:endParaRPr lang="en-IN" sz="2800" dirty="0">
              <a:latin typeface="Courier New"/>
              <a:cs typeface="Courier New"/>
            </a:endParaRPr>
          </a:p>
          <a:p>
            <a:pPr marL="12700">
              <a:lnSpc>
                <a:spcPct val="100000"/>
              </a:lnSpc>
            </a:pPr>
            <a:endParaRPr lang="en-IN" sz="2800" dirty="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500042"/>
            <a:ext cx="8429684" cy="1876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8596" y="2428868"/>
            <a:ext cx="8715404" cy="393451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786842" cy="830997"/>
          </a:xfrm>
          <a:prstGeom prst="rect">
            <a:avLst/>
          </a:prstGeom>
        </p:spPr>
        <p:txBody>
          <a:bodyPr wrap="square">
            <a:spAutoFit/>
          </a:bodyPr>
          <a:lstStyle/>
          <a:p>
            <a:r>
              <a:rPr lang="en-IN" sz="2400" dirty="0"/>
              <a:t>Numbers - Introduction to Numbers Integers, Floating Point Real Numbers ,Complex Numbers </a:t>
            </a:r>
          </a:p>
        </p:txBody>
      </p:sp>
      <p:pic>
        <p:nvPicPr>
          <p:cNvPr id="4" name="Picture 2"/>
          <p:cNvPicPr>
            <a:picLocks noChangeAspect="1" noChangeArrowheads="1"/>
          </p:cNvPicPr>
          <p:nvPr/>
        </p:nvPicPr>
        <p:blipFill>
          <a:blip r:embed="rId2"/>
          <a:srcRect/>
          <a:stretch>
            <a:fillRect/>
          </a:stretch>
        </p:blipFill>
        <p:spPr bwMode="auto">
          <a:xfrm>
            <a:off x="1" y="1385889"/>
            <a:ext cx="8858280" cy="3881718"/>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957263" y="1247775"/>
            <a:ext cx="7229475" cy="43624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642918"/>
            <a:ext cx="8501122" cy="7571303"/>
          </a:xfrm>
          <a:prstGeom prst="rect">
            <a:avLst/>
          </a:prstGeom>
          <a:noFill/>
        </p:spPr>
        <p:txBody>
          <a:bodyPr wrap="square" numCol="2" rtlCol="0">
            <a:spAutoFit/>
          </a:bodyPr>
          <a:lstStyle/>
          <a:p>
            <a:r>
              <a:rPr lang="en-IN" dirty="0"/>
              <a:t>Example for integers:</a:t>
            </a:r>
          </a:p>
          <a:p>
            <a:r>
              <a:rPr lang="en-IN" dirty="0"/>
              <a:t>a=90;</a:t>
            </a:r>
          </a:p>
          <a:p>
            <a:r>
              <a:rPr lang="en-IN" dirty="0"/>
              <a:t>b=2;</a:t>
            </a:r>
          </a:p>
          <a:p>
            <a:r>
              <a:rPr lang="en-IN" dirty="0"/>
              <a:t>C=a&gt;&gt;2;</a:t>
            </a:r>
          </a:p>
          <a:p>
            <a:r>
              <a:rPr lang="en-IN" dirty="0"/>
              <a:t>Print(c)</a:t>
            </a:r>
          </a:p>
          <a:p>
            <a:r>
              <a:rPr lang="en-IN" dirty="0"/>
              <a:t>Print(type(c))</a:t>
            </a:r>
          </a:p>
          <a:p>
            <a:r>
              <a:rPr lang="en-IN" dirty="0"/>
              <a:t>***</a:t>
            </a:r>
          </a:p>
          <a:p>
            <a:r>
              <a:rPr lang="en-IN" dirty="0"/>
              <a:t>Example double numbers:</a:t>
            </a:r>
          </a:p>
          <a:p>
            <a:r>
              <a:rPr lang="en-IN" dirty="0"/>
              <a:t> a=9.0;</a:t>
            </a:r>
          </a:p>
          <a:p>
            <a:r>
              <a:rPr lang="en-IN" dirty="0"/>
              <a:t>B=4.7</a:t>
            </a:r>
          </a:p>
          <a:p>
            <a:r>
              <a:rPr lang="en-IN" dirty="0"/>
              <a:t>C=a/b</a:t>
            </a:r>
          </a:p>
          <a:p>
            <a:r>
              <a:rPr lang="en-IN" dirty="0"/>
              <a:t>Print(c)</a:t>
            </a:r>
          </a:p>
          <a:p>
            <a:r>
              <a:rPr lang="en-IN" dirty="0"/>
              <a:t>Print(type(c))</a:t>
            </a:r>
          </a:p>
          <a:p>
            <a:endParaRPr lang="en-IN" dirty="0"/>
          </a:p>
          <a:p>
            <a:r>
              <a:rPr lang="en-IN" dirty="0"/>
              <a:t>**</a:t>
            </a:r>
          </a:p>
          <a:p>
            <a:r>
              <a:rPr lang="en-IN" dirty="0"/>
              <a:t>Example1 on Complex number:</a:t>
            </a:r>
          </a:p>
          <a:p>
            <a:r>
              <a:rPr lang="en-IN" dirty="0"/>
              <a:t>a=7+8j</a:t>
            </a:r>
          </a:p>
          <a:p>
            <a:r>
              <a:rPr lang="en-IN" dirty="0"/>
              <a:t>Print(a)</a:t>
            </a:r>
          </a:p>
          <a:p>
            <a:r>
              <a:rPr lang="en-IN" dirty="0"/>
              <a:t>Print(type(a))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Example2 on Complex number:</a:t>
            </a:r>
          </a:p>
          <a:p>
            <a:r>
              <a:rPr lang="en-IN" dirty="0"/>
              <a:t>a=complex("3+2j")</a:t>
            </a:r>
          </a:p>
          <a:p>
            <a:r>
              <a:rPr lang="en-IN" dirty="0"/>
              <a:t>print (a)</a:t>
            </a:r>
          </a:p>
          <a:p>
            <a:r>
              <a:rPr lang="en-IN" dirty="0"/>
              <a:t>print("a </a:t>
            </a:r>
            <a:r>
              <a:rPr lang="en-IN" dirty="0" err="1"/>
              <a:t>is",a</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TextBox 2"/>
          <p:cNvSpPr txBox="1"/>
          <p:nvPr/>
        </p:nvSpPr>
        <p:spPr>
          <a:xfrm>
            <a:off x="214282" y="0"/>
            <a:ext cx="5500726" cy="369332"/>
          </a:xfrm>
          <a:prstGeom prst="rect">
            <a:avLst/>
          </a:prstGeom>
          <a:noFill/>
        </p:spPr>
        <p:txBody>
          <a:bodyPr wrap="square" rtlCol="0">
            <a:spAutoFit/>
          </a:bodyPr>
          <a:lstStyle/>
          <a:p>
            <a:r>
              <a:rPr lang="en-IN" dirty="0"/>
              <a:t>Examples on Numbers::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571480"/>
            <a:ext cx="9144000" cy="4071966"/>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71472" y="642918"/>
            <a:ext cx="678661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Times New Roman" pitchFamily="18" charset="0"/>
                <a:ea typeface="Calibri" pitchFamily="34" charset="0"/>
                <a:cs typeface="Times New Roman" pitchFamily="18" charset="0"/>
              </a:rPr>
              <a:t>Standard Type Functions</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cmp</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(-6, 2)</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str</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(0xFF)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str</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(55.3e2)</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type(0xFF)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type(98765432109876543210L)</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srcRect/>
          <a:stretch>
            <a:fillRect/>
          </a:stretch>
        </p:blipFill>
        <p:spPr bwMode="auto">
          <a:xfrm>
            <a:off x="0" y="1928802"/>
            <a:ext cx="9361256" cy="264796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041285" y="571480"/>
            <a:ext cx="7675467" cy="357189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1071538" y="4286256"/>
            <a:ext cx="6467859" cy="64294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857224" y="266846"/>
            <a:ext cx="7000266" cy="673747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9144000" cy="4071942"/>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0" y="4286256"/>
            <a:ext cx="3143240" cy="186793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14282" y="0"/>
            <a:ext cx="8286808" cy="3143248"/>
          </a:xfrm>
          <a:prstGeom prst="rect">
            <a:avLst/>
          </a:prstGeom>
          <a:noFill/>
          <a:ln w="9525">
            <a:noFill/>
            <a:miter lim="800000"/>
            <a:headEnd/>
            <a:tailEnd/>
          </a:ln>
        </p:spPr>
      </p:pic>
      <p:pic>
        <p:nvPicPr>
          <p:cNvPr id="3" name="Picture 2"/>
          <p:cNvPicPr/>
          <p:nvPr/>
        </p:nvPicPr>
        <p:blipFill>
          <a:blip r:embed="rId3"/>
          <a:srcRect b="12499"/>
          <a:stretch>
            <a:fillRect/>
          </a:stretch>
        </p:blipFill>
        <p:spPr bwMode="auto">
          <a:xfrm>
            <a:off x="214282" y="3143248"/>
            <a:ext cx="8929718" cy="300039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9538" y="738188"/>
            <a:ext cx="8924925" cy="538162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2"/>
          <a:srcRect/>
          <a:stretch>
            <a:fillRect/>
          </a:stretch>
        </p:blipFill>
        <p:spPr bwMode="auto">
          <a:xfrm>
            <a:off x="-64016" y="1238249"/>
            <a:ext cx="9208016" cy="482424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a:srcRect t="47459"/>
          <a:stretch>
            <a:fillRect/>
          </a:stretch>
        </p:blipFill>
        <p:spPr bwMode="auto">
          <a:xfrm>
            <a:off x="0" y="1142984"/>
            <a:ext cx="9207956" cy="260985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89234" y="357166"/>
            <a:ext cx="8854766" cy="4500593"/>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a:srcRect/>
          <a:stretch>
            <a:fillRect/>
          </a:stretch>
        </p:blipFill>
        <p:spPr bwMode="auto">
          <a:xfrm>
            <a:off x="291330" y="1643050"/>
            <a:ext cx="8852670" cy="5023086"/>
          </a:xfrm>
          <a:prstGeom prst="rect">
            <a:avLst/>
          </a:prstGeom>
          <a:noFill/>
          <a:ln w="9525">
            <a:noFill/>
            <a:miter lim="800000"/>
            <a:headEnd/>
            <a:tailEnd/>
          </a:ln>
          <a:effectLst/>
        </p:spPr>
      </p:pic>
      <p:sp>
        <p:nvSpPr>
          <p:cNvPr id="3" name="TextBox 2"/>
          <p:cNvSpPr txBox="1"/>
          <p:nvPr/>
        </p:nvSpPr>
        <p:spPr>
          <a:xfrm>
            <a:off x="214282" y="428604"/>
            <a:ext cx="8072494" cy="584775"/>
          </a:xfrm>
          <a:prstGeom prst="rect">
            <a:avLst/>
          </a:prstGeom>
          <a:noFill/>
        </p:spPr>
        <p:txBody>
          <a:bodyPr wrap="square" rtlCol="0">
            <a:spAutoFit/>
          </a:bodyPr>
          <a:lstStyle/>
          <a:p>
            <a:r>
              <a:rPr lang="en-IN" sz="3200" dirty="0"/>
              <a:t>Built in Methods on Strings cont..</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072494" cy="584775"/>
          </a:xfrm>
          <a:prstGeom prst="rect">
            <a:avLst/>
          </a:prstGeom>
          <a:noFill/>
        </p:spPr>
        <p:txBody>
          <a:bodyPr wrap="square" rtlCol="0">
            <a:spAutoFit/>
          </a:bodyPr>
          <a:lstStyle/>
          <a:p>
            <a:r>
              <a:rPr lang="en-IN" sz="3200" dirty="0"/>
              <a:t>Built in Methods on Strings cont..</a:t>
            </a:r>
            <a:endParaRPr lang="en-IN" dirty="0"/>
          </a:p>
        </p:txBody>
      </p:sp>
      <p:pic>
        <p:nvPicPr>
          <p:cNvPr id="12289" name="Picture 1"/>
          <p:cNvPicPr>
            <a:picLocks noChangeAspect="1" noChangeArrowheads="1"/>
          </p:cNvPicPr>
          <p:nvPr/>
        </p:nvPicPr>
        <p:blipFill>
          <a:blip r:embed="rId2"/>
          <a:srcRect/>
          <a:stretch>
            <a:fillRect/>
          </a:stretch>
        </p:blipFill>
        <p:spPr bwMode="auto">
          <a:xfrm>
            <a:off x="149065" y="923924"/>
            <a:ext cx="8923529" cy="564834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24912" y="1285860"/>
            <a:ext cx="9168912" cy="5143536"/>
          </a:xfrm>
          <a:prstGeom prst="rect">
            <a:avLst/>
          </a:prstGeom>
          <a:noFill/>
          <a:ln w="9525">
            <a:noFill/>
            <a:miter lim="800000"/>
            <a:headEnd/>
            <a:tailEnd/>
          </a:ln>
          <a:effectLst/>
        </p:spPr>
      </p:pic>
      <p:sp>
        <p:nvSpPr>
          <p:cNvPr id="3" name="TextBox 2"/>
          <p:cNvSpPr txBox="1"/>
          <p:nvPr/>
        </p:nvSpPr>
        <p:spPr>
          <a:xfrm>
            <a:off x="214282" y="285728"/>
            <a:ext cx="8072494" cy="584775"/>
          </a:xfrm>
          <a:prstGeom prst="rect">
            <a:avLst/>
          </a:prstGeom>
          <a:noFill/>
        </p:spPr>
        <p:txBody>
          <a:bodyPr wrap="square" rtlCol="0">
            <a:spAutoFit/>
          </a:bodyPr>
          <a:lstStyle/>
          <a:p>
            <a:r>
              <a:rPr lang="en-IN" sz="3200" dirty="0"/>
              <a:t>Built in Methods on Strings cont..</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sz="3600" dirty="0"/>
              <a:t>A sequence is a data type that represents a group of elements.</a:t>
            </a:r>
            <a:endParaRPr lang="en-IN" sz="3600" dirty="0"/>
          </a:p>
          <a:p>
            <a:pPr algn="just"/>
            <a:r>
              <a:rPr lang="en-US" sz="3600" dirty="0"/>
              <a:t>The purpose of any sequence is to store and process group elements.</a:t>
            </a:r>
          </a:p>
          <a:p>
            <a:pPr algn="just"/>
            <a:r>
              <a:rPr lang="en-US" sz="3600" dirty="0"/>
              <a:t>In python, strings, lists, tuples and dictionaries are very important sequence data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endParaRPr lang="en-IN" dirty="0"/>
          </a:p>
        </p:txBody>
      </p:sp>
      <p:sp>
        <p:nvSpPr>
          <p:cNvPr id="3" name="Content Placeholder 2"/>
          <p:cNvSpPr>
            <a:spLocks noGrp="1"/>
          </p:cNvSpPr>
          <p:nvPr>
            <p:ph idx="1"/>
          </p:nvPr>
        </p:nvSpPr>
        <p:spPr>
          <a:xfrm>
            <a:off x="457200" y="1571612"/>
            <a:ext cx="8229600" cy="4525963"/>
          </a:xfrm>
        </p:spPr>
        <p:txBody>
          <a:bodyPr>
            <a:normAutofit lnSpcReduction="10000"/>
          </a:bodyPr>
          <a:lstStyle/>
          <a:p>
            <a:pPr algn="just"/>
            <a:r>
              <a:rPr lang="en-US" sz="3600" dirty="0"/>
              <a:t>Sequence types all share the same access model: ordered set with sequentially indexed offsets to get to each element.</a:t>
            </a:r>
          </a:p>
          <a:p>
            <a:pPr algn="just"/>
            <a:r>
              <a:rPr lang="en-US" sz="3600" dirty="0"/>
              <a:t>Multiple elements may be selected by using the slice operators.</a:t>
            </a:r>
          </a:p>
          <a:p>
            <a:pPr algn="just"/>
            <a:r>
              <a:rPr lang="en-US" sz="3600" dirty="0"/>
              <a:t>The numbering scheme used starts from zero (0) and ends with one less than the length of the sequence( 0 to n-1 ).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sequence elements are stored and accessed</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52463" y="2228850"/>
            <a:ext cx="7839075" cy="24003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p:txBody>
          <a:bodyPr/>
          <a:lstStyle/>
          <a:p>
            <a:pPr algn="just"/>
            <a:r>
              <a:rPr lang="en-US" dirty="0"/>
              <a:t>A list is similar to an array that consists of a group of elements or items.</a:t>
            </a:r>
          </a:p>
          <a:p>
            <a:pPr algn="just"/>
            <a:r>
              <a:rPr lang="en-US" dirty="0"/>
              <a:t>The Difference </a:t>
            </a:r>
            <a:r>
              <a:rPr lang="en-US"/>
              <a:t>is ……… An </a:t>
            </a:r>
            <a:r>
              <a:rPr lang="en-US" dirty="0"/>
              <a:t>array can store only one type of elements whereas a list can store different types of elements.</a:t>
            </a:r>
          </a:p>
          <a:p>
            <a:pPr algn="just"/>
            <a:r>
              <a:rPr lang="en-US" dirty="0"/>
              <a:t>To create a List as putting different comma-separated values between square brackets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57742" cy="868346"/>
          </a:xfrm>
        </p:spPr>
        <p:txBody>
          <a:bodyPr>
            <a:normAutofit/>
          </a:bodyPr>
          <a:lstStyle/>
          <a:p>
            <a:r>
              <a:rPr lang="en-IN" sz="3600" b="1" dirty="0">
                <a:latin typeface="Times New Roman" pitchFamily="18" charset="0"/>
                <a:cs typeface="Times New Roman" pitchFamily="18" charset="0"/>
              </a:rPr>
              <a:t>Need for python:</a:t>
            </a:r>
          </a:p>
        </p:txBody>
      </p:sp>
      <p:pic>
        <p:nvPicPr>
          <p:cNvPr id="4098" name="Picture 2"/>
          <p:cNvPicPr>
            <a:picLocks noChangeAspect="1" noChangeArrowheads="1"/>
          </p:cNvPicPr>
          <p:nvPr/>
        </p:nvPicPr>
        <p:blipFill>
          <a:blip r:embed="rId2"/>
          <a:srcRect/>
          <a:stretch>
            <a:fillRect/>
          </a:stretch>
        </p:blipFill>
        <p:spPr bwMode="auto">
          <a:xfrm>
            <a:off x="642910" y="2928934"/>
            <a:ext cx="6225171" cy="3590941"/>
          </a:xfrm>
          <a:prstGeom prst="rect">
            <a:avLst/>
          </a:prstGeom>
          <a:noFill/>
          <a:ln w="9525">
            <a:noFill/>
            <a:miter lim="800000"/>
            <a:headEnd/>
            <a:tailEnd/>
          </a:ln>
          <a:effectLst/>
        </p:spPr>
      </p:pic>
      <p:sp>
        <p:nvSpPr>
          <p:cNvPr id="4" name="TextBox 3"/>
          <p:cNvSpPr txBox="1"/>
          <p:nvPr/>
        </p:nvSpPr>
        <p:spPr>
          <a:xfrm>
            <a:off x="785786" y="857232"/>
            <a:ext cx="3857652" cy="707886"/>
          </a:xfrm>
          <a:prstGeom prst="rect">
            <a:avLst/>
          </a:prstGeom>
          <a:noFill/>
        </p:spPr>
        <p:txBody>
          <a:bodyPr wrap="square" rtlCol="0">
            <a:spAutoFit/>
          </a:bodyPr>
          <a:lstStyle/>
          <a:p>
            <a:r>
              <a:rPr lang="en-IN" sz="2000" b="1" dirty="0">
                <a:latin typeface="Times New Roman" pitchFamily="18" charset="0"/>
                <a:cs typeface="Times New Roman" pitchFamily="18" charset="0"/>
                <a:sym typeface="Wingdings" pitchFamily="2" charset="2"/>
              </a:rPr>
              <a:t>Portable</a:t>
            </a:r>
          </a:p>
          <a:p>
            <a:r>
              <a:rPr lang="en-IN" sz="2000" b="1" dirty="0">
                <a:latin typeface="Times New Roman" pitchFamily="18" charset="0"/>
                <a:cs typeface="Times New Roman" pitchFamily="18" charset="0"/>
                <a:sym typeface="Wingdings" pitchFamily="2" charset="2"/>
              </a:rPr>
              <a:t>Open Source Soft ware</a:t>
            </a:r>
            <a:endParaRPr lang="en-IN" sz="2000" b="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srcRect/>
          <a:stretch>
            <a:fillRect/>
          </a:stretch>
        </p:blipFill>
        <p:spPr bwMode="auto">
          <a:xfrm>
            <a:off x="785786" y="1571612"/>
            <a:ext cx="3209925" cy="2952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857224" y="1928802"/>
            <a:ext cx="1628775" cy="3048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857224" y="2285992"/>
            <a:ext cx="2038350" cy="257175"/>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a:srcRect/>
          <a:stretch>
            <a:fillRect/>
          </a:stretch>
        </p:blipFill>
        <p:spPr bwMode="auto">
          <a:xfrm>
            <a:off x="928662" y="2571744"/>
            <a:ext cx="1657350" cy="3429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9205-366B-E9B1-A121-255FC84C1E4C}"/>
              </a:ext>
            </a:extLst>
          </p:cNvPr>
          <p:cNvSpPr>
            <a:spLocks noGrp="1"/>
          </p:cNvSpPr>
          <p:nvPr>
            <p:ph type="title"/>
          </p:nvPr>
        </p:nvSpPr>
        <p:spPr/>
        <p:txBody>
          <a:bodyPr/>
          <a:lstStyle/>
          <a:p>
            <a:r>
              <a:rPr lang="en-US" dirty="0"/>
              <a:t>List </a:t>
            </a:r>
          </a:p>
        </p:txBody>
      </p:sp>
      <p:sp>
        <p:nvSpPr>
          <p:cNvPr id="3" name="Content Placeholder 2">
            <a:extLst>
              <a:ext uri="{FF2B5EF4-FFF2-40B4-BE49-F238E27FC236}">
                <a16:creationId xmlns:a16="http://schemas.microsoft.com/office/drawing/2014/main" id="{9FD54242-415A-CE9B-BF93-444210D5FBE2}"/>
              </a:ext>
            </a:extLst>
          </p:cNvPr>
          <p:cNvSpPr>
            <a:spLocks noGrp="1"/>
          </p:cNvSpPr>
          <p:nvPr>
            <p:ph idx="1"/>
          </p:nvPr>
        </p:nvSpPr>
        <p:spPr>
          <a:xfrm>
            <a:off x="457200" y="1556792"/>
            <a:ext cx="8229600" cy="4525963"/>
          </a:xfrm>
        </p:spPr>
        <p:txBody>
          <a:bodyPr>
            <a:normAutofit fontScale="85000" lnSpcReduction="20000"/>
          </a:bodyPr>
          <a:lstStyle/>
          <a:p>
            <a:pPr algn="just"/>
            <a:r>
              <a:rPr lang="en-US" dirty="0"/>
              <a:t>Lists are used to store multiple items in a single variable.</a:t>
            </a:r>
          </a:p>
          <a:p>
            <a:pPr algn="just"/>
            <a:r>
              <a:rPr lang="en-US" dirty="0"/>
              <a:t>List items are ordered, changeable, and allow duplicate values.</a:t>
            </a:r>
          </a:p>
          <a:p>
            <a:pPr algn="just"/>
            <a:r>
              <a:rPr lang="en-US" dirty="0"/>
              <a:t>ordered: items have a defined order, and that order will not change.</a:t>
            </a:r>
          </a:p>
          <a:p>
            <a:pPr algn="just"/>
            <a:r>
              <a:rPr lang="en-US" dirty="0"/>
              <a:t>Changeable: We can change, add, and remove items in a list after it has been created.</a:t>
            </a:r>
          </a:p>
          <a:p>
            <a:pPr algn="just"/>
            <a:r>
              <a:rPr lang="en-US" dirty="0"/>
              <a:t>duplicate values: lists are indexed, lists can have items with the same value.</a:t>
            </a:r>
          </a:p>
          <a:p>
            <a:pPr marL="0" indent="0" algn="just">
              <a:buNone/>
            </a:pPr>
            <a:r>
              <a:rPr lang="en-US" dirty="0" err="1"/>
              <a:t>MyList</a:t>
            </a:r>
            <a:r>
              <a:rPr lang="en-US" dirty="0"/>
              <a:t> = ["apple", "banana", "cherry", "apple", "cherry"]</a:t>
            </a:r>
          </a:p>
          <a:p>
            <a:pPr algn="just"/>
            <a:endParaRPr lang="en-US" dirty="0"/>
          </a:p>
        </p:txBody>
      </p:sp>
    </p:spTree>
    <p:extLst>
      <p:ext uri="{BB962C8B-B14F-4D97-AF65-F5344CB8AC3E}">
        <p14:creationId xmlns:p14="http://schemas.microsoft.com/office/powerpoint/2010/main" val="3468326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617681"/>
            <a:ext cx="8229600" cy="4525963"/>
          </a:xfrm>
        </p:spPr>
        <p:txBody>
          <a:bodyPr>
            <a:normAutofit/>
          </a:bodyPr>
          <a:lstStyle/>
          <a:p>
            <a:r>
              <a:rPr lang="en-US" dirty="0"/>
              <a:t>Lists are dynamic because they can contain as many variables and handle various data types at a time. </a:t>
            </a:r>
          </a:p>
          <a:p>
            <a:r>
              <a:rPr lang="en-US" dirty="0"/>
              <a:t>List items can be of any data type: </a:t>
            </a:r>
          </a:p>
          <a:p>
            <a:pPr marL="0" indent="0">
              <a:buNone/>
            </a:pPr>
            <a:r>
              <a:rPr lang="en-US" dirty="0"/>
              <a:t>	(String, int and </a:t>
            </a:r>
            <a:r>
              <a:rPr lang="en-US" dirty="0" err="1"/>
              <a:t>boolean</a:t>
            </a:r>
            <a:r>
              <a:rPr lang="en-US" dirty="0"/>
              <a:t> data types)</a:t>
            </a:r>
          </a:p>
          <a:p>
            <a:r>
              <a:rPr lang="en-US" dirty="0"/>
              <a:t>list1 = ["apple", "banana", "cherry"]</a:t>
            </a:r>
          </a:p>
          <a:p>
            <a:r>
              <a:rPr lang="en-US" dirty="0"/>
              <a:t>list2 = [1, 5, 7, 9, 3]</a:t>
            </a:r>
          </a:p>
          <a:p>
            <a:r>
              <a:rPr lang="en-US" dirty="0"/>
              <a:t>list3 = [True, False, False]</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4729-61AC-DEE6-F820-CE9FAE61E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FCB79-568E-60A1-E8E5-2E728677EB2F}"/>
              </a:ext>
            </a:extLst>
          </p:cNvPr>
          <p:cNvSpPr>
            <a:spLocks noGrp="1"/>
          </p:cNvSpPr>
          <p:nvPr>
            <p:ph idx="1"/>
          </p:nvPr>
        </p:nvSpPr>
        <p:spPr/>
        <p:txBody>
          <a:bodyPr/>
          <a:lstStyle/>
          <a:p>
            <a:r>
              <a:rPr lang="en-US" dirty="0"/>
              <a:t>A list can contain different data types:</a:t>
            </a:r>
          </a:p>
          <a:p>
            <a:pPr marL="0" indent="0">
              <a:buNone/>
            </a:pPr>
            <a:r>
              <a:rPr lang="en-US" dirty="0"/>
              <a:t>	list1 = ["</a:t>
            </a:r>
            <a:r>
              <a:rPr lang="en-US" dirty="0" err="1"/>
              <a:t>abc</a:t>
            </a:r>
            <a:r>
              <a:rPr lang="en-US" dirty="0"/>
              <a:t>", 34, True, 40, "male"]</a:t>
            </a:r>
          </a:p>
          <a:p>
            <a:endParaRPr lang="en-US" dirty="0"/>
          </a:p>
        </p:txBody>
      </p:sp>
    </p:spTree>
    <p:extLst>
      <p:ext uri="{BB962C8B-B14F-4D97-AF65-F5344CB8AC3E}">
        <p14:creationId xmlns:p14="http://schemas.microsoft.com/office/powerpoint/2010/main" val="4172195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Accessing values in List:</a:t>
            </a:r>
            <a:endParaRPr lang="en-US" dirty="0"/>
          </a:p>
          <a:p>
            <a:pPr lvl="1" algn="just"/>
            <a:r>
              <a:rPr lang="en-US" dirty="0"/>
              <a:t>use the square brackets for slicing along with the index or indices to obtain value available at that index.</a:t>
            </a:r>
          </a:p>
          <a:p>
            <a:pPr lvl="1" algn="just">
              <a:buNone/>
            </a:pPr>
            <a:endParaRPr lang="en-US" dirty="0"/>
          </a:p>
        </p:txBody>
      </p:sp>
      <p:pic>
        <p:nvPicPr>
          <p:cNvPr id="4" name="table"/>
          <p:cNvPicPr>
            <a:picLocks noChangeAspect="1"/>
          </p:cNvPicPr>
          <p:nvPr/>
        </p:nvPicPr>
        <p:blipFill>
          <a:blip r:embed="rId2"/>
          <a:stretch>
            <a:fillRect/>
          </a:stretch>
        </p:blipFill>
        <p:spPr>
          <a:xfrm>
            <a:off x="2813814" y="5781676"/>
            <a:ext cx="5401524" cy="883997"/>
          </a:xfrm>
          <a:prstGeom prst="rect">
            <a:avLst/>
          </a:prstGeom>
        </p:spPr>
      </p:pic>
      <p:pic>
        <p:nvPicPr>
          <p:cNvPr id="5" name="table"/>
          <p:cNvPicPr>
            <a:picLocks noChangeAspect="1"/>
          </p:cNvPicPr>
          <p:nvPr/>
        </p:nvPicPr>
        <p:blipFill>
          <a:blip r:embed="rId3"/>
          <a:stretch>
            <a:fillRect/>
          </a:stretch>
        </p:blipFill>
        <p:spPr>
          <a:xfrm>
            <a:off x="2786050" y="4714876"/>
            <a:ext cx="5407621" cy="883997"/>
          </a:xfrm>
          <a:prstGeom prst="rect">
            <a:avLst/>
          </a:prstGeom>
        </p:spPr>
      </p:pic>
      <p:pic>
        <p:nvPicPr>
          <p:cNvPr id="6" name="table"/>
          <p:cNvPicPr>
            <a:picLocks noChangeAspect="1"/>
          </p:cNvPicPr>
          <p:nvPr/>
        </p:nvPicPr>
        <p:blipFill>
          <a:blip r:embed="rId4"/>
          <a:stretch>
            <a:fillRect/>
          </a:stretch>
        </p:blipFill>
        <p:spPr>
          <a:xfrm>
            <a:off x="2786047" y="3571876"/>
            <a:ext cx="5401524" cy="883997"/>
          </a:xfrm>
          <a:prstGeom prst="rect">
            <a:avLst/>
          </a:prstGeom>
        </p:spPr>
      </p:pic>
      <p:sp>
        <p:nvSpPr>
          <p:cNvPr id="7" name="TextBox 7"/>
          <p:cNvSpPr txBox="1"/>
          <p:nvPr/>
        </p:nvSpPr>
        <p:spPr>
          <a:xfrm>
            <a:off x="1405709" y="5996544"/>
            <a:ext cx="937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Student</a:t>
            </a:r>
          </a:p>
        </p:txBody>
      </p:sp>
      <p:sp>
        <p:nvSpPr>
          <p:cNvPr id="8" name="TextBox 8"/>
          <p:cNvSpPr txBox="1"/>
          <p:nvPr/>
        </p:nvSpPr>
        <p:spPr>
          <a:xfrm>
            <a:off x="797735" y="4929744"/>
            <a:ext cx="1800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Positive Indexing</a:t>
            </a:r>
          </a:p>
        </p:txBody>
      </p:sp>
      <p:sp>
        <p:nvSpPr>
          <p:cNvPr id="9" name="TextBox 9"/>
          <p:cNvSpPr txBox="1"/>
          <p:nvPr/>
        </p:nvSpPr>
        <p:spPr>
          <a:xfrm>
            <a:off x="801992" y="3786744"/>
            <a:ext cx="186563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negative Indexing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CA8A-24F2-4C2D-F942-F30569D13F5D}"/>
              </a:ext>
            </a:extLst>
          </p:cNvPr>
          <p:cNvSpPr>
            <a:spLocks noGrp="1"/>
          </p:cNvSpPr>
          <p:nvPr>
            <p:ph type="title"/>
          </p:nvPr>
        </p:nvSpPr>
        <p:spPr/>
        <p:txBody>
          <a:bodyPr/>
          <a:lstStyle/>
          <a:p>
            <a:r>
              <a:rPr lang="en-US" b="1" dirty="0"/>
              <a:t>How to Create and Assign Lists</a:t>
            </a:r>
            <a:endParaRPr lang="en-US" dirty="0"/>
          </a:p>
        </p:txBody>
      </p:sp>
      <p:sp>
        <p:nvSpPr>
          <p:cNvPr id="3" name="Content Placeholder 2">
            <a:extLst>
              <a:ext uri="{FF2B5EF4-FFF2-40B4-BE49-F238E27FC236}">
                <a16:creationId xmlns:a16="http://schemas.microsoft.com/office/drawing/2014/main" id="{C094B517-ACB4-C3AF-AB2F-74C2D5038506}"/>
              </a:ext>
            </a:extLst>
          </p:cNvPr>
          <p:cNvSpPr>
            <a:spLocks noGrp="1"/>
          </p:cNvSpPr>
          <p:nvPr>
            <p:ph idx="1"/>
          </p:nvPr>
        </p:nvSpPr>
        <p:spPr/>
        <p:txBody>
          <a:bodyPr>
            <a:normAutofit fontScale="92500" lnSpcReduction="10000"/>
          </a:bodyPr>
          <a:lstStyle/>
          <a:p>
            <a:pPr algn="just"/>
            <a:r>
              <a:rPr lang="en-US" dirty="0"/>
              <a:t>In Python programming, to create a list, place any number of items (elements) inside a square bracket [and], separated by commas, and they may be of the same type or different type. </a:t>
            </a:r>
          </a:p>
          <a:p>
            <a:pPr marL="0" indent="0" algn="just">
              <a:buNone/>
            </a:pPr>
            <a:r>
              <a:rPr lang="en-US" dirty="0" err="1"/>
              <a:t>MyList</a:t>
            </a:r>
            <a:r>
              <a:rPr lang="en-US" dirty="0"/>
              <a:t> = [ ]				# empty list</a:t>
            </a:r>
          </a:p>
          <a:p>
            <a:pPr marL="0" indent="0" algn="just">
              <a:buNone/>
            </a:pPr>
            <a:r>
              <a:rPr lang="en-US" dirty="0" err="1"/>
              <a:t>MyList</a:t>
            </a:r>
            <a:r>
              <a:rPr lang="en-US" dirty="0"/>
              <a:t> = [100, 101, 102, 103]	# list of integers</a:t>
            </a:r>
          </a:p>
          <a:p>
            <a:pPr marL="0" indent="0" algn="just">
              <a:buNone/>
            </a:pPr>
            <a:r>
              <a:rPr lang="en-US" dirty="0" err="1"/>
              <a:t>MyList</a:t>
            </a:r>
            <a:r>
              <a:rPr lang="en-US" dirty="0"/>
              <a:t> = [ 'India', 'Canada', 'UK']	# list of string</a:t>
            </a:r>
          </a:p>
          <a:p>
            <a:pPr marL="0" indent="0">
              <a:buNone/>
            </a:pPr>
            <a:r>
              <a:rPr lang="en-US" sz="2800" b="1" dirty="0" err="1">
                <a:latin typeface="Times New Roman" panose="02020603050405020304" pitchFamily="18" charset="0"/>
                <a:cs typeface="Times New Roman" panose="02020603050405020304" pitchFamily="18" charset="0"/>
              </a:rPr>
              <a:t>MyList</a:t>
            </a:r>
            <a:r>
              <a:rPr lang="en-US" sz="2800" b="1" dirty="0">
                <a:latin typeface="Times New Roman" panose="02020603050405020304" pitchFamily="18" charset="0"/>
                <a:cs typeface="Times New Roman" panose="02020603050405020304" pitchFamily="18" charset="0"/>
              </a:rPr>
              <a:t> = [100, "India", 103]  #list with mixed data types</a:t>
            </a:r>
          </a:p>
          <a:p>
            <a:pPr marL="0" indent="0" algn="just">
              <a:buNone/>
            </a:pPr>
            <a:r>
              <a:rPr lang="en-US" dirty="0" err="1"/>
              <a:t>MyList</a:t>
            </a:r>
            <a:r>
              <a:rPr lang="en-US" dirty="0"/>
              <a:t> = ["UK", [100, 200, 300]]	# nested list</a:t>
            </a:r>
          </a:p>
          <a:p>
            <a:pPr algn="just"/>
            <a:endParaRPr lang="en-US" dirty="0"/>
          </a:p>
        </p:txBody>
      </p:sp>
    </p:spTree>
    <p:extLst>
      <p:ext uri="{BB962C8B-B14F-4D97-AF65-F5344CB8AC3E}">
        <p14:creationId xmlns:p14="http://schemas.microsoft.com/office/powerpoint/2010/main" val="10133981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3" name="Content Placeholder 2"/>
          <p:cNvSpPr>
            <a:spLocks noGrp="1"/>
          </p:cNvSpPr>
          <p:nvPr>
            <p:ph idx="1"/>
          </p:nvPr>
        </p:nvSpPr>
        <p:spPr>
          <a:xfrm>
            <a:off x="428596" y="1357298"/>
            <a:ext cx="7858180" cy="4525963"/>
          </a:xfrm>
        </p:spPr>
        <p:txBody>
          <a:bodyPr>
            <a:normAutofit fontScale="55000" lnSpcReduction="20000"/>
          </a:bodyPr>
          <a:lstStyle/>
          <a:p>
            <a:pPr>
              <a:buNone/>
            </a:pPr>
            <a:r>
              <a:rPr lang="en-IN" sz="5900" b="1" dirty="0">
                <a:solidFill>
                  <a:schemeClr val="tx2"/>
                </a:solidFill>
              </a:rPr>
              <a:t>Program:</a:t>
            </a:r>
            <a:r>
              <a:rPr lang="en-IN" sz="5900" dirty="0">
                <a:solidFill>
                  <a:schemeClr val="tx2"/>
                </a:solidFill>
              </a:rPr>
              <a:t> </a:t>
            </a:r>
          </a:p>
          <a:p>
            <a:pPr>
              <a:buNone/>
            </a:pPr>
            <a:r>
              <a:rPr lang="en-IN" sz="5100" dirty="0"/>
              <a:t>student = [556, “</a:t>
            </a:r>
            <a:r>
              <a:rPr lang="en-IN" sz="5100" dirty="0" err="1"/>
              <a:t>Mothi</a:t>
            </a:r>
            <a:r>
              <a:rPr lang="en-IN" sz="5100" dirty="0"/>
              <a:t>”, 84, 96, 84, 75, 84 ]</a:t>
            </a:r>
          </a:p>
          <a:p>
            <a:pPr>
              <a:buNone/>
            </a:pPr>
            <a:r>
              <a:rPr lang="en-IN" sz="5100" dirty="0"/>
              <a:t>print(student)</a:t>
            </a:r>
          </a:p>
          <a:p>
            <a:pPr>
              <a:buNone/>
            </a:pPr>
            <a:r>
              <a:rPr lang="en-IN" sz="5100" dirty="0"/>
              <a:t>print(student[0])</a:t>
            </a:r>
          </a:p>
          <a:p>
            <a:pPr>
              <a:buNone/>
            </a:pPr>
            <a:r>
              <a:rPr lang="en-IN" sz="5100" dirty="0"/>
              <a:t>print(student[0:2])</a:t>
            </a:r>
          </a:p>
          <a:p>
            <a:pPr>
              <a:buNone/>
            </a:pPr>
            <a:r>
              <a:rPr lang="en-IN" sz="5100" dirty="0"/>
              <a:t>print(student[2: ])</a:t>
            </a:r>
          </a:p>
          <a:p>
            <a:pPr>
              <a:buNone/>
            </a:pPr>
            <a:r>
              <a:rPr lang="en-IN" sz="5100" dirty="0"/>
              <a:t>print(student[ :3])</a:t>
            </a:r>
          </a:p>
          <a:p>
            <a:pPr>
              <a:buNone/>
            </a:pPr>
            <a:r>
              <a:rPr lang="en-IN" sz="5100" dirty="0"/>
              <a:t>print(student[ : ])</a:t>
            </a:r>
          </a:p>
          <a:p>
            <a:pPr>
              <a:buNone/>
            </a:pPr>
            <a:r>
              <a:rPr lang="en-IN" sz="5100" dirty="0"/>
              <a:t>print(student[-1])</a:t>
            </a:r>
          </a:p>
          <a:p>
            <a:pPr>
              <a:buNone/>
            </a:pPr>
            <a:r>
              <a:rPr lang="en-IN" sz="5100" dirty="0"/>
              <a:t>print(student[-1:-7:-1])</a:t>
            </a:r>
          </a:p>
        </p:txBody>
      </p:sp>
      <p:sp>
        <p:nvSpPr>
          <p:cNvPr id="5" name="TextBox 4"/>
          <p:cNvSpPr txBox="1"/>
          <p:nvPr/>
        </p:nvSpPr>
        <p:spPr>
          <a:xfrm>
            <a:off x="4000496" y="1150690"/>
            <a:ext cx="5123518" cy="456432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IN" sz="2800" dirty="0">
                <a:solidFill>
                  <a:srgbClr val="FF0000"/>
                </a:solidFill>
              </a:rPr>
              <a:t>[556, "</a:t>
            </a:r>
            <a:r>
              <a:rPr lang="en-IN" sz="2800" dirty="0" err="1">
                <a:solidFill>
                  <a:srgbClr val="FF0000"/>
                </a:solidFill>
              </a:rPr>
              <a:t>Mothi</a:t>
            </a:r>
            <a:r>
              <a:rPr lang="en-IN" sz="2800" dirty="0">
                <a:solidFill>
                  <a:srgbClr val="FF0000"/>
                </a:solidFill>
              </a:rPr>
              <a:t>", 84, 96, 84, 75, 84]</a:t>
            </a:r>
          </a:p>
          <a:p>
            <a:pPr marL="342900" indent="-342900">
              <a:lnSpc>
                <a:spcPct val="80000"/>
              </a:lnSpc>
              <a:spcBef>
                <a:spcPct val="20000"/>
              </a:spcBef>
            </a:pPr>
            <a:r>
              <a:rPr lang="en-IN" sz="2800" dirty="0">
                <a:solidFill>
                  <a:srgbClr val="FF0000"/>
                </a:solidFill>
              </a:rPr>
              <a:t>556</a:t>
            </a:r>
          </a:p>
          <a:p>
            <a:pPr marL="342900" indent="-342900">
              <a:lnSpc>
                <a:spcPct val="80000"/>
              </a:lnSpc>
              <a:spcBef>
                <a:spcPct val="20000"/>
              </a:spcBef>
            </a:pPr>
            <a:r>
              <a:rPr lang="en-IN" sz="2800" dirty="0">
                <a:solidFill>
                  <a:srgbClr val="FF0000"/>
                </a:solidFill>
              </a:rPr>
              <a:t>[556, "MOTHI"]</a:t>
            </a:r>
          </a:p>
          <a:p>
            <a:pPr marL="342900" indent="-342900">
              <a:lnSpc>
                <a:spcPct val="80000"/>
              </a:lnSpc>
              <a:spcBef>
                <a:spcPct val="20000"/>
              </a:spcBef>
            </a:pPr>
            <a:r>
              <a:rPr lang="en-IN" sz="2800" dirty="0">
                <a:solidFill>
                  <a:srgbClr val="FF0000"/>
                </a:solidFill>
              </a:rPr>
              <a:t>[84, 96, 84, 75, 84]</a:t>
            </a:r>
          </a:p>
          <a:p>
            <a:pPr marL="342900" indent="-342900">
              <a:lnSpc>
                <a:spcPct val="80000"/>
              </a:lnSpc>
              <a:spcBef>
                <a:spcPct val="20000"/>
              </a:spcBef>
            </a:pPr>
            <a:r>
              <a:rPr lang="en-IN" sz="2800" dirty="0">
                <a:solidFill>
                  <a:srgbClr val="FF0000"/>
                </a:solidFill>
              </a:rPr>
              <a:t>[556, "MOTHI", 84]</a:t>
            </a:r>
          </a:p>
          <a:p>
            <a:pPr marL="342900" indent="-342900">
              <a:lnSpc>
                <a:spcPct val="80000"/>
              </a:lnSpc>
              <a:spcBef>
                <a:spcPct val="20000"/>
              </a:spcBef>
            </a:pPr>
            <a:r>
              <a:rPr lang="en-IN" sz="2800" dirty="0">
                <a:solidFill>
                  <a:srgbClr val="FF0000"/>
                </a:solidFill>
              </a:rPr>
              <a:t>[556, "MOTHI", 84, 96, 84, 75, 84]</a:t>
            </a:r>
          </a:p>
          <a:p>
            <a:pPr marL="342900" indent="-342900">
              <a:lnSpc>
                <a:spcPct val="80000"/>
              </a:lnSpc>
              <a:spcBef>
                <a:spcPct val="20000"/>
              </a:spcBef>
            </a:pPr>
            <a:r>
              <a:rPr lang="en-IN" sz="2800" dirty="0">
                <a:solidFill>
                  <a:srgbClr val="FF0000"/>
                </a:solidFill>
              </a:rPr>
              <a:t>84</a:t>
            </a:r>
          </a:p>
          <a:p>
            <a:pPr marL="342900" indent="-342900">
              <a:lnSpc>
                <a:spcPct val="80000"/>
              </a:lnSpc>
              <a:spcBef>
                <a:spcPct val="20000"/>
              </a:spcBef>
            </a:pPr>
            <a:r>
              <a:rPr lang="en-IN" sz="2800" dirty="0">
                <a:solidFill>
                  <a:srgbClr val="FF0000"/>
                </a:solidFill>
              </a:rPr>
              <a:t>[84, 75, 84, 96, 84, "MOTHI"]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up)">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59C5-20C2-A767-1FA2-0DE2A89AA4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60B63E-7198-0C11-DE7E-4B4A8787591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C0A0A04-C272-1D9C-A144-972B9A719ADF}"/>
              </a:ext>
            </a:extLst>
          </p:cNvPr>
          <p:cNvPicPr>
            <a:picLocks noChangeAspect="1"/>
          </p:cNvPicPr>
          <p:nvPr/>
        </p:nvPicPr>
        <p:blipFill>
          <a:blip r:embed="rId2"/>
          <a:stretch>
            <a:fillRect/>
          </a:stretch>
        </p:blipFill>
        <p:spPr>
          <a:xfrm>
            <a:off x="457200" y="274638"/>
            <a:ext cx="8229600" cy="4205064"/>
          </a:xfrm>
          <a:prstGeom prst="rect">
            <a:avLst/>
          </a:prstGeom>
        </p:spPr>
      </p:pic>
      <p:pic>
        <p:nvPicPr>
          <p:cNvPr id="7" name="Picture 6">
            <a:extLst>
              <a:ext uri="{FF2B5EF4-FFF2-40B4-BE49-F238E27FC236}">
                <a16:creationId xmlns:a16="http://schemas.microsoft.com/office/drawing/2014/main" id="{87C47C48-2F07-D3CB-7BDC-3A49CB445BC6}"/>
              </a:ext>
            </a:extLst>
          </p:cNvPr>
          <p:cNvPicPr>
            <a:picLocks noChangeAspect="1"/>
          </p:cNvPicPr>
          <p:nvPr/>
        </p:nvPicPr>
        <p:blipFill>
          <a:blip r:embed="rId3"/>
          <a:stretch>
            <a:fillRect/>
          </a:stretch>
        </p:blipFill>
        <p:spPr>
          <a:xfrm>
            <a:off x="425584" y="4365104"/>
            <a:ext cx="8229600" cy="1936765"/>
          </a:xfrm>
          <a:prstGeom prst="rect">
            <a:avLst/>
          </a:prstGeom>
        </p:spPr>
      </p:pic>
    </p:spTree>
    <p:extLst>
      <p:ext uri="{BB962C8B-B14F-4D97-AF65-F5344CB8AC3E}">
        <p14:creationId xmlns:p14="http://schemas.microsoft.com/office/powerpoint/2010/main" val="1955793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3" name="Content Placeholder 2"/>
          <p:cNvSpPr>
            <a:spLocks noGrp="1"/>
          </p:cNvSpPr>
          <p:nvPr>
            <p:ph idx="1"/>
          </p:nvPr>
        </p:nvSpPr>
        <p:spPr/>
        <p:txBody>
          <a:bodyPr/>
          <a:lstStyle/>
          <a:p>
            <a:pPr algn="just"/>
            <a:r>
              <a:rPr lang="en-US" dirty="0"/>
              <a:t>range() function used to print list of integer values.</a:t>
            </a:r>
          </a:p>
          <a:p>
            <a:pPr algn="just"/>
            <a:r>
              <a:rPr lang="en-US" b="1" dirty="0"/>
              <a:t>Syntax:</a:t>
            </a:r>
          </a:p>
          <a:p>
            <a:pPr lvl="1" algn="just"/>
            <a:r>
              <a:rPr lang="en-US" dirty="0"/>
              <a:t>range(start, end [, step])</a:t>
            </a:r>
          </a:p>
          <a:p>
            <a:pPr lvl="1"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3" name="Content Placeholder 2"/>
          <p:cNvSpPr>
            <a:spLocks noGrp="1"/>
          </p:cNvSpPr>
          <p:nvPr>
            <p:ph idx="1"/>
          </p:nvPr>
        </p:nvSpPr>
        <p:spPr/>
        <p:txBody>
          <a:bodyPr/>
          <a:lstStyle/>
          <a:p>
            <a:pPr algn="just"/>
            <a:r>
              <a:rPr lang="en-US" b="1" dirty="0"/>
              <a:t>Example:</a:t>
            </a:r>
          </a:p>
          <a:p>
            <a:pPr lvl="1" algn="just"/>
            <a:endParaRPr lang="en-IN" b="1" dirty="0"/>
          </a:p>
        </p:txBody>
      </p:sp>
      <p:pic>
        <p:nvPicPr>
          <p:cNvPr id="2050" name="Picture 2"/>
          <p:cNvPicPr>
            <a:picLocks noChangeAspect="1" noChangeArrowheads="1"/>
          </p:cNvPicPr>
          <p:nvPr/>
        </p:nvPicPr>
        <p:blipFill>
          <a:blip r:embed="rId2"/>
          <a:srcRect/>
          <a:stretch>
            <a:fillRect/>
          </a:stretch>
        </p:blipFill>
        <p:spPr bwMode="auto">
          <a:xfrm>
            <a:off x="2500298" y="1643050"/>
            <a:ext cx="5929354" cy="52078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Creating List using range() function:</a:t>
            </a:r>
            <a:endParaRPr lang="en-US" dirty="0"/>
          </a:p>
          <a:p>
            <a:pPr lvl="1" algn="just">
              <a:buNone/>
            </a:pPr>
            <a:r>
              <a:rPr lang="en-US" dirty="0"/>
              <a:t>numbers=range(0,9)</a:t>
            </a:r>
          </a:p>
          <a:p>
            <a:pPr lvl="1" algn="just">
              <a:buNone/>
            </a:pPr>
            <a:r>
              <a:rPr lang="en-US" dirty="0"/>
              <a:t>print   numbers	                 #[0,1,2,3,4,5,6,7,8]</a:t>
            </a:r>
          </a:p>
          <a:p>
            <a:pPr lvl="1" algn="just">
              <a:buNone/>
            </a:pPr>
            <a:endParaRPr lang="en-US" dirty="0"/>
          </a:p>
          <a:p>
            <a:pPr lvl="1" algn="just">
              <a:buNone/>
            </a:pPr>
            <a:r>
              <a:rPr lang="en-US" dirty="0"/>
              <a:t>numbers=range(0,9,2)</a:t>
            </a:r>
          </a:p>
          <a:p>
            <a:pPr lvl="1" algn="just">
              <a:buNone/>
            </a:pPr>
            <a:r>
              <a:rPr lang="en-US" dirty="0"/>
              <a:t>print   numbers	                  #[0,2,4,6,8]</a:t>
            </a:r>
          </a:p>
          <a:p>
            <a:pPr lvl="1"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76225" y="1538288"/>
            <a:ext cx="8591550" cy="378142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Looping over List:</a:t>
            </a:r>
            <a:endParaRPr lang="en-US" dirty="0"/>
          </a:p>
          <a:p>
            <a:pPr lvl="1" algn="just">
              <a:buNone/>
            </a:pPr>
            <a:r>
              <a:rPr lang="en-IN" dirty="0"/>
              <a:t>numbers=[1,2,3,4,5]</a:t>
            </a:r>
          </a:p>
          <a:p>
            <a:pPr lvl="1" algn="just">
              <a:buNone/>
            </a:pPr>
            <a:r>
              <a:rPr lang="en-IN" dirty="0"/>
              <a:t>for </a:t>
            </a:r>
            <a:r>
              <a:rPr lang="en-IN" dirty="0" err="1"/>
              <a:t>i</a:t>
            </a:r>
            <a:r>
              <a:rPr lang="en-IN" dirty="0"/>
              <a:t> in numbers:</a:t>
            </a:r>
          </a:p>
          <a:p>
            <a:pPr lvl="1" algn="just">
              <a:buNone/>
            </a:pPr>
            <a:r>
              <a:rPr lang="en-IN" dirty="0"/>
              <a:t>	print  </a:t>
            </a:r>
            <a:r>
              <a:rPr lang="en-IN" dirty="0" err="1"/>
              <a:t>i</a:t>
            </a:r>
            <a:r>
              <a:rPr lang="en-IN" dirty="0"/>
              <a:t>,</a:t>
            </a:r>
          </a:p>
          <a:p>
            <a:pPr lvl="1" algn="just">
              <a:buNone/>
            </a:pPr>
            <a:r>
              <a:rPr lang="en-US" b="1" dirty="0"/>
              <a:t>Output:</a:t>
            </a:r>
          </a:p>
          <a:p>
            <a:pPr lvl="1" algn="just">
              <a:buNone/>
            </a:pPr>
            <a:r>
              <a:rPr lang="en-US" dirty="0"/>
              <a:t>	1   2   3   4   5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Updating and Deleting List:</a:t>
            </a:r>
          </a:p>
          <a:p>
            <a:pPr lvl="1" algn="just"/>
            <a:r>
              <a:rPr lang="en-US" sz="3200" dirty="0"/>
              <a:t>Lists are </a:t>
            </a:r>
            <a:r>
              <a:rPr lang="en-US" sz="3200" i="1" dirty="0"/>
              <a:t>mutable</a:t>
            </a:r>
            <a:r>
              <a:rPr lang="en-US" sz="3200" dirty="0"/>
              <a:t>.</a:t>
            </a:r>
          </a:p>
          <a:p>
            <a:pPr lvl="1" algn="just"/>
            <a:r>
              <a:rPr lang="en-US" sz="3200" dirty="0"/>
              <a:t>It means we can modify the contents of a list.</a:t>
            </a:r>
          </a:p>
          <a:p>
            <a:pPr lvl="1" algn="just"/>
            <a:r>
              <a:rPr lang="en-US" sz="3200" dirty="0"/>
              <a:t>We can append, update or delete the elements of a list depending upon our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4" name="TextBox 3"/>
          <p:cNvSpPr txBox="1"/>
          <p:nvPr/>
        </p:nvSpPr>
        <p:spPr>
          <a:xfrm>
            <a:off x="5072066" y="1706947"/>
            <a:ext cx="2887329" cy="357944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a:solidFill>
                  <a:srgbClr val="FF0000"/>
                </a:solidFill>
              </a:rPr>
              <a:t>[4, 7, 6, 8, 9]</a:t>
            </a:r>
            <a:endParaRPr lang="en-IN" sz="3200" dirty="0">
              <a:solidFill>
                <a:srgbClr val="FF0000"/>
              </a:solidFill>
            </a:endParaRP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45, 8, 9]</a:t>
            </a: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10, 11, 12]</a:t>
            </a:r>
            <a:endParaRPr lang="en-IN" dirty="0">
              <a:solidFill>
                <a:srgbClr val="FF0000"/>
              </a:solidFill>
            </a:endParaRPr>
          </a:p>
        </p:txBody>
      </p:sp>
      <p:sp>
        <p:nvSpPr>
          <p:cNvPr id="5" name="Rectangle 4"/>
          <p:cNvSpPr/>
          <p:nvPr/>
        </p:nvSpPr>
        <p:spPr>
          <a:xfrm>
            <a:off x="857224" y="1778385"/>
            <a:ext cx="3429024" cy="350249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a[2] = 45</a:t>
            </a:r>
            <a:endParaRPr lang="en-IN" sz="3200" dirty="0"/>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a[2:5] = 10, 11, 12</a:t>
            </a:r>
          </a:p>
          <a:p>
            <a:pPr marL="342900" indent="-342900">
              <a:lnSpc>
                <a:spcPct val="80000"/>
              </a:lnSpc>
              <a:spcBef>
                <a:spcPct val="20000"/>
              </a:spcBef>
              <a:buNone/>
            </a:pPr>
            <a:r>
              <a:rPr lang="en-US" sz="3200" dirty="0"/>
              <a:t>print   a</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4" name="TextBox 3"/>
          <p:cNvSpPr txBox="1"/>
          <p:nvPr/>
        </p:nvSpPr>
        <p:spPr>
          <a:xfrm>
            <a:off x="5024486" y="1405948"/>
            <a:ext cx="2262158" cy="259455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a:solidFill>
                  <a:srgbClr val="FF0000"/>
                </a:solidFill>
              </a:rPr>
              <a:t>[4, 7, 6, 8, 9]</a:t>
            </a:r>
            <a:endParaRPr lang="en-IN" sz="3200" dirty="0">
              <a:solidFill>
                <a:srgbClr val="FF0000"/>
              </a:solidFill>
            </a:endParaRP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6, 9]</a:t>
            </a:r>
          </a:p>
        </p:txBody>
      </p:sp>
      <p:sp>
        <p:nvSpPr>
          <p:cNvPr id="5" name="Rectangle 4"/>
          <p:cNvSpPr/>
          <p:nvPr/>
        </p:nvSpPr>
        <p:spPr>
          <a:xfrm>
            <a:off x="857224" y="1482892"/>
            <a:ext cx="3429024" cy="2517612"/>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del  a[3]</a:t>
            </a:r>
            <a:endParaRPr lang="en-IN" sz="3200" dirty="0"/>
          </a:p>
          <a:p>
            <a:pPr marL="342900" indent="-342900">
              <a:lnSpc>
                <a:spcPct val="80000"/>
              </a:lnSpc>
              <a:spcBef>
                <a:spcPct val="20000"/>
              </a:spcBef>
              <a:buNone/>
            </a:pPr>
            <a:r>
              <a:rPr lang="en-IN" sz="3200" dirty="0"/>
              <a:t>print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3474028" cy="191744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3700" b="1" dirty="0">
              <a:solidFill>
                <a:schemeClr val="tx2"/>
              </a:solidFill>
            </a:endParaRPr>
          </a:p>
          <a:p>
            <a:pPr marL="342900" indent="-342900">
              <a:lnSpc>
                <a:spcPct val="80000"/>
              </a:lnSpc>
              <a:spcBef>
                <a:spcPct val="20000"/>
              </a:spcBef>
            </a:pPr>
            <a:endParaRPr lang="en-US" sz="2000" dirty="0"/>
          </a:p>
          <a:p>
            <a:pPr marL="342900" indent="-342900">
              <a:lnSpc>
                <a:spcPct val="80000"/>
              </a:lnSpc>
              <a:spcBef>
                <a:spcPct val="20000"/>
              </a:spcBef>
            </a:pPr>
            <a:r>
              <a:rPr lang="en-US" sz="3200" dirty="0"/>
              <a:t>[4, 7, 6, 8, 9, 1, 2, 3]</a:t>
            </a:r>
            <a:endParaRPr lang="en-IN" sz="3200" dirty="0"/>
          </a:p>
        </p:txBody>
      </p:sp>
      <p:sp>
        <p:nvSpPr>
          <p:cNvPr id="7" name="Rectangle 6"/>
          <p:cNvSpPr/>
          <p:nvPr/>
        </p:nvSpPr>
        <p:spPr>
          <a:xfrm>
            <a:off x="809644" y="3929066"/>
            <a:ext cx="3429024" cy="202517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b = [1, 2, 3] </a:t>
            </a:r>
          </a:p>
          <a:p>
            <a:pPr marL="342900" indent="-342900">
              <a:lnSpc>
                <a:spcPct val="80000"/>
              </a:lnSpc>
              <a:spcBef>
                <a:spcPct val="20000"/>
              </a:spcBef>
              <a:buNone/>
            </a:pPr>
            <a:r>
              <a:rPr lang="en-US" sz="3200" dirty="0"/>
              <a:t>print   </a:t>
            </a:r>
            <a:r>
              <a:rPr lang="en-US" sz="3200" dirty="0" err="1"/>
              <a:t>a+b</a:t>
            </a:r>
            <a:endParaRPr lang="en-IN" sz="3200" dirty="0"/>
          </a:p>
        </p:txBody>
      </p:sp>
      <p:sp>
        <p:nvSpPr>
          <p:cNvPr id="8" name="Content Placeholder 2"/>
          <p:cNvSpPr>
            <a:spLocks noGrp="1"/>
          </p:cNvSpPr>
          <p:nvPr>
            <p:ph idx="1"/>
          </p:nvPr>
        </p:nvSpPr>
        <p:spPr>
          <a:xfrm>
            <a:off x="457200" y="1600201"/>
            <a:ext cx="8229600" cy="2043114"/>
          </a:xfrm>
        </p:spPr>
        <p:txBody>
          <a:bodyPr>
            <a:normAutofit/>
          </a:bodyPr>
          <a:lstStyle/>
          <a:p>
            <a:pPr algn="just"/>
            <a:r>
              <a:rPr lang="en-US" b="1" dirty="0"/>
              <a:t>Concatenation of Two lists</a:t>
            </a:r>
          </a:p>
          <a:p>
            <a:pPr lvl="1" algn="just"/>
            <a:r>
              <a:rPr lang="en-US" dirty="0"/>
              <a:t>We can simply use ‘+’ operator on two lists to join them</a:t>
            </a:r>
            <a:r>
              <a:rPr lang="en-IN" dirty="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3567002" cy="134806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en-US" sz="3200" dirty="0"/>
              <a:t>[4, 7, 6, 8,  4, 7, 6, 8]</a:t>
            </a:r>
            <a:endParaRPr lang="en-IN" sz="3200" dirty="0"/>
          </a:p>
        </p:txBody>
      </p:sp>
      <p:sp>
        <p:nvSpPr>
          <p:cNvPr id="7" name="Rectangle 6"/>
          <p:cNvSpPr/>
          <p:nvPr/>
        </p:nvSpPr>
        <p:spPr>
          <a:xfrm>
            <a:off x="809644" y="3929066"/>
            <a:ext cx="3429024" cy="153272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US" sz="3200" dirty="0"/>
              <a:t>print   a*2</a:t>
            </a:r>
            <a:endParaRPr lang="en-IN" sz="3200" dirty="0"/>
          </a:p>
        </p:txBody>
      </p:sp>
      <p:sp>
        <p:nvSpPr>
          <p:cNvPr id="8" name="Content Placeholder 2"/>
          <p:cNvSpPr>
            <a:spLocks noGrp="1"/>
          </p:cNvSpPr>
          <p:nvPr>
            <p:ph idx="1"/>
          </p:nvPr>
        </p:nvSpPr>
        <p:spPr>
          <a:xfrm>
            <a:off x="457200" y="1600201"/>
            <a:ext cx="8229600" cy="1828800"/>
          </a:xfrm>
        </p:spPr>
        <p:txBody>
          <a:bodyPr>
            <a:normAutofit/>
          </a:bodyPr>
          <a:lstStyle/>
          <a:p>
            <a:pPr algn="just"/>
            <a:r>
              <a:rPr lang="en-US" b="1" dirty="0"/>
              <a:t>Repetition of Two lists</a:t>
            </a:r>
          </a:p>
          <a:p>
            <a:pPr lvl="1" algn="just"/>
            <a:r>
              <a:rPr lang="en-US" dirty="0"/>
              <a:t>We can repeat the elements of a list ‘n’ number of times using  ‘ * ’ operator</a:t>
            </a:r>
            <a:r>
              <a:rPr lang="en-IN" dirty="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1731564" cy="2640723"/>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True</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True</a:t>
            </a:r>
            <a:endParaRPr lang="en-IN" sz="3200" dirty="0"/>
          </a:p>
        </p:txBody>
      </p:sp>
      <p:sp>
        <p:nvSpPr>
          <p:cNvPr id="7" name="Rectangle 6"/>
          <p:cNvSpPr/>
          <p:nvPr/>
        </p:nvSpPr>
        <p:spPr>
          <a:xfrm>
            <a:off x="785786" y="3500438"/>
            <a:ext cx="3429024"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US" sz="3200" dirty="0"/>
              <a:t>x = 7</a:t>
            </a:r>
          </a:p>
          <a:p>
            <a:pPr marL="342900" indent="-342900">
              <a:lnSpc>
                <a:spcPct val="80000"/>
              </a:lnSpc>
              <a:spcBef>
                <a:spcPct val="20000"/>
              </a:spcBef>
              <a:buNone/>
            </a:pPr>
            <a:r>
              <a:rPr lang="en-US" sz="3200" dirty="0"/>
              <a:t>print   x in a</a:t>
            </a:r>
          </a:p>
          <a:p>
            <a:pPr marL="342900" indent="-342900">
              <a:lnSpc>
                <a:spcPct val="80000"/>
              </a:lnSpc>
              <a:spcBef>
                <a:spcPct val="20000"/>
              </a:spcBef>
              <a:buNone/>
            </a:pPr>
            <a:r>
              <a:rPr lang="en-US" sz="3200" dirty="0"/>
              <a:t>y = 10</a:t>
            </a:r>
          </a:p>
          <a:p>
            <a:pPr marL="342900" indent="-342900">
              <a:lnSpc>
                <a:spcPct val="80000"/>
              </a:lnSpc>
              <a:spcBef>
                <a:spcPct val="20000"/>
              </a:spcBef>
              <a:buNone/>
            </a:pPr>
            <a:r>
              <a:rPr lang="en-US" sz="3200" dirty="0"/>
              <a:t>print   y not in a</a:t>
            </a:r>
          </a:p>
        </p:txBody>
      </p:sp>
      <p:sp>
        <p:nvSpPr>
          <p:cNvPr id="8" name="Content Placeholder 2"/>
          <p:cNvSpPr>
            <a:spLocks noGrp="1"/>
          </p:cNvSpPr>
          <p:nvPr>
            <p:ph idx="1"/>
          </p:nvPr>
        </p:nvSpPr>
        <p:spPr>
          <a:xfrm>
            <a:off x="457200" y="1600201"/>
            <a:ext cx="8229600" cy="1900238"/>
          </a:xfrm>
        </p:spPr>
        <p:txBody>
          <a:bodyPr>
            <a:normAutofit/>
          </a:bodyPr>
          <a:lstStyle/>
          <a:p>
            <a:pPr algn="just"/>
            <a:r>
              <a:rPr lang="en-US" b="1" dirty="0"/>
              <a:t>Membership in lists</a:t>
            </a:r>
          </a:p>
          <a:p>
            <a:pPr lvl="1" algn="just"/>
            <a:r>
              <a:rPr lang="en-US" dirty="0"/>
              <a:t>We can check if an element is a member of a list by using ‘in’ and ‘not in’ operator.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8" name="Content Placeholder 2"/>
          <p:cNvSpPr>
            <a:spLocks noGrp="1"/>
          </p:cNvSpPr>
          <p:nvPr>
            <p:ph idx="1"/>
          </p:nvPr>
        </p:nvSpPr>
        <p:spPr>
          <a:xfrm>
            <a:off x="457200" y="1214422"/>
            <a:ext cx="8229600" cy="1900238"/>
          </a:xfrm>
        </p:spPr>
        <p:txBody>
          <a:bodyPr>
            <a:normAutofit fontScale="92500" lnSpcReduction="20000"/>
          </a:bodyPr>
          <a:lstStyle/>
          <a:p>
            <a:pPr algn="just"/>
            <a:r>
              <a:rPr lang="en-US" b="1" dirty="0"/>
              <a:t>Aliasing lists</a:t>
            </a:r>
          </a:p>
          <a:p>
            <a:pPr lvl="1" algn="just"/>
            <a:r>
              <a:rPr lang="en-US" dirty="0"/>
              <a:t>Giving a new name to an existing list is called </a:t>
            </a:r>
            <a:r>
              <a:rPr lang="en-US" i="1" dirty="0"/>
              <a:t>‘aliasing’.</a:t>
            </a:r>
          </a:p>
          <a:p>
            <a:pPr lvl="1" algn="just"/>
            <a:r>
              <a:rPr lang="en-US" dirty="0"/>
              <a:t>To provide a new name to this list, we can simply use assignment operator (=).</a:t>
            </a:r>
            <a:endParaRPr lang="en-IN" dirty="0"/>
          </a:p>
        </p:txBody>
      </p:sp>
      <p:pic>
        <p:nvPicPr>
          <p:cNvPr id="9" name="table"/>
          <p:cNvPicPr>
            <a:picLocks noChangeAspect="1"/>
          </p:cNvPicPr>
          <p:nvPr/>
        </p:nvPicPr>
        <p:blipFill>
          <a:blip r:embed="rId2"/>
          <a:stretch>
            <a:fillRect/>
          </a:stretch>
        </p:blipFill>
        <p:spPr>
          <a:xfrm>
            <a:off x="3052443" y="3505200"/>
            <a:ext cx="4029805" cy="835224"/>
          </a:xfrm>
          <a:prstGeom prst="rect">
            <a:avLst/>
          </a:prstGeom>
        </p:spPr>
      </p:pic>
      <p:pic>
        <p:nvPicPr>
          <p:cNvPr id="10" name="table"/>
          <p:cNvPicPr>
            <a:picLocks noChangeAspect="1"/>
          </p:cNvPicPr>
          <p:nvPr/>
        </p:nvPicPr>
        <p:blipFill>
          <a:blip r:embed="rId3"/>
          <a:stretch>
            <a:fillRect/>
          </a:stretch>
        </p:blipFill>
        <p:spPr>
          <a:xfrm>
            <a:off x="3052443" y="5334000"/>
            <a:ext cx="4029805" cy="835224"/>
          </a:xfrm>
          <a:prstGeom prst="rect">
            <a:avLst/>
          </a:prstGeom>
        </p:spPr>
      </p:pic>
      <p:sp>
        <p:nvSpPr>
          <p:cNvPr id="11" name="TextBox 5"/>
          <p:cNvSpPr txBox="1"/>
          <p:nvPr/>
        </p:nvSpPr>
        <p:spPr>
          <a:xfrm>
            <a:off x="2061751" y="34290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r>
              <a:rPr lang="en-US" b="1" dirty="0"/>
              <a:t>y</a:t>
            </a:r>
          </a:p>
        </p:txBody>
      </p:sp>
      <p:cxnSp>
        <p:nvCxnSpPr>
          <p:cNvPr id="12" name="Straight Arrow Connector 11"/>
          <p:cNvCxnSpPr/>
          <p:nvPr/>
        </p:nvCxnSpPr>
        <p:spPr>
          <a:xfrm>
            <a:off x="2442843" y="36576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66643" y="3886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61751" y="52578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r>
              <a:rPr lang="en-US" b="1" dirty="0"/>
              <a:t>y</a:t>
            </a:r>
          </a:p>
        </p:txBody>
      </p:sp>
      <p:cxnSp>
        <p:nvCxnSpPr>
          <p:cNvPr id="15" name="Straight Arrow Connector 14"/>
          <p:cNvCxnSpPr/>
          <p:nvPr/>
        </p:nvCxnSpPr>
        <p:spPr>
          <a:xfrm>
            <a:off x="2442843" y="54864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366643" y="5715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7"/>
          <p:cNvSpPr txBox="1"/>
          <p:nvPr/>
        </p:nvSpPr>
        <p:spPr>
          <a:xfrm>
            <a:off x="3128643" y="434340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Before Modifications</a:t>
            </a:r>
          </a:p>
        </p:txBody>
      </p:sp>
      <p:sp>
        <p:nvSpPr>
          <p:cNvPr id="18" name="TextBox 18"/>
          <p:cNvSpPr txBox="1"/>
          <p:nvPr/>
        </p:nvSpPr>
        <p:spPr>
          <a:xfrm>
            <a:off x="3128643" y="6096000"/>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After Modifications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P spid="14" grpId="0"/>
      <p:bldP spid="17" grpId="0"/>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[10, 20, 30, 40, 50, 60]</a:t>
            </a:r>
          </a:p>
          <a:p>
            <a:pPr marL="342900" indent="-342900">
              <a:lnSpc>
                <a:spcPct val="80000"/>
              </a:lnSpc>
              <a:spcBef>
                <a:spcPct val="20000"/>
              </a:spcBef>
            </a:pPr>
            <a:r>
              <a:rPr lang="en-US" sz="3200" dirty="0"/>
              <a:t>[10, 20, 30, 40, 50, 60]</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[10, 90, 30, 40, 50, 60]</a:t>
            </a:r>
          </a:p>
          <a:p>
            <a:pPr marL="342900" indent="-342900">
              <a:lnSpc>
                <a:spcPct val="80000"/>
              </a:lnSpc>
              <a:spcBef>
                <a:spcPct val="20000"/>
              </a:spcBef>
            </a:pPr>
            <a:r>
              <a:rPr lang="en-US" sz="3200" dirty="0"/>
              <a:t>[10, 90,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[10, 20, 30, 40, 50, 60]</a:t>
            </a:r>
          </a:p>
          <a:p>
            <a:pPr marL="342900" indent="-342900">
              <a:lnSpc>
                <a:spcPct val="80000"/>
              </a:lnSpc>
              <a:spcBef>
                <a:spcPct val="20000"/>
              </a:spcBef>
              <a:buNone/>
            </a:pPr>
            <a:r>
              <a:rPr lang="en-US" sz="3200" dirty="0"/>
              <a:t>x = a</a:t>
            </a:r>
          </a:p>
          <a:p>
            <a:pPr marL="342900" indent="-342900">
              <a:lnSpc>
                <a:spcPct val="80000"/>
              </a:lnSpc>
              <a:spcBef>
                <a:spcPct val="20000"/>
              </a:spcBef>
              <a:buNone/>
            </a:pPr>
            <a:r>
              <a:rPr lang="en-US" sz="3200" dirty="0"/>
              <a:t>Print(a)</a:t>
            </a:r>
          </a:p>
          <a:p>
            <a:pPr marL="342900" indent="-342900">
              <a:lnSpc>
                <a:spcPct val="80000"/>
              </a:lnSpc>
              <a:spcBef>
                <a:spcPct val="20000"/>
              </a:spcBef>
            </a:pPr>
            <a:r>
              <a:rPr lang="en-US" sz="3200" dirty="0"/>
              <a:t>print(x)</a:t>
            </a:r>
          </a:p>
          <a:p>
            <a:pPr marL="342900" indent="-342900">
              <a:lnSpc>
                <a:spcPct val="80000"/>
              </a:lnSpc>
              <a:spcBef>
                <a:spcPct val="20000"/>
              </a:spcBef>
              <a:buNone/>
            </a:pPr>
            <a:r>
              <a:rPr lang="en-US" sz="3200" dirty="0"/>
              <a:t>a[1]= 90</a:t>
            </a:r>
          </a:p>
          <a:p>
            <a:pPr marL="342900" indent="-342900">
              <a:lnSpc>
                <a:spcPct val="80000"/>
              </a:lnSpc>
              <a:spcBef>
                <a:spcPct val="20000"/>
              </a:spcBef>
              <a:buNone/>
            </a:pPr>
            <a:r>
              <a:rPr lang="en-US" sz="3200" dirty="0"/>
              <a:t>Print(a)</a:t>
            </a:r>
          </a:p>
          <a:p>
            <a:pPr marL="342900" indent="-342900">
              <a:lnSpc>
                <a:spcPct val="80000"/>
              </a:lnSpc>
              <a:spcBef>
                <a:spcPct val="20000"/>
              </a:spcBef>
            </a:pPr>
            <a:r>
              <a:rPr lang="en-US" sz="3200" dirty="0"/>
              <a:t>print(x)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8" name="Content Placeholder 2"/>
          <p:cNvSpPr>
            <a:spLocks noGrp="1"/>
          </p:cNvSpPr>
          <p:nvPr>
            <p:ph idx="1"/>
          </p:nvPr>
        </p:nvSpPr>
        <p:spPr>
          <a:xfrm>
            <a:off x="457200" y="1214422"/>
            <a:ext cx="8229600" cy="2786082"/>
          </a:xfrm>
        </p:spPr>
        <p:txBody>
          <a:bodyPr>
            <a:normAutofit lnSpcReduction="10000"/>
          </a:bodyPr>
          <a:lstStyle/>
          <a:p>
            <a:pPr algn="just"/>
            <a:r>
              <a:rPr lang="en-US" b="1" dirty="0"/>
              <a:t>Cloning lists</a:t>
            </a:r>
          </a:p>
          <a:p>
            <a:pPr lvl="1" algn="just"/>
            <a:r>
              <a:rPr lang="en-US" sz="3300" dirty="0"/>
              <a:t>Obtaining exact copy of an existing object (or list) is called ‘</a:t>
            </a:r>
            <a:r>
              <a:rPr lang="en-US" sz="3300" i="1" dirty="0"/>
              <a:t>cloning</a:t>
            </a:r>
            <a:r>
              <a:rPr lang="en-US" sz="3300" dirty="0"/>
              <a:t>’.</a:t>
            </a:r>
          </a:p>
          <a:p>
            <a:pPr lvl="1" algn="just"/>
            <a:r>
              <a:rPr lang="en-US" sz="3300" dirty="0"/>
              <a:t>To Clone a list, we can take help of the slicing operation [:].</a:t>
            </a:r>
            <a:endParaRPr lang="en-IN" sz="3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83EA3E-4EB7-30A2-6F87-CF6448BDE0A4}"/>
              </a:ext>
            </a:extLst>
          </p:cNvPr>
          <p:cNvSpPr txBox="1"/>
          <p:nvPr/>
        </p:nvSpPr>
        <p:spPr>
          <a:xfrm>
            <a:off x="683568" y="476672"/>
            <a:ext cx="8064896" cy="4031873"/>
          </a:xfrm>
          <a:prstGeom prst="rect">
            <a:avLst/>
          </a:prstGeom>
          <a:noFill/>
        </p:spPr>
        <p:txBody>
          <a:bodyPr wrap="square">
            <a:spAutoFit/>
          </a:bodyPr>
          <a:lstStyle/>
          <a:p>
            <a:r>
              <a:rPr lang="en-US" sz="3200" b="1" dirty="0"/>
              <a:t>Python Objects</a:t>
            </a:r>
          </a:p>
          <a:p>
            <a:pPr algn="l"/>
            <a:r>
              <a:rPr lang="en-US" sz="2800" b="0" i="0" u="none" strike="noStrike" baseline="0" dirty="0">
                <a:solidFill>
                  <a:srgbClr val="333333"/>
                </a:solidFill>
                <a:latin typeface="Verdana" panose="020B0604030504040204" pitchFamily="34" charset="0"/>
              </a:rPr>
              <a:t>Python uses the object model abstraction for data storage. </a:t>
            </a:r>
          </a:p>
          <a:p>
            <a:pPr algn="l"/>
            <a:endParaRPr lang="en-US" sz="2800" b="0" i="0" u="none" strike="noStrike" baseline="0" dirty="0">
              <a:solidFill>
                <a:srgbClr val="333333"/>
              </a:solidFill>
              <a:latin typeface="Verdana" panose="020B0604030504040204" pitchFamily="34" charset="0"/>
            </a:endParaRPr>
          </a:p>
          <a:p>
            <a:pPr algn="l"/>
            <a:r>
              <a:rPr lang="en-US" sz="2800" b="0" i="0" u="none" strike="noStrike" baseline="0" dirty="0">
                <a:solidFill>
                  <a:srgbClr val="333333"/>
                </a:solidFill>
                <a:latin typeface="Verdana" panose="020B0604030504040204" pitchFamily="34" charset="0"/>
              </a:rPr>
              <a:t>Any construct that contains any type of value is an object.</a:t>
            </a:r>
          </a:p>
          <a:p>
            <a:pPr algn="l"/>
            <a:endParaRPr lang="en-US" sz="2800" b="0" i="0" u="none" strike="noStrike" baseline="0" dirty="0">
              <a:solidFill>
                <a:srgbClr val="333333"/>
              </a:solidFill>
              <a:latin typeface="Verdana" panose="020B0604030504040204" pitchFamily="34" charset="0"/>
            </a:endParaRPr>
          </a:p>
          <a:p>
            <a:pPr algn="l"/>
            <a:r>
              <a:rPr lang="en-US" sz="2800" b="0" i="0" u="none" strike="noStrike" baseline="0" dirty="0">
                <a:solidFill>
                  <a:srgbClr val="333333"/>
                </a:solidFill>
                <a:latin typeface="Verdana" panose="020B0604030504040204" pitchFamily="34" charset="0"/>
              </a:rPr>
              <a:t>Python is an "object-oriented programming (OOP) language.</a:t>
            </a:r>
            <a:endParaRPr lang="en-US" sz="2800" b="1" dirty="0"/>
          </a:p>
        </p:txBody>
      </p:sp>
    </p:spTree>
    <p:extLst>
      <p:ext uri="{BB962C8B-B14F-4D97-AF65-F5344CB8AC3E}">
        <p14:creationId xmlns:p14="http://schemas.microsoft.com/office/powerpoint/2010/main" val="14556701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pic>
        <p:nvPicPr>
          <p:cNvPr id="19" name="table"/>
          <p:cNvPicPr>
            <a:picLocks noChangeAspect="1"/>
          </p:cNvPicPr>
          <p:nvPr/>
        </p:nvPicPr>
        <p:blipFill>
          <a:blip r:embed="rId2"/>
          <a:stretch>
            <a:fillRect/>
          </a:stretch>
        </p:blipFill>
        <p:spPr>
          <a:xfrm>
            <a:off x="3128597" y="2076440"/>
            <a:ext cx="4029805" cy="835224"/>
          </a:xfrm>
          <a:prstGeom prst="rect">
            <a:avLst/>
          </a:prstGeom>
        </p:spPr>
      </p:pic>
      <p:pic>
        <p:nvPicPr>
          <p:cNvPr id="20" name="table"/>
          <p:cNvPicPr>
            <a:picLocks noChangeAspect="1"/>
          </p:cNvPicPr>
          <p:nvPr/>
        </p:nvPicPr>
        <p:blipFill>
          <a:blip r:embed="rId3"/>
          <a:stretch>
            <a:fillRect/>
          </a:stretch>
        </p:blipFill>
        <p:spPr>
          <a:xfrm>
            <a:off x="3128597" y="5593308"/>
            <a:ext cx="4029805" cy="829128"/>
          </a:xfrm>
          <a:prstGeom prst="rect">
            <a:avLst/>
          </a:prstGeom>
        </p:spPr>
      </p:pic>
      <p:sp>
        <p:nvSpPr>
          <p:cNvPr id="21" name="TextBox 5"/>
          <p:cNvSpPr txBox="1"/>
          <p:nvPr/>
        </p:nvSpPr>
        <p:spPr>
          <a:xfrm>
            <a:off x="2137905" y="20002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endParaRPr lang="en-US" b="1" dirty="0"/>
          </a:p>
          <a:p>
            <a:r>
              <a:rPr lang="en-US" b="1" dirty="0"/>
              <a:t>y</a:t>
            </a:r>
          </a:p>
        </p:txBody>
      </p:sp>
      <p:cxnSp>
        <p:nvCxnSpPr>
          <p:cNvPr id="22" name="Straight Arrow Connector 21"/>
          <p:cNvCxnSpPr/>
          <p:nvPr/>
        </p:nvCxnSpPr>
        <p:spPr>
          <a:xfrm>
            <a:off x="2518997" y="22288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42797" y="31432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17"/>
          <p:cNvSpPr txBox="1"/>
          <p:nvPr/>
        </p:nvSpPr>
        <p:spPr>
          <a:xfrm>
            <a:off x="3204797" y="382904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Before Modifications</a:t>
            </a:r>
          </a:p>
        </p:txBody>
      </p:sp>
      <p:sp>
        <p:nvSpPr>
          <p:cNvPr id="25" name="TextBox 18"/>
          <p:cNvSpPr txBox="1"/>
          <p:nvPr/>
        </p:nvSpPr>
        <p:spPr>
          <a:xfrm>
            <a:off x="3204797" y="6355308"/>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After Modifications</a:t>
            </a:r>
          </a:p>
        </p:txBody>
      </p:sp>
      <p:pic>
        <p:nvPicPr>
          <p:cNvPr id="26" name="table"/>
          <p:cNvPicPr>
            <a:picLocks noChangeAspect="1"/>
          </p:cNvPicPr>
          <p:nvPr/>
        </p:nvPicPr>
        <p:blipFill>
          <a:blip r:embed="rId2"/>
          <a:stretch>
            <a:fillRect/>
          </a:stretch>
        </p:blipFill>
        <p:spPr>
          <a:xfrm>
            <a:off x="3128597" y="2990840"/>
            <a:ext cx="4029805" cy="835224"/>
          </a:xfrm>
          <a:prstGeom prst="rect">
            <a:avLst/>
          </a:prstGeom>
        </p:spPr>
      </p:pic>
      <p:pic>
        <p:nvPicPr>
          <p:cNvPr id="27" name="table"/>
          <p:cNvPicPr>
            <a:picLocks noChangeAspect="1"/>
          </p:cNvPicPr>
          <p:nvPr/>
        </p:nvPicPr>
        <p:blipFill>
          <a:blip r:embed="rId4"/>
          <a:stretch>
            <a:fillRect/>
          </a:stretch>
        </p:blipFill>
        <p:spPr>
          <a:xfrm>
            <a:off x="3128597" y="4591040"/>
            <a:ext cx="4029805" cy="829128"/>
          </a:xfrm>
          <a:prstGeom prst="rect">
            <a:avLst/>
          </a:prstGeom>
        </p:spPr>
      </p:pic>
      <p:sp>
        <p:nvSpPr>
          <p:cNvPr id="28" name="TextBox 20"/>
          <p:cNvSpPr txBox="1"/>
          <p:nvPr/>
        </p:nvSpPr>
        <p:spPr>
          <a:xfrm>
            <a:off x="1985597" y="45148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endParaRPr lang="en-US" b="1" dirty="0"/>
          </a:p>
          <a:p>
            <a:r>
              <a:rPr lang="en-US" b="1" dirty="0"/>
              <a:t>y</a:t>
            </a:r>
          </a:p>
        </p:txBody>
      </p:sp>
      <p:cxnSp>
        <p:nvCxnSpPr>
          <p:cNvPr id="29" name="Straight Arrow Connector 28"/>
          <p:cNvCxnSpPr/>
          <p:nvPr/>
        </p:nvCxnSpPr>
        <p:spPr>
          <a:xfrm>
            <a:off x="2366689" y="47434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90489" y="56578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par>
                                <p:cTn id="37" presetID="22" presetClass="entr" presetSubtype="1"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par>
                                <p:cTn id="40" presetID="22" presetClass="entr" presetSubtype="1"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[10, 20, 30, 40, 50, 60]</a:t>
            </a:r>
          </a:p>
          <a:p>
            <a:pPr marL="342900" indent="-342900">
              <a:lnSpc>
                <a:spcPct val="80000"/>
              </a:lnSpc>
              <a:spcBef>
                <a:spcPct val="20000"/>
              </a:spcBef>
            </a:pPr>
            <a:r>
              <a:rPr lang="en-US" sz="3200" dirty="0"/>
              <a:t>[10, 20, 30, 40, 50, 60]</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[10, 90, 30, 40, 50, 60]</a:t>
            </a:r>
          </a:p>
          <a:p>
            <a:pPr marL="342900" indent="-342900">
              <a:lnSpc>
                <a:spcPct val="80000"/>
              </a:lnSpc>
              <a:spcBef>
                <a:spcPct val="20000"/>
              </a:spcBef>
            </a:pPr>
            <a:r>
              <a:rPr lang="en-US" sz="3200" dirty="0"/>
              <a:t>[10, 20,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[10, 20, 30, 40, 50, 60]</a:t>
            </a:r>
          </a:p>
          <a:p>
            <a:pPr marL="342900" indent="-342900">
              <a:lnSpc>
                <a:spcPct val="80000"/>
              </a:lnSpc>
              <a:spcBef>
                <a:spcPct val="20000"/>
              </a:spcBef>
              <a:buNone/>
            </a:pPr>
            <a:r>
              <a:rPr lang="en-US" sz="3200" dirty="0"/>
              <a:t>x = a[ : ]</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a:p>
            <a:pPr marL="342900" indent="-342900">
              <a:lnSpc>
                <a:spcPct val="80000"/>
              </a:lnSpc>
              <a:spcBef>
                <a:spcPct val="20000"/>
              </a:spcBef>
              <a:buNone/>
            </a:pPr>
            <a:r>
              <a:rPr lang="en-US" sz="3200" dirty="0"/>
              <a:t>a[1]= 90</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graphicFrame>
        <p:nvGraphicFramePr>
          <p:cNvPr id="4" name="Content Placeholder 3"/>
          <p:cNvGraphicFramePr>
            <a:graphicFrameLocks noGrp="1"/>
          </p:cNvGraphicFramePr>
          <p:nvPr>
            <p:ph idx="1"/>
          </p:nvPr>
        </p:nvGraphicFramePr>
        <p:xfrm>
          <a:off x="642910" y="1357298"/>
          <a:ext cx="8143932" cy="5357829"/>
        </p:xfrm>
        <a:graphic>
          <a:graphicData uri="http://schemas.openxmlformats.org/drawingml/2006/table">
            <a:tbl>
              <a:tblPr/>
              <a:tblGrid>
                <a:gridCol w="2052142">
                  <a:extLst>
                    <a:ext uri="{9D8B030D-6E8A-4147-A177-3AD203B41FA5}">
                      <a16:colId xmlns:a16="http://schemas.microsoft.com/office/drawing/2014/main" val="20000"/>
                    </a:ext>
                  </a:extLst>
                </a:gridCol>
                <a:gridCol w="6091790">
                  <a:extLst>
                    <a:ext uri="{9D8B030D-6E8A-4147-A177-3AD203B41FA5}">
                      <a16:colId xmlns:a16="http://schemas.microsoft.com/office/drawing/2014/main" val="20001"/>
                    </a:ext>
                  </a:extLst>
                </a:gridCol>
              </a:tblGrid>
              <a:tr h="361202">
                <a:tc>
                  <a:txBody>
                    <a:bodyPr/>
                    <a:lstStyle/>
                    <a:p>
                      <a:pPr algn="ctr">
                        <a:lnSpc>
                          <a:spcPct val="115000"/>
                        </a:lnSpc>
                        <a:spcAft>
                          <a:spcPts val="0"/>
                        </a:spcAft>
                      </a:pPr>
                      <a:r>
                        <a:rPr lang="en-US" sz="1600" b="1" dirty="0">
                          <a:latin typeface="+mj-lt"/>
                          <a:ea typeface="Calibri"/>
                          <a:cs typeface="Times New Roman"/>
                        </a:rPr>
                        <a:t>Method</a:t>
                      </a:r>
                      <a:endParaRPr lang="en-IN" sz="14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latin typeface="+mj-lt"/>
                          <a:ea typeface="Calibri"/>
                          <a:cs typeface="Times New Roman"/>
                        </a:rPr>
                        <a:t>Description</a:t>
                      </a:r>
                      <a:endParaRPr lang="en-IN" sz="14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202">
                <a:tc>
                  <a:txBody>
                    <a:bodyPr/>
                    <a:lstStyle/>
                    <a:p>
                      <a:pPr>
                        <a:lnSpc>
                          <a:spcPct val="115000"/>
                        </a:lnSpc>
                        <a:spcAft>
                          <a:spcPts val="0"/>
                        </a:spcAft>
                      </a:pPr>
                      <a:r>
                        <a:rPr lang="en-US" sz="2000" b="1">
                          <a:latin typeface="+mj-lt"/>
                          <a:ea typeface="Calibri"/>
                          <a:cs typeface="Narkisim"/>
                        </a:rPr>
                        <a:t>lst.index(x)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the first occurrence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202">
                <a:tc>
                  <a:txBody>
                    <a:bodyPr/>
                    <a:lstStyle/>
                    <a:p>
                      <a:pPr>
                        <a:lnSpc>
                          <a:spcPct val="115000"/>
                        </a:lnSpc>
                        <a:spcAft>
                          <a:spcPts val="0"/>
                        </a:spcAft>
                      </a:pPr>
                      <a:r>
                        <a:rPr lang="en-US" sz="2000" b="1">
                          <a:latin typeface="+mj-lt"/>
                          <a:ea typeface="Calibri"/>
                          <a:cs typeface="Narkisim"/>
                        </a:rPr>
                        <a:t>lst.append(x)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Appends x at the end of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202">
                <a:tc>
                  <a:txBody>
                    <a:bodyPr/>
                    <a:lstStyle/>
                    <a:p>
                      <a:pPr>
                        <a:lnSpc>
                          <a:spcPct val="115000"/>
                        </a:lnSpc>
                        <a:spcAft>
                          <a:spcPts val="0"/>
                        </a:spcAft>
                      </a:pPr>
                      <a:r>
                        <a:rPr lang="en-US" sz="2000" b="1">
                          <a:latin typeface="+mj-lt"/>
                          <a:ea typeface="Calibri"/>
                          <a:cs typeface="Narkisim"/>
                        </a:rPr>
                        <a:t>lst.insert(i,x)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Inserts x to the list in the position specified by i.</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202">
                <a:tc>
                  <a:txBody>
                    <a:bodyPr/>
                    <a:lstStyle/>
                    <a:p>
                      <a:pPr>
                        <a:lnSpc>
                          <a:spcPct val="115000"/>
                        </a:lnSpc>
                        <a:spcAft>
                          <a:spcPts val="0"/>
                        </a:spcAft>
                      </a:pPr>
                      <a:r>
                        <a:rPr lang="en-US" sz="2000" b="1">
                          <a:latin typeface="+mj-lt"/>
                          <a:ea typeface="Calibri"/>
                          <a:cs typeface="Narkisim"/>
                        </a:rPr>
                        <a:t>lst.copy()</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Copies all the list elements into a new list and returns it.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2203">
                <a:tc>
                  <a:txBody>
                    <a:bodyPr/>
                    <a:lstStyle/>
                    <a:p>
                      <a:pPr>
                        <a:lnSpc>
                          <a:spcPct val="115000"/>
                        </a:lnSpc>
                        <a:spcAft>
                          <a:spcPts val="0"/>
                        </a:spcAft>
                      </a:pPr>
                      <a:r>
                        <a:rPr lang="en-US" sz="2000" b="1" dirty="0" err="1">
                          <a:latin typeface="+mj-lt"/>
                          <a:ea typeface="Calibri"/>
                          <a:cs typeface="Narkisim"/>
                        </a:rPr>
                        <a:t>lst.extend</a:t>
                      </a:r>
                      <a:r>
                        <a:rPr lang="en-US" sz="2000" b="1" dirty="0">
                          <a:latin typeface="+mj-lt"/>
                          <a:ea typeface="Calibri"/>
                          <a:cs typeface="Narkisim"/>
                        </a:rPr>
                        <a:t>(lst2)</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Appends lst2 to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202">
                <a:tc>
                  <a:txBody>
                    <a:bodyPr/>
                    <a:lstStyle/>
                    <a:p>
                      <a:pPr>
                        <a:lnSpc>
                          <a:spcPct val="115000"/>
                        </a:lnSpc>
                        <a:spcAft>
                          <a:spcPts val="0"/>
                        </a:spcAft>
                      </a:pPr>
                      <a:r>
                        <a:rPr lang="en-US" sz="2000" b="1">
                          <a:latin typeface="+mj-lt"/>
                          <a:ea typeface="Calibri"/>
                          <a:cs typeface="Narkisim"/>
                        </a:rPr>
                        <a:t>lst.count(x)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number of occurrences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202">
                <a:tc>
                  <a:txBody>
                    <a:bodyPr/>
                    <a:lstStyle/>
                    <a:p>
                      <a:pPr>
                        <a:lnSpc>
                          <a:spcPct val="115000"/>
                        </a:lnSpc>
                        <a:spcAft>
                          <a:spcPts val="0"/>
                        </a:spcAft>
                      </a:pPr>
                      <a:r>
                        <a:rPr lang="en-US" sz="2000" b="1">
                          <a:latin typeface="+mj-lt"/>
                          <a:ea typeface="Calibri"/>
                          <a:cs typeface="Narkisim"/>
                        </a:rPr>
                        <a:t>lst.remove(x)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x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202">
                <a:tc>
                  <a:txBody>
                    <a:bodyPr/>
                    <a:lstStyle/>
                    <a:p>
                      <a:pPr>
                        <a:lnSpc>
                          <a:spcPct val="115000"/>
                        </a:lnSpc>
                        <a:spcAft>
                          <a:spcPts val="0"/>
                        </a:spcAft>
                      </a:pPr>
                      <a:r>
                        <a:rPr lang="en-US" sz="2000" b="1">
                          <a:latin typeface="+mj-lt"/>
                          <a:ea typeface="Calibri"/>
                          <a:cs typeface="Narkisim"/>
                        </a:rPr>
                        <a:t>lst.pop()</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the ending element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202">
                <a:tc>
                  <a:txBody>
                    <a:bodyPr/>
                    <a:lstStyle/>
                    <a:p>
                      <a:pPr>
                        <a:lnSpc>
                          <a:spcPct val="115000"/>
                        </a:lnSpc>
                        <a:spcAft>
                          <a:spcPts val="0"/>
                        </a:spcAft>
                      </a:pPr>
                      <a:r>
                        <a:rPr lang="en-US" sz="2000" b="1">
                          <a:latin typeface="+mj-lt"/>
                          <a:ea typeface="Calibri"/>
                          <a:cs typeface="Narkisim"/>
                        </a:rPr>
                        <a:t>lst.sort()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Sorts the elements of list into ascending order.</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202">
                <a:tc>
                  <a:txBody>
                    <a:bodyPr/>
                    <a:lstStyle/>
                    <a:p>
                      <a:pPr>
                        <a:lnSpc>
                          <a:spcPct val="115000"/>
                        </a:lnSpc>
                        <a:spcAft>
                          <a:spcPts val="0"/>
                        </a:spcAft>
                      </a:pPr>
                      <a:r>
                        <a:rPr lang="en-US" sz="2000" b="1">
                          <a:latin typeface="+mj-lt"/>
                          <a:ea typeface="Calibri"/>
                          <a:cs typeface="Narkisim"/>
                        </a:rPr>
                        <a:t>lst.reverse()</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Reverses the sequence of elements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202">
                <a:tc>
                  <a:txBody>
                    <a:bodyPr/>
                    <a:lstStyle/>
                    <a:p>
                      <a:pPr>
                        <a:lnSpc>
                          <a:spcPct val="115000"/>
                        </a:lnSpc>
                        <a:spcAft>
                          <a:spcPts val="0"/>
                        </a:spcAft>
                      </a:pPr>
                      <a:r>
                        <a:rPr lang="en-US" sz="2000" b="1">
                          <a:latin typeface="+mj-lt"/>
                          <a:ea typeface="Calibri"/>
                          <a:cs typeface="Narkisim"/>
                        </a:rPr>
                        <a:t>lst.clear()</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Deletes all elements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1202">
                <a:tc>
                  <a:txBody>
                    <a:bodyPr/>
                    <a:lstStyle/>
                    <a:p>
                      <a:pPr>
                        <a:lnSpc>
                          <a:spcPct val="115000"/>
                        </a:lnSpc>
                        <a:spcAft>
                          <a:spcPts val="0"/>
                        </a:spcAft>
                      </a:pPr>
                      <a:r>
                        <a:rPr lang="en-US" sz="2000" b="1">
                          <a:latin typeface="+mj-lt"/>
                          <a:ea typeface="Calibri"/>
                          <a:cs typeface="Narkisim"/>
                        </a:rPr>
                        <a:t>max(lst)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biggest element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61202">
                <a:tc>
                  <a:txBody>
                    <a:bodyPr/>
                    <a:lstStyle/>
                    <a:p>
                      <a:pPr>
                        <a:lnSpc>
                          <a:spcPct val="115000"/>
                        </a:lnSpc>
                        <a:spcAft>
                          <a:spcPts val="0"/>
                        </a:spcAft>
                      </a:pPr>
                      <a:r>
                        <a:rPr lang="en-US" sz="2000" b="1" dirty="0">
                          <a:latin typeface="+mj-lt"/>
                          <a:ea typeface="Calibri"/>
                          <a:cs typeface="Narkisim"/>
                        </a:rPr>
                        <a:t>min(</a:t>
                      </a:r>
                      <a:r>
                        <a:rPr lang="en-US" sz="2000" b="1" dirty="0" err="1">
                          <a:latin typeface="+mj-lt"/>
                          <a:ea typeface="Calibri"/>
                          <a:cs typeface="Narkisim"/>
                        </a:rPr>
                        <a:t>lst</a:t>
                      </a:r>
                      <a:r>
                        <a:rPr lang="en-US" sz="2000" b="1" dirty="0">
                          <a:latin typeface="+mj-lt"/>
                          <a:ea typeface="Calibri"/>
                          <a:cs typeface="Narkisim"/>
                        </a:rPr>
                        <a:t>)</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Returns smallest element in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5" name="Content Placeholder 4"/>
          <p:cNvSpPr>
            <a:spLocks noGrp="1"/>
          </p:cNvSpPr>
          <p:nvPr>
            <p:ph idx="1"/>
          </p:nvPr>
        </p:nvSpPr>
        <p:spPr>
          <a:xfrm>
            <a:off x="457200" y="1600201"/>
            <a:ext cx="8229600" cy="1328734"/>
          </a:xfrm>
        </p:spPr>
        <p:txBody>
          <a:bodyPr/>
          <a:lstStyle/>
          <a:p>
            <a:r>
              <a:rPr lang="en-US" b="1" dirty="0"/>
              <a:t>Nested List:</a:t>
            </a:r>
            <a:endParaRPr lang="en-US" dirty="0"/>
          </a:p>
          <a:p>
            <a:pPr lvl="1"/>
            <a:r>
              <a:rPr lang="en-US" dirty="0"/>
              <a:t>A list within another list is called a </a:t>
            </a:r>
            <a:r>
              <a:rPr lang="en-US" i="1" dirty="0"/>
              <a:t>nested list</a:t>
            </a:r>
            <a:r>
              <a:rPr lang="en-US" dirty="0"/>
              <a:t>.</a:t>
            </a:r>
            <a:endParaRPr lang="en-IN" b="1" dirty="0"/>
          </a:p>
        </p:txBody>
      </p:sp>
      <p:sp>
        <p:nvSpPr>
          <p:cNvPr id="6" name="TextBox 5"/>
          <p:cNvSpPr txBox="1"/>
          <p:nvPr/>
        </p:nvSpPr>
        <p:spPr>
          <a:xfrm>
            <a:off x="5024486" y="3643314"/>
            <a:ext cx="1731564" cy="2825389"/>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en-US" sz="3200" dirty="0"/>
              <a:t>[1,2]</a:t>
            </a:r>
          </a:p>
          <a:p>
            <a:pPr marL="342900" indent="-342900">
              <a:lnSpc>
                <a:spcPct val="80000"/>
              </a:lnSpc>
              <a:spcBef>
                <a:spcPct val="20000"/>
              </a:spcBef>
            </a:pPr>
            <a:r>
              <a:rPr lang="en-US" sz="3200" dirty="0"/>
              <a:t>6</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5   6</a:t>
            </a:r>
            <a:endParaRPr lang="en-IN" sz="3200" dirty="0"/>
          </a:p>
        </p:txBody>
      </p:sp>
      <p:sp>
        <p:nvSpPr>
          <p:cNvPr id="7" name="Rectangle 6"/>
          <p:cNvSpPr/>
          <p:nvPr/>
        </p:nvSpPr>
        <p:spPr>
          <a:xfrm>
            <a:off x="785786" y="3500438"/>
            <a:ext cx="3857652"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 2],[3,4],[5,6]]</a:t>
            </a:r>
          </a:p>
          <a:p>
            <a:pPr marL="342900" indent="-342900">
              <a:lnSpc>
                <a:spcPct val="80000"/>
              </a:lnSpc>
              <a:spcBef>
                <a:spcPct val="20000"/>
              </a:spcBef>
              <a:buNone/>
            </a:pPr>
            <a:r>
              <a:rPr lang="en-US" sz="3200" dirty="0"/>
              <a:t>print   a[1]</a:t>
            </a:r>
          </a:p>
          <a:p>
            <a:pPr marL="342900" indent="-342900">
              <a:lnSpc>
                <a:spcPct val="80000"/>
              </a:lnSpc>
              <a:spcBef>
                <a:spcPct val="20000"/>
              </a:spcBef>
              <a:buNone/>
            </a:pPr>
            <a:r>
              <a:rPr lang="en-US" sz="3200" dirty="0"/>
              <a:t>print   a[2][1]</a:t>
            </a:r>
          </a:p>
          <a:p>
            <a:pPr marL="342900" indent="-342900">
              <a:lnSpc>
                <a:spcPct val="80000"/>
              </a:lnSpc>
              <a:spcBef>
                <a:spcPct val="20000"/>
              </a:spcBef>
              <a:buNone/>
            </a:pPr>
            <a:r>
              <a:rPr lang="en-US" sz="3200" dirty="0"/>
              <a:t>for </a:t>
            </a:r>
            <a:r>
              <a:rPr lang="en-US" sz="3200" dirty="0" err="1"/>
              <a:t>i</a:t>
            </a:r>
            <a:r>
              <a:rPr lang="en-US" sz="3200" dirty="0"/>
              <a:t> in a[2]:</a:t>
            </a:r>
          </a:p>
          <a:p>
            <a:pPr marL="342900" indent="-342900">
              <a:lnSpc>
                <a:spcPct val="80000"/>
              </a:lnSpc>
              <a:spcBef>
                <a:spcPct val="20000"/>
              </a:spcBef>
              <a:buNone/>
            </a:pPr>
            <a:r>
              <a:rPr lang="en-US" sz="3200" dirty="0"/>
              <a:t>	print  </a:t>
            </a:r>
            <a:r>
              <a:rPr lang="en-US" sz="3200" dirty="0" err="1"/>
              <a:t>i</a:t>
            </a:r>
            <a:r>
              <a:rPr lang="en-US"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5" name="Content Placeholder 4"/>
          <p:cNvSpPr>
            <a:spLocks noGrp="1"/>
          </p:cNvSpPr>
          <p:nvPr>
            <p:ph idx="1"/>
          </p:nvPr>
        </p:nvSpPr>
        <p:spPr>
          <a:xfrm>
            <a:off x="457200" y="1600200"/>
            <a:ext cx="8229600" cy="4543443"/>
          </a:xfrm>
        </p:spPr>
        <p:txBody>
          <a:bodyPr>
            <a:normAutofit/>
          </a:bodyPr>
          <a:lstStyle/>
          <a:p>
            <a:r>
              <a:rPr lang="en-US" b="1" dirty="0"/>
              <a:t>List Comprehensions:</a:t>
            </a:r>
            <a:endParaRPr lang="en-US" dirty="0"/>
          </a:p>
          <a:p>
            <a:pPr lvl="1"/>
            <a:r>
              <a:rPr lang="en-US" dirty="0"/>
              <a:t>List comprehensions represent creation of new lists from an </a:t>
            </a:r>
            <a:r>
              <a:rPr lang="en-US" dirty="0" err="1"/>
              <a:t>iterable</a:t>
            </a:r>
            <a:r>
              <a:rPr lang="en-US" dirty="0"/>
              <a:t> object that satisfy a given condition.</a:t>
            </a:r>
          </a:p>
          <a:p>
            <a:pPr lvl="2">
              <a:buNone/>
            </a:pPr>
            <a:r>
              <a:rPr lang="en-IN" sz="2800" b="1" dirty="0"/>
              <a:t>squares=[ ]</a:t>
            </a:r>
          </a:p>
          <a:p>
            <a:pPr lvl="2">
              <a:buNone/>
            </a:pPr>
            <a:r>
              <a:rPr lang="en-IN" sz="2800" b="1" dirty="0"/>
              <a:t>	for </a:t>
            </a:r>
            <a:r>
              <a:rPr lang="en-IN" sz="2800" b="1" dirty="0" err="1"/>
              <a:t>i</a:t>
            </a:r>
            <a:r>
              <a:rPr lang="en-IN" sz="2800" b="1" dirty="0"/>
              <a:t> in range(1,11):</a:t>
            </a:r>
          </a:p>
          <a:p>
            <a:pPr lvl="2">
              <a:buNone/>
            </a:pPr>
            <a:r>
              <a:rPr lang="en-IN" sz="2800" b="1" dirty="0"/>
              <a:t>		</a:t>
            </a:r>
            <a:r>
              <a:rPr lang="en-IN" sz="2800" b="1" dirty="0" err="1"/>
              <a:t>squares.append</a:t>
            </a:r>
            <a:r>
              <a:rPr lang="en-IN" sz="2800" b="1" dirty="0"/>
              <a:t>(</a:t>
            </a:r>
            <a:r>
              <a:rPr lang="en-IN" sz="2800" b="1" dirty="0" err="1"/>
              <a:t>i</a:t>
            </a:r>
            <a:r>
              <a:rPr lang="en-IN" sz="2800" b="1" dirty="0"/>
              <a:t>**2)</a:t>
            </a:r>
          </a:p>
          <a:p>
            <a:pPr lvl="1">
              <a:buNone/>
            </a:pPr>
            <a:r>
              <a:rPr lang="en-US" dirty="0"/>
              <a:t>Can be rewritten as………..</a:t>
            </a:r>
          </a:p>
          <a:p>
            <a:pPr lvl="2">
              <a:buNone/>
            </a:pPr>
            <a:r>
              <a:rPr lang="en-US" sz="2800" b="1" dirty="0"/>
              <a:t>	squares=[x**2 for x in range(1,11)]</a:t>
            </a:r>
            <a:endParaRPr lang="en-IN" sz="2800" b="1" dirty="0"/>
          </a:p>
          <a:p>
            <a:pPr lvl="1">
              <a:buNone/>
            </a:pPr>
            <a:endParaRPr lang="en-IN"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Tuple is a python sequence which stores a group of elements or items.</a:t>
            </a:r>
          </a:p>
          <a:p>
            <a:pPr algn="just"/>
            <a:r>
              <a:rPr lang="en-US" dirty="0" err="1"/>
              <a:t>Tuples</a:t>
            </a:r>
            <a:r>
              <a:rPr lang="en-US" dirty="0"/>
              <a:t> are similar to lists but the main difference is </a:t>
            </a:r>
            <a:r>
              <a:rPr lang="en-US" dirty="0" err="1"/>
              <a:t>tuples</a:t>
            </a:r>
            <a:r>
              <a:rPr lang="en-US" dirty="0"/>
              <a:t> are immutable whereas lists are mutable.</a:t>
            </a:r>
          </a:p>
          <a:p>
            <a:pPr algn="just"/>
            <a:r>
              <a:rPr lang="en-US" dirty="0"/>
              <a:t>Once we create a </a:t>
            </a:r>
            <a:r>
              <a:rPr lang="en-US" dirty="0" err="1"/>
              <a:t>tuple</a:t>
            </a:r>
            <a:r>
              <a:rPr lang="en-US" dirty="0"/>
              <a:t> we cannot modify its elements.</a:t>
            </a:r>
          </a:p>
          <a:p>
            <a:pPr algn="just"/>
            <a:r>
              <a:rPr lang="en-US" dirty="0" err="1"/>
              <a:t>Tuples</a:t>
            </a:r>
            <a:r>
              <a:rPr lang="en-US" dirty="0"/>
              <a:t> are generally used to store data which should not be modified and retrieve that data on demand.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Create and Assign a Tuple</a:t>
            </a:r>
            <a:endParaRPr lang="en-IN" dirty="0"/>
          </a:p>
        </p:txBody>
      </p:sp>
      <p:sp>
        <p:nvSpPr>
          <p:cNvPr id="3" name="Content Placeholder 2"/>
          <p:cNvSpPr>
            <a:spLocks noGrp="1"/>
          </p:cNvSpPr>
          <p:nvPr>
            <p:ph idx="1"/>
          </p:nvPr>
        </p:nvSpPr>
        <p:spPr/>
        <p:txBody>
          <a:bodyPr>
            <a:normAutofit/>
          </a:bodyPr>
          <a:lstStyle/>
          <a:p>
            <a:pPr algn="just"/>
            <a:r>
              <a:rPr lang="en-US" dirty="0"/>
              <a:t>Creating a </a:t>
            </a:r>
            <a:r>
              <a:rPr lang="en-US" dirty="0" err="1"/>
              <a:t>tuple</a:t>
            </a:r>
            <a:r>
              <a:rPr lang="en-US" dirty="0"/>
              <a:t> by writing elements separated by commas inside parentheses ( ).</a:t>
            </a:r>
          </a:p>
          <a:p>
            <a:pPr lvl="1" algn="just"/>
            <a:r>
              <a:rPr lang="en-US" sz="3200" dirty="0" err="1"/>
              <a:t>tup</a:t>
            </a:r>
            <a:r>
              <a:rPr lang="en-US" sz="3200" dirty="0"/>
              <a:t> = (10, 556, 22.3, “</a:t>
            </a:r>
            <a:r>
              <a:rPr lang="en-US" sz="3200" dirty="0" err="1"/>
              <a:t>Mothi</a:t>
            </a:r>
            <a:r>
              <a:rPr lang="en-US" sz="3200" dirty="0"/>
              <a:t>”)</a:t>
            </a:r>
          </a:p>
          <a:p>
            <a:pPr algn="just"/>
            <a:r>
              <a:rPr lang="en-US" dirty="0"/>
              <a:t>To create a </a:t>
            </a:r>
            <a:r>
              <a:rPr lang="en-US" dirty="0" err="1"/>
              <a:t>tuple</a:t>
            </a:r>
            <a:r>
              <a:rPr lang="en-US" dirty="0"/>
              <a:t> with only one element, we can, mention that element in parenthesis and after that a comma is needed.</a:t>
            </a:r>
            <a:endParaRPr lang="en-IN" dirty="0"/>
          </a:p>
        </p:txBody>
      </p:sp>
      <p:pic>
        <p:nvPicPr>
          <p:cNvPr id="74758" name="Picture 6"/>
          <p:cNvPicPr>
            <a:picLocks noChangeAspect="1" noChangeArrowheads="1"/>
          </p:cNvPicPr>
          <p:nvPr/>
        </p:nvPicPr>
        <p:blipFill>
          <a:blip r:embed="rId2"/>
          <a:srcRect/>
          <a:stretch>
            <a:fillRect/>
          </a:stretch>
        </p:blipFill>
        <p:spPr bwMode="auto">
          <a:xfrm>
            <a:off x="152400" y="4929198"/>
            <a:ext cx="8839200" cy="13573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wipe(left)">
                                      <p:cBhvr>
                                        <p:cTn id="18" dur="20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056-D4FE-0C12-F60D-61E6740D3A6B}"/>
              </a:ext>
            </a:extLst>
          </p:cNvPr>
          <p:cNvSpPr>
            <a:spLocks noGrp="1"/>
          </p:cNvSpPr>
          <p:nvPr>
            <p:ph type="title"/>
          </p:nvPr>
        </p:nvSpPr>
        <p:spPr/>
        <p:txBody>
          <a:bodyPr/>
          <a:lstStyle/>
          <a:p>
            <a:r>
              <a:rPr lang="en-US" dirty="0"/>
              <a:t>Access elements of a tuple</a:t>
            </a:r>
          </a:p>
        </p:txBody>
      </p:sp>
      <p:sp>
        <p:nvSpPr>
          <p:cNvPr id="3" name="Content Placeholder 2">
            <a:extLst>
              <a:ext uri="{FF2B5EF4-FFF2-40B4-BE49-F238E27FC236}">
                <a16:creationId xmlns:a16="http://schemas.microsoft.com/office/drawing/2014/main" id="{69431EFA-D265-DF11-5780-B7AF95FEA43F}"/>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You can access individual elements of a tuple using </a:t>
            </a:r>
            <a:r>
              <a:rPr lang="en-US" b="1" i="0" dirty="0">
                <a:solidFill>
                  <a:srgbClr val="000000"/>
                </a:solidFill>
                <a:effectLst/>
                <a:latin typeface="Times New Roman" panose="02020603050405020304" pitchFamily="18" charset="0"/>
                <a:cs typeface="Times New Roman" panose="02020603050405020304" pitchFamily="18" charset="0"/>
              </a:rPr>
              <a:t>indexing</a:t>
            </a:r>
            <a:r>
              <a:rPr lang="en-US" b="0" i="0" dirty="0">
                <a:solidFill>
                  <a:srgbClr val="000000"/>
                </a:solidFill>
                <a:effectLst/>
                <a:latin typeface="Times New Roman" panose="02020603050405020304" pitchFamily="18" charset="0"/>
                <a:cs typeface="Times New Roman" panose="02020603050405020304" pitchFamily="18" charset="0"/>
              </a:rPr>
              <a:t> and a range of elements using </a:t>
            </a:r>
            <a:r>
              <a:rPr lang="en-US" b="1" i="0" dirty="0">
                <a:solidFill>
                  <a:srgbClr val="000000"/>
                </a:solidFill>
                <a:effectLst/>
                <a:latin typeface="Times New Roman" panose="02020603050405020304" pitchFamily="18" charset="0"/>
                <a:cs typeface="Times New Roman" panose="02020603050405020304" pitchFamily="18" charset="0"/>
              </a:rPr>
              <a:t>slicing</a:t>
            </a:r>
            <a:r>
              <a:rPr lang="en-US" b="0" i="0" dirty="0">
                <a:solidFill>
                  <a:srgbClr val="000000"/>
                </a:solidFill>
                <a:effectLst/>
                <a:latin typeface="Times New Roman" panose="02020603050405020304" pitchFamily="18" charset="0"/>
                <a:cs typeface="Times New Roman" panose="02020603050405020304" pitchFamily="18" charset="0"/>
              </a:rPr>
              <a:t>. In Python tuples, index starts from 0 and keeps increasing by 1 with every element in the tuple. This is called </a:t>
            </a:r>
            <a:r>
              <a:rPr lang="en-US" b="1" i="0" dirty="0">
                <a:solidFill>
                  <a:srgbClr val="000000"/>
                </a:solidFill>
                <a:effectLst/>
                <a:latin typeface="Times New Roman" panose="02020603050405020304" pitchFamily="18" charset="0"/>
                <a:cs typeface="Times New Roman" panose="02020603050405020304" pitchFamily="18" charset="0"/>
              </a:rPr>
              <a:t>Positive Indexing</a:t>
            </a:r>
            <a:r>
              <a:rPr lang="en-US" b="0" i="0" dirty="0">
                <a:solidFill>
                  <a:srgbClr val="000000"/>
                </a:solidFill>
                <a:effectLst/>
                <a:latin typeface="Times New Roman" panose="02020603050405020304" pitchFamily="18" charset="0"/>
                <a:cs typeface="Times New Roman" panose="02020603050405020304" pitchFamily="18" charset="0"/>
              </a:rPr>
              <a:t>(or indexing from the beginning). If there are </a:t>
            </a:r>
            <a:r>
              <a:rPr lang="en-US" b="1" i="0" dirty="0">
                <a:solidFill>
                  <a:srgbClr val="000000"/>
                </a:solidFill>
                <a:effectLst/>
                <a:latin typeface="Times New Roman" panose="02020603050405020304" pitchFamily="18" charset="0"/>
                <a:cs typeface="Times New Roman" panose="02020603050405020304" pitchFamily="18" charset="0"/>
              </a:rPr>
              <a:t>n</a:t>
            </a:r>
            <a:r>
              <a:rPr lang="en-US" b="0" i="0" dirty="0">
                <a:solidFill>
                  <a:srgbClr val="000000"/>
                </a:solidFill>
                <a:effectLst/>
                <a:latin typeface="Times New Roman" panose="02020603050405020304" pitchFamily="18" charset="0"/>
                <a:cs typeface="Times New Roman" panose="02020603050405020304" pitchFamily="18" charset="0"/>
              </a:rPr>
              <a:t> elements in a tuple, the 1st element will have index of </a:t>
            </a:r>
            <a:r>
              <a:rPr lang="en-US" b="1" i="0" dirty="0">
                <a:solidFill>
                  <a:srgbClr val="000000"/>
                </a:solidFill>
                <a:effectLst/>
                <a:latin typeface="Times New Roman" panose="02020603050405020304" pitchFamily="18" charset="0"/>
                <a:cs typeface="Times New Roman" panose="02020603050405020304" pitchFamily="18" charset="0"/>
              </a:rPr>
              <a:t>0</a:t>
            </a:r>
            <a:r>
              <a:rPr lang="en-US" b="0" i="0" dirty="0">
                <a:solidFill>
                  <a:srgbClr val="000000"/>
                </a:solidFill>
                <a:effectLst/>
                <a:latin typeface="Times New Roman" panose="02020603050405020304" pitchFamily="18" charset="0"/>
                <a:cs typeface="Times New Roman" panose="02020603050405020304" pitchFamily="18" charset="0"/>
              </a:rPr>
              <a:t> and the last element will have index </a:t>
            </a:r>
            <a:r>
              <a:rPr lang="en-US" b="1" i="0" dirty="0">
                <a:solidFill>
                  <a:srgbClr val="000000"/>
                </a:solidFill>
                <a:effectLst/>
                <a:latin typeface="Times New Roman" panose="02020603050405020304" pitchFamily="18" charset="0"/>
                <a:cs typeface="Times New Roman" panose="02020603050405020304" pitchFamily="18" charset="0"/>
              </a:rPr>
              <a:t>n-1</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r>
              <a:rPr lang="en-US" b="1" i="0" dirty="0">
                <a:solidFill>
                  <a:srgbClr val="000000"/>
                </a:solidFill>
                <a:effectLst/>
                <a:latin typeface="Times New Roman" panose="02020603050405020304" pitchFamily="18" charset="0"/>
                <a:cs typeface="Times New Roman" panose="02020603050405020304" pitchFamily="18" charset="0"/>
              </a:rPr>
              <a:t>Python also allows negative indexing of tuples(indexing from the end).</a:t>
            </a:r>
            <a:r>
              <a:rPr lang="en-US" b="0" i="0" dirty="0">
                <a:solidFill>
                  <a:srgbClr val="000000"/>
                </a:solidFill>
                <a:effectLst/>
                <a:latin typeface="Times New Roman" panose="02020603050405020304" pitchFamily="18" charset="0"/>
                <a:cs typeface="Times New Roman" panose="02020603050405020304" pitchFamily="18" charset="0"/>
              </a:rPr>
              <a:t> If there are </a:t>
            </a:r>
            <a:r>
              <a:rPr lang="en-US" b="1" i="0" dirty="0">
                <a:solidFill>
                  <a:srgbClr val="000000"/>
                </a:solidFill>
                <a:effectLst/>
                <a:latin typeface="Times New Roman" panose="02020603050405020304" pitchFamily="18" charset="0"/>
                <a:cs typeface="Times New Roman" panose="02020603050405020304" pitchFamily="18" charset="0"/>
              </a:rPr>
              <a:t>n</a:t>
            </a:r>
            <a:r>
              <a:rPr lang="en-US" b="0" i="0" dirty="0">
                <a:solidFill>
                  <a:srgbClr val="000000"/>
                </a:solidFill>
                <a:effectLst/>
                <a:latin typeface="Times New Roman" panose="02020603050405020304" pitchFamily="18" charset="0"/>
                <a:cs typeface="Times New Roman" panose="02020603050405020304" pitchFamily="18" charset="0"/>
              </a:rPr>
              <a:t> elements in a list, the last element will have index of </a:t>
            </a:r>
            <a:r>
              <a:rPr lang="en-US" b="1" i="0" dirty="0">
                <a:solidFill>
                  <a:srgbClr val="000000"/>
                </a:solidFill>
                <a:effectLst/>
                <a:latin typeface="Times New Roman" panose="02020603050405020304" pitchFamily="18" charset="0"/>
                <a:cs typeface="Times New Roman" panose="02020603050405020304" pitchFamily="18" charset="0"/>
              </a:rPr>
              <a:t>-1</a:t>
            </a:r>
            <a:r>
              <a:rPr lang="en-US" b="0" i="0" dirty="0">
                <a:solidFill>
                  <a:srgbClr val="000000"/>
                </a:solidFill>
                <a:effectLst/>
                <a:latin typeface="Times New Roman" panose="02020603050405020304" pitchFamily="18" charset="0"/>
                <a:cs typeface="Times New Roman" panose="02020603050405020304" pitchFamily="18" charset="0"/>
              </a:rPr>
              <a:t> and the first element will have index </a:t>
            </a:r>
            <a:r>
              <a:rPr lang="en-US" b="1" i="0" dirty="0">
                <a:solidFill>
                  <a:srgbClr val="000000"/>
                </a:solidFill>
                <a:effectLst/>
                <a:latin typeface="Times New Roman" panose="02020603050405020304" pitchFamily="18" charset="0"/>
                <a:cs typeface="Times New Roman" panose="02020603050405020304" pitchFamily="18" charset="0"/>
              </a:rPr>
              <a:t>-n</a:t>
            </a: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Inter"/>
              </a:rPr>
              <a:t>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299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05CC-FCE7-B747-E642-D760443F4E0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B4002A7-7C8D-6608-F78D-B83E678734B3}"/>
              </a:ext>
            </a:extLst>
          </p:cNvPr>
          <p:cNvPicPr>
            <a:picLocks noChangeAspect="1"/>
          </p:cNvPicPr>
          <p:nvPr/>
        </p:nvPicPr>
        <p:blipFill>
          <a:blip r:embed="rId2"/>
          <a:stretch>
            <a:fillRect/>
          </a:stretch>
        </p:blipFill>
        <p:spPr>
          <a:xfrm>
            <a:off x="1847850" y="1856740"/>
            <a:ext cx="6686550" cy="4467225"/>
          </a:xfrm>
          <a:prstGeom prst="rect">
            <a:avLst/>
          </a:prstGeom>
        </p:spPr>
      </p:pic>
      <p:sp>
        <p:nvSpPr>
          <p:cNvPr id="6" name="TextBox 9">
            <a:extLst>
              <a:ext uri="{FF2B5EF4-FFF2-40B4-BE49-F238E27FC236}">
                <a16:creationId xmlns:a16="http://schemas.microsoft.com/office/drawing/2014/main" id="{B24825E3-5A61-2A9E-5D4C-E15AADA9A81E}"/>
              </a:ext>
            </a:extLst>
          </p:cNvPr>
          <p:cNvSpPr txBox="1"/>
          <p:nvPr/>
        </p:nvSpPr>
        <p:spPr>
          <a:xfrm>
            <a:off x="391507" y="5486400"/>
            <a:ext cx="189449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Negative Indexing</a:t>
            </a:r>
          </a:p>
        </p:txBody>
      </p:sp>
      <p:sp>
        <p:nvSpPr>
          <p:cNvPr id="7" name="TextBox 9">
            <a:extLst>
              <a:ext uri="{FF2B5EF4-FFF2-40B4-BE49-F238E27FC236}">
                <a16:creationId xmlns:a16="http://schemas.microsoft.com/office/drawing/2014/main" id="{1ABD664F-7C1E-AA5C-CE3C-5BDAC27384A0}"/>
              </a:ext>
            </a:extLst>
          </p:cNvPr>
          <p:cNvSpPr txBox="1"/>
          <p:nvPr/>
        </p:nvSpPr>
        <p:spPr>
          <a:xfrm>
            <a:off x="353699" y="3302238"/>
            <a:ext cx="1800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Positive Indexing</a:t>
            </a:r>
          </a:p>
        </p:txBody>
      </p:sp>
    </p:spTree>
    <p:extLst>
      <p:ext uri="{BB962C8B-B14F-4D97-AF65-F5344CB8AC3E}">
        <p14:creationId xmlns:p14="http://schemas.microsoft.com/office/powerpoint/2010/main" val="315040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A6FB-6011-CEC1-240A-C6210DEE5F2A}"/>
              </a:ext>
            </a:extLst>
          </p:cNvPr>
          <p:cNvSpPr>
            <a:spLocks noGrp="1"/>
          </p:cNvSpPr>
          <p:nvPr>
            <p:ph type="title"/>
          </p:nvPr>
        </p:nvSpPr>
        <p:spPr/>
        <p:txBody>
          <a:bodyPr>
            <a:normAutofit/>
          </a:bodyPr>
          <a:lstStyle/>
          <a:p>
            <a:r>
              <a:rPr lang="en-US" b="1" i="0" dirty="0">
                <a:solidFill>
                  <a:srgbClr val="000000"/>
                </a:solidFill>
                <a:effectLst/>
                <a:latin typeface="Inter"/>
              </a:rPr>
              <a:t>Slicing of Tuples</a:t>
            </a:r>
            <a:endParaRPr lang="en-US" dirty="0"/>
          </a:p>
        </p:txBody>
      </p:sp>
      <p:sp>
        <p:nvSpPr>
          <p:cNvPr id="3" name="Content Placeholder 2">
            <a:extLst>
              <a:ext uri="{FF2B5EF4-FFF2-40B4-BE49-F238E27FC236}">
                <a16:creationId xmlns:a16="http://schemas.microsoft.com/office/drawing/2014/main" id="{A7A761BC-8BD6-16D7-3E0B-7EBF0418FCC7}"/>
              </a:ext>
            </a:extLst>
          </p:cNvPr>
          <p:cNvSpPr>
            <a:spLocks noGrp="1"/>
          </p:cNvSpPr>
          <p:nvPr>
            <p:ph idx="1"/>
          </p:nvPr>
        </p:nvSpPr>
        <p:spPr/>
        <p:txBody>
          <a:bodyPr/>
          <a:lstStyle/>
          <a:p>
            <a:pPr algn="just"/>
            <a:r>
              <a:rPr lang="en-US" dirty="0"/>
              <a:t>you can access a range of elements from a tuple using slicing.</a:t>
            </a:r>
          </a:p>
          <a:p>
            <a:pPr algn="just"/>
            <a:r>
              <a:rPr lang="en-US" dirty="0"/>
              <a:t>Basically, you have to specify the starting index and the end index, separated by a colon(:), to return a range of elements from the tuple.</a:t>
            </a:r>
          </a:p>
        </p:txBody>
      </p:sp>
    </p:spTree>
    <p:extLst>
      <p:ext uri="{BB962C8B-B14F-4D97-AF65-F5344CB8AC3E}">
        <p14:creationId xmlns:p14="http://schemas.microsoft.com/office/powerpoint/2010/main" val="25616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357166"/>
            <a:ext cx="9144000" cy="3402767"/>
          </a:xfrm>
          <a:prstGeom prst="rect">
            <a:avLst/>
          </a:prstGeom>
          <a:noFill/>
          <a:ln w="9525">
            <a:noFill/>
            <a:miter lim="800000"/>
            <a:headEnd/>
            <a:tailEnd/>
          </a:ln>
          <a:effectLst/>
        </p:spPr>
      </p:pic>
      <p:sp>
        <p:nvSpPr>
          <p:cNvPr id="3" name="TextBox 2"/>
          <p:cNvSpPr txBox="1"/>
          <p:nvPr/>
        </p:nvSpPr>
        <p:spPr>
          <a:xfrm>
            <a:off x="500034" y="4143380"/>
            <a:ext cx="8286808" cy="1569660"/>
          </a:xfrm>
          <a:prstGeom prst="rect">
            <a:avLst/>
          </a:prstGeom>
          <a:noFill/>
        </p:spPr>
        <p:txBody>
          <a:bodyPr wrap="square" rtlCol="0">
            <a:spAutoFit/>
          </a:bodyPr>
          <a:lstStyle/>
          <a:p>
            <a:r>
              <a:rPr lang="en-IN" sz="3200" dirty="0"/>
              <a:t>Id() method return the address of the object</a:t>
            </a:r>
          </a:p>
          <a:p>
            <a:r>
              <a:rPr lang="en-IN" sz="3200" dirty="0"/>
              <a:t>Type() method return the type of the object</a:t>
            </a:r>
          </a:p>
          <a:p>
            <a:r>
              <a:rPr lang="en-IN" sz="3200" dirty="0"/>
              <a:t>Value return the data in the object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9202-38B8-F32C-C846-9EA7398C7A7C}"/>
              </a:ext>
            </a:extLst>
          </p:cNvPr>
          <p:cNvSpPr>
            <a:spLocks noGrp="1"/>
          </p:cNvSpPr>
          <p:nvPr>
            <p:ph type="title"/>
          </p:nvPr>
        </p:nvSpPr>
        <p:spPr/>
        <p:txBody>
          <a:bodyPr>
            <a:normAutofit/>
          </a:bodyPr>
          <a:lstStyle/>
          <a:p>
            <a:r>
              <a:rPr lang="en-US" b="1" i="0" dirty="0">
                <a:solidFill>
                  <a:srgbClr val="000000"/>
                </a:solidFill>
                <a:effectLst/>
                <a:latin typeface="Inter"/>
              </a:rPr>
              <a:t>Slicing Tuples with Positive Index</a:t>
            </a:r>
            <a:endParaRPr lang="en-US" dirty="0"/>
          </a:p>
        </p:txBody>
      </p:sp>
      <p:sp>
        <p:nvSpPr>
          <p:cNvPr id="3" name="Content Placeholder 2">
            <a:extLst>
              <a:ext uri="{FF2B5EF4-FFF2-40B4-BE49-F238E27FC236}">
                <a16:creationId xmlns:a16="http://schemas.microsoft.com/office/drawing/2014/main" id="{CF0B266A-238F-296B-640C-1F2DE94FE1B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DB2FCE-1852-31ED-D062-8BBE725D61B3}"/>
              </a:ext>
            </a:extLst>
          </p:cNvPr>
          <p:cNvPicPr>
            <a:picLocks noChangeAspect="1"/>
          </p:cNvPicPr>
          <p:nvPr/>
        </p:nvPicPr>
        <p:blipFill>
          <a:blip r:embed="rId2"/>
          <a:stretch>
            <a:fillRect/>
          </a:stretch>
        </p:blipFill>
        <p:spPr>
          <a:xfrm>
            <a:off x="1128712" y="1600200"/>
            <a:ext cx="6886575" cy="4648200"/>
          </a:xfrm>
          <a:prstGeom prst="rect">
            <a:avLst/>
          </a:prstGeom>
        </p:spPr>
      </p:pic>
    </p:spTree>
    <p:extLst>
      <p:ext uri="{BB962C8B-B14F-4D97-AF65-F5344CB8AC3E}">
        <p14:creationId xmlns:p14="http://schemas.microsoft.com/office/powerpoint/2010/main" val="21901293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12B0-4915-CFD6-BC1C-C5BA251B659B}"/>
              </a:ext>
            </a:extLst>
          </p:cNvPr>
          <p:cNvSpPr>
            <a:spLocks noGrp="1"/>
          </p:cNvSpPr>
          <p:nvPr>
            <p:ph type="title"/>
          </p:nvPr>
        </p:nvSpPr>
        <p:spPr/>
        <p:txBody>
          <a:bodyPr/>
          <a:lstStyle/>
          <a:p>
            <a:endParaRPr lang="en-US"/>
          </a:p>
        </p:txBody>
      </p:sp>
      <p:sp>
        <p:nvSpPr>
          <p:cNvPr id="7" name="TextBox 6">
            <a:extLst>
              <a:ext uri="{FF2B5EF4-FFF2-40B4-BE49-F238E27FC236}">
                <a16:creationId xmlns:a16="http://schemas.microsoft.com/office/drawing/2014/main" id="{7AE1AEB3-52D4-A60B-012C-5479019F011A}"/>
              </a:ext>
            </a:extLst>
          </p:cNvPr>
          <p:cNvSpPr txBox="1"/>
          <p:nvPr/>
        </p:nvSpPr>
        <p:spPr>
          <a:xfrm>
            <a:off x="762000" y="1951672"/>
            <a:ext cx="4572000" cy="224676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tuple = (50,60,70,80,90)</a:t>
            </a:r>
          </a:p>
          <a:p>
            <a:r>
              <a:rPr lang="en-US" sz="2800" dirty="0">
                <a:latin typeface="Times New Roman" panose="02020603050405020304" pitchFamily="18" charset="0"/>
                <a:cs typeface="Times New Roman" panose="02020603050405020304" pitchFamily="18" charset="0"/>
              </a:rPr>
              <a:t>print(tuple[:])</a:t>
            </a:r>
          </a:p>
          <a:p>
            <a:r>
              <a:rPr lang="en-US" sz="2800" dirty="0">
                <a:latin typeface="Times New Roman" panose="02020603050405020304" pitchFamily="18" charset="0"/>
                <a:cs typeface="Times New Roman" panose="02020603050405020304" pitchFamily="18" charset="0"/>
              </a:rPr>
              <a:t>print(tuple[1:])</a:t>
            </a:r>
          </a:p>
          <a:p>
            <a:r>
              <a:rPr lang="en-US" sz="2800" dirty="0">
                <a:latin typeface="Times New Roman" panose="02020603050405020304" pitchFamily="18" charset="0"/>
                <a:cs typeface="Times New Roman" panose="02020603050405020304" pitchFamily="18" charset="0"/>
              </a:rPr>
              <a:t>print(tuple[1:3])</a:t>
            </a:r>
          </a:p>
          <a:p>
            <a:r>
              <a:rPr lang="en-US" sz="2800" dirty="0">
                <a:latin typeface="Times New Roman" panose="02020603050405020304" pitchFamily="18" charset="0"/>
                <a:cs typeface="Times New Roman" panose="02020603050405020304" pitchFamily="18" charset="0"/>
              </a:rPr>
              <a:t>print(tuple[:3])</a:t>
            </a:r>
          </a:p>
        </p:txBody>
      </p:sp>
      <p:sp>
        <p:nvSpPr>
          <p:cNvPr id="10" name="TextBox 9">
            <a:extLst>
              <a:ext uri="{FF2B5EF4-FFF2-40B4-BE49-F238E27FC236}">
                <a16:creationId xmlns:a16="http://schemas.microsoft.com/office/drawing/2014/main" id="{F2F6DF44-1712-6769-CDF3-53F23A475AAE}"/>
              </a:ext>
            </a:extLst>
          </p:cNvPr>
          <p:cNvSpPr txBox="1"/>
          <p:nvPr/>
        </p:nvSpPr>
        <p:spPr>
          <a:xfrm>
            <a:off x="5181600" y="2474891"/>
            <a:ext cx="4678680"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(50, 60, 70, 80, 90)</a:t>
            </a:r>
          </a:p>
          <a:p>
            <a:r>
              <a:rPr lang="en-US" sz="2800" dirty="0">
                <a:latin typeface="Times New Roman" panose="02020603050405020304" pitchFamily="18" charset="0"/>
                <a:cs typeface="Times New Roman" panose="02020603050405020304" pitchFamily="18" charset="0"/>
              </a:rPr>
              <a:t>(60, 70, 80, 90)</a:t>
            </a:r>
          </a:p>
          <a:p>
            <a:r>
              <a:rPr lang="en-US" sz="2800" dirty="0">
                <a:latin typeface="Times New Roman" panose="02020603050405020304" pitchFamily="18" charset="0"/>
                <a:cs typeface="Times New Roman" panose="02020603050405020304" pitchFamily="18" charset="0"/>
              </a:rPr>
              <a:t>(60, 70)</a:t>
            </a:r>
          </a:p>
          <a:p>
            <a:r>
              <a:rPr lang="en-US" sz="2800" dirty="0">
                <a:latin typeface="Times New Roman" panose="02020603050405020304" pitchFamily="18" charset="0"/>
                <a:cs typeface="Times New Roman" panose="02020603050405020304" pitchFamily="18" charset="0"/>
              </a:rPr>
              <a:t>(50, 60, 70)</a:t>
            </a:r>
          </a:p>
        </p:txBody>
      </p:sp>
    </p:spTree>
    <p:extLst>
      <p:ext uri="{BB962C8B-B14F-4D97-AF65-F5344CB8AC3E}">
        <p14:creationId xmlns:p14="http://schemas.microsoft.com/office/powerpoint/2010/main" val="379761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6E51-4459-6EAD-AA71-78E51FDC36DA}"/>
              </a:ext>
            </a:extLst>
          </p:cNvPr>
          <p:cNvSpPr>
            <a:spLocks noGrp="1"/>
          </p:cNvSpPr>
          <p:nvPr>
            <p:ph type="title"/>
          </p:nvPr>
        </p:nvSpPr>
        <p:spPr/>
        <p:txBody>
          <a:bodyPr>
            <a:normAutofit/>
          </a:bodyPr>
          <a:lstStyle/>
          <a:p>
            <a:r>
              <a:rPr lang="en-US" b="1" i="0" dirty="0">
                <a:solidFill>
                  <a:srgbClr val="000000"/>
                </a:solidFill>
                <a:effectLst/>
                <a:latin typeface="Inter"/>
              </a:rPr>
              <a:t>Slicing Tuple with Negative Index</a:t>
            </a:r>
            <a:endParaRPr lang="en-US" dirty="0"/>
          </a:p>
        </p:txBody>
      </p:sp>
      <p:sp>
        <p:nvSpPr>
          <p:cNvPr id="3" name="Content Placeholder 2">
            <a:extLst>
              <a:ext uri="{FF2B5EF4-FFF2-40B4-BE49-F238E27FC236}">
                <a16:creationId xmlns:a16="http://schemas.microsoft.com/office/drawing/2014/main" id="{844B1358-6624-529C-CF0D-900A2D1746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035EDAA-5B13-A52F-D2D1-49CD65CEEC7C}"/>
              </a:ext>
            </a:extLst>
          </p:cNvPr>
          <p:cNvPicPr>
            <a:picLocks noChangeAspect="1"/>
          </p:cNvPicPr>
          <p:nvPr/>
        </p:nvPicPr>
        <p:blipFill>
          <a:blip r:embed="rId2"/>
          <a:stretch>
            <a:fillRect/>
          </a:stretch>
        </p:blipFill>
        <p:spPr>
          <a:xfrm>
            <a:off x="1247775" y="1665286"/>
            <a:ext cx="6648450" cy="4525964"/>
          </a:xfrm>
          <a:prstGeom prst="rect">
            <a:avLst/>
          </a:prstGeom>
        </p:spPr>
      </p:pic>
    </p:spTree>
    <p:extLst>
      <p:ext uri="{BB962C8B-B14F-4D97-AF65-F5344CB8AC3E}">
        <p14:creationId xmlns:p14="http://schemas.microsoft.com/office/powerpoint/2010/main" val="1039733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80FE-18EA-407D-31E2-4B4E90191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8E8F06-FB42-21CD-006E-92B861A4EC2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2E78B7-6664-3DC1-4E50-2219C463E498}"/>
              </a:ext>
            </a:extLst>
          </p:cNvPr>
          <p:cNvPicPr>
            <a:picLocks noChangeAspect="1"/>
          </p:cNvPicPr>
          <p:nvPr/>
        </p:nvPicPr>
        <p:blipFill>
          <a:blip r:embed="rId2"/>
          <a:stretch>
            <a:fillRect/>
          </a:stretch>
        </p:blipFill>
        <p:spPr>
          <a:xfrm>
            <a:off x="1200150" y="847725"/>
            <a:ext cx="6743700" cy="5162550"/>
          </a:xfrm>
          <a:prstGeom prst="rect">
            <a:avLst/>
          </a:prstGeom>
        </p:spPr>
      </p:pic>
    </p:spTree>
    <p:extLst>
      <p:ext uri="{BB962C8B-B14F-4D97-AF65-F5344CB8AC3E}">
        <p14:creationId xmlns:p14="http://schemas.microsoft.com/office/powerpoint/2010/main" val="42613371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a:xfrm>
            <a:off x="457200" y="1571612"/>
            <a:ext cx="8229600" cy="4525963"/>
          </a:xfrm>
        </p:spPr>
        <p:txBody>
          <a:bodyPr>
            <a:normAutofit fontScale="92500" lnSpcReduction="20000"/>
          </a:bodyPr>
          <a:lstStyle/>
          <a:p>
            <a:pPr algn="just"/>
            <a:r>
              <a:rPr lang="en-US" b="1" dirty="0"/>
              <a:t>Accessing values in </a:t>
            </a:r>
            <a:r>
              <a:rPr lang="en-US" b="1" dirty="0" err="1"/>
              <a:t>Tuple</a:t>
            </a:r>
            <a:r>
              <a:rPr lang="en-US" b="1" dirty="0"/>
              <a:t>:</a:t>
            </a:r>
            <a:endParaRPr lang="en-US" dirty="0"/>
          </a:p>
          <a:p>
            <a:pPr lvl="1" algn="just"/>
            <a:r>
              <a:rPr lang="en-US" dirty="0"/>
              <a:t>Accessing the elements from a tuple can be done using indexing or slicing. </a:t>
            </a:r>
          </a:p>
          <a:p>
            <a:pPr lvl="1" algn="just"/>
            <a:r>
              <a:rPr lang="en-US" dirty="0">
                <a:solidFill>
                  <a:srgbClr val="000000"/>
                </a:solidFill>
                <a:latin typeface="Inter"/>
              </a:rPr>
              <a:t>The index must be an </a:t>
            </a:r>
            <a:r>
              <a:rPr lang="en-US" b="1" dirty="0">
                <a:solidFill>
                  <a:srgbClr val="000000"/>
                </a:solidFill>
                <a:latin typeface="Inter"/>
              </a:rPr>
              <a:t>integer</a:t>
            </a:r>
            <a:r>
              <a:rPr lang="en-US" dirty="0">
                <a:solidFill>
                  <a:srgbClr val="000000"/>
                </a:solidFill>
                <a:latin typeface="Inter"/>
              </a:rPr>
              <a:t>.</a:t>
            </a:r>
            <a:endParaRPr lang="en-US" dirty="0"/>
          </a:p>
          <a:p>
            <a:pPr>
              <a:buNone/>
            </a:pPr>
            <a:r>
              <a:rPr lang="en-US" dirty="0"/>
              <a:t>tuple = (50,60,70,80,90)</a:t>
            </a:r>
            <a:endParaRPr lang="en-IN" sz="2800" dirty="0"/>
          </a:p>
          <a:p>
            <a:pPr>
              <a:buNone/>
            </a:pPr>
            <a:r>
              <a:rPr lang="en-US" dirty="0"/>
              <a:t>print(tuple[0])		# </a:t>
            </a:r>
            <a:r>
              <a:rPr lang="en-US" dirty="0">
                <a:solidFill>
                  <a:srgbClr val="FF0000"/>
                </a:solidFill>
              </a:rPr>
              <a:t>50</a:t>
            </a:r>
            <a:endParaRPr lang="en-IN" sz="2800" dirty="0">
              <a:solidFill>
                <a:srgbClr val="FF0000"/>
              </a:solidFill>
            </a:endParaRPr>
          </a:p>
          <a:p>
            <a:pPr>
              <a:buNone/>
            </a:pPr>
            <a:r>
              <a:rPr lang="en-US" dirty="0"/>
              <a:t>print(tuple[1:4])		# </a:t>
            </a:r>
            <a:r>
              <a:rPr lang="en-US" dirty="0">
                <a:solidFill>
                  <a:srgbClr val="FF0000"/>
                </a:solidFill>
              </a:rPr>
              <a:t>(60,70,80)</a:t>
            </a:r>
            <a:endParaRPr lang="en-IN" sz="2800" dirty="0">
              <a:solidFill>
                <a:srgbClr val="FF0000"/>
              </a:solidFill>
            </a:endParaRPr>
          </a:p>
          <a:p>
            <a:pPr>
              <a:buNone/>
            </a:pPr>
            <a:r>
              <a:rPr lang="en-US" dirty="0"/>
              <a:t>print(tuple[-1])		# </a:t>
            </a:r>
            <a:r>
              <a:rPr lang="en-US" dirty="0">
                <a:solidFill>
                  <a:srgbClr val="FF0000"/>
                </a:solidFill>
              </a:rPr>
              <a:t>90</a:t>
            </a:r>
            <a:endParaRPr lang="en-IN" sz="2800" dirty="0">
              <a:solidFill>
                <a:srgbClr val="FF0000"/>
              </a:solidFill>
            </a:endParaRPr>
          </a:p>
          <a:p>
            <a:pPr>
              <a:buNone/>
            </a:pPr>
            <a:r>
              <a:rPr lang="en-US" dirty="0"/>
              <a:t>print(tuple[-1:-4:-1])	# </a:t>
            </a:r>
            <a:r>
              <a:rPr lang="en-US" dirty="0">
                <a:solidFill>
                  <a:srgbClr val="FF0000"/>
                </a:solidFill>
              </a:rPr>
              <a:t>(90,80,70)</a:t>
            </a:r>
            <a:endParaRPr lang="en-IN" sz="2800" dirty="0">
              <a:solidFill>
                <a:srgbClr val="FF0000"/>
              </a:solidFill>
            </a:endParaRPr>
          </a:p>
          <a:p>
            <a:pPr>
              <a:buNone/>
            </a:pPr>
            <a:r>
              <a:rPr lang="en-US" dirty="0"/>
              <a:t>print(tuple[-4:-1])		# </a:t>
            </a:r>
            <a:r>
              <a:rPr lang="en-US" dirty="0">
                <a:solidFill>
                  <a:srgbClr val="FF0000"/>
                </a:solidFill>
              </a:rPr>
              <a:t>(60,70,80)</a:t>
            </a:r>
            <a:endParaRPr lang="en-IN" sz="2800" dirty="0">
              <a:solidFill>
                <a:srgbClr val="FF0000"/>
              </a:solidFill>
            </a:endParaRPr>
          </a:p>
          <a:p>
            <a:pPr lvl="1"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Updating and deleting  in </a:t>
            </a:r>
            <a:r>
              <a:rPr lang="en-US" b="1" dirty="0" err="1"/>
              <a:t>Tuple</a:t>
            </a:r>
            <a:r>
              <a:rPr lang="en-US" b="1" dirty="0"/>
              <a:t>:</a:t>
            </a:r>
            <a:endParaRPr lang="en-US" dirty="0"/>
          </a:p>
          <a:p>
            <a:pPr lvl="1" algn="just"/>
            <a:r>
              <a:rPr lang="en-US" dirty="0" err="1"/>
              <a:t>Tuples</a:t>
            </a:r>
            <a:r>
              <a:rPr lang="en-US" dirty="0"/>
              <a:t> are immutable which means you </a:t>
            </a:r>
            <a:r>
              <a:rPr lang="en-US" dirty="0">
                <a:solidFill>
                  <a:srgbClr val="FF0000"/>
                </a:solidFill>
              </a:rPr>
              <a:t>cannot</a:t>
            </a:r>
            <a:r>
              <a:rPr lang="en-US" dirty="0"/>
              <a:t> update, change or delete the values of </a:t>
            </a:r>
            <a:r>
              <a:rPr lang="en-US" dirty="0" err="1"/>
              <a:t>tuple</a:t>
            </a:r>
            <a:r>
              <a:rPr lang="en-US" dirty="0"/>
              <a:t> elements.</a:t>
            </a:r>
            <a:endParaRPr lang="en-IN" sz="2400" dirty="0"/>
          </a:p>
          <a:p>
            <a:pPr lvl="1" algn="just">
              <a:buNone/>
            </a:pPr>
            <a:endParaRPr lang="en-US" dirty="0"/>
          </a:p>
        </p:txBody>
      </p:sp>
      <p:pic>
        <p:nvPicPr>
          <p:cNvPr id="6" name="Picture 5">
            <a:extLst>
              <a:ext uri="{FF2B5EF4-FFF2-40B4-BE49-F238E27FC236}">
                <a16:creationId xmlns:a16="http://schemas.microsoft.com/office/drawing/2014/main" id="{FD35A4C6-288F-2809-BE0B-A6EDED6A2E1C}"/>
              </a:ext>
            </a:extLst>
          </p:cNvPr>
          <p:cNvPicPr>
            <a:picLocks noChangeAspect="1"/>
          </p:cNvPicPr>
          <p:nvPr/>
        </p:nvPicPr>
        <p:blipFill>
          <a:blip r:embed="rId2"/>
          <a:stretch>
            <a:fillRect/>
          </a:stretch>
        </p:blipFill>
        <p:spPr>
          <a:xfrm>
            <a:off x="381000" y="3457575"/>
            <a:ext cx="8524875" cy="3248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pic>
        <p:nvPicPr>
          <p:cNvPr id="6" name="Picture 5">
            <a:extLst>
              <a:ext uri="{FF2B5EF4-FFF2-40B4-BE49-F238E27FC236}">
                <a16:creationId xmlns:a16="http://schemas.microsoft.com/office/drawing/2014/main" id="{741B6B18-A824-A414-6F7C-FDF95A2A5028}"/>
              </a:ext>
            </a:extLst>
          </p:cNvPr>
          <p:cNvPicPr>
            <a:picLocks noChangeAspect="1"/>
          </p:cNvPicPr>
          <p:nvPr/>
        </p:nvPicPr>
        <p:blipFill>
          <a:blip r:embed="rId2"/>
          <a:stretch>
            <a:fillRect/>
          </a:stretch>
        </p:blipFill>
        <p:spPr>
          <a:xfrm>
            <a:off x="357187" y="1828800"/>
            <a:ext cx="8429625" cy="3200400"/>
          </a:xfrm>
          <a:prstGeom prst="rect">
            <a:avLst/>
          </a:prstGeom>
        </p:spPr>
      </p:pic>
      <p:sp>
        <p:nvSpPr>
          <p:cNvPr id="10" name="TextBox 9">
            <a:extLst>
              <a:ext uri="{FF2B5EF4-FFF2-40B4-BE49-F238E27FC236}">
                <a16:creationId xmlns:a16="http://schemas.microsoft.com/office/drawing/2014/main" id="{F64BA1E7-0738-D484-506A-8661B4DE7203}"/>
              </a:ext>
            </a:extLst>
          </p:cNvPr>
          <p:cNvSpPr txBox="1"/>
          <p:nvPr/>
        </p:nvSpPr>
        <p:spPr>
          <a:xfrm>
            <a:off x="457200" y="5117196"/>
            <a:ext cx="80772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Because tuples are immutable, you cannot delete specific elements of a tuple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graphicFrame>
        <p:nvGraphicFramePr>
          <p:cNvPr id="4" name="Content Placeholder 3"/>
          <p:cNvGraphicFramePr>
            <a:graphicFrameLocks noGrp="1"/>
          </p:cNvGraphicFramePr>
          <p:nvPr>
            <p:ph idx="1"/>
          </p:nvPr>
        </p:nvGraphicFramePr>
        <p:xfrm>
          <a:off x="285720" y="1357298"/>
          <a:ext cx="8501122" cy="5437106"/>
        </p:xfrm>
        <a:graphic>
          <a:graphicData uri="http://schemas.openxmlformats.org/drawingml/2006/table">
            <a:tbl>
              <a:tblPr/>
              <a:tblGrid>
                <a:gridCol w="2142148">
                  <a:extLst>
                    <a:ext uri="{9D8B030D-6E8A-4147-A177-3AD203B41FA5}">
                      <a16:colId xmlns:a16="http://schemas.microsoft.com/office/drawing/2014/main" val="20000"/>
                    </a:ext>
                  </a:extLst>
                </a:gridCol>
                <a:gridCol w="6358974">
                  <a:extLst>
                    <a:ext uri="{9D8B030D-6E8A-4147-A177-3AD203B41FA5}">
                      <a16:colId xmlns:a16="http://schemas.microsoft.com/office/drawing/2014/main" val="20001"/>
                    </a:ext>
                  </a:extLst>
                </a:gridCol>
              </a:tblGrid>
              <a:tr h="401631">
                <a:tc>
                  <a:txBody>
                    <a:bodyPr/>
                    <a:lstStyle/>
                    <a:p>
                      <a:pPr algn="ctr">
                        <a:lnSpc>
                          <a:spcPct val="115000"/>
                        </a:lnSpc>
                        <a:spcAft>
                          <a:spcPts val="0"/>
                        </a:spcAft>
                      </a:pPr>
                      <a:r>
                        <a:rPr lang="en-US" sz="1800" b="1" dirty="0">
                          <a:latin typeface="Times New Roman"/>
                          <a:ea typeface="Calibri"/>
                          <a:cs typeface="Times New Roman"/>
                        </a:rPr>
                        <a:t>Operation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Times New Roman"/>
                          <a:ea typeface="Calibri"/>
                          <a:cs typeface="Times New Roman"/>
                        </a:rPr>
                        <a:t>Description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631">
                <a:tc>
                  <a:txBody>
                    <a:bodyPr/>
                    <a:lstStyle/>
                    <a:p>
                      <a:pPr>
                        <a:lnSpc>
                          <a:spcPct val="115000"/>
                        </a:lnSpc>
                        <a:spcAft>
                          <a:spcPts val="0"/>
                        </a:spcAft>
                      </a:pPr>
                      <a:r>
                        <a:rPr lang="en-US" sz="1600" b="1" dirty="0" err="1">
                          <a:latin typeface="Times New Roman"/>
                          <a:ea typeface="Calibri"/>
                          <a:cs typeface="Times New Roman"/>
                        </a:rPr>
                        <a:t>len</a:t>
                      </a:r>
                      <a:r>
                        <a:rPr lang="en-US" sz="1600" b="1" dirty="0">
                          <a:latin typeface="Times New Roman"/>
                          <a:ea typeface="Calibri"/>
                          <a:cs typeface="Times New Roman"/>
                        </a:rPr>
                        <a:t>(t)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the length of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631">
                <a:tc>
                  <a:txBody>
                    <a:bodyPr/>
                    <a:lstStyle/>
                    <a:p>
                      <a:pPr>
                        <a:lnSpc>
                          <a:spcPct val="115000"/>
                        </a:lnSpc>
                        <a:spcAft>
                          <a:spcPts val="0"/>
                        </a:spcAft>
                      </a:pPr>
                      <a:r>
                        <a:rPr lang="en-US" sz="1600" b="1" dirty="0">
                          <a:latin typeface="Times New Roman"/>
                          <a:ea typeface="Calibri"/>
                          <a:cs typeface="Times New Roman"/>
                        </a:rPr>
                        <a:t>tup1+tup2</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Concatenation of two </a:t>
                      </a:r>
                      <a:r>
                        <a:rPr lang="en-US" sz="1600" dirty="0" err="1">
                          <a:latin typeface="Times New Roman"/>
                          <a:ea typeface="Calibri"/>
                          <a:cs typeface="Times New Roman"/>
                        </a:rPr>
                        <a:t>tuples</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1631">
                <a:tc>
                  <a:txBody>
                    <a:bodyPr/>
                    <a:lstStyle/>
                    <a:p>
                      <a:pPr>
                        <a:lnSpc>
                          <a:spcPct val="115000"/>
                        </a:lnSpc>
                        <a:spcAft>
                          <a:spcPts val="0"/>
                        </a:spcAft>
                      </a:pPr>
                      <a:r>
                        <a:rPr lang="en-US" sz="1600" b="1" dirty="0" err="1">
                          <a:latin typeface="Times New Roman"/>
                          <a:ea typeface="Calibri"/>
                          <a:cs typeface="Times New Roman"/>
                        </a:rPr>
                        <a:t>tup</a:t>
                      </a:r>
                      <a:r>
                        <a:rPr lang="en-US" sz="1600" b="1" dirty="0">
                          <a:latin typeface="Times New Roman"/>
                          <a:ea typeface="Calibri"/>
                          <a:cs typeface="Times New Roman"/>
                        </a:rPr>
                        <a:t>*n</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Repetition of </a:t>
                      </a:r>
                      <a:r>
                        <a:rPr lang="en-US" sz="1600" dirty="0" err="1">
                          <a:latin typeface="Times New Roman"/>
                          <a:ea typeface="Calibri"/>
                          <a:cs typeface="Times New Roman"/>
                        </a:rPr>
                        <a:t>tuple</a:t>
                      </a:r>
                      <a:r>
                        <a:rPr lang="en-US" sz="1600" dirty="0">
                          <a:latin typeface="Times New Roman"/>
                          <a:ea typeface="Calibri"/>
                          <a:cs typeface="Times New Roman"/>
                        </a:rPr>
                        <a:t> values in n number of times.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1631">
                <a:tc>
                  <a:txBody>
                    <a:bodyPr/>
                    <a:lstStyle/>
                    <a:p>
                      <a:pPr>
                        <a:lnSpc>
                          <a:spcPct val="115000"/>
                        </a:lnSpc>
                        <a:spcAft>
                          <a:spcPts val="0"/>
                        </a:spcAft>
                      </a:pPr>
                      <a:r>
                        <a:rPr lang="en-US" sz="1600" b="1" dirty="0">
                          <a:latin typeface="Times New Roman"/>
                          <a:ea typeface="Calibri"/>
                          <a:cs typeface="Times New Roman"/>
                        </a:rPr>
                        <a:t>x in </a:t>
                      </a:r>
                      <a:r>
                        <a:rPr lang="en-US" sz="1600" b="1" dirty="0" err="1">
                          <a:latin typeface="Times New Roman"/>
                          <a:ea typeface="Calibri"/>
                          <a:cs typeface="Times New Roman"/>
                        </a:rPr>
                        <a:t>tup</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True if x is found in </a:t>
                      </a:r>
                      <a:r>
                        <a:rPr lang="en-US" sz="1600" dirty="0" err="1">
                          <a:latin typeface="Times New Roman"/>
                          <a:ea typeface="Calibri"/>
                          <a:cs typeface="Times New Roman"/>
                        </a:rPr>
                        <a:t>tuple</a:t>
                      </a:r>
                      <a:r>
                        <a:rPr lang="en-US" sz="1600" dirty="0">
                          <a:latin typeface="Times New Roman"/>
                          <a:ea typeface="Calibri"/>
                          <a:cs typeface="Times New Roman"/>
                        </a:rPr>
                        <a:t> otherwise returns False.</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6323">
                <a:tc>
                  <a:txBody>
                    <a:bodyPr/>
                    <a:lstStyle/>
                    <a:p>
                      <a:pPr>
                        <a:lnSpc>
                          <a:spcPct val="115000"/>
                        </a:lnSpc>
                        <a:spcAft>
                          <a:spcPts val="0"/>
                        </a:spcAft>
                      </a:pPr>
                      <a:r>
                        <a:rPr lang="en-US" sz="1600" b="1" dirty="0" err="1">
                          <a:latin typeface="Times New Roman"/>
                          <a:ea typeface="Calibri"/>
                          <a:cs typeface="Times New Roman"/>
                        </a:rPr>
                        <a:t>cmp</a:t>
                      </a:r>
                      <a:r>
                        <a:rPr lang="en-US" sz="1600" b="1" dirty="0">
                          <a:latin typeface="Times New Roman"/>
                          <a:ea typeface="Calibri"/>
                          <a:cs typeface="Times New Roman"/>
                        </a:rPr>
                        <a:t>(tup1,tup2) </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Compare elements of both </a:t>
                      </a:r>
                      <a:r>
                        <a:rPr lang="en-US" sz="1600" dirty="0" err="1">
                          <a:latin typeface="Times New Roman"/>
                          <a:ea typeface="Calibri"/>
                          <a:cs typeface="Times New Roman"/>
                        </a:rPr>
                        <a:t>tuples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1631">
                <a:tc>
                  <a:txBody>
                    <a:bodyPr/>
                    <a:lstStyle/>
                    <a:p>
                      <a:pPr>
                        <a:lnSpc>
                          <a:spcPct val="115000"/>
                        </a:lnSpc>
                        <a:spcAft>
                          <a:spcPts val="0"/>
                        </a:spcAft>
                      </a:pPr>
                      <a:r>
                        <a:rPr lang="en-US" sz="1600" b="1" dirty="0">
                          <a:latin typeface="Times New Roman"/>
                          <a:ea typeface="Calibri"/>
                          <a:cs typeface="Times New Roman"/>
                        </a:rPr>
                        <a:t>max(</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maximum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1631">
                <a:tc>
                  <a:txBody>
                    <a:bodyPr/>
                    <a:lstStyle/>
                    <a:p>
                      <a:pPr>
                        <a:lnSpc>
                          <a:spcPct val="115000"/>
                        </a:lnSpc>
                        <a:spcAft>
                          <a:spcPts val="0"/>
                        </a:spcAft>
                      </a:pPr>
                      <a:r>
                        <a:rPr lang="en-US" sz="1600" b="1" dirty="0">
                          <a:latin typeface="Times New Roman"/>
                          <a:ea typeface="Calibri"/>
                          <a:cs typeface="Times New Roman"/>
                        </a:rPr>
                        <a:t>min(</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minimum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1631">
                <a:tc>
                  <a:txBody>
                    <a:bodyPr/>
                    <a:lstStyle/>
                    <a:p>
                      <a:pPr>
                        <a:lnSpc>
                          <a:spcPct val="115000"/>
                        </a:lnSpc>
                        <a:spcAft>
                          <a:spcPts val="0"/>
                        </a:spcAft>
                      </a:pPr>
                      <a:r>
                        <a:rPr lang="en-US" sz="1600" b="1" dirty="0" err="1">
                          <a:latin typeface="Times New Roman"/>
                          <a:ea typeface="Calibri"/>
                          <a:cs typeface="Times New Roman"/>
                        </a:rPr>
                        <a:t>tuple</a:t>
                      </a:r>
                      <a:r>
                        <a:rPr lang="en-US" sz="1600" b="1" dirty="0">
                          <a:latin typeface="Times New Roman"/>
                          <a:ea typeface="Calibri"/>
                          <a:cs typeface="Times New Roman"/>
                        </a:rPr>
                        <a:t>(list)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Convert list into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1631">
                <a:tc>
                  <a:txBody>
                    <a:bodyPr/>
                    <a:lstStyle/>
                    <a:p>
                      <a:pPr>
                        <a:lnSpc>
                          <a:spcPct val="115000"/>
                        </a:lnSpc>
                        <a:spcAft>
                          <a:spcPts val="0"/>
                        </a:spcAft>
                      </a:pPr>
                      <a:r>
                        <a:rPr lang="en-US" sz="1600" b="1" dirty="0" err="1">
                          <a:latin typeface="Times New Roman"/>
                          <a:ea typeface="Calibri"/>
                          <a:cs typeface="Times New Roman"/>
                        </a:rPr>
                        <a:t>tup.count</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how many times the element ‘x’ is found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67704">
                <a:tc>
                  <a:txBody>
                    <a:bodyPr/>
                    <a:lstStyle/>
                    <a:p>
                      <a:pPr>
                        <a:lnSpc>
                          <a:spcPct val="115000"/>
                        </a:lnSpc>
                        <a:spcAft>
                          <a:spcPts val="0"/>
                        </a:spcAft>
                      </a:pPr>
                      <a:r>
                        <a:rPr lang="en-US" sz="1600" b="1" dirty="0" err="1">
                          <a:latin typeface="Times New Roman"/>
                          <a:ea typeface="Calibri"/>
                          <a:cs typeface="Times New Roman"/>
                        </a:rPr>
                        <a:t>tup.index</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first occurrence of the element ‘x’ in </a:t>
                      </a:r>
                      <a:r>
                        <a:rPr lang="en-US" sz="1600" dirty="0" err="1">
                          <a:latin typeface="Times New Roman"/>
                          <a:ea typeface="Calibri"/>
                          <a:cs typeface="Times New Roman"/>
                        </a:rPr>
                        <a:t>tuple</a:t>
                      </a:r>
                      <a:r>
                        <a:rPr lang="en-US" sz="1600" dirty="0">
                          <a:latin typeface="Times New Roman"/>
                          <a:ea typeface="Calibri"/>
                          <a:cs typeface="Times New Roman"/>
                        </a:rPr>
                        <a:t>. Raises </a:t>
                      </a:r>
                      <a:r>
                        <a:rPr lang="en-US" sz="1600" dirty="0" err="1">
                          <a:latin typeface="Times New Roman"/>
                          <a:ea typeface="Calibri"/>
                          <a:cs typeface="Times New Roman"/>
                        </a:rPr>
                        <a:t>ValueError</a:t>
                      </a:r>
                      <a:r>
                        <a:rPr lang="en-US" sz="1600" dirty="0">
                          <a:latin typeface="Times New Roman"/>
                          <a:ea typeface="Calibri"/>
                          <a:cs typeface="Times New Roman"/>
                        </a:rPr>
                        <a:t> if ‘x’ is not found in the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67704">
                <a:tc>
                  <a:txBody>
                    <a:bodyPr/>
                    <a:lstStyle/>
                    <a:p>
                      <a:pPr>
                        <a:lnSpc>
                          <a:spcPct val="115000"/>
                        </a:lnSpc>
                        <a:spcAft>
                          <a:spcPts val="0"/>
                        </a:spcAft>
                      </a:pPr>
                      <a:r>
                        <a:rPr lang="en-US" sz="1600" b="1" dirty="0">
                          <a:latin typeface="Times New Roman"/>
                          <a:ea typeface="Calibri"/>
                          <a:cs typeface="Times New Roman"/>
                        </a:rPr>
                        <a:t>sorted(</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Sorts the elements of </a:t>
                      </a:r>
                      <a:r>
                        <a:rPr lang="en-US" sz="1600" dirty="0" err="1">
                          <a:latin typeface="Times New Roman"/>
                          <a:ea typeface="Calibri"/>
                          <a:cs typeface="Times New Roman"/>
                        </a:rPr>
                        <a:t>tuple</a:t>
                      </a:r>
                      <a:r>
                        <a:rPr lang="en-US" sz="1600" dirty="0">
                          <a:latin typeface="Times New Roman"/>
                          <a:ea typeface="Calibri"/>
                          <a:cs typeface="Times New Roman"/>
                        </a:rPr>
                        <a:t> into ascending order. sorted(</a:t>
                      </a:r>
                      <a:r>
                        <a:rPr lang="en-US" sz="1600" dirty="0" err="1">
                          <a:latin typeface="Times New Roman"/>
                          <a:ea typeface="Calibri"/>
                          <a:cs typeface="Times New Roman"/>
                        </a:rPr>
                        <a:t>tup,reverse</a:t>
                      </a:r>
                      <a:r>
                        <a:rPr lang="en-US" sz="1600" dirty="0">
                          <a:latin typeface="Times New Roman"/>
                          <a:ea typeface="Calibri"/>
                          <a:cs typeface="Times New Roman"/>
                        </a:rPr>
                        <a:t>=True) will sort in reverse order.</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5" name="Content Placeholder 4"/>
          <p:cNvSpPr>
            <a:spLocks noGrp="1"/>
          </p:cNvSpPr>
          <p:nvPr>
            <p:ph idx="1"/>
          </p:nvPr>
        </p:nvSpPr>
        <p:spPr>
          <a:xfrm>
            <a:off x="457200" y="1214422"/>
            <a:ext cx="8229600" cy="1328734"/>
          </a:xfrm>
        </p:spPr>
        <p:txBody>
          <a:bodyPr/>
          <a:lstStyle/>
          <a:p>
            <a:r>
              <a:rPr lang="en-US" b="1" dirty="0"/>
              <a:t>Nested </a:t>
            </a:r>
            <a:r>
              <a:rPr lang="en-US" b="1" dirty="0" err="1"/>
              <a:t>Tuple</a:t>
            </a:r>
            <a:r>
              <a:rPr lang="en-US" b="1" dirty="0"/>
              <a:t>:</a:t>
            </a:r>
            <a:endParaRPr lang="en-US" dirty="0"/>
          </a:p>
          <a:p>
            <a:pPr lvl="1"/>
            <a:r>
              <a:rPr lang="en-US" dirty="0"/>
              <a:t>A list within another list is called a </a:t>
            </a:r>
            <a:r>
              <a:rPr lang="en-US" i="1" dirty="0"/>
              <a:t>nested list</a:t>
            </a:r>
            <a:r>
              <a:rPr lang="en-US" dirty="0"/>
              <a:t>.</a:t>
            </a:r>
            <a:endParaRPr lang="en-IN" b="1" dirty="0"/>
          </a:p>
        </p:txBody>
      </p:sp>
      <p:sp>
        <p:nvSpPr>
          <p:cNvPr id="6" name="TextBox 5"/>
          <p:cNvSpPr txBox="1"/>
          <p:nvPr/>
        </p:nvSpPr>
        <p:spPr>
          <a:xfrm>
            <a:off x="3929058" y="4453640"/>
            <a:ext cx="4113627" cy="233294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fi-FI" sz="3200" dirty="0"/>
              <a:t>("RAVI", "CSE", 92.00)</a:t>
            </a:r>
          </a:p>
          <a:p>
            <a:pPr marL="342900" indent="-342900">
              <a:lnSpc>
                <a:spcPct val="80000"/>
              </a:lnSpc>
              <a:spcBef>
                <a:spcPct val="20000"/>
              </a:spcBef>
            </a:pPr>
            <a:r>
              <a:rPr lang="fi-FI" sz="3200" dirty="0"/>
              <a:t>("RAMU", "ECE", 93.00)</a:t>
            </a:r>
          </a:p>
          <a:p>
            <a:pPr marL="342900" indent="-342900">
              <a:lnSpc>
                <a:spcPct val="80000"/>
              </a:lnSpc>
              <a:spcBef>
                <a:spcPct val="20000"/>
              </a:spcBef>
            </a:pPr>
            <a:r>
              <a:rPr lang="fi-FI" sz="3200" dirty="0"/>
              <a:t>("RAJA", "EEE", 87.00)</a:t>
            </a:r>
          </a:p>
        </p:txBody>
      </p:sp>
      <p:sp>
        <p:nvSpPr>
          <p:cNvPr id="7" name="Rectangle 6"/>
          <p:cNvSpPr/>
          <p:nvPr/>
        </p:nvSpPr>
        <p:spPr>
          <a:xfrm>
            <a:off x="142844" y="2500306"/>
            <a:ext cx="9001156" cy="2271391"/>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2800" dirty="0"/>
              <a:t>students=(("RAVI", "CSE", 92.00), ("RAMU", "ECE", 93.00), </a:t>
            </a:r>
          </a:p>
          <a:p>
            <a:pPr marL="342900" indent="-342900">
              <a:lnSpc>
                <a:spcPct val="80000"/>
              </a:lnSpc>
              <a:spcBef>
                <a:spcPct val="20000"/>
              </a:spcBef>
              <a:buNone/>
            </a:pPr>
            <a:r>
              <a:rPr lang="en-IN" sz="2800" dirty="0"/>
              <a:t>                   ("RAJA", "EEE", 87.00))</a:t>
            </a:r>
          </a:p>
          <a:p>
            <a:pPr marL="342900" indent="-342900">
              <a:lnSpc>
                <a:spcPct val="80000"/>
              </a:lnSpc>
              <a:spcBef>
                <a:spcPct val="20000"/>
              </a:spcBef>
              <a:buNone/>
            </a:pPr>
            <a:r>
              <a:rPr lang="en-IN" sz="2800" dirty="0"/>
              <a:t>for </a:t>
            </a:r>
            <a:r>
              <a:rPr lang="en-IN" sz="2800" dirty="0" err="1"/>
              <a:t>i</a:t>
            </a:r>
            <a:r>
              <a:rPr lang="en-IN" sz="2800" dirty="0"/>
              <a:t> in students:</a:t>
            </a:r>
          </a:p>
          <a:p>
            <a:pPr marL="342900" indent="-342900">
              <a:lnSpc>
                <a:spcPct val="80000"/>
              </a:lnSpc>
              <a:spcBef>
                <a:spcPct val="20000"/>
              </a:spcBef>
              <a:buNone/>
            </a:pPr>
            <a:r>
              <a:rPr lang="en-IN" sz="2800" dirty="0"/>
              <a:t>	print </a:t>
            </a:r>
            <a:r>
              <a:rPr lang="en-IN" sz="2800" dirty="0" err="1"/>
              <a:t>i</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p:txBody>
          <a:bodyPr/>
          <a:lstStyle/>
          <a:p>
            <a:pPr algn="just"/>
            <a:r>
              <a:rPr lang="en-US" dirty="0"/>
              <a:t>Set is another data structure supported by python.</a:t>
            </a:r>
          </a:p>
          <a:p>
            <a:pPr algn="just"/>
            <a:r>
              <a:rPr lang="en-US" dirty="0"/>
              <a:t>Basically, sets are same as lists but with a difference that sets are lists with no duplicate entries.</a:t>
            </a:r>
          </a:p>
          <a:p>
            <a:pPr algn="just"/>
            <a:r>
              <a:rPr lang="en-US" dirty="0"/>
              <a:t>Technically a set is a mutable and an unordered collection of items. This means that we can easily add or remove items from it.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6011</TotalTime>
  <Words>4470</Words>
  <Application>Microsoft Office PowerPoint</Application>
  <PresentationFormat>On-screen Show (4:3)</PresentationFormat>
  <Paragraphs>631</Paragraphs>
  <Slides>106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106</vt:i4>
      </vt:variant>
    </vt:vector>
  </HeadingPairs>
  <TitlesOfParts>
    <vt:vector size="115" baseType="lpstr">
      <vt:lpstr>Arial</vt:lpstr>
      <vt:lpstr>Calibri</vt:lpstr>
      <vt:lpstr>Consolas</vt:lpstr>
      <vt:lpstr>Courier New</vt:lpstr>
      <vt:lpstr>Inter</vt:lpstr>
      <vt:lpstr>Segoe UI</vt:lpstr>
      <vt:lpstr>Times New Roman</vt:lpstr>
      <vt:lpstr>Verdana</vt:lpstr>
      <vt:lpstr>Office Theme</vt:lpstr>
      <vt:lpstr>Unit-1</vt:lpstr>
      <vt:lpstr>PowerPoint Presentation</vt:lpstr>
      <vt:lpstr>Python </vt:lpstr>
      <vt:lpstr>PowerPoint Presentation</vt:lpstr>
      <vt:lpstr>PowerPoint Presentation</vt:lpstr>
      <vt:lpstr>Need for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vt:lpstr>
      <vt:lpstr>Sequence</vt:lpstr>
      <vt:lpstr>How sequence elements are stored and accessed</vt:lpstr>
      <vt:lpstr>List</vt:lpstr>
      <vt:lpstr>List </vt:lpstr>
      <vt:lpstr>List</vt:lpstr>
      <vt:lpstr>PowerPoint Presentation</vt:lpstr>
      <vt:lpstr>List</vt:lpstr>
      <vt:lpstr>How to Create and Assign Lists</vt:lpstr>
      <vt:lpstr>List</vt:lpstr>
      <vt:lpstr>PowerPoint Presentation</vt:lpstr>
      <vt:lpstr>range() function</vt:lpstr>
      <vt:lpstr>range() function</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Tuple</vt:lpstr>
      <vt:lpstr>How to Create and Assign a Tuple</vt:lpstr>
      <vt:lpstr>Access elements of a tuple</vt:lpstr>
      <vt:lpstr>PowerPoint Presentation</vt:lpstr>
      <vt:lpstr>Slicing of Tuples</vt:lpstr>
      <vt:lpstr>Slicing Tuples with Positive Index</vt:lpstr>
      <vt:lpstr>PowerPoint Presentation</vt:lpstr>
      <vt:lpstr>Slicing Tuple with Negative Index</vt:lpstr>
      <vt:lpstr>PowerPoint Presentation</vt:lpstr>
      <vt:lpstr>Tuple</vt:lpstr>
      <vt:lpstr>Tuple</vt:lpstr>
      <vt:lpstr>Tuple</vt:lpstr>
      <vt:lpstr>Tuple</vt:lpstr>
      <vt:lpstr>Tuple</vt:lpstr>
      <vt:lpstr>Set</vt:lpstr>
      <vt:lpstr>Set</vt:lpstr>
      <vt:lpstr>Set</vt:lpstr>
      <vt:lpstr>Set</vt:lpstr>
      <vt:lpstr>Dictionary</vt:lpstr>
      <vt:lpstr>Dictionary</vt:lpstr>
      <vt:lpstr>Dictionary</vt:lpstr>
      <vt:lpstr>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Dr. V. Subba Ramaiah</cp:lastModifiedBy>
  <cp:revision>62</cp:revision>
  <dcterms:created xsi:type="dcterms:W3CDTF">2019-07-18T05:01:31Z</dcterms:created>
  <dcterms:modified xsi:type="dcterms:W3CDTF">2022-09-27T17:34:25Z</dcterms:modified>
</cp:coreProperties>
</file>